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1534C4-BC47-469C-B797-94CC79967637}" v="2243" dt="2019-05-08T13:28:26.2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83" autoAdjust="0"/>
  </p:normalViewPr>
  <p:slideViewPr>
    <p:cSldViewPr snapToGrid="0">
      <p:cViewPr>
        <p:scale>
          <a:sx n="85" d="100"/>
          <a:sy n="85" d="100"/>
        </p:scale>
        <p:origin x="1372" y="-24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ny Daugaard" userId="2fa7bebf0b1bcb5c" providerId="LiveId" clId="{D61534C4-BC47-469C-B797-94CC79967637}"/>
    <pc:docChg chg="undo redo custSel modSld">
      <pc:chgData name="Johnny Daugaard" userId="2fa7bebf0b1bcb5c" providerId="LiveId" clId="{D61534C4-BC47-469C-B797-94CC79967637}" dt="2019-05-08T13:28:26.294" v="2241" actId="1038"/>
      <pc:docMkLst>
        <pc:docMk/>
      </pc:docMkLst>
      <pc:sldChg chg="modSp">
        <pc:chgData name="Johnny Daugaard" userId="2fa7bebf0b1bcb5c" providerId="LiveId" clId="{D61534C4-BC47-469C-B797-94CC79967637}" dt="2019-05-08T13:01:25.227" v="2083" actId="20577"/>
        <pc:sldMkLst>
          <pc:docMk/>
          <pc:sldMk cId="1037186024" sldId="256"/>
        </pc:sldMkLst>
        <pc:spChg chg="mod">
          <ac:chgData name="Johnny Daugaard" userId="2fa7bebf0b1bcb5c" providerId="LiveId" clId="{D61534C4-BC47-469C-B797-94CC79967637}" dt="2019-05-08T13:01:25.227" v="2083" actId="20577"/>
          <ac:spMkLst>
            <pc:docMk/>
            <pc:sldMk cId="1037186024" sldId="256"/>
            <ac:spMk id="4" creationId="{43D1CD52-2F1E-42DA-BC28-A4B1F0D97275}"/>
          </ac:spMkLst>
        </pc:spChg>
      </pc:sldChg>
      <pc:sldChg chg="modSp">
        <pc:chgData name="Johnny Daugaard" userId="2fa7bebf0b1bcb5c" providerId="LiveId" clId="{D61534C4-BC47-469C-B797-94CC79967637}" dt="2019-05-08T11:49:45.097" v="431" actId="20577"/>
        <pc:sldMkLst>
          <pc:docMk/>
          <pc:sldMk cId="2122637112" sldId="257"/>
        </pc:sldMkLst>
        <pc:spChg chg="mod">
          <ac:chgData name="Johnny Daugaard" userId="2fa7bebf0b1bcb5c" providerId="LiveId" clId="{D61534C4-BC47-469C-B797-94CC79967637}" dt="2019-05-08T11:41:13.694" v="333" actId="1036"/>
          <ac:spMkLst>
            <pc:docMk/>
            <pc:sldMk cId="2122637112" sldId="257"/>
            <ac:spMk id="29" creationId="{598C7384-E9A5-46A0-A892-60FED2D31D50}"/>
          </ac:spMkLst>
        </pc:spChg>
        <pc:spChg chg="mod">
          <ac:chgData name="Johnny Daugaard" userId="2fa7bebf0b1bcb5c" providerId="LiveId" clId="{D61534C4-BC47-469C-B797-94CC79967637}" dt="2019-05-08T11:43:08.002" v="355" actId="14100"/>
          <ac:spMkLst>
            <pc:docMk/>
            <pc:sldMk cId="2122637112" sldId="257"/>
            <ac:spMk id="30" creationId="{85DC126E-9AB9-4FCB-8E16-B9FC232B7F6A}"/>
          </ac:spMkLst>
        </pc:spChg>
        <pc:spChg chg="mod">
          <ac:chgData name="Johnny Daugaard" userId="2fa7bebf0b1bcb5c" providerId="LiveId" clId="{D61534C4-BC47-469C-B797-94CC79967637}" dt="2019-05-08T11:44:03.127" v="356" actId="14100"/>
          <ac:spMkLst>
            <pc:docMk/>
            <pc:sldMk cId="2122637112" sldId="257"/>
            <ac:spMk id="31" creationId="{EB621201-1AA2-4071-9E40-E1062A685F5A}"/>
          </ac:spMkLst>
        </pc:spChg>
        <pc:spChg chg="mod">
          <ac:chgData name="Johnny Daugaard" userId="2fa7bebf0b1bcb5c" providerId="LiveId" clId="{D61534C4-BC47-469C-B797-94CC79967637}" dt="2019-05-08T11:44:08.646" v="373" actId="1036"/>
          <ac:spMkLst>
            <pc:docMk/>
            <pc:sldMk cId="2122637112" sldId="257"/>
            <ac:spMk id="32" creationId="{D5A40379-A557-437C-9258-12FAD7A50AAA}"/>
          </ac:spMkLst>
        </pc:spChg>
        <pc:spChg chg="mod">
          <ac:chgData name="Johnny Daugaard" userId="2fa7bebf0b1bcb5c" providerId="LiveId" clId="{D61534C4-BC47-469C-B797-94CC79967637}" dt="2019-05-08T11:46:16.722" v="397" actId="14100"/>
          <ac:spMkLst>
            <pc:docMk/>
            <pc:sldMk cId="2122637112" sldId="257"/>
            <ac:spMk id="33" creationId="{A7291F82-60A2-4ADD-8F9D-48FF2026F3A9}"/>
          </ac:spMkLst>
        </pc:spChg>
        <pc:spChg chg="mod">
          <ac:chgData name="Johnny Daugaard" userId="2fa7bebf0b1bcb5c" providerId="LiveId" clId="{D61534C4-BC47-469C-B797-94CC79967637}" dt="2019-05-08T11:49:15.004" v="427" actId="20578"/>
          <ac:spMkLst>
            <pc:docMk/>
            <pc:sldMk cId="2122637112" sldId="257"/>
            <ac:spMk id="36" creationId="{E2056CA8-1D97-4E21-B175-42DF5B680436}"/>
          </ac:spMkLst>
        </pc:spChg>
        <pc:spChg chg="mod">
          <ac:chgData name="Johnny Daugaard" userId="2fa7bebf0b1bcb5c" providerId="LiveId" clId="{D61534C4-BC47-469C-B797-94CC79967637}" dt="2019-05-08T11:49:45.097" v="431" actId="20577"/>
          <ac:spMkLst>
            <pc:docMk/>
            <pc:sldMk cId="2122637112" sldId="257"/>
            <ac:spMk id="37" creationId="{22738F96-2749-4236-B886-5BF09EC695A9}"/>
          </ac:spMkLst>
        </pc:spChg>
        <pc:spChg chg="mod">
          <ac:chgData name="Johnny Daugaard" userId="2fa7bebf0b1bcb5c" providerId="LiveId" clId="{D61534C4-BC47-469C-B797-94CC79967637}" dt="2019-05-08T11:46:09.704" v="396" actId="20577"/>
          <ac:spMkLst>
            <pc:docMk/>
            <pc:sldMk cId="2122637112" sldId="257"/>
            <ac:spMk id="38" creationId="{AF3C95E4-67EE-45CF-A0D3-676CBC35EB2A}"/>
          </ac:spMkLst>
        </pc:spChg>
      </pc:sldChg>
      <pc:sldChg chg="addSp delSp modSp">
        <pc:chgData name="Johnny Daugaard" userId="2fa7bebf0b1bcb5c" providerId="LiveId" clId="{D61534C4-BC47-469C-B797-94CC79967637}" dt="2019-05-08T13:00:22.517" v="2058" actId="20577"/>
        <pc:sldMkLst>
          <pc:docMk/>
          <pc:sldMk cId="883540178" sldId="258"/>
        </pc:sldMkLst>
        <pc:spChg chg="mod topLvl">
          <ac:chgData name="Johnny Daugaard" userId="2fa7bebf0b1bcb5c" providerId="LiveId" clId="{D61534C4-BC47-469C-B797-94CC79967637}" dt="2019-05-08T12:42:40.742" v="1420" actId="164"/>
          <ac:spMkLst>
            <pc:docMk/>
            <pc:sldMk cId="883540178" sldId="258"/>
            <ac:spMk id="4" creationId="{D17F5F0D-30D2-4BB1-8223-1C76F7A9DA6C}"/>
          </ac:spMkLst>
        </pc:spChg>
        <pc:spChg chg="mod">
          <ac:chgData name="Johnny Daugaard" userId="2fa7bebf0b1bcb5c" providerId="LiveId" clId="{D61534C4-BC47-469C-B797-94CC79967637}" dt="2019-05-08T12:56:17.666" v="1978" actId="1035"/>
          <ac:spMkLst>
            <pc:docMk/>
            <pc:sldMk cId="883540178" sldId="258"/>
            <ac:spMk id="5" creationId="{4E30C641-4386-4940-84B4-6A07D3EA6A57}"/>
          </ac:spMkLst>
        </pc:spChg>
        <pc:spChg chg="mod topLvl">
          <ac:chgData name="Johnny Daugaard" userId="2fa7bebf0b1bcb5c" providerId="LiveId" clId="{D61534C4-BC47-469C-B797-94CC79967637}" dt="2019-05-08T12:42:40.742" v="1420" actId="164"/>
          <ac:spMkLst>
            <pc:docMk/>
            <pc:sldMk cId="883540178" sldId="258"/>
            <ac:spMk id="6" creationId="{638E5535-A81B-4B36-AC5A-19AC9C997461}"/>
          </ac:spMkLst>
        </pc:spChg>
        <pc:spChg chg="mod">
          <ac:chgData name="Johnny Daugaard" userId="2fa7bebf0b1bcb5c" providerId="LiveId" clId="{D61534C4-BC47-469C-B797-94CC79967637}" dt="2019-05-08T13:00:22.517" v="2058" actId="20577"/>
          <ac:spMkLst>
            <pc:docMk/>
            <pc:sldMk cId="883540178" sldId="258"/>
            <ac:spMk id="7" creationId="{D774343E-5DA9-424D-868F-97F49F990F06}"/>
          </ac:spMkLst>
        </pc:spChg>
        <pc:spChg chg="mod">
          <ac:chgData name="Johnny Daugaard" userId="2fa7bebf0b1bcb5c" providerId="LiveId" clId="{D61534C4-BC47-469C-B797-94CC79967637}" dt="2019-05-08T12:53:22.158" v="1923" actId="14100"/>
          <ac:spMkLst>
            <pc:docMk/>
            <pc:sldMk cId="883540178" sldId="258"/>
            <ac:spMk id="8" creationId="{C6B0BAC3-79C3-479B-BADF-3FB8AC450EF0}"/>
          </ac:spMkLst>
        </pc:spChg>
        <pc:spChg chg="mod">
          <ac:chgData name="Johnny Daugaard" userId="2fa7bebf0b1bcb5c" providerId="LiveId" clId="{D61534C4-BC47-469C-B797-94CC79967637}" dt="2019-05-08T12:57:49.572" v="2019" actId="20577"/>
          <ac:spMkLst>
            <pc:docMk/>
            <pc:sldMk cId="883540178" sldId="258"/>
            <ac:spMk id="9" creationId="{5C4DBF0E-1DAA-43C5-877C-7C0E54639722}"/>
          </ac:spMkLst>
        </pc:spChg>
        <pc:spChg chg="mod topLvl">
          <ac:chgData name="Johnny Daugaard" userId="2fa7bebf0b1bcb5c" providerId="LiveId" clId="{D61534C4-BC47-469C-B797-94CC79967637}" dt="2019-05-08T12:42:40.742" v="1420" actId="164"/>
          <ac:spMkLst>
            <pc:docMk/>
            <pc:sldMk cId="883540178" sldId="258"/>
            <ac:spMk id="10" creationId="{595678AA-AB06-4199-A7A9-F8CCBF3B2E56}"/>
          </ac:spMkLst>
        </pc:spChg>
        <pc:spChg chg="mod">
          <ac:chgData name="Johnny Daugaard" userId="2fa7bebf0b1bcb5c" providerId="LiveId" clId="{D61534C4-BC47-469C-B797-94CC79967637}" dt="2019-05-08T12:55:13.191" v="1968" actId="20577"/>
          <ac:spMkLst>
            <pc:docMk/>
            <pc:sldMk cId="883540178" sldId="258"/>
            <ac:spMk id="11" creationId="{E93BEC9D-E143-4B87-8599-94EA6CD30005}"/>
          </ac:spMkLst>
        </pc:spChg>
        <pc:spChg chg="mod ord">
          <ac:chgData name="Johnny Daugaard" userId="2fa7bebf0b1bcb5c" providerId="LiveId" clId="{D61534C4-BC47-469C-B797-94CC79967637}" dt="2019-05-08T12:55:41.729" v="1970" actId="20577"/>
          <ac:spMkLst>
            <pc:docMk/>
            <pc:sldMk cId="883540178" sldId="258"/>
            <ac:spMk id="13" creationId="{3C65473D-209B-4905-A36C-20A8882C3C6E}"/>
          </ac:spMkLst>
        </pc:spChg>
        <pc:spChg chg="mod topLvl">
          <ac:chgData name="Johnny Daugaard" userId="2fa7bebf0b1bcb5c" providerId="LiveId" clId="{D61534C4-BC47-469C-B797-94CC79967637}" dt="2019-05-08T12:42:40.742" v="1420" actId="164"/>
          <ac:spMkLst>
            <pc:docMk/>
            <pc:sldMk cId="883540178" sldId="258"/>
            <ac:spMk id="14" creationId="{F6880B17-DA45-446F-A742-E93AB9DC0FF1}"/>
          </ac:spMkLst>
        </pc:spChg>
        <pc:spChg chg="mod topLvl">
          <ac:chgData name="Johnny Daugaard" userId="2fa7bebf0b1bcb5c" providerId="LiveId" clId="{D61534C4-BC47-469C-B797-94CC79967637}" dt="2019-05-08T12:42:40.742" v="1420" actId="164"/>
          <ac:spMkLst>
            <pc:docMk/>
            <pc:sldMk cId="883540178" sldId="258"/>
            <ac:spMk id="15" creationId="{8692F17A-780F-461A-9DE3-ADC6175CE920}"/>
          </ac:spMkLst>
        </pc:spChg>
        <pc:spChg chg="mod topLvl">
          <ac:chgData name="Johnny Daugaard" userId="2fa7bebf0b1bcb5c" providerId="LiveId" clId="{D61534C4-BC47-469C-B797-94CC79967637}" dt="2019-05-08T12:42:40.742" v="1420" actId="164"/>
          <ac:spMkLst>
            <pc:docMk/>
            <pc:sldMk cId="883540178" sldId="258"/>
            <ac:spMk id="16" creationId="{42E38A79-3978-424A-8C77-0B487B440DB9}"/>
          </ac:spMkLst>
        </pc:spChg>
        <pc:spChg chg="mod topLvl">
          <ac:chgData name="Johnny Daugaard" userId="2fa7bebf0b1bcb5c" providerId="LiveId" clId="{D61534C4-BC47-469C-B797-94CC79967637}" dt="2019-05-08T12:42:40.742" v="1420" actId="164"/>
          <ac:spMkLst>
            <pc:docMk/>
            <pc:sldMk cId="883540178" sldId="258"/>
            <ac:spMk id="17" creationId="{AAB19585-6782-4E28-BABA-F7A2D610B4A0}"/>
          </ac:spMkLst>
        </pc:spChg>
        <pc:grpChg chg="del mod">
          <ac:chgData name="Johnny Daugaard" userId="2fa7bebf0b1bcb5c" providerId="LiveId" clId="{D61534C4-BC47-469C-B797-94CC79967637}" dt="2019-05-08T12:42:34.807" v="1419" actId="165"/>
          <ac:grpSpMkLst>
            <pc:docMk/>
            <pc:sldMk cId="883540178" sldId="258"/>
            <ac:grpSpMk id="3" creationId="{ED5E1E27-2A85-40AE-8DE6-B00BE254CD77}"/>
          </ac:grpSpMkLst>
        </pc:grpChg>
        <pc:grpChg chg="add del mod ord">
          <ac:chgData name="Johnny Daugaard" userId="2fa7bebf0b1bcb5c" providerId="LiveId" clId="{D61534C4-BC47-469C-B797-94CC79967637}" dt="2019-05-08T12:44:26.124" v="1451" actId="478"/>
          <ac:grpSpMkLst>
            <pc:docMk/>
            <pc:sldMk cId="883540178" sldId="258"/>
            <ac:grpSpMk id="18" creationId="{9F68F9B3-CE6B-4EEA-A121-5AA67269649C}"/>
          </ac:grpSpMkLst>
        </pc:grpChg>
        <pc:graphicFrameChg chg="del mod">
          <ac:chgData name="Johnny Daugaard" userId="2fa7bebf0b1bcb5c" providerId="LiveId" clId="{D61534C4-BC47-469C-B797-94CC79967637}" dt="2019-05-08T12:42:20.041" v="1391" actId="18245"/>
          <ac:graphicFrameMkLst>
            <pc:docMk/>
            <pc:sldMk cId="883540178" sldId="258"/>
            <ac:graphicFrameMk id="12" creationId="{B9B9CF48-D502-4E72-8EAE-D3BB3FFC4F0A}"/>
          </ac:graphicFrameMkLst>
        </pc:graphicFrameChg>
        <pc:picChg chg="add mod modCrop">
          <ac:chgData name="Johnny Daugaard" userId="2fa7bebf0b1bcb5c" providerId="LiveId" clId="{D61534C4-BC47-469C-B797-94CC79967637}" dt="2019-05-08T12:58:29.458" v="2028" actId="1038"/>
          <ac:picMkLst>
            <pc:docMk/>
            <pc:sldMk cId="883540178" sldId="258"/>
            <ac:picMk id="19" creationId="{131E18D6-41A9-47EE-AA5C-F6D72267B1BA}"/>
          </ac:picMkLst>
        </pc:picChg>
      </pc:sldChg>
      <pc:sldChg chg="modSp">
        <pc:chgData name="Johnny Daugaard" userId="2fa7bebf0b1bcb5c" providerId="LiveId" clId="{D61534C4-BC47-469C-B797-94CC79967637}" dt="2019-05-08T13:28:26.294" v="2241" actId="1038"/>
        <pc:sldMkLst>
          <pc:docMk/>
          <pc:sldMk cId="1298258702" sldId="259"/>
        </pc:sldMkLst>
        <pc:spChg chg="mod">
          <ac:chgData name="Johnny Daugaard" userId="2fa7bebf0b1bcb5c" providerId="LiveId" clId="{D61534C4-BC47-469C-B797-94CC79967637}" dt="2019-05-08T13:28:26.294" v="2241" actId="1038"/>
          <ac:spMkLst>
            <pc:docMk/>
            <pc:sldMk cId="1298258702" sldId="259"/>
            <ac:spMk id="14" creationId="{29C2FA16-DA7B-4AF5-A28D-666BE84B4E59}"/>
          </ac:spMkLst>
        </pc:spChg>
        <pc:picChg chg="mod">
          <ac:chgData name="Johnny Daugaard" userId="2fa7bebf0b1bcb5c" providerId="LiveId" clId="{D61534C4-BC47-469C-B797-94CC79967637}" dt="2019-05-08T13:23:57.698" v="2129" actId="1036"/>
          <ac:picMkLst>
            <pc:docMk/>
            <pc:sldMk cId="1298258702" sldId="259"/>
            <ac:picMk id="4" creationId="{F892A072-9CAC-498B-9096-05113B6BC37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0EAA-9D8F-4132-810F-C479DD7BB6C6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2DA6-51E2-4B6A-BD8D-221578685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57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0EAA-9D8F-4132-810F-C479DD7BB6C6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2DA6-51E2-4B6A-BD8D-221578685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7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0EAA-9D8F-4132-810F-C479DD7BB6C6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2DA6-51E2-4B6A-BD8D-221578685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0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0EAA-9D8F-4132-810F-C479DD7BB6C6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2DA6-51E2-4B6A-BD8D-221578685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27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0EAA-9D8F-4132-810F-C479DD7BB6C6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2DA6-51E2-4B6A-BD8D-221578685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2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0EAA-9D8F-4132-810F-C479DD7BB6C6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2DA6-51E2-4B6A-BD8D-221578685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58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0EAA-9D8F-4132-810F-C479DD7BB6C6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2DA6-51E2-4B6A-BD8D-221578685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92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0EAA-9D8F-4132-810F-C479DD7BB6C6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2DA6-51E2-4B6A-BD8D-221578685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71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promantus_final_600x150.png">
            <a:extLst>
              <a:ext uri="{FF2B5EF4-FFF2-40B4-BE49-F238E27FC236}">
                <a16:creationId xmlns:a16="http://schemas.microsoft.com/office/drawing/2014/main" id="{EDCD6B30-D04D-43DE-BD06-5DDD35AAF8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964" y="252811"/>
            <a:ext cx="2671551" cy="50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490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0EAA-9D8F-4132-810F-C479DD7BB6C6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2DA6-51E2-4B6A-BD8D-221578685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10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0EAA-9D8F-4132-810F-C479DD7BB6C6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2DA6-51E2-4B6A-BD8D-221578685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02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60EAA-9D8F-4132-810F-C479DD7BB6C6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A2DA6-51E2-4B6A-BD8D-221578685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97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D1CD52-2F1E-42DA-BC28-A4B1F0D97275}"/>
              </a:ext>
            </a:extLst>
          </p:cNvPr>
          <p:cNvSpPr/>
          <p:nvPr/>
        </p:nvSpPr>
        <p:spPr>
          <a:xfrm>
            <a:off x="627797" y="1132755"/>
            <a:ext cx="5800299" cy="81996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b="1" dirty="0"/>
              <a:t>Workday</a:t>
            </a:r>
            <a:endParaRPr lang="en-US" sz="32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70E68D-B8CA-49D7-8704-F296840A2CA4}"/>
              </a:ext>
            </a:extLst>
          </p:cNvPr>
          <p:cNvSpPr txBox="1"/>
          <p:nvPr/>
        </p:nvSpPr>
        <p:spPr>
          <a:xfrm>
            <a:off x="2129043" y="2232230"/>
            <a:ext cx="4326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>
                    <a:lumMod val="50000"/>
                  </a:schemeClr>
                </a:solidFill>
              </a:rPr>
              <a:t>Get a 20% reduction in </a:t>
            </a:r>
            <a:r>
              <a:rPr lang="en-IN" b="1" dirty="0">
                <a:solidFill>
                  <a:srgbClr val="002060"/>
                </a:solidFill>
              </a:rPr>
              <a:t>total program implementation cost </a:t>
            </a:r>
            <a:r>
              <a:rPr lang="en-IN" b="1" dirty="0">
                <a:solidFill>
                  <a:schemeClr val="bg1">
                    <a:lumMod val="50000"/>
                  </a:schemeClr>
                </a:solidFill>
              </a:rPr>
              <a:t>due to early </a:t>
            </a:r>
            <a:r>
              <a:rPr lang="en-IN" b="1" dirty="0" err="1">
                <a:solidFill>
                  <a:schemeClr val="bg1">
                    <a:lumMod val="50000"/>
                  </a:schemeClr>
                </a:solidFill>
              </a:rPr>
              <a:t>Promantus</a:t>
            </a:r>
            <a:r>
              <a:rPr lang="en-IN" b="1" dirty="0">
                <a:solidFill>
                  <a:schemeClr val="bg1">
                    <a:lumMod val="50000"/>
                  </a:schemeClr>
                </a:solidFill>
              </a:rPr>
              <a:t> advisory involvement 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439C5C0-8C84-4885-9F9E-9D56C51B5FB7}"/>
              </a:ext>
            </a:extLst>
          </p:cNvPr>
          <p:cNvSpPr>
            <a:spLocks noChangeAspect="1"/>
          </p:cNvSpPr>
          <p:nvPr/>
        </p:nvSpPr>
        <p:spPr>
          <a:xfrm>
            <a:off x="3622821" y="4880770"/>
            <a:ext cx="1031451" cy="4929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99F74D-61C7-4925-BE8B-78E9A21AE1D1}"/>
              </a:ext>
            </a:extLst>
          </p:cNvPr>
          <p:cNvSpPr txBox="1"/>
          <p:nvPr/>
        </p:nvSpPr>
        <p:spPr>
          <a:xfrm>
            <a:off x="2129043" y="3370286"/>
            <a:ext cx="4007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>
                    <a:lumMod val="50000"/>
                  </a:schemeClr>
                </a:solidFill>
              </a:rPr>
              <a:t>Get a 20% reduction in time-to-market from decision to going live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E37026-F4E6-47F9-9797-6644B3EE1668}"/>
              </a:ext>
            </a:extLst>
          </p:cNvPr>
          <p:cNvSpPr/>
          <p:nvPr/>
        </p:nvSpPr>
        <p:spPr>
          <a:xfrm>
            <a:off x="2129043" y="4359774"/>
            <a:ext cx="35347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>
                    <a:lumMod val="50000"/>
                  </a:schemeClr>
                </a:solidFill>
              </a:rPr>
              <a:t>Get a 40% savings in </a:t>
            </a:r>
            <a:r>
              <a:rPr lang="en-IN" b="1" dirty="0">
                <a:solidFill>
                  <a:srgbClr val="002060"/>
                </a:solidFill>
              </a:rPr>
              <a:t>AMS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67C7E74-3E70-4FB5-A7CA-6827050F94EF}"/>
              </a:ext>
            </a:extLst>
          </p:cNvPr>
          <p:cNvSpPr/>
          <p:nvPr/>
        </p:nvSpPr>
        <p:spPr>
          <a:xfrm>
            <a:off x="627796" y="8369506"/>
            <a:ext cx="5800299" cy="12283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b="1" dirty="0"/>
              <a:t>In total get a </a:t>
            </a:r>
          </a:p>
          <a:p>
            <a:pPr algn="ctr"/>
            <a:r>
              <a:rPr lang="da-DK" sz="2400" b="1" dirty="0"/>
              <a:t>25-30% reduction in program costs </a:t>
            </a:r>
          </a:p>
          <a:p>
            <a:pPr algn="ctr"/>
            <a:r>
              <a:rPr lang="da-DK" sz="2400" b="1" dirty="0"/>
              <a:t>as well as a higher end-to-end quality</a:t>
            </a:r>
            <a:endParaRPr lang="en-US" sz="24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E2D4A0-0C90-4B0D-9E20-909EACC55D76}"/>
              </a:ext>
            </a:extLst>
          </p:cNvPr>
          <p:cNvSpPr/>
          <p:nvPr/>
        </p:nvSpPr>
        <p:spPr>
          <a:xfrm>
            <a:off x="721450" y="2118946"/>
            <a:ext cx="1258678" cy="298543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2</a:t>
            </a:r>
            <a:r>
              <a:rPr lang="en-US" sz="4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0%</a:t>
            </a:r>
          </a:p>
          <a:p>
            <a:pPr algn="ctr"/>
            <a:endParaRPr lang="da-DK" sz="2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da-DK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2</a:t>
            </a:r>
            <a:r>
              <a:rPr lang="en-US" sz="4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0%</a:t>
            </a:r>
          </a:p>
          <a:p>
            <a:pPr algn="ctr"/>
            <a:endParaRPr lang="da-DK" sz="1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da-DK" sz="4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40</a:t>
            </a:r>
            <a:r>
              <a:rPr lang="en-US" sz="4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%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D9086B1-8E2A-44CD-B608-65437E473909}"/>
              </a:ext>
            </a:extLst>
          </p:cNvPr>
          <p:cNvGrpSpPr/>
          <p:nvPr/>
        </p:nvGrpSpPr>
        <p:grpSpPr>
          <a:xfrm>
            <a:off x="238528" y="5440406"/>
            <a:ext cx="6380944" cy="2243283"/>
            <a:chOff x="238528" y="5440406"/>
            <a:chExt cx="6380944" cy="224328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8DCBDD0-DF32-496C-8492-A3269850297C}"/>
                </a:ext>
              </a:extLst>
            </p:cNvPr>
            <p:cNvSpPr/>
            <p:nvPr/>
          </p:nvSpPr>
          <p:spPr>
            <a:xfrm>
              <a:off x="3968153" y="5440406"/>
              <a:ext cx="561396" cy="31850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200" b="1" dirty="0">
                  <a:solidFill>
                    <a:schemeClr val="tx1"/>
                  </a:solidFill>
                </a:rPr>
                <a:t>Test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09F228E-D36C-45E5-9222-6F35DAA3D923}"/>
                </a:ext>
              </a:extLst>
            </p:cNvPr>
            <p:cNvSpPr/>
            <p:nvPr/>
          </p:nvSpPr>
          <p:spPr>
            <a:xfrm>
              <a:off x="4607900" y="5758194"/>
              <a:ext cx="919928" cy="32667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200" b="1" dirty="0">
                  <a:solidFill>
                    <a:srgbClr val="002060"/>
                  </a:solidFill>
                </a:rPr>
                <a:t>Acceptance</a:t>
              </a:r>
              <a:endParaRPr lang="en-US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523B5C3-BE5B-4E19-9A39-7FE76E6E533C}"/>
                </a:ext>
              </a:extLst>
            </p:cNvPr>
            <p:cNvSpPr/>
            <p:nvPr/>
          </p:nvSpPr>
          <p:spPr>
            <a:xfrm>
              <a:off x="5633301" y="5767067"/>
              <a:ext cx="951623" cy="31850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200" b="1" dirty="0">
                  <a:solidFill>
                    <a:schemeClr val="bg1"/>
                  </a:solidFill>
                </a:rPr>
                <a:t>Add on Proj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353FCE1-95B2-4F10-B194-DC3F2DB0DE01}"/>
                </a:ext>
              </a:extLst>
            </p:cNvPr>
            <p:cNvSpPr/>
            <p:nvPr/>
          </p:nvSpPr>
          <p:spPr>
            <a:xfrm>
              <a:off x="664300" y="5762547"/>
              <a:ext cx="1240309" cy="31850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200" b="1" dirty="0">
                  <a:solidFill>
                    <a:schemeClr val="bg1"/>
                  </a:solidFill>
                </a:rPr>
                <a:t>Advisory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33FEF15-8503-46B4-8753-A9420C321E18}"/>
                </a:ext>
              </a:extLst>
            </p:cNvPr>
            <p:cNvCxnSpPr>
              <a:cxnSpLocks/>
            </p:cNvCxnSpPr>
            <p:nvPr/>
          </p:nvCxnSpPr>
          <p:spPr>
            <a:xfrm>
              <a:off x="265452" y="6701008"/>
              <a:ext cx="6217920" cy="0"/>
            </a:xfrm>
            <a:prstGeom prst="straightConnector1">
              <a:avLst/>
            </a:prstGeom>
            <a:ln w="254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5D08456-44C6-48F9-8558-4E1911BD04B5}"/>
                </a:ext>
              </a:extLst>
            </p:cNvPr>
            <p:cNvSpPr txBox="1"/>
            <p:nvPr/>
          </p:nvSpPr>
          <p:spPr>
            <a:xfrm>
              <a:off x="5880167" y="6677166"/>
              <a:ext cx="7393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200" b="1" dirty="0">
                  <a:solidFill>
                    <a:srgbClr val="002060"/>
                  </a:solidFill>
                </a:rPr>
                <a:t>Timeline</a:t>
              </a:r>
              <a:endParaRPr lang="en-US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00BEBBB-D0E0-4A2E-A426-FAF3EAEEFC98}"/>
                </a:ext>
              </a:extLst>
            </p:cNvPr>
            <p:cNvSpPr/>
            <p:nvPr/>
          </p:nvSpPr>
          <p:spPr>
            <a:xfrm>
              <a:off x="1097969" y="6015208"/>
              <a:ext cx="812613" cy="56810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200" b="1" dirty="0">
                  <a:solidFill>
                    <a:srgbClr val="002060"/>
                  </a:solidFill>
                </a:rPr>
                <a:t>RFP</a:t>
              </a:r>
              <a:endParaRPr lang="en-US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2F2660F-883B-4452-9FB3-5885B12863A6}"/>
                </a:ext>
              </a:extLst>
            </p:cNvPr>
            <p:cNvSpPr/>
            <p:nvPr/>
          </p:nvSpPr>
          <p:spPr>
            <a:xfrm>
              <a:off x="4529549" y="6014856"/>
              <a:ext cx="812613" cy="56810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200" b="1" dirty="0">
                  <a:solidFill>
                    <a:schemeClr val="bg1"/>
                  </a:solidFill>
                </a:rPr>
                <a:t>Deploy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3876995-BAE6-4DE6-B1D5-AD9F2A743315}"/>
                </a:ext>
              </a:extLst>
            </p:cNvPr>
            <p:cNvSpPr/>
            <p:nvPr/>
          </p:nvSpPr>
          <p:spPr>
            <a:xfrm>
              <a:off x="5520417" y="6014856"/>
              <a:ext cx="812613" cy="56810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200" b="1" dirty="0">
                  <a:solidFill>
                    <a:schemeClr val="bg1"/>
                  </a:solidFill>
                </a:rPr>
                <a:t>AMS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28E40B5-E356-44BB-82EC-D56E005F8193}"/>
                </a:ext>
              </a:extLst>
            </p:cNvPr>
            <p:cNvSpPr/>
            <p:nvPr/>
          </p:nvSpPr>
          <p:spPr>
            <a:xfrm>
              <a:off x="859007" y="7045847"/>
              <a:ext cx="320847" cy="31803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E7F17FB-5806-40FE-B09A-01AD63AB0855}"/>
                </a:ext>
              </a:extLst>
            </p:cNvPr>
            <p:cNvSpPr/>
            <p:nvPr/>
          </p:nvSpPr>
          <p:spPr>
            <a:xfrm>
              <a:off x="852307" y="7339047"/>
              <a:ext cx="327547" cy="34464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B0A3079-7590-4BB5-8395-FBF978456C7D}"/>
                </a:ext>
              </a:extLst>
            </p:cNvPr>
            <p:cNvSpPr/>
            <p:nvPr/>
          </p:nvSpPr>
          <p:spPr>
            <a:xfrm>
              <a:off x="852307" y="6746586"/>
              <a:ext cx="320847" cy="28909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A5ECDFB-83F0-4596-B733-59540204C0F6}"/>
                </a:ext>
              </a:extLst>
            </p:cNvPr>
            <p:cNvSpPr/>
            <p:nvPr/>
          </p:nvSpPr>
          <p:spPr>
            <a:xfrm>
              <a:off x="2963696" y="5762547"/>
              <a:ext cx="886987" cy="31850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200" b="1" dirty="0">
                  <a:solidFill>
                    <a:schemeClr val="bg1"/>
                  </a:solidFill>
                </a:rPr>
                <a:t>Integration 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1F406E8-95AA-4318-90F2-D0DABC1528CC}"/>
                </a:ext>
              </a:extLst>
            </p:cNvPr>
            <p:cNvSpPr/>
            <p:nvPr/>
          </p:nvSpPr>
          <p:spPr>
            <a:xfrm>
              <a:off x="3968153" y="5758148"/>
              <a:ext cx="561396" cy="31850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200" b="1" dirty="0">
                  <a:solidFill>
                    <a:schemeClr val="bg1"/>
                  </a:solidFill>
                </a:rPr>
                <a:t>Test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33F40F0-80DD-4A50-8464-D27A962134FF}"/>
                </a:ext>
              </a:extLst>
            </p:cNvPr>
            <p:cNvSpPr/>
            <p:nvPr/>
          </p:nvSpPr>
          <p:spPr>
            <a:xfrm>
              <a:off x="3684157" y="6015208"/>
              <a:ext cx="667137" cy="56810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200" b="1" dirty="0">
                  <a:solidFill>
                    <a:schemeClr val="bg1"/>
                  </a:solidFill>
                </a:rPr>
                <a:t>Test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F6D66A6-0D7B-4534-96E7-316FBFC1D562}"/>
                </a:ext>
              </a:extLst>
            </p:cNvPr>
            <p:cNvSpPr/>
            <p:nvPr/>
          </p:nvSpPr>
          <p:spPr>
            <a:xfrm>
              <a:off x="2832469" y="6015208"/>
              <a:ext cx="812613" cy="56810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200" b="1" dirty="0">
                  <a:solidFill>
                    <a:schemeClr val="bg1"/>
                  </a:solidFill>
                </a:rPr>
                <a:t>Imple-ment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BFFEA42-D6EF-4799-A4E1-02AE1D37C085}"/>
                </a:ext>
              </a:extLst>
            </p:cNvPr>
            <p:cNvSpPr/>
            <p:nvPr/>
          </p:nvSpPr>
          <p:spPr>
            <a:xfrm>
              <a:off x="1968679" y="6015208"/>
              <a:ext cx="812613" cy="56810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200" b="1" dirty="0">
                  <a:solidFill>
                    <a:srgbClr val="002060"/>
                  </a:solidFill>
                </a:rPr>
                <a:t>Vendor</a:t>
              </a:r>
            </a:p>
            <a:p>
              <a:pPr algn="ctr"/>
              <a:r>
                <a:rPr lang="da-DK" sz="1200" b="1" dirty="0">
                  <a:solidFill>
                    <a:srgbClr val="002060"/>
                  </a:solidFill>
                </a:rPr>
                <a:t>selection</a:t>
              </a:r>
              <a:endParaRPr lang="en-US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FBD5AD5-8BB2-48B0-9A24-24B0D75F16A4}"/>
                </a:ext>
              </a:extLst>
            </p:cNvPr>
            <p:cNvSpPr txBox="1"/>
            <p:nvPr/>
          </p:nvSpPr>
          <p:spPr>
            <a:xfrm>
              <a:off x="1127825" y="6782570"/>
              <a:ext cx="1477199" cy="8771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800"/>
                </a:spcAft>
              </a:pPr>
              <a:r>
                <a:rPr lang="da-DK" sz="1200" b="1" dirty="0"/>
                <a:t>COMPANY</a:t>
              </a:r>
            </a:p>
            <a:p>
              <a:pPr>
                <a:spcAft>
                  <a:spcPts val="800"/>
                </a:spcAft>
              </a:pPr>
              <a:r>
                <a:rPr lang="da-DK" sz="1200" b="1" dirty="0"/>
                <a:t>PROMANTUS</a:t>
              </a:r>
            </a:p>
            <a:p>
              <a:pPr>
                <a:spcAft>
                  <a:spcPts val="800"/>
                </a:spcAft>
              </a:pPr>
              <a:r>
                <a:rPr lang="da-DK" sz="1200" b="1" dirty="0"/>
                <a:t>WORKDAY PARTNER</a:t>
              </a:r>
              <a:endParaRPr lang="en-US" sz="1200" b="1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6DE6F22-1C36-4DF1-948D-5474CECC15FE}"/>
                </a:ext>
              </a:extLst>
            </p:cNvPr>
            <p:cNvSpPr/>
            <p:nvPr/>
          </p:nvSpPr>
          <p:spPr>
            <a:xfrm>
              <a:off x="238528" y="6016121"/>
              <a:ext cx="812613" cy="56810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200" b="1" dirty="0">
                  <a:solidFill>
                    <a:srgbClr val="002060"/>
                  </a:solidFill>
                </a:rPr>
                <a:t>Def. Need</a:t>
              </a:r>
            </a:p>
            <a:p>
              <a:pPr algn="ctr"/>
              <a:r>
                <a:rPr lang="da-DK" sz="1200" b="1" dirty="0">
                  <a:solidFill>
                    <a:srgbClr val="002060"/>
                  </a:solidFill>
                </a:rPr>
                <a:t>&amp; Budget</a:t>
              </a:r>
              <a:endParaRPr lang="en-US" sz="1200" b="1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7186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739F14D-B812-4673-A7C0-016266B2665B}"/>
              </a:ext>
            </a:extLst>
          </p:cNvPr>
          <p:cNvSpPr/>
          <p:nvPr/>
        </p:nvSpPr>
        <p:spPr>
          <a:xfrm>
            <a:off x="627797" y="1146403"/>
            <a:ext cx="5800299" cy="81996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b="1" dirty="0"/>
              <a:t>The Traditional Challenges</a:t>
            </a:r>
            <a:endParaRPr lang="en-US" sz="3200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237E62E-8966-4A72-B92C-48EA92AEFC5B}"/>
              </a:ext>
            </a:extLst>
          </p:cNvPr>
          <p:cNvSpPr/>
          <p:nvPr/>
        </p:nvSpPr>
        <p:spPr>
          <a:xfrm>
            <a:off x="627797" y="2431565"/>
            <a:ext cx="2047164" cy="81996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b="1" dirty="0"/>
              <a:t>Customer</a:t>
            </a:r>
            <a:endParaRPr lang="en-US" sz="24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98C7384-E9A5-46A0-A892-60FED2D31D50}"/>
              </a:ext>
            </a:extLst>
          </p:cNvPr>
          <p:cNvSpPr/>
          <p:nvPr/>
        </p:nvSpPr>
        <p:spPr>
          <a:xfrm>
            <a:off x="627797" y="5743944"/>
            <a:ext cx="2047164" cy="81996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b="1" dirty="0"/>
              <a:t>Partner</a:t>
            </a:r>
            <a:endParaRPr lang="en-US" sz="240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5DC126E-9AB9-4FCB-8E16-B9FC232B7F6A}"/>
              </a:ext>
            </a:extLst>
          </p:cNvPr>
          <p:cNvSpPr/>
          <p:nvPr/>
        </p:nvSpPr>
        <p:spPr>
          <a:xfrm>
            <a:off x="627797" y="2431565"/>
            <a:ext cx="5800299" cy="300698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B621201-1AA2-4071-9E40-E1062A685F5A}"/>
              </a:ext>
            </a:extLst>
          </p:cNvPr>
          <p:cNvSpPr/>
          <p:nvPr/>
        </p:nvSpPr>
        <p:spPr>
          <a:xfrm>
            <a:off x="627797" y="5737594"/>
            <a:ext cx="5800299" cy="131401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5A40379-A557-437C-9258-12FAD7A50AAA}"/>
              </a:ext>
            </a:extLst>
          </p:cNvPr>
          <p:cNvSpPr/>
          <p:nvPr/>
        </p:nvSpPr>
        <p:spPr>
          <a:xfrm>
            <a:off x="627796" y="7390031"/>
            <a:ext cx="2801203" cy="81996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b="1" dirty="0"/>
              <a:t>Consequences</a:t>
            </a:r>
            <a:endParaRPr lang="en-US" sz="3200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291F82-60A2-4ADD-8F9D-48FF2026F3A9}"/>
              </a:ext>
            </a:extLst>
          </p:cNvPr>
          <p:cNvSpPr/>
          <p:nvPr/>
        </p:nvSpPr>
        <p:spPr>
          <a:xfrm>
            <a:off x="627798" y="7390030"/>
            <a:ext cx="5800298" cy="175396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056CA8-1D97-4E21-B175-42DF5B680436}"/>
              </a:ext>
            </a:extLst>
          </p:cNvPr>
          <p:cNvSpPr txBox="1"/>
          <p:nvPr/>
        </p:nvSpPr>
        <p:spPr>
          <a:xfrm>
            <a:off x="2674961" y="2424377"/>
            <a:ext cx="372583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Change to a new HR system is a business driven strategic decision often taken with limited IT involvement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Adaptation and post implementation application maintenance for new HR solutions are always stressing the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/>
              <a:t>The Workday Solution regions/verticals g</a:t>
            </a:r>
            <a:r>
              <a:rPr lang="en-US" sz="1400" dirty="0"/>
              <a:t>o-live strategy is a organizational challenge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Workday implementation is monopolized with limited competition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There are very few Workday experts available outside the monopolized delivery system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738F96-2749-4236-B886-5BF09EC695A9}"/>
              </a:ext>
            </a:extLst>
          </p:cNvPr>
          <p:cNvSpPr txBox="1"/>
          <p:nvPr/>
        </p:nvSpPr>
        <p:spPr>
          <a:xfrm>
            <a:off x="2674961" y="5743944"/>
            <a:ext cx="37531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/>
              <a:t>Frequent changes in requirements leads to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/>
              <a:t>Uncertainty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/>
              <a:t>Change in Go-Live dates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/>
              <a:t>Reduced quality in Go-Live planning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/>
              <a:t>Reduced access to the right resources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a-DK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3C95E4-67EE-45CF-A0D3-676CBC35EB2A}"/>
              </a:ext>
            </a:extLst>
          </p:cNvPr>
          <p:cNvSpPr txBox="1"/>
          <p:nvPr/>
        </p:nvSpPr>
        <p:spPr>
          <a:xfrm>
            <a:off x="3428999" y="7410611"/>
            <a:ext cx="29718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/>
              <a:t>Unclear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/>
              <a:t>Business/IT conflicts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/>
              <a:t>Many temporary integrations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/>
              <a:t>Implementation cost overrun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/>
              <a:t>Implementation time overrun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/>
              <a:t>Transition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/>
              <a:t>AMS undefined</a:t>
            </a:r>
          </a:p>
        </p:txBody>
      </p:sp>
    </p:spTree>
    <p:extLst>
      <p:ext uri="{BB962C8B-B14F-4D97-AF65-F5344CB8AC3E}">
        <p14:creationId xmlns:p14="http://schemas.microsoft.com/office/powerpoint/2010/main" val="2122637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E30C641-4386-4940-84B4-6A07D3EA6A57}"/>
              </a:ext>
            </a:extLst>
          </p:cNvPr>
          <p:cNvSpPr/>
          <p:nvPr/>
        </p:nvSpPr>
        <p:spPr>
          <a:xfrm>
            <a:off x="627791" y="2104213"/>
            <a:ext cx="5800306" cy="418949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74343E-5DA9-424D-868F-97F49F990F06}"/>
              </a:ext>
            </a:extLst>
          </p:cNvPr>
          <p:cNvSpPr/>
          <p:nvPr/>
        </p:nvSpPr>
        <p:spPr>
          <a:xfrm>
            <a:off x="637700" y="6475779"/>
            <a:ext cx="3930555" cy="53035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b="1" dirty="0"/>
              <a:t>Promantus Benefits</a:t>
            </a:r>
            <a:endParaRPr lang="en-US" sz="24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B0BAC3-79C3-479B-BADF-3FB8AC450EF0}"/>
              </a:ext>
            </a:extLst>
          </p:cNvPr>
          <p:cNvSpPr/>
          <p:nvPr/>
        </p:nvSpPr>
        <p:spPr>
          <a:xfrm>
            <a:off x="627796" y="6464556"/>
            <a:ext cx="5800299" cy="312165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4DBF0E-1DAA-43C5-877C-7C0E54639722}"/>
              </a:ext>
            </a:extLst>
          </p:cNvPr>
          <p:cNvSpPr txBox="1"/>
          <p:nvPr/>
        </p:nvSpPr>
        <p:spPr>
          <a:xfrm>
            <a:off x="627786" y="2115641"/>
            <a:ext cx="5800296" cy="4178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63"/>
              </a:spcBef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DECISION PROCESS</a:t>
            </a:r>
          </a:p>
          <a:p>
            <a:pPr marL="812800" lvl="1" indent="-342900">
              <a:spcBef>
                <a:spcPts val="263"/>
              </a:spcBef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The client organization concludes that current HR solution(s) are unable to meet future requirements. Workday is seen as a serious alternative </a:t>
            </a:r>
          </a:p>
          <a:p>
            <a:pPr marL="812800" lvl="1" indent="-342900">
              <a:spcBef>
                <a:spcPts val="263"/>
              </a:spcBef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da-DK" sz="1400" dirty="0"/>
              <a:t>Scanning the HRS market Workday is identified as the preferred future solution, and processes to prepare a requirements specification (and rarely an RFP process) are initiated</a:t>
            </a:r>
            <a:endParaRPr lang="en-US" sz="1400" dirty="0"/>
          </a:p>
          <a:p>
            <a:pPr marL="812800" lvl="1" indent="-342900">
              <a:spcBef>
                <a:spcPts val="263"/>
              </a:spcBef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Workday provides a “Tenant’s GMS access”, which is a demo version</a:t>
            </a:r>
          </a:p>
          <a:p>
            <a:pPr marL="355600" indent="-342900">
              <a:lnSpc>
                <a:spcPct val="100000"/>
              </a:lnSpc>
              <a:spcBef>
                <a:spcPts val="263"/>
              </a:spcBef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da-DK" sz="1400" dirty="0"/>
              <a:t>C</a:t>
            </a:r>
            <a:r>
              <a:rPr lang="en-US" sz="1400" dirty="0"/>
              <a:t>ONTRACTS PROCESS</a:t>
            </a:r>
          </a:p>
          <a:p>
            <a:pPr marL="355600" indent="-342900">
              <a:lnSpc>
                <a:spcPct val="100000"/>
              </a:lnSpc>
              <a:spcBef>
                <a:spcPts val="263"/>
              </a:spcBef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da-DK" sz="1400" dirty="0"/>
              <a:t>D</a:t>
            </a:r>
            <a:r>
              <a:rPr lang="en-US" sz="1400" dirty="0"/>
              <a:t>EVELOPMENT PROCESS</a:t>
            </a:r>
          </a:p>
          <a:p>
            <a:pPr marL="812800" lvl="1" indent="-342900">
              <a:spcBef>
                <a:spcPts val="263"/>
              </a:spcBef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Discovery sessions for requirement gathering</a:t>
            </a:r>
          </a:p>
          <a:p>
            <a:pPr marL="812800" lvl="1" indent="-342900">
              <a:spcBef>
                <a:spcPts val="263"/>
              </a:spcBef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Resourcing, planning and architecture </a:t>
            </a:r>
          </a:p>
          <a:p>
            <a:pPr marL="812800" lvl="1" indent="-342900">
              <a:spcBef>
                <a:spcPts val="263"/>
              </a:spcBef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Implementation and conversion of legacy data</a:t>
            </a:r>
          </a:p>
          <a:p>
            <a:pPr marL="812800" lvl="1" indent="-342900">
              <a:spcBef>
                <a:spcPts val="263"/>
              </a:spcBef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Testing </a:t>
            </a:r>
          </a:p>
          <a:p>
            <a:pPr marL="812800" lvl="1" indent="-342900">
              <a:spcBef>
                <a:spcPts val="263"/>
              </a:spcBef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Go-Live and </a:t>
            </a:r>
            <a:r>
              <a:rPr lang="en-US" sz="1400" dirty="0" err="1"/>
              <a:t>hypercare</a:t>
            </a:r>
            <a:endParaRPr lang="en-US" sz="1400" dirty="0"/>
          </a:p>
          <a:p>
            <a:pPr marL="355600" indent="-342900">
              <a:lnSpc>
                <a:spcPct val="100000"/>
              </a:lnSpc>
              <a:spcBef>
                <a:spcPts val="263"/>
              </a:spcBef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AMS PROCESS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3BEC9D-E143-4B87-8599-94EA6CD30005}"/>
              </a:ext>
            </a:extLst>
          </p:cNvPr>
          <p:cNvSpPr txBox="1"/>
          <p:nvPr/>
        </p:nvSpPr>
        <p:spPr>
          <a:xfrm>
            <a:off x="627783" y="8219042"/>
            <a:ext cx="580029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Cost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sz="1200" dirty="0"/>
              <a:t>The Promantus interaction leads to a 25-30%</a:t>
            </a:r>
            <a:r>
              <a:rPr lang="en-US" sz="1200" dirty="0"/>
              <a:t> reduction in total program costs</a:t>
            </a:r>
          </a:p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Quality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err="1"/>
              <a:t>Promantus</a:t>
            </a:r>
            <a:r>
              <a:rPr lang="en-US" sz="1200" dirty="0"/>
              <a:t>’ support leads to increased user satisfaction due to enhanced business user participation and due to the live documentation of features and user stories available.</a:t>
            </a:r>
            <a:endParaRPr lang="en-IN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69E0AE5-5631-4B64-99E9-C119EEB452BB}"/>
              </a:ext>
            </a:extLst>
          </p:cNvPr>
          <p:cNvSpPr/>
          <p:nvPr/>
        </p:nvSpPr>
        <p:spPr>
          <a:xfrm>
            <a:off x="627796" y="1146403"/>
            <a:ext cx="5800296" cy="81996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b="1" dirty="0"/>
              <a:t>The Workday Process  </a:t>
            </a:r>
            <a:endParaRPr lang="en-US" sz="3200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31E18D6-41A9-47EE-AA5C-F6D72267B1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75" t="7751" r="12197" b="7186"/>
          <a:stretch/>
        </p:blipFill>
        <p:spPr>
          <a:xfrm>
            <a:off x="5250450" y="6431497"/>
            <a:ext cx="1446551" cy="198619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C65473D-209B-4905-A36C-20A8882C3C6E}"/>
              </a:ext>
            </a:extLst>
          </p:cNvPr>
          <p:cNvSpPr txBox="1"/>
          <p:nvPr/>
        </p:nvSpPr>
        <p:spPr>
          <a:xfrm>
            <a:off x="627789" y="7041717"/>
            <a:ext cx="491857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Time to Market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We help clients to define needs, create budget, prepare RFP, and </a:t>
            </a:r>
            <a:br>
              <a:rPr lang="en-IN" sz="1200" dirty="0"/>
            </a:br>
            <a:r>
              <a:rPr lang="en-IN" sz="1200" dirty="0"/>
              <a:t>to select the Workday Partner for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We help clients developing integrations and to test the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We do Workday AMS and develop add-on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Leading to a more efficient end-to-end process</a:t>
            </a:r>
          </a:p>
        </p:txBody>
      </p:sp>
    </p:spTree>
    <p:extLst>
      <p:ext uri="{BB962C8B-B14F-4D97-AF65-F5344CB8AC3E}">
        <p14:creationId xmlns:p14="http://schemas.microsoft.com/office/powerpoint/2010/main" val="883540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EF9813-7425-416B-BBFE-1343B3F806D5}"/>
              </a:ext>
            </a:extLst>
          </p:cNvPr>
          <p:cNvSpPr/>
          <p:nvPr/>
        </p:nvSpPr>
        <p:spPr>
          <a:xfrm>
            <a:off x="627797" y="1337475"/>
            <a:ext cx="5800299" cy="81996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b="1" dirty="0"/>
              <a:t>Promantus’ Value Propositions</a:t>
            </a:r>
            <a:endParaRPr lang="en-US" sz="3200" b="1" dirty="0"/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29C2FA16-DA7B-4AF5-A28D-666BE84B4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993" y="5297770"/>
            <a:ext cx="6173708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400" b="1" dirty="0" err="1">
                <a:solidFill>
                  <a:srgbClr val="002060"/>
                </a:solidFill>
                <a:latin typeface="+mn-lt"/>
                <a:ea typeface="Roboto Medium" pitchFamily="2" charset="0"/>
                <a:cs typeface="Roboto Medium" pitchFamily="2" charset="0"/>
              </a:rPr>
              <a:t>Promantus</a:t>
            </a:r>
            <a:r>
              <a:rPr lang="en-US" altLang="en-US" sz="1400" b="1" dirty="0">
                <a:solidFill>
                  <a:srgbClr val="002060"/>
                </a:solidFill>
                <a:latin typeface="+mn-lt"/>
                <a:ea typeface="Roboto Medium" pitchFamily="2" charset="0"/>
                <a:cs typeface="Roboto Medium" pitchFamily="2" charset="0"/>
              </a:rPr>
              <a:t> help clients to identify and document requirements</a:t>
            </a:r>
          </a:p>
          <a:p>
            <a:r>
              <a:rPr lang="en-US" altLang="en-US" sz="1200" dirty="0">
                <a:latin typeface="+mn-lt"/>
                <a:ea typeface="Roboto Light" pitchFamily="2" charset="0"/>
                <a:cs typeface="Roboto Light" pitchFamily="2" charset="0"/>
              </a:rPr>
              <a:t>Bridge the gap between business and technology by defining acceptance criteria using shared business terminology. </a:t>
            </a:r>
            <a:endParaRPr lang="en-IN" altLang="en-US" sz="1200" dirty="0">
              <a:latin typeface="+mn-lt"/>
              <a:ea typeface="Roboto Light" pitchFamily="2" charset="0"/>
              <a:cs typeface="Roboto Light" pitchFamily="2" charset="0"/>
            </a:endParaRPr>
          </a:p>
          <a:p>
            <a:pPr lvl="1" eaLnBrk="1" hangingPunct="1"/>
            <a:endParaRPr lang="en-IN" altLang="en-US" sz="1400" dirty="0">
              <a:latin typeface="+mn-lt"/>
              <a:ea typeface="Roboto" pitchFamily="2" charset="0"/>
              <a:cs typeface="Roboto" pitchFamily="2" charset="0"/>
            </a:endParaRPr>
          </a:p>
          <a:p>
            <a:r>
              <a:rPr lang="da-DK" altLang="en-US" sz="1400" b="1" dirty="0">
                <a:solidFill>
                  <a:srgbClr val="002060"/>
                </a:solidFill>
                <a:latin typeface="+mn-lt"/>
                <a:ea typeface="Roboto Medium" pitchFamily="2" charset="0"/>
                <a:cs typeface="Roboto Medium" pitchFamily="2" charset="0"/>
              </a:rPr>
              <a:t>Promantus can manage communication between client and the Workday partner</a:t>
            </a:r>
          </a:p>
          <a:p>
            <a:r>
              <a:rPr lang="da-DK" altLang="en-US" sz="1200" dirty="0">
                <a:latin typeface="+mn-lt"/>
                <a:ea typeface="Roboto Medium" pitchFamily="2" charset="0"/>
                <a:cs typeface="Roboto Medium" pitchFamily="2" charset="0"/>
              </a:rPr>
              <a:t>We collaborate during Discovery, Implementaion, Testing, Go-Live &amp; Hypercare 	</a:t>
            </a:r>
          </a:p>
          <a:p>
            <a:endParaRPr lang="en-US" altLang="en-US" sz="1400" dirty="0">
              <a:latin typeface="+mn-lt"/>
              <a:ea typeface="Roboto Medium" pitchFamily="2" charset="0"/>
              <a:cs typeface="Roboto Medium" pitchFamily="2" charset="0"/>
            </a:endParaRPr>
          </a:p>
          <a:p>
            <a:r>
              <a:rPr lang="en-US" altLang="en-US" sz="1400" b="1" dirty="0" err="1">
                <a:solidFill>
                  <a:srgbClr val="002060"/>
                </a:solidFill>
                <a:latin typeface="+mn-lt"/>
                <a:ea typeface="Roboto Medium" pitchFamily="2" charset="0"/>
                <a:cs typeface="Roboto Medium" pitchFamily="2" charset="0"/>
              </a:rPr>
              <a:t>Promantus</a:t>
            </a:r>
            <a:r>
              <a:rPr lang="en-US" altLang="en-US" sz="1400" b="1" dirty="0">
                <a:solidFill>
                  <a:srgbClr val="002060"/>
                </a:solidFill>
                <a:latin typeface="+mn-lt"/>
                <a:ea typeface="Roboto Medium" pitchFamily="2" charset="0"/>
                <a:cs typeface="Roboto Medium" pitchFamily="2" charset="0"/>
              </a:rPr>
              <a:t> can help clients to develop and manage integrations</a:t>
            </a:r>
          </a:p>
          <a:p>
            <a:r>
              <a:rPr lang="en-US" altLang="en-US" sz="1200" dirty="0">
                <a:latin typeface="+mn-lt"/>
                <a:ea typeface="Roboto Light" pitchFamily="2" charset="0"/>
                <a:cs typeface="Roboto Light" pitchFamily="2" charset="0"/>
              </a:rPr>
              <a:t>Participating in the process Promantus can help to identify known issues during implementation &amp; manage during transition </a:t>
            </a:r>
          </a:p>
          <a:p>
            <a:r>
              <a:rPr lang="en-US" altLang="en-US" sz="1200" dirty="0">
                <a:latin typeface="+mn-lt"/>
                <a:ea typeface="Roboto Light" pitchFamily="2" charset="0"/>
                <a:cs typeface="Roboto Light" pitchFamily="2" charset="0"/>
              </a:rPr>
              <a:t> </a:t>
            </a:r>
            <a:endParaRPr lang="en-IN" altLang="en-US" sz="1400" dirty="0">
              <a:latin typeface="+mn-lt"/>
              <a:ea typeface="Roboto Light" pitchFamily="2" charset="0"/>
              <a:cs typeface="Roboto Light" pitchFamily="2" charset="0"/>
            </a:endParaRPr>
          </a:p>
          <a:p>
            <a:r>
              <a:rPr lang="en-IN" altLang="en-US" sz="1400" b="1" dirty="0" err="1">
                <a:solidFill>
                  <a:srgbClr val="002060"/>
                </a:solidFill>
                <a:latin typeface="+mn-lt"/>
                <a:ea typeface="Roboto Medium" pitchFamily="2" charset="0"/>
                <a:cs typeface="Roboto Medium" pitchFamily="2" charset="0"/>
              </a:rPr>
              <a:t>Promantus</a:t>
            </a:r>
            <a:r>
              <a:rPr lang="en-IN" altLang="en-US" sz="1400" b="1" dirty="0">
                <a:solidFill>
                  <a:srgbClr val="002060"/>
                </a:solidFill>
                <a:latin typeface="+mn-lt"/>
                <a:ea typeface="Roboto Medium" pitchFamily="2" charset="0"/>
                <a:cs typeface="Roboto Medium" pitchFamily="2" charset="0"/>
              </a:rPr>
              <a:t> help clients to prepare and do acceptance tests</a:t>
            </a:r>
          </a:p>
          <a:p>
            <a:r>
              <a:rPr lang="en-US" altLang="en-US" sz="1200" dirty="0">
                <a:latin typeface="+mn-lt"/>
                <a:ea typeface="Roboto Light" pitchFamily="2" charset="0"/>
                <a:cs typeface="Roboto Light" pitchFamily="2" charset="0"/>
              </a:rPr>
              <a:t>As advisors Promantus can ensure that implementers and testers use right test cases during UAT</a:t>
            </a:r>
          </a:p>
          <a:p>
            <a:endParaRPr lang="da-DK" altLang="en-US" sz="1400" dirty="0">
              <a:latin typeface="+mn-lt"/>
              <a:ea typeface="Roboto Light" pitchFamily="2" charset="0"/>
              <a:cs typeface="Roboto Light" pitchFamily="2" charset="0"/>
            </a:endParaRPr>
          </a:p>
          <a:p>
            <a:r>
              <a:rPr lang="da-DK" altLang="en-US" sz="1400" b="1" dirty="0">
                <a:solidFill>
                  <a:srgbClr val="002060"/>
                </a:solidFill>
                <a:latin typeface="+mn-lt"/>
                <a:ea typeface="Roboto Light" pitchFamily="2" charset="0"/>
                <a:cs typeface="Roboto Light" pitchFamily="2" charset="0"/>
              </a:rPr>
              <a:t>Promantus is offering to maintain the Workday environment (AMS)</a:t>
            </a:r>
          </a:p>
          <a:p>
            <a:r>
              <a:rPr lang="en-US" altLang="en-US" sz="1200" dirty="0">
                <a:ea typeface="Roboto Light" pitchFamily="2" charset="0"/>
                <a:cs typeface="Roboto Light" pitchFamily="2" charset="0"/>
              </a:rPr>
              <a:t>Participating during implementation and Testing, the transition will be smooth and effective. AMS without issues. </a:t>
            </a:r>
            <a:endParaRPr lang="en-US" altLang="en-US" sz="1200" dirty="0">
              <a:latin typeface="+mn-lt"/>
              <a:ea typeface="Roboto Light" pitchFamily="2" charset="0"/>
              <a:cs typeface="Roboto Light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419D1F-4364-4A3C-8D76-3A302222A797}"/>
              </a:ext>
            </a:extLst>
          </p:cNvPr>
          <p:cNvSpPr/>
          <p:nvPr/>
        </p:nvSpPr>
        <p:spPr>
          <a:xfrm>
            <a:off x="627797" y="163773"/>
            <a:ext cx="2961564" cy="94169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rgbClr val="002060"/>
                </a:solidFill>
              </a:rPr>
              <a:t>© Promantus Inc.</a:t>
            </a:r>
          </a:p>
          <a:p>
            <a:pPr algn="ctr"/>
            <a:r>
              <a:rPr lang="da-DK" dirty="0">
                <a:solidFill>
                  <a:srgbClr val="002060"/>
                </a:solidFill>
              </a:rPr>
              <a:t>Raleigh, NC, USA</a:t>
            </a:r>
          </a:p>
          <a:p>
            <a:pPr algn="ctr"/>
            <a:r>
              <a:rPr lang="da-DK" dirty="0">
                <a:solidFill>
                  <a:srgbClr val="002060"/>
                </a:solidFill>
              </a:rPr>
              <a:t>www.promantusinc.com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92A072-9CAC-498B-9096-05113B6BC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652" y="2509987"/>
            <a:ext cx="3562696" cy="238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258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EF9813-7425-416B-BBFE-1343B3F806D5}"/>
              </a:ext>
            </a:extLst>
          </p:cNvPr>
          <p:cNvSpPr/>
          <p:nvPr/>
        </p:nvSpPr>
        <p:spPr>
          <a:xfrm>
            <a:off x="627797" y="1337475"/>
            <a:ext cx="5800299" cy="81996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b="1" dirty="0"/>
              <a:t>OPPORTUNITY ASSESSMENT</a:t>
            </a:r>
            <a:endParaRPr lang="en-US" sz="32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53836B7-B867-4334-ADF0-6DF7B5C2A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299649"/>
              </p:ext>
            </p:extLst>
          </p:nvPr>
        </p:nvGraphicFramePr>
        <p:xfrm>
          <a:off x="627797" y="2823175"/>
          <a:ext cx="5724916" cy="610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265">
                  <a:extLst>
                    <a:ext uri="{9D8B030D-6E8A-4147-A177-3AD203B41FA5}">
                      <a16:colId xmlns:a16="http://schemas.microsoft.com/office/drawing/2014/main" val="123266317"/>
                    </a:ext>
                  </a:extLst>
                </a:gridCol>
                <a:gridCol w="1331481">
                  <a:extLst>
                    <a:ext uri="{9D8B030D-6E8A-4147-A177-3AD203B41FA5}">
                      <a16:colId xmlns:a16="http://schemas.microsoft.com/office/drawing/2014/main" val="3553850733"/>
                    </a:ext>
                  </a:extLst>
                </a:gridCol>
                <a:gridCol w="407784">
                  <a:extLst>
                    <a:ext uri="{9D8B030D-6E8A-4147-A177-3AD203B41FA5}">
                      <a16:colId xmlns:a16="http://schemas.microsoft.com/office/drawing/2014/main" val="3893911732"/>
                    </a:ext>
                  </a:extLst>
                </a:gridCol>
                <a:gridCol w="366250">
                  <a:extLst>
                    <a:ext uri="{9D8B030D-6E8A-4147-A177-3AD203B41FA5}">
                      <a16:colId xmlns:a16="http://schemas.microsoft.com/office/drawing/2014/main" val="1833521926"/>
                    </a:ext>
                  </a:extLst>
                </a:gridCol>
                <a:gridCol w="1880136">
                  <a:extLst>
                    <a:ext uri="{9D8B030D-6E8A-4147-A177-3AD203B41FA5}">
                      <a16:colId xmlns:a16="http://schemas.microsoft.com/office/drawing/2014/main" val="2419340250"/>
                    </a:ext>
                  </a:extLst>
                </a:gridCol>
              </a:tblGrid>
              <a:tr h="426000">
                <a:tc>
                  <a:txBody>
                    <a:bodyPr/>
                    <a:lstStyle/>
                    <a:p>
                      <a:r>
                        <a:rPr lang="da-DK" sz="1200" b="1" dirty="0">
                          <a:solidFill>
                            <a:schemeClr val="bg1"/>
                          </a:solidFill>
                        </a:rPr>
                        <a:t>CLIENT: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endParaRPr lang="en-US" sz="105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sz="105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006841"/>
                  </a:ext>
                </a:extLst>
              </a:tr>
              <a:tr h="426000">
                <a:tc>
                  <a:txBody>
                    <a:bodyPr/>
                    <a:lstStyle/>
                    <a:p>
                      <a:r>
                        <a:rPr lang="da-DK" sz="1200" b="1" dirty="0">
                          <a:solidFill>
                            <a:schemeClr val="bg1"/>
                          </a:solidFill>
                        </a:rPr>
                        <a:t>OPPORTUNITY: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endParaRPr lang="en-US" sz="105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sz="105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65098"/>
                  </a:ext>
                </a:extLst>
              </a:tr>
              <a:tr h="426000">
                <a:tc>
                  <a:txBody>
                    <a:bodyPr/>
                    <a:lstStyle/>
                    <a:p>
                      <a:r>
                        <a:rPr lang="da-DK" sz="1200" b="1" dirty="0">
                          <a:solidFill>
                            <a:schemeClr val="bg1"/>
                          </a:solidFill>
                        </a:rPr>
                        <a:t>BUSINESS DEVELOPER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endParaRPr lang="en-US" sz="105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sz="105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837995"/>
                  </a:ext>
                </a:extLst>
              </a:tr>
              <a:tr h="426000">
                <a:tc gridSpan="4">
                  <a:txBody>
                    <a:bodyPr/>
                    <a:lstStyle/>
                    <a:p>
                      <a:r>
                        <a:rPr lang="da-DK" sz="1100" b="1" dirty="0">
                          <a:solidFill>
                            <a:schemeClr val="bg1"/>
                          </a:solidFill>
                        </a:rPr>
                        <a:t>PARAMETERS</a:t>
                      </a:r>
                      <a:endParaRPr 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5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100" b="1" dirty="0">
                          <a:solidFill>
                            <a:schemeClr val="bg1"/>
                          </a:solidFill>
                        </a:rPr>
                        <a:t>COMMENTS</a:t>
                      </a:r>
                      <a:endParaRPr 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022775"/>
                  </a:ext>
                </a:extLst>
              </a:tr>
              <a:tr h="426000">
                <a:tc gridSpan="2">
                  <a:txBody>
                    <a:bodyPr/>
                    <a:lstStyle/>
                    <a:p>
                      <a:r>
                        <a:rPr lang="da-DK" sz="1050" b="1" dirty="0"/>
                        <a:t>HAS THE CLIENT A DEFINED NEED? </a:t>
                      </a:r>
                      <a:r>
                        <a:rPr lang="da-DK" sz="1050" dirty="0"/>
                        <a:t>	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da-DK" sz="1050" dirty="0"/>
                        <a:t>Are the needs properly defined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da-DK" sz="1050" dirty="0"/>
                        <a:t>Does the client have a compelling event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da-DK" sz="1050" dirty="0"/>
                        <a:t>Does the client have a budget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 sz="1050" dirty="0"/>
                    </a:p>
                    <a:p>
                      <a:pPr algn="ctr"/>
                      <a:r>
                        <a:rPr lang="da-DK" sz="1050" dirty="0"/>
                        <a:t>5</a:t>
                      </a:r>
                    </a:p>
                    <a:p>
                      <a:pPr algn="ctr"/>
                      <a:r>
                        <a:rPr lang="da-DK" sz="1050" dirty="0"/>
                        <a:t>5</a:t>
                      </a:r>
                    </a:p>
                    <a:p>
                      <a:pPr algn="ctr"/>
                      <a:r>
                        <a:rPr lang="da-DK" sz="1050" dirty="0"/>
                        <a:t>4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 sz="105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ctr"/>
                      <a:r>
                        <a:rPr lang="da-DK" sz="105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4.7</a:t>
                      </a:r>
                      <a:endParaRPr lang="en-US" sz="105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000" dirty="0"/>
                        <a:t>An outside-in perspective. (Weight 30%)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66262"/>
                  </a:ext>
                </a:extLst>
              </a:tr>
              <a:tr h="426000">
                <a:tc gridSpan="2">
                  <a:txBody>
                    <a:bodyPr/>
                    <a:lstStyle/>
                    <a:p>
                      <a:r>
                        <a:rPr lang="da-DK" sz="1050" b="1" dirty="0"/>
                        <a:t>CAN WE WIN? </a:t>
                      </a:r>
                      <a:r>
                        <a:rPr lang="da-DK" sz="1050" dirty="0"/>
                        <a:t>		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da-DK" sz="1050" dirty="0"/>
                        <a:t>Do we have the right services offerings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da-DK" sz="1050" dirty="0"/>
                        <a:t>Are we competitive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ctr">
                        <a:buFontTx/>
                        <a:buChar char="-"/>
                      </a:pPr>
                      <a:endParaRPr lang="da-DK" sz="1050" dirty="0"/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da-DK" sz="1050" dirty="0"/>
                        <a:t>4</a:t>
                      </a: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da-DK" sz="1050" dirty="0"/>
                        <a:t>4</a:t>
                      </a: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da-DK" sz="10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 sz="105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ctr"/>
                      <a:r>
                        <a:rPr lang="da-DK" sz="105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3.7</a:t>
                      </a:r>
                      <a:endParaRPr lang="en-US" sz="105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000" dirty="0"/>
                        <a:t>An inside-out perspective</a:t>
                      </a:r>
                    </a:p>
                    <a:p>
                      <a:r>
                        <a:rPr lang="da-DK" sz="1000" dirty="0"/>
                        <a:t>(Weight 20%)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227994"/>
                  </a:ext>
                </a:extLst>
              </a:tr>
              <a:tr h="426000">
                <a:tc gridSpan="2">
                  <a:txBody>
                    <a:bodyPr/>
                    <a:lstStyle/>
                    <a:p>
                      <a:r>
                        <a:rPr lang="da-DK" sz="1050" b="1" dirty="0"/>
                        <a:t>IS IT WORTH WINNING?	</a:t>
                      </a:r>
                      <a:r>
                        <a:rPr lang="da-DK" sz="1050" dirty="0"/>
                        <a:t>	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da-DK" sz="1050" dirty="0"/>
                        <a:t>Do we have the resources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da-DK" sz="1050" dirty="0"/>
                        <a:t>Is it profitable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da-DK" sz="1050" dirty="0"/>
                        <a:t>Does a win have a long term perspective</a:t>
                      </a:r>
                    </a:p>
                    <a:p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 sz="1050" dirty="0"/>
                    </a:p>
                    <a:p>
                      <a:pPr algn="ctr"/>
                      <a:r>
                        <a:rPr lang="da-DK" sz="1050" dirty="0"/>
                        <a:t>3</a:t>
                      </a:r>
                      <a:endParaRPr lang="en-US" sz="1050" dirty="0"/>
                    </a:p>
                    <a:p>
                      <a:pPr algn="ctr"/>
                      <a:r>
                        <a:rPr lang="da-DK" sz="1050" dirty="0"/>
                        <a:t>3</a:t>
                      </a:r>
                      <a:endParaRPr lang="en-US" sz="1050" dirty="0"/>
                    </a:p>
                    <a:p>
                      <a:pPr algn="ctr"/>
                      <a:r>
                        <a:rPr lang="da-DK" sz="1050" dirty="0"/>
                        <a:t>4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 sz="105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ctr"/>
                      <a:r>
                        <a:rPr lang="da-DK" sz="105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3.3</a:t>
                      </a:r>
                      <a:endParaRPr lang="en-US" sz="105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000" dirty="0"/>
                        <a:t>An inside-out perspective</a:t>
                      </a:r>
                    </a:p>
                    <a:p>
                      <a:r>
                        <a:rPr lang="da-DK" sz="1000" dirty="0"/>
                        <a:t>(Weight 20%)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011488"/>
                  </a:ext>
                </a:extLst>
              </a:tr>
              <a:tr h="426000">
                <a:tc gridSpan="2">
                  <a:txBody>
                    <a:bodyPr/>
                    <a:lstStyle/>
                    <a:p>
                      <a:r>
                        <a:rPr lang="da-DK" sz="1050" b="1" dirty="0"/>
                        <a:t>WILL WE BE ALLOWED TO WIN?</a:t>
                      </a:r>
                      <a:r>
                        <a:rPr lang="da-DK" sz="1050" dirty="0"/>
                        <a:t>	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da-DK" sz="1050" dirty="0"/>
                        <a:t>How is our relation with decision takers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da-DK" sz="1050" dirty="0"/>
                        <a:t>How is our relation with influencers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da-DK" sz="1050" dirty="0"/>
                        <a:t>Has the client a favourable vendor strategy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ctr">
                        <a:buFontTx/>
                        <a:buChar char="-"/>
                      </a:pPr>
                      <a:endParaRPr lang="da-DK" sz="1050" dirty="0"/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da-DK" sz="1050" dirty="0"/>
                        <a:t>4</a:t>
                      </a:r>
                      <a:endParaRPr lang="en-US" sz="1050" dirty="0"/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da-DK" sz="1050" dirty="0"/>
                        <a:t>3</a:t>
                      </a:r>
                      <a:endParaRPr lang="en-US" sz="1050" dirty="0"/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da-DK" sz="105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 sz="105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ctr"/>
                      <a:r>
                        <a:rPr lang="da-DK" sz="105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4.0</a:t>
                      </a:r>
                      <a:endParaRPr lang="en-US" sz="105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000" dirty="0"/>
                        <a:t>An outside-in perspective</a:t>
                      </a:r>
                    </a:p>
                    <a:p>
                      <a:r>
                        <a:rPr lang="da-DK" sz="1000" dirty="0"/>
                        <a:t>(Weight 30%)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164749"/>
                  </a:ext>
                </a:extLst>
              </a:tr>
              <a:tr h="426000">
                <a:tc gridSpan="2">
                  <a:txBody>
                    <a:bodyPr/>
                    <a:lstStyle/>
                    <a:p>
                      <a:r>
                        <a:rPr lang="da-DK" sz="1050" b="1" dirty="0"/>
                        <a:t>OVERALL SCORE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da-DK" sz="1000" dirty="0"/>
                        <a:t>Rate each parameter (0=very weak, 5=leading)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da-DK" sz="1000" dirty="0"/>
                        <a:t>Assign weight (importance to each paramer)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da-DK" sz="105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da-DK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ctr"/>
                      <a:r>
                        <a:rPr lang="da-DK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4.0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5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050" dirty="0"/>
                        <a:t>The weighted perspective</a:t>
                      </a:r>
                    </a:p>
                    <a:p>
                      <a:r>
                        <a:rPr lang="da-DK" sz="1050" dirty="0"/>
                        <a:t>I</a:t>
                      </a:r>
                      <a:r>
                        <a:rPr lang="en-US" sz="1050" dirty="0"/>
                        <a:t>f score ≥4.0 = consider go</a:t>
                      </a:r>
                    </a:p>
                    <a:p>
                      <a:r>
                        <a:rPr lang="en-US" sz="1050" dirty="0"/>
                        <a:t>If score ≤3.5 = consider no-go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05900"/>
                  </a:ext>
                </a:extLst>
              </a:tr>
              <a:tr h="426000">
                <a:tc gridSpan="5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a-DK" sz="1050" b="1" dirty="0">
                          <a:solidFill>
                            <a:schemeClr val="bg1"/>
                          </a:solidFill>
                        </a:rPr>
                        <a:t>CONCLUSION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da-DK" sz="1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a-DK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204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591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722</TotalTime>
  <Words>543</Words>
  <Application>Microsoft Office PowerPoint</Application>
  <PresentationFormat>A4 Paper (210x297 mm)</PresentationFormat>
  <Paragraphs>154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Roboto Light</vt:lpstr>
      <vt:lpstr>Roboto Medium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Johnny Daugaard</dc:creator>
  <cp:lastModifiedBy>Johnny Daugaard</cp:lastModifiedBy>
  <cp:revision>14</cp:revision>
  <dcterms:created xsi:type="dcterms:W3CDTF">2019-05-02T11:37:54Z</dcterms:created>
  <dcterms:modified xsi:type="dcterms:W3CDTF">2019-05-08T13:28:31Z</dcterms:modified>
</cp:coreProperties>
</file>