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" y="2133601"/>
            <a:ext cx="96520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0800" y="38100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7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0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41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40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0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31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09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29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0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2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8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9880690" y="0"/>
            <a:ext cx="2311311" cy="6858000"/>
            <a:chOff x="7410517" y="0"/>
            <a:chExt cx="1733483" cy="6858000"/>
          </a:xfrm>
        </p:grpSpPr>
        <p:pic>
          <p:nvPicPr>
            <p:cNvPr id="1027" name="Picture 3" descr="C:\Users\Admin\Downloads\s1e (1).jpg"/>
            <p:cNvPicPr>
              <a:picLocks noChangeAspect="1" noChangeArrowheads="1"/>
            </p:cNvPicPr>
            <p:nvPr/>
          </p:nvPicPr>
          <p:blipFill>
            <a:blip r:embed="rId13"/>
            <a:srcRect l="84375" r="1406"/>
            <a:stretch>
              <a:fillRect/>
            </a:stretch>
          </p:blipFill>
          <p:spPr bwMode="auto">
            <a:xfrm rot="10800000">
              <a:off x="7410517" y="0"/>
              <a:ext cx="1733483" cy="6858000"/>
            </a:xfrm>
            <a:prstGeom prst="rect">
              <a:avLst/>
            </a:prstGeom>
            <a:noFill/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14"/>
            <a:srcRect/>
            <a:stretch>
              <a:fillRect/>
            </a:stretch>
          </p:blipFill>
          <p:spPr bwMode="auto">
            <a:xfrm>
              <a:off x="7620000" y="76200"/>
              <a:ext cx="1311275" cy="1176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3200" y="76200"/>
            <a:ext cx="96520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200" y="1143001"/>
            <a:ext cx="9652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04FA-3E91-459B-B1AA-60283C526F7C}" type="datetimeFigureOut">
              <a:rPr lang="en-US" smtClean="0"/>
              <a:t>6/19/2020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55200" y="6324601"/>
            <a:ext cx="1016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B3C96-30FA-4C54-A84F-446BAD0F371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2107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2.png"/><Relationship Id="rId7" Type="http://schemas.openxmlformats.org/officeDocument/2006/relationships/image" Target="../media/image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://stattrek.com/regression/regression-example.aspx?Tutorial=AP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archive.ics.uci.edu/ml/datase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6600" dirty="0"/>
              <a:t/>
            </a:r>
            <a:br>
              <a:rPr lang="en-US" sz="6600" dirty="0"/>
            </a:br>
            <a:r>
              <a:rPr lang="en-US" sz="6600" dirty="0"/>
              <a:t>Simple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</a:p>
          <a:p>
            <a:r>
              <a:rPr lang="en-US" dirty="0" smtClean="0"/>
              <a:t>Amara Dinesh Kumar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58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5008" y="916975"/>
            <a:ext cx="6108192" cy="4329817"/>
          </a:xfrm>
        </p:spPr>
        <p:txBody>
          <a:bodyPr/>
          <a:lstStyle/>
          <a:p>
            <a:r>
              <a:rPr lang="en-US" dirty="0"/>
              <a:t>When possible, look at data before doing anything</a:t>
            </a:r>
          </a:p>
          <a:p>
            <a:r>
              <a:rPr lang="en-US" dirty="0"/>
              <a:t>Python has MATLAB-like plotting </a:t>
            </a:r>
          </a:p>
          <a:p>
            <a:pPr lvl="1"/>
            <a:r>
              <a:rPr lang="en-US" dirty="0" err="1"/>
              <a:t>Matplotlib</a:t>
            </a:r>
            <a:r>
              <a:rPr lang="en-US" dirty="0"/>
              <a:t>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10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283" y="1539277"/>
            <a:ext cx="3542265" cy="26423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562" y="3803858"/>
            <a:ext cx="4272998" cy="28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60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 Postulate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817" y="841297"/>
            <a:ext cx="9652000" cy="4525963"/>
          </a:xfrm>
        </p:spPr>
        <p:txBody>
          <a:bodyPr/>
          <a:lstStyle/>
          <a:p>
            <a:r>
              <a:rPr lang="en-US" dirty="0"/>
              <a:t>Break into small groups</a:t>
            </a:r>
          </a:p>
          <a:p>
            <a:r>
              <a:rPr lang="en-US" dirty="0"/>
              <a:t>Try to find a mathematical to predict mpg from displacement, horsepower or acceleration</a:t>
            </a:r>
          </a:p>
          <a:p>
            <a:pPr lvl="1"/>
            <a:r>
              <a:rPr lang="en-US" dirty="0"/>
              <a:t>Make a reasonable / eyeball guess.  No need for program now.</a:t>
            </a:r>
          </a:p>
          <a:p>
            <a:r>
              <a:rPr lang="en-US" dirty="0"/>
              <a:t>What does your model predict when displacement = 200?</a:t>
            </a:r>
          </a:p>
          <a:p>
            <a:r>
              <a:rPr lang="en-US" dirty="0"/>
              <a:t>Is the prediction reasonable?  Can you improve your model?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0" y="3767118"/>
            <a:ext cx="3000021" cy="2026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253" y="3564648"/>
            <a:ext cx="3223799" cy="208783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052" y="3603502"/>
            <a:ext cx="2645765" cy="19484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97398" y="5608585"/>
            <a:ext cx="13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Horsepower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7145" y="5608585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Displacement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1729" y="5590780"/>
            <a:ext cx="1354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Acceleration</a:t>
            </a:r>
          </a:p>
        </p:txBody>
      </p:sp>
      <p:sp>
        <p:nvSpPr>
          <p:cNvPr id="11" name="TextBox 10"/>
          <p:cNvSpPr txBox="1"/>
          <p:nvPr/>
        </p:nvSpPr>
        <p:spPr>
          <a:xfrm rot="16200000">
            <a:off x="362443" y="430081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mpg</a:t>
            </a:r>
          </a:p>
        </p:txBody>
      </p:sp>
    </p:spTree>
    <p:extLst>
      <p:ext uri="{BB962C8B-B14F-4D97-AF65-F5344CB8AC3E}">
        <p14:creationId xmlns:p14="http://schemas.microsoft.com/office/powerpoint/2010/main" val="114399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6742"/>
            <a:ext cx="9652000" cy="4525963"/>
          </a:xfrm>
        </p:spPr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03200" y="75758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77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variable you are trying to predict.  </a:t>
                </a:r>
              </a:p>
              <a:p>
                <a:pPr lvl="1"/>
                <a:r>
                  <a:rPr lang="en-US" dirty="0"/>
                  <a:t>Called many names:  Dependent variable, response variable, target, </a:t>
                </a:r>
                <a:r>
                  <a:rPr lang="en-US" dirty="0" err="1"/>
                  <a:t>regressand</a:t>
                </a:r>
                <a:r>
                  <a:rPr lang="en-US" dirty="0"/>
                  <a:t>, …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what you are using to predict:</a:t>
                </a:r>
              </a:p>
              <a:p>
                <a:pPr lvl="1"/>
                <a:r>
                  <a:rPr lang="en-US" dirty="0"/>
                  <a:t>Predictor, attribute, covariate, </a:t>
                </a:r>
                <a:r>
                  <a:rPr lang="en-US" dirty="0" err="1"/>
                  <a:t>regressor</a:t>
                </a:r>
                <a:r>
                  <a:rPr lang="en-US" dirty="0"/>
                  <a:t>, …</a:t>
                </a:r>
              </a:p>
              <a:p>
                <a:r>
                  <a:rPr lang="en-US" dirty="0"/>
                  <a:t>Data:  Set of points,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data point is called a sample.</a:t>
                </a:r>
              </a:p>
              <a:p>
                <a:r>
                  <a:rPr lang="en-US" dirty="0"/>
                  <a:t>Scatter plot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402" y="2609455"/>
            <a:ext cx="2646268" cy="208783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416089" y="4840438"/>
                <a:ext cx="16870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= horsepower</a:t>
                </a: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089" y="4840438"/>
                <a:ext cx="16870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228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= mpg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6398187" y="3353119"/>
                <a:ext cx="95487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000" t="-5096" r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697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607" y="1089130"/>
                <a:ext cx="5358384" cy="4329817"/>
              </a:xfrm>
            </p:spPr>
            <p:txBody>
              <a:bodyPr/>
              <a:lstStyle/>
              <a:p>
                <a:r>
                  <a:rPr lang="en-US" dirty="0"/>
                  <a:t>Assume a linear relation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intercept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slope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parameters</a:t>
                </a:r>
                <a:r>
                  <a:rPr lang="en-US" dirty="0"/>
                  <a:t> of the model</a:t>
                </a:r>
              </a:p>
              <a:p>
                <a:r>
                  <a:rPr lang="en-US" dirty="0"/>
                  <a:t>What are the units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When is this model good?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607" y="1089130"/>
                <a:ext cx="5358384" cy="4329817"/>
              </a:xfrm>
              <a:blipFill rotWithShape="0">
                <a:blip r:embed="rId2"/>
                <a:stretch>
                  <a:fillRect l="-1479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313" y="1450722"/>
            <a:ext cx="5195887" cy="342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459922" y="4964930"/>
            <a:ext cx="1594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Regression line</a:t>
            </a:r>
          </a:p>
        </p:txBody>
      </p:sp>
      <p:cxnSp>
        <p:nvCxnSpPr>
          <p:cNvPr id="7" name="Straight Arrow Connector 6"/>
          <p:cNvCxnSpPr>
            <a:stCxn id="2050" idx="3"/>
          </p:cNvCxnSpPr>
          <p:nvPr/>
        </p:nvCxnSpPr>
        <p:spPr>
          <a:xfrm flipH="1" flipV="1">
            <a:off x="9289916" y="2288389"/>
            <a:ext cx="565284" cy="8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09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a Linear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Many natural phenomena have linear relationship</a:t>
                </a:r>
              </a:p>
              <a:p>
                <a:r>
                  <a:rPr lang="en-US" dirty="0"/>
                  <a:t>Predictor has small variation</a:t>
                </a:r>
              </a:p>
              <a:p>
                <a:pPr lvl="1"/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If variation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small around some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</a:p>
              <a:p>
                <a:pPr marL="201168" lvl="1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r>
                  <a:rPr lang="en-US" b="0" i="1" dirty="0">
                    <a:latin typeface="Cambria Math" panose="02040503050406030204" pitchFamily="18" charset="0"/>
                  </a:rPr>
                  <a:t/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Simple to compute</a:t>
                </a:r>
              </a:p>
              <a:p>
                <a:r>
                  <a:rPr lang="en-US" dirty="0"/>
                  <a:t>Easy to interpret relation</a:t>
                </a:r>
              </a:p>
              <a:p>
                <a:r>
                  <a:rPr lang="en-US" dirty="0"/>
                  <a:t>Gaussian random variables: 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were Gaussian, optimal estimator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linear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408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95786"/>
            <a:ext cx="8889285" cy="4525963"/>
          </a:xfrm>
        </p:spPr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203200" y="75758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 Residual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152911"/>
                <a:ext cx="5764914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Knowing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does not exactly predict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Variation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due to factors other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</a:t>
                </a:r>
                <a:r>
                  <a:rPr lang="en-US" dirty="0"/>
                  <a:t> term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Residual = component the model does not explain</a:t>
                </a:r>
              </a:p>
              <a:p>
                <a:pPr lvl="1"/>
                <a:r>
                  <a:rPr lang="en-US" b="0" dirty="0"/>
                  <a:t>Predicted value: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Residual: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r>
                  <a:rPr lang="en-US" dirty="0"/>
                  <a:t>Vertical deviation from the regression line</a:t>
                </a:r>
                <a:endParaRPr lang="en-US" b="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52911"/>
                <a:ext cx="5764914" cy="4329817"/>
              </a:xfrm>
              <a:blipFill rotWithShape="0">
                <a:blip r:embed="rId2"/>
                <a:stretch>
                  <a:fillRect l="-1374" t="-2113" r="-951" b="-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  <p:pic>
        <p:nvPicPr>
          <p:cNvPr id="2050" name="Picture 2" descr="Image result for linear regressi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466" y="1921303"/>
            <a:ext cx="4559224" cy="3009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9150096" y="2919984"/>
            <a:ext cx="0" cy="505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39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Least Squares Model 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 we select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Predicted value on 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average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residual sum of squares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implicitly a function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called the sum of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squared residuals </a:t>
                </a:r>
                <a:r>
                  <a:rPr lang="en-US" dirty="0"/>
                  <a:t>(SSR)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sum of squared errors </a:t>
                </a:r>
                <a:r>
                  <a:rPr lang="en-US" dirty="0"/>
                  <a:t>(SSE)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Least squares solution</a:t>
                </a:r>
                <a:r>
                  <a:rPr lang="en-US" dirty="0"/>
                  <a:t>:  Find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minimize RSS.</a:t>
                </a:r>
              </a:p>
              <a:p>
                <a:pPr lvl="1"/>
                <a:r>
                  <a:rPr lang="en-US" dirty="0"/>
                  <a:t>Geometrically, minimizes squared distances of samples to regression line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2022" r="-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3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3F4E49-8A04-40C4-83C5-D6F1042D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Parameters via Optimization</a:t>
            </a:r>
            <a:br>
              <a:rPr lang="en-US" dirty="0"/>
            </a:br>
            <a:r>
              <a:rPr lang="en-US" sz="4000" dirty="0"/>
              <a:t>A general ML recipe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52A35B2-AA95-4610-BAB9-1F934F63E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28" y="2020435"/>
            <a:ext cx="4334876" cy="3800070"/>
          </a:xfrm>
        </p:spPr>
        <p:txBody>
          <a:bodyPr>
            <a:normAutofit fontScale="92500"/>
          </a:bodyPr>
          <a:lstStyle/>
          <a:p>
            <a:r>
              <a:rPr lang="en-US" dirty="0"/>
              <a:t>Find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model</a:t>
            </a:r>
            <a:r>
              <a:rPr lang="en-US" dirty="0"/>
              <a:t> with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parameters</a:t>
            </a:r>
          </a:p>
          <a:p>
            <a:r>
              <a:rPr lang="en-US" dirty="0"/>
              <a:t>Get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</a:t>
            </a:r>
          </a:p>
          <a:p>
            <a:r>
              <a:rPr lang="en-US" dirty="0"/>
              <a:t>Pick a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loss function</a:t>
            </a:r>
          </a:p>
          <a:p>
            <a:pPr lvl="1"/>
            <a:r>
              <a:rPr lang="en-US" dirty="0"/>
              <a:t>Measures goodness of fit model to data</a:t>
            </a:r>
          </a:p>
          <a:p>
            <a:pPr lvl="1"/>
            <a:r>
              <a:rPr lang="en-US" dirty="0"/>
              <a:t>Function of the parameters</a:t>
            </a:r>
          </a:p>
          <a:p>
            <a:pPr lvl="1"/>
            <a:endParaRPr lang="en-US" dirty="0"/>
          </a:p>
          <a:p>
            <a:r>
              <a:rPr lang="en-US" dirty="0"/>
              <a:t>Find parameters that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minimizes</a:t>
            </a:r>
            <a:r>
              <a:rPr lang="en-US" dirty="0"/>
              <a:t> loss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A52666F-105A-4F08-9EC5-44E82783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id="{964CC669-0E37-468F-8F3D-9120FCB6CA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3001" y="2004935"/>
                <a:ext cx="4835470" cy="380007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Linear model: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Data: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Loss function:  </a:t>
                </a:r>
                <a:r>
                  <a:rPr lang="en-US" b="0" i="1" dirty="0">
                    <a:latin typeface="Cambria Math" panose="02040503050406030204" pitchFamily="18" charset="0"/>
                  </a:rPr>
                  <a:t/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≔∑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minimize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𝑅𝑆𝑆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64CC669-0E37-468F-8F3D-9120FCB6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001" y="2004935"/>
                <a:ext cx="4835470" cy="3800070"/>
              </a:xfrm>
              <a:prstGeom prst="rect">
                <a:avLst/>
              </a:prstGeom>
              <a:blipFill rotWithShape="0">
                <a:blip r:embed="rId2"/>
                <a:stretch>
                  <a:fillRect l="-3149" t="-1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BE3968EA-E5BE-4E1D-AF03-45BAEED9E8DB}"/>
              </a:ext>
            </a:extLst>
          </p:cNvPr>
          <p:cNvSpPr txBox="1"/>
          <p:nvPr/>
        </p:nvSpPr>
        <p:spPr>
          <a:xfrm>
            <a:off x="739007" y="1418497"/>
            <a:ext cx="2755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General ML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BA7C69C-4A87-49C6-A38D-875A20723BD1}"/>
              </a:ext>
            </a:extLst>
          </p:cNvPr>
          <p:cNvSpPr txBox="1"/>
          <p:nvPr/>
        </p:nvSpPr>
        <p:spPr>
          <a:xfrm>
            <a:off x="5618390" y="1418496"/>
            <a:ext cx="317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Simple linear regression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="" xmlns:a16="http://schemas.microsoft.com/office/drawing/2014/main" id="{1F1AF7DD-A149-43E3-BB8B-641C967A686E}"/>
              </a:ext>
            </a:extLst>
          </p:cNvPr>
          <p:cNvSpPr/>
          <p:nvPr/>
        </p:nvSpPr>
        <p:spPr>
          <a:xfrm>
            <a:off x="4195129" y="2121173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="" xmlns:a16="http://schemas.microsoft.com/office/drawing/2014/main" id="{97099528-9AD3-42BF-A7BA-644899D08E0B}"/>
              </a:ext>
            </a:extLst>
          </p:cNvPr>
          <p:cNvSpPr/>
          <p:nvPr/>
        </p:nvSpPr>
        <p:spPr>
          <a:xfrm>
            <a:off x="4195129" y="2571578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="" xmlns:a16="http://schemas.microsoft.com/office/drawing/2014/main" id="{9F372D1C-0F9C-4222-84A2-BDAABF4A5833}"/>
              </a:ext>
            </a:extLst>
          </p:cNvPr>
          <p:cNvSpPr/>
          <p:nvPr/>
        </p:nvSpPr>
        <p:spPr>
          <a:xfrm>
            <a:off x="4195129" y="2999718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="" xmlns:a16="http://schemas.microsoft.com/office/drawing/2014/main" id="{754FDE32-4695-4931-86B1-09272CFD14AC}"/>
              </a:ext>
            </a:extLst>
          </p:cNvPr>
          <p:cNvSpPr/>
          <p:nvPr/>
        </p:nvSpPr>
        <p:spPr>
          <a:xfrm>
            <a:off x="4223542" y="4475286"/>
            <a:ext cx="978408" cy="1514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How to load data from a text file</a:t>
                </a:r>
              </a:p>
              <a:p>
                <a:r>
                  <a:rPr lang="en-US" dirty="0"/>
                  <a:t>How to visualize data via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scatter plot</a:t>
                </a:r>
              </a:p>
              <a:p>
                <a:r>
                  <a:rPr lang="en-US" dirty="0"/>
                  <a:t>Describe a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linear model </a:t>
                </a:r>
                <a:r>
                  <a:rPr lang="en-US" dirty="0"/>
                  <a:t>for data </a:t>
                </a:r>
              </a:p>
              <a:p>
                <a:pPr lvl="1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target variable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predictor</a:t>
                </a:r>
              </a:p>
              <a:p>
                <a:r>
                  <a:rPr lang="en-US" dirty="0"/>
                  <a:t>Compute optimal parameters for the model using the regression formula</a:t>
                </a:r>
              </a:p>
              <a:p>
                <a:r>
                  <a:rPr lang="en-US" dirty="0"/>
                  <a:t>Fit parameters for related models by minimizing the residual sum of squares </a:t>
                </a:r>
              </a:p>
              <a:p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measure of fit</a:t>
                </a:r>
              </a:p>
              <a:p>
                <a:r>
                  <a:rPr lang="en-US" dirty="0"/>
                  <a:t>Visually determine goodness of fit and identify different causes for poor fit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5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03609"/>
            <a:ext cx="9652000" cy="4525963"/>
          </a:xfrm>
        </p:spPr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85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Mean and Standard Deviations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329405"/>
                <a:ext cx="6603814" cy="432981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Given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Sample mean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Sample variances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r>
                  <a:rPr lang="en-US" dirty="0"/>
                  <a:t>Some formulae have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on denominator</a:t>
                </a:r>
              </a:p>
              <a:p>
                <a:pPr lvl="1"/>
                <a:r>
                  <a:rPr lang="en-US" dirty="0"/>
                  <a:t>For technical reasons, above formulae are called the biased variances.  </a:t>
                </a:r>
              </a:p>
              <a:p>
                <a:r>
                  <a:rPr lang="en-US" dirty="0"/>
                  <a:t>Sample standard deviation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Square root of variances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29405"/>
                <a:ext cx="6603814" cy="4329817"/>
              </a:xfrm>
              <a:blipFill rotWithShape="0">
                <a:blip r:embed="rId2"/>
                <a:stretch>
                  <a:fillRect l="-831" t="-14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21</a:t>
            </a:fld>
            <a:endParaRPr lang="en-US" dirty="0"/>
          </a:p>
        </p:txBody>
      </p:sp>
      <p:pic>
        <p:nvPicPr>
          <p:cNvPr id="1026" name="Picture 2" descr="https://upload.wikimedia.org/wikipedia/commons/thumb/f/f9/Comparison_standard_deviations.svg/400px-Comparison_standard_deviations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600" y="1638827"/>
            <a:ext cx="38100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72037" y="4873232"/>
            <a:ext cx="33771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Visualizing standard deviation</a:t>
            </a:r>
          </a:p>
          <a:p>
            <a:r>
              <a:rPr lang="en-US" dirty="0"/>
              <a:t>https://en.wikipedia.org/wiki/Standard_deviation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75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5607" y="1435223"/>
                <a:ext cx="10058400" cy="43298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Using the picture only (no calculators), estimate the following (roughly):</a:t>
                </a:r>
              </a:p>
              <a:p>
                <a:endParaRPr lang="en-US" dirty="0"/>
              </a:p>
              <a:p>
                <a:r>
                  <a:rPr lang="en-US" dirty="0"/>
                  <a:t>The sample mean mpg and horsepower: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sample </a:t>
                </a:r>
                <a:r>
                  <a:rPr lang="en-US" dirty="0" err="1"/>
                  <a:t>std</a:t>
                </a:r>
                <a:r>
                  <a:rPr lang="en-US" dirty="0"/>
                  <a:t> deviations: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607" y="1435223"/>
                <a:ext cx="10058400" cy="4329817"/>
              </a:xfrm>
              <a:blipFill rotWithShape="0">
                <a:blip r:embed="rId2"/>
                <a:stretch>
                  <a:fillRect l="-909" t="-1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46794" y="6314268"/>
            <a:ext cx="1312025" cy="365125"/>
          </a:xfrm>
        </p:spPr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648" y="3358762"/>
            <a:ext cx="2607024" cy="240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8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Visualizing Mean and SD on Scatter Plot</a:t>
            </a:r>
            <a:br>
              <a:rPr lang="en-US" dirty="0"/>
            </a:br>
            <a:r>
              <a:rPr lang="en-US" sz="4000" dirty="0"/>
              <a:t>Approximate answer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673" y="1291194"/>
                <a:ext cx="4717580" cy="379988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Means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Weighted center of the points in each axis</a:t>
                </a:r>
              </a:p>
              <a:p>
                <a:pPr lvl="1"/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Standard deviations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“variation” in each axis from mean</a:t>
                </a:r>
              </a:p>
              <a:p>
                <a:pPr lvl="1"/>
                <a:r>
                  <a:rPr lang="en-US" dirty="0"/>
                  <a:t>With Gaussian distributions:</a:t>
                </a:r>
                <a:br>
                  <a:rPr lang="en-US" dirty="0"/>
                </a:br>
                <a:r>
                  <a:rPr lang="en-US" dirty="0"/>
                  <a:t>0.27% of points are 3 SDs from mean</a:t>
                </a:r>
              </a:p>
              <a:p>
                <a:pPr lvl="1"/>
                <a:endParaRPr lang="en-US" dirty="0"/>
              </a:p>
              <a:p>
                <a:pPr marL="201168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73" y="1291194"/>
                <a:ext cx="4717580" cy="3799889"/>
              </a:xfrm>
              <a:blipFill rotWithShape="0">
                <a:blip r:embed="rId2"/>
                <a:stretch>
                  <a:fillRect l="-1809" t="-2408" r="-2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8274" y="1869594"/>
            <a:ext cx="3654117" cy="323251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46540" y="3740707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 rotWithShape="0"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46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Means and SD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78828"/>
            <a:ext cx="5175333" cy="1195377"/>
          </a:xfrm>
        </p:spPr>
        <p:txBody>
          <a:bodyPr>
            <a:normAutofit/>
          </a:bodyPr>
          <a:lstStyle/>
          <a:p>
            <a:r>
              <a:rPr lang="en-US" dirty="0"/>
              <a:t>Exact answer can be computed in python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366" y="1739014"/>
            <a:ext cx="5390436" cy="3491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E03F22E-4ECA-43A4-98E6-51456132D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140" y="2059208"/>
            <a:ext cx="3657200" cy="208875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EA6D4CB0-D8F1-4CC8-AA01-F0380C2CEEE5}"/>
              </a:ext>
            </a:extLst>
          </p:cNvPr>
          <p:cNvCxnSpPr>
            <a:cxnSpLocks/>
          </p:cNvCxnSpPr>
          <p:nvPr/>
        </p:nvCxnSpPr>
        <p:spPr>
          <a:xfrm>
            <a:off x="9198746" y="3811147"/>
            <a:ext cx="0" cy="14622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660153AA-30E3-4386-AA2B-5E2AB65E7E30}"/>
              </a:ext>
            </a:extLst>
          </p:cNvPr>
          <p:cNvCxnSpPr>
            <a:cxnSpLocks/>
          </p:cNvCxnSpPr>
          <p:nvPr/>
        </p:nvCxnSpPr>
        <p:spPr>
          <a:xfrm flipH="1">
            <a:off x="6618514" y="3740707"/>
            <a:ext cx="26587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9C9E5F9F-EC8A-46AC-AF9B-12D7F11F9564}"/>
              </a:ext>
            </a:extLst>
          </p:cNvPr>
          <p:cNvCxnSpPr>
            <a:cxnSpLocks/>
          </p:cNvCxnSpPr>
          <p:nvPr/>
        </p:nvCxnSpPr>
        <p:spPr>
          <a:xfrm flipV="1">
            <a:off x="6272613" y="3240152"/>
            <a:ext cx="0" cy="100111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="" xmlns:a16="http://schemas.microsoft.com/office/drawing/2014/main" id="{C83269DB-AB31-4423-B115-91CBB6C0E4C2}"/>
              </a:ext>
            </a:extLst>
          </p:cNvPr>
          <p:cNvCxnSpPr>
            <a:cxnSpLocks/>
          </p:cNvCxnSpPr>
          <p:nvPr/>
        </p:nvCxnSpPr>
        <p:spPr>
          <a:xfrm flipH="1">
            <a:off x="6796007" y="3727419"/>
            <a:ext cx="240273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CB94E085-5EF1-48CE-AF24-A919D7B9DC2F}"/>
              </a:ext>
            </a:extLst>
          </p:cNvPr>
          <p:cNvCxnSpPr>
            <a:cxnSpLocks/>
          </p:cNvCxnSpPr>
          <p:nvPr/>
        </p:nvCxnSpPr>
        <p:spPr>
          <a:xfrm>
            <a:off x="8608527" y="5735082"/>
            <a:ext cx="1125318" cy="0"/>
          </a:xfrm>
          <a:prstGeom prst="line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="" xmlns:a16="http://schemas.microsoft.com/office/drawing/2014/main" id="{4502452B-A74D-4CEE-8F37-186351BB9F7F}"/>
                  </a:ext>
                </a:extLst>
              </p:cNvPr>
              <p:cNvSpPr txBox="1"/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502452B-A74D-4CEE-8F37-186351BB9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97" y="3434011"/>
                <a:ext cx="685536" cy="461665"/>
              </a:xfrm>
              <a:prstGeom prst="rect">
                <a:avLst/>
              </a:prstGeom>
              <a:blipFill rotWithShape="0">
                <a:blip r:embed="rId4"/>
                <a:stretch>
                  <a:fillRect r="-2142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="" xmlns:a16="http://schemas.microsoft.com/office/drawing/2014/main" id="{52A0CCC3-2C52-4D9F-9285-540D364A1D98}"/>
                  </a:ext>
                </a:extLst>
              </p:cNvPr>
              <p:cNvSpPr txBox="1"/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2A0CCC3-2C52-4D9F-9285-540D364A1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1048" y="5258472"/>
                <a:ext cx="685536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29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="" xmlns:a16="http://schemas.microsoft.com/office/drawing/2014/main" id="{7BD1609F-EE96-43E1-BCA4-6C8D177C86B2}"/>
                  </a:ext>
                </a:extLst>
              </p:cNvPr>
              <p:cNvSpPr txBox="1"/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7BD1609F-EE96-43E1-BCA4-6C8D177C8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1374" y="5443898"/>
                <a:ext cx="685536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357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="" xmlns:a16="http://schemas.microsoft.com/office/drawing/2014/main" id="{4FDAB048-EBB4-431A-89CE-91A670C8C65E}"/>
                  </a:ext>
                </a:extLst>
              </p:cNvPr>
              <p:cNvSpPr txBox="1"/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FDAB048-EBB4-431A-89CE-91A670C8C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29" y="2700299"/>
                <a:ext cx="685536" cy="490840"/>
              </a:xfrm>
              <a:prstGeom prst="rect">
                <a:avLst/>
              </a:prstGeom>
              <a:blipFill rotWithShape="0">
                <a:blip r:embed="rId7"/>
                <a:stretch>
                  <a:fillRect l="-357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808EE9D-F3E7-49B0-84E5-D5C2118F2F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11" y="5252216"/>
            <a:ext cx="581977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68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Sample covariance: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Will interpret this momentarily</a:t>
                </a:r>
              </a:p>
              <a:p>
                <a:r>
                  <a:rPr lang="en-US" dirty="0"/>
                  <a:t>Cauchy-</a:t>
                </a:r>
                <a:r>
                  <a:rPr lang="en-US" dirty="0" err="1"/>
                  <a:t>Schartz</a:t>
                </a:r>
                <a:r>
                  <a:rPr lang="en-US" dirty="0"/>
                  <a:t> Law: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Sample correlation coefficient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∈[−1,1]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/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259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C8577C-218C-481F-8234-7C8F878DC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2C2CB76B-6912-4537-BD72-A8A5AC2E8D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Often need to compute averages of other functions of data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Definition</a:t>
                </a:r>
                <a:r>
                  <a:rPr lang="en-US" dirty="0"/>
                  <a:t>:  The sample mean of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is:</a:t>
                </a:r>
                <a:br>
                  <a:rPr lang="en-US" dirty="0"/>
                </a:b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Represents the average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on the data </a:t>
                </a:r>
              </a:p>
              <a:p>
                <a:pPr lvl="1"/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called a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statistic</a:t>
                </a:r>
              </a:p>
              <a:p>
                <a:r>
                  <a:rPr lang="en-US" dirty="0"/>
                  <a:t>With this notation: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C2CB76B-6912-4537-BD72-A8A5AC2E8D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078" r="-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489D87C-8FF4-4740-B4B5-168669D6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43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Equation for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Alternate equations for variance and sample co-variance:</a:t>
                </a:r>
              </a:p>
              <a:p>
                <a:pPr lvl="1"/>
                <a:r>
                  <a:rPr lang="en-US" b="0" dirty="0"/>
                  <a:t>Sample variances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Sample co-variance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Recall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relations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proved similarly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2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470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425731-EAEB-4609-A3FE-B30401F8A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A4BC5EE-AC37-47AD-A9C4-C0B9B82F7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class will use the following notation</a:t>
            </a:r>
          </a:p>
          <a:p>
            <a:r>
              <a:rPr lang="en-US" dirty="0"/>
              <a:t>We will try to be consistent </a:t>
            </a:r>
          </a:p>
          <a:p>
            <a:r>
              <a:rPr lang="en-US" dirty="0"/>
              <a:t>Note: Other texts use different notations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90C78EC-4503-4AF9-87C0-FCA6C44A7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="" xmlns:a16="http://schemas.microsoft.com/office/drawing/2014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8457281"/>
                  </p:ext>
                </p:extLst>
              </p:nvPr>
            </p:nvGraphicFramePr>
            <p:xfrm>
              <a:off x="0" y="3017995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="" xmlns:a16="http://schemas.microsoft.com/office/drawing/2014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="" xmlns:a16="http://schemas.microsoft.com/office/drawing/2014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="" xmlns:a16="http://schemas.microsoft.com/office/drawing/2014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="" xmlns:a16="http://schemas.microsoft.com/office/drawing/2014/main" val="41270773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99602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20116502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𝑥𝑥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40707254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𝑥𝑥</m:t>
                                      </m:r>
                                    </m:sub>
                                  </m:sSub>
                                </m:e>
                              </m:rad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9257807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</m:nary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3261284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1086DA0-EC5B-4F6B-BCE7-07F76E485BB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8457281"/>
                  </p:ext>
                </p:extLst>
              </p:nvPr>
            </p:nvGraphicFramePr>
            <p:xfrm>
              <a:off x="0" y="3017995"/>
              <a:ext cx="9447692" cy="244659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36192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874407200"/>
                        </a:ext>
                      </a:extLst>
                    </a:gridCol>
                    <a:gridCol w="1640849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664001961"/>
                        </a:ext>
                      </a:extLst>
                    </a:gridCol>
                    <a:gridCol w="3082997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2377827774"/>
                        </a:ext>
                      </a:extLst>
                    </a:gridCol>
                    <a:gridCol w="2361923">
                      <a:extLst>
                        <a:ext uri="{9D8B030D-6E8A-4147-A177-3AD203B41FA5}">
                          <a16:colId xmlns="" xmlns:a16="http://schemas.microsoft.com/office/drawing/2014/main" xmlns:a14="http://schemas.microsoft.com/office/drawing/2010/main" val="412707739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Statistic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Python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99602927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mean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4981" t="-82278" r="-333457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237" t="-82278" r="-77273" b="-4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xm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2011650254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4981" t="-182278" r="-333457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237" t="-182278" r="-77273" b="-364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407072549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standard deviation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4981" t="-212381" r="-333457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237" t="-212381" r="-77273" b="-17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925780785"/>
                      </a:ext>
                    </a:extLst>
                  </a:tr>
                  <a:tr h="48025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Sample covariance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44981" t="-415190" r="-333457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130237" t="-415190" r="-77273" b="-1316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sxy</a:t>
                          </a:r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xmlns:a14="http://schemas.microsoft.com/office/drawing/2010/main" val="326128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089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0" y="3794731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13619" y="757586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3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RSS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To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take partial derivatives</a:t>
                </a:r>
                <a:r>
                  <a:rPr lang="en-US" dirty="0" smtClean="0"/>
                  <a:t>:</a:t>
                </a:r>
              </a:p>
              <a:p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=0,  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RSS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Taking derivatives we get two conditions (proof on board</a:t>
                </a:r>
                <a:r>
                  <a:rPr lang="en-US" dirty="0" smtClean="0"/>
                  <a:t>):</a:t>
                </a:r>
              </a:p>
              <a:p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Regression equation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After some manipulation, (proof on board), solution to optimal slope and intercept: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68" t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21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14274"/>
            <a:ext cx="4422676" cy="4329817"/>
          </a:xfrm>
        </p:spPr>
        <p:txBody>
          <a:bodyPr/>
          <a:lstStyle/>
          <a:p>
            <a:r>
              <a:rPr lang="en-US" dirty="0"/>
              <a:t>From:  </a:t>
            </a:r>
            <a:br>
              <a:rPr lang="en-US" dirty="0"/>
            </a:br>
            <a:r>
              <a:rPr lang="en-US" dirty="0">
                <a:hlinkClick r:id="rId2"/>
              </a:rPr>
              <a:t>http://stattrek.com/regression/regression-example.aspx?Tutorial=AP</a:t>
            </a:r>
            <a:endParaRPr lang="en-US" dirty="0"/>
          </a:p>
          <a:p>
            <a:pPr lvl="1"/>
            <a:r>
              <a:rPr lang="en-US" dirty="0"/>
              <a:t>Very nice simple problems</a:t>
            </a:r>
          </a:p>
          <a:p>
            <a:r>
              <a:rPr lang="en-US" dirty="0"/>
              <a:t>Predict aptitude on one test from an earlier test</a:t>
            </a:r>
          </a:p>
          <a:p>
            <a:r>
              <a:rPr lang="en-US" dirty="0"/>
              <a:t>Draw a scatter plot and regression line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175" y="938766"/>
            <a:ext cx="553402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47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6D54B8-AEA5-46C2-B44E-7BCF47FD7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3087BE1-B931-4769-AD55-2C0F5262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539276"/>
            <a:ext cx="4551852" cy="4329817"/>
          </a:xfrm>
        </p:spPr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F0FD2EA7-019F-4A87-94AE-4D82CD97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19D1326-4AEB-419A-8C9C-15737481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196310"/>
            <a:ext cx="4420455" cy="3015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5FA0A83E-B807-40EB-9E05-7A22667E5B94}"/>
                  </a:ext>
                </a:extLst>
              </p:cNvPr>
              <p:cNvSpPr txBox="1"/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Regression line:</a:t>
                </a:r>
                <a:b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mpg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horsepower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5FA0A83E-B807-40EB-9E05-7A22667E5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3872" y="4259107"/>
                <a:ext cx="3023456" cy="646331"/>
              </a:xfrm>
              <a:prstGeom prst="rect">
                <a:avLst/>
              </a:prstGeom>
              <a:blipFill rotWithShape="0">
                <a:blip r:embed="rId3"/>
                <a:stretch>
                  <a:fillRect l="-1815" t="-5660"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="" xmlns:a16="http://schemas.microsoft.com/office/drawing/2014/main" id="{E8FF2704-2F8E-4C4F-9FB6-F3F8DD768E56}"/>
              </a:ext>
            </a:extLst>
          </p:cNvPr>
          <p:cNvCxnSpPr>
            <a:cxnSpLocks/>
          </p:cNvCxnSpPr>
          <p:nvPr/>
        </p:nvCxnSpPr>
        <p:spPr>
          <a:xfrm flipH="1">
            <a:off x="4552137" y="4582273"/>
            <a:ext cx="10969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F67A1493-8D1C-4E5C-B518-877092AD2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7463" y="1265053"/>
            <a:ext cx="3420045" cy="18721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F0C35C37-8397-4175-9F18-1252F69D3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331" y="3487886"/>
            <a:ext cx="4260537" cy="42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27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Motivating Example:  Predicting the mpg of a car</a:t>
            </a:r>
          </a:p>
          <a:p>
            <a:r>
              <a:rPr lang="en-US" dirty="0"/>
              <a:t>Linear Model</a:t>
            </a:r>
          </a:p>
          <a:p>
            <a:r>
              <a:rPr lang="en-US" dirty="0"/>
              <a:t>Least Squares Fit Problem</a:t>
            </a:r>
          </a:p>
          <a:p>
            <a:r>
              <a:rPr lang="en-US" dirty="0"/>
              <a:t>Sample Mean and Variance</a:t>
            </a:r>
          </a:p>
          <a:p>
            <a:r>
              <a:rPr lang="en-US" dirty="0"/>
              <a:t>LS Fit Solution</a:t>
            </a:r>
          </a:p>
          <a:p>
            <a:r>
              <a:rPr lang="en-US" dirty="0"/>
              <a:t>Assessing Goodness of Fit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33</a:t>
            </a:fld>
            <a:endParaRPr lang="en-US" dirty="0"/>
          </a:p>
        </p:txBody>
      </p:sp>
      <p:sp>
        <p:nvSpPr>
          <p:cNvPr id="5" name="Arrow: Right 4"/>
          <p:cNvSpPr/>
          <p:nvPr/>
        </p:nvSpPr>
        <p:spPr>
          <a:xfrm>
            <a:off x="390891" y="3704185"/>
            <a:ext cx="938784" cy="4846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5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RSS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14400"/>
                <a:ext cx="10058400" cy="4329817"/>
              </a:xfrm>
            </p:spPr>
            <p:txBody>
              <a:bodyPr/>
              <a:lstStyle/>
              <a:p>
                <a:r>
                  <a:rPr lang="en-US" dirty="0"/>
                  <a:t>Minimum RSS (Proof on board)</a:t>
                </a:r>
                <a:br>
                  <a:rPr lang="en-US" dirty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in</m:t>
                        </m:r>
                      </m:e>
                      <m:li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lim>
                    </m:limLow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RSS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Coefficient of Determination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Explains portion of variance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explained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=variance in target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=residual sum of squares after accounting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14400"/>
                <a:ext cx="10058400" cy="4329817"/>
              </a:xfrm>
              <a:blipFill rotWithShape="0">
                <a:blip r:embed="rId2"/>
                <a:stretch>
                  <a:fillRect l="-788" t="-1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 descr="Graphs with different r-squar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676" y="4216679"/>
            <a:ext cx="7186411" cy="2440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62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Visually seeing correlation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1564" y="1253041"/>
                <a:ext cx="6477979" cy="1788139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≈1:</m:t>
                    </m:r>
                  </m:oMath>
                </a14:m>
                <a:r>
                  <a:rPr lang="en-US" dirty="0"/>
                  <a:t>   Linear model is a very good fit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 dirty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 Linear model is a poor fit.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𝑥𝑦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) =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1564" y="1253041"/>
                <a:ext cx="6477979" cy="1788139"/>
              </a:xfrm>
              <a:blipFill rotWithShape="0">
                <a:blip r:embed="rId2"/>
                <a:stretch>
                  <a:fillRect l="-1130" t="-4096" r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3074" name="Picture 2" descr="https://upload.wikimedia.org/wikipedia/commons/thumb/d/d4/Correlation_examples2.svg/400px-Correlation_examples2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4" y="3364346"/>
            <a:ext cx="5179384" cy="236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837736" y="3406537"/>
                <a:ext cx="2808541" cy="668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Linear models with varying levels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736" y="3406537"/>
                <a:ext cx="2808541" cy="668260"/>
              </a:xfrm>
              <a:prstGeom prst="rect">
                <a:avLst/>
              </a:prstGeom>
              <a:blipFill rotWithShape="0">
                <a:blip r:embed="rId4"/>
                <a:stretch>
                  <a:fillRect l="-1957" t="-5505" b="-10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837737" y="5087583"/>
            <a:ext cx="2808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linear relationship</a:t>
            </a:r>
            <a:br>
              <a:rPr lang="en-US" dirty="0"/>
            </a:br>
            <a:r>
              <a:rPr lang="en-US" dirty="0"/>
              <a:t>But, may be other relationships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7736" y="4205881"/>
            <a:ext cx="1384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Very good fit</a:t>
            </a:r>
          </a:p>
        </p:txBody>
      </p:sp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5684110" y="3718678"/>
            <a:ext cx="1153626" cy="21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01556" y="4392871"/>
            <a:ext cx="1036181" cy="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5684110" y="5167962"/>
            <a:ext cx="1153627" cy="242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79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 Error is Large…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0025" y="1322190"/>
            <a:ext cx="5065175" cy="5367536"/>
          </a:xfrm>
        </p:spPr>
        <p:txBody>
          <a:bodyPr>
            <a:normAutofit/>
          </a:bodyPr>
          <a:lstStyle/>
          <a:p>
            <a:r>
              <a:rPr lang="en-US" dirty="0"/>
              <a:t>Many sources of error for a linear model</a:t>
            </a:r>
          </a:p>
          <a:p>
            <a:r>
              <a:rPr lang="en-US" dirty="0"/>
              <a:t>Always good to visually inspect the scatter plot</a:t>
            </a:r>
          </a:p>
          <a:p>
            <a:pPr lvl="1"/>
            <a:r>
              <a:rPr lang="en-US" dirty="0"/>
              <a:t>Look for trends</a:t>
            </a:r>
          </a:p>
          <a:p>
            <a:r>
              <a:rPr lang="en-US" dirty="0"/>
              <a:t>Example to the left</a:t>
            </a:r>
          </a:p>
          <a:p>
            <a:pPr lvl="1"/>
            <a:r>
              <a:rPr lang="en-US" dirty="0"/>
              <a:t>All four data sets have same regression line</a:t>
            </a:r>
          </a:p>
          <a:p>
            <a:pPr lvl="1"/>
            <a:r>
              <a:rPr lang="en-US" dirty="0"/>
              <a:t>But, errors and their reasons are different</a:t>
            </a:r>
          </a:p>
          <a:p>
            <a:r>
              <a:rPr lang="en-US" dirty="0"/>
              <a:t>How would you describe these errors?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3074" name="Picture 2" descr="https://upload.wikimedia.org/wikipedia/commons/thumb/e/ec/Anscombe%27s_quartet_3.svg/425px-Anscombe%27s_quartet_3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45784"/>
            <a:ext cx="4790025" cy="3482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75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BDDD66-5D5A-4D19-8C6B-FFEB898D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Better Model for the Auto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46F88025-D301-4B5B-9EB2-8E02B478C7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Fit the inverse: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mpg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horsepower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Uses a nonlinear transformation</a:t>
                </a:r>
              </a:p>
              <a:p>
                <a:r>
                  <a:rPr lang="en-US" dirty="0"/>
                  <a:t>Will cover this idea later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46F88025-D301-4B5B-9EB2-8E02B478C7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360AD86-FCD2-4007-A5B7-8CD09BC2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6952A5F-F1F9-4705-AEFE-DE3779E0E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326" y="3061363"/>
            <a:ext cx="4781636" cy="31348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106684"/>
            <a:ext cx="4625889" cy="308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2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What Determines mpg in a Car?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engine characteristics determine fuel efficiency?</a:t>
            </a:r>
          </a:p>
          <a:p>
            <a:r>
              <a:rPr lang="en-US" dirty="0"/>
              <a:t>Why would a data scientist be hired to answer this question?</a:t>
            </a:r>
          </a:p>
          <a:p>
            <a:r>
              <a:rPr lang="en-US" dirty="0"/>
              <a:t>Not to help purchasing a specific car.</a:t>
            </a:r>
          </a:p>
          <a:p>
            <a:pPr lvl="1"/>
            <a:r>
              <a:rPr lang="en-US" dirty="0"/>
              <a:t>The mpg for a currently available car is already known.</a:t>
            </a:r>
          </a:p>
          <a:p>
            <a:pPr lvl="1"/>
            <a:r>
              <a:rPr lang="en-US" dirty="0"/>
              <a:t>(If the car company isn’t lying?)</a:t>
            </a:r>
          </a:p>
          <a:p>
            <a:r>
              <a:rPr lang="en-US" dirty="0"/>
              <a:t>To guide building new cars.</a:t>
            </a:r>
          </a:p>
          <a:p>
            <a:pPr lvl="1"/>
            <a:r>
              <a:rPr lang="en-US" dirty="0"/>
              <a:t>Understand what is reasonably achievable before full design</a:t>
            </a:r>
          </a:p>
          <a:p>
            <a:r>
              <a:rPr lang="en-US" dirty="0"/>
              <a:t>To find cars that are outside the trend.</a:t>
            </a:r>
          </a:p>
          <a:p>
            <a:pPr lvl="1"/>
            <a:r>
              <a:rPr lang="en-US" dirty="0"/>
              <a:t>Example:  What cars give great mpg for the cost or size?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0093" y="1570037"/>
            <a:ext cx="2265663" cy="145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76DD85-3A47-4934-B484-4155003D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C97F1AF-7088-426E-92BA-32566DBE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D3E0D0-5BE3-4962-927C-8A351826E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66" y="1143001"/>
            <a:ext cx="8836771" cy="521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96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from UCI dataset library:  </a:t>
            </a:r>
            <a:r>
              <a:rPr lang="en-US" dirty="0">
                <a:hlinkClick r:id="rId2"/>
              </a:rPr>
              <a:t>https://archive.ics.uci.edu/ml/datasets.html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01329"/>
            <a:ext cx="6822871" cy="326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9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AFCAFE-EA49-4999-B6FA-643BA496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Python Packages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A00139-8BCC-4372-B689-0B52EA0E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Python has many powerful </a:t>
            </a:r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packages</a:t>
            </a:r>
          </a:p>
          <a:p>
            <a:r>
              <a:rPr lang="en-US" smtClean="0"/>
              <a:t>This demo uses three key packages</a:t>
            </a:r>
          </a:p>
          <a:p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Pandas</a:t>
            </a:r>
            <a:r>
              <a:rPr lang="en-US" smtClean="0"/>
              <a:t>:  </a:t>
            </a:r>
          </a:p>
          <a:p>
            <a:pPr lvl="1"/>
            <a:r>
              <a:rPr lang="en-US" smtClean="0"/>
              <a:t>Used for reading and writing data files</a:t>
            </a:r>
          </a:p>
          <a:p>
            <a:pPr lvl="1"/>
            <a:r>
              <a:rPr lang="en-US" smtClean="0"/>
              <a:t>Loads data into dataframes</a:t>
            </a:r>
          </a:p>
          <a:p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Numpy</a:t>
            </a:r>
          </a:p>
          <a:p>
            <a:pPr lvl="1"/>
            <a:r>
              <a:rPr lang="en-US" smtClean="0"/>
              <a:t>Numerical operations including linear algebra</a:t>
            </a:r>
          </a:p>
          <a:p>
            <a:pPr lvl="1"/>
            <a:r>
              <a:rPr lang="en-US" smtClean="0"/>
              <a:t>Data is stored in ndarray structure</a:t>
            </a:r>
          </a:p>
          <a:p>
            <a:pPr lvl="1"/>
            <a:r>
              <a:rPr lang="en-US" smtClean="0"/>
              <a:t>We convert from dataframes to ndarray</a:t>
            </a:r>
          </a:p>
          <a:p>
            <a:r>
              <a:rPr lang="en-US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Matplotlib</a:t>
            </a:r>
            <a:r>
              <a:rPr lang="en-US" smtClean="0"/>
              <a:t>:</a:t>
            </a:r>
          </a:p>
          <a:p>
            <a:pPr lvl="1"/>
            <a:r>
              <a:rPr lang="en-US" smtClean="0"/>
              <a:t>MATLAB-like plotting and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A645376-3018-4FE4-A320-C8C7BEC0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2AB08E-9FAF-43F7-AC00-70FC7F182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127" y="1239100"/>
            <a:ext cx="3068901" cy="8289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CC46876-54BB-485A-B7AE-076C4193F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811" y="2677475"/>
            <a:ext cx="4039531" cy="94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0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  <a:br>
              <a:rPr lang="en-US" dirty="0"/>
            </a:br>
            <a:r>
              <a:rPr lang="en-US" sz="4000" dirty="0"/>
              <a:t>Try 1:  The Wrong Way!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6360" y="1454592"/>
            <a:ext cx="4368840" cy="45727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 pandas library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command.</a:t>
            </a:r>
          </a:p>
          <a:p>
            <a:pPr lvl="1"/>
            <a:r>
              <a:rPr lang="en-US" dirty="0"/>
              <a:t>Read URL or file location.</a:t>
            </a:r>
          </a:p>
          <a:p>
            <a:r>
              <a:rPr lang="en-US" dirty="0"/>
              <a:t>Creates a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dataframe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http://pandas.pydata.org/pandas-docs/stable/dsintro.html#dataframe</a:t>
            </a:r>
          </a:p>
          <a:p>
            <a:r>
              <a:rPr lang="en-US" dirty="0"/>
              <a:t>Problems</a:t>
            </a:r>
          </a:p>
          <a:p>
            <a:r>
              <a:rPr lang="en-US" dirty="0"/>
              <a:t>Does not parse columns</a:t>
            </a:r>
          </a:p>
          <a:p>
            <a:pPr lvl="1"/>
            <a:r>
              <a:rPr lang="en-US" dirty="0"/>
              <a:t>All data in a single column</a:t>
            </a:r>
          </a:p>
          <a:p>
            <a:pPr lvl="1"/>
            <a:r>
              <a:rPr lang="en-US" dirty="0" err="1"/>
              <a:t>Read_csv</a:t>
            </a:r>
            <a:r>
              <a:rPr lang="en-US" dirty="0"/>
              <a:t> assumes columns are delimited by commas</a:t>
            </a:r>
          </a:p>
          <a:p>
            <a:r>
              <a:rPr lang="en-US" dirty="0"/>
              <a:t>Mistakes first line as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82057"/>
            <a:ext cx="5486360" cy="26972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088499"/>
            <a:ext cx="1882844" cy="59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029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Loading the Data in </a:t>
            </a:r>
            <a:r>
              <a:rPr lang="en-US" dirty="0" err="1"/>
              <a:t>Jupyter</a:t>
            </a:r>
            <a:r>
              <a:rPr lang="en-US" dirty="0"/>
              <a:t/>
            </a:r>
            <a:br>
              <a:rPr lang="en-US" dirty="0"/>
            </a:br>
            <a:r>
              <a:rPr lang="en-US" sz="4000" dirty="0"/>
              <a:t>Try 2:  Fixing the 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6857" y="1248530"/>
            <a:ext cx="4394775" cy="432981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Fix the arguments in </a:t>
            </a:r>
            <a:r>
              <a:rPr lang="en-US" dirty="0" err="1"/>
              <a:t>read_csv</a:t>
            </a:r>
            <a:endParaRPr lang="en-US" dirty="0"/>
          </a:p>
          <a:p>
            <a:r>
              <a:rPr lang="en-US" dirty="0"/>
              <a:t>Pandas routines have many options</a:t>
            </a:r>
          </a:p>
          <a:p>
            <a:r>
              <a:rPr lang="en-US" dirty="0"/>
              <a:t>When you get a problem:</a:t>
            </a:r>
          </a:p>
          <a:p>
            <a:pPr lvl="1"/>
            <a:r>
              <a:rPr lang="en-US" dirty="0"/>
              <a:t>Google is your friend!</a:t>
            </a:r>
          </a:p>
          <a:p>
            <a:pPr lvl="1"/>
            <a:r>
              <a:rPr lang="en-US" dirty="0"/>
              <a:t>You are not the first to have these problems.</a:t>
            </a:r>
          </a:p>
          <a:p>
            <a:pPr lvl="1"/>
            <a:r>
              <a:rPr lang="en-US" dirty="0"/>
              <a:t>Ex: google “</a:t>
            </a:r>
            <a:r>
              <a:rPr lang="en-US" dirty="0" err="1"/>
              <a:t>pandas.dataframe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Ex. google “</a:t>
            </a:r>
            <a:r>
              <a:rPr lang="en-US" dirty="0" err="1"/>
              <a:t>pandas.read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 err="1"/>
              <a:t>Dataframe</a:t>
            </a:r>
            <a:r>
              <a:rPr lang="en-US" dirty="0"/>
              <a:t> has three components</a:t>
            </a:r>
          </a:p>
          <a:p>
            <a:pPr lvl="1"/>
            <a:r>
              <a:rPr lang="en-US" dirty="0" err="1"/>
              <a:t>df.columns</a:t>
            </a:r>
            <a:r>
              <a:rPr lang="en-US" dirty="0"/>
              <a:t>, </a:t>
            </a:r>
            <a:r>
              <a:rPr lang="en-US" dirty="0" err="1"/>
              <a:t>df.index</a:t>
            </a:r>
            <a:r>
              <a:rPr lang="en-US" dirty="0"/>
              <a:t>, </a:t>
            </a:r>
            <a:r>
              <a:rPr lang="en-US" dirty="0" err="1"/>
              <a:t>df.values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20316"/>
            <a:ext cx="5756856" cy="2821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59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Intenship Studio">
      <a:dk1>
        <a:srgbClr val="000000"/>
      </a:dk1>
      <a:lt1>
        <a:srgbClr val="FFFFFF"/>
      </a:lt1>
      <a:dk2>
        <a:srgbClr val="200A0A"/>
      </a:dk2>
      <a:lt2>
        <a:srgbClr val="FFBC08"/>
      </a:lt2>
      <a:accent1>
        <a:srgbClr val="2B1B1B"/>
      </a:accent1>
      <a:accent2>
        <a:srgbClr val="EAAB39"/>
      </a:accent2>
      <a:accent3>
        <a:srgbClr val="C0504D"/>
      </a:accent3>
      <a:accent4>
        <a:srgbClr val="1F497D"/>
      </a:accent4>
      <a:accent5>
        <a:srgbClr val="7F7F7F"/>
      </a:accent5>
      <a:accent6>
        <a:srgbClr val="DBEEF3"/>
      </a:accent6>
      <a:hlink>
        <a:srgbClr val="31859B"/>
      </a:hlink>
      <a:folHlink>
        <a:srgbClr val="974806"/>
      </a:folHlink>
    </a:clrScheme>
    <a:fontScheme name="Custom 1">
      <a:majorFont>
        <a:latin typeface="Helvetic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35C7C8F9-183D-4251-9416-99CBEB89D812}" vid="{271EABBA-B7F9-4E8D-9049-A05E54884D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2769</TotalTime>
  <Words>1016</Words>
  <Application>Microsoft Office PowerPoint</Application>
  <PresentationFormat>Widescreen</PresentationFormat>
  <Paragraphs>341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Cambria Math</vt:lpstr>
      <vt:lpstr>Courier New</vt:lpstr>
      <vt:lpstr>Helvetica</vt:lpstr>
      <vt:lpstr>Verdana</vt:lpstr>
      <vt:lpstr>Wingdings</vt:lpstr>
      <vt:lpstr>Theme1</vt:lpstr>
      <vt:lpstr> Simple Linear Regression</vt:lpstr>
      <vt:lpstr>Learning Objectives</vt:lpstr>
      <vt:lpstr>Outline</vt:lpstr>
      <vt:lpstr>Example:  What Determines mpg in a Car?</vt:lpstr>
      <vt:lpstr>Demo</vt:lpstr>
      <vt:lpstr>Getting Data</vt:lpstr>
      <vt:lpstr>Python Packages</vt:lpstr>
      <vt:lpstr>Loading the Data in Jupyter Notebook Try 1:  The Wrong Way!</vt:lpstr>
      <vt:lpstr>Loading the Data in Jupyter Try 2:  Fixing the Errors</vt:lpstr>
      <vt:lpstr>Visualizing the Data</vt:lpstr>
      <vt:lpstr>Exercise:  Postulate a Model</vt:lpstr>
      <vt:lpstr>Outline</vt:lpstr>
      <vt:lpstr>Data</vt:lpstr>
      <vt:lpstr>Linear Model</vt:lpstr>
      <vt:lpstr>Why Use a Linear Model?</vt:lpstr>
      <vt:lpstr>Outline</vt:lpstr>
      <vt:lpstr>Linear Model Residual</vt:lpstr>
      <vt:lpstr>Least Squares Model Fitting</vt:lpstr>
      <vt:lpstr>Finding Parameters via Optimization A general ML recipe</vt:lpstr>
      <vt:lpstr>Outline</vt:lpstr>
      <vt:lpstr>Sample Mean and Standard Deviations</vt:lpstr>
      <vt:lpstr>Visualizing Mean and SD on Scatter Plot Question</vt:lpstr>
      <vt:lpstr>Visualizing Mean and SD on Scatter Plot Approximate answer</vt:lpstr>
      <vt:lpstr>Computing Means and SD in Python</vt:lpstr>
      <vt:lpstr>Sample Covariance</vt:lpstr>
      <vt:lpstr>Statistics</vt:lpstr>
      <vt:lpstr>Alternate Equation for Variance</vt:lpstr>
      <vt:lpstr>Notation</vt:lpstr>
      <vt:lpstr>Outline</vt:lpstr>
      <vt:lpstr>Minimizing RSS</vt:lpstr>
      <vt:lpstr>Simple Example</vt:lpstr>
      <vt:lpstr>Auto Example</vt:lpstr>
      <vt:lpstr>Outline</vt:lpstr>
      <vt:lpstr>Minimum RSS</vt:lpstr>
      <vt:lpstr>Visually seeing correlation</vt:lpstr>
      <vt:lpstr>When the Error is Large…</vt:lpstr>
      <vt:lpstr>A Better Model for the Auto Example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  Simple Linear Regression</dc:title>
  <dc:creator>Dinesh</dc:creator>
  <cp:lastModifiedBy>Dinesh</cp:lastModifiedBy>
  <cp:revision>9</cp:revision>
  <dcterms:created xsi:type="dcterms:W3CDTF">2020-03-04T18:21:44Z</dcterms:created>
  <dcterms:modified xsi:type="dcterms:W3CDTF">2020-06-21T04:48:26Z</dcterms:modified>
</cp:coreProperties>
</file>