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9"/>
  </p:notesMasterIdLst>
  <p:sldIdLst>
    <p:sldId id="256" r:id="rId2"/>
    <p:sldId id="257" r:id="rId3"/>
    <p:sldId id="316" r:id="rId4"/>
    <p:sldId id="317" r:id="rId5"/>
    <p:sldId id="318" r:id="rId6"/>
    <p:sldId id="319" r:id="rId7"/>
    <p:sldId id="320" r:id="rId8"/>
    <p:sldId id="331" r:id="rId9"/>
    <p:sldId id="332" r:id="rId10"/>
    <p:sldId id="333" r:id="rId11"/>
    <p:sldId id="321" r:id="rId12"/>
    <p:sldId id="322" r:id="rId13"/>
    <p:sldId id="323" r:id="rId14"/>
    <p:sldId id="324"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306" r:id="rId45"/>
    <p:sldId id="307" r:id="rId46"/>
    <p:sldId id="308" r:id="rId47"/>
    <p:sldId id="309" r:id="rId48"/>
    <p:sldId id="310" r:id="rId49"/>
    <p:sldId id="311" r:id="rId50"/>
    <p:sldId id="313" r:id="rId51"/>
    <p:sldId id="314" r:id="rId52"/>
    <p:sldId id="315" r:id="rId53"/>
    <p:sldId id="287" r:id="rId54"/>
    <p:sldId id="288" r:id="rId55"/>
    <p:sldId id="330" r:id="rId56"/>
    <p:sldId id="325" r:id="rId57"/>
    <p:sldId id="326" r:id="rId58"/>
    <p:sldId id="327" r:id="rId59"/>
    <p:sldId id="329" r:id="rId60"/>
    <p:sldId id="289" r:id="rId61"/>
    <p:sldId id="290" r:id="rId62"/>
    <p:sldId id="291" r:id="rId63"/>
    <p:sldId id="292" r:id="rId64"/>
    <p:sldId id="293" r:id="rId65"/>
    <p:sldId id="294" r:id="rId66"/>
    <p:sldId id="295" r:id="rId67"/>
    <p:sldId id="296" r:id="rId68"/>
  </p:sldIdLst>
  <p:sldSz cx="9144000" cy="5143500" type="screen16x9"/>
  <p:notesSz cx="6858000" cy="9144000"/>
  <p:embeddedFontLst>
    <p:embeddedFont>
      <p:font typeface="Helvetica Neue" panose="020B0604020202020204" charset="0"/>
      <p:regular r:id="rId70"/>
      <p:bold r:id="rId71"/>
      <p:italic r:id="rId72"/>
      <p:boldItalic r:id="rId73"/>
    </p:embeddedFont>
    <p:embeddedFont>
      <p:font typeface="Verdana" panose="020B0604030504040204" pitchFamily="34"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DA0EEFB-2F06-486C-98BE-A5E168136C3F}">
  <a:tblStyle styleId="{7DA0EEFB-2F06-486C-98BE-A5E168136C3F}"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C554EE7B-8447-4DC9-AFE8-821F25C36C3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7" d="100"/>
          <a:sy n="37" d="100"/>
        </p:scale>
        <p:origin x="2316" y="9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5.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8710991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4779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13</a:t>
            </a:fld>
            <a:endParaRPr lang="en-US"/>
          </a:p>
        </p:txBody>
      </p:sp>
    </p:spTree>
    <p:extLst>
      <p:ext uri="{BB962C8B-B14F-4D97-AF65-F5344CB8AC3E}">
        <p14:creationId xmlns:p14="http://schemas.microsoft.com/office/powerpoint/2010/main" val="971831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14</a:t>
            </a:fld>
            <a:endParaRPr lang="en-US"/>
          </a:p>
        </p:txBody>
      </p:sp>
    </p:spTree>
    <p:extLst>
      <p:ext uri="{BB962C8B-B14F-4D97-AF65-F5344CB8AC3E}">
        <p14:creationId xmlns:p14="http://schemas.microsoft.com/office/powerpoint/2010/main" val="4230874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54659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02040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49879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1897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74102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09461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78916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57743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54340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188470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8527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38502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0446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15580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61459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007534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35851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660420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606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9389430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306101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919505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823112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871799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5756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966299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522915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174657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6" name="Google Shape;406;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42667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1" name="Google Shape;411;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80861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8018655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683694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44</a:t>
            </a:fld>
            <a:endParaRPr lang="en-US"/>
          </a:p>
        </p:txBody>
      </p:sp>
    </p:spTree>
    <p:extLst>
      <p:ext uri="{BB962C8B-B14F-4D97-AF65-F5344CB8AC3E}">
        <p14:creationId xmlns:p14="http://schemas.microsoft.com/office/powerpoint/2010/main" val="14124239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45</a:t>
            </a:fld>
            <a:endParaRPr lang="en-US"/>
          </a:p>
        </p:txBody>
      </p:sp>
    </p:spTree>
    <p:extLst>
      <p:ext uri="{BB962C8B-B14F-4D97-AF65-F5344CB8AC3E}">
        <p14:creationId xmlns:p14="http://schemas.microsoft.com/office/powerpoint/2010/main" val="3435831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46</a:t>
            </a:fld>
            <a:endParaRPr lang="en-US"/>
          </a:p>
        </p:txBody>
      </p:sp>
    </p:spTree>
    <p:extLst>
      <p:ext uri="{BB962C8B-B14F-4D97-AF65-F5344CB8AC3E}">
        <p14:creationId xmlns:p14="http://schemas.microsoft.com/office/powerpoint/2010/main" val="34322145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47</a:t>
            </a:fld>
            <a:endParaRPr lang="en-US"/>
          </a:p>
        </p:txBody>
      </p:sp>
    </p:spTree>
    <p:extLst>
      <p:ext uri="{BB962C8B-B14F-4D97-AF65-F5344CB8AC3E}">
        <p14:creationId xmlns:p14="http://schemas.microsoft.com/office/powerpoint/2010/main" val="18478958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48</a:t>
            </a:fld>
            <a:endParaRPr lang="en-US"/>
          </a:p>
        </p:txBody>
      </p:sp>
    </p:spTree>
    <p:extLst>
      <p:ext uri="{BB962C8B-B14F-4D97-AF65-F5344CB8AC3E}">
        <p14:creationId xmlns:p14="http://schemas.microsoft.com/office/powerpoint/2010/main" val="6928800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49</a:t>
            </a:fld>
            <a:endParaRPr lang="en-US"/>
          </a:p>
        </p:txBody>
      </p:sp>
    </p:spTree>
    <p:extLst>
      <p:ext uri="{BB962C8B-B14F-4D97-AF65-F5344CB8AC3E}">
        <p14:creationId xmlns:p14="http://schemas.microsoft.com/office/powerpoint/2010/main" val="148879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50</a:t>
            </a:fld>
            <a:endParaRPr lang="en-US"/>
          </a:p>
        </p:txBody>
      </p:sp>
    </p:spTree>
    <p:extLst>
      <p:ext uri="{BB962C8B-B14F-4D97-AF65-F5344CB8AC3E}">
        <p14:creationId xmlns:p14="http://schemas.microsoft.com/office/powerpoint/2010/main" val="20189653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51</a:t>
            </a:fld>
            <a:endParaRPr lang="en-US"/>
          </a:p>
        </p:txBody>
      </p:sp>
    </p:spTree>
    <p:extLst>
      <p:ext uri="{BB962C8B-B14F-4D97-AF65-F5344CB8AC3E}">
        <p14:creationId xmlns:p14="http://schemas.microsoft.com/office/powerpoint/2010/main" val="15723889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52</a:t>
            </a:fld>
            <a:endParaRPr lang="en-US"/>
          </a:p>
        </p:txBody>
      </p:sp>
    </p:spTree>
    <p:extLst>
      <p:ext uri="{BB962C8B-B14F-4D97-AF65-F5344CB8AC3E}">
        <p14:creationId xmlns:p14="http://schemas.microsoft.com/office/powerpoint/2010/main" val="1333404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9894401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81f11821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81f11821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2107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81f118211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81f118211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147780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81f118211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81f118211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12528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81f118211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81f118211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1787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81f118211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81f118211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468238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81f118211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81f118211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54784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81f118211d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81f118211d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62446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81f118211d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81f118211d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63594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81f118211d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81f118211d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3959844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81f118211d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81f118211d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2583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34427823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865673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3088426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1419050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
          <p:cNvSpPr txBox="1">
            <a:spLocks noGrp="1"/>
          </p:cNvSpPr>
          <p:nvPr>
            <p:ph type="ctrTitle"/>
          </p:nvPr>
        </p:nvSpPr>
        <p:spPr>
          <a:xfrm>
            <a:off x="152400" y="1600200"/>
            <a:ext cx="7239000" cy="1102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990600" y="2857500"/>
            <a:ext cx="6400800" cy="1314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2" name="Google Shape;22;p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7391400" y="4743450"/>
            <a:ext cx="7620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152400" y="57150"/>
            <a:ext cx="7239000" cy="628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2074650" y="-1065000"/>
            <a:ext cx="3394500" cy="7239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9" name="Google Shape;79;p1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sldNum" idx="12"/>
          </p:nvPr>
        </p:nvSpPr>
        <p:spPr>
          <a:xfrm>
            <a:off x="7391400" y="4743450"/>
            <a:ext cx="7620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rot="5400000">
            <a:off x="5463750" y="1371628"/>
            <a:ext cx="4388700" cy="20574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2"/>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5" name="Google Shape;85;p12"/>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2"/>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2"/>
          <p:cNvSpPr txBox="1">
            <a:spLocks noGrp="1"/>
          </p:cNvSpPr>
          <p:nvPr>
            <p:ph type="sldNum" idx="12"/>
          </p:nvPr>
        </p:nvSpPr>
        <p:spPr>
          <a:xfrm>
            <a:off x="7391400" y="4743450"/>
            <a:ext cx="7620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4176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817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501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1830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4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5240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5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50602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7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471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8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871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152400" y="57150"/>
            <a:ext cx="7239000" cy="628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152400" y="857250"/>
            <a:ext cx="7239000" cy="33945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17500" algn="l">
              <a:lnSpc>
                <a:spcPct val="100000"/>
              </a:lnSpc>
              <a:spcBef>
                <a:spcPts val="280"/>
              </a:spcBef>
              <a:spcAft>
                <a:spcPts val="0"/>
              </a:spcAft>
              <a:buClr>
                <a:schemeClr val="dk1"/>
              </a:buClr>
              <a:buSzPts val="1400"/>
              <a:buChar char="»"/>
              <a:defRPr sz="14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8" name="Google Shape;28;p3"/>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7391400" y="4743450"/>
            <a:ext cx="7620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9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34359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87644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7223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05203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4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75532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5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81925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33783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7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525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8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61601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9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29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722313" y="3305175"/>
            <a:ext cx="7772400" cy="10215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4000"/>
              <a:buFont typeface="Helvetica Neue"/>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722313" y="2180035"/>
            <a:ext cx="7772400" cy="1125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4" name="Google Shape;34;p4"/>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7391400" y="4743450"/>
            <a:ext cx="7620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152400" y="57150"/>
            <a:ext cx="7239000" cy="628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body" idx="1"/>
          </p:nvPr>
        </p:nvSpPr>
        <p:spPr>
          <a:xfrm>
            <a:off x="457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0" name="Google Shape;40;p5"/>
          <p:cNvSpPr txBox="1">
            <a:spLocks noGrp="1"/>
          </p:cNvSpPr>
          <p:nvPr>
            <p:ph type="body" idx="2"/>
          </p:nvPr>
        </p:nvSpPr>
        <p:spPr>
          <a:xfrm>
            <a:off x="4648200" y="1200150"/>
            <a:ext cx="4038600" cy="33945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5"/>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sldNum" idx="12"/>
          </p:nvPr>
        </p:nvSpPr>
        <p:spPr>
          <a:xfrm>
            <a:off x="7391400" y="4743450"/>
            <a:ext cx="7620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152400" y="57150"/>
            <a:ext cx="7239000" cy="628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4000"/>
              <a:buFont typeface="Helvetica Neu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body" idx="1"/>
          </p:nvPr>
        </p:nvSpPr>
        <p:spPr>
          <a:xfrm>
            <a:off x="457200" y="1151335"/>
            <a:ext cx="4040100" cy="4797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7" name="Google Shape;47;p6"/>
          <p:cNvSpPr txBox="1">
            <a:spLocks noGrp="1"/>
          </p:cNvSpPr>
          <p:nvPr>
            <p:ph type="body" idx="2"/>
          </p:nvPr>
        </p:nvSpPr>
        <p:spPr>
          <a:xfrm>
            <a:off x="457200" y="1631156"/>
            <a:ext cx="4040100" cy="29634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8" name="Google Shape;48;p6"/>
          <p:cNvSpPr txBox="1">
            <a:spLocks noGrp="1"/>
          </p:cNvSpPr>
          <p:nvPr>
            <p:ph type="body" idx="3"/>
          </p:nvPr>
        </p:nvSpPr>
        <p:spPr>
          <a:xfrm>
            <a:off x="4645025" y="1151335"/>
            <a:ext cx="4041900" cy="4797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9" name="Google Shape;49;p6"/>
          <p:cNvSpPr txBox="1">
            <a:spLocks noGrp="1"/>
          </p:cNvSpPr>
          <p:nvPr>
            <p:ph type="body" idx="4"/>
          </p:nvPr>
        </p:nvSpPr>
        <p:spPr>
          <a:xfrm>
            <a:off x="4645025" y="1631156"/>
            <a:ext cx="4041900" cy="2963400"/>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0" name="Google Shape;50;p6"/>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7391400" y="4743450"/>
            <a:ext cx="7620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152400" y="57150"/>
            <a:ext cx="7239000" cy="628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7391400" y="4743450"/>
            <a:ext cx="7620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8"/>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
          <p:cNvSpPr txBox="1">
            <a:spLocks noGrp="1"/>
          </p:cNvSpPr>
          <p:nvPr>
            <p:ph type="sldNum" idx="12"/>
          </p:nvPr>
        </p:nvSpPr>
        <p:spPr>
          <a:xfrm>
            <a:off x="7391400" y="4743450"/>
            <a:ext cx="7620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9"/>
          <p:cNvSpPr txBox="1">
            <a:spLocks noGrp="1"/>
          </p:cNvSpPr>
          <p:nvPr>
            <p:ph type="title"/>
          </p:nvPr>
        </p:nvSpPr>
        <p:spPr>
          <a:xfrm>
            <a:off x="457200" y="204788"/>
            <a:ext cx="3008400" cy="8715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2000"/>
              <a:buFont typeface="Helvetica Neue"/>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3575050" y="204788"/>
            <a:ext cx="5111700" cy="4389900"/>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5" name="Google Shape;65;p9"/>
          <p:cNvSpPr txBox="1">
            <a:spLocks noGrp="1"/>
          </p:cNvSpPr>
          <p:nvPr>
            <p:ph type="body" idx="2"/>
          </p:nvPr>
        </p:nvSpPr>
        <p:spPr>
          <a:xfrm>
            <a:off x="457200" y="1076325"/>
            <a:ext cx="3008400" cy="35184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6" name="Google Shape;66;p9"/>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9"/>
          <p:cNvSpPr txBox="1">
            <a:spLocks noGrp="1"/>
          </p:cNvSpPr>
          <p:nvPr>
            <p:ph type="sldNum" idx="12"/>
          </p:nvPr>
        </p:nvSpPr>
        <p:spPr>
          <a:xfrm>
            <a:off x="7391400" y="4743450"/>
            <a:ext cx="7620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1792288" y="3600450"/>
            <a:ext cx="5486400" cy="425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accent1"/>
              </a:buClr>
              <a:buSzPts val="2000"/>
              <a:buFont typeface="Helvetica Neue"/>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Verdana"/>
                <a:ea typeface="Verdana"/>
                <a:cs typeface="Verdana"/>
                <a:sym typeface="Verdana"/>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Verdana"/>
                <a:ea typeface="Verdana"/>
                <a:cs typeface="Verdana"/>
                <a:sym typeface="Verdana"/>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Verdana"/>
                <a:ea typeface="Verdana"/>
                <a:cs typeface="Verdana"/>
                <a:sym typeface="Verdana"/>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9pPr>
          </a:lstStyle>
          <a:p>
            <a:endParaRPr/>
          </a:p>
        </p:txBody>
      </p:sp>
      <p:sp>
        <p:nvSpPr>
          <p:cNvPr id="72" name="Google Shape;72;p10"/>
          <p:cNvSpPr txBox="1">
            <a:spLocks noGrp="1"/>
          </p:cNvSpPr>
          <p:nvPr>
            <p:ph type="body" idx="1"/>
          </p:nvPr>
        </p:nvSpPr>
        <p:spPr>
          <a:xfrm>
            <a:off x="1792288" y="4025503"/>
            <a:ext cx="5486400" cy="603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3" name="Google Shape;73;p10"/>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7391400" y="4743450"/>
            <a:ext cx="762000" cy="2739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7410518" y="0"/>
            <a:ext cx="1733482" cy="5143500"/>
            <a:chOff x="7410518" y="0"/>
            <a:chExt cx="1733482" cy="6858000"/>
          </a:xfrm>
        </p:grpSpPr>
        <p:pic>
          <p:nvPicPr>
            <p:cNvPr id="7" name="Google Shape;7;p1" descr="C:\Users\Admin\Downloads\s1e (1).jpg"/>
            <p:cNvPicPr preferRelativeResize="0"/>
            <p:nvPr/>
          </p:nvPicPr>
          <p:blipFill rotWithShape="1">
            <a:blip r:embed="rId31">
              <a:alphaModFix/>
            </a:blip>
            <a:srcRect l="84374" r="1406"/>
            <a:stretch/>
          </p:blipFill>
          <p:spPr>
            <a:xfrm rot="10800000">
              <a:off x="7410518" y="0"/>
              <a:ext cx="1733482" cy="6858000"/>
            </a:xfrm>
            <a:prstGeom prst="rect">
              <a:avLst/>
            </a:prstGeom>
            <a:noFill/>
            <a:ln>
              <a:noFill/>
            </a:ln>
          </p:spPr>
        </p:pic>
        <p:pic>
          <p:nvPicPr>
            <p:cNvPr id="8" name="Google Shape;8;p1"/>
            <p:cNvPicPr preferRelativeResize="0"/>
            <p:nvPr/>
          </p:nvPicPr>
          <p:blipFill rotWithShape="1">
            <a:blip r:embed="rId32">
              <a:alphaModFix/>
            </a:blip>
            <a:srcRect/>
            <a:stretch/>
          </p:blipFill>
          <p:spPr>
            <a:xfrm>
              <a:off x="7620000" y="76200"/>
              <a:ext cx="1311275" cy="1176337"/>
            </a:xfrm>
            <a:prstGeom prst="rect">
              <a:avLst/>
            </a:prstGeom>
            <a:noFill/>
            <a:ln>
              <a:noFill/>
            </a:ln>
          </p:spPr>
        </p:pic>
      </p:grpSp>
      <p:sp>
        <p:nvSpPr>
          <p:cNvPr id="9" name="Google Shape;9;p1"/>
          <p:cNvSpPr txBox="1">
            <a:spLocks noGrp="1"/>
          </p:cNvSpPr>
          <p:nvPr>
            <p:ph type="title"/>
          </p:nvPr>
        </p:nvSpPr>
        <p:spPr>
          <a:xfrm>
            <a:off x="152400" y="57150"/>
            <a:ext cx="7239000" cy="628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accent1"/>
              </a:buClr>
              <a:buSzPts val="4000"/>
              <a:buFont typeface="Helvetica Neue"/>
              <a:buNone/>
              <a:defRPr sz="4000" b="1" i="0" u="none" strike="noStrike" cap="none">
                <a:solidFill>
                  <a:schemeClr val="accent1"/>
                </a:solidFill>
                <a:latin typeface="Helvetica Neue"/>
                <a:ea typeface="Helvetica Neue"/>
                <a:cs typeface="Helvetica Neue"/>
                <a:sym typeface="Helvetica Neue"/>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1"/>
          <p:cNvSpPr txBox="1">
            <a:spLocks noGrp="1"/>
          </p:cNvSpPr>
          <p:nvPr>
            <p:ph type="body" idx="1"/>
          </p:nvPr>
        </p:nvSpPr>
        <p:spPr>
          <a:xfrm>
            <a:off x="152400" y="857250"/>
            <a:ext cx="7239000" cy="33945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Verdana"/>
                <a:ea typeface="Verdana"/>
                <a:cs typeface="Verdana"/>
                <a:sym typeface="Verdana"/>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Verdana"/>
                <a:ea typeface="Verdana"/>
                <a:cs typeface="Verdana"/>
                <a:sym typeface="Verdana"/>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9pPr>
          </a:lstStyle>
          <a:p>
            <a:endParaRPr/>
          </a:p>
        </p:txBody>
      </p:sp>
      <p:sp>
        <p:nvSpPr>
          <p:cNvPr id="11" name="Google Shape;11;p1"/>
          <p:cNvSpPr txBox="1">
            <a:spLocks noGrp="1"/>
          </p:cNvSpPr>
          <p:nvPr>
            <p:ph type="dt" idx="10"/>
          </p:nvPr>
        </p:nvSpPr>
        <p:spPr>
          <a:xfrm>
            <a:off x="457200" y="4767263"/>
            <a:ext cx="2133600" cy="2739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2" name="Google Shape;12;p1"/>
          <p:cNvSpPr txBox="1">
            <a:spLocks noGrp="1"/>
          </p:cNvSpPr>
          <p:nvPr>
            <p:ph type="ftr" idx="11"/>
          </p:nvPr>
        </p:nvSpPr>
        <p:spPr>
          <a:xfrm>
            <a:off x="3124200" y="4767263"/>
            <a:ext cx="2895600" cy="2739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3" name="Google Shape;13;p1"/>
          <p:cNvSpPr txBox="1">
            <a:spLocks noGrp="1"/>
          </p:cNvSpPr>
          <p:nvPr>
            <p:ph type="sldNum" idx="12"/>
          </p:nvPr>
        </p:nvSpPr>
        <p:spPr>
          <a:xfrm>
            <a:off x="7391400" y="4743450"/>
            <a:ext cx="762000" cy="2739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r>
              <a:rPr lang="en-GB"/>
              <a:t>|  </a:t>
            </a:r>
            <a:fld id="{00000000-1234-1234-1234-123412341234}" type="slidenum">
              <a:rPr lang="en-GB"/>
              <a:t>‹#›</a:t>
            </a:fld>
            <a:endParaRPr/>
          </a:p>
        </p:txBody>
      </p:sp>
      <p:sp>
        <p:nvSpPr>
          <p:cNvPr id="14" name="Google Shape;14;p1"/>
          <p:cNvSpPr/>
          <p:nvPr/>
        </p:nvSpPr>
        <p:spPr>
          <a:xfrm>
            <a:off x="0" y="0"/>
            <a:ext cx="9144000" cy="5143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grpSp>
        <p:nvGrpSpPr>
          <p:cNvPr id="15" name="Google Shape;15;p1"/>
          <p:cNvGrpSpPr/>
          <p:nvPr/>
        </p:nvGrpSpPr>
        <p:grpSpPr>
          <a:xfrm>
            <a:off x="7410518" y="0"/>
            <a:ext cx="1733482" cy="5143500"/>
            <a:chOff x="7410518" y="0"/>
            <a:chExt cx="1733482" cy="6858000"/>
          </a:xfrm>
        </p:grpSpPr>
        <p:pic>
          <p:nvPicPr>
            <p:cNvPr id="16" name="Google Shape;16;p1" descr="C:\Users\Admin\Downloads\s1e (1).jpg"/>
            <p:cNvPicPr preferRelativeResize="0"/>
            <p:nvPr/>
          </p:nvPicPr>
          <p:blipFill rotWithShape="1">
            <a:blip r:embed="rId31">
              <a:alphaModFix/>
            </a:blip>
            <a:srcRect l="84374" r="1406"/>
            <a:stretch/>
          </p:blipFill>
          <p:spPr>
            <a:xfrm rot="10800000">
              <a:off x="7410518" y="0"/>
              <a:ext cx="1733482" cy="6858000"/>
            </a:xfrm>
            <a:prstGeom prst="rect">
              <a:avLst/>
            </a:prstGeom>
            <a:noFill/>
            <a:ln>
              <a:noFill/>
            </a:ln>
          </p:spPr>
        </p:pic>
        <p:pic>
          <p:nvPicPr>
            <p:cNvPr id="17" name="Google Shape;17;p1"/>
            <p:cNvPicPr preferRelativeResize="0"/>
            <p:nvPr/>
          </p:nvPicPr>
          <p:blipFill rotWithShape="1">
            <a:blip r:embed="rId32">
              <a:alphaModFix/>
            </a:blip>
            <a:srcRect/>
            <a:stretch/>
          </p:blipFill>
          <p:spPr>
            <a:xfrm>
              <a:off x="7620000" y="76200"/>
              <a:ext cx="1311275" cy="1176337"/>
            </a:xfrm>
            <a:prstGeom prst="rect">
              <a:avLst/>
            </a:prstGeom>
            <a:noFill/>
            <a:ln>
              <a:noFill/>
            </a:ln>
          </p:spPr>
        </p:pic>
      </p:grpSp>
      <p:sp>
        <p:nvSpPr>
          <p:cNvPr id="18" name="Google Shape;18;p1"/>
          <p:cNvSpPr/>
          <p:nvPr/>
        </p:nvSpPr>
        <p:spPr>
          <a:xfrm>
            <a:off x="0" y="0"/>
            <a:ext cx="9144000" cy="51435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9" r:id="rId12"/>
    <p:sldLayoutId id="2147483670" r:id="rId13"/>
    <p:sldLayoutId id="2147483671" r:id="rId14"/>
    <p:sldLayoutId id="2147483672" r:id="rId15"/>
    <p:sldLayoutId id="2147483673" r:id="rId16"/>
    <p:sldLayoutId id="2147483674"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5.xml"/><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6.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7.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8.xml"/><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ctrTitle"/>
          </p:nvPr>
        </p:nvSpPr>
        <p:spPr>
          <a:xfrm>
            <a:off x="152400" y="1600200"/>
            <a:ext cx="7239000" cy="1102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GB"/>
              <a:t>Section 13</a:t>
            </a:r>
            <a:endParaRPr/>
          </a:p>
        </p:txBody>
      </p:sp>
      <p:sp>
        <p:nvSpPr>
          <p:cNvPr id="93" name="Google Shape;93;p13"/>
          <p:cNvSpPr txBox="1">
            <a:spLocks noGrp="1"/>
          </p:cNvSpPr>
          <p:nvPr>
            <p:ph type="subTitle" idx="1"/>
          </p:nvPr>
        </p:nvSpPr>
        <p:spPr>
          <a:xfrm>
            <a:off x="990600" y="2857500"/>
            <a:ext cx="6400800" cy="1314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640"/>
              </a:spcBef>
              <a:spcAft>
                <a:spcPts val="0"/>
              </a:spcAft>
              <a:buSzPts val="3200"/>
              <a:buNone/>
            </a:pPr>
            <a:r>
              <a:rPr lang="en-GB"/>
              <a:t>Decision Trees and Random Forest</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453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3"/>
          <a:srcRect b="20139"/>
          <a:stretch/>
        </p:blipFill>
        <p:spPr>
          <a:xfrm>
            <a:off x="0" y="0"/>
            <a:ext cx="7442200" cy="5143500"/>
          </a:xfrm>
          <a:prstGeom prst="rect">
            <a:avLst/>
          </a:prstGeom>
        </p:spPr>
      </p:pic>
    </p:spTree>
    <p:extLst>
      <p:ext uri="{BB962C8B-B14F-4D97-AF65-F5344CB8AC3E}">
        <p14:creationId xmlns:p14="http://schemas.microsoft.com/office/powerpoint/2010/main" val="19494502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3"/>
          <a:srcRect b="17708"/>
          <a:stretch/>
        </p:blipFill>
        <p:spPr>
          <a:xfrm>
            <a:off x="0" y="0"/>
            <a:ext cx="7416800" cy="5143500"/>
          </a:xfrm>
          <a:prstGeom prst="rect">
            <a:avLst/>
          </a:prstGeom>
        </p:spPr>
      </p:pic>
    </p:spTree>
    <p:extLst>
      <p:ext uri="{BB962C8B-B14F-4D97-AF65-F5344CB8AC3E}">
        <p14:creationId xmlns:p14="http://schemas.microsoft.com/office/powerpoint/2010/main" val="41024532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3"/>
          <a:srcRect b="18056"/>
          <a:stretch/>
        </p:blipFill>
        <p:spPr>
          <a:xfrm>
            <a:off x="0" y="0"/>
            <a:ext cx="7416800" cy="5143500"/>
          </a:xfrm>
          <a:prstGeom prst="rect">
            <a:avLst/>
          </a:prstGeom>
        </p:spPr>
      </p:pic>
    </p:spTree>
    <p:extLst>
      <p:ext uri="{BB962C8B-B14F-4D97-AF65-F5344CB8AC3E}">
        <p14:creationId xmlns:p14="http://schemas.microsoft.com/office/powerpoint/2010/main" val="891012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3"/>
          <a:srcRect b="5555"/>
          <a:stretch/>
        </p:blipFill>
        <p:spPr>
          <a:xfrm>
            <a:off x="0" y="0"/>
            <a:ext cx="7416800" cy="5143500"/>
          </a:xfrm>
          <a:prstGeom prst="rect">
            <a:avLst/>
          </a:prstGeom>
        </p:spPr>
      </p:pic>
    </p:spTree>
    <p:extLst>
      <p:ext uri="{BB962C8B-B14F-4D97-AF65-F5344CB8AC3E}">
        <p14:creationId xmlns:p14="http://schemas.microsoft.com/office/powerpoint/2010/main" val="22704080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152400" y="57150"/>
            <a:ext cx="7239000" cy="62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GB"/>
              <a:t>Properties of Decision Tree</a:t>
            </a:r>
            <a:endParaRPr/>
          </a:p>
        </p:txBody>
      </p:sp>
      <p:sp>
        <p:nvSpPr>
          <p:cNvPr id="105" name="Google Shape;105;p15"/>
          <p:cNvSpPr txBox="1">
            <a:spLocks noGrp="1"/>
          </p:cNvSpPr>
          <p:nvPr>
            <p:ph type="body" idx="1"/>
          </p:nvPr>
        </p:nvSpPr>
        <p:spPr>
          <a:xfrm>
            <a:off x="152400" y="857250"/>
            <a:ext cx="7239000" cy="33945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480"/>
              </a:spcBef>
              <a:spcAft>
                <a:spcPts val="0"/>
              </a:spcAft>
              <a:buSzPts val="2400"/>
              <a:buChar char="•"/>
            </a:pPr>
            <a:r>
              <a:rPr lang="en-GB"/>
              <a:t>Top most node in the tree is called root node.</a:t>
            </a:r>
            <a:endParaRPr/>
          </a:p>
          <a:p>
            <a:pPr marL="457200" lvl="0" indent="-381000" algn="l" rtl="0">
              <a:lnSpc>
                <a:spcPct val="100000"/>
              </a:lnSpc>
              <a:spcBef>
                <a:spcPts val="0"/>
              </a:spcBef>
              <a:spcAft>
                <a:spcPts val="0"/>
              </a:spcAft>
              <a:buSzPts val="2400"/>
              <a:buChar char="•"/>
            </a:pPr>
            <a:r>
              <a:rPr lang="en-GB"/>
              <a:t>Each internal node denotes a test on a attribute, it is called as decision node.</a:t>
            </a:r>
            <a:endParaRPr/>
          </a:p>
          <a:p>
            <a:pPr marL="457200" lvl="0" indent="-381000" algn="l" rtl="0">
              <a:lnSpc>
                <a:spcPct val="100000"/>
              </a:lnSpc>
              <a:spcBef>
                <a:spcPts val="0"/>
              </a:spcBef>
              <a:spcAft>
                <a:spcPts val="0"/>
              </a:spcAft>
              <a:buSzPts val="2400"/>
              <a:buChar char="•"/>
            </a:pPr>
            <a:r>
              <a:rPr lang="en-GB"/>
              <a:t>Each branch represents an outcome of a test.</a:t>
            </a:r>
            <a:endParaRPr/>
          </a:p>
          <a:p>
            <a:pPr marL="457200" lvl="0" indent="-381000" algn="l" rtl="0">
              <a:lnSpc>
                <a:spcPct val="100000"/>
              </a:lnSpc>
              <a:spcBef>
                <a:spcPts val="0"/>
              </a:spcBef>
              <a:spcAft>
                <a:spcPts val="0"/>
              </a:spcAft>
              <a:buSzPts val="2400"/>
              <a:buChar char="•"/>
            </a:pPr>
            <a:r>
              <a:rPr lang="en-GB"/>
              <a:t>And each leaf node or terminal node holds a class label.</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p:nvPr/>
        </p:nvSpPr>
        <p:spPr>
          <a:xfrm>
            <a:off x="3137325" y="501475"/>
            <a:ext cx="1168200" cy="302100"/>
          </a:xfrm>
          <a:prstGeom prst="roundRect">
            <a:avLst>
              <a:gd name="adj" fmla="val 16667"/>
            </a:avLst>
          </a:prstGeom>
          <a:solidFill>
            <a:srgbClr val="B45F0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Root node</a:t>
            </a: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1605275" y="1469575"/>
            <a:ext cx="1214400" cy="302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Decision node</a:t>
            </a:r>
            <a:endParaRPr sz="1200" b="0" i="0" u="none" strike="noStrike" cap="none">
              <a:solidFill>
                <a:srgbClr val="000000"/>
              </a:solidFill>
              <a:latin typeface="Arial"/>
              <a:ea typeface="Arial"/>
              <a:cs typeface="Arial"/>
              <a:sym typeface="Arial"/>
            </a:endParaRPr>
          </a:p>
        </p:txBody>
      </p:sp>
      <p:sp>
        <p:nvSpPr>
          <p:cNvPr id="112" name="Google Shape;112;p16"/>
          <p:cNvSpPr/>
          <p:nvPr/>
        </p:nvSpPr>
        <p:spPr>
          <a:xfrm>
            <a:off x="4610325" y="1400425"/>
            <a:ext cx="1214400" cy="302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Decision node</a:t>
            </a:r>
            <a:endParaRPr sz="1200" b="0" i="0" u="none" strike="noStrike" cap="none">
              <a:solidFill>
                <a:srgbClr val="000000"/>
              </a:solidFill>
              <a:latin typeface="Arial"/>
              <a:ea typeface="Arial"/>
              <a:cs typeface="Arial"/>
              <a:sym typeface="Arial"/>
            </a:endParaRPr>
          </a:p>
        </p:txBody>
      </p:sp>
      <p:sp>
        <p:nvSpPr>
          <p:cNvPr id="113" name="Google Shape;113;p16"/>
          <p:cNvSpPr/>
          <p:nvPr/>
        </p:nvSpPr>
        <p:spPr>
          <a:xfrm>
            <a:off x="741875" y="2269650"/>
            <a:ext cx="1168200" cy="3021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Leaf node</a:t>
            </a:r>
            <a:endParaRPr sz="1400" b="0" i="0" u="none" strike="noStrike" cap="none">
              <a:solidFill>
                <a:srgbClr val="000000"/>
              </a:solidFill>
              <a:latin typeface="Arial"/>
              <a:ea typeface="Arial"/>
              <a:cs typeface="Arial"/>
              <a:sym typeface="Arial"/>
            </a:endParaRPr>
          </a:p>
        </p:txBody>
      </p:sp>
      <p:sp>
        <p:nvSpPr>
          <p:cNvPr id="114" name="Google Shape;114;p16"/>
          <p:cNvSpPr/>
          <p:nvPr/>
        </p:nvSpPr>
        <p:spPr>
          <a:xfrm>
            <a:off x="2422475" y="2269650"/>
            <a:ext cx="1214400" cy="302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Decision node</a:t>
            </a:r>
            <a:endParaRPr sz="1200" b="0" i="0" u="none" strike="noStrike" cap="none">
              <a:solidFill>
                <a:srgbClr val="000000"/>
              </a:solidFill>
              <a:latin typeface="Arial"/>
              <a:ea typeface="Arial"/>
              <a:cs typeface="Arial"/>
              <a:sym typeface="Arial"/>
            </a:endParaRPr>
          </a:p>
        </p:txBody>
      </p:sp>
      <p:sp>
        <p:nvSpPr>
          <p:cNvPr id="115" name="Google Shape;115;p16"/>
          <p:cNvSpPr/>
          <p:nvPr/>
        </p:nvSpPr>
        <p:spPr>
          <a:xfrm>
            <a:off x="3746925" y="2269650"/>
            <a:ext cx="1214400" cy="302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Decision node</a:t>
            </a:r>
            <a:endParaRPr sz="1200" b="0" i="0" u="none" strike="noStrike" cap="none">
              <a:solidFill>
                <a:srgbClr val="000000"/>
              </a:solidFill>
              <a:latin typeface="Arial"/>
              <a:ea typeface="Arial"/>
              <a:cs typeface="Arial"/>
              <a:sym typeface="Arial"/>
            </a:endParaRPr>
          </a:p>
        </p:txBody>
      </p:sp>
      <p:sp>
        <p:nvSpPr>
          <p:cNvPr id="116" name="Google Shape;116;p16"/>
          <p:cNvSpPr/>
          <p:nvPr/>
        </p:nvSpPr>
        <p:spPr>
          <a:xfrm>
            <a:off x="5473725" y="2269650"/>
            <a:ext cx="1168200" cy="3021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Leaf node</a:t>
            </a:r>
            <a:endParaRPr sz="1400" b="0" i="0" u="none" strike="noStrike" cap="none">
              <a:solidFill>
                <a:srgbClr val="000000"/>
              </a:solidFill>
              <a:latin typeface="Arial"/>
              <a:ea typeface="Arial"/>
              <a:cs typeface="Arial"/>
              <a:sym typeface="Arial"/>
            </a:endParaRPr>
          </a:p>
        </p:txBody>
      </p:sp>
      <p:sp>
        <p:nvSpPr>
          <p:cNvPr id="117" name="Google Shape;117;p16"/>
          <p:cNvSpPr/>
          <p:nvPr/>
        </p:nvSpPr>
        <p:spPr>
          <a:xfrm>
            <a:off x="1605275" y="3069725"/>
            <a:ext cx="1168200" cy="3021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Leaf node</a:t>
            </a:r>
            <a:endParaRPr sz="1400" b="0" i="0" u="none" strike="noStrike" cap="none">
              <a:solidFill>
                <a:srgbClr val="000000"/>
              </a:solidFill>
              <a:latin typeface="Arial"/>
              <a:ea typeface="Arial"/>
              <a:cs typeface="Arial"/>
              <a:sym typeface="Arial"/>
            </a:endParaRPr>
          </a:p>
        </p:txBody>
      </p:sp>
      <p:sp>
        <p:nvSpPr>
          <p:cNvPr id="118" name="Google Shape;118;p16"/>
          <p:cNvSpPr/>
          <p:nvPr/>
        </p:nvSpPr>
        <p:spPr>
          <a:xfrm>
            <a:off x="3332075" y="3069725"/>
            <a:ext cx="1168200" cy="3021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Leaf node</a:t>
            </a:r>
            <a:endParaRPr sz="1400" b="0" i="0" u="none" strike="noStrike" cap="none">
              <a:solidFill>
                <a:srgbClr val="000000"/>
              </a:solidFill>
              <a:latin typeface="Arial"/>
              <a:ea typeface="Arial"/>
              <a:cs typeface="Arial"/>
              <a:sym typeface="Arial"/>
            </a:endParaRPr>
          </a:p>
        </p:txBody>
      </p:sp>
      <p:cxnSp>
        <p:nvCxnSpPr>
          <p:cNvPr id="119" name="Google Shape;119;p16"/>
          <p:cNvCxnSpPr>
            <a:stCxn id="110" idx="2"/>
            <a:endCxn id="111" idx="0"/>
          </p:cNvCxnSpPr>
          <p:nvPr/>
        </p:nvCxnSpPr>
        <p:spPr>
          <a:xfrm flipH="1">
            <a:off x="2212425" y="803575"/>
            <a:ext cx="1509000" cy="666000"/>
          </a:xfrm>
          <a:prstGeom prst="straightConnector1">
            <a:avLst/>
          </a:prstGeom>
          <a:noFill/>
          <a:ln w="9525" cap="flat" cmpd="sng">
            <a:solidFill>
              <a:schemeClr val="dk2"/>
            </a:solidFill>
            <a:prstDash val="solid"/>
            <a:round/>
            <a:headEnd type="none" w="sm" len="sm"/>
            <a:tailEnd type="triangle" w="med" len="med"/>
          </a:ln>
        </p:spPr>
      </p:cxnSp>
      <p:cxnSp>
        <p:nvCxnSpPr>
          <p:cNvPr id="120" name="Google Shape;120;p16"/>
          <p:cNvCxnSpPr>
            <a:stCxn id="110" idx="2"/>
            <a:endCxn id="112" idx="0"/>
          </p:cNvCxnSpPr>
          <p:nvPr/>
        </p:nvCxnSpPr>
        <p:spPr>
          <a:xfrm>
            <a:off x="3721425" y="803575"/>
            <a:ext cx="1496100" cy="597000"/>
          </a:xfrm>
          <a:prstGeom prst="straightConnector1">
            <a:avLst/>
          </a:prstGeom>
          <a:noFill/>
          <a:ln w="9525" cap="flat" cmpd="sng">
            <a:solidFill>
              <a:schemeClr val="dk2"/>
            </a:solidFill>
            <a:prstDash val="solid"/>
            <a:round/>
            <a:headEnd type="none" w="sm" len="sm"/>
            <a:tailEnd type="triangle" w="med" len="med"/>
          </a:ln>
        </p:spPr>
      </p:cxnSp>
      <p:cxnSp>
        <p:nvCxnSpPr>
          <p:cNvPr id="121" name="Google Shape;121;p16"/>
          <p:cNvCxnSpPr>
            <a:stCxn id="111" idx="2"/>
            <a:endCxn id="113" idx="0"/>
          </p:cNvCxnSpPr>
          <p:nvPr/>
        </p:nvCxnSpPr>
        <p:spPr>
          <a:xfrm flipH="1">
            <a:off x="1325975" y="1771675"/>
            <a:ext cx="886500" cy="498000"/>
          </a:xfrm>
          <a:prstGeom prst="straightConnector1">
            <a:avLst/>
          </a:prstGeom>
          <a:noFill/>
          <a:ln w="9525" cap="flat" cmpd="sng">
            <a:solidFill>
              <a:schemeClr val="dk2"/>
            </a:solidFill>
            <a:prstDash val="solid"/>
            <a:round/>
            <a:headEnd type="none" w="sm" len="sm"/>
            <a:tailEnd type="triangle" w="med" len="med"/>
          </a:ln>
        </p:spPr>
      </p:cxnSp>
      <p:cxnSp>
        <p:nvCxnSpPr>
          <p:cNvPr id="122" name="Google Shape;122;p16"/>
          <p:cNvCxnSpPr>
            <a:stCxn id="111" idx="2"/>
            <a:endCxn id="114" idx="0"/>
          </p:cNvCxnSpPr>
          <p:nvPr/>
        </p:nvCxnSpPr>
        <p:spPr>
          <a:xfrm>
            <a:off x="2212475" y="1771675"/>
            <a:ext cx="817200" cy="498000"/>
          </a:xfrm>
          <a:prstGeom prst="straightConnector1">
            <a:avLst/>
          </a:prstGeom>
          <a:noFill/>
          <a:ln w="9525" cap="flat" cmpd="sng">
            <a:solidFill>
              <a:schemeClr val="dk2"/>
            </a:solidFill>
            <a:prstDash val="solid"/>
            <a:round/>
            <a:headEnd type="none" w="sm" len="sm"/>
            <a:tailEnd type="triangle" w="med" len="med"/>
          </a:ln>
        </p:spPr>
      </p:cxnSp>
      <p:cxnSp>
        <p:nvCxnSpPr>
          <p:cNvPr id="123" name="Google Shape;123;p16"/>
          <p:cNvCxnSpPr>
            <a:stCxn id="112" idx="2"/>
            <a:endCxn id="115" idx="0"/>
          </p:cNvCxnSpPr>
          <p:nvPr/>
        </p:nvCxnSpPr>
        <p:spPr>
          <a:xfrm flipH="1">
            <a:off x="4354125" y="1702525"/>
            <a:ext cx="863400" cy="567000"/>
          </a:xfrm>
          <a:prstGeom prst="straightConnector1">
            <a:avLst/>
          </a:prstGeom>
          <a:noFill/>
          <a:ln w="9525" cap="flat" cmpd="sng">
            <a:solidFill>
              <a:schemeClr val="dk2"/>
            </a:solidFill>
            <a:prstDash val="solid"/>
            <a:round/>
            <a:headEnd type="none" w="sm" len="sm"/>
            <a:tailEnd type="triangle" w="med" len="med"/>
          </a:ln>
        </p:spPr>
      </p:cxnSp>
      <p:cxnSp>
        <p:nvCxnSpPr>
          <p:cNvPr id="124" name="Google Shape;124;p16"/>
          <p:cNvCxnSpPr>
            <a:stCxn id="112" idx="2"/>
            <a:endCxn id="116" idx="0"/>
          </p:cNvCxnSpPr>
          <p:nvPr/>
        </p:nvCxnSpPr>
        <p:spPr>
          <a:xfrm>
            <a:off x="5217525" y="1702525"/>
            <a:ext cx="840300" cy="567000"/>
          </a:xfrm>
          <a:prstGeom prst="straightConnector1">
            <a:avLst/>
          </a:prstGeom>
          <a:noFill/>
          <a:ln w="9525" cap="flat" cmpd="sng">
            <a:solidFill>
              <a:schemeClr val="dk2"/>
            </a:solidFill>
            <a:prstDash val="solid"/>
            <a:round/>
            <a:headEnd type="none" w="sm" len="sm"/>
            <a:tailEnd type="triangle" w="med" len="med"/>
          </a:ln>
        </p:spPr>
      </p:cxnSp>
      <p:cxnSp>
        <p:nvCxnSpPr>
          <p:cNvPr id="125" name="Google Shape;125;p16"/>
          <p:cNvCxnSpPr>
            <a:stCxn id="114" idx="2"/>
            <a:endCxn id="117" idx="0"/>
          </p:cNvCxnSpPr>
          <p:nvPr/>
        </p:nvCxnSpPr>
        <p:spPr>
          <a:xfrm flipH="1">
            <a:off x="2189375" y="2571750"/>
            <a:ext cx="840300" cy="498000"/>
          </a:xfrm>
          <a:prstGeom prst="straightConnector1">
            <a:avLst/>
          </a:prstGeom>
          <a:noFill/>
          <a:ln w="9525" cap="flat" cmpd="sng">
            <a:solidFill>
              <a:schemeClr val="dk2"/>
            </a:solidFill>
            <a:prstDash val="solid"/>
            <a:round/>
            <a:headEnd type="none" w="sm" len="sm"/>
            <a:tailEnd type="triangle" w="med" len="med"/>
          </a:ln>
        </p:spPr>
      </p:cxnSp>
      <p:cxnSp>
        <p:nvCxnSpPr>
          <p:cNvPr id="126" name="Google Shape;126;p16"/>
          <p:cNvCxnSpPr>
            <a:stCxn id="114" idx="2"/>
            <a:endCxn id="118" idx="0"/>
          </p:cNvCxnSpPr>
          <p:nvPr/>
        </p:nvCxnSpPr>
        <p:spPr>
          <a:xfrm>
            <a:off x="3029675" y="2571750"/>
            <a:ext cx="886500" cy="498000"/>
          </a:xfrm>
          <a:prstGeom prst="straightConnector1">
            <a:avLst/>
          </a:prstGeom>
          <a:noFill/>
          <a:ln w="9525" cap="flat" cmpd="sng">
            <a:solidFill>
              <a:schemeClr val="dk2"/>
            </a:solidFill>
            <a:prstDash val="solid"/>
            <a:round/>
            <a:headEnd type="none" w="sm" len="sm"/>
            <a:tailEnd type="triangle" w="med" len="med"/>
          </a:ln>
        </p:spPr>
      </p:cxnSp>
      <p:sp>
        <p:nvSpPr>
          <p:cNvPr id="127" name="Google Shape;127;p16"/>
          <p:cNvSpPr txBox="1"/>
          <p:nvPr/>
        </p:nvSpPr>
        <p:spPr>
          <a:xfrm>
            <a:off x="1385025" y="4136250"/>
            <a:ext cx="4672800" cy="498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1" i="0" u="none" strike="noStrike" cap="none">
                <a:solidFill>
                  <a:srgbClr val="000000"/>
                </a:solidFill>
                <a:latin typeface="Verdana"/>
                <a:ea typeface="Verdana"/>
                <a:cs typeface="Verdana"/>
                <a:sym typeface="Verdana"/>
              </a:rPr>
              <a:t>Simple Representation of Decision Tree</a:t>
            </a:r>
            <a:endParaRPr sz="1400" b="1" i="0" u="none" strike="noStrike" cap="none">
              <a:solidFill>
                <a:srgbClr val="000000"/>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152400" y="278700"/>
            <a:ext cx="7239000" cy="9204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GB"/>
              <a:t>Simple Example of Decision Tree:</a:t>
            </a:r>
            <a:endParaRPr/>
          </a:p>
        </p:txBody>
      </p:sp>
      <p:sp>
        <p:nvSpPr>
          <p:cNvPr id="133" name="Google Shape;133;p17"/>
          <p:cNvSpPr/>
          <p:nvPr/>
        </p:nvSpPr>
        <p:spPr>
          <a:xfrm>
            <a:off x="4873200" y="1654400"/>
            <a:ext cx="1197600" cy="468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Fever &gt; 38</a:t>
            </a:r>
            <a:endParaRPr sz="1400" b="0" i="0" u="none" strike="noStrike" cap="none">
              <a:solidFill>
                <a:srgbClr val="000000"/>
              </a:solidFill>
              <a:latin typeface="Arial"/>
              <a:ea typeface="Arial"/>
              <a:cs typeface="Arial"/>
              <a:sym typeface="Arial"/>
            </a:endParaRPr>
          </a:p>
        </p:txBody>
      </p:sp>
      <p:sp>
        <p:nvSpPr>
          <p:cNvPr id="134" name="Google Shape;134;p17"/>
          <p:cNvSpPr/>
          <p:nvPr/>
        </p:nvSpPr>
        <p:spPr>
          <a:xfrm>
            <a:off x="6070800" y="2878046"/>
            <a:ext cx="1197600" cy="468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No</a:t>
            </a:r>
            <a:endParaRPr sz="1400" b="0" i="0" u="none" strike="noStrike" cap="none">
              <a:solidFill>
                <a:srgbClr val="000000"/>
              </a:solidFill>
              <a:latin typeface="Arial"/>
              <a:ea typeface="Arial"/>
              <a:cs typeface="Arial"/>
              <a:sym typeface="Arial"/>
            </a:endParaRPr>
          </a:p>
        </p:txBody>
      </p:sp>
      <p:sp>
        <p:nvSpPr>
          <p:cNvPr id="135" name="Google Shape;135;p17"/>
          <p:cNvSpPr/>
          <p:nvPr/>
        </p:nvSpPr>
        <p:spPr>
          <a:xfrm>
            <a:off x="3675750" y="2878047"/>
            <a:ext cx="1197600" cy="468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Yes</a:t>
            </a:r>
            <a:endParaRPr sz="1400" b="0" i="0" u="none" strike="noStrike" cap="none">
              <a:solidFill>
                <a:srgbClr val="000000"/>
              </a:solidFill>
              <a:latin typeface="Arial"/>
              <a:ea typeface="Arial"/>
              <a:cs typeface="Arial"/>
              <a:sym typeface="Arial"/>
            </a:endParaRPr>
          </a:p>
        </p:txBody>
      </p:sp>
      <p:graphicFrame>
        <p:nvGraphicFramePr>
          <p:cNvPr id="136" name="Google Shape;136;p17"/>
          <p:cNvGraphicFramePr/>
          <p:nvPr/>
        </p:nvGraphicFramePr>
        <p:xfrm>
          <a:off x="348275" y="1666925"/>
          <a:ext cx="2057750" cy="2803980"/>
        </p:xfrm>
        <a:graphic>
          <a:graphicData uri="http://schemas.openxmlformats.org/drawingml/2006/table">
            <a:tbl>
              <a:tblPr>
                <a:noFill/>
                <a:tableStyleId>{7DA0EEFB-2F06-486C-98BE-A5E168136C3F}</a:tableStyleId>
              </a:tblPr>
              <a:tblGrid>
                <a:gridCol w="1028875"/>
                <a:gridCol w="1028875"/>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Fever</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GB" sz="1400" u="none" strike="noStrike" cap="none"/>
                        <a:t>(degree celsius )</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Need to see a Doctor</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36</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No</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40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41</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38</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No</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39</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a:t>
                      </a:r>
                      <a:endParaRPr sz="1400" u="none" strike="noStrike" cap="none"/>
                    </a:p>
                  </a:txBody>
                  <a:tcPr marL="91425" marR="91425" marT="91425" marB="91425"/>
                </a:tc>
              </a:tr>
            </a:tbl>
          </a:graphicData>
        </a:graphic>
      </p:graphicFrame>
      <p:cxnSp>
        <p:nvCxnSpPr>
          <p:cNvPr id="137" name="Google Shape;137;p17"/>
          <p:cNvCxnSpPr>
            <a:stCxn id="133" idx="2"/>
            <a:endCxn id="135" idx="0"/>
          </p:cNvCxnSpPr>
          <p:nvPr/>
        </p:nvCxnSpPr>
        <p:spPr>
          <a:xfrm flipH="1">
            <a:off x="4274700" y="2122700"/>
            <a:ext cx="1197300" cy="755400"/>
          </a:xfrm>
          <a:prstGeom prst="straightConnector1">
            <a:avLst/>
          </a:prstGeom>
          <a:noFill/>
          <a:ln w="9525" cap="flat" cmpd="sng">
            <a:solidFill>
              <a:schemeClr val="dk2"/>
            </a:solidFill>
            <a:prstDash val="solid"/>
            <a:round/>
            <a:headEnd type="none" w="sm" len="sm"/>
            <a:tailEnd type="triangle" w="med" len="med"/>
          </a:ln>
        </p:spPr>
      </p:cxnSp>
      <p:cxnSp>
        <p:nvCxnSpPr>
          <p:cNvPr id="138" name="Google Shape;138;p17"/>
          <p:cNvCxnSpPr>
            <a:stCxn id="133" idx="2"/>
            <a:endCxn id="134" idx="0"/>
          </p:cNvCxnSpPr>
          <p:nvPr/>
        </p:nvCxnSpPr>
        <p:spPr>
          <a:xfrm>
            <a:off x="5472000" y="2122700"/>
            <a:ext cx="1197600" cy="755400"/>
          </a:xfrm>
          <a:prstGeom prst="straightConnector1">
            <a:avLst/>
          </a:prstGeom>
          <a:noFill/>
          <a:ln w="9525" cap="flat" cmpd="sng">
            <a:solidFill>
              <a:schemeClr val="dk2"/>
            </a:solidFill>
            <a:prstDash val="solid"/>
            <a:round/>
            <a:headEnd type="none" w="sm" len="sm"/>
            <a:tailEnd type="triangle" w="med" len="med"/>
          </a:ln>
        </p:spPr>
      </p:cxnSp>
      <p:sp>
        <p:nvSpPr>
          <p:cNvPr id="139" name="Google Shape;139;p17"/>
          <p:cNvSpPr txBox="1"/>
          <p:nvPr/>
        </p:nvSpPr>
        <p:spPr>
          <a:xfrm>
            <a:off x="3554925" y="3565575"/>
            <a:ext cx="3836400" cy="1399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Verdana"/>
                <a:ea typeface="Verdana"/>
                <a:cs typeface="Verdana"/>
                <a:sym typeface="Verdana"/>
              </a:rPr>
              <a:t>This is an example of regression decision tree as the dependent variable i.e fever is continuous</a:t>
            </a:r>
            <a:endParaRPr sz="1400" b="0" i="0" u="none" strike="noStrike" cap="none">
              <a:solidFill>
                <a:srgbClr val="000000"/>
              </a:solidFill>
              <a:latin typeface="Verdana"/>
              <a:ea typeface="Verdana"/>
              <a:cs typeface="Verdana"/>
              <a:sym typeface="Verdana"/>
            </a:endParaRPr>
          </a:p>
        </p:txBody>
      </p:sp>
      <p:sp>
        <p:nvSpPr>
          <p:cNvPr id="140" name="Google Shape;140;p17"/>
          <p:cNvSpPr txBox="1"/>
          <p:nvPr/>
        </p:nvSpPr>
        <p:spPr>
          <a:xfrm>
            <a:off x="4441125" y="2148188"/>
            <a:ext cx="704100" cy="46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Verdana"/>
                <a:ea typeface="Verdana"/>
                <a:cs typeface="Verdana"/>
                <a:sym typeface="Verdana"/>
              </a:rPr>
              <a:t>True</a:t>
            </a:r>
            <a:endParaRPr sz="1400" b="0" i="0" u="none" strike="noStrike" cap="none">
              <a:solidFill>
                <a:srgbClr val="000000"/>
              </a:solidFill>
              <a:latin typeface="Verdana"/>
              <a:ea typeface="Verdana"/>
              <a:cs typeface="Verdana"/>
              <a:sym typeface="Verdana"/>
            </a:endParaRPr>
          </a:p>
        </p:txBody>
      </p:sp>
      <p:sp>
        <p:nvSpPr>
          <p:cNvPr id="141" name="Google Shape;141;p17"/>
          <p:cNvSpPr txBox="1"/>
          <p:nvPr/>
        </p:nvSpPr>
        <p:spPr>
          <a:xfrm>
            <a:off x="5781850" y="2148188"/>
            <a:ext cx="704100" cy="4683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Verdana"/>
                <a:ea typeface="Verdana"/>
                <a:cs typeface="Verdana"/>
                <a:sym typeface="Verdana"/>
              </a:rPr>
              <a:t>False</a:t>
            </a:r>
            <a:endParaRPr sz="1400" b="0" i="0" u="none" strike="noStrike" cap="none">
              <a:solidFill>
                <a:srgbClr val="000000"/>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8"/>
          <p:cNvSpPr txBox="1">
            <a:spLocks noGrp="1"/>
          </p:cNvSpPr>
          <p:nvPr>
            <p:ph type="title"/>
          </p:nvPr>
        </p:nvSpPr>
        <p:spPr>
          <a:xfrm>
            <a:off x="152400" y="57150"/>
            <a:ext cx="7239000" cy="62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GB"/>
              <a:t>Advantages of Decision Tree</a:t>
            </a:r>
            <a:endParaRPr/>
          </a:p>
        </p:txBody>
      </p:sp>
      <p:sp>
        <p:nvSpPr>
          <p:cNvPr id="147" name="Google Shape;147;p18"/>
          <p:cNvSpPr txBox="1">
            <a:spLocks noGrp="1"/>
          </p:cNvSpPr>
          <p:nvPr>
            <p:ph type="body" idx="1"/>
          </p:nvPr>
        </p:nvSpPr>
        <p:spPr>
          <a:xfrm>
            <a:off x="152400" y="857250"/>
            <a:ext cx="7239000" cy="33945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480"/>
              </a:spcBef>
              <a:spcAft>
                <a:spcPts val="0"/>
              </a:spcAft>
              <a:buSzPts val="2400"/>
              <a:buChar char="•"/>
            </a:pPr>
            <a:r>
              <a:rPr lang="en-GB"/>
              <a:t>Simple to Understand, Interpret and Visualize.</a:t>
            </a:r>
            <a:endParaRPr/>
          </a:p>
          <a:p>
            <a:pPr marL="457200" lvl="0" indent="-381000" algn="l" rtl="0">
              <a:lnSpc>
                <a:spcPct val="100000"/>
              </a:lnSpc>
              <a:spcBef>
                <a:spcPts val="0"/>
              </a:spcBef>
              <a:spcAft>
                <a:spcPts val="0"/>
              </a:spcAft>
              <a:buSzPts val="2400"/>
              <a:buChar char="•"/>
            </a:pPr>
            <a:r>
              <a:rPr lang="en-GB"/>
              <a:t>Variable Screening and Feature Selection.</a:t>
            </a:r>
            <a:endParaRPr/>
          </a:p>
          <a:p>
            <a:pPr marL="457200" lvl="0" indent="-381000" algn="l" rtl="0">
              <a:lnSpc>
                <a:spcPct val="100000"/>
              </a:lnSpc>
              <a:spcBef>
                <a:spcPts val="0"/>
              </a:spcBef>
              <a:spcAft>
                <a:spcPts val="0"/>
              </a:spcAft>
              <a:buSzPts val="2400"/>
              <a:buChar char="•"/>
            </a:pPr>
            <a:r>
              <a:rPr lang="en-GB"/>
              <a:t>Requires less effort for data preparation during pre-processing.</a:t>
            </a:r>
            <a:endParaRPr/>
          </a:p>
          <a:p>
            <a:pPr marL="457200" lvl="0" indent="-381000" algn="l" rtl="0">
              <a:lnSpc>
                <a:spcPct val="100000"/>
              </a:lnSpc>
              <a:spcBef>
                <a:spcPts val="0"/>
              </a:spcBef>
              <a:spcAft>
                <a:spcPts val="0"/>
              </a:spcAft>
              <a:buSzPts val="2400"/>
              <a:buChar char="•"/>
            </a:pPr>
            <a:r>
              <a:rPr lang="en-GB"/>
              <a:t>Missing values in dataset does not affect the process of building decision trees.</a:t>
            </a: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71825" y="228750"/>
            <a:ext cx="7239000" cy="62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GB"/>
              <a:t>Disadvantages of Decision Trees</a:t>
            </a:r>
            <a:endParaRPr/>
          </a:p>
        </p:txBody>
      </p:sp>
      <p:sp>
        <p:nvSpPr>
          <p:cNvPr id="153" name="Google Shape;153;p19"/>
          <p:cNvSpPr txBox="1">
            <a:spLocks noGrp="1"/>
          </p:cNvSpPr>
          <p:nvPr>
            <p:ph type="body" idx="1"/>
          </p:nvPr>
        </p:nvSpPr>
        <p:spPr>
          <a:xfrm>
            <a:off x="112125" y="1250000"/>
            <a:ext cx="7239000" cy="33945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480"/>
              </a:spcBef>
              <a:spcAft>
                <a:spcPts val="0"/>
              </a:spcAft>
              <a:buSzPts val="2400"/>
              <a:buChar char="•"/>
            </a:pPr>
            <a:r>
              <a:rPr lang="en-GB"/>
              <a:t>A small change in data can cause large changes in structure of decision tree.</a:t>
            </a:r>
            <a:endParaRPr/>
          </a:p>
          <a:p>
            <a:pPr marL="457200" lvl="0" indent="-381000" algn="l" rtl="0">
              <a:lnSpc>
                <a:spcPct val="100000"/>
              </a:lnSpc>
              <a:spcBef>
                <a:spcPts val="0"/>
              </a:spcBef>
              <a:spcAft>
                <a:spcPts val="0"/>
              </a:spcAft>
              <a:buSzPts val="2400"/>
              <a:buChar char="•"/>
            </a:pPr>
            <a:r>
              <a:rPr lang="en-GB"/>
              <a:t>Decision Trees often require higher time to train.</a:t>
            </a:r>
            <a:endParaRPr/>
          </a:p>
          <a:p>
            <a:pPr marL="457200" lvl="0" indent="-381000" algn="l" rtl="0">
              <a:lnSpc>
                <a:spcPct val="100000"/>
              </a:lnSpc>
              <a:spcBef>
                <a:spcPts val="0"/>
              </a:spcBef>
              <a:spcAft>
                <a:spcPts val="0"/>
              </a:spcAft>
              <a:buSzPts val="2400"/>
              <a:buChar char="•"/>
            </a:pPr>
            <a:r>
              <a:rPr lang="en-GB"/>
              <a:t>For a decision tree sometimes calculation can go far more complex than other algorithms.</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152400" y="57150"/>
            <a:ext cx="7239000" cy="62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GB"/>
              <a:t>What is a Decision Tree?</a:t>
            </a:r>
            <a:endParaRPr/>
          </a:p>
        </p:txBody>
      </p:sp>
      <p:sp>
        <p:nvSpPr>
          <p:cNvPr id="99" name="Google Shape;99;p14"/>
          <p:cNvSpPr txBox="1">
            <a:spLocks noGrp="1"/>
          </p:cNvSpPr>
          <p:nvPr>
            <p:ph type="body" idx="1"/>
          </p:nvPr>
        </p:nvSpPr>
        <p:spPr>
          <a:xfrm>
            <a:off x="152400" y="857250"/>
            <a:ext cx="7239000" cy="33945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480"/>
              </a:spcBef>
              <a:spcAft>
                <a:spcPts val="0"/>
              </a:spcAft>
              <a:buSzPts val="2400"/>
              <a:buChar char="•"/>
            </a:pPr>
            <a:r>
              <a:rPr lang="en-GB"/>
              <a:t>A Decision Tree is one of the Supervised Machine Learning Algorithm</a:t>
            </a:r>
            <a:endParaRPr/>
          </a:p>
          <a:p>
            <a:pPr marL="457200" lvl="0" indent="-381000" algn="l" rtl="0">
              <a:lnSpc>
                <a:spcPct val="100000"/>
              </a:lnSpc>
              <a:spcBef>
                <a:spcPts val="0"/>
              </a:spcBef>
              <a:spcAft>
                <a:spcPts val="0"/>
              </a:spcAft>
              <a:buSzPts val="2400"/>
              <a:buChar char="•"/>
            </a:pPr>
            <a:r>
              <a:rPr lang="en-GB"/>
              <a:t>Decision tree is a tree like structure in which each internal node represents a test on a attribute and each branch represents the possible outcome of the test.</a:t>
            </a:r>
            <a:endParaRPr/>
          </a:p>
          <a:p>
            <a:pPr marL="457200" lvl="0" indent="-381000" algn="l" rtl="0">
              <a:lnSpc>
                <a:spcPct val="100000"/>
              </a:lnSpc>
              <a:spcBef>
                <a:spcPts val="0"/>
              </a:spcBef>
              <a:spcAft>
                <a:spcPts val="0"/>
              </a:spcAft>
              <a:buSzPts val="2400"/>
              <a:buChar char="•"/>
            </a:pPr>
            <a:r>
              <a:rPr lang="en-GB"/>
              <a:t>We can use decision trees for both classification and regression problems.</a:t>
            </a:r>
            <a:endParaRPr/>
          </a:p>
          <a:p>
            <a:pPr marL="457200" lvl="0" indent="-381000" algn="l" rtl="0">
              <a:lnSpc>
                <a:spcPct val="100000"/>
              </a:lnSpc>
              <a:spcBef>
                <a:spcPts val="0"/>
              </a:spcBef>
              <a:spcAft>
                <a:spcPts val="0"/>
              </a:spcAft>
              <a:buSzPts val="2400"/>
              <a:buChar char="•"/>
            </a:pPr>
            <a:r>
              <a:rPr lang="en-GB"/>
              <a:t>But they are widely used for classification problems.</a:t>
            </a: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152400" y="57150"/>
            <a:ext cx="7239000" cy="62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GB"/>
              <a:t>Types of Decision Trees</a:t>
            </a:r>
            <a:endParaRPr/>
          </a:p>
        </p:txBody>
      </p:sp>
      <p:sp>
        <p:nvSpPr>
          <p:cNvPr id="159" name="Google Shape;159;p20"/>
          <p:cNvSpPr txBox="1">
            <a:spLocks noGrp="1"/>
          </p:cNvSpPr>
          <p:nvPr>
            <p:ph type="body" idx="1"/>
          </p:nvPr>
        </p:nvSpPr>
        <p:spPr>
          <a:xfrm>
            <a:off x="152400" y="857250"/>
            <a:ext cx="7239000" cy="33945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480"/>
              </a:spcBef>
              <a:spcAft>
                <a:spcPts val="0"/>
              </a:spcAft>
              <a:buSzPts val="2400"/>
              <a:buAutoNum type="arabicPeriod"/>
            </a:pPr>
            <a:r>
              <a:rPr lang="en-GB"/>
              <a:t>Categorical Variable Decision Tree</a:t>
            </a:r>
            <a:endParaRPr/>
          </a:p>
          <a:p>
            <a:pPr marL="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r>
              <a:rPr lang="en-GB"/>
              <a:t>A categorical variable decision tree includes categorical target variables that are divided into categories. For example, the categories can be yes or no.</a:t>
            </a:r>
            <a:endParaRPr/>
          </a:p>
          <a:p>
            <a:pPr marL="45720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endParaRPr/>
          </a:p>
          <a:p>
            <a:pPr marL="457200" lvl="0" indent="0" algn="l" rtl="0">
              <a:lnSpc>
                <a:spcPct val="100000"/>
              </a:lnSpc>
              <a:spcBef>
                <a:spcPts val="480"/>
              </a:spcBef>
              <a:spcAft>
                <a:spcPts val="0"/>
              </a:spcAft>
              <a:buSzPts val="2400"/>
              <a:buNone/>
            </a:pPr>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152400" y="57150"/>
            <a:ext cx="7239000" cy="62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endParaRPr/>
          </a:p>
        </p:txBody>
      </p:sp>
      <p:sp>
        <p:nvSpPr>
          <p:cNvPr id="165" name="Google Shape;165;p21"/>
          <p:cNvSpPr txBox="1">
            <a:spLocks noGrp="1"/>
          </p:cNvSpPr>
          <p:nvPr>
            <p:ph type="body" idx="1"/>
          </p:nvPr>
        </p:nvSpPr>
        <p:spPr>
          <a:xfrm>
            <a:off x="152400" y="857250"/>
            <a:ext cx="7239000" cy="339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480"/>
              </a:spcBef>
              <a:spcAft>
                <a:spcPts val="0"/>
              </a:spcAft>
              <a:buSzPts val="2400"/>
              <a:buNone/>
            </a:pPr>
            <a:r>
              <a:rPr lang="en-GB"/>
              <a:t>2. Continuous variable decision tree</a:t>
            </a:r>
            <a:endParaRPr/>
          </a:p>
          <a:p>
            <a:pPr marL="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r>
              <a:rPr lang="en-GB"/>
              <a:t>A continuous variable decision tree is a decision tree with a continuous target variable. For example income of an individual can be predicted based on available information such as their occupation, age and other continuous variable.</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title"/>
          </p:nvPr>
        </p:nvSpPr>
        <p:spPr>
          <a:xfrm>
            <a:off x="152400" y="57150"/>
            <a:ext cx="8128000" cy="62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GB" dirty="0"/>
              <a:t>Constructing a Decision Tree</a:t>
            </a:r>
            <a:endParaRPr dirty="0"/>
          </a:p>
        </p:txBody>
      </p:sp>
      <p:sp>
        <p:nvSpPr>
          <p:cNvPr id="171" name="Google Shape;171;p22"/>
          <p:cNvSpPr txBox="1">
            <a:spLocks noGrp="1"/>
          </p:cNvSpPr>
          <p:nvPr>
            <p:ph type="body" idx="1"/>
          </p:nvPr>
        </p:nvSpPr>
        <p:spPr>
          <a:xfrm>
            <a:off x="152400" y="857250"/>
            <a:ext cx="7239000" cy="1417800"/>
          </a:xfrm>
          <a:prstGeom prst="rect">
            <a:avLst/>
          </a:prstGeom>
          <a:noFill/>
          <a:ln>
            <a:noFill/>
          </a:ln>
        </p:spPr>
        <p:txBody>
          <a:bodyPr spcFirstLastPara="1" wrap="square" lIns="91425" tIns="45700" rIns="91425" bIns="45700" anchor="t" anchorCtr="0">
            <a:noAutofit/>
          </a:bodyPr>
          <a:lstStyle/>
          <a:p>
            <a:pPr marL="457200" lvl="0" indent="-336550" algn="l" rtl="0">
              <a:lnSpc>
                <a:spcPct val="100000"/>
              </a:lnSpc>
              <a:spcBef>
                <a:spcPts val="480"/>
              </a:spcBef>
              <a:spcAft>
                <a:spcPts val="0"/>
              </a:spcAft>
              <a:buSzPts val="1700"/>
              <a:buChar char="•"/>
            </a:pPr>
            <a:r>
              <a:rPr lang="en-GB" sz="1700"/>
              <a:t>Now lets see how to construct a decision tree from raw data.</a:t>
            </a:r>
            <a:endParaRPr sz="1700"/>
          </a:p>
          <a:p>
            <a:pPr marL="457200" lvl="0" indent="-336550" algn="l" rtl="0">
              <a:lnSpc>
                <a:spcPct val="100000"/>
              </a:lnSpc>
              <a:spcBef>
                <a:spcPts val="0"/>
              </a:spcBef>
              <a:spcAft>
                <a:spcPts val="0"/>
              </a:spcAft>
              <a:buSzPts val="1700"/>
              <a:buChar char="•"/>
            </a:pPr>
            <a:r>
              <a:rPr lang="en-GB" sz="1700"/>
              <a:t>In this example we have to construct a decision tree which uses chest pain, good blood circulation and blocked arteries as attributes to predict whether a person is having heart disease or not. We have a total 303 persons data as given below</a:t>
            </a:r>
            <a:endParaRPr sz="1700"/>
          </a:p>
        </p:txBody>
      </p:sp>
      <p:graphicFrame>
        <p:nvGraphicFramePr>
          <p:cNvPr id="172" name="Google Shape;172;p22"/>
          <p:cNvGraphicFramePr/>
          <p:nvPr/>
        </p:nvGraphicFramePr>
        <p:xfrm>
          <a:off x="127900" y="2465200"/>
          <a:ext cx="7143400" cy="2630100"/>
        </p:xfrm>
        <a:graphic>
          <a:graphicData uri="http://schemas.openxmlformats.org/drawingml/2006/table">
            <a:tbl>
              <a:tblPr>
                <a:noFill/>
                <a:tableStyleId>{7DA0EEFB-2F06-486C-98BE-A5E168136C3F}</a:tableStyleId>
              </a:tblPr>
              <a:tblGrid>
                <a:gridCol w="1785850"/>
                <a:gridCol w="1785850"/>
                <a:gridCol w="1785850"/>
                <a:gridCol w="1785850"/>
              </a:tblGrid>
              <a:tr h="617475">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Chest Pain</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Good Blood Circulation</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Blocked Arteries</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Heart Disease</a:t>
                      </a:r>
                      <a:endParaRPr sz="1400" u="none" strike="noStrike" cap="none"/>
                    </a:p>
                  </a:txBody>
                  <a:tcPr marL="91425" marR="91425" marT="91425" marB="91425"/>
                </a:tc>
              </a:tr>
              <a:tr h="4025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No</a:t>
                      </a:r>
                      <a:endParaRPr sz="1400" u="none" strike="noStrike" cap="none"/>
                    </a:p>
                  </a:txBody>
                  <a:tcPr marL="91425" marR="91425" marT="91425" marB="91425"/>
                </a:tc>
              </a:tr>
              <a:tr h="4025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 </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a:t>
                      </a:r>
                      <a:endParaRPr sz="1400" u="none" strike="noStrike" cap="none"/>
                    </a:p>
                  </a:txBody>
                  <a:tcPr marL="91425" marR="91425" marT="91425" marB="91425"/>
                </a:tc>
              </a:tr>
              <a:tr h="4025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 </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 </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No</a:t>
                      </a:r>
                      <a:endParaRPr sz="1400" u="none" strike="noStrike" cap="none"/>
                    </a:p>
                  </a:txBody>
                  <a:tcPr marL="91425" marR="91425" marT="91425" marB="91425"/>
                </a:tc>
              </a:tr>
              <a:tr h="4025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 </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a:t>
                      </a:r>
                      <a:endParaRPr sz="1400" u="none" strike="noStrike" cap="none"/>
                    </a:p>
                  </a:txBody>
                  <a:tcPr marL="91425" marR="91425" marT="91425" marB="91425"/>
                </a:tc>
              </a:tr>
              <a:tr h="402525">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...etc</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...etc</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...etc</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...etc</a:t>
                      </a:r>
                      <a:endParaRPr sz="1400" u="none" strike="noStrike" cap="none"/>
                    </a:p>
                  </a:txBody>
                  <a:tcPr marL="91425" marR="91425" marT="91425" marB="91425"/>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152400" y="57150"/>
            <a:ext cx="7239000" cy="62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GB"/>
              <a:t>First things First….</a:t>
            </a:r>
            <a:endParaRPr/>
          </a:p>
        </p:txBody>
      </p:sp>
      <p:sp>
        <p:nvSpPr>
          <p:cNvPr id="178" name="Google Shape;178;p23"/>
          <p:cNvSpPr txBox="1">
            <a:spLocks noGrp="1"/>
          </p:cNvSpPr>
          <p:nvPr>
            <p:ph type="body" idx="1"/>
          </p:nvPr>
        </p:nvSpPr>
        <p:spPr>
          <a:xfrm>
            <a:off x="152400" y="857250"/>
            <a:ext cx="7239000" cy="33945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480"/>
              </a:spcBef>
              <a:spcAft>
                <a:spcPts val="0"/>
              </a:spcAft>
              <a:buSzPts val="2400"/>
              <a:buChar char="•"/>
            </a:pPr>
            <a:r>
              <a:rPr lang="en-GB"/>
              <a:t>Deciding which attribute from the data to be used at root node.</a:t>
            </a:r>
            <a:endParaRPr/>
          </a:p>
          <a:p>
            <a:pPr marL="457200" lvl="0" indent="-381000" algn="l" rtl="0">
              <a:lnSpc>
                <a:spcPct val="100000"/>
              </a:lnSpc>
              <a:spcBef>
                <a:spcPts val="0"/>
              </a:spcBef>
              <a:spcAft>
                <a:spcPts val="0"/>
              </a:spcAft>
              <a:buSzPts val="2400"/>
              <a:buChar char="•"/>
            </a:pPr>
            <a:r>
              <a:rPr lang="en-GB"/>
              <a:t>For this we start by checking how well each attribute predicts the target value.</a:t>
            </a:r>
            <a:endParaRPr/>
          </a:p>
          <a:p>
            <a:pPr marL="457200" lvl="0" indent="-381000" algn="l" rtl="0">
              <a:lnSpc>
                <a:spcPct val="100000"/>
              </a:lnSpc>
              <a:spcBef>
                <a:spcPts val="0"/>
              </a:spcBef>
              <a:spcAft>
                <a:spcPts val="0"/>
              </a:spcAft>
              <a:buSzPts val="2400"/>
              <a:buChar char="•"/>
            </a:pPr>
            <a:r>
              <a:rPr lang="en-GB"/>
              <a:t>In our case, how well Chest Pain, Good Blood Circulation and Blocked Arteries Status alone can predict that a person is having Heart Disease or not.</a:t>
            </a:r>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graphicFrame>
        <p:nvGraphicFramePr>
          <p:cNvPr id="183" name="Google Shape;183;p24"/>
          <p:cNvGraphicFramePr/>
          <p:nvPr/>
        </p:nvGraphicFramePr>
        <p:xfrm>
          <a:off x="851450" y="2086000"/>
          <a:ext cx="1665000" cy="2590620"/>
        </p:xfrm>
        <a:graphic>
          <a:graphicData uri="http://schemas.openxmlformats.org/drawingml/2006/table">
            <a:tbl>
              <a:tblPr>
                <a:noFill/>
                <a:tableStyleId>{7DA0EEFB-2F06-486C-98BE-A5E168136C3F}</a:tableStyleId>
              </a:tblPr>
              <a:tblGrid>
                <a:gridCol w="832500"/>
                <a:gridCol w="832500"/>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Chest Pain</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Heart Disease</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No</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No</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..etc</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..etc</a:t>
                      </a:r>
                      <a:endParaRPr sz="1400" u="none" strike="noStrike" cap="none"/>
                    </a:p>
                  </a:txBody>
                  <a:tcPr marL="91425" marR="91425" marT="91425" marB="91425"/>
                </a:tc>
              </a:tr>
            </a:tbl>
          </a:graphicData>
        </a:graphic>
      </p:graphicFrame>
      <p:sp>
        <p:nvSpPr>
          <p:cNvPr id="184" name="Google Shape;184;p24"/>
          <p:cNvSpPr/>
          <p:nvPr/>
        </p:nvSpPr>
        <p:spPr>
          <a:xfrm>
            <a:off x="5113156" y="3563479"/>
            <a:ext cx="1635600" cy="62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Heart Disease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Yes      No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 34      125</a:t>
            </a:r>
            <a:endParaRPr sz="1400" b="0" i="0" u="none" strike="noStrike" cap="none">
              <a:solidFill>
                <a:srgbClr val="000000"/>
              </a:solidFill>
              <a:latin typeface="Arial"/>
              <a:ea typeface="Arial"/>
              <a:cs typeface="Arial"/>
              <a:sym typeface="Arial"/>
            </a:endParaRPr>
          </a:p>
        </p:txBody>
      </p:sp>
      <p:sp>
        <p:nvSpPr>
          <p:cNvPr id="185" name="Google Shape;185;p24"/>
          <p:cNvSpPr/>
          <p:nvPr/>
        </p:nvSpPr>
        <p:spPr>
          <a:xfrm>
            <a:off x="3243076" y="3563479"/>
            <a:ext cx="1635600" cy="62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Heart Disease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Yes      No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105      39</a:t>
            </a:r>
            <a:endParaRPr sz="1400" b="0" i="0" u="none" strike="noStrike" cap="none">
              <a:solidFill>
                <a:srgbClr val="000000"/>
              </a:solidFill>
              <a:latin typeface="Arial"/>
              <a:ea typeface="Arial"/>
              <a:cs typeface="Arial"/>
              <a:sym typeface="Arial"/>
            </a:endParaRPr>
          </a:p>
        </p:txBody>
      </p:sp>
      <p:sp>
        <p:nvSpPr>
          <p:cNvPr id="186" name="Google Shape;186;p24"/>
          <p:cNvSpPr/>
          <p:nvPr/>
        </p:nvSpPr>
        <p:spPr>
          <a:xfrm>
            <a:off x="4111748" y="2429376"/>
            <a:ext cx="1635600" cy="62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Chest Pain</a:t>
            </a:r>
            <a:endParaRPr sz="1400" b="0" i="0" u="none" strike="noStrike" cap="none">
              <a:solidFill>
                <a:srgbClr val="000000"/>
              </a:solidFill>
              <a:latin typeface="Arial"/>
              <a:ea typeface="Arial"/>
              <a:cs typeface="Arial"/>
              <a:sym typeface="Arial"/>
            </a:endParaRPr>
          </a:p>
        </p:txBody>
      </p:sp>
      <p:cxnSp>
        <p:nvCxnSpPr>
          <p:cNvPr id="187" name="Google Shape;187;p24"/>
          <p:cNvCxnSpPr>
            <a:stCxn id="186" idx="2"/>
            <a:endCxn id="185" idx="0"/>
          </p:cNvCxnSpPr>
          <p:nvPr/>
        </p:nvCxnSpPr>
        <p:spPr>
          <a:xfrm flipH="1">
            <a:off x="4060748" y="3057576"/>
            <a:ext cx="868800" cy="505800"/>
          </a:xfrm>
          <a:prstGeom prst="straightConnector1">
            <a:avLst/>
          </a:prstGeom>
          <a:noFill/>
          <a:ln w="9525" cap="flat" cmpd="sng">
            <a:solidFill>
              <a:schemeClr val="dk2"/>
            </a:solidFill>
            <a:prstDash val="solid"/>
            <a:round/>
            <a:headEnd type="none" w="sm" len="sm"/>
            <a:tailEnd type="triangle" w="med" len="med"/>
          </a:ln>
        </p:spPr>
      </p:cxnSp>
      <p:cxnSp>
        <p:nvCxnSpPr>
          <p:cNvPr id="188" name="Google Shape;188;p24"/>
          <p:cNvCxnSpPr>
            <a:stCxn id="186" idx="2"/>
            <a:endCxn id="184" idx="0"/>
          </p:cNvCxnSpPr>
          <p:nvPr/>
        </p:nvCxnSpPr>
        <p:spPr>
          <a:xfrm>
            <a:off x="4929548" y="3057576"/>
            <a:ext cx="1001400" cy="505800"/>
          </a:xfrm>
          <a:prstGeom prst="straightConnector1">
            <a:avLst/>
          </a:prstGeom>
          <a:noFill/>
          <a:ln w="9525" cap="flat" cmpd="sng">
            <a:solidFill>
              <a:schemeClr val="dk2"/>
            </a:solidFill>
            <a:prstDash val="solid"/>
            <a:round/>
            <a:headEnd type="none" w="sm" len="sm"/>
            <a:tailEnd type="triangle" w="med" len="med"/>
          </a:ln>
        </p:spPr>
      </p:cxnSp>
      <p:sp>
        <p:nvSpPr>
          <p:cNvPr id="189" name="Google Shape;189;p24"/>
          <p:cNvSpPr txBox="1"/>
          <p:nvPr/>
        </p:nvSpPr>
        <p:spPr>
          <a:xfrm>
            <a:off x="4060961" y="3079851"/>
            <a:ext cx="516600" cy="14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Verdana"/>
                <a:ea typeface="Verdana"/>
                <a:cs typeface="Verdana"/>
                <a:sym typeface="Verdana"/>
              </a:rPr>
              <a:t>Yes</a:t>
            </a:r>
            <a:endParaRPr sz="1400" b="0" i="0" u="none" strike="noStrike" cap="none">
              <a:solidFill>
                <a:srgbClr val="000000"/>
              </a:solidFill>
              <a:latin typeface="Verdana"/>
              <a:ea typeface="Verdana"/>
              <a:cs typeface="Verdana"/>
              <a:sym typeface="Verdana"/>
            </a:endParaRPr>
          </a:p>
        </p:txBody>
      </p:sp>
      <p:sp>
        <p:nvSpPr>
          <p:cNvPr id="190" name="Google Shape;190;p24"/>
          <p:cNvSpPr txBox="1"/>
          <p:nvPr/>
        </p:nvSpPr>
        <p:spPr>
          <a:xfrm>
            <a:off x="5397124" y="3079850"/>
            <a:ext cx="516600" cy="14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Verdana"/>
                <a:ea typeface="Verdana"/>
                <a:cs typeface="Verdana"/>
                <a:sym typeface="Verdana"/>
              </a:rPr>
              <a:t>No</a:t>
            </a:r>
            <a:endParaRPr sz="1400" b="0" i="0" u="none" strike="noStrike" cap="none">
              <a:solidFill>
                <a:srgbClr val="000000"/>
              </a:solidFill>
              <a:latin typeface="Verdana"/>
              <a:ea typeface="Verdana"/>
              <a:cs typeface="Verdana"/>
              <a:sym typeface="Verdana"/>
            </a:endParaRPr>
          </a:p>
        </p:txBody>
      </p:sp>
      <p:sp>
        <p:nvSpPr>
          <p:cNvPr id="191" name="Google Shape;191;p24"/>
          <p:cNvSpPr txBox="1"/>
          <p:nvPr/>
        </p:nvSpPr>
        <p:spPr>
          <a:xfrm>
            <a:off x="251800" y="91325"/>
            <a:ext cx="6938700" cy="2185200"/>
          </a:xfrm>
          <a:prstGeom prst="rect">
            <a:avLst/>
          </a:prstGeom>
          <a:noFill/>
          <a:ln>
            <a:noFill/>
          </a:ln>
        </p:spPr>
        <p:txBody>
          <a:bodyPr spcFirstLastPara="1" wrap="square" lIns="91425" tIns="91425" rIns="91425" bIns="91425" anchor="t" anchorCtr="0">
            <a:noAutofit/>
          </a:bodyPr>
          <a:lstStyle/>
          <a:p>
            <a:pPr marL="457200" marR="0" lvl="0" indent="-336550" algn="l" rtl="0">
              <a:lnSpc>
                <a:spcPct val="100000"/>
              </a:lnSpc>
              <a:spcBef>
                <a:spcPts val="0"/>
              </a:spcBef>
              <a:spcAft>
                <a:spcPts val="0"/>
              </a:spcAft>
              <a:buClr>
                <a:srgbClr val="000000"/>
              </a:buClr>
              <a:buSzPts val="1700"/>
              <a:buFont typeface="Verdana"/>
              <a:buChar char="●"/>
            </a:pPr>
            <a:r>
              <a:rPr lang="en-GB" sz="1700" b="0" i="0" u="none" strike="noStrike" cap="none">
                <a:solidFill>
                  <a:srgbClr val="000000"/>
                </a:solidFill>
                <a:latin typeface="Verdana"/>
                <a:ea typeface="Verdana"/>
                <a:cs typeface="Verdana"/>
                <a:sym typeface="Verdana"/>
              </a:rPr>
              <a:t>Here we are calculating how well chest pain alone predicts heart disease.</a:t>
            </a:r>
            <a:endParaRPr sz="1700" b="0" i="0" u="none" strike="noStrike" cap="none">
              <a:solidFill>
                <a:srgbClr val="000000"/>
              </a:solidFill>
              <a:latin typeface="Verdana"/>
              <a:ea typeface="Verdana"/>
              <a:cs typeface="Verdana"/>
              <a:sym typeface="Verdana"/>
            </a:endParaRPr>
          </a:p>
          <a:p>
            <a:pPr marL="457200" marR="0" lvl="0" indent="-336550" algn="l" rtl="0">
              <a:lnSpc>
                <a:spcPct val="100000"/>
              </a:lnSpc>
              <a:spcBef>
                <a:spcPts val="0"/>
              </a:spcBef>
              <a:spcAft>
                <a:spcPts val="0"/>
              </a:spcAft>
              <a:buClr>
                <a:srgbClr val="000000"/>
              </a:buClr>
              <a:buSzPts val="1700"/>
              <a:buFont typeface="Verdana"/>
              <a:buChar char="●"/>
            </a:pPr>
            <a:r>
              <a:rPr lang="en-GB" sz="1700" b="0" i="0" u="none" strike="noStrike" cap="none">
                <a:solidFill>
                  <a:srgbClr val="000000"/>
                </a:solidFill>
                <a:latin typeface="Verdana"/>
                <a:ea typeface="Verdana"/>
                <a:cs typeface="Verdana"/>
                <a:sym typeface="Verdana"/>
              </a:rPr>
              <a:t>For this we will count how many persons are having heart disease if they are having chest pain, how many persons are having heart disease if they don’t have chest pain. Also we will calculate number of persons who don’t have heart disease if they are having chest pain, number of persons who don’t have heart disease if they are not having chest pain. </a:t>
            </a:r>
            <a:endParaRPr sz="1700" b="0" i="0" u="none" strike="noStrike" cap="none">
              <a:solidFill>
                <a:srgbClr val="000000"/>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5"/>
          <p:cNvSpPr txBox="1">
            <a:spLocks noGrp="1"/>
          </p:cNvSpPr>
          <p:nvPr>
            <p:ph type="title"/>
          </p:nvPr>
        </p:nvSpPr>
        <p:spPr>
          <a:xfrm>
            <a:off x="152400" y="57150"/>
            <a:ext cx="7239000" cy="62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GB" sz="2600"/>
              <a:t>Similarly for Good Blood Circulation</a:t>
            </a:r>
            <a:endParaRPr sz="2600"/>
          </a:p>
        </p:txBody>
      </p:sp>
      <p:graphicFrame>
        <p:nvGraphicFramePr>
          <p:cNvPr id="197" name="Google Shape;197;p25"/>
          <p:cNvGraphicFramePr/>
          <p:nvPr/>
        </p:nvGraphicFramePr>
        <p:xfrm>
          <a:off x="699050" y="1628800"/>
          <a:ext cx="2168600" cy="2803980"/>
        </p:xfrm>
        <a:graphic>
          <a:graphicData uri="http://schemas.openxmlformats.org/drawingml/2006/table">
            <a:tbl>
              <a:tblPr>
                <a:noFill/>
                <a:tableStyleId>{7DA0EEFB-2F06-486C-98BE-A5E168136C3F}</a:tableStyleId>
              </a:tblPr>
              <a:tblGrid>
                <a:gridCol w="1084300"/>
                <a:gridCol w="1084300"/>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Good Blood Circulation</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Heart Disease</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No</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No</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..etc</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..etc</a:t>
                      </a:r>
                      <a:endParaRPr sz="1400" u="none" strike="noStrike" cap="none"/>
                    </a:p>
                  </a:txBody>
                  <a:tcPr marL="91425" marR="91425" marT="91425" marB="91425"/>
                </a:tc>
              </a:tr>
            </a:tbl>
          </a:graphicData>
        </a:graphic>
      </p:graphicFrame>
      <p:sp>
        <p:nvSpPr>
          <p:cNvPr id="198" name="Google Shape;198;p25"/>
          <p:cNvSpPr/>
          <p:nvPr/>
        </p:nvSpPr>
        <p:spPr>
          <a:xfrm>
            <a:off x="5341756" y="3334879"/>
            <a:ext cx="1635600" cy="62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Heart Disease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Yes      No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100      33</a:t>
            </a:r>
            <a:endParaRPr sz="1400" b="0" i="0" u="none" strike="noStrike" cap="none">
              <a:solidFill>
                <a:srgbClr val="000000"/>
              </a:solidFill>
              <a:latin typeface="Arial"/>
              <a:ea typeface="Arial"/>
              <a:cs typeface="Arial"/>
              <a:sym typeface="Arial"/>
            </a:endParaRPr>
          </a:p>
        </p:txBody>
      </p:sp>
      <p:sp>
        <p:nvSpPr>
          <p:cNvPr id="199" name="Google Shape;199;p25"/>
          <p:cNvSpPr/>
          <p:nvPr/>
        </p:nvSpPr>
        <p:spPr>
          <a:xfrm>
            <a:off x="3471676" y="3334879"/>
            <a:ext cx="1635600" cy="62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Heart Disease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Yes      No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37     127</a:t>
            </a:r>
            <a:endParaRPr sz="1400" b="0" i="0" u="none" strike="noStrike" cap="none">
              <a:solidFill>
                <a:srgbClr val="000000"/>
              </a:solidFill>
              <a:latin typeface="Arial"/>
              <a:ea typeface="Arial"/>
              <a:cs typeface="Arial"/>
              <a:sym typeface="Arial"/>
            </a:endParaRPr>
          </a:p>
        </p:txBody>
      </p:sp>
      <p:sp>
        <p:nvSpPr>
          <p:cNvPr id="200" name="Google Shape;200;p25"/>
          <p:cNvSpPr/>
          <p:nvPr/>
        </p:nvSpPr>
        <p:spPr>
          <a:xfrm>
            <a:off x="4340348" y="2200776"/>
            <a:ext cx="1635600" cy="62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Good Blood Circulation</a:t>
            </a:r>
            <a:endParaRPr sz="1400" b="0" i="0" u="none" strike="noStrike" cap="none">
              <a:solidFill>
                <a:srgbClr val="000000"/>
              </a:solidFill>
              <a:latin typeface="Arial"/>
              <a:ea typeface="Arial"/>
              <a:cs typeface="Arial"/>
              <a:sym typeface="Arial"/>
            </a:endParaRPr>
          </a:p>
        </p:txBody>
      </p:sp>
      <p:cxnSp>
        <p:nvCxnSpPr>
          <p:cNvPr id="201" name="Google Shape;201;p25"/>
          <p:cNvCxnSpPr>
            <a:stCxn id="200" idx="2"/>
            <a:endCxn id="199" idx="0"/>
          </p:cNvCxnSpPr>
          <p:nvPr/>
        </p:nvCxnSpPr>
        <p:spPr>
          <a:xfrm flipH="1">
            <a:off x="4289348" y="2828976"/>
            <a:ext cx="868800" cy="505800"/>
          </a:xfrm>
          <a:prstGeom prst="straightConnector1">
            <a:avLst/>
          </a:prstGeom>
          <a:noFill/>
          <a:ln w="9525" cap="flat" cmpd="sng">
            <a:solidFill>
              <a:schemeClr val="dk2"/>
            </a:solidFill>
            <a:prstDash val="solid"/>
            <a:round/>
            <a:headEnd type="none" w="sm" len="sm"/>
            <a:tailEnd type="triangle" w="med" len="med"/>
          </a:ln>
        </p:spPr>
      </p:cxnSp>
      <p:cxnSp>
        <p:nvCxnSpPr>
          <p:cNvPr id="202" name="Google Shape;202;p25"/>
          <p:cNvCxnSpPr>
            <a:stCxn id="200" idx="2"/>
            <a:endCxn id="198" idx="0"/>
          </p:cNvCxnSpPr>
          <p:nvPr/>
        </p:nvCxnSpPr>
        <p:spPr>
          <a:xfrm>
            <a:off x="5158148" y="2828976"/>
            <a:ext cx="1001400" cy="505800"/>
          </a:xfrm>
          <a:prstGeom prst="straightConnector1">
            <a:avLst/>
          </a:prstGeom>
          <a:noFill/>
          <a:ln w="9525" cap="flat" cmpd="sng">
            <a:solidFill>
              <a:schemeClr val="dk2"/>
            </a:solidFill>
            <a:prstDash val="solid"/>
            <a:round/>
            <a:headEnd type="none" w="sm" len="sm"/>
            <a:tailEnd type="triangle" w="med" len="med"/>
          </a:ln>
        </p:spPr>
      </p:cxnSp>
      <p:sp>
        <p:nvSpPr>
          <p:cNvPr id="203" name="Google Shape;203;p25"/>
          <p:cNvSpPr txBox="1"/>
          <p:nvPr/>
        </p:nvSpPr>
        <p:spPr>
          <a:xfrm>
            <a:off x="4289561" y="2851251"/>
            <a:ext cx="516600" cy="14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Verdana"/>
                <a:ea typeface="Verdana"/>
                <a:cs typeface="Verdana"/>
                <a:sym typeface="Verdana"/>
              </a:rPr>
              <a:t>Yes</a:t>
            </a:r>
            <a:endParaRPr sz="1400" b="0" i="0" u="none" strike="noStrike" cap="none">
              <a:solidFill>
                <a:srgbClr val="000000"/>
              </a:solidFill>
              <a:latin typeface="Verdana"/>
              <a:ea typeface="Verdana"/>
              <a:cs typeface="Verdana"/>
              <a:sym typeface="Verdana"/>
            </a:endParaRPr>
          </a:p>
        </p:txBody>
      </p:sp>
      <p:sp>
        <p:nvSpPr>
          <p:cNvPr id="204" name="Google Shape;204;p25"/>
          <p:cNvSpPr txBox="1"/>
          <p:nvPr/>
        </p:nvSpPr>
        <p:spPr>
          <a:xfrm>
            <a:off x="5625724" y="2851250"/>
            <a:ext cx="516600" cy="14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Verdana"/>
                <a:ea typeface="Verdana"/>
                <a:cs typeface="Verdana"/>
                <a:sym typeface="Verdana"/>
              </a:rPr>
              <a:t>No</a:t>
            </a:r>
            <a:endParaRPr sz="1400" b="0" i="0" u="none" strike="noStrike" cap="none">
              <a:solidFill>
                <a:srgbClr val="000000"/>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152400" y="57150"/>
            <a:ext cx="7239000" cy="62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GB" sz="2600"/>
              <a:t>Similarly for Blocked Arteries Status</a:t>
            </a:r>
            <a:endParaRPr sz="2600"/>
          </a:p>
        </p:txBody>
      </p:sp>
      <p:graphicFrame>
        <p:nvGraphicFramePr>
          <p:cNvPr id="210" name="Google Shape;210;p26"/>
          <p:cNvGraphicFramePr/>
          <p:nvPr/>
        </p:nvGraphicFramePr>
        <p:xfrm>
          <a:off x="622850" y="1171600"/>
          <a:ext cx="2168600" cy="2590620"/>
        </p:xfrm>
        <a:graphic>
          <a:graphicData uri="http://schemas.openxmlformats.org/drawingml/2006/table">
            <a:tbl>
              <a:tblPr>
                <a:noFill/>
                <a:tableStyleId>{7DA0EEFB-2F06-486C-98BE-A5E168136C3F}</a:tableStyleId>
              </a:tblPr>
              <a:tblGrid>
                <a:gridCol w="1084300"/>
                <a:gridCol w="1084300"/>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Blocked</a:t>
                      </a:r>
                      <a:endParaRPr sz="1400" u="none" strike="noStrike" cap="none"/>
                    </a:p>
                    <a:p>
                      <a:pPr marL="0" marR="0" lvl="0" indent="0" algn="ctr" rtl="0">
                        <a:lnSpc>
                          <a:spcPct val="100000"/>
                        </a:lnSpc>
                        <a:spcBef>
                          <a:spcPts val="0"/>
                        </a:spcBef>
                        <a:spcAft>
                          <a:spcPts val="0"/>
                        </a:spcAft>
                        <a:buClr>
                          <a:srgbClr val="000000"/>
                        </a:buClr>
                        <a:buSzPts val="1400"/>
                        <a:buFont typeface="Arial"/>
                        <a:buNone/>
                      </a:pPr>
                      <a:r>
                        <a:rPr lang="en-GB" sz="1400" u="none" strike="noStrike" cap="none"/>
                        <a:t>Arteries</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400" u="none" strike="noStrike" cap="none"/>
                        <a:t>Heart Disease</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No</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No</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No</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Yes</a:t>
                      </a:r>
                      <a:endParaRPr sz="1400" u="none" strike="noStrike" cap="none"/>
                    </a:p>
                  </a:txBody>
                  <a:tcPr marL="91425" marR="91425" marT="91425" marB="91425"/>
                </a:tc>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..etc</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400" u="none" strike="noStrike" cap="none"/>
                        <a:t>..etc</a:t>
                      </a:r>
                      <a:endParaRPr sz="1400" u="none" strike="noStrike" cap="none"/>
                    </a:p>
                  </a:txBody>
                  <a:tcPr marL="91425" marR="91425" marT="91425" marB="91425"/>
                </a:tc>
              </a:tr>
            </a:tbl>
          </a:graphicData>
        </a:graphic>
      </p:graphicFrame>
      <p:sp>
        <p:nvSpPr>
          <p:cNvPr id="211" name="Google Shape;211;p26"/>
          <p:cNvSpPr/>
          <p:nvPr/>
        </p:nvSpPr>
        <p:spPr>
          <a:xfrm>
            <a:off x="5265556" y="2877679"/>
            <a:ext cx="1635600" cy="62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Heart Disease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Yes      No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45      129</a:t>
            </a:r>
            <a:endParaRPr sz="1400" b="0" i="0" u="none" strike="noStrike" cap="none">
              <a:solidFill>
                <a:srgbClr val="000000"/>
              </a:solidFill>
              <a:latin typeface="Arial"/>
              <a:ea typeface="Arial"/>
              <a:cs typeface="Arial"/>
              <a:sym typeface="Arial"/>
            </a:endParaRPr>
          </a:p>
        </p:txBody>
      </p:sp>
      <p:sp>
        <p:nvSpPr>
          <p:cNvPr id="212" name="Google Shape;212;p26"/>
          <p:cNvSpPr/>
          <p:nvPr/>
        </p:nvSpPr>
        <p:spPr>
          <a:xfrm>
            <a:off x="3395476" y="2877679"/>
            <a:ext cx="1635600" cy="62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Heart Disease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Yes      No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 92      31</a:t>
            </a:r>
            <a:endParaRPr sz="1400" b="0" i="0" u="none" strike="noStrike" cap="none">
              <a:solidFill>
                <a:srgbClr val="000000"/>
              </a:solidFill>
              <a:latin typeface="Arial"/>
              <a:ea typeface="Arial"/>
              <a:cs typeface="Arial"/>
              <a:sym typeface="Arial"/>
            </a:endParaRPr>
          </a:p>
        </p:txBody>
      </p:sp>
      <p:sp>
        <p:nvSpPr>
          <p:cNvPr id="213" name="Google Shape;213;p26"/>
          <p:cNvSpPr/>
          <p:nvPr/>
        </p:nvSpPr>
        <p:spPr>
          <a:xfrm>
            <a:off x="4264148" y="1743576"/>
            <a:ext cx="1635600" cy="62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Blocked Arteries </a:t>
            </a:r>
            <a:endParaRPr sz="1400" b="0" i="0" u="none" strike="noStrike" cap="none">
              <a:solidFill>
                <a:srgbClr val="000000"/>
              </a:solidFill>
              <a:latin typeface="Arial"/>
              <a:ea typeface="Arial"/>
              <a:cs typeface="Arial"/>
              <a:sym typeface="Arial"/>
            </a:endParaRPr>
          </a:p>
        </p:txBody>
      </p:sp>
      <p:cxnSp>
        <p:nvCxnSpPr>
          <p:cNvPr id="214" name="Google Shape;214;p26"/>
          <p:cNvCxnSpPr>
            <a:stCxn id="213" idx="2"/>
            <a:endCxn id="212" idx="0"/>
          </p:cNvCxnSpPr>
          <p:nvPr/>
        </p:nvCxnSpPr>
        <p:spPr>
          <a:xfrm flipH="1">
            <a:off x="4213148" y="2371776"/>
            <a:ext cx="868800" cy="505800"/>
          </a:xfrm>
          <a:prstGeom prst="straightConnector1">
            <a:avLst/>
          </a:prstGeom>
          <a:noFill/>
          <a:ln w="9525" cap="flat" cmpd="sng">
            <a:solidFill>
              <a:schemeClr val="dk2"/>
            </a:solidFill>
            <a:prstDash val="solid"/>
            <a:round/>
            <a:headEnd type="none" w="sm" len="sm"/>
            <a:tailEnd type="triangle" w="med" len="med"/>
          </a:ln>
        </p:spPr>
      </p:cxnSp>
      <p:cxnSp>
        <p:nvCxnSpPr>
          <p:cNvPr id="215" name="Google Shape;215;p26"/>
          <p:cNvCxnSpPr>
            <a:stCxn id="213" idx="2"/>
            <a:endCxn id="211" idx="0"/>
          </p:cNvCxnSpPr>
          <p:nvPr/>
        </p:nvCxnSpPr>
        <p:spPr>
          <a:xfrm>
            <a:off x="5081948" y="2371776"/>
            <a:ext cx="1001400" cy="505800"/>
          </a:xfrm>
          <a:prstGeom prst="straightConnector1">
            <a:avLst/>
          </a:prstGeom>
          <a:noFill/>
          <a:ln w="9525" cap="flat" cmpd="sng">
            <a:solidFill>
              <a:schemeClr val="dk2"/>
            </a:solidFill>
            <a:prstDash val="solid"/>
            <a:round/>
            <a:headEnd type="none" w="sm" len="sm"/>
            <a:tailEnd type="triangle" w="med" len="med"/>
          </a:ln>
        </p:spPr>
      </p:cxnSp>
      <p:sp>
        <p:nvSpPr>
          <p:cNvPr id="216" name="Google Shape;216;p26"/>
          <p:cNvSpPr txBox="1"/>
          <p:nvPr/>
        </p:nvSpPr>
        <p:spPr>
          <a:xfrm>
            <a:off x="4213361" y="2394051"/>
            <a:ext cx="516600" cy="14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Verdana"/>
                <a:ea typeface="Verdana"/>
                <a:cs typeface="Verdana"/>
                <a:sym typeface="Verdana"/>
              </a:rPr>
              <a:t>Yes</a:t>
            </a:r>
            <a:endParaRPr sz="1400" b="0" i="0" u="none" strike="noStrike" cap="none">
              <a:solidFill>
                <a:srgbClr val="000000"/>
              </a:solidFill>
              <a:latin typeface="Verdana"/>
              <a:ea typeface="Verdana"/>
              <a:cs typeface="Verdana"/>
              <a:sym typeface="Verdana"/>
            </a:endParaRPr>
          </a:p>
        </p:txBody>
      </p:sp>
      <p:sp>
        <p:nvSpPr>
          <p:cNvPr id="217" name="Google Shape;217;p26"/>
          <p:cNvSpPr txBox="1"/>
          <p:nvPr/>
        </p:nvSpPr>
        <p:spPr>
          <a:xfrm>
            <a:off x="5549524" y="2394050"/>
            <a:ext cx="516600" cy="14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Verdana"/>
                <a:ea typeface="Verdana"/>
                <a:cs typeface="Verdana"/>
                <a:sym typeface="Verdana"/>
              </a:rPr>
              <a:t>No</a:t>
            </a:r>
            <a:endParaRPr sz="1400" b="0" i="0" u="none" strike="noStrike" cap="none">
              <a:solidFill>
                <a:srgbClr val="000000"/>
              </a:solidFill>
              <a:latin typeface="Verdana"/>
              <a:ea typeface="Verdana"/>
              <a:cs typeface="Verdana"/>
              <a:sym typeface="Verdana"/>
            </a:endParaRPr>
          </a:p>
        </p:txBody>
      </p:sp>
      <p:sp>
        <p:nvSpPr>
          <p:cNvPr id="218" name="Google Shape;218;p26"/>
          <p:cNvSpPr txBox="1"/>
          <p:nvPr/>
        </p:nvSpPr>
        <p:spPr>
          <a:xfrm>
            <a:off x="423000" y="4072300"/>
            <a:ext cx="6364500" cy="1009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Verdana"/>
                <a:ea typeface="Verdana"/>
                <a:cs typeface="Verdana"/>
                <a:sym typeface="Verdana"/>
              </a:rPr>
              <a:t>Note:- Here we are having missing value in row no. 4, There are ways to handle missing values but for now we will skip it. Also the total number of heart disease patients are different for every attribute because some patients have some missing values.</a:t>
            </a:r>
            <a:endParaRPr sz="1400" b="0" i="0" u="none" strike="noStrike" cap="none">
              <a:solidFill>
                <a:srgbClr val="000000"/>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p:nvPr/>
        </p:nvSpPr>
        <p:spPr>
          <a:xfrm>
            <a:off x="2247480" y="4119173"/>
            <a:ext cx="1483800" cy="57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Heart Disease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Yes      No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 34      125</a:t>
            </a:r>
            <a:endParaRPr sz="1400" b="0" i="0" u="none" strike="noStrike" cap="none">
              <a:solidFill>
                <a:srgbClr val="000000"/>
              </a:solidFill>
              <a:latin typeface="Arial"/>
              <a:ea typeface="Arial"/>
              <a:cs typeface="Arial"/>
              <a:sym typeface="Arial"/>
            </a:endParaRPr>
          </a:p>
        </p:txBody>
      </p:sp>
      <p:sp>
        <p:nvSpPr>
          <p:cNvPr id="224" name="Google Shape;224;p27"/>
          <p:cNvSpPr/>
          <p:nvPr/>
        </p:nvSpPr>
        <p:spPr>
          <a:xfrm>
            <a:off x="550950" y="4119173"/>
            <a:ext cx="1483800" cy="57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Heart Disease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Yes      No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105      39</a:t>
            </a:r>
            <a:endParaRPr sz="1400" b="0" i="0" u="none" strike="noStrike" cap="none">
              <a:solidFill>
                <a:srgbClr val="000000"/>
              </a:solidFill>
              <a:latin typeface="Arial"/>
              <a:ea typeface="Arial"/>
              <a:cs typeface="Arial"/>
              <a:sym typeface="Arial"/>
            </a:endParaRPr>
          </a:p>
        </p:txBody>
      </p:sp>
      <p:sp>
        <p:nvSpPr>
          <p:cNvPr id="225" name="Google Shape;225;p27"/>
          <p:cNvSpPr/>
          <p:nvPr/>
        </p:nvSpPr>
        <p:spPr>
          <a:xfrm>
            <a:off x="1339007" y="3073800"/>
            <a:ext cx="1483800" cy="57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Chest Pain</a:t>
            </a:r>
            <a:endParaRPr sz="1400" b="0" i="0" u="none" strike="noStrike" cap="none">
              <a:solidFill>
                <a:srgbClr val="000000"/>
              </a:solidFill>
              <a:latin typeface="Arial"/>
              <a:ea typeface="Arial"/>
              <a:cs typeface="Arial"/>
              <a:sym typeface="Arial"/>
            </a:endParaRPr>
          </a:p>
        </p:txBody>
      </p:sp>
      <p:cxnSp>
        <p:nvCxnSpPr>
          <p:cNvPr id="226" name="Google Shape;226;p27"/>
          <p:cNvCxnSpPr>
            <a:stCxn id="225" idx="2"/>
            <a:endCxn id="224" idx="0"/>
          </p:cNvCxnSpPr>
          <p:nvPr/>
        </p:nvCxnSpPr>
        <p:spPr>
          <a:xfrm flipH="1">
            <a:off x="1292807" y="3652800"/>
            <a:ext cx="788100" cy="466500"/>
          </a:xfrm>
          <a:prstGeom prst="straightConnector1">
            <a:avLst/>
          </a:prstGeom>
          <a:noFill/>
          <a:ln w="9525" cap="flat" cmpd="sng">
            <a:solidFill>
              <a:schemeClr val="dk2"/>
            </a:solidFill>
            <a:prstDash val="solid"/>
            <a:round/>
            <a:headEnd type="none" w="sm" len="sm"/>
            <a:tailEnd type="triangle" w="med" len="med"/>
          </a:ln>
        </p:spPr>
      </p:cxnSp>
      <p:cxnSp>
        <p:nvCxnSpPr>
          <p:cNvPr id="227" name="Google Shape;227;p27"/>
          <p:cNvCxnSpPr>
            <a:stCxn id="225" idx="2"/>
            <a:endCxn id="223" idx="0"/>
          </p:cNvCxnSpPr>
          <p:nvPr/>
        </p:nvCxnSpPr>
        <p:spPr>
          <a:xfrm>
            <a:off x="2080907" y="3652800"/>
            <a:ext cx="908400" cy="466500"/>
          </a:xfrm>
          <a:prstGeom prst="straightConnector1">
            <a:avLst/>
          </a:prstGeom>
          <a:noFill/>
          <a:ln w="9525" cap="flat" cmpd="sng">
            <a:solidFill>
              <a:schemeClr val="dk2"/>
            </a:solidFill>
            <a:prstDash val="solid"/>
            <a:round/>
            <a:headEnd type="none" w="sm" len="sm"/>
            <a:tailEnd type="triangle" w="med" len="med"/>
          </a:ln>
        </p:spPr>
      </p:cxnSp>
      <p:sp>
        <p:nvSpPr>
          <p:cNvPr id="228" name="Google Shape;228;p27"/>
          <p:cNvSpPr txBox="1"/>
          <p:nvPr/>
        </p:nvSpPr>
        <p:spPr>
          <a:xfrm>
            <a:off x="1292933" y="3673383"/>
            <a:ext cx="468600" cy="13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Verdana"/>
                <a:ea typeface="Verdana"/>
                <a:cs typeface="Verdana"/>
                <a:sym typeface="Verdana"/>
              </a:rPr>
              <a:t>Yes</a:t>
            </a:r>
            <a:endParaRPr sz="1400" b="0" i="0" u="none" strike="noStrike" cap="none">
              <a:solidFill>
                <a:srgbClr val="000000"/>
              </a:solidFill>
              <a:latin typeface="Verdana"/>
              <a:ea typeface="Verdana"/>
              <a:cs typeface="Verdana"/>
              <a:sym typeface="Verdana"/>
            </a:endParaRPr>
          </a:p>
        </p:txBody>
      </p:sp>
      <p:sp>
        <p:nvSpPr>
          <p:cNvPr id="229" name="Google Shape;229;p27"/>
          <p:cNvSpPr txBox="1"/>
          <p:nvPr/>
        </p:nvSpPr>
        <p:spPr>
          <a:xfrm>
            <a:off x="2505094" y="3673382"/>
            <a:ext cx="468600" cy="13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Verdana"/>
                <a:ea typeface="Verdana"/>
                <a:cs typeface="Verdana"/>
                <a:sym typeface="Verdana"/>
              </a:rPr>
              <a:t>No</a:t>
            </a:r>
            <a:endParaRPr sz="1400" b="0" i="0" u="none" strike="noStrike" cap="none">
              <a:solidFill>
                <a:srgbClr val="000000"/>
              </a:solidFill>
              <a:latin typeface="Verdana"/>
              <a:ea typeface="Verdana"/>
              <a:cs typeface="Verdana"/>
              <a:sym typeface="Verdana"/>
            </a:endParaRPr>
          </a:p>
        </p:txBody>
      </p:sp>
      <p:grpSp>
        <p:nvGrpSpPr>
          <p:cNvPr id="230" name="Google Shape;230;p27"/>
          <p:cNvGrpSpPr/>
          <p:nvPr/>
        </p:nvGrpSpPr>
        <p:grpSpPr>
          <a:xfrm>
            <a:off x="4108799" y="787872"/>
            <a:ext cx="3203840" cy="1519811"/>
            <a:chOff x="606076" y="102076"/>
            <a:chExt cx="3505680" cy="1762303"/>
          </a:xfrm>
        </p:grpSpPr>
        <p:sp>
          <p:nvSpPr>
            <p:cNvPr id="231" name="Google Shape;231;p27"/>
            <p:cNvSpPr/>
            <p:nvPr/>
          </p:nvSpPr>
          <p:spPr>
            <a:xfrm>
              <a:off x="2476156" y="1236179"/>
              <a:ext cx="1635600" cy="62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Heart Disease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Yes      No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45      129</a:t>
              </a:r>
              <a:endParaRPr sz="1400" b="0" i="0" u="none" strike="noStrike" cap="none">
                <a:solidFill>
                  <a:srgbClr val="000000"/>
                </a:solidFill>
                <a:latin typeface="Arial"/>
                <a:ea typeface="Arial"/>
                <a:cs typeface="Arial"/>
                <a:sym typeface="Arial"/>
              </a:endParaRPr>
            </a:p>
          </p:txBody>
        </p:sp>
        <p:sp>
          <p:nvSpPr>
            <p:cNvPr id="232" name="Google Shape;232;p27"/>
            <p:cNvSpPr/>
            <p:nvPr/>
          </p:nvSpPr>
          <p:spPr>
            <a:xfrm>
              <a:off x="606076" y="1236179"/>
              <a:ext cx="1635600" cy="62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Heart Disease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Yes      No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 92      31</a:t>
              </a:r>
              <a:endParaRPr sz="1400" b="0" i="0" u="none" strike="noStrike" cap="none">
                <a:solidFill>
                  <a:srgbClr val="000000"/>
                </a:solidFill>
                <a:latin typeface="Arial"/>
                <a:ea typeface="Arial"/>
                <a:cs typeface="Arial"/>
                <a:sym typeface="Arial"/>
              </a:endParaRPr>
            </a:p>
          </p:txBody>
        </p:sp>
        <p:sp>
          <p:nvSpPr>
            <p:cNvPr id="233" name="Google Shape;233;p27"/>
            <p:cNvSpPr/>
            <p:nvPr/>
          </p:nvSpPr>
          <p:spPr>
            <a:xfrm>
              <a:off x="1474748" y="102076"/>
              <a:ext cx="1635600" cy="62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Blocked Arteries </a:t>
              </a:r>
              <a:endParaRPr sz="1400" b="0" i="0" u="none" strike="noStrike" cap="none">
                <a:solidFill>
                  <a:srgbClr val="000000"/>
                </a:solidFill>
                <a:latin typeface="Arial"/>
                <a:ea typeface="Arial"/>
                <a:cs typeface="Arial"/>
                <a:sym typeface="Arial"/>
              </a:endParaRPr>
            </a:p>
          </p:txBody>
        </p:sp>
        <p:cxnSp>
          <p:nvCxnSpPr>
            <p:cNvPr id="234" name="Google Shape;234;p27"/>
            <p:cNvCxnSpPr>
              <a:stCxn id="233" idx="2"/>
              <a:endCxn id="232" idx="0"/>
            </p:cNvCxnSpPr>
            <p:nvPr/>
          </p:nvCxnSpPr>
          <p:spPr>
            <a:xfrm flipH="1">
              <a:off x="1424048" y="730276"/>
              <a:ext cx="868500" cy="505800"/>
            </a:xfrm>
            <a:prstGeom prst="straightConnector1">
              <a:avLst/>
            </a:prstGeom>
            <a:noFill/>
            <a:ln w="9525" cap="flat" cmpd="sng">
              <a:solidFill>
                <a:schemeClr val="dk2"/>
              </a:solidFill>
              <a:prstDash val="solid"/>
              <a:round/>
              <a:headEnd type="none" w="sm" len="sm"/>
              <a:tailEnd type="triangle" w="med" len="med"/>
            </a:ln>
          </p:spPr>
        </p:cxnSp>
        <p:cxnSp>
          <p:nvCxnSpPr>
            <p:cNvPr id="235" name="Google Shape;235;p27"/>
            <p:cNvCxnSpPr>
              <a:stCxn id="233" idx="2"/>
              <a:endCxn id="231" idx="0"/>
            </p:cNvCxnSpPr>
            <p:nvPr/>
          </p:nvCxnSpPr>
          <p:spPr>
            <a:xfrm>
              <a:off x="2292548" y="730276"/>
              <a:ext cx="1001400" cy="505800"/>
            </a:xfrm>
            <a:prstGeom prst="straightConnector1">
              <a:avLst/>
            </a:prstGeom>
            <a:noFill/>
            <a:ln w="9525" cap="flat" cmpd="sng">
              <a:solidFill>
                <a:schemeClr val="dk2"/>
              </a:solidFill>
              <a:prstDash val="solid"/>
              <a:round/>
              <a:headEnd type="none" w="sm" len="sm"/>
              <a:tailEnd type="triangle" w="med" len="med"/>
            </a:ln>
          </p:spPr>
        </p:cxnSp>
        <p:sp>
          <p:nvSpPr>
            <p:cNvPr id="236" name="Google Shape;236;p27"/>
            <p:cNvSpPr txBox="1"/>
            <p:nvPr/>
          </p:nvSpPr>
          <p:spPr>
            <a:xfrm>
              <a:off x="1423961" y="664193"/>
              <a:ext cx="516600" cy="14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Verdana"/>
                  <a:ea typeface="Verdana"/>
                  <a:cs typeface="Verdana"/>
                  <a:sym typeface="Verdana"/>
                </a:rPr>
                <a:t>Yes</a:t>
              </a:r>
              <a:endParaRPr sz="1400" b="0" i="0" u="none" strike="noStrike" cap="none">
                <a:solidFill>
                  <a:srgbClr val="000000"/>
                </a:solidFill>
                <a:latin typeface="Verdana"/>
                <a:ea typeface="Verdana"/>
                <a:cs typeface="Verdana"/>
                <a:sym typeface="Verdana"/>
              </a:endParaRPr>
            </a:p>
          </p:txBody>
        </p:sp>
        <p:sp>
          <p:nvSpPr>
            <p:cNvPr id="237" name="Google Shape;237;p27"/>
            <p:cNvSpPr txBox="1"/>
            <p:nvPr/>
          </p:nvSpPr>
          <p:spPr>
            <a:xfrm>
              <a:off x="2760124" y="664192"/>
              <a:ext cx="516600" cy="14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Verdana"/>
                  <a:ea typeface="Verdana"/>
                  <a:cs typeface="Verdana"/>
                  <a:sym typeface="Verdana"/>
                </a:rPr>
                <a:t>No</a:t>
              </a:r>
              <a:endParaRPr sz="1400" b="0" i="0" u="none" strike="noStrike" cap="none">
                <a:solidFill>
                  <a:srgbClr val="000000"/>
                </a:solidFill>
                <a:latin typeface="Verdana"/>
                <a:ea typeface="Verdana"/>
                <a:cs typeface="Verdana"/>
                <a:sym typeface="Verdana"/>
              </a:endParaRPr>
            </a:p>
          </p:txBody>
        </p:sp>
      </p:grpSp>
      <p:sp>
        <p:nvSpPr>
          <p:cNvPr id="238" name="Google Shape;238;p27"/>
          <p:cNvSpPr/>
          <p:nvPr/>
        </p:nvSpPr>
        <p:spPr>
          <a:xfrm>
            <a:off x="5841424" y="4162665"/>
            <a:ext cx="1494900" cy="541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Heart Disease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Yes      No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100      33</a:t>
            </a:r>
            <a:endParaRPr sz="1400" b="0" i="0" u="none" strike="noStrike" cap="none">
              <a:solidFill>
                <a:srgbClr val="000000"/>
              </a:solidFill>
              <a:latin typeface="Arial"/>
              <a:ea typeface="Arial"/>
              <a:cs typeface="Arial"/>
              <a:sym typeface="Arial"/>
            </a:endParaRPr>
          </a:p>
        </p:txBody>
      </p:sp>
      <p:sp>
        <p:nvSpPr>
          <p:cNvPr id="239" name="Google Shape;239;p27"/>
          <p:cNvSpPr/>
          <p:nvPr/>
        </p:nvSpPr>
        <p:spPr>
          <a:xfrm>
            <a:off x="4132350" y="4162665"/>
            <a:ext cx="1494900" cy="541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Heart Disease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Yes      No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37     127</a:t>
            </a:r>
            <a:endParaRPr sz="1400" b="0" i="0" u="none" strike="noStrike" cap="none">
              <a:solidFill>
                <a:srgbClr val="000000"/>
              </a:solidFill>
              <a:latin typeface="Arial"/>
              <a:ea typeface="Arial"/>
              <a:cs typeface="Arial"/>
              <a:sym typeface="Arial"/>
            </a:endParaRPr>
          </a:p>
        </p:txBody>
      </p:sp>
      <p:sp>
        <p:nvSpPr>
          <p:cNvPr id="240" name="Google Shape;240;p27"/>
          <p:cNvSpPr/>
          <p:nvPr/>
        </p:nvSpPr>
        <p:spPr>
          <a:xfrm>
            <a:off x="4926234" y="3184650"/>
            <a:ext cx="1494900" cy="541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Good Blood Circulation</a:t>
            </a:r>
            <a:endParaRPr sz="1400" b="0" i="0" u="none" strike="noStrike" cap="none">
              <a:solidFill>
                <a:srgbClr val="000000"/>
              </a:solidFill>
              <a:latin typeface="Arial"/>
              <a:ea typeface="Arial"/>
              <a:cs typeface="Arial"/>
              <a:sym typeface="Arial"/>
            </a:endParaRPr>
          </a:p>
        </p:txBody>
      </p:sp>
      <p:cxnSp>
        <p:nvCxnSpPr>
          <p:cNvPr id="241" name="Google Shape;241;p27"/>
          <p:cNvCxnSpPr>
            <a:stCxn id="240" idx="2"/>
            <a:endCxn id="239" idx="0"/>
          </p:cNvCxnSpPr>
          <p:nvPr/>
        </p:nvCxnSpPr>
        <p:spPr>
          <a:xfrm flipH="1">
            <a:off x="4879884" y="3726450"/>
            <a:ext cx="793800" cy="436200"/>
          </a:xfrm>
          <a:prstGeom prst="straightConnector1">
            <a:avLst/>
          </a:prstGeom>
          <a:noFill/>
          <a:ln w="9525" cap="flat" cmpd="sng">
            <a:solidFill>
              <a:schemeClr val="dk2"/>
            </a:solidFill>
            <a:prstDash val="solid"/>
            <a:round/>
            <a:headEnd type="none" w="sm" len="sm"/>
            <a:tailEnd type="triangle" w="med" len="med"/>
          </a:ln>
        </p:spPr>
      </p:cxnSp>
      <p:cxnSp>
        <p:nvCxnSpPr>
          <p:cNvPr id="242" name="Google Shape;242;p27"/>
          <p:cNvCxnSpPr>
            <a:stCxn id="240" idx="2"/>
            <a:endCxn id="238" idx="0"/>
          </p:cNvCxnSpPr>
          <p:nvPr/>
        </p:nvCxnSpPr>
        <p:spPr>
          <a:xfrm>
            <a:off x="5673684" y="3726450"/>
            <a:ext cx="915300" cy="436200"/>
          </a:xfrm>
          <a:prstGeom prst="straightConnector1">
            <a:avLst/>
          </a:prstGeom>
          <a:noFill/>
          <a:ln w="9525" cap="flat" cmpd="sng">
            <a:solidFill>
              <a:schemeClr val="dk2"/>
            </a:solidFill>
            <a:prstDash val="solid"/>
            <a:round/>
            <a:headEnd type="none" w="sm" len="sm"/>
            <a:tailEnd type="triangle" w="med" len="med"/>
          </a:ln>
        </p:spPr>
      </p:cxnSp>
      <p:sp>
        <p:nvSpPr>
          <p:cNvPr id="243" name="Google Shape;243;p27"/>
          <p:cNvSpPr txBox="1"/>
          <p:nvPr/>
        </p:nvSpPr>
        <p:spPr>
          <a:xfrm>
            <a:off x="4879819" y="3745599"/>
            <a:ext cx="472200" cy="1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Verdana"/>
                <a:ea typeface="Verdana"/>
                <a:cs typeface="Verdana"/>
                <a:sym typeface="Verdana"/>
              </a:rPr>
              <a:t>Yes</a:t>
            </a:r>
            <a:endParaRPr sz="1400" b="0" i="0" u="none" strike="noStrike" cap="none">
              <a:solidFill>
                <a:srgbClr val="000000"/>
              </a:solidFill>
              <a:latin typeface="Verdana"/>
              <a:ea typeface="Verdana"/>
              <a:cs typeface="Verdana"/>
              <a:sym typeface="Verdana"/>
            </a:endParaRPr>
          </a:p>
        </p:txBody>
      </p:sp>
      <p:sp>
        <p:nvSpPr>
          <p:cNvPr id="244" name="Google Shape;244;p27"/>
          <p:cNvSpPr txBox="1"/>
          <p:nvPr/>
        </p:nvSpPr>
        <p:spPr>
          <a:xfrm>
            <a:off x="6100943" y="3745599"/>
            <a:ext cx="472200" cy="12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Verdana"/>
                <a:ea typeface="Verdana"/>
                <a:cs typeface="Verdana"/>
                <a:sym typeface="Verdana"/>
              </a:rPr>
              <a:t>No</a:t>
            </a:r>
            <a:endParaRPr sz="1400" b="0" i="0" u="none" strike="noStrike" cap="none">
              <a:solidFill>
                <a:srgbClr val="000000"/>
              </a:solidFill>
              <a:latin typeface="Verdana"/>
              <a:ea typeface="Verdana"/>
              <a:cs typeface="Verdana"/>
              <a:sym typeface="Verdana"/>
            </a:endParaRPr>
          </a:p>
        </p:txBody>
      </p:sp>
      <p:sp>
        <p:nvSpPr>
          <p:cNvPr id="245" name="Google Shape;245;p27"/>
          <p:cNvSpPr txBox="1"/>
          <p:nvPr/>
        </p:nvSpPr>
        <p:spPr>
          <a:xfrm>
            <a:off x="211525" y="202050"/>
            <a:ext cx="3708000" cy="2512800"/>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rgbClr val="000000"/>
              </a:buClr>
              <a:buSzPts val="1400"/>
              <a:buFont typeface="Verdana"/>
              <a:buChar char="●"/>
            </a:pPr>
            <a:r>
              <a:rPr lang="en-GB" sz="1400" b="0" i="0" u="none" strike="noStrike" cap="none">
                <a:solidFill>
                  <a:srgbClr val="000000"/>
                </a:solidFill>
                <a:latin typeface="Verdana"/>
                <a:ea typeface="Verdana"/>
                <a:cs typeface="Verdana"/>
                <a:sym typeface="Verdana"/>
              </a:rPr>
              <a:t>From observation it is clear that none of node is able to classify 100% Yes Heart Patient or 100% No Heart Patient.</a:t>
            </a:r>
            <a:endParaRPr sz="1400" b="0" i="0" u="none" strike="noStrike" cap="none">
              <a:solidFill>
                <a:srgbClr val="000000"/>
              </a:solidFill>
              <a:latin typeface="Verdana"/>
              <a:ea typeface="Verdana"/>
              <a:cs typeface="Verdana"/>
              <a:sym typeface="Verdana"/>
            </a:endParaRPr>
          </a:p>
          <a:p>
            <a:pPr marL="457200" marR="0" lvl="0" indent="-317500" algn="l" rtl="0">
              <a:lnSpc>
                <a:spcPct val="100000"/>
              </a:lnSpc>
              <a:spcBef>
                <a:spcPts val="0"/>
              </a:spcBef>
              <a:spcAft>
                <a:spcPts val="0"/>
              </a:spcAft>
              <a:buClr>
                <a:srgbClr val="000000"/>
              </a:buClr>
              <a:buSzPts val="1400"/>
              <a:buFont typeface="Verdana"/>
              <a:buChar char="●"/>
            </a:pPr>
            <a:r>
              <a:rPr lang="en-GB" sz="1400" b="0" i="0" u="none" strike="noStrike" cap="none">
                <a:solidFill>
                  <a:srgbClr val="000000"/>
                </a:solidFill>
                <a:latin typeface="Verdana"/>
                <a:ea typeface="Verdana"/>
                <a:cs typeface="Verdana"/>
                <a:sym typeface="Verdana"/>
              </a:rPr>
              <a:t>So all these nodes are considered as </a:t>
            </a:r>
            <a:r>
              <a:rPr lang="en-GB" sz="1400" b="1" i="0" u="none" strike="noStrike" cap="none">
                <a:solidFill>
                  <a:srgbClr val="000000"/>
                </a:solidFill>
                <a:latin typeface="Verdana"/>
                <a:ea typeface="Verdana"/>
                <a:cs typeface="Verdana"/>
                <a:sym typeface="Verdana"/>
              </a:rPr>
              <a:t>impure</a:t>
            </a:r>
            <a:r>
              <a:rPr lang="en-GB" sz="1400" b="0" i="0" u="none" strike="noStrike" cap="none">
                <a:solidFill>
                  <a:srgbClr val="000000"/>
                </a:solidFill>
                <a:latin typeface="Verdana"/>
                <a:ea typeface="Verdana"/>
                <a:cs typeface="Verdana"/>
                <a:sym typeface="Verdana"/>
              </a:rPr>
              <a:t>.</a:t>
            </a:r>
            <a:endParaRPr sz="1400" b="0" i="0" u="none" strike="noStrike" cap="none">
              <a:solidFill>
                <a:srgbClr val="000000"/>
              </a:solidFill>
              <a:latin typeface="Verdana"/>
              <a:ea typeface="Verdana"/>
              <a:cs typeface="Verdana"/>
              <a:sym typeface="Verdana"/>
            </a:endParaRPr>
          </a:p>
          <a:p>
            <a:pPr marL="457200" marR="0" lvl="0" indent="-317500" algn="l" rtl="0">
              <a:lnSpc>
                <a:spcPct val="100000"/>
              </a:lnSpc>
              <a:spcBef>
                <a:spcPts val="0"/>
              </a:spcBef>
              <a:spcAft>
                <a:spcPts val="0"/>
              </a:spcAft>
              <a:buClr>
                <a:srgbClr val="000000"/>
              </a:buClr>
              <a:buSzPts val="1400"/>
              <a:buFont typeface="Verdana"/>
              <a:buChar char="●"/>
            </a:pPr>
            <a:r>
              <a:rPr lang="en-GB" sz="1400" b="0" i="0" u="none" strike="noStrike" cap="none">
                <a:solidFill>
                  <a:srgbClr val="000000"/>
                </a:solidFill>
                <a:latin typeface="Verdana"/>
                <a:ea typeface="Verdana"/>
                <a:cs typeface="Verdana"/>
                <a:sym typeface="Verdana"/>
              </a:rPr>
              <a:t>Now, to determine which node is best as root node in our decision tree, we need to find a way to calculate and compare the amount of impurity in each node.</a:t>
            </a:r>
            <a:endParaRPr sz="1400" b="0" i="0" u="none" strike="noStrike" cap="none">
              <a:solidFill>
                <a:srgbClr val="000000"/>
              </a:solidFill>
              <a:latin typeface="Verdana"/>
              <a:ea typeface="Verdana"/>
              <a:cs typeface="Verdana"/>
              <a:sym typeface="Verdana"/>
            </a:endParaRPr>
          </a:p>
          <a:p>
            <a:pPr marL="457200" marR="0" lvl="0" indent="-317500" algn="l" rtl="0">
              <a:lnSpc>
                <a:spcPct val="100000"/>
              </a:lnSpc>
              <a:spcBef>
                <a:spcPts val="0"/>
              </a:spcBef>
              <a:spcAft>
                <a:spcPts val="0"/>
              </a:spcAft>
              <a:buClr>
                <a:srgbClr val="000000"/>
              </a:buClr>
              <a:buSzPts val="1400"/>
              <a:buFont typeface="Verdana"/>
              <a:buChar char="●"/>
            </a:pPr>
            <a:r>
              <a:rPr lang="en-GB" sz="1400" b="0" i="0" u="none" strike="noStrike" cap="none">
                <a:solidFill>
                  <a:srgbClr val="000000"/>
                </a:solidFill>
                <a:latin typeface="Verdana"/>
                <a:ea typeface="Verdana"/>
                <a:cs typeface="Verdana"/>
                <a:sym typeface="Verdana"/>
              </a:rPr>
              <a:t>One of the popular way to calculate the impurity is </a:t>
            </a:r>
            <a:r>
              <a:rPr lang="en-GB" sz="1400" b="1" i="0" u="none" strike="noStrike" cap="none">
                <a:solidFill>
                  <a:srgbClr val="000000"/>
                </a:solidFill>
                <a:latin typeface="Verdana"/>
                <a:ea typeface="Verdana"/>
                <a:cs typeface="Verdana"/>
                <a:sym typeface="Verdana"/>
              </a:rPr>
              <a:t>Gini Impurity</a:t>
            </a:r>
            <a:r>
              <a:rPr lang="en-GB" sz="1400" b="0" i="0" u="none" strike="noStrike" cap="none">
                <a:solidFill>
                  <a:srgbClr val="000000"/>
                </a:solidFill>
                <a:latin typeface="Verdana"/>
                <a:ea typeface="Verdana"/>
                <a:cs typeface="Verdana"/>
                <a:sym typeface="Verdana"/>
              </a:rPr>
              <a:t> method.</a:t>
            </a:r>
            <a:endParaRPr sz="1400" b="0" i="0" u="none" strike="noStrike" cap="none">
              <a:solidFill>
                <a:srgbClr val="000000"/>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title"/>
          </p:nvPr>
        </p:nvSpPr>
        <p:spPr>
          <a:xfrm>
            <a:off x="152400" y="57150"/>
            <a:ext cx="7239000" cy="62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GB">
                <a:solidFill>
                  <a:srgbClr val="000000"/>
                </a:solidFill>
              </a:rPr>
              <a:t>Gini Impurity</a:t>
            </a:r>
            <a:endParaRPr>
              <a:solidFill>
                <a:srgbClr val="000000"/>
              </a:solidFill>
            </a:endParaRPr>
          </a:p>
        </p:txBody>
      </p:sp>
      <p:sp>
        <p:nvSpPr>
          <p:cNvPr id="251" name="Google Shape;251;p28"/>
          <p:cNvSpPr txBox="1">
            <a:spLocks noGrp="1"/>
          </p:cNvSpPr>
          <p:nvPr>
            <p:ph type="body" idx="1"/>
          </p:nvPr>
        </p:nvSpPr>
        <p:spPr>
          <a:xfrm>
            <a:off x="152400" y="857250"/>
            <a:ext cx="7239000" cy="339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480"/>
              </a:spcBef>
              <a:spcAft>
                <a:spcPts val="0"/>
              </a:spcAft>
              <a:buSzPts val="2400"/>
              <a:buNone/>
            </a:pPr>
            <a:r>
              <a:rPr lang="en-GB" sz="1600">
                <a:solidFill>
                  <a:srgbClr val="000000"/>
                </a:solidFill>
                <a:highlight>
                  <a:srgbClr val="FFFFFF"/>
                </a:highlight>
                <a:latin typeface="Helvetica Neue"/>
                <a:ea typeface="Helvetica Neue"/>
                <a:cs typeface="Helvetica Neue"/>
                <a:sym typeface="Helvetica Neue"/>
              </a:rPr>
              <a:t>Gini impurity measures the degree or probability of a particular variable being wrongly classified when it is randomly chosen. But what is actually meant by ‘impurity’? If all the elements belong to a single class, then it can be called pure. The degree of Gini index varies between 0 and 1, where 0 denotes that all elements belong to a certain class or if there exists only one class, and 1 denotes that the elements are randomly distributed across various classes. A Gini Index of 0.5 denotes equally distributed elements into some classes.</a:t>
            </a:r>
            <a:endParaRPr sz="1600">
              <a:solidFill>
                <a:srgbClr val="000000"/>
              </a:solidFill>
              <a:highlight>
                <a:srgbClr val="FFFFFF"/>
              </a:highlight>
              <a:latin typeface="Helvetica Neue"/>
              <a:ea typeface="Helvetica Neue"/>
              <a:cs typeface="Helvetica Neue"/>
              <a:sym typeface="Helvetica Neue"/>
            </a:endParaRPr>
          </a:p>
          <a:p>
            <a:pPr marL="0" lvl="0" indent="0" algn="l" rtl="0">
              <a:lnSpc>
                <a:spcPct val="100000"/>
              </a:lnSpc>
              <a:spcBef>
                <a:spcPts val="480"/>
              </a:spcBef>
              <a:spcAft>
                <a:spcPts val="0"/>
              </a:spcAft>
              <a:buSzPts val="2400"/>
              <a:buNone/>
            </a:pPr>
            <a:endParaRPr sz="1600">
              <a:solidFill>
                <a:srgbClr val="494949"/>
              </a:solidFill>
              <a:highlight>
                <a:srgbClr val="FFFFFF"/>
              </a:highlight>
              <a:latin typeface="Helvetica Neue"/>
              <a:ea typeface="Helvetica Neue"/>
              <a:cs typeface="Helvetica Neue"/>
              <a:sym typeface="Helvetica Neue"/>
            </a:endParaRPr>
          </a:p>
          <a:p>
            <a:pPr marL="0" lvl="0" indent="0" algn="l" rtl="0">
              <a:lnSpc>
                <a:spcPct val="100000"/>
              </a:lnSpc>
              <a:spcBef>
                <a:spcPts val="480"/>
              </a:spcBef>
              <a:spcAft>
                <a:spcPts val="0"/>
              </a:spcAft>
              <a:buSzPts val="2400"/>
              <a:buNone/>
            </a:pPr>
            <a:r>
              <a:rPr lang="en-GB" sz="1600">
                <a:solidFill>
                  <a:srgbClr val="000000"/>
                </a:solidFill>
                <a:highlight>
                  <a:srgbClr val="FFFFFF"/>
                </a:highlight>
                <a:latin typeface="Helvetica Neue"/>
                <a:ea typeface="Helvetica Neue"/>
                <a:cs typeface="Helvetica Neue"/>
                <a:sym typeface="Helvetica Neue"/>
              </a:rPr>
              <a:t>Formula:</a:t>
            </a:r>
            <a:endParaRPr sz="1600">
              <a:solidFill>
                <a:srgbClr val="000000"/>
              </a:solidFill>
              <a:highlight>
                <a:srgbClr val="FFFFFF"/>
              </a:highlight>
              <a:latin typeface="Helvetica Neue"/>
              <a:ea typeface="Helvetica Neue"/>
              <a:cs typeface="Helvetica Neue"/>
              <a:sym typeface="Helvetica Neue"/>
            </a:endParaRPr>
          </a:p>
          <a:p>
            <a:pPr marL="0" lvl="0" indent="0" algn="l" rtl="0">
              <a:lnSpc>
                <a:spcPct val="100000"/>
              </a:lnSpc>
              <a:spcBef>
                <a:spcPts val="480"/>
              </a:spcBef>
              <a:spcAft>
                <a:spcPts val="0"/>
              </a:spcAft>
              <a:buSzPts val="2400"/>
              <a:buNone/>
            </a:pPr>
            <a:endParaRPr sz="1600">
              <a:solidFill>
                <a:srgbClr val="000000"/>
              </a:solidFill>
              <a:highlight>
                <a:srgbClr val="FFFFFF"/>
              </a:highlight>
              <a:latin typeface="Helvetica Neue"/>
              <a:ea typeface="Helvetica Neue"/>
              <a:cs typeface="Helvetica Neue"/>
              <a:sym typeface="Helvetica Neue"/>
            </a:endParaRPr>
          </a:p>
          <a:p>
            <a:pPr marL="0" lvl="0" indent="0" algn="ctr" rtl="0">
              <a:lnSpc>
                <a:spcPct val="100000"/>
              </a:lnSpc>
              <a:spcBef>
                <a:spcPts val="480"/>
              </a:spcBef>
              <a:spcAft>
                <a:spcPts val="0"/>
              </a:spcAft>
              <a:buSzPts val="2400"/>
              <a:buNone/>
            </a:pPr>
            <a:r>
              <a:rPr lang="en-GB" sz="1600">
                <a:solidFill>
                  <a:srgbClr val="000000"/>
                </a:solidFill>
                <a:highlight>
                  <a:srgbClr val="FFFFFF"/>
                </a:highlight>
                <a:latin typeface="Helvetica Neue"/>
                <a:ea typeface="Helvetica Neue"/>
                <a:cs typeface="Helvetica Neue"/>
                <a:sym typeface="Helvetica Neue"/>
              </a:rPr>
              <a:t>Gini Impurity=     1 -  ∑</a:t>
            </a:r>
            <a:r>
              <a:rPr lang="en-GB" sz="1600" baseline="30000">
                <a:solidFill>
                  <a:srgbClr val="000000"/>
                </a:solidFill>
                <a:highlight>
                  <a:srgbClr val="FFFFFF"/>
                </a:highlight>
                <a:latin typeface="Helvetica Neue"/>
                <a:ea typeface="Helvetica Neue"/>
                <a:cs typeface="Helvetica Neue"/>
                <a:sym typeface="Helvetica Neue"/>
              </a:rPr>
              <a:t>n</a:t>
            </a:r>
            <a:r>
              <a:rPr lang="en-GB" sz="1600" baseline="-25000">
                <a:solidFill>
                  <a:srgbClr val="000000"/>
                </a:solidFill>
                <a:highlight>
                  <a:srgbClr val="FFFFFF"/>
                </a:highlight>
                <a:latin typeface="Helvetica Neue"/>
                <a:ea typeface="Helvetica Neue"/>
                <a:cs typeface="Helvetica Neue"/>
                <a:sym typeface="Helvetica Neue"/>
              </a:rPr>
              <a:t>i=1 </a:t>
            </a:r>
            <a:r>
              <a:rPr lang="en-GB" sz="1600">
                <a:solidFill>
                  <a:srgbClr val="000000"/>
                </a:solidFill>
                <a:highlight>
                  <a:srgbClr val="FFFFFF"/>
                </a:highlight>
                <a:latin typeface="Helvetica Neue"/>
                <a:ea typeface="Helvetica Neue"/>
                <a:cs typeface="Helvetica Neue"/>
                <a:sym typeface="Helvetica Neue"/>
              </a:rPr>
              <a:t>(p</a:t>
            </a:r>
            <a:r>
              <a:rPr lang="en-GB" sz="1600" baseline="-25000">
                <a:solidFill>
                  <a:srgbClr val="000000"/>
                </a:solidFill>
                <a:highlight>
                  <a:srgbClr val="FFFFFF"/>
                </a:highlight>
                <a:latin typeface="Helvetica Neue"/>
                <a:ea typeface="Helvetica Neue"/>
                <a:cs typeface="Helvetica Neue"/>
                <a:sym typeface="Helvetica Neue"/>
              </a:rPr>
              <a:t>i</a:t>
            </a:r>
            <a:r>
              <a:rPr lang="en-GB" sz="1600">
                <a:solidFill>
                  <a:srgbClr val="000000"/>
                </a:solidFill>
                <a:highlight>
                  <a:srgbClr val="FFFFFF"/>
                </a:highlight>
                <a:latin typeface="Helvetica Neue"/>
                <a:ea typeface="Helvetica Neue"/>
                <a:cs typeface="Helvetica Neue"/>
                <a:sym typeface="Helvetica Neue"/>
              </a:rPr>
              <a:t>)</a:t>
            </a:r>
            <a:r>
              <a:rPr lang="en-GB" sz="1600" baseline="30000">
                <a:solidFill>
                  <a:srgbClr val="000000"/>
                </a:solidFill>
                <a:highlight>
                  <a:srgbClr val="FFFFFF"/>
                </a:highlight>
                <a:latin typeface="Helvetica Neue"/>
                <a:ea typeface="Helvetica Neue"/>
                <a:cs typeface="Helvetica Neue"/>
                <a:sym typeface="Helvetica Neue"/>
              </a:rPr>
              <a:t>2</a:t>
            </a:r>
            <a:endParaRPr sz="1600" baseline="30000">
              <a:solidFill>
                <a:srgbClr val="000000"/>
              </a:solidFill>
              <a:highlight>
                <a:srgbClr val="FFFFFF"/>
              </a:highlight>
              <a:latin typeface="Helvetica Neue"/>
              <a:ea typeface="Helvetica Neue"/>
              <a:cs typeface="Helvetica Neue"/>
              <a:sym typeface="Helvetica Neue"/>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txBox="1">
            <a:spLocks noGrp="1"/>
          </p:cNvSpPr>
          <p:nvPr>
            <p:ph type="title"/>
          </p:nvPr>
        </p:nvSpPr>
        <p:spPr>
          <a:xfrm>
            <a:off x="152400" y="57150"/>
            <a:ext cx="7239000" cy="62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GB"/>
              <a:t>Calculating Gini Impurity</a:t>
            </a:r>
            <a:endParaRPr/>
          </a:p>
        </p:txBody>
      </p:sp>
      <p:sp>
        <p:nvSpPr>
          <p:cNvPr id="257" name="Google Shape;257;p29"/>
          <p:cNvSpPr txBox="1">
            <a:spLocks noGrp="1"/>
          </p:cNvSpPr>
          <p:nvPr>
            <p:ph type="body" idx="1"/>
          </p:nvPr>
        </p:nvSpPr>
        <p:spPr>
          <a:xfrm>
            <a:off x="152400" y="857250"/>
            <a:ext cx="7239000" cy="522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480"/>
              </a:spcBef>
              <a:spcAft>
                <a:spcPts val="0"/>
              </a:spcAft>
              <a:buSzPts val="2400"/>
              <a:buNone/>
            </a:pPr>
            <a:r>
              <a:rPr lang="en-GB"/>
              <a:t>Let us calculate the gini impurity for chest pain</a:t>
            </a:r>
            <a:endParaRPr/>
          </a:p>
        </p:txBody>
      </p:sp>
      <p:sp>
        <p:nvSpPr>
          <p:cNvPr id="258" name="Google Shape;258;p29"/>
          <p:cNvSpPr/>
          <p:nvPr/>
        </p:nvSpPr>
        <p:spPr>
          <a:xfrm>
            <a:off x="3804380" y="2425523"/>
            <a:ext cx="1483800" cy="57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Heart Disease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Yes      No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 34      125</a:t>
            </a:r>
            <a:endParaRPr sz="1400" b="0" i="0" u="none" strike="noStrike" cap="none">
              <a:solidFill>
                <a:srgbClr val="000000"/>
              </a:solidFill>
              <a:latin typeface="Arial"/>
              <a:ea typeface="Arial"/>
              <a:cs typeface="Arial"/>
              <a:sym typeface="Arial"/>
            </a:endParaRPr>
          </a:p>
        </p:txBody>
      </p:sp>
      <p:sp>
        <p:nvSpPr>
          <p:cNvPr id="259" name="Google Shape;259;p29"/>
          <p:cNvSpPr/>
          <p:nvPr/>
        </p:nvSpPr>
        <p:spPr>
          <a:xfrm>
            <a:off x="2107850" y="2425523"/>
            <a:ext cx="1483800" cy="57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Heart Disease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Yes      No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105      39</a:t>
            </a:r>
            <a:endParaRPr sz="1400" b="0" i="0" u="none" strike="noStrike" cap="none">
              <a:solidFill>
                <a:srgbClr val="000000"/>
              </a:solidFill>
              <a:latin typeface="Arial"/>
              <a:ea typeface="Arial"/>
              <a:cs typeface="Arial"/>
              <a:sym typeface="Arial"/>
            </a:endParaRPr>
          </a:p>
        </p:txBody>
      </p:sp>
      <p:sp>
        <p:nvSpPr>
          <p:cNvPr id="260" name="Google Shape;260;p29"/>
          <p:cNvSpPr/>
          <p:nvPr/>
        </p:nvSpPr>
        <p:spPr>
          <a:xfrm>
            <a:off x="2895907" y="1380150"/>
            <a:ext cx="1483800" cy="57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Chest Pain</a:t>
            </a:r>
            <a:endParaRPr sz="1400" b="0" i="0" u="none" strike="noStrike" cap="none">
              <a:solidFill>
                <a:srgbClr val="000000"/>
              </a:solidFill>
              <a:latin typeface="Arial"/>
              <a:ea typeface="Arial"/>
              <a:cs typeface="Arial"/>
              <a:sym typeface="Arial"/>
            </a:endParaRPr>
          </a:p>
        </p:txBody>
      </p:sp>
      <p:cxnSp>
        <p:nvCxnSpPr>
          <p:cNvPr id="261" name="Google Shape;261;p29"/>
          <p:cNvCxnSpPr>
            <a:stCxn id="260" idx="2"/>
            <a:endCxn id="259" idx="0"/>
          </p:cNvCxnSpPr>
          <p:nvPr/>
        </p:nvCxnSpPr>
        <p:spPr>
          <a:xfrm flipH="1">
            <a:off x="2849707" y="1959150"/>
            <a:ext cx="788100" cy="466500"/>
          </a:xfrm>
          <a:prstGeom prst="straightConnector1">
            <a:avLst/>
          </a:prstGeom>
          <a:noFill/>
          <a:ln w="9525" cap="flat" cmpd="sng">
            <a:solidFill>
              <a:schemeClr val="dk2"/>
            </a:solidFill>
            <a:prstDash val="solid"/>
            <a:round/>
            <a:headEnd type="none" w="sm" len="sm"/>
            <a:tailEnd type="triangle" w="med" len="med"/>
          </a:ln>
        </p:spPr>
      </p:cxnSp>
      <p:cxnSp>
        <p:nvCxnSpPr>
          <p:cNvPr id="262" name="Google Shape;262;p29"/>
          <p:cNvCxnSpPr>
            <a:stCxn id="260" idx="2"/>
            <a:endCxn id="258" idx="0"/>
          </p:cNvCxnSpPr>
          <p:nvPr/>
        </p:nvCxnSpPr>
        <p:spPr>
          <a:xfrm>
            <a:off x="3637807" y="1959150"/>
            <a:ext cx="908400" cy="466500"/>
          </a:xfrm>
          <a:prstGeom prst="straightConnector1">
            <a:avLst/>
          </a:prstGeom>
          <a:noFill/>
          <a:ln w="9525" cap="flat" cmpd="sng">
            <a:solidFill>
              <a:schemeClr val="dk2"/>
            </a:solidFill>
            <a:prstDash val="solid"/>
            <a:round/>
            <a:headEnd type="none" w="sm" len="sm"/>
            <a:tailEnd type="triangle" w="med" len="med"/>
          </a:ln>
        </p:spPr>
      </p:cxnSp>
      <p:sp>
        <p:nvSpPr>
          <p:cNvPr id="263" name="Google Shape;263;p29"/>
          <p:cNvSpPr txBox="1"/>
          <p:nvPr/>
        </p:nvSpPr>
        <p:spPr>
          <a:xfrm>
            <a:off x="2849833" y="1979733"/>
            <a:ext cx="468600" cy="13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Verdana"/>
                <a:ea typeface="Verdana"/>
                <a:cs typeface="Verdana"/>
                <a:sym typeface="Verdana"/>
              </a:rPr>
              <a:t>Yes</a:t>
            </a:r>
            <a:endParaRPr sz="1400" b="0" i="0" u="none" strike="noStrike" cap="none">
              <a:solidFill>
                <a:srgbClr val="000000"/>
              </a:solidFill>
              <a:latin typeface="Verdana"/>
              <a:ea typeface="Verdana"/>
              <a:cs typeface="Verdana"/>
              <a:sym typeface="Verdana"/>
            </a:endParaRPr>
          </a:p>
        </p:txBody>
      </p:sp>
      <p:sp>
        <p:nvSpPr>
          <p:cNvPr id="264" name="Google Shape;264;p29"/>
          <p:cNvSpPr txBox="1"/>
          <p:nvPr/>
        </p:nvSpPr>
        <p:spPr>
          <a:xfrm>
            <a:off x="4061994" y="1979732"/>
            <a:ext cx="468600" cy="13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Verdana"/>
                <a:ea typeface="Verdana"/>
                <a:cs typeface="Verdana"/>
                <a:sym typeface="Verdana"/>
              </a:rPr>
              <a:t>No</a:t>
            </a:r>
            <a:endParaRPr sz="1400" b="0" i="0" u="none" strike="noStrike" cap="none">
              <a:solidFill>
                <a:srgbClr val="000000"/>
              </a:solidFill>
              <a:latin typeface="Verdana"/>
              <a:ea typeface="Verdana"/>
              <a:cs typeface="Verdana"/>
              <a:sym typeface="Verdana"/>
            </a:endParaRPr>
          </a:p>
        </p:txBody>
      </p:sp>
      <p:sp>
        <p:nvSpPr>
          <p:cNvPr id="265" name="Google Shape;265;p29"/>
          <p:cNvSpPr txBox="1">
            <a:spLocks noGrp="1"/>
          </p:cNvSpPr>
          <p:nvPr>
            <p:ph type="body" idx="1"/>
          </p:nvPr>
        </p:nvSpPr>
        <p:spPr>
          <a:xfrm>
            <a:off x="152400" y="3143250"/>
            <a:ext cx="7239000" cy="1912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480"/>
              </a:spcBef>
              <a:spcAft>
                <a:spcPts val="0"/>
              </a:spcAft>
              <a:buSzPts val="2400"/>
              <a:buNone/>
            </a:pPr>
            <a:r>
              <a:rPr lang="en-GB"/>
              <a:t>Here Gini Impurity is given by</a:t>
            </a:r>
            <a:endParaRPr/>
          </a:p>
          <a:p>
            <a:pPr marL="0" lvl="0" indent="0" algn="l" rtl="0">
              <a:lnSpc>
                <a:spcPct val="100000"/>
              </a:lnSpc>
              <a:spcBef>
                <a:spcPts val="480"/>
              </a:spcBef>
              <a:spcAft>
                <a:spcPts val="0"/>
              </a:spcAft>
              <a:buSzPts val="2400"/>
              <a:buNone/>
            </a:pPr>
            <a:r>
              <a:rPr lang="en-GB"/>
              <a:t>                                                                                                                                                             =     1- (probability of yes)</a:t>
            </a:r>
            <a:r>
              <a:rPr lang="en-GB" baseline="30000"/>
              <a:t>2</a:t>
            </a:r>
            <a:r>
              <a:rPr lang="en-GB"/>
              <a:t> -(probability of no)</a:t>
            </a:r>
            <a:r>
              <a:rPr lang="en-GB" baseline="30000"/>
              <a:t>2</a:t>
            </a:r>
            <a:r>
              <a:rPr lang="en-GB"/>
              <a:t> </a:t>
            </a:r>
            <a:endParaRPr/>
          </a:p>
          <a:p>
            <a:pPr marL="0" lvl="0" indent="0" algn="l" rtl="0">
              <a:lnSpc>
                <a:spcPct val="100000"/>
              </a:lnSpc>
              <a:spcBef>
                <a:spcPts val="480"/>
              </a:spcBef>
              <a:spcAft>
                <a:spcPts val="0"/>
              </a:spcAft>
              <a:buSzPts val="2400"/>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3"/>
          <a:srcRect b="15590"/>
          <a:stretch/>
        </p:blipFill>
        <p:spPr>
          <a:xfrm>
            <a:off x="0" y="0"/>
            <a:ext cx="7407667" cy="5143500"/>
          </a:xfrm>
          <a:prstGeom prst="rect">
            <a:avLst/>
          </a:prstGeom>
        </p:spPr>
      </p:pic>
    </p:spTree>
    <p:extLst>
      <p:ext uri="{BB962C8B-B14F-4D97-AF65-F5344CB8AC3E}">
        <p14:creationId xmlns:p14="http://schemas.microsoft.com/office/powerpoint/2010/main" val="33620191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0"/>
          <p:cNvSpPr txBox="1">
            <a:spLocks noGrp="1"/>
          </p:cNvSpPr>
          <p:nvPr>
            <p:ph type="body" idx="1"/>
          </p:nvPr>
        </p:nvSpPr>
        <p:spPr>
          <a:xfrm>
            <a:off x="152400" y="247650"/>
            <a:ext cx="7239000" cy="449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480"/>
              </a:spcBef>
              <a:spcAft>
                <a:spcPts val="0"/>
              </a:spcAft>
              <a:buSzPts val="2400"/>
              <a:buNone/>
            </a:pPr>
            <a:r>
              <a:rPr lang="en-GB"/>
              <a:t>Therefore, </a:t>
            </a:r>
            <a:endParaRPr/>
          </a:p>
          <a:p>
            <a:pPr marL="0" lvl="0" indent="0" algn="l" rtl="0">
              <a:lnSpc>
                <a:spcPct val="100000"/>
              </a:lnSpc>
              <a:spcBef>
                <a:spcPts val="480"/>
              </a:spcBef>
              <a:spcAft>
                <a:spcPts val="0"/>
              </a:spcAft>
              <a:buSzPts val="2400"/>
              <a:buNone/>
            </a:pPr>
            <a:r>
              <a:rPr lang="en-GB"/>
              <a:t>Gini Impurity(right node) </a:t>
            </a:r>
            <a:endParaRPr/>
          </a:p>
          <a:p>
            <a:pPr marL="0" lvl="0" indent="0" algn="l" rtl="0">
              <a:lnSpc>
                <a:spcPct val="100000"/>
              </a:lnSpc>
              <a:spcBef>
                <a:spcPts val="480"/>
              </a:spcBef>
              <a:spcAft>
                <a:spcPts val="0"/>
              </a:spcAft>
              <a:buSzPts val="2400"/>
              <a:buNone/>
            </a:pPr>
            <a:r>
              <a:rPr lang="en-GB"/>
              <a:t>=   1 -  [( 34 ) / (34 + 125)]</a:t>
            </a:r>
            <a:r>
              <a:rPr lang="en-GB" baseline="30000"/>
              <a:t>2</a:t>
            </a:r>
            <a:r>
              <a:rPr lang="en-GB"/>
              <a:t> - [( 125 ) / (34 + 125)]</a:t>
            </a:r>
            <a:r>
              <a:rPr lang="en-GB" baseline="30000"/>
              <a:t>2</a:t>
            </a:r>
            <a:r>
              <a:rPr lang="en-GB"/>
              <a:t> </a:t>
            </a:r>
            <a:endParaRPr/>
          </a:p>
          <a:p>
            <a:pPr marL="0" lvl="0" indent="0" algn="l" rtl="0">
              <a:lnSpc>
                <a:spcPct val="100000"/>
              </a:lnSpc>
              <a:spcBef>
                <a:spcPts val="480"/>
              </a:spcBef>
              <a:spcAft>
                <a:spcPts val="0"/>
              </a:spcAft>
              <a:buSzPts val="2400"/>
              <a:buNone/>
            </a:pPr>
            <a:r>
              <a:rPr lang="en-GB"/>
              <a:t>=   0.336</a:t>
            </a:r>
            <a:endParaRPr/>
          </a:p>
          <a:p>
            <a:pPr marL="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r>
              <a:rPr lang="en-GB"/>
              <a:t>Similarly for left node we get,</a:t>
            </a:r>
            <a:endParaRPr/>
          </a:p>
          <a:p>
            <a:pPr marL="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r>
              <a:rPr lang="en-GB"/>
              <a:t>Gini Impurity(left node) = 0.395</a:t>
            </a:r>
            <a:endParaRPr/>
          </a:p>
          <a:p>
            <a:pPr marL="0" lvl="0" indent="0" algn="l" rtl="0">
              <a:lnSpc>
                <a:spcPct val="100000"/>
              </a:lnSpc>
              <a:spcBef>
                <a:spcPts val="480"/>
              </a:spcBef>
              <a:spcAft>
                <a:spcPts val="0"/>
              </a:spcAft>
              <a:buSzPts val="2400"/>
              <a:buNone/>
            </a:pPr>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1"/>
          <p:cNvSpPr txBox="1">
            <a:spLocks noGrp="1"/>
          </p:cNvSpPr>
          <p:nvPr>
            <p:ph type="title"/>
          </p:nvPr>
        </p:nvSpPr>
        <p:spPr>
          <a:xfrm>
            <a:off x="152400" y="438150"/>
            <a:ext cx="7239000" cy="62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GB"/>
              <a:t>Total Gini Impurity of Chest Pain:</a:t>
            </a:r>
            <a:endParaRPr/>
          </a:p>
        </p:txBody>
      </p:sp>
      <p:sp>
        <p:nvSpPr>
          <p:cNvPr id="276" name="Google Shape;276;p31"/>
          <p:cNvSpPr txBox="1">
            <a:spLocks noGrp="1"/>
          </p:cNvSpPr>
          <p:nvPr>
            <p:ph type="body" idx="1"/>
          </p:nvPr>
        </p:nvSpPr>
        <p:spPr>
          <a:xfrm>
            <a:off x="152400" y="1466850"/>
            <a:ext cx="7239000" cy="339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480"/>
              </a:spcBef>
              <a:spcAft>
                <a:spcPts val="0"/>
              </a:spcAft>
              <a:buSzPts val="2400"/>
              <a:buNone/>
            </a:pPr>
            <a:r>
              <a:rPr lang="en-GB"/>
              <a:t>Now for total Gini Impurity of Chest Pain is given by the weighted average of leaf node impurities.</a:t>
            </a:r>
            <a:endParaRPr/>
          </a:p>
          <a:p>
            <a:pPr marL="0" lvl="0" indent="0" algn="l" rtl="0">
              <a:lnSpc>
                <a:spcPct val="100000"/>
              </a:lnSpc>
              <a:spcBef>
                <a:spcPts val="480"/>
              </a:spcBef>
              <a:spcAft>
                <a:spcPts val="0"/>
              </a:spcAft>
              <a:buSzPts val="2400"/>
              <a:buNone/>
            </a:pPr>
            <a:r>
              <a:rPr lang="en-GB"/>
              <a:t>It is given by:</a:t>
            </a:r>
            <a:endParaRPr/>
          </a:p>
          <a:p>
            <a:pPr marL="0" lvl="0" indent="0" algn="l" rtl="0">
              <a:lnSpc>
                <a:spcPct val="100000"/>
              </a:lnSpc>
              <a:spcBef>
                <a:spcPts val="480"/>
              </a:spcBef>
              <a:spcAft>
                <a:spcPts val="0"/>
              </a:spcAft>
              <a:buSzPts val="2400"/>
              <a:buNone/>
            </a:pPr>
            <a:r>
              <a:rPr lang="en-GB"/>
              <a:t> </a:t>
            </a:r>
            <a:endParaRPr/>
          </a:p>
          <a:p>
            <a:pPr marL="0" lvl="0" indent="0" algn="l" rtl="0">
              <a:lnSpc>
                <a:spcPct val="100000"/>
              </a:lnSpc>
              <a:spcBef>
                <a:spcPts val="480"/>
              </a:spcBef>
              <a:spcAft>
                <a:spcPts val="0"/>
              </a:spcAft>
              <a:buSzPts val="2400"/>
              <a:buNone/>
            </a:pPr>
            <a:r>
              <a:rPr lang="en-GB" sz="1500"/>
              <a:t>[(Total Number of persons in left node)/ (total number of persons in both node )]*(Gini Impurity of left node)</a:t>
            </a:r>
            <a:r>
              <a:rPr lang="en-GB" sz="1100"/>
              <a:t> </a:t>
            </a:r>
            <a:r>
              <a:rPr lang="en-GB" sz="1300"/>
              <a:t>     +    </a:t>
            </a:r>
            <a:endParaRPr sz="1300"/>
          </a:p>
          <a:p>
            <a:pPr marL="0" lvl="0" indent="0" algn="l" rtl="0">
              <a:lnSpc>
                <a:spcPct val="100000"/>
              </a:lnSpc>
              <a:spcBef>
                <a:spcPts val="480"/>
              </a:spcBef>
              <a:spcAft>
                <a:spcPts val="0"/>
              </a:spcAft>
              <a:buSzPts val="2400"/>
              <a:buNone/>
            </a:pPr>
            <a:r>
              <a:rPr lang="en-GB" sz="1500"/>
              <a:t>[(Total Number of persons in right  node)/ (total number of persons in both node)]*(Gini Impurity of right node)</a:t>
            </a:r>
            <a:endParaRPr sz="15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2"/>
          <p:cNvSpPr txBox="1">
            <a:spLocks noGrp="1"/>
          </p:cNvSpPr>
          <p:nvPr>
            <p:ph type="body" idx="1"/>
          </p:nvPr>
        </p:nvSpPr>
        <p:spPr>
          <a:xfrm>
            <a:off x="91975" y="273175"/>
            <a:ext cx="7239000" cy="339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480"/>
              </a:spcBef>
              <a:spcAft>
                <a:spcPts val="0"/>
              </a:spcAft>
              <a:buSzPts val="2400"/>
              <a:buNone/>
            </a:pPr>
            <a:r>
              <a:rPr lang="en-GB"/>
              <a:t>Therefore it gives,</a:t>
            </a:r>
            <a:endParaRPr/>
          </a:p>
          <a:p>
            <a:pPr marL="0" lvl="0" indent="0" algn="l" rtl="0">
              <a:lnSpc>
                <a:spcPct val="100000"/>
              </a:lnSpc>
              <a:spcBef>
                <a:spcPts val="480"/>
              </a:spcBef>
              <a:spcAft>
                <a:spcPts val="0"/>
              </a:spcAft>
              <a:buSzPts val="2400"/>
              <a:buNone/>
            </a:pPr>
            <a:r>
              <a:rPr lang="en-GB"/>
              <a:t>Total Gini Impurity of Chest Pain=</a:t>
            </a:r>
            <a:endParaRPr/>
          </a:p>
          <a:p>
            <a:pPr marL="0" lvl="0" indent="0" algn="l" rtl="0">
              <a:lnSpc>
                <a:spcPct val="100000"/>
              </a:lnSpc>
              <a:spcBef>
                <a:spcPts val="480"/>
              </a:spcBef>
              <a:spcAft>
                <a:spcPts val="0"/>
              </a:spcAft>
              <a:buSzPts val="2400"/>
              <a:buNone/>
            </a:pPr>
            <a:r>
              <a:rPr lang="en-GB"/>
              <a:t>[ ( 144 ) / ( 144 + 159 ) ] * [ 0.395 ]   +</a:t>
            </a:r>
            <a:endParaRPr/>
          </a:p>
          <a:p>
            <a:pPr marL="0" lvl="0" indent="0" algn="l" rtl="0">
              <a:lnSpc>
                <a:spcPct val="100000"/>
              </a:lnSpc>
              <a:spcBef>
                <a:spcPts val="480"/>
              </a:spcBef>
              <a:spcAft>
                <a:spcPts val="0"/>
              </a:spcAft>
              <a:buSzPts val="2400"/>
              <a:buNone/>
            </a:pPr>
            <a:r>
              <a:rPr lang="en-GB"/>
              <a:t>[ ( 159 ) / ( 144 + 159 ) ] * [ 0.336 ] </a:t>
            </a:r>
            <a:endParaRPr/>
          </a:p>
          <a:p>
            <a:pPr marL="0" lvl="0" indent="0" algn="l" rtl="0">
              <a:lnSpc>
                <a:spcPct val="100000"/>
              </a:lnSpc>
              <a:spcBef>
                <a:spcPts val="480"/>
              </a:spcBef>
              <a:spcAft>
                <a:spcPts val="0"/>
              </a:spcAft>
              <a:buSzPts val="2400"/>
              <a:buNone/>
            </a:pPr>
            <a:r>
              <a:rPr lang="en-GB"/>
              <a:t>= 0.1877 + 0.1763</a:t>
            </a:r>
            <a:endParaRPr/>
          </a:p>
          <a:p>
            <a:pPr marL="0" lvl="0" indent="0" algn="l" rtl="0">
              <a:lnSpc>
                <a:spcPct val="100000"/>
              </a:lnSpc>
              <a:spcBef>
                <a:spcPts val="480"/>
              </a:spcBef>
              <a:spcAft>
                <a:spcPts val="0"/>
              </a:spcAft>
              <a:buSzPts val="2400"/>
              <a:buNone/>
            </a:pPr>
            <a:r>
              <a:rPr lang="en-GB"/>
              <a:t>= 0.364</a:t>
            </a:r>
            <a:endParaRPr/>
          </a:p>
          <a:p>
            <a:pPr marL="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r>
              <a:rPr lang="en-GB"/>
              <a:t>Therefore, total gini impurity for chest pain =0.364</a:t>
            </a:r>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3"/>
          <p:cNvSpPr txBox="1">
            <a:spLocks noGrp="1"/>
          </p:cNvSpPr>
          <p:nvPr>
            <p:ph type="body" idx="1"/>
          </p:nvPr>
        </p:nvSpPr>
        <p:spPr>
          <a:xfrm>
            <a:off x="152400" y="242300"/>
            <a:ext cx="3946200" cy="47607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480"/>
              </a:spcBef>
              <a:spcAft>
                <a:spcPts val="0"/>
              </a:spcAft>
              <a:buSzPts val="2400"/>
              <a:buNone/>
            </a:pPr>
            <a:r>
              <a:rPr lang="en-GB" sz="1400"/>
              <a:t>Total Gini Impurity of Chest Pain = 0.364</a:t>
            </a:r>
            <a:endParaRPr sz="1400"/>
          </a:p>
          <a:p>
            <a:pPr marL="0" lvl="0" indent="0" algn="l" rtl="0">
              <a:lnSpc>
                <a:spcPct val="100000"/>
              </a:lnSpc>
              <a:spcBef>
                <a:spcPts val="480"/>
              </a:spcBef>
              <a:spcAft>
                <a:spcPts val="0"/>
              </a:spcAft>
              <a:buSzPts val="2400"/>
              <a:buNone/>
            </a:pPr>
            <a:endParaRPr sz="1400"/>
          </a:p>
          <a:p>
            <a:pPr marL="0" lvl="0" indent="0" algn="l" rtl="0">
              <a:lnSpc>
                <a:spcPct val="100000"/>
              </a:lnSpc>
              <a:spcBef>
                <a:spcPts val="480"/>
              </a:spcBef>
              <a:spcAft>
                <a:spcPts val="0"/>
              </a:spcAft>
              <a:buSzPts val="2400"/>
              <a:buNone/>
            </a:pPr>
            <a:endParaRPr sz="1400"/>
          </a:p>
          <a:p>
            <a:pPr marL="0" lvl="0" indent="0" algn="l" rtl="0">
              <a:lnSpc>
                <a:spcPct val="100000"/>
              </a:lnSpc>
              <a:spcBef>
                <a:spcPts val="480"/>
              </a:spcBef>
              <a:spcAft>
                <a:spcPts val="0"/>
              </a:spcAft>
              <a:buSzPts val="2400"/>
              <a:buNone/>
            </a:pPr>
            <a:endParaRPr sz="1400"/>
          </a:p>
          <a:p>
            <a:pPr marL="0" lvl="0" indent="0" algn="l" rtl="0">
              <a:lnSpc>
                <a:spcPct val="100000"/>
              </a:lnSpc>
              <a:spcBef>
                <a:spcPts val="480"/>
              </a:spcBef>
              <a:spcAft>
                <a:spcPts val="0"/>
              </a:spcAft>
              <a:buSzPts val="2400"/>
              <a:buNone/>
            </a:pPr>
            <a:endParaRPr sz="1400"/>
          </a:p>
          <a:p>
            <a:pPr marL="0" lvl="0" indent="0" algn="l" rtl="0">
              <a:lnSpc>
                <a:spcPct val="100000"/>
              </a:lnSpc>
              <a:spcBef>
                <a:spcPts val="480"/>
              </a:spcBef>
              <a:spcAft>
                <a:spcPts val="0"/>
              </a:spcAft>
              <a:buSzPts val="2400"/>
              <a:buNone/>
            </a:pPr>
            <a:endParaRPr sz="1400"/>
          </a:p>
          <a:p>
            <a:pPr marL="0" lvl="0" indent="0" algn="l" rtl="0">
              <a:lnSpc>
                <a:spcPct val="100000"/>
              </a:lnSpc>
              <a:spcBef>
                <a:spcPts val="480"/>
              </a:spcBef>
              <a:spcAft>
                <a:spcPts val="0"/>
              </a:spcAft>
              <a:buSzPts val="2400"/>
              <a:buNone/>
            </a:pPr>
            <a:r>
              <a:rPr lang="en-GB" sz="1400"/>
              <a:t>Total Gini Impurity of Good Blood Circulation</a:t>
            </a:r>
            <a:endParaRPr sz="1400"/>
          </a:p>
          <a:p>
            <a:pPr marL="0" lvl="0" indent="0" algn="l" rtl="0">
              <a:lnSpc>
                <a:spcPct val="100000"/>
              </a:lnSpc>
              <a:spcBef>
                <a:spcPts val="480"/>
              </a:spcBef>
              <a:spcAft>
                <a:spcPts val="0"/>
              </a:spcAft>
              <a:buSzPts val="2400"/>
              <a:buNone/>
            </a:pPr>
            <a:r>
              <a:rPr lang="en-GB" sz="1400"/>
              <a:t> =  0.360</a:t>
            </a:r>
            <a:endParaRPr sz="1400"/>
          </a:p>
          <a:p>
            <a:pPr marL="0" lvl="0" indent="0" algn="l" rtl="0">
              <a:lnSpc>
                <a:spcPct val="100000"/>
              </a:lnSpc>
              <a:spcBef>
                <a:spcPts val="480"/>
              </a:spcBef>
              <a:spcAft>
                <a:spcPts val="0"/>
              </a:spcAft>
              <a:buSzPts val="2400"/>
              <a:buNone/>
            </a:pPr>
            <a:endParaRPr sz="1400"/>
          </a:p>
          <a:p>
            <a:pPr marL="0" lvl="0" indent="0" algn="l" rtl="0">
              <a:lnSpc>
                <a:spcPct val="100000"/>
              </a:lnSpc>
              <a:spcBef>
                <a:spcPts val="480"/>
              </a:spcBef>
              <a:spcAft>
                <a:spcPts val="0"/>
              </a:spcAft>
              <a:buSzPts val="2400"/>
              <a:buNone/>
            </a:pPr>
            <a:endParaRPr sz="1400"/>
          </a:p>
          <a:p>
            <a:pPr marL="0" lvl="0" indent="0" algn="l" rtl="0">
              <a:lnSpc>
                <a:spcPct val="100000"/>
              </a:lnSpc>
              <a:spcBef>
                <a:spcPts val="480"/>
              </a:spcBef>
              <a:spcAft>
                <a:spcPts val="0"/>
              </a:spcAft>
              <a:buSzPts val="2400"/>
              <a:buNone/>
            </a:pPr>
            <a:endParaRPr sz="1400"/>
          </a:p>
          <a:p>
            <a:pPr marL="0" lvl="0" indent="0" algn="l" rtl="0">
              <a:lnSpc>
                <a:spcPct val="100000"/>
              </a:lnSpc>
              <a:spcBef>
                <a:spcPts val="480"/>
              </a:spcBef>
              <a:spcAft>
                <a:spcPts val="0"/>
              </a:spcAft>
              <a:buSzPts val="2400"/>
              <a:buNone/>
            </a:pPr>
            <a:endParaRPr sz="1400"/>
          </a:p>
          <a:p>
            <a:pPr marL="0" lvl="0" indent="0" algn="l" rtl="0">
              <a:lnSpc>
                <a:spcPct val="100000"/>
              </a:lnSpc>
              <a:spcBef>
                <a:spcPts val="480"/>
              </a:spcBef>
              <a:spcAft>
                <a:spcPts val="0"/>
              </a:spcAft>
              <a:buSzPts val="2400"/>
              <a:buNone/>
            </a:pPr>
            <a:endParaRPr sz="1400"/>
          </a:p>
          <a:p>
            <a:pPr marL="0" lvl="0" indent="0" algn="l" rtl="0">
              <a:lnSpc>
                <a:spcPct val="100000"/>
              </a:lnSpc>
              <a:spcBef>
                <a:spcPts val="480"/>
              </a:spcBef>
              <a:spcAft>
                <a:spcPts val="0"/>
              </a:spcAft>
              <a:buClr>
                <a:schemeClr val="dk1"/>
              </a:buClr>
              <a:buSzPts val="1100"/>
              <a:buFont typeface="Arial"/>
              <a:buNone/>
            </a:pPr>
            <a:r>
              <a:rPr lang="en-GB" sz="1400"/>
              <a:t>Total Gini Impurity of Blocked Arteries  = 0.381</a:t>
            </a:r>
            <a:endParaRPr sz="1400"/>
          </a:p>
        </p:txBody>
      </p:sp>
      <p:grpSp>
        <p:nvGrpSpPr>
          <p:cNvPr id="287" name="Google Shape;287;p33"/>
          <p:cNvGrpSpPr/>
          <p:nvPr/>
        </p:nvGrpSpPr>
        <p:grpSpPr>
          <a:xfrm>
            <a:off x="4517755" y="242292"/>
            <a:ext cx="2794721" cy="1317850"/>
            <a:chOff x="4108789" y="777822"/>
            <a:chExt cx="3203852" cy="1561249"/>
          </a:xfrm>
        </p:grpSpPr>
        <p:sp>
          <p:nvSpPr>
            <p:cNvPr id="288" name="Google Shape;288;p33"/>
            <p:cNvSpPr/>
            <p:nvPr/>
          </p:nvSpPr>
          <p:spPr>
            <a:xfrm>
              <a:off x="5817866" y="1755873"/>
              <a:ext cx="1494775" cy="54176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Heart Disease</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Yes      No</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45      129</a:t>
              </a:r>
              <a:endParaRPr sz="1200" b="0" i="0" u="none" strike="noStrike" cap="none">
                <a:solidFill>
                  <a:srgbClr val="000000"/>
                </a:solidFill>
                <a:latin typeface="Arial"/>
                <a:ea typeface="Arial"/>
                <a:cs typeface="Arial"/>
                <a:sym typeface="Arial"/>
              </a:endParaRPr>
            </a:p>
          </p:txBody>
        </p:sp>
        <p:sp>
          <p:nvSpPr>
            <p:cNvPr id="289" name="Google Shape;289;p33"/>
            <p:cNvSpPr/>
            <p:nvPr/>
          </p:nvSpPr>
          <p:spPr>
            <a:xfrm>
              <a:off x="4108789" y="1755871"/>
              <a:ext cx="1494900" cy="583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Heart Disease</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Yes      No </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 92      31</a:t>
              </a:r>
              <a:endParaRPr sz="1200" b="0" i="0" u="none" strike="noStrike" cap="none">
                <a:solidFill>
                  <a:srgbClr val="000000"/>
                </a:solidFill>
                <a:latin typeface="Arial"/>
                <a:ea typeface="Arial"/>
                <a:cs typeface="Arial"/>
                <a:sym typeface="Arial"/>
              </a:endParaRPr>
            </a:p>
          </p:txBody>
        </p:sp>
        <p:sp>
          <p:nvSpPr>
            <p:cNvPr id="290" name="Google Shape;290;p33"/>
            <p:cNvSpPr/>
            <p:nvPr/>
          </p:nvSpPr>
          <p:spPr>
            <a:xfrm>
              <a:off x="4902679" y="777822"/>
              <a:ext cx="1494775" cy="54176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Blocked Arteries </a:t>
              </a:r>
              <a:endParaRPr sz="1200" b="0" i="0" u="none" strike="noStrike" cap="none">
                <a:solidFill>
                  <a:srgbClr val="000000"/>
                </a:solidFill>
                <a:latin typeface="Arial"/>
                <a:ea typeface="Arial"/>
                <a:cs typeface="Arial"/>
                <a:sym typeface="Arial"/>
              </a:endParaRPr>
            </a:p>
          </p:txBody>
        </p:sp>
        <p:cxnSp>
          <p:nvCxnSpPr>
            <p:cNvPr id="291" name="Google Shape;291;p33"/>
            <p:cNvCxnSpPr>
              <a:stCxn id="290" idx="2"/>
              <a:endCxn id="289" idx="0"/>
            </p:cNvCxnSpPr>
            <p:nvPr/>
          </p:nvCxnSpPr>
          <p:spPr>
            <a:xfrm flipH="1">
              <a:off x="4856266" y="1319582"/>
              <a:ext cx="793800" cy="436500"/>
            </a:xfrm>
            <a:prstGeom prst="straightConnector1">
              <a:avLst/>
            </a:prstGeom>
            <a:noFill/>
            <a:ln w="9525" cap="flat" cmpd="sng">
              <a:solidFill>
                <a:schemeClr val="dk2"/>
              </a:solidFill>
              <a:prstDash val="solid"/>
              <a:round/>
              <a:headEnd type="none" w="sm" len="sm"/>
              <a:tailEnd type="triangle" w="med" len="med"/>
            </a:ln>
          </p:spPr>
        </p:cxnSp>
        <p:cxnSp>
          <p:nvCxnSpPr>
            <p:cNvPr id="292" name="Google Shape;292;p33"/>
            <p:cNvCxnSpPr>
              <a:stCxn id="290" idx="2"/>
              <a:endCxn id="288" idx="0"/>
            </p:cNvCxnSpPr>
            <p:nvPr/>
          </p:nvCxnSpPr>
          <p:spPr>
            <a:xfrm>
              <a:off x="5650066" y="1319582"/>
              <a:ext cx="915300" cy="436500"/>
            </a:xfrm>
            <a:prstGeom prst="straightConnector1">
              <a:avLst/>
            </a:prstGeom>
            <a:noFill/>
            <a:ln w="9525" cap="flat" cmpd="sng">
              <a:solidFill>
                <a:schemeClr val="dk2"/>
              </a:solidFill>
              <a:prstDash val="solid"/>
              <a:round/>
              <a:headEnd type="none" w="sm" len="sm"/>
              <a:tailEnd type="triangle" w="med" len="med"/>
            </a:ln>
          </p:spPr>
        </p:cxnSp>
        <p:sp>
          <p:nvSpPr>
            <p:cNvPr id="293" name="Google Shape;293;p33"/>
            <p:cNvSpPr txBox="1"/>
            <p:nvPr/>
          </p:nvSpPr>
          <p:spPr>
            <a:xfrm>
              <a:off x="4856265" y="1262591"/>
              <a:ext cx="472121" cy="12573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Verdana"/>
                  <a:ea typeface="Verdana"/>
                  <a:cs typeface="Verdana"/>
                  <a:sym typeface="Verdana"/>
                </a:rPr>
                <a:t>Yes</a:t>
              </a:r>
              <a:endParaRPr sz="1200" b="0" i="0" u="none" strike="noStrike" cap="none">
                <a:solidFill>
                  <a:srgbClr val="000000"/>
                </a:solidFill>
                <a:latin typeface="Verdana"/>
                <a:ea typeface="Verdana"/>
                <a:cs typeface="Verdana"/>
                <a:sym typeface="Verdana"/>
              </a:endParaRPr>
            </a:p>
          </p:txBody>
        </p:sp>
        <p:sp>
          <p:nvSpPr>
            <p:cNvPr id="294" name="Google Shape;294;p33"/>
            <p:cNvSpPr txBox="1"/>
            <p:nvPr/>
          </p:nvSpPr>
          <p:spPr>
            <a:xfrm>
              <a:off x="6077384" y="1262591"/>
              <a:ext cx="472121" cy="125738"/>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Verdana"/>
                  <a:ea typeface="Verdana"/>
                  <a:cs typeface="Verdana"/>
                  <a:sym typeface="Verdana"/>
                </a:rPr>
                <a:t>No</a:t>
              </a:r>
              <a:endParaRPr sz="1200" b="0" i="0" u="none" strike="noStrike" cap="none">
                <a:solidFill>
                  <a:srgbClr val="000000"/>
                </a:solidFill>
                <a:latin typeface="Verdana"/>
                <a:ea typeface="Verdana"/>
                <a:cs typeface="Verdana"/>
                <a:sym typeface="Verdana"/>
              </a:endParaRPr>
            </a:p>
          </p:txBody>
        </p:sp>
      </p:grpSp>
      <p:sp>
        <p:nvSpPr>
          <p:cNvPr id="295" name="Google Shape;295;p33"/>
          <p:cNvSpPr/>
          <p:nvPr/>
        </p:nvSpPr>
        <p:spPr>
          <a:xfrm>
            <a:off x="6008549" y="2677764"/>
            <a:ext cx="1303800" cy="53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GB" sz="1300" b="0" i="0" u="none" strike="noStrike" cap="none">
                <a:solidFill>
                  <a:srgbClr val="000000"/>
                </a:solidFill>
                <a:latin typeface="Arial"/>
                <a:ea typeface="Arial"/>
                <a:cs typeface="Arial"/>
                <a:sym typeface="Arial"/>
              </a:rPr>
              <a:t>Heart Disease</a:t>
            </a:r>
            <a:endParaRPr sz="13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Yes      No</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100      33</a:t>
            </a:r>
            <a:endParaRPr sz="1200" b="0" i="0" u="none" strike="noStrike" cap="none">
              <a:solidFill>
                <a:srgbClr val="000000"/>
              </a:solidFill>
              <a:latin typeface="Arial"/>
              <a:ea typeface="Arial"/>
              <a:cs typeface="Arial"/>
              <a:sym typeface="Arial"/>
            </a:endParaRPr>
          </a:p>
        </p:txBody>
      </p:sp>
      <p:sp>
        <p:nvSpPr>
          <p:cNvPr id="296" name="Google Shape;296;p33"/>
          <p:cNvSpPr/>
          <p:nvPr/>
        </p:nvSpPr>
        <p:spPr>
          <a:xfrm>
            <a:off x="4517750" y="2677764"/>
            <a:ext cx="1303800" cy="53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Heart Disease</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Yes      No</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37     127</a:t>
            </a:r>
            <a:endParaRPr sz="1200" b="0" i="0" u="none" strike="noStrike" cap="none">
              <a:solidFill>
                <a:srgbClr val="000000"/>
              </a:solidFill>
              <a:latin typeface="Arial"/>
              <a:ea typeface="Arial"/>
              <a:cs typeface="Arial"/>
              <a:sym typeface="Arial"/>
            </a:endParaRPr>
          </a:p>
        </p:txBody>
      </p:sp>
      <p:sp>
        <p:nvSpPr>
          <p:cNvPr id="297" name="Google Shape;297;p33"/>
          <p:cNvSpPr/>
          <p:nvPr/>
        </p:nvSpPr>
        <p:spPr>
          <a:xfrm>
            <a:off x="5210243" y="1712550"/>
            <a:ext cx="1303800" cy="53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Good Blood Circulation</a:t>
            </a:r>
            <a:endParaRPr sz="1200" b="0" i="0" u="none" strike="noStrike" cap="none">
              <a:solidFill>
                <a:srgbClr val="000000"/>
              </a:solidFill>
              <a:latin typeface="Arial"/>
              <a:ea typeface="Arial"/>
              <a:cs typeface="Arial"/>
              <a:sym typeface="Arial"/>
            </a:endParaRPr>
          </a:p>
        </p:txBody>
      </p:sp>
      <p:cxnSp>
        <p:nvCxnSpPr>
          <p:cNvPr id="298" name="Google Shape;298;p33"/>
          <p:cNvCxnSpPr>
            <a:stCxn id="297" idx="2"/>
            <a:endCxn id="296" idx="0"/>
          </p:cNvCxnSpPr>
          <p:nvPr/>
        </p:nvCxnSpPr>
        <p:spPr>
          <a:xfrm flipH="1">
            <a:off x="5169743" y="2248050"/>
            <a:ext cx="692400" cy="429600"/>
          </a:xfrm>
          <a:prstGeom prst="straightConnector1">
            <a:avLst/>
          </a:prstGeom>
          <a:noFill/>
          <a:ln w="9525" cap="flat" cmpd="sng">
            <a:solidFill>
              <a:schemeClr val="dk2"/>
            </a:solidFill>
            <a:prstDash val="solid"/>
            <a:round/>
            <a:headEnd type="none" w="sm" len="sm"/>
            <a:tailEnd type="triangle" w="med" len="med"/>
          </a:ln>
        </p:spPr>
      </p:cxnSp>
      <p:cxnSp>
        <p:nvCxnSpPr>
          <p:cNvPr id="299" name="Google Shape;299;p33"/>
          <p:cNvCxnSpPr>
            <a:stCxn id="297" idx="2"/>
            <a:endCxn id="295" idx="0"/>
          </p:cNvCxnSpPr>
          <p:nvPr/>
        </p:nvCxnSpPr>
        <p:spPr>
          <a:xfrm>
            <a:off x="5862143" y="2248050"/>
            <a:ext cx="798300" cy="429600"/>
          </a:xfrm>
          <a:prstGeom prst="straightConnector1">
            <a:avLst/>
          </a:prstGeom>
          <a:noFill/>
          <a:ln w="9525" cap="flat" cmpd="sng">
            <a:solidFill>
              <a:schemeClr val="dk2"/>
            </a:solidFill>
            <a:prstDash val="solid"/>
            <a:round/>
            <a:headEnd type="none" w="sm" len="sm"/>
            <a:tailEnd type="triangle" w="med" len="med"/>
          </a:ln>
        </p:spPr>
      </p:cxnSp>
      <p:sp>
        <p:nvSpPr>
          <p:cNvPr id="300" name="Google Shape;300;p33"/>
          <p:cNvSpPr txBox="1"/>
          <p:nvPr/>
        </p:nvSpPr>
        <p:spPr>
          <a:xfrm>
            <a:off x="5169756" y="2266157"/>
            <a:ext cx="411900" cy="12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Verdana"/>
                <a:ea typeface="Verdana"/>
                <a:cs typeface="Verdana"/>
                <a:sym typeface="Verdana"/>
              </a:rPr>
              <a:t>Yes</a:t>
            </a:r>
            <a:endParaRPr sz="1200" b="0" i="0" u="none" strike="noStrike" cap="none">
              <a:solidFill>
                <a:srgbClr val="000000"/>
              </a:solidFill>
              <a:latin typeface="Verdana"/>
              <a:ea typeface="Verdana"/>
              <a:cs typeface="Verdana"/>
              <a:sym typeface="Verdana"/>
            </a:endParaRPr>
          </a:p>
        </p:txBody>
      </p:sp>
      <p:sp>
        <p:nvSpPr>
          <p:cNvPr id="301" name="Google Shape;301;p33"/>
          <p:cNvSpPr txBox="1"/>
          <p:nvPr/>
        </p:nvSpPr>
        <p:spPr>
          <a:xfrm>
            <a:off x="6234924" y="2266156"/>
            <a:ext cx="411900" cy="12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Verdana"/>
                <a:ea typeface="Verdana"/>
                <a:cs typeface="Verdana"/>
                <a:sym typeface="Verdana"/>
              </a:rPr>
              <a:t>No</a:t>
            </a:r>
            <a:endParaRPr sz="1200" b="0" i="0" u="none" strike="noStrike" cap="none">
              <a:solidFill>
                <a:srgbClr val="000000"/>
              </a:solidFill>
              <a:latin typeface="Verdana"/>
              <a:ea typeface="Verdana"/>
              <a:cs typeface="Verdana"/>
              <a:sym typeface="Verdana"/>
            </a:endParaRPr>
          </a:p>
        </p:txBody>
      </p:sp>
      <p:sp>
        <p:nvSpPr>
          <p:cNvPr id="302" name="Google Shape;302;p33"/>
          <p:cNvSpPr/>
          <p:nvPr/>
        </p:nvSpPr>
        <p:spPr>
          <a:xfrm>
            <a:off x="5905080" y="4423973"/>
            <a:ext cx="1483800" cy="57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Heart Disease</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Yes      No</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 34      125</a:t>
            </a:r>
            <a:endParaRPr sz="1200" b="0" i="0" u="none" strike="noStrike" cap="none">
              <a:solidFill>
                <a:srgbClr val="000000"/>
              </a:solidFill>
              <a:latin typeface="Arial"/>
              <a:ea typeface="Arial"/>
              <a:cs typeface="Arial"/>
              <a:sym typeface="Arial"/>
            </a:endParaRPr>
          </a:p>
        </p:txBody>
      </p:sp>
      <p:sp>
        <p:nvSpPr>
          <p:cNvPr id="303" name="Google Shape;303;p33"/>
          <p:cNvSpPr/>
          <p:nvPr/>
        </p:nvSpPr>
        <p:spPr>
          <a:xfrm>
            <a:off x="4208550" y="4423973"/>
            <a:ext cx="1483800" cy="57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Heart Disease</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Yes      No</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105      39</a:t>
            </a:r>
            <a:endParaRPr sz="1200" b="0" i="0" u="none" strike="noStrike" cap="none">
              <a:solidFill>
                <a:srgbClr val="000000"/>
              </a:solidFill>
              <a:latin typeface="Arial"/>
              <a:ea typeface="Arial"/>
              <a:cs typeface="Arial"/>
              <a:sym typeface="Arial"/>
            </a:endParaRPr>
          </a:p>
        </p:txBody>
      </p:sp>
      <p:sp>
        <p:nvSpPr>
          <p:cNvPr id="304" name="Google Shape;304;p33"/>
          <p:cNvSpPr/>
          <p:nvPr/>
        </p:nvSpPr>
        <p:spPr>
          <a:xfrm>
            <a:off x="4996607" y="3378600"/>
            <a:ext cx="1483800" cy="57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Chest Pain</a:t>
            </a:r>
            <a:endParaRPr sz="1200" b="0" i="0" u="none" strike="noStrike" cap="none">
              <a:solidFill>
                <a:srgbClr val="000000"/>
              </a:solidFill>
              <a:latin typeface="Arial"/>
              <a:ea typeface="Arial"/>
              <a:cs typeface="Arial"/>
              <a:sym typeface="Arial"/>
            </a:endParaRPr>
          </a:p>
        </p:txBody>
      </p:sp>
      <p:cxnSp>
        <p:nvCxnSpPr>
          <p:cNvPr id="305" name="Google Shape;305;p33"/>
          <p:cNvCxnSpPr>
            <a:stCxn id="304" idx="2"/>
            <a:endCxn id="303" idx="0"/>
          </p:cNvCxnSpPr>
          <p:nvPr/>
        </p:nvCxnSpPr>
        <p:spPr>
          <a:xfrm flipH="1">
            <a:off x="4950407" y="3957600"/>
            <a:ext cx="788100" cy="466500"/>
          </a:xfrm>
          <a:prstGeom prst="straightConnector1">
            <a:avLst/>
          </a:prstGeom>
          <a:noFill/>
          <a:ln w="9525" cap="flat" cmpd="sng">
            <a:solidFill>
              <a:schemeClr val="dk2"/>
            </a:solidFill>
            <a:prstDash val="solid"/>
            <a:round/>
            <a:headEnd type="none" w="sm" len="sm"/>
            <a:tailEnd type="triangle" w="med" len="med"/>
          </a:ln>
        </p:spPr>
      </p:cxnSp>
      <p:cxnSp>
        <p:nvCxnSpPr>
          <p:cNvPr id="306" name="Google Shape;306;p33"/>
          <p:cNvCxnSpPr>
            <a:stCxn id="304" idx="2"/>
            <a:endCxn id="302" idx="0"/>
          </p:cNvCxnSpPr>
          <p:nvPr/>
        </p:nvCxnSpPr>
        <p:spPr>
          <a:xfrm>
            <a:off x="5738507" y="3957600"/>
            <a:ext cx="908400" cy="466500"/>
          </a:xfrm>
          <a:prstGeom prst="straightConnector1">
            <a:avLst/>
          </a:prstGeom>
          <a:noFill/>
          <a:ln w="9525" cap="flat" cmpd="sng">
            <a:solidFill>
              <a:schemeClr val="dk2"/>
            </a:solidFill>
            <a:prstDash val="solid"/>
            <a:round/>
            <a:headEnd type="none" w="sm" len="sm"/>
            <a:tailEnd type="triangle" w="med" len="med"/>
          </a:ln>
        </p:spPr>
      </p:cxnSp>
      <p:sp>
        <p:nvSpPr>
          <p:cNvPr id="307" name="Google Shape;307;p33"/>
          <p:cNvSpPr txBox="1"/>
          <p:nvPr/>
        </p:nvSpPr>
        <p:spPr>
          <a:xfrm>
            <a:off x="4950533" y="3978183"/>
            <a:ext cx="468600" cy="13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Verdana"/>
                <a:ea typeface="Verdana"/>
                <a:cs typeface="Verdana"/>
                <a:sym typeface="Verdana"/>
              </a:rPr>
              <a:t>Yes</a:t>
            </a:r>
            <a:endParaRPr sz="1200" b="0" i="0" u="none" strike="noStrike" cap="none">
              <a:solidFill>
                <a:srgbClr val="000000"/>
              </a:solidFill>
              <a:latin typeface="Verdana"/>
              <a:ea typeface="Verdana"/>
              <a:cs typeface="Verdana"/>
              <a:sym typeface="Verdana"/>
            </a:endParaRPr>
          </a:p>
        </p:txBody>
      </p:sp>
      <p:sp>
        <p:nvSpPr>
          <p:cNvPr id="308" name="Google Shape;308;p33"/>
          <p:cNvSpPr txBox="1"/>
          <p:nvPr/>
        </p:nvSpPr>
        <p:spPr>
          <a:xfrm>
            <a:off x="6162694" y="3978182"/>
            <a:ext cx="468600" cy="13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Verdana"/>
                <a:ea typeface="Verdana"/>
                <a:cs typeface="Verdana"/>
                <a:sym typeface="Verdana"/>
              </a:rPr>
              <a:t>No</a:t>
            </a:r>
            <a:endParaRPr sz="1200" b="0" i="0" u="none" strike="noStrike" cap="none">
              <a:solidFill>
                <a:srgbClr val="000000"/>
              </a:solidFill>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4"/>
          <p:cNvSpPr txBox="1">
            <a:spLocks noGrp="1"/>
          </p:cNvSpPr>
          <p:nvPr>
            <p:ph type="body" idx="1"/>
          </p:nvPr>
        </p:nvSpPr>
        <p:spPr>
          <a:xfrm>
            <a:off x="152400" y="191975"/>
            <a:ext cx="7239000" cy="1319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480"/>
              </a:spcBef>
              <a:spcAft>
                <a:spcPts val="0"/>
              </a:spcAft>
              <a:buSzPts val="2400"/>
              <a:buNone/>
            </a:pPr>
            <a:r>
              <a:rPr lang="en-GB"/>
              <a:t>Here, we can observe that Good Blood Circulation has less Gini Impurity. So we will use Good Blood Circulation as the Root node of our Decision Tree.</a:t>
            </a:r>
            <a:endParaRPr/>
          </a:p>
          <a:p>
            <a:pPr marL="0" lvl="0" indent="0" algn="l" rtl="0">
              <a:lnSpc>
                <a:spcPct val="100000"/>
              </a:lnSpc>
              <a:spcBef>
                <a:spcPts val="480"/>
              </a:spcBef>
              <a:spcAft>
                <a:spcPts val="0"/>
              </a:spcAft>
              <a:buSzPts val="2400"/>
              <a:buNone/>
            </a:pPr>
            <a:r>
              <a:rPr lang="en-GB"/>
              <a:t>  </a:t>
            </a:r>
            <a:endParaRPr/>
          </a:p>
        </p:txBody>
      </p:sp>
      <p:sp>
        <p:nvSpPr>
          <p:cNvPr id="314" name="Google Shape;314;p34"/>
          <p:cNvSpPr/>
          <p:nvPr/>
        </p:nvSpPr>
        <p:spPr>
          <a:xfrm>
            <a:off x="3450649" y="2577064"/>
            <a:ext cx="1303800" cy="53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300"/>
              <a:buFont typeface="Arial"/>
              <a:buNone/>
            </a:pPr>
            <a:r>
              <a:rPr lang="en-GB" sz="1300" b="0" i="0" u="none" strike="noStrike" cap="none">
                <a:solidFill>
                  <a:srgbClr val="000000"/>
                </a:solidFill>
                <a:latin typeface="Arial"/>
                <a:ea typeface="Arial"/>
                <a:cs typeface="Arial"/>
                <a:sym typeface="Arial"/>
              </a:rPr>
              <a:t>Heart Disease</a:t>
            </a:r>
            <a:endParaRPr sz="13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Yes      No</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100      33</a:t>
            </a:r>
            <a:endParaRPr sz="1200" b="0" i="0" u="none" strike="noStrike" cap="none">
              <a:solidFill>
                <a:srgbClr val="000000"/>
              </a:solidFill>
              <a:latin typeface="Arial"/>
              <a:ea typeface="Arial"/>
              <a:cs typeface="Arial"/>
              <a:sym typeface="Arial"/>
            </a:endParaRPr>
          </a:p>
        </p:txBody>
      </p:sp>
      <p:sp>
        <p:nvSpPr>
          <p:cNvPr id="315" name="Google Shape;315;p34"/>
          <p:cNvSpPr/>
          <p:nvPr/>
        </p:nvSpPr>
        <p:spPr>
          <a:xfrm>
            <a:off x="1959850" y="2577064"/>
            <a:ext cx="1303800" cy="53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Heart Disease</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Yes      No</a:t>
            </a:r>
            <a:endParaRPr sz="12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37     127</a:t>
            </a:r>
            <a:endParaRPr sz="1200" b="0" i="0" u="none" strike="noStrike" cap="none">
              <a:solidFill>
                <a:srgbClr val="000000"/>
              </a:solidFill>
              <a:latin typeface="Arial"/>
              <a:ea typeface="Arial"/>
              <a:cs typeface="Arial"/>
              <a:sym typeface="Arial"/>
            </a:endParaRPr>
          </a:p>
        </p:txBody>
      </p:sp>
      <p:sp>
        <p:nvSpPr>
          <p:cNvPr id="316" name="Google Shape;316;p34"/>
          <p:cNvSpPr/>
          <p:nvPr/>
        </p:nvSpPr>
        <p:spPr>
          <a:xfrm>
            <a:off x="2652343" y="1611850"/>
            <a:ext cx="1303800" cy="53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Good Blood Circulation</a:t>
            </a:r>
            <a:endParaRPr sz="1200" b="0" i="0" u="none" strike="noStrike" cap="none">
              <a:solidFill>
                <a:srgbClr val="000000"/>
              </a:solidFill>
              <a:latin typeface="Arial"/>
              <a:ea typeface="Arial"/>
              <a:cs typeface="Arial"/>
              <a:sym typeface="Arial"/>
            </a:endParaRPr>
          </a:p>
        </p:txBody>
      </p:sp>
      <p:cxnSp>
        <p:nvCxnSpPr>
          <p:cNvPr id="317" name="Google Shape;317;p34"/>
          <p:cNvCxnSpPr>
            <a:stCxn id="316" idx="2"/>
            <a:endCxn id="315" idx="0"/>
          </p:cNvCxnSpPr>
          <p:nvPr/>
        </p:nvCxnSpPr>
        <p:spPr>
          <a:xfrm flipH="1">
            <a:off x="2611843" y="2147350"/>
            <a:ext cx="692400" cy="429600"/>
          </a:xfrm>
          <a:prstGeom prst="straightConnector1">
            <a:avLst/>
          </a:prstGeom>
          <a:noFill/>
          <a:ln w="9525" cap="flat" cmpd="sng">
            <a:solidFill>
              <a:schemeClr val="dk2"/>
            </a:solidFill>
            <a:prstDash val="solid"/>
            <a:round/>
            <a:headEnd type="none" w="sm" len="sm"/>
            <a:tailEnd type="triangle" w="med" len="med"/>
          </a:ln>
        </p:spPr>
      </p:cxnSp>
      <p:cxnSp>
        <p:nvCxnSpPr>
          <p:cNvPr id="318" name="Google Shape;318;p34"/>
          <p:cNvCxnSpPr>
            <a:stCxn id="316" idx="2"/>
            <a:endCxn id="314" idx="0"/>
          </p:cNvCxnSpPr>
          <p:nvPr/>
        </p:nvCxnSpPr>
        <p:spPr>
          <a:xfrm>
            <a:off x="3304243" y="2147350"/>
            <a:ext cx="798300" cy="429600"/>
          </a:xfrm>
          <a:prstGeom prst="straightConnector1">
            <a:avLst/>
          </a:prstGeom>
          <a:noFill/>
          <a:ln w="9525" cap="flat" cmpd="sng">
            <a:solidFill>
              <a:schemeClr val="dk2"/>
            </a:solidFill>
            <a:prstDash val="solid"/>
            <a:round/>
            <a:headEnd type="none" w="sm" len="sm"/>
            <a:tailEnd type="triangle" w="med" len="med"/>
          </a:ln>
        </p:spPr>
      </p:cxnSp>
      <p:sp>
        <p:nvSpPr>
          <p:cNvPr id="319" name="Google Shape;319;p34"/>
          <p:cNvSpPr txBox="1"/>
          <p:nvPr/>
        </p:nvSpPr>
        <p:spPr>
          <a:xfrm>
            <a:off x="2611856" y="2165457"/>
            <a:ext cx="411900" cy="12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Verdana"/>
                <a:ea typeface="Verdana"/>
                <a:cs typeface="Verdana"/>
                <a:sym typeface="Verdana"/>
              </a:rPr>
              <a:t>Yes</a:t>
            </a:r>
            <a:endParaRPr sz="1200" b="0" i="0" u="none" strike="noStrike" cap="none">
              <a:solidFill>
                <a:srgbClr val="000000"/>
              </a:solidFill>
              <a:latin typeface="Verdana"/>
              <a:ea typeface="Verdana"/>
              <a:cs typeface="Verdana"/>
              <a:sym typeface="Verdana"/>
            </a:endParaRPr>
          </a:p>
        </p:txBody>
      </p:sp>
      <p:sp>
        <p:nvSpPr>
          <p:cNvPr id="320" name="Google Shape;320;p34"/>
          <p:cNvSpPr txBox="1"/>
          <p:nvPr/>
        </p:nvSpPr>
        <p:spPr>
          <a:xfrm>
            <a:off x="3677024" y="2165456"/>
            <a:ext cx="411900" cy="124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Verdana"/>
                <a:ea typeface="Verdana"/>
                <a:cs typeface="Verdana"/>
                <a:sym typeface="Verdana"/>
              </a:rPr>
              <a:t>No</a:t>
            </a:r>
            <a:endParaRPr sz="1200" b="0" i="0" u="none" strike="noStrike" cap="none">
              <a:solidFill>
                <a:srgbClr val="000000"/>
              </a:solidFill>
              <a:latin typeface="Verdana"/>
              <a:ea typeface="Verdana"/>
              <a:cs typeface="Verdana"/>
              <a:sym typeface="Verdana"/>
            </a:endParaRPr>
          </a:p>
        </p:txBody>
      </p:sp>
      <p:sp>
        <p:nvSpPr>
          <p:cNvPr id="321" name="Google Shape;321;p34"/>
          <p:cNvSpPr txBox="1">
            <a:spLocks noGrp="1"/>
          </p:cNvSpPr>
          <p:nvPr>
            <p:ph type="body" idx="1"/>
          </p:nvPr>
        </p:nvSpPr>
        <p:spPr>
          <a:xfrm>
            <a:off x="152400" y="3163775"/>
            <a:ext cx="7239000" cy="1872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480"/>
              </a:spcBef>
              <a:spcAft>
                <a:spcPts val="0"/>
              </a:spcAft>
              <a:buSzPts val="2400"/>
              <a:buNone/>
            </a:pPr>
            <a:r>
              <a:rPr lang="en-GB"/>
              <a:t>Now from our dataset of 303 persons 164 person with and without heart disease are now in left node and 133 persons with and without heart disease are in right node i.e we ended up getting two impure leaf nodes.</a:t>
            </a: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5"/>
          <p:cNvSpPr txBox="1">
            <a:spLocks noGrp="1"/>
          </p:cNvSpPr>
          <p:nvPr>
            <p:ph type="title"/>
          </p:nvPr>
        </p:nvSpPr>
        <p:spPr>
          <a:xfrm>
            <a:off x="152400" y="57150"/>
            <a:ext cx="7239000" cy="62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GB"/>
              <a:t>Deciding next nodes</a:t>
            </a:r>
            <a:endParaRPr/>
          </a:p>
        </p:txBody>
      </p:sp>
      <p:sp>
        <p:nvSpPr>
          <p:cNvPr id="327" name="Google Shape;327;p35"/>
          <p:cNvSpPr txBox="1">
            <a:spLocks noGrp="1"/>
          </p:cNvSpPr>
          <p:nvPr>
            <p:ph type="body" idx="1"/>
          </p:nvPr>
        </p:nvSpPr>
        <p:spPr>
          <a:xfrm>
            <a:off x="152400" y="857250"/>
            <a:ext cx="7239000" cy="37758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480"/>
              </a:spcBef>
              <a:spcAft>
                <a:spcPts val="0"/>
              </a:spcAft>
              <a:buSzPts val="2400"/>
              <a:buChar char="•"/>
            </a:pPr>
            <a:r>
              <a:rPr lang="en-GB"/>
              <a:t>Now we have Good Blood Circulation at root node, So for attribute to be used at left side of the tree we will follow the same steps that we have used for deciding the attribute at root node.</a:t>
            </a:r>
            <a:endParaRPr/>
          </a:p>
          <a:p>
            <a:pPr marL="457200" lvl="0" indent="-381000" algn="l" rtl="0">
              <a:lnSpc>
                <a:spcPct val="100000"/>
              </a:lnSpc>
              <a:spcBef>
                <a:spcPts val="0"/>
              </a:spcBef>
              <a:spcAft>
                <a:spcPts val="0"/>
              </a:spcAft>
              <a:buSzPts val="2400"/>
              <a:buChar char="•"/>
            </a:pPr>
            <a:r>
              <a:rPr lang="en-GB"/>
              <a:t>Therefore we have to calculate Gini Impurity of Chest pain for the total persons at left node and Gini Impurity of Blocked Arteries for total persons at left node.</a:t>
            </a:r>
            <a:endParaRPr/>
          </a:p>
          <a:p>
            <a:pPr marL="457200" lvl="0" indent="-381000" algn="l" rtl="0">
              <a:lnSpc>
                <a:spcPct val="100000"/>
              </a:lnSpc>
              <a:spcBef>
                <a:spcPts val="0"/>
              </a:spcBef>
              <a:spcAft>
                <a:spcPts val="0"/>
              </a:spcAft>
              <a:buSzPts val="2400"/>
              <a:buChar char="•"/>
            </a:pPr>
            <a:r>
              <a:rPr lang="en-GB"/>
              <a:t>Similarly for right node.</a:t>
            </a:r>
            <a:endParaRPr/>
          </a:p>
          <a:p>
            <a:pPr marL="0" lvl="0" indent="0" algn="l" rtl="0">
              <a:lnSpc>
                <a:spcPct val="100000"/>
              </a:lnSpc>
              <a:spcBef>
                <a:spcPts val="480"/>
              </a:spcBef>
              <a:spcAft>
                <a:spcPts val="0"/>
              </a:spcAft>
              <a:buSzPts val="24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6"/>
          <p:cNvSpPr txBox="1">
            <a:spLocks noGrp="1"/>
          </p:cNvSpPr>
          <p:nvPr>
            <p:ph type="body" idx="1"/>
          </p:nvPr>
        </p:nvSpPr>
        <p:spPr>
          <a:xfrm>
            <a:off x="152400" y="95250"/>
            <a:ext cx="7239000" cy="5403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480"/>
              </a:spcBef>
              <a:spcAft>
                <a:spcPts val="0"/>
              </a:spcAft>
              <a:buSzPts val="2400"/>
              <a:buChar char="•"/>
            </a:pPr>
            <a:r>
              <a:rPr lang="en-GB" sz="2200"/>
              <a:t>Let’s consider left node, Total persons at left node = 164</a:t>
            </a:r>
            <a:r>
              <a:rPr lang="en-GB"/>
              <a:t>  </a:t>
            </a:r>
            <a:endParaRPr/>
          </a:p>
        </p:txBody>
      </p:sp>
      <p:sp>
        <p:nvSpPr>
          <p:cNvPr id="333" name="Google Shape;333;p36"/>
          <p:cNvSpPr/>
          <p:nvPr/>
        </p:nvSpPr>
        <p:spPr>
          <a:xfrm>
            <a:off x="5752680" y="1680773"/>
            <a:ext cx="1483800" cy="57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Heart Disease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Yes      No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 24     29</a:t>
            </a:r>
            <a:endParaRPr sz="1400" b="0" i="0" u="none" strike="noStrike" cap="none">
              <a:solidFill>
                <a:srgbClr val="000000"/>
              </a:solidFill>
              <a:latin typeface="Arial"/>
              <a:ea typeface="Arial"/>
              <a:cs typeface="Arial"/>
              <a:sym typeface="Arial"/>
            </a:endParaRPr>
          </a:p>
        </p:txBody>
      </p:sp>
      <p:sp>
        <p:nvSpPr>
          <p:cNvPr id="334" name="Google Shape;334;p36"/>
          <p:cNvSpPr/>
          <p:nvPr/>
        </p:nvSpPr>
        <p:spPr>
          <a:xfrm>
            <a:off x="4056150" y="1680773"/>
            <a:ext cx="1483800" cy="57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Heart Disease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Yes      No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 13       98</a:t>
            </a:r>
            <a:endParaRPr sz="1400" b="0" i="0" u="none" strike="noStrike" cap="none">
              <a:solidFill>
                <a:srgbClr val="000000"/>
              </a:solidFill>
              <a:latin typeface="Arial"/>
              <a:ea typeface="Arial"/>
              <a:cs typeface="Arial"/>
              <a:sym typeface="Arial"/>
            </a:endParaRPr>
          </a:p>
        </p:txBody>
      </p:sp>
      <p:sp>
        <p:nvSpPr>
          <p:cNvPr id="335" name="Google Shape;335;p36"/>
          <p:cNvSpPr/>
          <p:nvPr/>
        </p:nvSpPr>
        <p:spPr>
          <a:xfrm>
            <a:off x="4844207" y="635400"/>
            <a:ext cx="1483800" cy="579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Chest Pain</a:t>
            </a:r>
            <a:endParaRPr sz="1400" b="0" i="0" u="none" strike="noStrike" cap="none">
              <a:solidFill>
                <a:srgbClr val="000000"/>
              </a:solidFill>
              <a:latin typeface="Arial"/>
              <a:ea typeface="Arial"/>
              <a:cs typeface="Arial"/>
              <a:sym typeface="Arial"/>
            </a:endParaRPr>
          </a:p>
        </p:txBody>
      </p:sp>
      <p:cxnSp>
        <p:nvCxnSpPr>
          <p:cNvPr id="336" name="Google Shape;336;p36"/>
          <p:cNvCxnSpPr>
            <a:stCxn id="335" idx="2"/>
            <a:endCxn id="334" idx="0"/>
          </p:cNvCxnSpPr>
          <p:nvPr/>
        </p:nvCxnSpPr>
        <p:spPr>
          <a:xfrm flipH="1">
            <a:off x="4798007" y="1214400"/>
            <a:ext cx="788100" cy="466500"/>
          </a:xfrm>
          <a:prstGeom prst="straightConnector1">
            <a:avLst/>
          </a:prstGeom>
          <a:noFill/>
          <a:ln w="9525" cap="flat" cmpd="sng">
            <a:solidFill>
              <a:schemeClr val="dk2"/>
            </a:solidFill>
            <a:prstDash val="solid"/>
            <a:round/>
            <a:headEnd type="none" w="sm" len="sm"/>
            <a:tailEnd type="triangle" w="med" len="med"/>
          </a:ln>
        </p:spPr>
      </p:cxnSp>
      <p:cxnSp>
        <p:nvCxnSpPr>
          <p:cNvPr id="337" name="Google Shape;337;p36"/>
          <p:cNvCxnSpPr>
            <a:stCxn id="335" idx="2"/>
            <a:endCxn id="333" idx="0"/>
          </p:cNvCxnSpPr>
          <p:nvPr/>
        </p:nvCxnSpPr>
        <p:spPr>
          <a:xfrm>
            <a:off x="5586107" y="1214400"/>
            <a:ext cx="908400" cy="466500"/>
          </a:xfrm>
          <a:prstGeom prst="straightConnector1">
            <a:avLst/>
          </a:prstGeom>
          <a:noFill/>
          <a:ln w="9525" cap="flat" cmpd="sng">
            <a:solidFill>
              <a:schemeClr val="dk2"/>
            </a:solidFill>
            <a:prstDash val="solid"/>
            <a:round/>
            <a:headEnd type="none" w="sm" len="sm"/>
            <a:tailEnd type="triangle" w="med" len="med"/>
          </a:ln>
        </p:spPr>
      </p:cxnSp>
      <p:sp>
        <p:nvSpPr>
          <p:cNvPr id="338" name="Google Shape;338;p36"/>
          <p:cNvSpPr txBox="1"/>
          <p:nvPr/>
        </p:nvSpPr>
        <p:spPr>
          <a:xfrm>
            <a:off x="4798133" y="1234983"/>
            <a:ext cx="468600" cy="13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Verdana"/>
                <a:ea typeface="Verdana"/>
                <a:cs typeface="Verdana"/>
                <a:sym typeface="Verdana"/>
              </a:rPr>
              <a:t>Yes</a:t>
            </a:r>
            <a:endParaRPr sz="1200" b="0" i="0" u="none" strike="noStrike" cap="none">
              <a:solidFill>
                <a:srgbClr val="000000"/>
              </a:solidFill>
              <a:latin typeface="Verdana"/>
              <a:ea typeface="Verdana"/>
              <a:cs typeface="Verdana"/>
              <a:sym typeface="Verdana"/>
            </a:endParaRPr>
          </a:p>
        </p:txBody>
      </p:sp>
      <p:sp>
        <p:nvSpPr>
          <p:cNvPr id="339" name="Google Shape;339;p36"/>
          <p:cNvSpPr txBox="1"/>
          <p:nvPr/>
        </p:nvSpPr>
        <p:spPr>
          <a:xfrm>
            <a:off x="6010294" y="1234982"/>
            <a:ext cx="468600" cy="13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Verdana"/>
                <a:ea typeface="Verdana"/>
                <a:cs typeface="Verdana"/>
                <a:sym typeface="Verdana"/>
              </a:rPr>
              <a:t>No</a:t>
            </a:r>
            <a:endParaRPr sz="1200" b="0" i="0" u="none" strike="noStrike" cap="none">
              <a:solidFill>
                <a:srgbClr val="000000"/>
              </a:solidFill>
              <a:latin typeface="Verdana"/>
              <a:ea typeface="Verdana"/>
              <a:cs typeface="Verdana"/>
              <a:sym typeface="Verdana"/>
            </a:endParaRPr>
          </a:p>
        </p:txBody>
      </p:sp>
      <p:grpSp>
        <p:nvGrpSpPr>
          <p:cNvPr id="340" name="Google Shape;340;p36"/>
          <p:cNvGrpSpPr/>
          <p:nvPr/>
        </p:nvGrpSpPr>
        <p:grpSpPr>
          <a:xfrm>
            <a:off x="4032599" y="3150072"/>
            <a:ext cx="3203840" cy="1519811"/>
            <a:chOff x="606076" y="102076"/>
            <a:chExt cx="3505680" cy="1762303"/>
          </a:xfrm>
        </p:grpSpPr>
        <p:sp>
          <p:nvSpPr>
            <p:cNvPr id="341" name="Google Shape;341;p36"/>
            <p:cNvSpPr/>
            <p:nvPr/>
          </p:nvSpPr>
          <p:spPr>
            <a:xfrm>
              <a:off x="2476156" y="1236179"/>
              <a:ext cx="1635600" cy="62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Heart Disease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Yes      No</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13      102</a:t>
              </a:r>
              <a:endParaRPr sz="1400" b="0" i="0" u="none" strike="noStrike" cap="none">
                <a:solidFill>
                  <a:srgbClr val="000000"/>
                </a:solidFill>
                <a:latin typeface="Arial"/>
                <a:ea typeface="Arial"/>
                <a:cs typeface="Arial"/>
                <a:sym typeface="Arial"/>
              </a:endParaRPr>
            </a:p>
          </p:txBody>
        </p:sp>
        <p:sp>
          <p:nvSpPr>
            <p:cNvPr id="342" name="Google Shape;342;p36"/>
            <p:cNvSpPr/>
            <p:nvPr/>
          </p:nvSpPr>
          <p:spPr>
            <a:xfrm>
              <a:off x="606076" y="1236179"/>
              <a:ext cx="1635600" cy="62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Heart Disease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Yes      No </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 24      25</a:t>
              </a:r>
              <a:endParaRPr sz="1400" b="0" i="0" u="none" strike="noStrike" cap="none">
                <a:solidFill>
                  <a:srgbClr val="000000"/>
                </a:solidFill>
                <a:latin typeface="Arial"/>
                <a:ea typeface="Arial"/>
                <a:cs typeface="Arial"/>
                <a:sym typeface="Arial"/>
              </a:endParaRPr>
            </a:p>
          </p:txBody>
        </p:sp>
        <p:sp>
          <p:nvSpPr>
            <p:cNvPr id="343" name="Google Shape;343;p36"/>
            <p:cNvSpPr/>
            <p:nvPr/>
          </p:nvSpPr>
          <p:spPr>
            <a:xfrm>
              <a:off x="1474748" y="102076"/>
              <a:ext cx="1635600" cy="628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Blocked Arteries </a:t>
              </a:r>
              <a:endParaRPr sz="1400" b="0" i="0" u="none" strike="noStrike" cap="none">
                <a:solidFill>
                  <a:srgbClr val="000000"/>
                </a:solidFill>
                <a:latin typeface="Arial"/>
                <a:ea typeface="Arial"/>
                <a:cs typeface="Arial"/>
                <a:sym typeface="Arial"/>
              </a:endParaRPr>
            </a:p>
          </p:txBody>
        </p:sp>
        <p:cxnSp>
          <p:nvCxnSpPr>
            <p:cNvPr id="344" name="Google Shape;344;p36"/>
            <p:cNvCxnSpPr>
              <a:stCxn id="343" idx="2"/>
              <a:endCxn id="342" idx="0"/>
            </p:cNvCxnSpPr>
            <p:nvPr/>
          </p:nvCxnSpPr>
          <p:spPr>
            <a:xfrm flipH="1">
              <a:off x="1424048" y="730276"/>
              <a:ext cx="868500" cy="505800"/>
            </a:xfrm>
            <a:prstGeom prst="straightConnector1">
              <a:avLst/>
            </a:prstGeom>
            <a:noFill/>
            <a:ln w="9525" cap="flat" cmpd="sng">
              <a:solidFill>
                <a:schemeClr val="dk2"/>
              </a:solidFill>
              <a:prstDash val="solid"/>
              <a:round/>
              <a:headEnd type="none" w="sm" len="sm"/>
              <a:tailEnd type="triangle" w="med" len="med"/>
            </a:ln>
          </p:spPr>
        </p:cxnSp>
        <p:cxnSp>
          <p:nvCxnSpPr>
            <p:cNvPr id="345" name="Google Shape;345;p36"/>
            <p:cNvCxnSpPr>
              <a:stCxn id="343" idx="2"/>
              <a:endCxn id="341" idx="0"/>
            </p:cNvCxnSpPr>
            <p:nvPr/>
          </p:nvCxnSpPr>
          <p:spPr>
            <a:xfrm>
              <a:off x="2292548" y="730276"/>
              <a:ext cx="1001400" cy="505800"/>
            </a:xfrm>
            <a:prstGeom prst="straightConnector1">
              <a:avLst/>
            </a:prstGeom>
            <a:noFill/>
            <a:ln w="9525" cap="flat" cmpd="sng">
              <a:solidFill>
                <a:schemeClr val="dk2"/>
              </a:solidFill>
              <a:prstDash val="solid"/>
              <a:round/>
              <a:headEnd type="none" w="sm" len="sm"/>
              <a:tailEnd type="triangle" w="med" len="med"/>
            </a:ln>
          </p:spPr>
        </p:cxnSp>
        <p:sp>
          <p:nvSpPr>
            <p:cNvPr id="346" name="Google Shape;346;p36"/>
            <p:cNvSpPr txBox="1"/>
            <p:nvPr/>
          </p:nvSpPr>
          <p:spPr>
            <a:xfrm>
              <a:off x="1423961" y="664193"/>
              <a:ext cx="516600" cy="14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Verdana"/>
                  <a:ea typeface="Verdana"/>
                  <a:cs typeface="Verdana"/>
                  <a:sym typeface="Verdana"/>
                </a:rPr>
                <a:t>Yes</a:t>
              </a:r>
              <a:endParaRPr sz="1400" b="0" i="0" u="none" strike="noStrike" cap="none">
                <a:solidFill>
                  <a:srgbClr val="000000"/>
                </a:solidFill>
                <a:latin typeface="Verdana"/>
                <a:ea typeface="Verdana"/>
                <a:cs typeface="Verdana"/>
                <a:sym typeface="Verdana"/>
              </a:endParaRPr>
            </a:p>
          </p:txBody>
        </p:sp>
        <p:sp>
          <p:nvSpPr>
            <p:cNvPr id="347" name="Google Shape;347;p36"/>
            <p:cNvSpPr txBox="1"/>
            <p:nvPr/>
          </p:nvSpPr>
          <p:spPr>
            <a:xfrm>
              <a:off x="2760124" y="664192"/>
              <a:ext cx="516600" cy="145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Verdana"/>
                  <a:ea typeface="Verdana"/>
                  <a:cs typeface="Verdana"/>
                  <a:sym typeface="Verdana"/>
                </a:rPr>
                <a:t>No</a:t>
              </a:r>
              <a:endParaRPr sz="1400" b="0" i="0" u="none" strike="noStrike" cap="none">
                <a:solidFill>
                  <a:srgbClr val="000000"/>
                </a:solidFill>
                <a:latin typeface="Verdana"/>
                <a:ea typeface="Verdana"/>
                <a:cs typeface="Verdana"/>
                <a:sym typeface="Verdana"/>
              </a:endParaRPr>
            </a:p>
          </p:txBody>
        </p:sp>
      </p:grpSp>
      <p:sp>
        <p:nvSpPr>
          <p:cNvPr id="348" name="Google Shape;348;p36"/>
          <p:cNvSpPr txBox="1">
            <a:spLocks noGrp="1"/>
          </p:cNvSpPr>
          <p:nvPr>
            <p:ph type="body" idx="1"/>
          </p:nvPr>
        </p:nvSpPr>
        <p:spPr>
          <a:xfrm>
            <a:off x="152400" y="857250"/>
            <a:ext cx="3815400" cy="39771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480"/>
              </a:spcBef>
              <a:spcAft>
                <a:spcPts val="0"/>
              </a:spcAft>
              <a:buSzPts val="2400"/>
              <a:buChar char="•"/>
            </a:pPr>
            <a:r>
              <a:rPr lang="en-GB" sz="2200"/>
              <a:t>Total Gini Impurity of chest pain=0.3</a:t>
            </a:r>
            <a:endParaRPr sz="2200"/>
          </a:p>
          <a:p>
            <a:pPr marL="457200" lvl="0" indent="0" algn="l" rtl="0">
              <a:lnSpc>
                <a:spcPct val="100000"/>
              </a:lnSpc>
              <a:spcBef>
                <a:spcPts val="480"/>
              </a:spcBef>
              <a:spcAft>
                <a:spcPts val="0"/>
              </a:spcAft>
              <a:buSzPts val="2400"/>
              <a:buNone/>
            </a:pPr>
            <a:endParaRPr sz="2200"/>
          </a:p>
          <a:p>
            <a:pPr marL="457200" lvl="0" indent="-381000" algn="l" rtl="0">
              <a:lnSpc>
                <a:spcPct val="100000"/>
              </a:lnSpc>
              <a:spcBef>
                <a:spcPts val="480"/>
              </a:spcBef>
              <a:spcAft>
                <a:spcPts val="0"/>
              </a:spcAft>
              <a:buSzPts val="2400"/>
              <a:buChar char="•"/>
            </a:pPr>
            <a:r>
              <a:rPr lang="en-GB"/>
              <a:t>Total Gini Impurity of blocked arteries=0.290</a:t>
            </a:r>
            <a:endParaRPr/>
          </a:p>
          <a:p>
            <a:pPr marL="457200" lvl="0" indent="0" algn="l" rtl="0">
              <a:lnSpc>
                <a:spcPct val="100000"/>
              </a:lnSpc>
              <a:spcBef>
                <a:spcPts val="480"/>
              </a:spcBef>
              <a:spcAft>
                <a:spcPts val="0"/>
              </a:spcAft>
              <a:buSzPts val="2400"/>
              <a:buNone/>
            </a:pPr>
            <a:endParaRPr/>
          </a:p>
          <a:p>
            <a:pPr marL="457200" lvl="0" indent="-381000" algn="l" rtl="0">
              <a:lnSpc>
                <a:spcPct val="100000"/>
              </a:lnSpc>
              <a:spcBef>
                <a:spcPts val="480"/>
              </a:spcBef>
              <a:spcAft>
                <a:spcPts val="0"/>
              </a:spcAft>
              <a:buSzPts val="2400"/>
              <a:buChar char="•"/>
            </a:pPr>
            <a:r>
              <a:rPr lang="en-GB"/>
              <a:t>As blocked arteries have less gini impurity, so we will use blocked arteries at this node.</a:t>
            </a:r>
            <a:endParaRPr/>
          </a:p>
          <a:p>
            <a:pPr marL="0" lvl="0" indent="0" algn="l" rtl="0">
              <a:lnSpc>
                <a:spcPct val="100000"/>
              </a:lnSpc>
              <a:spcBef>
                <a:spcPts val="480"/>
              </a:spcBef>
              <a:spcAft>
                <a:spcPts val="0"/>
              </a:spcAft>
              <a:buSzPts val="24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7"/>
          <p:cNvSpPr txBox="1">
            <a:spLocks noGrp="1"/>
          </p:cNvSpPr>
          <p:nvPr>
            <p:ph type="body" idx="1"/>
          </p:nvPr>
        </p:nvSpPr>
        <p:spPr>
          <a:xfrm>
            <a:off x="152400" y="95250"/>
            <a:ext cx="7239000" cy="5196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480"/>
              </a:spcBef>
              <a:spcAft>
                <a:spcPts val="0"/>
              </a:spcAft>
              <a:buSzPts val="2400"/>
              <a:buChar char="•"/>
            </a:pPr>
            <a:r>
              <a:rPr lang="en-GB"/>
              <a:t>We will follow exact same steps and we get</a:t>
            </a:r>
            <a:endParaRPr/>
          </a:p>
        </p:txBody>
      </p:sp>
      <p:sp>
        <p:nvSpPr>
          <p:cNvPr id="354" name="Google Shape;354;p37"/>
          <p:cNvSpPr/>
          <p:nvPr/>
        </p:nvSpPr>
        <p:spPr>
          <a:xfrm>
            <a:off x="2598225" y="1047950"/>
            <a:ext cx="1722000" cy="38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Good Blood Circulation</a:t>
            </a:r>
            <a:endParaRPr sz="1400" b="0" i="0" u="none" strike="noStrike" cap="none">
              <a:solidFill>
                <a:srgbClr val="000000"/>
              </a:solidFill>
              <a:latin typeface="Arial"/>
              <a:ea typeface="Arial"/>
              <a:cs typeface="Arial"/>
              <a:sym typeface="Arial"/>
            </a:endParaRPr>
          </a:p>
        </p:txBody>
      </p:sp>
      <p:sp>
        <p:nvSpPr>
          <p:cNvPr id="355" name="Google Shape;355;p37"/>
          <p:cNvSpPr/>
          <p:nvPr/>
        </p:nvSpPr>
        <p:spPr>
          <a:xfrm>
            <a:off x="1734575" y="1863850"/>
            <a:ext cx="1722000" cy="38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Blocked Arteries</a:t>
            </a:r>
            <a:endParaRPr sz="1400" b="0" i="0" u="none" strike="noStrike" cap="none">
              <a:solidFill>
                <a:srgbClr val="000000"/>
              </a:solidFill>
              <a:latin typeface="Arial"/>
              <a:ea typeface="Arial"/>
              <a:cs typeface="Arial"/>
              <a:sym typeface="Arial"/>
            </a:endParaRPr>
          </a:p>
        </p:txBody>
      </p:sp>
      <p:cxnSp>
        <p:nvCxnSpPr>
          <p:cNvPr id="356" name="Google Shape;356;p37"/>
          <p:cNvCxnSpPr>
            <a:stCxn id="354" idx="2"/>
            <a:endCxn id="355" idx="0"/>
          </p:cNvCxnSpPr>
          <p:nvPr/>
        </p:nvCxnSpPr>
        <p:spPr>
          <a:xfrm flipH="1">
            <a:off x="2595525" y="1430750"/>
            <a:ext cx="863700" cy="433200"/>
          </a:xfrm>
          <a:prstGeom prst="straightConnector1">
            <a:avLst/>
          </a:prstGeom>
          <a:noFill/>
          <a:ln w="9525" cap="flat" cmpd="sng">
            <a:solidFill>
              <a:schemeClr val="dk2"/>
            </a:solidFill>
            <a:prstDash val="solid"/>
            <a:round/>
            <a:headEnd type="none" w="sm" len="sm"/>
            <a:tailEnd type="triangle" w="med" len="med"/>
          </a:ln>
        </p:spPr>
      </p:cxnSp>
      <p:sp>
        <p:nvSpPr>
          <p:cNvPr id="357" name="Google Shape;357;p37"/>
          <p:cNvSpPr/>
          <p:nvPr/>
        </p:nvSpPr>
        <p:spPr>
          <a:xfrm>
            <a:off x="873525" y="2679850"/>
            <a:ext cx="1722000" cy="38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Chest Pain</a:t>
            </a:r>
            <a:endParaRPr sz="1400" b="0" i="0" u="none" strike="noStrike" cap="none">
              <a:solidFill>
                <a:srgbClr val="000000"/>
              </a:solidFill>
              <a:latin typeface="Arial"/>
              <a:ea typeface="Arial"/>
              <a:cs typeface="Arial"/>
              <a:sym typeface="Arial"/>
            </a:endParaRPr>
          </a:p>
        </p:txBody>
      </p:sp>
      <p:cxnSp>
        <p:nvCxnSpPr>
          <p:cNvPr id="358" name="Google Shape;358;p37"/>
          <p:cNvCxnSpPr>
            <a:stCxn id="355" idx="2"/>
            <a:endCxn id="357" idx="0"/>
          </p:cNvCxnSpPr>
          <p:nvPr/>
        </p:nvCxnSpPr>
        <p:spPr>
          <a:xfrm flipH="1">
            <a:off x="1734575" y="2246650"/>
            <a:ext cx="861000" cy="433200"/>
          </a:xfrm>
          <a:prstGeom prst="straightConnector1">
            <a:avLst/>
          </a:prstGeom>
          <a:noFill/>
          <a:ln w="9525" cap="flat" cmpd="sng">
            <a:solidFill>
              <a:schemeClr val="dk2"/>
            </a:solidFill>
            <a:prstDash val="solid"/>
            <a:round/>
            <a:headEnd type="none" w="sm" len="sm"/>
            <a:tailEnd type="triangle" w="med" len="med"/>
          </a:ln>
        </p:spPr>
      </p:cxnSp>
      <p:sp>
        <p:nvSpPr>
          <p:cNvPr id="359" name="Google Shape;359;p37"/>
          <p:cNvSpPr/>
          <p:nvPr/>
        </p:nvSpPr>
        <p:spPr>
          <a:xfrm>
            <a:off x="88775" y="3495850"/>
            <a:ext cx="1722000" cy="38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17 / 3</a:t>
            </a:r>
            <a:endParaRPr sz="1400" b="0" i="0" u="none" strike="noStrike" cap="none">
              <a:solidFill>
                <a:srgbClr val="000000"/>
              </a:solidFill>
              <a:latin typeface="Arial"/>
              <a:ea typeface="Arial"/>
              <a:cs typeface="Arial"/>
              <a:sym typeface="Arial"/>
            </a:endParaRPr>
          </a:p>
        </p:txBody>
      </p:sp>
      <p:cxnSp>
        <p:nvCxnSpPr>
          <p:cNvPr id="360" name="Google Shape;360;p37"/>
          <p:cNvCxnSpPr>
            <a:stCxn id="357" idx="2"/>
            <a:endCxn id="359" idx="0"/>
          </p:cNvCxnSpPr>
          <p:nvPr/>
        </p:nvCxnSpPr>
        <p:spPr>
          <a:xfrm flipH="1">
            <a:off x="949725" y="3062650"/>
            <a:ext cx="784800" cy="433200"/>
          </a:xfrm>
          <a:prstGeom prst="straightConnector1">
            <a:avLst/>
          </a:prstGeom>
          <a:noFill/>
          <a:ln w="9525" cap="flat" cmpd="sng">
            <a:solidFill>
              <a:schemeClr val="dk2"/>
            </a:solidFill>
            <a:prstDash val="solid"/>
            <a:round/>
            <a:headEnd type="none" w="sm" len="sm"/>
            <a:tailEnd type="triangle" w="med" len="med"/>
          </a:ln>
        </p:spPr>
      </p:cxnSp>
      <p:sp>
        <p:nvSpPr>
          <p:cNvPr id="361" name="Google Shape;361;p37"/>
          <p:cNvSpPr/>
          <p:nvPr/>
        </p:nvSpPr>
        <p:spPr>
          <a:xfrm>
            <a:off x="1979900" y="3495850"/>
            <a:ext cx="1722000" cy="38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7 / 22</a:t>
            </a:r>
            <a:endParaRPr sz="1400" b="0" i="0" u="none" strike="noStrike" cap="none">
              <a:solidFill>
                <a:srgbClr val="000000"/>
              </a:solidFill>
              <a:latin typeface="Arial"/>
              <a:ea typeface="Arial"/>
              <a:cs typeface="Arial"/>
              <a:sym typeface="Arial"/>
            </a:endParaRPr>
          </a:p>
        </p:txBody>
      </p:sp>
      <p:sp>
        <p:nvSpPr>
          <p:cNvPr id="362" name="Google Shape;362;p37"/>
          <p:cNvSpPr/>
          <p:nvPr/>
        </p:nvSpPr>
        <p:spPr>
          <a:xfrm>
            <a:off x="2714725" y="2679850"/>
            <a:ext cx="1722000" cy="382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13 / 102</a:t>
            </a:r>
            <a:endParaRPr sz="1400" b="0" i="0" u="none" strike="noStrike" cap="none">
              <a:solidFill>
                <a:srgbClr val="000000"/>
              </a:solidFill>
              <a:latin typeface="Arial"/>
              <a:ea typeface="Arial"/>
              <a:cs typeface="Arial"/>
              <a:sym typeface="Arial"/>
            </a:endParaRPr>
          </a:p>
        </p:txBody>
      </p:sp>
      <p:cxnSp>
        <p:nvCxnSpPr>
          <p:cNvPr id="363" name="Google Shape;363;p37"/>
          <p:cNvCxnSpPr>
            <a:stCxn id="355" idx="2"/>
            <a:endCxn id="362" idx="0"/>
          </p:cNvCxnSpPr>
          <p:nvPr/>
        </p:nvCxnSpPr>
        <p:spPr>
          <a:xfrm>
            <a:off x="2595575" y="2246650"/>
            <a:ext cx="980100" cy="433200"/>
          </a:xfrm>
          <a:prstGeom prst="straightConnector1">
            <a:avLst/>
          </a:prstGeom>
          <a:noFill/>
          <a:ln w="9525" cap="flat" cmpd="sng">
            <a:solidFill>
              <a:schemeClr val="dk2"/>
            </a:solidFill>
            <a:prstDash val="solid"/>
            <a:round/>
            <a:headEnd type="none" w="sm" len="sm"/>
            <a:tailEnd type="triangle" w="med" len="med"/>
          </a:ln>
        </p:spPr>
      </p:cxnSp>
      <p:sp>
        <p:nvSpPr>
          <p:cNvPr id="364" name="Google Shape;364;p37"/>
          <p:cNvSpPr txBox="1">
            <a:spLocks noGrp="1"/>
          </p:cNvSpPr>
          <p:nvPr>
            <p:ph type="body" idx="1"/>
          </p:nvPr>
        </p:nvSpPr>
        <p:spPr>
          <a:xfrm>
            <a:off x="152400" y="3981450"/>
            <a:ext cx="7239000" cy="1161900"/>
          </a:xfrm>
          <a:prstGeom prst="rect">
            <a:avLst/>
          </a:prstGeom>
          <a:noFill/>
          <a:ln>
            <a:noFill/>
          </a:ln>
        </p:spPr>
        <p:txBody>
          <a:bodyPr spcFirstLastPara="1" wrap="square" lIns="91425" tIns="45700" rIns="91425" bIns="45700" anchor="t" anchorCtr="0">
            <a:noAutofit/>
          </a:bodyPr>
          <a:lstStyle/>
          <a:p>
            <a:pPr marL="457200" lvl="0" indent="-361950" algn="l" rtl="0">
              <a:lnSpc>
                <a:spcPct val="100000"/>
              </a:lnSpc>
              <a:spcBef>
                <a:spcPts val="480"/>
              </a:spcBef>
              <a:spcAft>
                <a:spcPts val="0"/>
              </a:spcAft>
              <a:buSzPts val="2100"/>
              <a:buChar char="•"/>
            </a:pPr>
            <a:r>
              <a:rPr lang="en-GB" sz="2100"/>
              <a:t>Note: If after calculating gini impurity, if it is greater than previous gini impurity we will make previous node as leaf node.</a:t>
            </a:r>
            <a:endParaRPr sz="21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8"/>
          <p:cNvSpPr txBox="1">
            <a:spLocks noGrp="1"/>
          </p:cNvSpPr>
          <p:nvPr>
            <p:ph type="body" idx="1"/>
          </p:nvPr>
        </p:nvSpPr>
        <p:spPr>
          <a:xfrm>
            <a:off x="152400" y="171450"/>
            <a:ext cx="7239000" cy="856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480"/>
              </a:spcBef>
              <a:spcAft>
                <a:spcPts val="0"/>
              </a:spcAft>
              <a:buSzPts val="2400"/>
              <a:buNone/>
            </a:pPr>
            <a:r>
              <a:rPr lang="en-GB"/>
              <a:t>Similarly after following exact same steps for Right Subtree we get,</a:t>
            </a:r>
            <a:endParaRPr/>
          </a:p>
        </p:txBody>
      </p:sp>
      <p:sp>
        <p:nvSpPr>
          <p:cNvPr id="370" name="Google Shape;370;p38"/>
          <p:cNvSpPr/>
          <p:nvPr/>
        </p:nvSpPr>
        <p:spPr>
          <a:xfrm>
            <a:off x="3238200" y="1360150"/>
            <a:ext cx="1067400" cy="33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Good Blood Circulation</a:t>
            </a:r>
            <a:endParaRPr sz="1200" b="0" i="0" u="none" strike="noStrike" cap="none">
              <a:solidFill>
                <a:srgbClr val="000000"/>
              </a:solidFill>
              <a:latin typeface="Arial"/>
              <a:ea typeface="Arial"/>
              <a:cs typeface="Arial"/>
              <a:sym typeface="Arial"/>
            </a:endParaRPr>
          </a:p>
        </p:txBody>
      </p:sp>
      <p:sp>
        <p:nvSpPr>
          <p:cNvPr id="371" name="Google Shape;371;p38"/>
          <p:cNvSpPr/>
          <p:nvPr/>
        </p:nvSpPr>
        <p:spPr>
          <a:xfrm>
            <a:off x="1714200" y="1893550"/>
            <a:ext cx="1067400" cy="33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Blocked Arteries</a:t>
            </a:r>
            <a:endParaRPr sz="1200" b="0" i="0" u="none" strike="noStrike" cap="none">
              <a:solidFill>
                <a:srgbClr val="000000"/>
              </a:solidFill>
              <a:latin typeface="Arial"/>
              <a:ea typeface="Arial"/>
              <a:cs typeface="Arial"/>
              <a:sym typeface="Arial"/>
            </a:endParaRPr>
          </a:p>
        </p:txBody>
      </p:sp>
      <p:sp>
        <p:nvSpPr>
          <p:cNvPr id="372" name="Google Shape;372;p38"/>
          <p:cNvSpPr/>
          <p:nvPr/>
        </p:nvSpPr>
        <p:spPr>
          <a:xfrm>
            <a:off x="4762200" y="1893550"/>
            <a:ext cx="1067400" cy="33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Chest Pain</a:t>
            </a:r>
            <a:endParaRPr sz="1200" b="0" i="0" u="none" strike="noStrike" cap="none">
              <a:solidFill>
                <a:srgbClr val="000000"/>
              </a:solidFill>
              <a:latin typeface="Arial"/>
              <a:ea typeface="Arial"/>
              <a:cs typeface="Arial"/>
              <a:sym typeface="Arial"/>
            </a:endParaRPr>
          </a:p>
        </p:txBody>
      </p:sp>
      <p:sp>
        <p:nvSpPr>
          <p:cNvPr id="373" name="Google Shape;373;p38"/>
          <p:cNvSpPr/>
          <p:nvPr/>
        </p:nvSpPr>
        <p:spPr>
          <a:xfrm>
            <a:off x="779000" y="2426950"/>
            <a:ext cx="1067400" cy="33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Chest Pain</a:t>
            </a:r>
            <a:endParaRPr sz="1200" b="0" i="0" u="none" strike="noStrike" cap="none">
              <a:solidFill>
                <a:srgbClr val="000000"/>
              </a:solidFill>
              <a:latin typeface="Arial"/>
              <a:ea typeface="Arial"/>
              <a:cs typeface="Arial"/>
              <a:sym typeface="Arial"/>
            </a:endParaRPr>
          </a:p>
        </p:txBody>
      </p:sp>
      <p:sp>
        <p:nvSpPr>
          <p:cNvPr id="374" name="Google Shape;374;p38"/>
          <p:cNvSpPr/>
          <p:nvPr/>
        </p:nvSpPr>
        <p:spPr>
          <a:xfrm>
            <a:off x="2586650" y="2426950"/>
            <a:ext cx="1067400" cy="33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13 / 102</a:t>
            </a:r>
            <a:endParaRPr sz="1200" b="0" i="0" u="none" strike="noStrike" cap="none">
              <a:solidFill>
                <a:srgbClr val="000000"/>
              </a:solidFill>
              <a:latin typeface="Arial"/>
              <a:ea typeface="Arial"/>
              <a:cs typeface="Arial"/>
              <a:sym typeface="Arial"/>
            </a:endParaRPr>
          </a:p>
        </p:txBody>
      </p:sp>
      <p:sp>
        <p:nvSpPr>
          <p:cNvPr id="375" name="Google Shape;375;p38"/>
          <p:cNvSpPr/>
          <p:nvPr/>
        </p:nvSpPr>
        <p:spPr>
          <a:xfrm>
            <a:off x="3771600" y="2426950"/>
            <a:ext cx="1067400" cy="33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92 / 3</a:t>
            </a:r>
            <a:endParaRPr sz="1200" b="0" i="0" u="none" strike="noStrike" cap="none">
              <a:solidFill>
                <a:srgbClr val="000000"/>
              </a:solidFill>
              <a:latin typeface="Arial"/>
              <a:ea typeface="Arial"/>
              <a:cs typeface="Arial"/>
              <a:sym typeface="Arial"/>
            </a:endParaRPr>
          </a:p>
        </p:txBody>
      </p:sp>
      <p:sp>
        <p:nvSpPr>
          <p:cNvPr id="376" name="Google Shape;376;p38"/>
          <p:cNvSpPr/>
          <p:nvPr/>
        </p:nvSpPr>
        <p:spPr>
          <a:xfrm>
            <a:off x="5752800" y="2426950"/>
            <a:ext cx="1067400" cy="33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Blocked Arteries</a:t>
            </a:r>
            <a:endParaRPr sz="1200" b="0" i="0" u="none" strike="noStrike" cap="none">
              <a:solidFill>
                <a:srgbClr val="000000"/>
              </a:solidFill>
              <a:latin typeface="Arial"/>
              <a:ea typeface="Arial"/>
              <a:cs typeface="Arial"/>
              <a:sym typeface="Arial"/>
            </a:endParaRPr>
          </a:p>
        </p:txBody>
      </p:sp>
      <p:sp>
        <p:nvSpPr>
          <p:cNvPr id="377" name="Google Shape;377;p38"/>
          <p:cNvSpPr/>
          <p:nvPr/>
        </p:nvSpPr>
        <p:spPr>
          <a:xfrm>
            <a:off x="114000" y="3036550"/>
            <a:ext cx="1067400" cy="33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17 / 3</a:t>
            </a:r>
            <a:endParaRPr sz="1200" b="0" i="0" u="none" strike="noStrike" cap="none">
              <a:solidFill>
                <a:srgbClr val="000000"/>
              </a:solidFill>
              <a:latin typeface="Arial"/>
              <a:ea typeface="Arial"/>
              <a:cs typeface="Arial"/>
              <a:sym typeface="Arial"/>
            </a:endParaRPr>
          </a:p>
        </p:txBody>
      </p:sp>
      <p:sp>
        <p:nvSpPr>
          <p:cNvPr id="378" name="Google Shape;378;p38"/>
          <p:cNvSpPr/>
          <p:nvPr/>
        </p:nvSpPr>
        <p:spPr>
          <a:xfrm>
            <a:off x="1485600" y="3036550"/>
            <a:ext cx="1067400" cy="33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7 / 22</a:t>
            </a:r>
            <a:endParaRPr sz="1200" b="0" i="0" u="none" strike="noStrike" cap="none">
              <a:solidFill>
                <a:srgbClr val="000000"/>
              </a:solidFill>
              <a:latin typeface="Arial"/>
              <a:ea typeface="Arial"/>
              <a:cs typeface="Arial"/>
              <a:sym typeface="Arial"/>
            </a:endParaRPr>
          </a:p>
        </p:txBody>
      </p:sp>
      <p:sp>
        <p:nvSpPr>
          <p:cNvPr id="379" name="Google Shape;379;p38"/>
          <p:cNvSpPr/>
          <p:nvPr/>
        </p:nvSpPr>
        <p:spPr>
          <a:xfrm>
            <a:off x="6286200" y="3112750"/>
            <a:ext cx="1067400" cy="33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0 / 30</a:t>
            </a:r>
            <a:endParaRPr sz="1200" b="0" i="0" u="none" strike="noStrike" cap="none">
              <a:solidFill>
                <a:srgbClr val="000000"/>
              </a:solidFill>
              <a:latin typeface="Arial"/>
              <a:ea typeface="Arial"/>
              <a:cs typeface="Arial"/>
              <a:sym typeface="Arial"/>
            </a:endParaRPr>
          </a:p>
        </p:txBody>
      </p:sp>
      <p:sp>
        <p:nvSpPr>
          <p:cNvPr id="380" name="Google Shape;380;p38"/>
          <p:cNvSpPr/>
          <p:nvPr/>
        </p:nvSpPr>
        <p:spPr>
          <a:xfrm>
            <a:off x="4990800" y="3112750"/>
            <a:ext cx="1067400" cy="33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8 / 0</a:t>
            </a:r>
            <a:endParaRPr sz="1200" b="0" i="0" u="none" strike="noStrike" cap="none">
              <a:solidFill>
                <a:srgbClr val="000000"/>
              </a:solidFill>
              <a:latin typeface="Arial"/>
              <a:ea typeface="Arial"/>
              <a:cs typeface="Arial"/>
              <a:sym typeface="Arial"/>
            </a:endParaRPr>
          </a:p>
        </p:txBody>
      </p:sp>
      <p:cxnSp>
        <p:nvCxnSpPr>
          <p:cNvPr id="381" name="Google Shape;381;p38"/>
          <p:cNvCxnSpPr>
            <a:stCxn id="370" idx="2"/>
            <a:endCxn id="371" idx="0"/>
          </p:cNvCxnSpPr>
          <p:nvPr/>
        </p:nvCxnSpPr>
        <p:spPr>
          <a:xfrm flipH="1">
            <a:off x="2247900" y="1692550"/>
            <a:ext cx="1524000" cy="201000"/>
          </a:xfrm>
          <a:prstGeom prst="straightConnector1">
            <a:avLst/>
          </a:prstGeom>
          <a:noFill/>
          <a:ln w="9525" cap="flat" cmpd="sng">
            <a:solidFill>
              <a:schemeClr val="dk2"/>
            </a:solidFill>
            <a:prstDash val="solid"/>
            <a:round/>
            <a:headEnd type="none" w="sm" len="sm"/>
            <a:tailEnd type="triangle" w="med" len="med"/>
          </a:ln>
        </p:spPr>
      </p:cxnSp>
      <p:cxnSp>
        <p:nvCxnSpPr>
          <p:cNvPr id="382" name="Google Shape;382;p38"/>
          <p:cNvCxnSpPr>
            <a:stCxn id="370" idx="2"/>
            <a:endCxn id="372" idx="0"/>
          </p:cNvCxnSpPr>
          <p:nvPr/>
        </p:nvCxnSpPr>
        <p:spPr>
          <a:xfrm>
            <a:off x="3771900" y="1692550"/>
            <a:ext cx="1524000" cy="201000"/>
          </a:xfrm>
          <a:prstGeom prst="straightConnector1">
            <a:avLst/>
          </a:prstGeom>
          <a:noFill/>
          <a:ln w="9525" cap="flat" cmpd="sng">
            <a:solidFill>
              <a:schemeClr val="dk2"/>
            </a:solidFill>
            <a:prstDash val="solid"/>
            <a:round/>
            <a:headEnd type="none" w="sm" len="sm"/>
            <a:tailEnd type="triangle" w="med" len="med"/>
          </a:ln>
        </p:spPr>
      </p:cxnSp>
      <p:cxnSp>
        <p:nvCxnSpPr>
          <p:cNvPr id="383" name="Google Shape;383;p38"/>
          <p:cNvCxnSpPr>
            <a:stCxn id="371" idx="2"/>
            <a:endCxn id="373" idx="0"/>
          </p:cNvCxnSpPr>
          <p:nvPr/>
        </p:nvCxnSpPr>
        <p:spPr>
          <a:xfrm flipH="1">
            <a:off x="1312800" y="2225950"/>
            <a:ext cx="935100" cy="201000"/>
          </a:xfrm>
          <a:prstGeom prst="straightConnector1">
            <a:avLst/>
          </a:prstGeom>
          <a:noFill/>
          <a:ln w="9525" cap="flat" cmpd="sng">
            <a:solidFill>
              <a:schemeClr val="dk2"/>
            </a:solidFill>
            <a:prstDash val="solid"/>
            <a:round/>
            <a:headEnd type="none" w="sm" len="sm"/>
            <a:tailEnd type="triangle" w="med" len="med"/>
          </a:ln>
        </p:spPr>
      </p:cxnSp>
      <p:cxnSp>
        <p:nvCxnSpPr>
          <p:cNvPr id="384" name="Google Shape;384;p38"/>
          <p:cNvCxnSpPr>
            <a:stCxn id="371" idx="2"/>
            <a:endCxn id="374" idx="0"/>
          </p:cNvCxnSpPr>
          <p:nvPr/>
        </p:nvCxnSpPr>
        <p:spPr>
          <a:xfrm>
            <a:off x="2247900" y="2225950"/>
            <a:ext cx="872400" cy="201000"/>
          </a:xfrm>
          <a:prstGeom prst="straightConnector1">
            <a:avLst/>
          </a:prstGeom>
          <a:noFill/>
          <a:ln w="9525" cap="flat" cmpd="sng">
            <a:solidFill>
              <a:schemeClr val="dk2"/>
            </a:solidFill>
            <a:prstDash val="solid"/>
            <a:round/>
            <a:headEnd type="none" w="sm" len="sm"/>
            <a:tailEnd type="triangle" w="med" len="med"/>
          </a:ln>
        </p:spPr>
      </p:cxnSp>
      <p:cxnSp>
        <p:nvCxnSpPr>
          <p:cNvPr id="385" name="Google Shape;385;p38"/>
          <p:cNvCxnSpPr>
            <a:stCxn id="373" idx="2"/>
            <a:endCxn id="377" idx="0"/>
          </p:cNvCxnSpPr>
          <p:nvPr/>
        </p:nvCxnSpPr>
        <p:spPr>
          <a:xfrm flipH="1">
            <a:off x="647600" y="2759350"/>
            <a:ext cx="665100" cy="277200"/>
          </a:xfrm>
          <a:prstGeom prst="straightConnector1">
            <a:avLst/>
          </a:prstGeom>
          <a:noFill/>
          <a:ln w="9525" cap="flat" cmpd="sng">
            <a:solidFill>
              <a:schemeClr val="dk2"/>
            </a:solidFill>
            <a:prstDash val="solid"/>
            <a:round/>
            <a:headEnd type="none" w="sm" len="sm"/>
            <a:tailEnd type="triangle" w="med" len="med"/>
          </a:ln>
        </p:spPr>
      </p:cxnSp>
      <p:cxnSp>
        <p:nvCxnSpPr>
          <p:cNvPr id="386" name="Google Shape;386;p38"/>
          <p:cNvCxnSpPr>
            <a:stCxn id="373" idx="2"/>
            <a:endCxn id="378" idx="0"/>
          </p:cNvCxnSpPr>
          <p:nvPr/>
        </p:nvCxnSpPr>
        <p:spPr>
          <a:xfrm>
            <a:off x="1312700" y="2759350"/>
            <a:ext cx="706500" cy="277200"/>
          </a:xfrm>
          <a:prstGeom prst="straightConnector1">
            <a:avLst/>
          </a:prstGeom>
          <a:noFill/>
          <a:ln w="9525" cap="flat" cmpd="sng">
            <a:solidFill>
              <a:schemeClr val="dk2"/>
            </a:solidFill>
            <a:prstDash val="solid"/>
            <a:round/>
            <a:headEnd type="none" w="sm" len="sm"/>
            <a:tailEnd type="triangle" w="med" len="med"/>
          </a:ln>
        </p:spPr>
      </p:cxnSp>
      <p:cxnSp>
        <p:nvCxnSpPr>
          <p:cNvPr id="387" name="Google Shape;387;p38"/>
          <p:cNvCxnSpPr>
            <a:stCxn id="372" idx="2"/>
            <a:endCxn id="375" idx="0"/>
          </p:cNvCxnSpPr>
          <p:nvPr/>
        </p:nvCxnSpPr>
        <p:spPr>
          <a:xfrm flipH="1">
            <a:off x="4305300" y="2225950"/>
            <a:ext cx="990600" cy="201000"/>
          </a:xfrm>
          <a:prstGeom prst="straightConnector1">
            <a:avLst/>
          </a:prstGeom>
          <a:noFill/>
          <a:ln w="9525" cap="flat" cmpd="sng">
            <a:solidFill>
              <a:schemeClr val="dk2"/>
            </a:solidFill>
            <a:prstDash val="solid"/>
            <a:round/>
            <a:headEnd type="none" w="sm" len="sm"/>
            <a:tailEnd type="triangle" w="med" len="med"/>
          </a:ln>
        </p:spPr>
      </p:cxnSp>
      <p:cxnSp>
        <p:nvCxnSpPr>
          <p:cNvPr id="388" name="Google Shape;388;p38"/>
          <p:cNvCxnSpPr>
            <a:stCxn id="372" idx="2"/>
            <a:endCxn id="376" idx="0"/>
          </p:cNvCxnSpPr>
          <p:nvPr/>
        </p:nvCxnSpPr>
        <p:spPr>
          <a:xfrm>
            <a:off x="5295900" y="2225950"/>
            <a:ext cx="990600" cy="201000"/>
          </a:xfrm>
          <a:prstGeom prst="straightConnector1">
            <a:avLst/>
          </a:prstGeom>
          <a:noFill/>
          <a:ln w="9525" cap="flat" cmpd="sng">
            <a:solidFill>
              <a:schemeClr val="dk2"/>
            </a:solidFill>
            <a:prstDash val="solid"/>
            <a:round/>
            <a:headEnd type="none" w="sm" len="sm"/>
            <a:tailEnd type="triangle" w="med" len="med"/>
          </a:ln>
        </p:spPr>
      </p:cxnSp>
      <p:cxnSp>
        <p:nvCxnSpPr>
          <p:cNvPr id="389" name="Google Shape;389;p38"/>
          <p:cNvCxnSpPr>
            <a:stCxn id="376" idx="2"/>
            <a:endCxn id="380" idx="0"/>
          </p:cNvCxnSpPr>
          <p:nvPr/>
        </p:nvCxnSpPr>
        <p:spPr>
          <a:xfrm flipH="1">
            <a:off x="5524500" y="2759350"/>
            <a:ext cx="762000" cy="353400"/>
          </a:xfrm>
          <a:prstGeom prst="straightConnector1">
            <a:avLst/>
          </a:prstGeom>
          <a:noFill/>
          <a:ln w="9525" cap="flat" cmpd="sng">
            <a:solidFill>
              <a:schemeClr val="dk2"/>
            </a:solidFill>
            <a:prstDash val="solid"/>
            <a:round/>
            <a:headEnd type="none" w="sm" len="sm"/>
            <a:tailEnd type="triangle" w="med" len="med"/>
          </a:ln>
        </p:spPr>
      </p:cxnSp>
      <p:cxnSp>
        <p:nvCxnSpPr>
          <p:cNvPr id="390" name="Google Shape;390;p38"/>
          <p:cNvCxnSpPr>
            <a:stCxn id="376" idx="2"/>
            <a:endCxn id="379" idx="0"/>
          </p:cNvCxnSpPr>
          <p:nvPr/>
        </p:nvCxnSpPr>
        <p:spPr>
          <a:xfrm>
            <a:off x="6286500" y="2759350"/>
            <a:ext cx="533400" cy="3534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9"/>
          <p:cNvSpPr txBox="1">
            <a:spLocks noGrp="1"/>
          </p:cNvSpPr>
          <p:nvPr>
            <p:ph type="title"/>
          </p:nvPr>
        </p:nvSpPr>
        <p:spPr>
          <a:xfrm>
            <a:off x="152400" y="209550"/>
            <a:ext cx="7239000" cy="858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GB"/>
              <a:t>General Steps to construct a Decision Tree</a:t>
            </a:r>
            <a:endParaRPr/>
          </a:p>
        </p:txBody>
      </p:sp>
      <p:sp>
        <p:nvSpPr>
          <p:cNvPr id="396" name="Google Shape;396;p39"/>
          <p:cNvSpPr txBox="1">
            <a:spLocks noGrp="1"/>
          </p:cNvSpPr>
          <p:nvPr>
            <p:ph type="body" idx="1"/>
          </p:nvPr>
        </p:nvSpPr>
        <p:spPr>
          <a:xfrm>
            <a:off x="152400" y="1466850"/>
            <a:ext cx="7239000" cy="26337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480"/>
              </a:spcBef>
              <a:spcAft>
                <a:spcPts val="0"/>
              </a:spcAft>
              <a:buSzPts val="2400"/>
              <a:buAutoNum type="arabicPeriod"/>
            </a:pPr>
            <a:r>
              <a:rPr lang="en-GB"/>
              <a:t>Calculate all Gini Impurity Score.</a:t>
            </a:r>
            <a:endParaRPr/>
          </a:p>
          <a:p>
            <a:pPr marL="457200" lvl="0" indent="-381000" algn="l" rtl="0">
              <a:lnSpc>
                <a:spcPct val="100000"/>
              </a:lnSpc>
              <a:spcBef>
                <a:spcPts val="0"/>
              </a:spcBef>
              <a:spcAft>
                <a:spcPts val="0"/>
              </a:spcAft>
              <a:buSzPts val="2400"/>
              <a:buAutoNum type="arabicPeriod"/>
            </a:pPr>
            <a:r>
              <a:rPr lang="en-GB"/>
              <a:t>If the node itself has the lowest score, than there  is no point in separating the patients anymore and it becomes a leaf node.</a:t>
            </a:r>
            <a:endParaRPr/>
          </a:p>
          <a:p>
            <a:pPr marL="457200" lvl="0" indent="-381000" algn="l" rtl="0">
              <a:lnSpc>
                <a:spcPct val="100000"/>
              </a:lnSpc>
              <a:spcBef>
                <a:spcPts val="0"/>
              </a:spcBef>
              <a:spcAft>
                <a:spcPts val="0"/>
              </a:spcAft>
              <a:buSzPts val="2400"/>
              <a:buAutoNum type="arabicPeriod"/>
            </a:pPr>
            <a:r>
              <a:rPr lang="en-GB"/>
              <a:t>If separating the data results in an improvement, than pick the separation with the lowest impurity score.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3"/>
          <a:srcRect b="14584"/>
          <a:stretch/>
        </p:blipFill>
        <p:spPr>
          <a:xfrm>
            <a:off x="0" y="0"/>
            <a:ext cx="7442200" cy="5143500"/>
          </a:xfrm>
          <a:prstGeom prst="rect">
            <a:avLst/>
          </a:prstGeom>
        </p:spPr>
      </p:pic>
    </p:spTree>
    <p:extLst>
      <p:ext uri="{BB962C8B-B14F-4D97-AF65-F5344CB8AC3E}">
        <p14:creationId xmlns:p14="http://schemas.microsoft.com/office/powerpoint/2010/main" val="7706393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0"/>
          <p:cNvSpPr txBox="1">
            <a:spLocks noGrp="1"/>
          </p:cNvSpPr>
          <p:nvPr>
            <p:ph type="title"/>
          </p:nvPr>
        </p:nvSpPr>
        <p:spPr>
          <a:xfrm>
            <a:off x="152400" y="57150"/>
            <a:ext cx="7239000" cy="959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GB" sz="3700"/>
              <a:t>Entropy and Information Gain:</a:t>
            </a:r>
            <a:endParaRPr sz="3700"/>
          </a:p>
        </p:txBody>
      </p:sp>
      <p:sp>
        <p:nvSpPr>
          <p:cNvPr id="402" name="Google Shape;402;p40"/>
          <p:cNvSpPr txBox="1">
            <a:spLocks noGrp="1"/>
          </p:cNvSpPr>
          <p:nvPr>
            <p:ph type="body" idx="1"/>
          </p:nvPr>
        </p:nvSpPr>
        <p:spPr>
          <a:xfrm>
            <a:off x="152400" y="1238250"/>
            <a:ext cx="7239000" cy="26394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480"/>
              </a:spcBef>
              <a:spcAft>
                <a:spcPts val="0"/>
              </a:spcAft>
              <a:buSzPts val="1800"/>
              <a:buChar char="•"/>
            </a:pPr>
            <a:r>
              <a:rPr lang="en-GB" sz="1800"/>
              <a:t>Entropy quantifies the degree of disorder in data. Entropy is always positive number between 0 and 1.</a:t>
            </a:r>
            <a:endParaRPr sz="1800"/>
          </a:p>
          <a:p>
            <a:pPr marL="457200" lvl="0" indent="-342900" algn="l" rtl="0">
              <a:lnSpc>
                <a:spcPct val="100000"/>
              </a:lnSpc>
              <a:spcBef>
                <a:spcPts val="0"/>
              </a:spcBef>
              <a:spcAft>
                <a:spcPts val="0"/>
              </a:spcAft>
              <a:buSzPts val="1800"/>
              <a:buChar char="•"/>
            </a:pPr>
            <a:r>
              <a:rPr lang="en-GB" sz="1800"/>
              <a:t>Another interpretation of Entropy is in terms of information content.</a:t>
            </a:r>
            <a:endParaRPr sz="1800"/>
          </a:p>
          <a:p>
            <a:pPr marL="457200" lvl="0" indent="-342900" algn="l" rtl="0">
              <a:lnSpc>
                <a:spcPct val="100000"/>
              </a:lnSpc>
              <a:spcBef>
                <a:spcPts val="0"/>
              </a:spcBef>
              <a:spcAft>
                <a:spcPts val="0"/>
              </a:spcAft>
              <a:buSzPts val="1800"/>
              <a:buChar char="•"/>
            </a:pPr>
            <a:r>
              <a:rPr lang="en-GB" sz="1800"/>
              <a:t>A completely homogeneous data has no information content in it whereas a dataset with a lot of disorder has a lot of latent information waiting to be learnt. Assume the dataset consists of only categorical attributes, both the explanatory variables and the class variable.</a:t>
            </a:r>
            <a:endParaRPr sz="1800"/>
          </a:p>
          <a:p>
            <a:pPr marL="457200" lvl="0" indent="-342900" algn="l" rtl="0">
              <a:lnSpc>
                <a:spcPct val="100000"/>
              </a:lnSpc>
              <a:spcBef>
                <a:spcPts val="0"/>
              </a:spcBef>
              <a:spcAft>
                <a:spcPts val="0"/>
              </a:spcAft>
              <a:buSzPts val="1800"/>
              <a:buChar char="•"/>
            </a:pPr>
            <a:r>
              <a:rPr lang="en-GB" sz="1800"/>
              <a:t>In terms of probabilities of finding data points belonging to various classes, entropy for a dataset D is defined as</a:t>
            </a:r>
            <a:endParaRPr sz="1800"/>
          </a:p>
        </p:txBody>
      </p:sp>
      <p:pic>
        <p:nvPicPr>
          <p:cNvPr id="403" name="Google Shape;403;p40"/>
          <p:cNvPicPr preferRelativeResize="0"/>
          <p:nvPr/>
        </p:nvPicPr>
        <p:blipFill rotWithShape="1">
          <a:blip r:embed="rId3">
            <a:alphaModFix/>
          </a:blip>
          <a:srcRect/>
          <a:stretch/>
        </p:blipFill>
        <p:spPr>
          <a:xfrm>
            <a:off x="2034275" y="4008675"/>
            <a:ext cx="2476500" cy="838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41"/>
          <p:cNvSpPr txBox="1">
            <a:spLocks noGrp="1"/>
          </p:cNvSpPr>
          <p:nvPr>
            <p:ph type="body" idx="1"/>
          </p:nvPr>
        </p:nvSpPr>
        <p:spPr>
          <a:xfrm>
            <a:off x="152400" y="247650"/>
            <a:ext cx="7239000" cy="27438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480"/>
              </a:spcBef>
              <a:spcAft>
                <a:spcPts val="0"/>
              </a:spcAft>
              <a:buSzPts val="2400"/>
              <a:buChar char="•"/>
            </a:pPr>
            <a:r>
              <a:rPr lang="en-GB"/>
              <a:t>Information Gain is used to determine which feature/attribute gives us the maximum information about a class. </a:t>
            </a:r>
            <a:endParaRPr/>
          </a:p>
          <a:p>
            <a:pPr marL="457200" lvl="0" indent="-381000" algn="l" rtl="0">
              <a:lnSpc>
                <a:spcPct val="100000"/>
              </a:lnSpc>
              <a:spcBef>
                <a:spcPts val="0"/>
              </a:spcBef>
              <a:spcAft>
                <a:spcPts val="0"/>
              </a:spcAft>
              <a:buSzPts val="2400"/>
              <a:buChar char="•"/>
            </a:pPr>
            <a:r>
              <a:rPr lang="en-GB"/>
              <a:t>It is based on the concept of entropy, which is the degree of uncertainty, impurity or disorder. It aims to reduce the level of entropy starting from the root node to the leave nodes.</a:t>
            </a:r>
            <a:endParaRPr/>
          </a:p>
          <a:p>
            <a:pPr marL="0" lvl="0" indent="0" algn="l" rtl="0">
              <a:lnSpc>
                <a:spcPct val="100000"/>
              </a:lnSpc>
              <a:spcBef>
                <a:spcPts val="480"/>
              </a:spcBef>
              <a:spcAft>
                <a:spcPts val="0"/>
              </a:spcAft>
              <a:buSzPts val="2400"/>
              <a:buNone/>
            </a:pPr>
            <a:endParaRPr/>
          </a:p>
          <a:p>
            <a:pPr marL="457200" lvl="0" indent="0" algn="l" rtl="0">
              <a:lnSpc>
                <a:spcPct val="100000"/>
              </a:lnSpc>
              <a:spcBef>
                <a:spcPts val="480"/>
              </a:spcBef>
              <a:spcAft>
                <a:spcPts val="0"/>
              </a:spcAft>
              <a:buSzPts val="24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2"/>
          <p:cNvSpPr txBox="1">
            <a:spLocks noGrp="1"/>
          </p:cNvSpPr>
          <p:nvPr>
            <p:ph type="title"/>
          </p:nvPr>
        </p:nvSpPr>
        <p:spPr>
          <a:xfrm>
            <a:off x="152400" y="57150"/>
            <a:ext cx="7239000" cy="628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800"/>
              <a:buNone/>
            </a:pPr>
            <a:r>
              <a:rPr lang="en-GB"/>
              <a:t>Homogeneity:</a:t>
            </a:r>
            <a:endParaRPr/>
          </a:p>
        </p:txBody>
      </p:sp>
      <p:sp>
        <p:nvSpPr>
          <p:cNvPr id="414" name="Google Shape;414;p42"/>
          <p:cNvSpPr txBox="1">
            <a:spLocks noGrp="1"/>
          </p:cNvSpPr>
          <p:nvPr>
            <p:ph type="body" idx="1"/>
          </p:nvPr>
        </p:nvSpPr>
        <p:spPr>
          <a:xfrm>
            <a:off x="152400" y="857250"/>
            <a:ext cx="7239000" cy="33945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480"/>
              </a:spcBef>
              <a:spcAft>
                <a:spcPts val="0"/>
              </a:spcAft>
              <a:buSzPts val="2400"/>
              <a:buChar char="•"/>
            </a:pPr>
            <a:r>
              <a:rPr lang="en-GB"/>
              <a:t>What Decision tree construction algorithm will try to do is to create a split in such a way that the homogeneity of different pieces must be as high as possible.</a:t>
            </a:r>
            <a:endParaRPr/>
          </a:p>
        </p:txBody>
      </p:sp>
      <p:pic>
        <p:nvPicPr>
          <p:cNvPr id="415" name="Google Shape;415;p42"/>
          <p:cNvPicPr preferRelativeResize="0"/>
          <p:nvPr/>
        </p:nvPicPr>
        <p:blipFill rotWithShape="1">
          <a:blip r:embed="rId3">
            <a:alphaModFix/>
          </a:blip>
          <a:srcRect/>
          <a:stretch/>
        </p:blipFill>
        <p:spPr>
          <a:xfrm>
            <a:off x="2673550" y="2626000"/>
            <a:ext cx="2044300" cy="2391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3"/>
          <p:cNvSpPr txBox="1">
            <a:spLocks noGrp="1"/>
          </p:cNvSpPr>
          <p:nvPr>
            <p:ph type="body" idx="1"/>
          </p:nvPr>
        </p:nvSpPr>
        <p:spPr>
          <a:xfrm>
            <a:off x="152400" y="312825"/>
            <a:ext cx="7239000" cy="4260900"/>
          </a:xfrm>
          <a:prstGeom prst="rect">
            <a:avLst/>
          </a:prstGeom>
          <a:noFill/>
          <a:ln>
            <a:noFill/>
          </a:ln>
        </p:spPr>
        <p:txBody>
          <a:bodyPr spcFirstLastPara="1" wrap="square" lIns="91425" tIns="45700" rIns="91425" bIns="45700" anchor="t" anchorCtr="0">
            <a:noAutofit/>
          </a:bodyPr>
          <a:lstStyle/>
          <a:p>
            <a:pPr marL="457200" lvl="0" indent="-355600" algn="l" rtl="0">
              <a:lnSpc>
                <a:spcPct val="100000"/>
              </a:lnSpc>
              <a:spcBef>
                <a:spcPts val="480"/>
              </a:spcBef>
              <a:spcAft>
                <a:spcPts val="0"/>
              </a:spcAft>
              <a:buSzPts val="2000"/>
              <a:buChar char="•"/>
            </a:pPr>
            <a:r>
              <a:rPr lang="en-GB" sz="2000"/>
              <a:t>If the previous slide fig denotes a branch after a split and H be its homogeneity. </a:t>
            </a:r>
            <a:endParaRPr sz="2000"/>
          </a:p>
          <a:p>
            <a:pPr marL="457200" lvl="0" indent="-355600" algn="l" rtl="0">
              <a:lnSpc>
                <a:spcPct val="100000"/>
              </a:lnSpc>
              <a:spcBef>
                <a:spcPts val="0"/>
              </a:spcBef>
              <a:spcAft>
                <a:spcPts val="0"/>
              </a:spcAft>
              <a:buSzPts val="2000"/>
              <a:buChar char="•"/>
            </a:pPr>
            <a:r>
              <a:rPr lang="en-GB" sz="2000"/>
              <a:t>The decision tree checks whether H &gt; some threshold then there is no further split. If the H &lt; threshold then there will be further split. </a:t>
            </a:r>
            <a:endParaRPr sz="2000"/>
          </a:p>
          <a:p>
            <a:pPr marL="457200" lvl="0" indent="-355600" algn="l" rtl="0">
              <a:lnSpc>
                <a:spcPct val="100000"/>
              </a:lnSpc>
              <a:spcBef>
                <a:spcPts val="0"/>
              </a:spcBef>
              <a:spcAft>
                <a:spcPts val="0"/>
              </a:spcAft>
              <a:buSzPts val="2000"/>
              <a:buChar char="•"/>
            </a:pPr>
            <a:r>
              <a:rPr lang="en-GB" sz="2000"/>
              <a:t>This process will be continued where the label is sufficiently homogeneous then a leaf is created. </a:t>
            </a:r>
            <a:endParaRPr sz="2000"/>
          </a:p>
          <a:p>
            <a:pPr marL="457200" lvl="0" indent="-355600" algn="l" rtl="0">
              <a:lnSpc>
                <a:spcPct val="100000"/>
              </a:lnSpc>
              <a:spcBef>
                <a:spcPts val="0"/>
              </a:spcBef>
              <a:spcAft>
                <a:spcPts val="0"/>
              </a:spcAft>
              <a:buSzPts val="2000"/>
              <a:buChar char="•"/>
            </a:pPr>
            <a:r>
              <a:rPr lang="en-GB" sz="2000"/>
              <a:t>So we go step by step, picking an attribute and splitting the data such that the homogeneity increases after every split. </a:t>
            </a:r>
            <a:endParaRPr sz="2000"/>
          </a:p>
          <a:p>
            <a:pPr marL="457200" lvl="0" indent="-355600" algn="l" rtl="0">
              <a:lnSpc>
                <a:spcPct val="100000"/>
              </a:lnSpc>
              <a:spcBef>
                <a:spcPts val="0"/>
              </a:spcBef>
              <a:spcAft>
                <a:spcPts val="0"/>
              </a:spcAft>
              <a:buSzPts val="2000"/>
              <a:buChar char="•"/>
            </a:pPr>
            <a:r>
              <a:rPr lang="en-GB" sz="2000"/>
              <a:t>We stop splitting when the resulting leaves are sufficiently homogeneous. </a:t>
            </a:r>
            <a:endParaRPr sz="2000"/>
          </a:p>
          <a:p>
            <a:pPr marL="457200" lvl="0" indent="-355600" algn="l" rtl="0">
              <a:lnSpc>
                <a:spcPct val="100000"/>
              </a:lnSpc>
              <a:spcBef>
                <a:spcPts val="0"/>
              </a:spcBef>
              <a:spcAft>
                <a:spcPts val="0"/>
              </a:spcAft>
              <a:buSzPts val="2000"/>
              <a:buChar char="•"/>
            </a:pPr>
            <a:r>
              <a:rPr lang="en-GB" sz="2000"/>
              <a:t>There are various ways to quantify homogeneity, such as the Gini Index, Information gain, Entropy etc.</a:t>
            </a:r>
            <a:endParaRPr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3"/>
          <a:srcRect b="10417"/>
          <a:stretch/>
        </p:blipFill>
        <p:spPr>
          <a:xfrm>
            <a:off x="0" y="0"/>
            <a:ext cx="7391400" cy="5143500"/>
          </a:xfrm>
          <a:prstGeom prst="rect">
            <a:avLst/>
          </a:prstGeom>
        </p:spPr>
      </p:pic>
    </p:spTree>
    <p:extLst>
      <p:ext uri="{BB962C8B-B14F-4D97-AF65-F5344CB8AC3E}">
        <p14:creationId xmlns:p14="http://schemas.microsoft.com/office/powerpoint/2010/main" val="23388218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3"/>
          <a:srcRect b="21528"/>
          <a:stretch/>
        </p:blipFill>
        <p:spPr>
          <a:xfrm>
            <a:off x="0" y="0"/>
            <a:ext cx="7442200" cy="5143500"/>
          </a:xfrm>
          <a:prstGeom prst="rect">
            <a:avLst/>
          </a:prstGeom>
        </p:spPr>
      </p:pic>
    </p:spTree>
    <p:extLst>
      <p:ext uri="{BB962C8B-B14F-4D97-AF65-F5344CB8AC3E}">
        <p14:creationId xmlns:p14="http://schemas.microsoft.com/office/powerpoint/2010/main" val="274841763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7315200"/>
          </a:xfrm>
          <a:prstGeom prst="rect">
            <a:avLst/>
          </a:prstGeom>
        </p:spPr>
      </p:pic>
    </p:spTree>
    <p:extLst>
      <p:ext uri="{BB962C8B-B14F-4D97-AF65-F5344CB8AC3E}">
        <p14:creationId xmlns:p14="http://schemas.microsoft.com/office/powerpoint/2010/main" val="32197125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7315200"/>
          </a:xfrm>
          <a:prstGeom prst="rect">
            <a:avLst/>
          </a:prstGeom>
        </p:spPr>
      </p:pic>
    </p:spTree>
    <p:extLst>
      <p:ext uri="{BB962C8B-B14F-4D97-AF65-F5344CB8AC3E}">
        <p14:creationId xmlns:p14="http://schemas.microsoft.com/office/powerpoint/2010/main" val="38671662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7315200"/>
          </a:xfrm>
          <a:prstGeom prst="rect">
            <a:avLst/>
          </a:prstGeom>
        </p:spPr>
      </p:pic>
    </p:spTree>
    <p:extLst>
      <p:ext uri="{BB962C8B-B14F-4D97-AF65-F5344CB8AC3E}">
        <p14:creationId xmlns:p14="http://schemas.microsoft.com/office/powerpoint/2010/main" val="13845625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a:blip r:embed="rId3"/>
          <a:srcRect/>
          <a:stretch/>
        </p:blipFill>
        <p:spPr>
          <a:xfrm>
            <a:off x="0" y="0"/>
            <a:ext cx="9753600" cy="7315200"/>
          </a:xfrm>
          <a:prstGeom prst="rect">
            <a:avLst/>
          </a:prstGeom>
        </p:spPr>
      </p:pic>
    </p:spTree>
    <p:extLst>
      <p:ext uri="{BB962C8B-B14F-4D97-AF65-F5344CB8AC3E}">
        <p14:creationId xmlns:p14="http://schemas.microsoft.com/office/powerpoint/2010/main" val="261784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3"/>
          <a:srcRect b="22917"/>
          <a:stretch/>
        </p:blipFill>
        <p:spPr>
          <a:xfrm>
            <a:off x="0" y="0"/>
            <a:ext cx="7391400" cy="5143500"/>
          </a:xfrm>
          <a:prstGeom prst="rect">
            <a:avLst/>
          </a:prstGeom>
        </p:spPr>
      </p:pic>
    </p:spTree>
    <p:extLst>
      <p:ext uri="{BB962C8B-B14F-4D97-AF65-F5344CB8AC3E}">
        <p14:creationId xmlns:p14="http://schemas.microsoft.com/office/powerpoint/2010/main" val="323721286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3"/>
          <a:srcRect b="18403"/>
          <a:stretch/>
        </p:blipFill>
        <p:spPr>
          <a:xfrm>
            <a:off x="0" y="0"/>
            <a:ext cx="7442200" cy="5143500"/>
          </a:xfrm>
          <a:prstGeom prst="rect">
            <a:avLst/>
          </a:prstGeom>
        </p:spPr>
      </p:pic>
    </p:spTree>
    <p:extLst>
      <p:ext uri="{BB962C8B-B14F-4D97-AF65-F5344CB8AC3E}">
        <p14:creationId xmlns:p14="http://schemas.microsoft.com/office/powerpoint/2010/main" val="3279233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3"/>
          <a:srcRect b="18750"/>
          <a:stretch/>
        </p:blipFill>
        <p:spPr>
          <a:xfrm>
            <a:off x="0" y="0"/>
            <a:ext cx="7467600" cy="5143500"/>
          </a:xfrm>
          <a:prstGeom prst="rect">
            <a:avLst/>
          </a:prstGeom>
        </p:spPr>
      </p:pic>
    </p:spTree>
    <p:extLst>
      <p:ext uri="{BB962C8B-B14F-4D97-AF65-F5344CB8AC3E}">
        <p14:creationId xmlns:p14="http://schemas.microsoft.com/office/powerpoint/2010/main" val="28464258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3"/>
          <a:srcRect b="13541"/>
          <a:stretch/>
        </p:blipFill>
        <p:spPr>
          <a:xfrm>
            <a:off x="0" y="0"/>
            <a:ext cx="7442200" cy="5143500"/>
          </a:xfrm>
          <a:prstGeom prst="rect">
            <a:avLst/>
          </a:prstGeom>
        </p:spPr>
      </p:pic>
    </p:spTree>
    <p:extLst>
      <p:ext uri="{BB962C8B-B14F-4D97-AF65-F5344CB8AC3E}">
        <p14:creationId xmlns:p14="http://schemas.microsoft.com/office/powerpoint/2010/main" val="8614691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4"/>
          <p:cNvSpPr txBox="1">
            <a:spLocks noGrp="1"/>
          </p:cNvSpPr>
          <p:nvPr>
            <p:ph type="title"/>
          </p:nvPr>
        </p:nvSpPr>
        <p:spPr>
          <a:xfrm>
            <a:off x="152400" y="57150"/>
            <a:ext cx="7239000" cy="628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a:t>Random Forest Algorithm</a:t>
            </a:r>
            <a:endParaRPr/>
          </a:p>
        </p:txBody>
      </p:sp>
      <p:sp>
        <p:nvSpPr>
          <p:cNvPr id="426" name="Google Shape;426;p44"/>
          <p:cNvSpPr txBox="1">
            <a:spLocks noGrp="1"/>
          </p:cNvSpPr>
          <p:nvPr>
            <p:ph type="body" idx="1"/>
          </p:nvPr>
        </p:nvSpPr>
        <p:spPr>
          <a:xfrm>
            <a:off x="152400" y="857250"/>
            <a:ext cx="7239000" cy="4051500"/>
          </a:xfrm>
          <a:prstGeom prst="rect">
            <a:avLst/>
          </a:prstGeom>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GB"/>
              <a:t>Decision trees are easy to interpret, easy to use an easy to build.</a:t>
            </a:r>
            <a:endParaRPr/>
          </a:p>
          <a:p>
            <a:pPr marL="457200" lvl="0" indent="-381000" algn="l" rtl="0">
              <a:spcBef>
                <a:spcPts val="0"/>
              </a:spcBef>
              <a:spcAft>
                <a:spcPts val="0"/>
              </a:spcAft>
              <a:buSzPts val="2400"/>
              <a:buChar char="•"/>
            </a:pPr>
            <a:r>
              <a:rPr lang="en-GB"/>
              <a:t>But, in practice they are not that awesome.</a:t>
            </a:r>
            <a:endParaRPr/>
          </a:p>
          <a:p>
            <a:pPr marL="457200" lvl="0" indent="-381000" algn="l" rtl="0">
              <a:spcBef>
                <a:spcPts val="0"/>
              </a:spcBef>
              <a:spcAft>
                <a:spcPts val="0"/>
              </a:spcAft>
              <a:buSzPts val="2400"/>
              <a:buChar char="•"/>
            </a:pPr>
            <a:r>
              <a:rPr lang="en-GB"/>
              <a:t>Trees have one aspect that prevents them from being the ideal tool for predictive learning, namely inaccuracy.</a:t>
            </a:r>
            <a:endParaRPr/>
          </a:p>
          <a:p>
            <a:pPr marL="457200" lvl="0" indent="-381000" algn="l" rtl="0">
              <a:spcBef>
                <a:spcPts val="0"/>
              </a:spcBef>
              <a:spcAft>
                <a:spcPts val="0"/>
              </a:spcAft>
              <a:buSzPts val="2400"/>
              <a:buChar char="•"/>
            </a:pPr>
            <a:r>
              <a:rPr lang="en-GB"/>
              <a:t>Random Forest algorithm combines the simplicity of decision trees with flexibility resulting in a vast improvement in accuracy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5"/>
          <p:cNvSpPr txBox="1">
            <a:spLocks noGrp="1"/>
          </p:cNvSpPr>
          <p:nvPr>
            <p:ph type="title"/>
          </p:nvPr>
        </p:nvSpPr>
        <p:spPr>
          <a:xfrm>
            <a:off x="152400" y="57150"/>
            <a:ext cx="7239000" cy="628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sz="3900"/>
              <a:t>Implementing Random Forest</a:t>
            </a:r>
            <a:endParaRPr sz="3900"/>
          </a:p>
        </p:txBody>
      </p:sp>
      <p:sp>
        <p:nvSpPr>
          <p:cNvPr id="432" name="Google Shape;432;p45"/>
          <p:cNvSpPr txBox="1">
            <a:spLocks noGrp="1"/>
          </p:cNvSpPr>
          <p:nvPr>
            <p:ph type="body" idx="1"/>
          </p:nvPr>
        </p:nvSpPr>
        <p:spPr>
          <a:xfrm>
            <a:off x="152400" y="1085850"/>
            <a:ext cx="7239000" cy="3408300"/>
          </a:xfrm>
          <a:prstGeom prst="rect">
            <a:avLst/>
          </a:prstGeom>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GB"/>
              <a:t>Step 1: Construct a Bootstrapped dataset.</a:t>
            </a:r>
            <a:endParaRPr/>
          </a:p>
          <a:p>
            <a:pPr marL="457200" lvl="0" indent="0" algn="l" rtl="0">
              <a:spcBef>
                <a:spcPts val="480"/>
              </a:spcBef>
              <a:spcAft>
                <a:spcPts val="0"/>
              </a:spcAft>
              <a:buNone/>
            </a:pPr>
            <a:r>
              <a:rPr lang="en-GB"/>
              <a:t>Bootstrapped dataset consists of randomly taken examples from a dataset. Here we are allowed to take a sample more than once i.e dataset can contain duplicate entries also. </a:t>
            </a:r>
            <a:endParaRPr/>
          </a:p>
          <a:p>
            <a:pPr marL="457200" lvl="0" indent="0" algn="l" rtl="0">
              <a:spcBef>
                <a:spcPts val="480"/>
              </a:spcBef>
              <a:spcAft>
                <a:spcPts val="0"/>
              </a:spcAft>
              <a:buNone/>
            </a:pPr>
            <a:r>
              <a:rPr lang="en-GB"/>
              <a:t>Let’s use the same dataset that we used for decision tree.</a:t>
            </a:r>
            <a:endParaRPr/>
          </a:p>
          <a:p>
            <a:pPr marL="457200" lvl="0" indent="0" algn="l" rtl="0">
              <a:spcBef>
                <a:spcPts val="48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https://i.ytimg.com/vi/goPiwckWE9M/maxresdefault.jpg"/>
          <p:cNvPicPr>
            <a:picLocks noChangeAspect="1" noChangeArrowheads="1"/>
          </p:cNvPicPr>
          <p:nvPr/>
        </p:nvPicPr>
        <p:blipFill rotWithShape="1">
          <a:blip r:embed="rId2">
            <a:extLst>
              <a:ext uri="{28A0092B-C50C-407E-A947-70E740481C1C}">
                <a14:useLocalDpi xmlns:a14="http://schemas.microsoft.com/office/drawing/2010/main" val="0"/>
              </a:ext>
            </a:extLst>
          </a:blip>
          <a:srcRect l="11433" t="6875" r="14401"/>
          <a:stretch/>
        </p:blipFill>
        <p:spPr bwMode="auto">
          <a:xfrm>
            <a:off x="177800" y="0"/>
            <a:ext cx="7035800" cy="49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336169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researchgate.net/publication/337361248/figure/fig1/AS:826947454124035@1574171045866/Cartoon-representation-of-a-random-forest-classifie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4422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5975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iro.medium.com/max/1200/0*YEwFetXQGPB8aDF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 y="0"/>
            <a:ext cx="7642225"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65490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miro.medium.com/max/1052/1*VHDtVaDPNepRglIAv72BFg.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7624"/>
            <a:ext cx="5918200" cy="509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64752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https://c.mql5.com/2/33/image1_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74168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2933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3"/>
          <a:srcRect b="9028"/>
          <a:stretch/>
        </p:blipFill>
        <p:spPr>
          <a:xfrm>
            <a:off x="0" y="0"/>
            <a:ext cx="7391400" cy="5143500"/>
          </a:xfrm>
          <a:prstGeom prst="rect">
            <a:avLst/>
          </a:prstGeom>
        </p:spPr>
      </p:pic>
    </p:spTree>
    <p:extLst>
      <p:ext uri="{BB962C8B-B14F-4D97-AF65-F5344CB8AC3E}">
        <p14:creationId xmlns:p14="http://schemas.microsoft.com/office/powerpoint/2010/main" val="273273006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46"/>
          <p:cNvSpPr txBox="1">
            <a:spLocks noGrp="1"/>
          </p:cNvSpPr>
          <p:nvPr>
            <p:ph type="title"/>
          </p:nvPr>
        </p:nvSpPr>
        <p:spPr>
          <a:xfrm>
            <a:off x="152400" y="57150"/>
            <a:ext cx="7239000" cy="628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a:t>Constructing Dataset</a:t>
            </a:r>
            <a:endParaRPr/>
          </a:p>
        </p:txBody>
      </p:sp>
      <p:graphicFrame>
        <p:nvGraphicFramePr>
          <p:cNvPr id="438" name="Google Shape;438;p46"/>
          <p:cNvGraphicFramePr/>
          <p:nvPr/>
        </p:nvGraphicFramePr>
        <p:xfrm>
          <a:off x="320275" y="1422950"/>
          <a:ext cx="3304075" cy="2630100"/>
        </p:xfrm>
        <a:graphic>
          <a:graphicData uri="http://schemas.openxmlformats.org/drawingml/2006/table">
            <a:tbl>
              <a:tblPr>
                <a:noFill/>
                <a:tableStyleId>{7DA0EEFB-2F06-486C-98BE-A5E168136C3F}</a:tableStyleId>
              </a:tblPr>
              <a:tblGrid>
                <a:gridCol w="674675"/>
                <a:gridCol w="744025"/>
                <a:gridCol w="605350"/>
                <a:gridCol w="605350"/>
                <a:gridCol w="674675"/>
              </a:tblGrid>
              <a:tr h="617475">
                <a:tc>
                  <a:txBody>
                    <a:bodyPr/>
                    <a:lstStyle/>
                    <a:p>
                      <a:pPr marL="0" marR="0" lvl="0" indent="0" algn="ctr" rtl="0">
                        <a:lnSpc>
                          <a:spcPct val="100000"/>
                        </a:lnSpc>
                        <a:spcBef>
                          <a:spcPts val="0"/>
                        </a:spcBef>
                        <a:spcAft>
                          <a:spcPts val="0"/>
                        </a:spcAft>
                        <a:buClr>
                          <a:srgbClr val="000000"/>
                        </a:buClr>
                        <a:buSzPts val="1400"/>
                        <a:buFont typeface="Arial"/>
                        <a:buNone/>
                      </a:pPr>
                      <a:r>
                        <a:rPr lang="en-GB" sz="1000" u="none" strike="noStrike" cap="none"/>
                        <a:t>Chest Pain</a:t>
                      </a:r>
                      <a:endParaRPr sz="10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900" u="none" strike="noStrike" cap="none"/>
                        <a:t>Good Blood Circulation</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900" u="none" strike="noStrike" cap="none"/>
                        <a:t>Blocked Arteries</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None/>
                      </a:pPr>
                      <a:r>
                        <a:rPr lang="en-GB" sz="900"/>
                        <a:t>Weight</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000" u="none" strike="noStrike" cap="none"/>
                        <a:t>Heart Disease</a:t>
                      </a:r>
                      <a:endParaRPr sz="1000" u="none" strike="noStrike" cap="none"/>
                    </a:p>
                  </a:txBody>
                  <a:tcPr marL="91425" marR="91425" marT="91425" marB="91425"/>
                </a:tc>
              </a:tr>
              <a:tr h="402525">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No</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No</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No</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None/>
                      </a:pPr>
                      <a:r>
                        <a:rPr lang="en-GB" sz="1000"/>
                        <a:t>125</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No</a:t>
                      </a:r>
                      <a:endParaRPr sz="1000" u="none" strike="noStrike" cap="none"/>
                    </a:p>
                  </a:txBody>
                  <a:tcPr marL="91425" marR="91425" marT="91425" marB="91425"/>
                </a:tc>
              </a:tr>
              <a:tr h="402525">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Yes </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Yes</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Yes</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None/>
                      </a:pPr>
                      <a:r>
                        <a:rPr lang="en-GB" sz="1000"/>
                        <a:t>180</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Yes</a:t>
                      </a:r>
                      <a:endParaRPr sz="1000" u="none" strike="noStrike" cap="none"/>
                    </a:p>
                  </a:txBody>
                  <a:tcPr marL="91425" marR="91425" marT="91425" marB="91425"/>
                </a:tc>
              </a:tr>
              <a:tr h="402525">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Yes </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Yes </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No</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None/>
                      </a:pPr>
                      <a:r>
                        <a:rPr lang="en-GB" sz="1000"/>
                        <a:t>210</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No</a:t>
                      </a:r>
                      <a:endParaRPr sz="1000" u="none" strike="noStrike" cap="none"/>
                    </a:p>
                  </a:txBody>
                  <a:tcPr marL="91425" marR="91425" marT="91425" marB="91425"/>
                </a:tc>
              </a:tr>
              <a:tr h="402525">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Yes </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No</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a:t>Yes</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None/>
                      </a:pPr>
                      <a:r>
                        <a:rPr lang="en-GB" sz="1000"/>
                        <a:t>167</a:t>
                      </a:r>
                      <a:endParaRPr sz="100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Yes</a:t>
                      </a:r>
                      <a:endParaRPr sz="1000" u="none" strike="noStrike" cap="none"/>
                    </a:p>
                  </a:txBody>
                  <a:tcPr marL="91425" marR="91425" marT="91425" marB="91425"/>
                </a:tc>
              </a:tr>
              <a:tr h="402525">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...etc</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...etc</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...etc</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None/>
                      </a:pPr>
                      <a:r>
                        <a:rPr lang="en-GB" sz="1000"/>
                        <a:t>..etc</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...etc</a:t>
                      </a:r>
                      <a:endParaRPr sz="1000" u="none" strike="noStrike" cap="none"/>
                    </a:p>
                  </a:txBody>
                  <a:tcPr marL="91425" marR="91425" marT="91425" marB="91425"/>
                </a:tc>
              </a:tr>
            </a:tbl>
          </a:graphicData>
        </a:graphic>
      </p:graphicFrame>
      <p:graphicFrame>
        <p:nvGraphicFramePr>
          <p:cNvPr id="439" name="Google Shape;439;p46"/>
          <p:cNvGraphicFramePr/>
          <p:nvPr/>
        </p:nvGraphicFramePr>
        <p:xfrm>
          <a:off x="4021800" y="1422950"/>
          <a:ext cx="3304100" cy="2630100"/>
        </p:xfrm>
        <a:graphic>
          <a:graphicData uri="http://schemas.openxmlformats.org/drawingml/2006/table">
            <a:tbl>
              <a:tblPr>
                <a:noFill/>
                <a:tableStyleId>{7DA0EEFB-2F06-486C-98BE-A5E168136C3F}</a:tableStyleId>
              </a:tblPr>
              <a:tblGrid>
                <a:gridCol w="674700"/>
                <a:gridCol w="744000"/>
                <a:gridCol w="605350"/>
                <a:gridCol w="605350"/>
                <a:gridCol w="674700"/>
              </a:tblGrid>
              <a:tr h="617475">
                <a:tc>
                  <a:txBody>
                    <a:bodyPr/>
                    <a:lstStyle/>
                    <a:p>
                      <a:pPr marL="0" marR="0" lvl="0" indent="0" algn="ctr" rtl="0">
                        <a:lnSpc>
                          <a:spcPct val="100000"/>
                        </a:lnSpc>
                        <a:spcBef>
                          <a:spcPts val="0"/>
                        </a:spcBef>
                        <a:spcAft>
                          <a:spcPts val="0"/>
                        </a:spcAft>
                        <a:buClr>
                          <a:srgbClr val="000000"/>
                        </a:buClr>
                        <a:buSzPts val="1400"/>
                        <a:buFont typeface="Arial"/>
                        <a:buNone/>
                      </a:pPr>
                      <a:r>
                        <a:rPr lang="en-GB" sz="1000" u="none" strike="noStrike" cap="none"/>
                        <a:t>Chest Pain</a:t>
                      </a:r>
                      <a:endParaRPr sz="10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900" u="none" strike="noStrike" cap="none"/>
                        <a:t>Good Blood Circulation</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900" u="none" strike="noStrike" cap="none"/>
                        <a:t>Blocked Arteries</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None/>
                      </a:pPr>
                      <a:r>
                        <a:rPr lang="en-GB" sz="900"/>
                        <a:t>Weight</a:t>
                      </a:r>
                      <a:endParaRPr sz="9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GB" sz="1000" u="none" strike="noStrike" cap="none"/>
                        <a:t>Heart Disease</a:t>
                      </a:r>
                      <a:endParaRPr sz="1000" u="none" strike="noStrike" cap="none"/>
                    </a:p>
                  </a:txBody>
                  <a:tcPr marL="91425" marR="91425" marT="91425" marB="91425"/>
                </a:tc>
              </a:tr>
              <a:tr h="402525">
                <a:tc>
                  <a:txBody>
                    <a:bodyPr/>
                    <a:lstStyle/>
                    <a:p>
                      <a:pPr marL="0" marR="0" lvl="0" indent="0" algn="l" rtl="0">
                        <a:lnSpc>
                          <a:spcPct val="100000"/>
                        </a:lnSpc>
                        <a:spcBef>
                          <a:spcPts val="0"/>
                        </a:spcBef>
                        <a:spcAft>
                          <a:spcPts val="0"/>
                        </a:spcAft>
                        <a:buClr>
                          <a:srgbClr val="000000"/>
                        </a:buClr>
                        <a:buSzPts val="1400"/>
                        <a:buFont typeface="Arial"/>
                        <a:buNone/>
                      </a:pPr>
                      <a:r>
                        <a:rPr lang="en-GB" sz="1000"/>
                        <a:t>Yes</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a:t>Yes</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a:t>Yes</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None/>
                      </a:pPr>
                      <a:r>
                        <a:rPr lang="en-GB" sz="1000"/>
                        <a:t>180</a:t>
                      </a:r>
                      <a:endParaRPr sz="100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a:t>Yes</a:t>
                      </a:r>
                      <a:endParaRPr sz="1000" u="none" strike="noStrike" cap="none"/>
                    </a:p>
                  </a:txBody>
                  <a:tcPr marL="91425" marR="91425" marT="91425" marB="91425"/>
                </a:tc>
              </a:tr>
              <a:tr h="402525">
                <a:tc>
                  <a:txBody>
                    <a:bodyPr/>
                    <a:lstStyle/>
                    <a:p>
                      <a:pPr marL="0" marR="0" lvl="0" indent="0" algn="l" rtl="0">
                        <a:lnSpc>
                          <a:spcPct val="100000"/>
                        </a:lnSpc>
                        <a:spcBef>
                          <a:spcPts val="0"/>
                        </a:spcBef>
                        <a:spcAft>
                          <a:spcPts val="0"/>
                        </a:spcAft>
                        <a:buClr>
                          <a:srgbClr val="000000"/>
                        </a:buClr>
                        <a:buSzPts val="1400"/>
                        <a:buFont typeface="Arial"/>
                        <a:buNone/>
                      </a:pPr>
                      <a:r>
                        <a:rPr lang="en-GB" sz="1000"/>
                        <a:t>No</a:t>
                      </a:r>
                      <a:r>
                        <a:rPr lang="en-GB" sz="1000" u="none" strike="noStrike" cap="none"/>
                        <a:t> </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a:t>No</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a:t>No</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None/>
                      </a:pPr>
                      <a:r>
                        <a:rPr lang="en-GB" sz="1000"/>
                        <a:t>125</a:t>
                      </a:r>
                      <a:endParaRPr sz="100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a:t>No</a:t>
                      </a:r>
                      <a:endParaRPr sz="1000" u="none" strike="noStrike" cap="none"/>
                    </a:p>
                  </a:txBody>
                  <a:tcPr marL="91425" marR="91425" marT="91425" marB="91425"/>
                </a:tc>
              </a:tr>
              <a:tr h="402525">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Yes </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a:t>No</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a:t>Yes</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None/>
                      </a:pPr>
                      <a:r>
                        <a:rPr lang="en-GB" sz="1000"/>
                        <a:t>167</a:t>
                      </a:r>
                      <a:endParaRPr sz="100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a:t>Yes</a:t>
                      </a:r>
                      <a:endParaRPr sz="1000" u="none" strike="noStrike" cap="none"/>
                    </a:p>
                  </a:txBody>
                  <a:tcPr marL="91425" marR="91425" marT="91425" marB="91425"/>
                </a:tc>
              </a:tr>
              <a:tr h="402525">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Yes </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No</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a:t>Yes</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None/>
                      </a:pPr>
                      <a:r>
                        <a:rPr lang="en-GB" sz="1000"/>
                        <a:t>167</a:t>
                      </a:r>
                      <a:endParaRPr sz="1000"/>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Yes</a:t>
                      </a:r>
                      <a:endParaRPr sz="1000" u="none" strike="noStrike" cap="none"/>
                    </a:p>
                  </a:txBody>
                  <a:tcPr marL="91425" marR="91425" marT="91425" marB="91425"/>
                </a:tc>
              </a:tr>
              <a:tr h="402525">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...etc</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...etc</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...etc</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None/>
                      </a:pPr>
                      <a:r>
                        <a:rPr lang="en-GB" sz="1000"/>
                        <a:t>..etc</a:t>
                      </a:r>
                      <a:endParaRPr sz="10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GB" sz="1000" u="none" strike="noStrike" cap="none"/>
                        <a:t>...etc</a:t>
                      </a:r>
                      <a:endParaRPr sz="1000" u="none" strike="noStrike" cap="none"/>
                    </a:p>
                  </a:txBody>
                  <a:tcPr marL="91425" marR="91425" marT="91425" marB="91425"/>
                </a:tc>
              </a:tr>
            </a:tbl>
          </a:graphicData>
        </a:graphic>
      </p:graphicFrame>
      <p:sp>
        <p:nvSpPr>
          <p:cNvPr id="440" name="Google Shape;440;p46"/>
          <p:cNvSpPr txBox="1"/>
          <p:nvPr/>
        </p:nvSpPr>
        <p:spPr>
          <a:xfrm>
            <a:off x="639275" y="4049900"/>
            <a:ext cx="2490300" cy="55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Verdana"/>
                <a:ea typeface="Verdana"/>
                <a:cs typeface="Verdana"/>
                <a:sym typeface="Verdana"/>
              </a:rPr>
              <a:t>Original Dataset</a:t>
            </a:r>
            <a:endParaRPr b="1">
              <a:latin typeface="Verdana"/>
              <a:ea typeface="Verdana"/>
              <a:cs typeface="Verdana"/>
              <a:sym typeface="Verdana"/>
            </a:endParaRPr>
          </a:p>
        </p:txBody>
      </p:sp>
      <p:sp>
        <p:nvSpPr>
          <p:cNvPr id="441" name="Google Shape;441;p46"/>
          <p:cNvSpPr txBox="1"/>
          <p:nvPr/>
        </p:nvSpPr>
        <p:spPr>
          <a:xfrm>
            <a:off x="4449275" y="4049900"/>
            <a:ext cx="2490300" cy="552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Verdana"/>
                <a:ea typeface="Verdana"/>
                <a:cs typeface="Verdana"/>
                <a:sym typeface="Verdana"/>
              </a:rPr>
              <a:t>Bootstrapped Dataset</a:t>
            </a:r>
            <a:endParaRPr b="1">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7"/>
          <p:cNvSpPr txBox="1">
            <a:spLocks noGrp="1"/>
          </p:cNvSpPr>
          <p:nvPr>
            <p:ph type="body" idx="1"/>
          </p:nvPr>
        </p:nvSpPr>
        <p:spPr>
          <a:xfrm>
            <a:off x="76200" y="323850"/>
            <a:ext cx="7239000" cy="4702500"/>
          </a:xfrm>
          <a:prstGeom prst="rect">
            <a:avLst/>
          </a:prstGeom>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GB" sz="2000" dirty="0"/>
              <a:t>Step 2: Create a Decision Tree using  the bootstrapped dataset, but only use a random subset of variables(or columns) at each step.</a:t>
            </a:r>
            <a:endParaRPr sz="2000" dirty="0"/>
          </a:p>
          <a:p>
            <a:pPr marL="457200" lvl="0" indent="-381000" algn="l" rtl="0">
              <a:spcBef>
                <a:spcPts val="0"/>
              </a:spcBef>
              <a:spcAft>
                <a:spcPts val="0"/>
              </a:spcAft>
              <a:buSzPts val="2400"/>
              <a:buChar char="●"/>
            </a:pPr>
            <a:r>
              <a:rPr lang="en-GB" sz="2000" dirty="0"/>
              <a:t>Therefore while selecting the attribute at the node we have to select it from a random subset of the columns.</a:t>
            </a:r>
            <a:endParaRPr sz="2000" dirty="0"/>
          </a:p>
          <a:p>
            <a:pPr marL="457200" lvl="0" indent="-381000" algn="l" rtl="0">
              <a:spcBef>
                <a:spcPts val="0"/>
              </a:spcBef>
              <a:spcAft>
                <a:spcPts val="0"/>
              </a:spcAft>
              <a:buSzPts val="2400"/>
              <a:buChar char="●"/>
            </a:pPr>
            <a:r>
              <a:rPr lang="en-GB" sz="2000" dirty="0"/>
              <a:t>Now, for the root node we will randomly select a subset say Good Blood Circulation and Blocked Arteries(Note: here we are using a subset of 2 variables only)</a:t>
            </a:r>
            <a:endParaRPr sz="2000" dirty="0"/>
          </a:p>
          <a:p>
            <a:pPr marL="457200" lvl="0" indent="-381000" algn="l" rtl="0">
              <a:spcBef>
                <a:spcPts val="0"/>
              </a:spcBef>
              <a:spcAft>
                <a:spcPts val="0"/>
              </a:spcAft>
              <a:buSzPts val="2400"/>
              <a:buChar char="●"/>
            </a:pPr>
            <a:r>
              <a:rPr lang="en-GB" sz="2000" dirty="0"/>
              <a:t>Now we perform exact same steps that we were doing in decision trees </a:t>
            </a:r>
            <a:r>
              <a:rPr lang="en-GB" sz="2000" dirty="0" err="1"/>
              <a:t>i.e</a:t>
            </a:r>
            <a:r>
              <a:rPr lang="en-GB" sz="2000" dirty="0"/>
              <a:t> checking the impurity for both the attributes and selecting one which has the lowest.</a:t>
            </a:r>
            <a:endParaRPr sz="2000" dirty="0"/>
          </a:p>
          <a:p>
            <a:pPr marL="457200" lvl="0" indent="0" algn="l" rtl="0">
              <a:spcBef>
                <a:spcPts val="480"/>
              </a:spcBef>
              <a:spcAft>
                <a:spcPts val="0"/>
              </a:spcAft>
              <a:buNone/>
            </a:pPr>
            <a:endParaRPr sz="20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8"/>
          <p:cNvSpPr txBox="1">
            <a:spLocks noGrp="1"/>
          </p:cNvSpPr>
          <p:nvPr>
            <p:ph type="body" idx="1"/>
          </p:nvPr>
        </p:nvSpPr>
        <p:spPr>
          <a:xfrm>
            <a:off x="152400" y="199775"/>
            <a:ext cx="7239000" cy="1974000"/>
          </a:xfrm>
          <a:prstGeom prst="rect">
            <a:avLst/>
          </a:prstGeom>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GB" sz="2000" dirty="0"/>
              <a:t>So we get Good Blood Arteries at the root node.</a:t>
            </a:r>
            <a:endParaRPr sz="2000" dirty="0"/>
          </a:p>
          <a:p>
            <a:pPr marL="457200" lvl="0" indent="-381000" algn="l" rtl="0">
              <a:spcBef>
                <a:spcPts val="0"/>
              </a:spcBef>
              <a:spcAft>
                <a:spcPts val="0"/>
              </a:spcAft>
              <a:buSzPts val="2400"/>
              <a:buChar char="•"/>
            </a:pPr>
            <a:r>
              <a:rPr lang="en-GB" sz="2000" dirty="0"/>
              <a:t>Now we will perform exact same steps for selecting the attributes at other nodes, but now we will not select good blood arteries as it is already at root node.</a:t>
            </a:r>
            <a:endParaRPr sz="2000" dirty="0"/>
          </a:p>
          <a:p>
            <a:pPr marL="457200" lvl="0" indent="-381000" algn="l" rtl="0">
              <a:spcBef>
                <a:spcPts val="0"/>
              </a:spcBef>
              <a:spcAft>
                <a:spcPts val="0"/>
              </a:spcAft>
              <a:buSzPts val="2400"/>
              <a:buChar char="•"/>
            </a:pPr>
            <a:r>
              <a:rPr lang="en-GB" sz="2000" dirty="0"/>
              <a:t>After performing all these step we will get a tree.</a:t>
            </a:r>
            <a:endParaRPr sz="2000" dirty="0"/>
          </a:p>
        </p:txBody>
      </p:sp>
      <p:sp>
        <p:nvSpPr>
          <p:cNvPr id="452" name="Google Shape;452;p48"/>
          <p:cNvSpPr/>
          <p:nvPr/>
        </p:nvSpPr>
        <p:spPr>
          <a:xfrm>
            <a:off x="2771075" y="2400250"/>
            <a:ext cx="1068600" cy="33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Good Blood Circulation</a:t>
            </a:r>
            <a:endParaRPr sz="1000"/>
          </a:p>
        </p:txBody>
      </p:sp>
      <p:sp>
        <p:nvSpPr>
          <p:cNvPr id="453" name="Google Shape;453;p48"/>
          <p:cNvSpPr/>
          <p:nvPr/>
        </p:nvSpPr>
        <p:spPr>
          <a:xfrm>
            <a:off x="1702475" y="2961825"/>
            <a:ext cx="1068600" cy="33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454" name="Google Shape;454;p48"/>
          <p:cNvSpPr/>
          <p:nvPr/>
        </p:nvSpPr>
        <p:spPr>
          <a:xfrm>
            <a:off x="3839675" y="2961825"/>
            <a:ext cx="1068600" cy="33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455" name="Google Shape;455;p48"/>
          <p:cNvSpPr/>
          <p:nvPr/>
        </p:nvSpPr>
        <p:spPr>
          <a:xfrm>
            <a:off x="1066525" y="3523400"/>
            <a:ext cx="1068600" cy="33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456" name="Google Shape;456;p48"/>
          <p:cNvSpPr/>
          <p:nvPr/>
        </p:nvSpPr>
        <p:spPr>
          <a:xfrm>
            <a:off x="2224500" y="3525525"/>
            <a:ext cx="1068600" cy="33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457" name="Google Shape;457;p48"/>
          <p:cNvSpPr/>
          <p:nvPr/>
        </p:nvSpPr>
        <p:spPr>
          <a:xfrm>
            <a:off x="3382475" y="3523400"/>
            <a:ext cx="1068600" cy="33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458" name="Google Shape;458;p48"/>
          <p:cNvSpPr/>
          <p:nvPr/>
        </p:nvSpPr>
        <p:spPr>
          <a:xfrm>
            <a:off x="4540450" y="3523400"/>
            <a:ext cx="1068600" cy="33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459" name="Google Shape;459;p48"/>
          <p:cNvSpPr/>
          <p:nvPr/>
        </p:nvSpPr>
        <p:spPr>
          <a:xfrm>
            <a:off x="456925" y="4084975"/>
            <a:ext cx="1068600" cy="33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460" name="Google Shape;460;p48"/>
          <p:cNvSpPr/>
          <p:nvPr/>
        </p:nvSpPr>
        <p:spPr>
          <a:xfrm>
            <a:off x="1628075" y="4076650"/>
            <a:ext cx="1068600" cy="33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461" name="Google Shape;461;p48"/>
          <p:cNvSpPr/>
          <p:nvPr/>
        </p:nvSpPr>
        <p:spPr>
          <a:xfrm>
            <a:off x="4037700" y="4084975"/>
            <a:ext cx="1068600" cy="33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sp>
        <p:nvSpPr>
          <p:cNvPr id="462" name="Google Shape;462;p48"/>
          <p:cNvSpPr/>
          <p:nvPr/>
        </p:nvSpPr>
        <p:spPr>
          <a:xfrm>
            <a:off x="5211275" y="4076650"/>
            <a:ext cx="1068600" cy="335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000"/>
          </a:p>
        </p:txBody>
      </p:sp>
      <p:cxnSp>
        <p:nvCxnSpPr>
          <p:cNvPr id="463" name="Google Shape;463;p48"/>
          <p:cNvCxnSpPr>
            <a:stCxn id="452" idx="2"/>
            <a:endCxn id="453" idx="0"/>
          </p:cNvCxnSpPr>
          <p:nvPr/>
        </p:nvCxnSpPr>
        <p:spPr>
          <a:xfrm flipH="1">
            <a:off x="2236775" y="2735350"/>
            <a:ext cx="1068600" cy="226500"/>
          </a:xfrm>
          <a:prstGeom prst="straightConnector1">
            <a:avLst/>
          </a:prstGeom>
          <a:noFill/>
          <a:ln w="9525" cap="flat" cmpd="sng">
            <a:solidFill>
              <a:schemeClr val="dk2"/>
            </a:solidFill>
            <a:prstDash val="solid"/>
            <a:round/>
            <a:headEnd type="none" w="med" len="med"/>
            <a:tailEnd type="triangle" w="med" len="med"/>
          </a:ln>
        </p:spPr>
      </p:cxnSp>
      <p:cxnSp>
        <p:nvCxnSpPr>
          <p:cNvPr id="464" name="Google Shape;464;p48"/>
          <p:cNvCxnSpPr>
            <a:stCxn id="452" idx="2"/>
            <a:endCxn id="454" idx="0"/>
          </p:cNvCxnSpPr>
          <p:nvPr/>
        </p:nvCxnSpPr>
        <p:spPr>
          <a:xfrm>
            <a:off x="3305375" y="2735350"/>
            <a:ext cx="1068600" cy="226500"/>
          </a:xfrm>
          <a:prstGeom prst="straightConnector1">
            <a:avLst/>
          </a:prstGeom>
          <a:noFill/>
          <a:ln w="9525" cap="flat" cmpd="sng">
            <a:solidFill>
              <a:schemeClr val="dk2"/>
            </a:solidFill>
            <a:prstDash val="solid"/>
            <a:round/>
            <a:headEnd type="none" w="med" len="med"/>
            <a:tailEnd type="triangle" w="med" len="med"/>
          </a:ln>
        </p:spPr>
      </p:cxnSp>
      <p:cxnSp>
        <p:nvCxnSpPr>
          <p:cNvPr id="465" name="Google Shape;465;p48"/>
          <p:cNvCxnSpPr>
            <a:stCxn id="453" idx="2"/>
            <a:endCxn id="455" idx="0"/>
          </p:cNvCxnSpPr>
          <p:nvPr/>
        </p:nvCxnSpPr>
        <p:spPr>
          <a:xfrm flipH="1">
            <a:off x="1600775" y="3296925"/>
            <a:ext cx="636000" cy="226500"/>
          </a:xfrm>
          <a:prstGeom prst="straightConnector1">
            <a:avLst/>
          </a:prstGeom>
          <a:noFill/>
          <a:ln w="9525" cap="flat" cmpd="sng">
            <a:solidFill>
              <a:schemeClr val="dk2"/>
            </a:solidFill>
            <a:prstDash val="solid"/>
            <a:round/>
            <a:headEnd type="none" w="med" len="med"/>
            <a:tailEnd type="triangle" w="med" len="med"/>
          </a:ln>
        </p:spPr>
      </p:cxnSp>
      <p:cxnSp>
        <p:nvCxnSpPr>
          <p:cNvPr id="466" name="Google Shape;466;p48"/>
          <p:cNvCxnSpPr>
            <a:stCxn id="453" idx="2"/>
            <a:endCxn id="456" idx="0"/>
          </p:cNvCxnSpPr>
          <p:nvPr/>
        </p:nvCxnSpPr>
        <p:spPr>
          <a:xfrm>
            <a:off x="2236775" y="3296925"/>
            <a:ext cx="522000" cy="228600"/>
          </a:xfrm>
          <a:prstGeom prst="straightConnector1">
            <a:avLst/>
          </a:prstGeom>
          <a:noFill/>
          <a:ln w="9525" cap="flat" cmpd="sng">
            <a:solidFill>
              <a:schemeClr val="dk2"/>
            </a:solidFill>
            <a:prstDash val="solid"/>
            <a:round/>
            <a:headEnd type="none" w="med" len="med"/>
            <a:tailEnd type="triangle" w="med" len="med"/>
          </a:ln>
        </p:spPr>
      </p:cxnSp>
      <p:cxnSp>
        <p:nvCxnSpPr>
          <p:cNvPr id="467" name="Google Shape;467;p48"/>
          <p:cNvCxnSpPr>
            <a:stCxn id="454" idx="2"/>
            <a:endCxn id="457" idx="0"/>
          </p:cNvCxnSpPr>
          <p:nvPr/>
        </p:nvCxnSpPr>
        <p:spPr>
          <a:xfrm flipH="1">
            <a:off x="3916775" y="3296925"/>
            <a:ext cx="457200" cy="226500"/>
          </a:xfrm>
          <a:prstGeom prst="straightConnector1">
            <a:avLst/>
          </a:prstGeom>
          <a:noFill/>
          <a:ln w="9525" cap="flat" cmpd="sng">
            <a:solidFill>
              <a:schemeClr val="dk2"/>
            </a:solidFill>
            <a:prstDash val="solid"/>
            <a:round/>
            <a:headEnd type="none" w="med" len="med"/>
            <a:tailEnd type="triangle" w="med" len="med"/>
          </a:ln>
        </p:spPr>
      </p:cxnSp>
      <p:cxnSp>
        <p:nvCxnSpPr>
          <p:cNvPr id="468" name="Google Shape;468;p48"/>
          <p:cNvCxnSpPr>
            <a:stCxn id="454" idx="2"/>
            <a:endCxn id="458" idx="0"/>
          </p:cNvCxnSpPr>
          <p:nvPr/>
        </p:nvCxnSpPr>
        <p:spPr>
          <a:xfrm>
            <a:off x="4373975" y="3296925"/>
            <a:ext cx="700800" cy="226500"/>
          </a:xfrm>
          <a:prstGeom prst="straightConnector1">
            <a:avLst/>
          </a:prstGeom>
          <a:noFill/>
          <a:ln w="9525" cap="flat" cmpd="sng">
            <a:solidFill>
              <a:schemeClr val="dk2"/>
            </a:solidFill>
            <a:prstDash val="solid"/>
            <a:round/>
            <a:headEnd type="none" w="med" len="med"/>
            <a:tailEnd type="triangle" w="med" len="med"/>
          </a:ln>
        </p:spPr>
      </p:cxnSp>
      <p:cxnSp>
        <p:nvCxnSpPr>
          <p:cNvPr id="469" name="Google Shape;469;p48"/>
          <p:cNvCxnSpPr>
            <a:stCxn id="455" idx="2"/>
            <a:endCxn id="459" idx="0"/>
          </p:cNvCxnSpPr>
          <p:nvPr/>
        </p:nvCxnSpPr>
        <p:spPr>
          <a:xfrm flipH="1">
            <a:off x="991225" y="3858500"/>
            <a:ext cx="609600" cy="226500"/>
          </a:xfrm>
          <a:prstGeom prst="straightConnector1">
            <a:avLst/>
          </a:prstGeom>
          <a:noFill/>
          <a:ln w="9525" cap="flat" cmpd="sng">
            <a:solidFill>
              <a:schemeClr val="dk2"/>
            </a:solidFill>
            <a:prstDash val="solid"/>
            <a:round/>
            <a:headEnd type="none" w="med" len="med"/>
            <a:tailEnd type="triangle" w="med" len="med"/>
          </a:ln>
        </p:spPr>
      </p:cxnSp>
      <p:cxnSp>
        <p:nvCxnSpPr>
          <p:cNvPr id="470" name="Google Shape;470;p48"/>
          <p:cNvCxnSpPr>
            <a:stCxn id="455" idx="2"/>
            <a:endCxn id="460" idx="0"/>
          </p:cNvCxnSpPr>
          <p:nvPr/>
        </p:nvCxnSpPr>
        <p:spPr>
          <a:xfrm>
            <a:off x="1600825" y="3858500"/>
            <a:ext cx="561600" cy="218100"/>
          </a:xfrm>
          <a:prstGeom prst="straightConnector1">
            <a:avLst/>
          </a:prstGeom>
          <a:noFill/>
          <a:ln w="9525" cap="flat" cmpd="sng">
            <a:solidFill>
              <a:schemeClr val="dk2"/>
            </a:solidFill>
            <a:prstDash val="solid"/>
            <a:round/>
            <a:headEnd type="none" w="med" len="med"/>
            <a:tailEnd type="triangle" w="med" len="med"/>
          </a:ln>
        </p:spPr>
      </p:cxnSp>
      <p:cxnSp>
        <p:nvCxnSpPr>
          <p:cNvPr id="471" name="Google Shape;471;p48"/>
          <p:cNvCxnSpPr>
            <a:stCxn id="458" idx="2"/>
            <a:endCxn id="461" idx="0"/>
          </p:cNvCxnSpPr>
          <p:nvPr/>
        </p:nvCxnSpPr>
        <p:spPr>
          <a:xfrm flipH="1">
            <a:off x="4571950" y="3858500"/>
            <a:ext cx="502800" cy="226500"/>
          </a:xfrm>
          <a:prstGeom prst="straightConnector1">
            <a:avLst/>
          </a:prstGeom>
          <a:noFill/>
          <a:ln w="9525" cap="flat" cmpd="sng">
            <a:solidFill>
              <a:schemeClr val="dk2"/>
            </a:solidFill>
            <a:prstDash val="solid"/>
            <a:round/>
            <a:headEnd type="none" w="med" len="med"/>
            <a:tailEnd type="triangle" w="med" len="med"/>
          </a:ln>
        </p:spPr>
      </p:cxnSp>
      <p:cxnSp>
        <p:nvCxnSpPr>
          <p:cNvPr id="472" name="Google Shape;472;p48"/>
          <p:cNvCxnSpPr>
            <a:stCxn id="458" idx="2"/>
            <a:endCxn id="462" idx="0"/>
          </p:cNvCxnSpPr>
          <p:nvPr/>
        </p:nvCxnSpPr>
        <p:spPr>
          <a:xfrm>
            <a:off x="5074750" y="3858500"/>
            <a:ext cx="670800" cy="2181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49"/>
          <p:cNvSpPr txBox="1">
            <a:spLocks noGrp="1"/>
          </p:cNvSpPr>
          <p:nvPr>
            <p:ph type="body" idx="1"/>
          </p:nvPr>
        </p:nvSpPr>
        <p:spPr>
          <a:xfrm>
            <a:off x="152400" y="154500"/>
            <a:ext cx="7239000" cy="40971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r>
              <a:rPr lang="en-GB"/>
              <a:t>Basically we construct a tree by following steps:</a:t>
            </a:r>
            <a:endParaRPr/>
          </a:p>
          <a:p>
            <a:pPr marL="457200" lvl="0" indent="-381000" algn="l" rtl="0">
              <a:spcBef>
                <a:spcPts val="480"/>
              </a:spcBef>
              <a:spcAft>
                <a:spcPts val="0"/>
              </a:spcAft>
              <a:buSzPts val="2400"/>
              <a:buAutoNum type="arabicPeriod"/>
            </a:pPr>
            <a:r>
              <a:rPr lang="en-GB"/>
              <a:t>Using bootstrapped dataset.</a:t>
            </a:r>
            <a:endParaRPr/>
          </a:p>
          <a:p>
            <a:pPr marL="457200" lvl="0" indent="-381000" algn="l" rtl="0">
              <a:spcBef>
                <a:spcPts val="0"/>
              </a:spcBef>
              <a:spcAft>
                <a:spcPts val="0"/>
              </a:spcAft>
              <a:buSzPts val="2400"/>
              <a:buAutoNum type="arabicPeriod"/>
            </a:pPr>
            <a:r>
              <a:rPr lang="en-GB"/>
              <a:t>Only considering  a random subset of variable at each step.</a:t>
            </a:r>
            <a:endParaRPr/>
          </a:p>
          <a:p>
            <a:pPr marL="0" lvl="0" indent="0" algn="l" rtl="0">
              <a:spcBef>
                <a:spcPts val="480"/>
              </a:spcBef>
              <a:spcAft>
                <a:spcPts val="0"/>
              </a:spcAft>
              <a:buNone/>
            </a:pPr>
            <a:endParaRPr/>
          </a:p>
          <a:p>
            <a:pPr marL="457200" lvl="0" indent="-381000" algn="l" rtl="0">
              <a:spcBef>
                <a:spcPts val="480"/>
              </a:spcBef>
              <a:spcAft>
                <a:spcPts val="0"/>
              </a:spcAft>
              <a:buSzPts val="2400"/>
              <a:buChar char="•"/>
            </a:pPr>
            <a:r>
              <a:rPr lang="en-GB"/>
              <a:t>Now go to Step 1 and repeat make a new bootstrapped dataset and build a tree considering a subset of a tree at each step.</a:t>
            </a:r>
            <a:endParaRPr/>
          </a:p>
          <a:p>
            <a:pPr marL="457200" lvl="0" indent="-381000" algn="l" rtl="0">
              <a:spcBef>
                <a:spcPts val="0"/>
              </a:spcBef>
              <a:spcAft>
                <a:spcPts val="0"/>
              </a:spcAft>
              <a:buSzPts val="2400"/>
              <a:buChar char="•"/>
            </a:pPr>
            <a:r>
              <a:rPr lang="en-GB"/>
              <a:t>By doing this we get the following trees.</a:t>
            </a:r>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0"/>
          <p:cNvSpPr/>
          <p:nvPr/>
        </p:nvSpPr>
        <p:spPr>
          <a:xfrm>
            <a:off x="1159200" y="3084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0"/>
          <p:cNvSpPr/>
          <p:nvPr/>
        </p:nvSpPr>
        <p:spPr>
          <a:xfrm>
            <a:off x="597900" y="663825"/>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0"/>
          <p:cNvSpPr/>
          <p:nvPr/>
        </p:nvSpPr>
        <p:spPr>
          <a:xfrm>
            <a:off x="1720500" y="663825"/>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0"/>
          <p:cNvSpPr/>
          <p:nvPr/>
        </p:nvSpPr>
        <p:spPr>
          <a:xfrm>
            <a:off x="312425" y="10282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0"/>
          <p:cNvSpPr/>
          <p:nvPr/>
        </p:nvSpPr>
        <p:spPr>
          <a:xfrm>
            <a:off x="917600" y="101920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0"/>
          <p:cNvSpPr/>
          <p:nvPr/>
        </p:nvSpPr>
        <p:spPr>
          <a:xfrm>
            <a:off x="1522775" y="101920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0"/>
          <p:cNvSpPr/>
          <p:nvPr/>
        </p:nvSpPr>
        <p:spPr>
          <a:xfrm>
            <a:off x="2127950" y="101920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9" name="Google Shape;489;p50"/>
          <p:cNvCxnSpPr>
            <a:stCxn id="482" idx="2"/>
            <a:endCxn id="483" idx="0"/>
          </p:cNvCxnSpPr>
          <p:nvPr/>
        </p:nvCxnSpPr>
        <p:spPr>
          <a:xfrm flipH="1">
            <a:off x="878550" y="471350"/>
            <a:ext cx="561300" cy="192600"/>
          </a:xfrm>
          <a:prstGeom prst="straightConnector1">
            <a:avLst/>
          </a:prstGeom>
          <a:noFill/>
          <a:ln w="9525" cap="flat" cmpd="sng">
            <a:solidFill>
              <a:schemeClr val="dk2"/>
            </a:solidFill>
            <a:prstDash val="solid"/>
            <a:round/>
            <a:headEnd type="none" w="med" len="med"/>
            <a:tailEnd type="triangle" w="med" len="med"/>
          </a:ln>
        </p:spPr>
      </p:cxnSp>
      <p:cxnSp>
        <p:nvCxnSpPr>
          <p:cNvPr id="490" name="Google Shape;490;p50"/>
          <p:cNvCxnSpPr>
            <a:stCxn id="482" idx="2"/>
            <a:endCxn id="484" idx="0"/>
          </p:cNvCxnSpPr>
          <p:nvPr/>
        </p:nvCxnSpPr>
        <p:spPr>
          <a:xfrm>
            <a:off x="1439850" y="471350"/>
            <a:ext cx="561300" cy="192600"/>
          </a:xfrm>
          <a:prstGeom prst="straightConnector1">
            <a:avLst/>
          </a:prstGeom>
          <a:noFill/>
          <a:ln w="9525" cap="flat" cmpd="sng">
            <a:solidFill>
              <a:schemeClr val="dk2"/>
            </a:solidFill>
            <a:prstDash val="solid"/>
            <a:round/>
            <a:headEnd type="none" w="med" len="med"/>
            <a:tailEnd type="triangle" w="med" len="med"/>
          </a:ln>
        </p:spPr>
      </p:cxnSp>
      <p:cxnSp>
        <p:nvCxnSpPr>
          <p:cNvPr id="491" name="Google Shape;491;p50"/>
          <p:cNvCxnSpPr>
            <a:stCxn id="483" idx="2"/>
            <a:endCxn id="485" idx="0"/>
          </p:cNvCxnSpPr>
          <p:nvPr/>
        </p:nvCxnSpPr>
        <p:spPr>
          <a:xfrm flipH="1">
            <a:off x="592950" y="826725"/>
            <a:ext cx="285600" cy="201600"/>
          </a:xfrm>
          <a:prstGeom prst="straightConnector1">
            <a:avLst/>
          </a:prstGeom>
          <a:noFill/>
          <a:ln w="9525" cap="flat" cmpd="sng">
            <a:solidFill>
              <a:schemeClr val="dk2"/>
            </a:solidFill>
            <a:prstDash val="solid"/>
            <a:round/>
            <a:headEnd type="none" w="med" len="med"/>
            <a:tailEnd type="triangle" w="med" len="med"/>
          </a:ln>
        </p:spPr>
      </p:cxnSp>
      <p:cxnSp>
        <p:nvCxnSpPr>
          <p:cNvPr id="492" name="Google Shape;492;p50"/>
          <p:cNvCxnSpPr>
            <a:stCxn id="483" idx="2"/>
            <a:endCxn id="486" idx="0"/>
          </p:cNvCxnSpPr>
          <p:nvPr/>
        </p:nvCxnSpPr>
        <p:spPr>
          <a:xfrm>
            <a:off x="878550" y="826725"/>
            <a:ext cx="319800" cy="192600"/>
          </a:xfrm>
          <a:prstGeom prst="straightConnector1">
            <a:avLst/>
          </a:prstGeom>
          <a:noFill/>
          <a:ln w="9525" cap="flat" cmpd="sng">
            <a:solidFill>
              <a:schemeClr val="dk2"/>
            </a:solidFill>
            <a:prstDash val="solid"/>
            <a:round/>
            <a:headEnd type="none" w="med" len="med"/>
            <a:tailEnd type="triangle" w="med" len="med"/>
          </a:ln>
        </p:spPr>
      </p:cxnSp>
      <p:cxnSp>
        <p:nvCxnSpPr>
          <p:cNvPr id="493" name="Google Shape;493;p50"/>
          <p:cNvCxnSpPr>
            <a:stCxn id="484" idx="2"/>
            <a:endCxn id="487" idx="0"/>
          </p:cNvCxnSpPr>
          <p:nvPr/>
        </p:nvCxnSpPr>
        <p:spPr>
          <a:xfrm flipH="1">
            <a:off x="1803450" y="826725"/>
            <a:ext cx="197700" cy="192600"/>
          </a:xfrm>
          <a:prstGeom prst="straightConnector1">
            <a:avLst/>
          </a:prstGeom>
          <a:noFill/>
          <a:ln w="9525" cap="flat" cmpd="sng">
            <a:solidFill>
              <a:schemeClr val="dk2"/>
            </a:solidFill>
            <a:prstDash val="solid"/>
            <a:round/>
            <a:headEnd type="none" w="med" len="med"/>
            <a:tailEnd type="triangle" w="med" len="med"/>
          </a:ln>
        </p:spPr>
      </p:cxnSp>
      <p:cxnSp>
        <p:nvCxnSpPr>
          <p:cNvPr id="494" name="Google Shape;494;p50"/>
          <p:cNvCxnSpPr>
            <a:stCxn id="484" idx="2"/>
            <a:endCxn id="488" idx="0"/>
          </p:cNvCxnSpPr>
          <p:nvPr/>
        </p:nvCxnSpPr>
        <p:spPr>
          <a:xfrm>
            <a:off x="2001150" y="826725"/>
            <a:ext cx="407400" cy="192600"/>
          </a:xfrm>
          <a:prstGeom prst="straightConnector1">
            <a:avLst/>
          </a:prstGeom>
          <a:noFill/>
          <a:ln w="9525" cap="flat" cmpd="sng">
            <a:solidFill>
              <a:schemeClr val="dk2"/>
            </a:solidFill>
            <a:prstDash val="solid"/>
            <a:round/>
            <a:headEnd type="none" w="med" len="med"/>
            <a:tailEnd type="triangle" w="med" len="med"/>
          </a:ln>
        </p:spPr>
      </p:cxnSp>
      <p:sp>
        <p:nvSpPr>
          <p:cNvPr id="495" name="Google Shape;495;p50"/>
          <p:cNvSpPr/>
          <p:nvPr/>
        </p:nvSpPr>
        <p:spPr>
          <a:xfrm>
            <a:off x="3673800" y="3084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0"/>
          <p:cNvSpPr/>
          <p:nvPr/>
        </p:nvSpPr>
        <p:spPr>
          <a:xfrm>
            <a:off x="3112500" y="663825"/>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0"/>
          <p:cNvSpPr/>
          <p:nvPr/>
        </p:nvSpPr>
        <p:spPr>
          <a:xfrm>
            <a:off x="2827025" y="10282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0"/>
          <p:cNvSpPr/>
          <p:nvPr/>
        </p:nvSpPr>
        <p:spPr>
          <a:xfrm>
            <a:off x="3432200" y="101920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50"/>
          <p:cNvCxnSpPr>
            <a:stCxn id="495" idx="2"/>
            <a:endCxn id="496" idx="0"/>
          </p:cNvCxnSpPr>
          <p:nvPr/>
        </p:nvCxnSpPr>
        <p:spPr>
          <a:xfrm flipH="1">
            <a:off x="3393150" y="471350"/>
            <a:ext cx="561300" cy="192600"/>
          </a:xfrm>
          <a:prstGeom prst="straightConnector1">
            <a:avLst/>
          </a:prstGeom>
          <a:noFill/>
          <a:ln w="9525" cap="flat" cmpd="sng">
            <a:solidFill>
              <a:schemeClr val="dk2"/>
            </a:solidFill>
            <a:prstDash val="solid"/>
            <a:round/>
            <a:headEnd type="none" w="med" len="med"/>
            <a:tailEnd type="triangle" w="med" len="med"/>
          </a:ln>
        </p:spPr>
      </p:cxnSp>
      <p:cxnSp>
        <p:nvCxnSpPr>
          <p:cNvPr id="500" name="Google Shape;500;p50"/>
          <p:cNvCxnSpPr>
            <a:stCxn id="496" idx="2"/>
            <a:endCxn id="497" idx="0"/>
          </p:cNvCxnSpPr>
          <p:nvPr/>
        </p:nvCxnSpPr>
        <p:spPr>
          <a:xfrm flipH="1">
            <a:off x="3107550" y="826725"/>
            <a:ext cx="285600" cy="201600"/>
          </a:xfrm>
          <a:prstGeom prst="straightConnector1">
            <a:avLst/>
          </a:prstGeom>
          <a:noFill/>
          <a:ln w="9525" cap="flat" cmpd="sng">
            <a:solidFill>
              <a:schemeClr val="dk2"/>
            </a:solidFill>
            <a:prstDash val="solid"/>
            <a:round/>
            <a:headEnd type="none" w="med" len="med"/>
            <a:tailEnd type="triangle" w="med" len="med"/>
          </a:ln>
        </p:spPr>
      </p:cxnSp>
      <p:cxnSp>
        <p:nvCxnSpPr>
          <p:cNvPr id="501" name="Google Shape;501;p50"/>
          <p:cNvCxnSpPr>
            <a:stCxn id="496" idx="2"/>
            <a:endCxn id="498" idx="0"/>
          </p:cNvCxnSpPr>
          <p:nvPr/>
        </p:nvCxnSpPr>
        <p:spPr>
          <a:xfrm>
            <a:off x="3393150" y="826725"/>
            <a:ext cx="319800" cy="192600"/>
          </a:xfrm>
          <a:prstGeom prst="straightConnector1">
            <a:avLst/>
          </a:prstGeom>
          <a:noFill/>
          <a:ln w="9525" cap="flat" cmpd="sng">
            <a:solidFill>
              <a:schemeClr val="dk2"/>
            </a:solidFill>
            <a:prstDash val="solid"/>
            <a:round/>
            <a:headEnd type="none" w="med" len="med"/>
            <a:tailEnd type="triangle" w="med" len="med"/>
          </a:ln>
        </p:spPr>
      </p:cxnSp>
      <p:sp>
        <p:nvSpPr>
          <p:cNvPr id="502" name="Google Shape;502;p50"/>
          <p:cNvSpPr/>
          <p:nvPr/>
        </p:nvSpPr>
        <p:spPr>
          <a:xfrm>
            <a:off x="2569763" y="1392675"/>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0"/>
          <p:cNvSpPr/>
          <p:nvPr/>
        </p:nvSpPr>
        <p:spPr>
          <a:xfrm>
            <a:off x="2372038" y="17480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0"/>
          <p:cNvSpPr/>
          <p:nvPr/>
        </p:nvSpPr>
        <p:spPr>
          <a:xfrm>
            <a:off x="2977213" y="17480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5" name="Google Shape;505;p50"/>
          <p:cNvCxnSpPr>
            <a:stCxn id="502" idx="2"/>
            <a:endCxn id="503" idx="0"/>
          </p:cNvCxnSpPr>
          <p:nvPr/>
        </p:nvCxnSpPr>
        <p:spPr>
          <a:xfrm flipH="1">
            <a:off x="2652713" y="1555575"/>
            <a:ext cx="197700" cy="192600"/>
          </a:xfrm>
          <a:prstGeom prst="straightConnector1">
            <a:avLst/>
          </a:prstGeom>
          <a:noFill/>
          <a:ln w="9525" cap="flat" cmpd="sng">
            <a:solidFill>
              <a:schemeClr val="dk2"/>
            </a:solidFill>
            <a:prstDash val="solid"/>
            <a:round/>
            <a:headEnd type="none" w="med" len="med"/>
            <a:tailEnd type="triangle" w="med" len="med"/>
          </a:ln>
        </p:spPr>
      </p:cxnSp>
      <p:cxnSp>
        <p:nvCxnSpPr>
          <p:cNvPr id="506" name="Google Shape;506;p50"/>
          <p:cNvCxnSpPr>
            <a:stCxn id="502" idx="2"/>
            <a:endCxn id="504" idx="0"/>
          </p:cNvCxnSpPr>
          <p:nvPr/>
        </p:nvCxnSpPr>
        <p:spPr>
          <a:xfrm>
            <a:off x="2850413" y="1555575"/>
            <a:ext cx="407400" cy="192600"/>
          </a:xfrm>
          <a:prstGeom prst="straightConnector1">
            <a:avLst/>
          </a:prstGeom>
          <a:noFill/>
          <a:ln w="9525" cap="flat" cmpd="sng">
            <a:solidFill>
              <a:schemeClr val="dk2"/>
            </a:solidFill>
            <a:prstDash val="solid"/>
            <a:round/>
            <a:headEnd type="none" w="med" len="med"/>
            <a:tailEnd type="triangle" w="med" len="med"/>
          </a:ln>
        </p:spPr>
      </p:cxnSp>
      <p:cxnSp>
        <p:nvCxnSpPr>
          <p:cNvPr id="507" name="Google Shape;507;p50"/>
          <p:cNvCxnSpPr>
            <a:stCxn id="497" idx="2"/>
            <a:endCxn id="502" idx="0"/>
          </p:cNvCxnSpPr>
          <p:nvPr/>
        </p:nvCxnSpPr>
        <p:spPr>
          <a:xfrm flipH="1">
            <a:off x="2850275" y="1191150"/>
            <a:ext cx="257400" cy="201600"/>
          </a:xfrm>
          <a:prstGeom prst="straightConnector1">
            <a:avLst/>
          </a:prstGeom>
          <a:noFill/>
          <a:ln w="9525" cap="flat" cmpd="sng">
            <a:solidFill>
              <a:schemeClr val="dk2"/>
            </a:solidFill>
            <a:prstDash val="solid"/>
            <a:round/>
            <a:headEnd type="none" w="med" len="med"/>
            <a:tailEnd type="triangle" w="med" len="med"/>
          </a:ln>
        </p:spPr>
      </p:cxnSp>
      <p:sp>
        <p:nvSpPr>
          <p:cNvPr id="508" name="Google Shape;508;p50"/>
          <p:cNvSpPr/>
          <p:nvPr/>
        </p:nvSpPr>
        <p:spPr>
          <a:xfrm>
            <a:off x="4235100" y="663825"/>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9" name="Google Shape;509;p50"/>
          <p:cNvCxnSpPr>
            <a:stCxn id="495" idx="2"/>
            <a:endCxn id="508" idx="0"/>
          </p:cNvCxnSpPr>
          <p:nvPr/>
        </p:nvCxnSpPr>
        <p:spPr>
          <a:xfrm>
            <a:off x="3954450" y="471350"/>
            <a:ext cx="561300" cy="192600"/>
          </a:xfrm>
          <a:prstGeom prst="straightConnector1">
            <a:avLst/>
          </a:prstGeom>
          <a:noFill/>
          <a:ln w="9525" cap="flat" cmpd="sng">
            <a:solidFill>
              <a:schemeClr val="dk2"/>
            </a:solidFill>
            <a:prstDash val="solid"/>
            <a:round/>
            <a:headEnd type="none" w="med" len="med"/>
            <a:tailEnd type="triangle" w="med" len="med"/>
          </a:ln>
        </p:spPr>
      </p:cxnSp>
      <p:sp>
        <p:nvSpPr>
          <p:cNvPr id="510" name="Google Shape;510;p50"/>
          <p:cNvSpPr/>
          <p:nvPr/>
        </p:nvSpPr>
        <p:spPr>
          <a:xfrm flipH="1">
            <a:off x="5532472" y="302200"/>
            <a:ext cx="5517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0"/>
          <p:cNvSpPr/>
          <p:nvPr/>
        </p:nvSpPr>
        <p:spPr>
          <a:xfrm flipH="1">
            <a:off x="6084323" y="657575"/>
            <a:ext cx="5517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0"/>
          <p:cNvSpPr/>
          <p:nvPr/>
        </p:nvSpPr>
        <p:spPr>
          <a:xfrm flipH="1">
            <a:off x="6364993" y="1022000"/>
            <a:ext cx="5517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0"/>
          <p:cNvSpPr/>
          <p:nvPr/>
        </p:nvSpPr>
        <p:spPr>
          <a:xfrm flipH="1">
            <a:off x="5770005" y="1012950"/>
            <a:ext cx="5517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4" name="Google Shape;514;p50"/>
          <p:cNvCxnSpPr>
            <a:stCxn id="510" idx="2"/>
            <a:endCxn id="511" idx="0"/>
          </p:cNvCxnSpPr>
          <p:nvPr/>
        </p:nvCxnSpPr>
        <p:spPr>
          <a:xfrm>
            <a:off x="5808322" y="465100"/>
            <a:ext cx="552000" cy="192600"/>
          </a:xfrm>
          <a:prstGeom prst="straightConnector1">
            <a:avLst/>
          </a:prstGeom>
          <a:noFill/>
          <a:ln w="9525" cap="flat" cmpd="sng">
            <a:solidFill>
              <a:schemeClr val="dk2"/>
            </a:solidFill>
            <a:prstDash val="solid"/>
            <a:round/>
            <a:headEnd type="none" w="med" len="med"/>
            <a:tailEnd type="triangle" w="med" len="med"/>
          </a:ln>
        </p:spPr>
      </p:cxnSp>
      <p:cxnSp>
        <p:nvCxnSpPr>
          <p:cNvPr id="515" name="Google Shape;515;p50"/>
          <p:cNvCxnSpPr>
            <a:stCxn id="511" idx="2"/>
            <a:endCxn id="512" idx="0"/>
          </p:cNvCxnSpPr>
          <p:nvPr/>
        </p:nvCxnSpPr>
        <p:spPr>
          <a:xfrm>
            <a:off x="6360173" y="820475"/>
            <a:ext cx="280800" cy="201600"/>
          </a:xfrm>
          <a:prstGeom prst="straightConnector1">
            <a:avLst/>
          </a:prstGeom>
          <a:noFill/>
          <a:ln w="9525" cap="flat" cmpd="sng">
            <a:solidFill>
              <a:schemeClr val="dk2"/>
            </a:solidFill>
            <a:prstDash val="solid"/>
            <a:round/>
            <a:headEnd type="none" w="med" len="med"/>
            <a:tailEnd type="triangle" w="med" len="med"/>
          </a:ln>
        </p:spPr>
      </p:cxnSp>
      <p:cxnSp>
        <p:nvCxnSpPr>
          <p:cNvPr id="516" name="Google Shape;516;p50"/>
          <p:cNvCxnSpPr>
            <a:stCxn id="511" idx="2"/>
            <a:endCxn id="513" idx="0"/>
          </p:cNvCxnSpPr>
          <p:nvPr/>
        </p:nvCxnSpPr>
        <p:spPr>
          <a:xfrm flipH="1">
            <a:off x="6045773" y="820475"/>
            <a:ext cx="314400" cy="192600"/>
          </a:xfrm>
          <a:prstGeom prst="straightConnector1">
            <a:avLst/>
          </a:prstGeom>
          <a:noFill/>
          <a:ln w="9525" cap="flat" cmpd="sng">
            <a:solidFill>
              <a:schemeClr val="dk2"/>
            </a:solidFill>
            <a:prstDash val="solid"/>
            <a:round/>
            <a:headEnd type="none" w="med" len="med"/>
            <a:tailEnd type="triangle" w="med" len="med"/>
          </a:ln>
        </p:spPr>
      </p:cxnSp>
      <p:sp>
        <p:nvSpPr>
          <p:cNvPr id="517" name="Google Shape;517;p50"/>
          <p:cNvSpPr/>
          <p:nvPr/>
        </p:nvSpPr>
        <p:spPr>
          <a:xfrm flipH="1">
            <a:off x="6617924" y="1386425"/>
            <a:ext cx="5517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0"/>
          <p:cNvSpPr/>
          <p:nvPr/>
        </p:nvSpPr>
        <p:spPr>
          <a:xfrm flipH="1">
            <a:off x="6832725" y="1741800"/>
            <a:ext cx="5202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0"/>
          <p:cNvSpPr/>
          <p:nvPr/>
        </p:nvSpPr>
        <p:spPr>
          <a:xfrm flipH="1">
            <a:off x="6217333" y="1741800"/>
            <a:ext cx="5517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0" name="Google Shape;520;p50"/>
          <p:cNvCxnSpPr>
            <a:stCxn id="517" idx="2"/>
            <a:endCxn id="518" idx="0"/>
          </p:cNvCxnSpPr>
          <p:nvPr/>
        </p:nvCxnSpPr>
        <p:spPr>
          <a:xfrm>
            <a:off x="6893774" y="1549325"/>
            <a:ext cx="199200" cy="192600"/>
          </a:xfrm>
          <a:prstGeom prst="straightConnector1">
            <a:avLst/>
          </a:prstGeom>
          <a:noFill/>
          <a:ln w="9525" cap="flat" cmpd="sng">
            <a:solidFill>
              <a:schemeClr val="dk2"/>
            </a:solidFill>
            <a:prstDash val="solid"/>
            <a:round/>
            <a:headEnd type="none" w="med" len="med"/>
            <a:tailEnd type="triangle" w="med" len="med"/>
          </a:ln>
        </p:spPr>
      </p:cxnSp>
      <p:cxnSp>
        <p:nvCxnSpPr>
          <p:cNvPr id="521" name="Google Shape;521;p50"/>
          <p:cNvCxnSpPr>
            <a:stCxn id="517" idx="2"/>
            <a:endCxn id="519" idx="0"/>
          </p:cNvCxnSpPr>
          <p:nvPr/>
        </p:nvCxnSpPr>
        <p:spPr>
          <a:xfrm flipH="1">
            <a:off x="6493274" y="1549325"/>
            <a:ext cx="400500" cy="192600"/>
          </a:xfrm>
          <a:prstGeom prst="straightConnector1">
            <a:avLst/>
          </a:prstGeom>
          <a:noFill/>
          <a:ln w="9525" cap="flat" cmpd="sng">
            <a:solidFill>
              <a:schemeClr val="dk2"/>
            </a:solidFill>
            <a:prstDash val="solid"/>
            <a:round/>
            <a:headEnd type="none" w="med" len="med"/>
            <a:tailEnd type="triangle" w="med" len="med"/>
          </a:ln>
        </p:spPr>
      </p:cxnSp>
      <p:cxnSp>
        <p:nvCxnSpPr>
          <p:cNvPr id="522" name="Google Shape;522;p50"/>
          <p:cNvCxnSpPr>
            <a:stCxn id="512" idx="2"/>
            <a:endCxn id="517" idx="0"/>
          </p:cNvCxnSpPr>
          <p:nvPr/>
        </p:nvCxnSpPr>
        <p:spPr>
          <a:xfrm>
            <a:off x="6640843" y="1184900"/>
            <a:ext cx="252900" cy="201600"/>
          </a:xfrm>
          <a:prstGeom prst="straightConnector1">
            <a:avLst/>
          </a:prstGeom>
          <a:noFill/>
          <a:ln w="9525" cap="flat" cmpd="sng">
            <a:solidFill>
              <a:schemeClr val="dk2"/>
            </a:solidFill>
            <a:prstDash val="solid"/>
            <a:round/>
            <a:headEnd type="none" w="med" len="med"/>
            <a:tailEnd type="triangle" w="med" len="med"/>
          </a:ln>
        </p:spPr>
      </p:cxnSp>
      <p:sp>
        <p:nvSpPr>
          <p:cNvPr id="523" name="Google Shape;523;p50"/>
          <p:cNvSpPr/>
          <p:nvPr/>
        </p:nvSpPr>
        <p:spPr>
          <a:xfrm flipH="1">
            <a:off x="4980620" y="657575"/>
            <a:ext cx="5517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4" name="Google Shape;524;p50"/>
          <p:cNvCxnSpPr>
            <a:stCxn id="510" idx="2"/>
            <a:endCxn id="523" idx="0"/>
          </p:cNvCxnSpPr>
          <p:nvPr/>
        </p:nvCxnSpPr>
        <p:spPr>
          <a:xfrm flipH="1">
            <a:off x="5256322" y="465100"/>
            <a:ext cx="552000" cy="192600"/>
          </a:xfrm>
          <a:prstGeom prst="straightConnector1">
            <a:avLst/>
          </a:prstGeom>
          <a:noFill/>
          <a:ln w="9525" cap="flat" cmpd="sng">
            <a:solidFill>
              <a:schemeClr val="dk2"/>
            </a:solidFill>
            <a:prstDash val="solid"/>
            <a:round/>
            <a:headEnd type="none" w="med" len="med"/>
            <a:tailEnd type="triangle" w="med" len="med"/>
          </a:ln>
        </p:spPr>
      </p:cxnSp>
      <p:sp>
        <p:nvSpPr>
          <p:cNvPr id="525" name="Google Shape;525;p50"/>
          <p:cNvSpPr/>
          <p:nvPr/>
        </p:nvSpPr>
        <p:spPr>
          <a:xfrm>
            <a:off x="1845000" y="22896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0"/>
          <p:cNvSpPr/>
          <p:nvPr/>
        </p:nvSpPr>
        <p:spPr>
          <a:xfrm>
            <a:off x="1283700" y="2645025"/>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0"/>
          <p:cNvSpPr/>
          <p:nvPr/>
        </p:nvSpPr>
        <p:spPr>
          <a:xfrm>
            <a:off x="998225" y="30094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0"/>
          <p:cNvSpPr/>
          <p:nvPr/>
        </p:nvSpPr>
        <p:spPr>
          <a:xfrm>
            <a:off x="1603400" y="300040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9" name="Google Shape;529;p50"/>
          <p:cNvCxnSpPr>
            <a:stCxn id="525" idx="2"/>
            <a:endCxn id="526" idx="0"/>
          </p:cNvCxnSpPr>
          <p:nvPr/>
        </p:nvCxnSpPr>
        <p:spPr>
          <a:xfrm flipH="1">
            <a:off x="1564350" y="2452550"/>
            <a:ext cx="561300" cy="192600"/>
          </a:xfrm>
          <a:prstGeom prst="straightConnector1">
            <a:avLst/>
          </a:prstGeom>
          <a:noFill/>
          <a:ln w="9525" cap="flat" cmpd="sng">
            <a:solidFill>
              <a:schemeClr val="dk2"/>
            </a:solidFill>
            <a:prstDash val="solid"/>
            <a:round/>
            <a:headEnd type="none" w="med" len="med"/>
            <a:tailEnd type="triangle" w="med" len="med"/>
          </a:ln>
        </p:spPr>
      </p:cxnSp>
      <p:cxnSp>
        <p:nvCxnSpPr>
          <p:cNvPr id="530" name="Google Shape;530;p50"/>
          <p:cNvCxnSpPr>
            <a:stCxn id="526" idx="2"/>
            <a:endCxn id="527" idx="0"/>
          </p:cNvCxnSpPr>
          <p:nvPr/>
        </p:nvCxnSpPr>
        <p:spPr>
          <a:xfrm flipH="1">
            <a:off x="1278750" y="2807925"/>
            <a:ext cx="285600" cy="201600"/>
          </a:xfrm>
          <a:prstGeom prst="straightConnector1">
            <a:avLst/>
          </a:prstGeom>
          <a:noFill/>
          <a:ln w="9525" cap="flat" cmpd="sng">
            <a:solidFill>
              <a:schemeClr val="dk2"/>
            </a:solidFill>
            <a:prstDash val="solid"/>
            <a:round/>
            <a:headEnd type="none" w="med" len="med"/>
            <a:tailEnd type="triangle" w="med" len="med"/>
          </a:ln>
        </p:spPr>
      </p:cxnSp>
      <p:cxnSp>
        <p:nvCxnSpPr>
          <p:cNvPr id="531" name="Google Shape;531;p50"/>
          <p:cNvCxnSpPr>
            <a:stCxn id="526" idx="2"/>
            <a:endCxn id="528" idx="0"/>
          </p:cNvCxnSpPr>
          <p:nvPr/>
        </p:nvCxnSpPr>
        <p:spPr>
          <a:xfrm>
            <a:off x="1564350" y="2807925"/>
            <a:ext cx="319800" cy="192600"/>
          </a:xfrm>
          <a:prstGeom prst="straightConnector1">
            <a:avLst/>
          </a:prstGeom>
          <a:noFill/>
          <a:ln w="9525" cap="flat" cmpd="sng">
            <a:solidFill>
              <a:schemeClr val="dk2"/>
            </a:solidFill>
            <a:prstDash val="solid"/>
            <a:round/>
            <a:headEnd type="none" w="med" len="med"/>
            <a:tailEnd type="triangle" w="med" len="med"/>
          </a:ln>
        </p:spPr>
      </p:cxnSp>
      <p:sp>
        <p:nvSpPr>
          <p:cNvPr id="532" name="Google Shape;532;p50"/>
          <p:cNvSpPr/>
          <p:nvPr/>
        </p:nvSpPr>
        <p:spPr>
          <a:xfrm>
            <a:off x="740963" y="3373875"/>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0"/>
          <p:cNvSpPr/>
          <p:nvPr/>
        </p:nvSpPr>
        <p:spPr>
          <a:xfrm>
            <a:off x="543238" y="37292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0"/>
          <p:cNvSpPr/>
          <p:nvPr/>
        </p:nvSpPr>
        <p:spPr>
          <a:xfrm>
            <a:off x="1148413" y="37292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35" name="Google Shape;535;p50"/>
          <p:cNvCxnSpPr>
            <a:stCxn id="532" idx="2"/>
            <a:endCxn id="533" idx="0"/>
          </p:cNvCxnSpPr>
          <p:nvPr/>
        </p:nvCxnSpPr>
        <p:spPr>
          <a:xfrm flipH="1">
            <a:off x="823913" y="3536775"/>
            <a:ext cx="197700" cy="192600"/>
          </a:xfrm>
          <a:prstGeom prst="straightConnector1">
            <a:avLst/>
          </a:prstGeom>
          <a:noFill/>
          <a:ln w="9525" cap="flat" cmpd="sng">
            <a:solidFill>
              <a:schemeClr val="dk2"/>
            </a:solidFill>
            <a:prstDash val="solid"/>
            <a:round/>
            <a:headEnd type="none" w="med" len="med"/>
            <a:tailEnd type="triangle" w="med" len="med"/>
          </a:ln>
        </p:spPr>
      </p:cxnSp>
      <p:cxnSp>
        <p:nvCxnSpPr>
          <p:cNvPr id="536" name="Google Shape;536;p50"/>
          <p:cNvCxnSpPr>
            <a:stCxn id="532" idx="2"/>
            <a:endCxn id="534" idx="0"/>
          </p:cNvCxnSpPr>
          <p:nvPr/>
        </p:nvCxnSpPr>
        <p:spPr>
          <a:xfrm>
            <a:off x="1021613" y="3536775"/>
            <a:ext cx="407400" cy="192600"/>
          </a:xfrm>
          <a:prstGeom prst="straightConnector1">
            <a:avLst/>
          </a:prstGeom>
          <a:noFill/>
          <a:ln w="9525" cap="flat" cmpd="sng">
            <a:solidFill>
              <a:schemeClr val="dk2"/>
            </a:solidFill>
            <a:prstDash val="solid"/>
            <a:round/>
            <a:headEnd type="none" w="med" len="med"/>
            <a:tailEnd type="triangle" w="med" len="med"/>
          </a:ln>
        </p:spPr>
      </p:cxnSp>
      <p:cxnSp>
        <p:nvCxnSpPr>
          <p:cNvPr id="537" name="Google Shape;537;p50"/>
          <p:cNvCxnSpPr>
            <a:stCxn id="527" idx="2"/>
            <a:endCxn id="532" idx="0"/>
          </p:cNvCxnSpPr>
          <p:nvPr/>
        </p:nvCxnSpPr>
        <p:spPr>
          <a:xfrm flipH="1">
            <a:off x="1021475" y="3172350"/>
            <a:ext cx="257400" cy="201600"/>
          </a:xfrm>
          <a:prstGeom prst="straightConnector1">
            <a:avLst/>
          </a:prstGeom>
          <a:noFill/>
          <a:ln w="9525" cap="flat" cmpd="sng">
            <a:solidFill>
              <a:schemeClr val="dk2"/>
            </a:solidFill>
            <a:prstDash val="solid"/>
            <a:round/>
            <a:headEnd type="none" w="med" len="med"/>
            <a:tailEnd type="triangle" w="med" len="med"/>
          </a:ln>
        </p:spPr>
      </p:cxnSp>
      <p:sp>
        <p:nvSpPr>
          <p:cNvPr id="538" name="Google Shape;538;p50"/>
          <p:cNvSpPr/>
          <p:nvPr/>
        </p:nvSpPr>
        <p:spPr>
          <a:xfrm>
            <a:off x="2401463" y="26479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0"/>
          <p:cNvSpPr/>
          <p:nvPr/>
        </p:nvSpPr>
        <p:spPr>
          <a:xfrm>
            <a:off x="2203738" y="3003325"/>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0"/>
          <p:cNvSpPr/>
          <p:nvPr/>
        </p:nvSpPr>
        <p:spPr>
          <a:xfrm>
            <a:off x="2808913" y="3003325"/>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1" name="Google Shape;541;p50"/>
          <p:cNvCxnSpPr>
            <a:stCxn id="538" idx="2"/>
            <a:endCxn id="539" idx="0"/>
          </p:cNvCxnSpPr>
          <p:nvPr/>
        </p:nvCxnSpPr>
        <p:spPr>
          <a:xfrm flipH="1">
            <a:off x="2484413" y="2810850"/>
            <a:ext cx="197700" cy="192600"/>
          </a:xfrm>
          <a:prstGeom prst="straightConnector1">
            <a:avLst/>
          </a:prstGeom>
          <a:noFill/>
          <a:ln w="9525" cap="flat" cmpd="sng">
            <a:solidFill>
              <a:schemeClr val="dk2"/>
            </a:solidFill>
            <a:prstDash val="solid"/>
            <a:round/>
            <a:headEnd type="none" w="med" len="med"/>
            <a:tailEnd type="triangle" w="med" len="med"/>
          </a:ln>
        </p:spPr>
      </p:cxnSp>
      <p:cxnSp>
        <p:nvCxnSpPr>
          <p:cNvPr id="542" name="Google Shape;542;p50"/>
          <p:cNvCxnSpPr>
            <a:stCxn id="538" idx="2"/>
            <a:endCxn id="540" idx="0"/>
          </p:cNvCxnSpPr>
          <p:nvPr/>
        </p:nvCxnSpPr>
        <p:spPr>
          <a:xfrm>
            <a:off x="2682113" y="2810850"/>
            <a:ext cx="407400" cy="192600"/>
          </a:xfrm>
          <a:prstGeom prst="straightConnector1">
            <a:avLst/>
          </a:prstGeom>
          <a:noFill/>
          <a:ln w="9525" cap="flat" cmpd="sng">
            <a:solidFill>
              <a:schemeClr val="dk2"/>
            </a:solidFill>
            <a:prstDash val="solid"/>
            <a:round/>
            <a:headEnd type="none" w="med" len="med"/>
            <a:tailEnd type="triangle" w="med" len="med"/>
          </a:ln>
        </p:spPr>
      </p:cxnSp>
      <p:cxnSp>
        <p:nvCxnSpPr>
          <p:cNvPr id="543" name="Google Shape;543;p50"/>
          <p:cNvCxnSpPr>
            <a:stCxn id="525" idx="2"/>
            <a:endCxn id="538" idx="0"/>
          </p:cNvCxnSpPr>
          <p:nvPr/>
        </p:nvCxnSpPr>
        <p:spPr>
          <a:xfrm>
            <a:off x="2125650" y="2452550"/>
            <a:ext cx="556500" cy="195300"/>
          </a:xfrm>
          <a:prstGeom prst="straightConnector1">
            <a:avLst/>
          </a:prstGeom>
          <a:noFill/>
          <a:ln w="9525" cap="flat" cmpd="sng">
            <a:solidFill>
              <a:schemeClr val="dk2"/>
            </a:solidFill>
            <a:prstDash val="solid"/>
            <a:round/>
            <a:headEnd type="none" w="med" len="med"/>
            <a:tailEnd type="triangle" w="med" len="med"/>
          </a:ln>
        </p:spPr>
      </p:cxnSp>
      <p:sp>
        <p:nvSpPr>
          <p:cNvPr id="544" name="Google Shape;544;p50"/>
          <p:cNvSpPr/>
          <p:nvPr/>
        </p:nvSpPr>
        <p:spPr>
          <a:xfrm>
            <a:off x="5350200" y="22896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0"/>
          <p:cNvSpPr/>
          <p:nvPr/>
        </p:nvSpPr>
        <p:spPr>
          <a:xfrm>
            <a:off x="4788900" y="2645025"/>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0"/>
          <p:cNvSpPr/>
          <p:nvPr/>
        </p:nvSpPr>
        <p:spPr>
          <a:xfrm>
            <a:off x="5911500" y="2645025"/>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0"/>
          <p:cNvSpPr/>
          <p:nvPr/>
        </p:nvSpPr>
        <p:spPr>
          <a:xfrm>
            <a:off x="4503425" y="30094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0"/>
          <p:cNvSpPr/>
          <p:nvPr/>
        </p:nvSpPr>
        <p:spPr>
          <a:xfrm>
            <a:off x="5108600" y="300040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0"/>
          <p:cNvSpPr/>
          <p:nvPr/>
        </p:nvSpPr>
        <p:spPr>
          <a:xfrm>
            <a:off x="5713775" y="300040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0"/>
          <p:cNvSpPr/>
          <p:nvPr/>
        </p:nvSpPr>
        <p:spPr>
          <a:xfrm>
            <a:off x="6318950" y="300040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1" name="Google Shape;551;p50"/>
          <p:cNvCxnSpPr>
            <a:stCxn id="544" idx="2"/>
            <a:endCxn id="545" idx="0"/>
          </p:cNvCxnSpPr>
          <p:nvPr/>
        </p:nvCxnSpPr>
        <p:spPr>
          <a:xfrm flipH="1">
            <a:off x="5069550" y="2452550"/>
            <a:ext cx="561300" cy="192600"/>
          </a:xfrm>
          <a:prstGeom prst="straightConnector1">
            <a:avLst/>
          </a:prstGeom>
          <a:noFill/>
          <a:ln w="9525" cap="flat" cmpd="sng">
            <a:solidFill>
              <a:schemeClr val="dk2"/>
            </a:solidFill>
            <a:prstDash val="solid"/>
            <a:round/>
            <a:headEnd type="none" w="med" len="med"/>
            <a:tailEnd type="triangle" w="med" len="med"/>
          </a:ln>
        </p:spPr>
      </p:cxnSp>
      <p:cxnSp>
        <p:nvCxnSpPr>
          <p:cNvPr id="552" name="Google Shape;552;p50"/>
          <p:cNvCxnSpPr>
            <a:stCxn id="544" idx="2"/>
            <a:endCxn id="546" idx="0"/>
          </p:cNvCxnSpPr>
          <p:nvPr/>
        </p:nvCxnSpPr>
        <p:spPr>
          <a:xfrm>
            <a:off x="5630850" y="2452550"/>
            <a:ext cx="561300" cy="192600"/>
          </a:xfrm>
          <a:prstGeom prst="straightConnector1">
            <a:avLst/>
          </a:prstGeom>
          <a:noFill/>
          <a:ln w="9525" cap="flat" cmpd="sng">
            <a:solidFill>
              <a:schemeClr val="dk2"/>
            </a:solidFill>
            <a:prstDash val="solid"/>
            <a:round/>
            <a:headEnd type="none" w="med" len="med"/>
            <a:tailEnd type="triangle" w="med" len="med"/>
          </a:ln>
        </p:spPr>
      </p:cxnSp>
      <p:cxnSp>
        <p:nvCxnSpPr>
          <p:cNvPr id="553" name="Google Shape;553;p50"/>
          <p:cNvCxnSpPr>
            <a:stCxn id="545" idx="2"/>
            <a:endCxn id="547" idx="0"/>
          </p:cNvCxnSpPr>
          <p:nvPr/>
        </p:nvCxnSpPr>
        <p:spPr>
          <a:xfrm flipH="1">
            <a:off x="4783950" y="2807925"/>
            <a:ext cx="285600" cy="201600"/>
          </a:xfrm>
          <a:prstGeom prst="straightConnector1">
            <a:avLst/>
          </a:prstGeom>
          <a:noFill/>
          <a:ln w="9525" cap="flat" cmpd="sng">
            <a:solidFill>
              <a:schemeClr val="dk2"/>
            </a:solidFill>
            <a:prstDash val="solid"/>
            <a:round/>
            <a:headEnd type="none" w="med" len="med"/>
            <a:tailEnd type="triangle" w="med" len="med"/>
          </a:ln>
        </p:spPr>
      </p:cxnSp>
      <p:cxnSp>
        <p:nvCxnSpPr>
          <p:cNvPr id="554" name="Google Shape;554;p50"/>
          <p:cNvCxnSpPr>
            <a:stCxn id="545" idx="2"/>
            <a:endCxn id="548" idx="0"/>
          </p:cNvCxnSpPr>
          <p:nvPr/>
        </p:nvCxnSpPr>
        <p:spPr>
          <a:xfrm>
            <a:off x="5069550" y="2807925"/>
            <a:ext cx="319800" cy="192600"/>
          </a:xfrm>
          <a:prstGeom prst="straightConnector1">
            <a:avLst/>
          </a:prstGeom>
          <a:noFill/>
          <a:ln w="9525" cap="flat" cmpd="sng">
            <a:solidFill>
              <a:schemeClr val="dk2"/>
            </a:solidFill>
            <a:prstDash val="solid"/>
            <a:round/>
            <a:headEnd type="none" w="med" len="med"/>
            <a:tailEnd type="triangle" w="med" len="med"/>
          </a:ln>
        </p:spPr>
      </p:cxnSp>
      <p:cxnSp>
        <p:nvCxnSpPr>
          <p:cNvPr id="555" name="Google Shape;555;p50"/>
          <p:cNvCxnSpPr>
            <a:stCxn id="546" idx="2"/>
            <a:endCxn id="549" idx="0"/>
          </p:cNvCxnSpPr>
          <p:nvPr/>
        </p:nvCxnSpPr>
        <p:spPr>
          <a:xfrm flipH="1">
            <a:off x="5994450" y="2807925"/>
            <a:ext cx="197700" cy="192600"/>
          </a:xfrm>
          <a:prstGeom prst="straightConnector1">
            <a:avLst/>
          </a:prstGeom>
          <a:noFill/>
          <a:ln w="9525" cap="flat" cmpd="sng">
            <a:solidFill>
              <a:schemeClr val="dk2"/>
            </a:solidFill>
            <a:prstDash val="solid"/>
            <a:round/>
            <a:headEnd type="none" w="med" len="med"/>
            <a:tailEnd type="triangle" w="med" len="med"/>
          </a:ln>
        </p:spPr>
      </p:cxnSp>
      <p:cxnSp>
        <p:nvCxnSpPr>
          <p:cNvPr id="556" name="Google Shape;556;p50"/>
          <p:cNvCxnSpPr>
            <a:stCxn id="546" idx="2"/>
            <a:endCxn id="550" idx="0"/>
          </p:cNvCxnSpPr>
          <p:nvPr/>
        </p:nvCxnSpPr>
        <p:spPr>
          <a:xfrm>
            <a:off x="6192150" y="2807925"/>
            <a:ext cx="407400" cy="192600"/>
          </a:xfrm>
          <a:prstGeom prst="straightConnector1">
            <a:avLst/>
          </a:prstGeom>
          <a:noFill/>
          <a:ln w="9525" cap="flat" cmpd="sng">
            <a:solidFill>
              <a:schemeClr val="dk2"/>
            </a:solidFill>
            <a:prstDash val="solid"/>
            <a:round/>
            <a:headEnd type="none" w="med" len="med"/>
            <a:tailEnd type="triangle" w="med" len="med"/>
          </a:ln>
        </p:spPr>
      </p:cxnSp>
      <p:sp>
        <p:nvSpPr>
          <p:cNvPr id="557" name="Google Shape;557;p50"/>
          <p:cNvSpPr/>
          <p:nvPr/>
        </p:nvSpPr>
        <p:spPr>
          <a:xfrm>
            <a:off x="4200838" y="34244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0"/>
          <p:cNvSpPr/>
          <p:nvPr/>
        </p:nvSpPr>
        <p:spPr>
          <a:xfrm>
            <a:off x="4806013" y="34244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9" name="Google Shape;559;p50"/>
          <p:cNvCxnSpPr>
            <a:stCxn id="547" idx="2"/>
            <a:endCxn id="557" idx="0"/>
          </p:cNvCxnSpPr>
          <p:nvPr/>
        </p:nvCxnSpPr>
        <p:spPr>
          <a:xfrm flipH="1">
            <a:off x="4481375" y="3172350"/>
            <a:ext cx="302700" cy="252000"/>
          </a:xfrm>
          <a:prstGeom prst="straightConnector1">
            <a:avLst/>
          </a:prstGeom>
          <a:noFill/>
          <a:ln w="9525" cap="flat" cmpd="sng">
            <a:solidFill>
              <a:schemeClr val="dk2"/>
            </a:solidFill>
            <a:prstDash val="solid"/>
            <a:round/>
            <a:headEnd type="none" w="med" len="med"/>
            <a:tailEnd type="triangle" w="med" len="med"/>
          </a:ln>
        </p:spPr>
      </p:cxnSp>
      <p:cxnSp>
        <p:nvCxnSpPr>
          <p:cNvPr id="560" name="Google Shape;560;p50"/>
          <p:cNvCxnSpPr>
            <a:stCxn id="547" idx="2"/>
            <a:endCxn id="558" idx="0"/>
          </p:cNvCxnSpPr>
          <p:nvPr/>
        </p:nvCxnSpPr>
        <p:spPr>
          <a:xfrm>
            <a:off x="4784075" y="3172350"/>
            <a:ext cx="302700" cy="252000"/>
          </a:xfrm>
          <a:prstGeom prst="straightConnector1">
            <a:avLst/>
          </a:prstGeom>
          <a:noFill/>
          <a:ln w="9525" cap="flat" cmpd="sng">
            <a:solidFill>
              <a:schemeClr val="dk2"/>
            </a:solidFill>
            <a:prstDash val="solid"/>
            <a:round/>
            <a:headEnd type="none" w="med" len="med"/>
            <a:tailEnd type="triangle" w="med" len="med"/>
          </a:ln>
        </p:spPr>
      </p:cxnSp>
      <p:sp>
        <p:nvSpPr>
          <p:cNvPr id="561" name="Google Shape;561;p50"/>
          <p:cNvSpPr txBox="1"/>
          <p:nvPr/>
        </p:nvSpPr>
        <p:spPr>
          <a:xfrm>
            <a:off x="579650" y="4283800"/>
            <a:ext cx="6314100" cy="65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a:latin typeface="Verdana"/>
                <a:ea typeface="Verdana"/>
                <a:cs typeface="Verdana"/>
                <a:sym typeface="Verdana"/>
              </a:rPr>
              <a:t>Note: Here we have followed the steps for 5 times so we have got 5 tress, Ideally you can perform this 100’s of times.</a:t>
            </a:r>
            <a:endParaRPr b="1">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51"/>
          <p:cNvSpPr txBox="1">
            <a:spLocks noGrp="1"/>
          </p:cNvSpPr>
          <p:nvPr>
            <p:ph type="body" idx="1"/>
          </p:nvPr>
        </p:nvSpPr>
        <p:spPr>
          <a:xfrm>
            <a:off x="0" y="0"/>
            <a:ext cx="7239000" cy="4711500"/>
          </a:xfrm>
          <a:prstGeom prst="rect">
            <a:avLst/>
          </a:prstGeom>
        </p:spPr>
        <p:txBody>
          <a:bodyPr spcFirstLastPara="1" wrap="square" lIns="91425" tIns="45700" rIns="91425" bIns="45700" anchor="t" anchorCtr="0">
            <a:noAutofit/>
          </a:bodyPr>
          <a:lstStyle/>
          <a:p>
            <a:pPr marL="457200" lvl="0" indent="-374650" algn="l" rtl="0">
              <a:spcBef>
                <a:spcPts val="480"/>
              </a:spcBef>
              <a:spcAft>
                <a:spcPts val="0"/>
              </a:spcAft>
              <a:buSzPts val="2300"/>
              <a:buChar char="•"/>
            </a:pPr>
            <a:r>
              <a:rPr lang="en-GB" sz="2000" dirty="0"/>
              <a:t>Using a bootstrapped dataset and random subset of variables at each steps  results in wide variety of trees.</a:t>
            </a:r>
            <a:endParaRPr sz="2000" dirty="0"/>
          </a:p>
          <a:p>
            <a:pPr marL="457200" lvl="0" indent="-374650" algn="l" rtl="0">
              <a:spcBef>
                <a:spcPts val="0"/>
              </a:spcBef>
              <a:spcAft>
                <a:spcPts val="0"/>
              </a:spcAft>
              <a:buSzPts val="2300"/>
              <a:buChar char="•"/>
            </a:pPr>
            <a:r>
              <a:rPr lang="en-GB" sz="2000" dirty="0"/>
              <a:t>This variety is what makes random forest more effective than individual decision trees.</a:t>
            </a:r>
            <a:endParaRPr sz="2000" dirty="0"/>
          </a:p>
          <a:p>
            <a:pPr marL="457200" lvl="0" indent="-374650" algn="l" rtl="0">
              <a:spcBef>
                <a:spcPts val="0"/>
              </a:spcBef>
              <a:spcAft>
                <a:spcPts val="0"/>
              </a:spcAft>
              <a:buSzPts val="2300"/>
              <a:buChar char="•"/>
            </a:pPr>
            <a:r>
              <a:rPr lang="en-GB" sz="2000" dirty="0"/>
              <a:t>Remember we have made this trees by using a random subset of 2 variables only, now we have to take some different size for subset and follow the exact same steps.</a:t>
            </a:r>
            <a:endParaRPr sz="2000" dirty="0"/>
          </a:p>
          <a:p>
            <a:pPr marL="457200" lvl="0" indent="-374650" algn="l" rtl="0">
              <a:spcBef>
                <a:spcPts val="0"/>
              </a:spcBef>
              <a:spcAft>
                <a:spcPts val="0"/>
              </a:spcAft>
              <a:buSzPts val="2300"/>
              <a:buChar char="•"/>
            </a:pPr>
            <a:r>
              <a:rPr lang="en-GB" sz="2000" dirty="0"/>
              <a:t>This results in getting a different random forest.</a:t>
            </a:r>
            <a:endParaRPr sz="2000" dirty="0"/>
          </a:p>
          <a:p>
            <a:pPr marL="457200" lvl="0" indent="-374650" algn="l" rtl="0">
              <a:spcBef>
                <a:spcPts val="0"/>
              </a:spcBef>
              <a:spcAft>
                <a:spcPts val="0"/>
              </a:spcAft>
              <a:buSzPts val="2300"/>
              <a:buChar char="•"/>
            </a:pPr>
            <a:r>
              <a:rPr lang="en-GB" sz="2000" dirty="0"/>
              <a:t>We do this for variable size of subset of variable used at each steps. Generally we start by square of number of attributes as size than try a few setting above and below.</a:t>
            </a:r>
            <a:endParaRPr sz="2000" dirty="0"/>
          </a:p>
          <a:p>
            <a:pPr marL="457200" lvl="0" indent="-374650" algn="l" rtl="0">
              <a:spcBef>
                <a:spcPts val="0"/>
              </a:spcBef>
              <a:spcAft>
                <a:spcPts val="0"/>
              </a:spcAft>
              <a:buSzPts val="2300"/>
              <a:buChar char="•"/>
            </a:pPr>
            <a:r>
              <a:rPr lang="en-GB" sz="2000" dirty="0"/>
              <a:t>After doing this we choose the random forest which performs more correct.</a:t>
            </a:r>
            <a:endParaRPr sz="20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52"/>
          <p:cNvSpPr txBox="1">
            <a:spLocks noGrp="1"/>
          </p:cNvSpPr>
          <p:nvPr>
            <p:ph type="title"/>
          </p:nvPr>
        </p:nvSpPr>
        <p:spPr>
          <a:xfrm>
            <a:off x="152400" y="57150"/>
            <a:ext cx="7239000" cy="628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GB"/>
              <a:t>Using Random Forest</a:t>
            </a:r>
            <a:endParaRPr/>
          </a:p>
        </p:txBody>
      </p:sp>
      <p:sp>
        <p:nvSpPr>
          <p:cNvPr id="572" name="Google Shape;572;p52"/>
          <p:cNvSpPr txBox="1">
            <a:spLocks noGrp="1"/>
          </p:cNvSpPr>
          <p:nvPr>
            <p:ph type="body" idx="1"/>
          </p:nvPr>
        </p:nvSpPr>
        <p:spPr>
          <a:xfrm>
            <a:off x="152400" y="857250"/>
            <a:ext cx="7239000" cy="994500"/>
          </a:xfrm>
          <a:prstGeom prst="rect">
            <a:avLst/>
          </a:prstGeom>
        </p:spPr>
        <p:txBody>
          <a:bodyPr spcFirstLastPara="1" wrap="square" lIns="91425" tIns="45700" rIns="91425" bIns="45700" anchor="t" anchorCtr="0">
            <a:noAutofit/>
          </a:bodyPr>
          <a:lstStyle/>
          <a:p>
            <a:pPr marL="457200" lvl="0" indent="-381000" algn="l" rtl="0">
              <a:spcBef>
                <a:spcPts val="480"/>
              </a:spcBef>
              <a:spcAft>
                <a:spcPts val="0"/>
              </a:spcAft>
              <a:buSzPts val="2400"/>
              <a:buChar char="•"/>
            </a:pPr>
            <a:r>
              <a:rPr lang="en-GB"/>
              <a:t>For using a random forest we take a test data from new patient.</a:t>
            </a:r>
            <a:endParaRPr/>
          </a:p>
        </p:txBody>
      </p:sp>
      <p:graphicFrame>
        <p:nvGraphicFramePr>
          <p:cNvPr id="573" name="Google Shape;573;p52"/>
          <p:cNvGraphicFramePr/>
          <p:nvPr/>
        </p:nvGraphicFramePr>
        <p:xfrm>
          <a:off x="624200" y="1753875"/>
          <a:ext cx="6170375" cy="1005780"/>
        </p:xfrm>
        <a:graphic>
          <a:graphicData uri="http://schemas.openxmlformats.org/drawingml/2006/table">
            <a:tbl>
              <a:tblPr>
                <a:noFill/>
                <a:tableStyleId>{C554EE7B-8447-4DC9-AFE8-821F25C36C3C}</a:tableStyleId>
              </a:tblPr>
              <a:tblGrid>
                <a:gridCol w="1234075"/>
                <a:gridCol w="1234075"/>
                <a:gridCol w="1234075"/>
                <a:gridCol w="1234075"/>
                <a:gridCol w="1234075"/>
              </a:tblGrid>
              <a:tr h="381000">
                <a:tc>
                  <a:txBody>
                    <a:bodyPr/>
                    <a:lstStyle/>
                    <a:p>
                      <a:pPr marL="0" lvl="0" indent="0" algn="ctr" rtl="0">
                        <a:spcBef>
                          <a:spcPts val="0"/>
                        </a:spcBef>
                        <a:spcAft>
                          <a:spcPts val="0"/>
                        </a:spcAft>
                        <a:buNone/>
                      </a:pPr>
                      <a:r>
                        <a:rPr lang="en-GB"/>
                        <a:t>Chest Pain</a:t>
                      </a:r>
                      <a:endParaRPr/>
                    </a:p>
                  </a:txBody>
                  <a:tcPr marL="91425" marR="91425" marT="91425" marB="91425"/>
                </a:tc>
                <a:tc>
                  <a:txBody>
                    <a:bodyPr/>
                    <a:lstStyle/>
                    <a:p>
                      <a:pPr marL="0" lvl="0" indent="0" algn="ctr" rtl="0">
                        <a:spcBef>
                          <a:spcPts val="0"/>
                        </a:spcBef>
                        <a:spcAft>
                          <a:spcPts val="0"/>
                        </a:spcAft>
                        <a:buNone/>
                      </a:pPr>
                      <a:r>
                        <a:rPr lang="en-GB"/>
                        <a:t>Good Blood Circulation</a:t>
                      </a:r>
                      <a:endParaRPr/>
                    </a:p>
                  </a:txBody>
                  <a:tcPr marL="91425" marR="91425" marT="91425" marB="91425"/>
                </a:tc>
                <a:tc>
                  <a:txBody>
                    <a:bodyPr/>
                    <a:lstStyle/>
                    <a:p>
                      <a:pPr marL="0" lvl="0" indent="0" algn="ctr" rtl="0">
                        <a:spcBef>
                          <a:spcPts val="0"/>
                        </a:spcBef>
                        <a:spcAft>
                          <a:spcPts val="0"/>
                        </a:spcAft>
                        <a:buNone/>
                      </a:pPr>
                      <a:r>
                        <a:rPr lang="en-GB"/>
                        <a:t>Blocked Arteries</a:t>
                      </a:r>
                      <a:endParaRPr/>
                    </a:p>
                  </a:txBody>
                  <a:tcPr marL="91425" marR="91425" marT="91425" marB="91425"/>
                </a:tc>
                <a:tc>
                  <a:txBody>
                    <a:bodyPr/>
                    <a:lstStyle/>
                    <a:p>
                      <a:pPr marL="0" lvl="0" indent="0" algn="ctr" rtl="0">
                        <a:spcBef>
                          <a:spcPts val="0"/>
                        </a:spcBef>
                        <a:spcAft>
                          <a:spcPts val="0"/>
                        </a:spcAft>
                        <a:buNone/>
                      </a:pPr>
                      <a:r>
                        <a:rPr lang="en-GB"/>
                        <a:t>Weights</a:t>
                      </a:r>
                      <a:endParaRPr/>
                    </a:p>
                  </a:txBody>
                  <a:tcPr marL="91425" marR="91425" marT="91425" marB="91425"/>
                </a:tc>
                <a:tc>
                  <a:txBody>
                    <a:bodyPr/>
                    <a:lstStyle/>
                    <a:p>
                      <a:pPr marL="0" lvl="0" indent="0" algn="ctr" rtl="0">
                        <a:spcBef>
                          <a:spcPts val="0"/>
                        </a:spcBef>
                        <a:spcAft>
                          <a:spcPts val="0"/>
                        </a:spcAft>
                        <a:buNone/>
                      </a:pPr>
                      <a:r>
                        <a:rPr lang="en-GB"/>
                        <a:t>Heart Disease</a:t>
                      </a:r>
                      <a:endParaRPr/>
                    </a:p>
                  </a:txBody>
                  <a:tcPr marL="91425" marR="91425" marT="91425" marB="91425"/>
                </a:tc>
              </a:tr>
              <a:tr h="381000">
                <a:tc>
                  <a:txBody>
                    <a:bodyPr/>
                    <a:lstStyle/>
                    <a:p>
                      <a:pPr marL="0" lvl="0" indent="0" algn="ctr" rtl="0">
                        <a:spcBef>
                          <a:spcPts val="0"/>
                        </a:spcBef>
                        <a:spcAft>
                          <a:spcPts val="0"/>
                        </a:spcAft>
                        <a:buNone/>
                      </a:pPr>
                      <a:r>
                        <a:rPr lang="en-GB"/>
                        <a:t>Yes</a:t>
                      </a:r>
                      <a:endParaRPr/>
                    </a:p>
                  </a:txBody>
                  <a:tcPr marL="91425" marR="91425" marT="91425" marB="91425"/>
                </a:tc>
                <a:tc>
                  <a:txBody>
                    <a:bodyPr/>
                    <a:lstStyle/>
                    <a:p>
                      <a:pPr marL="0" lvl="0" indent="0" algn="ctr" rtl="0">
                        <a:spcBef>
                          <a:spcPts val="0"/>
                        </a:spcBef>
                        <a:spcAft>
                          <a:spcPts val="0"/>
                        </a:spcAft>
                        <a:buNone/>
                      </a:pPr>
                      <a:r>
                        <a:rPr lang="en-GB"/>
                        <a:t>Yes </a:t>
                      </a:r>
                      <a:endParaRPr/>
                    </a:p>
                  </a:txBody>
                  <a:tcPr marL="91425" marR="91425" marT="91425" marB="91425"/>
                </a:tc>
                <a:tc>
                  <a:txBody>
                    <a:bodyPr/>
                    <a:lstStyle/>
                    <a:p>
                      <a:pPr marL="0" lvl="0" indent="0" algn="ctr" rtl="0">
                        <a:spcBef>
                          <a:spcPts val="0"/>
                        </a:spcBef>
                        <a:spcAft>
                          <a:spcPts val="0"/>
                        </a:spcAft>
                        <a:buNone/>
                      </a:pPr>
                      <a:r>
                        <a:rPr lang="en-GB"/>
                        <a:t>No</a:t>
                      </a:r>
                      <a:endParaRPr/>
                    </a:p>
                  </a:txBody>
                  <a:tcPr marL="91425" marR="91425" marT="91425" marB="91425"/>
                </a:tc>
                <a:tc>
                  <a:txBody>
                    <a:bodyPr/>
                    <a:lstStyle/>
                    <a:p>
                      <a:pPr marL="0" lvl="0" indent="0" algn="ctr" rtl="0">
                        <a:spcBef>
                          <a:spcPts val="0"/>
                        </a:spcBef>
                        <a:spcAft>
                          <a:spcPts val="0"/>
                        </a:spcAft>
                        <a:buNone/>
                      </a:pPr>
                      <a:r>
                        <a:rPr lang="en-GB"/>
                        <a:t>210</a:t>
                      </a: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tr>
            </a:tbl>
          </a:graphicData>
        </a:graphic>
      </p:graphicFrame>
      <p:sp>
        <p:nvSpPr>
          <p:cNvPr id="574" name="Google Shape;574;p52"/>
          <p:cNvSpPr txBox="1">
            <a:spLocks noGrp="1"/>
          </p:cNvSpPr>
          <p:nvPr>
            <p:ph type="body" idx="1"/>
          </p:nvPr>
        </p:nvSpPr>
        <p:spPr>
          <a:xfrm>
            <a:off x="152400" y="2609850"/>
            <a:ext cx="7239000" cy="2224200"/>
          </a:xfrm>
          <a:prstGeom prst="rect">
            <a:avLst/>
          </a:prstGeom>
        </p:spPr>
        <p:txBody>
          <a:bodyPr spcFirstLastPara="1" wrap="square" lIns="91425" tIns="45700" rIns="91425" bIns="45700" anchor="t" anchorCtr="0">
            <a:noAutofit/>
          </a:bodyPr>
          <a:lstStyle/>
          <a:p>
            <a:pPr marL="457200" lvl="0" indent="-374650" algn="l" rtl="0">
              <a:spcBef>
                <a:spcPts val="480"/>
              </a:spcBef>
              <a:spcAft>
                <a:spcPts val="0"/>
              </a:spcAft>
              <a:buSzPts val="2300"/>
              <a:buChar char="•"/>
            </a:pPr>
            <a:r>
              <a:rPr lang="en-GB" sz="2300" dirty="0"/>
              <a:t>Now, we will pass this input to all the trees in random forest.</a:t>
            </a:r>
            <a:endParaRPr sz="2300" dirty="0"/>
          </a:p>
          <a:p>
            <a:pPr marL="457200" lvl="0" indent="-374650" algn="l" rtl="0">
              <a:spcBef>
                <a:spcPts val="0"/>
              </a:spcBef>
              <a:spcAft>
                <a:spcPts val="0"/>
              </a:spcAft>
              <a:buSzPts val="2300"/>
              <a:buChar char="•"/>
            </a:pPr>
            <a:r>
              <a:rPr lang="en-GB" sz="2300" dirty="0"/>
              <a:t>After this we will calculate how many trees gives Yes and how many trees gives No as output.</a:t>
            </a:r>
            <a:endParaRPr sz="2300" dirty="0"/>
          </a:p>
          <a:p>
            <a:pPr marL="457200" lvl="0" indent="-374650" algn="l" rtl="0">
              <a:spcBef>
                <a:spcPts val="0"/>
              </a:spcBef>
              <a:spcAft>
                <a:spcPts val="0"/>
              </a:spcAft>
              <a:buSzPts val="2300"/>
              <a:buChar char="•"/>
            </a:pPr>
            <a:r>
              <a:rPr lang="en-GB" sz="2300" dirty="0"/>
              <a:t>Then we will select the average output as the prediction for this test data.</a:t>
            </a:r>
            <a:endParaRPr sz="23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53"/>
          <p:cNvSpPr/>
          <p:nvPr/>
        </p:nvSpPr>
        <p:spPr>
          <a:xfrm>
            <a:off x="930600" y="156050"/>
            <a:ext cx="561300" cy="1629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3"/>
          <p:cNvSpPr/>
          <p:nvPr/>
        </p:nvSpPr>
        <p:spPr>
          <a:xfrm>
            <a:off x="369300" y="511425"/>
            <a:ext cx="561300" cy="1629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3"/>
          <p:cNvSpPr/>
          <p:nvPr/>
        </p:nvSpPr>
        <p:spPr>
          <a:xfrm>
            <a:off x="1491900" y="511425"/>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3"/>
          <p:cNvSpPr/>
          <p:nvPr/>
        </p:nvSpPr>
        <p:spPr>
          <a:xfrm>
            <a:off x="83825" y="875850"/>
            <a:ext cx="561300" cy="1629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Yes</a:t>
            </a:r>
            <a:endParaRPr/>
          </a:p>
        </p:txBody>
      </p:sp>
      <p:sp>
        <p:nvSpPr>
          <p:cNvPr id="583" name="Google Shape;583;p53"/>
          <p:cNvSpPr/>
          <p:nvPr/>
        </p:nvSpPr>
        <p:spPr>
          <a:xfrm>
            <a:off x="689000" y="86680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3"/>
          <p:cNvSpPr/>
          <p:nvPr/>
        </p:nvSpPr>
        <p:spPr>
          <a:xfrm>
            <a:off x="1294175" y="86680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3"/>
          <p:cNvSpPr/>
          <p:nvPr/>
        </p:nvSpPr>
        <p:spPr>
          <a:xfrm>
            <a:off x="1899350" y="86680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86" name="Google Shape;586;p53"/>
          <p:cNvCxnSpPr>
            <a:stCxn id="579" idx="2"/>
            <a:endCxn id="580" idx="0"/>
          </p:cNvCxnSpPr>
          <p:nvPr/>
        </p:nvCxnSpPr>
        <p:spPr>
          <a:xfrm flipH="1">
            <a:off x="649950" y="318950"/>
            <a:ext cx="561300" cy="192600"/>
          </a:xfrm>
          <a:prstGeom prst="straightConnector1">
            <a:avLst/>
          </a:prstGeom>
          <a:noFill/>
          <a:ln w="9525" cap="flat" cmpd="sng">
            <a:solidFill>
              <a:schemeClr val="dk2"/>
            </a:solidFill>
            <a:prstDash val="solid"/>
            <a:round/>
            <a:headEnd type="none" w="med" len="med"/>
            <a:tailEnd type="triangle" w="med" len="med"/>
          </a:ln>
        </p:spPr>
      </p:cxnSp>
      <p:cxnSp>
        <p:nvCxnSpPr>
          <p:cNvPr id="587" name="Google Shape;587;p53"/>
          <p:cNvCxnSpPr>
            <a:stCxn id="579" idx="2"/>
            <a:endCxn id="581" idx="0"/>
          </p:cNvCxnSpPr>
          <p:nvPr/>
        </p:nvCxnSpPr>
        <p:spPr>
          <a:xfrm>
            <a:off x="1211250" y="318950"/>
            <a:ext cx="561300" cy="192600"/>
          </a:xfrm>
          <a:prstGeom prst="straightConnector1">
            <a:avLst/>
          </a:prstGeom>
          <a:noFill/>
          <a:ln w="9525" cap="flat" cmpd="sng">
            <a:solidFill>
              <a:schemeClr val="dk2"/>
            </a:solidFill>
            <a:prstDash val="solid"/>
            <a:round/>
            <a:headEnd type="none" w="med" len="med"/>
            <a:tailEnd type="triangle" w="med" len="med"/>
          </a:ln>
        </p:spPr>
      </p:cxnSp>
      <p:cxnSp>
        <p:nvCxnSpPr>
          <p:cNvPr id="588" name="Google Shape;588;p53"/>
          <p:cNvCxnSpPr>
            <a:stCxn id="580" idx="2"/>
            <a:endCxn id="582" idx="0"/>
          </p:cNvCxnSpPr>
          <p:nvPr/>
        </p:nvCxnSpPr>
        <p:spPr>
          <a:xfrm flipH="1">
            <a:off x="364350" y="674325"/>
            <a:ext cx="285600" cy="201600"/>
          </a:xfrm>
          <a:prstGeom prst="straightConnector1">
            <a:avLst/>
          </a:prstGeom>
          <a:noFill/>
          <a:ln w="9525" cap="flat" cmpd="sng">
            <a:solidFill>
              <a:schemeClr val="dk2"/>
            </a:solidFill>
            <a:prstDash val="solid"/>
            <a:round/>
            <a:headEnd type="none" w="med" len="med"/>
            <a:tailEnd type="triangle" w="med" len="med"/>
          </a:ln>
        </p:spPr>
      </p:cxnSp>
      <p:cxnSp>
        <p:nvCxnSpPr>
          <p:cNvPr id="589" name="Google Shape;589;p53"/>
          <p:cNvCxnSpPr>
            <a:stCxn id="580" idx="2"/>
            <a:endCxn id="583" idx="0"/>
          </p:cNvCxnSpPr>
          <p:nvPr/>
        </p:nvCxnSpPr>
        <p:spPr>
          <a:xfrm>
            <a:off x="649950" y="674325"/>
            <a:ext cx="319800" cy="192600"/>
          </a:xfrm>
          <a:prstGeom prst="straightConnector1">
            <a:avLst/>
          </a:prstGeom>
          <a:noFill/>
          <a:ln w="9525" cap="flat" cmpd="sng">
            <a:solidFill>
              <a:schemeClr val="dk2"/>
            </a:solidFill>
            <a:prstDash val="solid"/>
            <a:round/>
            <a:headEnd type="none" w="med" len="med"/>
            <a:tailEnd type="triangle" w="med" len="med"/>
          </a:ln>
        </p:spPr>
      </p:cxnSp>
      <p:cxnSp>
        <p:nvCxnSpPr>
          <p:cNvPr id="590" name="Google Shape;590;p53"/>
          <p:cNvCxnSpPr>
            <a:stCxn id="581" idx="2"/>
            <a:endCxn id="584" idx="0"/>
          </p:cNvCxnSpPr>
          <p:nvPr/>
        </p:nvCxnSpPr>
        <p:spPr>
          <a:xfrm flipH="1">
            <a:off x="1574850" y="674325"/>
            <a:ext cx="197700" cy="192600"/>
          </a:xfrm>
          <a:prstGeom prst="straightConnector1">
            <a:avLst/>
          </a:prstGeom>
          <a:noFill/>
          <a:ln w="9525" cap="flat" cmpd="sng">
            <a:solidFill>
              <a:schemeClr val="dk2"/>
            </a:solidFill>
            <a:prstDash val="solid"/>
            <a:round/>
            <a:headEnd type="none" w="med" len="med"/>
            <a:tailEnd type="triangle" w="med" len="med"/>
          </a:ln>
        </p:spPr>
      </p:cxnSp>
      <p:cxnSp>
        <p:nvCxnSpPr>
          <p:cNvPr id="591" name="Google Shape;591;p53"/>
          <p:cNvCxnSpPr>
            <a:stCxn id="581" idx="2"/>
            <a:endCxn id="585" idx="0"/>
          </p:cNvCxnSpPr>
          <p:nvPr/>
        </p:nvCxnSpPr>
        <p:spPr>
          <a:xfrm>
            <a:off x="1772550" y="674325"/>
            <a:ext cx="407400" cy="192600"/>
          </a:xfrm>
          <a:prstGeom prst="straightConnector1">
            <a:avLst/>
          </a:prstGeom>
          <a:noFill/>
          <a:ln w="9525" cap="flat" cmpd="sng">
            <a:solidFill>
              <a:schemeClr val="dk2"/>
            </a:solidFill>
            <a:prstDash val="solid"/>
            <a:round/>
            <a:headEnd type="none" w="med" len="med"/>
            <a:tailEnd type="triangle" w="med" len="med"/>
          </a:ln>
        </p:spPr>
      </p:cxnSp>
      <p:sp>
        <p:nvSpPr>
          <p:cNvPr id="592" name="Google Shape;592;p53"/>
          <p:cNvSpPr/>
          <p:nvPr/>
        </p:nvSpPr>
        <p:spPr>
          <a:xfrm>
            <a:off x="3673800" y="308450"/>
            <a:ext cx="561300" cy="1629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3"/>
          <p:cNvSpPr/>
          <p:nvPr/>
        </p:nvSpPr>
        <p:spPr>
          <a:xfrm>
            <a:off x="3112500" y="663825"/>
            <a:ext cx="561300" cy="1629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3"/>
          <p:cNvSpPr/>
          <p:nvPr/>
        </p:nvSpPr>
        <p:spPr>
          <a:xfrm>
            <a:off x="2827025" y="1028250"/>
            <a:ext cx="561300" cy="1629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3"/>
          <p:cNvSpPr/>
          <p:nvPr/>
        </p:nvSpPr>
        <p:spPr>
          <a:xfrm>
            <a:off x="3432200" y="101920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6" name="Google Shape;596;p53"/>
          <p:cNvCxnSpPr>
            <a:stCxn id="592" idx="2"/>
            <a:endCxn id="593" idx="0"/>
          </p:cNvCxnSpPr>
          <p:nvPr/>
        </p:nvCxnSpPr>
        <p:spPr>
          <a:xfrm flipH="1">
            <a:off x="3393150" y="471350"/>
            <a:ext cx="561300" cy="192600"/>
          </a:xfrm>
          <a:prstGeom prst="straightConnector1">
            <a:avLst/>
          </a:prstGeom>
          <a:noFill/>
          <a:ln w="9525" cap="flat" cmpd="sng">
            <a:solidFill>
              <a:schemeClr val="dk2"/>
            </a:solidFill>
            <a:prstDash val="solid"/>
            <a:round/>
            <a:headEnd type="none" w="med" len="med"/>
            <a:tailEnd type="triangle" w="med" len="med"/>
          </a:ln>
        </p:spPr>
      </p:cxnSp>
      <p:cxnSp>
        <p:nvCxnSpPr>
          <p:cNvPr id="597" name="Google Shape;597;p53"/>
          <p:cNvCxnSpPr>
            <a:stCxn id="593" idx="2"/>
            <a:endCxn id="594" idx="0"/>
          </p:cNvCxnSpPr>
          <p:nvPr/>
        </p:nvCxnSpPr>
        <p:spPr>
          <a:xfrm flipH="1">
            <a:off x="3107550" y="826725"/>
            <a:ext cx="285600" cy="201600"/>
          </a:xfrm>
          <a:prstGeom prst="straightConnector1">
            <a:avLst/>
          </a:prstGeom>
          <a:noFill/>
          <a:ln w="9525" cap="flat" cmpd="sng">
            <a:solidFill>
              <a:schemeClr val="dk2"/>
            </a:solidFill>
            <a:prstDash val="solid"/>
            <a:round/>
            <a:headEnd type="none" w="med" len="med"/>
            <a:tailEnd type="triangle" w="med" len="med"/>
          </a:ln>
        </p:spPr>
      </p:cxnSp>
      <p:cxnSp>
        <p:nvCxnSpPr>
          <p:cNvPr id="598" name="Google Shape;598;p53"/>
          <p:cNvCxnSpPr>
            <a:stCxn id="593" idx="2"/>
            <a:endCxn id="595" idx="0"/>
          </p:cNvCxnSpPr>
          <p:nvPr/>
        </p:nvCxnSpPr>
        <p:spPr>
          <a:xfrm>
            <a:off x="3393150" y="826725"/>
            <a:ext cx="319800" cy="192600"/>
          </a:xfrm>
          <a:prstGeom prst="straightConnector1">
            <a:avLst/>
          </a:prstGeom>
          <a:noFill/>
          <a:ln w="9525" cap="flat" cmpd="sng">
            <a:solidFill>
              <a:schemeClr val="dk2"/>
            </a:solidFill>
            <a:prstDash val="solid"/>
            <a:round/>
            <a:headEnd type="none" w="med" len="med"/>
            <a:tailEnd type="triangle" w="med" len="med"/>
          </a:ln>
        </p:spPr>
      </p:cxnSp>
      <p:sp>
        <p:nvSpPr>
          <p:cNvPr id="599" name="Google Shape;599;p53"/>
          <p:cNvSpPr/>
          <p:nvPr/>
        </p:nvSpPr>
        <p:spPr>
          <a:xfrm>
            <a:off x="2569763" y="1392675"/>
            <a:ext cx="561300" cy="1629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3"/>
          <p:cNvSpPr/>
          <p:nvPr/>
        </p:nvSpPr>
        <p:spPr>
          <a:xfrm>
            <a:off x="2372038" y="1748050"/>
            <a:ext cx="561300" cy="1629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Yes</a:t>
            </a:r>
            <a:endParaRPr/>
          </a:p>
        </p:txBody>
      </p:sp>
      <p:sp>
        <p:nvSpPr>
          <p:cNvPr id="601" name="Google Shape;601;p53"/>
          <p:cNvSpPr/>
          <p:nvPr/>
        </p:nvSpPr>
        <p:spPr>
          <a:xfrm>
            <a:off x="2977213" y="17480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2" name="Google Shape;602;p53"/>
          <p:cNvCxnSpPr>
            <a:stCxn id="599" idx="2"/>
            <a:endCxn id="600" idx="0"/>
          </p:cNvCxnSpPr>
          <p:nvPr/>
        </p:nvCxnSpPr>
        <p:spPr>
          <a:xfrm flipH="1">
            <a:off x="2652713" y="1555575"/>
            <a:ext cx="197700" cy="192600"/>
          </a:xfrm>
          <a:prstGeom prst="straightConnector1">
            <a:avLst/>
          </a:prstGeom>
          <a:noFill/>
          <a:ln w="9525" cap="flat" cmpd="sng">
            <a:solidFill>
              <a:schemeClr val="dk2"/>
            </a:solidFill>
            <a:prstDash val="solid"/>
            <a:round/>
            <a:headEnd type="none" w="med" len="med"/>
            <a:tailEnd type="triangle" w="med" len="med"/>
          </a:ln>
        </p:spPr>
      </p:cxnSp>
      <p:cxnSp>
        <p:nvCxnSpPr>
          <p:cNvPr id="603" name="Google Shape;603;p53"/>
          <p:cNvCxnSpPr>
            <a:stCxn id="599" idx="2"/>
            <a:endCxn id="601" idx="0"/>
          </p:cNvCxnSpPr>
          <p:nvPr/>
        </p:nvCxnSpPr>
        <p:spPr>
          <a:xfrm>
            <a:off x="2850413" y="1555575"/>
            <a:ext cx="407400" cy="192600"/>
          </a:xfrm>
          <a:prstGeom prst="straightConnector1">
            <a:avLst/>
          </a:prstGeom>
          <a:noFill/>
          <a:ln w="9525" cap="flat" cmpd="sng">
            <a:solidFill>
              <a:schemeClr val="dk2"/>
            </a:solidFill>
            <a:prstDash val="solid"/>
            <a:round/>
            <a:headEnd type="none" w="med" len="med"/>
            <a:tailEnd type="triangle" w="med" len="med"/>
          </a:ln>
        </p:spPr>
      </p:cxnSp>
      <p:cxnSp>
        <p:nvCxnSpPr>
          <p:cNvPr id="604" name="Google Shape;604;p53"/>
          <p:cNvCxnSpPr>
            <a:stCxn id="594" idx="2"/>
            <a:endCxn id="599" idx="0"/>
          </p:cNvCxnSpPr>
          <p:nvPr/>
        </p:nvCxnSpPr>
        <p:spPr>
          <a:xfrm flipH="1">
            <a:off x="2850275" y="1191150"/>
            <a:ext cx="257400" cy="201600"/>
          </a:xfrm>
          <a:prstGeom prst="straightConnector1">
            <a:avLst/>
          </a:prstGeom>
          <a:noFill/>
          <a:ln w="9525" cap="flat" cmpd="sng">
            <a:solidFill>
              <a:schemeClr val="dk2"/>
            </a:solidFill>
            <a:prstDash val="solid"/>
            <a:round/>
            <a:headEnd type="none" w="med" len="med"/>
            <a:tailEnd type="triangle" w="med" len="med"/>
          </a:ln>
        </p:spPr>
      </p:cxnSp>
      <p:sp>
        <p:nvSpPr>
          <p:cNvPr id="605" name="Google Shape;605;p53"/>
          <p:cNvSpPr/>
          <p:nvPr/>
        </p:nvSpPr>
        <p:spPr>
          <a:xfrm>
            <a:off x="4235100" y="663825"/>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6" name="Google Shape;606;p53"/>
          <p:cNvCxnSpPr>
            <a:stCxn id="592" idx="2"/>
            <a:endCxn id="605" idx="0"/>
          </p:cNvCxnSpPr>
          <p:nvPr/>
        </p:nvCxnSpPr>
        <p:spPr>
          <a:xfrm>
            <a:off x="3954450" y="471350"/>
            <a:ext cx="561300" cy="192600"/>
          </a:xfrm>
          <a:prstGeom prst="straightConnector1">
            <a:avLst/>
          </a:prstGeom>
          <a:noFill/>
          <a:ln w="9525" cap="flat" cmpd="sng">
            <a:solidFill>
              <a:schemeClr val="dk2"/>
            </a:solidFill>
            <a:prstDash val="solid"/>
            <a:round/>
            <a:headEnd type="none" w="med" len="med"/>
            <a:tailEnd type="triangle" w="med" len="med"/>
          </a:ln>
        </p:spPr>
      </p:cxnSp>
      <p:sp>
        <p:nvSpPr>
          <p:cNvPr id="607" name="Google Shape;607;p53"/>
          <p:cNvSpPr/>
          <p:nvPr/>
        </p:nvSpPr>
        <p:spPr>
          <a:xfrm flipH="1">
            <a:off x="5532472" y="302200"/>
            <a:ext cx="551700" cy="1629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3"/>
          <p:cNvSpPr/>
          <p:nvPr/>
        </p:nvSpPr>
        <p:spPr>
          <a:xfrm flipH="1">
            <a:off x="6084323" y="657575"/>
            <a:ext cx="551700" cy="1629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3"/>
          <p:cNvSpPr/>
          <p:nvPr/>
        </p:nvSpPr>
        <p:spPr>
          <a:xfrm flipH="1">
            <a:off x="6364993" y="1022000"/>
            <a:ext cx="551700" cy="1629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3"/>
          <p:cNvSpPr/>
          <p:nvPr/>
        </p:nvSpPr>
        <p:spPr>
          <a:xfrm flipH="1">
            <a:off x="5770005" y="1012950"/>
            <a:ext cx="5517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1" name="Google Shape;611;p53"/>
          <p:cNvCxnSpPr>
            <a:stCxn id="607" idx="2"/>
            <a:endCxn id="608" idx="0"/>
          </p:cNvCxnSpPr>
          <p:nvPr/>
        </p:nvCxnSpPr>
        <p:spPr>
          <a:xfrm>
            <a:off x="5808322" y="465100"/>
            <a:ext cx="552000" cy="192600"/>
          </a:xfrm>
          <a:prstGeom prst="straightConnector1">
            <a:avLst/>
          </a:prstGeom>
          <a:noFill/>
          <a:ln w="9525" cap="flat" cmpd="sng">
            <a:solidFill>
              <a:schemeClr val="dk2"/>
            </a:solidFill>
            <a:prstDash val="solid"/>
            <a:round/>
            <a:headEnd type="none" w="med" len="med"/>
            <a:tailEnd type="triangle" w="med" len="med"/>
          </a:ln>
        </p:spPr>
      </p:cxnSp>
      <p:cxnSp>
        <p:nvCxnSpPr>
          <p:cNvPr id="612" name="Google Shape;612;p53"/>
          <p:cNvCxnSpPr>
            <a:stCxn id="608" idx="2"/>
            <a:endCxn id="609" idx="0"/>
          </p:cNvCxnSpPr>
          <p:nvPr/>
        </p:nvCxnSpPr>
        <p:spPr>
          <a:xfrm>
            <a:off x="6360173" y="820475"/>
            <a:ext cx="280800" cy="201600"/>
          </a:xfrm>
          <a:prstGeom prst="straightConnector1">
            <a:avLst/>
          </a:prstGeom>
          <a:noFill/>
          <a:ln w="9525" cap="flat" cmpd="sng">
            <a:solidFill>
              <a:schemeClr val="dk2"/>
            </a:solidFill>
            <a:prstDash val="solid"/>
            <a:round/>
            <a:headEnd type="none" w="med" len="med"/>
            <a:tailEnd type="triangle" w="med" len="med"/>
          </a:ln>
        </p:spPr>
      </p:cxnSp>
      <p:cxnSp>
        <p:nvCxnSpPr>
          <p:cNvPr id="613" name="Google Shape;613;p53"/>
          <p:cNvCxnSpPr>
            <a:stCxn id="608" idx="2"/>
            <a:endCxn id="610" idx="0"/>
          </p:cNvCxnSpPr>
          <p:nvPr/>
        </p:nvCxnSpPr>
        <p:spPr>
          <a:xfrm flipH="1">
            <a:off x="6045773" y="820475"/>
            <a:ext cx="314400" cy="192600"/>
          </a:xfrm>
          <a:prstGeom prst="straightConnector1">
            <a:avLst/>
          </a:prstGeom>
          <a:noFill/>
          <a:ln w="9525" cap="flat" cmpd="sng">
            <a:solidFill>
              <a:schemeClr val="dk2"/>
            </a:solidFill>
            <a:prstDash val="solid"/>
            <a:round/>
            <a:headEnd type="none" w="med" len="med"/>
            <a:tailEnd type="triangle" w="med" len="med"/>
          </a:ln>
        </p:spPr>
      </p:cxnSp>
      <p:sp>
        <p:nvSpPr>
          <p:cNvPr id="614" name="Google Shape;614;p53"/>
          <p:cNvSpPr/>
          <p:nvPr/>
        </p:nvSpPr>
        <p:spPr>
          <a:xfrm flipH="1">
            <a:off x="6617924" y="1386425"/>
            <a:ext cx="551700" cy="1629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3"/>
          <p:cNvSpPr/>
          <p:nvPr/>
        </p:nvSpPr>
        <p:spPr>
          <a:xfrm flipH="1">
            <a:off x="6832725" y="1741800"/>
            <a:ext cx="520200" cy="1629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No</a:t>
            </a:r>
            <a:endParaRPr/>
          </a:p>
        </p:txBody>
      </p:sp>
      <p:sp>
        <p:nvSpPr>
          <p:cNvPr id="616" name="Google Shape;616;p53"/>
          <p:cNvSpPr/>
          <p:nvPr/>
        </p:nvSpPr>
        <p:spPr>
          <a:xfrm flipH="1">
            <a:off x="6217333" y="1741800"/>
            <a:ext cx="5517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7" name="Google Shape;617;p53"/>
          <p:cNvCxnSpPr>
            <a:stCxn id="614" idx="2"/>
            <a:endCxn id="615" idx="0"/>
          </p:cNvCxnSpPr>
          <p:nvPr/>
        </p:nvCxnSpPr>
        <p:spPr>
          <a:xfrm>
            <a:off x="6893774" y="1549325"/>
            <a:ext cx="199200" cy="192600"/>
          </a:xfrm>
          <a:prstGeom prst="straightConnector1">
            <a:avLst/>
          </a:prstGeom>
          <a:noFill/>
          <a:ln w="9525" cap="flat" cmpd="sng">
            <a:solidFill>
              <a:schemeClr val="dk2"/>
            </a:solidFill>
            <a:prstDash val="solid"/>
            <a:round/>
            <a:headEnd type="none" w="med" len="med"/>
            <a:tailEnd type="triangle" w="med" len="med"/>
          </a:ln>
        </p:spPr>
      </p:cxnSp>
      <p:cxnSp>
        <p:nvCxnSpPr>
          <p:cNvPr id="618" name="Google Shape;618;p53"/>
          <p:cNvCxnSpPr>
            <a:stCxn id="614" idx="2"/>
            <a:endCxn id="616" idx="0"/>
          </p:cNvCxnSpPr>
          <p:nvPr/>
        </p:nvCxnSpPr>
        <p:spPr>
          <a:xfrm flipH="1">
            <a:off x="6493274" y="1549325"/>
            <a:ext cx="400500" cy="192600"/>
          </a:xfrm>
          <a:prstGeom prst="straightConnector1">
            <a:avLst/>
          </a:prstGeom>
          <a:noFill/>
          <a:ln w="9525" cap="flat" cmpd="sng">
            <a:solidFill>
              <a:schemeClr val="dk2"/>
            </a:solidFill>
            <a:prstDash val="solid"/>
            <a:round/>
            <a:headEnd type="none" w="med" len="med"/>
            <a:tailEnd type="triangle" w="med" len="med"/>
          </a:ln>
        </p:spPr>
      </p:cxnSp>
      <p:cxnSp>
        <p:nvCxnSpPr>
          <p:cNvPr id="619" name="Google Shape;619;p53"/>
          <p:cNvCxnSpPr>
            <a:stCxn id="609" idx="2"/>
            <a:endCxn id="614" idx="0"/>
          </p:cNvCxnSpPr>
          <p:nvPr/>
        </p:nvCxnSpPr>
        <p:spPr>
          <a:xfrm>
            <a:off x="6640843" y="1184900"/>
            <a:ext cx="252900" cy="201600"/>
          </a:xfrm>
          <a:prstGeom prst="straightConnector1">
            <a:avLst/>
          </a:prstGeom>
          <a:noFill/>
          <a:ln w="9525" cap="flat" cmpd="sng">
            <a:solidFill>
              <a:schemeClr val="dk2"/>
            </a:solidFill>
            <a:prstDash val="solid"/>
            <a:round/>
            <a:headEnd type="none" w="med" len="med"/>
            <a:tailEnd type="triangle" w="med" len="med"/>
          </a:ln>
        </p:spPr>
      </p:cxnSp>
      <p:sp>
        <p:nvSpPr>
          <p:cNvPr id="620" name="Google Shape;620;p53"/>
          <p:cNvSpPr/>
          <p:nvPr/>
        </p:nvSpPr>
        <p:spPr>
          <a:xfrm flipH="1">
            <a:off x="4980620" y="657575"/>
            <a:ext cx="5517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1" name="Google Shape;621;p53"/>
          <p:cNvCxnSpPr>
            <a:stCxn id="607" idx="2"/>
            <a:endCxn id="620" idx="0"/>
          </p:cNvCxnSpPr>
          <p:nvPr/>
        </p:nvCxnSpPr>
        <p:spPr>
          <a:xfrm flipH="1">
            <a:off x="5256322" y="465100"/>
            <a:ext cx="552000" cy="192600"/>
          </a:xfrm>
          <a:prstGeom prst="straightConnector1">
            <a:avLst/>
          </a:prstGeom>
          <a:noFill/>
          <a:ln w="9525" cap="flat" cmpd="sng">
            <a:solidFill>
              <a:schemeClr val="dk2"/>
            </a:solidFill>
            <a:prstDash val="solid"/>
            <a:round/>
            <a:headEnd type="none" w="med" len="med"/>
            <a:tailEnd type="triangle" w="med" len="med"/>
          </a:ln>
        </p:spPr>
      </p:cxnSp>
      <p:sp>
        <p:nvSpPr>
          <p:cNvPr id="622" name="Google Shape;622;p53"/>
          <p:cNvSpPr/>
          <p:nvPr/>
        </p:nvSpPr>
        <p:spPr>
          <a:xfrm>
            <a:off x="1845000" y="2289650"/>
            <a:ext cx="561300" cy="1629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3"/>
          <p:cNvSpPr/>
          <p:nvPr/>
        </p:nvSpPr>
        <p:spPr>
          <a:xfrm>
            <a:off x="1283700" y="2645025"/>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3"/>
          <p:cNvSpPr/>
          <p:nvPr/>
        </p:nvSpPr>
        <p:spPr>
          <a:xfrm>
            <a:off x="998225" y="30094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3"/>
          <p:cNvSpPr/>
          <p:nvPr/>
        </p:nvSpPr>
        <p:spPr>
          <a:xfrm>
            <a:off x="1603400" y="300040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6" name="Google Shape;626;p53"/>
          <p:cNvCxnSpPr>
            <a:stCxn id="622" idx="2"/>
            <a:endCxn id="623" idx="0"/>
          </p:cNvCxnSpPr>
          <p:nvPr/>
        </p:nvCxnSpPr>
        <p:spPr>
          <a:xfrm flipH="1">
            <a:off x="1564350" y="2452550"/>
            <a:ext cx="561300" cy="192600"/>
          </a:xfrm>
          <a:prstGeom prst="straightConnector1">
            <a:avLst/>
          </a:prstGeom>
          <a:noFill/>
          <a:ln w="9525" cap="flat" cmpd="sng">
            <a:solidFill>
              <a:schemeClr val="dk2"/>
            </a:solidFill>
            <a:prstDash val="solid"/>
            <a:round/>
            <a:headEnd type="none" w="med" len="med"/>
            <a:tailEnd type="triangle" w="med" len="med"/>
          </a:ln>
        </p:spPr>
      </p:cxnSp>
      <p:cxnSp>
        <p:nvCxnSpPr>
          <p:cNvPr id="627" name="Google Shape;627;p53"/>
          <p:cNvCxnSpPr>
            <a:stCxn id="623" idx="2"/>
            <a:endCxn id="624" idx="0"/>
          </p:cNvCxnSpPr>
          <p:nvPr/>
        </p:nvCxnSpPr>
        <p:spPr>
          <a:xfrm flipH="1">
            <a:off x="1278750" y="2807925"/>
            <a:ext cx="285600" cy="201600"/>
          </a:xfrm>
          <a:prstGeom prst="straightConnector1">
            <a:avLst/>
          </a:prstGeom>
          <a:noFill/>
          <a:ln w="9525" cap="flat" cmpd="sng">
            <a:solidFill>
              <a:schemeClr val="dk2"/>
            </a:solidFill>
            <a:prstDash val="solid"/>
            <a:round/>
            <a:headEnd type="none" w="med" len="med"/>
            <a:tailEnd type="triangle" w="med" len="med"/>
          </a:ln>
        </p:spPr>
      </p:cxnSp>
      <p:cxnSp>
        <p:nvCxnSpPr>
          <p:cNvPr id="628" name="Google Shape;628;p53"/>
          <p:cNvCxnSpPr>
            <a:stCxn id="623" idx="2"/>
            <a:endCxn id="625" idx="0"/>
          </p:cNvCxnSpPr>
          <p:nvPr/>
        </p:nvCxnSpPr>
        <p:spPr>
          <a:xfrm>
            <a:off x="1564350" y="2807925"/>
            <a:ext cx="319800" cy="192600"/>
          </a:xfrm>
          <a:prstGeom prst="straightConnector1">
            <a:avLst/>
          </a:prstGeom>
          <a:noFill/>
          <a:ln w="9525" cap="flat" cmpd="sng">
            <a:solidFill>
              <a:schemeClr val="dk2"/>
            </a:solidFill>
            <a:prstDash val="solid"/>
            <a:round/>
            <a:headEnd type="none" w="med" len="med"/>
            <a:tailEnd type="triangle" w="med" len="med"/>
          </a:ln>
        </p:spPr>
      </p:cxnSp>
      <p:sp>
        <p:nvSpPr>
          <p:cNvPr id="629" name="Google Shape;629;p53"/>
          <p:cNvSpPr/>
          <p:nvPr/>
        </p:nvSpPr>
        <p:spPr>
          <a:xfrm>
            <a:off x="740963" y="3373875"/>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3"/>
          <p:cNvSpPr/>
          <p:nvPr/>
        </p:nvSpPr>
        <p:spPr>
          <a:xfrm>
            <a:off x="543238" y="37292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3"/>
          <p:cNvSpPr/>
          <p:nvPr/>
        </p:nvSpPr>
        <p:spPr>
          <a:xfrm>
            <a:off x="1148413" y="37292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2" name="Google Shape;632;p53"/>
          <p:cNvCxnSpPr>
            <a:stCxn id="629" idx="2"/>
            <a:endCxn id="630" idx="0"/>
          </p:cNvCxnSpPr>
          <p:nvPr/>
        </p:nvCxnSpPr>
        <p:spPr>
          <a:xfrm flipH="1">
            <a:off x="823913" y="3536775"/>
            <a:ext cx="197700" cy="192600"/>
          </a:xfrm>
          <a:prstGeom prst="straightConnector1">
            <a:avLst/>
          </a:prstGeom>
          <a:noFill/>
          <a:ln w="9525" cap="flat" cmpd="sng">
            <a:solidFill>
              <a:schemeClr val="dk2"/>
            </a:solidFill>
            <a:prstDash val="solid"/>
            <a:round/>
            <a:headEnd type="none" w="med" len="med"/>
            <a:tailEnd type="triangle" w="med" len="med"/>
          </a:ln>
        </p:spPr>
      </p:cxnSp>
      <p:cxnSp>
        <p:nvCxnSpPr>
          <p:cNvPr id="633" name="Google Shape;633;p53"/>
          <p:cNvCxnSpPr>
            <a:stCxn id="629" idx="2"/>
            <a:endCxn id="631" idx="0"/>
          </p:cNvCxnSpPr>
          <p:nvPr/>
        </p:nvCxnSpPr>
        <p:spPr>
          <a:xfrm>
            <a:off x="1021613" y="3536775"/>
            <a:ext cx="407400" cy="192600"/>
          </a:xfrm>
          <a:prstGeom prst="straightConnector1">
            <a:avLst/>
          </a:prstGeom>
          <a:noFill/>
          <a:ln w="9525" cap="flat" cmpd="sng">
            <a:solidFill>
              <a:schemeClr val="dk2"/>
            </a:solidFill>
            <a:prstDash val="solid"/>
            <a:round/>
            <a:headEnd type="none" w="med" len="med"/>
            <a:tailEnd type="triangle" w="med" len="med"/>
          </a:ln>
        </p:spPr>
      </p:cxnSp>
      <p:cxnSp>
        <p:nvCxnSpPr>
          <p:cNvPr id="634" name="Google Shape;634;p53"/>
          <p:cNvCxnSpPr>
            <a:stCxn id="624" idx="2"/>
            <a:endCxn id="629" idx="0"/>
          </p:cNvCxnSpPr>
          <p:nvPr/>
        </p:nvCxnSpPr>
        <p:spPr>
          <a:xfrm flipH="1">
            <a:off x="1021475" y="3172350"/>
            <a:ext cx="257400" cy="201600"/>
          </a:xfrm>
          <a:prstGeom prst="straightConnector1">
            <a:avLst/>
          </a:prstGeom>
          <a:noFill/>
          <a:ln w="9525" cap="flat" cmpd="sng">
            <a:solidFill>
              <a:schemeClr val="dk2"/>
            </a:solidFill>
            <a:prstDash val="solid"/>
            <a:round/>
            <a:headEnd type="none" w="med" len="med"/>
            <a:tailEnd type="triangle" w="med" len="med"/>
          </a:ln>
        </p:spPr>
      </p:cxnSp>
      <p:sp>
        <p:nvSpPr>
          <p:cNvPr id="635" name="Google Shape;635;p53"/>
          <p:cNvSpPr/>
          <p:nvPr/>
        </p:nvSpPr>
        <p:spPr>
          <a:xfrm>
            <a:off x="2401463" y="2647950"/>
            <a:ext cx="561300" cy="1629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3"/>
          <p:cNvSpPr/>
          <p:nvPr/>
        </p:nvSpPr>
        <p:spPr>
          <a:xfrm>
            <a:off x="2203738" y="3003325"/>
            <a:ext cx="561300" cy="1629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Yes</a:t>
            </a:r>
            <a:endParaRPr/>
          </a:p>
        </p:txBody>
      </p:sp>
      <p:sp>
        <p:nvSpPr>
          <p:cNvPr id="637" name="Google Shape;637;p53"/>
          <p:cNvSpPr/>
          <p:nvPr/>
        </p:nvSpPr>
        <p:spPr>
          <a:xfrm>
            <a:off x="2808913" y="3003325"/>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38" name="Google Shape;638;p53"/>
          <p:cNvCxnSpPr>
            <a:stCxn id="635" idx="2"/>
            <a:endCxn id="636" idx="0"/>
          </p:cNvCxnSpPr>
          <p:nvPr/>
        </p:nvCxnSpPr>
        <p:spPr>
          <a:xfrm flipH="1">
            <a:off x="2484413" y="2810850"/>
            <a:ext cx="197700" cy="192600"/>
          </a:xfrm>
          <a:prstGeom prst="straightConnector1">
            <a:avLst/>
          </a:prstGeom>
          <a:noFill/>
          <a:ln w="9525" cap="flat" cmpd="sng">
            <a:solidFill>
              <a:schemeClr val="dk2"/>
            </a:solidFill>
            <a:prstDash val="solid"/>
            <a:round/>
            <a:headEnd type="none" w="med" len="med"/>
            <a:tailEnd type="triangle" w="med" len="med"/>
          </a:ln>
        </p:spPr>
      </p:cxnSp>
      <p:cxnSp>
        <p:nvCxnSpPr>
          <p:cNvPr id="639" name="Google Shape;639;p53"/>
          <p:cNvCxnSpPr>
            <a:stCxn id="635" idx="2"/>
            <a:endCxn id="637" idx="0"/>
          </p:cNvCxnSpPr>
          <p:nvPr/>
        </p:nvCxnSpPr>
        <p:spPr>
          <a:xfrm>
            <a:off x="2682113" y="2810850"/>
            <a:ext cx="407400" cy="192600"/>
          </a:xfrm>
          <a:prstGeom prst="straightConnector1">
            <a:avLst/>
          </a:prstGeom>
          <a:noFill/>
          <a:ln w="9525" cap="flat" cmpd="sng">
            <a:solidFill>
              <a:schemeClr val="dk2"/>
            </a:solidFill>
            <a:prstDash val="solid"/>
            <a:round/>
            <a:headEnd type="none" w="med" len="med"/>
            <a:tailEnd type="triangle" w="med" len="med"/>
          </a:ln>
        </p:spPr>
      </p:cxnSp>
      <p:cxnSp>
        <p:nvCxnSpPr>
          <p:cNvPr id="640" name="Google Shape;640;p53"/>
          <p:cNvCxnSpPr>
            <a:stCxn id="622" idx="2"/>
            <a:endCxn id="635" idx="0"/>
          </p:cNvCxnSpPr>
          <p:nvPr/>
        </p:nvCxnSpPr>
        <p:spPr>
          <a:xfrm>
            <a:off x="2125650" y="2452550"/>
            <a:ext cx="556500" cy="195300"/>
          </a:xfrm>
          <a:prstGeom prst="straightConnector1">
            <a:avLst/>
          </a:prstGeom>
          <a:noFill/>
          <a:ln w="9525" cap="flat" cmpd="sng">
            <a:solidFill>
              <a:schemeClr val="dk2"/>
            </a:solidFill>
            <a:prstDash val="solid"/>
            <a:round/>
            <a:headEnd type="none" w="med" len="med"/>
            <a:tailEnd type="triangle" w="med" len="med"/>
          </a:ln>
        </p:spPr>
      </p:cxnSp>
      <p:sp>
        <p:nvSpPr>
          <p:cNvPr id="641" name="Google Shape;641;p53"/>
          <p:cNvSpPr/>
          <p:nvPr/>
        </p:nvSpPr>
        <p:spPr>
          <a:xfrm>
            <a:off x="5350200" y="2289650"/>
            <a:ext cx="561300" cy="1629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3"/>
          <p:cNvSpPr/>
          <p:nvPr/>
        </p:nvSpPr>
        <p:spPr>
          <a:xfrm>
            <a:off x="4788900" y="2645025"/>
            <a:ext cx="561300" cy="1629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3"/>
          <p:cNvSpPr/>
          <p:nvPr/>
        </p:nvSpPr>
        <p:spPr>
          <a:xfrm>
            <a:off x="5911500" y="2645025"/>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3"/>
          <p:cNvSpPr/>
          <p:nvPr/>
        </p:nvSpPr>
        <p:spPr>
          <a:xfrm>
            <a:off x="4503425" y="30094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3"/>
          <p:cNvSpPr/>
          <p:nvPr/>
        </p:nvSpPr>
        <p:spPr>
          <a:xfrm>
            <a:off x="5108600" y="3000400"/>
            <a:ext cx="561300" cy="1629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a:t>No</a:t>
            </a:r>
            <a:endParaRPr/>
          </a:p>
        </p:txBody>
      </p:sp>
      <p:sp>
        <p:nvSpPr>
          <p:cNvPr id="646" name="Google Shape;646;p53"/>
          <p:cNvSpPr/>
          <p:nvPr/>
        </p:nvSpPr>
        <p:spPr>
          <a:xfrm>
            <a:off x="5713775" y="300040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3"/>
          <p:cNvSpPr/>
          <p:nvPr/>
        </p:nvSpPr>
        <p:spPr>
          <a:xfrm>
            <a:off x="6318950" y="300040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48" name="Google Shape;648;p53"/>
          <p:cNvCxnSpPr>
            <a:stCxn id="641" idx="2"/>
            <a:endCxn id="642" idx="0"/>
          </p:cNvCxnSpPr>
          <p:nvPr/>
        </p:nvCxnSpPr>
        <p:spPr>
          <a:xfrm flipH="1">
            <a:off x="5069550" y="2452550"/>
            <a:ext cx="561300" cy="192600"/>
          </a:xfrm>
          <a:prstGeom prst="straightConnector1">
            <a:avLst/>
          </a:prstGeom>
          <a:noFill/>
          <a:ln w="9525" cap="flat" cmpd="sng">
            <a:solidFill>
              <a:schemeClr val="dk2"/>
            </a:solidFill>
            <a:prstDash val="solid"/>
            <a:round/>
            <a:headEnd type="none" w="med" len="med"/>
            <a:tailEnd type="triangle" w="med" len="med"/>
          </a:ln>
        </p:spPr>
      </p:cxnSp>
      <p:cxnSp>
        <p:nvCxnSpPr>
          <p:cNvPr id="649" name="Google Shape;649;p53"/>
          <p:cNvCxnSpPr>
            <a:stCxn id="641" idx="2"/>
            <a:endCxn id="643" idx="0"/>
          </p:cNvCxnSpPr>
          <p:nvPr/>
        </p:nvCxnSpPr>
        <p:spPr>
          <a:xfrm>
            <a:off x="5630850" y="2452550"/>
            <a:ext cx="561300" cy="192600"/>
          </a:xfrm>
          <a:prstGeom prst="straightConnector1">
            <a:avLst/>
          </a:prstGeom>
          <a:noFill/>
          <a:ln w="9525" cap="flat" cmpd="sng">
            <a:solidFill>
              <a:schemeClr val="dk2"/>
            </a:solidFill>
            <a:prstDash val="solid"/>
            <a:round/>
            <a:headEnd type="none" w="med" len="med"/>
            <a:tailEnd type="triangle" w="med" len="med"/>
          </a:ln>
        </p:spPr>
      </p:cxnSp>
      <p:cxnSp>
        <p:nvCxnSpPr>
          <p:cNvPr id="650" name="Google Shape;650;p53"/>
          <p:cNvCxnSpPr>
            <a:stCxn id="642" idx="2"/>
            <a:endCxn id="644" idx="0"/>
          </p:cNvCxnSpPr>
          <p:nvPr/>
        </p:nvCxnSpPr>
        <p:spPr>
          <a:xfrm flipH="1">
            <a:off x="4783950" y="2807925"/>
            <a:ext cx="285600" cy="201600"/>
          </a:xfrm>
          <a:prstGeom prst="straightConnector1">
            <a:avLst/>
          </a:prstGeom>
          <a:noFill/>
          <a:ln w="9525" cap="flat" cmpd="sng">
            <a:solidFill>
              <a:schemeClr val="dk2"/>
            </a:solidFill>
            <a:prstDash val="solid"/>
            <a:round/>
            <a:headEnd type="none" w="med" len="med"/>
            <a:tailEnd type="triangle" w="med" len="med"/>
          </a:ln>
        </p:spPr>
      </p:cxnSp>
      <p:cxnSp>
        <p:nvCxnSpPr>
          <p:cNvPr id="651" name="Google Shape;651;p53"/>
          <p:cNvCxnSpPr>
            <a:stCxn id="642" idx="2"/>
            <a:endCxn id="645" idx="0"/>
          </p:cNvCxnSpPr>
          <p:nvPr/>
        </p:nvCxnSpPr>
        <p:spPr>
          <a:xfrm>
            <a:off x="5069550" y="2807925"/>
            <a:ext cx="319800" cy="192600"/>
          </a:xfrm>
          <a:prstGeom prst="straightConnector1">
            <a:avLst/>
          </a:prstGeom>
          <a:noFill/>
          <a:ln w="9525" cap="flat" cmpd="sng">
            <a:solidFill>
              <a:schemeClr val="dk2"/>
            </a:solidFill>
            <a:prstDash val="solid"/>
            <a:round/>
            <a:headEnd type="none" w="med" len="med"/>
            <a:tailEnd type="triangle" w="med" len="med"/>
          </a:ln>
        </p:spPr>
      </p:cxnSp>
      <p:cxnSp>
        <p:nvCxnSpPr>
          <p:cNvPr id="652" name="Google Shape;652;p53"/>
          <p:cNvCxnSpPr>
            <a:stCxn id="643" idx="2"/>
            <a:endCxn id="646" idx="0"/>
          </p:cNvCxnSpPr>
          <p:nvPr/>
        </p:nvCxnSpPr>
        <p:spPr>
          <a:xfrm flipH="1">
            <a:off x="5994450" y="2807925"/>
            <a:ext cx="197700" cy="192600"/>
          </a:xfrm>
          <a:prstGeom prst="straightConnector1">
            <a:avLst/>
          </a:prstGeom>
          <a:noFill/>
          <a:ln w="9525" cap="flat" cmpd="sng">
            <a:solidFill>
              <a:schemeClr val="dk2"/>
            </a:solidFill>
            <a:prstDash val="solid"/>
            <a:round/>
            <a:headEnd type="none" w="med" len="med"/>
            <a:tailEnd type="triangle" w="med" len="med"/>
          </a:ln>
        </p:spPr>
      </p:cxnSp>
      <p:cxnSp>
        <p:nvCxnSpPr>
          <p:cNvPr id="653" name="Google Shape;653;p53"/>
          <p:cNvCxnSpPr>
            <a:stCxn id="643" idx="2"/>
            <a:endCxn id="647" idx="0"/>
          </p:cNvCxnSpPr>
          <p:nvPr/>
        </p:nvCxnSpPr>
        <p:spPr>
          <a:xfrm>
            <a:off x="6192150" y="2807925"/>
            <a:ext cx="407400" cy="192600"/>
          </a:xfrm>
          <a:prstGeom prst="straightConnector1">
            <a:avLst/>
          </a:prstGeom>
          <a:noFill/>
          <a:ln w="9525" cap="flat" cmpd="sng">
            <a:solidFill>
              <a:schemeClr val="dk2"/>
            </a:solidFill>
            <a:prstDash val="solid"/>
            <a:round/>
            <a:headEnd type="none" w="med" len="med"/>
            <a:tailEnd type="triangle" w="med" len="med"/>
          </a:ln>
        </p:spPr>
      </p:cxnSp>
      <p:sp>
        <p:nvSpPr>
          <p:cNvPr id="654" name="Google Shape;654;p53"/>
          <p:cNvSpPr/>
          <p:nvPr/>
        </p:nvSpPr>
        <p:spPr>
          <a:xfrm>
            <a:off x="4200838" y="34244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3"/>
          <p:cNvSpPr/>
          <p:nvPr/>
        </p:nvSpPr>
        <p:spPr>
          <a:xfrm>
            <a:off x="4806013" y="3424450"/>
            <a:ext cx="561300" cy="162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6" name="Google Shape;656;p53"/>
          <p:cNvCxnSpPr>
            <a:stCxn id="644" idx="2"/>
            <a:endCxn id="654" idx="0"/>
          </p:cNvCxnSpPr>
          <p:nvPr/>
        </p:nvCxnSpPr>
        <p:spPr>
          <a:xfrm flipH="1">
            <a:off x="4481375" y="3172350"/>
            <a:ext cx="302700" cy="252000"/>
          </a:xfrm>
          <a:prstGeom prst="straightConnector1">
            <a:avLst/>
          </a:prstGeom>
          <a:noFill/>
          <a:ln w="9525" cap="flat" cmpd="sng">
            <a:solidFill>
              <a:schemeClr val="dk2"/>
            </a:solidFill>
            <a:prstDash val="solid"/>
            <a:round/>
            <a:headEnd type="none" w="med" len="med"/>
            <a:tailEnd type="triangle" w="med" len="med"/>
          </a:ln>
        </p:spPr>
      </p:cxnSp>
      <p:cxnSp>
        <p:nvCxnSpPr>
          <p:cNvPr id="657" name="Google Shape;657;p53"/>
          <p:cNvCxnSpPr>
            <a:stCxn id="644" idx="2"/>
            <a:endCxn id="655" idx="0"/>
          </p:cNvCxnSpPr>
          <p:nvPr/>
        </p:nvCxnSpPr>
        <p:spPr>
          <a:xfrm>
            <a:off x="4784075" y="3172350"/>
            <a:ext cx="302700" cy="252000"/>
          </a:xfrm>
          <a:prstGeom prst="straightConnector1">
            <a:avLst/>
          </a:prstGeom>
          <a:noFill/>
          <a:ln w="9525" cap="flat" cmpd="sng">
            <a:solidFill>
              <a:schemeClr val="dk2"/>
            </a:solidFill>
            <a:prstDash val="solid"/>
            <a:round/>
            <a:headEnd type="none" w="med" len="med"/>
            <a:tailEnd type="triangle" w="med" len="med"/>
          </a:ln>
        </p:spPr>
      </p:cxnSp>
      <p:graphicFrame>
        <p:nvGraphicFramePr>
          <p:cNvPr id="658" name="Google Shape;658;p53"/>
          <p:cNvGraphicFramePr/>
          <p:nvPr/>
        </p:nvGraphicFramePr>
        <p:xfrm>
          <a:off x="4426475" y="4085150"/>
          <a:ext cx="2652900" cy="792420"/>
        </p:xfrm>
        <a:graphic>
          <a:graphicData uri="http://schemas.openxmlformats.org/drawingml/2006/table">
            <a:tbl>
              <a:tblPr>
                <a:noFill/>
                <a:tableStyleId>{C554EE7B-8447-4DC9-AFE8-821F25C36C3C}</a:tableStyleId>
              </a:tblPr>
              <a:tblGrid>
                <a:gridCol w="1326450"/>
                <a:gridCol w="1326450"/>
              </a:tblGrid>
              <a:tr h="381000">
                <a:tc>
                  <a:txBody>
                    <a:bodyPr/>
                    <a:lstStyle/>
                    <a:p>
                      <a:pPr marL="0" lvl="0" indent="0" algn="ctr" rtl="0">
                        <a:spcBef>
                          <a:spcPts val="0"/>
                        </a:spcBef>
                        <a:spcAft>
                          <a:spcPts val="0"/>
                        </a:spcAft>
                        <a:buNone/>
                      </a:pPr>
                      <a:r>
                        <a:rPr lang="en-GB"/>
                        <a:t>Yes</a:t>
                      </a:r>
                      <a:endParaRPr/>
                    </a:p>
                  </a:txBody>
                  <a:tcPr marL="91425" marR="91425" marT="91425" marB="91425"/>
                </a:tc>
                <a:tc>
                  <a:txBody>
                    <a:bodyPr/>
                    <a:lstStyle/>
                    <a:p>
                      <a:pPr marL="0" lvl="0" indent="0" algn="ctr" rtl="0">
                        <a:spcBef>
                          <a:spcPts val="0"/>
                        </a:spcBef>
                        <a:spcAft>
                          <a:spcPts val="0"/>
                        </a:spcAft>
                        <a:buNone/>
                      </a:pPr>
                      <a:r>
                        <a:rPr lang="en-GB"/>
                        <a:t>No</a:t>
                      </a:r>
                      <a:endParaRPr/>
                    </a:p>
                  </a:txBody>
                  <a:tcPr marL="91425" marR="91425" marT="91425" marB="91425"/>
                </a:tc>
              </a:tr>
              <a:tr h="381000">
                <a:tc>
                  <a:txBody>
                    <a:bodyPr/>
                    <a:lstStyle/>
                    <a:p>
                      <a:pPr marL="0" lvl="0" indent="0" algn="ctr" rtl="0">
                        <a:spcBef>
                          <a:spcPts val="0"/>
                        </a:spcBef>
                        <a:spcAft>
                          <a:spcPts val="0"/>
                        </a:spcAft>
                        <a:buNone/>
                      </a:pPr>
                      <a:r>
                        <a:rPr lang="en-GB"/>
                        <a:t>3</a:t>
                      </a:r>
                      <a:endParaRPr/>
                    </a:p>
                  </a:txBody>
                  <a:tcPr marL="91425" marR="91425" marT="91425" marB="91425"/>
                </a:tc>
                <a:tc>
                  <a:txBody>
                    <a:bodyPr/>
                    <a:lstStyle/>
                    <a:p>
                      <a:pPr marL="0" lvl="0" indent="0" algn="ctr" rtl="0">
                        <a:spcBef>
                          <a:spcPts val="0"/>
                        </a:spcBef>
                        <a:spcAft>
                          <a:spcPts val="0"/>
                        </a:spcAft>
                        <a:buNone/>
                      </a:pPr>
                      <a:r>
                        <a:rPr lang="en-GB"/>
                        <a:t>2</a:t>
                      </a:r>
                      <a:endParaRPr/>
                    </a:p>
                  </a:txBody>
                  <a:tcPr marL="91425" marR="91425" marT="91425" marB="91425"/>
                </a:tc>
              </a:tr>
            </a:tbl>
          </a:graphicData>
        </a:graphic>
      </p:graphicFrame>
      <p:sp>
        <p:nvSpPr>
          <p:cNvPr id="659" name="Google Shape;659;p53"/>
          <p:cNvSpPr txBox="1"/>
          <p:nvPr/>
        </p:nvSpPr>
        <p:spPr>
          <a:xfrm>
            <a:off x="244600" y="4120800"/>
            <a:ext cx="3812400" cy="74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b="1">
                <a:latin typeface="Verdana"/>
                <a:ea typeface="Verdana"/>
                <a:cs typeface="Verdana"/>
                <a:sym typeface="Verdana"/>
              </a:rPr>
              <a:t>As Yes has more votes, test data will get Yes as the label.</a:t>
            </a:r>
            <a:endParaRPr b="1">
              <a:latin typeface="Verdana"/>
              <a:ea typeface="Verdana"/>
              <a:cs typeface="Verdana"/>
              <a:sym typeface="Verdan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1" descr="preencoded.png"/>
          <p:cNvPicPr>
            <a:picLocks noChangeAspect="1"/>
          </p:cNvPicPr>
          <p:nvPr/>
        </p:nvPicPr>
        <p:blipFill rotWithShape="1">
          <a:blip r:embed="rId3"/>
          <a:srcRect b="11111"/>
          <a:stretch/>
        </p:blipFill>
        <p:spPr>
          <a:xfrm>
            <a:off x="0" y="0"/>
            <a:ext cx="7391400" cy="5143500"/>
          </a:xfrm>
          <a:prstGeom prst="rect">
            <a:avLst/>
          </a:prstGeom>
        </p:spPr>
      </p:pic>
    </p:spTree>
    <p:extLst>
      <p:ext uri="{BB962C8B-B14F-4D97-AF65-F5344CB8AC3E}">
        <p14:creationId xmlns:p14="http://schemas.microsoft.com/office/powerpoint/2010/main" val="31065155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s://miro.medium.com/max/688/1*bcLAJfWN2GpVQNTVOCrrv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520700"/>
            <a:ext cx="6981826"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677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Decision Trees in Machine Learning - Finance Tr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289799"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587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Intenship Studio">
      <a:dk1>
        <a:srgbClr val="000000"/>
      </a:dk1>
      <a:lt1>
        <a:srgbClr val="FFFFFF"/>
      </a:lt1>
      <a:dk2>
        <a:srgbClr val="200A0A"/>
      </a:dk2>
      <a:lt2>
        <a:srgbClr val="FFBC08"/>
      </a:lt2>
      <a:accent1>
        <a:srgbClr val="2B1B1B"/>
      </a:accent1>
      <a:accent2>
        <a:srgbClr val="EAAB39"/>
      </a:accent2>
      <a:accent3>
        <a:srgbClr val="C0504D"/>
      </a:accent3>
      <a:accent4>
        <a:srgbClr val="1F497D"/>
      </a:accent4>
      <a:accent5>
        <a:srgbClr val="7F7F7F"/>
      </a:accent5>
      <a:accent6>
        <a:srgbClr val="DBEEF3"/>
      </a:accent6>
      <a:hlink>
        <a:srgbClr val="31859B"/>
      </a:hlink>
      <a:folHlink>
        <a:srgbClr val="9748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3969</TotalTime>
  <Words>2713</Words>
  <Application>Microsoft Office PowerPoint</Application>
  <PresentationFormat>On-screen Show (16:9)</PresentationFormat>
  <Paragraphs>486</Paragraphs>
  <Slides>67</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Helvetica Neue</vt:lpstr>
      <vt:lpstr>Arial</vt:lpstr>
      <vt:lpstr>Verdana</vt:lpstr>
      <vt:lpstr>Theme1</vt:lpstr>
      <vt:lpstr>Section 13</vt:lpstr>
      <vt:lpstr>What is a Decision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Properties of Decision Tree</vt:lpstr>
      <vt:lpstr>PowerPoint Presentation</vt:lpstr>
      <vt:lpstr>Simple Example of Decision Tree:</vt:lpstr>
      <vt:lpstr>Advantages of Decision Tree</vt:lpstr>
      <vt:lpstr>Disadvantages of Decision Trees</vt:lpstr>
      <vt:lpstr>Types of Decision Trees</vt:lpstr>
      <vt:lpstr>PowerPoint Presentation</vt:lpstr>
      <vt:lpstr>Constructing a Decision Tree</vt:lpstr>
      <vt:lpstr>First things First….</vt:lpstr>
      <vt:lpstr>PowerPoint Presentation</vt:lpstr>
      <vt:lpstr>Similarly for Good Blood Circulation</vt:lpstr>
      <vt:lpstr>Similarly for Blocked Arteries Status</vt:lpstr>
      <vt:lpstr>PowerPoint Presentation</vt:lpstr>
      <vt:lpstr>Gini Impurity</vt:lpstr>
      <vt:lpstr>Calculating Gini Impurity</vt:lpstr>
      <vt:lpstr>PowerPoint Presentation</vt:lpstr>
      <vt:lpstr>Total Gini Impurity of Chest Pain:</vt:lpstr>
      <vt:lpstr>PowerPoint Presentation</vt:lpstr>
      <vt:lpstr>PowerPoint Presentation</vt:lpstr>
      <vt:lpstr>PowerPoint Presentation</vt:lpstr>
      <vt:lpstr>Deciding next nodes</vt:lpstr>
      <vt:lpstr>PowerPoint Presentation</vt:lpstr>
      <vt:lpstr>PowerPoint Presentation</vt:lpstr>
      <vt:lpstr>PowerPoint Presentation</vt:lpstr>
      <vt:lpstr>General Steps to construct a Decision Tree</vt:lpstr>
      <vt:lpstr>Entropy and Information Gain:</vt:lpstr>
      <vt:lpstr>PowerPoint Presentation</vt:lpstr>
      <vt:lpstr>Homogeneity: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 Forest Algorithm</vt:lpstr>
      <vt:lpstr>Implementing Random Forest</vt:lpstr>
      <vt:lpstr>PowerPoint Presentation</vt:lpstr>
      <vt:lpstr>PowerPoint Presentation</vt:lpstr>
      <vt:lpstr>PowerPoint Presentation</vt:lpstr>
      <vt:lpstr>PowerPoint Presentation</vt:lpstr>
      <vt:lpstr>PowerPoint Presentation</vt:lpstr>
      <vt:lpstr>Constructing Dataset</vt:lpstr>
      <vt:lpstr>PowerPoint Presentation</vt:lpstr>
      <vt:lpstr>PowerPoint Presentation</vt:lpstr>
      <vt:lpstr>PowerPoint Presentation</vt:lpstr>
      <vt:lpstr>PowerPoint Presentation</vt:lpstr>
      <vt:lpstr>PowerPoint Presentation</vt:lpstr>
      <vt:lpstr>Using Random Forest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Section 13</dc:title>
  <dc:creator>Dinesh</dc:creator>
  <cp:lastModifiedBy>Dinesh</cp:lastModifiedBy>
  <cp:revision>8</cp:revision>
  <dcterms:modified xsi:type="dcterms:W3CDTF">2020-06-24T02:57:37Z</dcterms:modified>
</cp:coreProperties>
</file>