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61" r:id="rId5"/>
    <p:sldId id="259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E8A85-B731-4979-B64C-22D8796D9570}" type="datetimeFigureOut">
              <a:rPr lang="en-US"/>
              <a:t>11/27/2016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A0B086-10C7-464A-9936-280A545BBA9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73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0B086-10C7-464A-9936-280A545BBA93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54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0B086-10C7-464A-9936-280A545BBA93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49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0B086-10C7-464A-9936-280A545BBA93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98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0B086-10C7-464A-9936-280A545BBA93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50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0B086-10C7-464A-9936-280A545BBA9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75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0B086-10C7-464A-9936-280A545BBA9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85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achinelearningmastery.com/handwritten-digit-recognition-using-convolutional-neural-networks-python-kera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omshubramajumdar/digit-recognizer/deep-convolutional-network-using-keras/cod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digit-recognizer/forums/t/23999/best-up-to-date-result-on-mnist-dataset/13839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Kaggle Assignment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Shivank Goel &amp; </a:t>
            </a:r>
            <a:r>
              <a:rPr lang="EN-US" dirty="0">
                <a:solidFill>
                  <a:srgbClr val="000000"/>
                </a:solidFill>
              </a:rPr>
              <a:t>Ishaan Batta</a:t>
            </a:r>
          </a:p>
        </p:txBody>
      </p:sp>
    </p:spTree>
    <p:extLst>
      <p:ext uri="{BB962C8B-B14F-4D97-AF65-F5344CB8AC3E}">
        <p14:creationId xmlns:p14="http://schemas.microsoft.com/office/powerpoint/2010/main" val="3622625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1)Mnist Models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5499" y="2133600"/>
            <a:ext cx="10149114" cy="377825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Conv Layer  (layers = 20 , kernel =5) (layers = 20 , kernel =3)</a:t>
            </a:r>
          </a:p>
          <a:p>
            <a:r>
              <a:rPr lang="EN-US" dirty="0">
                <a:solidFill>
                  <a:schemeClr val="tx1"/>
                </a:solidFill>
              </a:rPr>
              <a:t>Max Pool (kernel 2)</a:t>
            </a:r>
          </a:p>
          <a:p>
            <a:r>
              <a:rPr lang="EN-US" dirty="0">
                <a:solidFill>
                  <a:schemeClr val="tx1"/>
                </a:solidFill>
              </a:rPr>
              <a:t>Conv Layer (num_out = 50 , kernel = 5) (num_out = 50 , kernel = 2)</a:t>
            </a:r>
          </a:p>
          <a:p>
            <a:r>
              <a:rPr lang="EN-US" dirty="0">
                <a:solidFill>
                  <a:schemeClr val="tx1"/>
                </a:solidFill>
              </a:rPr>
              <a:t>Max Pool (kernel 2)</a:t>
            </a:r>
          </a:p>
          <a:p>
            <a:r>
              <a:rPr lang="EN-US" dirty="0">
                <a:solidFill>
                  <a:schemeClr val="tx1"/>
                </a:solidFill>
              </a:rPr>
              <a:t>Inner Product (num output 500)</a:t>
            </a:r>
          </a:p>
          <a:p>
            <a:r>
              <a:rPr lang="EN-US" dirty="0">
                <a:solidFill>
                  <a:schemeClr val="tx1"/>
                </a:solidFill>
              </a:rPr>
              <a:t>Inner Product (num output 10)</a:t>
            </a:r>
          </a:p>
          <a:p>
            <a:r>
              <a:rPr lang="EN-US" dirty="0">
                <a:solidFill>
                  <a:schemeClr val="tx1"/>
                </a:solidFill>
              </a:rPr>
              <a:t>Accuracy and Softmax Loss</a:t>
            </a:r>
          </a:p>
          <a:p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Accuracy Between 98.7 to 98.9 % on training on Kaggle Data and 99.8 on Full Mnist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Tried for various lr_decay policies(step,</a:t>
            </a:r>
            <a:r>
              <a:rPr lang="EN-US" dirty="0" err="1">
                <a:solidFill>
                  <a:schemeClr val="tx1"/>
                </a:solidFill>
              </a:rPr>
              <a:t>inv</a:t>
            </a:r>
            <a:r>
              <a:rPr lang="EN-US" dirty="0">
                <a:solidFill>
                  <a:schemeClr val="tx1"/>
                </a:solidFill>
              </a:rPr>
              <a:t>) , learning rates and momentums.</a:t>
            </a:r>
          </a:p>
        </p:txBody>
      </p:sp>
    </p:spTree>
    <p:extLst>
      <p:ext uri="{BB962C8B-B14F-4D97-AF65-F5344CB8AC3E}">
        <p14:creationId xmlns:p14="http://schemas.microsoft.com/office/powerpoint/2010/main" val="4224746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Mnist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825" y="1903695"/>
            <a:ext cx="10620602" cy="455839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Conv Layer  (layers = 30 , kernel =5) (layers = 20 , kernel =3)</a:t>
            </a:r>
          </a:p>
          <a:p>
            <a:r>
              <a:rPr lang="EN-US" dirty="0">
                <a:solidFill>
                  <a:schemeClr val="tx1"/>
                </a:solidFill>
              </a:rPr>
              <a:t>Max Pool (kernel 2)</a:t>
            </a:r>
          </a:p>
          <a:p>
            <a:r>
              <a:rPr lang="EN-US" dirty="0">
                <a:solidFill>
                  <a:schemeClr val="tx1"/>
                </a:solidFill>
              </a:rPr>
              <a:t>Conv Layer (num_out = 15 , kernel = 3) (num_out = 50 , kernel = 2)</a:t>
            </a:r>
          </a:p>
          <a:p>
            <a:r>
              <a:rPr lang="EN-US" dirty="0">
                <a:solidFill>
                  <a:schemeClr val="tx1"/>
                </a:solidFill>
              </a:rPr>
              <a:t>Max Pool (kernel 2) , Dropout</a:t>
            </a:r>
          </a:p>
          <a:p>
            <a:r>
              <a:rPr lang="EN-US" dirty="0">
                <a:solidFill>
                  <a:schemeClr val="tx1"/>
                </a:solidFill>
              </a:rPr>
              <a:t>Inner Product (num output 128)</a:t>
            </a:r>
          </a:p>
          <a:p>
            <a:r>
              <a:rPr lang="EN-US" dirty="0">
                <a:solidFill>
                  <a:schemeClr val="tx1"/>
                </a:solidFill>
              </a:rPr>
              <a:t>Inner Product (num output 50)</a:t>
            </a:r>
          </a:p>
          <a:p>
            <a:r>
              <a:rPr lang="EN-US" dirty="0">
                <a:solidFill>
                  <a:schemeClr val="tx1"/>
                </a:solidFill>
              </a:rPr>
              <a:t>Inner Product (num output 10)</a:t>
            </a:r>
          </a:p>
          <a:p>
            <a:r>
              <a:rPr lang="EN-US" dirty="0">
                <a:solidFill>
                  <a:schemeClr val="tx1"/>
                </a:solidFill>
              </a:rPr>
              <a:t>Accuracy and Softmax Loss</a:t>
            </a:r>
          </a:p>
          <a:p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Accuracy 98.9 %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Pointers From : </a:t>
            </a:r>
            <a:r>
              <a:rPr lang="EN-US" dirty="0">
                <a:solidFill>
                  <a:schemeClr val="tx1"/>
                </a:solidFill>
                <a:hlinkClick r:id="rId3"/>
              </a:rPr>
              <a:t>http://machinelearningmastery.com/handwritten-digit-recognition-using-convolutional-neural-networks-python-keras/</a:t>
            </a:r>
            <a:r>
              <a:rPr lang="EN-US" dirty="0">
                <a:solidFill>
                  <a:schemeClr val="tx1"/>
                </a:solidFill>
              </a:rPr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2901605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 Mnist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825" y="1903695"/>
            <a:ext cx="10620602" cy="455839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Conv Layer  (layers = 64 , kernel =3) , Relu</a:t>
            </a:r>
            <a:endParaRPr lang="en-US" dirty="0"/>
          </a:p>
          <a:p>
            <a:r>
              <a:rPr lang="EN-US" dirty="0">
                <a:solidFill>
                  <a:srgbClr val="404040"/>
                </a:solidFill>
              </a:rPr>
              <a:t>Conv Layer  (layers = 64 , kernel =3) , Relu , Maxpool</a:t>
            </a:r>
          </a:p>
          <a:p>
            <a:r>
              <a:rPr lang="EN-US" dirty="0">
                <a:solidFill>
                  <a:srgbClr val="404040"/>
                </a:solidFill>
              </a:rPr>
              <a:t>Conv Layer  (layers = 128 , kernel =3) , Relu </a:t>
            </a:r>
          </a:p>
          <a:p>
            <a:r>
              <a:rPr lang="EN-US" dirty="0">
                <a:solidFill>
                  <a:srgbClr val="404040"/>
                </a:solidFill>
              </a:rPr>
              <a:t>Conv Layer  (layers = 128 , kernel =3) , Relu , Maxpool</a:t>
            </a:r>
          </a:p>
          <a:p>
            <a:r>
              <a:rPr lang="EN-US" dirty="0">
                <a:solidFill>
                  <a:srgbClr val="404040"/>
                </a:solidFill>
              </a:rPr>
              <a:t>Conv Layer  (layers = 256 , kernel =3) , Relu</a:t>
            </a:r>
          </a:p>
          <a:p>
            <a:r>
              <a:rPr lang="EN-US" dirty="0">
                <a:solidFill>
                  <a:srgbClr val="404040"/>
                </a:solidFill>
              </a:rPr>
              <a:t>Conv Layer  (layers = 256, kernel =3) , </a:t>
            </a:r>
            <a:r>
              <a:rPr lang="EN-US" dirty="0" err="1">
                <a:solidFill>
                  <a:srgbClr val="404040"/>
                </a:solidFill>
              </a:rPr>
              <a:t>Relu  , pool</a:t>
            </a:r>
            <a:r>
              <a:rPr lang="EN-US" dirty="0">
                <a:solidFill>
                  <a:srgbClr val="404040"/>
                </a:solidFill>
              </a:rPr>
              <a:t> , dropout </a:t>
            </a:r>
          </a:p>
          <a:p>
            <a:r>
              <a:rPr lang="EN-US" dirty="0">
                <a:solidFill>
                  <a:schemeClr val="tx1"/>
                </a:solidFill>
              </a:rPr>
              <a:t>Inner Product (num output 4096)</a:t>
            </a:r>
          </a:p>
          <a:p>
            <a:r>
              <a:rPr lang="EN-US" dirty="0">
                <a:solidFill>
                  <a:schemeClr val="tx1"/>
                </a:solidFill>
              </a:rPr>
              <a:t>Inner Product (num output 10)</a:t>
            </a:r>
          </a:p>
          <a:p>
            <a:r>
              <a:rPr lang="EN-US" dirty="0">
                <a:solidFill>
                  <a:schemeClr val="tx1"/>
                </a:solidFill>
              </a:rPr>
              <a:t>Accuracy and Softmax Loss</a:t>
            </a:r>
          </a:p>
          <a:p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Accuracy 98.7 % (Overfitting)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Pointers From :</a:t>
            </a:r>
            <a:r>
              <a:rPr lang="EN-US" dirty="0">
                <a:solidFill>
                  <a:schemeClr val="tx1"/>
                </a:solidFill>
                <a:latin typeface="Arial"/>
                <a:hlinkClick r:id="rId3"/>
              </a:rPr>
              <a:t>https://www.kaggle.com/somshubramajumdar/digit-recognizer/deep-convolutional-network-using-keras/code</a:t>
            </a:r>
            <a:r>
              <a:rPr lang="EN-US" dirty="0">
                <a:solidFill>
                  <a:schemeClr val="tx1"/>
                </a:solidFill>
                <a:latin typeface="Arial"/>
              </a:rPr>
              <a:t>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238343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4) Mnist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0750" y="1335088"/>
            <a:ext cx="11182577" cy="528433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000" dirty="0"/>
              <a:t>Conv Layer  (layers = 128 , kernel =3) </a:t>
            </a:r>
            <a:r>
              <a:rPr lang="EN-US" sz="2000" dirty="0">
                <a:solidFill>
                  <a:schemeClr val="tx1"/>
                </a:solidFill>
              </a:rPr>
              <a:t>Relu , Dropout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rgbClr val="404040"/>
                </a:solidFill>
              </a:rPr>
              <a:t>Conv Layer  (layers = 128 , kernel =3) </a:t>
            </a:r>
            <a:r>
              <a:rPr lang="EN-US" sz="2000" dirty="0">
                <a:solidFill>
                  <a:schemeClr val="tx1"/>
                </a:solidFill>
              </a:rPr>
              <a:t>Relu , Dropout</a:t>
            </a:r>
          </a:p>
          <a:p>
            <a:r>
              <a:rPr lang="EN-US" sz="2000" dirty="0">
                <a:solidFill>
                  <a:srgbClr val="404040"/>
                </a:solidFill>
              </a:rPr>
              <a:t>Conv Layer  (layers = 128 , kernel =3) </a:t>
            </a:r>
            <a:r>
              <a:rPr lang="EN-US" sz="2000" dirty="0">
                <a:solidFill>
                  <a:schemeClr val="tx1"/>
                </a:solidFill>
              </a:rPr>
              <a:t>Relu , Dropout</a:t>
            </a:r>
          </a:p>
          <a:p>
            <a:r>
              <a:rPr lang="EN-US" sz="2000" dirty="0">
                <a:solidFill>
                  <a:srgbClr val="404040"/>
                </a:solidFill>
              </a:rPr>
              <a:t>Conv Layer  (layers = 128 , kernel =5) </a:t>
            </a:r>
            <a:r>
              <a:rPr lang="EN-US" sz="2000" dirty="0">
                <a:solidFill>
                  <a:schemeClr val="tx1"/>
                </a:solidFill>
              </a:rPr>
              <a:t>Relu , Dropout</a:t>
            </a:r>
          </a:p>
          <a:p>
            <a:r>
              <a:rPr lang="EN-US" sz="2000" dirty="0">
                <a:solidFill>
                  <a:srgbClr val="404040"/>
                </a:solidFill>
                <a:latin typeface="Arial"/>
              </a:rPr>
              <a:t>Conv Layer  (layers = 128 , kernel =3) Relu , Dropout </a:t>
            </a:r>
            <a:endParaRPr lang="EN-US" dirty="0">
              <a:solidFill>
                <a:srgbClr val="404040"/>
              </a:solidFill>
              <a:latin typeface="Arial"/>
            </a:endParaRPr>
          </a:p>
          <a:p>
            <a:r>
              <a:rPr lang="EN-US" sz="2000" dirty="0">
                <a:solidFill>
                  <a:srgbClr val="404040"/>
                </a:solidFill>
                <a:latin typeface="Arial"/>
              </a:rPr>
              <a:t>Conv Layer  (layers = 128 , kernel =3) Relu , Dropout</a:t>
            </a:r>
            <a:endParaRPr lang="EN-US" sz="2000" dirty="0">
              <a:solidFill>
                <a:schemeClr val="tx1"/>
              </a:solidFill>
              <a:latin typeface="Arial"/>
            </a:endParaRPr>
          </a:p>
          <a:p>
            <a:r>
              <a:rPr lang="EN-US" sz="2000" dirty="0">
                <a:solidFill>
                  <a:srgbClr val="404040"/>
                </a:solidFill>
                <a:latin typeface="Arial"/>
              </a:rPr>
              <a:t>Conv Layer  (layers = 128 , kernel =5) </a:t>
            </a:r>
            <a:r>
              <a:rPr lang="EN-US" sz="2000" dirty="0">
                <a:solidFill>
                  <a:schemeClr val="tx1"/>
                </a:solidFill>
                <a:latin typeface="Arial"/>
              </a:rPr>
              <a:t>Relu , Dropout</a:t>
            </a:r>
          </a:p>
          <a:p>
            <a:r>
              <a:rPr lang="EN-US" dirty="0">
                <a:solidFill>
                  <a:srgbClr val="404040"/>
                </a:solidFill>
                <a:latin typeface="Arial"/>
              </a:rPr>
              <a:t>Conv Layer  (layers = 128 , kernel =3) </a:t>
            </a:r>
            <a:r>
              <a:rPr lang="EN-US" dirty="0">
                <a:solidFill>
                  <a:schemeClr val="tx1"/>
                </a:solidFill>
                <a:latin typeface="Arial"/>
              </a:rPr>
              <a:t>Relu , Dropout</a:t>
            </a:r>
          </a:p>
          <a:p>
            <a:r>
              <a:rPr lang="EN-US" dirty="0">
                <a:solidFill>
                  <a:srgbClr val="404040"/>
                </a:solidFill>
                <a:latin typeface="Arial"/>
              </a:rPr>
              <a:t>Conv Layer  (layers = 128 , kernel =3) </a:t>
            </a:r>
            <a:r>
              <a:rPr lang="EN-US" dirty="0">
                <a:solidFill>
                  <a:schemeClr val="tx1"/>
                </a:solidFill>
                <a:latin typeface="Arial"/>
              </a:rPr>
              <a:t>Relu , Dropout</a:t>
            </a:r>
          </a:p>
          <a:p>
            <a:r>
              <a:rPr lang="EN-US" dirty="0">
                <a:solidFill>
                  <a:schemeClr val="tx1"/>
                </a:solidFill>
                <a:latin typeface="Arial"/>
              </a:rPr>
              <a:t>Inner Product (num output 128) *2</a:t>
            </a:r>
          </a:p>
          <a:p>
            <a:r>
              <a:rPr lang="EN-US" dirty="0">
                <a:solidFill>
                  <a:schemeClr val="tx1"/>
                </a:solidFill>
                <a:latin typeface="Arial"/>
              </a:rPr>
              <a:t>Inner Product (num output 10)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Accuracy 10k iterations 99%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Accuracy 20k iterations 99.2%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Arial"/>
              </a:rPr>
              <a:t>Pointers From : </a:t>
            </a:r>
            <a:r>
              <a:rPr lang="EN-US" sz="2000" dirty="0">
                <a:solidFill>
                  <a:schemeClr val="tx1"/>
                </a:solidFill>
                <a:latin typeface="Arial"/>
                <a:hlinkClick r:id="rId3"/>
              </a:rPr>
              <a:t>https://www.kaggle.com/c/digit-recognizer/forums/t/23999/best-up-to-date-result-on-mnist-dataset/138390</a:t>
            </a:r>
            <a:r>
              <a:rPr lang="EN-US" sz="2000" dirty="0">
                <a:solidFill>
                  <a:schemeClr val="tx1"/>
                </a:solidFill>
                <a:latin typeface="Arial"/>
              </a:rPr>
              <a:t>  </a:t>
            </a:r>
            <a:endParaRPr lang="EN-US" sz="2000">
              <a:solidFill>
                <a:schemeClr val="tx1"/>
              </a:solidFill>
              <a:latin typeface="Arial"/>
            </a:endParaRPr>
          </a:p>
          <a:p>
            <a:pPr marL="0" indent="0">
              <a:buNone/>
            </a:pPr>
            <a:endParaRPr lang="EN-US" sz="2000" b="1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b="1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b="1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737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things tried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4410075"/>
            <a:ext cx="8494713" cy="16394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Creating many images from a single image and creating many images out of it and taking their avg instead of original image. Can handle displacement defect.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Making a boosted version I.e taking votes from various models trained above.</a:t>
            </a:r>
          </a:p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05075" y="3552825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Scope Of Improvement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9375" y="1638300"/>
            <a:ext cx="8494713" cy="163947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Using full mnist data in 1st and 4th model. Very high accuracy on 1st model 99.84 but less accuracy on last model (maybe due to overfitting). </a:t>
            </a:r>
          </a:p>
          <a:p>
            <a:r>
              <a:rPr lang="EN-US" dirty="0"/>
              <a:t>Creating a larger dataset by dilation and erosion and training on the original dataset. (Again improves on 1st model ~99% , but overfits on fourth model)</a:t>
            </a:r>
            <a:endParaRPr lang="EN-US" dirty="0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384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3225" y="1781175"/>
            <a:ext cx="8912225" cy="27854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Thanks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rgbClr val="262626"/>
                </a:solidFill>
                <a:latin typeface="Century Gothic"/>
              </a:rPr>
              <a:t>Shivank 2014CS10565</a:t>
            </a:r>
            <a:br>
              <a:rPr lang="EN-US" dirty="0">
                <a:solidFill>
                  <a:schemeClr val="tx1"/>
                </a:solidFill>
                <a:latin typeface="Century Gothic"/>
              </a:rPr>
            </a:br>
            <a:r>
              <a:rPr lang="EN-US" sz="2000" dirty="0">
                <a:solidFill>
                  <a:srgbClr val="262626"/>
                </a:solidFill>
                <a:latin typeface="Century Gothic"/>
              </a:rPr>
              <a:t>Ishaan Batta</a:t>
            </a:r>
            <a:br>
              <a:rPr lang="EN-US" dirty="0">
                <a:solidFill>
                  <a:schemeClr val="tx1"/>
                </a:solidFill>
                <a:latin typeface="Century Gothic"/>
              </a:rPr>
            </a:br>
            <a:endParaRPr lang="EN-US" dirty="0">
              <a:solidFill>
                <a:schemeClr val="tx1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4654505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0</Words>
  <Application>Microsoft Office PowerPoint</Application>
  <PresentationFormat>Widescreen</PresentationFormat>
  <Paragraphs>0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Wisp</vt:lpstr>
      <vt:lpstr>Kaggle Assignment</vt:lpstr>
      <vt:lpstr>1)Mnist Models </vt:lpstr>
      <vt:lpstr>2) Mnist Models</vt:lpstr>
      <vt:lpstr>3) Mnist Models</vt:lpstr>
      <vt:lpstr>4) Mnist Models</vt:lpstr>
      <vt:lpstr>Other things tried</vt:lpstr>
      <vt:lpstr>Thanks Shivank 2014CS10565 Ishaan Batta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3</cp:revision>
  <dcterms:created xsi:type="dcterms:W3CDTF">2014-09-12T02:13:59Z</dcterms:created>
  <dcterms:modified xsi:type="dcterms:W3CDTF">2016-11-28T00:02:19Z</dcterms:modified>
</cp:coreProperties>
</file>