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8C34DE-8116-4930-98C1-3BE9DF05FE52}"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22950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C34DE-8116-4930-98C1-3BE9DF05FE52}"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143100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C34DE-8116-4930-98C1-3BE9DF05FE52}"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209043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C34DE-8116-4930-98C1-3BE9DF05FE52}"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420684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C34DE-8116-4930-98C1-3BE9DF05FE52}" type="datetimeFigureOut">
              <a:rPr lang="en-US" smtClean="0"/>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9388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8C34DE-8116-4930-98C1-3BE9DF05FE52}"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413843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8C34DE-8116-4930-98C1-3BE9DF05FE52}" type="datetimeFigureOut">
              <a:rPr lang="en-US" smtClean="0"/>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76730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8C34DE-8116-4930-98C1-3BE9DF05FE52}" type="datetimeFigureOut">
              <a:rPr lang="en-US" smtClean="0"/>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132615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C34DE-8116-4930-98C1-3BE9DF05FE52}" type="datetimeFigureOut">
              <a:rPr lang="en-US" smtClean="0"/>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104658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C34DE-8116-4930-98C1-3BE9DF05FE52}"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158990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C34DE-8116-4930-98C1-3BE9DF05FE52}" type="datetimeFigureOut">
              <a:rPr lang="en-US" smtClean="0"/>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7672C-B0EE-4CA6-93B7-52215A0C4418}" type="slidenum">
              <a:rPr lang="en-US" smtClean="0"/>
              <a:t>‹#›</a:t>
            </a:fld>
            <a:endParaRPr lang="en-US"/>
          </a:p>
        </p:txBody>
      </p:sp>
    </p:spTree>
    <p:extLst>
      <p:ext uri="{BB962C8B-B14F-4D97-AF65-F5344CB8AC3E}">
        <p14:creationId xmlns:p14="http://schemas.microsoft.com/office/powerpoint/2010/main" val="4734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C34DE-8116-4930-98C1-3BE9DF05FE52}" type="datetimeFigureOut">
              <a:rPr lang="en-US" smtClean="0"/>
              <a:t>9/23/2018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7672C-B0EE-4CA6-93B7-52215A0C4418}" type="slidenum">
              <a:rPr lang="en-US" smtClean="0"/>
              <a:t>‹#›</a:t>
            </a:fld>
            <a:endParaRPr lang="en-US"/>
          </a:p>
        </p:txBody>
      </p:sp>
    </p:spTree>
    <p:extLst>
      <p:ext uri="{BB962C8B-B14F-4D97-AF65-F5344CB8AC3E}">
        <p14:creationId xmlns:p14="http://schemas.microsoft.com/office/powerpoint/2010/main" val="300343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nhtsa.gov/technology-innovation/automated-vehicles-safe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354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185369"/>
            <a:ext cx="6915150" cy="757555"/>
          </a:xfrm>
          <a:prstGeom prst="rect">
            <a:avLst/>
          </a:prstGeom>
        </p:spPr>
        <p:txBody>
          <a:bodyPr vert="horz" wrap="square" lIns="0" tIns="12700" rIns="0" bIns="0" rtlCol="0">
            <a:spAutoFit/>
          </a:bodyPr>
          <a:lstStyle/>
          <a:p>
            <a:pPr marL="12700">
              <a:lnSpc>
                <a:spcPct val="100000"/>
              </a:lnSpc>
              <a:spcBef>
                <a:spcPts val="100"/>
              </a:spcBef>
            </a:pPr>
            <a:r>
              <a:rPr sz="4800" spc="-5" dirty="0"/>
              <a:t>SAE </a:t>
            </a:r>
            <a:r>
              <a:rPr sz="4800" dirty="0"/>
              <a:t>Levels of</a:t>
            </a:r>
            <a:r>
              <a:rPr sz="4800" spc="-360" dirty="0"/>
              <a:t> </a:t>
            </a:r>
            <a:r>
              <a:rPr sz="4800" spc="-5" dirty="0"/>
              <a:t>Automation</a:t>
            </a:r>
            <a:endParaRPr sz="4800"/>
          </a:p>
        </p:txBody>
      </p:sp>
      <p:sp>
        <p:nvSpPr>
          <p:cNvPr id="3" name="object 3"/>
          <p:cNvSpPr txBox="1"/>
          <p:nvPr/>
        </p:nvSpPr>
        <p:spPr>
          <a:xfrm>
            <a:off x="1494282" y="5862929"/>
            <a:ext cx="6307455" cy="239395"/>
          </a:xfrm>
          <a:prstGeom prst="rect">
            <a:avLst/>
          </a:prstGeom>
        </p:spPr>
        <p:txBody>
          <a:bodyPr vert="horz" wrap="square" lIns="0" tIns="12700" rIns="0" bIns="0" rtlCol="0">
            <a:spAutoFit/>
          </a:bodyPr>
          <a:lstStyle/>
          <a:p>
            <a:pPr marL="12700">
              <a:lnSpc>
                <a:spcPct val="100000"/>
              </a:lnSpc>
              <a:spcBef>
                <a:spcPts val="100"/>
              </a:spcBef>
            </a:pPr>
            <a:r>
              <a:rPr sz="1400" i="1" dirty="0">
                <a:latin typeface="Arial"/>
                <a:cs typeface="Arial"/>
              </a:rPr>
              <a:t>Source:</a:t>
            </a:r>
            <a:r>
              <a:rPr sz="1400" i="1" spc="-75" dirty="0">
                <a:latin typeface="Arial"/>
                <a:cs typeface="Arial"/>
              </a:rPr>
              <a:t> </a:t>
            </a:r>
            <a:r>
              <a:rPr sz="1400" i="1" spc="-5" dirty="0">
                <a:latin typeface="Arial"/>
                <a:cs typeface="Arial"/>
              </a:rPr>
              <a:t>https://</a:t>
            </a:r>
            <a:r>
              <a:rPr sz="1400" i="1" spc="-5" dirty="0">
                <a:latin typeface="Arial"/>
                <a:cs typeface="Arial"/>
                <a:hlinkClick r:id="rId2"/>
              </a:rPr>
              <a:t>www.nhtsa.gov/technology-innovation/automated-vehicles-safety</a:t>
            </a:r>
            <a:endParaRPr sz="1400">
              <a:latin typeface="Arial"/>
              <a:cs typeface="Arial"/>
            </a:endParaRPr>
          </a:p>
        </p:txBody>
      </p:sp>
      <p:sp>
        <p:nvSpPr>
          <p:cNvPr id="4" name="object 4"/>
          <p:cNvSpPr/>
          <p:nvPr/>
        </p:nvSpPr>
        <p:spPr>
          <a:xfrm>
            <a:off x="1210513" y="1137310"/>
            <a:ext cx="9770999" cy="458343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4662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209753"/>
            <a:ext cx="10160000" cy="574675"/>
          </a:xfrm>
          <a:prstGeom prst="rect">
            <a:avLst/>
          </a:prstGeom>
        </p:spPr>
        <p:txBody>
          <a:bodyPr vert="horz" wrap="square" lIns="0" tIns="12700" rIns="0" bIns="0" rtlCol="0">
            <a:spAutoFit/>
          </a:bodyPr>
          <a:lstStyle/>
          <a:p>
            <a:pPr marL="12700">
              <a:lnSpc>
                <a:spcPct val="100000"/>
              </a:lnSpc>
              <a:spcBef>
                <a:spcPts val="100"/>
              </a:spcBef>
            </a:pPr>
            <a:r>
              <a:rPr dirty="0"/>
              <a:t>Basic </a:t>
            </a:r>
            <a:r>
              <a:rPr spc="-5" dirty="0"/>
              <a:t>Physical </a:t>
            </a:r>
            <a:r>
              <a:rPr dirty="0"/>
              <a:t>Ecosystem of an </a:t>
            </a:r>
            <a:r>
              <a:rPr spc="-5" dirty="0"/>
              <a:t>Autonomous</a:t>
            </a:r>
            <a:r>
              <a:rPr spc="-320" dirty="0"/>
              <a:t> </a:t>
            </a:r>
            <a:r>
              <a:rPr spc="-50" dirty="0"/>
              <a:t>Vehicle</a:t>
            </a:r>
          </a:p>
        </p:txBody>
      </p:sp>
      <p:sp>
        <p:nvSpPr>
          <p:cNvPr id="3" name="object 3"/>
          <p:cNvSpPr txBox="1"/>
          <p:nvPr/>
        </p:nvSpPr>
        <p:spPr>
          <a:xfrm>
            <a:off x="7194042" y="1070203"/>
            <a:ext cx="4027170" cy="3658235"/>
          </a:xfrm>
          <a:prstGeom prst="rect">
            <a:avLst/>
          </a:prstGeom>
        </p:spPr>
        <p:txBody>
          <a:bodyPr vert="horz" wrap="square" lIns="0" tIns="108585" rIns="0" bIns="0" rtlCol="0">
            <a:spAutoFit/>
          </a:bodyPr>
          <a:lstStyle/>
          <a:p>
            <a:pPr marL="241300" indent="-228600">
              <a:lnSpc>
                <a:spcPct val="100000"/>
              </a:lnSpc>
              <a:spcBef>
                <a:spcPts val="855"/>
              </a:spcBef>
              <a:buClr>
                <a:srgbClr val="359DD6"/>
              </a:buClr>
              <a:buChar char="•"/>
              <a:tabLst>
                <a:tab pos="240665" algn="l"/>
                <a:tab pos="241300" algn="l"/>
              </a:tabLst>
            </a:pPr>
            <a:r>
              <a:rPr sz="2000" dirty="0">
                <a:latin typeface="Arial"/>
                <a:cs typeface="Arial"/>
              </a:rPr>
              <a:t>Global Positioning System</a:t>
            </a:r>
            <a:r>
              <a:rPr sz="2000" spc="-90" dirty="0">
                <a:latin typeface="Arial"/>
                <a:cs typeface="Arial"/>
              </a:rPr>
              <a:t> </a:t>
            </a:r>
            <a:r>
              <a:rPr sz="2000" dirty="0">
                <a:latin typeface="Arial"/>
                <a:cs typeface="Arial"/>
              </a:rPr>
              <a:t>(GPS)</a:t>
            </a:r>
            <a:endParaRPr sz="2000">
              <a:latin typeface="Arial"/>
              <a:cs typeface="Arial"/>
            </a:endParaRPr>
          </a:p>
          <a:p>
            <a:pPr marL="241300" marR="572770" indent="-228600">
              <a:lnSpc>
                <a:spcPts val="2160"/>
              </a:lnSpc>
              <a:spcBef>
                <a:spcPts val="1025"/>
              </a:spcBef>
              <a:buClr>
                <a:srgbClr val="359DD6"/>
              </a:buClr>
              <a:buChar char="•"/>
              <a:tabLst>
                <a:tab pos="240665" algn="l"/>
                <a:tab pos="241300" algn="l"/>
              </a:tabLst>
            </a:pPr>
            <a:r>
              <a:rPr sz="2000" dirty="0">
                <a:latin typeface="Arial"/>
                <a:cs typeface="Arial"/>
              </a:rPr>
              <a:t>Light Detection and</a:t>
            </a:r>
            <a:r>
              <a:rPr sz="2000" spc="-125" dirty="0">
                <a:latin typeface="Arial"/>
                <a:cs typeface="Arial"/>
              </a:rPr>
              <a:t> </a:t>
            </a:r>
            <a:r>
              <a:rPr sz="2000" dirty="0">
                <a:latin typeface="Arial"/>
                <a:cs typeface="Arial"/>
              </a:rPr>
              <a:t>Ranging  (LIDAR)</a:t>
            </a:r>
            <a:endParaRPr sz="2000">
              <a:latin typeface="Arial"/>
              <a:cs typeface="Arial"/>
            </a:endParaRPr>
          </a:p>
          <a:p>
            <a:pPr marL="241300" indent="-228600">
              <a:lnSpc>
                <a:spcPct val="100000"/>
              </a:lnSpc>
              <a:spcBef>
                <a:spcPts val="740"/>
              </a:spcBef>
              <a:buClr>
                <a:srgbClr val="359DD6"/>
              </a:buClr>
              <a:buChar char="•"/>
              <a:tabLst>
                <a:tab pos="240665" algn="l"/>
                <a:tab pos="241300" algn="l"/>
              </a:tabLst>
            </a:pPr>
            <a:r>
              <a:rPr sz="2000" dirty="0">
                <a:latin typeface="Arial"/>
                <a:cs typeface="Arial"/>
              </a:rPr>
              <a:t>Cameras</a:t>
            </a:r>
            <a:r>
              <a:rPr sz="2000" spc="-40" dirty="0">
                <a:latin typeface="Arial"/>
                <a:cs typeface="Arial"/>
              </a:rPr>
              <a:t> </a:t>
            </a:r>
            <a:r>
              <a:rPr sz="2000" spc="-5" dirty="0">
                <a:latin typeface="Arial"/>
                <a:cs typeface="Arial"/>
              </a:rPr>
              <a:t>(Video)</a:t>
            </a:r>
            <a:endParaRPr sz="2000">
              <a:latin typeface="Arial"/>
              <a:cs typeface="Arial"/>
            </a:endParaRPr>
          </a:p>
          <a:p>
            <a:pPr marL="241300" indent="-228600">
              <a:lnSpc>
                <a:spcPct val="100000"/>
              </a:lnSpc>
              <a:spcBef>
                <a:spcPts val="755"/>
              </a:spcBef>
              <a:buClr>
                <a:srgbClr val="359DD6"/>
              </a:buClr>
              <a:buChar char="•"/>
              <a:tabLst>
                <a:tab pos="240665" algn="l"/>
                <a:tab pos="241300" algn="l"/>
              </a:tabLst>
            </a:pPr>
            <a:r>
              <a:rPr sz="2000" dirty="0">
                <a:latin typeface="Arial"/>
                <a:cs typeface="Arial"/>
              </a:rPr>
              <a:t>Ultrasonic</a:t>
            </a:r>
            <a:r>
              <a:rPr sz="2000" spc="-40" dirty="0">
                <a:latin typeface="Arial"/>
                <a:cs typeface="Arial"/>
              </a:rPr>
              <a:t> </a:t>
            </a:r>
            <a:r>
              <a:rPr sz="2000" dirty="0">
                <a:latin typeface="Arial"/>
                <a:cs typeface="Arial"/>
              </a:rPr>
              <a:t>Sensors</a:t>
            </a:r>
            <a:endParaRPr sz="2000">
              <a:latin typeface="Arial"/>
              <a:cs typeface="Arial"/>
            </a:endParaRPr>
          </a:p>
          <a:p>
            <a:pPr marL="241300" indent="-228600">
              <a:lnSpc>
                <a:spcPct val="100000"/>
              </a:lnSpc>
              <a:spcBef>
                <a:spcPts val="760"/>
              </a:spcBef>
              <a:buClr>
                <a:srgbClr val="359DD6"/>
              </a:buClr>
              <a:buChar char="•"/>
              <a:tabLst>
                <a:tab pos="240665" algn="l"/>
                <a:tab pos="241300" algn="l"/>
              </a:tabLst>
            </a:pPr>
            <a:r>
              <a:rPr sz="2000" dirty="0">
                <a:latin typeface="Arial"/>
                <a:cs typeface="Arial"/>
              </a:rPr>
              <a:t>Central</a:t>
            </a:r>
            <a:r>
              <a:rPr sz="2000" spc="-35" dirty="0">
                <a:latin typeface="Arial"/>
                <a:cs typeface="Arial"/>
              </a:rPr>
              <a:t> </a:t>
            </a:r>
            <a:r>
              <a:rPr sz="2000" dirty="0">
                <a:latin typeface="Arial"/>
                <a:cs typeface="Arial"/>
              </a:rPr>
              <a:t>Computer</a:t>
            </a:r>
            <a:endParaRPr sz="2000">
              <a:latin typeface="Arial"/>
              <a:cs typeface="Arial"/>
            </a:endParaRPr>
          </a:p>
          <a:p>
            <a:pPr marL="241300" indent="-228600">
              <a:lnSpc>
                <a:spcPct val="100000"/>
              </a:lnSpc>
              <a:spcBef>
                <a:spcPts val="770"/>
              </a:spcBef>
              <a:buClr>
                <a:srgbClr val="359DD6"/>
              </a:buClr>
              <a:buChar char="•"/>
              <a:tabLst>
                <a:tab pos="240665" algn="l"/>
                <a:tab pos="241300" algn="l"/>
              </a:tabLst>
            </a:pPr>
            <a:r>
              <a:rPr sz="2000" dirty="0">
                <a:latin typeface="Arial"/>
                <a:cs typeface="Arial"/>
              </a:rPr>
              <a:t>Radar</a:t>
            </a:r>
            <a:r>
              <a:rPr sz="2000" spc="-30" dirty="0">
                <a:latin typeface="Arial"/>
                <a:cs typeface="Arial"/>
              </a:rPr>
              <a:t> </a:t>
            </a:r>
            <a:r>
              <a:rPr sz="2000" dirty="0">
                <a:latin typeface="Arial"/>
                <a:cs typeface="Arial"/>
              </a:rPr>
              <a:t>Sensors</a:t>
            </a:r>
            <a:endParaRPr sz="2000">
              <a:latin typeface="Arial"/>
              <a:cs typeface="Arial"/>
            </a:endParaRPr>
          </a:p>
          <a:p>
            <a:pPr marL="241300" marR="5080" indent="-228600">
              <a:lnSpc>
                <a:spcPct val="90100"/>
              </a:lnSpc>
              <a:spcBef>
                <a:spcPts val="990"/>
              </a:spcBef>
              <a:buClr>
                <a:srgbClr val="359DD6"/>
              </a:buClr>
              <a:buChar char="•"/>
              <a:tabLst>
                <a:tab pos="240665" algn="l"/>
                <a:tab pos="241300" algn="l"/>
              </a:tabLst>
            </a:pPr>
            <a:r>
              <a:rPr sz="2000" dirty="0">
                <a:latin typeface="Arial"/>
                <a:cs typeface="Arial"/>
              </a:rPr>
              <a:t>Dedicated Short-Range  Communications-Based</a:t>
            </a:r>
            <a:r>
              <a:rPr sz="2000" spc="-85" dirty="0">
                <a:latin typeface="Arial"/>
                <a:cs typeface="Arial"/>
              </a:rPr>
              <a:t> </a:t>
            </a:r>
            <a:r>
              <a:rPr sz="2000" dirty="0">
                <a:latin typeface="Arial"/>
                <a:cs typeface="Arial"/>
              </a:rPr>
              <a:t>Receiver  (not</a:t>
            </a:r>
            <a:r>
              <a:rPr sz="2000" spc="-40" dirty="0">
                <a:latin typeface="Arial"/>
                <a:cs typeface="Arial"/>
              </a:rPr>
              <a:t> </a:t>
            </a:r>
            <a:r>
              <a:rPr sz="2000" dirty="0">
                <a:latin typeface="Arial"/>
                <a:cs typeface="Arial"/>
              </a:rPr>
              <a:t>pictured)</a:t>
            </a:r>
            <a:endParaRPr sz="2000">
              <a:latin typeface="Arial"/>
              <a:cs typeface="Arial"/>
            </a:endParaRPr>
          </a:p>
        </p:txBody>
      </p:sp>
      <p:sp>
        <p:nvSpPr>
          <p:cNvPr id="4" name="object 4"/>
          <p:cNvSpPr/>
          <p:nvPr/>
        </p:nvSpPr>
        <p:spPr>
          <a:xfrm>
            <a:off x="1206182" y="1170419"/>
            <a:ext cx="5573776" cy="478688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85113" y="6008319"/>
            <a:ext cx="411924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Arial"/>
                <a:cs typeface="Arial"/>
              </a:rPr>
              <a:t>Source: The </a:t>
            </a:r>
            <a:r>
              <a:rPr sz="1200" i="1" spc="-5" dirty="0">
                <a:latin typeface="Arial"/>
                <a:cs typeface="Arial"/>
              </a:rPr>
              <a:t>Economist, “How </a:t>
            </a:r>
            <a:r>
              <a:rPr sz="1200" i="1" dirty="0">
                <a:latin typeface="Arial"/>
                <a:cs typeface="Arial"/>
              </a:rPr>
              <a:t>does a self-driving car</a:t>
            </a:r>
            <a:r>
              <a:rPr sz="1200" i="1" spc="-180" dirty="0">
                <a:latin typeface="Arial"/>
                <a:cs typeface="Arial"/>
              </a:rPr>
              <a:t> </a:t>
            </a:r>
            <a:r>
              <a:rPr sz="1200" i="1" dirty="0">
                <a:latin typeface="Arial"/>
                <a:cs typeface="Arial"/>
              </a:rPr>
              <a:t>work?”</a:t>
            </a:r>
            <a:endParaRPr sz="1200">
              <a:latin typeface="Arial"/>
              <a:cs typeface="Arial"/>
            </a:endParaRPr>
          </a:p>
        </p:txBody>
      </p:sp>
    </p:spTree>
    <p:extLst>
      <p:ext uri="{BB962C8B-B14F-4D97-AF65-F5344CB8AC3E}">
        <p14:creationId xmlns:p14="http://schemas.microsoft.com/office/powerpoint/2010/main" val="191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Content Placeholder 3"/>
          <p:cNvSpPr>
            <a:spLocks noGrp="1"/>
          </p:cNvSpPr>
          <p:nvPr>
            <p:ph idx="1"/>
          </p:nvPr>
        </p:nvSpPr>
        <p:spPr>
          <a:xfrm>
            <a:off x="304800" y="1275347"/>
            <a:ext cx="11658600" cy="2803844"/>
          </a:xfrm>
        </p:spPr>
        <p:txBody>
          <a:bodyPr/>
          <a:lstStyle/>
          <a:p>
            <a:r>
              <a:rPr lang="en-US" dirty="0"/>
              <a:t>3.1. Attacks on Internal </a:t>
            </a:r>
            <a:r>
              <a:rPr lang="en-US" dirty="0" smtClean="0"/>
              <a:t>Networks</a:t>
            </a:r>
            <a:endParaRPr lang="en-US" dirty="0"/>
          </a:p>
          <a:p>
            <a:r>
              <a:rPr lang="en-US" dirty="0"/>
              <a:t>3.1.1. Passcode and Key attacks</a:t>
            </a:r>
          </a:p>
          <a:p>
            <a:r>
              <a:rPr lang="en-US" b="0" dirty="0"/>
              <a:t>passcode and keys are one of the safety features of the connected cars. Multiple attempts may crack the password or keys which works on the IR based technologies can be easily hacked. Brute force attack on the passcode can crack the passcodes of the connected cars.</a:t>
            </a:r>
          </a:p>
          <a:p>
            <a:endParaRPr lang="en-US" dirty="0"/>
          </a:p>
        </p:txBody>
      </p:sp>
    </p:spTree>
    <p:extLst>
      <p:ext uri="{BB962C8B-B14F-4D97-AF65-F5344CB8AC3E}">
        <p14:creationId xmlns:p14="http://schemas.microsoft.com/office/powerpoint/2010/main" val="872130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209753"/>
            <a:ext cx="9891395" cy="574675"/>
          </a:xfrm>
          <a:prstGeom prst="rect">
            <a:avLst/>
          </a:prstGeom>
        </p:spPr>
        <p:txBody>
          <a:bodyPr vert="horz" wrap="square" lIns="0" tIns="12700" rIns="0" bIns="0" rtlCol="0">
            <a:spAutoFit/>
          </a:bodyPr>
          <a:lstStyle/>
          <a:p>
            <a:pPr marL="12700">
              <a:lnSpc>
                <a:spcPct val="100000"/>
              </a:lnSpc>
              <a:spcBef>
                <a:spcPts val="100"/>
              </a:spcBef>
            </a:pPr>
            <a:r>
              <a:rPr dirty="0"/>
              <a:t>Key </a:t>
            </a:r>
            <a:r>
              <a:rPr spc="-5" dirty="0"/>
              <a:t>Physical Components </a:t>
            </a:r>
            <a:r>
              <a:rPr spc="-10" dirty="0"/>
              <a:t>of </a:t>
            </a:r>
            <a:r>
              <a:rPr spc="-5" dirty="0"/>
              <a:t>Autonomous</a:t>
            </a:r>
            <a:r>
              <a:rPr spc="-285" dirty="0"/>
              <a:t> </a:t>
            </a:r>
            <a:r>
              <a:rPr spc="-45" dirty="0"/>
              <a:t>Vehicles</a:t>
            </a:r>
          </a:p>
        </p:txBody>
      </p:sp>
      <p:sp>
        <p:nvSpPr>
          <p:cNvPr id="3" name="object 3"/>
          <p:cNvSpPr txBox="1"/>
          <p:nvPr/>
        </p:nvSpPr>
        <p:spPr>
          <a:xfrm>
            <a:off x="1066291" y="1165606"/>
            <a:ext cx="10356215" cy="5391785"/>
          </a:xfrm>
          <a:prstGeom prst="rect">
            <a:avLst/>
          </a:prstGeom>
        </p:spPr>
        <p:txBody>
          <a:bodyPr vert="horz" wrap="square" lIns="0" tIns="47625" rIns="0" bIns="0" rtlCol="0">
            <a:spAutoFit/>
          </a:bodyPr>
          <a:lstStyle/>
          <a:p>
            <a:pPr marL="241300" marR="611505" indent="-228600">
              <a:lnSpc>
                <a:spcPts val="2160"/>
              </a:lnSpc>
              <a:spcBef>
                <a:spcPts val="375"/>
              </a:spcBef>
              <a:buClr>
                <a:srgbClr val="359DD6"/>
              </a:buClr>
              <a:buFont typeface="Arial"/>
              <a:buChar char="•"/>
              <a:tabLst>
                <a:tab pos="241300" algn="l"/>
                <a:tab pos="241935" algn="l"/>
              </a:tabLst>
            </a:pPr>
            <a:r>
              <a:rPr sz="2000" b="1" dirty="0">
                <a:latin typeface="Arial"/>
                <a:cs typeface="Arial"/>
              </a:rPr>
              <a:t>Cameras </a:t>
            </a:r>
            <a:r>
              <a:rPr sz="2000" dirty="0">
                <a:latin typeface="Arial"/>
                <a:cs typeface="Arial"/>
              </a:rPr>
              <a:t>– Provide real-time obstacle detection to facilitate lane departure and</a:t>
            </a:r>
            <a:r>
              <a:rPr sz="2000" spc="-210" dirty="0">
                <a:latin typeface="Arial"/>
                <a:cs typeface="Arial"/>
              </a:rPr>
              <a:t> </a:t>
            </a:r>
            <a:r>
              <a:rPr sz="2000" dirty="0">
                <a:latin typeface="Arial"/>
                <a:cs typeface="Arial"/>
              </a:rPr>
              <a:t>track  roadway information (like road</a:t>
            </a:r>
            <a:r>
              <a:rPr sz="2000" spc="-105" dirty="0">
                <a:latin typeface="Arial"/>
                <a:cs typeface="Arial"/>
              </a:rPr>
              <a:t> </a:t>
            </a:r>
            <a:r>
              <a:rPr sz="2000" dirty="0">
                <a:latin typeface="Arial"/>
                <a:cs typeface="Arial"/>
              </a:rPr>
              <a:t>signs).</a:t>
            </a:r>
            <a:endParaRPr sz="2000">
              <a:latin typeface="Arial"/>
              <a:cs typeface="Arial"/>
            </a:endParaRPr>
          </a:p>
          <a:p>
            <a:pPr marL="241300" indent="-228600">
              <a:lnSpc>
                <a:spcPct val="100000"/>
              </a:lnSpc>
              <a:spcBef>
                <a:spcPts val="1325"/>
              </a:spcBef>
              <a:buClr>
                <a:srgbClr val="359DD6"/>
              </a:buClr>
              <a:buFont typeface="Arial"/>
              <a:buChar char="•"/>
              <a:tabLst>
                <a:tab pos="241300" algn="l"/>
                <a:tab pos="241935" algn="l"/>
              </a:tabLst>
            </a:pPr>
            <a:r>
              <a:rPr sz="2000" b="1" dirty="0">
                <a:latin typeface="Arial"/>
                <a:cs typeface="Arial"/>
              </a:rPr>
              <a:t>Radar </a:t>
            </a:r>
            <a:r>
              <a:rPr sz="2000" dirty="0">
                <a:latin typeface="Arial"/>
                <a:cs typeface="Arial"/>
              </a:rPr>
              <a:t>– Radio waves detect short &amp; long-range</a:t>
            </a:r>
            <a:r>
              <a:rPr sz="2000" spc="-165" dirty="0">
                <a:latin typeface="Arial"/>
                <a:cs typeface="Arial"/>
              </a:rPr>
              <a:t> </a:t>
            </a:r>
            <a:r>
              <a:rPr sz="2000" dirty="0">
                <a:latin typeface="Arial"/>
                <a:cs typeface="Arial"/>
              </a:rPr>
              <a:t>depth.</a:t>
            </a:r>
            <a:endParaRPr sz="2000">
              <a:latin typeface="Arial"/>
              <a:cs typeface="Arial"/>
            </a:endParaRPr>
          </a:p>
          <a:p>
            <a:pPr marL="241300" marR="266065" indent="-228600">
              <a:lnSpc>
                <a:spcPts val="2160"/>
              </a:lnSpc>
              <a:spcBef>
                <a:spcPts val="1639"/>
              </a:spcBef>
              <a:buClr>
                <a:srgbClr val="359DD6"/>
              </a:buClr>
              <a:buFont typeface="Arial"/>
              <a:buChar char="•"/>
              <a:tabLst>
                <a:tab pos="241300" algn="l"/>
                <a:tab pos="241935" algn="l"/>
              </a:tabLst>
            </a:pPr>
            <a:r>
              <a:rPr sz="2000" b="1" dirty="0">
                <a:latin typeface="Arial"/>
                <a:cs typeface="Arial"/>
              </a:rPr>
              <a:t>LIDAR </a:t>
            </a:r>
            <a:r>
              <a:rPr sz="2000" dirty="0">
                <a:latin typeface="Arial"/>
                <a:cs typeface="Arial"/>
              </a:rPr>
              <a:t>– Measures distance by illuminating target with pulsed laser light and</a:t>
            </a:r>
            <a:r>
              <a:rPr sz="2000" spc="-150" dirty="0">
                <a:latin typeface="Arial"/>
                <a:cs typeface="Arial"/>
              </a:rPr>
              <a:t> </a:t>
            </a:r>
            <a:r>
              <a:rPr sz="2000" dirty="0">
                <a:latin typeface="Arial"/>
                <a:cs typeface="Arial"/>
              </a:rPr>
              <a:t>measuring  reflected pulses with sensors to create 3-D map of</a:t>
            </a:r>
            <a:r>
              <a:rPr sz="2000" spc="-215" dirty="0">
                <a:latin typeface="Arial"/>
                <a:cs typeface="Arial"/>
              </a:rPr>
              <a:t> </a:t>
            </a:r>
            <a:r>
              <a:rPr sz="2000" dirty="0">
                <a:latin typeface="Arial"/>
                <a:cs typeface="Arial"/>
              </a:rPr>
              <a:t>area.</a:t>
            </a:r>
            <a:endParaRPr sz="2000">
              <a:latin typeface="Arial"/>
              <a:cs typeface="Arial"/>
            </a:endParaRPr>
          </a:p>
          <a:p>
            <a:pPr marL="241300" marR="5080" indent="-228600">
              <a:lnSpc>
                <a:spcPts val="2160"/>
              </a:lnSpc>
              <a:spcBef>
                <a:spcPts val="1600"/>
              </a:spcBef>
              <a:buClr>
                <a:srgbClr val="359DD6"/>
              </a:buClr>
              <a:buFont typeface="Arial"/>
              <a:buChar char="•"/>
              <a:tabLst>
                <a:tab pos="241300" algn="l"/>
                <a:tab pos="241935" algn="l"/>
                <a:tab pos="6039485" algn="l"/>
              </a:tabLst>
            </a:pPr>
            <a:r>
              <a:rPr sz="2000" b="1" dirty="0">
                <a:latin typeface="Arial"/>
                <a:cs typeface="Arial"/>
              </a:rPr>
              <a:t>GPS </a:t>
            </a:r>
            <a:r>
              <a:rPr sz="2000" dirty="0">
                <a:latin typeface="Arial"/>
                <a:cs typeface="Arial"/>
              </a:rPr>
              <a:t>– </a:t>
            </a:r>
            <a:r>
              <a:rPr sz="2000" spc="-5" dirty="0">
                <a:latin typeface="Arial"/>
                <a:cs typeface="Arial"/>
              </a:rPr>
              <a:t>Triangulates </a:t>
            </a:r>
            <a:r>
              <a:rPr sz="2000" dirty="0">
                <a:latin typeface="Arial"/>
                <a:cs typeface="Arial"/>
              </a:rPr>
              <a:t>position of car</a:t>
            </a:r>
            <a:r>
              <a:rPr sz="2000" spc="-110" dirty="0">
                <a:latin typeface="Arial"/>
                <a:cs typeface="Arial"/>
              </a:rPr>
              <a:t> </a:t>
            </a:r>
            <a:r>
              <a:rPr sz="2000" dirty="0">
                <a:latin typeface="Arial"/>
                <a:cs typeface="Arial"/>
              </a:rPr>
              <a:t>using</a:t>
            </a:r>
            <a:r>
              <a:rPr sz="2000" spc="-5" dirty="0">
                <a:latin typeface="Arial"/>
                <a:cs typeface="Arial"/>
              </a:rPr>
              <a:t> </a:t>
            </a:r>
            <a:r>
              <a:rPr sz="2000" dirty="0">
                <a:latin typeface="Arial"/>
                <a:cs typeface="Arial"/>
              </a:rPr>
              <a:t>satellites.	Current GPS technology is limited to</a:t>
            </a:r>
            <a:r>
              <a:rPr sz="2000" spc="-140" dirty="0">
                <a:latin typeface="Arial"/>
                <a:cs typeface="Arial"/>
              </a:rPr>
              <a:t> </a:t>
            </a:r>
            <a:r>
              <a:rPr sz="2000" dirty="0">
                <a:latin typeface="Arial"/>
                <a:cs typeface="Arial"/>
              </a:rPr>
              <a:t>a  certain distance. Advanced GPS is in</a:t>
            </a:r>
            <a:r>
              <a:rPr sz="2000" spc="-220" dirty="0">
                <a:latin typeface="Arial"/>
                <a:cs typeface="Arial"/>
              </a:rPr>
              <a:t> </a:t>
            </a:r>
            <a:r>
              <a:rPr sz="2000" dirty="0">
                <a:latin typeface="Arial"/>
                <a:cs typeface="Arial"/>
              </a:rPr>
              <a:t>development.</a:t>
            </a:r>
            <a:endParaRPr sz="2000">
              <a:latin typeface="Arial"/>
              <a:cs typeface="Arial"/>
            </a:endParaRPr>
          </a:p>
          <a:p>
            <a:pPr marL="241300" indent="-228600">
              <a:lnSpc>
                <a:spcPts val="2280"/>
              </a:lnSpc>
              <a:spcBef>
                <a:spcPts val="1325"/>
              </a:spcBef>
              <a:buClr>
                <a:srgbClr val="359DD6"/>
              </a:buClr>
              <a:buFont typeface="Arial"/>
              <a:buChar char="•"/>
              <a:tabLst>
                <a:tab pos="241300" algn="l"/>
                <a:tab pos="241935" algn="l"/>
              </a:tabLst>
            </a:pPr>
            <a:r>
              <a:rPr sz="2000" b="1" dirty="0">
                <a:latin typeface="Arial"/>
                <a:cs typeface="Arial"/>
              </a:rPr>
              <a:t>Ultrasonic Sensors </a:t>
            </a:r>
            <a:r>
              <a:rPr sz="2000" dirty="0">
                <a:latin typeface="Arial"/>
                <a:cs typeface="Arial"/>
              </a:rPr>
              <a:t>– Uses high-frequency sound waves and bounce-back to</a:t>
            </a:r>
            <a:r>
              <a:rPr sz="2000" spc="-220" dirty="0">
                <a:latin typeface="Arial"/>
                <a:cs typeface="Arial"/>
              </a:rPr>
              <a:t> </a:t>
            </a:r>
            <a:r>
              <a:rPr sz="2000" dirty="0">
                <a:latin typeface="Arial"/>
                <a:cs typeface="Arial"/>
              </a:rPr>
              <a:t>calculate</a:t>
            </a:r>
            <a:endParaRPr sz="2000">
              <a:latin typeface="Arial"/>
              <a:cs typeface="Arial"/>
            </a:endParaRPr>
          </a:p>
          <a:p>
            <a:pPr marL="241300">
              <a:lnSpc>
                <a:spcPts val="2280"/>
              </a:lnSpc>
              <a:tabLst>
                <a:tab pos="1397000" algn="l"/>
              </a:tabLst>
            </a:pPr>
            <a:r>
              <a:rPr sz="2000" dirty="0">
                <a:latin typeface="Arial"/>
                <a:cs typeface="Arial"/>
              </a:rPr>
              <a:t>distance.	Best in close</a:t>
            </a:r>
            <a:r>
              <a:rPr sz="2000" spc="-45" dirty="0">
                <a:latin typeface="Arial"/>
                <a:cs typeface="Arial"/>
              </a:rPr>
              <a:t> </a:t>
            </a:r>
            <a:r>
              <a:rPr sz="2000" dirty="0">
                <a:latin typeface="Arial"/>
                <a:cs typeface="Arial"/>
              </a:rPr>
              <a:t>range.</a:t>
            </a:r>
            <a:endParaRPr sz="2000">
              <a:latin typeface="Arial"/>
              <a:cs typeface="Arial"/>
            </a:endParaRPr>
          </a:p>
          <a:p>
            <a:pPr marL="241300" marR="1374140" indent="-228600">
              <a:lnSpc>
                <a:spcPts val="2160"/>
              </a:lnSpc>
              <a:spcBef>
                <a:spcPts val="1640"/>
              </a:spcBef>
              <a:buClr>
                <a:srgbClr val="359DD6"/>
              </a:buClr>
              <a:buFont typeface="Arial"/>
              <a:buChar char="•"/>
              <a:tabLst>
                <a:tab pos="241300" algn="l"/>
                <a:tab pos="241935" algn="l"/>
              </a:tabLst>
            </a:pPr>
            <a:r>
              <a:rPr sz="2000" b="1" dirty="0">
                <a:latin typeface="Arial"/>
                <a:cs typeface="Arial"/>
              </a:rPr>
              <a:t>Central Computer </a:t>
            </a:r>
            <a:r>
              <a:rPr sz="2000" dirty="0">
                <a:latin typeface="Arial"/>
                <a:cs typeface="Arial"/>
              </a:rPr>
              <a:t>– “Brain” </a:t>
            </a:r>
            <a:r>
              <a:rPr sz="2000" spc="-5" dirty="0">
                <a:latin typeface="Arial"/>
                <a:cs typeface="Arial"/>
              </a:rPr>
              <a:t>of </a:t>
            </a:r>
            <a:r>
              <a:rPr sz="2000" dirty="0">
                <a:latin typeface="Arial"/>
                <a:cs typeface="Arial"/>
              </a:rPr>
              <a:t>the vehicle. Receives information from</a:t>
            </a:r>
            <a:r>
              <a:rPr sz="2000" spc="-180" dirty="0">
                <a:latin typeface="Arial"/>
                <a:cs typeface="Arial"/>
              </a:rPr>
              <a:t> </a:t>
            </a:r>
            <a:r>
              <a:rPr sz="2000" dirty="0">
                <a:latin typeface="Arial"/>
                <a:cs typeface="Arial"/>
              </a:rPr>
              <a:t>various  components and helps direct vehicle</a:t>
            </a:r>
            <a:r>
              <a:rPr sz="2000" spc="-110" dirty="0">
                <a:latin typeface="Arial"/>
                <a:cs typeface="Arial"/>
              </a:rPr>
              <a:t> </a:t>
            </a:r>
            <a:r>
              <a:rPr sz="2000" dirty="0">
                <a:latin typeface="Arial"/>
                <a:cs typeface="Arial"/>
              </a:rPr>
              <a:t>overall.</a:t>
            </a:r>
            <a:endParaRPr sz="2000">
              <a:latin typeface="Arial"/>
              <a:cs typeface="Arial"/>
            </a:endParaRPr>
          </a:p>
          <a:p>
            <a:pPr marL="241300" marR="269240" indent="-228600">
              <a:lnSpc>
                <a:spcPts val="2160"/>
              </a:lnSpc>
              <a:spcBef>
                <a:spcPts val="1595"/>
              </a:spcBef>
              <a:buClr>
                <a:srgbClr val="359DD6"/>
              </a:buClr>
              <a:buFont typeface="Arial"/>
              <a:buChar char="•"/>
              <a:tabLst>
                <a:tab pos="241300" algn="l"/>
                <a:tab pos="241935" algn="l"/>
              </a:tabLst>
            </a:pPr>
            <a:r>
              <a:rPr sz="2000" b="1" spc="5" dirty="0">
                <a:latin typeface="Arial"/>
                <a:cs typeface="Arial"/>
              </a:rPr>
              <a:t>DRSC </a:t>
            </a:r>
            <a:r>
              <a:rPr sz="2000" b="1" dirty="0">
                <a:latin typeface="Arial"/>
                <a:cs typeface="Arial"/>
              </a:rPr>
              <a:t>- Based </a:t>
            </a:r>
            <a:r>
              <a:rPr sz="2000" b="1" spc="-5" dirty="0">
                <a:latin typeface="Arial"/>
                <a:cs typeface="Arial"/>
              </a:rPr>
              <a:t>Receiver </a:t>
            </a:r>
            <a:r>
              <a:rPr sz="2000" dirty="0">
                <a:latin typeface="Arial"/>
                <a:cs typeface="Arial"/>
              </a:rPr>
              <a:t>– Communications device permitting vehicle to communicate  with other vehicles (V2V) using </a:t>
            </a:r>
            <a:r>
              <a:rPr sz="2000" spc="5" dirty="0">
                <a:latin typeface="Arial"/>
                <a:cs typeface="Arial"/>
              </a:rPr>
              <a:t>DSRC, </a:t>
            </a:r>
            <a:r>
              <a:rPr sz="2000" dirty="0">
                <a:latin typeface="Arial"/>
                <a:cs typeface="Arial"/>
              </a:rPr>
              <a:t>a wireless communication standard that</a:t>
            </a:r>
            <a:r>
              <a:rPr sz="2000" spc="-195" dirty="0">
                <a:latin typeface="Arial"/>
                <a:cs typeface="Arial"/>
              </a:rPr>
              <a:t> </a:t>
            </a:r>
            <a:r>
              <a:rPr sz="2000" dirty="0">
                <a:latin typeface="Arial"/>
                <a:cs typeface="Arial"/>
              </a:rPr>
              <a:t>enables  reliable data transmission in active safety applications. NHTSA has promoted the use</a:t>
            </a:r>
            <a:r>
              <a:rPr sz="2000" spc="-305" dirty="0">
                <a:latin typeface="Arial"/>
                <a:cs typeface="Arial"/>
              </a:rPr>
              <a:t> </a:t>
            </a:r>
            <a:r>
              <a:rPr sz="2000" dirty="0">
                <a:latin typeface="Arial"/>
                <a:cs typeface="Arial"/>
              </a:rPr>
              <a:t>of  </a:t>
            </a:r>
            <a:r>
              <a:rPr sz="2000" spc="5" dirty="0">
                <a:latin typeface="Arial"/>
                <a:cs typeface="Arial"/>
              </a:rPr>
              <a:t>DSRC.</a:t>
            </a:r>
            <a:endParaRPr sz="2000">
              <a:latin typeface="Arial"/>
              <a:cs typeface="Arial"/>
            </a:endParaRPr>
          </a:p>
        </p:txBody>
      </p:sp>
    </p:spTree>
    <p:extLst>
      <p:ext uri="{BB962C8B-B14F-4D97-AF65-F5344CB8AC3E}">
        <p14:creationId xmlns:p14="http://schemas.microsoft.com/office/powerpoint/2010/main" val="289031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185369"/>
            <a:ext cx="6938645" cy="757555"/>
          </a:xfrm>
          <a:prstGeom prst="rect">
            <a:avLst/>
          </a:prstGeom>
        </p:spPr>
        <p:txBody>
          <a:bodyPr vert="horz" wrap="square" lIns="0" tIns="12700" rIns="0" bIns="0" rtlCol="0">
            <a:spAutoFit/>
          </a:bodyPr>
          <a:lstStyle/>
          <a:p>
            <a:pPr marL="12700">
              <a:lnSpc>
                <a:spcPct val="100000"/>
              </a:lnSpc>
              <a:spcBef>
                <a:spcPts val="100"/>
              </a:spcBef>
            </a:pPr>
            <a:r>
              <a:rPr sz="4800" spc="-5" dirty="0"/>
              <a:t>Potential Attack</a:t>
            </a:r>
            <a:r>
              <a:rPr sz="4800" spc="-280" dirty="0"/>
              <a:t> </a:t>
            </a:r>
            <a:r>
              <a:rPr sz="4800" dirty="0"/>
              <a:t>Gateways</a:t>
            </a:r>
            <a:endParaRPr sz="4800"/>
          </a:p>
        </p:txBody>
      </p:sp>
      <p:sp>
        <p:nvSpPr>
          <p:cNvPr id="3" name="object 3"/>
          <p:cNvSpPr txBox="1"/>
          <p:nvPr/>
        </p:nvSpPr>
        <p:spPr>
          <a:xfrm>
            <a:off x="6703314" y="1123866"/>
            <a:ext cx="4342765" cy="3732529"/>
          </a:xfrm>
          <a:prstGeom prst="rect">
            <a:avLst/>
          </a:prstGeom>
        </p:spPr>
        <p:txBody>
          <a:bodyPr vert="horz" wrap="square" lIns="0" tIns="54610" rIns="0" bIns="0" rtlCol="0">
            <a:spAutoFit/>
          </a:bodyPr>
          <a:lstStyle/>
          <a:p>
            <a:pPr marL="241300" indent="-228600">
              <a:lnSpc>
                <a:spcPct val="100000"/>
              </a:lnSpc>
              <a:spcBef>
                <a:spcPts val="430"/>
              </a:spcBef>
              <a:buClr>
                <a:srgbClr val="359DD6"/>
              </a:buClr>
              <a:buChar char="•"/>
              <a:tabLst>
                <a:tab pos="240665" algn="l"/>
                <a:tab pos="241300" algn="l"/>
              </a:tabLst>
            </a:pPr>
            <a:r>
              <a:rPr sz="2000" dirty="0">
                <a:latin typeface="Arial"/>
                <a:cs typeface="Arial"/>
              </a:rPr>
              <a:t>Electrical Control Units</a:t>
            </a:r>
            <a:r>
              <a:rPr sz="2000" spc="-75" dirty="0">
                <a:latin typeface="Arial"/>
                <a:cs typeface="Arial"/>
              </a:rPr>
              <a:t> </a:t>
            </a:r>
            <a:r>
              <a:rPr sz="2000" dirty="0">
                <a:latin typeface="Arial"/>
                <a:cs typeface="Arial"/>
              </a:rPr>
              <a:t>(ECUs)</a:t>
            </a:r>
            <a:endParaRPr sz="2000">
              <a:latin typeface="Arial"/>
              <a:cs typeface="Arial"/>
            </a:endParaRPr>
          </a:p>
          <a:p>
            <a:pPr marL="698500" marR="5080" lvl="1" indent="-228600">
              <a:lnSpc>
                <a:spcPct val="90100"/>
              </a:lnSpc>
              <a:spcBef>
                <a:spcPts val="509"/>
              </a:spcBef>
              <a:buChar char="•"/>
              <a:tabLst>
                <a:tab pos="698500" algn="l"/>
                <a:tab pos="699135" algn="l"/>
              </a:tabLst>
            </a:pPr>
            <a:r>
              <a:rPr sz="1800" spc="-5" dirty="0">
                <a:latin typeface="Arial"/>
                <a:cs typeface="Arial"/>
              </a:rPr>
              <a:t>Airbag, Advanced Driver Assistant  System, </a:t>
            </a:r>
            <a:r>
              <a:rPr sz="1800" spc="-10" dirty="0">
                <a:latin typeface="Arial"/>
                <a:cs typeface="Arial"/>
              </a:rPr>
              <a:t>Engine, </a:t>
            </a:r>
            <a:r>
              <a:rPr sz="1800" spc="-5" dirty="0">
                <a:latin typeface="Arial"/>
                <a:cs typeface="Arial"/>
              </a:rPr>
              <a:t>Steering </a:t>
            </a:r>
            <a:r>
              <a:rPr sz="1800" dirty="0">
                <a:latin typeface="Arial"/>
                <a:cs typeface="Arial"/>
              </a:rPr>
              <a:t>&amp; </a:t>
            </a:r>
            <a:r>
              <a:rPr sz="1800" spc="-5" dirty="0">
                <a:latin typeface="Arial"/>
                <a:cs typeface="Arial"/>
              </a:rPr>
              <a:t>Brakes,  </a:t>
            </a:r>
            <a:r>
              <a:rPr sz="1800" dirty="0">
                <a:latin typeface="Arial"/>
                <a:cs typeface="Arial"/>
              </a:rPr>
              <a:t>etc.</a:t>
            </a:r>
            <a:endParaRPr sz="1800">
              <a:latin typeface="Arial"/>
              <a:cs typeface="Arial"/>
            </a:endParaRPr>
          </a:p>
          <a:p>
            <a:pPr marL="241300" marR="608965" indent="-228600">
              <a:lnSpc>
                <a:spcPts val="2160"/>
              </a:lnSpc>
              <a:spcBef>
                <a:spcPts val="1019"/>
              </a:spcBef>
              <a:buClr>
                <a:srgbClr val="359DD6"/>
              </a:buClr>
              <a:buChar char="•"/>
              <a:tabLst>
                <a:tab pos="240665" algn="l"/>
                <a:tab pos="241300" algn="l"/>
              </a:tabLst>
            </a:pPr>
            <a:r>
              <a:rPr sz="2000" dirty="0">
                <a:latin typeface="Arial"/>
                <a:cs typeface="Arial"/>
              </a:rPr>
              <a:t>On-Board Diagnostics (OBD)</a:t>
            </a:r>
            <a:r>
              <a:rPr sz="2000" spc="-135" dirty="0">
                <a:latin typeface="Arial"/>
                <a:cs typeface="Arial"/>
              </a:rPr>
              <a:t> </a:t>
            </a:r>
            <a:r>
              <a:rPr sz="2000" dirty="0">
                <a:latin typeface="Arial"/>
                <a:cs typeface="Arial"/>
              </a:rPr>
              <a:t>II  Diagnostic</a:t>
            </a:r>
            <a:r>
              <a:rPr sz="2000" spc="-35" dirty="0">
                <a:latin typeface="Arial"/>
                <a:cs typeface="Arial"/>
              </a:rPr>
              <a:t> </a:t>
            </a:r>
            <a:r>
              <a:rPr sz="2000" dirty="0">
                <a:latin typeface="Arial"/>
                <a:cs typeface="Arial"/>
              </a:rPr>
              <a:t>Port</a:t>
            </a:r>
            <a:endParaRPr sz="2000">
              <a:latin typeface="Arial"/>
              <a:cs typeface="Arial"/>
            </a:endParaRPr>
          </a:p>
          <a:p>
            <a:pPr marL="241300" indent="-228600">
              <a:lnSpc>
                <a:spcPts val="2280"/>
              </a:lnSpc>
              <a:spcBef>
                <a:spcPts val="725"/>
              </a:spcBef>
              <a:buClr>
                <a:srgbClr val="359DD6"/>
              </a:buClr>
              <a:buChar char="•"/>
              <a:tabLst>
                <a:tab pos="240665" algn="l"/>
                <a:tab pos="241300" algn="l"/>
              </a:tabLst>
            </a:pPr>
            <a:r>
              <a:rPr sz="2000" dirty="0">
                <a:latin typeface="Arial"/>
                <a:cs typeface="Arial"/>
              </a:rPr>
              <a:t>Dedicated</a:t>
            </a:r>
            <a:r>
              <a:rPr sz="2000" spc="-40" dirty="0">
                <a:latin typeface="Arial"/>
                <a:cs typeface="Arial"/>
              </a:rPr>
              <a:t> </a:t>
            </a:r>
            <a:r>
              <a:rPr sz="2000" dirty="0">
                <a:latin typeface="Arial"/>
                <a:cs typeface="Arial"/>
              </a:rPr>
              <a:t>Short-Range</a:t>
            </a:r>
            <a:endParaRPr sz="2000">
              <a:latin typeface="Arial"/>
              <a:cs typeface="Arial"/>
            </a:endParaRPr>
          </a:p>
          <a:p>
            <a:pPr marL="241300">
              <a:lnSpc>
                <a:spcPts val="2280"/>
              </a:lnSpc>
            </a:pPr>
            <a:r>
              <a:rPr sz="2000" dirty="0">
                <a:latin typeface="Arial"/>
                <a:cs typeface="Arial"/>
              </a:rPr>
              <a:t>Communications-Based</a:t>
            </a:r>
            <a:r>
              <a:rPr sz="2000" spc="-50" dirty="0">
                <a:latin typeface="Arial"/>
                <a:cs typeface="Arial"/>
              </a:rPr>
              <a:t> </a:t>
            </a:r>
            <a:r>
              <a:rPr sz="2000" dirty="0">
                <a:latin typeface="Arial"/>
                <a:cs typeface="Arial"/>
              </a:rPr>
              <a:t>Receiver</a:t>
            </a:r>
            <a:endParaRPr sz="2000">
              <a:latin typeface="Arial"/>
              <a:cs typeface="Arial"/>
            </a:endParaRPr>
          </a:p>
          <a:p>
            <a:pPr marL="241300" indent="-228600">
              <a:lnSpc>
                <a:spcPct val="100000"/>
              </a:lnSpc>
              <a:spcBef>
                <a:spcPts val="770"/>
              </a:spcBef>
              <a:buClr>
                <a:srgbClr val="359DD6"/>
              </a:buClr>
              <a:buChar char="•"/>
              <a:tabLst>
                <a:tab pos="240665" algn="l"/>
                <a:tab pos="241300" algn="l"/>
              </a:tabLst>
            </a:pPr>
            <a:r>
              <a:rPr sz="2000" dirty="0">
                <a:latin typeface="Arial"/>
                <a:cs typeface="Arial"/>
              </a:rPr>
              <a:t>USB</a:t>
            </a:r>
            <a:r>
              <a:rPr sz="2000" spc="-5" dirty="0">
                <a:latin typeface="Arial"/>
                <a:cs typeface="Arial"/>
              </a:rPr>
              <a:t> </a:t>
            </a:r>
            <a:r>
              <a:rPr sz="2000" dirty="0">
                <a:latin typeface="Arial"/>
                <a:cs typeface="Arial"/>
              </a:rPr>
              <a:t>Ports</a:t>
            </a:r>
            <a:endParaRPr sz="2000">
              <a:latin typeface="Arial"/>
              <a:cs typeface="Arial"/>
            </a:endParaRPr>
          </a:p>
          <a:p>
            <a:pPr marL="241300" indent="-228600">
              <a:lnSpc>
                <a:spcPct val="100000"/>
              </a:lnSpc>
              <a:spcBef>
                <a:spcPts val="760"/>
              </a:spcBef>
              <a:buClr>
                <a:srgbClr val="359DD6"/>
              </a:buClr>
              <a:buChar char="•"/>
              <a:tabLst>
                <a:tab pos="240665" algn="l"/>
                <a:tab pos="241300" algn="l"/>
              </a:tabLst>
            </a:pPr>
            <a:r>
              <a:rPr sz="2000" dirty="0">
                <a:latin typeface="Arial"/>
                <a:cs typeface="Arial"/>
              </a:rPr>
              <a:t>Passive Keyless Entry/ Remote</a:t>
            </a:r>
            <a:r>
              <a:rPr sz="2000" spc="-125" dirty="0">
                <a:latin typeface="Arial"/>
                <a:cs typeface="Arial"/>
              </a:rPr>
              <a:t> </a:t>
            </a:r>
            <a:r>
              <a:rPr sz="2000" dirty="0">
                <a:latin typeface="Arial"/>
                <a:cs typeface="Arial"/>
              </a:rPr>
              <a:t>Key</a:t>
            </a:r>
            <a:endParaRPr sz="2000">
              <a:latin typeface="Arial"/>
              <a:cs typeface="Arial"/>
            </a:endParaRPr>
          </a:p>
          <a:p>
            <a:pPr marL="241300" indent="-228600">
              <a:lnSpc>
                <a:spcPct val="100000"/>
              </a:lnSpc>
              <a:spcBef>
                <a:spcPts val="755"/>
              </a:spcBef>
              <a:buClr>
                <a:srgbClr val="359DD6"/>
              </a:buClr>
              <a:buChar char="•"/>
              <a:tabLst>
                <a:tab pos="240665" algn="l"/>
                <a:tab pos="241300" algn="l"/>
              </a:tabLst>
            </a:pPr>
            <a:r>
              <a:rPr sz="2000" dirty="0">
                <a:latin typeface="Arial"/>
                <a:cs typeface="Arial"/>
              </a:rPr>
              <a:t>Remote Link </a:t>
            </a:r>
            <a:r>
              <a:rPr sz="2000" spc="-30" dirty="0">
                <a:latin typeface="Arial"/>
                <a:cs typeface="Arial"/>
              </a:rPr>
              <a:t>Type</a:t>
            </a:r>
            <a:r>
              <a:rPr sz="2000" spc="-210" dirty="0">
                <a:latin typeface="Arial"/>
                <a:cs typeface="Arial"/>
              </a:rPr>
              <a:t> </a:t>
            </a:r>
            <a:r>
              <a:rPr sz="2000" dirty="0">
                <a:latin typeface="Arial"/>
                <a:cs typeface="Arial"/>
              </a:rPr>
              <a:t>App</a:t>
            </a:r>
            <a:endParaRPr sz="2000">
              <a:latin typeface="Arial"/>
              <a:cs typeface="Arial"/>
            </a:endParaRPr>
          </a:p>
        </p:txBody>
      </p:sp>
      <p:sp>
        <p:nvSpPr>
          <p:cNvPr id="4" name="object 4"/>
          <p:cNvSpPr txBox="1"/>
          <p:nvPr/>
        </p:nvSpPr>
        <p:spPr>
          <a:xfrm>
            <a:off x="6703314" y="4927853"/>
            <a:ext cx="3941445" cy="605155"/>
          </a:xfrm>
          <a:prstGeom prst="rect">
            <a:avLst/>
          </a:prstGeom>
        </p:spPr>
        <p:txBody>
          <a:bodyPr vert="horz" wrap="square" lIns="0" tIns="47625" rIns="0" bIns="0" rtlCol="0">
            <a:spAutoFit/>
          </a:bodyPr>
          <a:lstStyle/>
          <a:p>
            <a:pPr marL="241300" marR="5080" indent="-228600">
              <a:lnSpc>
                <a:spcPts val="2160"/>
              </a:lnSpc>
              <a:spcBef>
                <a:spcPts val="375"/>
              </a:spcBef>
              <a:buClr>
                <a:srgbClr val="359DD6"/>
              </a:buClr>
              <a:buChar char="•"/>
              <a:tabLst>
                <a:tab pos="240665" algn="l"/>
                <a:tab pos="241300" algn="l"/>
              </a:tabLst>
            </a:pPr>
            <a:r>
              <a:rPr sz="2000" spc="-20" dirty="0">
                <a:latin typeface="Arial"/>
                <a:cs typeface="Arial"/>
              </a:rPr>
              <a:t>Tire </a:t>
            </a:r>
            <a:r>
              <a:rPr sz="2000" dirty="0">
                <a:latin typeface="Arial"/>
                <a:cs typeface="Arial"/>
              </a:rPr>
              <a:t>Pressure Monitoring</a:t>
            </a:r>
            <a:r>
              <a:rPr sz="2000" spc="-105" dirty="0">
                <a:latin typeface="Arial"/>
                <a:cs typeface="Arial"/>
              </a:rPr>
              <a:t> </a:t>
            </a:r>
            <a:r>
              <a:rPr sz="2000" dirty="0">
                <a:latin typeface="Arial"/>
                <a:cs typeface="Arial"/>
              </a:rPr>
              <a:t>System  (TPMS)</a:t>
            </a:r>
            <a:endParaRPr sz="2000">
              <a:latin typeface="Arial"/>
              <a:cs typeface="Arial"/>
            </a:endParaRPr>
          </a:p>
        </p:txBody>
      </p:sp>
      <p:sp>
        <p:nvSpPr>
          <p:cNvPr id="5" name="object 5"/>
          <p:cNvSpPr/>
          <p:nvPr/>
        </p:nvSpPr>
        <p:spPr>
          <a:xfrm>
            <a:off x="925824" y="1328851"/>
            <a:ext cx="5277684" cy="292582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87704" y="5071998"/>
            <a:ext cx="4918075" cy="391160"/>
          </a:xfrm>
          <a:prstGeom prst="rect">
            <a:avLst/>
          </a:prstGeom>
        </p:spPr>
        <p:txBody>
          <a:bodyPr vert="horz" wrap="square" lIns="0" tIns="12700" rIns="0" bIns="0" rtlCol="0">
            <a:spAutoFit/>
          </a:bodyPr>
          <a:lstStyle/>
          <a:p>
            <a:pPr marL="12700" marR="5080">
              <a:lnSpc>
                <a:spcPct val="100000"/>
              </a:lnSpc>
              <a:spcBef>
                <a:spcPts val="100"/>
              </a:spcBef>
            </a:pPr>
            <a:r>
              <a:rPr sz="1200" i="1" spc="-5" dirty="0">
                <a:latin typeface="Arial"/>
                <a:cs typeface="Arial"/>
              </a:rPr>
              <a:t>Source: </a:t>
            </a:r>
            <a:r>
              <a:rPr sz="1200" i="1" spc="-15" dirty="0">
                <a:latin typeface="Arial"/>
                <a:cs typeface="Arial"/>
              </a:rPr>
              <a:t>Telematics </a:t>
            </a:r>
            <a:r>
              <a:rPr sz="1200" i="1" spc="-5" dirty="0">
                <a:latin typeface="Arial"/>
                <a:cs typeface="Arial"/>
              </a:rPr>
              <a:t>Wire: Cybersecurity </a:t>
            </a:r>
            <a:r>
              <a:rPr sz="1200" i="1" dirty="0">
                <a:latin typeface="Arial"/>
                <a:cs typeface="Arial"/>
              </a:rPr>
              <a:t>– A </a:t>
            </a:r>
            <a:r>
              <a:rPr sz="1200" i="1" spc="-5" dirty="0">
                <a:latin typeface="Arial"/>
                <a:cs typeface="Arial"/>
              </a:rPr>
              <a:t>Gating </a:t>
            </a:r>
            <a:r>
              <a:rPr sz="1200" i="1" dirty="0">
                <a:latin typeface="Arial"/>
                <a:cs typeface="Arial"/>
              </a:rPr>
              <a:t>Issue for Safety </a:t>
            </a:r>
            <a:r>
              <a:rPr sz="1200" i="1" spc="-5" dirty="0">
                <a:latin typeface="Arial"/>
                <a:cs typeface="Arial"/>
              </a:rPr>
              <a:t>in</a:t>
            </a:r>
            <a:r>
              <a:rPr sz="1200" i="1" spc="-125" dirty="0">
                <a:latin typeface="Arial"/>
                <a:cs typeface="Arial"/>
              </a:rPr>
              <a:t> </a:t>
            </a:r>
            <a:r>
              <a:rPr sz="1200" i="1" dirty="0">
                <a:latin typeface="Arial"/>
                <a:cs typeface="Arial"/>
              </a:rPr>
              <a:t>A  </a:t>
            </a:r>
            <a:r>
              <a:rPr sz="1200" i="1" spc="-5" dirty="0">
                <a:latin typeface="Arial"/>
                <a:cs typeface="Arial"/>
              </a:rPr>
              <a:t>Connected and Automated </a:t>
            </a:r>
            <a:r>
              <a:rPr sz="1200" i="1" spc="-10" dirty="0">
                <a:latin typeface="Arial"/>
                <a:cs typeface="Arial"/>
              </a:rPr>
              <a:t>Vehicle</a:t>
            </a:r>
            <a:r>
              <a:rPr sz="1200" i="1" spc="-150" dirty="0">
                <a:latin typeface="Arial"/>
                <a:cs typeface="Arial"/>
              </a:rPr>
              <a:t> </a:t>
            </a:r>
            <a:r>
              <a:rPr sz="1200" i="1" spc="-5" dirty="0">
                <a:latin typeface="Arial"/>
                <a:cs typeface="Arial"/>
              </a:rPr>
              <a:t>Future</a:t>
            </a:r>
            <a:endParaRPr sz="1200">
              <a:latin typeface="Arial"/>
              <a:cs typeface="Arial"/>
            </a:endParaRPr>
          </a:p>
        </p:txBody>
      </p:sp>
    </p:spTree>
    <p:extLst>
      <p:ext uri="{BB962C8B-B14F-4D97-AF65-F5344CB8AC3E}">
        <p14:creationId xmlns:p14="http://schemas.microsoft.com/office/powerpoint/2010/main" val="367063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185369"/>
            <a:ext cx="9647555" cy="757555"/>
          </a:xfrm>
          <a:prstGeom prst="rect">
            <a:avLst/>
          </a:prstGeom>
        </p:spPr>
        <p:txBody>
          <a:bodyPr vert="horz" wrap="square" lIns="0" tIns="12700" rIns="0" bIns="0" rtlCol="0">
            <a:spAutoFit/>
          </a:bodyPr>
          <a:lstStyle/>
          <a:p>
            <a:pPr marL="12700">
              <a:lnSpc>
                <a:spcPct val="100000"/>
              </a:lnSpc>
              <a:spcBef>
                <a:spcPts val="100"/>
              </a:spcBef>
            </a:pPr>
            <a:r>
              <a:rPr sz="4800" spc="-5" dirty="0"/>
              <a:t>Explanation </a:t>
            </a:r>
            <a:r>
              <a:rPr sz="4800" dirty="0"/>
              <a:t>of Key </a:t>
            </a:r>
            <a:r>
              <a:rPr sz="4800" spc="-5" dirty="0"/>
              <a:t>Attack</a:t>
            </a:r>
            <a:r>
              <a:rPr sz="4800" spc="-285" dirty="0"/>
              <a:t> </a:t>
            </a:r>
            <a:r>
              <a:rPr sz="4800" dirty="0"/>
              <a:t>Gateways</a:t>
            </a:r>
            <a:endParaRPr sz="4800"/>
          </a:p>
        </p:txBody>
      </p:sp>
      <p:sp>
        <p:nvSpPr>
          <p:cNvPr id="3" name="object 3"/>
          <p:cNvSpPr txBox="1"/>
          <p:nvPr/>
        </p:nvSpPr>
        <p:spPr>
          <a:xfrm>
            <a:off x="1066291" y="1165606"/>
            <a:ext cx="10494010" cy="5006340"/>
          </a:xfrm>
          <a:prstGeom prst="rect">
            <a:avLst/>
          </a:prstGeom>
        </p:spPr>
        <p:txBody>
          <a:bodyPr vert="horz" wrap="square" lIns="0" tIns="43180" rIns="0" bIns="0" rtlCol="0">
            <a:spAutoFit/>
          </a:bodyPr>
          <a:lstStyle/>
          <a:p>
            <a:pPr marL="241300" marR="5080" indent="-228600">
              <a:lnSpc>
                <a:spcPct val="90000"/>
              </a:lnSpc>
              <a:spcBef>
                <a:spcPts val="340"/>
              </a:spcBef>
              <a:buClr>
                <a:srgbClr val="359DD6"/>
              </a:buClr>
              <a:buFont typeface="Arial"/>
              <a:buChar char="•"/>
              <a:tabLst>
                <a:tab pos="241300" algn="l"/>
                <a:tab pos="241935" algn="l"/>
                <a:tab pos="3257550" algn="l"/>
              </a:tabLst>
            </a:pPr>
            <a:r>
              <a:rPr sz="2000" b="1" dirty="0">
                <a:latin typeface="Arial"/>
                <a:cs typeface="Arial"/>
              </a:rPr>
              <a:t>Electronic Control Units (ECUs) </a:t>
            </a:r>
            <a:r>
              <a:rPr sz="2000" dirty="0">
                <a:latin typeface="Arial"/>
                <a:cs typeface="Arial"/>
              </a:rPr>
              <a:t>– ECUs are embedded systems that control one or</a:t>
            </a:r>
            <a:r>
              <a:rPr sz="2000" spc="-229" dirty="0">
                <a:latin typeface="Arial"/>
                <a:cs typeface="Arial"/>
              </a:rPr>
              <a:t> </a:t>
            </a:r>
            <a:r>
              <a:rPr sz="2000" dirty="0">
                <a:latin typeface="Arial"/>
                <a:cs typeface="Arial"/>
              </a:rPr>
              <a:t>more  electrical systems or subsystems within a vehicle and are connected </a:t>
            </a:r>
            <a:r>
              <a:rPr sz="2000" spc="-5" dirty="0">
                <a:latin typeface="Arial"/>
                <a:cs typeface="Arial"/>
              </a:rPr>
              <a:t>via </a:t>
            </a:r>
            <a:r>
              <a:rPr sz="2000" dirty="0">
                <a:latin typeface="Arial"/>
                <a:cs typeface="Arial"/>
              </a:rPr>
              <a:t>an internal  network. They control systems like </a:t>
            </a:r>
            <a:r>
              <a:rPr sz="2000" spc="-5" dirty="0">
                <a:latin typeface="Arial"/>
                <a:cs typeface="Arial"/>
              </a:rPr>
              <a:t>the </a:t>
            </a:r>
            <a:r>
              <a:rPr sz="2000" dirty="0">
                <a:latin typeface="Arial"/>
                <a:cs typeface="Arial"/>
              </a:rPr>
              <a:t>engine and transmission, steering and brakes,  infotainment,</a:t>
            </a:r>
            <a:r>
              <a:rPr sz="2000" spc="-35" dirty="0">
                <a:latin typeface="Arial"/>
                <a:cs typeface="Arial"/>
              </a:rPr>
              <a:t> </a:t>
            </a:r>
            <a:r>
              <a:rPr sz="2000" dirty="0">
                <a:latin typeface="Arial"/>
                <a:cs typeface="Arial"/>
              </a:rPr>
              <a:t>lighting, etc.	Risks arise when access to ECUs (usually peripheral ECUs like  an infotainment system) are breached and malicious actors are able to access certain  </a:t>
            </a:r>
            <a:r>
              <a:rPr sz="2000" spc="5" dirty="0">
                <a:latin typeface="Arial"/>
                <a:cs typeface="Arial"/>
              </a:rPr>
              <a:t>ECUs </a:t>
            </a:r>
            <a:r>
              <a:rPr sz="2000" dirty="0">
                <a:latin typeface="Arial"/>
                <a:cs typeface="Arial"/>
              </a:rPr>
              <a:t>or the whole network. </a:t>
            </a:r>
            <a:r>
              <a:rPr sz="2000" spc="-15" dirty="0">
                <a:latin typeface="Arial"/>
                <a:cs typeface="Arial"/>
              </a:rPr>
              <a:t>Vehicles </a:t>
            </a:r>
            <a:r>
              <a:rPr sz="2000" dirty="0">
                <a:latin typeface="Arial"/>
                <a:cs typeface="Arial"/>
              </a:rPr>
              <a:t>today have up to 100 ECUs</a:t>
            </a:r>
            <a:r>
              <a:rPr sz="2000" spc="-185" dirty="0">
                <a:latin typeface="Arial"/>
                <a:cs typeface="Arial"/>
              </a:rPr>
              <a:t> </a:t>
            </a:r>
            <a:r>
              <a:rPr sz="2000" dirty="0">
                <a:latin typeface="Arial"/>
                <a:cs typeface="Arial"/>
              </a:rPr>
              <a:t>onboard.</a:t>
            </a:r>
            <a:endParaRPr sz="2000">
              <a:latin typeface="Arial"/>
              <a:cs typeface="Arial"/>
            </a:endParaRPr>
          </a:p>
          <a:p>
            <a:pPr>
              <a:lnSpc>
                <a:spcPct val="100000"/>
              </a:lnSpc>
              <a:spcBef>
                <a:spcPts val="15"/>
              </a:spcBef>
              <a:buClr>
                <a:srgbClr val="359DD6"/>
              </a:buClr>
              <a:buFont typeface="Arial"/>
              <a:buChar char="•"/>
            </a:pPr>
            <a:endParaRPr sz="1900">
              <a:latin typeface="Times New Roman"/>
              <a:cs typeface="Times New Roman"/>
            </a:endParaRPr>
          </a:p>
          <a:p>
            <a:pPr marL="241300" marR="55880" indent="-228600">
              <a:lnSpc>
                <a:spcPct val="90000"/>
              </a:lnSpc>
              <a:buClr>
                <a:srgbClr val="359DD6"/>
              </a:buClr>
              <a:buFont typeface="Arial"/>
              <a:buChar char="•"/>
              <a:tabLst>
                <a:tab pos="241300" algn="l"/>
                <a:tab pos="241935" algn="l"/>
                <a:tab pos="2059305" algn="l"/>
                <a:tab pos="3182620" algn="l"/>
              </a:tabLst>
            </a:pPr>
            <a:r>
              <a:rPr sz="2000" b="1" spc="5" dirty="0">
                <a:latin typeface="Arial"/>
                <a:cs typeface="Arial"/>
              </a:rPr>
              <a:t>OBD </a:t>
            </a:r>
            <a:r>
              <a:rPr sz="2000" b="1" dirty="0">
                <a:latin typeface="Arial"/>
                <a:cs typeface="Arial"/>
              </a:rPr>
              <a:t>II Diagnostic Port – </a:t>
            </a:r>
            <a:r>
              <a:rPr sz="2000" dirty="0">
                <a:latin typeface="Arial"/>
                <a:cs typeface="Arial"/>
              </a:rPr>
              <a:t>Every car manufactured </a:t>
            </a:r>
            <a:r>
              <a:rPr sz="2000" spc="-5" dirty="0">
                <a:latin typeface="Arial"/>
                <a:cs typeface="Arial"/>
              </a:rPr>
              <a:t>after </a:t>
            </a:r>
            <a:r>
              <a:rPr sz="2000" dirty="0">
                <a:latin typeface="Arial"/>
                <a:cs typeface="Arial"/>
              </a:rPr>
              <a:t>1996 and sold in the U.S. must  have an OBD</a:t>
            </a:r>
            <a:r>
              <a:rPr sz="2000" spc="-10" dirty="0">
                <a:latin typeface="Arial"/>
                <a:cs typeface="Arial"/>
              </a:rPr>
              <a:t> </a:t>
            </a:r>
            <a:r>
              <a:rPr sz="2000" dirty="0">
                <a:latin typeface="Arial"/>
                <a:cs typeface="Arial"/>
              </a:rPr>
              <a:t>II</a:t>
            </a:r>
            <a:r>
              <a:rPr sz="2000" spc="-20" dirty="0">
                <a:latin typeface="Arial"/>
                <a:cs typeface="Arial"/>
              </a:rPr>
              <a:t> </a:t>
            </a:r>
            <a:r>
              <a:rPr sz="2000" dirty="0">
                <a:latin typeface="Arial"/>
                <a:cs typeface="Arial"/>
              </a:rPr>
              <a:t>installed.	The port was originally mandated to permit monitoring of  emissions,</a:t>
            </a:r>
            <a:r>
              <a:rPr sz="2000" spc="-20" dirty="0">
                <a:latin typeface="Arial"/>
                <a:cs typeface="Arial"/>
              </a:rPr>
              <a:t> </a:t>
            </a:r>
            <a:r>
              <a:rPr sz="2000" dirty="0">
                <a:latin typeface="Arial"/>
                <a:cs typeface="Arial"/>
              </a:rPr>
              <a:t>etc.	</a:t>
            </a:r>
            <a:r>
              <a:rPr sz="2000" spc="-5" dirty="0">
                <a:latin typeface="Arial"/>
                <a:cs typeface="Arial"/>
              </a:rPr>
              <a:t>It </a:t>
            </a:r>
            <a:r>
              <a:rPr sz="2000" dirty="0">
                <a:latin typeface="Arial"/>
                <a:cs typeface="Arial"/>
              </a:rPr>
              <a:t>is increasingly used to facilitate non-diagnostic features like enabling </a:t>
            </a:r>
            <a:r>
              <a:rPr sz="2000" spc="5" dirty="0">
                <a:latin typeface="Arial"/>
                <a:cs typeface="Arial"/>
              </a:rPr>
              <a:t>Wi-  </a:t>
            </a:r>
            <a:r>
              <a:rPr sz="2000" dirty="0">
                <a:latin typeface="Arial"/>
                <a:cs typeface="Arial"/>
              </a:rPr>
              <a:t>Fi, </a:t>
            </a:r>
            <a:r>
              <a:rPr sz="2000" spc="-5" dirty="0">
                <a:latin typeface="Arial"/>
                <a:cs typeface="Arial"/>
              </a:rPr>
              <a:t>or enabling an insurance </a:t>
            </a:r>
            <a:r>
              <a:rPr sz="2000" dirty="0">
                <a:latin typeface="Arial"/>
                <a:cs typeface="Arial"/>
              </a:rPr>
              <a:t>company to track usage through </a:t>
            </a:r>
            <a:r>
              <a:rPr sz="2000" spc="-5" dirty="0">
                <a:latin typeface="Arial"/>
                <a:cs typeface="Arial"/>
              </a:rPr>
              <a:t>attachment of </a:t>
            </a:r>
            <a:r>
              <a:rPr sz="2000" dirty="0">
                <a:latin typeface="Arial"/>
                <a:cs typeface="Arial"/>
              </a:rPr>
              <a:t>a “dongle” to  the port. These ports can provide a means of access for attackers </a:t>
            </a:r>
            <a:r>
              <a:rPr sz="2000" spc="-5" dirty="0">
                <a:latin typeface="Arial"/>
                <a:cs typeface="Arial"/>
              </a:rPr>
              <a:t>into </a:t>
            </a:r>
            <a:r>
              <a:rPr sz="2000" dirty="0">
                <a:latin typeface="Arial"/>
                <a:cs typeface="Arial"/>
              </a:rPr>
              <a:t>an otherwise</a:t>
            </a:r>
            <a:r>
              <a:rPr sz="2000" spc="-280" dirty="0">
                <a:latin typeface="Arial"/>
                <a:cs typeface="Arial"/>
              </a:rPr>
              <a:t> </a:t>
            </a:r>
            <a:r>
              <a:rPr sz="2000" dirty="0">
                <a:latin typeface="Arial"/>
                <a:cs typeface="Arial"/>
              </a:rPr>
              <a:t>secure  system.</a:t>
            </a:r>
            <a:endParaRPr sz="2000">
              <a:latin typeface="Arial"/>
              <a:cs typeface="Arial"/>
            </a:endParaRPr>
          </a:p>
          <a:p>
            <a:pPr>
              <a:lnSpc>
                <a:spcPct val="100000"/>
              </a:lnSpc>
              <a:spcBef>
                <a:spcPts val="25"/>
              </a:spcBef>
              <a:buClr>
                <a:srgbClr val="359DD6"/>
              </a:buClr>
              <a:buFont typeface="Arial"/>
              <a:buChar char="•"/>
            </a:pPr>
            <a:endParaRPr sz="1900">
              <a:latin typeface="Times New Roman"/>
              <a:cs typeface="Times New Roman"/>
            </a:endParaRPr>
          </a:p>
          <a:p>
            <a:pPr marL="241300" marR="137160" indent="-228600">
              <a:lnSpc>
                <a:spcPct val="90000"/>
              </a:lnSpc>
              <a:buClr>
                <a:srgbClr val="359DD6"/>
              </a:buClr>
              <a:buFont typeface="Arial"/>
              <a:buChar char="•"/>
              <a:tabLst>
                <a:tab pos="241300" algn="l"/>
                <a:tab pos="241935" algn="l"/>
              </a:tabLst>
            </a:pPr>
            <a:r>
              <a:rPr sz="2000" b="1" dirty="0">
                <a:latin typeface="Arial"/>
                <a:cs typeface="Arial"/>
              </a:rPr>
              <a:t>DSRC-Based </a:t>
            </a:r>
            <a:r>
              <a:rPr sz="2000" b="1" spc="-5" dirty="0">
                <a:latin typeface="Arial"/>
                <a:cs typeface="Arial"/>
              </a:rPr>
              <a:t>Receivers </a:t>
            </a:r>
            <a:r>
              <a:rPr sz="2000" dirty="0">
                <a:latin typeface="Arial"/>
                <a:cs typeface="Arial"/>
              </a:rPr>
              <a:t>– DSRC is being promoted as a means of encouraging V2V</a:t>
            </a:r>
            <a:r>
              <a:rPr sz="2000" spc="-120" dirty="0">
                <a:latin typeface="Arial"/>
                <a:cs typeface="Arial"/>
              </a:rPr>
              <a:t> </a:t>
            </a:r>
            <a:r>
              <a:rPr sz="2000" dirty="0">
                <a:latin typeface="Arial"/>
                <a:cs typeface="Arial"/>
              </a:rPr>
              <a:t>and  </a:t>
            </a:r>
            <a:r>
              <a:rPr sz="2000" spc="-5" dirty="0">
                <a:latin typeface="Arial"/>
                <a:cs typeface="Arial"/>
              </a:rPr>
              <a:t>vehicle-to-infrastructure </a:t>
            </a:r>
            <a:r>
              <a:rPr sz="2000" dirty="0">
                <a:latin typeface="Arial"/>
                <a:cs typeface="Arial"/>
              </a:rPr>
              <a:t>(V2I) communications. The short-wave communications can be  subject to </a:t>
            </a:r>
            <a:r>
              <a:rPr sz="2000" spc="-5" dirty="0">
                <a:latin typeface="Arial"/>
                <a:cs typeface="Arial"/>
              </a:rPr>
              <a:t>spoofing and other </a:t>
            </a:r>
            <a:r>
              <a:rPr sz="2000" dirty="0">
                <a:latin typeface="Arial"/>
                <a:cs typeface="Arial"/>
              </a:rPr>
              <a:t>attacks. </a:t>
            </a:r>
            <a:r>
              <a:rPr sz="2000" spc="-5" dirty="0">
                <a:latin typeface="Arial"/>
                <a:cs typeface="Arial"/>
              </a:rPr>
              <a:t>There’s now </a:t>
            </a:r>
            <a:r>
              <a:rPr sz="2000" dirty="0">
                <a:latin typeface="Arial"/>
                <a:cs typeface="Arial"/>
              </a:rPr>
              <a:t>a </a:t>
            </a:r>
            <a:r>
              <a:rPr sz="2000" spc="-5" dirty="0">
                <a:latin typeface="Arial"/>
                <a:cs typeface="Arial"/>
              </a:rPr>
              <a:t>push </a:t>
            </a:r>
            <a:r>
              <a:rPr sz="2000" dirty="0">
                <a:latin typeface="Arial"/>
                <a:cs typeface="Arial"/>
              </a:rPr>
              <a:t>to move to more </a:t>
            </a:r>
            <a:r>
              <a:rPr sz="2000" spc="-5" dirty="0">
                <a:latin typeface="Arial"/>
                <a:cs typeface="Arial"/>
              </a:rPr>
              <a:t>advanced </a:t>
            </a:r>
            <a:r>
              <a:rPr sz="2000" spc="5" dirty="0">
                <a:latin typeface="Arial"/>
                <a:cs typeface="Arial"/>
              </a:rPr>
              <a:t>5G-  </a:t>
            </a:r>
            <a:r>
              <a:rPr sz="2000" dirty="0">
                <a:latin typeface="Arial"/>
                <a:cs typeface="Arial"/>
              </a:rPr>
              <a:t>based</a:t>
            </a:r>
            <a:r>
              <a:rPr sz="2000" spc="-30" dirty="0">
                <a:latin typeface="Arial"/>
                <a:cs typeface="Arial"/>
              </a:rPr>
              <a:t> </a:t>
            </a:r>
            <a:r>
              <a:rPr sz="2000" dirty="0">
                <a:latin typeface="Arial"/>
                <a:cs typeface="Arial"/>
              </a:rPr>
              <a:t>communications.</a:t>
            </a:r>
            <a:endParaRPr sz="2000">
              <a:latin typeface="Arial"/>
              <a:cs typeface="Arial"/>
            </a:endParaRPr>
          </a:p>
        </p:txBody>
      </p:sp>
    </p:spTree>
    <p:extLst>
      <p:ext uri="{BB962C8B-B14F-4D97-AF65-F5344CB8AC3E}">
        <p14:creationId xmlns:p14="http://schemas.microsoft.com/office/powerpoint/2010/main" val="241054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185369"/>
            <a:ext cx="8696325" cy="757555"/>
          </a:xfrm>
          <a:prstGeom prst="rect">
            <a:avLst/>
          </a:prstGeom>
        </p:spPr>
        <p:txBody>
          <a:bodyPr vert="horz" wrap="square" lIns="0" tIns="12700" rIns="0" bIns="0" rtlCol="0">
            <a:spAutoFit/>
          </a:bodyPr>
          <a:lstStyle/>
          <a:p>
            <a:pPr marL="12700">
              <a:lnSpc>
                <a:spcPct val="100000"/>
              </a:lnSpc>
              <a:spcBef>
                <a:spcPts val="100"/>
              </a:spcBef>
            </a:pPr>
            <a:r>
              <a:rPr sz="4800" spc="-5" dirty="0"/>
              <a:t>Common Security</a:t>
            </a:r>
            <a:r>
              <a:rPr sz="4800" spc="-100" dirty="0"/>
              <a:t> </a:t>
            </a:r>
            <a:r>
              <a:rPr sz="4800" spc="-35" dirty="0"/>
              <a:t>Vulnerabilities</a:t>
            </a:r>
            <a:endParaRPr sz="4800"/>
          </a:p>
        </p:txBody>
      </p:sp>
      <p:sp>
        <p:nvSpPr>
          <p:cNvPr id="3" name="object 3"/>
          <p:cNvSpPr txBox="1"/>
          <p:nvPr/>
        </p:nvSpPr>
        <p:spPr>
          <a:xfrm>
            <a:off x="1066291" y="1165606"/>
            <a:ext cx="10333355" cy="5010785"/>
          </a:xfrm>
          <a:prstGeom prst="rect">
            <a:avLst/>
          </a:prstGeom>
        </p:spPr>
        <p:txBody>
          <a:bodyPr vert="horz" wrap="square" lIns="0" tIns="43180" rIns="0" bIns="0" rtlCol="0">
            <a:spAutoFit/>
          </a:bodyPr>
          <a:lstStyle/>
          <a:p>
            <a:pPr marL="241300" marR="271780" indent="-228600">
              <a:lnSpc>
                <a:spcPct val="90100"/>
              </a:lnSpc>
              <a:spcBef>
                <a:spcPts val="340"/>
              </a:spcBef>
              <a:buClr>
                <a:srgbClr val="359DD6"/>
              </a:buClr>
              <a:buFont typeface="Arial"/>
              <a:buChar char="•"/>
              <a:tabLst>
                <a:tab pos="241300" algn="l"/>
                <a:tab pos="241935" algn="l"/>
                <a:tab pos="1002030" algn="l"/>
                <a:tab pos="7766684" algn="l"/>
              </a:tabLst>
            </a:pPr>
            <a:r>
              <a:rPr sz="2000" b="1" dirty="0">
                <a:latin typeface="Arial"/>
                <a:cs typeface="Arial"/>
              </a:rPr>
              <a:t>Software Glitches </a:t>
            </a:r>
            <a:r>
              <a:rPr sz="2000" dirty="0">
                <a:latin typeface="Arial"/>
                <a:cs typeface="Arial"/>
              </a:rPr>
              <a:t>– Connected vehicles today contain more than 100 million lines of  code.	More code means more opportunity for bugs</a:t>
            </a:r>
            <a:r>
              <a:rPr sz="2000" spc="-110" dirty="0">
                <a:latin typeface="Arial"/>
                <a:cs typeface="Arial"/>
              </a:rPr>
              <a:t> </a:t>
            </a:r>
            <a:r>
              <a:rPr sz="2000" dirty="0">
                <a:latin typeface="Arial"/>
                <a:cs typeface="Arial"/>
              </a:rPr>
              <a:t>and</a:t>
            </a:r>
            <a:r>
              <a:rPr sz="2000" spc="-5" dirty="0">
                <a:latin typeface="Arial"/>
                <a:cs typeface="Arial"/>
              </a:rPr>
              <a:t> </a:t>
            </a:r>
            <a:r>
              <a:rPr sz="2000" dirty="0">
                <a:latin typeface="Arial"/>
                <a:cs typeface="Arial"/>
              </a:rPr>
              <a:t>mistakes.	Glitches, even</a:t>
            </a:r>
            <a:r>
              <a:rPr sz="2000" spc="-114" dirty="0">
                <a:latin typeface="Arial"/>
                <a:cs typeface="Arial"/>
              </a:rPr>
              <a:t> </a:t>
            </a:r>
            <a:r>
              <a:rPr sz="2000" dirty="0">
                <a:latin typeface="Arial"/>
                <a:cs typeface="Arial"/>
              </a:rPr>
              <a:t>when  inadvertent, can be</a:t>
            </a:r>
            <a:r>
              <a:rPr sz="2000" spc="-80" dirty="0">
                <a:latin typeface="Arial"/>
                <a:cs typeface="Arial"/>
              </a:rPr>
              <a:t> </a:t>
            </a:r>
            <a:r>
              <a:rPr sz="2000" dirty="0">
                <a:latin typeface="Arial"/>
                <a:cs typeface="Arial"/>
              </a:rPr>
              <a:t>exploited.</a:t>
            </a:r>
            <a:endParaRPr sz="2000">
              <a:latin typeface="Arial"/>
              <a:cs typeface="Arial"/>
            </a:endParaRPr>
          </a:p>
          <a:p>
            <a:pPr>
              <a:lnSpc>
                <a:spcPct val="100000"/>
              </a:lnSpc>
              <a:spcBef>
                <a:spcPts val="10"/>
              </a:spcBef>
              <a:buClr>
                <a:srgbClr val="359DD6"/>
              </a:buClr>
              <a:buFont typeface="Arial"/>
              <a:buChar char="•"/>
            </a:pPr>
            <a:endParaRPr sz="1900">
              <a:latin typeface="Times New Roman"/>
              <a:cs typeface="Times New Roman"/>
            </a:endParaRPr>
          </a:p>
          <a:p>
            <a:pPr marL="241300" marR="425450" indent="-228600">
              <a:lnSpc>
                <a:spcPct val="90000"/>
              </a:lnSpc>
              <a:buClr>
                <a:srgbClr val="359DD6"/>
              </a:buClr>
              <a:buFont typeface="Arial"/>
              <a:buChar char="•"/>
              <a:tabLst>
                <a:tab pos="241300" algn="l"/>
                <a:tab pos="241935" algn="l"/>
                <a:tab pos="8324215" algn="l"/>
              </a:tabLst>
            </a:pPr>
            <a:r>
              <a:rPr sz="2000" b="1" spc="5" dirty="0">
                <a:latin typeface="Arial"/>
                <a:cs typeface="Arial"/>
              </a:rPr>
              <a:t>No </a:t>
            </a:r>
            <a:r>
              <a:rPr sz="2000" b="1" spc="-5" dirty="0">
                <a:latin typeface="Arial"/>
                <a:cs typeface="Arial"/>
              </a:rPr>
              <a:t>Single </a:t>
            </a:r>
            <a:r>
              <a:rPr sz="2000" b="1" dirty="0">
                <a:latin typeface="Arial"/>
                <a:cs typeface="Arial"/>
              </a:rPr>
              <a:t>Source of </a:t>
            </a:r>
            <a:r>
              <a:rPr sz="2000" b="1" spc="5" dirty="0">
                <a:latin typeface="Arial"/>
                <a:cs typeface="Arial"/>
              </a:rPr>
              <a:t>Knowledge </a:t>
            </a:r>
            <a:r>
              <a:rPr sz="2000" b="1" dirty="0">
                <a:latin typeface="Arial"/>
                <a:cs typeface="Arial"/>
              </a:rPr>
              <a:t>of or Control </a:t>
            </a:r>
            <a:r>
              <a:rPr sz="2000" b="1" spc="-5" dirty="0">
                <a:latin typeface="Arial"/>
                <a:cs typeface="Arial"/>
              </a:rPr>
              <a:t>Over </a:t>
            </a:r>
            <a:r>
              <a:rPr sz="2000" b="1" dirty="0">
                <a:latin typeface="Arial"/>
                <a:cs typeface="Arial"/>
              </a:rPr>
              <a:t>Source</a:t>
            </a:r>
            <a:r>
              <a:rPr sz="2000" b="1" spc="-90" dirty="0">
                <a:latin typeface="Arial"/>
                <a:cs typeface="Arial"/>
              </a:rPr>
              <a:t> </a:t>
            </a:r>
            <a:r>
              <a:rPr sz="2000" b="1" dirty="0">
                <a:latin typeface="Arial"/>
                <a:cs typeface="Arial"/>
              </a:rPr>
              <a:t>Code</a:t>
            </a:r>
            <a:r>
              <a:rPr sz="2000" b="1" spc="-10" dirty="0">
                <a:latin typeface="Arial"/>
                <a:cs typeface="Arial"/>
              </a:rPr>
              <a:t> </a:t>
            </a:r>
            <a:r>
              <a:rPr sz="2000" dirty="0">
                <a:latin typeface="Arial"/>
                <a:cs typeface="Arial"/>
              </a:rPr>
              <a:t>–	Software for  </a:t>
            </a:r>
            <a:r>
              <a:rPr sz="2000" spc="-5" dirty="0">
                <a:latin typeface="Arial"/>
                <a:cs typeface="Arial"/>
              </a:rPr>
              <a:t>different </a:t>
            </a:r>
            <a:r>
              <a:rPr sz="2000" dirty="0">
                <a:latin typeface="Arial"/>
                <a:cs typeface="Arial"/>
              </a:rPr>
              <a:t>components of connected vehicles is being written by </a:t>
            </a:r>
            <a:r>
              <a:rPr sz="2000" spc="-5" dirty="0">
                <a:latin typeface="Arial"/>
                <a:cs typeface="Arial"/>
              </a:rPr>
              <a:t>different </a:t>
            </a:r>
            <a:r>
              <a:rPr sz="2000" dirty="0">
                <a:latin typeface="Arial"/>
                <a:cs typeface="Arial"/>
              </a:rPr>
              <a:t>developers,  installed by </a:t>
            </a:r>
            <a:r>
              <a:rPr sz="2000" spc="-5" dirty="0">
                <a:latin typeface="Arial"/>
                <a:cs typeface="Arial"/>
              </a:rPr>
              <a:t>different </a:t>
            </a:r>
            <a:r>
              <a:rPr sz="2000" dirty="0">
                <a:latin typeface="Arial"/>
                <a:cs typeface="Arial"/>
              </a:rPr>
              <a:t>supplies, and no one source has knowledge of or control over</a:t>
            </a:r>
            <a:r>
              <a:rPr sz="2000" spc="-200" dirty="0">
                <a:latin typeface="Arial"/>
                <a:cs typeface="Arial"/>
              </a:rPr>
              <a:t> </a:t>
            </a:r>
            <a:r>
              <a:rPr sz="2000" dirty="0">
                <a:latin typeface="Arial"/>
                <a:cs typeface="Arial"/>
              </a:rPr>
              <a:t>the  source</a:t>
            </a:r>
            <a:r>
              <a:rPr sz="2000" spc="-40" dirty="0">
                <a:latin typeface="Arial"/>
                <a:cs typeface="Arial"/>
              </a:rPr>
              <a:t> </a:t>
            </a:r>
            <a:r>
              <a:rPr sz="2000" dirty="0">
                <a:latin typeface="Arial"/>
                <a:cs typeface="Arial"/>
              </a:rPr>
              <a:t>code.</a:t>
            </a:r>
            <a:endParaRPr sz="2000">
              <a:latin typeface="Arial"/>
              <a:cs typeface="Arial"/>
            </a:endParaRPr>
          </a:p>
          <a:p>
            <a:pPr>
              <a:lnSpc>
                <a:spcPct val="100000"/>
              </a:lnSpc>
              <a:spcBef>
                <a:spcPts val="25"/>
              </a:spcBef>
              <a:buClr>
                <a:srgbClr val="359DD6"/>
              </a:buClr>
              <a:buFont typeface="Arial"/>
              <a:buChar char="•"/>
            </a:pPr>
            <a:endParaRPr sz="1900">
              <a:latin typeface="Times New Roman"/>
              <a:cs typeface="Times New Roman"/>
            </a:endParaRPr>
          </a:p>
          <a:p>
            <a:pPr marL="241300" marR="180340" indent="-228600">
              <a:lnSpc>
                <a:spcPct val="90000"/>
              </a:lnSpc>
              <a:buClr>
                <a:srgbClr val="359DD6"/>
              </a:buClr>
              <a:buFont typeface="Arial"/>
              <a:buChar char="•"/>
              <a:tabLst>
                <a:tab pos="241300" algn="l"/>
                <a:tab pos="241935" algn="l"/>
                <a:tab pos="1466850" algn="l"/>
              </a:tabLst>
            </a:pPr>
            <a:r>
              <a:rPr sz="2000" b="1" dirty="0">
                <a:latin typeface="Arial"/>
                <a:cs typeface="Arial"/>
              </a:rPr>
              <a:t>Increase Use of Apps </a:t>
            </a:r>
            <a:r>
              <a:rPr sz="2000" b="1" spc="-5" dirty="0">
                <a:latin typeface="Arial"/>
                <a:cs typeface="Arial"/>
              </a:rPr>
              <a:t>Leave Vulnerabilities </a:t>
            </a:r>
            <a:r>
              <a:rPr sz="2000" dirty="0">
                <a:latin typeface="Arial"/>
                <a:cs typeface="Arial"/>
              </a:rPr>
              <a:t>– Consumers are using an increasing  number of smartphone apps to interface with their connected cars and help run certain  functions.	Researchers have already demonstrated weaknesses in some of these</a:t>
            </a:r>
            <a:r>
              <a:rPr sz="2000" spc="-204" dirty="0">
                <a:latin typeface="Arial"/>
                <a:cs typeface="Arial"/>
              </a:rPr>
              <a:t> </a:t>
            </a:r>
            <a:r>
              <a:rPr sz="2000" dirty="0">
                <a:latin typeface="Arial"/>
                <a:cs typeface="Arial"/>
              </a:rPr>
              <a:t>apps.  Likely to see spread in use of</a:t>
            </a:r>
            <a:r>
              <a:rPr sz="2000" spc="-125" dirty="0">
                <a:latin typeface="Arial"/>
                <a:cs typeface="Arial"/>
              </a:rPr>
              <a:t> </a:t>
            </a:r>
            <a:r>
              <a:rPr sz="2000" dirty="0">
                <a:latin typeface="Arial"/>
                <a:cs typeface="Arial"/>
              </a:rPr>
              <a:t>malware.</a:t>
            </a:r>
            <a:endParaRPr sz="2000">
              <a:latin typeface="Arial"/>
              <a:cs typeface="Arial"/>
            </a:endParaRPr>
          </a:p>
          <a:p>
            <a:pPr>
              <a:lnSpc>
                <a:spcPct val="100000"/>
              </a:lnSpc>
              <a:spcBef>
                <a:spcPts val="10"/>
              </a:spcBef>
              <a:buClr>
                <a:srgbClr val="359DD6"/>
              </a:buClr>
              <a:buFont typeface="Arial"/>
              <a:buChar char="•"/>
            </a:pPr>
            <a:endParaRPr sz="1900">
              <a:latin typeface="Times New Roman"/>
              <a:cs typeface="Times New Roman"/>
            </a:endParaRPr>
          </a:p>
          <a:p>
            <a:pPr marL="241300" marR="5080" indent="-228600">
              <a:lnSpc>
                <a:spcPct val="90000"/>
              </a:lnSpc>
              <a:buClr>
                <a:srgbClr val="359DD6"/>
              </a:buClr>
              <a:buFont typeface="Arial"/>
              <a:buChar char="•"/>
              <a:tabLst>
                <a:tab pos="241300" algn="l"/>
                <a:tab pos="241935" algn="l"/>
                <a:tab pos="1365885" algn="l"/>
              </a:tabLst>
            </a:pPr>
            <a:r>
              <a:rPr sz="2000" b="1" dirty="0">
                <a:latin typeface="Arial"/>
                <a:cs typeface="Arial"/>
              </a:rPr>
              <a:t>Need for Constant Updates May be Overlooked </a:t>
            </a:r>
            <a:r>
              <a:rPr sz="2000" dirty="0">
                <a:latin typeface="Arial"/>
                <a:cs typeface="Arial"/>
              </a:rPr>
              <a:t>– With the increased use of connected  features comes an increased need for continuous updates to </a:t>
            </a:r>
            <a:r>
              <a:rPr sz="2000" spc="-5" dirty="0">
                <a:latin typeface="Arial"/>
                <a:cs typeface="Arial"/>
              </a:rPr>
              <a:t>fix </a:t>
            </a:r>
            <a:r>
              <a:rPr sz="2000" dirty="0">
                <a:latin typeface="Arial"/>
                <a:cs typeface="Arial"/>
              </a:rPr>
              <a:t>glitches and help protect  vehicles.	There is a risk these updates could be overlooked or that malicious actors</a:t>
            </a:r>
            <a:r>
              <a:rPr sz="2000" spc="-225" dirty="0">
                <a:latin typeface="Arial"/>
                <a:cs typeface="Arial"/>
              </a:rPr>
              <a:t> </a:t>
            </a:r>
            <a:r>
              <a:rPr sz="2000" dirty="0">
                <a:latin typeface="Arial"/>
                <a:cs typeface="Arial"/>
              </a:rPr>
              <a:t>could  infect routine</a:t>
            </a:r>
            <a:r>
              <a:rPr sz="2000" spc="-55" dirty="0">
                <a:latin typeface="Arial"/>
                <a:cs typeface="Arial"/>
              </a:rPr>
              <a:t> </a:t>
            </a:r>
            <a:r>
              <a:rPr sz="2000" dirty="0">
                <a:latin typeface="Arial"/>
                <a:cs typeface="Arial"/>
              </a:rPr>
              <a:t>updates.</a:t>
            </a:r>
            <a:endParaRPr sz="2000">
              <a:latin typeface="Arial"/>
              <a:cs typeface="Arial"/>
            </a:endParaRPr>
          </a:p>
        </p:txBody>
      </p:sp>
    </p:spTree>
    <p:extLst>
      <p:ext uri="{BB962C8B-B14F-4D97-AF65-F5344CB8AC3E}">
        <p14:creationId xmlns:p14="http://schemas.microsoft.com/office/powerpoint/2010/main" val="84391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185369"/>
            <a:ext cx="9637395" cy="757555"/>
          </a:xfrm>
          <a:prstGeom prst="rect">
            <a:avLst/>
          </a:prstGeom>
        </p:spPr>
        <p:txBody>
          <a:bodyPr vert="horz" wrap="square" lIns="0" tIns="12700" rIns="0" bIns="0" rtlCol="0">
            <a:spAutoFit/>
          </a:bodyPr>
          <a:lstStyle/>
          <a:p>
            <a:pPr marL="12700">
              <a:lnSpc>
                <a:spcPct val="100000"/>
              </a:lnSpc>
              <a:spcBef>
                <a:spcPts val="100"/>
              </a:spcBef>
            </a:pPr>
            <a:r>
              <a:rPr sz="4800" spc="-5" dirty="0"/>
              <a:t>Cybersecurity </a:t>
            </a:r>
            <a:r>
              <a:rPr sz="4800" spc="-15" dirty="0"/>
              <a:t>Threats </a:t>
            </a:r>
            <a:r>
              <a:rPr sz="4800" dirty="0"/>
              <a:t>and</a:t>
            </a:r>
            <a:r>
              <a:rPr sz="4800" spc="-140" dirty="0"/>
              <a:t> </a:t>
            </a:r>
            <a:r>
              <a:rPr sz="4800" spc="-5" dirty="0"/>
              <a:t>Concerns</a:t>
            </a:r>
            <a:endParaRPr sz="4800"/>
          </a:p>
        </p:txBody>
      </p:sp>
      <p:sp>
        <p:nvSpPr>
          <p:cNvPr id="3" name="object 3"/>
          <p:cNvSpPr txBox="1"/>
          <p:nvPr/>
        </p:nvSpPr>
        <p:spPr>
          <a:xfrm>
            <a:off x="6034278" y="1165606"/>
            <a:ext cx="5216525" cy="2805430"/>
          </a:xfrm>
          <a:prstGeom prst="rect">
            <a:avLst/>
          </a:prstGeom>
        </p:spPr>
        <p:txBody>
          <a:bodyPr vert="horz" wrap="square" lIns="0" tIns="43180" rIns="0" bIns="0" rtlCol="0">
            <a:spAutoFit/>
          </a:bodyPr>
          <a:lstStyle/>
          <a:p>
            <a:pPr marL="241300" marR="52069" indent="-228600">
              <a:lnSpc>
                <a:spcPct val="90000"/>
              </a:lnSpc>
              <a:spcBef>
                <a:spcPts val="340"/>
              </a:spcBef>
              <a:buClr>
                <a:srgbClr val="359DD6"/>
              </a:buClr>
              <a:buChar char="•"/>
              <a:tabLst>
                <a:tab pos="240665" algn="l"/>
                <a:tab pos="241300" algn="l"/>
              </a:tabLst>
            </a:pPr>
            <a:r>
              <a:rPr sz="2000" dirty="0">
                <a:latin typeface="Arial"/>
                <a:cs typeface="Arial"/>
              </a:rPr>
              <a:t>The same </a:t>
            </a:r>
            <a:r>
              <a:rPr sz="2000" spc="-5" dirty="0">
                <a:latin typeface="Arial"/>
                <a:cs typeface="Arial"/>
              </a:rPr>
              <a:t>types </a:t>
            </a:r>
            <a:r>
              <a:rPr sz="2000" dirty="0">
                <a:latin typeface="Arial"/>
                <a:cs typeface="Arial"/>
              </a:rPr>
              <a:t>of attacks that are possible  in any connected device are generally  possible in connected vehicles once</a:t>
            </a:r>
            <a:r>
              <a:rPr sz="2000" spc="-105" dirty="0">
                <a:latin typeface="Arial"/>
                <a:cs typeface="Arial"/>
              </a:rPr>
              <a:t> </a:t>
            </a:r>
            <a:r>
              <a:rPr sz="2000" dirty="0">
                <a:latin typeface="Arial"/>
                <a:cs typeface="Arial"/>
              </a:rPr>
              <a:t>access  is</a:t>
            </a:r>
            <a:r>
              <a:rPr sz="2000" spc="-5" dirty="0">
                <a:latin typeface="Arial"/>
                <a:cs typeface="Arial"/>
              </a:rPr>
              <a:t> </a:t>
            </a:r>
            <a:r>
              <a:rPr sz="2000" dirty="0">
                <a:latin typeface="Arial"/>
                <a:cs typeface="Arial"/>
              </a:rPr>
              <a:t>gained.</a:t>
            </a:r>
            <a:endParaRPr sz="2000">
              <a:latin typeface="Arial"/>
              <a:cs typeface="Arial"/>
            </a:endParaRPr>
          </a:p>
          <a:p>
            <a:pPr>
              <a:lnSpc>
                <a:spcPct val="100000"/>
              </a:lnSpc>
              <a:spcBef>
                <a:spcPts val="15"/>
              </a:spcBef>
              <a:buClr>
                <a:srgbClr val="359DD6"/>
              </a:buClr>
              <a:buFont typeface="Arial"/>
              <a:buChar char="•"/>
            </a:pPr>
            <a:endParaRPr sz="1900">
              <a:latin typeface="Times New Roman"/>
              <a:cs typeface="Times New Roman"/>
            </a:endParaRPr>
          </a:p>
          <a:p>
            <a:pPr marL="241300" marR="5080" indent="-228600">
              <a:lnSpc>
                <a:spcPct val="90000"/>
              </a:lnSpc>
              <a:buClr>
                <a:srgbClr val="359DD6"/>
              </a:buClr>
              <a:buChar char="•"/>
              <a:tabLst>
                <a:tab pos="240665" algn="l"/>
                <a:tab pos="241300" algn="l"/>
              </a:tabLst>
            </a:pPr>
            <a:r>
              <a:rPr sz="2000" dirty="0">
                <a:latin typeface="Arial"/>
                <a:cs typeface="Arial"/>
              </a:rPr>
              <a:t>For example – Denial-of-service (DoS)  attacks </a:t>
            </a:r>
            <a:r>
              <a:rPr sz="2000" i="1" dirty="0">
                <a:latin typeface="Arial"/>
                <a:cs typeface="Arial"/>
              </a:rPr>
              <a:t>(e.g</a:t>
            </a:r>
            <a:r>
              <a:rPr sz="2000" dirty="0">
                <a:latin typeface="Arial"/>
                <a:cs typeface="Arial"/>
              </a:rPr>
              <a:t>., utilizing </a:t>
            </a:r>
            <a:r>
              <a:rPr sz="2000" spc="-5" dirty="0">
                <a:latin typeface="Arial"/>
                <a:cs typeface="Arial"/>
              </a:rPr>
              <a:t>the </a:t>
            </a:r>
            <a:r>
              <a:rPr sz="2000" dirty="0">
                <a:latin typeface="Arial"/>
                <a:cs typeface="Arial"/>
              </a:rPr>
              <a:t>Controller Area  Network (CAN) Bus system), remote</a:t>
            </a:r>
            <a:r>
              <a:rPr sz="2000" spc="-155" dirty="0">
                <a:latin typeface="Arial"/>
                <a:cs typeface="Arial"/>
              </a:rPr>
              <a:t> </a:t>
            </a:r>
            <a:r>
              <a:rPr sz="2000" spc="-5" dirty="0">
                <a:latin typeface="Arial"/>
                <a:cs typeface="Arial"/>
              </a:rPr>
              <a:t>access  </a:t>
            </a:r>
            <a:r>
              <a:rPr sz="2000" dirty="0">
                <a:latin typeface="Arial"/>
                <a:cs typeface="Arial"/>
              </a:rPr>
              <a:t>and control (</a:t>
            </a:r>
            <a:r>
              <a:rPr sz="2000" i="1" dirty="0">
                <a:latin typeface="Arial"/>
                <a:cs typeface="Arial"/>
              </a:rPr>
              <a:t>e.g.</a:t>
            </a:r>
            <a:r>
              <a:rPr sz="2000" dirty="0">
                <a:latin typeface="Arial"/>
                <a:cs typeface="Arial"/>
              </a:rPr>
              <a:t>, the 2015 Jeep event),  man-in-the-middle (MiM) attacks,</a:t>
            </a:r>
            <a:r>
              <a:rPr sz="2000" spc="-135" dirty="0">
                <a:latin typeface="Arial"/>
                <a:cs typeface="Arial"/>
              </a:rPr>
              <a:t> </a:t>
            </a:r>
            <a:r>
              <a:rPr sz="2000" dirty="0">
                <a:latin typeface="Arial"/>
                <a:cs typeface="Arial"/>
              </a:rPr>
              <a:t>etc.</a:t>
            </a:r>
            <a:endParaRPr sz="2000">
              <a:latin typeface="Arial"/>
              <a:cs typeface="Arial"/>
            </a:endParaRPr>
          </a:p>
        </p:txBody>
      </p:sp>
      <p:sp>
        <p:nvSpPr>
          <p:cNvPr id="4" name="object 4"/>
          <p:cNvSpPr txBox="1"/>
          <p:nvPr/>
        </p:nvSpPr>
        <p:spPr>
          <a:xfrm>
            <a:off x="6034278" y="4194505"/>
            <a:ext cx="5163820" cy="1428750"/>
          </a:xfrm>
          <a:prstGeom prst="rect">
            <a:avLst/>
          </a:prstGeom>
        </p:spPr>
        <p:txBody>
          <a:bodyPr vert="horz" wrap="square" lIns="0" tIns="47625" rIns="0" bIns="0" rtlCol="0">
            <a:spAutoFit/>
          </a:bodyPr>
          <a:lstStyle/>
          <a:p>
            <a:pPr marL="241300" marR="5080" indent="-228600">
              <a:lnSpc>
                <a:spcPts val="2160"/>
              </a:lnSpc>
              <a:spcBef>
                <a:spcPts val="375"/>
              </a:spcBef>
              <a:buClr>
                <a:srgbClr val="359DD6"/>
              </a:buClr>
              <a:buChar char="•"/>
              <a:tabLst>
                <a:tab pos="240665" algn="l"/>
                <a:tab pos="241300" algn="l"/>
              </a:tabLst>
            </a:pPr>
            <a:r>
              <a:rPr sz="2000" dirty="0">
                <a:latin typeface="Arial"/>
                <a:cs typeface="Arial"/>
              </a:rPr>
              <a:t>The </a:t>
            </a:r>
            <a:r>
              <a:rPr sz="2000" spc="-5" dirty="0">
                <a:latin typeface="Arial"/>
                <a:cs typeface="Arial"/>
              </a:rPr>
              <a:t>difference </a:t>
            </a:r>
            <a:r>
              <a:rPr sz="2000" dirty="0">
                <a:latin typeface="Arial"/>
                <a:cs typeface="Arial"/>
              </a:rPr>
              <a:t>between attacks like these  against common IoT devices and attacks  within a connected or autonomous vehicle  is the likelihood for increased risk to </a:t>
            </a:r>
            <a:r>
              <a:rPr sz="2000" spc="-5" dirty="0">
                <a:latin typeface="Arial"/>
                <a:cs typeface="Arial"/>
              </a:rPr>
              <a:t>life</a:t>
            </a:r>
            <a:r>
              <a:rPr sz="2000" spc="-145" dirty="0">
                <a:latin typeface="Arial"/>
                <a:cs typeface="Arial"/>
              </a:rPr>
              <a:t> </a:t>
            </a:r>
            <a:r>
              <a:rPr sz="2000" dirty="0">
                <a:latin typeface="Arial"/>
                <a:cs typeface="Arial"/>
              </a:rPr>
              <a:t>and  property in the vehicle</a:t>
            </a:r>
            <a:r>
              <a:rPr sz="2000" spc="-90" dirty="0">
                <a:latin typeface="Arial"/>
                <a:cs typeface="Arial"/>
              </a:rPr>
              <a:t> </a:t>
            </a:r>
            <a:r>
              <a:rPr sz="2000" dirty="0">
                <a:latin typeface="Arial"/>
                <a:cs typeface="Arial"/>
              </a:rPr>
              <a:t>context.</a:t>
            </a:r>
            <a:endParaRPr sz="2000">
              <a:latin typeface="Arial"/>
              <a:cs typeface="Arial"/>
            </a:endParaRPr>
          </a:p>
        </p:txBody>
      </p:sp>
      <p:sp>
        <p:nvSpPr>
          <p:cNvPr id="5" name="object 5"/>
          <p:cNvSpPr/>
          <p:nvPr/>
        </p:nvSpPr>
        <p:spPr>
          <a:xfrm>
            <a:off x="1174597" y="1170432"/>
            <a:ext cx="4187825" cy="3140837"/>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253439" y="4552950"/>
            <a:ext cx="3684270" cy="391160"/>
          </a:xfrm>
          <a:prstGeom prst="rect">
            <a:avLst/>
          </a:prstGeom>
        </p:spPr>
        <p:txBody>
          <a:bodyPr vert="horz" wrap="square" lIns="0" tIns="12700" rIns="0" bIns="0" rtlCol="0">
            <a:spAutoFit/>
          </a:bodyPr>
          <a:lstStyle/>
          <a:p>
            <a:pPr marL="12700" marR="5080">
              <a:lnSpc>
                <a:spcPct val="100000"/>
              </a:lnSpc>
              <a:spcBef>
                <a:spcPts val="100"/>
              </a:spcBef>
            </a:pPr>
            <a:r>
              <a:rPr sz="1200" i="1" spc="-5" dirty="0">
                <a:latin typeface="Arial"/>
                <a:cs typeface="Arial"/>
              </a:rPr>
              <a:t>Source: CNN: Jeep remotely carjacked, shut </a:t>
            </a:r>
            <a:r>
              <a:rPr sz="1200" i="1" dirty="0">
                <a:latin typeface="Arial"/>
                <a:cs typeface="Arial"/>
              </a:rPr>
              <a:t>down </a:t>
            </a:r>
            <a:r>
              <a:rPr sz="1200" i="1" spc="-5" dirty="0">
                <a:latin typeface="Arial"/>
                <a:cs typeface="Arial"/>
              </a:rPr>
              <a:t>on  </a:t>
            </a:r>
            <a:r>
              <a:rPr sz="1200" i="1" dirty="0">
                <a:latin typeface="Arial"/>
                <a:cs typeface="Arial"/>
              </a:rPr>
              <a:t>highway</a:t>
            </a:r>
            <a:endParaRPr sz="1200">
              <a:latin typeface="Arial"/>
              <a:cs typeface="Arial"/>
            </a:endParaRPr>
          </a:p>
        </p:txBody>
      </p:sp>
      <p:sp>
        <p:nvSpPr>
          <p:cNvPr id="7" name="object 7"/>
          <p:cNvSpPr txBox="1"/>
          <p:nvPr/>
        </p:nvSpPr>
        <p:spPr>
          <a:xfrm>
            <a:off x="1174597" y="5056632"/>
            <a:ext cx="4191000" cy="923925"/>
          </a:xfrm>
          <a:prstGeom prst="rect">
            <a:avLst/>
          </a:prstGeom>
          <a:ln w="9525">
            <a:solidFill>
              <a:srgbClr val="000000"/>
            </a:solidFill>
          </a:ln>
        </p:spPr>
        <p:txBody>
          <a:bodyPr vert="horz" wrap="square" lIns="0" tIns="40640" rIns="0" bIns="0" rtlCol="0">
            <a:spAutoFit/>
          </a:bodyPr>
          <a:lstStyle/>
          <a:p>
            <a:pPr marL="91440" marR="144780">
              <a:lnSpc>
                <a:spcPct val="100000"/>
              </a:lnSpc>
              <a:spcBef>
                <a:spcPts val="320"/>
              </a:spcBef>
            </a:pPr>
            <a:r>
              <a:rPr sz="1800" dirty="0">
                <a:latin typeface="Arial"/>
                <a:cs typeface="Arial"/>
              </a:rPr>
              <a:t>The </a:t>
            </a:r>
            <a:r>
              <a:rPr sz="1800" spc="-5" dirty="0">
                <a:latin typeface="Arial"/>
                <a:cs typeface="Arial"/>
              </a:rPr>
              <a:t>2015 </a:t>
            </a:r>
            <a:r>
              <a:rPr sz="1800" spc="-15" dirty="0">
                <a:latin typeface="Arial"/>
                <a:cs typeface="Arial"/>
              </a:rPr>
              <a:t>white </a:t>
            </a:r>
            <a:r>
              <a:rPr sz="1800" spc="-5" dirty="0">
                <a:latin typeface="Arial"/>
                <a:cs typeface="Arial"/>
              </a:rPr>
              <a:t>hat </a:t>
            </a:r>
            <a:r>
              <a:rPr sz="1800" dirty="0">
                <a:latin typeface="Arial"/>
                <a:cs typeface="Arial"/>
              </a:rPr>
              <a:t>attack </a:t>
            </a:r>
            <a:r>
              <a:rPr sz="1800" spc="-5" dirty="0">
                <a:latin typeface="Arial"/>
                <a:cs typeface="Arial"/>
              </a:rPr>
              <a:t>on a Jeep  Cherokee led </a:t>
            </a:r>
            <a:r>
              <a:rPr sz="1800" dirty="0">
                <a:latin typeface="Arial"/>
                <a:cs typeface="Arial"/>
              </a:rPr>
              <a:t>to the </a:t>
            </a:r>
            <a:r>
              <a:rPr sz="1800" spc="-5" dirty="0">
                <a:latin typeface="Arial"/>
                <a:cs typeface="Arial"/>
              </a:rPr>
              <a:t>recall </a:t>
            </a:r>
            <a:r>
              <a:rPr sz="1800" dirty="0">
                <a:latin typeface="Arial"/>
                <a:cs typeface="Arial"/>
              </a:rPr>
              <a:t>of 1.4</a:t>
            </a:r>
            <a:r>
              <a:rPr sz="1800" spc="-20" dirty="0">
                <a:latin typeface="Arial"/>
                <a:cs typeface="Arial"/>
              </a:rPr>
              <a:t> </a:t>
            </a:r>
            <a:r>
              <a:rPr sz="1800" spc="-5" dirty="0">
                <a:latin typeface="Arial"/>
                <a:cs typeface="Arial"/>
              </a:rPr>
              <a:t>million  vehicles and highlighted</a:t>
            </a:r>
            <a:r>
              <a:rPr sz="1800" spc="35" dirty="0">
                <a:latin typeface="Arial"/>
                <a:cs typeface="Arial"/>
              </a:rPr>
              <a:t> </a:t>
            </a:r>
            <a:r>
              <a:rPr sz="1800" dirty="0">
                <a:latin typeface="Arial"/>
                <a:cs typeface="Arial"/>
              </a:rPr>
              <a:t>risks.</a:t>
            </a:r>
            <a:endParaRPr sz="1800">
              <a:latin typeface="Arial"/>
              <a:cs typeface="Arial"/>
            </a:endParaRPr>
          </a:p>
        </p:txBody>
      </p:sp>
    </p:spTree>
    <p:extLst>
      <p:ext uri="{BB962C8B-B14F-4D97-AF65-F5344CB8AC3E}">
        <p14:creationId xmlns:p14="http://schemas.microsoft.com/office/powerpoint/2010/main" val="1095186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471</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SAE Levels of Automation</vt:lpstr>
      <vt:lpstr>Basic Physical Ecosystem of an Autonomous Vehicle</vt:lpstr>
      <vt:lpstr>PowerPoint Presentation</vt:lpstr>
      <vt:lpstr>Key Physical Components of Autonomous Vehicles</vt:lpstr>
      <vt:lpstr>Potential Attack Gateways</vt:lpstr>
      <vt:lpstr>Explanation of Key Attack Gateways</vt:lpstr>
      <vt:lpstr>Common Security Vulnerabilities</vt:lpstr>
      <vt:lpstr>Cybersecurity Threats and Concerns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dc:creator>
  <cp:lastModifiedBy>Dinesh</cp:lastModifiedBy>
  <cp:revision>3</cp:revision>
  <dcterms:created xsi:type="dcterms:W3CDTF">2018-09-23T07:32:09Z</dcterms:created>
  <dcterms:modified xsi:type="dcterms:W3CDTF">2018-09-23T08:05:49Z</dcterms:modified>
</cp:coreProperties>
</file>