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56" r:id="rId4"/>
    <p:sldId id="258" r:id="rId5"/>
    <p:sldId id="259" r:id="rId6"/>
    <p:sldId id="266" r:id="rId7"/>
    <p:sldId id="267" r:id="rId8"/>
    <p:sldId id="271" r:id="rId9"/>
    <p:sldId id="272" r:id="rId10"/>
    <p:sldId id="283" r:id="rId11"/>
    <p:sldId id="284" r:id="rId12"/>
    <p:sldId id="285" r:id="rId13"/>
    <p:sldId id="286" r:id="rId14"/>
    <p:sldId id="287" r:id="rId15"/>
    <p:sldId id="288" r:id="rId16"/>
    <p:sldId id="290" r:id="rId17"/>
    <p:sldId id="277" r:id="rId18"/>
    <p:sldId id="291" r:id="rId19"/>
    <p:sldId id="260" r:id="rId20"/>
    <p:sldId id="268" r:id="rId21"/>
    <p:sldId id="273"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819B3D-9520-43AC-92F5-CCCD457FF172}"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27088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19B3D-9520-43AC-92F5-CCCD457FF172}"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140821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19B3D-9520-43AC-92F5-CCCD457FF172}"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3926104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819B3D-9520-43AC-92F5-CCCD457FF172}"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882361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19B3D-9520-43AC-92F5-CCCD457FF172}" type="datetimeFigureOut">
              <a:rPr lang="en-US" smtClean="0"/>
              <a:t>4/7/2018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57111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819B3D-9520-43AC-92F5-CCCD457FF172}"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3238995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19B3D-9520-43AC-92F5-CCCD457FF172}" type="datetimeFigureOut">
              <a:rPr lang="en-US" smtClean="0"/>
              <a:t>4/7/2018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70345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819B3D-9520-43AC-92F5-CCCD457FF172}" type="datetimeFigureOut">
              <a:rPr lang="en-US" smtClean="0"/>
              <a:t>4/7/2018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267649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19B3D-9520-43AC-92F5-CCCD457FF172}" type="datetimeFigureOut">
              <a:rPr lang="en-US" smtClean="0"/>
              <a:t>4/7/2018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328057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19B3D-9520-43AC-92F5-CCCD457FF172}"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1133215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819B3D-9520-43AC-92F5-CCCD457FF172}" type="datetimeFigureOut">
              <a:rPr lang="en-US" smtClean="0"/>
              <a:t>4/7/2018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A051E-EB21-411D-8DB9-69F06F56BAF0}" type="slidenum">
              <a:rPr lang="en-US" smtClean="0"/>
              <a:t>‹#›</a:t>
            </a:fld>
            <a:endParaRPr lang="en-US"/>
          </a:p>
        </p:txBody>
      </p:sp>
    </p:spTree>
    <p:extLst>
      <p:ext uri="{BB962C8B-B14F-4D97-AF65-F5344CB8AC3E}">
        <p14:creationId xmlns:p14="http://schemas.microsoft.com/office/powerpoint/2010/main" val="13671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19B3D-9520-43AC-92F5-CCCD457FF172}" type="datetimeFigureOut">
              <a:rPr lang="en-US" smtClean="0"/>
              <a:t>4/7/2018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A051E-EB21-411D-8DB9-69F06F56BAF0}" type="slidenum">
              <a:rPr lang="en-US" smtClean="0"/>
              <a:t>‹#›</a:t>
            </a:fld>
            <a:endParaRPr lang="en-US"/>
          </a:p>
        </p:txBody>
      </p:sp>
    </p:spTree>
    <p:extLst>
      <p:ext uri="{BB962C8B-B14F-4D97-AF65-F5344CB8AC3E}">
        <p14:creationId xmlns:p14="http://schemas.microsoft.com/office/powerpoint/2010/main" val="302478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099" y="717847"/>
            <a:ext cx="11459909" cy="2792116"/>
          </a:xfrm>
        </p:spPr>
        <p:txBody>
          <a:bodyPr>
            <a:normAutofit/>
          </a:bodyPr>
          <a:lstStyle/>
          <a:p>
            <a:r>
              <a:rPr lang="en-US" b="1" dirty="0" smtClean="0"/>
              <a:t>vector control of ac drive using </a:t>
            </a:r>
            <a:br>
              <a:rPr lang="en-US" b="1" dirty="0" smtClean="0"/>
            </a:br>
            <a:r>
              <a:rPr lang="en-US" b="1" dirty="0" smtClean="0"/>
              <a:t>single phase asynchronous motor</a:t>
            </a:r>
            <a:endParaRPr lang="en-US" dirty="0"/>
          </a:p>
        </p:txBody>
      </p:sp>
      <p:sp>
        <p:nvSpPr>
          <p:cNvPr id="4" name="Rectangle 3"/>
          <p:cNvSpPr/>
          <p:nvPr/>
        </p:nvSpPr>
        <p:spPr>
          <a:xfrm>
            <a:off x="740635" y="3615710"/>
            <a:ext cx="6096000" cy="1477328"/>
          </a:xfrm>
          <a:prstGeom prst="rect">
            <a:avLst/>
          </a:prstGeom>
        </p:spPr>
        <p:txBody>
          <a:bodyPr>
            <a:spAutoFit/>
          </a:bodyPr>
          <a:lstStyle/>
          <a:p>
            <a:r>
              <a:rPr lang="en-US" dirty="0" smtClean="0"/>
              <a:t>Amara Dinesh Kumar</a:t>
            </a:r>
          </a:p>
          <a:p>
            <a:r>
              <a:rPr lang="en-US" dirty="0" err="1" smtClean="0"/>
              <a:t>Mtech</a:t>
            </a:r>
            <a:r>
              <a:rPr lang="en-US" dirty="0" smtClean="0"/>
              <a:t> 1</a:t>
            </a:r>
            <a:r>
              <a:rPr lang="en-US" baseline="30000" dirty="0" smtClean="0"/>
              <a:t>st</a:t>
            </a:r>
            <a:r>
              <a:rPr lang="en-US" dirty="0" smtClean="0"/>
              <a:t> Year Automotive Electronics</a:t>
            </a:r>
          </a:p>
          <a:p>
            <a:r>
              <a:rPr lang="en-US" dirty="0" smtClean="0"/>
              <a:t>Amrita </a:t>
            </a:r>
            <a:r>
              <a:rPr lang="en-US" dirty="0" err="1" smtClean="0"/>
              <a:t>Vishwa</a:t>
            </a:r>
            <a:r>
              <a:rPr lang="en-US" dirty="0" smtClean="0"/>
              <a:t> </a:t>
            </a:r>
            <a:r>
              <a:rPr lang="en-US" dirty="0" err="1" smtClean="0"/>
              <a:t>Vidyapeetham</a:t>
            </a:r>
            <a:endParaRPr lang="en-US" dirty="0" smtClean="0"/>
          </a:p>
          <a:p>
            <a:r>
              <a:rPr lang="en-US" dirty="0" smtClean="0"/>
              <a:t>Email: cb.en.p2ael17001@cb.students.amrita.edu</a:t>
            </a:r>
          </a:p>
          <a:p>
            <a:r>
              <a:rPr lang="en-US" dirty="0" smtClean="0">
                <a:solidFill>
                  <a:srgbClr val="FF0000"/>
                </a:solidFill>
              </a:rPr>
              <a:t>Website: https://dineshresearch.github.io/</a:t>
            </a:r>
          </a:p>
        </p:txBody>
      </p:sp>
      <p:sp>
        <p:nvSpPr>
          <p:cNvPr id="5" name="Subtitle 4"/>
          <p:cNvSpPr>
            <a:spLocks noGrp="1"/>
          </p:cNvSpPr>
          <p:nvPr>
            <p:ph type="subTitle" idx="1"/>
          </p:nvPr>
        </p:nvSpPr>
        <p:spPr>
          <a:xfrm>
            <a:off x="5509187" y="3526493"/>
            <a:ext cx="6155821" cy="1655762"/>
          </a:xfrm>
        </p:spPr>
        <p:txBody>
          <a:bodyPr>
            <a:normAutofit fontScale="77500" lnSpcReduction="20000"/>
          </a:bodyPr>
          <a:lstStyle/>
          <a:p>
            <a:pPr algn="r"/>
            <a:r>
              <a:rPr lang="en-US" dirty="0" err="1" smtClean="0"/>
              <a:t>Rishish</a:t>
            </a:r>
            <a:r>
              <a:rPr lang="en-US" dirty="0" smtClean="0"/>
              <a:t> Kumar </a:t>
            </a:r>
            <a:r>
              <a:rPr lang="en-US" dirty="0" err="1" smtClean="0"/>
              <a:t>Naik</a:t>
            </a:r>
            <a:endParaRPr lang="en-US" dirty="0" smtClean="0"/>
          </a:p>
          <a:p>
            <a:pPr algn="r"/>
            <a:r>
              <a:rPr lang="en-US" dirty="0" err="1" smtClean="0"/>
              <a:t>Mtech</a:t>
            </a:r>
            <a:r>
              <a:rPr lang="en-US" dirty="0" smtClean="0"/>
              <a:t> 1</a:t>
            </a:r>
            <a:r>
              <a:rPr lang="en-US" baseline="30000" dirty="0" smtClean="0"/>
              <a:t>st</a:t>
            </a:r>
            <a:r>
              <a:rPr lang="en-US" dirty="0" smtClean="0"/>
              <a:t> Year Automotive Electronics</a:t>
            </a:r>
          </a:p>
          <a:p>
            <a:pPr algn="r"/>
            <a:r>
              <a:rPr lang="en-US" dirty="0" smtClean="0"/>
              <a:t>Amrita </a:t>
            </a:r>
            <a:r>
              <a:rPr lang="en-US" dirty="0" err="1" smtClean="0"/>
              <a:t>Vishwa</a:t>
            </a:r>
            <a:r>
              <a:rPr lang="en-US" dirty="0" smtClean="0"/>
              <a:t> </a:t>
            </a:r>
            <a:r>
              <a:rPr lang="en-US" dirty="0" err="1" smtClean="0"/>
              <a:t>Vidyapeetham</a:t>
            </a:r>
            <a:endParaRPr lang="en-US" dirty="0" smtClean="0"/>
          </a:p>
          <a:p>
            <a:pPr algn="r"/>
            <a:r>
              <a:rPr lang="en-US" dirty="0" smtClean="0"/>
              <a:t>Email: cb.en.p2ael17018@cb.students.amrita.edu</a:t>
            </a:r>
          </a:p>
          <a:p>
            <a:pPr algn="r"/>
            <a:r>
              <a:rPr lang="en-US" dirty="0" err="1" smtClean="0">
                <a:solidFill>
                  <a:srgbClr val="FF0000"/>
                </a:solidFill>
              </a:rPr>
              <a:t>Website:https</a:t>
            </a:r>
            <a:r>
              <a:rPr lang="en-US" dirty="0" smtClean="0">
                <a:solidFill>
                  <a:srgbClr val="FF0000"/>
                </a:solidFill>
              </a:rPr>
              <a:t>://rishishkumar.github.io/</a:t>
            </a:r>
          </a:p>
          <a:p>
            <a:pPr algn="r"/>
            <a:endParaRPr lang="en-US" dirty="0"/>
          </a:p>
        </p:txBody>
      </p:sp>
    </p:spTree>
    <p:extLst>
      <p:ext uri="{BB962C8B-B14F-4D97-AF65-F5344CB8AC3E}">
        <p14:creationId xmlns:p14="http://schemas.microsoft.com/office/powerpoint/2010/main" val="3674752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052737"/>
            <a:ext cx="8229600" cy="4954555"/>
          </a:xfrm>
        </p:spPr>
        <p:txBody>
          <a:bodyPr>
            <a:noAutofit/>
          </a:bodyPr>
          <a:lstStyle/>
          <a:p>
            <a:r>
              <a:rPr lang="en-IN" sz="2400" dirty="0">
                <a:latin typeface="Times New Roman" pitchFamily="18" charset="0"/>
                <a:cs typeface="Times New Roman" pitchFamily="18" charset="0"/>
              </a:rPr>
              <a:t>An IGBT, or insulated gate bipolar transistor, is a solid state device (with no moving parts). </a:t>
            </a:r>
          </a:p>
          <a:p>
            <a:r>
              <a:rPr lang="en-IN" sz="2400" dirty="0">
                <a:latin typeface="Times New Roman" pitchFamily="18" charset="0"/>
                <a:cs typeface="Times New Roman" pitchFamily="18" charset="0"/>
              </a:rPr>
              <a:t>It is a switch that is used in order to allow power flow in the On state and to stop power flow when it is in the Off state. </a:t>
            </a:r>
          </a:p>
          <a:p>
            <a:r>
              <a:rPr lang="en-IN" sz="2400" dirty="0">
                <a:latin typeface="Times New Roman" pitchFamily="18" charset="0"/>
                <a:cs typeface="Times New Roman" pitchFamily="18" charset="0"/>
              </a:rPr>
              <a:t>An IGBT works by applying voltage to a semiconductor component, therefore changing its properties to block or create an electrical path.</a:t>
            </a:r>
          </a:p>
          <a:p>
            <a:r>
              <a:rPr lang="en-IN" sz="2400" dirty="0">
                <a:latin typeface="Times New Roman" pitchFamily="18" charset="0"/>
                <a:cs typeface="Times New Roman" pitchFamily="18" charset="0"/>
              </a:rPr>
              <a:t>The advantage gained by the insulated gate bipolar transistor device over a BJT or MOSFET is that it offers greater power gain than the standard bipolar type transistor combined with the higher voltage operation and lower input losses of the MOSFET.</a:t>
            </a:r>
          </a:p>
        </p:txBody>
      </p:sp>
      <p:sp>
        <p:nvSpPr>
          <p:cNvPr id="3" name="Title 2"/>
          <p:cNvSpPr>
            <a:spLocks noGrp="1"/>
          </p:cNvSpPr>
          <p:nvPr>
            <p:ph type="title"/>
          </p:nvPr>
        </p:nvSpPr>
        <p:spPr>
          <a:xfrm>
            <a:off x="1981200" y="274638"/>
            <a:ext cx="8229600" cy="706090"/>
          </a:xfrm>
        </p:spPr>
        <p:txBody>
          <a:bodyPr>
            <a:normAutofit/>
          </a:bodyPr>
          <a:lstStyle/>
          <a:p>
            <a:pPr algn="ctr"/>
            <a:r>
              <a:rPr lang="en-IN" dirty="0" smtClean="0"/>
              <a:t>IGBT</a:t>
            </a:r>
            <a:endParaRPr lang="en-IN" dirty="0"/>
          </a:p>
        </p:txBody>
      </p:sp>
    </p:spTree>
    <p:extLst>
      <p:ext uri="{BB962C8B-B14F-4D97-AF65-F5344CB8AC3E}">
        <p14:creationId xmlns:p14="http://schemas.microsoft.com/office/powerpoint/2010/main" val="2946527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gbt.png"/>
          <p:cNvPicPr>
            <a:picLocks noGrp="1" noChangeAspect="1"/>
          </p:cNvPicPr>
          <p:nvPr>
            <p:ph idx="1"/>
          </p:nvPr>
        </p:nvPicPr>
        <p:blipFill>
          <a:blip r:embed="rId2" cstate="print"/>
          <a:stretch>
            <a:fillRect/>
          </a:stretch>
        </p:blipFill>
        <p:spPr>
          <a:xfrm>
            <a:off x="2999656" y="836713"/>
            <a:ext cx="5487166" cy="2562583"/>
          </a:xfrm>
        </p:spPr>
      </p:pic>
      <p:sp>
        <p:nvSpPr>
          <p:cNvPr id="3" name="Title 2"/>
          <p:cNvSpPr>
            <a:spLocks noGrp="1"/>
          </p:cNvSpPr>
          <p:nvPr>
            <p:ph type="title"/>
          </p:nvPr>
        </p:nvSpPr>
        <p:spPr>
          <a:xfrm>
            <a:off x="1981200" y="274638"/>
            <a:ext cx="8229600" cy="706090"/>
          </a:xfrm>
        </p:spPr>
        <p:txBody>
          <a:bodyPr>
            <a:normAutofit/>
          </a:bodyPr>
          <a:lstStyle/>
          <a:p>
            <a:r>
              <a:rPr lang="en-IN" sz="2800" dirty="0">
                <a:latin typeface="Times New Roman" pitchFamily="18" charset="0"/>
                <a:cs typeface="Times New Roman" pitchFamily="18" charset="0"/>
              </a:rPr>
              <a:t>Insulated Gate Bipolar Transistor</a:t>
            </a:r>
            <a:endParaRPr lang="en-IN" sz="2800" dirty="0"/>
          </a:p>
        </p:txBody>
      </p:sp>
      <p:sp>
        <p:nvSpPr>
          <p:cNvPr id="5" name="TextBox 4"/>
          <p:cNvSpPr txBox="1"/>
          <p:nvPr/>
        </p:nvSpPr>
        <p:spPr>
          <a:xfrm>
            <a:off x="2207568" y="3356992"/>
            <a:ext cx="7992888" cy="2308324"/>
          </a:xfrm>
          <a:prstGeom prst="rect">
            <a:avLst/>
          </a:prstGeom>
          <a:noFill/>
        </p:spPr>
        <p:txBody>
          <a:bodyPr wrap="square" rtlCol="0">
            <a:spAutoFit/>
          </a:bodyPr>
          <a:lstStyle/>
          <a:p>
            <a:pPr>
              <a:buFont typeface="Arial" pitchFamily="34" charset="0"/>
              <a:buChar char="•"/>
            </a:pPr>
            <a:r>
              <a:rPr lang="en-IN" dirty="0"/>
              <a:t>We can see that the insulated gate bipolar transistor is a three terminal, transconductance device that combines an insulated gate N-channel MOSFET input with a PNP bipolar transistor output connected in a type of Darlington configuration.</a:t>
            </a:r>
          </a:p>
          <a:p>
            <a:pPr>
              <a:buFont typeface="Arial" pitchFamily="34" charset="0"/>
              <a:buChar char="•"/>
            </a:pPr>
            <a:endParaRPr lang="en-IN" dirty="0"/>
          </a:p>
          <a:p>
            <a:pPr>
              <a:buFont typeface="Arial" pitchFamily="34" charset="0"/>
              <a:buChar char="•"/>
            </a:pPr>
            <a:r>
              <a:rPr lang="en-IN" dirty="0"/>
              <a:t>As a result the terminals are labelled as: </a:t>
            </a:r>
            <a:r>
              <a:rPr lang="en-IN" b="1" dirty="0"/>
              <a:t>Collector</a:t>
            </a:r>
            <a:r>
              <a:rPr lang="en-IN" dirty="0"/>
              <a:t>, </a:t>
            </a:r>
            <a:r>
              <a:rPr lang="en-IN" b="1" dirty="0"/>
              <a:t>Emitter</a:t>
            </a:r>
            <a:r>
              <a:rPr lang="en-IN" dirty="0"/>
              <a:t> and </a:t>
            </a:r>
            <a:r>
              <a:rPr lang="en-IN" b="1" dirty="0"/>
              <a:t>Gate</a:t>
            </a:r>
            <a:r>
              <a:rPr lang="en-IN" dirty="0"/>
              <a:t>. Two of its terminals (C-E) are associated with the conductance path which passes current, while its third terminal (G) controls the device.</a:t>
            </a:r>
          </a:p>
        </p:txBody>
      </p:sp>
    </p:spTree>
    <p:extLst>
      <p:ext uri="{BB962C8B-B14F-4D97-AF65-F5344CB8AC3E}">
        <p14:creationId xmlns:p14="http://schemas.microsoft.com/office/powerpoint/2010/main" val="1304528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IGBT	</a:t>
            </a:r>
            <a:endParaRPr lang="en-US" dirty="0"/>
          </a:p>
        </p:txBody>
      </p:sp>
      <p:sp>
        <p:nvSpPr>
          <p:cNvPr id="3" name="Content Placeholder 2"/>
          <p:cNvSpPr>
            <a:spLocks noGrp="1"/>
          </p:cNvSpPr>
          <p:nvPr>
            <p:ph idx="1"/>
          </p:nvPr>
        </p:nvSpPr>
        <p:spPr/>
        <p:txBody>
          <a:bodyPr/>
          <a:lstStyle/>
          <a:p>
            <a:pPr marL="0" indent="0">
              <a:buNone/>
            </a:pPr>
            <a:r>
              <a:rPr lang="en-US" dirty="0"/>
              <a:t>IGBTs are used in high power applications such as:</a:t>
            </a:r>
          </a:p>
          <a:p>
            <a:r>
              <a:rPr lang="en-US" dirty="0"/>
              <a:t>Appliance motor drives</a:t>
            </a:r>
          </a:p>
          <a:p>
            <a:r>
              <a:rPr lang="en-US" dirty="0"/>
              <a:t>Electric vehicle motor drives</a:t>
            </a:r>
          </a:p>
          <a:p>
            <a:r>
              <a:rPr lang="en-US" dirty="0"/>
              <a:t>Power factor correction converters</a:t>
            </a:r>
          </a:p>
          <a:p>
            <a:r>
              <a:rPr lang="en-US" dirty="0"/>
              <a:t>Uninterruptible power supplies</a:t>
            </a:r>
          </a:p>
          <a:p>
            <a:r>
              <a:rPr lang="en-US" dirty="0"/>
              <a:t>Solar inverters</a:t>
            </a:r>
          </a:p>
          <a:p>
            <a:r>
              <a:rPr lang="en-US" dirty="0"/>
              <a:t>High frequency welders</a:t>
            </a:r>
          </a:p>
          <a:p>
            <a:r>
              <a:rPr lang="en-US" dirty="0"/>
              <a:t>Inductive heating cookers</a:t>
            </a:r>
          </a:p>
          <a:p>
            <a:endParaRPr lang="en-US" dirty="0"/>
          </a:p>
        </p:txBody>
      </p:sp>
    </p:spTree>
    <p:extLst>
      <p:ext uri="{BB962C8B-B14F-4D97-AF65-F5344CB8AC3E}">
        <p14:creationId xmlns:p14="http://schemas.microsoft.com/office/powerpoint/2010/main" val="330712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96753"/>
            <a:ext cx="8229600" cy="4810539"/>
          </a:xfrm>
        </p:spPr>
        <p:txBody>
          <a:bodyPr>
            <a:normAutofit/>
          </a:bodyPr>
          <a:lstStyle/>
          <a:p>
            <a:r>
              <a:rPr lang="en-IN" sz="2400" dirty="0">
                <a:latin typeface="Times New Roman" pitchFamily="18" charset="0"/>
                <a:cs typeface="Times New Roman" pitchFamily="18" charset="0"/>
              </a:rPr>
              <a:t>The single-phase induction motor operation can be described by Double revolving field theory.</a:t>
            </a:r>
          </a:p>
          <a:p>
            <a:endParaRPr lang="en-IN" sz="2400" dirty="0">
              <a:latin typeface="Times New Roman" pitchFamily="18" charset="0"/>
              <a:cs typeface="Times New Roman" pitchFamily="18" charset="0"/>
            </a:endParaRPr>
          </a:p>
        </p:txBody>
      </p:sp>
      <p:sp>
        <p:nvSpPr>
          <p:cNvPr id="2" name="Title 1"/>
          <p:cNvSpPr>
            <a:spLocks noGrp="1"/>
          </p:cNvSpPr>
          <p:nvPr>
            <p:ph type="title"/>
          </p:nvPr>
        </p:nvSpPr>
        <p:spPr>
          <a:xfrm>
            <a:off x="1981200" y="274638"/>
            <a:ext cx="8229600" cy="850106"/>
          </a:xfrm>
        </p:spPr>
        <p:txBody>
          <a:bodyPr/>
          <a:lstStyle/>
          <a:p>
            <a:r>
              <a:rPr lang="en-IN" dirty="0" smtClean="0"/>
              <a:t>Single-phase Induction Motor</a:t>
            </a:r>
            <a:endParaRPr lang="en-IN" dirty="0"/>
          </a:p>
        </p:txBody>
      </p:sp>
      <p:pic>
        <p:nvPicPr>
          <p:cNvPr id="4" name="Picture 3" descr="img1.png"/>
          <p:cNvPicPr>
            <a:picLocks noChangeAspect="1"/>
          </p:cNvPicPr>
          <p:nvPr/>
        </p:nvPicPr>
        <p:blipFill>
          <a:blip r:embed="rId2" cstate="print"/>
          <a:stretch>
            <a:fillRect/>
          </a:stretch>
        </p:blipFill>
        <p:spPr>
          <a:xfrm>
            <a:off x="2496578" y="2636913"/>
            <a:ext cx="6573592" cy="2393351"/>
          </a:xfrm>
          <a:prstGeom prst="rect">
            <a:avLst/>
          </a:prstGeom>
        </p:spPr>
      </p:pic>
    </p:spTree>
    <p:extLst>
      <p:ext uri="{BB962C8B-B14F-4D97-AF65-F5344CB8AC3E}">
        <p14:creationId xmlns:p14="http://schemas.microsoft.com/office/powerpoint/2010/main" val="1820628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A single-phase ac current supplies the main winding that produces a pulsating magnetic field.</a:t>
            </a:r>
          </a:p>
          <a:p>
            <a:r>
              <a:rPr lang="en-IN" sz="2400" dirty="0">
                <a:latin typeface="Times New Roman" pitchFamily="18" charset="0"/>
                <a:cs typeface="Times New Roman" pitchFamily="18" charset="0"/>
              </a:rPr>
              <a:t>Mathematically, the pulsating field could be divided into two fields, which are rotating in opposite directions.</a:t>
            </a:r>
          </a:p>
          <a:p>
            <a:r>
              <a:rPr lang="en-IN" sz="2400" dirty="0">
                <a:latin typeface="Times New Roman" pitchFamily="18" charset="0"/>
                <a:cs typeface="Times New Roman" pitchFamily="18" charset="0"/>
              </a:rPr>
              <a:t>The interaction between the fields and the current induced in the rotor bars generates opposing torque.</a:t>
            </a:r>
          </a:p>
          <a:p>
            <a:r>
              <a:rPr lang="en-IN" sz="2400" dirty="0">
                <a:latin typeface="Times New Roman" pitchFamily="18" charset="0"/>
                <a:cs typeface="Times New Roman" pitchFamily="18" charset="0"/>
              </a:rPr>
              <a:t>The interaction between the fields and the current induced in the rotor bars generates opposing torque.</a:t>
            </a:r>
          </a:p>
          <a:p>
            <a:endParaRPr lang="en-IN" sz="2400" dirty="0">
              <a:latin typeface="Times New Roman" pitchFamily="18" charset="0"/>
              <a:cs typeface="Times New Roman" pitchFamily="18" charset="0"/>
            </a:endParaRPr>
          </a:p>
        </p:txBody>
      </p:sp>
      <p:sp>
        <p:nvSpPr>
          <p:cNvPr id="3" name="Title 2"/>
          <p:cNvSpPr>
            <a:spLocks noGrp="1"/>
          </p:cNvSpPr>
          <p:nvPr>
            <p:ph type="title"/>
          </p:nvPr>
        </p:nvSpPr>
        <p:spPr>
          <a:xfrm>
            <a:off x="1981200" y="274638"/>
            <a:ext cx="8229600" cy="778098"/>
          </a:xfrm>
        </p:spPr>
        <p:txBody>
          <a:bodyPr/>
          <a:lstStyle/>
          <a:p>
            <a:pPr algn="ctr"/>
            <a:r>
              <a:rPr lang="en-IN" dirty="0" smtClean="0"/>
              <a:t>Double revolving field theory</a:t>
            </a:r>
            <a:endParaRPr lang="en-IN" dirty="0"/>
          </a:p>
        </p:txBody>
      </p:sp>
    </p:spTree>
    <p:extLst>
      <p:ext uri="{BB962C8B-B14F-4D97-AF65-F5344CB8AC3E}">
        <p14:creationId xmlns:p14="http://schemas.microsoft.com/office/powerpoint/2010/main" val="78862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548681"/>
            <a:ext cx="8229600" cy="5458611"/>
          </a:xfrm>
        </p:spPr>
        <p:txBody>
          <a:bodyPr>
            <a:noAutofit/>
          </a:bodyPr>
          <a:lstStyle/>
          <a:p>
            <a:r>
              <a:rPr lang="en-IN" sz="2400" dirty="0">
                <a:latin typeface="Times New Roman" pitchFamily="18" charset="0"/>
                <a:cs typeface="Times New Roman" pitchFamily="18" charset="0"/>
              </a:rPr>
              <a:t>Under these conditions, with only the main field energized the motor will not start.</a:t>
            </a:r>
          </a:p>
          <a:p>
            <a:r>
              <a:rPr lang="en-IN" sz="2400" dirty="0">
                <a:latin typeface="Times New Roman" pitchFamily="18" charset="0"/>
                <a:cs typeface="Times New Roman" pitchFamily="18" charset="0"/>
              </a:rPr>
              <a:t>However, if an external torque moves the motor in any direction, the motor will begin to rotate.</a:t>
            </a:r>
          </a:p>
          <a:p>
            <a:r>
              <a:rPr lang="en-IN" sz="2400" dirty="0">
                <a:latin typeface="Times New Roman" pitchFamily="18" charset="0"/>
                <a:cs typeface="Times New Roman" pitchFamily="18" charset="0"/>
              </a:rPr>
              <a:t>The starting of the motor requires the generation of a rotating magnetic flux similar to the rotating flux in a three-phase motor.</a:t>
            </a:r>
          </a:p>
          <a:p>
            <a:r>
              <a:rPr lang="en-IN" sz="2400" dirty="0">
                <a:latin typeface="Times New Roman" pitchFamily="18" charset="0"/>
                <a:cs typeface="Times New Roman" pitchFamily="18" charset="0"/>
              </a:rPr>
              <a:t>Two perpendicular coils that have currents 90°outof-phase can generate the necessary rotating magnetic fields which start the motor.</a:t>
            </a:r>
          </a:p>
          <a:p>
            <a:r>
              <a:rPr lang="en-IN" sz="2400" dirty="0">
                <a:latin typeface="Times New Roman" pitchFamily="18" charset="0"/>
                <a:cs typeface="Times New Roman" pitchFamily="18" charset="0"/>
              </a:rPr>
              <a:t>Therefore, single-phase motors are built with two perpendicular windings.</a:t>
            </a:r>
          </a:p>
        </p:txBody>
      </p:sp>
    </p:spTree>
    <p:extLst>
      <p:ext uri="{BB962C8B-B14F-4D97-AF65-F5344CB8AC3E}">
        <p14:creationId xmlns:p14="http://schemas.microsoft.com/office/powerpoint/2010/main" val="2306870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332657"/>
            <a:ext cx="8229600" cy="5674635"/>
          </a:xfrm>
        </p:spPr>
        <p:txBody>
          <a:bodyPr>
            <a:normAutofit fontScale="92500" lnSpcReduction="10000"/>
          </a:bodyPr>
          <a:lstStyle/>
          <a:p>
            <a:pPr algn="just"/>
            <a:r>
              <a:rPr lang="en-US" sz="2000" dirty="0">
                <a:latin typeface="Times New Roman" pitchFamily="18" charset="0"/>
                <a:cs typeface="Times New Roman" pitchFamily="18" charset="0"/>
              </a:rPr>
              <a:t>The difference between the speed of the rotating stator field and the rotor speed is called slip. The smaller the slip, the closer the rotor speed approaches the stator field speed. </a:t>
            </a:r>
          </a:p>
          <a:p>
            <a:pPr lvl="1" algn="just">
              <a:buNone/>
            </a:pPr>
            <a:endParaRPr lang="en-US" sz="2000" dirty="0" smtClean="0">
              <a:latin typeface="Times New Roman" pitchFamily="18" charset="0"/>
              <a:cs typeface="Times New Roman" pitchFamily="18" charset="0"/>
            </a:endParaRPr>
          </a:p>
          <a:p>
            <a:pPr lvl="1" algn="just">
              <a:buNone/>
            </a:pPr>
            <a:endParaRPr lang="en-US" sz="2000" b="1" dirty="0">
              <a:latin typeface="Times New Roman" pitchFamily="18" charset="0"/>
              <a:cs typeface="Times New Roman" pitchFamily="18" charset="0"/>
            </a:endParaRPr>
          </a:p>
          <a:p>
            <a:pPr lvl="1" algn="just">
              <a:buNone/>
            </a:pPr>
            <a:endParaRPr lang="en-US" sz="2000" b="1" dirty="0" smtClean="0">
              <a:latin typeface="Times New Roman" pitchFamily="18" charset="0"/>
              <a:cs typeface="Times New Roman" pitchFamily="18" charset="0"/>
            </a:endParaRPr>
          </a:p>
          <a:p>
            <a:pPr lvl="1" algn="just">
              <a:buNone/>
            </a:pPr>
            <a:endParaRPr lang="en-US" sz="2000" b="1" dirty="0">
              <a:latin typeface="Times New Roman" pitchFamily="18" charset="0"/>
              <a:cs typeface="Times New Roman" pitchFamily="18" charset="0"/>
            </a:endParaRPr>
          </a:p>
          <a:p>
            <a:pPr lvl="1" algn="just">
              <a:buNone/>
            </a:pPr>
            <a:r>
              <a:rPr lang="en-US" sz="2000" b="1" dirty="0" err="1" smtClean="0">
                <a:latin typeface="Times New Roman" pitchFamily="18" charset="0"/>
                <a:cs typeface="Times New Roman" pitchFamily="18" charset="0"/>
              </a:rPr>
              <a:t>nsync</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ns = synchronous speed in rpm</a:t>
            </a:r>
          </a:p>
          <a:p>
            <a:pPr lvl="1" algn="just">
              <a:buNone/>
            </a:pPr>
            <a:r>
              <a:rPr lang="en-US" sz="2000" b="1" dirty="0">
                <a:latin typeface="Times New Roman" pitchFamily="18" charset="0"/>
                <a:cs typeface="Times New Roman" pitchFamily="18" charset="0"/>
              </a:rPr>
              <a:t>nm</a:t>
            </a:r>
            <a:r>
              <a:rPr lang="en-US" sz="2000" dirty="0">
                <a:latin typeface="Times New Roman" pitchFamily="18" charset="0"/>
                <a:cs typeface="Times New Roman" pitchFamily="18" charset="0"/>
              </a:rPr>
              <a:t> = mechanical shaft speed of motor</a:t>
            </a:r>
          </a:p>
          <a:p>
            <a:pPr algn="just">
              <a:buNone/>
            </a:pPr>
            <a:r>
              <a:rPr lang="en-US" sz="2000" dirty="0">
                <a:latin typeface="Times New Roman" pitchFamily="18" charset="0"/>
                <a:cs typeface="Times New Roman" pitchFamily="18" charset="0"/>
              </a:rPr>
              <a:t>	It is also possible to express the mechanical speed as : </a:t>
            </a:r>
          </a:p>
          <a:p>
            <a:pPr lvl="3" algn="just">
              <a:buNone/>
            </a:pPr>
            <a:r>
              <a:rPr lang="en-US" sz="2000" b="1" dirty="0">
                <a:latin typeface="Times New Roman" pitchFamily="18" charset="0"/>
                <a:cs typeface="Times New Roman" pitchFamily="18" charset="0"/>
              </a:rPr>
              <a:t>nm</a:t>
            </a:r>
            <a:r>
              <a:rPr lang="en-US" sz="2000" dirty="0">
                <a:latin typeface="Times New Roman" pitchFamily="18" charset="0"/>
                <a:cs typeface="Times New Roman" pitchFamily="18" charset="0"/>
              </a:rPr>
              <a:t> = (1 - s) </a:t>
            </a:r>
            <a:r>
              <a:rPr lang="en-US" sz="2000" dirty="0" err="1">
                <a:latin typeface="Times New Roman" pitchFamily="18" charset="0"/>
                <a:cs typeface="Times New Roman" pitchFamily="18" charset="0"/>
              </a:rPr>
              <a:t>nsync</a:t>
            </a:r>
            <a:endParaRPr lang="en-US" sz="2000" dirty="0">
              <a:latin typeface="Times New Roman" pitchFamily="18" charset="0"/>
              <a:cs typeface="Times New Roman" pitchFamily="18" charset="0"/>
            </a:endParaRPr>
          </a:p>
          <a:p>
            <a:pPr marL="365760" lvl="3" indent="-256032" algn="just">
              <a:spcBef>
                <a:spcPts val="400"/>
              </a:spcBef>
              <a:buClr>
                <a:schemeClr val="accent1"/>
              </a:buClr>
              <a:buSzPct val="68000"/>
              <a:buFont typeface="Wingdings 3"/>
              <a:buChar char=""/>
            </a:pPr>
            <a:r>
              <a:rPr lang="en-IN" sz="2000" dirty="0">
                <a:latin typeface="Times New Roman" pitchFamily="18" charset="0"/>
                <a:cs typeface="Times New Roman" pitchFamily="18" charset="0"/>
              </a:rPr>
              <a:t>Synchronous speed: speed of rotating flux</a:t>
            </a:r>
          </a:p>
          <a:p>
            <a:pPr algn="just"/>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Where</a:t>
            </a:r>
            <a:r>
              <a:rPr lang="en-IN" sz="2000" dirty="0">
                <a:latin typeface="Times New Roman" pitchFamily="18" charset="0"/>
                <a:cs typeface="Times New Roman" pitchFamily="18" charset="0"/>
              </a:rPr>
              <a:t>; p = is the number of poles, and</a:t>
            </a:r>
          </a:p>
          <a:p>
            <a:pPr algn="just">
              <a:buNone/>
            </a:pPr>
            <a:r>
              <a:rPr lang="en-IN" sz="2000" dirty="0">
                <a:latin typeface="Times New Roman" pitchFamily="18" charset="0"/>
                <a:cs typeface="Times New Roman" pitchFamily="18" charset="0"/>
              </a:rPr>
              <a:t>				            f = the frequency of supply</a:t>
            </a:r>
            <a:endParaRPr lang="en-US"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
        <p:nvSpPr>
          <p:cNvPr id="4" name="Text Box 11"/>
          <p:cNvSpPr txBox="1">
            <a:spLocks noChangeArrowheads="1"/>
          </p:cNvSpPr>
          <p:nvPr/>
        </p:nvSpPr>
        <p:spPr bwMode="auto">
          <a:xfrm>
            <a:off x="4350072" y="1250407"/>
            <a:ext cx="3224601" cy="830997"/>
          </a:xfrm>
          <a:prstGeom prst="rect">
            <a:avLst/>
          </a:prstGeom>
          <a:solidFill>
            <a:srgbClr val="CCECFF"/>
          </a:solidFill>
          <a:ln w="9525">
            <a:noFill/>
            <a:miter lim="800000"/>
            <a:headEnd/>
            <a:tailEnd/>
          </a:ln>
          <a:effectLst/>
        </p:spPr>
        <p:txBody>
          <a:bodyPr wrap="none">
            <a:spAutoFit/>
          </a:bodyPr>
          <a:lstStyle/>
          <a:p>
            <a:pPr algn="ctr"/>
            <a:r>
              <a:rPr lang="en-US" sz="2400" dirty="0">
                <a:solidFill>
                  <a:srgbClr val="000066"/>
                </a:solidFill>
              </a:rPr>
              <a:t>% Slip = </a:t>
            </a:r>
            <a:r>
              <a:rPr lang="en-US" sz="2400" dirty="0" err="1">
                <a:solidFill>
                  <a:srgbClr val="000066"/>
                </a:solidFill>
              </a:rPr>
              <a:t>n</a:t>
            </a:r>
            <a:r>
              <a:rPr lang="en-US" u="sng" dirty="0" err="1">
                <a:solidFill>
                  <a:srgbClr val="000066"/>
                </a:solidFill>
              </a:rPr>
              <a:t>sync</a:t>
            </a:r>
            <a:r>
              <a:rPr lang="en-US" sz="2400" u="sng" dirty="0">
                <a:solidFill>
                  <a:srgbClr val="000066"/>
                </a:solidFill>
              </a:rPr>
              <a:t> – n</a:t>
            </a:r>
            <a:r>
              <a:rPr lang="en-US" u="sng" dirty="0">
                <a:solidFill>
                  <a:srgbClr val="000066"/>
                </a:solidFill>
              </a:rPr>
              <a:t>m</a:t>
            </a:r>
            <a:r>
              <a:rPr lang="en-US" sz="2400" dirty="0">
                <a:solidFill>
                  <a:srgbClr val="000066"/>
                </a:solidFill>
              </a:rPr>
              <a:t>  </a:t>
            </a:r>
            <a:r>
              <a:rPr lang="en-US" sz="2400" i="1" dirty="0">
                <a:solidFill>
                  <a:srgbClr val="000066"/>
                </a:solidFill>
              </a:rPr>
              <a:t>x</a:t>
            </a:r>
            <a:r>
              <a:rPr lang="en-US" sz="2400" dirty="0">
                <a:solidFill>
                  <a:srgbClr val="000066"/>
                </a:solidFill>
              </a:rPr>
              <a:t> 100</a:t>
            </a:r>
          </a:p>
          <a:p>
            <a:pPr algn="ctr"/>
            <a:r>
              <a:rPr lang="en-US" sz="2400" dirty="0">
                <a:solidFill>
                  <a:srgbClr val="000066"/>
                </a:solidFill>
              </a:rPr>
              <a:t>  </a:t>
            </a:r>
            <a:r>
              <a:rPr lang="en-US" sz="2400" dirty="0" err="1">
                <a:solidFill>
                  <a:srgbClr val="000066"/>
                </a:solidFill>
              </a:rPr>
              <a:t>n</a:t>
            </a:r>
            <a:r>
              <a:rPr lang="en-US" sz="2400" baseline="-25000" dirty="0" err="1">
                <a:solidFill>
                  <a:srgbClr val="000066"/>
                </a:solidFill>
              </a:rPr>
              <a:t>sync</a:t>
            </a:r>
            <a:endParaRPr lang="en-AU" sz="2400" baseline="-25000" dirty="0">
              <a:solidFill>
                <a:srgbClr val="000066"/>
              </a:solidFill>
            </a:endParaRPr>
          </a:p>
        </p:txBody>
      </p:sp>
      <p:pic>
        <p:nvPicPr>
          <p:cNvPr id="5" name="Picture 4" descr="img4.png"/>
          <p:cNvPicPr>
            <a:picLocks noChangeAspect="1"/>
          </p:cNvPicPr>
          <p:nvPr/>
        </p:nvPicPr>
        <p:blipFill>
          <a:blip r:embed="rId2" cstate="print"/>
          <a:stretch>
            <a:fillRect/>
          </a:stretch>
        </p:blipFill>
        <p:spPr>
          <a:xfrm>
            <a:off x="4727848" y="4149080"/>
            <a:ext cx="1800476" cy="933580"/>
          </a:xfrm>
          <a:prstGeom prst="rect">
            <a:avLst/>
          </a:prstGeom>
        </p:spPr>
      </p:pic>
    </p:spTree>
    <p:extLst>
      <p:ext uri="{BB962C8B-B14F-4D97-AF65-F5344CB8AC3E}">
        <p14:creationId xmlns:p14="http://schemas.microsoft.com/office/powerpoint/2010/main" val="3288467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640"/>
            <a:ext cx="12192000" cy="6699902"/>
          </a:xfrm>
          <a:prstGeom prst="rect">
            <a:avLst/>
          </a:prstGeom>
        </p:spPr>
      </p:pic>
      <p:sp>
        <p:nvSpPr>
          <p:cNvPr id="3" name="Title 1"/>
          <p:cNvSpPr txBox="1">
            <a:spLocks/>
          </p:cNvSpPr>
          <p:nvPr/>
        </p:nvSpPr>
        <p:spPr>
          <a:xfrm>
            <a:off x="135336" y="992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Vector control	</a:t>
            </a:r>
            <a:endParaRPr lang="en-US" dirty="0"/>
          </a:p>
        </p:txBody>
      </p:sp>
    </p:spTree>
    <p:extLst>
      <p:ext uri="{BB962C8B-B14F-4D97-AF65-F5344CB8AC3E}">
        <p14:creationId xmlns:p14="http://schemas.microsoft.com/office/powerpoint/2010/main" val="3679224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188" y="68366"/>
            <a:ext cx="7469023" cy="6614445"/>
          </a:xfrm>
          <a:prstGeom prst="rect">
            <a:avLst/>
          </a:prstGeom>
        </p:spPr>
      </p:pic>
      <p:sp>
        <p:nvSpPr>
          <p:cNvPr id="3" name="TextBox 2"/>
          <p:cNvSpPr txBox="1"/>
          <p:nvPr/>
        </p:nvSpPr>
        <p:spPr>
          <a:xfrm>
            <a:off x="7135738" y="784833"/>
            <a:ext cx="4452359" cy="3539430"/>
          </a:xfrm>
          <a:prstGeom prst="rect">
            <a:avLst/>
          </a:prstGeom>
          <a:noFill/>
        </p:spPr>
        <p:txBody>
          <a:bodyPr wrap="square" rtlCol="0">
            <a:spAutoFit/>
          </a:bodyPr>
          <a:lstStyle/>
          <a:p>
            <a:r>
              <a:rPr lang="en-US" sz="3200" dirty="0" smtClean="0"/>
              <a:t>Steps involved in vector control</a:t>
            </a:r>
          </a:p>
          <a:p>
            <a:r>
              <a:rPr lang="en-US" sz="3200" dirty="0" smtClean="0"/>
              <a:t>1.id* calculation</a:t>
            </a:r>
          </a:p>
          <a:p>
            <a:r>
              <a:rPr lang="en-US" sz="3200" dirty="0" smtClean="0"/>
              <a:t>2.Iqs* calculation</a:t>
            </a:r>
          </a:p>
          <a:p>
            <a:r>
              <a:rPr lang="en-US" sz="3200" dirty="0" smtClean="0"/>
              <a:t>3.Theta calculation</a:t>
            </a:r>
          </a:p>
          <a:p>
            <a:r>
              <a:rPr lang="en-US" sz="3200" dirty="0" smtClean="0"/>
              <a:t>4.DQ-AB conversion</a:t>
            </a:r>
          </a:p>
          <a:p>
            <a:r>
              <a:rPr lang="en-US" sz="3200" dirty="0" smtClean="0"/>
              <a:t>5.Current Regulator</a:t>
            </a:r>
            <a:endParaRPr lang="en-US" sz="3200" dirty="0"/>
          </a:p>
        </p:txBody>
      </p:sp>
    </p:spTree>
    <p:extLst>
      <p:ext uri="{BB962C8B-B14F-4D97-AF65-F5344CB8AC3E}">
        <p14:creationId xmlns:p14="http://schemas.microsoft.com/office/powerpoint/2010/main" val="3020090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Loop Feedback by comparing the reference speed and the present motor speed.</a:t>
            </a:r>
            <a:br>
              <a:rPr lang="en-US" dirty="0" smtClean="0"/>
            </a:br>
            <a:endParaRPr lang="en-US" dirty="0"/>
          </a:p>
        </p:txBody>
      </p:sp>
      <p:sp>
        <p:nvSpPr>
          <p:cNvPr id="3" name="Content Placeholder 2"/>
          <p:cNvSpPr>
            <a:spLocks noGrp="1"/>
          </p:cNvSpPr>
          <p:nvPr>
            <p:ph idx="1"/>
          </p:nvPr>
        </p:nvSpPr>
        <p:spPr>
          <a:xfrm>
            <a:off x="743485" y="1690688"/>
            <a:ext cx="5588949" cy="3489859"/>
          </a:xfrm>
        </p:spPr>
        <p:txBody>
          <a:bodyPr>
            <a:noAutofit/>
          </a:bodyPr>
          <a:lstStyle/>
          <a:p>
            <a:pPr marL="0" indent="0">
              <a:buNone/>
            </a:pPr>
            <a:r>
              <a:rPr lang="en-US" sz="3200" dirty="0" smtClean="0"/>
              <a:t>Measurement</a:t>
            </a:r>
          </a:p>
          <a:p>
            <a:pPr marL="0" indent="0">
              <a:buNone/>
            </a:pPr>
            <a:r>
              <a:rPr lang="en-US" sz="3200" dirty="0" smtClean="0"/>
              <a:t>I Torque (constant and variable)</a:t>
            </a:r>
          </a:p>
          <a:p>
            <a:pPr marL="0" indent="0">
              <a:buNone/>
            </a:pPr>
            <a:r>
              <a:rPr lang="en-US" sz="3200" dirty="0" smtClean="0"/>
              <a:t>I Speed (constant and variable)</a:t>
            </a:r>
          </a:p>
          <a:p>
            <a:pPr marL="0" indent="0">
              <a:buNone/>
            </a:pPr>
            <a:r>
              <a:rPr lang="en-US" sz="3200" dirty="0" smtClean="0"/>
              <a:t>Input</a:t>
            </a:r>
          </a:p>
          <a:p>
            <a:pPr marL="0" indent="0">
              <a:buNone/>
            </a:pPr>
            <a:r>
              <a:rPr lang="en-US" sz="3200" dirty="0" smtClean="0"/>
              <a:t>I Torque (constant and variable)</a:t>
            </a:r>
          </a:p>
          <a:p>
            <a:pPr marL="0" indent="0">
              <a:buNone/>
            </a:pPr>
            <a:r>
              <a:rPr lang="en-US" sz="3200" dirty="0" smtClean="0"/>
              <a:t>II Speed (constant and variable)</a:t>
            </a:r>
          </a:p>
          <a:p>
            <a:pPr marL="0" indent="0">
              <a:buNone/>
            </a:pPr>
            <a:endParaRPr lang="en-US" sz="3200" dirty="0" smtClean="0"/>
          </a:p>
        </p:txBody>
      </p:sp>
    </p:spTree>
    <p:extLst>
      <p:ext uri="{BB962C8B-B14F-4D97-AF65-F5344CB8AC3E}">
        <p14:creationId xmlns:p14="http://schemas.microsoft.com/office/powerpoint/2010/main" val="31784747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6926" y="1675423"/>
            <a:ext cx="4709667" cy="4674101"/>
          </a:xfrm>
          <a:prstGeom prst="rect">
            <a:avLst/>
          </a:prstGeom>
        </p:spPr>
      </p:pic>
      <p:sp>
        <p:nvSpPr>
          <p:cNvPr id="5" name="TextBox 4"/>
          <p:cNvSpPr txBox="1"/>
          <p:nvPr/>
        </p:nvSpPr>
        <p:spPr>
          <a:xfrm>
            <a:off x="846034" y="598206"/>
            <a:ext cx="10212224" cy="1415772"/>
          </a:xfrm>
          <a:prstGeom prst="rect">
            <a:avLst/>
          </a:prstGeom>
          <a:noFill/>
        </p:spPr>
        <p:txBody>
          <a:bodyPr wrap="square" rtlCol="0">
            <a:spAutoFit/>
          </a:bodyPr>
          <a:lstStyle/>
          <a:p>
            <a:pPr algn="ctr"/>
            <a:r>
              <a:rPr lang="en-US" sz="2800" dirty="0" smtClean="0"/>
              <a:t>Electric Drive </a:t>
            </a:r>
          </a:p>
          <a:p>
            <a:endParaRPr lang="en-US" dirty="0" smtClean="0"/>
          </a:p>
          <a:p>
            <a:r>
              <a:rPr lang="en-US" sz="2000" dirty="0" smtClean="0"/>
              <a:t>The function of an electric drives system is the controlled conversion of electrical energy to a mechanical form, and vice versa, via a magnetic field.</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53" y="2350227"/>
            <a:ext cx="6458839" cy="3888203"/>
          </a:xfrm>
          <a:prstGeom prst="rect">
            <a:avLst/>
          </a:prstGeom>
        </p:spPr>
      </p:pic>
    </p:spTree>
    <p:extLst>
      <p:ext uri="{BB962C8B-B14F-4D97-AF65-F5344CB8AC3E}">
        <p14:creationId xmlns:p14="http://schemas.microsoft.com/office/powerpoint/2010/main" val="36067619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a:t>Work</a:t>
            </a:r>
          </a:p>
        </p:txBody>
      </p:sp>
      <p:sp>
        <p:nvSpPr>
          <p:cNvPr id="3" name="Content Placeholder 2"/>
          <p:cNvSpPr>
            <a:spLocks noGrp="1"/>
          </p:cNvSpPr>
          <p:nvPr>
            <p:ph idx="1"/>
          </p:nvPr>
        </p:nvSpPr>
        <p:spPr>
          <a:xfrm>
            <a:off x="838200" y="1690688"/>
            <a:ext cx="10515600" cy="4573379"/>
          </a:xfrm>
        </p:spPr>
        <p:txBody>
          <a:bodyPr>
            <a:normAutofit/>
          </a:bodyPr>
          <a:lstStyle/>
          <a:p>
            <a:r>
              <a:rPr lang="en-US" dirty="0" smtClean="0"/>
              <a:t>Extending vector control for implementing in 3 phase induction motor drives.</a:t>
            </a:r>
          </a:p>
          <a:p>
            <a:r>
              <a:rPr lang="en-US" dirty="0" smtClean="0"/>
              <a:t>Using Extended </a:t>
            </a:r>
            <a:r>
              <a:rPr lang="en-US" dirty="0" err="1" smtClean="0"/>
              <a:t>Kalman</a:t>
            </a:r>
            <a:r>
              <a:rPr lang="en-US" dirty="0" smtClean="0"/>
              <a:t> filter in vector control which is the advanced measurement and prediction technique</a:t>
            </a:r>
          </a:p>
          <a:p>
            <a:r>
              <a:rPr lang="en-US" dirty="0" smtClean="0"/>
              <a:t>These control techniques are in general called ‘high-performance drives’ as they offer extremely fast and precise dynamic and steady-state response of electric machines</a:t>
            </a:r>
            <a:endParaRPr lang="en-US" dirty="0"/>
          </a:p>
        </p:txBody>
      </p:sp>
    </p:spTree>
    <p:extLst>
      <p:ext uri="{BB962C8B-B14F-4D97-AF65-F5344CB8AC3E}">
        <p14:creationId xmlns:p14="http://schemas.microsoft.com/office/powerpoint/2010/main" val="3043012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a:xfrm>
            <a:off x="838200" y="1546789"/>
            <a:ext cx="10515600" cy="4630174"/>
          </a:xfrm>
        </p:spPr>
        <p:txBody>
          <a:bodyPr>
            <a:noAutofit/>
          </a:bodyPr>
          <a:lstStyle/>
          <a:p>
            <a:pPr marL="0" indent="0">
              <a:buNone/>
            </a:pPr>
            <a:r>
              <a:rPr lang="en-US" sz="2000" b="1" dirty="0" smtClean="0"/>
              <a:t>Summary</a:t>
            </a:r>
          </a:p>
          <a:p>
            <a:r>
              <a:rPr lang="en-US" sz="2000" dirty="0" smtClean="0"/>
              <a:t>A single phase asynchronous machine rated 1/4 HP, 110 V, 60Hz is fed by a current-controlled PWM inverter which is built using a Universal Bridge block. The speed control loop uses a proportional-integral-derivative regulator to produce the quadrature-axis current reference </a:t>
            </a:r>
            <a:r>
              <a:rPr lang="en-US" sz="2000" dirty="0" err="1" smtClean="0"/>
              <a:t>iq</a:t>
            </a:r>
            <a:r>
              <a:rPr lang="en-US" sz="2000" dirty="0" smtClean="0"/>
              <a:t>* which controls the motor torque. </a:t>
            </a:r>
          </a:p>
          <a:p>
            <a:r>
              <a:rPr lang="en-US" sz="2000" dirty="0" smtClean="0"/>
              <a:t>The motor flux is controlled by the direct-axis current reference id*. The block DQ-AB is used to convert id* and </a:t>
            </a:r>
            <a:r>
              <a:rPr lang="en-US" sz="2000" dirty="0" err="1" smtClean="0"/>
              <a:t>iq</a:t>
            </a:r>
            <a:r>
              <a:rPr lang="en-US" sz="2000" dirty="0" smtClean="0"/>
              <a:t>* into current references </a:t>
            </a:r>
            <a:r>
              <a:rPr lang="en-US" sz="2000" dirty="0" err="1" smtClean="0"/>
              <a:t>ia</a:t>
            </a:r>
            <a:r>
              <a:rPr lang="en-US" sz="2000" dirty="0" smtClean="0"/>
              <a:t>*, and </a:t>
            </a:r>
            <a:r>
              <a:rPr lang="en-US" sz="2000" dirty="0" err="1" smtClean="0"/>
              <a:t>ib</a:t>
            </a:r>
            <a:r>
              <a:rPr lang="en-US" sz="2000" dirty="0" smtClean="0"/>
              <a:t>* for the current regulator. Current and Voltage Measurement blocks provide signals for visualization purpose.</a:t>
            </a:r>
          </a:p>
          <a:p>
            <a:endParaRPr lang="en-US" sz="2000" dirty="0" smtClean="0"/>
          </a:p>
          <a:p>
            <a:pPr marL="0" indent="0">
              <a:buNone/>
            </a:pPr>
            <a:r>
              <a:rPr lang="en-US" sz="2000" b="1" dirty="0" smtClean="0"/>
              <a:t>Simulation</a:t>
            </a:r>
          </a:p>
          <a:p>
            <a:r>
              <a:rPr lang="en-US" sz="2000" dirty="0" smtClean="0"/>
              <a:t>Observed on the scope the motor currents, voltage, speed, and torque during the starting. Double click on the two Manual Switch blocks to switch from the constant </a:t>
            </a:r>
            <a:r>
              <a:rPr lang="en-US" sz="2000" dirty="0" err="1" smtClean="0"/>
              <a:t>wref</a:t>
            </a:r>
            <a:r>
              <a:rPr lang="en-US" sz="2000" dirty="0" smtClean="0"/>
              <a:t>=1500 rpm and TL blocks to the Step blocks. (Reference speed </a:t>
            </a:r>
            <a:r>
              <a:rPr lang="en-US" sz="2000" dirty="0" err="1" smtClean="0"/>
              <a:t>wref</a:t>
            </a:r>
            <a:r>
              <a:rPr lang="en-US" sz="2000" dirty="0" smtClean="0"/>
              <a:t> changed from 1500 to 750 rpm at t = 2 s and load torque changed from 0 to 1 </a:t>
            </a:r>
            <a:r>
              <a:rPr lang="en-US" sz="2000" dirty="0" err="1" smtClean="0"/>
              <a:t>N.m</a:t>
            </a:r>
            <a:r>
              <a:rPr lang="en-US" sz="2000" dirty="0" smtClean="0"/>
              <a:t> at t= 1s). Restarted the simulation and observed the drive response to successive changes in speed reference and load torque.</a:t>
            </a:r>
            <a:endParaRPr lang="en-US" sz="2000" dirty="0"/>
          </a:p>
        </p:txBody>
      </p:sp>
    </p:spTree>
    <p:extLst>
      <p:ext uri="{BB962C8B-B14F-4D97-AF65-F5344CB8AC3E}">
        <p14:creationId xmlns:p14="http://schemas.microsoft.com/office/powerpoint/2010/main" val="40738637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Box 4"/>
          <p:cNvSpPr txBox="1"/>
          <p:nvPr/>
        </p:nvSpPr>
        <p:spPr>
          <a:xfrm>
            <a:off x="504914" y="1794616"/>
            <a:ext cx="11353800" cy="4524315"/>
          </a:xfrm>
          <a:prstGeom prst="rect">
            <a:avLst/>
          </a:prstGeom>
          <a:noFill/>
        </p:spPr>
        <p:txBody>
          <a:bodyPr wrap="square" rtlCol="0">
            <a:spAutoFit/>
          </a:bodyPr>
          <a:lstStyle/>
          <a:p>
            <a:r>
              <a:rPr lang="en-US" dirty="0" smtClean="0"/>
              <a:t>[1]speed control of single-phase induction motor using field oriented </a:t>
            </a:r>
            <a:r>
              <a:rPr lang="en-US" dirty="0" err="1" smtClean="0"/>
              <a:t>control,international</a:t>
            </a:r>
            <a:r>
              <a:rPr lang="en-US" dirty="0" smtClean="0"/>
              <a:t> journal of scientific &amp; engineering research, volume 7, issue 6, june-2016</a:t>
            </a:r>
          </a:p>
          <a:p>
            <a:r>
              <a:rPr lang="en-US" dirty="0" smtClean="0"/>
              <a:t>[2]speed control of induction motor without speed sensor at low speed </a:t>
            </a:r>
            <a:r>
              <a:rPr lang="en-US" dirty="0" err="1" smtClean="0"/>
              <a:t>operations,akshay</a:t>
            </a:r>
            <a:r>
              <a:rPr lang="en-US" dirty="0" smtClean="0"/>
              <a:t> </a:t>
            </a:r>
            <a:r>
              <a:rPr lang="en-US" dirty="0" err="1" smtClean="0"/>
              <a:t>prasad</a:t>
            </a:r>
            <a:r>
              <a:rPr lang="en-US" dirty="0" smtClean="0"/>
              <a:t> </a:t>
            </a:r>
            <a:r>
              <a:rPr lang="en-US" dirty="0" err="1" smtClean="0"/>
              <a:t>dubey</a:t>
            </a:r>
            <a:r>
              <a:rPr lang="en-US" dirty="0" smtClean="0"/>
              <a:t> and </a:t>
            </a:r>
            <a:r>
              <a:rPr lang="en-US" dirty="0" err="1" smtClean="0"/>
              <a:t>saravana</a:t>
            </a:r>
            <a:r>
              <a:rPr lang="en-US" dirty="0" smtClean="0"/>
              <a:t> </a:t>
            </a:r>
            <a:r>
              <a:rPr lang="en-US" dirty="0" err="1" smtClean="0"/>
              <a:t>kumar</a:t>
            </a:r>
            <a:r>
              <a:rPr lang="en-US" dirty="0" smtClean="0"/>
              <a:t> r. ,</a:t>
            </a:r>
            <a:r>
              <a:rPr lang="en-US" dirty="0" err="1" smtClean="0"/>
              <a:t>arpn</a:t>
            </a:r>
            <a:r>
              <a:rPr lang="en-US" dirty="0" smtClean="0"/>
              <a:t> journal of engineering and applied </a:t>
            </a:r>
            <a:r>
              <a:rPr lang="en-US" dirty="0" err="1" smtClean="0"/>
              <a:t>sciences,vol</a:t>
            </a:r>
            <a:r>
              <a:rPr lang="en-US" dirty="0" smtClean="0"/>
              <a:t>. 11, no. 15, august 2016</a:t>
            </a:r>
          </a:p>
          <a:p>
            <a:r>
              <a:rPr lang="en-US" dirty="0" smtClean="0"/>
              <a:t>[3]j. </a:t>
            </a:r>
            <a:r>
              <a:rPr lang="en-US" dirty="0" err="1" smtClean="0"/>
              <a:t>holtz</a:t>
            </a:r>
            <a:r>
              <a:rPr lang="en-US" dirty="0" smtClean="0"/>
              <a:t> and </a:t>
            </a:r>
            <a:r>
              <a:rPr lang="en-US" dirty="0" err="1" smtClean="0"/>
              <a:t>juntao</a:t>
            </a:r>
            <a:r>
              <a:rPr lang="en-US" dirty="0" smtClean="0"/>
              <a:t> </a:t>
            </a:r>
            <a:r>
              <a:rPr lang="en-US" dirty="0" err="1" smtClean="0"/>
              <a:t>quan</a:t>
            </a:r>
            <a:r>
              <a:rPr lang="en-US" dirty="0" smtClean="0"/>
              <a:t>, "</a:t>
            </a:r>
            <a:r>
              <a:rPr lang="en-US" dirty="0" err="1" smtClean="0"/>
              <a:t>sensorless</a:t>
            </a:r>
            <a:r>
              <a:rPr lang="en-US" dirty="0" smtClean="0"/>
              <a:t> vector control of induction motors at very low speed using a nonlinear inverter model and parameter identification," in </a:t>
            </a:r>
            <a:r>
              <a:rPr lang="en-US" dirty="0" err="1" smtClean="0"/>
              <a:t>ieee</a:t>
            </a:r>
            <a:r>
              <a:rPr lang="en-US" dirty="0" smtClean="0"/>
              <a:t> transactions on industry applications, vol. 38, no. 4, pp. 1087-1095, </a:t>
            </a:r>
            <a:r>
              <a:rPr lang="en-US" dirty="0" err="1" smtClean="0"/>
              <a:t>jul</a:t>
            </a:r>
            <a:r>
              <a:rPr lang="en-US" dirty="0" smtClean="0"/>
              <a:t>/</a:t>
            </a:r>
            <a:r>
              <a:rPr lang="en-US" dirty="0" err="1" smtClean="0"/>
              <a:t>aug</a:t>
            </a:r>
            <a:r>
              <a:rPr lang="en-US" dirty="0" smtClean="0"/>
              <a:t> 2002.</a:t>
            </a:r>
          </a:p>
          <a:p>
            <a:r>
              <a:rPr lang="en-US" dirty="0" smtClean="0"/>
              <a:t>[4]</a:t>
            </a:r>
            <a:r>
              <a:rPr lang="en-US" dirty="0" err="1" smtClean="0"/>
              <a:t>tung-hai</a:t>
            </a:r>
            <a:r>
              <a:rPr lang="en-US" dirty="0" smtClean="0"/>
              <a:t> chin, "approaches for vector control of induction motor without speed sensor," industrial electronics, control and instrumentation, 1994. </a:t>
            </a:r>
            <a:r>
              <a:rPr lang="en-US" dirty="0" err="1" smtClean="0"/>
              <a:t>iecon</a:t>
            </a:r>
            <a:r>
              <a:rPr lang="en-US" dirty="0" smtClean="0"/>
              <a:t> '94., 20th international conference on, bologna, 1994, pp. 1616-1620 vol.3.</a:t>
            </a:r>
          </a:p>
          <a:p>
            <a:r>
              <a:rPr lang="en-US" dirty="0" smtClean="0"/>
              <a:t>[5]k. </a:t>
            </a:r>
            <a:r>
              <a:rPr lang="en-US" dirty="0" err="1" smtClean="0"/>
              <a:t>madhuri</a:t>
            </a:r>
            <a:r>
              <a:rPr lang="en-US" dirty="0" smtClean="0"/>
              <a:t> et al int. journal of engineering research and applications </a:t>
            </a:r>
          </a:p>
          <a:p>
            <a:r>
              <a:rPr lang="en-US" dirty="0" smtClean="0"/>
              <a:t>speed </a:t>
            </a:r>
            <a:r>
              <a:rPr lang="en-US" dirty="0" err="1" smtClean="0"/>
              <a:t>sensorless</a:t>
            </a:r>
            <a:r>
              <a:rPr lang="en-US" dirty="0" smtClean="0"/>
              <a:t> field oriented control of induction motor through speed and flux </a:t>
            </a:r>
            <a:r>
              <a:rPr lang="en-US" dirty="0" err="1" smtClean="0"/>
              <a:t>estimation,thesis</a:t>
            </a:r>
            <a:endParaRPr lang="en-US" dirty="0" smtClean="0"/>
          </a:p>
          <a:p>
            <a:r>
              <a:rPr lang="en-US" dirty="0" smtClean="0"/>
              <a:t>[6]https://patents.google.com/patent/us381968a/en</a:t>
            </a:r>
          </a:p>
          <a:p>
            <a:endParaRPr lang="en-US" dirty="0" smtClean="0"/>
          </a:p>
          <a:p>
            <a:r>
              <a:rPr lang="en-US" dirty="0"/>
              <a:t>R</a:t>
            </a:r>
            <a:r>
              <a:rPr lang="en-US" dirty="0" smtClean="0"/>
              <a:t>eferred books</a:t>
            </a:r>
          </a:p>
          <a:p>
            <a:r>
              <a:rPr lang="en-US" dirty="0" smtClean="0"/>
              <a:t>high performance control of ac drives with </a:t>
            </a:r>
            <a:r>
              <a:rPr lang="en-US" dirty="0" err="1" smtClean="0"/>
              <a:t>matlab</a:t>
            </a:r>
            <a:r>
              <a:rPr lang="en-US" dirty="0" smtClean="0"/>
              <a:t>/</a:t>
            </a:r>
            <a:r>
              <a:rPr lang="en-US" dirty="0" err="1" smtClean="0"/>
              <a:t>simulink</a:t>
            </a:r>
            <a:r>
              <a:rPr lang="en-US" dirty="0" smtClean="0"/>
              <a:t> models</a:t>
            </a:r>
          </a:p>
          <a:p>
            <a:r>
              <a:rPr lang="en-US" dirty="0" smtClean="0"/>
              <a:t>vector control of induction machines </a:t>
            </a:r>
            <a:r>
              <a:rPr lang="en-US" dirty="0" err="1" smtClean="0"/>
              <a:t>desensitisation</a:t>
            </a:r>
            <a:r>
              <a:rPr lang="en-US" dirty="0" smtClean="0"/>
              <a:t> and </a:t>
            </a:r>
            <a:r>
              <a:rPr lang="en-US" dirty="0" err="1" smtClean="0"/>
              <a:t>optimisation</a:t>
            </a:r>
            <a:r>
              <a:rPr lang="en-US" dirty="0" smtClean="0"/>
              <a:t> through fuzzy logic</a:t>
            </a:r>
            <a:endParaRPr lang="en-US" dirty="0"/>
          </a:p>
        </p:txBody>
      </p:sp>
    </p:spTree>
    <p:extLst>
      <p:ext uri="{BB962C8B-B14F-4D97-AF65-F5344CB8AC3E}">
        <p14:creationId xmlns:p14="http://schemas.microsoft.com/office/powerpoint/2010/main" val="2632676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8004" y="324740"/>
            <a:ext cx="9144000" cy="826584"/>
          </a:xfrm>
        </p:spPr>
        <p:txBody>
          <a:bodyPr>
            <a:normAutofit fontScale="90000"/>
          </a:bodyPr>
          <a:lstStyle/>
          <a:p>
            <a:r>
              <a:rPr lang="en-US" dirty="0" smtClean="0"/>
              <a:t>DC Drives VS AC Drives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085" y="1082958"/>
            <a:ext cx="4753527" cy="525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74" y="2927429"/>
            <a:ext cx="6309360" cy="10481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74" y="1353684"/>
            <a:ext cx="6431280" cy="131064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3237" y="3711858"/>
            <a:ext cx="2604914" cy="2964512"/>
          </a:xfrm>
          <a:prstGeom prst="rect">
            <a:avLst/>
          </a:prstGeom>
        </p:spPr>
      </p:pic>
    </p:spTree>
    <p:extLst>
      <p:ext uri="{BB962C8B-B14F-4D97-AF65-F5344CB8AC3E}">
        <p14:creationId xmlns:p14="http://schemas.microsoft.com/office/powerpoint/2010/main" val="38218772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t>
            </a:r>
            <a:r>
              <a:rPr lang="en-US" dirty="0" smtClean="0"/>
              <a:t>easons behind the popularity of the Induction Motors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smtClean="0"/>
              <a:t>i</a:t>
            </a:r>
            <a:r>
              <a:rPr lang="en-US" dirty="0" smtClean="0"/>
              <a:t>. Induction Motors are cheap compared to DC Motors. In this age of competition, this is a prime requirement for any machine. Due to its economy of transportation and installation, the Induction Motor is usually the first choice for an operation. </a:t>
            </a:r>
          </a:p>
          <a:p>
            <a:pPr marL="0" indent="0">
              <a:buNone/>
            </a:pPr>
            <a:r>
              <a:rPr lang="en-US" dirty="0" smtClean="0"/>
              <a:t>ii. Induction Motors have high efficiency of energy conversion. Also they are very reliable </a:t>
            </a:r>
          </a:p>
          <a:p>
            <a:pPr marL="0" indent="0">
              <a:buNone/>
            </a:pPr>
            <a:r>
              <a:rPr lang="en-US" dirty="0" smtClean="0"/>
              <a:t>iii. Induction Motors have very high starting torque. Because of high starting torque, induction motors are useful in applications where the load is applied before starting the motor. </a:t>
            </a:r>
          </a:p>
          <a:p>
            <a:pPr marL="0" indent="0">
              <a:buNone/>
            </a:pPr>
            <a:r>
              <a:rPr lang="en-US" dirty="0" smtClean="0"/>
              <a:t>iv. Due to their simplicity of construction, Induction Motors have very low maintenance cost.</a:t>
            </a:r>
            <a:endParaRPr lang="en-US" dirty="0"/>
          </a:p>
        </p:txBody>
      </p:sp>
    </p:spTree>
    <p:extLst>
      <p:ext uri="{BB962C8B-B14F-4D97-AF65-F5344CB8AC3E}">
        <p14:creationId xmlns:p14="http://schemas.microsoft.com/office/powerpoint/2010/main" val="2954747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a:t>
            </a:r>
            <a:r>
              <a:rPr lang="en-US" dirty="0" smtClean="0"/>
              <a:t>dvantages of the Induction Motor</a:t>
            </a:r>
            <a:endParaRPr lang="en-US" dirty="0"/>
          </a:p>
        </p:txBody>
      </p:sp>
      <p:sp>
        <p:nvSpPr>
          <p:cNvPr id="3" name="Content Placeholder 2"/>
          <p:cNvSpPr>
            <a:spLocks noGrp="1"/>
          </p:cNvSpPr>
          <p:nvPr>
            <p:ph idx="1"/>
          </p:nvPr>
        </p:nvSpPr>
        <p:spPr>
          <a:xfrm>
            <a:off x="410910" y="1458155"/>
            <a:ext cx="10515600" cy="5216110"/>
          </a:xfrm>
        </p:spPr>
        <p:txBody>
          <a:bodyPr>
            <a:normAutofit fontScale="92500" lnSpcReduction="20000"/>
          </a:bodyPr>
          <a:lstStyle/>
          <a:p>
            <a:pPr marL="0" indent="0">
              <a:buNone/>
            </a:pPr>
            <a:r>
              <a:rPr lang="en-US" b="1" dirty="0"/>
              <a:t>*</a:t>
            </a:r>
            <a:r>
              <a:rPr lang="en-US" b="1" dirty="0" smtClean="0"/>
              <a:t>Speed of the motor can be controlled easily.</a:t>
            </a:r>
          </a:p>
          <a:p>
            <a:pPr marL="0" indent="0">
              <a:buNone/>
            </a:pPr>
            <a:r>
              <a:rPr lang="en-US" i="1" dirty="0"/>
              <a:t>B</a:t>
            </a:r>
            <a:r>
              <a:rPr lang="en-US" i="1" dirty="0" smtClean="0"/>
              <a:t>y varying the speed of motors depending upon the load requirements, the efficiency can be improved significantly; thus, the variable speed operation is extremely important in obtaining highly efficient operations of the machines. Controlling the operation of an electrical machine by varying its speed, in literature, is called ‘variable speed drives’ or ‘adjustable speed drives’.</a:t>
            </a:r>
            <a:endParaRPr lang="en-US" i="1" dirty="0"/>
          </a:p>
          <a:p>
            <a:pPr marL="0" indent="0">
              <a:buNone/>
            </a:pPr>
            <a:r>
              <a:rPr lang="en-US" dirty="0" smtClean="0"/>
              <a:t>Speed control is essential in Induction Motors because of the following factors:</a:t>
            </a:r>
          </a:p>
          <a:p>
            <a:pPr marL="0" indent="0">
              <a:buNone/>
            </a:pPr>
            <a:r>
              <a:rPr lang="en-US" dirty="0" err="1" smtClean="0"/>
              <a:t>i</a:t>
            </a:r>
            <a:r>
              <a:rPr lang="en-US" dirty="0" smtClean="0"/>
              <a:t>. It assure smooth operation. </a:t>
            </a:r>
          </a:p>
          <a:p>
            <a:pPr marL="0" indent="0">
              <a:buNone/>
            </a:pPr>
            <a:r>
              <a:rPr lang="en-US" dirty="0" smtClean="0"/>
              <a:t>ii. It provides torque control and acceleration control.</a:t>
            </a:r>
          </a:p>
          <a:p>
            <a:pPr marL="0" indent="0">
              <a:buNone/>
            </a:pPr>
            <a:r>
              <a:rPr lang="en-US" dirty="0" smtClean="0"/>
              <a:t>iii. During installation, slow running of the motors is required.</a:t>
            </a:r>
          </a:p>
          <a:p>
            <a:pPr marL="0" indent="0">
              <a:buNone/>
            </a:pPr>
            <a:r>
              <a:rPr lang="en-US" dirty="0" smtClean="0"/>
              <a:t>iv. Different applications require the motor to run at different speeds. All these factors present a strong case for the implementation of speed control or variable speed drives in Induction Motors. </a:t>
            </a:r>
            <a:endParaRPr lang="en-US" dirty="0"/>
          </a:p>
        </p:txBody>
      </p:sp>
    </p:spTree>
    <p:extLst>
      <p:ext uri="{BB962C8B-B14F-4D97-AF65-F5344CB8AC3E}">
        <p14:creationId xmlns:p14="http://schemas.microsoft.com/office/powerpoint/2010/main" val="2306007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97166" y="0"/>
            <a:ext cx="7973227" cy="6858000"/>
          </a:xfrm>
        </p:spPr>
      </p:pic>
    </p:spTree>
    <p:extLst>
      <p:ext uri="{BB962C8B-B14F-4D97-AF65-F5344CB8AC3E}">
        <p14:creationId xmlns:p14="http://schemas.microsoft.com/office/powerpoint/2010/main" val="2026209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I.INTRODUCTION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82996"/>
            <a:ext cx="12192000" cy="5675004"/>
          </a:xfrm>
          <a:prstGeom prst="rect">
            <a:avLst/>
          </a:prstGeom>
        </p:spPr>
      </p:pic>
    </p:spTree>
    <p:extLst>
      <p:ext uri="{BB962C8B-B14F-4D97-AF65-F5344CB8AC3E}">
        <p14:creationId xmlns:p14="http://schemas.microsoft.com/office/powerpoint/2010/main" val="3414140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74" y="2103740"/>
            <a:ext cx="10012680" cy="3724492"/>
          </a:xfrm>
          <a:prstGeom prst="rect">
            <a:avLst/>
          </a:prstGeom>
        </p:spPr>
      </p:pic>
      <p:sp>
        <p:nvSpPr>
          <p:cNvPr id="11" name="Title 10"/>
          <p:cNvSpPr>
            <a:spLocks noGrp="1"/>
          </p:cNvSpPr>
          <p:nvPr>
            <p:ph type="title"/>
          </p:nvPr>
        </p:nvSpPr>
        <p:spPr/>
        <p:txBody>
          <a:bodyPr/>
          <a:lstStyle/>
          <a:p>
            <a:r>
              <a:rPr lang="en-US" dirty="0" smtClean="0"/>
              <a:t>Basic Working Principle</a:t>
            </a:r>
            <a:endParaRPr lang="en-US" dirty="0"/>
          </a:p>
        </p:txBody>
      </p:sp>
      <p:sp>
        <p:nvSpPr>
          <p:cNvPr id="12" name="Content Placeholder 11"/>
          <p:cNvSpPr>
            <a:spLocks noGrp="1"/>
          </p:cNvSpPr>
          <p:nvPr>
            <p:ph idx="1"/>
          </p:nvPr>
        </p:nvSpPr>
        <p:spPr/>
        <p:txBody>
          <a:bodyPr/>
          <a:lstStyle/>
          <a:p>
            <a:endParaRPr lang="en-US" dirty="0"/>
          </a:p>
        </p:txBody>
      </p:sp>
    </p:spTree>
    <p:extLst>
      <p:ext uri="{BB962C8B-B14F-4D97-AF65-F5344CB8AC3E}">
        <p14:creationId xmlns:p14="http://schemas.microsoft.com/office/powerpoint/2010/main" val="1051069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62228" y="241033"/>
            <a:ext cx="9197975" cy="2735263"/>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623" y="3300564"/>
            <a:ext cx="9212580" cy="2598420"/>
          </a:xfrm>
          <a:prstGeom prst="rect">
            <a:avLst/>
          </a:prstGeom>
        </p:spPr>
      </p:pic>
    </p:spTree>
    <p:extLst>
      <p:ext uri="{BB962C8B-B14F-4D97-AF65-F5344CB8AC3E}">
        <p14:creationId xmlns:p14="http://schemas.microsoft.com/office/powerpoint/2010/main" val="1877916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1314</Words>
  <Application>Microsoft Office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 3</vt:lpstr>
      <vt:lpstr>Office Theme</vt:lpstr>
      <vt:lpstr>vector control of ac drive using  single phase asynchronous motor</vt:lpstr>
      <vt:lpstr>PowerPoint Presentation</vt:lpstr>
      <vt:lpstr>DC Drives VS AC Drives</vt:lpstr>
      <vt:lpstr>Reasons behind the popularity of the Induction Motors  </vt:lpstr>
      <vt:lpstr>Advantages of the Induction Motor</vt:lpstr>
      <vt:lpstr>PowerPoint Presentation</vt:lpstr>
      <vt:lpstr>I.INTRODUCTION</vt:lpstr>
      <vt:lpstr>Basic Working Principle</vt:lpstr>
      <vt:lpstr>PowerPoint Presentation</vt:lpstr>
      <vt:lpstr>IGBT</vt:lpstr>
      <vt:lpstr>Insulated Gate Bipolar Transistor</vt:lpstr>
      <vt:lpstr>Advantages of IGBT </vt:lpstr>
      <vt:lpstr>Single-phase Induction Motor</vt:lpstr>
      <vt:lpstr>Double revolving field theory</vt:lpstr>
      <vt:lpstr>PowerPoint Presentation</vt:lpstr>
      <vt:lpstr>PowerPoint Presentation</vt:lpstr>
      <vt:lpstr>PowerPoint Presentation</vt:lpstr>
      <vt:lpstr>PowerPoint Presentation</vt:lpstr>
      <vt:lpstr>Closed Loop Feedback by comparing the reference speed and the present motor speed. </vt:lpstr>
      <vt:lpstr>Future Work</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phase asynchronous machine  vector control of ac drive</dc:title>
  <dc:creator>Dinesh</dc:creator>
  <cp:lastModifiedBy>Dinesh</cp:lastModifiedBy>
  <cp:revision>26</cp:revision>
  <dcterms:created xsi:type="dcterms:W3CDTF">2018-04-06T03:58:24Z</dcterms:created>
  <dcterms:modified xsi:type="dcterms:W3CDTF">2018-04-06T22:47:24Z</dcterms:modified>
</cp:coreProperties>
</file>