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60" r:id="rId5"/>
    <p:sldId id="259" r:id="rId6"/>
    <p:sldId id="266" r:id="rId7"/>
    <p:sldId id="267" r:id="rId8"/>
    <p:sldId id="261" r:id="rId9"/>
    <p:sldId id="262" r:id="rId10"/>
    <p:sldId id="263"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346-5977-6091-B090-2F65377CD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E97ADB-04A1-E737-6B9D-927185B07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4F5F07-A768-16BF-DF16-8E8694FDAF13}"/>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5AFA3157-2DD0-9165-32B0-0F2268355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153F-A209-D8B1-B7BE-CB699D8ADFFC}"/>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09338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A984-51BE-D565-7EE0-06FBFAD557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DA53AD-91CD-9E2B-D7F8-642257F9FD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DBB2-115C-3F4B-3B86-1B808F1E2B6D}"/>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ECE1C12A-42E1-D05F-1DAA-ED7AC2FE3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F409F-9E81-09EF-B9FD-5D8D32A9E275}"/>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53884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19562-679F-D66D-7F0B-DA64C7EDBC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A63DDB-D5EE-CB10-925E-50AD0F4BC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4D4C-F704-54A0-E90D-26348B024967}"/>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0D415734-AE95-C6BC-3B4E-89E24575F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1552B-8B7B-91AF-22D8-B98C1DDFEB07}"/>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31617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6E1B-C2AF-A935-65DB-EF78F5090F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3759D-4009-9181-88BE-8C26A7617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B43C9-2DBE-C231-F2D2-FFDB66870408}"/>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5B934013-C1D8-29C7-43D0-2F71933BA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FE23CE-A2DC-918B-810B-3BD9050596AA}"/>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82870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449D-5E98-5D75-94DA-9BD344428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FB2802-6006-377C-F350-FC12CC2168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6DFCB-66AD-9717-AE2E-6B5B51AB25A9}"/>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40DECFA6-97B4-A8B8-F75B-A128C4D1D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BB3E1-0536-D0A5-CBF9-FDA52BDB40F4}"/>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31133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05F7-2C6A-E3A6-041D-DEE2E5C21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54A74-EFA0-8185-6CFB-5626A18F8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B9875-59D1-2AF1-8214-D1D5178F4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AEDC86-BA6D-E569-E66C-0CF5E500F612}"/>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6" name="Footer Placeholder 5">
            <a:extLst>
              <a:ext uri="{FF2B5EF4-FFF2-40B4-BE49-F238E27FC236}">
                <a16:creationId xmlns:a16="http://schemas.microsoft.com/office/drawing/2014/main" id="{2EE38C90-35FE-8075-7671-95C37D5DB4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0C9AB-C35B-9EB0-0259-832FF49016D2}"/>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662781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432D7-01E5-1CB4-7E1D-8FA1254C4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B0E7E-B205-2813-6498-8DA6E0043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78026F-9FCA-880B-47B0-F7A2A642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730C5-0C9F-DB7A-8DD4-44090564A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3B291-D3FE-265D-1E48-5449EBB7ED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8E12FF-7F92-5E92-0AC5-76FEB547CEDF}"/>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8" name="Footer Placeholder 7">
            <a:extLst>
              <a:ext uri="{FF2B5EF4-FFF2-40B4-BE49-F238E27FC236}">
                <a16:creationId xmlns:a16="http://schemas.microsoft.com/office/drawing/2014/main" id="{4CD3C910-15CE-0348-3639-8F69852628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9B1DB1-6755-33F0-1DD1-5B7A7471C294}"/>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300778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6870-312E-D419-E5C7-5B26F37FAA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88860-CAEF-BAF2-E37F-5CD7CB2620FE}"/>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4" name="Footer Placeholder 3">
            <a:extLst>
              <a:ext uri="{FF2B5EF4-FFF2-40B4-BE49-F238E27FC236}">
                <a16:creationId xmlns:a16="http://schemas.microsoft.com/office/drawing/2014/main" id="{B4E92897-5833-9643-B611-66E8784A63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EC3B3-4312-45AF-B30B-FF097A268035}"/>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7790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E80F5-0B8A-899F-C126-CB2676D0063A}"/>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3" name="Footer Placeholder 2">
            <a:extLst>
              <a:ext uri="{FF2B5EF4-FFF2-40B4-BE49-F238E27FC236}">
                <a16:creationId xmlns:a16="http://schemas.microsoft.com/office/drawing/2014/main" id="{5A4C35C5-E45F-4370-ACE0-B45B527C5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FB3D0-E2A0-A5E5-007D-C528518C2189}"/>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301549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2171-0669-4940-5530-10846B4F7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4166E-5D5C-9F13-1792-4DEEE2A9C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CB31C7-E2BB-1BC6-EC92-70D9EFAAE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C75F4-AA94-5C3A-63B1-4DCADB6E904F}"/>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6" name="Footer Placeholder 5">
            <a:extLst>
              <a:ext uri="{FF2B5EF4-FFF2-40B4-BE49-F238E27FC236}">
                <a16:creationId xmlns:a16="http://schemas.microsoft.com/office/drawing/2014/main" id="{2424EFF8-4EF6-51E3-47E6-5C087A8F5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B8CF7-ECD5-AE86-B9A4-FE8A142F00C3}"/>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428111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A82-B72C-A814-8FAA-1677E233B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74A6C-A013-845F-93A5-A06BB5F2D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EC6A0-DCAF-90C9-60BB-EF8AD1554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56D9E-60D4-17B5-418D-C9C8355AED8C}"/>
              </a:ext>
            </a:extLst>
          </p:cNvPr>
          <p:cNvSpPr>
            <a:spLocks noGrp="1"/>
          </p:cNvSpPr>
          <p:nvPr>
            <p:ph type="dt" sz="half" idx="10"/>
          </p:nvPr>
        </p:nvSpPr>
        <p:spPr/>
        <p:txBody>
          <a:bodyPr/>
          <a:lstStyle/>
          <a:p>
            <a:fld id="{8426D7C8-5677-4957-BE87-829B068E3BB3}" type="datetimeFigureOut">
              <a:rPr lang="en-US" smtClean="0"/>
              <a:t>3/26/2025</a:t>
            </a:fld>
            <a:endParaRPr lang="en-US"/>
          </a:p>
        </p:txBody>
      </p:sp>
      <p:sp>
        <p:nvSpPr>
          <p:cNvPr id="6" name="Footer Placeholder 5">
            <a:extLst>
              <a:ext uri="{FF2B5EF4-FFF2-40B4-BE49-F238E27FC236}">
                <a16:creationId xmlns:a16="http://schemas.microsoft.com/office/drawing/2014/main" id="{D9E55932-89EA-6F79-12E6-168A020CF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56BD6-F9E1-5474-C395-D0B924756034}"/>
              </a:ext>
            </a:extLst>
          </p:cNvPr>
          <p:cNvSpPr>
            <a:spLocks noGrp="1"/>
          </p:cNvSpPr>
          <p:nvPr>
            <p:ph type="sldNum" sz="quarter" idx="12"/>
          </p:nvPr>
        </p:nvSpPr>
        <p:spPr/>
        <p:txBody>
          <a:bodyPr/>
          <a:lstStyle/>
          <a:p>
            <a:fld id="{82539B31-619D-4657-9DBD-68D9CA8EFE6C}" type="slidenum">
              <a:rPr lang="en-US" smtClean="0"/>
              <a:t>‹#›</a:t>
            </a:fld>
            <a:endParaRPr lang="en-US"/>
          </a:p>
        </p:txBody>
      </p:sp>
    </p:spTree>
    <p:extLst>
      <p:ext uri="{BB962C8B-B14F-4D97-AF65-F5344CB8AC3E}">
        <p14:creationId xmlns:p14="http://schemas.microsoft.com/office/powerpoint/2010/main" val="2535852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38269-AF06-98BA-8847-32D8F1179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49F61D-A360-394A-EE13-F7375D3231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28185-EA4F-5E74-8C2C-007616414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26D7C8-5677-4957-BE87-829B068E3BB3}" type="datetimeFigureOut">
              <a:rPr lang="en-US" smtClean="0"/>
              <a:t>3/26/2025</a:t>
            </a:fld>
            <a:endParaRPr lang="en-US"/>
          </a:p>
        </p:txBody>
      </p:sp>
      <p:sp>
        <p:nvSpPr>
          <p:cNvPr id="5" name="Footer Placeholder 4">
            <a:extLst>
              <a:ext uri="{FF2B5EF4-FFF2-40B4-BE49-F238E27FC236}">
                <a16:creationId xmlns:a16="http://schemas.microsoft.com/office/drawing/2014/main" id="{D382EE7F-430E-0465-CF7D-DF3C506E0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04C8EC-4FF4-6EB5-9B0E-A5451F832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539B31-619D-4657-9DBD-68D9CA8EFE6C}" type="slidenum">
              <a:rPr lang="en-US" smtClean="0"/>
              <a:t>‹#›</a:t>
            </a:fld>
            <a:endParaRPr lang="en-US"/>
          </a:p>
        </p:txBody>
      </p:sp>
    </p:spTree>
    <p:extLst>
      <p:ext uri="{BB962C8B-B14F-4D97-AF65-F5344CB8AC3E}">
        <p14:creationId xmlns:p14="http://schemas.microsoft.com/office/powerpoint/2010/main" val="2013570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9" name="Rectangle 288">
            <a:extLst>
              <a:ext uri="{FF2B5EF4-FFF2-40B4-BE49-F238E27FC236}">
                <a16:creationId xmlns:a16="http://schemas.microsoft.com/office/drawing/2014/main" id="{71199D26-7D8F-4A64-BDBB-73AFABE14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3DF4D-77CF-F0A1-F7B1-86689047A991}"/>
              </a:ext>
            </a:extLst>
          </p:cNvPr>
          <p:cNvSpPr>
            <a:spLocks noGrp="1"/>
          </p:cNvSpPr>
          <p:nvPr>
            <p:ph type="ctrTitle"/>
          </p:nvPr>
        </p:nvSpPr>
        <p:spPr>
          <a:xfrm>
            <a:off x="640080" y="483004"/>
            <a:ext cx="6745458" cy="3082870"/>
          </a:xfrm>
        </p:spPr>
        <p:txBody>
          <a:bodyPr>
            <a:normAutofit/>
          </a:bodyPr>
          <a:lstStyle/>
          <a:p>
            <a:pPr algn="l"/>
            <a:r>
              <a:rPr lang="en-US" sz="6600"/>
              <a:t>Sentiment analysis for depression based on reddit </a:t>
            </a:r>
          </a:p>
        </p:txBody>
      </p:sp>
      <p:sp>
        <p:nvSpPr>
          <p:cNvPr id="3" name="Subtitle 2">
            <a:extLst>
              <a:ext uri="{FF2B5EF4-FFF2-40B4-BE49-F238E27FC236}">
                <a16:creationId xmlns:a16="http://schemas.microsoft.com/office/drawing/2014/main" id="{D009238D-26B9-D994-5941-B70128FF9FA0}"/>
              </a:ext>
            </a:extLst>
          </p:cNvPr>
          <p:cNvSpPr>
            <a:spLocks noGrp="1"/>
          </p:cNvSpPr>
          <p:nvPr>
            <p:ph type="subTitle" idx="1"/>
          </p:nvPr>
        </p:nvSpPr>
        <p:spPr>
          <a:xfrm>
            <a:off x="640080" y="4085454"/>
            <a:ext cx="6745458" cy="1966246"/>
          </a:xfrm>
        </p:spPr>
        <p:txBody>
          <a:bodyPr>
            <a:normAutofit/>
          </a:bodyPr>
          <a:lstStyle/>
          <a:p>
            <a:pPr algn="l"/>
            <a:r>
              <a:rPr lang="en-US"/>
              <a:t>Dinesh Saud(200570137)</a:t>
            </a:r>
          </a:p>
          <a:p>
            <a:pPr algn="l"/>
            <a:r>
              <a:rPr lang="en-US"/>
              <a:t>Amit Magar (200567979)</a:t>
            </a:r>
          </a:p>
        </p:txBody>
      </p:sp>
      <p:sp>
        <p:nvSpPr>
          <p:cNvPr id="290" name="sketch line">
            <a:extLst>
              <a:ext uri="{FF2B5EF4-FFF2-40B4-BE49-F238E27FC236}">
                <a16:creationId xmlns:a16="http://schemas.microsoft.com/office/drawing/2014/main" id="{D7F2FAFA-4D50-41E7-9480-5BABA64EE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3870524"/>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face with a dot on a red circle&#10;&#10;AI-generated content may be incorrect.">
            <a:extLst>
              <a:ext uri="{FF2B5EF4-FFF2-40B4-BE49-F238E27FC236}">
                <a16:creationId xmlns:a16="http://schemas.microsoft.com/office/drawing/2014/main" id="{EEE4444C-2C52-C2E5-E375-BC671686A380}"/>
              </a:ext>
            </a:extLst>
          </p:cNvPr>
          <p:cNvPicPr>
            <a:picLocks noChangeAspect="1"/>
          </p:cNvPicPr>
          <p:nvPr/>
        </p:nvPicPr>
        <p:blipFill>
          <a:blip r:embed="rId2">
            <a:extLst>
              <a:ext uri="{28A0092B-C50C-407E-A947-70E740481C1C}">
                <a14:useLocalDpi xmlns:a14="http://schemas.microsoft.com/office/drawing/2010/main" val="0"/>
              </a:ext>
            </a:extLst>
          </a:blip>
          <a:srcRect t="3916" b="2804"/>
          <a:stretch/>
        </p:blipFill>
        <p:spPr>
          <a:xfrm>
            <a:off x="7876903" y="296092"/>
            <a:ext cx="4001589" cy="3592721"/>
          </a:xfrm>
          <a:custGeom>
            <a:avLst/>
            <a:gdLst/>
            <a:ahLst/>
            <a:cxnLst/>
            <a:rect l="l" t="t" r="r" b="b"/>
            <a:pathLst>
              <a:path w="4001589" h="3592721">
                <a:moveTo>
                  <a:pt x="470166" y="82"/>
                </a:moveTo>
                <a:cubicBezTo>
                  <a:pt x="518288" y="-605"/>
                  <a:pt x="566386" y="3023"/>
                  <a:pt x="614238" y="13021"/>
                </a:cubicBezTo>
                <a:cubicBezTo>
                  <a:pt x="720229" y="34420"/>
                  <a:pt x="827897" y="40027"/>
                  <a:pt x="934955" y="29726"/>
                </a:cubicBezTo>
                <a:cubicBezTo>
                  <a:pt x="1040555" y="20702"/>
                  <a:pt x="1146350" y="20093"/>
                  <a:pt x="1252244" y="22653"/>
                </a:cubicBezTo>
                <a:cubicBezTo>
                  <a:pt x="1347753" y="24970"/>
                  <a:pt x="1443361" y="24604"/>
                  <a:pt x="1538871" y="18020"/>
                </a:cubicBezTo>
                <a:cubicBezTo>
                  <a:pt x="1646135" y="10461"/>
                  <a:pt x="1753400" y="3998"/>
                  <a:pt x="1860568" y="18996"/>
                </a:cubicBezTo>
                <a:cubicBezTo>
                  <a:pt x="1953834" y="33431"/>
                  <a:pt x="2047727" y="40637"/>
                  <a:pt x="2141708" y="40575"/>
                </a:cubicBezTo>
                <a:cubicBezTo>
                  <a:pt x="2266312" y="38870"/>
                  <a:pt x="2390622" y="26800"/>
                  <a:pt x="2515030" y="19849"/>
                </a:cubicBezTo>
                <a:cubicBezTo>
                  <a:pt x="2685674" y="10339"/>
                  <a:pt x="2856416" y="2169"/>
                  <a:pt x="3027158" y="16801"/>
                </a:cubicBezTo>
                <a:cubicBezTo>
                  <a:pt x="3145198" y="27409"/>
                  <a:pt x="3263238" y="37163"/>
                  <a:pt x="3381769" y="28994"/>
                </a:cubicBezTo>
                <a:cubicBezTo>
                  <a:pt x="3465425" y="23262"/>
                  <a:pt x="3549180" y="14972"/>
                  <a:pt x="3633033" y="20460"/>
                </a:cubicBezTo>
                <a:lnTo>
                  <a:pt x="3738744" y="24700"/>
                </a:lnTo>
                <a:lnTo>
                  <a:pt x="3738744" y="24830"/>
                </a:lnTo>
                <a:lnTo>
                  <a:pt x="3750661" y="25178"/>
                </a:lnTo>
                <a:lnTo>
                  <a:pt x="3795264" y="26968"/>
                </a:lnTo>
                <a:lnTo>
                  <a:pt x="3814191" y="26606"/>
                </a:lnTo>
                <a:lnTo>
                  <a:pt x="3814191" y="25296"/>
                </a:lnTo>
                <a:lnTo>
                  <a:pt x="3941656" y="20351"/>
                </a:lnTo>
                <a:lnTo>
                  <a:pt x="3996286" y="20544"/>
                </a:lnTo>
                <a:lnTo>
                  <a:pt x="3999704" y="184279"/>
                </a:lnTo>
                <a:cubicBezTo>
                  <a:pt x="4007337" y="352273"/>
                  <a:pt x="3989916" y="519048"/>
                  <a:pt x="3980912" y="686066"/>
                </a:cubicBezTo>
                <a:cubicBezTo>
                  <a:pt x="3974530" y="824285"/>
                  <a:pt x="3975254" y="962883"/>
                  <a:pt x="3983065" y="1100993"/>
                </a:cubicBezTo>
                <a:cubicBezTo>
                  <a:pt x="3994418" y="1329775"/>
                  <a:pt x="3995984" y="1558558"/>
                  <a:pt x="3989623" y="1787585"/>
                </a:cubicBezTo>
                <a:cubicBezTo>
                  <a:pt x="3986490" y="1901610"/>
                  <a:pt x="3987763" y="2015515"/>
                  <a:pt x="3991678" y="2129418"/>
                </a:cubicBezTo>
                <a:cubicBezTo>
                  <a:pt x="4000780" y="2390605"/>
                  <a:pt x="3990600" y="2651550"/>
                  <a:pt x="3987568" y="2912616"/>
                </a:cubicBezTo>
                <a:cubicBezTo>
                  <a:pt x="3986393" y="3012022"/>
                  <a:pt x="3986588" y="3111430"/>
                  <a:pt x="3990992" y="3210716"/>
                </a:cubicBezTo>
                <a:cubicBezTo>
                  <a:pt x="3995886" y="3323219"/>
                  <a:pt x="3997281" y="3435722"/>
                  <a:pt x="3996754" y="3548225"/>
                </a:cubicBezTo>
                <a:lnTo>
                  <a:pt x="3996203" y="3580527"/>
                </a:lnTo>
                <a:lnTo>
                  <a:pt x="3817494" y="3567893"/>
                </a:lnTo>
                <a:cubicBezTo>
                  <a:pt x="3755892" y="3566024"/>
                  <a:pt x="3694230" y="3566635"/>
                  <a:pt x="3632626" y="3569729"/>
                </a:cubicBezTo>
                <a:cubicBezTo>
                  <a:pt x="3508559" y="3576065"/>
                  <a:pt x="3384601" y="3593362"/>
                  <a:pt x="3260317" y="3578866"/>
                </a:cubicBezTo>
                <a:cubicBezTo>
                  <a:pt x="3046403" y="3553649"/>
                  <a:pt x="2833252" y="3579963"/>
                  <a:pt x="2619882" y="3588368"/>
                </a:cubicBezTo>
                <a:cubicBezTo>
                  <a:pt x="2454934" y="3596047"/>
                  <a:pt x="2289690" y="3590429"/>
                  <a:pt x="2125460" y="3571557"/>
                </a:cubicBezTo>
                <a:cubicBezTo>
                  <a:pt x="1964487" y="3553014"/>
                  <a:pt x="1802168" y="3554895"/>
                  <a:pt x="1641577" y="3577161"/>
                </a:cubicBezTo>
                <a:cubicBezTo>
                  <a:pt x="1569765" y="3584855"/>
                  <a:pt x="1497464" y="3585179"/>
                  <a:pt x="1425600" y="3578135"/>
                </a:cubicBezTo>
                <a:cubicBezTo>
                  <a:pt x="1311136" y="3569647"/>
                  <a:pt x="1196249" y="3571642"/>
                  <a:pt x="1082079" y="3584104"/>
                </a:cubicBezTo>
                <a:cubicBezTo>
                  <a:pt x="932047" y="3601037"/>
                  <a:pt x="781581" y="3588856"/>
                  <a:pt x="631439" y="3582643"/>
                </a:cubicBezTo>
                <a:cubicBezTo>
                  <a:pt x="518453" y="3578013"/>
                  <a:pt x="405576" y="3575211"/>
                  <a:pt x="292590" y="3579597"/>
                </a:cubicBezTo>
                <a:lnTo>
                  <a:pt x="24062" y="3578027"/>
                </a:lnTo>
                <a:lnTo>
                  <a:pt x="26037" y="3426039"/>
                </a:lnTo>
                <a:cubicBezTo>
                  <a:pt x="28388" y="3239733"/>
                  <a:pt x="28388" y="3053550"/>
                  <a:pt x="10461" y="2867977"/>
                </a:cubicBezTo>
                <a:cubicBezTo>
                  <a:pt x="-1195" y="2748609"/>
                  <a:pt x="-5604" y="2628267"/>
                  <a:pt x="10461" y="2509144"/>
                </a:cubicBezTo>
                <a:cubicBezTo>
                  <a:pt x="27654" y="2377219"/>
                  <a:pt x="32159" y="2243207"/>
                  <a:pt x="23883" y="2109954"/>
                </a:cubicBezTo>
                <a:cubicBezTo>
                  <a:pt x="16633" y="1978516"/>
                  <a:pt x="16143" y="1846835"/>
                  <a:pt x="18200" y="1715031"/>
                </a:cubicBezTo>
                <a:cubicBezTo>
                  <a:pt x="20062" y="1596151"/>
                  <a:pt x="19768" y="1477150"/>
                  <a:pt x="14477" y="1358271"/>
                </a:cubicBezTo>
                <a:cubicBezTo>
                  <a:pt x="8405" y="1224761"/>
                  <a:pt x="3212" y="1091250"/>
                  <a:pt x="15262" y="957861"/>
                </a:cubicBezTo>
                <a:cubicBezTo>
                  <a:pt x="26859" y="841775"/>
                  <a:pt x="32649" y="724907"/>
                  <a:pt x="32599" y="607930"/>
                </a:cubicBezTo>
                <a:cubicBezTo>
                  <a:pt x="31229" y="452838"/>
                  <a:pt x="21531" y="298112"/>
                  <a:pt x="15947" y="143264"/>
                </a:cubicBezTo>
                <a:lnTo>
                  <a:pt x="13308" y="44257"/>
                </a:lnTo>
                <a:lnTo>
                  <a:pt x="17662" y="44403"/>
                </a:lnTo>
                <a:lnTo>
                  <a:pt x="92850" y="32188"/>
                </a:lnTo>
                <a:lnTo>
                  <a:pt x="101988" y="32179"/>
                </a:lnTo>
                <a:cubicBezTo>
                  <a:pt x="176730" y="29756"/>
                  <a:pt x="251399" y="24177"/>
                  <a:pt x="325945" y="13021"/>
                </a:cubicBezTo>
                <a:cubicBezTo>
                  <a:pt x="373897" y="5767"/>
                  <a:pt x="422044" y="768"/>
                  <a:pt x="470166" y="82"/>
                </a:cubicBezTo>
                <a:close/>
              </a:path>
            </a:pathLst>
          </a:custGeom>
        </p:spPr>
      </p:pic>
      <p:pic>
        <p:nvPicPr>
          <p:cNvPr id="5" name="Picture 4">
            <a:extLst>
              <a:ext uri="{FF2B5EF4-FFF2-40B4-BE49-F238E27FC236}">
                <a16:creationId xmlns:a16="http://schemas.microsoft.com/office/drawing/2014/main" id="{8713555B-12E0-9C4A-5E2A-ECF9DF961A0D}"/>
              </a:ext>
            </a:extLst>
          </p:cNvPr>
          <p:cNvPicPr>
            <a:picLocks noChangeAspect="1"/>
          </p:cNvPicPr>
          <p:nvPr/>
        </p:nvPicPr>
        <p:blipFill>
          <a:blip r:embed="rId3"/>
          <a:srcRect t="17163" b="1400"/>
          <a:stretch/>
        </p:blipFill>
        <p:spPr>
          <a:xfrm>
            <a:off x="7876902" y="3952357"/>
            <a:ext cx="4001589" cy="2354447"/>
          </a:xfrm>
          <a:custGeom>
            <a:avLst/>
            <a:gdLst/>
            <a:ahLst/>
            <a:cxnLst/>
            <a:rect l="l" t="t" r="r" b="b"/>
            <a:pathLst>
              <a:path w="4001589" h="2354447">
                <a:moveTo>
                  <a:pt x="470166" y="54"/>
                </a:moveTo>
                <a:cubicBezTo>
                  <a:pt x="518288" y="-396"/>
                  <a:pt x="566386" y="1981"/>
                  <a:pt x="614238" y="8533"/>
                </a:cubicBezTo>
                <a:cubicBezTo>
                  <a:pt x="720229" y="22557"/>
                  <a:pt x="827897" y="26232"/>
                  <a:pt x="934955" y="19481"/>
                </a:cubicBezTo>
                <a:cubicBezTo>
                  <a:pt x="1040555" y="13567"/>
                  <a:pt x="1146350" y="13168"/>
                  <a:pt x="1252244" y="14846"/>
                </a:cubicBezTo>
                <a:cubicBezTo>
                  <a:pt x="1347753" y="16364"/>
                  <a:pt x="1443361" y="16124"/>
                  <a:pt x="1538871" y="11809"/>
                </a:cubicBezTo>
                <a:cubicBezTo>
                  <a:pt x="1646135" y="6855"/>
                  <a:pt x="1753400" y="2620"/>
                  <a:pt x="1860568" y="12449"/>
                </a:cubicBezTo>
                <a:cubicBezTo>
                  <a:pt x="1953834" y="21909"/>
                  <a:pt x="2047727" y="26631"/>
                  <a:pt x="2141708" y="26591"/>
                </a:cubicBezTo>
                <a:cubicBezTo>
                  <a:pt x="2266312" y="25473"/>
                  <a:pt x="2390622" y="17563"/>
                  <a:pt x="2515030" y="13008"/>
                </a:cubicBezTo>
                <a:cubicBezTo>
                  <a:pt x="2685674" y="6776"/>
                  <a:pt x="2856416" y="1422"/>
                  <a:pt x="3027158" y="11010"/>
                </a:cubicBezTo>
                <a:cubicBezTo>
                  <a:pt x="3145198" y="17962"/>
                  <a:pt x="3263238" y="24355"/>
                  <a:pt x="3381769" y="19001"/>
                </a:cubicBezTo>
                <a:cubicBezTo>
                  <a:pt x="3465425" y="15245"/>
                  <a:pt x="3549180" y="9812"/>
                  <a:pt x="3633033" y="13408"/>
                </a:cubicBezTo>
                <a:lnTo>
                  <a:pt x="3738744" y="16187"/>
                </a:lnTo>
                <a:lnTo>
                  <a:pt x="3738744" y="16272"/>
                </a:lnTo>
                <a:lnTo>
                  <a:pt x="3750661" y="16501"/>
                </a:lnTo>
                <a:lnTo>
                  <a:pt x="3795264" y="17673"/>
                </a:lnTo>
                <a:lnTo>
                  <a:pt x="3814191" y="17436"/>
                </a:lnTo>
                <a:lnTo>
                  <a:pt x="3814191" y="16578"/>
                </a:lnTo>
                <a:lnTo>
                  <a:pt x="3941656" y="13337"/>
                </a:lnTo>
                <a:lnTo>
                  <a:pt x="3996286" y="13464"/>
                </a:lnTo>
                <a:lnTo>
                  <a:pt x="3999704" y="120765"/>
                </a:lnTo>
                <a:cubicBezTo>
                  <a:pt x="4007337" y="230858"/>
                  <a:pt x="3989916" y="340152"/>
                  <a:pt x="3980912" y="449605"/>
                </a:cubicBezTo>
                <a:cubicBezTo>
                  <a:pt x="3974530" y="540185"/>
                  <a:pt x="3975254" y="631014"/>
                  <a:pt x="3983065" y="721523"/>
                </a:cubicBezTo>
                <a:cubicBezTo>
                  <a:pt x="3994418" y="871452"/>
                  <a:pt x="3995984" y="1021383"/>
                  <a:pt x="3989623" y="1171473"/>
                </a:cubicBezTo>
                <a:cubicBezTo>
                  <a:pt x="3986490" y="1246198"/>
                  <a:pt x="3987763" y="1320844"/>
                  <a:pt x="3991678" y="1395489"/>
                </a:cubicBezTo>
                <a:cubicBezTo>
                  <a:pt x="4000780" y="1566655"/>
                  <a:pt x="3990600" y="1737662"/>
                  <a:pt x="3987568" y="1908748"/>
                </a:cubicBezTo>
                <a:cubicBezTo>
                  <a:pt x="3986393" y="1973893"/>
                  <a:pt x="3986588" y="2039039"/>
                  <a:pt x="3990992" y="2104104"/>
                </a:cubicBezTo>
                <a:cubicBezTo>
                  <a:pt x="3995886" y="2177832"/>
                  <a:pt x="3997281" y="2251559"/>
                  <a:pt x="3996754" y="2325287"/>
                </a:cubicBezTo>
                <a:lnTo>
                  <a:pt x="3996203" y="2346456"/>
                </a:lnTo>
                <a:lnTo>
                  <a:pt x="3817494" y="2338176"/>
                </a:lnTo>
                <a:cubicBezTo>
                  <a:pt x="3755892" y="2336952"/>
                  <a:pt x="3694230" y="2337352"/>
                  <a:pt x="3632626" y="2339380"/>
                </a:cubicBezTo>
                <a:cubicBezTo>
                  <a:pt x="3508559" y="2343531"/>
                  <a:pt x="3384601" y="2354867"/>
                  <a:pt x="3260317" y="2345368"/>
                </a:cubicBezTo>
                <a:cubicBezTo>
                  <a:pt x="3046403" y="2328842"/>
                  <a:pt x="2833252" y="2346086"/>
                  <a:pt x="2619882" y="2351594"/>
                </a:cubicBezTo>
                <a:cubicBezTo>
                  <a:pt x="2454934" y="2356627"/>
                  <a:pt x="2289690" y="2352945"/>
                  <a:pt x="2125460" y="2340577"/>
                </a:cubicBezTo>
                <a:cubicBezTo>
                  <a:pt x="1964487" y="2328426"/>
                  <a:pt x="1802168" y="2329658"/>
                  <a:pt x="1641577" y="2344250"/>
                </a:cubicBezTo>
                <a:cubicBezTo>
                  <a:pt x="1569765" y="2349292"/>
                  <a:pt x="1497464" y="2349505"/>
                  <a:pt x="1425600" y="2344888"/>
                </a:cubicBezTo>
                <a:cubicBezTo>
                  <a:pt x="1311136" y="2339326"/>
                  <a:pt x="1196249" y="2340633"/>
                  <a:pt x="1082079" y="2348800"/>
                </a:cubicBezTo>
                <a:cubicBezTo>
                  <a:pt x="932047" y="2359897"/>
                  <a:pt x="781581" y="2351914"/>
                  <a:pt x="631439" y="2347842"/>
                </a:cubicBezTo>
                <a:cubicBezTo>
                  <a:pt x="518453" y="2344808"/>
                  <a:pt x="405576" y="2342972"/>
                  <a:pt x="292590" y="2345846"/>
                </a:cubicBezTo>
                <a:lnTo>
                  <a:pt x="24062" y="2344817"/>
                </a:lnTo>
                <a:lnTo>
                  <a:pt x="26037" y="2245214"/>
                </a:lnTo>
                <a:cubicBezTo>
                  <a:pt x="28388" y="2123121"/>
                  <a:pt x="28388" y="2001108"/>
                  <a:pt x="10461" y="1879495"/>
                </a:cubicBezTo>
                <a:cubicBezTo>
                  <a:pt x="-1195" y="1801269"/>
                  <a:pt x="-5604" y="1722404"/>
                  <a:pt x="10461" y="1644338"/>
                </a:cubicBezTo>
                <a:cubicBezTo>
                  <a:pt x="27654" y="1557882"/>
                  <a:pt x="32159" y="1470059"/>
                  <a:pt x="23883" y="1382733"/>
                </a:cubicBezTo>
                <a:cubicBezTo>
                  <a:pt x="16633" y="1296597"/>
                  <a:pt x="16143" y="1210301"/>
                  <a:pt x="18200" y="1123925"/>
                </a:cubicBezTo>
                <a:cubicBezTo>
                  <a:pt x="20062" y="1046019"/>
                  <a:pt x="19768" y="968033"/>
                  <a:pt x="14477" y="890127"/>
                </a:cubicBezTo>
                <a:cubicBezTo>
                  <a:pt x="8405" y="802633"/>
                  <a:pt x="3212" y="715138"/>
                  <a:pt x="15262" y="627723"/>
                </a:cubicBezTo>
                <a:cubicBezTo>
                  <a:pt x="26859" y="551647"/>
                  <a:pt x="32649" y="475059"/>
                  <a:pt x="32599" y="398400"/>
                </a:cubicBezTo>
                <a:cubicBezTo>
                  <a:pt x="31229" y="296762"/>
                  <a:pt x="21531" y="195365"/>
                  <a:pt x="15947" y="93886"/>
                </a:cubicBezTo>
                <a:lnTo>
                  <a:pt x="13308" y="29003"/>
                </a:lnTo>
                <a:lnTo>
                  <a:pt x="17662" y="29099"/>
                </a:lnTo>
                <a:lnTo>
                  <a:pt x="92850" y="21094"/>
                </a:lnTo>
                <a:lnTo>
                  <a:pt x="101988" y="21088"/>
                </a:lnTo>
                <a:cubicBezTo>
                  <a:pt x="176730" y="19500"/>
                  <a:pt x="251399" y="15844"/>
                  <a:pt x="325945" y="8533"/>
                </a:cubicBezTo>
                <a:cubicBezTo>
                  <a:pt x="373897" y="3780"/>
                  <a:pt x="422044" y="503"/>
                  <a:pt x="470166" y="54"/>
                </a:cubicBezTo>
                <a:close/>
              </a:path>
            </a:pathLst>
          </a:custGeom>
        </p:spPr>
      </p:pic>
    </p:spTree>
    <p:extLst>
      <p:ext uri="{BB962C8B-B14F-4D97-AF65-F5344CB8AC3E}">
        <p14:creationId xmlns:p14="http://schemas.microsoft.com/office/powerpoint/2010/main" val="366760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B592E7-694C-28CD-97D8-128D96592039}"/>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Negative World Cloud</a:t>
            </a:r>
          </a:p>
        </p:txBody>
      </p:sp>
      <p:pic>
        <p:nvPicPr>
          <p:cNvPr id="4" name="Picture 3" descr="A screenshot of a computer&#10;&#10;AI-generated content may be incorrect.">
            <a:extLst>
              <a:ext uri="{FF2B5EF4-FFF2-40B4-BE49-F238E27FC236}">
                <a16:creationId xmlns:a16="http://schemas.microsoft.com/office/drawing/2014/main" id="{93518BDC-270E-3ED9-E246-3D25DF65F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51" y="2354239"/>
            <a:ext cx="10389698" cy="3948085"/>
          </a:xfrm>
          <a:prstGeom prst="rect">
            <a:avLst/>
          </a:prstGeom>
        </p:spPr>
      </p:pic>
    </p:spTree>
    <p:extLst>
      <p:ext uri="{BB962C8B-B14F-4D97-AF65-F5344CB8AC3E}">
        <p14:creationId xmlns:p14="http://schemas.microsoft.com/office/powerpoint/2010/main" val="327837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54F8A8-1F24-2545-6FF5-F47E9514A01C}"/>
              </a:ext>
            </a:extLst>
          </p:cNvPr>
          <p:cNvSpPr>
            <a:spLocks noGrp="1"/>
          </p:cNvSpPr>
          <p:nvPr>
            <p:ph type="title"/>
          </p:nvPr>
        </p:nvSpPr>
        <p:spPr>
          <a:xfrm>
            <a:off x="581646" y="349664"/>
            <a:ext cx="5845571" cy="1638377"/>
          </a:xfrm>
        </p:spPr>
        <p:txBody>
          <a:bodyPr anchor="b">
            <a:normAutofit/>
          </a:bodyPr>
          <a:lstStyle/>
          <a:p>
            <a:r>
              <a:rPr lang="en-US" sz="4800"/>
              <a:t>Conclusion</a:t>
            </a:r>
          </a:p>
        </p:txBody>
      </p:sp>
      <p:sp>
        <p:nvSpPr>
          <p:cNvPr id="3" name="Content Placeholder 2">
            <a:extLst>
              <a:ext uri="{FF2B5EF4-FFF2-40B4-BE49-F238E27FC236}">
                <a16:creationId xmlns:a16="http://schemas.microsoft.com/office/drawing/2014/main" id="{6B06D1FE-B0F9-A857-C2B4-3A475625B336}"/>
              </a:ext>
            </a:extLst>
          </p:cNvPr>
          <p:cNvSpPr>
            <a:spLocks noGrp="1"/>
          </p:cNvSpPr>
          <p:nvPr>
            <p:ph idx="1"/>
          </p:nvPr>
        </p:nvSpPr>
        <p:spPr>
          <a:xfrm>
            <a:off x="587988" y="2620641"/>
            <a:ext cx="5837750" cy="3023702"/>
          </a:xfrm>
        </p:spPr>
        <p:txBody>
          <a:bodyPr anchor="ctr">
            <a:normAutofit/>
          </a:bodyPr>
          <a:lstStyle/>
          <a:p>
            <a:r>
              <a:rPr lang="en-US" sz="1700"/>
              <a:t>This project successfully demonstrates how automated sentiment analysis can be achieved using Apache Airflow. By integrating the Reddit API for data collection, VADER from NLTK for sentiment classification, and orchestrating the entire process through Airflow DAGs, we created a scalable and maintainable pipeline. Containerization with Docker Compose further enhanced the deployment process, making it portable and reproducible. The modular design also allows future extensions, such as incorporating other subreddits, using advanced sentiment models like BERT, or connecting the output to visualization tools like Power BI or Tableau for real-time insights.</a:t>
            </a:r>
          </a:p>
        </p:txBody>
      </p:sp>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rying face outline outline">
            <a:extLst>
              <a:ext uri="{FF2B5EF4-FFF2-40B4-BE49-F238E27FC236}">
                <a16:creationId xmlns:a16="http://schemas.microsoft.com/office/drawing/2014/main" id="{B0E78DB9-EA70-4F52-CA79-41603DA8DC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1373" y="1186882"/>
            <a:ext cx="4235516" cy="4235516"/>
          </a:xfrm>
          <a:prstGeom prst="rect">
            <a:avLst/>
          </a:prstGeom>
        </p:spPr>
      </p:pic>
      <p:sp>
        <p:nvSpPr>
          <p:cNvPr id="39" name="Rectangle 3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62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0BED1-DDC3-360C-E626-556011F7270D}"/>
              </a:ext>
            </a:extLst>
          </p:cNvPr>
          <p:cNvSpPr>
            <a:spLocks noGrp="1"/>
          </p:cNvSpPr>
          <p:nvPr>
            <p:ph type="title"/>
          </p:nvPr>
        </p:nvSpPr>
        <p:spPr>
          <a:xfrm>
            <a:off x="572493" y="238539"/>
            <a:ext cx="11047013" cy="1434415"/>
          </a:xfrm>
        </p:spPr>
        <p:txBody>
          <a:bodyPr anchor="b">
            <a:normAutofit/>
          </a:bodyPr>
          <a:lstStyle/>
          <a:p>
            <a:r>
              <a:rPr lang="en-US" sz="5400"/>
              <a:t>Project Overview</a:t>
            </a:r>
          </a:p>
        </p:txBody>
      </p:sp>
      <p:sp>
        <p:nvSpPr>
          <p:cNvPr id="171"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68DDC3-9A3C-FB29-96BB-0DA6A669CF52}"/>
              </a:ext>
            </a:extLst>
          </p:cNvPr>
          <p:cNvPicPr>
            <a:picLocks noChangeAspect="1"/>
          </p:cNvPicPr>
          <p:nvPr/>
        </p:nvPicPr>
        <p:blipFill>
          <a:blip r:embed="rId2"/>
          <a:srcRect l="3553" r="11142" b="-2"/>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4" name="Rectangle 1">
            <a:extLst>
              <a:ext uri="{FF2B5EF4-FFF2-40B4-BE49-F238E27FC236}">
                <a16:creationId xmlns:a16="http://schemas.microsoft.com/office/drawing/2014/main" id="{70959F68-6703-8D1D-ADE4-9D0B54CD8AE5}"/>
              </a:ext>
            </a:extLst>
          </p:cNvPr>
          <p:cNvSpPr>
            <a:spLocks noGrp="1" noChangeArrowheads="1"/>
          </p:cNvSpPr>
          <p:nvPr>
            <p:ph idx="1"/>
          </p:nvPr>
        </p:nvSpPr>
        <p:spPr bwMode="auto">
          <a:xfrm>
            <a:off x="4905955" y="2071316"/>
            <a:ext cx="6713552" cy="411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en-US" sz="1900" b="0" i="0">
                <a:effectLst/>
                <a:latin typeface="Arial" panose="020B0604020202020204" pitchFamily="34" charset="0"/>
                <a:cs typeface="Arial" panose="020B0604020202020204" pitchFamily="34" charset="0"/>
              </a:rPr>
              <a:t>The project aims to develop an entire sentiment analysis automation system to process Reddit posts originating from the r/depression subreddit. Our DAG implemented within Apache Airflow served to retrieve Reddit data through PRAW and process it before running NLTK VADER sentiment analysis. The system uses Docker to containerize its operations while Docker Compose provides management for ensuring consistent and re-executable workflows. The automation system executes an on-time schedule for fetching Reddit posts and processes these documents for sentiment analysis before creating organized CSV files for potential visualization or analysis needs. Real-world unstructured data becomes more actionable due to the successful integration of data engineering methods with natural language processing techniques.</a:t>
            </a:r>
            <a:endParaRPr kumimoji="0" lang="en-US" altLang="en-US" sz="1900" b="0" i="0" u="none" strike="noStrike" cap="none" normalizeH="0" baseline="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90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3559C-D19A-AD91-038E-D2942E36C3F7}"/>
              </a:ext>
            </a:extLst>
          </p:cNvPr>
          <p:cNvSpPr>
            <a:spLocks noGrp="1"/>
          </p:cNvSpPr>
          <p:nvPr>
            <p:ph type="title"/>
          </p:nvPr>
        </p:nvSpPr>
        <p:spPr>
          <a:xfrm>
            <a:off x="871442" y="685800"/>
            <a:ext cx="4353116" cy="751114"/>
          </a:xfrm>
        </p:spPr>
        <p:txBody>
          <a:bodyPr anchor="b">
            <a:normAutofit/>
          </a:bodyPr>
          <a:lstStyle/>
          <a:p>
            <a:pPr algn="ctr"/>
            <a:r>
              <a:rPr lang="en-US" sz="3200" dirty="0">
                <a:solidFill>
                  <a:srgbClr val="595959"/>
                </a:solidFill>
              </a:rPr>
              <a:t>Tools and Technologies</a:t>
            </a:r>
          </a:p>
        </p:txBody>
      </p:sp>
      <p:sp>
        <p:nvSpPr>
          <p:cNvPr id="6" name="Rectangle 2">
            <a:extLst>
              <a:ext uri="{FF2B5EF4-FFF2-40B4-BE49-F238E27FC236}">
                <a16:creationId xmlns:a16="http://schemas.microsoft.com/office/drawing/2014/main" id="{F2F4CDDB-293B-60C1-3CD7-9FE9DBED3862}"/>
              </a:ext>
            </a:extLst>
          </p:cNvPr>
          <p:cNvSpPr>
            <a:spLocks noGrp="1" noChangeArrowheads="1"/>
          </p:cNvSpPr>
          <p:nvPr>
            <p:ph idx="1"/>
          </p:nvPr>
        </p:nvSpPr>
        <p:spPr bwMode="auto">
          <a:xfrm>
            <a:off x="871442" y="1708220"/>
            <a:ext cx="4785780" cy="450955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Reddit API</a:t>
            </a:r>
            <a:r>
              <a:rPr kumimoji="0" lang="en-US" altLang="en-US" sz="2000" b="0" i="0" u="none" strike="noStrike" cap="none" normalizeH="0" baseline="0" dirty="0">
                <a:ln>
                  <a:noFill/>
                </a:ln>
                <a:solidFill>
                  <a:srgbClr val="595959"/>
                </a:solidFill>
                <a:effectLst/>
                <a:latin typeface="Arial" panose="020B0604020202020204" pitchFamily="34" charset="0"/>
              </a:rPr>
              <a:t> via </a:t>
            </a:r>
            <a:r>
              <a:rPr kumimoji="0" lang="en-US" altLang="en-US" sz="2000" b="1" i="0" u="none" strike="noStrike" cap="none" normalizeH="0" baseline="0" dirty="0">
                <a:ln>
                  <a:noFill/>
                </a:ln>
                <a:solidFill>
                  <a:srgbClr val="595959"/>
                </a:solidFill>
                <a:effectLst/>
                <a:latin typeface="Arial" panose="020B0604020202020204" pitchFamily="34" charset="0"/>
              </a:rPr>
              <a:t>PRAW</a:t>
            </a:r>
            <a:r>
              <a:rPr kumimoji="0" lang="en-US" altLang="en-US" sz="2000" b="0" i="0" u="none" strike="noStrike" cap="none" normalizeH="0" baseline="0" dirty="0">
                <a:ln>
                  <a:noFill/>
                </a:ln>
                <a:solidFill>
                  <a:srgbClr val="595959"/>
                </a:solidFill>
                <a:effectLst/>
                <a:latin typeface="Arial" panose="020B0604020202020204" pitchFamily="34" charset="0"/>
              </a:rPr>
              <a:t> – for scraping posts from r/depression</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NLTK (VADER)</a:t>
            </a:r>
            <a:r>
              <a:rPr kumimoji="0" lang="en-US" altLang="en-US" sz="2000" b="0" i="0" u="none" strike="noStrike" cap="none" normalizeH="0" baseline="0" dirty="0">
                <a:ln>
                  <a:noFill/>
                </a:ln>
                <a:solidFill>
                  <a:srgbClr val="595959"/>
                </a:solidFill>
                <a:effectLst/>
                <a:latin typeface="Arial" panose="020B0604020202020204" pitchFamily="34" charset="0"/>
              </a:rPr>
              <a:t> – for sentiment analysis</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Pandas</a:t>
            </a:r>
            <a:r>
              <a:rPr kumimoji="0" lang="en-US" altLang="en-US" sz="2000" b="0" i="0" u="none" strike="noStrike" cap="none" normalizeH="0" baseline="0" dirty="0">
                <a:ln>
                  <a:noFill/>
                </a:ln>
                <a:solidFill>
                  <a:srgbClr val="595959"/>
                </a:solidFill>
                <a:effectLst/>
                <a:latin typeface="Arial" panose="020B0604020202020204" pitchFamily="34" charset="0"/>
              </a:rPr>
              <a:t> – for data handling &amp; CSV export</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Apache Airflow</a:t>
            </a:r>
            <a:r>
              <a:rPr kumimoji="0" lang="en-US" altLang="en-US" sz="2000" b="0" i="0" u="none" strike="noStrike" cap="none" normalizeH="0" baseline="0" dirty="0">
                <a:ln>
                  <a:noFill/>
                </a:ln>
                <a:solidFill>
                  <a:srgbClr val="595959"/>
                </a:solidFill>
                <a:effectLst/>
                <a:latin typeface="Arial" panose="020B0604020202020204" pitchFamily="34" charset="0"/>
              </a:rPr>
              <a:t> – to orchestrate the pipeline (DAG)</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Docker + Docker Compose</a:t>
            </a:r>
            <a:r>
              <a:rPr kumimoji="0" lang="en-US" altLang="en-US" sz="2000" b="0" i="0" u="none" strike="noStrike" cap="none" normalizeH="0" baseline="0" dirty="0">
                <a:ln>
                  <a:noFill/>
                </a:ln>
                <a:solidFill>
                  <a:srgbClr val="595959"/>
                </a:solidFill>
                <a:effectLst/>
                <a:latin typeface="Arial" panose="020B0604020202020204" pitchFamily="34" charset="0"/>
              </a:rPr>
              <a:t> – to containerize Airflow setup</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solidFill>
                  <a:srgbClr val="595959"/>
                </a:solidFill>
                <a:effectLst/>
                <a:latin typeface="Arial" panose="020B0604020202020204" pitchFamily="34" charset="0"/>
              </a:rPr>
              <a:t>PostgreSQL</a:t>
            </a:r>
            <a:r>
              <a:rPr kumimoji="0" lang="en-US" altLang="en-US" sz="2000" b="0" i="0" u="none" strike="noStrike" cap="none" normalizeH="0" baseline="0" dirty="0">
                <a:ln>
                  <a:noFill/>
                </a:ln>
                <a:solidFill>
                  <a:srgbClr val="595959"/>
                </a:solidFill>
                <a:effectLst/>
                <a:latin typeface="Arial" panose="020B0604020202020204" pitchFamily="34" charset="0"/>
              </a:rPr>
              <a:t> – as Airflow metadata DB</a:t>
            </a:r>
          </a:p>
        </p:txBody>
      </p:sp>
      <p:pic>
        <p:nvPicPr>
          <p:cNvPr id="5" name="Content Placeholder 4" descr="A diagram of a software system&#10;&#10;AI-generated content may be incorrect.">
            <a:extLst>
              <a:ext uri="{FF2B5EF4-FFF2-40B4-BE49-F238E27FC236}">
                <a16:creationId xmlns:a16="http://schemas.microsoft.com/office/drawing/2014/main" id="{C0CA71DA-0F76-2A41-80D3-9E7D18B41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966263"/>
            <a:ext cx="4797056" cy="4971043"/>
          </a:xfrm>
          <a:prstGeom prst="rect">
            <a:avLst/>
          </a:prstGeom>
        </p:spPr>
      </p:pic>
    </p:spTree>
    <p:extLst>
      <p:ext uri="{BB962C8B-B14F-4D97-AF65-F5344CB8AC3E}">
        <p14:creationId xmlns:p14="http://schemas.microsoft.com/office/powerpoint/2010/main" val="154570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79245A0-EF2A-46FE-AC09-8CD34B197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85B58-9D70-8467-F171-DEF32D436B7C}"/>
              </a:ext>
            </a:extLst>
          </p:cNvPr>
          <p:cNvSpPr>
            <a:spLocks noGrp="1"/>
          </p:cNvSpPr>
          <p:nvPr>
            <p:ph type="title"/>
          </p:nvPr>
        </p:nvSpPr>
        <p:spPr>
          <a:xfrm>
            <a:off x="838199" y="181345"/>
            <a:ext cx="6151654" cy="1488086"/>
          </a:xfrm>
        </p:spPr>
        <p:txBody>
          <a:bodyPr vert="horz" lIns="91440" tIns="45720" rIns="91440" bIns="45720" rtlCol="0" anchor="ctr">
            <a:normAutofit/>
          </a:bodyPr>
          <a:lstStyle/>
          <a:p>
            <a:r>
              <a:rPr lang="en-US" kern="1200">
                <a:solidFill>
                  <a:schemeClr val="tx1"/>
                </a:solidFill>
                <a:latin typeface="+mj-lt"/>
                <a:ea typeface="+mj-ea"/>
                <a:cs typeface="+mj-cs"/>
              </a:rPr>
              <a:t>Airflow Dags for sentiment pipeline and Docker setup</a:t>
            </a:r>
          </a:p>
        </p:txBody>
      </p:sp>
      <p:pic>
        <p:nvPicPr>
          <p:cNvPr id="6" name="Picture 5" descr="A screenshot of a computer&#10;&#10;AI-generated content may be incorrect.">
            <a:extLst>
              <a:ext uri="{FF2B5EF4-FFF2-40B4-BE49-F238E27FC236}">
                <a16:creationId xmlns:a16="http://schemas.microsoft.com/office/drawing/2014/main" id="{F45054A3-CE59-3A17-EFC7-A5D7FDB44B89}"/>
              </a:ext>
            </a:extLst>
          </p:cNvPr>
          <p:cNvPicPr>
            <a:picLocks noChangeAspect="1"/>
          </p:cNvPicPr>
          <p:nvPr/>
        </p:nvPicPr>
        <p:blipFill>
          <a:blip r:embed="rId2">
            <a:extLst>
              <a:ext uri="{28A0092B-C50C-407E-A947-70E740481C1C}">
                <a14:useLocalDpi xmlns:a14="http://schemas.microsoft.com/office/drawing/2010/main" val="0"/>
              </a:ext>
            </a:extLst>
          </a:blip>
          <a:srcRect l="18312"/>
          <a:stretch/>
        </p:blipFill>
        <p:spPr>
          <a:xfrm>
            <a:off x="176057" y="1845426"/>
            <a:ext cx="6827770" cy="4283668"/>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AD916D1C-160C-198F-4ECD-94BE856A2464}"/>
              </a:ext>
            </a:extLst>
          </p:cNvPr>
          <p:cNvPicPr>
            <a:picLocks noChangeAspect="1"/>
          </p:cNvPicPr>
          <p:nvPr/>
        </p:nvPicPr>
        <p:blipFill>
          <a:blip r:embed="rId3">
            <a:extLst>
              <a:ext uri="{28A0092B-C50C-407E-A947-70E740481C1C}">
                <a14:useLocalDpi xmlns:a14="http://schemas.microsoft.com/office/drawing/2010/main" val="0"/>
              </a:ext>
            </a:extLst>
          </a:blip>
          <a:srcRect r="46662" b="2"/>
          <a:stretch/>
        </p:blipFill>
        <p:spPr>
          <a:xfrm>
            <a:off x="7179884" y="1845426"/>
            <a:ext cx="4810209" cy="4283664"/>
          </a:xfrm>
          <a:prstGeom prst="rect">
            <a:avLst/>
          </a:prstGeom>
        </p:spPr>
      </p:pic>
    </p:spTree>
    <p:extLst>
      <p:ext uri="{BB962C8B-B14F-4D97-AF65-F5344CB8AC3E}">
        <p14:creationId xmlns:p14="http://schemas.microsoft.com/office/powerpoint/2010/main" val="3463278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D328E-681A-7AAF-8F29-F224A6EFFAF2}"/>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3600"/>
              <a:t>Airflow Pipeline for fetching data and sentiment analysis </a:t>
            </a:r>
          </a:p>
        </p:txBody>
      </p:sp>
      <p:sp>
        <p:nvSpPr>
          <p:cNvPr id="2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 program&#10;&#10;AI-generated content may be incorrect.">
            <a:extLst>
              <a:ext uri="{FF2B5EF4-FFF2-40B4-BE49-F238E27FC236}">
                <a16:creationId xmlns:a16="http://schemas.microsoft.com/office/drawing/2014/main" id="{82B39274-FDFF-2B79-7BDB-4082219BB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 y="2640783"/>
            <a:ext cx="3758184" cy="3558043"/>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290C35B6-91FD-9D50-000C-C93ED3570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6908" y="2761506"/>
            <a:ext cx="3758184" cy="3316596"/>
          </a:xfrm>
          <a:prstGeom prst="rect">
            <a:avLst/>
          </a:prstGeom>
        </p:spPr>
      </p:pic>
      <p:pic>
        <p:nvPicPr>
          <p:cNvPr id="6" name="Picture 5" descr="A screen shot of a computer program&#10;&#10;AI-generated content may be incorrect.">
            <a:extLst>
              <a:ext uri="{FF2B5EF4-FFF2-40B4-BE49-F238E27FC236}">
                <a16:creationId xmlns:a16="http://schemas.microsoft.com/office/drawing/2014/main" id="{1B3D2C99-EB85-C221-412A-10C5FB4B3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1208" y="2940020"/>
            <a:ext cx="3758184" cy="2959569"/>
          </a:xfrm>
          <a:prstGeom prst="rect">
            <a:avLst/>
          </a:prstGeom>
        </p:spPr>
      </p:pic>
    </p:spTree>
    <p:extLst>
      <p:ext uri="{BB962C8B-B14F-4D97-AF65-F5344CB8AC3E}">
        <p14:creationId xmlns:p14="http://schemas.microsoft.com/office/powerpoint/2010/main" val="39628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09866-DFF8-4529-88F8-52021678C8FC}"/>
              </a:ext>
            </a:extLst>
          </p:cNvPr>
          <p:cNvSpPr>
            <a:spLocks noGrp="1"/>
          </p:cNvSpPr>
          <p:nvPr>
            <p:ph type="title"/>
          </p:nvPr>
        </p:nvSpPr>
        <p:spPr>
          <a:xfrm>
            <a:off x="838200" y="365125"/>
            <a:ext cx="10515600" cy="1325563"/>
          </a:xfrm>
        </p:spPr>
        <p:txBody>
          <a:bodyPr>
            <a:normAutofit/>
          </a:bodyPr>
          <a:lstStyle/>
          <a:p>
            <a:r>
              <a:rPr lang="en-US" sz="5400"/>
              <a:t>Challenges and limitations </a:t>
            </a:r>
            <a:endParaRPr lang="en-US"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
            <a:extLst>
              <a:ext uri="{FF2B5EF4-FFF2-40B4-BE49-F238E27FC236}">
                <a16:creationId xmlns:a16="http://schemas.microsoft.com/office/drawing/2014/main" id="{C3F54C21-CA2D-B8D5-06DB-CEBAC359B41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Data Imbalance</a:t>
            </a:r>
            <a:r>
              <a:rPr kumimoji="0" lang="en-US" altLang="en-US" sz="1700" b="0" i="0" u="none" strike="noStrike" cap="none" normalizeH="0" baseline="0">
                <a:ln>
                  <a:noFill/>
                </a:ln>
                <a:effectLst/>
                <a:latin typeface="Arial" panose="020B0604020202020204" pitchFamily="34" charset="0"/>
              </a:rPr>
              <a:t>: The dataset collected from Reddit posts under the keyword “depression” resulted in </a:t>
            </a:r>
            <a:r>
              <a:rPr kumimoji="0" lang="en-US" altLang="en-US" sz="1700" b="1" i="0" u="none" strike="noStrike" cap="none" normalizeH="0" baseline="0">
                <a:ln>
                  <a:noFill/>
                </a:ln>
                <a:effectLst/>
                <a:latin typeface="Arial" panose="020B0604020202020204" pitchFamily="34" charset="0"/>
              </a:rPr>
              <a:t>zero positive sentiment records</a:t>
            </a:r>
            <a:r>
              <a:rPr kumimoji="0" lang="en-US" altLang="en-US" sz="1700" b="0" i="0" u="none" strike="noStrike" cap="none" normalizeH="0" baseline="0">
                <a:ln>
                  <a:noFill/>
                </a:ln>
                <a:effectLst/>
                <a:latin typeface="Arial" panose="020B0604020202020204" pitchFamily="34" charset="0"/>
              </a:rPr>
              <a:t>, which caused skewed sentiment distribution and limited the effectiveness of visualizations.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a:ln>
                  <a:noFill/>
                </a:ln>
                <a:effectLst/>
                <a:latin typeface="Arial" panose="020B0604020202020204" pitchFamily="34" charset="0"/>
              </a:rPr>
              <a:t>S</a:t>
            </a:r>
            <a:r>
              <a:rPr lang="en-US" altLang="en-US" sz="1700">
                <a:latin typeface="Arial" panose="020B0604020202020204" pitchFamily="34" charset="0"/>
              </a:rPr>
              <a:t>entiment analysis pipeline with text bolb method was performing too poor. </a:t>
            </a:r>
            <a:endParaRPr kumimoji="0" lang="en-US" altLang="en-US" sz="17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Context Sensitivity</a:t>
            </a:r>
            <a:r>
              <a:rPr kumimoji="0" lang="en-US" altLang="en-US" sz="1700" b="0" i="0" u="none" strike="noStrike" cap="none" normalizeH="0" baseline="0">
                <a:ln>
                  <a:noFill/>
                </a:ln>
                <a:effectLst/>
                <a:latin typeface="Arial" panose="020B0604020202020204" pitchFamily="34" charset="0"/>
              </a:rPr>
              <a:t>: Some posts contained nuanced or supportive language within overall negative topics, which may have been misclassified due to limited context handling by the sentiment model.</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Word Cloud Limitations</a:t>
            </a:r>
            <a:r>
              <a:rPr kumimoji="0" lang="en-US" altLang="en-US" sz="1700" b="0" i="0" u="none" strike="noStrike" cap="none" normalizeH="0" baseline="0">
                <a:ln>
                  <a:noFill/>
                </a:ln>
                <a:effectLst/>
                <a:latin typeface="Arial" panose="020B0604020202020204" pitchFamily="34" charset="0"/>
              </a:rPr>
              <a:t>: Since there were no positive posts, the </a:t>
            </a:r>
            <a:r>
              <a:rPr kumimoji="0" lang="en-US" altLang="en-US" sz="1700" b="1" i="0" u="none" strike="noStrike" cap="none" normalizeH="0" baseline="0">
                <a:ln>
                  <a:noFill/>
                </a:ln>
                <a:effectLst/>
                <a:latin typeface="Arial" panose="020B0604020202020204" pitchFamily="34" charset="0"/>
              </a:rPr>
              <a:t>positive word cloud appeared empty or sparse</a:t>
            </a:r>
            <a:r>
              <a:rPr kumimoji="0" lang="en-US" altLang="en-US" sz="1700" b="0" i="0" u="none" strike="noStrike" cap="none" normalizeH="0" baseline="0">
                <a:ln>
                  <a:noFill/>
                </a:ln>
                <a:effectLst/>
                <a:latin typeface="Arial" panose="020B0604020202020204" pitchFamily="34" charset="0"/>
              </a:rPr>
              <a:t>, making visual comparison across sentiment classes incomplete.</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Polarity Graph Issues</a:t>
            </a:r>
            <a:r>
              <a:rPr kumimoji="0" lang="en-US" altLang="en-US" sz="1700" b="0" i="0" u="none" strike="noStrike" cap="none" normalizeH="0" baseline="0">
                <a:ln>
                  <a:noFill/>
                </a:ln>
                <a:effectLst/>
                <a:latin typeface="Arial" panose="020B0604020202020204" pitchFamily="34" charset="0"/>
              </a:rPr>
              <a:t>: Lack of positive polarity values resulted in </a:t>
            </a:r>
            <a:r>
              <a:rPr kumimoji="0" lang="en-US" altLang="en-US" sz="1700" b="1" i="0" u="none" strike="noStrike" cap="none" normalizeH="0" baseline="0">
                <a:ln>
                  <a:noFill/>
                </a:ln>
                <a:effectLst/>
                <a:latin typeface="Arial" panose="020B0604020202020204" pitchFamily="34" charset="0"/>
              </a:rPr>
              <a:t>empty or flat polarity distribution</a:t>
            </a:r>
            <a:r>
              <a:rPr kumimoji="0" lang="en-US" altLang="en-US" sz="1700" b="0" i="0" u="none" strike="noStrike" cap="none" normalizeH="0" baseline="0">
                <a:ln>
                  <a:noFill/>
                </a:ln>
                <a:effectLst/>
                <a:latin typeface="Arial" panose="020B0604020202020204" pitchFamily="34" charset="0"/>
              </a:rPr>
              <a:t>, reducing the analytical depth.</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No Custom Training</a:t>
            </a:r>
            <a:r>
              <a:rPr kumimoji="0" lang="en-US" altLang="en-US" sz="1700" b="0" i="0" u="none" strike="noStrike" cap="none" normalizeH="0" baseline="0">
                <a:ln>
                  <a:noFill/>
                </a:ln>
                <a:effectLst/>
                <a:latin typeface="Arial" panose="020B0604020202020204" pitchFamily="34" charset="0"/>
              </a:rPr>
              <a:t>: The project relied entirely on a pre-trained Hugging Face model. </a:t>
            </a:r>
            <a:r>
              <a:rPr kumimoji="0" lang="en-US" altLang="en-US" sz="1700" b="1" i="0" u="none" strike="noStrike" cap="none" normalizeH="0" baseline="0">
                <a:ln>
                  <a:noFill/>
                </a:ln>
                <a:effectLst/>
                <a:latin typeface="Arial" panose="020B0604020202020204" pitchFamily="34" charset="0"/>
              </a:rPr>
              <a:t>Fine-tuning on depression-related text</a:t>
            </a:r>
            <a:r>
              <a:rPr kumimoji="0" lang="en-US" altLang="en-US" sz="1700" b="0" i="0" u="none" strike="noStrike" cap="none" normalizeH="0" baseline="0">
                <a:ln>
                  <a:noFill/>
                </a:ln>
                <a:effectLst/>
                <a:latin typeface="Arial" panose="020B0604020202020204" pitchFamily="34" charset="0"/>
              </a:rPr>
              <a:t> could improve classification accuracy and sensitivity.</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effectLst/>
                <a:latin typeface="Arial" panose="020B0604020202020204" pitchFamily="34" charset="0"/>
              </a:rPr>
              <a:t>Platform Bias</a:t>
            </a:r>
            <a:r>
              <a:rPr kumimoji="0" lang="en-US" altLang="en-US" sz="1700" b="0" i="0" u="none" strike="noStrike" cap="none" normalizeH="0" baseline="0">
                <a:ln>
                  <a:noFill/>
                </a:ln>
                <a:effectLst/>
                <a:latin typeface="Arial" panose="020B0604020202020204" pitchFamily="34" charset="0"/>
              </a:rPr>
              <a:t>: Data was collected from a single subreddit (</a:t>
            </a:r>
            <a:r>
              <a:rPr kumimoji="0" lang="en-US" altLang="en-US" sz="1700" b="0" i="0" u="none" strike="noStrike" cap="none" normalizeH="0" baseline="0">
                <a:ln>
                  <a:noFill/>
                </a:ln>
                <a:effectLst/>
                <a:latin typeface="Arial Unicode MS"/>
              </a:rPr>
              <a:t>r/depression</a:t>
            </a:r>
            <a:r>
              <a:rPr kumimoji="0" lang="en-US" altLang="en-US" sz="1700" b="0" i="0" u="none" strike="noStrike" cap="none" normalizeH="0" baseline="0">
                <a:ln>
                  <a:noFill/>
                </a:ln>
                <a:effectLst/>
              </a:rPr>
              <a:t>), which naturally biases results towards negative sentiments and </a:t>
            </a:r>
            <a:r>
              <a:rPr kumimoji="0" lang="en-US" altLang="en-US" sz="1700" b="1" i="0" u="none" strike="noStrike" cap="none" normalizeH="0" baseline="0">
                <a:ln>
                  <a:noFill/>
                </a:ln>
                <a:effectLst/>
                <a:latin typeface="Arial" panose="020B0604020202020204" pitchFamily="34" charset="0"/>
              </a:rPr>
              <a:t>doesn’t represent broader public opinion</a:t>
            </a:r>
            <a:r>
              <a:rPr kumimoji="0" lang="en-US" altLang="en-US" sz="1700" b="0" i="0" u="none" strike="noStrike" cap="none" normalizeH="0" baseline="0">
                <a:ln>
                  <a:noFill/>
                </a:ln>
                <a:effectLst/>
                <a:latin typeface="Arial" panose="020B0604020202020204" pitchFamily="34" charset="0"/>
              </a:rPr>
              <a:t>.</a:t>
            </a:r>
          </a:p>
        </p:txBody>
      </p:sp>
    </p:spTree>
    <p:extLst>
      <p:ext uri="{BB962C8B-B14F-4D97-AF65-F5344CB8AC3E}">
        <p14:creationId xmlns:p14="http://schemas.microsoft.com/office/powerpoint/2010/main" val="44213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74F712-03BC-FD27-7D31-FF0E46D8513F}"/>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Data OverView</a:t>
            </a:r>
          </a:p>
        </p:txBody>
      </p:sp>
      <p:sp>
        <p:nvSpPr>
          <p:cNvPr id="15"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6EB436-3A41-81D3-ACA2-79AD33568414}"/>
              </a:ext>
            </a:extLst>
          </p:cNvPr>
          <p:cNvPicPr>
            <a:picLocks noChangeAspect="1"/>
          </p:cNvPicPr>
          <p:nvPr/>
        </p:nvPicPr>
        <p:blipFill>
          <a:blip r:embed="rId2"/>
          <a:stretch>
            <a:fillRect/>
          </a:stretch>
        </p:blipFill>
        <p:spPr>
          <a:xfrm>
            <a:off x="320040" y="3159842"/>
            <a:ext cx="11548872" cy="3031579"/>
          </a:xfrm>
          <a:prstGeom prst="rect">
            <a:avLst/>
          </a:prstGeom>
        </p:spPr>
      </p:pic>
    </p:spTree>
    <p:extLst>
      <p:ext uri="{BB962C8B-B14F-4D97-AF65-F5344CB8AC3E}">
        <p14:creationId xmlns:p14="http://schemas.microsoft.com/office/powerpoint/2010/main" val="349958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D6EF1-2246-597F-2EF3-C88DFC442979}"/>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Sentiment Distribution</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een and orange rectangular graph&#10;&#10;AI-generated content may be incorrect.">
            <a:extLst>
              <a:ext uri="{FF2B5EF4-FFF2-40B4-BE49-F238E27FC236}">
                <a16:creationId xmlns:a16="http://schemas.microsoft.com/office/drawing/2014/main" id="{233B018F-952A-3AE1-32FF-AE97A9B36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908" y="2633472"/>
            <a:ext cx="6491136" cy="3586353"/>
          </a:xfrm>
          <a:prstGeom prst="rect">
            <a:avLst/>
          </a:prstGeom>
        </p:spPr>
      </p:pic>
    </p:spTree>
    <p:extLst>
      <p:ext uri="{BB962C8B-B14F-4D97-AF65-F5344CB8AC3E}">
        <p14:creationId xmlns:p14="http://schemas.microsoft.com/office/powerpoint/2010/main" val="167456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A1AD1-1A47-E815-0EEF-13C793C9DC5B}"/>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Positive (0) and Neutral World Cloud </a:t>
            </a:r>
          </a:p>
        </p:txBody>
      </p:sp>
      <p:pic>
        <p:nvPicPr>
          <p:cNvPr id="4" name="Picture 3" descr="A close up of words&#10;&#10;AI-generated content may be incorrect.">
            <a:extLst>
              <a:ext uri="{FF2B5EF4-FFF2-40B4-BE49-F238E27FC236}">
                <a16:creationId xmlns:a16="http://schemas.microsoft.com/office/drawing/2014/main" id="{DA3B0B64-ED32-BBD7-5EF2-D85598A73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909" y="2354239"/>
            <a:ext cx="8400181" cy="3948085"/>
          </a:xfrm>
          <a:prstGeom prst="rect">
            <a:avLst/>
          </a:prstGeom>
        </p:spPr>
      </p:pic>
    </p:spTree>
    <p:extLst>
      <p:ext uri="{BB962C8B-B14F-4D97-AF65-F5344CB8AC3E}">
        <p14:creationId xmlns:p14="http://schemas.microsoft.com/office/powerpoint/2010/main" val="65535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509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Arial Unicode MS</vt:lpstr>
      <vt:lpstr>Office Theme</vt:lpstr>
      <vt:lpstr>Sentiment analysis for depression based on reddit </vt:lpstr>
      <vt:lpstr>Project Overview</vt:lpstr>
      <vt:lpstr>Tools and Technologies</vt:lpstr>
      <vt:lpstr>Airflow Dags for sentiment pipeline and Docker setup</vt:lpstr>
      <vt:lpstr>Airflow Pipeline for fetching data and sentiment analysis </vt:lpstr>
      <vt:lpstr>Challenges and limitations </vt:lpstr>
      <vt:lpstr>Data OverView</vt:lpstr>
      <vt:lpstr>Sentiment Distribution</vt:lpstr>
      <vt:lpstr>Positive (0) and Neutral World Cloud </vt:lpstr>
      <vt:lpstr>Negative World Cloud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Saud</dc:creator>
  <cp:lastModifiedBy>Dinesh Saud</cp:lastModifiedBy>
  <cp:revision>7</cp:revision>
  <dcterms:created xsi:type="dcterms:W3CDTF">2025-03-26T20:11:31Z</dcterms:created>
  <dcterms:modified xsi:type="dcterms:W3CDTF">2025-03-26T20:56:29Z</dcterms:modified>
</cp:coreProperties>
</file>