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9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8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7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942" y="785364"/>
            <a:ext cx="7270116" cy="2541431"/>
          </a:xfrm>
        </p:spPr>
        <p:txBody>
          <a:bodyPr>
            <a:normAutofit/>
          </a:bodyPr>
          <a:lstStyle/>
          <a:p>
            <a:r>
              <a:rPr dirty="0"/>
              <a:t>Lead </a:t>
            </a:r>
            <a:r>
              <a:rPr lang="en-US" dirty="0"/>
              <a:t>Score for </a:t>
            </a:r>
            <a:r>
              <a:rPr lang="en-IN" dirty="0"/>
              <a:t>X Education using Logistic Regression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668762"/>
            <a:ext cx="5618515" cy="977621"/>
          </a:xfrm>
        </p:spPr>
        <p:txBody>
          <a:bodyPr>
            <a:normAutofit/>
          </a:bodyPr>
          <a:lstStyle/>
          <a:p>
            <a:r>
              <a:rPr lang="en-US" sz="2000" dirty="0"/>
              <a:t>By Dinesh </a:t>
            </a:r>
            <a:r>
              <a:rPr lang="en-US" sz="2000" dirty="0" err="1"/>
              <a:t>Banahatti</a:t>
            </a:r>
            <a:endParaRPr sz="2000" dirty="0"/>
          </a:p>
          <a:p>
            <a:endParaRPr lang="en-US" sz="2000" dirty="0"/>
          </a:p>
          <a:p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on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Accuracy: 7</a:t>
            </a:r>
            <a:r>
              <a:rPr lang="en-US" dirty="0"/>
              <a:t>1</a:t>
            </a:r>
            <a:r>
              <a:rPr dirty="0"/>
              <a:t>%</a:t>
            </a:r>
          </a:p>
          <a:p>
            <a:r>
              <a:rPr dirty="0"/>
              <a:t>Sensitivity: </a:t>
            </a:r>
            <a:r>
              <a:rPr lang="en-US" dirty="0"/>
              <a:t>65</a:t>
            </a:r>
            <a:r>
              <a:rPr dirty="0"/>
              <a:t>%</a:t>
            </a:r>
          </a:p>
          <a:p>
            <a:r>
              <a:rPr dirty="0"/>
              <a:t>Specificity: </a:t>
            </a:r>
            <a:r>
              <a:rPr lang="en-US" dirty="0"/>
              <a:t>75</a:t>
            </a:r>
            <a:r>
              <a:rPr dirty="0"/>
              <a:t>%</a:t>
            </a:r>
          </a:p>
          <a:p>
            <a:r>
              <a:rPr dirty="0"/>
              <a:t>Business Insight: The model generalizes well to unseen data, indicating it can be reliably used in production for lead scoring.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79BB6-82D3-B800-E180-B42F94CB6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2992" y="1974664"/>
            <a:ext cx="8339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Lead Generation Channels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Add 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improve visibility on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Welingak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attract high-quality leads.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Communication Strategies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SMS and phone call campaigns for leads marked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Not 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increase engagement.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Marketing Efforts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targeted marketing campaigns addressing the specific needs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Unemployed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to improve conversion rates.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Adjust Based on Engagement 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tracking systems for engagement metrics to adapt strategies based on lead behavior.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Review and Update the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Continuously reassess and refine the logistic regression model to ensure relevance and effectiveness in changing market conditions.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Predictive model helps X Education identify high-potential leads, improving sales efficiency.</a:t>
            </a:r>
          </a:p>
          <a:p>
            <a:r>
              <a:rPr dirty="0"/>
              <a:t>The model provides actionable insights for targeted marketing and resource allocation.</a:t>
            </a:r>
          </a:p>
          <a:p>
            <a:r>
              <a:rPr dirty="0"/>
              <a:t>Next steps: Continuously update the model with new data and track performance in real-time.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X Education is facing challenges with low conversion rates of leads into customers.</a:t>
            </a:r>
          </a:p>
          <a:p>
            <a:r>
              <a:rPr dirty="0"/>
              <a:t>Goal: Identify key factors influencing lead conversion and build a predictive model to improve targeting and conversion rates.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dirty="0"/>
          </a:p>
          <a:p>
            <a:r>
              <a:rPr lang="en-US" dirty="0"/>
              <a:t>The Leads.csv dataset contains:</a:t>
            </a:r>
            <a:endParaRPr dirty="0"/>
          </a:p>
          <a:p>
            <a:pPr lvl="1"/>
            <a:r>
              <a:rPr dirty="0"/>
              <a:t>Rows: 9,240</a:t>
            </a:r>
          </a:p>
          <a:p>
            <a:pPr lvl="1"/>
            <a:r>
              <a:rPr dirty="0"/>
              <a:t>Features: 37</a:t>
            </a:r>
            <a:endParaRPr lang="en-IN" dirty="0"/>
          </a:p>
          <a:p>
            <a:r>
              <a:rPr lang="en-US" dirty="0"/>
              <a:t>Business Impact: The data can help identify which leads have the highest probability of converting into customers.</a:t>
            </a:r>
          </a:p>
          <a:p>
            <a:r>
              <a:rPr lang="en-US" dirty="0"/>
              <a:t>Calculated the null values for each column.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dirty="0"/>
              <a:t>Columns with over 30% missing data removed </a:t>
            </a:r>
            <a:r>
              <a:rPr lang="en-US" dirty="0"/>
              <a:t>and also the columns that are not useful</a:t>
            </a:r>
            <a:r>
              <a:rPr dirty="0"/>
              <a:t>(e.g., City, Country).</a:t>
            </a:r>
          </a:p>
          <a:p>
            <a:r>
              <a:rPr dirty="0"/>
              <a:t>Irrelevant columns like ‘Magazine,’ ‘Newspaper,’ and ‘Do Not Call’ were dropped.</a:t>
            </a:r>
            <a:endParaRPr lang="en-US" dirty="0"/>
          </a:p>
          <a:p>
            <a:r>
              <a:rPr lang="en-IN" dirty="0"/>
              <a:t>Business Insight: </a:t>
            </a:r>
            <a:r>
              <a:rPr dirty="0"/>
              <a:t>Removing irrelevant data reduces noise, making the model more accurate in predicting conversions.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 and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dirty="0"/>
          </a:p>
          <a:p>
            <a:r>
              <a:rPr dirty="0"/>
              <a:t>Dummy variables created for categorical columns</a:t>
            </a:r>
            <a:r>
              <a:rPr lang="en-IN" dirty="0"/>
              <a:t> (Lead Source, </a:t>
            </a:r>
            <a:r>
              <a:rPr lang="en-IN" dirty="0" err="1"/>
              <a:t>Specialization,etc</a:t>
            </a:r>
            <a:r>
              <a:rPr lang="en-IN" dirty="0"/>
              <a:t>).</a:t>
            </a:r>
          </a:p>
          <a:p>
            <a:r>
              <a:rPr lang="en-US" dirty="0"/>
              <a:t>The selected features provide insights into what factors significantly impact the conversion.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C20-3609-AE01-C803-53E3D944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splitting Data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19EF-6B6D-3C7C-6B72-07DFDFDA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Imported </a:t>
            </a:r>
            <a:r>
              <a:rPr lang="en-US" dirty="0" err="1"/>
              <a:t>MinMax</a:t>
            </a:r>
            <a:r>
              <a:rPr lang="en-US" dirty="0"/>
              <a:t>.</a:t>
            </a:r>
          </a:p>
          <a:p>
            <a:r>
              <a:rPr lang="en-US" dirty="0"/>
              <a:t>The column like '</a:t>
            </a:r>
            <a:r>
              <a:rPr lang="en-US" dirty="0" err="1"/>
              <a:t>TotalVisits</a:t>
            </a:r>
            <a:r>
              <a:rPr lang="en-US" dirty="0"/>
              <a:t>','Total Time Spent on </a:t>
            </a:r>
            <a:r>
              <a:rPr lang="en-US" dirty="0" err="1"/>
              <a:t>Website','Page</a:t>
            </a:r>
            <a:r>
              <a:rPr lang="en-US" dirty="0"/>
              <a:t> Views Per Visit’ applied </a:t>
            </a:r>
            <a:r>
              <a:rPr lang="en-US" dirty="0" err="1"/>
              <a:t>sacling</a:t>
            </a:r>
            <a:r>
              <a:rPr lang="en-US" dirty="0"/>
              <a:t>.</a:t>
            </a:r>
          </a:p>
          <a:p>
            <a:r>
              <a:rPr lang="en-US" dirty="0"/>
              <a:t>Min-Max Scaling standardizes data for machine learning models, improving accuracy and efficiency in business decision-making by ensuring all features contribute equally to predictions.</a:t>
            </a:r>
          </a:p>
          <a:p>
            <a:r>
              <a:rPr lang="en-US" dirty="0"/>
              <a:t>Split the dataset into test and train in 70% and 30% respectively.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85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8544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Logistic Regression is used to model the probability of lead conversion (1 = Converted, 0 = Not Converted).</a:t>
            </a:r>
            <a:endParaRPr lang="en-US" dirty="0"/>
          </a:p>
          <a:p>
            <a:r>
              <a:rPr lang="en-IN" sz="2100" dirty="0"/>
              <a:t>Used Recursive Feature Elimination (RFE) to select top 15 most relevant features.</a:t>
            </a:r>
            <a:endParaRPr sz="2100" dirty="0"/>
          </a:p>
          <a:p>
            <a:r>
              <a:rPr dirty="0"/>
              <a:t>Recursive Feature Elimination helped us identify the top predictive features.</a:t>
            </a:r>
          </a:p>
          <a:p>
            <a:r>
              <a:rPr dirty="0"/>
              <a:t>Business Insight: This approach helps pinpoint the exact features that influence conversion, allowing for better resource allocation in lead nurturing.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40F7-2C2F-3129-3043-CB1B9377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and P VALUE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1C754A-B4A0-D8EE-8FF2-12DE0F01F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166" y="1618009"/>
            <a:ext cx="736047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Use </a:t>
            </a:r>
            <a:r>
              <a:rPr lang="en-US" altLang="en-US" dirty="0" err="1"/>
              <a:t>statsmodels</a:t>
            </a:r>
            <a:r>
              <a:rPr lang="en-US" altLang="en-US" dirty="0"/>
              <a:t> to fit a regression model.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Calculate VIF and check p-values via </a:t>
            </a:r>
            <a:r>
              <a:rPr lang="en-US" altLang="en-US" dirty="0" err="1"/>
              <a:t>model.summary</a:t>
            </a:r>
            <a:r>
              <a:rPr lang="en-US" altLang="en-US" dirty="0"/>
              <a:t>().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dirty="0"/>
              <a:t>Helps ensure robust models for effective business decision-making.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636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Model Performance on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Accuracy: </a:t>
            </a:r>
            <a:r>
              <a:rPr lang="en-US" dirty="0"/>
              <a:t>71</a:t>
            </a:r>
            <a:r>
              <a:rPr dirty="0"/>
              <a:t>%</a:t>
            </a:r>
          </a:p>
          <a:p>
            <a:r>
              <a:rPr dirty="0"/>
              <a:t>Sensitivity (Recall): </a:t>
            </a:r>
            <a:r>
              <a:rPr lang="en-US" dirty="0"/>
              <a:t>65</a:t>
            </a:r>
            <a:r>
              <a:rPr dirty="0"/>
              <a:t>%</a:t>
            </a:r>
          </a:p>
          <a:p>
            <a:r>
              <a:rPr dirty="0"/>
              <a:t>Specificity: </a:t>
            </a:r>
            <a:r>
              <a:rPr lang="en-US" dirty="0"/>
              <a:t>77</a:t>
            </a:r>
            <a:r>
              <a:rPr dirty="0"/>
              <a:t>%</a:t>
            </a:r>
          </a:p>
          <a:p>
            <a:r>
              <a:rPr dirty="0"/>
              <a:t>ROC Curve: AUC score of 0.</a:t>
            </a:r>
            <a:r>
              <a:rPr lang="en-US" dirty="0"/>
              <a:t>79</a:t>
            </a:r>
            <a:endParaRPr dirty="0"/>
          </a:p>
          <a:p>
            <a:r>
              <a:rPr dirty="0"/>
              <a:t>Business Insight: The model performs well on training data, meaning it can effectively differentiate between converting and non-converting leads.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602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Lead Score for X Education using Logistic Regression</vt:lpstr>
      <vt:lpstr>Business Problem</vt:lpstr>
      <vt:lpstr>Dataset Summary</vt:lpstr>
      <vt:lpstr>Data Preprocessing</vt:lpstr>
      <vt:lpstr>Feature Selection and Encoding</vt:lpstr>
      <vt:lpstr>Scaling splitting Data   </vt:lpstr>
      <vt:lpstr>Logistic Regression Approach</vt:lpstr>
      <vt:lpstr>VIF and P VALUE</vt:lpstr>
      <vt:lpstr>Model Performance on Training Data</vt:lpstr>
      <vt:lpstr>Model Performance on Test Data</vt:lpstr>
      <vt:lpstr>Strategic Recommendations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DINESH BANAHATTI</cp:lastModifiedBy>
  <cp:revision>4</cp:revision>
  <dcterms:created xsi:type="dcterms:W3CDTF">2013-01-27T09:14:16Z</dcterms:created>
  <dcterms:modified xsi:type="dcterms:W3CDTF">2024-10-29T05:49:18Z</dcterms:modified>
  <cp:category/>
</cp:coreProperties>
</file>