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1174137" y="3314150"/>
            <a:ext cx="9991004"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703" name=""/>
          <p:cNvSpPr txBox="1"/>
          <p:nvPr/>
        </p:nvSpPr>
        <p:spPr>
          <a:xfrm>
            <a:off x="4096000" y="3219450"/>
            <a:ext cx="4000000" cy="2186940"/>
          </a:xfrm>
          <a:prstGeom prst="rect"/>
        </p:spPr>
        <p:txBody>
          <a:bodyPr rtlCol="0" wrap="square">
            <a:spAutoFit/>
          </a:bodyPr>
          <a:p>
            <a:r>
              <a:rPr sz="2800" lang="en-US">
                <a:solidFill>
                  <a:srgbClr val="000000"/>
                </a:solidFill>
              </a:rPr>
              <a:t>D</a:t>
            </a:r>
            <a:r>
              <a:rPr sz="2800" lang="en-US">
                <a:solidFill>
                  <a:srgbClr val="000000"/>
                </a:solidFill>
              </a:rPr>
              <a:t>I</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H</a:t>
            </a:r>
            <a:r>
              <a:rPr sz="2800" lang="en-US">
                <a:solidFill>
                  <a:srgbClr val="000000"/>
                </a:solidFill>
              </a:rPr>
              <a:t> </a:t>
            </a:r>
            <a:r>
              <a:rPr sz="2800" lang="en-US">
                <a:solidFill>
                  <a:srgbClr val="000000"/>
                </a:solidFill>
              </a:rPr>
              <a:t>S</a:t>
            </a:r>
            <a:endParaRPr sz="2800" lang="en-IN">
              <a:solidFill>
                <a:srgbClr val="000000"/>
              </a:solidFill>
            </a:endParaRPr>
          </a:p>
          <a:p>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9</a:t>
            </a:r>
            <a:r>
              <a:rPr sz="2800" lang="en-US">
                <a:solidFill>
                  <a:srgbClr val="000000"/>
                </a:solidFill>
              </a:rPr>
              <a:t>4</a:t>
            </a:r>
            <a:r>
              <a:rPr sz="2800" lang="en-US">
                <a:solidFill>
                  <a:srgbClr val="000000"/>
                </a:solidFill>
              </a:rPr>
              <a:t>1</a:t>
            </a:r>
            <a:r>
              <a:rPr sz="2800" lang="en-US">
                <a:solidFill>
                  <a:srgbClr val="000000"/>
                </a:solidFill>
              </a:rPr>
              <a:t>0</a:t>
            </a:r>
            <a:endParaRPr sz="2800" lang="en-IN">
              <a:solidFill>
                <a:srgbClr val="000000"/>
              </a:solidFill>
            </a:endParaRPr>
          </a:p>
          <a:p>
            <a:r>
              <a:rPr sz="2800" lang="en-US">
                <a:solidFill>
                  <a:srgbClr val="000000"/>
                </a:solidFill>
              </a:rPr>
              <a:t>B</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ERAL</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S</a:t>
            </a:r>
            <a:r>
              <a:rPr sz="2800" lang="en-US">
                <a:solidFill>
                  <a:srgbClr val="000000"/>
                </a:solidFill>
              </a:rPr>
              <a:t>A</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AND</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I</a:t>
            </a:r>
            <a:r>
              <a:rPr sz="2800" lang="en-US">
                <a:solidFill>
                  <a:srgbClr val="000000"/>
                </a:solidFill>
              </a:rPr>
              <a:t>ENCE</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68" name=""/>
          <p:cNvPicPr>
            <a:picLocks/>
          </p:cNvPicPr>
          <p:nvPr/>
        </p:nvPicPr>
        <p:blipFill>
          <a:blip xmlns:r="http://schemas.openxmlformats.org/officeDocument/2006/relationships" r:embed="rId2"/>
          <a:stretch>
            <a:fillRect/>
          </a:stretch>
        </p:blipFill>
        <p:spPr>
          <a:xfrm rot="0">
            <a:off x="4424335" y="837228"/>
            <a:ext cx="5991210" cy="602077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4096000" y="3219450"/>
            <a:ext cx="4000000" cy="11407140"/>
          </a:xfrm>
          <a:prstGeom prst="rect"/>
        </p:spPr>
        <p:txBody>
          <a:bodyPr rtlCol="0" wrap="square">
            <a:spAutoFit/>
          </a:bodyPr>
          <a:p>
            <a:r>
              <a:rPr sz="2800" lang="en-US">
                <a:solidFill>
                  <a:srgbClr val="000000"/>
                </a:solidFill>
              </a:rPr>
              <a:t>n the Act phase, stakeholders are presented with the opportunity to enact strategic decisions based on the insights derived from the analysis of electricity consumption patterns in Indian cities. These decisions may include:</a:t>
            </a:r>
            <a:endParaRPr sz="2800" lang="en-IN">
              <a:solidFill>
                <a:srgbClr val="000000"/>
              </a:solidFill>
            </a:endParaRPr>
          </a:p>
          <a:p>
            <a:r>
              <a:rPr sz="2800" lang="en-US">
                <a:solidFill>
                  <a:srgbClr val="000000"/>
                </a:solidFill>
              </a:rPr>
              <a:t>Implementing targeted measures aimed at reducing electricity consumption in cities, particularly for industrial purposes. This could involve the introduction of energy-efficient technologies, the establishment of incentive programs for energy conservation, or the implementation of regulatory measures to promote sustainable energy practices.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3810000" y="3251200"/>
            <a:ext cx="4572000" cy="2606040"/>
          </a:xfrm>
          <a:prstGeom prst="rect"/>
        </p:spPr>
        <p:txBody>
          <a:bodyPr rtlCol="0" wrap="square">
            <a:spAutoFit/>
          </a:bodyPr>
          <a:p>
            <a:r>
              <a:rPr sz="2800" lang="en-IN">
                <a:solidFill>
                  <a:srgbClr val="000000"/>
                </a:solidFill>
              </a:rPr>
              <a:t>Data Analysts uses Excel to find some in-depth insights from the data which can blow everyone’s mind and use such insights to make the system more efficient.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4208309" y="0"/>
            <a:ext cx="7988515" cy="11535052"/>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711" name=""/>
          <p:cNvSpPr txBox="1"/>
          <p:nvPr/>
        </p:nvSpPr>
        <p:spPr>
          <a:xfrm>
            <a:off x="4096000" y="3219450"/>
            <a:ext cx="4000000" cy="1348739"/>
          </a:xfrm>
          <a:prstGeom prst="rect"/>
        </p:spPr>
        <p:txBody>
          <a:bodyPr rtlCol="0" wrap="square">
            <a:spAutoFit/>
          </a:bodyPr>
          <a:p>
            <a:r>
              <a:rPr sz="2800" lang="en-US">
                <a:solidFill>
                  <a:srgbClr val="000000"/>
                </a:solidFill>
              </a:rPr>
              <a:t>Excel Project for Data Analysis: The Six Steps Approach</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4096000" y="3219450"/>
            <a:ext cx="4000000" cy="17274540"/>
          </a:xfrm>
          <a:prstGeom prst="rect"/>
        </p:spPr>
        <p:txBody>
          <a:bodyPr rtlCol="0" wrap="square">
            <a:spAutoFit/>
          </a:bodyPr>
          <a:p>
            <a:r>
              <a:rPr sz="2800" lang="en-US">
                <a:solidFill>
                  <a:srgbClr val="000000"/>
                </a:solidFill>
              </a:rPr>
              <a:t>This step, defines the problem statement to solve. Analyst collaborate with the stakeholders and understand their needs.</a:t>
            </a:r>
            <a:endParaRPr sz="2800" lang="en-IN">
              <a:solidFill>
                <a:srgbClr val="000000"/>
              </a:solidFill>
            </a:endParaRPr>
          </a:p>
          <a:p>
            <a:r>
              <a:rPr sz="2800" lang="en-US">
                <a:solidFill>
                  <a:srgbClr val="000000"/>
                </a:solidFill>
              </a:rPr>
              <a:t>Prepare: Here, we will choose what type of data needs to be collected to solve the problem. How to organise this data.</a:t>
            </a:r>
            <a:endParaRPr sz="2800" lang="en-IN">
              <a:solidFill>
                <a:srgbClr val="000000"/>
              </a:solidFill>
            </a:endParaRPr>
          </a:p>
          <a:p>
            <a:r>
              <a:rPr sz="2800" lang="en-US">
                <a:solidFill>
                  <a:srgbClr val="000000"/>
                </a:solidFill>
              </a:rPr>
              <a:t>Process: This step involves tasks related to data cleaning like error removal, data formatting, and combining data from various sources.</a:t>
            </a:r>
            <a:endParaRPr sz="2800" lang="en-IN">
              <a:solidFill>
                <a:srgbClr val="000000"/>
              </a:solidFill>
            </a:endParaRPr>
          </a:p>
          <a:p>
            <a:r>
              <a:rPr sz="2800" lang="en-US">
                <a:solidFill>
                  <a:srgbClr val="000000"/>
                </a:solidFill>
              </a:rPr>
              <a:t>Analyse: To deep dive into the processed data to extract insights and draw conclusions, like Data Aggregation.</a:t>
            </a:r>
            <a:endParaRPr sz="2800" lang="en-IN">
              <a:solidFill>
                <a:srgbClr val="000000"/>
              </a:solidFill>
            </a:endParaRPr>
          </a:p>
          <a:p>
            <a:r>
              <a:rPr sz="2800" lang="en-US">
                <a:solidFill>
                  <a:srgbClr val="000000"/>
                </a:solidFill>
              </a:rPr>
              <a:t>Share: The focus shifts towards communicating findings using charts, graphs, and other visualizations to make the data understandable and conclude insights derived from the analysis to relevant stakeholders.</a:t>
            </a:r>
            <a:endParaRPr sz="2800" lang="en-IN">
              <a:solidFill>
                <a:srgbClr val="000000"/>
              </a:solidFill>
            </a:endParaRPr>
          </a:p>
          <a:p>
            <a:r>
              <a:rPr sz="2800" lang="en-US">
                <a:solidFill>
                  <a:srgbClr val="000000"/>
                </a:solidFill>
              </a:rPr>
              <a:t>Act: The emphasis is on taking action based on the insights and recommendations derived from the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5781039"/>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Trend Analysis: Analysing the trends in electricity consumption over the years for planning and management.</a:t>
            </a:r>
            <a:endParaRPr altLang="en-US" lang="zh-CN"/>
          </a:p>
          <a:p>
            <a:pPr algn="l">
              <a:buFont typeface="Arial" panose="020B0604020202020204" pitchFamily="34" charset="0"/>
              <a:buChar char="•"/>
            </a:pPr>
            <a:r>
              <a:rPr altLang="en-US" lang="en-US"/>
              <a:t>City Comparison: Comparing electricity usage across different cities to identify high and low consumption patterns.</a:t>
            </a:r>
            <a:endParaRPr altLang="en-US" lang="zh-CN"/>
          </a:p>
          <a:p>
            <a:pPr algn="l">
              <a:buFont typeface="Arial" panose="020B0604020202020204" pitchFamily="34" charset="0"/>
              <a:buChar char="•"/>
            </a:pPr>
            <a:r>
              <a:rPr altLang="en-US" lang="en-US"/>
              <a:t>Sector Analysis: Understanding the consumption patterns across different sectors (Industrial, Residential, Commercial).</a:t>
            </a:r>
            <a:endParaRPr altLang="en-US" lang="zh-CN"/>
          </a:p>
          <a:p>
            <a:r>
              <a:rPr dirty="0" sz="2400" lang="en-US">
                <a:latin typeface="Times New Roman" panose="02020603050405020304" pitchFamily="18" charset="0"/>
                <a:cs typeface="Times New Roman" panose="02020603050405020304" pitchFamily="18" charset="0"/>
              </a:rPr>
              <a:t>For the phase 1: The stakeholders want some details: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Consumption of Electricity (in lakh units) for Commercial purpose for Indore City.</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Calculate the total electricity consumption by Indian cities.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Which city consume maximum and minimum amount of electricity for Industrial Purpose?</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Total electricity consumption on yearly basis.</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If there is any trend(increase/decrease) in the electricity consumption?</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4096000" y="3219450"/>
            <a:ext cx="4000000" cy="6377940"/>
          </a:xfrm>
          <a:prstGeom prst="rect"/>
        </p:spPr>
        <p:txBody>
          <a:bodyPr rtlCol="0" wrap="square">
            <a:spAutoFit/>
          </a:bodyPr>
          <a:p>
            <a:r>
              <a:rPr sz="2800" lang="en-IN">
                <a:solidFill>
                  <a:srgbClr val="000000"/>
                </a:solidFill>
              </a:rPr>
              <a:t>Step 3: Data Processing : Cleaning</a:t>
            </a:r>
            <a:endParaRPr sz="2800" lang="en-IN">
              <a:solidFill>
                <a:srgbClr val="000000"/>
              </a:solidFill>
            </a:endParaRPr>
          </a:p>
          <a:p>
            <a:r>
              <a:rPr sz="2800" lang="en-IN">
                <a:solidFill>
                  <a:srgbClr val="000000"/>
                </a:solidFill>
              </a:rPr>
              <a:t>Data integrity refers to the quality of data being accurate, complete, consistent, and trustworthy throughout its entire lifecycle, ensuring its reliability and suitability for analysis. Cleaning data, in this context, signifies that the data possesses these attributes before undergoing analysis.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4096000" y="3219450"/>
            <a:ext cx="4000000" cy="42420540"/>
          </a:xfrm>
          <a:prstGeom prst="rect"/>
        </p:spPr>
        <p:txBody>
          <a:bodyPr rtlCol="0" wrap="square">
            <a:spAutoFit/>
          </a:bodyPr>
          <a:p>
            <a:r>
              <a:rPr sz="2800" lang="en-US">
                <a:solidFill>
                  <a:srgbClr val="000000"/>
                </a:solidFill>
              </a:rPr>
              <a:t>Step 4: Analysing The dataset</a:t>
            </a:r>
            <a:endParaRPr sz="2800" lang="en-IN">
              <a:solidFill>
                <a:srgbClr val="000000"/>
              </a:solidFill>
            </a:endParaRPr>
          </a:p>
          <a:p>
            <a:r>
              <a:rPr sz="2800" lang="en-US">
                <a:solidFill>
                  <a:srgbClr val="000000"/>
                </a:solidFill>
              </a:rPr>
              <a:t>After data cleaning, dataset can be analysed.</a:t>
            </a:r>
            <a:endParaRPr sz="2800" lang="en-IN">
              <a:solidFill>
                <a:srgbClr val="000000"/>
              </a:solidFill>
            </a:endParaRPr>
          </a:p>
          <a:p>
            <a:r>
              <a:rPr sz="2800" lang="en-US">
                <a:solidFill>
                  <a:srgbClr val="000000"/>
                </a:solidFill>
              </a:rPr>
              <a:t>4. 1 To know the value of Consumption of Electricity (in lakh units) for Commercial purpose for Indore City.</a:t>
            </a:r>
            <a:endParaRPr sz="2800" lang="en-IN">
              <a:solidFill>
                <a:srgbClr val="000000"/>
              </a:solidFill>
            </a:endParaRPr>
          </a:p>
          <a:p>
            <a:r>
              <a:rPr sz="2800" lang="en-US">
                <a:solidFill>
                  <a:srgbClr val="000000"/>
                </a:solidFill>
              </a:rPr>
              <a:t>For this, we will use VLOOKUP function, It searches for a certain value in a column to return a corresponding piece of information. The formula for VLOOKUP is given below:</a:t>
            </a:r>
            <a:endParaRPr sz="2800" lang="en-IN">
              <a:solidFill>
                <a:srgbClr val="000000"/>
              </a:solidFill>
            </a:endParaRPr>
          </a:p>
          <a:p>
            <a:r>
              <a:rPr sz="2800" lang="en-US">
                <a:solidFill>
                  <a:srgbClr val="000000"/>
                </a:solidFill>
              </a:rPr>
              <a:t>=VLOOKUP(lookup value, range containing the lookup value, the column number in the range containing the return value, Approximate match (TRUE) or Exact match (FALSE)).</a:t>
            </a:r>
            <a:endParaRPr sz="2800" lang="en-IN">
              <a:solidFill>
                <a:srgbClr val="000000"/>
              </a:solidFill>
            </a:endParaRPr>
          </a:p>
          <a:p>
            <a:r>
              <a:rPr sz="2800" lang="en-US">
                <a:solidFill>
                  <a:srgbClr val="000000"/>
                </a:solidFill>
              </a:rPr>
              <a:t>V_lookup-(1)</a:t>
            </a:r>
            <a:endParaRPr sz="2800" lang="en-IN">
              <a:solidFill>
                <a:srgbClr val="000000"/>
              </a:solidFill>
            </a:endParaRPr>
          </a:p>
          <a:p>
            <a:r>
              <a:rPr sz="2800" lang="en-US">
                <a:solidFill>
                  <a:srgbClr val="000000"/>
                </a:solidFill>
              </a:rPr>
              <a:t>Example: Vlookup function (Indore City electricity consumption – Commercial purpose)</a:t>
            </a:r>
            <a:endParaRPr sz="2800" lang="en-IN">
              <a:solidFill>
                <a:srgbClr val="000000"/>
              </a:solidFill>
            </a:endParaRPr>
          </a:p>
          <a:p>
            <a:r>
              <a:rPr sz="2800" lang="en-US">
                <a:solidFill>
                  <a:srgbClr val="000000"/>
                </a:solidFill>
              </a:rPr>
              <a:t>4.2 To determine the aggregate electricity consumption across Indian cities.</a:t>
            </a:r>
            <a:endParaRPr sz="2800" lang="en-IN">
              <a:solidFill>
                <a:srgbClr val="000000"/>
              </a:solidFill>
            </a:endParaRPr>
          </a:p>
          <a:p>
            <a:r>
              <a:rPr sz="2800" lang="en-US">
                <a:solidFill>
                  <a:srgbClr val="000000"/>
                </a:solidFill>
              </a:rPr>
              <a:t>We will employ the SUM function for data aggregation. This function allows us to calculate the total consumption by summing up the values within the specified range, which in this case is from cell H2 to H48 using the formula: =SUM(H2:H48)</a:t>
            </a:r>
            <a:endParaRPr sz="2800" lang="en-IN">
              <a:solidFill>
                <a:srgbClr val="000000"/>
              </a:solidFill>
            </a:endParaRPr>
          </a:p>
          <a:p>
            <a:r>
              <a:rPr sz="2800" lang="en-US">
                <a:solidFill>
                  <a:srgbClr val="000000"/>
                </a:solidFill>
              </a:rPr>
              <a:t>sum-(1)</a:t>
            </a:r>
            <a:endParaRPr sz="2800" lang="en-IN">
              <a:solidFill>
                <a:srgbClr val="000000"/>
              </a:solidFill>
            </a:endParaRPr>
          </a:p>
          <a:p>
            <a:r>
              <a:rPr sz="2800" lang="en-US">
                <a:solidFill>
                  <a:srgbClr val="000000"/>
                </a:solidFill>
              </a:rPr>
              <a:t>Using Sum function to find the total consumption by all the cities</a:t>
            </a:r>
            <a:endParaRPr sz="2800" lang="en-IN">
              <a:solidFill>
                <a:srgbClr val="000000"/>
              </a:solidFill>
            </a:endParaRPr>
          </a:p>
          <a:p>
            <a:r>
              <a:rPr sz="2800" lang="en-US">
                <a:solidFill>
                  <a:srgbClr val="000000"/>
                </a:solidFill>
              </a:rPr>
              <a:t>Additionally, the Pivot Table tool can serve as an alternative method for aggregating and summarizing data. By utilizing Pivot Tables, we can efficiently analyze and present the total electricity consumption across various cities in a structured and customizable format. It’s a powerful tool to calculate, summarize and analyze data that lets you see comparisons, patterns, and trends in your data.</a:t>
            </a:r>
            <a:endParaRPr sz="2800" lang="en-IN">
              <a:solidFill>
                <a:srgbClr val="000000"/>
              </a:solidFill>
            </a:endParaRPr>
          </a:p>
          <a:p>
            <a:r>
              <a:rPr sz="2800" lang="en-US">
                <a:solidFill>
                  <a:srgbClr val="000000"/>
                </a:solidFill>
              </a:rPr>
              <a:t>For moving on to next problem statement, we will be using: Exploring Data with PivotTables in Excel</a:t>
            </a:r>
            <a:endParaRPr sz="2800" lang="en-IN">
              <a:solidFill>
                <a:srgbClr val="000000"/>
              </a:solidFill>
            </a:endParaRPr>
          </a:p>
          <a:p>
            <a:r>
              <a:rPr sz="2800" lang="en-US">
                <a:solidFill>
                  <a:srgbClr val="000000"/>
                </a:solidFill>
              </a:rPr>
              <a:t>To accomplish the tasks in the project, we will leverage the functionality of PivotTables within Excel, facilitating a structured and comprehensive analysis of the provided dataset. Through this approach, we aim to derive detailed insights into the electricity consumption patterns of Indian cities, enabling informed decision-making by the stakeholders.</a:t>
            </a:r>
            <a:endParaRPr sz="2800" lang="en-IN">
              <a:solidFill>
                <a:srgbClr val="000000"/>
              </a:solidFill>
            </a:endParaRPr>
          </a:p>
          <a:p>
            <a:r>
              <a:rPr sz="2800" lang="en-US">
                <a:solidFill>
                  <a:srgbClr val="000000"/>
                </a:solidFill>
              </a:rPr>
              <a:t>4.3 Now, next major problem, which city consumes maximum and minimum amount of electricity for Industry Purpose?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4096000" y="3219450"/>
            <a:ext cx="4000000" cy="10988040"/>
          </a:xfrm>
          <a:prstGeom prst="rect"/>
        </p:spPr>
        <p:txBody>
          <a:bodyPr rtlCol="0" wrap="square">
            <a:spAutoFit/>
          </a:bodyPr>
          <a:p>
            <a:r>
              <a:rPr sz="2800" lang="en-US">
                <a:solidFill>
                  <a:srgbClr val="000000"/>
                </a:solidFill>
              </a:rPr>
              <a:t>Total electricity consumption on per year basis.</a:t>
            </a:r>
            <a:endParaRPr sz="2800" lang="en-IN">
              <a:solidFill>
                <a:srgbClr val="000000"/>
              </a:solidFill>
            </a:endParaRPr>
          </a:p>
          <a:p>
            <a:r>
              <a:rPr sz="2800" lang="en-US">
                <a:solidFill>
                  <a:srgbClr val="000000"/>
                </a:solidFill>
              </a:rPr>
              <a:t>Steps to find the value:</a:t>
            </a:r>
            <a:endParaRPr sz="2800" lang="en-IN">
              <a:solidFill>
                <a:srgbClr val="000000"/>
              </a:solidFill>
            </a:endParaRPr>
          </a:p>
          <a:p>
            <a:r>
              <a:rPr sz="2800" lang="en-US">
                <a:solidFill>
                  <a:srgbClr val="000000"/>
                </a:solidFill>
              </a:rPr>
              <a:t>Select the table and add Pivot Table.</a:t>
            </a:r>
            <a:endParaRPr sz="2800" lang="en-IN">
              <a:solidFill>
                <a:srgbClr val="000000"/>
              </a:solidFill>
            </a:endParaRPr>
          </a:p>
          <a:p>
            <a:r>
              <a:rPr sz="2800" lang="en-US">
                <a:solidFill>
                  <a:srgbClr val="000000"/>
                </a:solidFill>
              </a:rPr>
              <a:t>In the Pivot Table options, click the dropdown symbol of Consumption of Electricity (in lakh units)-Total Consumption and select Add to Values.</a:t>
            </a:r>
            <a:endParaRPr sz="2800" lang="en-IN">
              <a:solidFill>
                <a:srgbClr val="000000"/>
              </a:solidFill>
            </a:endParaRPr>
          </a:p>
          <a:p>
            <a:r>
              <a:rPr sz="2800" lang="en-US">
                <a:solidFill>
                  <a:srgbClr val="000000"/>
                </a:solidFill>
              </a:rPr>
              <a:t>In the </a:t>
            </a:r>
            <a:endParaRPr sz="2800" lang="en-IN">
              <a:solidFill>
                <a:srgbClr val="000000"/>
              </a:solidFill>
            </a:endParaRPr>
          </a:p>
          <a:p>
            <a:r>
              <a:rPr sz="2800" lang="en-US">
                <a:solidFill>
                  <a:srgbClr val="000000"/>
                </a:solidFill>
              </a:rPr>
              <a:t>∑</a:t>
            </a:r>
            <a:endParaRPr sz="2800" lang="en-IN">
              <a:solidFill>
                <a:srgbClr val="000000"/>
              </a:solidFill>
            </a:endParaRPr>
          </a:p>
          <a:p>
            <a:r>
              <a:rPr sz="2800" lang="en-US">
                <a:solidFill>
                  <a:srgbClr val="000000"/>
                </a:solidFill>
              </a:rPr>
              <a:t>∑ Values box, Consumption of Electricity (in lakh units)-Total Consumption is added. Click the Dropdown menu there and select Value Field Settings.</a:t>
            </a:r>
            <a:endParaRPr sz="2800" lang="en-IN">
              <a:solidFill>
                <a:srgbClr val="000000"/>
              </a:solidFill>
            </a:endParaRPr>
          </a:p>
          <a:p>
            <a:r>
              <a:rPr sz="2800" lang="en-US">
                <a:solidFill>
                  <a:srgbClr val="000000"/>
                </a:solidFill>
              </a:rPr>
              <a:t>In the Summarize Value By, choose SUM and click OK.</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4096000" y="3219450"/>
            <a:ext cx="4000000" cy="6377940"/>
          </a:xfrm>
          <a:prstGeom prst="rect"/>
        </p:spPr>
        <p:txBody>
          <a:bodyPr rtlCol="0" wrap="square">
            <a:spAutoFit/>
          </a:bodyPr>
          <a:p>
            <a:r>
              <a:rPr sz="2800" lang="en-IN">
                <a:solidFill>
                  <a:srgbClr val="000000"/>
                </a:solidFill>
              </a:rPr>
              <a:t>Employing graphical representations such as charts, we can effectively illustrate and present the conclusions drawn from our analysis. Utilizing charts enables us to visually depict various aspects of the data, including trends, comparisons, and distributions, thereby enhancing the clarity and comprehensibility of our findings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2024-09-18T07:26:54Z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afd633c8b8e94a718c13cc6e80d44ecd</vt:lpwstr>
  </property>
</Properties>
</file>