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9"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8" d="100"/>
          <a:sy n="58" d="100"/>
        </p:scale>
        <p:origin x="9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1C76F5F-239F-4EB3-81D2-8AD5AB4072BD}"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6F52-7F1B-40A6-9360-2035E04A7543}" type="slidenum">
              <a:rPr lang="en-IN" smtClean="0"/>
              <a:t>‹#›</a:t>
            </a:fld>
            <a:endParaRPr lang="en-IN"/>
          </a:p>
        </p:txBody>
      </p:sp>
    </p:spTree>
    <p:extLst>
      <p:ext uri="{BB962C8B-B14F-4D97-AF65-F5344CB8AC3E}">
        <p14:creationId xmlns:p14="http://schemas.microsoft.com/office/powerpoint/2010/main" val="3819230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1C76F5F-239F-4EB3-81D2-8AD5AB4072BD}"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6F52-7F1B-40A6-9360-2035E04A7543}" type="slidenum">
              <a:rPr lang="en-IN" smtClean="0"/>
              <a:t>‹#›</a:t>
            </a:fld>
            <a:endParaRPr lang="en-IN"/>
          </a:p>
        </p:txBody>
      </p:sp>
    </p:spTree>
    <p:extLst>
      <p:ext uri="{BB962C8B-B14F-4D97-AF65-F5344CB8AC3E}">
        <p14:creationId xmlns:p14="http://schemas.microsoft.com/office/powerpoint/2010/main" val="1313821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1C76F5F-239F-4EB3-81D2-8AD5AB4072BD}"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6F52-7F1B-40A6-9360-2035E04A7543}" type="slidenum">
              <a:rPr lang="en-IN" smtClean="0"/>
              <a:t>‹#›</a:t>
            </a:fld>
            <a:endParaRPr lang="en-IN"/>
          </a:p>
        </p:txBody>
      </p:sp>
    </p:spTree>
    <p:extLst>
      <p:ext uri="{BB962C8B-B14F-4D97-AF65-F5344CB8AC3E}">
        <p14:creationId xmlns:p14="http://schemas.microsoft.com/office/powerpoint/2010/main" val="1626548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1C76F5F-239F-4EB3-81D2-8AD5AB4072BD}"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6F52-7F1B-40A6-9360-2035E04A7543}" type="slidenum">
              <a:rPr lang="en-IN" smtClean="0"/>
              <a:t>‹#›</a:t>
            </a:fld>
            <a:endParaRPr lang="en-IN"/>
          </a:p>
        </p:txBody>
      </p:sp>
    </p:spTree>
    <p:extLst>
      <p:ext uri="{BB962C8B-B14F-4D97-AF65-F5344CB8AC3E}">
        <p14:creationId xmlns:p14="http://schemas.microsoft.com/office/powerpoint/2010/main" val="3365713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C76F5F-239F-4EB3-81D2-8AD5AB4072BD}"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6F52-7F1B-40A6-9360-2035E04A7543}" type="slidenum">
              <a:rPr lang="en-IN" smtClean="0"/>
              <a:t>‹#›</a:t>
            </a:fld>
            <a:endParaRPr lang="en-IN"/>
          </a:p>
        </p:txBody>
      </p:sp>
    </p:spTree>
    <p:extLst>
      <p:ext uri="{BB962C8B-B14F-4D97-AF65-F5344CB8AC3E}">
        <p14:creationId xmlns:p14="http://schemas.microsoft.com/office/powerpoint/2010/main" val="2297293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1C76F5F-239F-4EB3-81D2-8AD5AB4072BD}"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0B6F52-7F1B-40A6-9360-2035E04A7543}" type="slidenum">
              <a:rPr lang="en-IN" smtClean="0"/>
              <a:t>‹#›</a:t>
            </a:fld>
            <a:endParaRPr lang="en-IN"/>
          </a:p>
        </p:txBody>
      </p:sp>
    </p:spTree>
    <p:extLst>
      <p:ext uri="{BB962C8B-B14F-4D97-AF65-F5344CB8AC3E}">
        <p14:creationId xmlns:p14="http://schemas.microsoft.com/office/powerpoint/2010/main" val="2131441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1C76F5F-239F-4EB3-81D2-8AD5AB4072BD}" type="datetimeFigureOut">
              <a:rPr lang="en-IN" smtClean="0"/>
              <a:t>20-02-2023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0B6F52-7F1B-40A6-9360-2035E04A7543}" type="slidenum">
              <a:rPr lang="en-IN" smtClean="0"/>
              <a:t>‹#›</a:t>
            </a:fld>
            <a:endParaRPr lang="en-IN"/>
          </a:p>
        </p:txBody>
      </p:sp>
    </p:spTree>
    <p:extLst>
      <p:ext uri="{BB962C8B-B14F-4D97-AF65-F5344CB8AC3E}">
        <p14:creationId xmlns:p14="http://schemas.microsoft.com/office/powerpoint/2010/main" val="3172150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1C76F5F-239F-4EB3-81D2-8AD5AB4072BD}" type="datetimeFigureOut">
              <a:rPr lang="en-IN" smtClean="0"/>
              <a:t>20-02-2023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0B6F52-7F1B-40A6-9360-2035E04A7543}" type="slidenum">
              <a:rPr lang="en-IN" smtClean="0"/>
              <a:t>‹#›</a:t>
            </a:fld>
            <a:endParaRPr lang="en-IN"/>
          </a:p>
        </p:txBody>
      </p:sp>
    </p:spTree>
    <p:extLst>
      <p:ext uri="{BB962C8B-B14F-4D97-AF65-F5344CB8AC3E}">
        <p14:creationId xmlns:p14="http://schemas.microsoft.com/office/powerpoint/2010/main" val="4189723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C76F5F-239F-4EB3-81D2-8AD5AB4072BD}" type="datetimeFigureOut">
              <a:rPr lang="en-IN" smtClean="0"/>
              <a:t>20-02-2023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0B6F52-7F1B-40A6-9360-2035E04A7543}" type="slidenum">
              <a:rPr lang="en-IN" smtClean="0"/>
              <a:t>‹#›</a:t>
            </a:fld>
            <a:endParaRPr lang="en-IN"/>
          </a:p>
        </p:txBody>
      </p:sp>
    </p:spTree>
    <p:extLst>
      <p:ext uri="{BB962C8B-B14F-4D97-AF65-F5344CB8AC3E}">
        <p14:creationId xmlns:p14="http://schemas.microsoft.com/office/powerpoint/2010/main" val="254817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1C76F5F-239F-4EB3-81D2-8AD5AB4072BD}"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0B6F52-7F1B-40A6-9360-2035E04A7543}" type="slidenum">
              <a:rPr lang="en-IN" smtClean="0"/>
              <a:t>‹#›</a:t>
            </a:fld>
            <a:endParaRPr lang="en-IN"/>
          </a:p>
        </p:txBody>
      </p:sp>
    </p:spTree>
    <p:extLst>
      <p:ext uri="{BB962C8B-B14F-4D97-AF65-F5344CB8AC3E}">
        <p14:creationId xmlns:p14="http://schemas.microsoft.com/office/powerpoint/2010/main" val="446899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1C76F5F-239F-4EB3-81D2-8AD5AB4072BD}"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0B6F52-7F1B-40A6-9360-2035E04A7543}" type="slidenum">
              <a:rPr lang="en-IN" smtClean="0"/>
              <a:t>‹#›</a:t>
            </a:fld>
            <a:endParaRPr lang="en-IN"/>
          </a:p>
        </p:txBody>
      </p:sp>
    </p:spTree>
    <p:extLst>
      <p:ext uri="{BB962C8B-B14F-4D97-AF65-F5344CB8AC3E}">
        <p14:creationId xmlns:p14="http://schemas.microsoft.com/office/powerpoint/2010/main" val="3300365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76F5F-239F-4EB3-81D2-8AD5AB4072BD}" type="datetimeFigureOut">
              <a:rPr lang="en-IN" smtClean="0"/>
              <a:t>20-02-2023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B6F52-7F1B-40A6-9360-2035E04A7543}" type="slidenum">
              <a:rPr lang="en-IN" smtClean="0"/>
              <a:t>‹#›</a:t>
            </a:fld>
            <a:endParaRPr lang="en-IN"/>
          </a:p>
        </p:txBody>
      </p:sp>
    </p:spTree>
    <p:extLst>
      <p:ext uri="{BB962C8B-B14F-4D97-AF65-F5344CB8AC3E}">
        <p14:creationId xmlns:p14="http://schemas.microsoft.com/office/powerpoint/2010/main" val="298668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Pledge Estimation of Healthcare Fitness prevention of condition Using a Mobile App to Improve Fitness and Health</a:t>
            </a:r>
            <a:endParaRPr lang="en-IN" b="1" dirty="0"/>
          </a:p>
        </p:txBody>
      </p:sp>
    </p:spTree>
    <p:extLst>
      <p:ext uri="{BB962C8B-B14F-4D97-AF65-F5344CB8AC3E}">
        <p14:creationId xmlns:p14="http://schemas.microsoft.com/office/powerpoint/2010/main" val="648971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Hardware Requirement</a:t>
            </a:r>
            <a:r>
              <a:rPr lang="en-US" b="1" i="1" u="sng" dirty="0" smtClean="0"/>
              <a:t/>
            </a:r>
            <a:br>
              <a:rPr lang="en-US" b="1" i="1" u="sng" dirty="0" smtClean="0"/>
            </a:br>
            <a:endParaRPr lang="en-IN" dirty="0"/>
          </a:p>
        </p:txBody>
      </p:sp>
      <p:sp>
        <p:nvSpPr>
          <p:cNvPr id="3" name="Content Placeholder 2"/>
          <p:cNvSpPr>
            <a:spLocks noGrp="1"/>
          </p:cNvSpPr>
          <p:nvPr>
            <p:ph idx="1"/>
          </p:nvPr>
        </p:nvSpPr>
        <p:spPr>
          <a:xfrm>
            <a:off x="501445" y="1224116"/>
            <a:ext cx="11014588" cy="4982344"/>
          </a:xfrm>
        </p:spPr>
        <p:txBody>
          <a:bodyPr>
            <a:normAutofit fontScale="92500" lnSpcReduction="10000"/>
          </a:bodyPr>
          <a:lstStyle/>
          <a:p>
            <a:pPr fontAlgn="base"/>
            <a:r>
              <a:rPr lang="en-US" b="1" dirty="0" smtClean="0"/>
              <a:t>Hardware Requirement</a:t>
            </a:r>
          </a:p>
          <a:p>
            <a:pPr fontAlgn="base"/>
            <a:endParaRPr lang="en-US" b="1" i="1" u="sng" dirty="0"/>
          </a:p>
          <a:p>
            <a:pPr fontAlgn="base"/>
            <a:r>
              <a:rPr lang="en-US" dirty="0"/>
              <a:t>I3 processor system or higher</a:t>
            </a:r>
            <a:endParaRPr lang="en-US" b="1" i="1" u="sng" dirty="0"/>
          </a:p>
          <a:p>
            <a:pPr fontAlgn="base"/>
            <a:r>
              <a:rPr lang="en-US" dirty="0"/>
              <a:t>4 GB RAM or higher</a:t>
            </a:r>
            <a:endParaRPr lang="en-US" b="1" i="1" u="sng" dirty="0"/>
          </a:p>
          <a:p>
            <a:pPr fontAlgn="base"/>
            <a:r>
              <a:rPr lang="en-US" dirty="0"/>
              <a:t>100 GB ROM or higher</a:t>
            </a:r>
            <a:endParaRPr lang="en-US" b="1" i="1" u="sng" dirty="0"/>
          </a:p>
          <a:p>
            <a:pPr fontAlgn="base"/>
            <a:r>
              <a:rPr lang="en-US" b="0" dirty="0" smtClean="0">
                <a:effectLst/>
              </a:rPr>
              <a:t/>
            </a:r>
            <a:br>
              <a:rPr lang="en-US" b="0" dirty="0" smtClean="0">
                <a:effectLst/>
              </a:rPr>
            </a:br>
            <a:r>
              <a:rPr lang="en-US" b="1" dirty="0"/>
              <a:t>Android Phone (6.0 and above)</a:t>
            </a:r>
          </a:p>
          <a:p>
            <a:pPr fontAlgn="base"/>
            <a:r>
              <a:rPr lang="en-US" b="0" dirty="0" smtClean="0">
                <a:effectLst/>
              </a:rPr>
              <a:t/>
            </a:r>
            <a:br>
              <a:rPr lang="en-US" b="0" dirty="0" smtClean="0">
                <a:effectLst/>
              </a:rPr>
            </a:br>
            <a:r>
              <a:rPr lang="en-US" b="1" dirty="0"/>
              <a:t>Software Requirement</a:t>
            </a:r>
          </a:p>
          <a:p>
            <a:pPr fontAlgn="base"/>
            <a:r>
              <a:rPr lang="en-US" b="0" dirty="0" smtClean="0">
                <a:effectLst/>
              </a:rPr>
              <a:t/>
            </a:r>
            <a:br>
              <a:rPr lang="en-US" b="0" dirty="0" smtClean="0">
                <a:effectLst/>
              </a:rPr>
            </a:br>
            <a:r>
              <a:rPr lang="en-US" dirty="0" smtClean="0"/>
              <a:t>Windows </a:t>
            </a:r>
            <a:r>
              <a:rPr lang="en-US" dirty="0"/>
              <a:t>7 or higher</a:t>
            </a:r>
          </a:p>
          <a:p>
            <a:pPr fontAlgn="base"/>
            <a:r>
              <a:rPr lang="en-US" dirty="0"/>
              <a:t>Android Studio</a:t>
            </a:r>
            <a:endParaRPr lang="en-US" b="1" dirty="0"/>
          </a:p>
          <a:p>
            <a:endParaRPr lang="en-IN" dirty="0"/>
          </a:p>
        </p:txBody>
      </p:sp>
    </p:spTree>
    <p:extLst>
      <p:ext uri="{BB962C8B-B14F-4D97-AF65-F5344CB8AC3E}">
        <p14:creationId xmlns:p14="http://schemas.microsoft.com/office/powerpoint/2010/main" val="1568044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a:t>MODULES</a:t>
            </a:r>
          </a:p>
        </p:txBody>
      </p:sp>
      <p:sp>
        <p:nvSpPr>
          <p:cNvPr id="3" name="Content Placeholder 2"/>
          <p:cNvSpPr>
            <a:spLocks noGrp="1"/>
          </p:cNvSpPr>
          <p:nvPr>
            <p:ph idx="1"/>
          </p:nvPr>
        </p:nvSpPr>
        <p:spPr>
          <a:xfrm>
            <a:off x="838200" y="1325563"/>
            <a:ext cx="10515600" cy="4351338"/>
          </a:xfrm>
        </p:spPr>
        <p:txBody>
          <a:bodyPr>
            <a:noAutofit/>
          </a:bodyPr>
          <a:lstStyle/>
          <a:p>
            <a:pPr fontAlgn="base"/>
            <a:r>
              <a:rPr lang="en-IN" sz="1800" b="1" dirty="0" smtClean="0"/>
              <a:t>USER</a:t>
            </a:r>
          </a:p>
          <a:p>
            <a:pPr marL="914400" lvl="2" indent="0" fontAlgn="base">
              <a:buNone/>
            </a:pPr>
            <a:r>
              <a:rPr lang="en-US" sz="1800" dirty="0"/>
              <a:t>A user module in a software system is typically responsible for managing user accounts, authentication, and authorization</a:t>
            </a:r>
            <a:endParaRPr lang="en-IN" sz="1800" b="1" dirty="0" smtClean="0"/>
          </a:p>
          <a:p>
            <a:pPr fontAlgn="base"/>
            <a:r>
              <a:rPr lang="en-US" sz="1800" b="1" dirty="0" smtClean="0"/>
              <a:t>WORKOUT </a:t>
            </a:r>
            <a:r>
              <a:rPr lang="en-US" sz="1800" b="1" dirty="0" smtClean="0"/>
              <a:t>SCHEDULING</a:t>
            </a:r>
          </a:p>
          <a:p>
            <a:pPr marL="0" indent="0" fontAlgn="base">
              <a:buNone/>
            </a:pPr>
            <a:r>
              <a:rPr lang="en-US" sz="1800" b="1" dirty="0"/>
              <a:t>	</a:t>
            </a:r>
            <a:r>
              <a:rPr lang="en-US" sz="1800" dirty="0"/>
              <a:t>This module allows users to set specific fitness goals, such as running a 5K race or losing 10 pounds, and track their progress towards those goals. The module may also include tools to create a personalized fitness plan to help users achieve their goals.</a:t>
            </a:r>
            <a:endParaRPr lang="en-US" sz="1800" b="1" dirty="0" smtClean="0"/>
          </a:p>
          <a:p>
            <a:pPr fontAlgn="base"/>
            <a:r>
              <a:rPr lang="en-US" sz="1800" b="1" dirty="0" smtClean="0"/>
              <a:t>FOOD </a:t>
            </a:r>
            <a:r>
              <a:rPr lang="en-US" sz="1800" b="1" dirty="0" smtClean="0"/>
              <a:t>MANAGEMENT</a:t>
            </a:r>
          </a:p>
          <a:p>
            <a:pPr marL="914400" lvl="2" indent="0" fontAlgn="base">
              <a:buNone/>
            </a:pPr>
            <a:r>
              <a:rPr lang="en-US" sz="1800" dirty="0"/>
              <a:t>A</a:t>
            </a:r>
            <a:r>
              <a:rPr lang="en-US" sz="1800" dirty="0" smtClean="0"/>
              <a:t> </a:t>
            </a:r>
            <a:r>
              <a:rPr lang="en-US" sz="1800" dirty="0"/>
              <a:t>meal plan or a diet plan, is a tool that helps individuals plan their meals and make healthier food choices. </a:t>
            </a:r>
            <a:endParaRPr lang="en-US" sz="1800" b="1" dirty="0" smtClean="0"/>
          </a:p>
          <a:p>
            <a:pPr fontAlgn="base"/>
            <a:r>
              <a:rPr lang="en-US" sz="1800" b="1" dirty="0" smtClean="0"/>
              <a:t>WEEKLY </a:t>
            </a:r>
            <a:r>
              <a:rPr lang="en-US" sz="1800" b="1" dirty="0" smtClean="0"/>
              <a:t>WORKOUT</a:t>
            </a:r>
          </a:p>
          <a:p>
            <a:pPr marL="457200" lvl="1" indent="0" fontAlgn="base">
              <a:buNone/>
            </a:pPr>
            <a:r>
              <a:rPr lang="en-US" sz="1800" b="1" dirty="0"/>
              <a:t>	</a:t>
            </a:r>
            <a:r>
              <a:rPr lang="en-US" sz="1800" dirty="0"/>
              <a:t>This module allows users to track their progress towards their fitness goals, such as weight loss, muscle gain, or endurance. The module may include tools to measure body fat percentage, muscle mass, and other biometric data.</a:t>
            </a:r>
            <a:endParaRPr lang="en-US" sz="1800" b="1" dirty="0" smtClean="0"/>
          </a:p>
          <a:p>
            <a:pPr fontAlgn="base"/>
            <a:r>
              <a:rPr lang="en-US" sz="1800" b="1" dirty="0" smtClean="0"/>
              <a:t>WORKOUT  </a:t>
            </a:r>
            <a:r>
              <a:rPr lang="en-US" sz="1800" b="1" dirty="0" smtClean="0"/>
              <a:t>BENEFITS:</a:t>
            </a:r>
          </a:p>
          <a:p>
            <a:pPr marL="914400" lvl="2" indent="0" fontAlgn="base">
              <a:buNone/>
            </a:pPr>
            <a:r>
              <a:rPr lang="en-US" sz="1800" dirty="0"/>
              <a:t>This module allows users to track their exercise routines, including the type of exercise, duration, and intensity. The module may also include pre-set workouts or allow users to create their own workouts.</a:t>
            </a:r>
            <a:endParaRPr lang="en-IN" sz="1800" dirty="0"/>
          </a:p>
          <a:p>
            <a:pPr fontAlgn="base"/>
            <a:endParaRPr lang="en-IN" sz="1800" dirty="0"/>
          </a:p>
          <a:p>
            <a:endParaRPr lang="en-IN" sz="1800" dirty="0"/>
          </a:p>
        </p:txBody>
      </p:sp>
    </p:spTree>
    <p:extLst>
      <p:ext uri="{BB962C8B-B14F-4D97-AF65-F5344CB8AC3E}">
        <p14:creationId xmlns:p14="http://schemas.microsoft.com/office/powerpoint/2010/main" val="726891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normAutofit lnSpcReduction="10000"/>
          </a:bodyPr>
          <a:lstStyle/>
          <a:p>
            <a:r>
              <a:rPr lang="en-US" dirty="0" smtClean="0"/>
              <a:t>This article discusses the suggested paradigm for India's online voting system. The suggested technique is far more secure and efficient than existing voting methods. Manipulation of votes and postponement of results are easily avoidable. Our suggested concept revolves around a single AADHAAR identification. It facilitates the verification of both voters and candidates. In the proposed framework, we attempted to create a secure online voting system that is free of </a:t>
            </a:r>
            <a:r>
              <a:rPr lang="en-US" dirty="0" err="1" smtClean="0"/>
              <a:t>unauthorised</a:t>
            </a:r>
            <a:r>
              <a:rPr lang="en-US" dirty="0" smtClean="0"/>
              <a:t> access while voters cast ballots. The proposed system's server elements have such a distribution of authority that the server cannot influence the votes. The proposed online voting method is anticipated to improve the openness and dependability of the current election system.</a:t>
            </a:r>
            <a:endParaRPr lang="en-IN" dirty="0"/>
          </a:p>
        </p:txBody>
      </p:sp>
    </p:spTree>
    <p:extLst>
      <p:ext uri="{BB962C8B-B14F-4D97-AF65-F5344CB8AC3E}">
        <p14:creationId xmlns:p14="http://schemas.microsoft.com/office/powerpoint/2010/main" val="677412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a:t>
            </a:r>
          </a:p>
        </p:txBody>
      </p:sp>
      <p:sp>
        <p:nvSpPr>
          <p:cNvPr id="3" name="Content Placeholder 2"/>
          <p:cNvSpPr>
            <a:spLocks noGrp="1"/>
          </p:cNvSpPr>
          <p:nvPr>
            <p:ph idx="1"/>
          </p:nvPr>
        </p:nvSpPr>
        <p:spPr/>
        <p:txBody>
          <a:bodyPr>
            <a:normAutofit fontScale="55000" lnSpcReduction="20000"/>
          </a:bodyPr>
          <a:lstStyle/>
          <a:p>
            <a:r>
              <a:rPr lang="en-US" dirty="0"/>
              <a:t>[1] </a:t>
            </a:r>
            <a:r>
              <a:rPr lang="en-US" dirty="0" err="1"/>
              <a:t>Tadayoshi</a:t>
            </a:r>
            <a:r>
              <a:rPr lang="en-US" dirty="0"/>
              <a:t> Kohno, Adam Stubblefield, </a:t>
            </a:r>
            <a:r>
              <a:rPr lang="en-US" dirty="0" err="1"/>
              <a:t>Aviel</a:t>
            </a:r>
            <a:r>
              <a:rPr lang="en-US" dirty="0"/>
              <a:t> </a:t>
            </a:r>
            <a:r>
              <a:rPr lang="en-US" dirty="0" err="1"/>
              <a:t>D.Rubin</a:t>
            </a:r>
            <a:r>
              <a:rPr lang="en-US" dirty="0"/>
              <a:t>, Dan S. </a:t>
            </a:r>
            <a:r>
              <a:rPr lang="en-US" dirty="0" err="1"/>
              <a:t>Wallach,“Analysis</a:t>
            </a:r>
            <a:r>
              <a:rPr lang="en-US" dirty="0"/>
              <a:t> of an Electronic Voting System”, Johns Hopkins University Information Security Institute Technical Report, TR-2018-19, July 23,2018 .</a:t>
            </a:r>
            <a:endParaRPr lang="en-US" b="0" dirty="0" smtClean="0">
              <a:effectLst/>
            </a:endParaRPr>
          </a:p>
          <a:p>
            <a:r>
              <a:rPr lang="en-US" b="0" dirty="0" smtClean="0">
                <a:effectLst/>
              </a:rPr>
              <a:t/>
            </a:r>
            <a:br>
              <a:rPr lang="en-US" b="0" dirty="0" smtClean="0">
                <a:effectLst/>
              </a:rPr>
            </a:br>
            <a:r>
              <a:rPr lang="en-US" dirty="0"/>
              <a:t>[2] http://newindianexpress.com/states/ </a:t>
            </a:r>
            <a:r>
              <a:rPr lang="en-US" dirty="0" err="1"/>
              <a:t>andhra_pradesh</a:t>
            </a:r>
            <a:r>
              <a:rPr lang="en-US" dirty="0"/>
              <a:t>/</a:t>
            </a:r>
            <a:r>
              <a:rPr lang="en-US" dirty="0" err="1"/>
              <a:t>Maoistsstrike</a:t>
            </a:r>
            <a:r>
              <a:rPr lang="en-US" dirty="0"/>
              <a:t>-fear-make-off-with-poll-papers-in-agency/2017/07/ 15/ article1684243. </a:t>
            </a:r>
            <a:r>
              <a:rPr lang="en-US" dirty="0" err="1"/>
              <a:t>Ece</a:t>
            </a:r>
            <a:r>
              <a:rPr lang="en-US" dirty="0"/>
              <a:t>.</a:t>
            </a:r>
            <a:endParaRPr lang="en-US" b="0" dirty="0" smtClean="0">
              <a:effectLst/>
            </a:endParaRPr>
          </a:p>
          <a:p>
            <a:r>
              <a:rPr lang="en-US" b="0" dirty="0" smtClean="0">
                <a:effectLst/>
              </a:rPr>
              <a:t/>
            </a:r>
            <a:br>
              <a:rPr lang="en-US" b="0" dirty="0" smtClean="0">
                <a:effectLst/>
              </a:rPr>
            </a:br>
            <a:r>
              <a:rPr lang="en-US" dirty="0"/>
              <a:t> [3] Executive Summary of "Genesis and Spread of Maoist Violence and Appropriate State Strategy to Handle it", Bureau of Police Research and Development, Ministry of Home Affairs, New Delhi .</a:t>
            </a:r>
            <a:endParaRPr lang="en-US" b="0" dirty="0" smtClean="0">
              <a:effectLst/>
            </a:endParaRPr>
          </a:p>
          <a:p>
            <a:r>
              <a:rPr lang="en-US" b="0" dirty="0" smtClean="0">
                <a:effectLst/>
              </a:rPr>
              <a:t/>
            </a:r>
            <a:br>
              <a:rPr lang="en-US" b="0" dirty="0" smtClean="0">
                <a:effectLst/>
              </a:rPr>
            </a:br>
            <a:r>
              <a:rPr lang="en-US" dirty="0"/>
              <a:t>[4] http://en.wikipedia.org/wiki/Electronic_ voting.</a:t>
            </a:r>
            <a:endParaRPr lang="en-US" b="0" dirty="0" smtClean="0">
              <a:effectLst/>
            </a:endParaRPr>
          </a:p>
          <a:p>
            <a:r>
              <a:rPr lang="en-US" b="0" dirty="0" smtClean="0">
                <a:effectLst/>
              </a:rPr>
              <a:t/>
            </a:r>
            <a:br>
              <a:rPr lang="en-US" b="0" dirty="0" smtClean="0">
                <a:effectLst/>
              </a:rPr>
            </a:br>
            <a:r>
              <a:rPr lang="en-US" dirty="0"/>
              <a:t> [5] David L. Dill, Bruce </a:t>
            </a:r>
            <a:r>
              <a:rPr lang="en-US" dirty="0" err="1"/>
              <a:t>Schneier</a:t>
            </a:r>
            <a:r>
              <a:rPr lang="en-US" dirty="0"/>
              <a:t>, and Barbara Simons, “Voting and technology: Who gets to count your vote?”, Communications of the ACM, vol. 46(8), Aug. 2003, pp. 29–31.</a:t>
            </a:r>
            <a:endParaRPr lang="en-US" b="0" dirty="0" smtClean="0">
              <a:effectLst/>
            </a:endParaRPr>
          </a:p>
          <a:p>
            <a:r>
              <a:rPr lang="en-US" b="0" dirty="0" smtClean="0">
                <a:effectLst/>
              </a:rPr>
              <a:t/>
            </a:r>
            <a:br>
              <a:rPr lang="en-US" b="0" dirty="0" smtClean="0">
                <a:effectLst/>
              </a:rPr>
            </a:br>
            <a:r>
              <a:rPr lang="en-US" dirty="0"/>
              <a:t> [6] David Jefferson, </a:t>
            </a:r>
            <a:r>
              <a:rPr lang="en-US" dirty="0" err="1"/>
              <a:t>Aviel</a:t>
            </a:r>
            <a:r>
              <a:rPr lang="en-US" dirty="0"/>
              <a:t> D. Rubin, Barbara Simons, and David Wagner, “Analyzing Internet voting security”, Communications of the ACM, vol. 47(10), Oct. 2004, pp. 59–64.</a:t>
            </a:r>
            <a:endParaRPr lang="en-US" b="0" dirty="0" smtClean="0">
              <a:effectLst/>
            </a:endParaRPr>
          </a:p>
          <a:p>
            <a:r>
              <a:rPr lang="en-US" b="0" dirty="0" smtClean="0">
                <a:effectLst/>
              </a:rPr>
              <a:t/>
            </a:r>
            <a:br>
              <a:rPr lang="en-US" b="0" dirty="0" smtClean="0">
                <a:effectLst/>
              </a:rPr>
            </a:br>
            <a:r>
              <a:rPr lang="en-US" dirty="0"/>
              <a:t> [7] David Evans and Nathanael Paul, “Election security: Perception and reality”, IEEE Security &amp; Privacy, vol. 2(1), Jan. 2016, pp. 24- 31</a:t>
            </a:r>
            <a:endParaRPr lang="en-US" b="0" dirty="0" smtClean="0">
              <a:effectLst/>
            </a:endParaRPr>
          </a:p>
          <a:p>
            <a:r>
              <a:rPr lang="en-US" dirty="0" smtClean="0"/>
              <a:t/>
            </a:r>
            <a:br>
              <a:rPr lang="en-US" dirty="0" smtClean="0"/>
            </a:br>
            <a:endParaRPr lang="en-IN" dirty="0"/>
          </a:p>
        </p:txBody>
      </p:sp>
    </p:spTree>
    <p:extLst>
      <p:ext uri="{BB962C8B-B14F-4D97-AF65-F5344CB8AC3E}">
        <p14:creationId xmlns:p14="http://schemas.microsoft.com/office/powerpoint/2010/main" val="1174173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endParaRPr lang="en-IN" dirty="0"/>
          </a:p>
        </p:txBody>
      </p:sp>
      <p:sp>
        <p:nvSpPr>
          <p:cNvPr id="3" name="Content Placeholder 2"/>
          <p:cNvSpPr>
            <a:spLocks noGrp="1"/>
          </p:cNvSpPr>
          <p:nvPr>
            <p:ph idx="1"/>
          </p:nvPr>
        </p:nvSpPr>
        <p:spPr/>
        <p:txBody>
          <a:bodyPr/>
          <a:lstStyle/>
          <a:p>
            <a:r>
              <a:rPr lang="en-US" dirty="0"/>
              <a:t>The app includes a variety of diet </a:t>
            </a:r>
            <a:r>
              <a:rPr lang="en-US" dirty="0" err="1"/>
              <a:t>programmes</a:t>
            </a:r>
            <a:r>
              <a:rPr lang="en-US" dirty="0"/>
              <a:t> from which customers may select based on their body weight and type. This </a:t>
            </a:r>
            <a:r>
              <a:rPr lang="en-US" dirty="0" err="1"/>
              <a:t>programme</a:t>
            </a:r>
            <a:r>
              <a:rPr lang="en-US" dirty="0"/>
              <a:t> will use videos to coach members through various body workouts. Users can also use the fitness club's gym. This app also has a motivational video area to enhance members' morale and keep them motivated. Members can add and modify remarks. The club management staff may see a list of all members and filter them according to their membership </a:t>
            </a:r>
            <a:r>
              <a:rPr lang="en-US" dirty="0" err="1"/>
              <a:t>programme</a:t>
            </a:r>
            <a:r>
              <a:rPr lang="en-US" dirty="0"/>
              <a:t>. Club owners can create new events for their members. As a result, both members and fitness club owners will find this Android App to be user-friendly.</a:t>
            </a:r>
            <a:endParaRPr lang="en-IN" dirty="0"/>
          </a:p>
        </p:txBody>
      </p:sp>
    </p:spTree>
    <p:extLst>
      <p:ext uri="{BB962C8B-B14F-4D97-AF65-F5344CB8AC3E}">
        <p14:creationId xmlns:p14="http://schemas.microsoft.com/office/powerpoint/2010/main" val="324727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p>
        </p:txBody>
      </p:sp>
      <p:sp>
        <p:nvSpPr>
          <p:cNvPr id="3" name="Content Placeholder 2"/>
          <p:cNvSpPr>
            <a:spLocks noGrp="1"/>
          </p:cNvSpPr>
          <p:nvPr>
            <p:ph idx="1"/>
          </p:nvPr>
        </p:nvSpPr>
        <p:spPr/>
        <p:txBody>
          <a:bodyPr/>
          <a:lstStyle/>
          <a:p>
            <a:r>
              <a:rPr lang="en-US" dirty="0" smtClean="0"/>
              <a:t>As individuals become more health conscious, there is a considerable growth in the number of members at various Fitness &amp; Health Clubs. However, it is difficult for fitness club owners to manually handle admission entries, new and old member data, event scheduling, and so on. The suggested Android app project intends to automate the management system for Fitness &amp; Training Health clubs. New members may simply join the fitness club by picking a membership </a:t>
            </a:r>
            <a:r>
              <a:rPr lang="en-US" dirty="0" err="1" smtClean="0"/>
              <a:t>programme</a:t>
            </a:r>
            <a:r>
              <a:rPr lang="en-US" dirty="0" smtClean="0"/>
              <a:t> and completing the payment process. Members can then use their login credentials to access the app. Users can choose a goal and set a target for themselves. The app will alert users of forthcoming events, which they may register for if they are interested.</a:t>
            </a:r>
            <a:endParaRPr lang="en-IN" dirty="0"/>
          </a:p>
        </p:txBody>
      </p:sp>
    </p:spTree>
    <p:extLst>
      <p:ext uri="{BB962C8B-B14F-4D97-AF65-F5344CB8AC3E}">
        <p14:creationId xmlns:p14="http://schemas.microsoft.com/office/powerpoint/2010/main" val="3792202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0" dirty="0" smtClean="0">
                <a:effectLst/>
              </a:rPr>
              <a:t/>
            </a:r>
            <a:br>
              <a:rPr lang="en-IN" b="0" dirty="0" smtClean="0">
                <a:effectLst/>
              </a:rPr>
            </a:br>
            <a:r>
              <a:rPr lang="en-IN" dirty="0"/>
              <a:t>Existing system</a:t>
            </a:r>
            <a:r>
              <a:rPr lang="en-IN" b="0" dirty="0" smtClean="0">
                <a:effectLst/>
              </a:rPr>
              <a:t/>
            </a:r>
            <a:br>
              <a:rPr lang="en-IN" b="0" dirty="0" smtClean="0">
                <a:effectLst/>
              </a:rPr>
            </a:br>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US" dirty="0" smtClean="0"/>
              <a:t>However, when it comes to health issues such as childhood obesity and many others, mobile phones are frequently implicated. However, not every app on your phone is designed to harm your health. Recently, they have gained a lot of traction. Because of their simple functionality upgrades, these applications are a helpful tool for everyone fitness enthusiasts and those who do not go to the gym or exercise frequently. In this post, we'll look at some of the most popular fitness applications and what it takes to create them.</a:t>
            </a:r>
            <a:br>
              <a:rPr lang="en-US" dirty="0" smtClean="0"/>
            </a:br>
            <a:endParaRPr lang="en-IN" dirty="0"/>
          </a:p>
        </p:txBody>
      </p:sp>
    </p:spTree>
    <p:extLst>
      <p:ext uri="{BB962C8B-B14F-4D97-AF65-F5344CB8AC3E}">
        <p14:creationId xmlns:p14="http://schemas.microsoft.com/office/powerpoint/2010/main" val="1715322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 advantages:</a:t>
            </a:r>
          </a:p>
        </p:txBody>
      </p:sp>
      <p:sp>
        <p:nvSpPr>
          <p:cNvPr id="3" name="Content Placeholder 2"/>
          <p:cNvSpPr>
            <a:spLocks noGrp="1"/>
          </p:cNvSpPr>
          <p:nvPr>
            <p:ph idx="1"/>
          </p:nvPr>
        </p:nvSpPr>
        <p:spPr/>
        <p:txBody>
          <a:bodyPr/>
          <a:lstStyle/>
          <a:p>
            <a:r>
              <a:rPr lang="en-US" dirty="0" smtClean="0"/>
              <a:t>Incorrect inputs will have an impact on project outcomes.</a:t>
            </a:r>
          </a:p>
          <a:p>
            <a:r>
              <a:rPr lang="en-US" dirty="0" smtClean="0"/>
              <a:t>An Internet connection is required.</a:t>
            </a:r>
          </a:p>
          <a:p>
            <a:r>
              <a:rPr lang="en-US" dirty="0" smtClean="0"/>
              <a:t>Membership cannot be revoked.</a:t>
            </a:r>
            <a:endParaRPr lang="en-IN" dirty="0"/>
          </a:p>
        </p:txBody>
      </p:sp>
    </p:spTree>
    <p:extLst>
      <p:ext uri="{BB962C8B-B14F-4D97-AF65-F5344CB8AC3E}">
        <p14:creationId xmlns:p14="http://schemas.microsoft.com/office/powerpoint/2010/main" val="1257435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Proposing system</a:t>
            </a:r>
          </a:p>
        </p:txBody>
      </p:sp>
      <p:sp>
        <p:nvSpPr>
          <p:cNvPr id="3" name="Content Placeholder 2"/>
          <p:cNvSpPr>
            <a:spLocks noGrp="1"/>
          </p:cNvSpPr>
          <p:nvPr>
            <p:ph idx="1"/>
          </p:nvPr>
        </p:nvSpPr>
        <p:spPr/>
        <p:txBody>
          <a:bodyPr>
            <a:normAutofit lnSpcReduction="10000"/>
          </a:bodyPr>
          <a:lstStyle/>
          <a:p>
            <a:r>
              <a:rPr lang="en-US" dirty="0" smtClean="0"/>
              <a:t>This system is a comprehensive package of a Health Manage club, such as cult fit, where a user may take a membership </a:t>
            </a:r>
            <a:r>
              <a:rPr lang="en-US" dirty="0" err="1" smtClean="0"/>
              <a:t>programme</a:t>
            </a:r>
            <a:r>
              <a:rPr lang="en-US" dirty="0" smtClean="0"/>
              <a:t> using an app and physically attend the gym together with a variety of services such as events, training videos, motivational videos, notices, and so on. The admin is the only one who can add Membership </a:t>
            </a:r>
            <a:r>
              <a:rPr lang="en-US" dirty="0" err="1" smtClean="0"/>
              <a:t>programmes</a:t>
            </a:r>
            <a:r>
              <a:rPr lang="en-US" dirty="0" smtClean="0"/>
              <a:t> and Events. If the User wishes to suspend his membership for a period of time and then restart it, he can do so by freezing it. The QR code is used for attendance, which is not included in the app. The user can register for or reserve a time slot for an event, which will be added to his Google calendar. Users can also register by using</a:t>
            </a:r>
            <a:br>
              <a:rPr lang="en-US" dirty="0" smtClean="0"/>
            </a:br>
            <a:endParaRPr lang="en-IN" dirty="0"/>
          </a:p>
        </p:txBody>
      </p:sp>
    </p:spTree>
    <p:extLst>
      <p:ext uri="{BB962C8B-B14F-4D97-AF65-F5344CB8AC3E}">
        <p14:creationId xmlns:p14="http://schemas.microsoft.com/office/powerpoint/2010/main" val="34479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0" dirty="0" smtClean="0">
                <a:effectLst/>
              </a:rPr>
              <a:t/>
            </a:r>
            <a:br>
              <a:rPr lang="en-IN" b="0" dirty="0" smtClean="0">
                <a:effectLst/>
              </a:rPr>
            </a:br>
            <a:r>
              <a:rPr lang="en-IN" b="1" dirty="0"/>
              <a:t>Advantages</a:t>
            </a:r>
            <a:r>
              <a:rPr lang="en-IN" b="0" dirty="0" smtClean="0">
                <a:effectLst/>
              </a:rPr>
              <a:t/>
            </a:r>
            <a:br>
              <a:rPr lang="en-IN" b="0" dirty="0" smtClean="0">
                <a:effectLst/>
              </a:rPr>
            </a:br>
            <a:r>
              <a:rPr lang="en-IN" dirty="0" smtClean="0"/>
              <a:t/>
            </a:r>
            <a:br>
              <a:rPr lang="en-IN" dirty="0" smtClean="0"/>
            </a:br>
            <a:endParaRPr lang="en-IN" dirty="0"/>
          </a:p>
        </p:txBody>
      </p:sp>
      <p:sp>
        <p:nvSpPr>
          <p:cNvPr id="3" name="Content Placeholder 2"/>
          <p:cNvSpPr>
            <a:spLocks noGrp="1"/>
          </p:cNvSpPr>
          <p:nvPr>
            <p:ph idx="1"/>
          </p:nvPr>
        </p:nvSpPr>
        <p:spPr/>
        <p:txBody>
          <a:bodyPr/>
          <a:lstStyle/>
          <a:p>
            <a:pPr fontAlgn="base"/>
            <a:r>
              <a:rPr lang="en-US" b="1" dirty="0"/>
              <a:t>User can use Google Sign IN.</a:t>
            </a:r>
          </a:p>
          <a:p>
            <a:pPr fontAlgn="base"/>
            <a:r>
              <a:rPr lang="en-US" b="1" dirty="0"/>
              <a:t>User can freeze his account any time.</a:t>
            </a:r>
          </a:p>
          <a:p>
            <a:pPr fontAlgn="base"/>
            <a:r>
              <a:rPr lang="en-US" b="1" dirty="0"/>
              <a:t>All the events &amp; membership programs are added by the Admin alone.</a:t>
            </a:r>
          </a:p>
          <a:p>
            <a:endParaRPr lang="en-IN" dirty="0"/>
          </a:p>
        </p:txBody>
      </p:sp>
    </p:spTree>
    <p:extLst>
      <p:ext uri="{BB962C8B-B14F-4D97-AF65-F5344CB8AC3E}">
        <p14:creationId xmlns:p14="http://schemas.microsoft.com/office/powerpoint/2010/main" val="1711946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97015" y="-665924"/>
          <a:ext cx="11816862" cy="8685005"/>
        </p:xfrm>
        <a:graphic>
          <a:graphicData uri="http://schemas.openxmlformats.org/drawingml/2006/table">
            <a:tbl>
              <a:tblPr firstRow="1" bandRow="1">
                <a:tableStyleId>{5C22544A-7EE6-4342-B048-85BDC9FD1C3A}</a:tableStyleId>
              </a:tblPr>
              <a:tblGrid>
                <a:gridCol w="633049">
                  <a:extLst>
                    <a:ext uri="{9D8B030D-6E8A-4147-A177-3AD203B41FA5}">
                      <a16:colId xmlns:a16="http://schemas.microsoft.com/office/drawing/2014/main" val="3211554757"/>
                    </a:ext>
                  </a:extLst>
                </a:gridCol>
                <a:gridCol w="1453661">
                  <a:extLst>
                    <a:ext uri="{9D8B030D-6E8A-4147-A177-3AD203B41FA5}">
                      <a16:colId xmlns:a16="http://schemas.microsoft.com/office/drawing/2014/main" val="1320174130"/>
                    </a:ext>
                  </a:extLst>
                </a:gridCol>
                <a:gridCol w="3071447">
                  <a:extLst>
                    <a:ext uri="{9D8B030D-6E8A-4147-A177-3AD203B41FA5}">
                      <a16:colId xmlns:a16="http://schemas.microsoft.com/office/drawing/2014/main" val="2640205860"/>
                    </a:ext>
                  </a:extLst>
                </a:gridCol>
                <a:gridCol w="2719751">
                  <a:extLst>
                    <a:ext uri="{9D8B030D-6E8A-4147-A177-3AD203B41FA5}">
                      <a16:colId xmlns:a16="http://schemas.microsoft.com/office/drawing/2014/main" val="2506174637"/>
                    </a:ext>
                  </a:extLst>
                </a:gridCol>
                <a:gridCol w="1969477">
                  <a:extLst>
                    <a:ext uri="{9D8B030D-6E8A-4147-A177-3AD203B41FA5}">
                      <a16:colId xmlns:a16="http://schemas.microsoft.com/office/drawing/2014/main" val="2072863507"/>
                    </a:ext>
                  </a:extLst>
                </a:gridCol>
                <a:gridCol w="1969477">
                  <a:extLst>
                    <a:ext uri="{9D8B030D-6E8A-4147-A177-3AD203B41FA5}">
                      <a16:colId xmlns:a16="http://schemas.microsoft.com/office/drawing/2014/main" val="647515887"/>
                    </a:ext>
                  </a:extLst>
                </a:gridCol>
              </a:tblGrid>
              <a:tr h="1234107">
                <a:tc>
                  <a:txBody>
                    <a:bodyPr/>
                    <a:lstStyle/>
                    <a:p>
                      <a:pPr>
                        <a:tabLst>
                          <a:tab pos="627063" algn="l"/>
                        </a:tabLst>
                      </a:pPr>
                      <a:r>
                        <a:rPr lang="en-IN" b="1" dirty="0" smtClean="0"/>
                        <a:t>s.no</a:t>
                      </a:r>
                      <a:endParaRPr lang="en-IN" b="1" dirty="0"/>
                    </a:p>
                  </a:txBody>
                  <a:tcPr/>
                </a:tc>
                <a:tc>
                  <a:txBody>
                    <a:bodyPr/>
                    <a:lstStyle/>
                    <a:p>
                      <a:r>
                        <a:rPr lang="en-IN" b="1" dirty="0" smtClean="0"/>
                        <a:t>Year</a:t>
                      </a:r>
                      <a:r>
                        <a:rPr lang="en-IN" b="1" baseline="0" dirty="0" smtClean="0"/>
                        <a:t> </a:t>
                      </a:r>
                      <a:endParaRPr lang="en-IN" b="1" dirty="0"/>
                    </a:p>
                  </a:txBody>
                  <a:tcPr/>
                </a:tc>
                <a:tc>
                  <a:txBody>
                    <a:bodyPr/>
                    <a:lstStyle/>
                    <a:p>
                      <a:r>
                        <a:rPr lang="en-IN" b="1" dirty="0" smtClean="0"/>
                        <a:t>Title</a:t>
                      </a:r>
                      <a:r>
                        <a:rPr lang="en-IN" b="1" baseline="0" dirty="0" smtClean="0"/>
                        <a:t> </a:t>
                      </a:r>
                    </a:p>
                  </a:txBody>
                  <a:tcPr/>
                </a:tc>
                <a:tc>
                  <a:txBody>
                    <a:bodyPr/>
                    <a:lstStyle/>
                    <a:p>
                      <a:r>
                        <a:rPr lang="en-IN" dirty="0" smtClean="0"/>
                        <a:t>author</a:t>
                      </a:r>
                      <a:endParaRPr lang="en-IN" b="1" dirty="0"/>
                    </a:p>
                  </a:txBody>
                  <a:tcPr/>
                </a:tc>
                <a:tc>
                  <a:txBody>
                    <a:bodyPr/>
                    <a:lstStyle/>
                    <a:p>
                      <a:r>
                        <a:rPr lang="en-IN" b="1" dirty="0" smtClean="0"/>
                        <a:t>Algorithm</a:t>
                      </a:r>
                      <a:r>
                        <a:rPr lang="en-IN" b="1" baseline="0" dirty="0" smtClean="0"/>
                        <a:t> </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smtClean="0"/>
                        <a:t>Disadvantages</a:t>
                      </a:r>
                      <a:r>
                        <a:rPr lang="en-IN" b="1" baseline="0" dirty="0" smtClean="0"/>
                        <a:t> </a:t>
                      </a:r>
                      <a:endParaRPr lang="en-IN" b="1" dirty="0" smtClean="0"/>
                    </a:p>
                    <a:p>
                      <a:endParaRPr lang="en-IN" dirty="0"/>
                    </a:p>
                  </a:txBody>
                  <a:tcPr/>
                </a:tc>
                <a:extLst>
                  <a:ext uri="{0D108BD9-81ED-4DB2-BD59-A6C34878D82A}">
                    <a16:rowId xmlns:a16="http://schemas.microsoft.com/office/drawing/2014/main" val="2552701692"/>
                  </a:ext>
                </a:extLst>
              </a:tr>
              <a:tr h="1355290">
                <a:tc>
                  <a:txBody>
                    <a:bodyPr/>
                    <a:lstStyle/>
                    <a:p>
                      <a:r>
                        <a:rPr lang="en-US" dirty="0" smtClean="0"/>
                        <a:t>1</a:t>
                      </a:r>
                      <a:endParaRPr lang="en-IN" dirty="0"/>
                    </a:p>
                  </a:txBody>
                  <a:tcPr/>
                </a:tc>
                <a:tc>
                  <a:txBody>
                    <a:bodyPr/>
                    <a:lstStyle/>
                    <a:p>
                      <a:r>
                        <a:rPr lang="en-US" dirty="0" smtClean="0"/>
                        <a:t>2018</a:t>
                      </a:r>
                      <a:endParaRPr lang="en-IN" dirty="0"/>
                    </a:p>
                  </a:txBody>
                  <a:tcPr/>
                </a:tc>
                <a:tc>
                  <a:txBody>
                    <a:bodyPr/>
                    <a:lstStyle/>
                    <a:p>
                      <a:r>
                        <a:rPr lang="en-US" dirty="0" smtClean="0"/>
                        <a:t>Urban Decay and Pediatric Asthma Prevalence in Memphis, Tennessee: Urban Data Integration for Efficient Population Health Surveillance</a:t>
                      </a:r>
                      <a:endParaRPr lang="en-IN" dirty="0"/>
                    </a:p>
                  </a:txBody>
                  <a:tcPr/>
                </a:tc>
                <a:tc>
                  <a:txBody>
                    <a:bodyPr/>
                    <a:lstStyle/>
                    <a:p>
                      <a:r>
                        <a:rPr lang="en-US" dirty="0" smtClean="0"/>
                        <a:t>EUN KYONG SHIN AND ARASH SHABAN-NEJAD</a:t>
                      </a:r>
                      <a:endParaRPr lang="en-IN" dirty="0"/>
                    </a:p>
                  </a:txBody>
                  <a:tcPr/>
                </a:tc>
                <a:tc>
                  <a:txBody>
                    <a:bodyPr/>
                    <a:lstStyle/>
                    <a:p>
                      <a:r>
                        <a:rPr lang="en-US" dirty="0" smtClean="0"/>
                        <a:t>r International Classification of Diseases (ICD version 9 and 10) diagnosis codes</a:t>
                      </a:r>
                      <a:endParaRPr lang="en-IN" sz="1800" b="0" i="0" kern="1200" dirty="0">
                        <a:solidFill>
                          <a:schemeClr val="dk1"/>
                        </a:solidFill>
                        <a:effectLst/>
                        <a:latin typeface="+mn-lt"/>
                        <a:ea typeface="+mn-ea"/>
                        <a:cs typeface="+mn-cs"/>
                      </a:endParaRPr>
                    </a:p>
                  </a:txBody>
                  <a:tcPr/>
                </a:tc>
                <a:tc>
                  <a:txBody>
                    <a:bodyPr/>
                    <a:lstStyle/>
                    <a:p>
                      <a:r>
                        <a:rPr lang="en-IN" sz="1800" b="0" i="0" kern="1200" dirty="0" smtClean="0">
                          <a:solidFill>
                            <a:schemeClr val="dk1"/>
                          </a:solidFill>
                          <a:effectLst/>
                          <a:latin typeface="+mn-lt"/>
                          <a:ea typeface="+mn-ea"/>
                          <a:cs typeface="+mn-cs"/>
                        </a:rPr>
                        <a:t>Computationally expensive</a:t>
                      </a:r>
                      <a:endParaRPr lang="en-IN"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2841247413"/>
                  </a:ext>
                </a:extLst>
              </a:tr>
              <a:tr h="1355290">
                <a:tc>
                  <a:txBody>
                    <a:bodyPr/>
                    <a:lstStyle/>
                    <a:p>
                      <a:r>
                        <a:rPr lang="en-US" dirty="0" smtClean="0"/>
                        <a:t>2</a:t>
                      </a:r>
                      <a:endParaRPr lang="en-IN" dirty="0"/>
                    </a:p>
                  </a:txBody>
                  <a:tcPr/>
                </a:tc>
                <a:tc>
                  <a:txBody>
                    <a:bodyPr/>
                    <a:lstStyle/>
                    <a:p>
                      <a:r>
                        <a:rPr lang="en-US" dirty="0" smtClean="0"/>
                        <a:t>2019</a:t>
                      </a:r>
                      <a:endParaRPr lang="en-IN" dirty="0"/>
                    </a:p>
                  </a:txBody>
                  <a:tcPr/>
                </a:tc>
                <a:tc>
                  <a:txBody>
                    <a:bodyPr/>
                    <a:lstStyle/>
                    <a:p>
                      <a:r>
                        <a:rPr lang="en-US" dirty="0" smtClean="0"/>
                        <a:t>An </a:t>
                      </a:r>
                      <a:r>
                        <a:rPr lang="en-US" dirty="0" err="1" smtClean="0"/>
                        <a:t>IoT</a:t>
                      </a:r>
                      <a:r>
                        <a:rPr lang="en-US" dirty="0" smtClean="0"/>
                        <a:t> Tree Health Indexing Method Using Heterogeneous Neural Network</a:t>
                      </a:r>
                      <a:endParaRPr lang="en-IN" dirty="0"/>
                    </a:p>
                  </a:txBody>
                  <a:tcPr/>
                </a:tc>
                <a:tc>
                  <a:txBody>
                    <a:bodyPr/>
                    <a:lstStyle/>
                    <a:p>
                      <a:r>
                        <a:rPr lang="de-DE" dirty="0" smtClean="0"/>
                        <a:t>CHUNG KIT WU  , KIM FUNG TSANG</a:t>
                      </a:r>
                      <a:endParaRPr lang="en-IN" dirty="0"/>
                    </a:p>
                  </a:txBody>
                  <a:tcPr/>
                </a:tc>
                <a:tc>
                  <a:txBody>
                    <a:bodyPr/>
                    <a:lstStyle/>
                    <a:p>
                      <a:r>
                        <a:rPr lang="en-IN" dirty="0" smtClean="0"/>
                        <a:t>(RNN)</a:t>
                      </a:r>
                      <a:endParaRPr lang="en-IN" dirty="0"/>
                    </a:p>
                  </a:txBody>
                  <a:tcPr/>
                </a:tc>
                <a:tc>
                  <a:txBody>
                    <a:bodyPr/>
                    <a:lstStyle/>
                    <a:p>
                      <a:r>
                        <a:rPr lang="en-US" sz="1800" b="0" i="0" kern="1200" dirty="0" smtClean="0">
                          <a:solidFill>
                            <a:schemeClr val="dk1"/>
                          </a:solidFill>
                          <a:effectLst/>
                          <a:latin typeface="+mn-lt"/>
                          <a:ea typeface="+mn-ea"/>
                          <a:cs typeface="+mn-cs"/>
                        </a:rPr>
                        <a:t> </a:t>
                      </a:r>
                      <a:r>
                        <a:rPr lang="en-US" sz="1800" b="1" i="0" kern="1200" dirty="0" smtClean="0">
                          <a:solidFill>
                            <a:schemeClr val="dk1"/>
                          </a:solidFill>
                          <a:effectLst/>
                          <a:latin typeface="+mn-lt"/>
                          <a:ea typeface="+mn-ea"/>
                          <a:cs typeface="+mn-cs"/>
                        </a:rPr>
                        <a:t>they fail to encode the position and orientation of objects</a:t>
                      </a:r>
                      <a:endParaRPr lang="en-IN" dirty="0"/>
                    </a:p>
                  </a:txBody>
                  <a:tcPr/>
                </a:tc>
                <a:extLst>
                  <a:ext uri="{0D108BD9-81ED-4DB2-BD59-A6C34878D82A}">
                    <a16:rowId xmlns:a16="http://schemas.microsoft.com/office/drawing/2014/main" val="971771347"/>
                  </a:ext>
                </a:extLst>
              </a:tr>
              <a:tr h="1355290">
                <a:tc>
                  <a:txBody>
                    <a:bodyPr/>
                    <a:lstStyle/>
                    <a:p>
                      <a:r>
                        <a:rPr lang="en-US" dirty="0" smtClean="0"/>
                        <a:t>3</a:t>
                      </a:r>
                      <a:endParaRPr lang="en-IN" dirty="0"/>
                    </a:p>
                  </a:txBody>
                  <a:tcPr/>
                </a:tc>
                <a:tc>
                  <a:txBody>
                    <a:bodyPr/>
                    <a:lstStyle/>
                    <a:p>
                      <a:r>
                        <a:rPr lang="en-US" dirty="0" smtClean="0"/>
                        <a:t>2020</a:t>
                      </a:r>
                      <a:endParaRPr lang="en-IN" dirty="0"/>
                    </a:p>
                  </a:txBody>
                  <a:tcPr/>
                </a:tc>
                <a:tc>
                  <a:txBody>
                    <a:bodyPr/>
                    <a:lstStyle/>
                    <a:p>
                      <a:r>
                        <a:rPr lang="en-US" dirty="0" smtClean="0"/>
                        <a:t>Optimization of Sports Fitness Management System Based on Internet of Health Things</a:t>
                      </a:r>
                      <a:endParaRPr lang="en-IN" dirty="0"/>
                    </a:p>
                  </a:txBody>
                  <a:tcPr/>
                </a:tc>
                <a:tc>
                  <a:txBody>
                    <a:bodyPr/>
                    <a:lstStyle/>
                    <a:p>
                      <a:r>
                        <a:rPr lang="en-US" dirty="0" smtClean="0"/>
                        <a:t>YONGQUAN TANG 1,2 AND DEHUA WANG</a:t>
                      </a:r>
                      <a:endParaRPr lang="en-IN" dirty="0"/>
                    </a:p>
                  </a:txBody>
                  <a:tcPr/>
                </a:tc>
                <a:tc>
                  <a:txBody>
                    <a:bodyPr/>
                    <a:lstStyle/>
                    <a:p>
                      <a:r>
                        <a:rPr lang="en-IN" dirty="0" err="1" smtClean="0"/>
                        <a:t>XModel</a:t>
                      </a:r>
                      <a:r>
                        <a:rPr lang="en-IN" dirty="0" smtClean="0"/>
                        <a:t> platform</a:t>
                      </a:r>
                      <a:endParaRPr lang="en-IN" dirty="0"/>
                    </a:p>
                  </a:txBody>
                  <a:tcPr/>
                </a:tc>
                <a:tc>
                  <a:txBody>
                    <a:bodyPr/>
                    <a:lstStyle/>
                    <a:p>
                      <a:r>
                        <a:rPr lang="en-US" sz="1800" b="0" i="0" kern="1200" dirty="0" smtClean="0">
                          <a:solidFill>
                            <a:schemeClr val="dk1"/>
                          </a:solidFill>
                          <a:effectLst/>
                          <a:latin typeface="+mn-lt"/>
                          <a:ea typeface="+mn-ea"/>
                          <a:cs typeface="+mn-cs"/>
                        </a:rPr>
                        <a:t>algorithm is not suitable for large data sets.</a:t>
                      </a:r>
                      <a:endParaRPr lang="en-IN" dirty="0"/>
                    </a:p>
                  </a:txBody>
                  <a:tcPr/>
                </a:tc>
                <a:extLst>
                  <a:ext uri="{0D108BD9-81ED-4DB2-BD59-A6C34878D82A}">
                    <a16:rowId xmlns:a16="http://schemas.microsoft.com/office/drawing/2014/main" val="3838058757"/>
                  </a:ext>
                </a:extLst>
              </a:tr>
              <a:tr h="1980808">
                <a:tc>
                  <a:txBody>
                    <a:bodyPr/>
                    <a:lstStyle/>
                    <a:p>
                      <a:r>
                        <a:rPr lang="en-US" dirty="0" smtClean="0"/>
                        <a:t>4</a:t>
                      </a:r>
                      <a:endParaRPr lang="en-IN" dirty="0"/>
                    </a:p>
                  </a:txBody>
                  <a:tcPr/>
                </a:tc>
                <a:tc>
                  <a:txBody>
                    <a:bodyPr/>
                    <a:lstStyle/>
                    <a:p>
                      <a:r>
                        <a:rPr lang="en-US" dirty="0" smtClean="0"/>
                        <a:t>2020</a:t>
                      </a:r>
                      <a:endParaRPr lang="en-IN" dirty="0"/>
                    </a:p>
                  </a:txBody>
                  <a:tcPr/>
                </a:tc>
                <a:tc>
                  <a:txBody>
                    <a:bodyPr/>
                    <a:lstStyle/>
                    <a:p>
                      <a:r>
                        <a:rPr lang="en-US" dirty="0" smtClean="0"/>
                        <a:t>Modeling Large Sparse Data for Feature Selection: Hospital Admission Predictions of the Dementia Patients Using Primary Care Electronic Health Records</a:t>
                      </a:r>
                      <a:endParaRPr lang="en-IN" dirty="0"/>
                    </a:p>
                  </a:txBody>
                  <a:tcPr/>
                </a:tc>
                <a:tc>
                  <a:txBody>
                    <a:bodyPr/>
                    <a:lstStyle/>
                    <a:p>
                      <a:r>
                        <a:rPr lang="en-IN" dirty="0" smtClean="0"/>
                        <a:t>GAVIN TSANG 1 , SHANG-MING ZHOU2 , AND XIANGHUA XIE 1</a:t>
                      </a:r>
                      <a:endParaRPr lang="en-IN" dirty="0"/>
                    </a:p>
                  </a:txBody>
                  <a:tcPr/>
                </a:tc>
                <a:tc>
                  <a:txBody>
                    <a:bodyPr/>
                    <a:lstStyle/>
                    <a:p>
                      <a:r>
                        <a:rPr lang="en-IN" dirty="0" smtClean="0"/>
                        <a:t>naive Bayes multinomial algorithm</a:t>
                      </a:r>
                      <a:endParaRPr lang="en-IN" dirty="0"/>
                    </a:p>
                  </a:txBody>
                  <a:tcPr/>
                </a:tc>
                <a:tc>
                  <a:txBody>
                    <a:bodyPr/>
                    <a:lstStyle/>
                    <a:p>
                      <a:pPr fontAlgn="base"/>
                      <a:r>
                        <a:rPr lang="en-US" sz="1800" b="0" i="0" kern="1200" dirty="0" smtClean="0">
                          <a:solidFill>
                            <a:schemeClr val="dk1"/>
                          </a:solidFill>
                          <a:effectLst/>
                          <a:latin typeface="+mn-lt"/>
                          <a:ea typeface="+mn-ea"/>
                          <a:cs typeface="+mn-cs"/>
                        </a:rPr>
                        <a:t>The prediction accuracy of this algorithm is lower than the other probability algorithms</a:t>
                      </a:r>
                      <a:endParaRPr lang="en-US"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3968922921"/>
                  </a:ext>
                </a:extLst>
              </a:tr>
              <a:tr h="571129">
                <a:tc>
                  <a:txBody>
                    <a:bodyPr/>
                    <a:lstStyle/>
                    <a:p>
                      <a:r>
                        <a:rPr lang="en-US" dirty="0" smtClean="0"/>
                        <a:t>5</a:t>
                      </a:r>
                      <a:endParaRPr lang="en-IN" dirty="0"/>
                    </a:p>
                  </a:txBody>
                  <a:tcPr/>
                </a:tc>
                <a:tc>
                  <a:txBody>
                    <a:bodyPr/>
                    <a:lstStyle/>
                    <a:p>
                      <a:r>
                        <a:rPr lang="en-US" dirty="0" smtClean="0"/>
                        <a:t>2022</a:t>
                      </a:r>
                      <a:endParaRPr lang="en-IN" dirty="0"/>
                    </a:p>
                  </a:txBody>
                  <a:tcPr/>
                </a:tc>
                <a:tc>
                  <a:txBody>
                    <a:bodyPr/>
                    <a:lstStyle/>
                    <a:p>
                      <a:r>
                        <a:rPr lang="en-US" dirty="0" smtClean="0"/>
                        <a:t>A </a:t>
                      </a:r>
                      <a:r>
                        <a:rPr lang="en-US" dirty="0" err="1" smtClean="0"/>
                        <a:t>Blockchain</a:t>
                      </a:r>
                      <a:r>
                        <a:rPr lang="en-US" dirty="0" smtClean="0"/>
                        <a:t>-Based Consent Mechanism for Access to Fitness Data in the Healthcare Context</a:t>
                      </a:r>
                      <a:endParaRPr lang="en-IN" dirty="0"/>
                    </a:p>
                  </a:txBody>
                  <a:tcPr/>
                </a:tc>
                <a:tc>
                  <a:txBody>
                    <a:bodyPr/>
                    <a:lstStyle/>
                    <a:p>
                      <a:r>
                        <a:rPr lang="en-IN" dirty="0" smtClean="0"/>
                        <a:t>MAY ALHAJRI ,CARSTEN RUDOLPH  , AND AHMAD SALEHI SHAHRAK</a:t>
                      </a:r>
                      <a:endParaRPr lang="en-IN" dirty="0"/>
                    </a:p>
                  </a:txBody>
                  <a:tcPr/>
                </a:tc>
                <a:tc>
                  <a:txBody>
                    <a:bodyPr/>
                    <a:lstStyle/>
                    <a:p>
                      <a:r>
                        <a:rPr lang="en-IN" dirty="0" err="1" smtClean="0"/>
                        <a:t>Blockchain</a:t>
                      </a:r>
                      <a:r>
                        <a:rPr lang="en-IN" dirty="0" smtClean="0"/>
                        <a:t>-Based</a:t>
                      </a:r>
                      <a:endParaRPr lang="en-IN" sz="1800" b="0" i="0" kern="1200" dirty="0">
                        <a:solidFill>
                          <a:schemeClr val="dk1"/>
                        </a:solidFill>
                        <a:effectLst/>
                        <a:latin typeface="+mn-lt"/>
                        <a:ea typeface="+mn-ea"/>
                        <a:cs typeface="+mn-cs"/>
                      </a:endParaRPr>
                    </a:p>
                  </a:txBody>
                  <a:tcPr/>
                </a:tc>
                <a:tc>
                  <a:txBody>
                    <a:bodyPr/>
                    <a:lstStyle/>
                    <a:p>
                      <a:r>
                        <a:rPr lang="en-US" sz="1800" b="0" i="0" kern="1200" dirty="0" smtClean="0">
                          <a:solidFill>
                            <a:schemeClr val="dk1"/>
                          </a:solidFill>
                          <a:effectLst/>
                          <a:latin typeface="+mn-lt"/>
                          <a:ea typeface="+mn-ea"/>
                          <a:cs typeface="+mn-cs"/>
                        </a:rPr>
                        <a:t>Require high memory – need to store all of the training data</a:t>
                      </a:r>
                      <a:endParaRPr lang="en-IN" dirty="0"/>
                    </a:p>
                  </a:txBody>
                  <a:tcPr/>
                </a:tc>
                <a:extLst>
                  <a:ext uri="{0D108BD9-81ED-4DB2-BD59-A6C34878D82A}">
                    <a16:rowId xmlns:a16="http://schemas.microsoft.com/office/drawing/2014/main" val="1413879807"/>
                  </a:ext>
                </a:extLst>
              </a:tr>
            </a:tbl>
          </a:graphicData>
        </a:graphic>
      </p:graphicFrame>
    </p:spTree>
    <p:extLst>
      <p:ext uri="{BB962C8B-B14F-4D97-AF65-F5344CB8AC3E}">
        <p14:creationId xmlns:p14="http://schemas.microsoft.com/office/powerpoint/2010/main" val="1559488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Block diagram</a:t>
            </a:r>
            <a:endParaRPr lang="en-IN" b="1" dirty="0"/>
          </a:p>
        </p:txBody>
      </p:sp>
      <p:pic>
        <p:nvPicPr>
          <p:cNvPr id="4" name="Content Placeholder 3"/>
          <p:cNvPicPr>
            <a:picLocks noGrp="1" noChangeAspect="1"/>
          </p:cNvPicPr>
          <p:nvPr>
            <p:ph idx="1"/>
          </p:nvPr>
        </p:nvPicPr>
        <p:blipFill>
          <a:blip r:embed="rId2"/>
          <a:stretch>
            <a:fillRect/>
          </a:stretch>
        </p:blipFill>
        <p:spPr>
          <a:xfrm>
            <a:off x="1676245" y="1590408"/>
            <a:ext cx="8839510" cy="4438563"/>
          </a:xfrm>
          <a:prstGeom prst="rect">
            <a:avLst/>
          </a:prstGeom>
        </p:spPr>
      </p:pic>
    </p:spTree>
    <p:extLst>
      <p:ext uri="{BB962C8B-B14F-4D97-AF65-F5344CB8AC3E}">
        <p14:creationId xmlns:p14="http://schemas.microsoft.com/office/powerpoint/2010/main" val="932271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956</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Pledge Estimation of Healthcare Fitness prevention of condition Using a Mobile App to Improve Fitness and Health</vt:lpstr>
      <vt:lpstr>Introduction</vt:lpstr>
      <vt:lpstr>Abstract</vt:lpstr>
      <vt:lpstr> Existing system  </vt:lpstr>
      <vt:lpstr>Dis advantages:</vt:lpstr>
      <vt:lpstr>Proposing system</vt:lpstr>
      <vt:lpstr> Advantages  </vt:lpstr>
      <vt:lpstr>PowerPoint Presentation</vt:lpstr>
      <vt:lpstr>Block diagram</vt:lpstr>
      <vt:lpstr>Hardware Requirement </vt:lpstr>
      <vt:lpstr>MODULES</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Pledge Estimation of Healthcare Fitness prevention of condition Using a Mobile App to Improve Fitness and Health</dc:title>
  <dc:creator>DELL</dc:creator>
  <cp:lastModifiedBy>Dell</cp:lastModifiedBy>
  <cp:revision>12</cp:revision>
  <dcterms:created xsi:type="dcterms:W3CDTF">2023-01-19T06:37:13Z</dcterms:created>
  <dcterms:modified xsi:type="dcterms:W3CDTF">2023-02-20T08:29:06Z</dcterms:modified>
</cp:coreProperties>
</file>