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hktO7I3x8guGD5SxWTDqPzE6do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A75DA5-8E28-46E1-99FF-7161361E2B72}">
  <a:tblStyle styleId="{C0A75DA5-8E28-46E1-99FF-7161361E2B7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5" name="Google Shape;3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1792288" y="612775"/>
            <a:ext cx="5486400" cy="4114800"/>
          </a:xfrm>
          <a:prstGeom prst="rect">
            <a:avLst/>
          </a:prstGeom>
          <a:noFill/>
          <a:ln>
            <a:noFill/>
          </a:ln>
        </p:spPr>
      </p:sp>
      <p:sp>
        <p:nvSpPr>
          <p:cNvPr id="68" name="Google Shape;68;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760075"/>
            <a:ext cx="7772400" cy="3765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IN" sz="4600">
                <a:latin typeface="Times New Roman"/>
                <a:ea typeface="Times New Roman"/>
                <a:cs typeface="Times New Roman"/>
                <a:sym typeface="Times New Roman"/>
              </a:rPr>
              <a:t>Android Malware Detection Using Machine Learning</a:t>
            </a:r>
            <a:endParaRPr sz="4600">
              <a:latin typeface="Times New Roman"/>
              <a:ea typeface="Times New Roman"/>
              <a:cs typeface="Times New Roman"/>
              <a:sym typeface="Times New Roman"/>
            </a:endParaRPr>
          </a:p>
          <a:p>
            <a:pPr indent="0" lvl="0" marL="0" rtl="0" algn="ctr">
              <a:lnSpc>
                <a:spcPct val="107916"/>
              </a:lnSpc>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l">
              <a:spcBef>
                <a:spcPts val="800"/>
              </a:spcBef>
              <a:spcAft>
                <a:spcPts val="0"/>
              </a:spcAft>
              <a:buClr>
                <a:schemeClr val="dk1"/>
              </a:buClr>
              <a:buSzPts val="5400"/>
              <a:buFont typeface="Calibri"/>
              <a:buNone/>
            </a:pPr>
            <a:r>
              <a:t/>
            </a:r>
            <a:endParaRPr b="1"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IN"/>
              <a:t>ADVANTAGES</a:t>
            </a:r>
            <a:endParaRPr/>
          </a:p>
        </p:txBody>
      </p:sp>
      <p:sp>
        <p:nvSpPr>
          <p:cNvPr id="142" name="Google Shape;142;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Improves the percentages of detection malicious application.</a:t>
            </a:r>
            <a:endParaRPr/>
          </a:p>
          <a:p>
            <a:pPr indent="-342900" lvl="0" marL="34290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Machine learning is better efficient than Non machine learning algorithm.</a:t>
            </a:r>
            <a:endParaRPr/>
          </a:p>
          <a:p>
            <a:pPr indent="-342900" lvl="0" marL="34290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Able to detect new malware android applications.</a:t>
            </a:r>
            <a:endParaRPr/>
          </a:p>
          <a:p>
            <a:pPr indent="-342900" lvl="0" marL="34290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We only need to consider 22 out of 135 permissions to improve the runtime performance by 85.6%.</a:t>
            </a:r>
            <a:endParaRPr/>
          </a:p>
          <a:p>
            <a:pPr indent="-190500" lvl="0" marL="342900" rtl="0" algn="l">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IN"/>
              <a:t>Hardware and Software requirements:</a:t>
            </a:r>
            <a:br>
              <a:rPr lang="en-IN"/>
            </a:br>
            <a:endParaRPr/>
          </a:p>
        </p:txBody>
      </p:sp>
      <p:sp>
        <p:nvSpPr>
          <p:cNvPr id="148" name="Google Shape;148;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IN" sz="2400">
                <a:latin typeface="Times New Roman"/>
                <a:ea typeface="Times New Roman"/>
                <a:cs typeface="Times New Roman"/>
                <a:sym typeface="Times New Roman"/>
              </a:rPr>
              <a:t>Hardware:</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OS – Windows 7,8 or 10 (32 or 64 bit)</a:t>
            </a:r>
            <a:endParaRPr/>
          </a:p>
          <a:p>
            <a:pPr indent="-342900" lvl="0" marL="34290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RAM – 4GB</a:t>
            </a:r>
            <a:endParaRPr/>
          </a:p>
          <a:p>
            <a:pPr indent="0" lvl="0" marL="0" rtl="0" algn="l">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rPr b="1" lang="en-IN" sz="2400">
                <a:latin typeface="Times New Roman"/>
                <a:ea typeface="Times New Roman"/>
                <a:cs typeface="Times New Roman"/>
                <a:sym typeface="Times New Roman"/>
              </a:rPr>
              <a:t>Software:</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Python IDLE</a:t>
            </a:r>
            <a:endParaRPr/>
          </a:p>
          <a:p>
            <a:pPr indent="-342900" lvl="0" marL="34290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Anaconda</a:t>
            </a:r>
            <a:endParaRPr/>
          </a:p>
          <a:p>
            <a:pPr indent="-342900" lvl="0" marL="342900" rtl="0" algn="l">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Jupyter Notebook</a:t>
            </a:r>
            <a:endParaRPr/>
          </a:p>
          <a:p>
            <a:pPr indent="-190500" lvl="0" marL="342900" rtl="0" algn="l">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Problem statement</a:t>
            </a:r>
            <a:endParaRPr/>
          </a:p>
        </p:txBody>
      </p:sp>
      <p:sp>
        <p:nvSpPr>
          <p:cNvPr id="154" name="Google Shape;154;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114300" rtl="0" algn="just">
              <a:spcBef>
                <a:spcPts val="0"/>
              </a:spcBef>
              <a:spcAft>
                <a:spcPts val="0"/>
              </a:spcAft>
              <a:buClr>
                <a:schemeClr val="dk1"/>
              </a:buClr>
              <a:buSzPts val="2400"/>
              <a:buNone/>
            </a:pPr>
            <a:r>
              <a:rPr lang="en-IN" sz="2400">
                <a:latin typeface="Times New Roman"/>
                <a:ea typeface="Times New Roman"/>
                <a:cs typeface="Times New Roman"/>
                <a:sym typeface="Times New Roman"/>
              </a:rPr>
              <a:t>Since the introduction of the Android operating system, its popularity has increased, and continues to do so. Over time, attackers saw Android as a lucrative target. Thus, they developed malware for Android. The growth of Android malware has been steady, in terms of both volume and complexity. Many researchers have addressed malware detection experimentation. However, attackers have always tried to find a way to evade new detection methods. It is necessary to develop new analysis and detection methods in order to detect malicious activities. </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b="1" lang="en-IN" sz="3200"/>
              <a:t>SYSTEM ARCHITECTURE</a:t>
            </a:r>
            <a:br>
              <a:rPr lang="en-IN" sz="3200"/>
            </a:br>
            <a:endParaRPr sz="3200"/>
          </a:p>
        </p:txBody>
      </p:sp>
      <p:pic>
        <p:nvPicPr>
          <p:cNvPr descr="C:\Users\lenovo\Pictures\cccccccccccccc.png" id="160" name="Google Shape;160;p13"/>
          <p:cNvPicPr preferRelativeResize="0"/>
          <p:nvPr>
            <p:ph idx="1" type="body"/>
          </p:nvPr>
        </p:nvPicPr>
        <p:blipFill rotWithShape="1">
          <a:blip r:embed="rId3">
            <a:alphaModFix/>
          </a:blip>
          <a:srcRect b="0" l="0" r="0" t="0"/>
          <a:stretch/>
        </p:blipFill>
        <p:spPr>
          <a:xfrm>
            <a:off x="1230875" y="777350"/>
            <a:ext cx="5989800" cy="570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Modules:</a:t>
            </a:r>
            <a:endParaRPr/>
          </a:p>
        </p:txBody>
      </p:sp>
      <p:sp>
        <p:nvSpPr>
          <p:cNvPr id="166" name="Google Shape;166;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Data Collection</a:t>
            </a:r>
            <a:endParaRPr/>
          </a:p>
          <a:p>
            <a:pPr indent="-342900" lvl="0" marL="342900" rtl="0" algn="l">
              <a:spcBef>
                <a:spcPts val="640"/>
              </a:spcBef>
              <a:spcAft>
                <a:spcPts val="0"/>
              </a:spcAft>
              <a:buClr>
                <a:schemeClr val="dk1"/>
              </a:buClr>
              <a:buSzPts val="3200"/>
              <a:buChar char="•"/>
            </a:pPr>
            <a:r>
              <a:rPr lang="en-IN"/>
              <a:t>Pre Processing</a:t>
            </a:r>
            <a:endParaRPr/>
          </a:p>
          <a:p>
            <a:pPr indent="-342900" lvl="0" marL="342900" rtl="0" algn="l">
              <a:spcBef>
                <a:spcPts val="640"/>
              </a:spcBef>
              <a:spcAft>
                <a:spcPts val="0"/>
              </a:spcAft>
              <a:buClr>
                <a:schemeClr val="dk1"/>
              </a:buClr>
              <a:buSzPts val="3200"/>
              <a:buChar char="•"/>
            </a:pPr>
            <a:r>
              <a:rPr lang="en-IN"/>
              <a:t>Feature extraction</a:t>
            </a:r>
            <a:endParaRPr/>
          </a:p>
          <a:p>
            <a:pPr indent="-342900" lvl="0" marL="342900" rtl="0" algn="l">
              <a:spcBef>
                <a:spcPts val="640"/>
              </a:spcBef>
              <a:spcAft>
                <a:spcPts val="0"/>
              </a:spcAft>
              <a:buClr>
                <a:schemeClr val="dk1"/>
              </a:buClr>
              <a:buSzPts val="3200"/>
              <a:buChar char="•"/>
            </a:pPr>
            <a:r>
              <a:rPr lang="en-IN"/>
              <a:t>Classification</a:t>
            </a:r>
            <a:endParaRPr/>
          </a:p>
          <a:p>
            <a:pPr indent="-342900" lvl="0" marL="342900" rtl="0" algn="l">
              <a:spcBef>
                <a:spcPts val="640"/>
              </a:spcBef>
              <a:spcAft>
                <a:spcPts val="0"/>
              </a:spcAft>
              <a:buClr>
                <a:schemeClr val="dk1"/>
              </a:buClr>
              <a:buSzPts val="3200"/>
              <a:buChar char="•"/>
            </a:pPr>
            <a:r>
              <a:rPr lang="en-IN"/>
              <a:t>Efficiency  Calculation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Times New Roman"/>
              <a:buNone/>
            </a:pPr>
            <a:r>
              <a:rPr b="1" lang="en-IN" sz="2800">
                <a:latin typeface="Times New Roman"/>
                <a:ea typeface="Times New Roman"/>
                <a:cs typeface="Times New Roman"/>
                <a:sym typeface="Times New Roman"/>
              </a:rPr>
              <a:t>Domain Specification : </a:t>
            </a:r>
            <a:br>
              <a:rPr lang="en-IN" sz="2800">
                <a:latin typeface="Times New Roman"/>
                <a:ea typeface="Times New Roman"/>
                <a:cs typeface="Times New Roman"/>
                <a:sym typeface="Times New Roman"/>
              </a:rPr>
            </a:br>
            <a:r>
              <a:rPr b="1" lang="en-IN" sz="2800">
                <a:latin typeface="Times New Roman"/>
                <a:ea typeface="Times New Roman"/>
                <a:cs typeface="Times New Roman"/>
                <a:sym typeface="Times New Roman"/>
              </a:rPr>
              <a:t>                                     MACHINE LEARNING</a:t>
            </a:r>
            <a:endParaRPr sz="2800">
              <a:latin typeface="Times New Roman"/>
              <a:ea typeface="Times New Roman"/>
              <a:cs typeface="Times New Roman"/>
              <a:sym typeface="Times New Roman"/>
            </a:endParaRPr>
          </a:p>
        </p:txBody>
      </p:sp>
      <p:sp>
        <p:nvSpPr>
          <p:cNvPr id="94" name="Google Shape;94;p2"/>
          <p:cNvSpPr txBox="1"/>
          <p:nvPr>
            <p:ph idx="1" type="body"/>
          </p:nvPr>
        </p:nvSpPr>
        <p:spPr>
          <a:xfrm>
            <a:off x="457200" y="1600200"/>
            <a:ext cx="7620000" cy="35814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IN"/>
              <a:t>Machine Learning is a system that can learn from example through self-improvement and without being explicitly coded by programmer. The breakthrough comes with the idea that a machine can singularly learn from the data (i.e., example) to produce accurate results.</a:t>
            </a:r>
            <a:endParaRPr/>
          </a:p>
          <a:p>
            <a:pPr indent="-342900" lvl="0" marL="342900" rtl="0" algn="l">
              <a:spcBef>
                <a:spcPts val="448"/>
              </a:spcBef>
              <a:spcAft>
                <a:spcPts val="0"/>
              </a:spcAft>
              <a:buClr>
                <a:schemeClr val="dk1"/>
              </a:buClr>
              <a:buSzPct val="100000"/>
              <a:buChar char="•"/>
            </a:pPr>
            <a:r>
              <a:rPr b="1" lang="en-IN"/>
              <a:t>How does Machine learning work?</a:t>
            </a:r>
            <a:endParaRPr/>
          </a:p>
          <a:p>
            <a:pPr indent="-342900" lvl="0" marL="342900" rtl="0" algn="l">
              <a:spcBef>
                <a:spcPts val="448"/>
              </a:spcBef>
              <a:spcAft>
                <a:spcPts val="0"/>
              </a:spcAft>
              <a:buClr>
                <a:schemeClr val="dk1"/>
              </a:buClr>
              <a:buSzPct val="100000"/>
              <a:buChar char="•"/>
            </a:pPr>
            <a:r>
              <a:rPr lang="en-IN"/>
              <a:t>Machine learning is the brain where all the learning takes place. The way the machine learns is similar to the human being. Humans learn from experience. The more we know, the more easily we can predict.</a:t>
            </a:r>
            <a:endParaRPr/>
          </a:p>
          <a:p>
            <a:pPr indent="-200660" lvl="0" marL="342900" rtl="0" algn="l">
              <a:spcBef>
                <a:spcPts val="448"/>
              </a:spcBef>
              <a:spcAft>
                <a:spcPts val="0"/>
              </a:spcAft>
              <a:buClr>
                <a:schemeClr val="dk1"/>
              </a:buClr>
              <a:buSzPct val="100000"/>
              <a:buNone/>
            </a:pPr>
            <a:r>
              <a:t/>
            </a:r>
            <a:endParaRPr/>
          </a:p>
        </p:txBody>
      </p:sp>
      <p:pic>
        <p:nvPicPr>
          <p:cNvPr id="95" name="Google Shape;95;p2"/>
          <p:cNvPicPr preferRelativeResize="0"/>
          <p:nvPr/>
        </p:nvPicPr>
        <p:blipFill rotWithShape="1">
          <a:blip r:embed="rId3">
            <a:alphaModFix/>
          </a:blip>
          <a:srcRect b="0" l="0" r="0" t="0"/>
          <a:stretch/>
        </p:blipFill>
        <p:spPr>
          <a:xfrm>
            <a:off x="1904999" y="5158628"/>
            <a:ext cx="5546725" cy="16993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IN"/>
              <a:t>OBJECTIVE</a:t>
            </a:r>
            <a:endParaRPr/>
          </a:p>
        </p:txBody>
      </p:sp>
      <p:sp>
        <p:nvSpPr>
          <p:cNvPr id="101" name="Google Shape;10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90500" lvl="0" marL="342900" rtl="0" algn="just">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b="1"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The ultimate aim of the project is to improve permission for detecting the malicious android mobile application using machine learning algorithms.</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Times New Roman"/>
              <a:buNone/>
            </a:pPr>
            <a:r>
              <a:rPr b="1" lang="en-IN" sz="2800">
                <a:latin typeface="Times New Roman"/>
                <a:ea typeface="Times New Roman"/>
                <a:cs typeface="Times New Roman"/>
                <a:sym typeface="Times New Roman"/>
              </a:rPr>
              <a:t>Abstract:</a:t>
            </a:r>
            <a:endParaRPr sz="2800">
              <a:latin typeface="Times New Roman"/>
              <a:ea typeface="Times New Roman"/>
              <a:cs typeface="Times New Roman"/>
              <a:sym typeface="Times New Roman"/>
            </a:endParaRPr>
          </a:p>
        </p:txBody>
      </p:sp>
      <p:sp>
        <p:nvSpPr>
          <p:cNvPr id="107" name="Google Shape;10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000"/>
              <a:buNone/>
            </a:pPr>
            <a:r>
              <a:rPr lang="en-IN" sz="2000">
                <a:latin typeface="Times New Roman"/>
                <a:ea typeface="Times New Roman"/>
                <a:cs typeface="Times New Roman"/>
                <a:sym typeface="Times New Roman"/>
              </a:rPr>
              <a:t>	In recent years, the usages of smart phones are increasing steadily and also growth of Android application users are increasing. Due to growth of Android application user, some intruder are creating malicious android application as tool to steal the sensitive data and identity theft / fraud mobile bank, mobile wallets. There are so many malicious applications detection tools and software are available. But an effectively and efficiently malicious applications detection tools needed to tackle and handle new complex malicious apps created by intruder or hackers. In this paper we came up with idea of using machine learning approaches for detecting the malicious android application. First we have to gather dataset of past malicious apps as training set and with the help of Support vector machine algorithm and decision tree algorithm make up comparison with training dataset and trained dataset we can predict the malware android apps upto 90.2 % unknown / New malware mobile application.</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683568" y="1916832"/>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IN"/>
              <a:t>Literature survey: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aphicFrame>
        <p:nvGraphicFramePr>
          <p:cNvPr id="118" name="Google Shape;118;p6"/>
          <p:cNvGraphicFramePr/>
          <p:nvPr/>
        </p:nvGraphicFramePr>
        <p:xfrm>
          <a:off x="1" y="1"/>
          <a:ext cx="3000000" cy="3000000"/>
        </p:xfrm>
        <a:graphic>
          <a:graphicData uri="http://schemas.openxmlformats.org/drawingml/2006/table">
            <a:tbl>
              <a:tblPr bandRow="1" firstRow="1">
                <a:noFill/>
                <a:tableStyleId>{C0A75DA5-8E28-46E1-99FF-7161361E2B72}</a:tableStyleId>
              </a:tblPr>
              <a:tblGrid>
                <a:gridCol w="577450"/>
                <a:gridCol w="1905925"/>
                <a:gridCol w="1241675"/>
                <a:gridCol w="1023600"/>
                <a:gridCol w="2202875"/>
                <a:gridCol w="2192475"/>
              </a:tblGrid>
              <a:tr h="385450">
                <a:tc>
                  <a:txBody>
                    <a:bodyPr/>
                    <a:lstStyle/>
                    <a:p>
                      <a:pPr indent="0" lvl="0" marL="0" marR="0" rtl="0" algn="l">
                        <a:spcBef>
                          <a:spcPts val="0"/>
                        </a:spcBef>
                        <a:spcAft>
                          <a:spcPts val="0"/>
                        </a:spcAft>
                        <a:buNone/>
                      </a:pPr>
                      <a:r>
                        <a:rPr lang="en-IN" sz="1800" u="none" cap="none" strike="noStrike"/>
                        <a:t>S.NO</a:t>
                      </a:r>
                      <a:endParaRPr sz="1800"/>
                    </a:p>
                  </a:txBody>
                  <a:tcPr marT="45725" marB="45725" marR="68575" marL="68575"/>
                </a:tc>
                <a:tc>
                  <a:txBody>
                    <a:bodyPr/>
                    <a:lstStyle/>
                    <a:p>
                      <a:pPr indent="0" lvl="0" marL="0" marR="0" rtl="0" algn="l">
                        <a:spcBef>
                          <a:spcPts val="0"/>
                        </a:spcBef>
                        <a:spcAft>
                          <a:spcPts val="0"/>
                        </a:spcAft>
                        <a:buNone/>
                      </a:pPr>
                      <a:r>
                        <a:rPr lang="en-IN" sz="1800"/>
                        <a:t>TITLE</a:t>
                      </a:r>
                      <a:endParaRPr sz="1800"/>
                    </a:p>
                  </a:txBody>
                  <a:tcPr marT="45725" marB="45725" marR="68575" marL="68575"/>
                </a:tc>
                <a:tc>
                  <a:txBody>
                    <a:bodyPr/>
                    <a:lstStyle/>
                    <a:p>
                      <a:pPr indent="0" lvl="0" marL="0" marR="0" rtl="0" algn="l">
                        <a:spcBef>
                          <a:spcPts val="0"/>
                        </a:spcBef>
                        <a:spcAft>
                          <a:spcPts val="0"/>
                        </a:spcAft>
                        <a:buNone/>
                      </a:pPr>
                      <a:r>
                        <a:rPr lang="en-IN" sz="1800"/>
                        <a:t>AUTHOR NAME</a:t>
                      </a:r>
                      <a:endParaRPr sz="1800"/>
                    </a:p>
                  </a:txBody>
                  <a:tcPr marT="45725" marB="45725" marR="68575" marL="68575"/>
                </a:tc>
                <a:tc>
                  <a:txBody>
                    <a:bodyPr/>
                    <a:lstStyle/>
                    <a:p>
                      <a:pPr indent="0" lvl="0" marL="0" marR="0" rtl="0" algn="l">
                        <a:spcBef>
                          <a:spcPts val="0"/>
                        </a:spcBef>
                        <a:spcAft>
                          <a:spcPts val="0"/>
                        </a:spcAft>
                        <a:buNone/>
                      </a:pPr>
                      <a:r>
                        <a:rPr lang="en-IN" sz="1800"/>
                        <a:t>YEAR OF PUBLISH</a:t>
                      </a:r>
                      <a:endParaRPr sz="1800"/>
                    </a:p>
                  </a:txBody>
                  <a:tcPr marT="45725" marB="45725" marR="68575" marL="68575"/>
                </a:tc>
                <a:tc>
                  <a:txBody>
                    <a:bodyPr/>
                    <a:lstStyle/>
                    <a:p>
                      <a:pPr indent="0" lvl="0" marL="0" marR="0" rtl="0" algn="l">
                        <a:spcBef>
                          <a:spcPts val="0"/>
                        </a:spcBef>
                        <a:spcAft>
                          <a:spcPts val="0"/>
                        </a:spcAft>
                        <a:buNone/>
                      </a:pPr>
                      <a:r>
                        <a:rPr lang="en-IN" sz="1800"/>
                        <a:t>ALGORITHM</a:t>
                      </a:r>
                      <a:r>
                        <a:rPr lang="en-IN" sz="1800"/>
                        <a:t> USED</a:t>
                      </a:r>
                      <a:endParaRPr sz="1800"/>
                    </a:p>
                  </a:txBody>
                  <a:tcPr marT="45725" marB="45725" marR="68575" marL="68575"/>
                </a:tc>
                <a:tc>
                  <a:txBody>
                    <a:bodyPr/>
                    <a:lstStyle/>
                    <a:p>
                      <a:pPr indent="0" lvl="0" marL="0" marR="0" rtl="0" algn="l">
                        <a:spcBef>
                          <a:spcPts val="0"/>
                        </a:spcBef>
                        <a:spcAft>
                          <a:spcPts val="0"/>
                        </a:spcAft>
                        <a:buNone/>
                      </a:pPr>
                      <a:r>
                        <a:rPr lang="en-IN" sz="1800"/>
                        <a:t>DRAWBACKS</a:t>
                      </a:r>
                      <a:endParaRPr sz="1800"/>
                    </a:p>
                  </a:txBody>
                  <a:tcPr marT="45725" marB="45725" marR="68575" marL="68575"/>
                </a:tc>
              </a:tr>
              <a:tr h="1070700">
                <a:tc>
                  <a:txBody>
                    <a:bodyPr/>
                    <a:lstStyle/>
                    <a:p>
                      <a:pPr indent="0" lvl="0" marL="0" marR="0" rtl="0" algn="l">
                        <a:spcBef>
                          <a:spcPts val="0"/>
                        </a:spcBef>
                        <a:spcAft>
                          <a:spcPts val="0"/>
                        </a:spcAft>
                        <a:buNone/>
                      </a:pPr>
                      <a:r>
                        <a:rPr lang="en-IN" sz="1800"/>
                        <a:t>1</a:t>
                      </a:r>
                      <a:endParaRPr sz="1800"/>
                    </a:p>
                  </a:txBody>
                  <a:tcPr marT="45725" marB="45725" marR="68575" marL="68575"/>
                </a:tc>
                <a:tc>
                  <a:txBody>
                    <a:bodyPr/>
                    <a:lstStyle/>
                    <a:p>
                      <a:pPr indent="0" lvl="0" marL="0" marR="0" rtl="0" algn="l">
                        <a:spcBef>
                          <a:spcPts val="0"/>
                        </a:spcBef>
                        <a:spcAft>
                          <a:spcPts val="0"/>
                        </a:spcAft>
                        <a:buNone/>
                      </a:pPr>
                      <a:r>
                        <a:rPr b="0" lang="en-IN" sz="1800"/>
                        <a:t>SpyDroid: A Framework for Employing Multiple Real-Time Malware Detectors on Android</a:t>
                      </a:r>
                      <a:endParaRPr/>
                    </a:p>
                    <a:p>
                      <a:pPr indent="0" lvl="0" marL="0" marR="0" rtl="0" algn="l">
                        <a:spcBef>
                          <a:spcPts val="0"/>
                        </a:spcBef>
                        <a:spcAft>
                          <a:spcPts val="0"/>
                        </a:spcAft>
                        <a:buNone/>
                      </a:pPr>
                      <a:r>
                        <a:t/>
                      </a:r>
                      <a:endParaRPr b="0"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b="0" lang="en-IN" sz="1800"/>
                        <a:t>Shahrear Iqbal, et al</a:t>
                      </a:r>
                      <a:endParaRPr/>
                    </a:p>
                    <a:p>
                      <a:pPr indent="0" lvl="0" marL="0" marR="0" rtl="0" algn="l">
                        <a:spcBef>
                          <a:spcPts val="0"/>
                        </a:spcBef>
                        <a:spcAft>
                          <a:spcPts val="0"/>
                        </a:spcAft>
                        <a:buNone/>
                      </a:pPr>
                      <a:r>
                        <a:t/>
                      </a:r>
                      <a:endParaRPr sz="1800"/>
                    </a:p>
                  </a:txBody>
                  <a:tcPr marT="45725" marB="45725" marR="68575" marL="68575"/>
                </a:tc>
                <a:tc>
                  <a:txBody>
                    <a:bodyPr/>
                    <a:lstStyle/>
                    <a:p>
                      <a:pPr indent="0" lvl="0" marL="0" marR="0" rtl="0" algn="l">
                        <a:spcBef>
                          <a:spcPts val="0"/>
                        </a:spcBef>
                        <a:spcAft>
                          <a:spcPts val="0"/>
                        </a:spcAft>
                        <a:buNone/>
                      </a:pPr>
                      <a:r>
                        <a:rPr lang="en-IN" sz="1800"/>
                        <a:t>2018</a:t>
                      </a:r>
                      <a:endParaRPr sz="1800"/>
                    </a:p>
                  </a:txBody>
                  <a:tcPr marT="45725" marB="45725" marR="68575" marL="68575"/>
                </a:tc>
                <a:tc>
                  <a:txBody>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SpyDroid monitoring module (SMM), Android Open Source Project (AOSP)</a:t>
                      </a:r>
                      <a:endParaRPr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To collect information, the operating system needs to be modified or a tool is used which requires root privileges.</a:t>
                      </a:r>
                      <a:endParaRPr sz="1800"/>
                    </a:p>
                  </a:txBody>
                  <a:tcPr marT="45725" marB="45725" marR="68575" marL="68575"/>
                </a:tc>
              </a:tr>
              <a:tr h="1070700">
                <a:tc>
                  <a:txBody>
                    <a:bodyPr/>
                    <a:lstStyle/>
                    <a:p>
                      <a:pPr indent="0" lvl="0" marL="0" marR="0" rtl="0" algn="l">
                        <a:spcBef>
                          <a:spcPts val="0"/>
                        </a:spcBef>
                        <a:spcAft>
                          <a:spcPts val="0"/>
                        </a:spcAft>
                        <a:buNone/>
                      </a:pPr>
                      <a:r>
                        <a:rPr lang="en-IN" sz="1800"/>
                        <a:t>2</a:t>
                      </a:r>
                      <a:endParaRPr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b="0" lang="en-IN" sz="1800"/>
                        <a:t>Malware Detection in Android Operating System</a:t>
                      </a:r>
                      <a:endParaRPr/>
                    </a:p>
                    <a:p>
                      <a:pPr indent="0" lvl="0" marL="0" marR="0" rtl="0" algn="l">
                        <a:spcBef>
                          <a:spcPts val="0"/>
                        </a:spcBef>
                        <a:spcAft>
                          <a:spcPts val="0"/>
                        </a:spcAft>
                        <a:buNone/>
                      </a:pPr>
                      <a:r>
                        <a:t/>
                      </a:r>
                      <a:endParaRPr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b="0" lang="en-IN" sz="1800"/>
                        <a:t>Zinal D. Patel, et al</a:t>
                      </a:r>
                      <a:endParaRPr/>
                    </a:p>
                    <a:p>
                      <a:pPr indent="0" lvl="0" marL="0" marR="0" rtl="0" algn="l">
                        <a:spcBef>
                          <a:spcPts val="0"/>
                        </a:spcBef>
                        <a:spcAft>
                          <a:spcPts val="0"/>
                        </a:spcAft>
                        <a:buNone/>
                      </a:pPr>
                      <a:r>
                        <a:t/>
                      </a:r>
                      <a:endParaRPr sz="1800"/>
                    </a:p>
                  </a:txBody>
                  <a:tcPr marT="45725" marB="45725" marR="68575" marL="68575"/>
                </a:tc>
                <a:tc>
                  <a:txBody>
                    <a:bodyPr/>
                    <a:lstStyle/>
                    <a:p>
                      <a:pPr indent="0" lvl="0" marL="0" marR="0" rtl="0" algn="l">
                        <a:spcBef>
                          <a:spcPts val="0"/>
                        </a:spcBef>
                        <a:spcAft>
                          <a:spcPts val="0"/>
                        </a:spcAft>
                        <a:buNone/>
                      </a:pPr>
                      <a:r>
                        <a:rPr lang="en-IN" sz="1800"/>
                        <a:t>2018</a:t>
                      </a:r>
                      <a:endParaRPr sz="1800"/>
                    </a:p>
                  </a:txBody>
                  <a:tcPr marT="45725" marB="45725" marR="68575" marL="68575"/>
                </a:tc>
                <a:tc>
                  <a:txBody>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MADAM detection algorithm </a:t>
                      </a:r>
                      <a:endParaRPr sz="1800"/>
                    </a:p>
                  </a:txBody>
                  <a:tcPr marT="45725" marB="45725" marR="68575" marL="68575"/>
                </a:tc>
                <a:tc>
                  <a:txBody>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Very few of these techniques use real-time monitoring on user devices as Android does not provide low-level information to third-party apps. </a:t>
                      </a:r>
                      <a:endParaRPr sz="1800"/>
                    </a:p>
                  </a:txBody>
                  <a:tcPr marT="45725" marB="45725" marR="68575" marL="68575"/>
                </a:tc>
              </a:tr>
              <a:tr h="1451950">
                <a:tc>
                  <a:txBody>
                    <a:bodyPr/>
                    <a:lstStyle/>
                    <a:p>
                      <a:pPr indent="0" lvl="0" marL="0" marR="0" rtl="0" algn="l">
                        <a:spcBef>
                          <a:spcPts val="0"/>
                        </a:spcBef>
                        <a:spcAft>
                          <a:spcPts val="0"/>
                        </a:spcAft>
                        <a:buNone/>
                      </a:pPr>
                      <a:r>
                        <a:rPr lang="en-IN" sz="1800"/>
                        <a:t>3</a:t>
                      </a:r>
                      <a:endParaRPr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b="0" lang="en-IN" sz="1800"/>
                        <a:t>Fine-grained Android Malware Detection based on Deep Learning</a:t>
                      </a:r>
                      <a:endParaRPr/>
                    </a:p>
                    <a:p>
                      <a:pPr indent="0" lvl="0" marL="0" marR="0" rtl="0" algn="l">
                        <a:spcBef>
                          <a:spcPts val="0"/>
                        </a:spcBef>
                        <a:spcAft>
                          <a:spcPts val="0"/>
                        </a:spcAft>
                        <a:buNone/>
                      </a:pPr>
                      <a:r>
                        <a:t/>
                      </a:r>
                      <a:endParaRPr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b="0" lang="en-IN" sz="1800"/>
                        <a:t>Dongfang Li, et al</a:t>
                      </a:r>
                      <a:endParaRPr/>
                    </a:p>
                    <a:p>
                      <a:pPr indent="0" lvl="0" marL="0" marR="0" rtl="0" algn="l">
                        <a:spcBef>
                          <a:spcPts val="0"/>
                        </a:spcBef>
                        <a:spcAft>
                          <a:spcPts val="0"/>
                        </a:spcAft>
                        <a:buNone/>
                      </a:pPr>
                      <a:r>
                        <a:t/>
                      </a:r>
                      <a:endParaRPr sz="1800"/>
                    </a:p>
                  </a:txBody>
                  <a:tcPr marT="45725" marB="45725" marR="68575" marL="68575"/>
                </a:tc>
                <a:tc>
                  <a:txBody>
                    <a:bodyPr/>
                    <a:lstStyle/>
                    <a:p>
                      <a:pPr indent="0" lvl="0" marL="0" marR="0" rtl="0" algn="l">
                        <a:spcBef>
                          <a:spcPts val="0"/>
                        </a:spcBef>
                        <a:spcAft>
                          <a:spcPts val="0"/>
                        </a:spcAft>
                        <a:buNone/>
                      </a:pPr>
                      <a:r>
                        <a:rPr lang="en-IN" sz="1800"/>
                        <a:t>2018</a:t>
                      </a:r>
                      <a:endParaRPr sz="1800"/>
                    </a:p>
                  </a:txBody>
                  <a:tcPr marT="45725" marB="45725" marR="68575" marL="68575"/>
                </a:tc>
                <a:tc>
                  <a:txBody>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Deep neural network </a:t>
                      </a:r>
                      <a:endParaRPr sz="1800"/>
                    </a:p>
                  </a:txBody>
                  <a:tcPr marT="45725" marB="45725" marR="68575" marL="68575"/>
                </a:tc>
                <a:tc>
                  <a:txBody>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However, the signature-based method does not work efficiently with the rapid development of the malware due to its strong reliance on the fingerprint database.</a:t>
                      </a:r>
                      <a:endParaRPr sz="1800"/>
                    </a:p>
                  </a:txBody>
                  <a:tcPr marT="45725" marB="45725" marR="68575" marL="68575"/>
                </a:tc>
              </a:tr>
              <a:tr h="924700">
                <a:tc>
                  <a:txBody>
                    <a:bodyPr/>
                    <a:lstStyle/>
                    <a:p>
                      <a:pPr indent="0" lvl="0" marL="0" marR="0" rtl="0" algn="l">
                        <a:spcBef>
                          <a:spcPts val="0"/>
                        </a:spcBef>
                        <a:spcAft>
                          <a:spcPts val="0"/>
                        </a:spcAft>
                        <a:buNone/>
                      </a:pPr>
                      <a:r>
                        <a:rPr lang="en-IN" sz="1800"/>
                        <a:t>4</a:t>
                      </a:r>
                      <a:endParaRPr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b="0" lang="en-IN" sz="1800"/>
                        <a:t>Android gaming malware detection using system call analysis</a:t>
                      </a:r>
                      <a:endParaRPr/>
                    </a:p>
                    <a:p>
                      <a:pPr indent="0" lvl="0" marL="0" marR="0" rtl="0" algn="l">
                        <a:spcBef>
                          <a:spcPts val="0"/>
                        </a:spcBef>
                        <a:spcAft>
                          <a:spcPts val="0"/>
                        </a:spcAft>
                        <a:buNone/>
                      </a:pPr>
                      <a:r>
                        <a:t/>
                      </a:r>
                      <a:endParaRPr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b="0" lang="en-IN" sz="1800"/>
                        <a:t>Mayank Jaiswal, et al</a:t>
                      </a:r>
                      <a:endParaRPr/>
                    </a:p>
                    <a:p>
                      <a:pPr indent="0" lvl="0" marL="0" marR="0" rtl="0" algn="l">
                        <a:spcBef>
                          <a:spcPts val="0"/>
                        </a:spcBef>
                        <a:spcAft>
                          <a:spcPts val="0"/>
                        </a:spcAft>
                        <a:buNone/>
                      </a:pPr>
                      <a:r>
                        <a:t/>
                      </a:r>
                      <a:endParaRPr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lang="en-IN" sz="1800" u="none">
                          <a:solidFill>
                            <a:schemeClr val="dk1"/>
                          </a:solidFill>
                        </a:rPr>
                        <a:t>2018</a:t>
                      </a:r>
                      <a:endParaRPr/>
                    </a:p>
                  </a:txBody>
                  <a:tcPr marT="45725" marB="45725" marR="68575" marL="68575"/>
                </a:tc>
                <a:tc>
                  <a:txBody>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System call analysis to classify malicious and legitimate games</a:t>
                      </a:r>
                      <a:endParaRPr sz="1800"/>
                    </a:p>
                  </a:txBody>
                  <a:tcPr marT="45725" marB="45725" marR="68575" marL="68575"/>
                </a:tc>
                <a:tc>
                  <a:txBody>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Due to its huge popularity, Android operating systems have become a prime target for attackers to exploit devices and compromise confidentiality, integrity and availability of user’s personal and financial information.</a:t>
                      </a:r>
                      <a:endParaRPr sz="1800"/>
                    </a:p>
                  </a:txBody>
                  <a:tcPr marT="45725" marB="45725" marR="68575" marL="68575"/>
                </a:tc>
              </a:tr>
              <a:tr h="1362725">
                <a:tc>
                  <a:txBody>
                    <a:bodyPr/>
                    <a:lstStyle/>
                    <a:p>
                      <a:pPr indent="0" lvl="0" marL="0" marR="0" rtl="0" algn="l">
                        <a:spcBef>
                          <a:spcPts val="0"/>
                        </a:spcBef>
                        <a:spcAft>
                          <a:spcPts val="0"/>
                        </a:spcAft>
                        <a:buNone/>
                      </a:pPr>
                      <a:r>
                        <a:rPr lang="en-IN" sz="1800"/>
                        <a:t>5</a:t>
                      </a:r>
                      <a:endParaRPr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b="0" lang="en-IN" sz="1800"/>
                        <a:t>Android Malware Detection Using Machine Learning on Image Patterns</a:t>
                      </a:r>
                      <a:endParaRPr/>
                    </a:p>
                    <a:p>
                      <a:pPr indent="0" lvl="0" marL="0" marR="0" rtl="0" algn="l">
                        <a:spcBef>
                          <a:spcPts val="0"/>
                        </a:spcBef>
                        <a:spcAft>
                          <a:spcPts val="0"/>
                        </a:spcAft>
                        <a:buNone/>
                      </a:pPr>
                      <a:r>
                        <a:t/>
                      </a:r>
                      <a:endParaRPr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b="0" lang="en-IN" sz="1800"/>
                        <a:t>Fauzi Mohd Darus, et al</a:t>
                      </a:r>
                      <a:endParaRPr/>
                    </a:p>
                    <a:p>
                      <a:pPr indent="0" lvl="0" marL="0" marR="0" rtl="0" algn="l">
                        <a:spcBef>
                          <a:spcPts val="0"/>
                        </a:spcBef>
                        <a:spcAft>
                          <a:spcPts val="0"/>
                        </a:spcAft>
                        <a:buNone/>
                      </a:pPr>
                      <a:r>
                        <a:t/>
                      </a:r>
                      <a:endParaRPr sz="1800"/>
                    </a:p>
                  </a:txBody>
                  <a:tcPr marT="45725" marB="45725" marR="68575" marL="68575"/>
                </a:tc>
                <a:tc>
                  <a:txBody>
                    <a:bodyPr/>
                    <a:lstStyle/>
                    <a:p>
                      <a:pPr indent="0" lvl="0" marL="0" marR="0" rtl="0" algn="l">
                        <a:spcBef>
                          <a:spcPts val="0"/>
                        </a:spcBef>
                        <a:spcAft>
                          <a:spcPts val="0"/>
                        </a:spcAft>
                        <a:buNone/>
                      </a:pPr>
                      <a:r>
                        <a:rPr i="0" lang="en-IN" sz="1800">
                          <a:solidFill>
                            <a:schemeClr val="dk1"/>
                          </a:solidFill>
                        </a:rPr>
                        <a:t>2018</a:t>
                      </a:r>
                      <a:endParaRPr i="0" sz="1800">
                        <a:solidFill>
                          <a:schemeClr val="dk1"/>
                        </a:solidFill>
                      </a:endParaRPr>
                    </a:p>
                  </a:txBody>
                  <a:tcPr marT="45725" marB="45725" marR="68575" marL="68575"/>
                </a:tc>
                <a:tc>
                  <a:txBody>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k-nearest neighbor(KNN), Random Forest (RF), and Decision Tree(DT)</a:t>
                      </a:r>
                      <a:endParaRPr sz="1800"/>
                    </a:p>
                  </a:txBody>
                  <a:tcPr marT="45725" marB="45725" marR="68575" marL="68575"/>
                </a:tc>
                <a:tc>
                  <a:txBody>
                    <a:bodyPr/>
                    <a:lstStyle/>
                    <a:p>
                      <a:pPr indent="0" lvl="0" marL="0" marR="0" rtl="0" algn="l">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This technique can detects newly created malware however, it requires more execution time.</a:t>
                      </a:r>
                      <a:endParaRPr sz="1800"/>
                    </a:p>
                  </a:txBody>
                  <a:tcPr marT="45725" marB="45725"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IN"/>
              <a:t>EXISTING SYSTEM</a:t>
            </a:r>
            <a:endParaRPr/>
          </a:p>
        </p:txBody>
      </p:sp>
      <p:sp>
        <p:nvSpPr>
          <p:cNvPr id="124" name="Google Shape;124;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IN" sz="2400">
                <a:latin typeface="Times New Roman"/>
                <a:ea typeface="Times New Roman"/>
                <a:cs typeface="Times New Roman"/>
                <a:sym typeface="Times New Roman"/>
              </a:rPr>
              <a:t>	Traditionally Numerous  malware  detection  tools  have been developed, but some tools are may not able  to detect newly created malware application and unknown malware application infected by various Trojan, worns,  spyware  Detecting of large number of malicious application over millions of android application is still a challenging task using traditional way. In existing, Non machine learning way of detecting the malicious application based on characteristics, properties, behavioural.</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IN"/>
              <a:t>DISADVANTAGES</a:t>
            </a:r>
            <a:endParaRPr/>
          </a:p>
        </p:txBody>
      </p:sp>
      <p:sp>
        <p:nvSpPr>
          <p:cNvPr id="130" name="Google Shape;130;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Identification of newly updated or created malicious application is hard to find out.</a:t>
            </a:r>
            <a:endParaRPr/>
          </a:p>
          <a:p>
            <a:pPr indent="-342900" lvl="0" marL="342900" rtl="0" algn="just">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Non Machine learning approaches are not reliable and efficient</a:t>
            </a:r>
            <a:endParaRPr/>
          </a:p>
          <a:p>
            <a:pPr indent="-342900" lvl="0" marL="342900" rtl="0" algn="just">
              <a:spcBef>
                <a:spcPts val="48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In Existing approaches covers only 30 permissions out of 300 app permissions, due to this limited apps permissions different types of attacks can occurs.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n-IN"/>
              <a:t>PROPOSED SYSTEM</a:t>
            </a:r>
            <a:br>
              <a:rPr lang="en-IN"/>
            </a:br>
            <a:endParaRPr/>
          </a:p>
        </p:txBody>
      </p:sp>
      <p:sp>
        <p:nvSpPr>
          <p:cNvPr id="136" name="Google Shape;136;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IN" sz="2400">
                <a:latin typeface="Times New Roman"/>
                <a:ea typeface="Times New Roman"/>
                <a:cs typeface="Times New Roman"/>
                <a:sym typeface="Times New Roman"/>
              </a:rPr>
              <a:t>	In proposed paper, we implements virus, Trogon, Adware, Spyware, Spam, Bots. The goal of the worms to improve the apps permissions effectively and efficiently. This Bots system improves the accuracy and efficient detection of malware application. With help machine learning algorithms such as SVM and Decision Tree algorithms make a comparison between training dataset and trained dataset .Support vector machine algorithms act as a classifier which is used to classify malicious application and benign app.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2020-01-12T17:04:22Z</dcterms:created>
  <dc:creator>Lenovo</dc:creator>
</cp:coreProperties>
</file>