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Raleway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Ligh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37" Type="http://schemas.openxmlformats.org/officeDocument/2006/relationships/font" Target="fonts/RalewayLight-regular.fntdata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39" Type="http://schemas.openxmlformats.org/officeDocument/2006/relationships/font" Target="fonts/RalewayLight-italic.fntdata"/><Relationship Id="rId16" Type="http://schemas.openxmlformats.org/officeDocument/2006/relationships/slide" Target="slides/slide11.xml"/><Relationship Id="rId38" Type="http://schemas.openxmlformats.org/officeDocument/2006/relationships/font" Target="fonts/Raleway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7b773201b_2_2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7b773201b_2_2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627446d9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627446d9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627446d9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627446d9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627446d9b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627446d9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627446d9b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627446d9b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627446d9b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627446d9b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7b773201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7b773201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7b773201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7b773201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627446d9b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627446d9b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7b773201b_2_2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7b773201b_2_2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27446d9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27446d9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627446d9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627446d9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b773201b_2_2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7b773201b_2_2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7b773201b_2_1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7b773201b_2_1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627446d9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627446d9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627446d9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627446d9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7b773201b_2_2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7b773201b_2_2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627446d9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627446d9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5.jpg"/><Relationship Id="rId5" Type="http://schemas.openxmlformats.org/officeDocument/2006/relationships/image" Target="../media/image2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fda/adverse-food-event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21.jpg"/><Relationship Id="rId5" Type="http://schemas.openxmlformats.org/officeDocument/2006/relationships/image" Target="../media/image3.jpg"/><Relationship Id="rId6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21.jpg"/><Relationship Id="rId6" Type="http://schemas.openxmlformats.org/officeDocument/2006/relationships/image" Target="../media/image2.jpg"/><Relationship Id="rId7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98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Adverse Events reported to the FDA</a:t>
            </a:r>
            <a:endParaRPr b="0" sz="3600">
              <a:solidFill>
                <a:srgbClr val="980000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2712050"/>
            <a:ext cx="7688100" cy="21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 Light"/>
                <a:ea typeface="Raleway Light"/>
                <a:cs typeface="Raleway Light"/>
                <a:sym typeface="Raleway Light"/>
              </a:rPr>
              <a:t>Project </a:t>
            </a:r>
            <a:r>
              <a:rPr lang="en" sz="2400">
                <a:latin typeface="Raleway Light"/>
                <a:ea typeface="Raleway Light"/>
                <a:cs typeface="Raleway Light"/>
                <a:sym typeface="Raleway Light"/>
              </a:rPr>
              <a:t>Vita-Mine</a:t>
            </a:r>
            <a:endParaRPr sz="2400"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Light"/>
                <a:ea typeface="Raleway Light"/>
                <a:cs typeface="Raleway Light"/>
                <a:sym typeface="Raleway Light"/>
              </a:rPr>
              <a:t>Pam, Neal, Dinesh, and Ying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729450" y="1318650"/>
            <a:ext cx="8081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Multivitamin is the top vitamin type reported with an adverse event</a:t>
            </a:r>
            <a:endParaRPr sz="1800"/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250" y="2130300"/>
            <a:ext cx="4674699" cy="233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4750" y="2227500"/>
            <a:ext cx="1036175" cy="1655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2"/>
          <p:cNvCxnSpPr/>
          <p:nvPr/>
        </p:nvCxnSpPr>
        <p:spPr>
          <a:xfrm>
            <a:off x="1605300" y="2063225"/>
            <a:ext cx="0" cy="3057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Women have higher number of reported incidents than men</a:t>
            </a:r>
            <a:endParaRPr sz="1800"/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025" y="1947525"/>
            <a:ext cx="4590250" cy="229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6400" y="2159850"/>
            <a:ext cx="2805726" cy="18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</a:t>
            </a:r>
            <a:r>
              <a:rPr lang="en" sz="1800"/>
              <a:t>utcomes of women are significantly different than that of men</a:t>
            </a:r>
            <a:endParaRPr sz="1800"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861625" y="4534500"/>
            <a:ext cx="4850700" cy="8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Two-sample t-test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p-value &lt; 0.05, </a:t>
            </a:r>
            <a:r>
              <a:rPr i="1" lang="en"/>
              <a:t>reject null hypothesis</a:t>
            </a:r>
            <a:endParaRPr i="1"/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550" y="2016450"/>
            <a:ext cx="3214250" cy="214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016450"/>
            <a:ext cx="3925750" cy="23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729450" y="1318650"/>
            <a:ext cx="7938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Since 2011, </a:t>
            </a:r>
            <a:r>
              <a:rPr lang="en" sz="1800">
                <a:solidFill>
                  <a:srgbClr val="000000"/>
                </a:solidFill>
              </a:rPr>
              <a:t>r</a:t>
            </a:r>
            <a:r>
              <a:rPr lang="en" sz="1800">
                <a:solidFill>
                  <a:srgbClr val="000000"/>
                </a:solidFill>
              </a:rPr>
              <a:t>eported incidents are increasing for older individuals</a:t>
            </a:r>
            <a:endParaRPr sz="1800"/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5879525" y="2078875"/>
            <a:ext cx="2538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By brand/product (Dinesh) </a:t>
            </a:r>
            <a:endParaRPr/>
          </a:p>
        </p:txBody>
      </p:sp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725" y="2078875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5"/>
          <p:cNvSpPr/>
          <p:nvPr/>
        </p:nvSpPr>
        <p:spPr>
          <a:xfrm>
            <a:off x="4007700" y="2345850"/>
            <a:ext cx="1620300" cy="22611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title"/>
          </p:nvPr>
        </p:nvSpPr>
        <p:spPr>
          <a:xfrm>
            <a:off x="729450" y="1235650"/>
            <a:ext cx="7688700" cy="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Forecasting: Increasing number of incidents over time</a:t>
            </a:r>
            <a:endParaRPr sz="1800"/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225" y="1695325"/>
            <a:ext cx="5792001" cy="34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675" y="1691500"/>
            <a:ext cx="5434737" cy="33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7"/>
          <p:cNvSpPr txBox="1"/>
          <p:nvPr>
            <p:ph type="title"/>
          </p:nvPr>
        </p:nvSpPr>
        <p:spPr>
          <a:xfrm>
            <a:off x="720913" y="1193200"/>
            <a:ext cx="7688700" cy="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Simulations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720913" y="1193200"/>
            <a:ext cx="7688700" cy="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Simulations</a:t>
            </a:r>
            <a:endParaRPr sz="1800"/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600" y="1628425"/>
            <a:ext cx="5465725" cy="34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8"/>
          <p:cNvSpPr txBox="1"/>
          <p:nvPr/>
        </p:nvSpPr>
        <p:spPr>
          <a:xfrm>
            <a:off x="5804950" y="3883425"/>
            <a:ext cx="47826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218" name="Google Shape;21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9550" y="2926050"/>
            <a:ext cx="267652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720913" y="1193200"/>
            <a:ext cx="7688700" cy="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10 year f</a:t>
            </a:r>
            <a:r>
              <a:rPr lang="en" sz="1800"/>
              <a:t>orecasting model shows gradual increase in incidents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5" y="2111275"/>
            <a:ext cx="4492600" cy="272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5525" y="2097813"/>
            <a:ext cx="4492600" cy="2756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</a:t>
            </a:r>
            <a:endParaRPr/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729450" y="2078875"/>
            <a:ext cx="8081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</a:t>
            </a: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ultivitamin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is the top vitamin type reported with an adverse event 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Since 2004, </a:t>
            </a: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women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have higher reported incidents than men 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Important medical event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is the predominant outcome reported, suggesting that the outcome tend to be serious 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Centrium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One A Day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and </a:t>
            </a: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Citrucel 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are the top brands reported with adverse event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Since 2011, reported incidents are increasing for </a:t>
            </a: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older individuals</a:t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Forecasting &amp; Simulation models suggest a </a:t>
            </a: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steady increase of reported incidents in the next 10 years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Based on our results, we highly recommend for the FDA to inform the public about the increase in reported vitamin-induced incidents among individuals, especially women and older persons, and that the outcome appear to be fairly serious. 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2875700" y="2022825"/>
            <a:ext cx="7191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Drugs</a:t>
            </a:r>
            <a:endParaRPr b="1" sz="1400">
              <a:solidFill>
                <a:schemeClr val="accent5"/>
              </a:solidFill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98" y="1362523"/>
            <a:ext cx="2240888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5650" y="3148175"/>
            <a:ext cx="2033971" cy="13559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5139975" y="2022825"/>
            <a:ext cx="18747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Dietary Supplements</a:t>
            </a:r>
            <a:endParaRPr b="1" sz="1400">
              <a:solidFill>
                <a:schemeClr val="accent5"/>
              </a:solidFill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4987" y="3148163"/>
            <a:ext cx="2410677" cy="135599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1854188" y="2304900"/>
            <a:ext cx="27141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be proven safe and effective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Strictly regulated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Prescription</a:t>
            </a:r>
            <a:r>
              <a:rPr lang="en"/>
              <a:t> required 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4367925" y="2304900"/>
            <a:ext cx="3418800" cy="1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Safe, until proven unsafe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cGMP regulated  but no </a:t>
            </a:r>
            <a:r>
              <a:rPr lang="en"/>
              <a:t>clinical</a:t>
            </a:r>
            <a:r>
              <a:rPr lang="en"/>
              <a:t> trials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Self-prescribed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We Are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mission as data scientists at Vita-Mine to evaluate the </a:t>
            </a:r>
            <a:r>
              <a:rPr lang="en">
                <a:solidFill>
                  <a:srgbClr val="980000"/>
                </a:solidFill>
              </a:rPr>
              <a:t>safety of foods, dietary supplements, and cosmetics</a:t>
            </a:r>
            <a:r>
              <a:rPr lang="en"/>
              <a:t> based on </a:t>
            </a:r>
            <a:r>
              <a:rPr lang="en">
                <a:solidFill>
                  <a:srgbClr val="980000"/>
                </a:solidFill>
              </a:rPr>
              <a:t>adverse event reports</a:t>
            </a:r>
            <a:r>
              <a:rPr lang="en"/>
              <a:t> submitted to the FDA.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Source: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https://www.kaggle.com/fda/adverse-food-events</a:t>
            </a:r>
            <a:r>
              <a:rPr lang="en"/>
              <a:t>  </a:t>
            </a:r>
            <a:r>
              <a:rPr lang="en"/>
              <a:t>~90K reported incidents (2004- mid 2017)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1174400"/>
            <a:ext cx="9144001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/>
          <p:nvPr/>
        </p:nvSpPr>
        <p:spPr>
          <a:xfrm>
            <a:off x="8613425" y="1090250"/>
            <a:ext cx="192000" cy="29577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8417525" y="752225"/>
            <a:ext cx="5838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~35K</a:t>
            </a:r>
            <a:endParaRPr sz="12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1800" y="475075"/>
            <a:ext cx="17163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Total incidents: ~90K</a:t>
            </a:r>
            <a:endParaRPr sz="12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7"/>
          <p:cNvGrpSpPr/>
          <p:nvPr/>
        </p:nvGrpSpPr>
        <p:grpSpPr>
          <a:xfrm>
            <a:off x="0" y="759889"/>
            <a:ext cx="2726700" cy="3482836"/>
            <a:chOff x="0" y="1189989"/>
            <a:chExt cx="2726700" cy="3482836"/>
          </a:xfrm>
        </p:grpSpPr>
        <p:sp>
          <p:nvSpPr>
            <p:cNvPr id="120" name="Google Shape;120;p17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Collection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17"/>
            <p:cNvSpPr txBox="1"/>
            <p:nvPr/>
          </p:nvSpPr>
          <p:spPr>
            <a:xfrm>
              <a:off x="410850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CSV file (~90K rows, 12 columns)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Initial proposal - food allergy (~5K)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Revised proposal - vitamins (~35K) 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" name="Google Shape;122;p17"/>
          <p:cNvGrpSpPr/>
          <p:nvPr/>
        </p:nvGrpSpPr>
        <p:grpSpPr>
          <a:xfrm>
            <a:off x="2263425" y="759675"/>
            <a:ext cx="2541300" cy="3483050"/>
            <a:chOff x="2263425" y="1189775"/>
            <a:chExt cx="2541300" cy="3483050"/>
          </a:xfrm>
        </p:grpSpPr>
        <p:sp>
          <p:nvSpPr>
            <p:cNvPr id="123" name="Google Shape;123;p17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Cleaning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2512202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Dropped rows with NaN and data for 2017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Created functions to combine repetitive categories of vitamins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Parsed data to show final outcome, brand/product name, gender, age (years), adverse reaction date 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" name="Google Shape;125;p17"/>
          <p:cNvGrpSpPr/>
          <p:nvPr/>
        </p:nvGrpSpPr>
        <p:grpSpPr>
          <a:xfrm>
            <a:off x="4329974" y="759675"/>
            <a:ext cx="2541300" cy="3483050"/>
            <a:chOff x="4329974" y="1189775"/>
            <a:chExt cx="2541300" cy="3483050"/>
          </a:xfrm>
        </p:grpSpPr>
        <p:sp>
          <p:nvSpPr>
            <p:cNvPr id="126" name="Google Shape;126;p17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17"/>
            <p:cNvSpPr txBox="1"/>
            <p:nvPr/>
          </p:nvSpPr>
          <p:spPr>
            <a:xfrm>
              <a:off x="4613553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Assigned severity level (1 to 6) depending on final outcome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Analyze by age group and gender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Top 10 vitamins (raw + normalized)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Statistical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analysis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Forecasting/simulations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8" name="Google Shape;128;p17"/>
          <p:cNvSpPr txBox="1"/>
          <p:nvPr/>
        </p:nvSpPr>
        <p:spPr>
          <a:xfrm>
            <a:off x="6871275" y="1587750"/>
            <a:ext cx="2120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Key limitations: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No dataset found showing the entire population of individuals who take vitamins, thus research limited to reported outcomes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No numerical information from dataset, only incident counts (filtered by outcome, age, gender, year)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individuals who take vitamins and have an adverse reaction, we hypothesize that the outcome will be non-serious.</a:t>
            </a:r>
            <a:endParaRPr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Null hypothesis: There is no difference between  non-serious outcomes and combined severe outcomes (important medical event, life-threatening, disability, hospitalization, death)</a:t>
            </a:r>
            <a:endParaRPr sz="10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are the top 10 vitamin types reported? Top 5 brands?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 the number of incidents and severity level differ by gender?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 the number of incidents differ by age group?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Hypoth</a:t>
            </a:r>
            <a:r>
              <a:rPr lang="en" sz="1800">
                <a:solidFill>
                  <a:srgbClr val="000000"/>
                </a:solidFill>
              </a:rPr>
              <a:t>esis: </a:t>
            </a:r>
            <a:r>
              <a:rPr lang="en" sz="1800">
                <a:solidFill>
                  <a:srgbClr val="000000"/>
                </a:solidFill>
              </a:rPr>
              <a:t>For individuals who take vitamins and have an adverse reaction, the outcome will be non-serious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000" y="2233450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6410125" y="2367975"/>
            <a:ext cx="21588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One-sample t.test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p-value &lt; 0.05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Reject null hypothesis</a:t>
            </a:r>
            <a:endParaRPr i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5264550" y="916650"/>
            <a:ext cx="2878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Of reported incidents, </a:t>
            </a:r>
            <a:r>
              <a:rPr lang="en">
                <a:solidFill>
                  <a:srgbClr val="980000"/>
                </a:solidFill>
              </a:rPr>
              <a:t>Important Medical Event </a:t>
            </a:r>
            <a:r>
              <a:rPr lang="en"/>
              <a:t>is the predominant outcome with </a:t>
            </a:r>
            <a:r>
              <a:rPr lang="en">
                <a:solidFill>
                  <a:schemeClr val="accent5"/>
                </a:solidFill>
              </a:rPr>
              <a:t>Centrium</a:t>
            </a:r>
            <a:r>
              <a:rPr lang="en"/>
              <a:t>, </a:t>
            </a:r>
            <a:r>
              <a:rPr lang="en">
                <a:solidFill>
                  <a:schemeClr val="accent5"/>
                </a:solidFill>
              </a:rPr>
              <a:t>One A Day</a:t>
            </a:r>
            <a:r>
              <a:rPr lang="en"/>
              <a:t>, and </a:t>
            </a:r>
            <a:r>
              <a:rPr lang="en">
                <a:solidFill>
                  <a:schemeClr val="accent5"/>
                </a:solidFill>
              </a:rPr>
              <a:t>Citrucel </a:t>
            </a:r>
            <a:r>
              <a:rPr lang="en"/>
              <a:t>as the </a:t>
            </a:r>
            <a:r>
              <a:rPr lang="en"/>
              <a:t>top brand/products </a:t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25" y="729425"/>
            <a:ext cx="4817975" cy="3854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8900" y="2484275"/>
            <a:ext cx="1426725" cy="14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50875" y="2512024"/>
            <a:ext cx="1426725" cy="14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3200" y="2484275"/>
            <a:ext cx="1374925" cy="13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00" y="82452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7725" y="80102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4500" y="1260050"/>
            <a:ext cx="629712" cy="629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7275" y="2115325"/>
            <a:ext cx="466400" cy="4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4575" y="1641850"/>
            <a:ext cx="629700" cy="6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0000" y="1336250"/>
            <a:ext cx="466400" cy="4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/>
          <p:nvPr/>
        </p:nvSpPr>
        <p:spPr>
          <a:xfrm rot="-3334245">
            <a:off x="2667345" y="1585468"/>
            <a:ext cx="748159" cy="433951"/>
          </a:xfrm>
          <a:prstGeom prst="arc">
            <a:avLst>
              <a:gd fmla="val 18647471" name="adj1"/>
              <a:gd fmla="val 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 rot="-5991535">
            <a:off x="1923833" y="2131580"/>
            <a:ext cx="748148" cy="433874"/>
          </a:xfrm>
          <a:prstGeom prst="arc">
            <a:avLst>
              <a:gd fmla="val 18647471" name="adj1"/>
              <a:gd fmla="val 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 rot="-3334245">
            <a:off x="7203295" y="2329593"/>
            <a:ext cx="748159" cy="433951"/>
          </a:xfrm>
          <a:prstGeom prst="arc">
            <a:avLst>
              <a:gd fmla="val 18647471" name="adj1"/>
              <a:gd fmla="val 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 rot="-5991535">
            <a:off x="5397045" y="1585505"/>
            <a:ext cx="748148" cy="433874"/>
          </a:xfrm>
          <a:prstGeom prst="arc">
            <a:avLst>
              <a:gd fmla="val 18647471" name="adj1"/>
              <a:gd fmla="val 2090463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54925" y="2601725"/>
            <a:ext cx="629700" cy="6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/>
          <p:nvPr/>
        </p:nvSpPr>
        <p:spPr>
          <a:xfrm rot="10092044">
            <a:off x="7841327" y="2455094"/>
            <a:ext cx="792240" cy="433982"/>
          </a:xfrm>
          <a:prstGeom prst="arc">
            <a:avLst>
              <a:gd fmla="val 15809600" name="adj1"/>
              <a:gd fmla="val 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631675" y="3567725"/>
            <a:ext cx="8037900" cy="14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the drop for Hydroxycut in 2010 and 2012?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-"/>
            </a:pPr>
            <a:r>
              <a:rPr lang="en" sz="1400"/>
              <a:t>In 2009, FDA issued a </a:t>
            </a:r>
            <a:r>
              <a:rPr b="1" lang="en" sz="1400"/>
              <a:t>recall </a:t>
            </a:r>
            <a:r>
              <a:rPr lang="en" sz="1400"/>
              <a:t>of Hydroxycut products due to liver injuries, and the company faced a class action lawsuit (</a:t>
            </a:r>
            <a:r>
              <a:rPr i="1" lang="en" sz="1400"/>
              <a:t>CBS News</a:t>
            </a:r>
            <a:r>
              <a:rPr lang="en" sz="1400"/>
              <a:t>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-"/>
            </a:pPr>
            <a:r>
              <a:rPr lang="en" sz="1400"/>
              <a:t>In Nov 2012, $25.3 million Hydroxycut settlement was reached for affected US consumers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-"/>
            </a:pPr>
            <a:r>
              <a:rPr lang="en" sz="1400"/>
              <a:t>Afterwards, Hydroxycut was reformulated and placed back on sale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