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304" r:id="rId3"/>
    <p:sldId id="509" r:id="rId4"/>
    <p:sldId id="340" r:id="rId5"/>
    <p:sldId id="319" r:id="rId6"/>
    <p:sldId id="305" r:id="rId7"/>
    <p:sldId id="320" r:id="rId8"/>
    <p:sldId id="428" r:id="rId9"/>
    <p:sldId id="321" r:id="rId10"/>
    <p:sldId id="410" r:id="rId11"/>
    <p:sldId id="342" r:id="rId12"/>
    <p:sldId id="322" r:id="rId13"/>
    <p:sldId id="507" r:id="rId14"/>
    <p:sldId id="323" r:id="rId15"/>
    <p:sldId id="324" r:id="rId16"/>
    <p:sldId id="325" r:id="rId17"/>
    <p:sldId id="343" r:id="rId18"/>
    <p:sldId id="344" r:id="rId19"/>
    <p:sldId id="364" r:id="rId20"/>
    <p:sldId id="415" r:id="rId21"/>
    <p:sldId id="326" r:id="rId22"/>
    <p:sldId id="327" r:id="rId23"/>
    <p:sldId id="328" r:id="rId24"/>
    <p:sldId id="345" r:id="rId25"/>
    <p:sldId id="359" r:id="rId26"/>
    <p:sldId id="406" r:id="rId27"/>
    <p:sldId id="353" r:id="rId28"/>
    <p:sldId id="408" r:id="rId29"/>
    <p:sldId id="354" r:id="rId30"/>
    <p:sldId id="355" r:id="rId31"/>
    <p:sldId id="356" r:id="rId32"/>
    <p:sldId id="357" r:id="rId33"/>
    <p:sldId id="438" r:id="rId34"/>
    <p:sldId id="447" r:id="rId35"/>
    <p:sldId id="358" r:id="rId36"/>
    <p:sldId id="448" r:id="rId37"/>
    <p:sldId id="453" r:id="rId38"/>
    <p:sldId id="454" r:id="rId39"/>
    <p:sldId id="360" r:id="rId40"/>
    <p:sldId id="449" r:id="rId41"/>
    <p:sldId id="437" r:id="rId42"/>
    <p:sldId id="361" r:id="rId43"/>
    <p:sldId id="501" r:id="rId44"/>
    <p:sldId id="490" r:id="rId45"/>
    <p:sldId id="492" r:id="rId46"/>
    <p:sldId id="493" r:id="rId47"/>
    <p:sldId id="419" r:id="rId48"/>
    <p:sldId id="494" r:id="rId49"/>
    <p:sldId id="502" r:id="rId50"/>
    <p:sldId id="503" r:id="rId51"/>
    <p:sldId id="504" r:id="rId52"/>
    <p:sldId id="505" r:id="rId53"/>
    <p:sldId id="506" r:id="rId54"/>
    <p:sldId id="333" r:id="rId55"/>
    <p:sldId id="367" r:id="rId56"/>
    <p:sldId id="368" r:id="rId57"/>
    <p:sldId id="370" r:id="rId58"/>
    <p:sldId id="440" r:id="rId59"/>
    <p:sldId id="392" r:id="rId60"/>
    <p:sldId id="369" r:id="rId61"/>
    <p:sldId id="394" r:id="rId62"/>
    <p:sldId id="371" r:id="rId63"/>
    <p:sldId id="372" r:id="rId64"/>
    <p:sldId id="393" r:id="rId65"/>
    <p:sldId id="395" r:id="rId66"/>
    <p:sldId id="443" r:id="rId67"/>
    <p:sldId id="380" r:id="rId68"/>
    <p:sldId id="347" r:id="rId69"/>
    <p:sldId id="349" r:id="rId70"/>
    <p:sldId id="497" r:id="rId71"/>
    <p:sldId id="498" r:id="rId72"/>
    <p:sldId id="464" r:id="rId73"/>
    <p:sldId id="463" r:id="rId74"/>
    <p:sldId id="499" r:id="rId75"/>
    <p:sldId id="500" r:id="rId76"/>
    <p:sldId id="466" r:id="rId77"/>
    <p:sldId id="397" r:id="rId78"/>
    <p:sldId id="460" r:id="rId79"/>
    <p:sldId id="398" r:id="rId80"/>
    <p:sldId id="399" r:id="rId81"/>
    <p:sldId id="400" r:id="rId82"/>
    <p:sldId id="401" r:id="rId83"/>
    <p:sldId id="412" r:id="rId84"/>
    <p:sldId id="375" r:id="rId85"/>
    <p:sldId id="508" r:id="rId86"/>
    <p:sldId id="374" r:id="rId87"/>
    <p:sldId id="462" r:id="rId88"/>
    <p:sldId id="381" r:id="rId89"/>
    <p:sldId id="382" r:id="rId90"/>
    <p:sldId id="383" r:id="rId91"/>
    <p:sldId id="389" r:id="rId92"/>
    <p:sldId id="404" r:id="rId9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80000"/>
      </a:lnSpc>
      <a:spcBef>
        <a:spcPts val="500"/>
      </a:spcBef>
      <a:spcAft>
        <a:spcPts val="0"/>
      </a:spcAft>
      <a:buClrTx/>
      <a:buSzTx/>
      <a:buFontTx/>
      <a:buNone/>
      <a:tabLst/>
      <a:defRPr kumimoji="0" sz="4800" b="1" i="0" u="none" strike="noStrike" cap="none" spc="0" normalizeH="0" baseline="0">
        <a:ln>
          <a:noFill/>
        </a:ln>
        <a:solidFill>
          <a:srgbClr val="FFFFFF"/>
        </a:solidFill>
        <a:effectLst/>
        <a:uFillTx/>
        <a:latin typeface="Tahoma"/>
        <a:ea typeface="Tahoma"/>
        <a:cs typeface="Tahoma"/>
        <a:sym typeface="Tahoma"/>
      </a:defRPr>
    </a:lvl1pPr>
    <a:lvl2pPr marL="0" marR="0" indent="342900" algn="l" defTabSz="1828800" rtl="0" fontAlgn="auto" latinLnBrk="0" hangingPunct="0">
      <a:lnSpc>
        <a:spcPct val="80000"/>
      </a:lnSpc>
      <a:spcBef>
        <a:spcPts val="500"/>
      </a:spcBef>
      <a:spcAft>
        <a:spcPts val="0"/>
      </a:spcAft>
      <a:buClrTx/>
      <a:buSzTx/>
      <a:buFontTx/>
      <a:buNone/>
      <a:tabLst/>
      <a:defRPr kumimoji="0" sz="4800" b="1" i="0" u="none" strike="noStrike" cap="none" spc="0" normalizeH="0" baseline="0">
        <a:ln>
          <a:noFill/>
        </a:ln>
        <a:solidFill>
          <a:srgbClr val="FFFFFF"/>
        </a:solidFill>
        <a:effectLst/>
        <a:uFillTx/>
        <a:latin typeface="Tahoma"/>
        <a:ea typeface="Tahoma"/>
        <a:cs typeface="Tahoma"/>
        <a:sym typeface="Tahoma"/>
      </a:defRPr>
    </a:lvl2pPr>
    <a:lvl3pPr marL="1234439" marR="0" indent="-548639" algn="l" defTabSz="1828800" rtl="0" fontAlgn="auto" latinLnBrk="0" hangingPunct="0">
      <a:lnSpc>
        <a:spcPct val="80000"/>
      </a:lnSpc>
      <a:spcBef>
        <a:spcPts val="500"/>
      </a:spcBef>
      <a:spcAft>
        <a:spcPts val="0"/>
      </a:spcAft>
      <a:buClrTx/>
      <a:buSzPct val="100000"/>
      <a:buFontTx/>
      <a:buChar char="•"/>
      <a:tabLst/>
      <a:defRPr kumimoji="0" sz="4800" b="1" i="0" u="none" strike="noStrike" cap="none" spc="0" normalizeH="0" baseline="0">
        <a:ln>
          <a:noFill/>
        </a:ln>
        <a:solidFill>
          <a:srgbClr val="FFFFFF"/>
        </a:solidFill>
        <a:effectLst/>
        <a:uFillTx/>
        <a:latin typeface="Tahoma"/>
        <a:ea typeface="Tahoma"/>
        <a:cs typeface="Tahoma"/>
        <a:sym typeface="Tahoma"/>
      </a:defRPr>
    </a:lvl3pPr>
    <a:lvl4pPr marL="1638300" marR="0" indent="-609600" algn="l" defTabSz="1828800" rtl="0" fontAlgn="auto" latinLnBrk="0" hangingPunct="0">
      <a:lnSpc>
        <a:spcPct val="80000"/>
      </a:lnSpc>
      <a:spcBef>
        <a:spcPts val="500"/>
      </a:spcBef>
      <a:spcAft>
        <a:spcPts val="0"/>
      </a:spcAft>
      <a:buClrTx/>
      <a:buSzPct val="100000"/>
      <a:buFontTx/>
      <a:buChar char="•"/>
      <a:tabLst/>
      <a:defRPr kumimoji="0" sz="4800" b="1" i="0" u="none" strike="noStrike" cap="none" spc="0" normalizeH="0" baseline="0">
        <a:ln>
          <a:noFill/>
        </a:ln>
        <a:solidFill>
          <a:srgbClr val="FFFFFF"/>
        </a:solidFill>
        <a:effectLst/>
        <a:uFillTx/>
        <a:latin typeface="Tahoma"/>
        <a:ea typeface="Tahoma"/>
        <a:cs typeface="Tahoma"/>
        <a:sym typeface="Tahoma"/>
      </a:defRPr>
    </a:lvl4pPr>
    <a:lvl5pPr marL="1981200" marR="0" indent="-609600" algn="l" defTabSz="1828800" rtl="0" fontAlgn="auto" latinLnBrk="0" hangingPunct="0">
      <a:lnSpc>
        <a:spcPct val="80000"/>
      </a:lnSpc>
      <a:spcBef>
        <a:spcPts val="500"/>
      </a:spcBef>
      <a:spcAft>
        <a:spcPts val="0"/>
      </a:spcAft>
      <a:buClrTx/>
      <a:buSzPct val="100000"/>
      <a:buFontTx/>
      <a:buChar char="•"/>
      <a:tabLst/>
      <a:defRPr kumimoji="0" sz="4800" b="1" i="0" u="none" strike="noStrike" cap="none" spc="0" normalizeH="0" baseline="0">
        <a:ln>
          <a:noFill/>
        </a:ln>
        <a:solidFill>
          <a:srgbClr val="FFFFFF"/>
        </a:solidFill>
        <a:effectLst/>
        <a:uFillTx/>
        <a:latin typeface="Tahoma"/>
        <a:ea typeface="Tahoma"/>
        <a:cs typeface="Tahoma"/>
        <a:sym typeface="Tahoma"/>
      </a:defRPr>
    </a:lvl5pPr>
    <a:lvl6pPr marL="2324100" marR="0" indent="-609600" algn="l" defTabSz="1828800" rtl="0" fontAlgn="auto" latinLnBrk="0" hangingPunct="0">
      <a:lnSpc>
        <a:spcPct val="80000"/>
      </a:lnSpc>
      <a:spcBef>
        <a:spcPts val="500"/>
      </a:spcBef>
      <a:spcAft>
        <a:spcPts val="0"/>
      </a:spcAft>
      <a:buClrTx/>
      <a:buSzPct val="100000"/>
      <a:buFontTx/>
      <a:buChar char="•"/>
      <a:tabLst/>
      <a:defRPr kumimoji="0" sz="4800" b="1" i="0" u="none" strike="noStrike" cap="none" spc="0" normalizeH="0" baseline="0">
        <a:ln>
          <a:noFill/>
        </a:ln>
        <a:solidFill>
          <a:srgbClr val="FFFFFF"/>
        </a:solidFill>
        <a:effectLst/>
        <a:uFillTx/>
        <a:latin typeface="Tahoma"/>
        <a:ea typeface="Tahoma"/>
        <a:cs typeface="Tahoma"/>
        <a:sym typeface="Tahoma"/>
      </a:defRPr>
    </a:lvl6pPr>
    <a:lvl7pPr marL="2667000" marR="0" indent="-609600" algn="l" defTabSz="1828800" rtl="0" fontAlgn="auto" latinLnBrk="0" hangingPunct="0">
      <a:lnSpc>
        <a:spcPct val="80000"/>
      </a:lnSpc>
      <a:spcBef>
        <a:spcPts val="500"/>
      </a:spcBef>
      <a:spcAft>
        <a:spcPts val="0"/>
      </a:spcAft>
      <a:buClrTx/>
      <a:buSzPct val="100000"/>
      <a:buFontTx/>
      <a:buChar char="•"/>
      <a:tabLst/>
      <a:defRPr kumimoji="0" sz="4800" b="1" i="0" u="none" strike="noStrike" cap="none" spc="0" normalizeH="0" baseline="0">
        <a:ln>
          <a:noFill/>
        </a:ln>
        <a:solidFill>
          <a:srgbClr val="FFFFFF"/>
        </a:solidFill>
        <a:effectLst/>
        <a:uFillTx/>
        <a:latin typeface="Tahoma"/>
        <a:ea typeface="Tahoma"/>
        <a:cs typeface="Tahoma"/>
        <a:sym typeface="Tahoma"/>
      </a:defRPr>
    </a:lvl7pPr>
    <a:lvl8pPr marL="3009900" marR="0" indent="-609600" algn="l" defTabSz="1828800" rtl="0" fontAlgn="auto" latinLnBrk="0" hangingPunct="0">
      <a:lnSpc>
        <a:spcPct val="80000"/>
      </a:lnSpc>
      <a:spcBef>
        <a:spcPts val="500"/>
      </a:spcBef>
      <a:spcAft>
        <a:spcPts val="0"/>
      </a:spcAft>
      <a:buClrTx/>
      <a:buSzPct val="100000"/>
      <a:buFontTx/>
      <a:buChar char="•"/>
      <a:tabLst/>
      <a:defRPr kumimoji="0" sz="4800" b="1" i="0" u="none" strike="noStrike" cap="none" spc="0" normalizeH="0" baseline="0">
        <a:ln>
          <a:noFill/>
        </a:ln>
        <a:solidFill>
          <a:srgbClr val="FFFFFF"/>
        </a:solidFill>
        <a:effectLst/>
        <a:uFillTx/>
        <a:latin typeface="Tahoma"/>
        <a:ea typeface="Tahoma"/>
        <a:cs typeface="Tahoma"/>
        <a:sym typeface="Tahoma"/>
      </a:defRPr>
    </a:lvl8pPr>
    <a:lvl9pPr marL="3352800" marR="0" indent="-609600" algn="l" defTabSz="1828800" rtl="0" fontAlgn="auto" latinLnBrk="0" hangingPunct="0">
      <a:lnSpc>
        <a:spcPct val="80000"/>
      </a:lnSpc>
      <a:spcBef>
        <a:spcPts val="500"/>
      </a:spcBef>
      <a:spcAft>
        <a:spcPts val="0"/>
      </a:spcAft>
      <a:buClrTx/>
      <a:buSzPct val="100000"/>
      <a:buFontTx/>
      <a:buChar char="•"/>
      <a:tabLst/>
      <a:defRPr kumimoji="0" sz="4800" b="1" i="0" u="none" strike="noStrike" cap="none" spc="0" normalizeH="0" baseline="0">
        <a:ln>
          <a:noFill/>
        </a:ln>
        <a:solidFill>
          <a:srgbClr val="FFFFFF"/>
        </a:solidFill>
        <a:effectLst/>
        <a:uFillTx/>
        <a:latin typeface="Tahoma"/>
        <a:ea typeface="Tahoma"/>
        <a:cs typeface="Tahoma"/>
        <a:sym typeface="Tahoma"/>
      </a:defRPr>
    </a:lvl9pPr>
  </p:defaultTextStyle>
  <p:extLst>
    <p:ext uri="{521415D9-36F7-43E2-AB2F-B90AF26B5E84}">
      <p14:sectionLst xmlns:p14="http://schemas.microsoft.com/office/powerpoint/2010/main">
        <p14:section name="Default Section" id="{2E7083DC-5BE9-4AAE-A095-90A0FC2096D7}">
          <p14:sldIdLst>
            <p14:sldId id="256"/>
            <p14:sldId id="304"/>
            <p14:sldId id="509"/>
            <p14:sldId id="340"/>
            <p14:sldId id="319"/>
            <p14:sldId id="305"/>
            <p14:sldId id="320"/>
            <p14:sldId id="428"/>
            <p14:sldId id="321"/>
            <p14:sldId id="410"/>
          </p14:sldIdLst>
        </p14:section>
        <p14:section name="Important" id="{6E43E362-1ACA-4F1A-ADAC-19D832E61D2C}">
          <p14:sldIdLst>
            <p14:sldId id="342"/>
            <p14:sldId id="322"/>
            <p14:sldId id="507"/>
            <p14:sldId id="323"/>
            <p14:sldId id="324"/>
          </p14:sldIdLst>
        </p14:section>
        <p14:section name="Untitled Section" id="{20EEA861-9A7E-44E0-B1A2-F0368F58360F}">
          <p14:sldIdLst>
            <p14:sldId id="325"/>
            <p14:sldId id="343"/>
            <p14:sldId id="344"/>
            <p14:sldId id="364"/>
            <p14:sldId id="415"/>
            <p14:sldId id="326"/>
            <p14:sldId id="327"/>
            <p14:sldId id="328"/>
            <p14:sldId id="345"/>
            <p14:sldId id="359"/>
            <p14:sldId id="406"/>
            <p14:sldId id="353"/>
            <p14:sldId id="408"/>
            <p14:sldId id="354"/>
            <p14:sldId id="355"/>
            <p14:sldId id="356"/>
            <p14:sldId id="357"/>
            <p14:sldId id="438"/>
            <p14:sldId id="447"/>
            <p14:sldId id="358"/>
            <p14:sldId id="448"/>
            <p14:sldId id="453"/>
            <p14:sldId id="454"/>
            <p14:sldId id="360"/>
            <p14:sldId id="449"/>
            <p14:sldId id="437"/>
            <p14:sldId id="361"/>
            <p14:sldId id="501"/>
            <p14:sldId id="490"/>
            <p14:sldId id="492"/>
            <p14:sldId id="493"/>
            <p14:sldId id="419"/>
            <p14:sldId id="494"/>
            <p14:sldId id="502"/>
            <p14:sldId id="503"/>
            <p14:sldId id="504"/>
            <p14:sldId id="505"/>
            <p14:sldId id="506"/>
            <p14:sldId id="333"/>
            <p14:sldId id="367"/>
            <p14:sldId id="368"/>
            <p14:sldId id="370"/>
            <p14:sldId id="440"/>
            <p14:sldId id="392"/>
            <p14:sldId id="369"/>
            <p14:sldId id="394"/>
            <p14:sldId id="371"/>
            <p14:sldId id="372"/>
            <p14:sldId id="393"/>
            <p14:sldId id="395"/>
            <p14:sldId id="443"/>
            <p14:sldId id="380"/>
            <p14:sldId id="347"/>
            <p14:sldId id="349"/>
            <p14:sldId id="497"/>
            <p14:sldId id="498"/>
            <p14:sldId id="464"/>
            <p14:sldId id="463"/>
            <p14:sldId id="499"/>
            <p14:sldId id="500"/>
            <p14:sldId id="466"/>
            <p14:sldId id="397"/>
            <p14:sldId id="460"/>
            <p14:sldId id="398"/>
            <p14:sldId id="399"/>
            <p14:sldId id="400"/>
            <p14:sldId id="401"/>
            <p14:sldId id="412"/>
            <p14:sldId id="375"/>
            <p14:sldId id="508"/>
            <p14:sldId id="374"/>
            <p14:sldId id="462"/>
            <p14:sldId id="381"/>
            <p14:sldId id="382"/>
            <p14:sldId id="383"/>
            <p14:sldId id="389"/>
            <p14:sldId id="4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Verdana"/>
          <a:ea typeface="Verdana"/>
          <a:cs typeface="Verdana"/>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6D9DD"/>
          </a:solidFill>
        </a:fill>
      </a:tcStyle>
    </a:wholeTbl>
    <a:band2H>
      <a:tcTxStyle/>
      <a:tcStyle>
        <a:tcBdr/>
        <a:fill>
          <a:solidFill>
            <a:srgbClr val="ECEDEF"/>
          </a:solidFill>
        </a:fill>
      </a:tcStyle>
    </a:band2H>
    <a:firstCol>
      <a:tcTxStyle b="on" i="off">
        <a:font>
          <a:latin typeface="Verdana"/>
          <a:ea typeface="Verdana"/>
          <a:cs typeface="Verdan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
          <a:latin typeface="Verdana"/>
          <a:ea typeface="Verdana"/>
          <a:cs typeface="Verdana"/>
        </a:font>
        <a:srgbClr val="FFFFFF"/>
      </a:tcTxStyle>
      <a:tcStyle>
        <a:tcBdr>
          <a:left>
            <a:ln w="25400" cap="flat">
              <a:solidFill>
                <a:srgbClr val="FFFFFF"/>
              </a:solidFill>
              <a:prstDash val="solid"/>
              <a:round/>
            </a:ln>
          </a:left>
          <a:right>
            <a:ln w="25400" cap="flat">
              <a:solidFill>
                <a:srgbClr val="FFFFFF"/>
              </a:solidFill>
              <a:prstDash val="solid"/>
              <a:round/>
            </a:ln>
          </a:right>
          <a:top>
            <a:ln w="1016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
          <a:latin typeface="Verdana"/>
          <a:ea typeface="Verdana"/>
          <a:cs typeface="Verdan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1016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Verdana"/>
          <a:ea typeface="Verdana"/>
          <a:cs typeface="Verdana"/>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BE3FF"/>
          </a:solidFill>
        </a:fill>
      </a:tcStyle>
    </a:wholeTbl>
    <a:band2H>
      <a:tcTxStyle/>
      <a:tcStyle>
        <a:tcBdr/>
        <a:fill>
          <a:solidFill>
            <a:srgbClr val="E7F1FF"/>
          </a:solidFill>
        </a:fill>
      </a:tcStyle>
    </a:band2H>
    <a:firstCol>
      <a:tcTxStyle b="on" i="off">
        <a:font>
          <a:latin typeface="Verdana"/>
          <a:ea typeface="Verdana"/>
          <a:cs typeface="Verdan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
          <a:latin typeface="Verdana"/>
          <a:ea typeface="Verdana"/>
          <a:cs typeface="Verdana"/>
        </a:font>
        <a:srgbClr val="FFFFFF"/>
      </a:tcTxStyle>
      <a:tcStyle>
        <a:tcBdr>
          <a:left>
            <a:ln w="25400" cap="flat">
              <a:solidFill>
                <a:srgbClr val="FFFFFF"/>
              </a:solidFill>
              <a:prstDash val="solid"/>
              <a:round/>
            </a:ln>
          </a:left>
          <a:right>
            <a:ln w="25400" cap="flat">
              <a:solidFill>
                <a:srgbClr val="FFFFFF"/>
              </a:solidFill>
              <a:prstDash val="solid"/>
              <a:round/>
            </a:ln>
          </a:right>
          <a:top>
            <a:ln w="1016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
          <a:latin typeface="Verdana"/>
          <a:ea typeface="Verdana"/>
          <a:cs typeface="Verdan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1016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Verdana"/>
          <a:ea typeface="Verdana"/>
          <a:cs typeface="Verdana"/>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ACBD4"/>
          </a:solidFill>
        </a:fill>
      </a:tcStyle>
    </a:wholeTbl>
    <a:band2H>
      <a:tcTxStyle/>
      <a:tcStyle>
        <a:tcBdr/>
        <a:fill>
          <a:solidFill>
            <a:srgbClr val="F5E7EB"/>
          </a:solidFill>
        </a:fill>
      </a:tcStyle>
    </a:band2H>
    <a:firstCol>
      <a:tcTxStyle b="on" i="off">
        <a:font>
          <a:latin typeface="Verdana"/>
          <a:ea typeface="Verdana"/>
          <a:cs typeface="Verdan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
          <a:latin typeface="Verdana"/>
          <a:ea typeface="Verdana"/>
          <a:cs typeface="Verdana"/>
        </a:font>
        <a:srgbClr val="FFFFFF"/>
      </a:tcTxStyle>
      <a:tcStyle>
        <a:tcBdr>
          <a:left>
            <a:ln w="25400" cap="flat">
              <a:solidFill>
                <a:srgbClr val="FFFFFF"/>
              </a:solidFill>
              <a:prstDash val="solid"/>
              <a:round/>
            </a:ln>
          </a:left>
          <a:right>
            <a:ln w="25400" cap="flat">
              <a:solidFill>
                <a:srgbClr val="FFFFFF"/>
              </a:solidFill>
              <a:prstDash val="solid"/>
              <a:round/>
            </a:ln>
          </a:right>
          <a:top>
            <a:ln w="1016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
          <a:latin typeface="Verdana"/>
          <a:ea typeface="Verdana"/>
          <a:cs typeface="Verdan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1016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Verdana"/>
          <a:ea typeface="Verdana"/>
          <a:cs typeface="Verdana"/>
        </a:font>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Verdana"/>
          <a:ea typeface="Verdana"/>
          <a:cs typeface="Verdana"/>
        </a:font>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
          <a:latin typeface="Verdana"/>
          <a:ea typeface="Verdana"/>
          <a:cs typeface="Verdana"/>
        </a:font>
        <a:srgbClr val="000000"/>
      </a:tcTxStyle>
      <a:tcStyle>
        <a:tcBdr>
          <a:left>
            <a:ln w="25400" cap="flat">
              <a:noFill/>
              <a:miter lim="400000"/>
            </a:ln>
          </a:left>
          <a:right>
            <a:ln w="25400" cap="flat">
              <a:noFill/>
              <a:miter lim="400000"/>
            </a:ln>
          </a:right>
          <a:top>
            <a:ln w="127000" cap="flat">
              <a:solidFill>
                <a:srgbClr val="000000"/>
              </a:solidFill>
              <a:prstDash val="solid"/>
              <a:round/>
            </a:ln>
          </a:top>
          <a:bottom>
            <a:ln w="635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
          <a:latin typeface="Verdana"/>
          <a:ea typeface="Verdana"/>
          <a:cs typeface="Verdana"/>
        </a:font>
        <a:srgbClr val="FFFFFF"/>
      </a:tcTxStyle>
      <a:tcStyle>
        <a:tcBdr>
          <a:left>
            <a:ln w="25400" cap="flat">
              <a:noFill/>
              <a:miter lim="400000"/>
            </a:ln>
          </a:left>
          <a:right>
            <a:ln w="25400" cap="flat">
              <a:noFill/>
              <a:miter lim="400000"/>
            </a:ln>
          </a:right>
          <a:top>
            <a:ln w="63500" cap="flat">
              <a:solidFill>
                <a:srgbClr val="000000"/>
              </a:solidFill>
              <a:prstDash val="solid"/>
              <a:round/>
            </a:ln>
          </a:top>
          <a:bottom>
            <a:ln w="635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
          <a:latin typeface="Verdana"/>
          <a:ea typeface="Verdana"/>
          <a:cs typeface="Verdana"/>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Verdana"/>
          <a:ea typeface="Verdana"/>
          <a:cs typeface="Verdan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
          <a:latin typeface="Verdana"/>
          <a:ea typeface="Verdana"/>
          <a:cs typeface="Verdana"/>
        </a:font>
        <a:srgbClr val="FFFFFF"/>
      </a:tcTxStyle>
      <a:tcStyle>
        <a:tcBdr>
          <a:left>
            <a:ln w="25400" cap="flat">
              <a:solidFill>
                <a:srgbClr val="FFFFFF"/>
              </a:solidFill>
              <a:prstDash val="solid"/>
              <a:round/>
            </a:ln>
          </a:left>
          <a:right>
            <a:ln w="25400" cap="flat">
              <a:solidFill>
                <a:srgbClr val="FFFFFF"/>
              </a:solidFill>
              <a:prstDash val="solid"/>
              <a:round/>
            </a:ln>
          </a:right>
          <a:top>
            <a:ln w="1016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
          <a:latin typeface="Verdana"/>
          <a:ea typeface="Verdana"/>
          <a:cs typeface="Verdan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1016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Verdana"/>
          <a:ea typeface="Verdana"/>
          <a:cs typeface="Verdana"/>
        </a:font>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Verdana"/>
          <a:ea typeface="Verdana"/>
          <a:cs typeface="Verdana"/>
        </a:font>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
          <a:latin typeface="Verdana"/>
          <a:ea typeface="Verdana"/>
          <a:cs typeface="Verdana"/>
        </a:font>
        <a:srgbClr val="000000"/>
      </a:tcTxStyle>
      <a:tcStyle>
        <a:tcBdr>
          <a:left>
            <a:ln w="25400" cap="flat">
              <a:solidFill>
                <a:srgbClr val="000000"/>
              </a:solidFill>
              <a:prstDash val="solid"/>
              <a:round/>
            </a:ln>
          </a:left>
          <a:right>
            <a:ln w="25400" cap="flat">
              <a:solidFill>
                <a:srgbClr val="000000"/>
              </a:solidFill>
              <a:prstDash val="solid"/>
              <a:round/>
            </a:ln>
          </a:right>
          <a:top>
            <a:ln w="1270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
          <a:latin typeface="Verdana"/>
          <a:ea typeface="Verdana"/>
          <a:cs typeface="Verdana"/>
        </a:font>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635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3792" autoAdjust="0"/>
  </p:normalViewPr>
  <p:slideViewPr>
    <p:cSldViewPr snapToGrid="0" snapToObjects="1">
      <p:cViewPr varScale="1">
        <p:scale>
          <a:sx n="33" d="100"/>
          <a:sy n="33" d="100"/>
        </p:scale>
        <p:origin x="41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dhi Anil Deshpande" userId="4f1bcdb6-e69c-4e4e-aab1-f07e2fc91e20" providerId="ADAL" clId="{8A1D2118-529A-4B6A-99CF-3129CE105140}"/>
    <pc:docChg chg="modSld">
      <pc:chgData name="Nidhi Anil Deshpande" userId="4f1bcdb6-e69c-4e4e-aab1-f07e2fc91e20" providerId="ADAL" clId="{8A1D2118-529A-4B6A-99CF-3129CE105140}" dt="2022-06-01T05:23:35.902" v="1" actId="1036"/>
      <pc:docMkLst>
        <pc:docMk/>
      </pc:docMkLst>
      <pc:sldChg chg="modSp mod">
        <pc:chgData name="Nidhi Anil Deshpande" userId="4f1bcdb6-e69c-4e4e-aab1-f07e2fc91e20" providerId="ADAL" clId="{8A1D2118-529A-4B6A-99CF-3129CE105140}" dt="2022-06-01T05:23:35.902" v="1" actId="1036"/>
        <pc:sldMkLst>
          <pc:docMk/>
          <pc:sldMk cId="3290601303" sldId="364"/>
        </pc:sldMkLst>
        <pc:spChg chg="mod">
          <ac:chgData name="Nidhi Anil Deshpande" userId="4f1bcdb6-e69c-4e4e-aab1-f07e2fc91e20" providerId="ADAL" clId="{8A1D2118-529A-4B6A-99CF-3129CE105140}" dt="2022-06-01T05:23:35.902" v="1" actId="1036"/>
          <ac:spMkLst>
            <pc:docMk/>
            <pc:sldMk cId="3290601303" sldId="364"/>
            <ac:spMk id="2" creationId="{54A87030-B22B-8340-8A6A-D8EB267266B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07" name="Shape 70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708" name="Shape 70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Calibri"/>
      </a:defRPr>
    </a:lvl1pPr>
    <a:lvl2pPr indent="228600" defTabSz="1828800" latinLnBrk="0">
      <a:defRPr sz="2400">
        <a:latin typeface="+mn-lt"/>
        <a:ea typeface="+mn-ea"/>
        <a:cs typeface="+mn-cs"/>
        <a:sym typeface="Calibri"/>
      </a:defRPr>
    </a:lvl2pPr>
    <a:lvl3pPr indent="457200" defTabSz="1828800" latinLnBrk="0">
      <a:defRPr sz="2400">
        <a:latin typeface="+mn-lt"/>
        <a:ea typeface="+mn-ea"/>
        <a:cs typeface="+mn-cs"/>
        <a:sym typeface="Calibri"/>
      </a:defRPr>
    </a:lvl3pPr>
    <a:lvl4pPr indent="685800" defTabSz="1828800" latinLnBrk="0">
      <a:defRPr sz="2400">
        <a:latin typeface="+mn-lt"/>
        <a:ea typeface="+mn-ea"/>
        <a:cs typeface="+mn-cs"/>
        <a:sym typeface="Calibri"/>
      </a:defRPr>
    </a:lvl4pPr>
    <a:lvl5pPr indent="914400" defTabSz="1828800" latinLnBrk="0">
      <a:defRPr sz="2400">
        <a:latin typeface="+mn-lt"/>
        <a:ea typeface="+mn-ea"/>
        <a:cs typeface="+mn-cs"/>
        <a:sym typeface="Calibri"/>
      </a:defRPr>
    </a:lvl5pPr>
    <a:lvl6pPr indent="1143000" defTabSz="1828800" latinLnBrk="0">
      <a:defRPr sz="2400">
        <a:latin typeface="+mn-lt"/>
        <a:ea typeface="+mn-ea"/>
        <a:cs typeface="+mn-cs"/>
        <a:sym typeface="Calibri"/>
      </a:defRPr>
    </a:lvl6pPr>
    <a:lvl7pPr indent="1371600" defTabSz="1828800" latinLnBrk="0">
      <a:defRPr sz="2400">
        <a:latin typeface="+mn-lt"/>
        <a:ea typeface="+mn-ea"/>
        <a:cs typeface="+mn-cs"/>
        <a:sym typeface="Calibri"/>
      </a:defRPr>
    </a:lvl7pPr>
    <a:lvl8pPr indent="1600200" defTabSz="1828800" latinLnBrk="0">
      <a:defRPr sz="2400">
        <a:latin typeface="+mn-lt"/>
        <a:ea typeface="+mn-ea"/>
        <a:cs typeface="+mn-cs"/>
        <a:sym typeface="Calibri"/>
      </a:defRPr>
    </a:lvl8pPr>
    <a:lvl9pPr indent="1828800" defTabSz="1828800" latinLnBrk="0">
      <a:defRPr sz="24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hashicorp.com/sentinel/language/boolexpr/#order-of-operation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hashicorp.com/sentinel/language/loops/#for-statement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hashicorp.com/sentinel/language/loops/#for-statement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hashicorp.com/sentinel/language/loops/#for-statements"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hashicorp.com/sentinel/language/loops/#for-statement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hashicorp.com/sentinel/imports/"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docs.hashicorp.com/sentinel/imports/http/"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hashicorp.com/sentinel/imports/"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docs.hashicorp.com/sentinel/imports/http/" TargetMode="Externa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ocs.hashicorp.com/sentinel/language/functions/"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s://docs.hashicorp.com/sentinel/commands/apply" TargetMode="External"/><Relationship Id="rId2" Type="http://schemas.openxmlformats.org/officeDocument/2006/relationships/slide" Target="../slides/slide81.xml"/><Relationship Id="rId1" Type="http://schemas.openxmlformats.org/officeDocument/2006/relationships/notesMaster" Target="../notesMasters/notesMaster1.xml"/><Relationship Id="rId4" Type="http://schemas.openxmlformats.org/officeDocument/2006/relationships/hyperlink" Target="https://docs.hashicorp.com/sentinel/commands/config" TargetMode="Externa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Shape 713"/>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714" name="Shape 714"/>
          <p:cNvSpPr>
            <a:spLocks noGrp="1"/>
          </p:cNvSpPr>
          <p:nvPr>
            <p:ph type="body" sz="quarter" idx="1"/>
          </p:nvPr>
        </p:nvSpPr>
        <p:spPr>
          <a:prstGeom prst="rect">
            <a:avLst/>
          </a:prstGeom>
        </p:spPr>
        <p:txBody>
          <a:bodyPr/>
          <a:lstStyle/>
          <a:p>
            <a:pPr marL="285750" indent="-285750">
              <a:buSzPct val="100000"/>
              <a:buFont typeface="Arial" panose="020B0604020202020204" pitchFamily="34" charset="0"/>
              <a:buChar char="•"/>
              <a:defRPr sz="1400"/>
            </a:pPr>
            <a:r>
              <a:rPr lang="en-US" sz="2400" dirty="0"/>
              <a:t>These slides are intended to accompany the Sentinel for Terraform v4 workshop</a:t>
            </a:r>
          </a:p>
          <a:p>
            <a:pPr marL="285750" indent="-285750">
              <a:buSzPct val="100000"/>
              <a:buFont typeface="Arial" panose="020B0604020202020204" pitchFamily="34" charset="0"/>
              <a:buChar char="•"/>
              <a:defRPr sz="1400"/>
            </a:pPr>
            <a:r>
              <a:rPr lang="en-US" sz="2400" dirty="0"/>
              <a:t>You can follow along at https://storage.googleapis.com/instruqt-hashicorp-tracks/sentinel-shared/Sentinel-for-Terraform-v4.pptx</a:t>
            </a:r>
          </a:p>
          <a:p>
            <a:pPr marL="285750" indent="-285750">
              <a:buSzPct val="100000"/>
              <a:buFont typeface="Arial" panose="020B0604020202020204" pitchFamily="34" charset="0"/>
              <a:buChar char="•"/>
              <a:defRPr sz="1400"/>
            </a:pPr>
            <a:r>
              <a:rPr lang="en-US" sz="2400" dirty="0"/>
              <a:t>They should be used with these tracks:</a:t>
            </a:r>
          </a:p>
          <a:p>
            <a:pPr marL="285750" lvl="2" indent="-285750">
              <a:buSzPct val="100000"/>
              <a:buFont typeface="Arial" panose="020B0604020202020204" pitchFamily="34" charset="0"/>
              <a:buChar char="•"/>
              <a:defRPr sz="1400"/>
            </a:pPr>
            <a:r>
              <a:rPr lang="en-US" sz="2400" dirty="0"/>
              <a:t>Sentinel CLI Basics </a:t>
            </a:r>
          </a:p>
          <a:p>
            <a:pPr marL="285750" lvl="4" indent="-285750">
              <a:buSzPct val="100000"/>
              <a:buFont typeface="Arial" panose="020B0604020202020204" pitchFamily="34" charset="0"/>
              <a:buChar char="•"/>
              <a:defRPr sz="1400"/>
            </a:pPr>
            <a:r>
              <a:rPr lang="en-US" sz="2400" dirty="0"/>
              <a:t>Sentinel for Terraform v4</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a:t>What are the benefits of storing your policies in VCS repos?</a:t>
            </a:r>
          </a:p>
          <a:p>
            <a:r>
              <a:rPr lang="en-US" sz="1800" dirty="0"/>
              <a:t>By using tools like GitHub Actions, you can test changes to policies with the Sentinel CLI every time they are changed.</a:t>
            </a:r>
          </a:p>
        </p:txBody>
      </p:sp>
    </p:spTree>
    <p:extLst>
      <p:ext uri="{BB962C8B-B14F-4D97-AF65-F5344CB8AC3E}">
        <p14:creationId xmlns:p14="http://schemas.microsoft.com/office/powerpoint/2010/main" val="1604527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There are 3 enforcement levels for Sentinel policies.</a:t>
            </a:r>
          </a:p>
          <a:p>
            <a:pPr marL="342900" indent="-342900">
              <a:buFont typeface="Arial" panose="020B0604020202020204" pitchFamily="34" charset="0"/>
              <a:buChar char="•"/>
            </a:pPr>
            <a:r>
              <a:rPr lang="en-US" dirty="0"/>
              <a:t>Users with sufficient permissions can override soft mandatory policies.</a:t>
            </a:r>
          </a:p>
        </p:txBody>
      </p:sp>
    </p:spTree>
    <p:extLst>
      <p:ext uri="{BB962C8B-B14F-4D97-AF65-F5344CB8AC3E}">
        <p14:creationId xmlns:p14="http://schemas.microsoft.com/office/powerpoint/2010/main" val="87278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There are essentially four types of Sentinel policies, corresponding to the 4 Terraform Sentinel imports (which go beyond the 11 standard imports provided by Sentinel itself).</a:t>
            </a:r>
          </a:p>
          <a:p>
            <a:pPr marL="342900" indent="-342900">
              <a:buFont typeface="Arial" panose="020B0604020202020204" pitchFamily="34" charset="0"/>
              <a:buChar char="•"/>
            </a:pPr>
            <a:r>
              <a:rPr lang="en-US" dirty="0"/>
              <a:t>In this version of the workshop, we are using the v2 tfplan, tfconfig, and tfstate imports.</a:t>
            </a:r>
          </a:p>
          <a:p>
            <a:pPr marL="342900" indent="-342900">
              <a:buFont typeface="Arial" panose="020B0604020202020204" pitchFamily="34" charset="0"/>
              <a:buChar char="•"/>
            </a:pPr>
            <a:r>
              <a:rPr lang="en-US" dirty="0"/>
              <a:t>While we will be using the Terraform Sentinel v2 imports, we usually drop "/v2" except in actual Sentinel code.</a:t>
            </a:r>
          </a:p>
          <a:p>
            <a:pPr marL="342900" indent="-342900">
              <a:buFont typeface="Arial" panose="020B0604020202020204" pitchFamily="34" charset="0"/>
              <a:buChar char="•"/>
            </a:pPr>
            <a:r>
              <a:rPr lang="en-US" dirty="0"/>
              <a:t>There is no v2 version of the simpler tfrun import because changes were not needed to give better compatibility with Terraform's data structures in versions 0.12 and higher .</a:t>
            </a:r>
          </a:p>
          <a:p>
            <a:pPr marL="342900" indent="-342900">
              <a:buFont typeface="Arial" panose="020B0604020202020204" pitchFamily="34" charset="0"/>
              <a:buChar char="•"/>
            </a:pPr>
            <a:r>
              <a:rPr lang="en-US" dirty="0"/>
              <a:t>Remember that "attributes" here refers to both "arguments" and "exported attributes".</a:t>
            </a:r>
          </a:p>
        </p:txBody>
      </p:sp>
    </p:spTree>
    <p:extLst>
      <p:ext uri="{BB962C8B-B14F-4D97-AF65-F5344CB8AC3E}">
        <p14:creationId xmlns:p14="http://schemas.microsoft.com/office/powerpoint/2010/main" val="2939940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Sentinel has some builtin functions that you can use in any policy.</a:t>
            </a:r>
          </a:p>
        </p:txBody>
      </p:sp>
    </p:spTree>
    <p:extLst>
      <p:ext uri="{BB962C8B-B14F-4D97-AF65-F5344CB8AC3E}">
        <p14:creationId xmlns:p14="http://schemas.microsoft.com/office/powerpoint/2010/main" val="3403034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Sentinel does not everything under the sun.</a:t>
            </a:r>
          </a:p>
        </p:txBody>
      </p:sp>
    </p:spTree>
    <p:extLst>
      <p:ext uri="{BB962C8B-B14F-4D97-AF65-F5344CB8AC3E}">
        <p14:creationId xmlns:p14="http://schemas.microsoft.com/office/powerpoint/2010/main" val="1422060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Here is how Terraform works without Sentinel.</a:t>
            </a:r>
          </a:p>
        </p:txBody>
      </p:sp>
    </p:spTree>
    <p:extLst>
      <p:ext uri="{BB962C8B-B14F-4D97-AF65-F5344CB8AC3E}">
        <p14:creationId xmlns:p14="http://schemas.microsoft.com/office/powerpoint/2010/main" val="3488326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Here is how Terraform works with Sentinel.</a:t>
            </a:r>
          </a:p>
          <a:p>
            <a:pPr marL="342900" indent="-342900">
              <a:buFont typeface="Arial" panose="020B0604020202020204" pitchFamily="34" charset="0"/>
              <a:buChar char="•"/>
            </a:pPr>
            <a:r>
              <a:rPr lang="en-US" dirty="0"/>
              <a:t>Note that if cost estimates are enabled for the workspace, they will run right after the plan.</a:t>
            </a:r>
          </a:p>
        </p:txBody>
      </p:sp>
    </p:spTree>
    <p:extLst>
      <p:ext uri="{BB962C8B-B14F-4D97-AF65-F5344CB8AC3E}">
        <p14:creationId xmlns:p14="http://schemas.microsoft.com/office/powerpoint/2010/main" val="1061980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A screenshot from TFC showing that all policy checks passed for a run.</a:t>
            </a:r>
          </a:p>
          <a:p>
            <a:pPr marL="342900" indent="-342900">
              <a:buFont typeface="Arial" panose="020B0604020202020204" pitchFamily="34" charset="0"/>
              <a:buChar char="•"/>
            </a:pPr>
            <a:r>
              <a:rPr lang="en-US" dirty="0"/>
              <a:t>Note that output from policies can be viewed in two formats: text and json.</a:t>
            </a:r>
          </a:p>
        </p:txBody>
      </p:sp>
    </p:spTree>
    <p:extLst>
      <p:ext uri="{BB962C8B-B14F-4D97-AF65-F5344CB8AC3E}">
        <p14:creationId xmlns:p14="http://schemas.microsoft.com/office/powerpoint/2010/main" val="3103141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A screenshot from TFC showing a soft mandatory policy check that failed but was then overridden.</a:t>
            </a:r>
          </a:p>
        </p:txBody>
      </p:sp>
    </p:spTree>
    <p:extLst>
      <p:ext uri="{BB962C8B-B14F-4D97-AF65-F5344CB8AC3E}">
        <p14:creationId xmlns:p14="http://schemas.microsoft.com/office/powerpoint/2010/main" val="2040870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This is a good point to discuss the Terraform-specific Sentinel imports.</a:t>
            </a:r>
          </a:p>
          <a:p>
            <a:pPr marL="342900" indent="-342900">
              <a:buFont typeface="Arial" panose="020B0604020202020204" pitchFamily="34" charset="0"/>
              <a:buChar char="•"/>
            </a:pPr>
            <a:r>
              <a:rPr lang="en-US" dirty="0"/>
              <a:t>Terraform Cloud/Enterprise adds 4 Sentinel imports beyond the standard ones.</a:t>
            </a:r>
          </a:p>
          <a:p>
            <a:pPr marL="342900" indent="-342900">
              <a:buFont typeface="Arial" panose="020B0604020202020204" pitchFamily="34" charset="0"/>
              <a:buChar char="•"/>
            </a:pPr>
            <a:r>
              <a:rPr lang="en-US" dirty="0"/>
              <a:t>This version of the workshop uses the v2 versions of the tfplan, tfconfig, and tfstate imports.</a:t>
            </a:r>
          </a:p>
          <a:p>
            <a:pPr marL="342900" indent="-342900">
              <a:buFont typeface="Arial" panose="020B0604020202020204" pitchFamily="34" charset="0"/>
              <a:buChar char="•"/>
            </a:pPr>
            <a:r>
              <a:rPr lang="en-US" dirty="0"/>
              <a:t>The v2 versions are more closely aligned to Terraform's internal data structures for versions 0.12 and higher.</a:t>
            </a:r>
          </a:p>
          <a:p>
            <a:pPr marL="342900" indent="-342900">
              <a:buFont typeface="Arial" panose="020B0604020202020204" pitchFamily="34" charset="0"/>
              <a:buChar char="•"/>
            </a:pPr>
            <a:r>
              <a:rPr lang="en-US" dirty="0"/>
              <a:t>There is only 1 version of the tfrun import.</a:t>
            </a:r>
          </a:p>
        </p:txBody>
      </p:sp>
    </p:spTree>
    <p:extLst>
      <p:ext uri="{BB962C8B-B14F-4D97-AF65-F5344CB8AC3E}">
        <p14:creationId xmlns:p14="http://schemas.microsoft.com/office/powerpoint/2010/main" val="1111207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In addition to learning about the topics in the agenda, you will be able to try your hand at writing and testing some Sentinel policies in a lab environment. </a:t>
            </a:r>
          </a:p>
          <a:p>
            <a:pPr marL="342900" indent="-342900">
              <a:buFont typeface="Arial" panose="020B0604020202020204" pitchFamily="34" charset="0"/>
              <a:buChar char="•"/>
            </a:pPr>
            <a:r>
              <a:rPr lang="en-US" dirty="0"/>
              <a:t>This presentation and the exercises are based on the Writing and Testing Sentinel Policies for Terraform guide: https://storage.googleapis.com/instruqt-hashicorp-tracks/sentinel-shared/WritingAndTestingSentinelPoliciesForTerraform-v3.0.pdf </a:t>
            </a:r>
          </a:p>
          <a:p>
            <a:endParaRPr lang="en-US" dirty="0"/>
          </a:p>
        </p:txBody>
      </p:sp>
    </p:spTree>
    <p:extLst>
      <p:ext uri="{BB962C8B-B14F-4D97-AF65-F5344CB8AC3E}">
        <p14:creationId xmlns:p14="http://schemas.microsoft.com/office/powerpoint/2010/main" val="1309917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You can generate Sentinel mocks from Terraform plans in TFC/TFE.</a:t>
            </a:r>
          </a:p>
          <a:p>
            <a:pPr marL="342900" indent="-342900">
              <a:buFont typeface="Arial" panose="020B0604020202020204" pitchFamily="34" charset="0"/>
              <a:buChar char="•"/>
            </a:pPr>
            <a:r>
              <a:rPr lang="en-US" dirty="0"/>
              <a:t>You can then use these mocks when testing policies with the Sentinel CLI</a:t>
            </a:r>
          </a:p>
        </p:txBody>
      </p:sp>
    </p:spTree>
    <p:extLst>
      <p:ext uri="{BB962C8B-B14F-4D97-AF65-F5344CB8AC3E}">
        <p14:creationId xmlns:p14="http://schemas.microsoft.com/office/powerpoint/2010/main" val="3919019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This slide gives some useful links that will help you learn how to use Sentinel in TFC and TFE and how to write your own Sentinel policies.</a:t>
            </a:r>
          </a:p>
          <a:p>
            <a:pPr marL="342900" indent="-342900">
              <a:buFont typeface="Arial" panose="020B0604020202020204" pitchFamily="34" charset="0"/>
              <a:buChar char="•"/>
            </a:pPr>
            <a:r>
              <a:rPr lang="en-US" dirty="0"/>
              <a:t>The instructor should show these links to the students.</a:t>
            </a:r>
          </a:p>
        </p:txBody>
      </p:sp>
    </p:spTree>
    <p:extLst>
      <p:ext uri="{BB962C8B-B14F-4D97-AF65-F5344CB8AC3E}">
        <p14:creationId xmlns:p14="http://schemas.microsoft.com/office/powerpoint/2010/main" val="3823059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Let's spend some time discussing the Sentinel language.</a:t>
            </a:r>
          </a:p>
        </p:txBody>
      </p:sp>
    </p:spTree>
    <p:extLst>
      <p:ext uri="{BB962C8B-B14F-4D97-AF65-F5344CB8AC3E}">
        <p14:creationId xmlns:p14="http://schemas.microsoft.com/office/powerpoint/2010/main" val="3219668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2400" dirty="0"/>
              <a:t>Note that each rule can only contain a single expression. Rules cannot include statements, for loops, or if/else statements, but a rule could invoke a single function.</a:t>
            </a:r>
          </a:p>
          <a:p>
            <a:pPr marL="342900" indent="-342900">
              <a:buFont typeface="Arial" panose="020B0604020202020204" pitchFamily="34" charset="0"/>
              <a:buChar char="•"/>
            </a:pPr>
            <a:r>
              <a:rPr lang="en-US" sz="2400" dirty="0"/>
              <a:t>If you need to do complex processing that cannot be done with a single expression, define a function and call that function from your rule.</a:t>
            </a:r>
          </a:p>
          <a:p>
            <a:pPr marL="342900" indent="-342900">
              <a:buFont typeface="Arial" panose="020B0604020202020204" pitchFamily="34" charset="0"/>
              <a:buChar char="•"/>
            </a:pPr>
            <a:r>
              <a:rPr lang="en-US" sz="2400" dirty="0"/>
              <a:t>Rules that return a boolean value can use the "all" and "any" expressions since these are rendered as chained "and" and "or" logical operators.</a:t>
            </a:r>
          </a:p>
        </p:txBody>
      </p:sp>
    </p:spTree>
    <p:extLst>
      <p:ext uri="{BB962C8B-B14F-4D97-AF65-F5344CB8AC3E}">
        <p14:creationId xmlns:p14="http://schemas.microsoft.com/office/powerpoint/2010/main" val="3280486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dirty="0">
                <a:latin typeface="Courier" pitchFamily="2" charset="0"/>
              </a:rPr>
              <a:t>types.type_of()</a:t>
            </a:r>
            <a:r>
              <a:rPr lang="en-US" dirty="0"/>
              <a:t> function from the types import gives the type of </a:t>
            </a:r>
            <a:r>
              <a:rPr lang="en-US" dirty="0">
                <a:latin typeface="Courier" pitchFamily="2" charset="0"/>
              </a:rPr>
              <a:t>null</a:t>
            </a:r>
            <a:r>
              <a:rPr lang="en-US" dirty="0"/>
              <a:t> as "null", so </a:t>
            </a:r>
            <a:r>
              <a:rPr lang="en-US" dirty="0">
                <a:latin typeface="Courier" pitchFamily="2" charset="0"/>
              </a:rPr>
              <a:t>null</a:t>
            </a:r>
            <a:r>
              <a:rPr lang="en-US" dirty="0"/>
              <a:t> can also be viewed as a type.</a:t>
            </a:r>
          </a:p>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0" dirty="0">
                <a:latin typeface="Courier" pitchFamily="2" charset="0"/>
              </a:rPr>
              <a:t>types.type_of(undefined)</a:t>
            </a:r>
            <a:r>
              <a:rPr lang="en-US" b="0" dirty="0"/>
              <a:t> gives "</a:t>
            </a:r>
            <a:r>
              <a:rPr lang="en-US" b="0" dirty="0">
                <a:latin typeface="Courier" pitchFamily="2" charset="0"/>
              </a:rPr>
              <a:t>undefined", </a:t>
            </a:r>
            <a:r>
              <a:rPr lang="en-US" b="0" dirty="0">
                <a:latin typeface="+mn-lt"/>
              </a:rPr>
              <a:t>so </a:t>
            </a:r>
            <a:r>
              <a:rPr lang="en-US" b="0" dirty="0">
                <a:latin typeface="Courier" pitchFamily="2" charset="0"/>
              </a:rPr>
              <a:t>undefined</a:t>
            </a:r>
            <a:r>
              <a:rPr lang="en-US" b="0" dirty="0">
                <a:latin typeface="+mn-lt"/>
              </a:rPr>
              <a:t> can also be viewed as a type.</a:t>
            </a:r>
          </a:p>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Sentinel imports can now be written in Go or in Sentinel itself.</a:t>
            </a:r>
          </a:p>
          <a:p>
            <a:pPr marL="342900" indent="-342900">
              <a:buFont typeface="Arial" panose="020B0604020202020204" pitchFamily="34" charset="0"/>
              <a:buChar char="•"/>
            </a:pPr>
            <a:r>
              <a:rPr lang="en-US" dirty="0"/>
              <a:t>While Sentinel itself supports creation of custom imports written in Go, those cannot currently be imported into TFC or TFE.</a:t>
            </a:r>
          </a:p>
          <a:p>
            <a:pPr marL="342900" indent="-342900">
              <a:buFont typeface="Arial" panose="020B0604020202020204" pitchFamily="34" charset="0"/>
              <a:buChar char="•"/>
            </a:pPr>
            <a:r>
              <a:rPr lang="en-US" dirty="0"/>
              <a:t>However, custom imports written in Sentinel are already usable in the Sentinel CLI, TFC, and TFE.</a:t>
            </a:r>
          </a:p>
        </p:txBody>
      </p:sp>
    </p:spTree>
    <p:extLst>
      <p:ext uri="{BB962C8B-B14F-4D97-AF65-F5344CB8AC3E}">
        <p14:creationId xmlns:p14="http://schemas.microsoft.com/office/powerpoint/2010/main" val="1921437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Sentinel has some keywords that should not be used as names of variables, functions, or rules.</a:t>
            </a:r>
          </a:p>
        </p:txBody>
      </p:sp>
    </p:spTree>
    <p:extLst>
      <p:ext uri="{BB962C8B-B14F-4D97-AF65-F5344CB8AC3E}">
        <p14:creationId xmlns:p14="http://schemas.microsoft.com/office/powerpoint/2010/main" val="9918876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Sentinel also has some pre-declared identifiers that should not be used as names of variables, functions, or rules.</a:t>
            </a:r>
          </a:p>
          <a:p>
            <a:pPr marL="342900" indent="-342900">
              <a:buFont typeface="Arial" panose="020B0604020202020204" pitchFamily="34" charset="0"/>
              <a:buChar char="•"/>
            </a:pPr>
            <a:r>
              <a:rPr lang="en-US" dirty="0"/>
              <a:t>Note that null and undefined are different.  Some values in Sentinel structures are intentionally set to null. But undefined indicates that a value was missing.</a:t>
            </a:r>
          </a:p>
        </p:txBody>
      </p:sp>
    </p:spTree>
    <p:extLst>
      <p:ext uri="{BB962C8B-B14F-4D97-AF65-F5344CB8AC3E}">
        <p14:creationId xmlns:p14="http://schemas.microsoft.com/office/powerpoint/2010/main" val="3892280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Parentheses can be used to refine the processing in compound boolean expressions.</a:t>
            </a:r>
          </a:p>
          <a:p>
            <a:pPr marL="342900" indent="-342900">
              <a:buFont typeface="Arial" panose="020B0604020202020204" pitchFamily="34" charset="0"/>
              <a:buChar char="•"/>
            </a:pPr>
            <a:r>
              <a:rPr lang="en-US" dirty="0"/>
              <a:t>See </a:t>
            </a:r>
            <a:r>
              <a:rPr lang="en-US" dirty="0">
                <a:hlinkClick r:id="rId3"/>
              </a:rPr>
              <a:t>https://docs.hashicorp.com/sentinel/language/boolexpr/#order-of-operations</a:t>
            </a:r>
            <a:r>
              <a:rPr lang="en-US" dirty="0"/>
              <a:t> for the default order of operations.</a:t>
            </a:r>
          </a:p>
          <a:p>
            <a:endParaRPr lang="en-US" dirty="0"/>
          </a:p>
        </p:txBody>
      </p:sp>
    </p:spTree>
    <p:extLst>
      <p:ext uri="{BB962C8B-B14F-4D97-AF65-F5344CB8AC3E}">
        <p14:creationId xmlns:p14="http://schemas.microsoft.com/office/powerpoint/2010/main" val="798169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Sentinel uses short-circuit logic.</a:t>
            </a:r>
          </a:p>
          <a:p>
            <a:pPr marL="342900" indent="-342900">
              <a:buFont typeface="Arial" panose="020B0604020202020204" pitchFamily="34" charset="0"/>
              <a:buChar char="•"/>
            </a:pPr>
            <a:r>
              <a:rPr lang="en-US" dirty="0"/>
              <a:t>This means some conditions will not be evaluated.</a:t>
            </a:r>
          </a:p>
          <a:p>
            <a:pPr marL="342900" indent="-342900">
              <a:buFont typeface="Arial" panose="020B0604020202020204" pitchFamily="34" charset="0"/>
              <a:buChar char="•"/>
            </a:pPr>
            <a:r>
              <a:rPr lang="en-US" dirty="0"/>
              <a:t>It is important to understand when this might happen.</a:t>
            </a:r>
          </a:p>
        </p:txBody>
      </p:sp>
    </p:spTree>
    <p:extLst>
      <p:ext uri="{BB962C8B-B14F-4D97-AF65-F5344CB8AC3E}">
        <p14:creationId xmlns:p14="http://schemas.microsoft.com/office/powerpoint/2010/main" val="480395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Here are Sentinel's comparison operators.</a:t>
            </a:r>
          </a:p>
        </p:txBody>
      </p:sp>
    </p:spTree>
    <p:extLst>
      <p:ext uri="{BB962C8B-B14F-4D97-AF65-F5344CB8AC3E}">
        <p14:creationId xmlns:p14="http://schemas.microsoft.com/office/powerpoint/2010/main" val="67724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In addition to learning about the topics in the agenda, you will be able to try your hand at writing and testing some Sentinel policies in a lab environment. </a:t>
            </a:r>
          </a:p>
          <a:p>
            <a:pPr marL="342900" indent="-342900">
              <a:buFont typeface="Arial" panose="020B0604020202020204" pitchFamily="34" charset="0"/>
              <a:buChar char="•"/>
            </a:pPr>
            <a:r>
              <a:rPr lang="en-US" dirty="0"/>
              <a:t>This presentation and the exercises are based on the Writing and Testing Sentinel Policies for Terraform guide: https://storage.googleapis.com/instruqt-hashicorp-tracks/sentinel-shared/WritingAndTestingSentinelPoliciesForTerraform-v3.0.pdf </a:t>
            </a:r>
          </a:p>
          <a:p>
            <a:endParaRPr lang="en-US" dirty="0"/>
          </a:p>
        </p:txBody>
      </p:sp>
    </p:spTree>
    <p:extLst>
      <p:ext uri="{BB962C8B-B14F-4D97-AF65-F5344CB8AC3E}">
        <p14:creationId xmlns:p14="http://schemas.microsoft.com/office/powerpoint/2010/main" val="3834021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Here are Sentinel's set operators.</a:t>
            </a:r>
          </a:p>
        </p:txBody>
      </p:sp>
    </p:spTree>
    <p:extLst>
      <p:ext uri="{BB962C8B-B14F-4D97-AF65-F5344CB8AC3E}">
        <p14:creationId xmlns:p14="http://schemas.microsoft.com/office/powerpoint/2010/main" val="35017825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Sentinel also has a </a:t>
            </a:r>
            <a:r>
              <a:rPr lang="en-US" dirty="0">
                <a:latin typeface="Courier" pitchFamily="2" charset="0"/>
              </a:rPr>
              <a:t>matches</a:t>
            </a:r>
            <a:r>
              <a:rPr lang="en-US" dirty="0"/>
              <a:t> operator that can be used to do regex matching.</a:t>
            </a:r>
          </a:p>
          <a:p>
            <a:pPr marL="342900" indent="-342900">
              <a:buFont typeface="Arial" panose="020B0604020202020204" pitchFamily="34" charset="0"/>
              <a:buChar char="•"/>
            </a:pPr>
            <a:r>
              <a:rPr lang="en-US" dirty="0"/>
              <a:t>Useful regex constructs are "." to match any single character, ".*" to match 0 or more occurrences of any character, ".+" to match 1 or more occurrences of any character, "^" to match the beginning of a string, "$" to match the end of a string, "[]" to group characters, and "^" before a group to negate it. Special characters are escaped with "\\".</a:t>
            </a:r>
          </a:p>
          <a:p>
            <a:pPr marL="342900" indent="-342900">
              <a:buFont typeface="Arial" panose="020B0604020202020204" pitchFamily="34" charset="0"/>
              <a:buChar char="•"/>
            </a:pPr>
            <a:r>
              <a:rPr lang="en-US" dirty="0"/>
              <a:t>Note that Sentinel regex always needs "\\" instead of "\" so that Sentinel does not treat "\" as an escape character.</a:t>
            </a:r>
          </a:p>
          <a:p>
            <a:pPr marL="342900" indent="-342900">
              <a:buFont typeface="Arial" panose="020B0604020202020204" pitchFamily="34" charset="0"/>
              <a:buChar char="•"/>
            </a:pPr>
            <a:r>
              <a:rPr lang="en-US" dirty="0"/>
              <a:t>That is why the last regex example in the slide uses ".*\\.com" instead of the more usual ".*\.com".</a:t>
            </a:r>
          </a:p>
          <a:p>
            <a:pPr marL="342900" indent="-342900">
              <a:buFont typeface="Arial" panose="020B0604020202020204" pitchFamily="34" charset="0"/>
              <a:buChar char="•"/>
            </a:pPr>
            <a:r>
              <a:rPr lang="en-US" dirty="0"/>
              <a:t>The strings import can also be used to check prefixes and suffixes.</a:t>
            </a:r>
          </a:p>
        </p:txBody>
      </p:sp>
    </p:spTree>
    <p:extLst>
      <p:ext uri="{BB962C8B-B14F-4D97-AF65-F5344CB8AC3E}">
        <p14:creationId xmlns:p14="http://schemas.microsoft.com/office/powerpoint/2010/main" val="13932851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mn-ea"/>
                <a:ea typeface="+mn-ea"/>
              </a:rPr>
              <a:t>Sentinel's </a:t>
            </a:r>
            <a:r>
              <a:rPr lang="en-US" dirty="0">
                <a:latin typeface="Courier" pitchFamily="2" charset="0"/>
                <a:ea typeface="+mn-ea"/>
              </a:rPr>
              <a:t>else</a:t>
            </a:r>
            <a:r>
              <a:rPr lang="en-US" dirty="0">
                <a:latin typeface="+mn-ea"/>
                <a:ea typeface="+mn-ea"/>
              </a:rPr>
              <a:t> operator is very important since it helps you avoid the </a:t>
            </a:r>
            <a:r>
              <a:rPr lang="en-US" dirty="0">
                <a:latin typeface="Courier" pitchFamily="2" charset="0"/>
                <a:ea typeface="+mn-ea"/>
              </a:rPr>
              <a:t>undefined</a:t>
            </a:r>
            <a:r>
              <a:rPr lang="en-US" dirty="0">
                <a:latin typeface="+mn-ea"/>
                <a:ea typeface="+mn-ea"/>
              </a:rPr>
              <a:t> value in your policies.</a:t>
            </a:r>
          </a:p>
        </p:txBody>
      </p:sp>
    </p:spTree>
    <p:extLst>
      <p:ext uri="{BB962C8B-B14F-4D97-AF65-F5344CB8AC3E}">
        <p14:creationId xmlns:p14="http://schemas.microsoft.com/office/powerpoint/2010/main" val="1922743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2400" dirty="0"/>
              <a:t>The for loop is always used with the as keyword to declare iterator variables</a:t>
            </a:r>
          </a:p>
          <a:p>
            <a:pPr marL="342900" indent="-342900">
              <a:buFont typeface="Arial" panose="020B0604020202020204" pitchFamily="34" charset="0"/>
              <a:buChar char="•"/>
            </a:pPr>
            <a:r>
              <a:rPr lang="en-US" sz="2400" dirty="0"/>
              <a:t>See </a:t>
            </a:r>
            <a:r>
              <a:rPr lang="en-US" dirty="0">
                <a:hlinkClick r:id="rId3"/>
              </a:rPr>
              <a:t>https://docs.hashicorp.com/sentinel/language/loops/#for-statements</a:t>
            </a:r>
            <a:endParaRPr lang="en-US"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4024853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2400" dirty="0"/>
              <a:t>The for loop is always used with the as keyword to declare iterator variables</a:t>
            </a:r>
          </a:p>
          <a:p>
            <a:pPr marL="342900" indent="-342900">
              <a:buFont typeface="Arial" panose="020B0604020202020204" pitchFamily="34" charset="0"/>
              <a:buChar char="•"/>
            </a:pPr>
            <a:r>
              <a:rPr lang="en-US" sz="2400" dirty="0"/>
              <a:t>When iterating over a list, only one iterator variable is used.</a:t>
            </a:r>
          </a:p>
          <a:p>
            <a:pPr marL="342900" indent="-342900">
              <a:buFont typeface="Arial" panose="020B0604020202020204" pitchFamily="34" charset="0"/>
              <a:buChar char="•"/>
            </a:pPr>
            <a:r>
              <a:rPr lang="en-US" sz="2400" dirty="0"/>
              <a:t>When iterating over a map, two are usually used, the first for the keys and the second for the values of the map.</a:t>
            </a:r>
          </a:p>
          <a:p>
            <a:pPr marL="342900" indent="-342900">
              <a:buFont typeface="Arial" panose="020B0604020202020204" pitchFamily="34" charset="0"/>
              <a:buChar char="•"/>
            </a:pPr>
            <a:r>
              <a:rPr lang="en-US" sz="2400" dirty="0"/>
              <a:t>If you only declare one iterator variable for a map, it will represent the values of the map.</a:t>
            </a:r>
          </a:p>
          <a:p>
            <a:pPr marL="342900" indent="-342900">
              <a:buFont typeface="Arial" panose="020B0604020202020204" pitchFamily="34" charset="0"/>
              <a:buChar char="•"/>
            </a:pPr>
            <a:r>
              <a:rPr lang="en-US" sz="2400" dirty="0"/>
              <a:t>See </a:t>
            </a:r>
            <a:r>
              <a:rPr lang="en-US" dirty="0">
                <a:hlinkClick r:id="rId3"/>
              </a:rPr>
              <a:t>https://docs.hashicorp.com/sentinel/language/loops/#for-statements</a:t>
            </a:r>
            <a:endParaRPr lang="en-US"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798127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2400" dirty="0"/>
              <a:t>We will often refer to all and any expressions as loops because that is how they behave.</a:t>
            </a:r>
          </a:p>
          <a:p>
            <a:pPr marL="342900" indent="-342900">
              <a:buFont typeface="Arial" panose="020B0604020202020204" pitchFamily="34" charset="0"/>
              <a:buChar char="•"/>
            </a:pPr>
            <a:r>
              <a:rPr lang="en-US" sz="2400" dirty="0"/>
              <a:t>In functions, you would use for loops instead of the all expression.</a:t>
            </a:r>
          </a:p>
          <a:p>
            <a:pPr marL="342900" indent="-342900">
              <a:buFont typeface="Arial" panose="020B0604020202020204" pitchFamily="34" charset="0"/>
              <a:buChar char="•"/>
            </a:pPr>
            <a:r>
              <a:rPr lang="en-US" sz="2400" dirty="0"/>
              <a:t>We highly recommend avoiding the use of rules with the </a:t>
            </a:r>
            <a:r>
              <a:rPr lang="en-US" sz="2400" dirty="0">
                <a:latin typeface="Courier" pitchFamily="2" charset="0"/>
              </a:rPr>
              <a:t>all</a:t>
            </a:r>
            <a:r>
              <a:rPr lang="en-US" sz="2400" dirty="0"/>
              <a:t> and </a:t>
            </a:r>
            <a:r>
              <a:rPr lang="en-US" sz="2400" dirty="0">
                <a:latin typeface="Courier" pitchFamily="2" charset="0"/>
              </a:rPr>
              <a:t>any</a:t>
            </a:r>
            <a:r>
              <a:rPr lang="en-US" sz="2400" dirty="0"/>
              <a:t> expressions because of Sentinel's short-circuit logic which causes them to stop processing as soon as they see a violation of a condition.</a:t>
            </a:r>
          </a:p>
          <a:p>
            <a:pPr marL="342900" indent="-342900">
              <a:buFont typeface="Arial" panose="020B0604020202020204" pitchFamily="34" charset="0"/>
              <a:buChar char="•"/>
            </a:pPr>
            <a:r>
              <a:rPr lang="en-US" sz="2400" dirty="0"/>
              <a:t>It is much better to use for loops in functions.</a:t>
            </a:r>
          </a:p>
        </p:txBody>
      </p:sp>
    </p:spTree>
    <p:extLst>
      <p:ext uri="{BB962C8B-B14F-4D97-AF65-F5344CB8AC3E}">
        <p14:creationId xmlns:p14="http://schemas.microsoft.com/office/powerpoint/2010/main" val="2706553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2400" dirty="0"/>
              <a:t>The filter quantifier was added in Sentinel 0.14.0</a:t>
            </a:r>
          </a:p>
          <a:p>
            <a:pPr marL="342900" indent="-342900">
              <a:buFont typeface="Arial" panose="020B0604020202020204" pitchFamily="34" charset="0"/>
              <a:buChar char="•"/>
            </a:pPr>
            <a:r>
              <a:rPr lang="en-US" sz="2400" dirty="0"/>
              <a:t>The map quantifier was added in Sentinel 0.17.0</a:t>
            </a:r>
          </a:p>
        </p:txBody>
      </p:sp>
    </p:spTree>
    <p:extLst>
      <p:ext uri="{BB962C8B-B14F-4D97-AF65-F5344CB8AC3E}">
        <p14:creationId xmlns:p14="http://schemas.microsoft.com/office/powerpoint/2010/main" val="26799126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2400" dirty="0"/>
              <a:t>The for loop is always used with the as keyword to declare iterator variables</a:t>
            </a:r>
          </a:p>
          <a:p>
            <a:pPr marL="342900" indent="-342900">
              <a:buFont typeface="Arial" panose="020B0604020202020204" pitchFamily="34" charset="0"/>
              <a:buChar char="•"/>
            </a:pPr>
            <a:r>
              <a:rPr lang="en-US" sz="2400" dirty="0"/>
              <a:t>When iterating over a list, only one iterator variable is used.</a:t>
            </a:r>
          </a:p>
          <a:p>
            <a:pPr marL="342900" indent="-342900">
              <a:buFont typeface="Arial" panose="020B0604020202020204" pitchFamily="34" charset="0"/>
              <a:buChar char="•"/>
            </a:pPr>
            <a:r>
              <a:rPr lang="en-US" sz="2400" dirty="0"/>
              <a:t>When iterating over a map, two are usually used, the first for the keys and the second for the values of the map.</a:t>
            </a:r>
          </a:p>
          <a:p>
            <a:pPr marL="342900" indent="-342900">
              <a:buFont typeface="Arial" panose="020B0604020202020204" pitchFamily="34" charset="0"/>
              <a:buChar char="•"/>
            </a:pPr>
            <a:r>
              <a:rPr lang="en-US" sz="2400" dirty="0"/>
              <a:t>If you only declare one iterator variable for a map, it will represent the values of the map.</a:t>
            </a:r>
          </a:p>
          <a:p>
            <a:pPr marL="342900" indent="-342900">
              <a:buFont typeface="Arial" panose="020B0604020202020204" pitchFamily="34" charset="0"/>
              <a:buChar char="•"/>
            </a:pPr>
            <a:r>
              <a:rPr lang="en-US" sz="2400" dirty="0"/>
              <a:t>See </a:t>
            </a:r>
            <a:r>
              <a:rPr lang="en-US" dirty="0">
                <a:hlinkClick r:id="rId3"/>
              </a:rPr>
              <a:t>https://docs.hashicorp.com/sentinel/language/loops/#for-statements</a:t>
            </a:r>
            <a:endParaRPr lang="en-US"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7204842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2400" dirty="0"/>
              <a:t>The for loop is always used with the as keyword to declare iterator variables</a:t>
            </a:r>
          </a:p>
          <a:p>
            <a:pPr marL="342900" indent="-342900">
              <a:buFont typeface="Arial" panose="020B0604020202020204" pitchFamily="34" charset="0"/>
              <a:buChar char="•"/>
            </a:pPr>
            <a:r>
              <a:rPr lang="en-US" sz="2400" dirty="0"/>
              <a:t>When iterating over a list, only one iterator variable is used.</a:t>
            </a:r>
          </a:p>
          <a:p>
            <a:pPr marL="342900" indent="-342900">
              <a:buFont typeface="Arial" panose="020B0604020202020204" pitchFamily="34" charset="0"/>
              <a:buChar char="•"/>
            </a:pPr>
            <a:r>
              <a:rPr lang="en-US" sz="2400" dirty="0"/>
              <a:t>When iterating over a map, two are usually used, the first for the keys and the second for the values of the map.</a:t>
            </a:r>
          </a:p>
          <a:p>
            <a:pPr marL="342900" indent="-342900">
              <a:buFont typeface="Arial" panose="020B0604020202020204" pitchFamily="34" charset="0"/>
              <a:buChar char="•"/>
            </a:pPr>
            <a:r>
              <a:rPr lang="en-US" sz="2400" dirty="0"/>
              <a:t>If you only declare one iterator variable for a map, it will represent the values of the map.</a:t>
            </a:r>
          </a:p>
          <a:p>
            <a:pPr marL="342900" indent="-342900">
              <a:buFont typeface="Arial" panose="020B0604020202020204" pitchFamily="34" charset="0"/>
              <a:buChar char="•"/>
            </a:pPr>
            <a:r>
              <a:rPr lang="en-US" sz="2400" dirty="0"/>
              <a:t>See </a:t>
            </a:r>
            <a:r>
              <a:rPr lang="en-US" dirty="0">
                <a:hlinkClick r:id="rId3"/>
              </a:rPr>
              <a:t>https://docs.hashicorp.com/sentinel/language/loops/#for-statements</a:t>
            </a:r>
            <a:endParaRPr lang="en-US"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9999988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See </a:t>
            </a:r>
            <a:r>
              <a:rPr lang="en-US" dirty="0">
                <a:hlinkClick r:id="rId3"/>
              </a:rPr>
              <a:t>https://docs.hashicorp.com/sentinel/imports</a:t>
            </a:r>
            <a:endParaRPr lang="en-US" dirty="0"/>
          </a:p>
          <a:p>
            <a:pPr marL="342900" indent="-342900">
              <a:buFont typeface="Arial" panose="020B0604020202020204" pitchFamily="34" charset="0"/>
              <a:buChar char="•"/>
            </a:pPr>
            <a:r>
              <a:rPr lang="en-US" dirty="0"/>
              <a:t>The http import currently only supports the HTTP GET operation against API endpoints that return JSON documents.</a:t>
            </a:r>
          </a:p>
          <a:p>
            <a:pPr marL="342900" indent="-342900">
              <a:buFont typeface="Arial" panose="020B0604020202020204" pitchFamily="34" charset="0"/>
              <a:buChar char="•"/>
            </a:pPr>
            <a:r>
              <a:rPr lang="en-US" dirty="0"/>
              <a:t>It is possible to send data to an API endpoint with the http import using headers or URL parameters.</a:t>
            </a:r>
          </a:p>
          <a:p>
            <a:pPr marL="342900" indent="-342900">
              <a:buFont typeface="Arial" panose="020B0604020202020204" pitchFamily="34" charset="0"/>
              <a:buChar char="•"/>
            </a:pPr>
            <a:r>
              <a:rPr lang="en-US" dirty="0"/>
              <a:t>See </a:t>
            </a:r>
            <a:r>
              <a:rPr lang="en-US" dirty="0">
                <a:hlinkClick r:id="rId4"/>
              </a:rPr>
              <a:t>https://docs.hashicorp.com/sentinel/imports/http</a:t>
            </a:r>
            <a:endParaRPr lang="en-US" dirty="0"/>
          </a:p>
        </p:txBody>
      </p:sp>
    </p:spTree>
    <p:extLst>
      <p:ext uri="{BB962C8B-B14F-4D97-AF65-F5344CB8AC3E}">
        <p14:creationId xmlns:p14="http://schemas.microsoft.com/office/powerpoint/2010/main" val="4173225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Let's talk about Sentinel and how it fits into Terraform Cloud and Terraform Enterprise.</a:t>
            </a:r>
          </a:p>
          <a:p>
            <a:pPr marL="342900" indent="-342900">
              <a:buFont typeface="Arial" panose="020B0604020202020204" pitchFamily="34" charset="0"/>
              <a:buChar char="•"/>
            </a:pPr>
            <a:r>
              <a:rPr lang="en-US" dirty="0"/>
              <a:t>We'll also discuss how customers are using Sentinel in TFC and TFE.</a:t>
            </a:r>
          </a:p>
        </p:txBody>
      </p:sp>
    </p:spTree>
    <p:extLst>
      <p:ext uri="{BB962C8B-B14F-4D97-AF65-F5344CB8AC3E}">
        <p14:creationId xmlns:p14="http://schemas.microsoft.com/office/powerpoint/2010/main" val="33004829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See </a:t>
            </a:r>
            <a:r>
              <a:rPr lang="en-US" dirty="0">
                <a:hlinkClick r:id="rId3"/>
              </a:rPr>
              <a:t>https://docs.hashicorp.com/sentinel/imports</a:t>
            </a:r>
            <a:endParaRPr lang="en-US" dirty="0"/>
          </a:p>
          <a:p>
            <a:pPr marL="342900" indent="-342900">
              <a:buFont typeface="Arial" panose="020B0604020202020204" pitchFamily="34" charset="0"/>
              <a:buChar char="•"/>
            </a:pPr>
            <a:r>
              <a:rPr lang="en-US" dirty="0"/>
              <a:t>The http import currently only supports the HTTP GET operation against API endpoints that return JSON documents.</a:t>
            </a:r>
          </a:p>
          <a:p>
            <a:pPr marL="342900" indent="-342900">
              <a:buFont typeface="Arial" panose="020B0604020202020204" pitchFamily="34" charset="0"/>
              <a:buChar char="•"/>
            </a:pPr>
            <a:r>
              <a:rPr lang="en-US" dirty="0"/>
              <a:t>It is possible to send data to an API endpoint with the http import using headers or URL parameters.</a:t>
            </a:r>
          </a:p>
          <a:p>
            <a:pPr marL="342900" indent="-342900">
              <a:buFont typeface="Arial" panose="020B0604020202020204" pitchFamily="34" charset="0"/>
              <a:buChar char="•"/>
            </a:pPr>
            <a:r>
              <a:rPr lang="en-US" dirty="0"/>
              <a:t>See </a:t>
            </a:r>
            <a:r>
              <a:rPr lang="en-US" dirty="0">
                <a:hlinkClick r:id="rId4"/>
              </a:rPr>
              <a:t>https://docs.hashicorp.com/sentinel/imports/http</a:t>
            </a:r>
            <a:endParaRPr lang="en-US" dirty="0"/>
          </a:p>
        </p:txBody>
      </p:sp>
    </p:spTree>
    <p:extLst>
      <p:ext uri="{BB962C8B-B14F-4D97-AF65-F5344CB8AC3E}">
        <p14:creationId xmlns:p14="http://schemas.microsoft.com/office/powerpoint/2010/main" val="35603136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Functions are declared with the func keyword.</a:t>
            </a:r>
          </a:p>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all have a name.</a:t>
            </a:r>
          </a:p>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can also have parameters.</a:t>
            </a:r>
          </a:p>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must return a value.</a:t>
            </a:r>
          </a:p>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See </a:t>
            </a:r>
            <a:r>
              <a:rPr lang="en-US" dirty="0">
                <a:hlinkClick r:id="rId3"/>
              </a:rPr>
              <a:t>https://docs.hashicorp.com/sentinel/language/functions</a:t>
            </a:r>
            <a:r>
              <a:rPr lang="en-US" dirty="0"/>
              <a:t> for more details.</a:t>
            </a:r>
          </a:p>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We'll see calls to functions in policy examples.</a:t>
            </a:r>
          </a:p>
        </p:txBody>
      </p:sp>
    </p:spTree>
    <p:extLst>
      <p:ext uri="{BB962C8B-B14F-4D97-AF65-F5344CB8AC3E}">
        <p14:creationId xmlns:p14="http://schemas.microsoft.com/office/powerpoint/2010/main" val="29537163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Sentinel has some builtin functions that you can use in any policy.</a:t>
            </a:r>
          </a:p>
        </p:txBody>
      </p:sp>
    </p:spTree>
    <p:extLst>
      <p:ext uri="{BB962C8B-B14F-4D97-AF65-F5344CB8AC3E}">
        <p14:creationId xmlns:p14="http://schemas.microsoft.com/office/powerpoint/2010/main" val="15809748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Sentinel modules allow for the reuse of Sentinel functions and rules.</a:t>
            </a:r>
          </a:p>
          <a:p>
            <a:pPr marL="342900" indent="-342900">
              <a:buFont typeface="Arial" panose="020B0604020202020204" pitchFamily="34" charset="0"/>
              <a:buChar char="•"/>
            </a:pPr>
            <a:r>
              <a:rPr lang="en-US" dirty="0"/>
              <a:t>They are registered in Sentinel CLI configuration files and in TFC/TFE policy set configuration files.</a:t>
            </a:r>
          </a:p>
        </p:txBody>
      </p:sp>
    </p:spTree>
    <p:extLst>
      <p:ext uri="{BB962C8B-B14F-4D97-AF65-F5344CB8AC3E}">
        <p14:creationId xmlns:p14="http://schemas.microsoft.com/office/powerpoint/2010/main" val="42664083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Now we will do the first workshop challenge on the Instruqt platform</a:t>
            </a:r>
          </a:p>
        </p:txBody>
      </p:sp>
    </p:spTree>
    <p:extLst>
      <p:ext uri="{BB962C8B-B14F-4D97-AF65-F5344CB8AC3E}">
        <p14:creationId xmlns:p14="http://schemas.microsoft.com/office/powerpoint/2010/main" val="6010503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 workshop exercises leverage the Instruqt platform and make solving the exercises much easier.</a:t>
            </a:r>
          </a:p>
          <a:p>
            <a:pPr marL="342900" indent="-342900">
              <a:buFont typeface="Arial" panose="020B0604020202020204" pitchFamily="34" charset="0"/>
              <a:buChar char="•"/>
            </a:pPr>
            <a:r>
              <a:rPr lang="en-US" dirty="0"/>
              <a:t>We recommend you not start the second track until the second session when the workshop is delivered in two sessions.</a:t>
            </a:r>
          </a:p>
        </p:txBody>
      </p:sp>
    </p:spTree>
    <p:extLst>
      <p:ext uri="{BB962C8B-B14F-4D97-AF65-F5344CB8AC3E}">
        <p14:creationId xmlns:p14="http://schemas.microsoft.com/office/powerpoint/2010/main" val="1395940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Here are some basics about Instruqt.</a:t>
            </a:r>
          </a:p>
          <a:p>
            <a:pPr marL="342900" indent="-342900">
              <a:buFont typeface="Arial" panose="020B0604020202020204" pitchFamily="34" charset="0"/>
              <a:buChar char="•"/>
            </a:pPr>
            <a:r>
              <a:rPr lang="en-US" dirty="0"/>
              <a:t>You might also want to spend 5 minutes reviewing Instruqt's own tutorial track.</a:t>
            </a:r>
          </a:p>
        </p:txBody>
      </p:sp>
    </p:spTree>
    <p:extLst>
      <p:ext uri="{BB962C8B-B14F-4D97-AF65-F5344CB8AC3E}">
        <p14:creationId xmlns:p14="http://schemas.microsoft.com/office/powerpoint/2010/main" val="29228304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Now we will do the first two workshop challenges on the Instruqt platform</a:t>
            </a:r>
          </a:p>
        </p:txBody>
      </p:sp>
    </p:spTree>
    <p:extLst>
      <p:ext uri="{BB962C8B-B14F-4D97-AF65-F5344CB8AC3E}">
        <p14:creationId xmlns:p14="http://schemas.microsoft.com/office/powerpoint/2010/main" val="2205099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 workshop exercises leverage the Instruqt platform and make solving the exercises much easier.</a:t>
            </a:r>
          </a:p>
          <a:p>
            <a:pPr marL="342900" indent="-342900">
              <a:buFont typeface="Arial" panose="020B0604020202020204" pitchFamily="34" charset="0"/>
              <a:buChar char="•"/>
            </a:pPr>
            <a:r>
              <a:rPr lang="en-US" dirty="0"/>
              <a:t>We are doing the second challenge in Sentinel CLI Basics</a:t>
            </a:r>
          </a:p>
        </p:txBody>
      </p:sp>
    </p:spTree>
    <p:extLst>
      <p:ext uri="{BB962C8B-B14F-4D97-AF65-F5344CB8AC3E}">
        <p14:creationId xmlns:p14="http://schemas.microsoft.com/office/powerpoint/2010/main" val="31719611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Now we will do the first two workshop challenges on the Instruqt platform</a:t>
            </a:r>
          </a:p>
        </p:txBody>
      </p:sp>
    </p:spTree>
    <p:extLst>
      <p:ext uri="{BB962C8B-B14F-4D97-AF65-F5344CB8AC3E}">
        <p14:creationId xmlns:p14="http://schemas.microsoft.com/office/powerpoint/2010/main" val="2995852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Sentinel is a framework for implementing governance policies as code</a:t>
            </a:r>
          </a:p>
          <a:p>
            <a:pPr marL="342900" indent="-342900">
              <a:buFont typeface="Arial" panose="020B0604020202020204" pitchFamily="34" charset="0"/>
              <a:buChar char="•"/>
            </a:pPr>
            <a:r>
              <a:rPr lang="en-US" dirty="0"/>
              <a:t>It has its own language</a:t>
            </a:r>
          </a:p>
          <a:p>
            <a:pPr marL="342900" indent="-342900">
              <a:buFont typeface="Arial" panose="020B0604020202020204" pitchFamily="34" charset="0"/>
              <a:buChar char="•"/>
            </a:pPr>
            <a:r>
              <a:rPr lang="en-US" dirty="0"/>
              <a:t>It has a CLI for testing and running policies</a:t>
            </a:r>
          </a:p>
        </p:txBody>
      </p:sp>
    </p:spTree>
    <p:extLst>
      <p:ext uri="{BB962C8B-B14F-4D97-AF65-F5344CB8AC3E}">
        <p14:creationId xmlns:p14="http://schemas.microsoft.com/office/powerpoint/2010/main" val="29956530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 first-generation policies had several limitations.</a:t>
            </a:r>
          </a:p>
        </p:txBody>
      </p:sp>
    </p:spTree>
    <p:extLst>
      <p:ext uri="{BB962C8B-B14F-4D97-AF65-F5344CB8AC3E}">
        <p14:creationId xmlns:p14="http://schemas.microsoft.com/office/powerpoint/2010/main" val="11837665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 second-generation policies made many improvements.</a:t>
            </a:r>
          </a:p>
        </p:txBody>
      </p:sp>
    </p:spTree>
    <p:extLst>
      <p:ext uri="{BB962C8B-B14F-4D97-AF65-F5344CB8AC3E}">
        <p14:creationId xmlns:p14="http://schemas.microsoft.com/office/powerpoint/2010/main" val="35962496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 workshop exercises leverage the Instruqt platform and make solving the exercises much easier.</a:t>
            </a:r>
          </a:p>
        </p:txBody>
      </p:sp>
    </p:spTree>
    <p:extLst>
      <p:ext uri="{BB962C8B-B14F-4D97-AF65-F5344CB8AC3E}">
        <p14:creationId xmlns:p14="http://schemas.microsoft.com/office/powerpoint/2010/main" val="13926097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This slide gives the basic 8 step methodology of writing and testing Sentinel policies from the Writing and Testing Sentinel Policies for Terraform guide.</a:t>
            </a:r>
          </a:p>
          <a:p>
            <a:pPr marL="342900" indent="-342900">
              <a:buFont typeface="Arial" panose="020B0604020202020204" pitchFamily="34" charset="0"/>
              <a:buChar char="•"/>
            </a:pPr>
            <a:r>
              <a:rPr lang="en-US" dirty="0"/>
              <a:t>We will focus on 5-7 in this workshop.</a:t>
            </a:r>
          </a:p>
        </p:txBody>
      </p:sp>
    </p:spTree>
    <p:extLst>
      <p:ext uri="{BB962C8B-B14F-4D97-AF65-F5344CB8AC3E}">
        <p14:creationId xmlns:p14="http://schemas.microsoft.com/office/powerpoint/2010/main" val="26782748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Now let's walk through the basic 8 step methodology of the Writing and Testing Sentinel Policies for Terraform guide.</a:t>
            </a:r>
          </a:p>
        </p:txBody>
      </p:sp>
    </p:spTree>
    <p:extLst>
      <p:ext uri="{BB962C8B-B14F-4D97-AF65-F5344CB8AC3E}">
        <p14:creationId xmlns:p14="http://schemas.microsoft.com/office/powerpoint/2010/main" val="7251840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This slide gives the basic 8 step methodology of writing and testing Sentinel policies from the Writing and Testing Sentinel Policies for Terraform guide.</a:t>
            </a:r>
          </a:p>
          <a:p>
            <a:pPr marL="342900" indent="-342900">
              <a:buFont typeface="Arial" panose="020B0604020202020204" pitchFamily="34" charset="0"/>
              <a:buChar char="•"/>
            </a:pPr>
            <a:r>
              <a:rPr lang="en-US" dirty="0"/>
              <a:t>We will focus on 5-7 in this workshop.</a:t>
            </a:r>
          </a:p>
        </p:txBody>
      </p:sp>
    </p:spTree>
    <p:extLst>
      <p:ext uri="{BB962C8B-B14F-4D97-AF65-F5344CB8AC3E}">
        <p14:creationId xmlns:p14="http://schemas.microsoft.com/office/powerpoint/2010/main" val="32213675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Step 1 is to create a Terraform configuration that uses the resource that you want to restrict.</a:t>
            </a:r>
          </a:p>
        </p:txBody>
      </p:sp>
    </p:spTree>
    <p:extLst>
      <p:ext uri="{BB962C8B-B14F-4D97-AF65-F5344CB8AC3E}">
        <p14:creationId xmlns:p14="http://schemas.microsoft.com/office/powerpoint/2010/main" val="40935697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We're only showing part of a Terraform configuration here.</a:t>
            </a:r>
          </a:p>
          <a:p>
            <a:pPr marL="342900" indent="-342900">
              <a:buFont typeface="Arial" panose="020B0604020202020204" pitchFamily="34" charset="0"/>
              <a:buChar char="•"/>
            </a:pPr>
            <a:r>
              <a:rPr lang="en-US" dirty="0"/>
              <a:t>A more complete version of this is at https://github.com/hashicorp/terraform-guides/tree/master/infrastructure-as-code/aws-ec2-instance</a:t>
            </a:r>
          </a:p>
        </p:txBody>
      </p:sp>
    </p:spTree>
    <p:extLst>
      <p:ext uri="{BB962C8B-B14F-4D97-AF65-F5344CB8AC3E}">
        <p14:creationId xmlns:p14="http://schemas.microsoft.com/office/powerpoint/2010/main" val="34209400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Note that in this case, "aws_instance" is the </a:t>
            </a:r>
            <a:r>
              <a:rPr lang="en-US" b="1" dirty="0"/>
              <a:t>type</a:t>
            </a:r>
            <a:r>
              <a:rPr lang="en-US" dirty="0"/>
              <a:t> if the resource while "ubuntu" is the </a:t>
            </a:r>
            <a:r>
              <a:rPr lang="en-US" b="1" dirty="0"/>
              <a:t>name</a:t>
            </a:r>
            <a:r>
              <a:rPr lang="en-US" dirty="0"/>
              <a:t> of the resource.</a:t>
            </a:r>
          </a:p>
          <a:p>
            <a:pPr marL="342900" indent="-342900">
              <a:buFont typeface="Arial" panose="020B0604020202020204" pitchFamily="34" charset="0"/>
              <a:buChar char="•"/>
            </a:pPr>
            <a:r>
              <a:rPr lang="en-US" dirty="0"/>
              <a:t>Each occurrence of a specific resource provisioned by Terraform is referred to as a </a:t>
            </a:r>
            <a:r>
              <a:rPr lang="en-US" b="1" dirty="0"/>
              <a:t>resource instance</a:t>
            </a:r>
            <a:r>
              <a:rPr lang="en-US" dirty="0"/>
              <a:t>.</a:t>
            </a:r>
          </a:p>
          <a:p>
            <a:pPr marL="342900" indent="-342900">
              <a:buFont typeface="Arial" panose="020B0604020202020204" pitchFamily="34" charset="0"/>
              <a:buChar char="•"/>
            </a:pPr>
            <a:r>
              <a:rPr lang="en-US" dirty="0"/>
              <a:t>This Terraform code will create two </a:t>
            </a:r>
            <a:r>
              <a:rPr lang="en-US" b="1" dirty="0"/>
              <a:t>instances</a:t>
            </a:r>
            <a:r>
              <a:rPr lang="en-US" dirty="0"/>
              <a:t> of the resource named "ubuntu" of type "aws_instance".</a:t>
            </a:r>
          </a:p>
          <a:p>
            <a:endParaRPr lang="en-US" dirty="0"/>
          </a:p>
        </p:txBody>
      </p:sp>
    </p:spTree>
    <p:extLst>
      <p:ext uri="{BB962C8B-B14F-4D97-AF65-F5344CB8AC3E}">
        <p14:creationId xmlns:p14="http://schemas.microsoft.com/office/powerpoint/2010/main" val="27200420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Be sure to set valid values for hostname, organization, and the name of your workspace in your backend.tf file.</a:t>
            </a:r>
          </a:p>
          <a:p>
            <a:pPr marL="342900" indent="-342900">
              <a:buFont typeface="Arial" panose="020B0604020202020204" pitchFamily="34" charset="0"/>
              <a:buChar char="•"/>
            </a:pPr>
            <a:r>
              <a:rPr lang="en-US" dirty="0"/>
              <a:t>If you're using HashiCorp's hosted Terraform Cloud implementation, set hostname to "app.terraform.io" and set organization to your organization on that server.</a:t>
            </a:r>
          </a:p>
        </p:txBody>
      </p:sp>
    </p:spTree>
    <p:extLst>
      <p:ext uri="{BB962C8B-B14F-4D97-AF65-F5344CB8AC3E}">
        <p14:creationId xmlns:p14="http://schemas.microsoft.com/office/powerpoint/2010/main" val="3624907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Let's level set about Terraform Cloud and Terraform Enterprise</a:t>
            </a:r>
          </a:p>
          <a:p>
            <a:pPr marL="342900" indent="-342900">
              <a:buFont typeface="Arial" panose="020B0604020202020204" pitchFamily="34" charset="0"/>
              <a:buChar char="•"/>
            </a:pPr>
            <a:r>
              <a:rPr lang="en-US" dirty="0"/>
              <a:t>Note that Terraform Cloud (TFC) refers both to the actual application used and the implementation hosted by HashiCorp at app.terraform.io.</a:t>
            </a:r>
          </a:p>
          <a:p>
            <a:pPr marL="342900" indent="-342900">
              <a:buFont typeface="Arial" panose="020B0604020202020204" pitchFamily="34" charset="0"/>
              <a:buChar char="•"/>
            </a:pPr>
            <a:r>
              <a:rPr lang="en-US" dirty="0"/>
              <a:t>Since TFE uses the TFC application, we will mostly just talk about TFC.</a:t>
            </a:r>
          </a:p>
          <a:p>
            <a:pPr marL="342900" indent="-342900">
              <a:buFont typeface="Arial" panose="020B0604020202020204" pitchFamily="34" charset="0"/>
              <a:buChar char="•"/>
            </a:pPr>
            <a:r>
              <a:rPr lang="en-US" dirty="0"/>
              <a:t>But anything we say about TFC is true of TFE too except when we discuss very new features that have been released to TFC.</a:t>
            </a:r>
          </a:p>
          <a:p>
            <a:pPr marL="342900" indent="-342900">
              <a:buFont typeface="Arial" panose="020B0604020202020204" pitchFamily="34" charset="0"/>
              <a:buChar char="•"/>
            </a:pPr>
            <a:r>
              <a:rPr lang="en-US" dirty="0"/>
              <a:t>But those new features generally end up in TFE within 4-6 weeks.</a:t>
            </a:r>
          </a:p>
        </p:txBody>
      </p:sp>
    </p:spTree>
    <p:extLst>
      <p:ext uri="{BB962C8B-B14F-4D97-AF65-F5344CB8AC3E}">
        <p14:creationId xmlns:p14="http://schemas.microsoft.com/office/powerpoint/2010/main" val="18787234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You'll need to generate a user API token if using the Terraform CLI with the remote backend.</a:t>
            </a:r>
          </a:p>
        </p:txBody>
      </p:sp>
    </p:spTree>
    <p:extLst>
      <p:ext uri="{BB962C8B-B14F-4D97-AF65-F5344CB8AC3E}">
        <p14:creationId xmlns:p14="http://schemas.microsoft.com/office/powerpoint/2010/main" val="32032151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Step 2 is to create a Terraform Cloud or Terraform Enterprise workspace in which you can run a plan against your Terraform configuration.</a:t>
            </a:r>
          </a:p>
        </p:txBody>
      </p:sp>
    </p:spTree>
    <p:extLst>
      <p:ext uri="{BB962C8B-B14F-4D97-AF65-F5344CB8AC3E}">
        <p14:creationId xmlns:p14="http://schemas.microsoft.com/office/powerpoint/2010/main" val="34193187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This screenshot shows creation of a workspace in the TFC UI.</a:t>
            </a:r>
          </a:p>
        </p:txBody>
      </p:sp>
    </p:spTree>
    <p:extLst>
      <p:ext uri="{BB962C8B-B14F-4D97-AF65-F5344CB8AC3E}">
        <p14:creationId xmlns:p14="http://schemas.microsoft.com/office/powerpoint/2010/main" val="15397955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After creating a workspace, you will usually have to set some variables in it.</a:t>
            </a:r>
          </a:p>
          <a:p>
            <a:pPr marL="342900" indent="-342900">
              <a:buFont typeface="Arial" panose="020B0604020202020204" pitchFamily="34" charset="0"/>
              <a:buChar char="•"/>
            </a:pPr>
            <a:r>
              <a:rPr lang="en-US" dirty="0"/>
              <a:t>This could include both Terraform and Environment variables.</a:t>
            </a:r>
          </a:p>
          <a:p>
            <a:pPr marL="342900" indent="-342900">
              <a:buFont typeface="Arial" panose="020B0604020202020204" pitchFamily="34" charset="0"/>
              <a:buChar char="•"/>
            </a:pPr>
            <a:r>
              <a:rPr lang="en-US" dirty="0"/>
              <a:t>Note that environment variables cannot contain line breaks.</a:t>
            </a:r>
          </a:p>
          <a:p>
            <a:pPr marL="342900" indent="-342900">
              <a:buFont typeface="Arial" panose="020B0604020202020204" pitchFamily="34" charset="0"/>
              <a:buChar char="•"/>
            </a:pPr>
            <a:r>
              <a:rPr lang="en-US" dirty="0"/>
              <a:t>This is important when setting the GOOGLE_CREDENTIALS environment variable to a service account credentials file which is a JSON document; you need to strip out all the line breaks.</a:t>
            </a:r>
          </a:p>
        </p:txBody>
      </p:sp>
    </p:spTree>
    <p:extLst>
      <p:ext uri="{BB962C8B-B14F-4D97-AF65-F5344CB8AC3E}">
        <p14:creationId xmlns:p14="http://schemas.microsoft.com/office/powerpoint/2010/main" val="37546607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Steps 3 and 4 are running a plan against your Terraform configuration in your workspace and generating mocks from the plan.</a:t>
            </a:r>
          </a:p>
          <a:p>
            <a:pPr marL="342900" indent="-342900">
              <a:buFont typeface="Arial" panose="020B0604020202020204" pitchFamily="34" charset="0"/>
              <a:buChar char="•"/>
            </a:pPr>
            <a:r>
              <a:rPr lang="en-US" dirty="0"/>
              <a:t>You can run `terraform apply` instead of `terraform plan` if you want and then just find the new run in the TFC UI, but then you will need to discard the plan.</a:t>
            </a:r>
          </a:p>
          <a:p>
            <a:pPr marL="342900" indent="-342900">
              <a:buFont typeface="Arial" panose="020B0604020202020204" pitchFamily="34" charset="0"/>
              <a:buChar char="•"/>
            </a:pPr>
            <a:r>
              <a:rPr lang="en-US" dirty="0"/>
              <a:t>There are actually 7 mock files for Terraform 0.12 and higher: the original v1 versions of the tfplan, tfconfig, and tfstate imports, the newer v2 versions of them, and the tfrun import which only has a single version.</a:t>
            </a:r>
          </a:p>
          <a:p>
            <a:pPr marL="342900" indent="-342900">
              <a:buFont typeface="Arial" panose="020B0604020202020204" pitchFamily="34" charset="0"/>
              <a:buChar char="•"/>
            </a:pPr>
            <a:r>
              <a:rPr lang="en-US" dirty="0"/>
              <a:t>The tar.gz also includes a sentinel.json file which can be used with the Sentinel CLI and contains valid references to all 7 mocks.</a:t>
            </a:r>
          </a:p>
        </p:txBody>
      </p:sp>
    </p:spTree>
    <p:extLst>
      <p:ext uri="{BB962C8B-B14F-4D97-AF65-F5344CB8AC3E}">
        <p14:creationId xmlns:p14="http://schemas.microsoft.com/office/powerpoint/2010/main" val="3628280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This screenshot shows how mocks can be generated and downloaded.</a:t>
            </a:r>
          </a:p>
        </p:txBody>
      </p:sp>
    </p:spTree>
    <p:extLst>
      <p:ext uri="{BB962C8B-B14F-4D97-AF65-F5344CB8AC3E}">
        <p14:creationId xmlns:p14="http://schemas.microsoft.com/office/powerpoint/2010/main" val="42301542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Often, when someone asks you to write a Sentinel policy for Terraform, you might not know what resources to use</a:t>
            </a:r>
          </a:p>
          <a:p>
            <a:pPr marL="342900" indent="-342900">
              <a:buFont typeface="Arial" panose="020B0604020202020204" pitchFamily="34" charset="0"/>
              <a:buChar char="•"/>
            </a:pPr>
            <a:r>
              <a:rPr lang="en-US" dirty="0"/>
              <a:t>You might also not know what attributes the resources have or which ones to focus on.</a:t>
            </a:r>
          </a:p>
          <a:p>
            <a:pPr marL="342900" indent="-342900">
              <a:buFont typeface="Arial" panose="020B0604020202020204" pitchFamily="34" charset="0"/>
              <a:buChar char="•"/>
            </a:pPr>
            <a:r>
              <a:rPr lang="en-US" dirty="0"/>
              <a:t>You'll want to review the Terraform Provider documentation for the relevant provider.</a:t>
            </a:r>
          </a:p>
          <a:p>
            <a:pPr marL="342900" indent="-342900">
              <a:buFont typeface="Arial" panose="020B0604020202020204" pitchFamily="34" charset="0"/>
              <a:buChar char="•"/>
            </a:pPr>
            <a:r>
              <a:rPr lang="en-US" dirty="0"/>
              <a:t>Start your search for Terraform providers at https://registry.terraform.io/browse/providers.</a:t>
            </a:r>
          </a:p>
          <a:p>
            <a:pPr marL="342900" indent="-342900">
              <a:buFont typeface="Arial" panose="020B0604020202020204" pitchFamily="34" charset="0"/>
              <a:buChar char="•"/>
            </a:pPr>
            <a:r>
              <a:rPr lang="en-US" dirty="0"/>
              <a:t>After selecting a provider, you can filter for resources that match what you type.</a:t>
            </a:r>
          </a:p>
        </p:txBody>
      </p:sp>
    </p:spTree>
    <p:extLst>
      <p:ext uri="{BB962C8B-B14F-4D97-AF65-F5344CB8AC3E}">
        <p14:creationId xmlns:p14="http://schemas.microsoft.com/office/powerpoint/2010/main" val="222603827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Step 5 is to write a Sentinel policy.</a:t>
            </a:r>
          </a:p>
          <a:p>
            <a:pPr marL="342900" indent="-342900">
              <a:buFont typeface="Arial" panose="020B0604020202020204" pitchFamily="34" charset="0"/>
              <a:buChar char="•"/>
            </a:pPr>
            <a:r>
              <a:rPr lang="en-US" dirty="0"/>
              <a:t>Let's walk through one over several slides.</a:t>
            </a:r>
          </a:p>
        </p:txBody>
      </p:sp>
    </p:spTree>
    <p:extLst>
      <p:ext uri="{BB962C8B-B14F-4D97-AF65-F5344CB8AC3E}">
        <p14:creationId xmlns:p14="http://schemas.microsoft.com/office/powerpoint/2010/main" val="28851418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We need to import any standard imports and any TFE Sentinel imports (tfplan/v2, tfconfig/v2, tfstate/v2, and tfrun) before we can use them.</a:t>
            </a:r>
          </a:p>
          <a:p>
            <a:pPr marL="342900" indent="-342900">
              <a:buFont typeface="Arial" panose="020B0604020202020204" pitchFamily="34" charset="0"/>
              <a:buChar char="•"/>
            </a:pPr>
            <a:r>
              <a:rPr lang="en-US" dirty="0"/>
              <a:t>We also need to import any Sentinel Modules that contain functions we wish to call.</a:t>
            </a:r>
          </a:p>
          <a:p>
            <a:pPr marL="342900" indent="-342900">
              <a:buFont typeface="Arial" panose="020B0604020202020204" pitchFamily="34" charset="0"/>
              <a:buChar char="•"/>
            </a:pPr>
            <a:r>
              <a:rPr lang="en-US" dirty="0"/>
              <a:t>In this case, we are importing the "tfplan-functions.sentinel" module with an alias set to "plan".</a:t>
            </a:r>
          </a:p>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Note that we do not need to import tfplan/v2 since it is imported by the tfplan-functions module.</a:t>
            </a:r>
          </a:p>
        </p:txBody>
      </p:sp>
    </p:spTree>
    <p:extLst>
      <p:ext uri="{BB962C8B-B14F-4D97-AF65-F5344CB8AC3E}">
        <p14:creationId xmlns:p14="http://schemas.microsoft.com/office/powerpoint/2010/main" val="24689426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We give a list of allowed EC2 instance types.</a:t>
            </a:r>
          </a:p>
          <a:p>
            <a:pPr marL="342900" indent="-342900">
              <a:buFont typeface="Arial" panose="020B0604020202020204" pitchFamily="34" charset="0"/>
              <a:buChar char="•"/>
            </a:pPr>
            <a:r>
              <a:rPr lang="en-US" dirty="0"/>
              <a:t>A list contains multiple items separated by commas.</a:t>
            </a:r>
          </a:p>
          <a:p>
            <a:pPr marL="342900" indent="-342900">
              <a:buFont typeface="Arial" panose="020B0604020202020204" pitchFamily="34" charset="0"/>
              <a:buChar char="•"/>
            </a:pPr>
            <a:r>
              <a:rPr lang="en-US" dirty="0"/>
              <a:t>If the closing bracket is on a line by itself, then the last item must have a comma after it.</a:t>
            </a:r>
          </a:p>
          <a:p>
            <a:pPr marL="342900" indent="-342900">
              <a:buFont typeface="Arial" panose="020B0604020202020204" pitchFamily="34" charset="0"/>
              <a:buChar char="•"/>
            </a:pPr>
            <a:r>
              <a:rPr lang="en-US" dirty="0"/>
              <a:t>If you put the closing bracket on the same line as the last item, you should leave out the final comma.</a:t>
            </a:r>
          </a:p>
        </p:txBody>
      </p:sp>
    </p:spTree>
    <p:extLst>
      <p:ext uri="{BB962C8B-B14F-4D97-AF65-F5344CB8AC3E}">
        <p14:creationId xmlns:p14="http://schemas.microsoft.com/office/powerpoint/2010/main" val="987146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Let's talk about where Sentinel is used in TFC and TFE.</a:t>
            </a:r>
          </a:p>
          <a:p>
            <a:pPr marL="342900" indent="-342900">
              <a:buFont typeface="Arial" panose="020B0604020202020204" pitchFamily="34" charset="0"/>
              <a:buChar char="•"/>
            </a:pPr>
            <a:r>
              <a:rPr lang="en-US" dirty="0"/>
              <a:t>It is run between the plan and the apply of a run.</a:t>
            </a:r>
          </a:p>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cost estimates are enabled for a workspace, the Sentinel policies are checked after the cost estimates are collected.</a:t>
            </a:r>
          </a:p>
          <a:p>
            <a:pPr marL="342900" indent="-342900">
              <a:buFont typeface="Arial" panose="020B0604020202020204" pitchFamily="34" charset="0"/>
              <a:buChar char="•"/>
            </a:pPr>
            <a:r>
              <a:rPr lang="en-US" dirty="0"/>
              <a:t>"Arguments" are the inputs to Terraform resources and data sources.</a:t>
            </a:r>
          </a:p>
          <a:p>
            <a:pPr marL="342900" indent="-342900">
              <a:buFont typeface="Arial" panose="020B0604020202020204" pitchFamily="34" charset="0"/>
              <a:buChar char="•"/>
            </a:pPr>
            <a:r>
              <a:rPr lang="en-US" dirty="0"/>
              <a:t>Each resource and data source also exports certain attributes that are computed during the apply. These are called "exported attributes".</a:t>
            </a:r>
          </a:p>
          <a:p>
            <a:pPr marL="342900" indent="-342900">
              <a:buFont typeface="Arial" panose="020B0604020202020204" pitchFamily="34" charset="0"/>
              <a:buChar char="•"/>
            </a:pPr>
            <a:r>
              <a:rPr lang="en-US" dirty="0"/>
              <a:t>But since the arguments or a resource are also exported, it is common to use "attributes" to refer to the union of a resource's arguments and exported attributes.</a:t>
            </a:r>
          </a:p>
        </p:txBody>
      </p:sp>
    </p:spTree>
    <p:extLst>
      <p:ext uri="{BB962C8B-B14F-4D97-AF65-F5344CB8AC3E}">
        <p14:creationId xmlns:p14="http://schemas.microsoft.com/office/powerpoint/2010/main" val="42880109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We call the custom find_resources() function to find all EC2 instances</a:t>
            </a:r>
          </a:p>
          <a:p>
            <a:pPr marL="342900" indent="-342900">
              <a:buFont typeface="Arial" panose="020B0604020202020204" pitchFamily="34" charset="0"/>
              <a:buChar char="•"/>
            </a:pPr>
            <a:r>
              <a:rPr lang="en-US" dirty="0"/>
              <a:t>We then call the custom filter_attribute_not_in_list() function to filter to those EC2 instances that do not have "instance_type" set to a value in the allowed_types list.</a:t>
            </a:r>
          </a:p>
          <a:p>
            <a:pPr marL="342900" indent="-342900">
              <a:buFont typeface="Arial" panose="020B0604020202020204" pitchFamily="34" charset="0"/>
              <a:buChar char="•"/>
            </a:pPr>
            <a:r>
              <a:rPr lang="en-US" dirty="0"/>
              <a:t>Note that the second function prints a message for each EC2 instance that is selected by the filter. This is true of all the filter functions.</a:t>
            </a:r>
          </a:p>
          <a:p>
            <a:pPr marL="342900" indent="-342900">
              <a:buFont typeface="Arial" panose="020B0604020202020204" pitchFamily="34" charset="0"/>
              <a:buChar char="•"/>
            </a:pPr>
            <a:r>
              <a:rPr lang="en-US" dirty="0"/>
              <a:t>Both functions come from the tfplan-functions module that we aliased with "plan".</a:t>
            </a:r>
          </a:p>
          <a:p>
            <a:pPr marL="342900" indent="-342900">
              <a:buFont typeface="Arial" panose="020B0604020202020204" pitchFamily="34" charset="0"/>
              <a:buChar char="•"/>
            </a:pPr>
            <a:r>
              <a:rPr lang="en-US" dirty="0"/>
              <a:t>Recall that attributes include arguments and exported attributes.</a:t>
            </a:r>
          </a:p>
        </p:txBody>
      </p:sp>
    </p:spTree>
    <p:extLst>
      <p:ext uri="{BB962C8B-B14F-4D97-AF65-F5344CB8AC3E}">
        <p14:creationId xmlns:p14="http://schemas.microsoft.com/office/powerpoint/2010/main" val="18663459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We set a boolean variable, violations, to the length of the violatingEC2Instances list.</a:t>
            </a:r>
          </a:p>
          <a:p>
            <a:pPr marL="342900" indent="-342900">
              <a:buFont typeface="Arial" panose="020B0604020202020204" pitchFamily="34" charset="0"/>
              <a:buChar char="•"/>
            </a:pPr>
            <a:r>
              <a:rPr lang="en-US" dirty="0"/>
              <a:t>The main rule will pass if violations is 0 but fail if it is not 0.</a:t>
            </a:r>
          </a:p>
          <a:p>
            <a:pPr marL="342900" indent="-342900">
              <a:buFont typeface="Arial" panose="020B0604020202020204" pitchFamily="34" charset="0"/>
              <a:buChar char="•"/>
            </a:pPr>
            <a:r>
              <a:rPr lang="en-US" dirty="0"/>
              <a:t>We prefer to always have a single main rule that only evaluates one or more boolean variables that have already been computed.</a:t>
            </a:r>
          </a:p>
          <a:p>
            <a:pPr marL="342900" indent="-342900">
              <a:buFont typeface="Arial" panose="020B0604020202020204" pitchFamily="34" charset="0"/>
              <a:buChar char="•"/>
            </a:pPr>
            <a:r>
              <a:rPr lang="en-US" dirty="0"/>
              <a:t>Doing this suppresses most of Sentinel's default TRUE/FALSE output which is really aimed at the writers of Sentinel policies, not at the consumers of them who in TFC/TFE are the writers of Terraform code that violated the policies.</a:t>
            </a:r>
          </a:p>
          <a:p>
            <a:pPr marL="342900" indent="-342900">
              <a:buFont typeface="Arial" panose="020B0604020202020204" pitchFamily="34" charset="0"/>
              <a:buChar char="•"/>
            </a:pPr>
            <a:r>
              <a:rPr lang="en-US" dirty="0"/>
              <a:t>Instead, we rely upon calls to Sentinel's print() function done by the filter function.</a:t>
            </a:r>
          </a:p>
        </p:txBody>
      </p:sp>
    </p:spTree>
    <p:extLst>
      <p:ext uri="{BB962C8B-B14F-4D97-AF65-F5344CB8AC3E}">
        <p14:creationId xmlns:p14="http://schemas.microsoft.com/office/powerpoint/2010/main" val="10808687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Step 6 is to set up test cases for use with the Sentinel CLI and then test your policy.</a:t>
            </a:r>
          </a:p>
          <a:p>
            <a:pPr marL="342900" indent="-342900">
              <a:buFont typeface="Arial" panose="020B0604020202020204" pitchFamily="34" charset="0"/>
              <a:buChar char="•"/>
            </a:pPr>
            <a:r>
              <a:rPr lang="en-US" dirty="0"/>
              <a:t>The Sentinel CLI is particular about the organization and names of directories for test cases.</a:t>
            </a:r>
          </a:p>
          <a:p>
            <a:pPr marL="342900" indent="-342900">
              <a:buFont typeface="Arial" panose="020B0604020202020204" pitchFamily="34" charset="0"/>
              <a:buChar char="•"/>
            </a:pPr>
            <a:r>
              <a:rPr lang="en-US" dirty="0"/>
              <a:t>We need to create a test directory under the directory containing policies.</a:t>
            </a:r>
          </a:p>
          <a:p>
            <a:pPr marL="342900" indent="-342900">
              <a:buFont typeface="Arial" panose="020B0604020202020204" pitchFamily="34" charset="0"/>
              <a:buChar char="•"/>
            </a:pPr>
            <a:r>
              <a:rPr lang="en-US" dirty="0"/>
              <a:t>We need to create directories for each policy under the test directory.</a:t>
            </a:r>
          </a:p>
        </p:txBody>
      </p:sp>
    </p:spTree>
    <p:extLst>
      <p:ext uri="{BB962C8B-B14F-4D97-AF65-F5344CB8AC3E}">
        <p14:creationId xmlns:p14="http://schemas.microsoft.com/office/powerpoint/2010/main" val="249880803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 'find_resources' function from the 'tfplan-functions' module (that we aliased with "plan") finds all resources of a given type that are not being permanently deleted.</a:t>
            </a:r>
          </a:p>
          <a:p>
            <a:pPr marL="342900" indent="-342900">
              <a:buFont typeface="Arial" panose="020B0604020202020204" pitchFamily="34" charset="0"/>
              <a:buChar char="•"/>
            </a:pPr>
            <a:r>
              <a:rPr lang="en-US" dirty="0"/>
              <a:t>Note that this function actually uses Sentinel's 'filter' expression.</a:t>
            </a:r>
          </a:p>
          <a:p>
            <a:pPr marL="342900" indent="-342900">
              <a:buFont typeface="Arial" panose="020B0604020202020204" pitchFamily="34" charset="0"/>
              <a:buChar char="•"/>
            </a:pPr>
            <a:r>
              <a:rPr lang="en-US" dirty="0"/>
              <a:t>A data source is technically a read-only resource.</a:t>
            </a:r>
          </a:p>
          <a:p>
            <a:pPr marL="342900" indent="-342900">
              <a:buFont typeface="Arial" panose="020B0604020202020204" pitchFamily="34" charset="0"/>
              <a:buChar char="•"/>
            </a:pPr>
            <a:r>
              <a:rPr lang="en-US" dirty="0"/>
              <a:t>In fact, the `mode` of a resource in the resource_changes collection of the tfplan/v2 import is "managed" for resources and "data" for data sources.</a:t>
            </a:r>
          </a:p>
          <a:p>
            <a:pPr marL="342900" indent="-342900">
              <a:buFont typeface="Arial" panose="020B0604020202020204" pitchFamily="34" charset="0"/>
              <a:buChar char="•"/>
            </a:pPr>
            <a:r>
              <a:rPr lang="en-US" dirty="0"/>
              <a:t>There is also a 'find_datasources" function in the same module.</a:t>
            </a:r>
          </a:p>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could have used a single find_resources() function for both resources and data sources, but then we would have had to include a `mode` parameter in the declaration of the function and every time it was called.</a:t>
            </a:r>
          </a:p>
          <a:p>
            <a:pPr marL="342900" indent="-342900">
              <a:buFont typeface="Arial" panose="020B0604020202020204" pitchFamily="34" charset="0"/>
              <a:buChar char="•"/>
            </a:pPr>
            <a:r>
              <a:rPr lang="en-US" dirty="0"/>
              <a:t>There are similar functions in the tfstate-functions module.</a:t>
            </a:r>
          </a:p>
        </p:txBody>
      </p:sp>
    </p:spTree>
    <p:extLst>
      <p:ext uri="{BB962C8B-B14F-4D97-AF65-F5344CB8AC3E}">
        <p14:creationId xmlns:p14="http://schemas.microsoft.com/office/powerpoint/2010/main" val="89511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This is the "filter_attribute_not_in_list" function called by the policy.</a:t>
            </a:r>
          </a:p>
          <a:p>
            <a:pPr marL="342900" indent="-342900">
              <a:buFont typeface="Arial" panose="020B0604020202020204" pitchFamily="34" charset="0"/>
              <a:buChar char="•"/>
            </a:pPr>
            <a:r>
              <a:rPr lang="en-US" dirty="0"/>
              <a:t>We've highlighted the important parts in red.</a:t>
            </a:r>
          </a:p>
          <a:p>
            <a:pPr marL="342900" indent="-342900">
              <a:buFont typeface="Arial" panose="020B0604020202020204" pitchFamily="34" charset="0"/>
              <a:buChar char="•"/>
            </a:pPr>
            <a:r>
              <a:rPr lang="en-US" dirty="0"/>
              <a:t>Note that it iterates over all resources passed to it and then calls the "evaluate_attribute" function against each one to determine its value, giving `null` if it is missing. (The actual function converts null to the string "null".)</a:t>
            </a:r>
          </a:p>
          <a:p>
            <a:pPr marL="342900" indent="-342900">
              <a:buFont typeface="Arial" panose="020B0604020202020204" pitchFamily="34" charset="0"/>
              <a:buChar char="•"/>
            </a:pPr>
            <a:r>
              <a:rPr lang="en-US" dirty="0"/>
              <a:t>It then checks if the value is in the list of allowed values.</a:t>
            </a:r>
          </a:p>
          <a:p>
            <a:pPr marL="342900" indent="-342900">
              <a:buFont typeface="Arial" panose="020B0604020202020204" pitchFamily="34" charset="0"/>
              <a:buChar char="•"/>
            </a:pPr>
            <a:r>
              <a:rPr lang="en-US" dirty="0"/>
              <a:t>If not, it adds it to the violators map which is what the function returns.</a:t>
            </a:r>
          </a:p>
        </p:txBody>
      </p:sp>
    </p:spTree>
    <p:extLst>
      <p:ext uri="{BB962C8B-B14F-4D97-AF65-F5344CB8AC3E}">
        <p14:creationId xmlns:p14="http://schemas.microsoft.com/office/powerpoint/2010/main" val="11270116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 evaluate_attribute function is very important.</a:t>
            </a:r>
          </a:p>
          <a:p>
            <a:pPr marL="342900" indent="-342900">
              <a:buFont typeface="Arial" panose="020B0604020202020204" pitchFamily="34" charset="0"/>
              <a:buChar char="•"/>
            </a:pPr>
            <a:r>
              <a:rPr lang="en-US" dirty="0"/>
              <a:t>It is called by all the filter functions.</a:t>
            </a:r>
          </a:p>
          <a:p>
            <a:pPr marL="342900" indent="-342900">
              <a:buFont typeface="Arial" panose="020B0604020202020204" pitchFamily="34" charset="0"/>
              <a:buChar char="•"/>
            </a:pPr>
            <a:r>
              <a:rPr lang="en-US" dirty="0"/>
              <a:t>There are actually versions of this in both the tfplan-functions and the tfstate-functions modules. Also in the tfconfig-functions module.</a:t>
            </a:r>
          </a:p>
          <a:p>
            <a:pPr marL="342900" indent="-342900">
              <a:buFont typeface="Arial" panose="020B0604020202020204" pitchFamily="34" charset="0"/>
              <a:buChar char="•"/>
            </a:pPr>
            <a:r>
              <a:rPr lang="en-US" dirty="0"/>
              <a:t>It is important to pass parameters to it in the forms it expects.</a:t>
            </a:r>
          </a:p>
          <a:p>
            <a:pPr marL="342900" indent="-342900">
              <a:buFont typeface="Arial" panose="020B0604020202020204" pitchFamily="34" charset="0"/>
              <a:buChar char="•"/>
            </a:pPr>
            <a:r>
              <a:rPr lang="en-US" dirty="0"/>
              <a:t>For the tfplan-functions version, pass r as `rc.change.after` in first call where rc is derived by applying filters to `tfplan.resource_changes `.</a:t>
            </a:r>
          </a:p>
          <a:p>
            <a:pPr marL="342900" indent="-342900">
              <a:buFont typeface="Arial" panose="020B0604020202020204" pitchFamily="34" charset="0"/>
              <a:buChar char="•"/>
            </a:pPr>
            <a:r>
              <a:rPr lang="en-US" dirty="0"/>
              <a:t>For the tfstate-functions version, pass r as `r.values` in the first call where r is derived by applying filters to `tfstate.resources`.</a:t>
            </a:r>
          </a:p>
          <a:p>
            <a:pPr marL="342900" indent="-342900">
              <a:buFont typeface="Arial" panose="020B0604020202020204" pitchFamily="34" charset="0"/>
              <a:buChar char="•"/>
            </a:pPr>
            <a:r>
              <a:rPr lang="en-US" dirty="0"/>
              <a:t>Pass `attribute` as a string delimited by "." in which indices of lists start with 0.</a:t>
            </a:r>
          </a:p>
          <a:p>
            <a:pPr marL="342900" indent="-342900">
              <a:buFont typeface="Arial" panose="020B0604020202020204" pitchFamily="34" charset="0"/>
              <a:buChar char="•"/>
            </a:pPr>
            <a:r>
              <a:rPr lang="en-US" dirty="0"/>
              <a:t>Do not use `[n]` notation for indices even though this is what you would use if working with a list directly.</a:t>
            </a:r>
          </a:p>
        </p:txBody>
      </p:sp>
    </p:spTree>
    <p:extLst>
      <p:ext uri="{BB962C8B-B14F-4D97-AF65-F5344CB8AC3E}">
        <p14:creationId xmlns:p14="http://schemas.microsoft.com/office/powerpoint/2010/main" val="3372338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Step 6 is to set up test cases for use with the Sentinel CLI and then test your policy.</a:t>
            </a:r>
          </a:p>
          <a:p>
            <a:pPr marL="342900" indent="-342900">
              <a:buFont typeface="Arial" panose="020B0604020202020204" pitchFamily="34" charset="0"/>
              <a:buChar char="•"/>
            </a:pPr>
            <a:r>
              <a:rPr lang="en-US" dirty="0"/>
              <a:t>The Sentinel CLI is particular about the organization and names of directories for test cases.</a:t>
            </a:r>
          </a:p>
          <a:p>
            <a:pPr marL="342900" indent="-342900">
              <a:buFont typeface="Arial" panose="020B0604020202020204" pitchFamily="34" charset="0"/>
              <a:buChar char="•"/>
            </a:pPr>
            <a:r>
              <a:rPr lang="en-US" dirty="0"/>
              <a:t>We need to create a test directory under the directory containing policies.</a:t>
            </a:r>
          </a:p>
          <a:p>
            <a:pPr marL="342900" indent="-342900">
              <a:buFont typeface="Arial" panose="020B0604020202020204" pitchFamily="34" charset="0"/>
              <a:buChar char="•"/>
            </a:pPr>
            <a:r>
              <a:rPr lang="en-US" dirty="0"/>
              <a:t>We need to create directories for each policy under the test directory.</a:t>
            </a:r>
          </a:p>
        </p:txBody>
      </p:sp>
    </p:spTree>
    <p:extLst>
      <p:ext uri="{BB962C8B-B14F-4D97-AF65-F5344CB8AC3E}">
        <p14:creationId xmlns:p14="http://schemas.microsoft.com/office/powerpoint/2010/main" val="12513011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We are creating two test cases: one that will pass and one that will fail.</a:t>
            </a:r>
          </a:p>
          <a:p>
            <a:pPr marL="342900" indent="-342900">
              <a:buFont typeface="Arial" panose="020B0604020202020204" pitchFamily="34" charset="0"/>
              <a:buChar char="•"/>
            </a:pPr>
            <a:r>
              <a:rPr lang="en-US" dirty="0"/>
              <a:t>Each will have its own copy of the mock file that was generated from our plan.</a:t>
            </a:r>
          </a:p>
          <a:p>
            <a:pPr marL="342900" indent="-342900">
              <a:buFont typeface="Arial" panose="020B0604020202020204" pitchFamily="34" charset="0"/>
              <a:buChar char="•"/>
            </a:pPr>
            <a:r>
              <a:rPr lang="en-US" dirty="0"/>
              <a:t>But we will edit those mocks to have different values of the attribute we are testing.</a:t>
            </a:r>
          </a:p>
          <a:p>
            <a:pPr marL="342900" indent="-342900">
              <a:buFont typeface="Arial" panose="020B0604020202020204" pitchFamily="34" charset="0"/>
              <a:buChar char="•"/>
            </a:pPr>
            <a:r>
              <a:rPr lang="en-US" dirty="0"/>
              <a:t>If using tfconfig/v2, tfstate/v2, or tfrun mock files, you need to specify the mock type accordingly (instead of using "tfplan/v2").</a:t>
            </a:r>
          </a:p>
        </p:txBody>
      </p:sp>
    </p:spTree>
    <p:extLst>
      <p:ext uri="{BB962C8B-B14F-4D97-AF65-F5344CB8AC3E}">
        <p14:creationId xmlns:p14="http://schemas.microsoft.com/office/powerpoint/2010/main" val="320321401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stanza at the top declares a Sentinel Module with functions that can be called by Sentinel policies that import them.</a:t>
            </a:r>
          </a:p>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this case, the file "tfplan-functions.sentinel" is being declared as the module "tfplan-functions".  Recall that when we imported it in our policy, we gave it the alias "plan".</a:t>
            </a:r>
          </a:p>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also indicate that the test case should use the mock-tfplan-pass.sentinel mock and that the main rule should evaluate to true.</a:t>
            </a:r>
          </a:p>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using tfconfig/v2, tfstate/v2, or tfrun mock files, you need to specify the mock type accordingly (instead of using "tfplan/v2").</a:t>
            </a:r>
          </a:p>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endParaRPr lang="en-US" dirty="0"/>
          </a:p>
        </p:txBody>
      </p:sp>
    </p:spTree>
    <p:extLst>
      <p:ext uri="{BB962C8B-B14F-4D97-AF65-F5344CB8AC3E}">
        <p14:creationId xmlns:p14="http://schemas.microsoft.com/office/powerpoint/2010/main" val="5388566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The fail.hcl test case declares the use of the same "tfplan-functions" Sentinel module.</a:t>
            </a:r>
          </a:p>
          <a:p>
            <a:pPr marL="342900" indent="-342900">
              <a:buFont typeface="Arial" panose="020B0604020202020204" pitchFamily="34" charset="0"/>
              <a:buChar char="•"/>
            </a:pPr>
            <a:r>
              <a:rPr lang="en-US" dirty="0"/>
              <a:t>But it uses the mock-tfplan-fail.sentinel mock and says that the main rule should evaluate to false.</a:t>
            </a:r>
          </a:p>
          <a:p>
            <a:pPr marL="342900" indent="-342900">
              <a:buFont typeface="Arial" panose="020B0604020202020204" pitchFamily="34" charset="0"/>
              <a:buChar char="•"/>
            </a:pPr>
            <a:r>
              <a:rPr lang="en-US" dirty="0"/>
              <a:t>This means that the fail test case will pass (and give green output) when the main rule returns false against mock-tfplan-fail.sentinel.</a:t>
            </a:r>
          </a:p>
          <a:p>
            <a:pPr marL="342900" indent="-342900">
              <a:buFont typeface="Arial" panose="020B0604020202020204" pitchFamily="34" charset="0"/>
              <a:buChar char="•"/>
            </a:pPr>
            <a:r>
              <a:rPr lang="en-US" dirty="0"/>
              <a:t>This can be confusing to new users of the Sentinel CLI since they expect the fail test case to fail and give red output.</a:t>
            </a:r>
          </a:p>
        </p:txBody>
      </p:sp>
    </p:spTree>
    <p:extLst>
      <p:ext uri="{BB962C8B-B14F-4D97-AF65-F5344CB8AC3E}">
        <p14:creationId xmlns:p14="http://schemas.microsoft.com/office/powerpoint/2010/main" val="299065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Let's talk about some use cases for Sentinel in TFC and TFE.</a:t>
            </a:r>
          </a:p>
        </p:txBody>
      </p:sp>
    </p:spTree>
    <p:extLst>
      <p:ext uri="{BB962C8B-B14F-4D97-AF65-F5344CB8AC3E}">
        <p14:creationId xmlns:p14="http://schemas.microsoft.com/office/powerpoint/2010/main" val="112944350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You should always have at least one fail test case and one pass test case with corresponding mocks.</a:t>
            </a:r>
          </a:p>
          <a:p>
            <a:pPr marL="342900" indent="-342900">
              <a:buFont typeface="Arial" panose="020B0604020202020204" pitchFamily="34" charset="0"/>
              <a:buChar char="•"/>
            </a:pPr>
            <a:r>
              <a:rPr lang="en-US" dirty="0"/>
              <a:t>Sometimes you will want multiple fail test cases and corresponding mocks.</a:t>
            </a:r>
          </a:p>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might even want multiple pass test cases and corresponding mocks.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3046485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We use the "sentinel test" command to test policies.</a:t>
            </a:r>
          </a:p>
          <a:p>
            <a:pPr marL="342900" indent="-342900">
              <a:buFont typeface="Arial" panose="020B0604020202020204" pitchFamily="34" charset="0"/>
              <a:buChar char="•"/>
            </a:pPr>
            <a:r>
              <a:rPr lang="en-US" dirty="0"/>
              <a:t>We can use the –run argument to indicate which policy we want to run, using a partial name or regex that suffices to uniquely identify the policy.</a:t>
            </a:r>
          </a:p>
          <a:p>
            <a:pPr marL="342900" indent="-342900">
              <a:buFont typeface="Arial" panose="020B0604020202020204" pitchFamily="34" charset="0"/>
              <a:buChar char="•"/>
            </a:pPr>
            <a:r>
              <a:rPr lang="en-US" dirty="0"/>
              <a:t>We can also specify the full policy name: "sentinel test restrict-ec2-instance-type.sentinel".</a:t>
            </a:r>
          </a:p>
          <a:p>
            <a:pPr marL="342900" indent="-342900">
              <a:buFont typeface="Arial" panose="020B0604020202020204" pitchFamily="34" charset="0"/>
              <a:buChar char="•"/>
            </a:pPr>
            <a:r>
              <a:rPr lang="en-US" dirty="0"/>
              <a:t>We use the –verbose argument to see output from print statements.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For using the </a:t>
            </a:r>
            <a:r>
              <a:rPr lang="en-US" dirty="0">
                <a:latin typeface="Courier" pitchFamily="2" charset="0"/>
              </a:rPr>
              <a:t>sentinel apply</a:t>
            </a:r>
            <a:r>
              <a:rPr lang="en-US" dirty="0"/>
              <a:t> command, see </a:t>
            </a:r>
            <a:r>
              <a:rPr lang="en-US" dirty="0">
                <a:hlinkClick r:id="rId3"/>
              </a:rPr>
              <a:t>https://docs.hashicorp.com/sentinel/commands/apply</a:t>
            </a:r>
            <a:endParaRPr lang="en-US" dirty="0"/>
          </a:p>
          <a:p>
            <a:pPr marL="342900" indent="-342900">
              <a:buFont typeface="Arial" panose="020B0604020202020204" pitchFamily="34" charset="0"/>
              <a:buChar char="•"/>
            </a:pPr>
            <a:r>
              <a:rPr lang="en-US" dirty="0"/>
              <a:t>For Sentinel configuration files, see </a:t>
            </a:r>
            <a:r>
              <a:rPr lang="en-US" dirty="0">
                <a:hlinkClick r:id="rId4"/>
              </a:rPr>
              <a:t>https://docs.hashicorp.com/sentinel/commands/config</a:t>
            </a:r>
            <a:endParaRPr lang="en-US" dirty="0"/>
          </a:p>
          <a:p>
            <a:pPr marL="342900" indent="-342900">
              <a:buFont typeface="Arial" panose="020B0604020202020204" pitchFamily="34" charset="0"/>
              <a:buChar char="•"/>
            </a:pPr>
            <a:r>
              <a:rPr lang="en-US" dirty="0"/>
              <a:t>Note that the zip file with the downloaded mocks actually contains a "sentinel.json" file which is a valid Sentinel configuration file, but you would want to edit it after moving the mocks into a different directory.</a:t>
            </a:r>
          </a:p>
        </p:txBody>
      </p:sp>
    </p:spTree>
    <p:extLst>
      <p:ext uri="{BB962C8B-B14F-4D97-AF65-F5344CB8AC3E}">
        <p14:creationId xmlns:p14="http://schemas.microsoft.com/office/powerpoint/2010/main" val="5441347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We have condensed the output for the verbose option a bit.</a:t>
            </a:r>
          </a:p>
          <a:p>
            <a:pPr marL="342900" indent="-342900">
              <a:buFont typeface="Arial" panose="020B0604020202020204" pitchFamily="34" charset="0"/>
              <a:buChar char="•"/>
            </a:pPr>
            <a:r>
              <a:rPr lang="en-US" dirty="0"/>
              <a:t>We emphasize again that the fail.hcl test case passes and has green output even though the main rule for it returned false.</a:t>
            </a:r>
          </a:p>
          <a:p>
            <a:pPr marL="342900" indent="-342900">
              <a:buFont typeface="Arial" panose="020B0604020202020204" pitchFamily="34" charset="0"/>
              <a:buChar char="•"/>
            </a:pPr>
            <a:r>
              <a:rPr lang="en-US" dirty="0"/>
              <a:t>This is by design.  All test cases should be configured to pass.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Step 7 is to revise your policy and test cases until the latter all pass</a:t>
            </a:r>
          </a:p>
          <a:p>
            <a:pPr marL="342900" indent="-342900">
              <a:buFont typeface="Arial" panose="020B0604020202020204" pitchFamily="34" charset="0"/>
              <a:buChar char="•"/>
            </a:pPr>
            <a:r>
              <a:rPr lang="en-US" dirty="0"/>
              <a:t>Step 8 is to deploy your policy to TFE organizations</a:t>
            </a:r>
          </a:p>
          <a:p>
            <a:endParaRPr lang="en-US" dirty="0"/>
          </a:p>
        </p:txBody>
      </p:sp>
    </p:spTree>
    <p:extLst>
      <p:ext uri="{BB962C8B-B14F-4D97-AF65-F5344CB8AC3E}">
        <p14:creationId xmlns:p14="http://schemas.microsoft.com/office/powerpoint/2010/main" val="199506384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While we won't be using Sentinel in Terraform Cloud or Terraform Enterprise today, we did want to review this topic</a:t>
            </a:r>
          </a:p>
          <a:p>
            <a:pPr marL="342900" indent="-342900">
              <a:buFont typeface="Arial" panose="020B0604020202020204" pitchFamily="34" charset="0"/>
              <a:buChar char="•"/>
            </a:pPr>
            <a:r>
              <a:rPr lang="en-US" dirty="0"/>
              <a:t>After all, that is where your Sentinel policies will really be running.</a:t>
            </a:r>
          </a:p>
          <a:p>
            <a:pPr marL="342900" indent="-342900">
              <a:buFont typeface="Arial" panose="020B0604020202020204" pitchFamily="34" charset="0"/>
              <a:buChar char="•"/>
            </a:pPr>
            <a:r>
              <a:rPr lang="en-US" dirty="0"/>
              <a:t>You'll get a chance to complete and test some more Sentinel policies with the Sentinel CLI after this section.</a:t>
            </a:r>
          </a:p>
        </p:txBody>
      </p:sp>
    </p:spTree>
    <p:extLst>
      <p:ext uri="{BB962C8B-B14F-4D97-AF65-F5344CB8AC3E}">
        <p14:creationId xmlns:p14="http://schemas.microsoft.com/office/powerpoint/2010/main" val="32946630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After testing new Sentinel policies with the Sentinel CLI, you can test them in an organization on a TFC or TFE server.</a:t>
            </a:r>
          </a:p>
        </p:txBody>
      </p:sp>
    </p:spTree>
    <p:extLst>
      <p:ext uri="{BB962C8B-B14F-4D97-AF65-F5344CB8AC3E}">
        <p14:creationId xmlns:p14="http://schemas.microsoft.com/office/powerpoint/2010/main" val="59755639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You'll need to create policy sets that contain the policies you want to use in TFC or TFE</a:t>
            </a:r>
          </a:p>
          <a:p>
            <a:pPr marL="342900" indent="-342900">
              <a:buFont typeface="Arial" panose="020B0604020202020204" pitchFamily="34" charset="0"/>
              <a:buChar char="•"/>
            </a:pPr>
            <a:r>
              <a:rPr lang="en-US" dirty="0"/>
              <a:t>You can now specify Sentinel modules in your policy sets.</a:t>
            </a:r>
          </a:p>
          <a:p>
            <a:pPr marL="342900" indent="-342900">
              <a:buFont typeface="Arial" panose="020B0604020202020204" pitchFamily="34" charset="0"/>
              <a:buChar char="•"/>
            </a:pPr>
            <a:r>
              <a:rPr lang="en-US" dirty="0"/>
              <a:t>References to policies and modules in the same repository can use `..` to point to files outside the directory containing sentinel.hcl</a:t>
            </a:r>
          </a:p>
          <a:p>
            <a:pPr marL="342900" indent="-342900">
              <a:buFont typeface="Arial" panose="020B0604020202020204" pitchFamily="34" charset="0"/>
              <a:buChar char="•"/>
            </a:pPr>
            <a:r>
              <a:rPr lang="en-US" dirty="0"/>
              <a:t>Policies and Sentinel modules can be loaded from remote repositories using URLs that point to the raw files.</a:t>
            </a:r>
          </a:p>
        </p:txBody>
      </p:sp>
    </p:spTree>
    <p:extLst>
      <p:ext uri="{BB962C8B-B14F-4D97-AF65-F5344CB8AC3E}">
        <p14:creationId xmlns:p14="http://schemas.microsoft.com/office/powerpoint/2010/main" val="265161427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This screenshot shows a VCS-backed policy set being registered in a TFC organization.</a:t>
            </a:r>
          </a:p>
        </p:txBody>
      </p:sp>
    </p:spTree>
    <p:extLst>
      <p:ext uri="{BB962C8B-B14F-4D97-AF65-F5344CB8AC3E}">
        <p14:creationId xmlns:p14="http://schemas.microsoft.com/office/powerpoint/2010/main" val="171387365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You'll need to create policy sets that contain the policies you want to use in TFC or TFE</a:t>
            </a:r>
          </a:p>
          <a:p>
            <a:pPr marL="342900" indent="-342900">
              <a:buFont typeface="Arial" panose="020B0604020202020204" pitchFamily="34" charset="0"/>
              <a:buChar char="•"/>
            </a:pPr>
            <a:r>
              <a:rPr lang="en-US" dirty="0"/>
              <a:t>You can now specify Sentinel modules in your policy sets, but the modules must be in or under the directory with the sentinel.hcl file at this time.</a:t>
            </a:r>
          </a:p>
          <a:p>
            <a:pPr marL="342900" indent="-342900">
              <a:buFont typeface="Arial" panose="020B0604020202020204" pitchFamily="34" charset="0"/>
              <a:buChar char="•"/>
            </a:pPr>
            <a:r>
              <a:rPr lang="en-US" dirty="0"/>
              <a:t>In the near future, we will support loading of modules from remote locations.</a:t>
            </a:r>
          </a:p>
        </p:txBody>
      </p:sp>
    </p:spTree>
    <p:extLst>
      <p:ext uri="{BB962C8B-B14F-4D97-AF65-F5344CB8AC3E}">
        <p14:creationId xmlns:p14="http://schemas.microsoft.com/office/powerpoint/2010/main" val="216554557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This screenshot shows a Sentinel policy check failing during a run in a TFC workspace.</a:t>
            </a:r>
          </a:p>
        </p:txBody>
      </p:sp>
    </p:spTree>
    <p:extLst>
      <p:ext uri="{BB962C8B-B14F-4D97-AF65-F5344CB8AC3E}">
        <p14:creationId xmlns:p14="http://schemas.microsoft.com/office/powerpoint/2010/main" val="125123351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This screenshot shows more details of a Sentinel policy failing during a run in a TFC workspace.</a:t>
            </a:r>
          </a:p>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Note that json output from Sentinel policies can be viewed and filtered.</a:t>
            </a:r>
          </a:p>
        </p:txBody>
      </p:sp>
    </p:spTree>
    <p:extLst>
      <p:ext uri="{BB962C8B-B14F-4D97-AF65-F5344CB8AC3E}">
        <p14:creationId xmlns:p14="http://schemas.microsoft.com/office/powerpoint/2010/main" val="1734550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457200">
              <a:buFont typeface="+mj-lt"/>
              <a:buAutoNum type="arabicPeriod"/>
            </a:pPr>
            <a:r>
              <a:rPr lang="en-US" dirty="0"/>
              <a:t>Sentinel policies are added to TFC/TFE organizations using Policy Sets.</a:t>
            </a:r>
          </a:p>
          <a:p>
            <a:pPr marL="457200" indent="-457200">
              <a:buFont typeface="+mj-lt"/>
              <a:buAutoNum type="arabicPeriod"/>
            </a:pPr>
            <a:r>
              <a:rPr lang="en-US" dirty="0"/>
              <a:t>They are usually created in VCS repositories, but it is also possible to use non-VCS-backed policy sets and upload files to them with the TFC/E Policy Set Versions API endpoint.</a:t>
            </a:r>
          </a:p>
          <a:p>
            <a:pPr marL="457200" indent="-457200">
              <a:buFont typeface="+mj-lt"/>
              <a:buAutoNum type="arabicPeriod"/>
            </a:pPr>
            <a:r>
              <a:rPr lang="en-US" dirty="0"/>
              <a:t>Non-VCS-backed policy sets can load a tar file including a sentinel.hcl policy set definition file, policies, and Sentinel modules.</a:t>
            </a:r>
          </a:p>
          <a:p>
            <a:pPr marL="457200" indent="-457200">
              <a:buFont typeface="+mj-lt"/>
              <a:buAutoNum type="arabicPeriod"/>
            </a:pPr>
            <a:r>
              <a:rPr lang="en-US" dirty="0"/>
              <a:t>See https://github.com/hashicorp/terraform-guides/blob/master/operations/sentinel-policies-scripts/create-policy-set-version.sh </a:t>
            </a:r>
          </a:p>
          <a:p>
            <a:pPr marL="457200" indent="-457200">
              <a:buFont typeface="+mj-lt"/>
              <a:buAutoNum type="arabicPeriod"/>
            </a:pPr>
            <a:r>
              <a:rPr lang="en-US" dirty="0"/>
              <a:t>The sentinel.hcl file can also refer to remote Sentinel modules and policies in VCS repositories.</a:t>
            </a:r>
          </a:p>
          <a:p>
            <a:pPr marL="457200" indent="-457200">
              <a:buFont typeface="+mj-lt"/>
              <a:buAutoNum type="arabicPeriod"/>
            </a:pPr>
            <a:r>
              <a:rPr lang="en-US" dirty="0"/>
              <a:t>Parameters can be added to both VCS-backed and non-VCS-backed policy sets, but not for the latter if you use the TFE provider to create the policy set.</a:t>
            </a:r>
          </a:p>
        </p:txBody>
      </p:sp>
    </p:spTree>
    <p:extLst>
      <p:ext uri="{BB962C8B-B14F-4D97-AF65-F5344CB8AC3E}">
        <p14:creationId xmlns:p14="http://schemas.microsoft.com/office/powerpoint/2010/main" val="194197982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ysClr val="windowText" lastClr="000000"/>
                </a:solidFill>
                <a:effectLst/>
                <a:uLnTx/>
                <a:uFillTx/>
                <a:latin typeface="+mn-lt"/>
                <a:cs typeface="+mn-cs"/>
                <a:sym typeface="Calibri"/>
              </a:rPr>
              <a:t>This screenshot shows a Sentinel policy check passing during a run in a TFC workspace.</a:t>
            </a:r>
          </a:p>
          <a:p>
            <a:endParaRPr lang="en-US" dirty="0"/>
          </a:p>
        </p:txBody>
      </p:sp>
    </p:spTree>
    <p:extLst>
      <p:ext uri="{BB962C8B-B14F-4D97-AF65-F5344CB8AC3E}">
        <p14:creationId xmlns:p14="http://schemas.microsoft.com/office/powerpoint/2010/main" val="238451792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defTabSz="18288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ysClr val="windowText" lastClr="000000"/>
                </a:solidFill>
                <a:effectLst/>
                <a:uLnTx/>
                <a:uFillTx/>
                <a:latin typeface="+mn-lt"/>
                <a:cs typeface="+mn-cs"/>
                <a:sym typeface="Calibri"/>
              </a:rPr>
              <a:t>This screenshot shows more details of a Sentinel policy passing during a run in a TFC workspace.</a:t>
            </a:r>
          </a:p>
          <a:p>
            <a:endParaRPr lang="en-US" dirty="0"/>
          </a:p>
        </p:txBody>
      </p:sp>
    </p:spTree>
    <p:extLst>
      <p:ext uri="{BB962C8B-B14F-4D97-AF65-F5344CB8AC3E}">
        <p14:creationId xmlns:p14="http://schemas.microsoft.com/office/powerpoint/2010/main" val="306219239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After testing a policy with the Sentinel CLI and possibly in a TFC/TFE organization, you'll want to deploy it to your TFC organizations.</a:t>
            </a:r>
          </a:p>
        </p:txBody>
      </p:sp>
    </p:spTree>
    <p:extLst>
      <p:ext uri="{BB962C8B-B14F-4D97-AF65-F5344CB8AC3E}">
        <p14:creationId xmlns:p14="http://schemas.microsoft.com/office/powerpoint/2010/main" val="9862867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 Canopy">
    <p:bg>
      <p:bgPr>
        <a:solidFill>
          <a:srgbClr val="000000"/>
        </a:solidFill>
        <a:effectLst/>
      </p:bgPr>
    </p:bg>
    <p:spTree>
      <p:nvGrpSpPr>
        <p:cNvPr id="1" name=""/>
        <p:cNvGrpSpPr/>
        <p:nvPr/>
      </p:nvGrpSpPr>
      <p:grpSpPr>
        <a:xfrm>
          <a:off x="0" y="0"/>
          <a:ext cx="0" cy="0"/>
          <a:chOff x="0" y="0"/>
          <a:chExt cx="0" cy="0"/>
        </a:xfrm>
      </p:grpSpPr>
      <p:pic>
        <p:nvPicPr>
          <p:cNvPr id="11" name="image1.jpg"/>
          <p:cNvPicPr>
            <a:picLocks noChangeAspect="1"/>
          </p:cNvPicPr>
          <p:nvPr/>
        </p:nvPicPr>
        <p:blipFill>
          <a:blip r:embed="rId2"/>
          <a:stretch>
            <a:fillRect/>
          </a:stretch>
        </p:blipFill>
        <p:spPr>
          <a:xfrm>
            <a:off x="-1" y="-1"/>
            <a:ext cx="24384001" cy="13716001"/>
          </a:xfrm>
          <a:prstGeom prst="rect">
            <a:avLst/>
          </a:prstGeom>
          <a:ln w="12700">
            <a:miter lim="400000"/>
          </a:ln>
        </p:spPr>
      </p:pic>
      <p:sp>
        <p:nvSpPr>
          <p:cNvPr id="12" name="Shape 12"/>
          <p:cNvSpPr/>
          <p:nvPr/>
        </p:nvSpPr>
        <p:spPr>
          <a:xfrm>
            <a:off x="1701674" y="3082173"/>
            <a:ext cx="12838854" cy="10633828"/>
          </a:xfrm>
          <a:prstGeom prst="rect">
            <a:avLst/>
          </a:prstGeom>
          <a:solidFill>
            <a:srgbClr val="000000"/>
          </a:solidFill>
          <a:ln w="12700">
            <a:miter lim="400000"/>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13" name="Shape 13"/>
          <p:cNvSpPr/>
          <p:nvPr/>
        </p:nvSpPr>
        <p:spPr>
          <a:xfrm>
            <a:off x="2856461" y="1387717"/>
            <a:ext cx="2938849" cy="3081870"/>
          </a:xfrm>
          <a:prstGeom prst="rect">
            <a:avLst/>
          </a:prstGeom>
          <a:solidFill>
            <a:schemeClr val="accent2"/>
          </a:solidFill>
          <a:ln w="12700">
            <a:miter lim="400000"/>
          </a:ln>
        </p:spPr>
        <p:txBody>
          <a:bodyPr lIns="121919" tIns="121919" rIns="121919" bIns="121919"/>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14" name="Shape 14"/>
          <p:cNvSpPr/>
          <p:nvPr/>
        </p:nvSpPr>
        <p:spPr>
          <a:xfrm>
            <a:off x="2336799" y="12859187"/>
            <a:ext cx="4290647" cy="279401"/>
          </a:xfrm>
          <a:prstGeom prst="rect">
            <a:avLst/>
          </a:prstGeom>
          <a:ln w="254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00000"/>
              </a:lnSpc>
              <a:spcBef>
                <a:spcPts val="0"/>
              </a:spcBef>
              <a:defRPr sz="1800" b="0">
                <a:solidFill>
                  <a:srgbClr val="44546A"/>
                </a:solidFill>
                <a:latin typeface="Verdana"/>
                <a:ea typeface="Verdana"/>
                <a:cs typeface="Verdana"/>
                <a:sym typeface="Verdana"/>
              </a:defRPr>
            </a:lvl1pPr>
          </a:lstStyle>
          <a:p>
            <a:r>
              <a:rPr dirty="0"/>
              <a:t>Copyright © </a:t>
            </a:r>
            <a:r>
              <a:rPr lang="en-US" dirty="0"/>
              <a:t>2020</a:t>
            </a:r>
            <a:r>
              <a:rPr dirty="0"/>
              <a:t> HashiCorp</a:t>
            </a:r>
          </a:p>
        </p:txBody>
      </p:sp>
      <p:pic>
        <p:nvPicPr>
          <p:cNvPr id="15" name="image2.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16234" y="1817714"/>
            <a:ext cx="2374966" cy="2374961"/>
          </a:xfrm>
          <a:prstGeom prst="rect">
            <a:avLst/>
          </a:prstGeom>
          <a:ln w="12700">
            <a:miter lim="400000"/>
          </a:ln>
        </p:spPr>
      </p:pic>
      <p:sp>
        <p:nvSpPr>
          <p:cNvPr id="16" name="Shape 16"/>
          <p:cNvSpPr>
            <a:spLocks noGrp="1"/>
          </p:cNvSpPr>
          <p:nvPr>
            <p:ph type="title"/>
          </p:nvPr>
        </p:nvSpPr>
        <p:spPr>
          <a:xfrm>
            <a:off x="2336799" y="5257800"/>
            <a:ext cx="11531601" cy="4927600"/>
          </a:xfrm>
          <a:prstGeom prst="rect">
            <a:avLst/>
          </a:prstGeom>
        </p:spPr>
        <p:txBody>
          <a:bodyPr anchor="b"/>
          <a:lstStyle>
            <a:lvl1pPr>
              <a:spcBef>
                <a:spcPts val="2500"/>
              </a:spcBef>
              <a:defRPr sz="8400">
                <a:solidFill>
                  <a:srgbClr val="FFFFFF"/>
                </a:solidFill>
              </a:defRPr>
            </a:lvl1pPr>
          </a:lstStyle>
          <a:p>
            <a:r>
              <a:t>Title Text</a:t>
            </a:r>
          </a:p>
        </p:txBody>
      </p:sp>
      <p:sp>
        <p:nvSpPr>
          <p:cNvPr id="17" name="Shape 17"/>
          <p:cNvSpPr>
            <a:spLocks noGrp="1"/>
          </p:cNvSpPr>
          <p:nvPr>
            <p:ph type="body" sz="quarter" idx="1"/>
          </p:nvPr>
        </p:nvSpPr>
        <p:spPr>
          <a:xfrm>
            <a:off x="2336799" y="10414000"/>
            <a:ext cx="11531601" cy="2374961"/>
          </a:xfrm>
          <a:prstGeom prst="rect">
            <a:avLst/>
          </a:prstGeom>
          <a:ln w="12700"/>
        </p:spPr>
        <p:txBody>
          <a:bodyPr lIns="0" tIns="0" rIns="0" bIns="0">
            <a:normAutofit/>
          </a:bodyPr>
          <a:lstStyle>
            <a:lvl1pPr marL="0" indent="0">
              <a:buSzTx/>
              <a:buFontTx/>
              <a:buNone/>
              <a:defRPr sz="4200">
                <a:solidFill>
                  <a:srgbClr val="8497B0"/>
                </a:solidFill>
              </a:defRPr>
            </a:lvl1pPr>
            <a:lvl2pPr marL="0" indent="342900">
              <a:buSzTx/>
              <a:buFontTx/>
              <a:buNone/>
              <a:defRPr sz="4200">
                <a:solidFill>
                  <a:srgbClr val="8497B0"/>
                </a:solidFill>
              </a:defRPr>
            </a:lvl2pPr>
            <a:lvl3pPr marL="1165860" indent="-480060">
              <a:buFontTx/>
              <a:defRPr sz="4200">
                <a:solidFill>
                  <a:srgbClr val="8497B0"/>
                </a:solidFill>
              </a:defRPr>
            </a:lvl3pPr>
            <a:lvl4pPr marL="1562100" indent="-533400">
              <a:buFontTx/>
              <a:defRPr sz="4200">
                <a:solidFill>
                  <a:srgbClr val="8497B0"/>
                </a:solidFill>
              </a:defRPr>
            </a:lvl4pPr>
            <a:lvl5pPr marL="1905000" indent="-533400">
              <a:buFontTx/>
              <a:defRPr sz="4200">
                <a:solidFill>
                  <a:srgbClr val="8497B0"/>
                </a:solidFill>
              </a:defRPr>
            </a:lvl5pPr>
          </a:lstStyle>
          <a:p>
            <a:r>
              <a:t>Body Level One</a:t>
            </a:r>
          </a:p>
          <a:p>
            <a:pPr lvl="1"/>
            <a:r>
              <a:t>Body Level Two</a:t>
            </a:r>
          </a:p>
          <a:p>
            <a:pPr lvl="2"/>
            <a:r>
              <a:t>Body Level Three</a:t>
            </a:r>
          </a:p>
          <a:p>
            <a:pPr lvl="3"/>
            <a:r>
              <a:t>Body Level Four</a:t>
            </a:r>
          </a:p>
          <a:p>
            <a:pPr lvl="4"/>
            <a:r>
              <a:t>Body Level Five</a:t>
            </a:r>
          </a:p>
        </p:txBody>
      </p:sp>
      <p:sp>
        <p:nvSpPr>
          <p:cNvPr id="18" name="Shape 18"/>
          <p:cNvSpPr>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ck Black">
    <p:bg>
      <p:bgPr>
        <a:solidFill>
          <a:srgbClr val="000000"/>
        </a:solidFill>
        <a:effectLst/>
      </p:bgPr>
    </p:bg>
    <p:spTree>
      <p:nvGrpSpPr>
        <p:cNvPr id="1" name=""/>
        <p:cNvGrpSpPr/>
        <p:nvPr/>
      </p:nvGrpSpPr>
      <p:grpSpPr>
        <a:xfrm>
          <a:off x="0" y="0"/>
          <a:ext cx="0" cy="0"/>
          <a:chOff x="0" y="0"/>
          <a:chExt cx="0" cy="0"/>
        </a:xfrm>
      </p:grpSpPr>
      <p:sp>
        <p:nvSpPr>
          <p:cNvPr id="144" name="Shape 144"/>
          <p:cNvSpPr>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Section White">
    <p:spTree>
      <p:nvGrpSpPr>
        <p:cNvPr id="1" name=""/>
        <p:cNvGrpSpPr/>
        <p:nvPr/>
      </p:nvGrpSpPr>
      <p:grpSpPr>
        <a:xfrm>
          <a:off x="0" y="0"/>
          <a:ext cx="0" cy="0"/>
          <a:chOff x="0" y="0"/>
          <a:chExt cx="0" cy="0"/>
        </a:xfrm>
      </p:grpSpPr>
      <p:pic>
        <p:nvPicPr>
          <p:cNvPr id="151" name="image12.jpg"/>
          <p:cNvPicPr>
            <a:picLocks noChangeAspect="1"/>
          </p:cNvPicPr>
          <p:nvPr/>
        </p:nvPicPr>
        <p:blipFill>
          <a:blip r:embed="rId2"/>
          <a:stretch>
            <a:fillRect/>
          </a:stretch>
        </p:blipFill>
        <p:spPr>
          <a:xfrm>
            <a:off x="-1" y="-1"/>
            <a:ext cx="24384001" cy="13716001"/>
          </a:xfrm>
          <a:prstGeom prst="rect">
            <a:avLst/>
          </a:prstGeom>
          <a:ln w="12700">
            <a:miter lim="400000"/>
          </a:ln>
        </p:spPr>
      </p:pic>
      <p:sp>
        <p:nvSpPr>
          <p:cNvPr id="152" name="Shape 152"/>
          <p:cNvSpPr/>
          <p:nvPr/>
        </p:nvSpPr>
        <p:spPr>
          <a:xfrm>
            <a:off x="5745269" y="3640895"/>
            <a:ext cx="18638730" cy="7164893"/>
          </a:xfrm>
          <a:prstGeom prst="rect">
            <a:avLst/>
          </a:prstGeom>
          <a:solidFill>
            <a:srgbClr val="FFFFFF"/>
          </a:solidFill>
          <a:ln w="12700">
            <a:miter lim="400000"/>
          </a:ln>
          <a:extLst>
            <a:ext uri="{C572A759-6A51-4108-AA02-DFA0A04FC94B}">
              <ma14:wrappingTextBoxFlag xmlns="" xmlns:ma14="http://schemas.microsoft.com/office/mac/drawingml/2011/main" val="1"/>
            </a:ext>
          </a:extLst>
        </p:spPr>
        <p:txBody>
          <a:bodyPr lIns="121919" tIns="121919" rIns="121919" bIns="121919" anchor="ctr"/>
          <a:lstStyle>
            <a:lvl1pPr algn="ctr">
              <a:lnSpc>
                <a:spcPct val="100000"/>
              </a:lnSpc>
              <a:spcBef>
                <a:spcPts val="0"/>
              </a:spcBef>
              <a:defRPr sz="3400" b="0">
                <a:latin typeface="Verdana"/>
                <a:ea typeface="Verdana"/>
                <a:cs typeface="Verdana"/>
                <a:sym typeface="Verdana"/>
              </a:defRPr>
            </a:lvl1pPr>
          </a:lstStyle>
          <a:p>
            <a:r>
              <a:rPr dirty="0"/>
              <a:t>s</a:t>
            </a:r>
          </a:p>
        </p:txBody>
      </p:sp>
      <p:sp>
        <p:nvSpPr>
          <p:cNvPr id="153" name="Shape 153"/>
          <p:cNvSpPr>
            <a:spLocks noGrp="1"/>
          </p:cNvSpPr>
          <p:nvPr>
            <p:ph type="body" sz="quarter" idx="13"/>
          </p:nvPr>
        </p:nvSpPr>
        <p:spPr>
          <a:xfrm>
            <a:off x="7996235" y="7540258"/>
            <a:ext cx="12890738" cy="2184401"/>
          </a:xfrm>
          <a:prstGeom prst="rect">
            <a:avLst/>
          </a:prstGeom>
          <a:ln w="12700"/>
        </p:spPr>
        <p:txBody>
          <a:bodyPr lIns="0" tIns="0" rIns="0" bIns="0">
            <a:normAutofit/>
          </a:bodyPr>
          <a:lstStyle/>
          <a:p>
            <a:pPr marL="88900" indent="-88900" defTabSz="1828800">
              <a:spcBef>
                <a:spcPts val="0"/>
              </a:spcBef>
              <a:buSzTx/>
              <a:buFontTx/>
              <a:buNone/>
              <a:defRPr sz="4200">
                <a:solidFill>
                  <a:srgbClr val="44546A"/>
                </a:solidFill>
              </a:defRPr>
            </a:pPr>
            <a:endParaRPr/>
          </a:p>
        </p:txBody>
      </p:sp>
      <p:sp>
        <p:nvSpPr>
          <p:cNvPr id="154" name="Shape 154"/>
          <p:cNvSpPr>
            <a:spLocks noGrp="1"/>
          </p:cNvSpPr>
          <p:nvPr>
            <p:ph type="sldNum" sz="quarter" idx="2"/>
          </p:nvPr>
        </p:nvSpPr>
        <p:spPr>
          <a:xfrm>
            <a:off x="23460168" y="12939814"/>
            <a:ext cx="514907"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
        <p:nvSpPr>
          <p:cNvPr id="155" name="Shape 155"/>
          <p:cNvSpPr/>
          <p:nvPr/>
        </p:nvSpPr>
        <p:spPr>
          <a:xfrm>
            <a:off x="7996235" y="13015168"/>
            <a:ext cx="2996013" cy="246221"/>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grpSp>
        <p:nvGrpSpPr>
          <p:cNvPr id="159" name="Group 159"/>
          <p:cNvGrpSpPr/>
          <p:nvPr/>
        </p:nvGrpSpPr>
        <p:grpSpPr>
          <a:xfrm>
            <a:off x="22603860" y="12793059"/>
            <a:ext cx="594806" cy="629478"/>
            <a:chOff x="0" y="0"/>
            <a:chExt cx="594805" cy="629477"/>
          </a:xfrm>
        </p:grpSpPr>
        <p:sp>
          <p:nvSpPr>
            <p:cNvPr id="156" name="Shape 156"/>
            <p:cNvSpPr/>
            <p:nvPr/>
          </p:nvSpPr>
          <p:spPr>
            <a:xfrm>
              <a:off x="0" y="0"/>
              <a:ext cx="247689" cy="53995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5718"/>
                  </a:lnTo>
                  <a:lnTo>
                    <a:pt x="0" y="19448"/>
                  </a:lnTo>
                  <a:lnTo>
                    <a:pt x="8115" y="21600"/>
                  </a:lnTo>
                  <a:lnTo>
                    <a:pt x="8115" y="7870"/>
                  </a:lnTo>
                  <a:lnTo>
                    <a:pt x="21600" y="4303"/>
                  </a:lnTo>
                  <a:lnTo>
                    <a:pt x="21600"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157" name="Shape 157"/>
            <p:cNvSpPr/>
            <p:nvPr/>
          </p:nvSpPr>
          <p:spPr>
            <a:xfrm>
              <a:off x="154628" y="0"/>
              <a:ext cx="285550" cy="629124"/>
            </a:xfrm>
            <a:custGeom>
              <a:avLst/>
              <a:gdLst/>
              <a:ahLst/>
              <a:cxnLst>
                <a:cxn ang="0">
                  <a:pos x="wd2" y="hd2"/>
                </a:cxn>
                <a:cxn ang="5400000">
                  <a:pos x="wd2" y="hd2"/>
                </a:cxn>
                <a:cxn ang="10800000">
                  <a:pos x="wd2" y="hd2"/>
                </a:cxn>
                <a:cxn ang="16200000">
                  <a:pos x="wd2" y="hd2"/>
                </a:cxn>
              </a:cxnLst>
              <a:rect l="0" t="0" r="r" b="b"/>
              <a:pathLst>
                <a:path w="21600" h="21600" extrusionOk="0">
                  <a:moveTo>
                    <a:pt x="14534" y="0"/>
                  </a:moveTo>
                  <a:lnTo>
                    <a:pt x="14534" y="9379"/>
                  </a:lnTo>
                  <a:lnTo>
                    <a:pt x="7039" y="9379"/>
                  </a:lnTo>
                  <a:lnTo>
                    <a:pt x="7039" y="5892"/>
                  </a:lnTo>
                  <a:lnTo>
                    <a:pt x="0" y="7739"/>
                  </a:lnTo>
                  <a:lnTo>
                    <a:pt x="0" y="19753"/>
                  </a:lnTo>
                  <a:lnTo>
                    <a:pt x="7039" y="21600"/>
                  </a:lnTo>
                  <a:lnTo>
                    <a:pt x="7039" y="12246"/>
                  </a:lnTo>
                  <a:lnTo>
                    <a:pt x="14534" y="12246"/>
                  </a:lnTo>
                  <a:lnTo>
                    <a:pt x="14534" y="15720"/>
                  </a:lnTo>
                  <a:lnTo>
                    <a:pt x="21600" y="13874"/>
                  </a:lnTo>
                  <a:lnTo>
                    <a:pt x="21600" y="1847"/>
                  </a:lnTo>
                  <a:lnTo>
                    <a:pt x="14534"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158" name="Shape 158"/>
            <p:cNvSpPr/>
            <p:nvPr/>
          </p:nvSpPr>
          <p:spPr>
            <a:xfrm>
              <a:off x="346763" y="89167"/>
              <a:ext cx="248043" cy="5403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5885"/>
                  </a:lnTo>
                  <a:lnTo>
                    <a:pt x="21600" y="2150"/>
                  </a:lnTo>
                  <a:lnTo>
                    <a:pt x="13496" y="0"/>
                  </a:lnTo>
                  <a:lnTo>
                    <a:pt x="13496" y="13735"/>
                  </a:lnTo>
                  <a:lnTo>
                    <a:pt x="0" y="17300"/>
                  </a:lnTo>
                  <a:lnTo>
                    <a:pt x="0" y="2160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grpSp>
      <p:sp>
        <p:nvSpPr>
          <p:cNvPr id="160" name="Shape 160"/>
          <p:cNvSpPr>
            <a:spLocks noGrp="1"/>
          </p:cNvSpPr>
          <p:nvPr>
            <p:ph type="title"/>
          </p:nvPr>
        </p:nvSpPr>
        <p:spPr>
          <a:xfrm>
            <a:off x="7996235" y="4148300"/>
            <a:ext cx="13030201" cy="3315759"/>
          </a:xfrm>
          <a:prstGeom prst="rect">
            <a:avLst/>
          </a:prstGeom>
        </p:spPr>
        <p:txBody>
          <a:bodyPr lIns="0" tIns="0" rIns="0" bIns="0" anchor="b">
            <a:normAutofit/>
          </a:bodyPr>
          <a:lstStyle>
            <a:lvl1pPr>
              <a:defRPr sz="8400"/>
            </a:lvl1pPr>
          </a:lstStyle>
          <a:p>
            <a:r>
              <a:t>Title Text</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Black">
    <p:spTree>
      <p:nvGrpSpPr>
        <p:cNvPr id="1" name=""/>
        <p:cNvGrpSpPr/>
        <p:nvPr/>
      </p:nvGrpSpPr>
      <p:grpSpPr>
        <a:xfrm>
          <a:off x="0" y="0"/>
          <a:ext cx="0" cy="0"/>
          <a:chOff x="0" y="0"/>
          <a:chExt cx="0" cy="0"/>
        </a:xfrm>
      </p:grpSpPr>
      <p:pic>
        <p:nvPicPr>
          <p:cNvPr id="167" name="image13.jpg"/>
          <p:cNvPicPr>
            <a:picLocks noChangeAspect="1"/>
          </p:cNvPicPr>
          <p:nvPr/>
        </p:nvPicPr>
        <p:blipFill>
          <a:blip r:embed="rId2"/>
          <a:stretch>
            <a:fillRect/>
          </a:stretch>
        </p:blipFill>
        <p:spPr>
          <a:xfrm>
            <a:off x="-1" y="-1"/>
            <a:ext cx="24384001" cy="13716001"/>
          </a:xfrm>
          <a:prstGeom prst="rect">
            <a:avLst/>
          </a:prstGeom>
          <a:ln w="12700">
            <a:miter lim="400000"/>
          </a:ln>
        </p:spPr>
      </p:pic>
      <p:sp>
        <p:nvSpPr>
          <p:cNvPr id="168" name="Shape 168"/>
          <p:cNvSpPr/>
          <p:nvPr/>
        </p:nvSpPr>
        <p:spPr>
          <a:xfrm>
            <a:off x="5705246" y="3628195"/>
            <a:ext cx="18638730" cy="7164893"/>
          </a:xfrm>
          <a:prstGeom prst="rect">
            <a:avLst/>
          </a:prstGeom>
          <a:solidFill>
            <a:srgbClr val="000000"/>
          </a:solidFill>
          <a:ln w="12700">
            <a:miter lim="400000"/>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169" name="Shape 169"/>
          <p:cNvSpPr>
            <a:spLocks noGrp="1"/>
          </p:cNvSpPr>
          <p:nvPr>
            <p:ph type="body" sz="quarter" idx="13"/>
          </p:nvPr>
        </p:nvSpPr>
        <p:spPr>
          <a:xfrm>
            <a:off x="7997753" y="7527558"/>
            <a:ext cx="13027164" cy="2184401"/>
          </a:xfrm>
          <a:prstGeom prst="rect">
            <a:avLst/>
          </a:prstGeom>
          <a:ln w="12700"/>
        </p:spPr>
        <p:txBody>
          <a:bodyPr lIns="0" tIns="0" rIns="0" bIns="0">
            <a:normAutofit/>
          </a:bodyPr>
          <a:lstStyle/>
          <a:p>
            <a:pPr marL="0" indent="0">
              <a:buSzTx/>
              <a:buFontTx/>
              <a:buNone/>
              <a:defRPr sz="4200">
                <a:solidFill>
                  <a:srgbClr val="D0CECE"/>
                </a:solidFill>
              </a:defRPr>
            </a:pPr>
            <a:endParaRPr/>
          </a:p>
        </p:txBody>
      </p:sp>
      <p:sp>
        <p:nvSpPr>
          <p:cNvPr id="170" name="Shape 170"/>
          <p:cNvSpPr/>
          <p:nvPr/>
        </p:nvSpPr>
        <p:spPr>
          <a:xfrm>
            <a:off x="7996235" y="13015168"/>
            <a:ext cx="2996013" cy="246221"/>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grpSp>
        <p:nvGrpSpPr>
          <p:cNvPr id="174" name="Group 174"/>
          <p:cNvGrpSpPr/>
          <p:nvPr/>
        </p:nvGrpSpPr>
        <p:grpSpPr>
          <a:xfrm>
            <a:off x="22603860" y="12793059"/>
            <a:ext cx="594806" cy="629478"/>
            <a:chOff x="0" y="0"/>
            <a:chExt cx="594805" cy="629477"/>
          </a:xfrm>
        </p:grpSpPr>
        <p:sp>
          <p:nvSpPr>
            <p:cNvPr id="171" name="Shape 171"/>
            <p:cNvSpPr/>
            <p:nvPr/>
          </p:nvSpPr>
          <p:spPr>
            <a:xfrm>
              <a:off x="0" y="0"/>
              <a:ext cx="247689" cy="53995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5718"/>
                  </a:lnTo>
                  <a:lnTo>
                    <a:pt x="0" y="19448"/>
                  </a:lnTo>
                  <a:lnTo>
                    <a:pt x="8115" y="21600"/>
                  </a:lnTo>
                  <a:lnTo>
                    <a:pt x="8115" y="7870"/>
                  </a:lnTo>
                  <a:lnTo>
                    <a:pt x="21600" y="4303"/>
                  </a:lnTo>
                  <a:lnTo>
                    <a:pt x="21600" y="0"/>
                  </a:lnTo>
                  <a:close/>
                </a:path>
              </a:pathLst>
            </a:custGeom>
            <a:solidFill>
              <a:srgbClr val="A6A6A6"/>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172" name="Shape 172"/>
            <p:cNvSpPr/>
            <p:nvPr/>
          </p:nvSpPr>
          <p:spPr>
            <a:xfrm>
              <a:off x="154628" y="0"/>
              <a:ext cx="285550" cy="629124"/>
            </a:xfrm>
            <a:custGeom>
              <a:avLst/>
              <a:gdLst/>
              <a:ahLst/>
              <a:cxnLst>
                <a:cxn ang="0">
                  <a:pos x="wd2" y="hd2"/>
                </a:cxn>
                <a:cxn ang="5400000">
                  <a:pos x="wd2" y="hd2"/>
                </a:cxn>
                <a:cxn ang="10800000">
                  <a:pos x="wd2" y="hd2"/>
                </a:cxn>
                <a:cxn ang="16200000">
                  <a:pos x="wd2" y="hd2"/>
                </a:cxn>
              </a:cxnLst>
              <a:rect l="0" t="0" r="r" b="b"/>
              <a:pathLst>
                <a:path w="21600" h="21600" extrusionOk="0">
                  <a:moveTo>
                    <a:pt x="14534" y="0"/>
                  </a:moveTo>
                  <a:lnTo>
                    <a:pt x="14534" y="9379"/>
                  </a:lnTo>
                  <a:lnTo>
                    <a:pt x="7039" y="9379"/>
                  </a:lnTo>
                  <a:lnTo>
                    <a:pt x="7039" y="5892"/>
                  </a:lnTo>
                  <a:lnTo>
                    <a:pt x="0" y="7739"/>
                  </a:lnTo>
                  <a:lnTo>
                    <a:pt x="0" y="19753"/>
                  </a:lnTo>
                  <a:lnTo>
                    <a:pt x="7039" y="21600"/>
                  </a:lnTo>
                  <a:lnTo>
                    <a:pt x="7039" y="12246"/>
                  </a:lnTo>
                  <a:lnTo>
                    <a:pt x="14534" y="12246"/>
                  </a:lnTo>
                  <a:lnTo>
                    <a:pt x="14534" y="15720"/>
                  </a:lnTo>
                  <a:lnTo>
                    <a:pt x="21600" y="13874"/>
                  </a:lnTo>
                  <a:lnTo>
                    <a:pt x="21600" y="1847"/>
                  </a:lnTo>
                  <a:lnTo>
                    <a:pt x="14534" y="0"/>
                  </a:lnTo>
                  <a:close/>
                </a:path>
              </a:pathLst>
            </a:custGeom>
            <a:solidFill>
              <a:srgbClr val="A6A6A6"/>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173" name="Shape 173"/>
            <p:cNvSpPr/>
            <p:nvPr/>
          </p:nvSpPr>
          <p:spPr>
            <a:xfrm>
              <a:off x="346763" y="89167"/>
              <a:ext cx="248043" cy="5403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5885"/>
                  </a:lnTo>
                  <a:lnTo>
                    <a:pt x="21600" y="2150"/>
                  </a:lnTo>
                  <a:lnTo>
                    <a:pt x="13496" y="0"/>
                  </a:lnTo>
                  <a:lnTo>
                    <a:pt x="13496" y="13735"/>
                  </a:lnTo>
                  <a:lnTo>
                    <a:pt x="0" y="17300"/>
                  </a:lnTo>
                  <a:lnTo>
                    <a:pt x="0" y="21600"/>
                  </a:lnTo>
                  <a:close/>
                </a:path>
              </a:pathLst>
            </a:custGeom>
            <a:solidFill>
              <a:srgbClr val="A6A6A6"/>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grpSp>
      <p:sp>
        <p:nvSpPr>
          <p:cNvPr id="175" name="Shape 175"/>
          <p:cNvSpPr>
            <a:spLocks noGrp="1"/>
          </p:cNvSpPr>
          <p:nvPr>
            <p:ph type="sldNum" sz="quarter" idx="2"/>
          </p:nvPr>
        </p:nvSpPr>
        <p:spPr>
          <a:xfrm>
            <a:off x="23460168" y="12939814"/>
            <a:ext cx="514907"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
        <p:nvSpPr>
          <p:cNvPr id="176" name="Shape 176"/>
          <p:cNvSpPr>
            <a:spLocks noGrp="1"/>
          </p:cNvSpPr>
          <p:nvPr>
            <p:ph type="title"/>
          </p:nvPr>
        </p:nvSpPr>
        <p:spPr>
          <a:xfrm>
            <a:off x="7996235" y="4148300"/>
            <a:ext cx="13030201" cy="3315759"/>
          </a:xfrm>
          <a:prstGeom prst="rect">
            <a:avLst/>
          </a:prstGeom>
        </p:spPr>
        <p:txBody>
          <a:bodyPr lIns="0" tIns="0" rIns="0" bIns="0" anchor="b">
            <a:normAutofit/>
          </a:bodyPr>
          <a:lstStyle>
            <a:lvl1pPr>
              <a:defRPr sz="8400">
                <a:solidFill>
                  <a:srgbClr val="FFFFFF"/>
                </a:solidFill>
              </a:defRPr>
            </a:lvl1pPr>
          </a:lstStyle>
          <a:p>
            <a:r>
              <a:t>Title Text</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hank You">
    <p:bg>
      <p:bgPr>
        <a:solidFill>
          <a:srgbClr val="000000"/>
        </a:solidFill>
        <a:effectLst/>
      </p:bgPr>
    </p:bg>
    <p:spTree>
      <p:nvGrpSpPr>
        <p:cNvPr id="1" name=""/>
        <p:cNvGrpSpPr/>
        <p:nvPr/>
      </p:nvGrpSpPr>
      <p:grpSpPr>
        <a:xfrm>
          <a:off x="0" y="0"/>
          <a:ext cx="0" cy="0"/>
          <a:chOff x="0" y="0"/>
          <a:chExt cx="0" cy="0"/>
        </a:xfrm>
      </p:grpSpPr>
      <p:pic>
        <p:nvPicPr>
          <p:cNvPr id="183" name="image13.jpg"/>
          <p:cNvPicPr>
            <a:picLocks noChangeAspect="1"/>
          </p:cNvPicPr>
          <p:nvPr/>
        </p:nvPicPr>
        <p:blipFill>
          <a:blip r:embed="rId2"/>
          <a:stretch>
            <a:fillRect/>
          </a:stretch>
        </p:blipFill>
        <p:spPr>
          <a:xfrm>
            <a:off x="-1" y="-1"/>
            <a:ext cx="24384001" cy="13716001"/>
          </a:xfrm>
          <a:prstGeom prst="rect">
            <a:avLst/>
          </a:prstGeom>
          <a:ln w="12700">
            <a:miter lim="400000"/>
          </a:ln>
        </p:spPr>
      </p:pic>
      <p:sp>
        <p:nvSpPr>
          <p:cNvPr id="184" name="Shape 184"/>
          <p:cNvSpPr/>
          <p:nvPr/>
        </p:nvSpPr>
        <p:spPr>
          <a:xfrm>
            <a:off x="27324" y="-1"/>
            <a:ext cx="24356677" cy="13716001"/>
          </a:xfrm>
          <a:prstGeom prst="rect">
            <a:avLst/>
          </a:prstGeom>
          <a:solidFill>
            <a:srgbClr val="000000">
              <a:alpha val="54000"/>
            </a:srgbClr>
          </a:solidFill>
          <a:ln w="12700">
            <a:miter lim="400000"/>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pic>
        <p:nvPicPr>
          <p:cNvPr id="185" name="image2.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350551" y="8866999"/>
            <a:ext cx="3544124" cy="3544114"/>
          </a:xfrm>
          <a:prstGeom prst="rect">
            <a:avLst/>
          </a:prstGeom>
          <a:ln w="12700">
            <a:miter lim="400000"/>
          </a:ln>
        </p:spPr>
      </p:pic>
      <p:sp>
        <p:nvSpPr>
          <p:cNvPr id="186" name="Shape 186"/>
          <p:cNvSpPr/>
          <p:nvPr/>
        </p:nvSpPr>
        <p:spPr>
          <a:xfrm>
            <a:off x="7473632" y="5151116"/>
            <a:ext cx="9249728" cy="2199641"/>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defTabSz="2438400">
              <a:lnSpc>
                <a:spcPct val="90000"/>
              </a:lnSpc>
              <a:spcBef>
                <a:spcPts val="2600"/>
              </a:spcBef>
              <a:defRPr sz="12800"/>
            </a:lvl1pPr>
          </a:lstStyle>
          <a:p>
            <a:r>
              <a:rPr dirty="0"/>
              <a:t>Thank you.</a:t>
            </a:r>
          </a:p>
        </p:txBody>
      </p:sp>
      <p:sp>
        <p:nvSpPr>
          <p:cNvPr id="187" name="Shape 187"/>
          <p:cNvSpPr/>
          <p:nvPr/>
        </p:nvSpPr>
        <p:spPr>
          <a:xfrm>
            <a:off x="12442618" y="12317610"/>
            <a:ext cx="3782490" cy="637541"/>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defTabSz="2438400">
              <a:lnSpc>
                <a:spcPct val="90000"/>
              </a:lnSpc>
              <a:spcBef>
                <a:spcPts val="2600"/>
              </a:spcBef>
              <a:defRPr sz="2600" b="0">
                <a:latin typeface="Verdana"/>
                <a:ea typeface="Verdana"/>
                <a:cs typeface="Verdana"/>
                <a:sym typeface="Verdana"/>
              </a:defRPr>
            </a:lvl1pPr>
          </a:lstStyle>
          <a:p>
            <a:r>
              <a:rPr dirty="0"/>
              <a:t>hello@hashicorp.com</a:t>
            </a:r>
          </a:p>
        </p:txBody>
      </p:sp>
      <p:sp>
        <p:nvSpPr>
          <p:cNvPr id="188" name="Shape 188"/>
          <p:cNvSpPr/>
          <p:nvPr/>
        </p:nvSpPr>
        <p:spPr>
          <a:xfrm>
            <a:off x="8470371" y="12317610"/>
            <a:ext cx="3620541" cy="606318"/>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algn="r" defTabSz="2438400">
              <a:lnSpc>
                <a:spcPct val="90000"/>
              </a:lnSpc>
              <a:spcBef>
                <a:spcPts val="2600"/>
              </a:spcBef>
              <a:defRPr sz="2600" b="0">
                <a:latin typeface="Verdana"/>
                <a:ea typeface="Verdana"/>
                <a:cs typeface="Verdana"/>
                <a:sym typeface="Verdana"/>
              </a:defRPr>
            </a:lvl1pPr>
          </a:lstStyle>
          <a:p>
            <a:r>
              <a:rPr dirty="0"/>
              <a:t>www.hashicorp.com</a:t>
            </a:r>
          </a:p>
        </p:txBody>
      </p:sp>
      <p:sp>
        <p:nvSpPr>
          <p:cNvPr id="189" name="Shape 189"/>
          <p:cNvSpPr>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Info-Image-Terraform">
    <p:spTree>
      <p:nvGrpSpPr>
        <p:cNvPr id="1" name=""/>
        <p:cNvGrpSpPr/>
        <p:nvPr/>
      </p:nvGrpSpPr>
      <p:grpSpPr>
        <a:xfrm>
          <a:off x="0" y="0"/>
          <a:ext cx="0" cy="0"/>
          <a:chOff x="0" y="0"/>
          <a:chExt cx="0" cy="0"/>
        </a:xfrm>
      </p:grpSpPr>
      <p:pic>
        <p:nvPicPr>
          <p:cNvPr id="208" name="image14.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19" y="0"/>
            <a:ext cx="7358162" cy="13716435"/>
          </a:xfrm>
          <a:prstGeom prst="rect">
            <a:avLst/>
          </a:prstGeom>
          <a:ln w="12700">
            <a:miter lim="400000"/>
          </a:ln>
        </p:spPr>
      </p:pic>
      <p:grpSp>
        <p:nvGrpSpPr>
          <p:cNvPr id="213" name="Group 213"/>
          <p:cNvGrpSpPr/>
          <p:nvPr/>
        </p:nvGrpSpPr>
        <p:grpSpPr>
          <a:xfrm>
            <a:off x="659357" y="776666"/>
            <a:ext cx="1813537" cy="2060689"/>
            <a:chOff x="0" y="0"/>
            <a:chExt cx="1813536" cy="2060688"/>
          </a:xfrm>
        </p:grpSpPr>
        <p:sp>
          <p:nvSpPr>
            <p:cNvPr id="209" name="Shape 209"/>
            <p:cNvSpPr/>
            <p:nvPr/>
          </p:nvSpPr>
          <p:spPr>
            <a:xfrm>
              <a:off x="627168" y="358380"/>
              <a:ext cx="553023" cy="9731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7200"/>
                  </a:lnTo>
                  <a:lnTo>
                    <a:pt x="21600" y="21600"/>
                  </a:lnTo>
                  <a:lnTo>
                    <a:pt x="0" y="14400"/>
                  </a:lnTo>
                  <a:lnTo>
                    <a:pt x="0" y="0"/>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210" name="Shape 210"/>
            <p:cNvSpPr/>
            <p:nvPr/>
          </p:nvSpPr>
          <p:spPr>
            <a:xfrm>
              <a:off x="1257426" y="358380"/>
              <a:ext cx="556111" cy="9731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7200"/>
                  </a:lnTo>
                  <a:lnTo>
                    <a:pt x="0" y="21600"/>
                  </a:lnTo>
                  <a:lnTo>
                    <a:pt x="21600" y="14400"/>
                  </a:lnTo>
                  <a:lnTo>
                    <a:pt x="21600" y="0"/>
                  </a:lnTo>
                  <a:close/>
                </a:path>
              </a:pathLst>
            </a:custGeom>
            <a:solidFill>
              <a:srgbClr val="FFFFFF">
                <a:alpha val="80000"/>
              </a:srgbClr>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211" name="Shape 211"/>
            <p:cNvSpPr/>
            <p:nvPr/>
          </p:nvSpPr>
          <p:spPr>
            <a:xfrm>
              <a:off x="-1" y="-1"/>
              <a:ext cx="556111" cy="9670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354"/>
                  </a:lnTo>
                  <a:lnTo>
                    <a:pt x="21600" y="21600"/>
                  </a:lnTo>
                  <a:lnTo>
                    <a:pt x="21600" y="7246"/>
                  </a:lnTo>
                  <a:lnTo>
                    <a:pt x="0" y="0"/>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212" name="Shape 212"/>
            <p:cNvSpPr/>
            <p:nvPr/>
          </p:nvSpPr>
          <p:spPr>
            <a:xfrm>
              <a:off x="627168" y="1093678"/>
              <a:ext cx="553023" cy="967010"/>
            </a:xfrm>
            <a:custGeom>
              <a:avLst/>
              <a:gdLst/>
              <a:ahLst/>
              <a:cxnLst>
                <a:cxn ang="0">
                  <a:pos x="wd2" y="hd2"/>
                </a:cxn>
                <a:cxn ang="5400000">
                  <a:pos x="wd2" y="hd2"/>
                </a:cxn>
                <a:cxn ang="10800000">
                  <a:pos x="wd2" y="hd2"/>
                </a:cxn>
                <a:cxn ang="16200000">
                  <a:pos x="wd2" y="hd2"/>
                </a:cxn>
              </a:cxnLst>
              <a:rect l="0" t="0" r="r" b="b"/>
              <a:pathLst>
                <a:path w="21600" h="21600" extrusionOk="0">
                  <a:moveTo>
                    <a:pt x="0" y="14354"/>
                  </a:moveTo>
                  <a:lnTo>
                    <a:pt x="21600" y="21600"/>
                  </a:lnTo>
                  <a:lnTo>
                    <a:pt x="21600" y="7108"/>
                  </a:lnTo>
                  <a:lnTo>
                    <a:pt x="0" y="0"/>
                  </a:lnTo>
                  <a:lnTo>
                    <a:pt x="0" y="14354"/>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grpSp>
      <p:sp>
        <p:nvSpPr>
          <p:cNvPr id="214" name="Shape 214"/>
          <p:cNvSpPr>
            <a:spLocks noGrp="1"/>
          </p:cNvSpPr>
          <p:nvPr>
            <p:ph type="pic" idx="13"/>
          </p:nvPr>
        </p:nvSpPr>
        <p:spPr>
          <a:xfrm>
            <a:off x="8030797" y="747437"/>
            <a:ext cx="15696127" cy="12195643"/>
          </a:xfrm>
          <a:prstGeom prst="rect">
            <a:avLst/>
          </a:prstGeom>
          <a:ln w="12700">
            <a:solidFill>
              <a:srgbClr val="CBCFD5"/>
            </a:solidFill>
            <a:round/>
          </a:ln>
        </p:spPr>
        <p:txBody>
          <a:bodyPr lIns="91439" tIns="45719" rIns="91439" bIns="45719"/>
          <a:lstStyle/>
          <a:p>
            <a:endParaRPr dirty="0"/>
          </a:p>
        </p:txBody>
      </p:sp>
      <p:sp>
        <p:nvSpPr>
          <p:cNvPr id="215" name="Shape 215"/>
          <p:cNvSpPr>
            <a:spLocks noGrp="1"/>
          </p:cNvSpPr>
          <p:nvPr>
            <p:ph type="sldNum" sz="quarter" idx="2"/>
          </p:nvPr>
        </p:nvSpPr>
        <p:spPr>
          <a:xfrm>
            <a:off x="23603591" y="13156774"/>
            <a:ext cx="514906"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
        <p:nvSpPr>
          <p:cNvPr id="216" name="Shape 216"/>
          <p:cNvSpPr/>
          <p:nvPr/>
        </p:nvSpPr>
        <p:spPr>
          <a:xfrm>
            <a:off x="19445329" y="13141286"/>
            <a:ext cx="3242232" cy="492440"/>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217" name="Shape 217"/>
          <p:cNvSpPr/>
          <p:nvPr/>
        </p:nvSpPr>
        <p:spPr>
          <a:xfrm>
            <a:off x="6030" y="4094997"/>
            <a:ext cx="6773335" cy="7315201"/>
          </a:xfrm>
          <a:prstGeom prst="rect">
            <a:avLst/>
          </a:prstGeom>
          <a:solidFill>
            <a:srgbClr val="5933C3"/>
          </a:solidFill>
          <a:ln w="12700">
            <a:miter lim="400000"/>
          </a:ln>
        </p:spPr>
        <p:txBody>
          <a:bodyPr lIns="121919" tIns="121919" rIns="121919" bIns="121919">
            <a:normAutofit/>
          </a:bodyPr>
          <a:lstStyle/>
          <a:p>
            <a:pPr defTabSz="2438400">
              <a:lnSpc>
                <a:spcPts val="4000"/>
              </a:lnSpc>
              <a:spcBef>
                <a:spcPts val="0"/>
              </a:spcBef>
              <a:defRPr sz="3600" b="0">
                <a:latin typeface="Verdana"/>
                <a:ea typeface="Verdana"/>
                <a:cs typeface="Verdana"/>
                <a:sym typeface="Verdana"/>
              </a:defRPr>
            </a:pPr>
            <a:endParaRPr dirty="0"/>
          </a:p>
        </p:txBody>
      </p:sp>
      <p:sp>
        <p:nvSpPr>
          <p:cNvPr id="218" name="Shape 218"/>
          <p:cNvSpPr>
            <a:spLocks noGrp="1"/>
          </p:cNvSpPr>
          <p:nvPr>
            <p:ph type="body" sz="quarter" idx="14"/>
          </p:nvPr>
        </p:nvSpPr>
        <p:spPr>
          <a:xfrm>
            <a:off x="-1" y="7657141"/>
            <a:ext cx="6585388" cy="3365501"/>
          </a:xfrm>
          <a:prstGeom prst="rect">
            <a:avLst/>
          </a:prstGeom>
          <a:ln w="12700"/>
        </p:spPr>
        <p:txBody>
          <a:bodyPr>
            <a:normAutofit/>
          </a:bodyPr>
          <a:lstStyle/>
          <a:p>
            <a:pPr marL="0" indent="0">
              <a:lnSpc>
                <a:spcPts val="4000"/>
              </a:lnSpc>
              <a:spcBef>
                <a:spcPts val="0"/>
              </a:spcBef>
              <a:buSzTx/>
              <a:buFontTx/>
              <a:buNone/>
              <a:defRPr sz="3600">
                <a:solidFill>
                  <a:srgbClr val="FFFFFF"/>
                </a:solidFill>
              </a:defRPr>
            </a:pPr>
            <a:endParaRPr/>
          </a:p>
        </p:txBody>
      </p:sp>
      <p:sp>
        <p:nvSpPr>
          <p:cNvPr id="219" name="Shape 219"/>
          <p:cNvSpPr>
            <a:spLocks noGrp="1"/>
          </p:cNvSpPr>
          <p:nvPr>
            <p:ph type="title"/>
          </p:nvPr>
        </p:nvSpPr>
        <p:spPr>
          <a:xfrm>
            <a:off x="-1" y="4552125"/>
            <a:ext cx="6616701" cy="2971801"/>
          </a:xfrm>
          <a:prstGeom prst="rect">
            <a:avLst/>
          </a:prstGeom>
        </p:spPr>
        <p:txBody>
          <a:bodyPr anchor="b"/>
          <a:lstStyle>
            <a:lvl1pPr>
              <a:lnSpc>
                <a:spcPts val="5000"/>
              </a:lnSpc>
              <a:defRPr sz="4800">
                <a:solidFill>
                  <a:srgbClr val="FFFFFF"/>
                </a:solidFill>
              </a:defRPr>
            </a:lvl1pPr>
          </a:lstStyle>
          <a:p>
            <a:r>
              <a:t>Title Text</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Info-Text-Terraform">
    <p:spTree>
      <p:nvGrpSpPr>
        <p:cNvPr id="1" name=""/>
        <p:cNvGrpSpPr/>
        <p:nvPr/>
      </p:nvGrpSpPr>
      <p:grpSpPr>
        <a:xfrm>
          <a:off x="0" y="0"/>
          <a:ext cx="0" cy="0"/>
          <a:chOff x="0" y="0"/>
          <a:chExt cx="0" cy="0"/>
        </a:xfrm>
      </p:grpSpPr>
      <p:pic>
        <p:nvPicPr>
          <p:cNvPr id="226" name="image14.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19" y="0"/>
            <a:ext cx="7358162" cy="13716435"/>
          </a:xfrm>
          <a:prstGeom prst="rect">
            <a:avLst/>
          </a:prstGeom>
          <a:ln w="12700">
            <a:miter lim="400000"/>
          </a:ln>
        </p:spPr>
      </p:pic>
      <p:sp>
        <p:nvSpPr>
          <p:cNvPr id="227" name="Shape 227"/>
          <p:cNvSpPr>
            <a:spLocks noGrp="1"/>
          </p:cNvSpPr>
          <p:nvPr>
            <p:ph type="body" idx="1"/>
          </p:nvPr>
        </p:nvSpPr>
        <p:spPr>
          <a:xfrm>
            <a:off x="8014999" y="4094997"/>
            <a:ext cx="15711928" cy="8807871"/>
          </a:xfrm>
          <a:prstGeom prst="rect">
            <a:avLst/>
          </a:prstGeom>
        </p:spPr>
        <p:txBody>
          <a:bodyPr>
            <a:normAutofit/>
          </a:bodyPr>
          <a:lstStyle>
            <a:lvl1pPr marL="457200" indent="-457200" defTabSz="1828800">
              <a:spcBef>
                <a:spcPts val="1600"/>
              </a:spcBef>
              <a:buClr>
                <a:schemeClr val="accent4"/>
              </a:buClr>
              <a:buFont typeface="Wingdings-Regular"/>
              <a:buChar char="▪"/>
              <a:defRPr sz="4800">
                <a:solidFill>
                  <a:srgbClr val="44546A"/>
                </a:solidFill>
              </a:defRPr>
            </a:lvl1pPr>
            <a:lvl2pPr marL="800100" indent="-514350" defTabSz="1828800">
              <a:spcBef>
                <a:spcPts val="1600"/>
              </a:spcBef>
              <a:buClr>
                <a:schemeClr val="accent4"/>
              </a:buClr>
              <a:buFont typeface="Wingdings-Regular"/>
              <a:buChar char="–"/>
              <a:defRPr sz="4800">
                <a:solidFill>
                  <a:srgbClr val="44546A"/>
                </a:solidFill>
              </a:defRPr>
            </a:lvl2pPr>
            <a:lvl3pPr marL="1103766" indent="-587828" defTabSz="1828800">
              <a:spcBef>
                <a:spcPts val="1600"/>
              </a:spcBef>
              <a:buClr>
                <a:schemeClr val="accent4"/>
              </a:buClr>
              <a:buFont typeface="Wingdings-Regular"/>
              <a:buChar char="▪"/>
              <a:defRPr sz="4800">
                <a:solidFill>
                  <a:srgbClr val="44546A"/>
                </a:solidFill>
              </a:defRPr>
            </a:lvl3pPr>
            <a:lvl4pPr marL="1330778" indent="-587828" defTabSz="1828800">
              <a:spcBef>
                <a:spcPts val="1600"/>
              </a:spcBef>
              <a:buClr>
                <a:schemeClr val="accent4"/>
              </a:buClr>
              <a:buFont typeface="Wingdings-Regular"/>
              <a:buChar char="–"/>
              <a:defRPr sz="4800">
                <a:solidFill>
                  <a:srgbClr val="44546A"/>
                </a:solidFill>
              </a:defRPr>
            </a:lvl4pPr>
            <a:lvl5pPr marL="1557112" indent="-582387" defTabSz="1828800">
              <a:spcBef>
                <a:spcPts val="1600"/>
              </a:spcBef>
              <a:buClr>
                <a:schemeClr val="accent4"/>
              </a:buClr>
              <a:buFont typeface="Wingdings-Regular"/>
              <a:buChar char="▪"/>
              <a:defRPr sz="4800">
                <a:solidFill>
                  <a:srgbClr val="44546A"/>
                </a:solidFill>
              </a:defRPr>
            </a:lvl5pPr>
          </a:lstStyle>
          <a:p>
            <a:r>
              <a:t>Body Level One</a:t>
            </a:r>
          </a:p>
          <a:p>
            <a:pPr lvl="1"/>
            <a:r>
              <a:t>Body Level Two</a:t>
            </a:r>
          </a:p>
          <a:p>
            <a:pPr lvl="2"/>
            <a:r>
              <a:t>Body Level Three</a:t>
            </a:r>
          </a:p>
          <a:p>
            <a:pPr lvl="3"/>
            <a:r>
              <a:t>Body Level Four</a:t>
            </a:r>
          </a:p>
          <a:p>
            <a:pPr lvl="4"/>
            <a:r>
              <a:t>Body Level Five</a:t>
            </a:r>
          </a:p>
        </p:txBody>
      </p:sp>
      <p:grpSp>
        <p:nvGrpSpPr>
          <p:cNvPr id="232" name="Group 232"/>
          <p:cNvGrpSpPr/>
          <p:nvPr/>
        </p:nvGrpSpPr>
        <p:grpSpPr>
          <a:xfrm>
            <a:off x="659357" y="776666"/>
            <a:ext cx="1813537" cy="2060689"/>
            <a:chOff x="0" y="0"/>
            <a:chExt cx="1813536" cy="2060688"/>
          </a:xfrm>
        </p:grpSpPr>
        <p:sp>
          <p:nvSpPr>
            <p:cNvPr id="228" name="Shape 228"/>
            <p:cNvSpPr/>
            <p:nvPr/>
          </p:nvSpPr>
          <p:spPr>
            <a:xfrm>
              <a:off x="627168" y="358380"/>
              <a:ext cx="553023" cy="9731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7200"/>
                  </a:lnTo>
                  <a:lnTo>
                    <a:pt x="21600" y="21600"/>
                  </a:lnTo>
                  <a:lnTo>
                    <a:pt x="0" y="14400"/>
                  </a:lnTo>
                  <a:lnTo>
                    <a:pt x="0" y="0"/>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229" name="Shape 229"/>
            <p:cNvSpPr/>
            <p:nvPr/>
          </p:nvSpPr>
          <p:spPr>
            <a:xfrm>
              <a:off x="1257426" y="358380"/>
              <a:ext cx="556111" cy="9731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7200"/>
                  </a:lnTo>
                  <a:lnTo>
                    <a:pt x="0" y="21600"/>
                  </a:lnTo>
                  <a:lnTo>
                    <a:pt x="21600" y="14400"/>
                  </a:lnTo>
                  <a:lnTo>
                    <a:pt x="21600" y="0"/>
                  </a:lnTo>
                  <a:close/>
                </a:path>
              </a:pathLst>
            </a:custGeom>
            <a:solidFill>
              <a:srgbClr val="FFFFFF">
                <a:alpha val="80000"/>
              </a:srgbClr>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230" name="Shape 230"/>
            <p:cNvSpPr/>
            <p:nvPr/>
          </p:nvSpPr>
          <p:spPr>
            <a:xfrm>
              <a:off x="-1" y="-1"/>
              <a:ext cx="556111" cy="9670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354"/>
                  </a:lnTo>
                  <a:lnTo>
                    <a:pt x="21600" y="21600"/>
                  </a:lnTo>
                  <a:lnTo>
                    <a:pt x="21600" y="7246"/>
                  </a:lnTo>
                  <a:lnTo>
                    <a:pt x="0" y="0"/>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231" name="Shape 231"/>
            <p:cNvSpPr/>
            <p:nvPr/>
          </p:nvSpPr>
          <p:spPr>
            <a:xfrm>
              <a:off x="627168" y="1093678"/>
              <a:ext cx="553023" cy="967010"/>
            </a:xfrm>
            <a:custGeom>
              <a:avLst/>
              <a:gdLst/>
              <a:ahLst/>
              <a:cxnLst>
                <a:cxn ang="0">
                  <a:pos x="wd2" y="hd2"/>
                </a:cxn>
                <a:cxn ang="5400000">
                  <a:pos x="wd2" y="hd2"/>
                </a:cxn>
                <a:cxn ang="10800000">
                  <a:pos x="wd2" y="hd2"/>
                </a:cxn>
                <a:cxn ang="16200000">
                  <a:pos x="wd2" y="hd2"/>
                </a:cxn>
              </a:cxnLst>
              <a:rect l="0" t="0" r="r" b="b"/>
              <a:pathLst>
                <a:path w="21600" h="21600" extrusionOk="0">
                  <a:moveTo>
                    <a:pt x="0" y="14354"/>
                  </a:moveTo>
                  <a:lnTo>
                    <a:pt x="21600" y="21600"/>
                  </a:lnTo>
                  <a:lnTo>
                    <a:pt x="21600" y="7108"/>
                  </a:lnTo>
                  <a:lnTo>
                    <a:pt x="0" y="0"/>
                  </a:lnTo>
                  <a:lnTo>
                    <a:pt x="0" y="14354"/>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grpSp>
      <p:sp>
        <p:nvSpPr>
          <p:cNvPr id="233" name="Shape 233"/>
          <p:cNvSpPr>
            <a:spLocks noGrp="1"/>
          </p:cNvSpPr>
          <p:nvPr>
            <p:ph type="sldNum" sz="quarter" idx="2"/>
          </p:nvPr>
        </p:nvSpPr>
        <p:spPr>
          <a:xfrm>
            <a:off x="23603591" y="13156774"/>
            <a:ext cx="514906"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
        <p:nvSpPr>
          <p:cNvPr id="234" name="Shape 234"/>
          <p:cNvSpPr/>
          <p:nvPr/>
        </p:nvSpPr>
        <p:spPr>
          <a:xfrm>
            <a:off x="19445329" y="13141286"/>
            <a:ext cx="3242232" cy="492440"/>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235" name="Shape 235"/>
          <p:cNvSpPr/>
          <p:nvPr/>
        </p:nvSpPr>
        <p:spPr>
          <a:xfrm>
            <a:off x="6030" y="4094997"/>
            <a:ext cx="6773335" cy="7315201"/>
          </a:xfrm>
          <a:prstGeom prst="rect">
            <a:avLst/>
          </a:prstGeom>
          <a:solidFill>
            <a:srgbClr val="5933C3"/>
          </a:solidFill>
          <a:ln w="12700">
            <a:miter lim="400000"/>
          </a:ln>
        </p:spPr>
        <p:txBody>
          <a:bodyPr lIns="121919" tIns="121919" rIns="121919" bIns="121919">
            <a:normAutofit/>
          </a:bodyPr>
          <a:lstStyle/>
          <a:p>
            <a:pPr defTabSz="2438400">
              <a:lnSpc>
                <a:spcPts val="4000"/>
              </a:lnSpc>
              <a:spcBef>
                <a:spcPts val="0"/>
              </a:spcBef>
              <a:defRPr sz="3600" b="0">
                <a:latin typeface="Verdana"/>
                <a:ea typeface="Verdana"/>
                <a:cs typeface="Verdana"/>
                <a:sym typeface="Verdana"/>
              </a:defRPr>
            </a:pPr>
            <a:endParaRPr dirty="0"/>
          </a:p>
        </p:txBody>
      </p:sp>
      <p:sp>
        <p:nvSpPr>
          <p:cNvPr id="236" name="Shape 236"/>
          <p:cNvSpPr>
            <a:spLocks noGrp="1"/>
          </p:cNvSpPr>
          <p:nvPr>
            <p:ph type="body" sz="quarter" idx="13"/>
          </p:nvPr>
        </p:nvSpPr>
        <p:spPr>
          <a:xfrm>
            <a:off x="-1" y="7657141"/>
            <a:ext cx="6585388" cy="3365501"/>
          </a:xfrm>
          <a:prstGeom prst="rect">
            <a:avLst/>
          </a:prstGeom>
          <a:ln w="12700"/>
        </p:spPr>
        <p:txBody>
          <a:bodyPr>
            <a:normAutofit/>
          </a:bodyPr>
          <a:lstStyle/>
          <a:p>
            <a:pPr marL="0" indent="0">
              <a:lnSpc>
                <a:spcPts val="4000"/>
              </a:lnSpc>
              <a:spcBef>
                <a:spcPts val="0"/>
              </a:spcBef>
              <a:buSzTx/>
              <a:buFontTx/>
              <a:buNone/>
              <a:defRPr sz="3600">
                <a:solidFill>
                  <a:srgbClr val="FFFFFF"/>
                </a:solidFill>
              </a:defRPr>
            </a:pPr>
            <a:endParaRPr/>
          </a:p>
        </p:txBody>
      </p:sp>
      <p:sp>
        <p:nvSpPr>
          <p:cNvPr id="237" name="Shape 237"/>
          <p:cNvSpPr>
            <a:spLocks noGrp="1"/>
          </p:cNvSpPr>
          <p:nvPr>
            <p:ph type="title"/>
          </p:nvPr>
        </p:nvSpPr>
        <p:spPr>
          <a:xfrm>
            <a:off x="-15657" y="4552125"/>
            <a:ext cx="6616701" cy="2971801"/>
          </a:xfrm>
          <a:prstGeom prst="rect">
            <a:avLst/>
          </a:prstGeom>
        </p:spPr>
        <p:txBody>
          <a:bodyPr anchor="b"/>
          <a:lstStyle>
            <a:lvl1pPr>
              <a:lnSpc>
                <a:spcPts val="5000"/>
              </a:lnSpc>
              <a:defRPr sz="4800">
                <a:solidFill>
                  <a:srgbClr val="FFFFFF"/>
                </a:solidFill>
              </a:defRPr>
            </a:lvl1pPr>
          </a:lstStyle>
          <a:p>
            <a:r>
              <a:t>Title Text</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Info-Image-Consul">
    <p:spTree>
      <p:nvGrpSpPr>
        <p:cNvPr id="1" name=""/>
        <p:cNvGrpSpPr/>
        <p:nvPr/>
      </p:nvGrpSpPr>
      <p:grpSpPr>
        <a:xfrm>
          <a:off x="0" y="0"/>
          <a:ext cx="0" cy="0"/>
          <a:chOff x="0" y="0"/>
          <a:chExt cx="0" cy="0"/>
        </a:xfrm>
      </p:grpSpPr>
      <p:pic>
        <p:nvPicPr>
          <p:cNvPr id="265" name="image15.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 y="-1"/>
            <a:ext cx="7373722" cy="13716001"/>
          </a:xfrm>
          <a:prstGeom prst="rect">
            <a:avLst/>
          </a:prstGeom>
          <a:ln w="12700">
            <a:miter lim="400000"/>
          </a:ln>
        </p:spPr>
      </p:pic>
      <p:sp>
        <p:nvSpPr>
          <p:cNvPr id="266" name="Shape 266"/>
          <p:cNvSpPr>
            <a:spLocks noGrp="1"/>
          </p:cNvSpPr>
          <p:nvPr>
            <p:ph type="pic" idx="13"/>
          </p:nvPr>
        </p:nvSpPr>
        <p:spPr>
          <a:xfrm>
            <a:off x="8030797" y="747437"/>
            <a:ext cx="15696127" cy="12195643"/>
          </a:xfrm>
          <a:prstGeom prst="rect">
            <a:avLst/>
          </a:prstGeom>
          <a:ln w="12700">
            <a:solidFill>
              <a:srgbClr val="CBCFD5"/>
            </a:solidFill>
            <a:round/>
          </a:ln>
        </p:spPr>
        <p:txBody>
          <a:bodyPr lIns="91439" tIns="45719" rIns="91439" bIns="45719"/>
          <a:lstStyle/>
          <a:p>
            <a:endParaRPr dirty="0"/>
          </a:p>
        </p:txBody>
      </p:sp>
      <p:sp>
        <p:nvSpPr>
          <p:cNvPr id="267" name="Shape 267"/>
          <p:cNvSpPr>
            <a:spLocks noGrp="1"/>
          </p:cNvSpPr>
          <p:nvPr>
            <p:ph type="sldNum" sz="quarter" idx="2"/>
          </p:nvPr>
        </p:nvSpPr>
        <p:spPr>
          <a:xfrm>
            <a:off x="23603591" y="13156774"/>
            <a:ext cx="514906"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
        <p:nvSpPr>
          <p:cNvPr id="268" name="Shape 268"/>
          <p:cNvSpPr/>
          <p:nvPr/>
        </p:nvSpPr>
        <p:spPr>
          <a:xfrm>
            <a:off x="19445329" y="13141286"/>
            <a:ext cx="3242232" cy="492440"/>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grpSp>
        <p:nvGrpSpPr>
          <p:cNvPr id="278" name="Group 278"/>
          <p:cNvGrpSpPr/>
          <p:nvPr/>
        </p:nvGrpSpPr>
        <p:grpSpPr>
          <a:xfrm>
            <a:off x="659357" y="662175"/>
            <a:ext cx="1991242" cy="1950721"/>
            <a:chOff x="0" y="0"/>
            <a:chExt cx="1991241" cy="1950720"/>
          </a:xfrm>
        </p:grpSpPr>
        <p:sp>
          <p:nvSpPr>
            <p:cNvPr id="269" name="Shape 269"/>
            <p:cNvSpPr/>
            <p:nvPr/>
          </p:nvSpPr>
          <p:spPr>
            <a:xfrm>
              <a:off x="760065" y="766586"/>
              <a:ext cx="414283" cy="417548"/>
            </a:xfrm>
            <a:prstGeom prst="ellipse">
              <a:avLst/>
            </a:prstGeom>
            <a:solidFill>
              <a:srgbClr val="FFFFFF">
                <a:alpha val="80000"/>
              </a:srgbClr>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270" name="Shape 270"/>
            <p:cNvSpPr/>
            <p:nvPr/>
          </p:nvSpPr>
          <p:spPr>
            <a:xfrm>
              <a:off x="1272210" y="877496"/>
              <a:ext cx="189201" cy="195724"/>
            </a:xfrm>
            <a:prstGeom prst="ellipse">
              <a:avLst/>
            </a:pr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271" name="Shape 271"/>
            <p:cNvSpPr/>
            <p:nvPr/>
          </p:nvSpPr>
          <p:spPr>
            <a:xfrm>
              <a:off x="1526217" y="1043136"/>
              <a:ext cx="194360" cy="190654"/>
            </a:xfrm>
            <a:custGeom>
              <a:avLst/>
              <a:gdLst/>
              <a:ahLst/>
              <a:cxnLst>
                <a:cxn ang="0">
                  <a:pos x="wd2" y="hd2"/>
                </a:cxn>
                <a:cxn ang="5400000">
                  <a:pos x="wd2" y="hd2"/>
                </a:cxn>
                <a:cxn ang="10800000">
                  <a:pos x="wd2" y="hd2"/>
                </a:cxn>
                <a:cxn ang="16200000">
                  <a:pos x="wd2" y="hd2"/>
                </a:cxn>
              </a:cxnLst>
              <a:rect l="0" t="0" r="r" b="b"/>
              <a:pathLst>
                <a:path w="20109" h="19725" extrusionOk="0">
                  <a:moveTo>
                    <a:pt x="20033" y="12263"/>
                  </a:moveTo>
                  <a:cubicBezTo>
                    <a:pt x="20033" y="12263"/>
                    <a:pt x="20033" y="12263"/>
                    <a:pt x="20033" y="12263"/>
                  </a:cubicBezTo>
                  <a:cubicBezTo>
                    <a:pt x="18233" y="17663"/>
                    <a:pt x="12833" y="20663"/>
                    <a:pt x="7433" y="19463"/>
                  </a:cubicBezTo>
                  <a:cubicBezTo>
                    <a:pt x="2633" y="18263"/>
                    <a:pt x="-967" y="12863"/>
                    <a:pt x="233" y="7463"/>
                  </a:cubicBezTo>
                  <a:cubicBezTo>
                    <a:pt x="2033" y="2063"/>
                    <a:pt x="7433" y="-937"/>
                    <a:pt x="12833" y="263"/>
                  </a:cubicBezTo>
                  <a:cubicBezTo>
                    <a:pt x="17633" y="1463"/>
                    <a:pt x="20633" y="6263"/>
                    <a:pt x="20033" y="11663"/>
                  </a:cubicBezTo>
                  <a:cubicBezTo>
                    <a:pt x="20033" y="11663"/>
                    <a:pt x="20033" y="12263"/>
                    <a:pt x="20033" y="12263"/>
                  </a:cubicBezTo>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272" name="Shape 272"/>
            <p:cNvSpPr/>
            <p:nvPr/>
          </p:nvSpPr>
          <p:spPr>
            <a:xfrm>
              <a:off x="1532419" y="723453"/>
              <a:ext cx="191777" cy="190653"/>
            </a:xfrm>
            <a:custGeom>
              <a:avLst/>
              <a:gdLst/>
              <a:ahLst/>
              <a:cxnLst>
                <a:cxn ang="0">
                  <a:pos x="wd2" y="hd2"/>
                </a:cxn>
                <a:cxn ang="5400000">
                  <a:pos x="wd2" y="hd2"/>
                </a:cxn>
                <a:cxn ang="10800000">
                  <a:pos x="wd2" y="hd2"/>
                </a:cxn>
                <a:cxn ang="16200000">
                  <a:pos x="wd2" y="hd2"/>
                </a:cxn>
              </a:cxnLst>
              <a:rect l="0" t="0" r="r" b="b"/>
              <a:pathLst>
                <a:path w="20482" h="19725" extrusionOk="0">
                  <a:moveTo>
                    <a:pt x="12613" y="19463"/>
                  </a:moveTo>
                  <a:cubicBezTo>
                    <a:pt x="7059" y="20663"/>
                    <a:pt x="1505" y="17663"/>
                    <a:pt x="270" y="12263"/>
                  </a:cubicBezTo>
                  <a:cubicBezTo>
                    <a:pt x="-964" y="6863"/>
                    <a:pt x="2122" y="1463"/>
                    <a:pt x="7676" y="263"/>
                  </a:cubicBezTo>
                  <a:cubicBezTo>
                    <a:pt x="13230" y="-937"/>
                    <a:pt x="18785" y="2063"/>
                    <a:pt x="20019" y="7463"/>
                  </a:cubicBezTo>
                  <a:cubicBezTo>
                    <a:pt x="20636" y="9263"/>
                    <a:pt x="20636" y="10463"/>
                    <a:pt x="20019" y="11663"/>
                  </a:cubicBezTo>
                  <a:cubicBezTo>
                    <a:pt x="19402" y="15263"/>
                    <a:pt x="16933" y="18863"/>
                    <a:pt x="12613" y="19463"/>
                  </a:cubicBezTo>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273" name="Shape 273"/>
            <p:cNvSpPr/>
            <p:nvPr/>
          </p:nvSpPr>
          <p:spPr>
            <a:xfrm>
              <a:off x="1799293" y="1037158"/>
              <a:ext cx="191949" cy="193998"/>
            </a:xfrm>
            <a:custGeom>
              <a:avLst/>
              <a:gdLst/>
              <a:ahLst/>
              <a:cxnLst>
                <a:cxn ang="0">
                  <a:pos x="wd2" y="hd2"/>
                </a:cxn>
                <a:cxn ang="5400000">
                  <a:pos x="wd2" y="hd2"/>
                </a:cxn>
                <a:cxn ang="10800000">
                  <a:pos x="wd2" y="hd2"/>
                </a:cxn>
                <a:cxn ang="16200000">
                  <a:pos x="wd2" y="hd2"/>
                </a:cxn>
              </a:cxnLst>
              <a:rect l="0" t="0" r="r" b="b"/>
              <a:pathLst>
                <a:path w="20500" h="20071" extrusionOk="0">
                  <a:moveTo>
                    <a:pt x="20433" y="11606"/>
                  </a:moveTo>
                  <a:cubicBezTo>
                    <a:pt x="19199" y="17006"/>
                    <a:pt x="14261" y="20606"/>
                    <a:pt x="8707" y="20006"/>
                  </a:cubicBezTo>
                  <a:cubicBezTo>
                    <a:pt x="3153" y="18806"/>
                    <a:pt x="-550" y="14006"/>
                    <a:pt x="67" y="8606"/>
                  </a:cubicBezTo>
                  <a:cubicBezTo>
                    <a:pt x="1301" y="3206"/>
                    <a:pt x="6239" y="-994"/>
                    <a:pt x="11793" y="206"/>
                  </a:cubicBezTo>
                  <a:cubicBezTo>
                    <a:pt x="17347" y="1406"/>
                    <a:pt x="21050" y="5606"/>
                    <a:pt x="20433" y="11006"/>
                  </a:cubicBezTo>
                  <a:cubicBezTo>
                    <a:pt x="20433" y="11006"/>
                    <a:pt x="20433" y="11606"/>
                    <a:pt x="20433" y="11606"/>
                  </a:cubicBezTo>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274" name="Shape 274"/>
            <p:cNvSpPr/>
            <p:nvPr/>
          </p:nvSpPr>
          <p:spPr>
            <a:xfrm>
              <a:off x="1799274" y="719543"/>
              <a:ext cx="190594" cy="191948"/>
            </a:xfrm>
            <a:custGeom>
              <a:avLst/>
              <a:gdLst/>
              <a:ahLst/>
              <a:cxnLst>
                <a:cxn ang="0">
                  <a:pos x="wd2" y="hd2"/>
                </a:cxn>
                <a:cxn ang="5400000">
                  <a:pos x="wd2" y="hd2"/>
                </a:cxn>
                <a:cxn ang="10800000">
                  <a:pos x="wd2" y="hd2"/>
                </a:cxn>
                <a:cxn ang="16200000">
                  <a:pos x="wd2" y="hd2"/>
                </a:cxn>
              </a:cxnLst>
              <a:rect l="0" t="0" r="r" b="b"/>
              <a:pathLst>
                <a:path w="21034" h="20500" extrusionOk="0">
                  <a:moveTo>
                    <a:pt x="12140" y="20433"/>
                  </a:moveTo>
                  <a:cubicBezTo>
                    <a:pt x="6422" y="21050"/>
                    <a:pt x="1340" y="17347"/>
                    <a:pt x="69" y="11793"/>
                  </a:cubicBezTo>
                  <a:cubicBezTo>
                    <a:pt x="-566" y="6239"/>
                    <a:pt x="3246" y="684"/>
                    <a:pt x="8963" y="67"/>
                  </a:cubicBezTo>
                  <a:cubicBezTo>
                    <a:pt x="14681" y="-550"/>
                    <a:pt x="20399" y="3153"/>
                    <a:pt x="21034" y="8707"/>
                  </a:cubicBezTo>
                  <a:cubicBezTo>
                    <a:pt x="21034" y="9324"/>
                    <a:pt x="21034" y="9941"/>
                    <a:pt x="21034" y="11176"/>
                  </a:cubicBezTo>
                  <a:cubicBezTo>
                    <a:pt x="21034" y="15496"/>
                    <a:pt x="17222" y="19816"/>
                    <a:pt x="12140" y="20433"/>
                  </a:cubicBezTo>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275" name="Shape 275"/>
            <p:cNvSpPr/>
            <p:nvPr/>
          </p:nvSpPr>
          <p:spPr>
            <a:xfrm>
              <a:off x="1665432" y="1339337"/>
              <a:ext cx="193953" cy="195230"/>
            </a:xfrm>
            <a:custGeom>
              <a:avLst/>
              <a:gdLst/>
              <a:ahLst/>
              <a:cxnLst>
                <a:cxn ang="0">
                  <a:pos x="wd2" y="hd2"/>
                </a:cxn>
                <a:cxn ang="5400000">
                  <a:pos x="wd2" y="hd2"/>
                </a:cxn>
                <a:cxn ang="10800000">
                  <a:pos x="wd2" y="hd2"/>
                </a:cxn>
                <a:cxn ang="16200000">
                  <a:pos x="wd2" y="hd2"/>
                </a:cxn>
              </a:cxnLst>
              <a:rect l="0" t="0" r="r" b="b"/>
              <a:pathLst>
                <a:path w="20067" h="19011" extrusionOk="0">
                  <a:moveTo>
                    <a:pt x="18867" y="14210"/>
                  </a:moveTo>
                  <a:cubicBezTo>
                    <a:pt x="18867" y="14210"/>
                    <a:pt x="18867" y="14210"/>
                    <a:pt x="18867" y="14210"/>
                  </a:cubicBezTo>
                  <a:cubicBezTo>
                    <a:pt x="15867" y="18758"/>
                    <a:pt x="9867" y="20463"/>
                    <a:pt x="5067" y="17621"/>
                  </a:cubicBezTo>
                  <a:cubicBezTo>
                    <a:pt x="267" y="15347"/>
                    <a:pt x="-1533" y="9095"/>
                    <a:pt x="1467" y="4547"/>
                  </a:cubicBezTo>
                  <a:cubicBezTo>
                    <a:pt x="3867" y="0"/>
                    <a:pt x="10467" y="-1137"/>
                    <a:pt x="15267" y="1137"/>
                  </a:cubicBezTo>
                  <a:cubicBezTo>
                    <a:pt x="18267" y="2842"/>
                    <a:pt x="20067" y="6821"/>
                    <a:pt x="20067" y="10231"/>
                  </a:cubicBezTo>
                  <a:cubicBezTo>
                    <a:pt x="20067" y="11368"/>
                    <a:pt x="19467" y="13074"/>
                    <a:pt x="18867" y="14210"/>
                  </a:cubicBezTo>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276" name="Shape 276"/>
            <p:cNvSpPr/>
            <p:nvPr/>
          </p:nvSpPr>
          <p:spPr>
            <a:xfrm>
              <a:off x="1668553" y="420618"/>
              <a:ext cx="190626" cy="191000"/>
            </a:xfrm>
            <a:custGeom>
              <a:avLst/>
              <a:gdLst/>
              <a:ahLst/>
              <a:cxnLst>
                <a:cxn ang="0">
                  <a:pos x="wd2" y="hd2"/>
                </a:cxn>
                <a:cxn ang="5400000">
                  <a:pos x="wd2" y="hd2"/>
                </a:cxn>
                <a:cxn ang="10800000">
                  <a:pos x="wd2" y="hd2"/>
                </a:cxn>
                <a:cxn ang="16200000">
                  <a:pos x="wd2" y="hd2"/>
                </a:cxn>
              </a:cxnLst>
              <a:rect l="0" t="0" r="r" b="b"/>
              <a:pathLst>
                <a:path w="20035" h="18876" extrusionOk="0">
                  <a:moveTo>
                    <a:pt x="15000" y="17487"/>
                  </a:moveTo>
                  <a:cubicBezTo>
                    <a:pt x="10200" y="20329"/>
                    <a:pt x="4200" y="18624"/>
                    <a:pt x="1200" y="14076"/>
                  </a:cubicBezTo>
                  <a:cubicBezTo>
                    <a:pt x="-1200" y="9529"/>
                    <a:pt x="0" y="3845"/>
                    <a:pt x="4800" y="1003"/>
                  </a:cubicBezTo>
                  <a:cubicBezTo>
                    <a:pt x="9600" y="-1271"/>
                    <a:pt x="16200" y="434"/>
                    <a:pt x="18600" y="4982"/>
                  </a:cubicBezTo>
                  <a:cubicBezTo>
                    <a:pt x="19800" y="6687"/>
                    <a:pt x="20400" y="8392"/>
                    <a:pt x="19800" y="10097"/>
                  </a:cubicBezTo>
                  <a:cubicBezTo>
                    <a:pt x="19800" y="13508"/>
                    <a:pt x="18000" y="15782"/>
                    <a:pt x="15000" y="17487"/>
                  </a:cubicBezTo>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277" name="Shape 277"/>
            <p:cNvSpPr/>
            <p:nvPr/>
          </p:nvSpPr>
          <p:spPr>
            <a:xfrm>
              <a:off x="0" y="0"/>
              <a:ext cx="1559274" cy="1950721"/>
            </a:xfrm>
            <a:custGeom>
              <a:avLst/>
              <a:gdLst/>
              <a:ahLst/>
              <a:cxnLst>
                <a:cxn ang="0">
                  <a:pos x="wd2" y="hd2"/>
                </a:cxn>
                <a:cxn ang="5400000">
                  <a:pos x="wd2" y="hd2"/>
                </a:cxn>
                <a:cxn ang="10800000">
                  <a:pos x="wd2" y="hd2"/>
                </a:cxn>
                <a:cxn ang="16200000">
                  <a:pos x="wd2" y="hd2"/>
                </a:cxn>
              </a:cxnLst>
              <a:rect l="0" t="0" r="r" b="b"/>
              <a:pathLst>
                <a:path w="21600" h="21600" extrusionOk="0">
                  <a:moveTo>
                    <a:pt x="13390" y="21600"/>
                  </a:moveTo>
                  <a:cubicBezTo>
                    <a:pt x="9804" y="21600"/>
                    <a:pt x="6456" y="20507"/>
                    <a:pt x="3906" y="18450"/>
                  </a:cubicBezTo>
                  <a:cubicBezTo>
                    <a:pt x="1435" y="16393"/>
                    <a:pt x="0" y="13693"/>
                    <a:pt x="0" y="10800"/>
                  </a:cubicBezTo>
                  <a:cubicBezTo>
                    <a:pt x="0" y="7907"/>
                    <a:pt x="1435" y="5207"/>
                    <a:pt x="3906" y="3150"/>
                  </a:cubicBezTo>
                  <a:cubicBezTo>
                    <a:pt x="6456" y="1157"/>
                    <a:pt x="9883" y="0"/>
                    <a:pt x="13390" y="0"/>
                  </a:cubicBezTo>
                  <a:cubicBezTo>
                    <a:pt x="16419" y="0"/>
                    <a:pt x="19209" y="771"/>
                    <a:pt x="21600" y="2250"/>
                  </a:cubicBezTo>
                  <a:cubicBezTo>
                    <a:pt x="19846" y="4050"/>
                    <a:pt x="19846" y="4050"/>
                    <a:pt x="19846" y="4050"/>
                  </a:cubicBezTo>
                  <a:cubicBezTo>
                    <a:pt x="17934" y="2957"/>
                    <a:pt x="15782" y="2314"/>
                    <a:pt x="13390" y="2314"/>
                  </a:cubicBezTo>
                  <a:cubicBezTo>
                    <a:pt x="10601" y="2314"/>
                    <a:pt x="7970" y="3214"/>
                    <a:pt x="5978" y="4821"/>
                  </a:cubicBezTo>
                  <a:cubicBezTo>
                    <a:pt x="3985" y="6429"/>
                    <a:pt x="2869" y="8550"/>
                    <a:pt x="2869" y="10800"/>
                  </a:cubicBezTo>
                  <a:cubicBezTo>
                    <a:pt x="2869" y="13114"/>
                    <a:pt x="3985" y="15236"/>
                    <a:pt x="5978" y="16843"/>
                  </a:cubicBezTo>
                  <a:cubicBezTo>
                    <a:pt x="7970" y="18450"/>
                    <a:pt x="10601" y="19286"/>
                    <a:pt x="13390" y="19286"/>
                  </a:cubicBezTo>
                  <a:cubicBezTo>
                    <a:pt x="15782" y="19286"/>
                    <a:pt x="17934" y="18707"/>
                    <a:pt x="19846" y="17550"/>
                  </a:cubicBezTo>
                  <a:cubicBezTo>
                    <a:pt x="21520" y="19414"/>
                    <a:pt x="21520" y="19414"/>
                    <a:pt x="21520" y="19414"/>
                  </a:cubicBezTo>
                  <a:cubicBezTo>
                    <a:pt x="19209" y="20893"/>
                    <a:pt x="16419" y="21600"/>
                    <a:pt x="13390" y="21600"/>
                  </a:cubicBez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grpSp>
      <p:sp>
        <p:nvSpPr>
          <p:cNvPr id="279" name="Shape 279"/>
          <p:cNvSpPr/>
          <p:nvPr/>
        </p:nvSpPr>
        <p:spPr>
          <a:xfrm>
            <a:off x="6030" y="4094997"/>
            <a:ext cx="6773335" cy="7315201"/>
          </a:xfrm>
          <a:prstGeom prst="rect">
            <a:avLst/>
          </a:prstGeom>
          <a:solidFill>
            <a:schemeClr val="accent6">
              <a:lumOff val="-11728"/>
            </a:schemeClr>
          </a:solidFill>
          <a:ln w="12700">
            <a:miter lim="400000"/>
          </a:ln>
        </p:spPr>
        <p:txBody>
          <a:bodyPr lIns="121919" tIns="121919" rIns="121919" bIns="121919">
            <a:normAutofit/>
          </a:bodyPr>
          <a:lstStyle/>
          <a:p>
            <a:pPr defTabSz="2438400">
              <a:lnSpc>
                <a:spcPts val="4000"/>
              </a:lnSpc>
              <a:spcBef>
                <a:spcPts val="0"/>
              </a:spcBef>
              <a:defRPr sz="3600" b="0">
                <a:latin typeface="Verdana"/>
                <a:ea typeface="Verdana"/>
                <a:cs typeface="Verdana"/>
                <a:sym typeface="Verdana"/>
              </a:defRPr>
            </a:pPr>
            <a:endParaRPr dirty="0"/>
          </a:p>
        </p:txBody>
      </p:sp>
      <p:sp>
        <p:nvSpPr>
          <p:cNvPr id="280" name="Shape 280"/>
          <p:cNvSpPr>
            <a:spLocks noGrp="1"/>
          </p:cNvSpPr>
          <p:nvPr>
            <p:ph type="body" sz="quarter" idx="14"/>
          </p:nvPr>
        </p:nvSpPr>
        <p:spPr>
          <a:xfrm>
            <a:off x="-1" y="7657141"/>
            <a:ext cx="6585388" cy="3365501"/>
          </a:xfrm>
          <a:prstGeom prst="rect">
            <a:avLst/>
          </a:prstGeom>
          <a:ln w="12700"/>
        </p:spPr>
        <p:txBody>
          <a:bodyPr>
            <a:normAutofit/>
          </a:bodyPr>
          <a:lstStyle/>
          <a:p>
            <a:pPr marL="0" indent="0">
              <a:lnSpc>
                <a:spcPts val="4000"/>
              </a:lnSpc>
              <a:spcBef>
                <a:spcPts val="0"/>
              </a:spcBef>
              <a:buSzTx/>
              <a:buFontTx/>
              <a:buNone/>
              <a:defRPr sz="3600">
                <a:solidFill>
                  <a:srgbClr val="FFFFFF"/>
                </a:solidFill>
              </a:defRPr>
            </a:pPr>
            <a:endParaRPr/>
          </a:p>
        </p:txBody>
      </p:sp>
      <p:sp>
        <p:nvSpPr>
          <p:cNvPr id="281" name="Shape 281"/>
          <p:cNvSpPr>
            <a:spLocks noGrp="1"/>
          </p:cNvSpPr>
          <p:nvPr>
            <p:ph type="title"/>
          </p:nvPr>
        </p:nvSpPr>
        <p:spPr>
          <a:xfrm>
            <a:off x="-1" y="4552125"/>
            <a:ext cx="6616701" cy="2971801"/>
          </a:xfrm>
          <a:prstGeom prst="rect">
            <a:avLst/>
          </a:prstGeom>
        </p:spPr>
        <p:txBody>
          <a:bodyPr anchor="b"/>
          <a:lstStyle>
            <a:lvl1pPr>
              <a:lnSpc>
                <a:spcPts val="5000"/>
              </a:lnSpc>
              <a:defRPr sz="4800">
                <a:solidFill>
                  <a:srgbClr val="FFFFFF"/>
                </a:solidFill>
              </a:defRPr>
            </a:lvl1pPr>
          </a:lstStyle>
          <a:p>
            <a:r>
              <a:t>Title Text</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Info-Text-Consul">
    <p:spTree>
      <p:nvGrpSpPr>
        <p:cNvPr id="1" name=""/>
        <p:cNvGrpSpPr/>
        <p:nvPr/>
      </p:nvGrpSpPr>
      <p:grpSpPr>
        <a:xfrm>
          <a:off x="0" y="0"/>
          <a:ext cx="0" cy="0"/>
          <a:chOff x="0" y="0"/>
          <a:chExt cx="0" cy="0"/>
        </a:xfrm>
      </p:grpSpPr>
      <p:sp>
        <p:nvSpPr>
          <p:cNvPr id="288" name="Shape 288"/>
          <p:cNvSpPr>
            <a:spLocks noGrp="1"/>
          </p:cNvSpPr>
          <p:nvPr>
            <p:ph type="body" idx="1"/>
          </p:nvPr>
        </p:nvSpPr>
        <p:spPr>
          <a:xfrm>
            <a:off x="8014999" y="4122458"/>
            <a:ext cx="15785906" cy="8807920"/>
          </a:xfrm>
          <a:prstGeom prst="rect">
            <a:avLst/>
          </a:prstGeom>
        </p:spPr>
        <p:txBody>
          <a:bodyPr>
            <a:normAutofit/>
          </a:bodyPr>
          <a:lstStyle>
            <a:lvl1pPr marL="457200" indent="-457200" defTabSz="1828800">
              <a:spcBef>
                <a:spcPts val="1600"/>
              </a:spcBef>
              <a:buClr>
                <a:schemeClr val="accent6"/>
              </a:buClr>
              <a:buFont typeface="Wingdings-Regular"/>
              <a:buChar char="▪"/>
              <a:defRPr sz="4800">
                <a:solidFill>
                  <a:srgbClr val="44546A"/>
                </a:solidFill>
              </a:defRPr>
            </a:lvl1pPr>
            <a:lvl2pPr marL="800100" indent="-514350" defTabSz="1828800">
              <a:spcBef>
                <a:spcPts val="1600"/>
              </a:spcBef>
              <a:buClr>
                <a:schemeClr val="accent6"/>
              </a:buClr>
              <a:buFont typeface="Wingdings-Regular"/>
              <a:buChar char="–"/>
              <a:defRPr sz="4800">
                <a:solidFill>
                  <a:srgbClr val="44546A"/>
                </a:solidFill>
              </a:defRPr>
            </a:lvl2pPr>
            <a:lvl3pPr marL="1103766" indent="-587828" defTabSz="1828800">
              <a:spcBef>
                <a:spcPts val="1600"/>
              </a:spcBef>
              <a:buClr>
                <a:schemeClr val="accent6"/>
              </a:buClr>
              <a:buFont typeface="Wingdings-Regular"/>
              <a:buChar char="▪"/>
              <a:defRPr sz="4800">
                <a:solidFill>
                  <a:srgbClr val="44546A"/>
                </a:solidFill>
              </a:defRPr>
            </a:lvl3pPr>
            <a:lvl4pPr marL="1330778" indent="-587828" defTabSz="1828800">
              <a:spcBef>
                <a:spcPts val="1600"/>
              </a:spcBef>
              <a:buClr>
                <a:schemeClr val="accent6"/>
              </a:buClr>
              <a:buFont typeface="Wingdings-Regular"/>
              <a:buChar char="–"/>
              <a:defRPr sz="4800">
                <a:solidFill>
                  <a:srgbClr val="44546A"/>
                </a:solidFill>
              </a:defRPr>
            </a:lvl4pPr>
            <a:lvl5pPr marL="1557112" indent="-582387" defTabSz="1828800">
              <a:spcBef>
                <a:spcPts val="1600"/>
              </a:spcBef>
              <a:buClr>
                <a:schemeClr val="accent6"/>
              </a:buClr>
              <a:buFont typeface="Wingdings-Regular"/>
              <a:buChar char="▪"/>
              <a:defRPr sz="4800">
                <a:solidFill>
                  <a:srgbClr val="44546A"/>
                </a:solidFill>
              </a:defRPr>
            </a:lvl5pPr>
          </a:lstStyle>
          <a:p>
            <a:r>
              <a:t>Body Level One</a:t>
            </a:r>
          </a:p>
          <a:p>
            <a:pPr lvl="1"/>
            <a:r>
              <a:t>Body Level Two</a:t>
            </a:r>
          </a:p>
          <a:p>
            <a:pPr lvl="2"/>
            <a:r>
              <a:t>Body Level Three</a:t>
            </a:r>
          </a:p>
          <a:p>
            <a:pPr lvl="3"/>
            <a:r>
              <a:t>Body Level Four</a:t>
            </a:r>
          </a:p>
          <a:p>
            <a:pPr lvl="4"/>
            <a:r>
              <a:t>Body Level Five</a:t>
            </a:r>
          </a:p>
        </p:txBody>
      </p:sp>
      <p:pic>
        <p:nvPicPr>
          <p:cNvPr id="289" name="image15.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 y="-1"/>
            <a:ext cx="7373722" cy="13716001"/>
          </a:xfrm>
          <a:prstGeom prst="rect">
            <a:avLst/>
          </a:prstGeom>
          <a:ln w="12700">
            <a:miter lim="400000"/>
          </a:ln>
        </p:spPr>
      </p:pic>
      <p:sp>
        <p:nvSpPr>
          <p:cNvPr id="290" name="Shape 290"/>
          <p:cNvSpPr>
            <a:spLocks noGrp="1"/>
          </p:cNvSpPr>
          <p:nvPr>
            <p:ph type="sldNum" sz="quarter" idx="2"/>
          </p:nvPr>
        </p:nvSpPr>
        <p:spPr>
          <a:xfrm>
            <a:off x="23603591" y="13156774"/>
            <a:ext cx="514906"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
        <p:nvSpPr>
          <p:cNvPr id="291" name="Shape 291"/>
          <p:cNvSpPr/>
          <p:nvPr/>
        </p:nvSpPr>
        <p:spPr>
          <a:xfrm>
            <a:off x="19445329" y="13141286"/>
            <a:ext cx="3242232" cy="492440"/>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grpSp>
        <p:nvGrpSpPr>
          <p:cNvPr id="301" name="Group 301"/>
          <p:cNvGrpSpPr/>
          <p:nvPr/>
        </p:nvGrpSpPr>
        <p:grpSpPr>
          <a:xfrm>
            <a:off x="659357" y="662175"/>
            <a:ext cx="1991242" cy="1950721"/>
            <a:chOff x="0" y="0"/>
            <a:chExt cx="1991241" cy="1950720"/>
          </a:xfrm>
        </p:grpSpPr>
        <p:sp>
          <p:nvSpPr>
            <p:cNvPr id="292" name="Shape 292"/>
            <p:cNvSpPr/>
            <p:nvPr/>
          </p:nvSpPr>
          <p:spPr>
            <a:xfrm>
              <a:off x="760065" y="766586"/>
              <a:ext cx="414283" cy="417548"/>
            </a:xfrm>
            <a:prstGeom prst="ellipse">
              <a:avLst/>
            </a:prstGeom>
            <a:solidFill>
              <a:srgbClr val="FFFFFF">
                <a:alpha val="80000"/>
              </a:srgbClr>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293" name="Shape 293"/>
            <p:cNvSpPr/>
            <p:nvPr/>
          </p:nvSpPr>
          <p:spPr>
            <a:xfrm>
              <a:off x="1272210" y="877496"/>
              <a:ext cx="189201" cy="195724"/>
            </a:xfrm>
            <a:prstGeom prst="ellipse">
              <a:avLst/>
            </a:pr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294" name="Shape 294"/>
            <p:cNvSpPr/>
            <p:nvPr/>
          </p:nvSpPr>
          <p:spPr>
            <a:xfrm>
              <a:off x="1526217" y="1043136"/>
              <a:ext cx="194360" cy="190654"/>
            </a:xfrm>
            <a:custGeom>
              <a:avLst/>
              <a:gdLst/>
              <a:ahLst/>
              <a:cxnLst>
                <a:cxn ang="0">
                  <a:pos x="wd2" y="hd2"/>
                </a:cxn>
                <a:cxn ang="5400000">
                  <a:pos x="wd2" y="hd2"/>
                </a:cxn>
                <a:cxn ang="10800000">
                  <a:pos x="wd2" y="hd2"/>
                </a:cxn>
                <a:cxn ang="16200000">
                  <a:pos x="wd2" y="hd2"/>
                </a:cxn>
              </a:cxnLst>
              <a:rect l="0" t="0" r="r" b="b"/>
              <a:pathLst>
                <a:path w="20109" h="19725" extrusionOk="0">
                  <a:moveTo>
                    <a:pt x="20033" y="12263"/>
                  </a:moveTo>
                  <a:cubicBezTo>
                    <a:pt x="20033" y="12263"/>
                    <a:pt x="20033" y="12263"/>
                    <a:pt x="20033" y="12263"/>
                  </a:cubicBezTo>
                  <a:cubicBezTo>
                    <a:pt x="18233" y="17663"/>
                    <a:pt x="12833" y="20663"/>
                    <a:pt x="7433" y="19463"/>
                  </a:cubicBezTo>
                  <a:cubicBezTo>
                    <a:pt x="2633" y="18263"/>
                    <a:pt x="-967" y="12863"/>
                    <a:pt x="233" y="7463"/>
                  </a:cubicBezTo>
                  <a:cubicBezTo>
                    <a:pt x="2033" y="2063"/>
                    <a:pt x="7433" y="-937"/>
                    <a:pt x="12833" y="263"/>
                  </a:cubicBezTo>
                  <a:cubicBezTo>
                    <a:pt x="17633" y="1463"/>
                    <a:pt x="20633" y="6263"/>
                    <a:pt x="20033" y="11663"/>
                  </a:cubicBezTo>
                  <a:cubicBezTo>
                    <a:pt x="20033" y="11663"/>
                    <a:pt x="20033" y="12263"/>
                    <a:pt x="20033" y="12263"/>
                  </a:cubicBezTo>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295" name="Shape 295"/>
            <p:cNvSpPr/>
            <p:nvPr/>
          </p:nvSpPr>
          <p:spPr>
            <a:xfrm>
              <a:off x="1532419" y="723453"/>
              <a:ext cx="191777" cy="190653"/>
            </a:xfrm>
            <a:custGeom>
              <a:avLst/>
              <a:gdLst/>
              <a:ahLst/>
              <a:cxnLst>
                <a:cxn ang="0">
                  <a:pos x="wd2" y="hd2"/>
                </a:cxn>
                <a:cxn ang="5400000">
                  <a:pos x="wd2" y="hd2"/>
                </a:cxn>
                <a:cxn ang="10800000">
                  <a:pos x="wd2" y="hd2"/>
                </a:cxn>
                <a:cxn ang="16200000">
                  <a:pos x="wd2" y="hd2"/>
                </a:cxn>
              </a:cxnLst>
              <a:rect l="0" t="0" r="r" b="b"/>
              <a:pathLst>
                <a:path w="20482" h="19725" extrusionOk="0">
                  <a:moveTo>
                    <a:pt x="12613" y="19463"/>
                  </a:moveTo>
                  <a:cubicBezTo>
                    <a:pt x="7059" y="20663"/>
                    <a:pt x="1505" y="17663"/>
                    <a:pt x="270" y="12263"/>
                  </a:cubicBezTo>
                  <a:cubicBezTo>
                    <a:pt x="-964" y="6863"/>
                    <a:pt x="2122" y="1463"/>
                    <a:pt x="7676" y="263"/>
                  </a:cubicBezTo>
                  <a:cubicBezTo>
                    <a:pt x="13230" y="-937"/>
                    <a:pt x="18785" y="2063"/>
                    <a:pt x="20019" y="7463"/>
                  </a:cubicBezTo>
                  <a:cubicBezTo>
                    <a:pt x="20636" y="9263"/>
                    <a:pt x="20636" y="10463"/>
                    <a:pt x="20019" y="11663"/>
                  </a:cubicBezTo>
                  <a:cubicBezTo>
                    <a:pt x="19402" y="15263"/>
                    <a:pt x="16933" y="18863"/>
                    <a:pt x="12613" y="19463"/>
                  </a:cubicBezTo>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296" name="Shape 296"/>
            <p:cNvSpPr/>
            <p:nvPr/>
          </p:nvSpPr>
          <p:spPr>
            <a:xfrm>
              <a:off x="1799293" y="1037158"/>
              <a:ext cx="191949" cy="193998"/>
            </a:xfrm>
            <a:custGeom>
              <a:avLst/>
              <a:gdLst/>
              <a:ahLst/>
              <a:cxnLst>
                <a:cxn ang="0">
                  <a:pos x="wd2" y="hd2"/>
                </a:cxn>
                <a:cxn ang="5400000">
                  <a:pos x="wd2" y="hd2"/>
                </a:cxn>
                <a:cxn ang="10800000">
                  <a:pos x="wd2" y="hd2"/>
                </a:cxn>
                <a:cxn ang="16200000">
                  <a:pos x="wd2" y="hd2"/>
                </a:cxn>
              </a:cxnLst>
              <a:rect l="0" t="0" r="r" b="b"/>
              <a:pathLst>
                <a:path w="20500" h="20071" extrusionOk="0">
                  <a:moveTo>
                    <a:pt x="20433" y="11606"/>
                  </a:moveTo>
                  <a:cubicBezTo>
                    <a:pt x="19199" y="17006"/>
                    <a:pt x="14261" y="20606"/>
                    <a:pt x="8707" y="20006"/>
                  </a:cubicBezTo>
                  <a:cubicBezTo>
                    <a:pt x="3153" y="18806"/>
                    <a:pt x="-550" y="14006"/>
                    <a:pt x="67" y="8606"/>
                  </a:cubicBezTo>
                  <a:cubicBezTo>
                    <a:pt x="1301" y="3206"/>
                    <a:pt x="6239" y="-994"/>
                    <a:pt x="11793" y="206"/>
                  </a:cubicBezTo>
                  <a:cubicBezTo>
                    <a:pt x="17347" y="1406"/>
                    <a:pt x="21050" y="5606"/>
                    <a:pt x="20433" y="11006"/>
                  </a:cubicBezTo>
                  <a:cubicBezTo>
                    <a:pt x="20433" y="11006"/>
                    <a:pt x="20433" y="11606"/>
                    <a:pt x="20433" y="11606"/>
                  </a:cubicBezTo>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297" name="Shape 297"/>
            <p:cNvSpPr/>
            <p:nvPr/>
          </p:nvSpPr>
          <p:spPr>
            <a:xfrm>
              <a:off x="1799274" y="719543"/>
              <a:ext cx="190594" cy="191948"/>
            </a:xfrm>
            <a:custGeom>
              <a:avLst/>
              <a:gdLst/>
              <a:ahLst/>
              <a:cxnLst>
                <a:cxn ang="0">
                  <a:pos x="wd2" y="hd2"/>
                </a:cxn>
                <a:cxn ang="5400000">
                  <a:pos x="wd2" y="hd2"/>
                </a:cxn>
                <a:cxn ang="10800000">
                  <a:pos x="wd2" y="hd2"/>
                </a:cxn>
                <a:cxn ang="16200000">
                  <a:pos x="wd2" y="hd2"/>
                </a:cxn>
              </a:cxnLst>
              <a:rect l="0" t="0" r="r" b="b"/>
              <a:pathLst>
                <a:path w="21034" h="20500" extrusionOk="0">
                  <a:moveTo>
                    <a:pt x="12140" y="20433"/>
                  </a:moveTo>
                  <a:cubicBezTo>
                    <a:pt x="6422" y="21050"/>
                    <a:pt x="1340" y="17347"/>
                    <a:pt x="69" y="11793"/>
                  </a:cubicBezTo>
                  <a:cubicBezTo>
                    <a:pt x="-566" y="6239"/>
                    <a:pt x="3246" y="684"/>
                    <a:pt x="8963" y="67"/>
                  </a:cubicBezTo>
                  <a:cubicBezTo>
                    <a:pt x="14681" y="-550"/>
                    <a:pt x="20399" y="3153"/>
                    <a:pt x="21034" y="8707"/>
                  </a:cubicBezTo>
                  <a:cubicBezTo>
                    <a:pt x="21034" y="9324"/>
                    <a:pt x="21034" y="9941"/>
                    <a:pt x="21034" y="11176"/>
                  </a:cubicBezTo>
                  <a:cubicBezTo>
                    <a:pt x="21034" y="15496"/>
                    <a:pt x="17222" y="19816"/>
                    <a:pt x="12140" y="20433"/>
                  </a:cubicBezTo>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298" name="Shape 298"/>
            <p:cNvSpPr/>
            <p:nvPr/>
          </p:nvSpPr>
          <p:spPr>
            <a:xfrm>
              <a:off x="1665432" y="1339337"/>
              <a:ext cx="193953" cy="195230"/>
            </a:xfrm>
            <a:custGeom>
              <a:avLst/>
              <a:gdLst/>
              <a:ahLst/>
              <a:cxnLst>
                <a:cxn ang="0">
                  <a:pos x="wd2" y="hd2"/>
                </a:cxn>
                <a:cxn ang="5400000">
                  <a:pos x="wd2" y="hd2"/>
                </a:cxn>
                <a:cxn ang="10800000">
                  <a:pos x="wd2" y="hd2"/>
                </a:cxn>
                <a:cxn ang="16200000">
                  <a:pos x="wd2" y="hd2"/>
                </a:cxn>
              </a:cxnLst>
              <a:rect l="0" t="0" r="r" b="b"/>
              <a:pathLst>
                <a:path w="20067" h="19011" extrusionOk="0">
                  <a:moveTo>
                    <a:pt x="18867" y="14210"/>
                  </a:moveTo>
                  <a:cubicBezTo>
                    <a:pt x="18867" y="14210"/>
                    <a:pt x="18867" y="14210"/>
                    <a:pt x="18867" y="14210"/>
                  </a:cubicBezTo>
                  <a:cubicBezTo>
                    <a:pt x="15867" y="18758"/>
                    <a:pt x="9867" y="20463"/>
                    <a:pt x="5067" y="17621"/>
                  </a:cubicBezTo>
                  <a:cubicBezTo>
                    <a:pt x="267" y="15347"/>
                    <a:pt x="-1533" y="9095"/>
                    <a:pt x="1467" y="4547"/>
                  </a:cubicBezTo>
                  <a:cubicBezTo>
                    <a:pt x="3867" y="0"/>
                    <a:pt x="10467" y="-1137"/>
                    <a:pt x="15267" y="1137"/>
                  </a:cubicBezTo>
                  <a:cubicBezTo>
                    <a:pt x="18267" y="2842"/>
                    <a:pt x="20067" y="6821"/>
                    <a:pt x="20067" y="10231"/>
                  </a:cubicBezTo>
                  <a:cubicBezTo>
                    <a:pt x="20067" y="11368"/>
                    <a:pt x="19467" y="13074"/>
                    <a:pt x="18867" y="14210"/>
                  </a:cubicBezTo>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299" name="Shape 299"/>
            <p:cNvSpPr/>
            <p:nvPr/>
          </p:nvSpPr>
          <p:spPr>
            <a:xfrm>
              <a:off x="1668553" y="420618"/>
              <a:ext cx="190626" cy="191000"/>
            </a:xfrm>
            <a:custGeom>
              <a:avLst/>
              <a:gdLst/>
              <a:ahLst/>
              <a:cxnLst>
                <a:cxn ang="0">
                  <a:pos x="wd2" y="hd2"/>
                </a:cxn>
                <a:cxn ang="5400000">
                  <a:pos x="wd2" y="hd2"/>
                </a:cxn>
                <a:cxn ang="10800000">
                  <a:pos x="wd2" y="hd2"/>
                </a:cxn>
                <a:cxn ang="16200000">
                  <a:pos x="wd2" y="hd2"/>
                </a:cxn>
              </a:cxnLst>
              <a:rect l="0" t="0" r="r" b="b"/>
              <a:pathLst>
                <a:path w="20035" h="18876" extrusionOk="0">
                  <a:moveTo>
                    <a:pt x="15000" y="17487"/>
                  </a:moveTo>
                  <a:cubicBezTo>
                    <a:pt x="10200" y="20329"/>
                    <a:pt x="4200" y="18624"/>
                    <a:pt x="1200" y="14076"/>
                  </a:cubicBezTo>
                  <a:cubicBezTo>
                    <a:pt x="-1200" y="9529"/>
                    <a:pt x="0" y="3845"/>
                    <a:pt x="4800" y="1003"/>
                  </a:cubicBezTo>
                  <a:cubicBezTo>
                    <a:pt x="9600" y="-1271"/>
                    <a:pt x="16200" y="434"/>
                    <a:pt x="18600" y="4982"/>
                  </a:cubicBezTo>
                  <a:cubicBezTo>
                    <a:pt x="19800" y="6687"/>
                    <a:pt x="20400" y="8392"/>
                    <a:pt x="19800" y="10097"/>
                  </a:cubicBezTo>
                  <a:cubicBezTo>
                    <a:pt x="19800" y="13508"/>
                    <a:pt x="18000" y="15782"/>
                    <a:pt x="15000" y="17487"/>
                  </a:cubicBezTo>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300" name="Shape 300"/>
            <p:cNvSpPr/>
            <p:nvPr/>
          </p:nvSpPr>
          <p:spPr>
            <a:xfrm>
              <a:off x="0" y="0"/>
              <a:ext cx="1559274" cy="1950721"/>
            </a:xfrm>
            <a:custGeom>
              <a:avLst/>
              <a:gdLst/>
              <a:ahLst/>
              <a:cxnLst>
                <a:cxn ang="0">
                  <a:pos x="wd2" y="hd2"/>
                </a:cxn>
                <a:cxn ang="5400000">
                  <a:pos x="wd2" y="hd2"/>
                </a:cxn>
                <a:cxn ang="10800000">
                  <a:pos x="wd2" y="hd2"/>
                </a:cxn>
                <a:cxn ang="16200000">
                  <a:pos x="wd2" y="hd2"/>
                </a:cxn>
              </a:cxnLst>
              <a:rect l="0" t="0" r="r" b="b"/>
              <a:pathLst>
                <a:path w="21600" h="21600" extrusionOk="0">
                  <a:moveTo>
                    <a:pt x="13390" y="21600"/>
                  </a:moveTo>
                  <a:cubicBezTo>
                    <a:pt x="9804" y="21600"/>
                    <a:pt x="6456" y="20507"/>
                    <a:pt x="3906" y="18450"/>
                  </a:cubicBezTo>
                  <a:cubicBezTo>
                    <a:pt x="1435" y="16393"/>
                    <a:pt x="0" y="13693"/>
                    <a:pt x="0" y="10800"/>
                  </a:cubicBezTo>
                  <a:cubicBezTo>
                    <a:pt x="0" y="7907"/>
                    <a:pt x="1435" y="5207"/>
                    <a:pt x="3906" y="3150"/>
                  </a:cubicBezTo>
                  <a:cubicBezTo>
                    <a:pt x="6456" y="1157"/>
                    <a:pt x="9883" y="0"/>
                    <a:pt x="13390" y="0"/>
                  </a:cubicBezTo>
                  <a:cubicBezTo>
                    <a:pt x="16419" y="0"/>
                    <a:pt x="19209" y="771"/>
                    <a:pt x="21600" y="2250"/>
                  </a:cubicBezTo>
                  <a:cubicBezTo>
                    <a:pt x="19846" y="4050"/>
                    <a:pt x="19846" y="4050"/>
                    <a:pt x="19846" y="4050"/>
                  </a:cubicBezTo>
                  <a:cubicBezTo>
                    <a:pt x="17934" y="2957"/>
                    <a:pt x="15782" y="2314"/>
                    <a:pt x="13390" y="2314"/>
                  </a:cubicBezTo>
                  <a:cubicBezTo>
                    <a:pt x="10601" y="2314"/>
                    <a:pt x="7970" y="3214"/>
                    <a:pt x="5978" y="4821"/>
                  </a:cubicBezTo>
                  <a:cubicBezTo>
                    <a:pt x="3985" y="6429"/>
                    <a:pt x="2869" y="8550"/>
                    <a:pt x="2869" y="10800"/>
                  </a:cubicBezTo>
                  <a:cubicBezTo>
                    <a:pt x="2869" y="13114"/>
                    <a:pt x="3985" y="15236"/>
                    <a:pt x="5978" y="16843"/>
                  </a:cubicBezTo>
                  <a:cubicBezTo>
                    <a:pt x="7970" y="18450"/>
                    <a:pt x="10601" y="19286"/>
                    <a:pt x="13390" y="19286"/>
                  </a:cubicBezTo>
                  <a:cubicBezTo>
                    <a:pt x="15782" y="19286"/>
                    <a:pt x="17934" y="18707"/>
                    <a:pt x="19846" y="17550"/>
                  </a:cubicBezTo>
                  <a:cubicBezTo>
                    <a:pt x="21520" y="19414"/>
                    <a:pt x="21520" y="19414"/>
                    <a:pt x="21520" y="19414"/>
                  </a:cubicBezTo>
                  <a:cubicBezTo>
                    <a:pt x="19209" y="20893"/>
                    <a:pt x="16419" y="21600"/>
                    <a:pt x="13390" y="21600"/>
                  </a:cubicBez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grpSp>
      <p:sp>
        <p:nvSpPr>
          <p:cNvPr id="302" name="Shape 302"/>
          <p:cNvSpPr/>
          <p:nvPr/>
        </p:nvSpPr>
        <p:spPr>
          <a:xfrm>
            <a:off x="6030" y="4094997"/>
            <a:ext cx="6773335" cy="7315201"/>
          </a:xfrm>
          <a:prstGeom prst="rect">
            <a:avLst/>
          </a:prstGeom>
          <a:solidFill>
            <a:schemeClr val="accent6">
              <a:lumOff val="-11728"/>
            </a:schemeClr>
          </a:solidFill>
          <a:ln w="12700">
            <a:miter lim="400000"/>
          </a:ln>
        </p:spPr>
        <p:txBody>
          <a:bodyPr lIns="121919" tIns="121919" rIns="121919" bIns="121919">
            <a:normAutofit/>
          </a:bodyPr>
          <a:lstStyle/>
          <a:p>
            <a:pPr defTabSz="2438400">
              <a:lnSpc>
                <a:spcPts val="4000"/>
              </a:lnSpc>
              <a:spcBef>
                <a:spcPts val="0"/>
              </a:spcBef>
              <a:defRPr sz="3600" b="0">
                <a:latin typeface="Verdana"/>
                <a:ea typeface="Verdana"/>
                <a:cs typeface="Verdana"/>
                <a:sym typeface="Verdana"/>
              </a:defRPr>
            </a:pPr>
            <a:endParaRPr dirty="0"/>
          </a:p>
        </p:txBody>
      </p:sp>
      <p:sp>
        <p:nvSpPr>
          <p:cNvPr id="303" name="Shape 303"/>
          <p:cNvSpPr>
            <a:spLocks noGrp="1"/>
          </p:cNvSpPr>
          <p:nvPr>
            <p:ph type="title"/>
          </p:nvPr>
        </p:nvSpPr>
        <p:spPr>
          <a:xfrm>
            <a:off x="6030" y="4547424"/>
            <a:ext cx="6616701" cy="2976502"/>
          </a:xfrm>
          <a:prstGeom prst="rect">
            <a:avLst/>
          </a:prstGeom>
        </p:spPr>
        <p:txBody>
          <a:bodyPr anchor="b"/>
          <a:lstStyle>
            <a:lvl1pPr>
              <a:lnSpc>
                <a:spcPts val="5000"/>
              </a:lnSpc>
              <a:defRPr sz="4800">
                <a:solidFill>
                  <a:srgbClr val="FFFFFF"/>
                </a:solidFill>
              </a:defRPr>
            </a:lvl1pPr>
          </a:lstStyle>
          <a:p>
            <a:r>
              <a:t>Title Text</a:t>
            </a:r>
          </a:p>
        </p:txBody>
      </p:sp>
      <p:sp>
        <p:nvSpPr>
          <p:cNvPr id="304" name="Shape 304"/>
          <p:cNvSpPr>
            <a:spLocks noGrp="1"/>
          </p:cNvSpPr>
          <p:nvPr>
            <p:ph type="body" sz="quarter" idx="13"/>
          </p:nvPr>
        </p:nvSpPr>
        <p:spPr>
          <a:xfrm>
            <a:off x="-1" y="7657141"/>
            <a:ext cx="6585388" cy="3365501"/>
          </a:xfrm>
          <a:prstGeom prst="rect">
            <a:avLst/>
          </a:prstGeom>
          <a:ln w="12700"/>
        </p:spPr>
        <p:txBody>
          <a:bodyPr>
            <a:normAutofit/>
          </a:bodyPr>
          <a:lstStyle/>
          <a:p>
            <a:pPr marL="0" indent="0">
              <a:lnSpc>
                <a:spcPts val="4000"/>
              </a:lnSpc>
              <a:spcBef>
                <a:spcPts val="0"/>
              </a:spcBef>
              <a:buSzTx/>
              <a:buFontTx/>
              <a:buNone/>
              <a:defRPr sz="3600">
                <a:solidFill>
                  <a:srgbClr val="FFFFFF"/>
                </a:solidFill>
              </a:defRPr>
            </a:pPr>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Info-CodeBox-Consul">
    <p:spTree>
      <p:nvGrpSpPr>
        <p:cNvPr id="1" name=""/>
        <p:cNvGrpSpPr/>
        <p:nvPr/>
      </p:nvGrpSpPr>
      <p:grpSpPr>
        <a:xfrm>
          <a:off x="0" y="0"/>
          <a:ext cx="0" cy="0"/>
          <a:chOff x="0" y="0"/>
          <a:chExt cx="0" cy="0"/>
        </a:xfrm>
      </p:grpSpPr>
      <p:pic>
        <p:nvPicPr>
          <p:cNvPr id="311" name="image15.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 y="-1"/>
            <a:ext cx="7373722" cy="13716001"/>
          </a:xfrm>
          <a:prstGeom prst="rect">
            <a:avLst/>
          </a:prstGeom>
          <a:ln w="12700">
            <a:miter lim="400000"/>
          </a:ln>
        </p:spPr>
      </p:pic>
      <p:sp>
        <p:nvSpPr>
          <p:cNvPr id="312" name="Shape 312"/>
          <p:cNvSpPr>
            <a:spLocks noGrp="1"/>
          </p:cNvSpPr>
          <p:nvPr>
            <p:ph type="sldNum" sz="quarter" idx="2"/>
          </p:nvPr>
        </p:nvSpPr>
        <p:spPr>
          <a:xfrm>
            <a:off x="23603591" y="13156774"/>
            <a:ext cx="514906"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
        <p:nvSpPr>
          <p:cNvPr id="313" name="Shape 313"/>
          <p:cNvSpPr/>
          <p:nvPr/>
        </p:nvSpPr>
        <p:spPr>
          <a:xfrm>
            <a:off x="19445329" y="13141286"/>
            <a:ext cx="3242232" cy="492440"/>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grpSp>
        <p:nvGrpSpPr>
          <p:cNvPr id="323" name="Group 323"/>
          <p:cNvGrpSpPr/>
          <p:nvPr/>
        </p:nvGrpSpPr>
        <p:grpSpPr>
          <a:xfrm>
            <a:off x="659357" y="662175"/>
            <a:ext cx="1991242" cy="1950721"/>
            <a:chOff x="0" y="0"/>
            <a:chExt cx="1991241" cy="1950720"/>
          </a:xfrm>
        </p:grpSpPr>
        <p:sp>
          <p:nvSpPr>
            <p:cNvPr id="314" name="Shape 314"/>
            <p:cNvSpPr/>
            <p:nvPr/>
          </p:nvSpPr>
          <p:spPr>
            <a:xfrm>
              <a:off x="760065" y="766586"/>
              <a:ext cx="414283" cy="417548"/>
            </a:xfrm>
            <a:prstGeom prst="ellipse">
              <a:avLst/>
            </a:prstGeom>
            <a:solidFill>
              <a:srgbClr val="FFFFFF">
                <a:alpha val="80000"/>
              </a:srgbClr>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315" name="Shape 315"/>
            <p:cNvSpPr/>
            <p:nvPr/>
          </p:nvSpPr>
          <p:spPr>
            <a:xfrm>
              <a:off x="1272210" y="877496"/>
              <a:ext cx="189201" cy="195724"/>
            </a:xfrm>
            <a:prstGeom prst="ellipse">
              <a:avLst/>
            </a:pr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316" name="Shape 316"/>
            <p:cNvSpPr/>
            <p:nvPr/>
          </p:nvSpPr>
          <p:spPr>
            <a:xfrm>
              <a:off x="1526217" y="1043136"/>
              <a:ext cx="194360" cy="190654"/>
            </a:xfrm>
            <a:custGeom>
              <a:avLst/>
              <a:gdLst/>
              <a:ahLst/>
              <a:cxnLst>
                <a:cxn ang="0">
                  <a:pos x="wd2" y="hd2"/>
                </a:cxn>
                <a:cxn ang="5400000">
                  <a:pos x="wd2" y="hd2"/>
                </a:cxn>
                <a:cxn ang="10800000">
                  <a:pos x="wd2" y="hd2"/>
                </a:cxn>
                <a:cxn ang="16200000">
                  <a:pos x="wd2" y="hd2"/>
                </a:cxn>
              </a:cxnLst>
              <a:rect l="0" t="0" r="r" b="b"/>
              <a:pathLst>
                <a:path w="20109" h="19725" extrusionOk="0">
                  <a:moveTo>
                    <a:pt x="20033" y="12263"/>
                  </a:moveTo>
                  <a:cubicBezTo>
                    <a:pt x="20033" y="12263"/>
                    <a:pt x="20033" y="12263"/>
                    <a:pt x="20033" y="12263"/>
                  </a:cubicBezTo>
                  <a:cubicBezTo>
                    <a:pt x="18233" y="17663"/>
                    <a:pt x="12833" y="20663"/>
                    <a:pt x="7433" y="19463"/>
                  </a:cubicBezTo>
                  <a:cubicBezTo>
                    <a:pt x="2633" y="18263"/>
                    <a:pt x="-967" y="12863"/>
                    <a:pt x="233" y="7463"/>
                  </a:cubicBezTo>
                  <a:cubicBezTo>
                    <a:pt x="2033" y="2063"/>
                    <a:pt x="7433" y="-937"/>
                    <a:pt x="12833" y="263"/>
                  </a:cubicBezTo>
                  <a:cubicBezTo>
                    <a:pt x="17633" y="1463"/>
                    <a:pt x="20633" y="6263"/>
                    <a:pt x="20033" y="11663"/>
                  </a:cubicBezTo>
                  <a:cubicBezTo>
                    <a:pt x="20033" y="11663"/>
                    <a:pt x="20033" y="12263"/>
                    <a:pt x="20033" y="12263"/>
                  </a:cubicBezTo>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317" name="Shape 317"/>
            <p:cNvSpPr/>
            <p:nvPr/>
          </p:nvSpPr>
          <p:spPr>
            <a:xfrm>
              <a:off x="1532419" y="723453"/>
              <a:ext cx="191777" cy="190653"/>
            </a:xfrm>
            <a:custGeom>
              <a:avLst/>
              <a:gdLst/>
              <a:ahLst/>
              <a:cxnLst>
                <a:cxn ang="0">
                  <a:pos x="wd2" y="hd2"/>
                </a:cxn>
                <a:cxn ang="5400000">
                  <a:pos x="wd2" y="hd2"/>
                </a:cxn>
                <a:cxn ang="10800000">
                  <a:pos x="wd2" y="hd2"/>
                </a:cxn>
                <a:cxn ang="16200000">
                  <a:pos x="wd2" y="hd2"/>
                </a:cxn>
              </a:cxnLst>
              <a:rect l="0" t="0" r="r" b="b"/>
              <a:pathLst>
                <a:path w="20482" h="19725" extrusionOk="0">
                  <a:moveTo>
                    <a:pt x="12613" y="19463"/>
                  </a:moveTo>
                  <a:cubicBezTo>
                    <a:pt x="7059" y="20663"/>
                    <a:pt x="1505" y="17663"/>
                    <a:pt x="270" y="12263"/>
                  </a:cubicBezTo>
                  <a:cubicBezTo>
                    <a:pt x="-964" y="6863"/>
                    <a:pt x="2122" y="1463"/>
                    <a:pt x="7676" y="263"/>
                  </a:cubicBezTo>
                  <a:cubicBezTo>
                    <a:pt x="13230" y="-937"/>
                    <a:pt x="18785" y="2063"/>
                    <a:pt x="20019" y="7463"/>
                  </a:cubicBezTo>
                  <a:cubicBezTo>
                    <a:pt x="20636" y="9263"/>
                    <a:pt x="20636" y="10463"/>
                    <a:pt x="20019" y="11663"/>
                  </a:cubicBezTo>
                  <a:cubicBezTo>
                    <a:pt x="19402" y="15263"/>
                    <a:pt x="16933" y="18863"/>
                    <a:pt x="12613" y="19463"/>
                  </a:cubicBezTo>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318" name="Shape 318"/>
            <p:cNvSpPr/>
            <p:nvPr/>
          </p:nvSpPr>
          <p:spPr>
            <a:xfrm>
              <a:off x="1799293" y="1037158"/>
              <a:ext cx="191949" cy="193998"/>
            </a:xfrm>
            <a:custGeom>
              <a:avLst/>
              <a:gdLst/>
              <a:ahLst/>
              <a:cxnLst>
                <a:cxn ang="0">
                  <a:pos x="wd2" y="hd2"/>
                </a:cxn>
                <a:cxn ang="5400000">
                  <a:pos x="wd2" y="hd2"/>
                </a:cxn>
                <a:cxn ang="10800000">
                  <a:pos x="wd2" y="hd2"/>
                </a:cxn>
                <a:cxn ang="16200000">
                  <a:pos x="wd2" y="hd2"/>
                </a:cxn>
              </a:cxnLst>
              <a:rect l="0" t="0" r="r" b="b"/>
              <a:pathLst>
                <a:path w="20500" h="20071" extrusionOk="0">
                  <a:moveTo>
                    <a:pt x="20433" y="11606"/>
                  </a:moveTo>
                  <a:cubicBezTo>
                    <a:pt x="19199" y="17006"/>
                    <a:pt x="14261" y="20606"/>
                    <a:pt x="8707" y="20006"/>
                  </a:cubicBezTo>
                  <a:cubicBezTo>
                    <a:pt x="3153" y="18806"/>
                    <a:pt x="-550" y="14006"/>
                    <a:pt x="67" y="8606"/>
                  </a:cubicBezTo>
                  <a:cubicBezTo>
                    <a:pt x="1301" y="3206"/>
                    <a:pt x="6239" y="-994"/>
                    <a:pt x="11793" y="206"/>
                  </a:cubicBezTo>
                  <a:cubicBezTo>
                    <a:pt x="17347" y="1406"/>
                    <a:pt x="21050" y="5606"/>
                    <a:pt x="20433" y="11006"/>
                  </a:cubicBezTo>
                  <a:cubicBezTo>
                    <a:pt x="20433" y="11006"/>
                    <a:pt x="20433" y="11606"/>
                    <a:pt x="20433" y="11606"/>
                  </a:cubicBezTo>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319" name="Shape 319"/>
            <p:cNvSpPr/>
            <p:nvPr/>
          </p:nvSpPr>
          <p:spPr>
            <a:xfrm>
              <a:off x="1799274" y="719543"/>
              <a:ext cx="190594" cy="191948"/>
            </a:xfrm>
            <a:custGeom>
              <a:avLst/>
              <a:gdLst/>
              <a:ahLst/>
              <a:cxnLst>
                <a:cxn ang="0">
                  <a:pos x="wd2" y="hd2"/>
                </a:cxn>
                <a:cxn ang="5400000">
                  <a:pos x="wd2" y="hd2"/>
                </a:cxn>
                <a:cxn ang="10800000">
                  <a:pos x="wd2" y="hd2"/>
                </a:cxn>
                <a:cxn ang="16200000">
                  <a:pos x="wd2" y="hd2"/>
                </a:cxn>
              </a:cxnLst>
              <a:rect l="0" t="0" r="r" b="b"/>
              <a:pathLst>
                <a:path w="21034" h="20500" extrusionOk="0">
                  <a:moveTo>
                    <a:pt x="12140" y="20433"/>
                  </a:moveTo>
                  <a:cubicBezTo>
                    <a:pt x="6422" y="21050"/>
                    <a:pt x="1340" y="17347"/>
                    <a:pt x="69" y="11793"/>
                  </a:cubicBezTo>
                  <a:cubicBezTo>
                    <a:pt x="-566" y="6239"/>
                    <a:pt x="3246" y="684"/>
                    <a:pt x="8963" y="67"/>
                  </a:cubicBezTo>
                  <a:cubicBezTo>
                    <a:pt x="14681" y="-550"/>
                    <a:pt x="20399" y="3153"/>
                    <a:pt x="21034" y="8707"/>
                  </a:cubicBezTo>
                  <a:cubicBezTo>
                    <a:pt x="21034" y="9324"/>
                    <a:pt x="21034" y="9941"/>
                    <a:pt x="21034" y="11176"/>
                  </a:cubicBezTo>
                  <a:cubicBezTo>
                    <a:pt x="21034" y="15496"/>
                    <a:pt x="17222" y="19816"/>
                    <a:pt x="12140" y="20433"/>
                  </a:cubicBezTo>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320" name="Shape 320"/>
            <p:cNvSpPr/>
            <p:nvPr/>
          </p:nvSpPr>
          <p:spPr>
            <a:xfrm>
              <a:off x="1665432" y="1339337"/>
              <a:ext cx="193953" cy="195230"/>
            </a:xfrm>
            <a:custGeom>
              <a:avLst/>
              <a:gdLst/>
              <a:ahLst/>
              <a:cxnLst>
                <a:cxn ang="0">
                  <a:pos x="wd2" y="hd2"/>
                </a:cxn>
                <a:cxn ang="5400000">
                  <a:pos x="wd2" y="hd2"/>
                </a:cxn>
                <a:cxn ang="10800000">
                  <a:pos x="wd2" y="hd2"/>
                </a:cxn>
                <a:cxn ang="16200000">
                  <a:pos x="wd2" y="hd2"/>
                </a:cxn>
              </a:cxnLst>
              <a:rect l="0" t="0" r="r" b="b"/>
              <a:pathLst>
                <a:path w="20067" h="19011" extrusionOk="0">
                  <a:moveTo>
                    <a:pt x="18867" y="14210"/>
                  </a:moveTo>
                  <a:cubicBezTo>
                    <a:pt x="18867" y="14210"/>
                    <a:pt x="18867" y="14210"/>
                    <a:pt x="18867" y="14210"/>
                  </a:cubicBezTo>
                  <a:cubicBezTo>
                    <a:pt x="15867" y="18758"/>
                    <a:pt x="9867" y="20463"/>
                    <a:pt x="5067" y="17621"/>
                  </a:cubicBezTo>
                  <a:cubicBezTo>
                    <a:pt x="267" y="15347"/>
                    <a:pt x="-1533" y="9095"/>
                    <a:pt x="1467" y="4547"/>
                  </a:cubicBezTo>
                  <a:cubicBezTo>
                    <a:pt x="3867" y="0"/>
                    <a:pt x="10467" y="-1137"/>
                    <a:pt x="15267" y="1137"/>
                  </a:cubicBezTo>
                  <a:cubicBezTo>
                    <a:pt x="18267" y="2842"/>
                    <a:pt x="20067" y="6821"/>
                    <a:pt x="20067" y="10231"/>
                  </a:cubicBezTo>
                  <a:cubicBezTo>
                    <a:pt x="20067" y="11368"/>
                    <a:pt x="19467" y="13074"/>
                    <a:pt x="18867" y="14210"/>
                  </a:cubicBezTo>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321" name="Shape 321"/>
            <p:cNvSpPr/>
            <p:nvPr/>
          </p:nvSpPr>
          <p:spPr>
            <a:xfrm>
              <a:off x="1668553" y="420618"/>
              <a:ext cx="190626" cy="191000"/>
            </a:xfrm>
            <a:custGeom>
              <a:avLst/>
              <a:gdLst/>
              <a:ahLst/>
              <a:cxnLst>
                <a:cxn ang="0">
                  <a:pos x="wd2" y="hd2"/>
                </a:cxn>
                <a:cxn ang="5400000">
                  <a:pos x="wd2" y="hd2"/>
                </a:cxn>
                <a:cxn ang="10800000">
                  <a:pos x="wd2" y="hd2"/>
                </a:cxn>
                <a:cxn ang="16200000">
                  <a:pos x="wd2" y="hd2"/>
                </a:cxn>
              </a:cxnLst>
              <a:rect l="0" t="0" r="r" b="b"/>
              <a:pathLst>
                <a:path w="20035" h="18876" extrusionOk="0">
                  <a:moveTo>
                    <a:pt x="15000" y="17487"/>
                  </a:moveTo>
                  <a:cubicBezTo>
                    <a:pt x="10200" y="20329"/>
                    <a:pt x="4200" y="18624"/>
                    <a:pt x="1200" y="14076"/>
                  </a:cubicBezTo>
                  <a:cubicBezTo>
                    <a:pt x="-1200" y="9529"/>
                    <a:pt x="0" y="3845"/>
                    <a:pt x="4800" y="1003"/>
                  </a:cubicBezTo>
                  <a:cubicBezTo>
                    <a:pt x="9600" y="-1271"/>
                    <a:pt x="16200" y="434"/>
                    <a:pt x="18600" y="4982"/>
                  </a:cubicBezTo>
                  <a:cubicBezTo>
                    <a:pt x="19800" y="6687"/>
                    <a:pt x="20400" y="8392"/>
                    <a:pt x="19800" y="10097"/>
                  </a:cubicBezTo>
                  <a:cubicBezTo>
                    <a:pt x="19800" y="13508"/>
                    <a:pt x="18000" y="15782"/>
                    <a:pt x="15000" y="17487"/>
                  </a:cubicBezTo>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sp>
          <p:nvSpPr>
            <p:cNvPr id="322" name="Shape 322"/>
            <p:cNvSpPr/>
            <p:nvPr/>
          </p:nvSpPr>
          <p:spPr>
            <a:xfrm>
              <a:off x="0" y="0"/>
              <a:ext cx="1559274" cy="1950721"/>
            </a:xfrm>
            <a:custGeom>
              <a:avLst/>
              <a:gdLst/>
              <a:ahLst/>
              <a:cxnLst>
                <a:cxn ang="0">
                  <a:pos x="wd2" y="hd2"/>
                </a:cxn>
                <a:cxn ang="5400000">
                  <a:pos x="wd2" y="hd2"/>
                </a:cxn>
                <a:cxn ang="10800000">
                  <a:pos x="wd2" y="hd2"/>
                </a:cxn>
                <a:cxn ang="16200000">
                  <a:pos x="wd2" y="hd2"/>
                </a:cxn>
              </a:cxnLst>
              <a:rect l="0" t="0" r="r" b="b"/>
              <a:pathLst>
                <a:path w="21600" h="21600" extrusionOk="0">
                  <a:moveTo>
                    <a:pt x="13390" y="21600"/>
                  </a:moveTo>
                  <a:cubicBezTo>
                    <a:pt x="9804" y="21600"/>
                    <a:pt x="6456" y="20507"/>
                    <a:pt x="3906" y="18450"/>
                  </a:cubicBezTo>
                  <a:cubicBezTo>
                    <a:pt x="1435" y="16393"/>
                    <a:pt x="0" y="13693"/>
                    <a:pt x="0" y="10800"/>
                  </a:cubicBezTo>
                  <a:cubicBezTo>
                    <a:pt x="0" y="7907"/>
                    <a:pt x="1435" y="5207"/>
                    <a:pt x="3906" y="3150"/>
                  </a:cubicBezTo>
                  <a:cubicBezTo>
                    <a:pt x="6456" y="1157"/>
                    <a:pt x="9883" y="0"/>
                    <a:pt x="13390" y="0"/>
                  </a:cubicBezTo>
                  <a:cubicBezTo>
                    <a:pt x="16419" y="0"/>
                    <a:pt x="19209" y="771"/>
                    <a:pt x="21600" y="2250"/>
                  </a:cubicBezTo>
                  <a:cubicBezTo>
                    <a:pt x="19846" y="4050"/>
                    <a:pt x="19846" y="4050"/>
                    <a:pt x="19846" y="4050"/>
                  </a:cubicBezTo>
                  <a:cubicBezTo>
                    <a:pt x="17934" y="2957"/>
                    <a:pt x="15782" y="2314"/>
                    <a:pt x="13390" y="2314"/>
                  </a:cubicBezTo>
                  <a:cubicBezTo>
                    <a:pt x="10601" y="2314"/>
                    <a:pt x="7970" y="3214"/>
                    <a:pt x="5978" y="4821"/>
                  </a:cubicBezTo>
                  <a:cubicBezTo>
                    <a:pt x="3985" y="6429"/>
                    <a:pt x="2869" y="8550"/>
                    <a:pt x="2869" y="10800"/>
                  </a:cubicBezTo>
                  <a:cubicBezTo>
                    <a:pt x="2869" y="13114"/>
                    <a:pt x="3985" y="15236"/>
                    <a:pt x="5978" y="16843"/>
                  </a:cubicBezTo>
                  <a:cubicBezTo>
                    <a:pt x="7970" y="18450"/>
                    <a:pt x="10601" y="19286"/>
                    <a:pt x="13390" y="19286"/>
                  </a:cubicBezTo>
                  <a:cubicBezTo>
                    <a:pt x="15782" y="19286"/>
                    <a:pt x="17934" y="18707"/>
                    <a:pt x="19846" y="17550"/>
                  </a:cubicBezTo>
                  <a:cubicBezTo>
                    <a:pt x="21520" y="19414"/>
                    <a:pt x="21520" y="19414"/>
                    <a:pt x="21520" y="19414"/>
                  </a:cubicBezTo>
                  <a:cubicBezTo>
                    <a:pt x="19209" y="20893"/>
                    <a:pt x="16419" y="21600"/>
                    <a:pt x="13390" y="21600"/>
                  </a:cubicBez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2600" b="0">
                  <a:solidFill>
                    <a:srgbClr val="000000"/>
                  </a:solidFill>
                  <a:latin typeface="Verdana"/>
                  <a:ea typeface="Verdana"/>
                  <a:cs typeface="Verdana"/>
                  <a:sym typeface="Verdana"/>
                </a:defRPr>
              </a:pPr>
              <a:endParaRPr dirty="0"/>
            </a:p>
          </p:txBody>
        </p:sp>
      </p:grpSp>
      <p:sp>
        <p:nvSpPr>
          <p:cNvPr id="324" name="Shape 324"/>
          <p:cNvSpPr/>
          <p:nvPr/>
        </p:nvSpPr>
        <p:spPr>
          <a:xfrm>
            <a:off x="8525562" y="2931055"/>
            <a:ext cx="14677338" cy="8489300"/>
          </a:xfrm>
          <a:prstGeom prst="rect">
            <a:avLst/>
          </a:prstGeom>
          <a:solidFill>
            <a:srgbClr val="CCCCCC">
              <a:alpha val="10000"/>
            </a:srgbClr>
          </a:solidFill>
          <a:ln w="25400">
            <a:solidFill>
              <a:srgbClr val="ADB9CA"/>
            </a:solidFill>
          </a:ln>
        </p:spPr>
        <p:txBody>
          <a:bodyPr lIns="121919" tIns="121919" rIns="121919" bIns="121919"/>
          <a:lstStyle/>
          <a:p>
            <a:pPr defTabSz="2438400">
              <a:lnSpc>
                <a:spcPct val="100000"/>
              </a:lnSpc>
              <a:spcBef>
                <a:spcPts val="0"/>
              </a:spcBef>
              <a:defRPr sz="2400" b="0">
                <a:solidFill>
                  <a:srgbClr val="000000"/>
                </a:solidFill>
                <a:latin typeface="Menlo"/>
                <a:ea typeface="Menlo"/>
                <a:cs typeface="Menlo"/>
                <a:sym typeface="Menlo"/>
              </a:defRPr>
            </a:pPr>
            <a:endParaRPr dirty="0"/>
          </a:p>
        </p:txBody>
      </p:sp>
      <p:sp>
        <p:nvSpPr>
          <p:cNvPr id="325" name="Shape 325"/>
          <p:cNvSpPr/>
          <p:nvPr/>
        </p:nvSpPr>
        <p:spPr>
          <a:xfrm>
            <a:off x="8523730" y="2479554"/>
            <a:ext cx="14679170" cy="731521"/>
          </a:xfrm>
          <a:prstGeom prst="rect">
            <a:avLst/>
          </a:prstGeom>
          <a:solidFill>
            <a:srgbClr val="ADB9CA"/>
          </a:solidFill>
          <a:ln w="25400">
            <a:solidFill>
              <a:srgbClr val="ADB9CA"/>
            </a:solidFill>
            <a:miter/>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326" name="Shape 326"/>
          <p:cNvSpPr/>
          <p:nvPr/>
        </p:nvSpPr>
        <p:spPr>
          <a:xfrm>
            <a:off x="6030" y="4094997"/>
            <a:ext cx="6773335" cy="7315201"/>
          </a:xfrm>
          <a:prstGeom prst="rect">
            <a:avLst/>
          </a:prstGeom>
          <a:solidFill>
            <a:schemeClr val="accent6">
              <a:lumOff val="-11728"/>
            </a:schemeClr>
          </a:solidFill>
          <a:ln w="12700">
            <a:miter lim="400000"/>
          </a:ln>
        </p:spPr>
        <p:txBody>
          <a:bodyPr lIns="121919" tIns="121919" rIns="121919" bIns="121919">
            <a:normAutofit/>
          </a:bodyPr>
          <a:lstStyle/>
          <a:p>
            <a:pPr defTabSz="2438400">
              <a:lnSpc>
                <a:spcPts val="4000"/>
              </a:lnSpc>
              <a:spcBef>
                <a:spcPts val="0"/>
              </a:spcBef>
              <a:defRPr sz="3600" b="0">
                <a:latin typeface="Verdana"/>
                <a:ea typeface="Verdana"/>
                <a:cs typeface="Verdana"/>
                <a:sym typeface="Verdana"/>
              </a:defRPr>
            </a:pPr>
            <a:endParaRPr dirty="0"/>
          </a:p>
        </p:txBody>
      </p:sp>
      <p:sp>
        <p:nvSpPr>
          <p:cNvPr id="327" name="Shape 327"/>
          <p:cNvSpPr>
            <a:spLocks noGrp="1"/>
          </p:cNvSpPr>
          <p:nvPr>
            <p:ph type="body" sz="quarter" idx="13"/>
          </p:nvPr>
        </p:nvSpPr>
        <p:spPr>
          <a:xfrm>
            <a:off x="-1" y="7657141"/>
            <a:ext cx="6585388" cy="3365501"/>
          </a:xfrm>
          <a:prstGeom prst="rect">
            <a:avLst/>
          </a:prstGeom>
          <a:ln w="12700"/>
        </p:spPr>
        <p:txBody>
          <a:bodyPr>
            <a:normAutofit/>
          </a:bodyPr>
          <a:lstStyle/>
          <a:p>
            <a:pPr marL="0" indent="0">
              <a:lnSpc>
                <a:spcPts val="4000"/>
              </a:lnSpc>
              <a:spcBef>
                <a:spcPts val="0"/>
              </a:spcBef>
              <a:buSzTx/>
              <a:buFontTx/>
              <a:buNone/>
              <a:defRPr sz="3600">
                <a:solidFill>
                  <a:srgbClr val="FFFFFF"/>
                </a:solidFill>
              </a:defRPr>
            </a:pPr>
            <a:endParaRPr/>
          </a:p>
        </p:txBody>
      </p:sp>
      <p:sp>
        <p:nvSpPr>
          <p:cNvPr id="328" name="Shape 328"/>
          <p:cNvSpPr>
            <a:spLocks noGrp="1"/>
          </p:cNvSpPr>
          <p:nvPr>
            <p:ph type="title"/>
          </p:nvPr>
        </p:nvSpPr>
        <p:spPr>
          <a:xfrm>
            <a:off x="-1" y="4552125"/>
            <a:ext cx="6616701" cy="2971801"/>
          </a:xfrm>
          <a:prstGeom prst="rect">
            <a:avLst/>
          </a:prstGeom>
        </p:spPr>
        <p:txBody>
          <a:bodyPr anchor="b"/>
          <a:lstStyle>
            <a:lvl1pPr>
              <a:lnSpc>
                <a:spcPts val="5000"/>
              </a:lnSpc>
              <a:defRPr sz="4800">
                <a:solidFill>
                  <a:srgbClr val="FFFFFF"/>
                </a:solidFill>
              </a:defRPr>
            </a:lvl1pPr>
          </a:lstStyle>
          <a:p>
            <a:r>
              <a:t>Title Text</a:t>
            </a:r>
          </a:p>
        </p:txBody>
      </p:sp>
      <p:sp>
        <p:nvSpPr>
          <p:cNvPr id="329" name="Shape 329"/>
          <p:cNvSpPr>
            <a:spLocks noGrp="1"/>
          </p:cNvSpPr>
          <p:nvPr>
            <p:ph type="body" sz="half" idx="14"/>
          </p:nvPr>
        </p:nvSpPr>
        <p:spPr>
          <a:xfrm>
            <a:off x="8812231" y="3470983"/>
            <a:ext cx="14097928" cy="7689463"/>
          </a:xfrm>
          <a:prstGeom prst="rect">
            <a:avLst/>
          </a:prstGeom>
          <a:ln w="12700"/>
        </p:spPr>
        <p:txBody>
          <a:bodyPr>
            <a:normAutofit/>
          </a:bodyPr>
          <a:lstStyle/>
          <a:p>
            <a:pPr marL="0" indent="0" defTabSz="1828800">
              <a:spcBef>
                <a:spcPts val="800"/>
              </a:spcBef>
              <a:buSzTx/>
              <a:buFontTx/>
              <a:buNone/>
              <a:defRPr sz="1800">
                <a:latin typeface="Menlo"/>
                <a:ea typeface="Menlo"/>
                <a:cs typeface="Menlo"/>
                <a:sym typeface="Menlo"/>
              </a:defRPr>
            </a:pPr>
            <a:endParaRPr/>
          </a:p>
        </p:txBody>
      </p:sp>
      <p:sp>
        <p:nvSpPr>
          <p:cNvPr id="330" name="Shape 330"/>
          <p:cNvSpPr>
            <a:spLocks noGrp="1"/>
          </p:cNvSpPr>
          <p:nvPr>
            <p:ph type="body" sz="quarter" idx="15"/>
          </p:nvPr>
        </p:nvSpPr>
        <p:spPr>
          <a:xfrm>
            <a:off x="8812231" y="2480555"/>
            <a:ext cx="13933759" cy="729519"/>
          </a:xfrm>
          <a:prstGeom prst="rect">
            <a:avLst/>
          </a:prstGeom>
          <a:ln w="12700"/>
        </p:spPr>
        <p:txBody>
          <a:bodyPr anchor="ctr">
            <a:normAutofit/>
          </a:bodyPr>
          <a:lstStyle/>
          <a:p>
            <a:pPr marL="0" indent="0" algn="ctr" defTabSz="1828800">
              <a:spcBef>
                <a:spcPts val="800"/>
              </a:spcBef>
              <a:buSzTx/>
              <a:buFontTx/>
              <a:buNone/>
              <a:defRPr sz="2000" b="1">
                <a:solidFill>
                  <a:srgbClr val="FFFFFF"/>
                </a:solidFill>
                <a:latin typeface="Menlo"/>
                <a:ea typeface="Menlo"/>
                <a:cs typeface="Menlo"/>
                <a:sym typeface="Menlo"/>
              </a:defRPr>
            </a:pPr>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Info-Image-Vault">
    <p:spTree>
      <p:nvGrpSpPr>
        <p:cNvPr id="1" name=""/>
        <p:cNvGrpSpPr/>
        <p:nvPr/>
      </p:nvGrpSpPr>
      <p:grpSpPr>
        <a:xfrm>
          <a:off x="0" y="0"/>
          <a:ext cx="0" cy="0"/>
          <a:chOff x="0" y="0"/>
          <a:chExt cx="0" cy="0"/>
        </a:xfrm>
      </p:grpSpPr>
      <p:pic>
        <p:nvPicPr>
          <p:cNvPr id="337" name="image16.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94" y="11"/>
            <a:ext cx="7373723" cy="13716001"/>
          </a:xfrm>
          <a:prstGeom prst="rect">
            <a:avLst/>
          </a:prstGeom>
          <a:ln w="12700">
            <a:miter lim="400000"/>
          </a:ln>
        </p:spPr>
      </p:pic>
      <p:sp>
        <p:nvSpPr>
          <p:cNvPr id="338" name="Shape 338"/>
          <p:cNvSpPr/>
          <p:nvPr/>
        </p:nvSpPr>
        <p:spPr>
          <a:xfrm>
            <a:off x="28890" y="4105157"/>
            <a:ext cx="6773335" cy="7315201"/>
          </a:xfrm>
          <a:prstGeom prst="rect">
            <a:avLst/>
          </a:prstGeom>
          <a:solidFill>
            <a:srgbClr val="000000"/>
          </a:solidFill>
          <a:ln w="12700">
            <a:miter lim="400000"/>
          </a:ln>
        </p:spPr>
        <p:txBody>
          <a:bodyPr lIns="121919" tIns="121919" rIns="121919" bIns="121919" anchor="ctr"/>
          <a:lstStyle/>
          <a:p>
            <a:pPr>
              <a:lnSpc>
                <a:spcPct val="100000"/>
              </a:lnSpc>
              <a:spcBef>
                <a:spcPts val="0"/>
              </a:spcBef>
              <a:defRPr sz="3400" b="0">
                <a:solidFill>
                  <a:srgbClr val="000000"/>
                </a:solidFill>
                <a:latin typeface="Verdana"/>
                <a:ea typeface="Verdana"/>
                <a:cs typeface="Verdana"/>
                <a:sym typeface="Verdana"/>
              </a:defRPr>
            </a:pPr>
            <a:endParaRPr dirty="0"/>
          </a:p>
        </p:txBody>
      </p:sp>
      <p:grpSp>
        <p:nvGrpSpPr>
          <p:cNvPr id="346" name="Group 346"/>
          <p:cNvGrpSpPr/>
          <p:nvPr/>
        </p:nvGrpSpPr>
        <p:grpSpPr>
          <a:xfrm>
            <a:off x="705842" y="643031"/>
            <a:ext cx="2099012" cy="2105871"/>
            <a:chOff x="0" y="0"/>
            <a:chExt cx="2099011" cy="2105869"/>
          </a:xfrm>
        </p:grpSpPr>
        <p:sp>
          <p:nvSpPr>
            <p:cNvPr id="339" name="Shape 339"/>
            <p:cNvSpPr/>
            <p:nvPr/>
          </p:nvSpPr>
          <p:spPr>
            <a:xfrm>
              <a:off x="-1" y="-1"/>
              <a:ext cx="2099012" cy="21058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729" y="21600"/>
                  </a:lnTo>
                  <a:lnTo>
                    <a:pt x="21600" y="0"/>
                  </a:lnTo>
                  <a:lnTo>
                    <a:pt x="0" y="0"/>
                  </a:lnTo>
                  <a:close/>
                  <a:moveTo>
                    <a:pt x="12071" y="4327"/>
                  </a:moveTo>
                  <a:lnTo>
                    <a:pt x="13306" y="4327"/>
                  </a:lnTo>
                  <a:lnTo>
                    <a:pt x="13306" y="5558"/>
                  </a:lnTo>
                  <a:lnTo>
                    <a:pt x="12071" y="5558"/>
                  </a:lnTo>
                  <a:lnTo>
                    <a:pt x="12071" y="4327"/>
                  </a:lnTo>
                  <a:close/>
                  <a:moveTo>
                    <a:pt x="9565" y="9322"/>
                  </a:moveTo>
                  <a:lnTo>
                    <a:pt x="8329" y="9322"/>
                  </a:lnTo>
                  <a:lnTo>
                    <a:pt x="8329" y="8056"/>
                  </a:lnTo>
                  <a:lnTo>
                    <a:pt x="9565" y="8056"/>
                  </a:lnTo>
                  <a:lnTo>
                    <a:pt x="9565" y="9322"/>
                  </a:lnTo>
                  <a:close/>
                  <a:moveTo>
                    <a:pt x="9565" y="7458"/>
                  </a:moveTo>
                  <a:lnTo>
                    <a:pt x="8329" y="7458"/>
                  </a:lnTo>
                  <a:lnTo>
                    <a:pt x="8329" y="6192"/>
                  </a:lnTo>
                  <a:lnTo>
                    <a:pt x="9565" y="6192"/>
                  </a:lnTo>
                  <a:lnTo>
                    <a:pt x="9565" y="7458"/>
                  </a:lnTo>
                  <a:close/>
                  <a:moveTo>
                    <a:pt x="9565" y="5558"/>
                  </a:moveTo>
                  <a:lnTo>
                    <a:pt x="8329" y="5558"/>
                  </a:lnTo>
                  <a:lnTo>
                    <a:pt x="8329" y="4327"/>
                  </a:lnTo>
                  <a:lnTo>
                    <a:pt x="9565" y="4327"/>
                  </a:lnTo>
                  <a:lnTo>
                    <a:pt x="9565" y="5558"/>
                  </a:lnTo>
                  <a:close/>
                  <a:moveTo>
                    <a:pt x="11435" y="11187"/>
                  </a:moveTo>
                  <a:lnTo>
                    <a:pt x="10200" y="11187"/>
                  </a:lnTo>
                  <a:lnTo>
                    <a:pt x="10200" y="9956"/>
                  </a:lnTo>
                  <a:lnTo>
                    <a:pt x="11435" y="9956"/>
                  </a:lnTo>
                  <a:lnTo>
                    <a:pt x="11435" y="11187"/>
                  </a:lnTo>
                  <a:close/>
                  <a:moveTo>
                    <a:pt x="11435" y="9322"/>
                  </a:moveTo>
                  <a:lnTo>
                    <a:pt x="10200" y="9322"/>
                  </a:lnTo>
                  <a:lnTo>
                    <a:pt x="10200" y="8056"/>
                  </a:lnTo>
                  <a:lnTo>
                    <a:pt x="11435" y="8056"/>
                  </a:lnTo>
                  <a:lnTo>
                    <a:pt x="11435" y="9322"/>
                  </a:lnTo>
                  <a:close/>
                  <a:moveTo>
                    <a:pt x="11435" y="7458"/>
                  </a:moveTo>
                  <a:lnTo>
                    <a:pt x="10200" y="7458"/>
                  </a:lnTo>
                  <a:lnTo>
                    <a:pt x="10200" y="6192"/>
                  </a:lnTo>
                  <a:lnTo>
                    <a:pt x="11435" y="6192"/>
                  </a:lnTo>
                  <a:lnTo>
                    <a:pt x="11435" y="7458"/>
                  </a:lnTo>
                  <a:close/>
                  <a:moveTo>
                    <a:pt x="11435" y="5558"/>
                  </a:moveTo>
                  <a:lnTo>
                    <a:pt x="10200" y="5558"/>
                  </a:lnTo>
                  <a:lnTo>
                    <a:pt x="10200" y="4327"/>
                  </a:lnTo>
                  <a:lnTo>
                    <a:pt x="11435" y="4327"/>
                  </a:lnTo>
                  <a:lnTo>
                    <a:pt x="11435" y="5558"/>
                  </a:lnTo>
                  <a:close/>
                  <a:moveTo>
                    <a:pt x="12071" y="6192"/>
                  </a:moveTo>
                  <a:lnTo>
                    <a:pt x="13306" y="6192"/>
                  </a:lnTo>
                  <a:lnTo>
                    <a:pt x="13306" y="7458"/>
                  </a:lnTo>
                  <a:lnTo>
                    <a:pt x="12071" y="7458"/>
                  </a:lnTo>
                  <a:lnTo>
                    <a:pt x="12071" y="6192"/>
                  </a:lnTo>
                  <a:close/>
                  <a:moveTo>
                    <a:pt x="12071" y="9322"/>
                  </a:moveTo>
                  <a:lnTo>
                    <a:pt x="12071" y="8056"/>
                  </a:lnTo>
                  <a:lnTo>
                    <a:pt x="13306" y="8056"/>
                  </a:lnTo>
                  <a:lnTo>
                    <a:pt x="13306" y="9322"/>
                  </a:lnTo>
                  <a:lnTo>
                    <a:pt x="12071" y="9322"/>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340" name="Shape 340"/>
            <p:cNvSpPr/>
            <p:nvPr/>
          </p:nvSpPr>
          <p:spPr>
            <a:xfrm>
              <a:off x="809422" y="785414"/>
              <a:ext cx="113180" cy="123473"/>
            </a:xfrm>
            <a:prstGeom prst="rect">
              <a:avLst/>
            </a:prstGeom>
            <a:solidFill>
              <a:srgbClr val="FFFFFF">
                <a:alpha val="54000"/>
              </a:srgbClr>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341" name="Shape 341"/>
            <p:cNvSpPr/>
            <p:nvPr/>
          </p:nvSpPr>
          <p:spPr>
            <a:xfrm>
              <a:off x="802561" y="785414"/>
              <a:ext cx="120043" cy="1234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1234" y="21600"/>
                  </a:lnTo>
                  <a:lnTo>
                    <a:pt x="1234" y="0"/>
                  </a:lnTo>
                  <a:lnTo>
                    <a:pt x="21600" y="0"/>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342" name="Shape 342"/>
            <p:cNvSpPr/>
            <p:nvPr/>
          </p:nvSpPr>
          <p:spPr>
            <a:xfrm>
              <a:off x="809422" y="421860"/>
              <a:ext cx="113180" cy="120041"/>
            </a:xfrm>
            <a:prstGeom prst="rect">
              <a:avLst/>
            </a:prstGeom>
            <a:solidFill>
              <a:srgbClr val="FFFFFF">
                <a:alpha val="54000"/>
              </a:srgbClr>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343" name="Shape 343"/>
            <p:cNvSpPr/>
            <p:nvPr/>
          </p:nvSpPr>
          <p:spPr>
            <a:xfrm>
              <a:off x="802561" y="421860"/>
              <a:ext cx="120043" cy="1200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1234" y="21600"/>
                  </a:lnTo>
                  <a:lnTo>
                    <a:pt x="1234" y="0"/>
                  </a:lnTo>
                  <a:lnTo>
                    <a:pt x="21600" y="0"/>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344" name="Shape 344"/>
            <p:cNvSpPr/>
            <p:nvPr/>
          </p:nvSpPr>
          <p:spPr>
            <a:xfrm>
              <a:off x="991199" y="603637"/>
              <a:ext cx="113180" cy="123473"/>
            </a:xfrm>
            <a:prstGeom prst="rect">
              <a:avLst/>
            </a:prstGeom>
            <a:solidFill>
              <a:srgbClr val="FFFFFF">
                <a:alpha val="54000"/>
              </a:srgbClr>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345" name="Shape 345"/>
            <p:cNvSpPr/>
            <p:nvPr/>
          </p:nvSpPr>
          <p:spPr>
            <a:xfrm>
              <a:off x="984341" y="603637"/>
              <a:ext cx="120043" cy="1234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1234" y="21600"/>
                  </a:lnTo>
                  <a:lnTo>
                    <a:pt x="1234" y="0"/>
                  </a:lnTo>
                  <a:lnTo>
                    <a:pt x="21600" y="0"/>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grpSp>
      <p:sp>
        <p:nvSpPr>
          <p:cNvPr id="347" name="Shape 347"/>
          <p:cNvSpPr>
            <a:spLocks noGrp="1"/>
          </p:cNvSpPr>
          <p:nvPr>
            <p:ph type="sldNum" sz="quarter" idx="2"/>
          </p:nvPr>
        </p:nvSpPr>
        <p:spPr>
          <a:xfrm>
            <a:off x="23603591" y="13156774"/>
            <a:ext cx="514906"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
        <p:nvSpPr>
          <p:cNvPr id="348" name="Shape 348"/>
          <p:cNvSpPr/>
          <p:nvPr/>
        </p:nvSpPr>
        <p:spPr>
          <a:xfrm>
            <a:off x="19445329" y="13141286"/>
            <a:ext cx="3242232" cy="492440"/>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349" name="Shape 349"/>
          <p:cNvSpPr>
            <a:spLocks noGrp="1"/>
          </p:cNvSpPr>
          <p:nvPr>
            <p:ph type="title"/>
          </p:nvPr>
        </p:nvSpPr>
        <p:spPr>
          <a:xfrm>
            <a:off x="-2060" y="4547424"/>
            <a:ext cx="6612847" cy="2976502"/>
          </a:xfrm>
          <a:prstGeom prst="rect">
            <a:avLst/>
          </a:prstGeom>
        </p:spPr>
        <p:txBody>
          <a:bodyPr anchor="b"/>
          <a:lstStyle>
            <a:lvl1pPr marL="12700" indent="-12700">
              <a:lnSpc>
                <a:spcPts val="5000"/>
              </a:lnSpc>
              <a:defRPr sz="4800">
                <a:solidFill>
                  <a:srgbClr val="FFFFFF"/>
                </a:solidFill>
              </a:defRPr>
            </a:lvl1pPr>
          </a:lstStyle>
          <a:p>
            <a:r>
              <a:t>Title Text</a:t>
            </a:r>
          </a:p>
        </p:txBody>
      </p:sp>
      <p:sp>
        <p:nvSpPr>
          <p:cNvPr id="350" name="Shape 350"/>
          <p:cNvSpPr>
            <a:spLocks noGrp="1"/>
          </p:cNvSpPr>
          <p:nvPr>
            <p:ph type="body" sz="quarter" idx="13"/>
          </p:nvPr>
        </p:nvSpPr>
        <p:spPr>
          <a:xfrm>
            <a:off x="-1" y="7657141"/>
            <a:ext cx="6585388" cy="3368285"/>
          </a:xfrm>
          <a:prstGeom prst="rect">
            <a:avLst/>
          </a:prstGeom>
          <a:ln w="12700"/>
        </p:spPr>
        <p:txBody>
          <a:bodyPr>
            <a:normAutofit/>
          </a:bodyPr>
          <a:lstStyle/>
          <a:p>
            <a:pPr marL="0" indent="0">
              <a:lnSpc>
                <a:spcPts val="4000"/>
              </a:lnSpc>
              <a:spcBef>
                <a:spcPts val="0"/>
              </a:spcBef>
              <a:buSzTx/>
              <a:buFontTx/>
              <a:buNone/>
              <a:defRPr sz="3600">
                <a:solidFill>
                  <a:srgbClr val="FFFFFF"/>
                </a:solidFill>
              </a:defRPr>
            </a:pPr>
            <a:endParaRPr/>
          </a:p>
        </p:txBody>
      </p:sp>
      <p:sp>
        <p:nvSpPr>
          <p:cNvPr id="351" name="Shape 351"/>
          <p:cNvSpPr>
            <a:spLocks noGrp="1"/>
          </p:cNvSpPr>
          <p:nvPr>
            <p:ph type="pic" idx="14"/>
          </p:nvPr>
        </p:nvSpPr>
        <p:spPr>
          <a:xfrm>
            <a:off x="8030797" y="747437"/>
            <a:ext cx="15696127" cy="12195643"/>
          </a:xfrm>
          <a:prstGeom prst="rect">
            <a:avLst/>
          </a:prstGeom>
          <a:ln w="12700">
            <a:solidFill>
              <a:srgbClr val="CBCFD5"/>
            </a:solidFill>
            <a:round/>
          </a:ln>
        </p:spPr>
        <p:txBody>
          <a:bodyPr lIns="91439" tIns="45719" rIns="91439" bIns="45719"/>
          <a:lstStyle/>
          <a:p>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 Rise">
    <p:bg>
      <p:bgPr>
        <a:solidFill>
          <a:srgbClr val="000000"/>
        </a:solidFill>
        <a:effectLst/>
      </p:bgPr>
    </p:bg>
    <p:spTree>
      <p:nvGrpSpPr>
        <p:cNvPr id="1" name=""/>
        <p:cNvGrpSpPr/>
        <p:nvPr/>
      </p:nvGrpSpPr>
      <p:grpSpPr>
        <a:xfrm>
          <a:off x="0" y="0"/>
          <a:ext cx="0" cy="0"/>
          <a:chOff x="0" y="0"/>
          <a:chExt cx="0" cy="0"/>
        </a:xfrm>
      </p:grpSpPr>
      <p:pic>
        <p:nvPicPr>
          <p:cNvPr id="25" name="image3.jpg"/>
          <p:cNvPicPr>
            <a:picLocks noChangeAspect="1"/>
          </p:cNvPicPr>
          <p:nvPr/>
        </p:nvPicPr>
        <p:blipFill>
          <a:blip r:embed="rId2"/>
          <a:stretch>
            <a:fillRect/>
          </a:stretch>
        </p:blipFill>
        <p:spPr>
          <a:xfrm>
            <a:off x="-1" y="-1"/>
            <a:ext cx="24384001" cy="13716001"/>
          </a:xfrm>
          <a:prstGeom prst="rect">
            <a:avLst/>
          </a:prstGeom>
          <a:ln w="12700">
            <a:miter lim="400000"/>
          </a:ln>
        </p:spPr>
      </p:pic>
      <p:sp>
        <p:nvSpPr>
          <p:cNvPr id="26" name="Shape 26"/>
          <p:cNvSpPr/>
          <p:nvPr/>
        </p:nvSpPr>
        <p:spPr>
          <a:xfrm>
            <a:off x="1701674" y="3082173"/>
            <a:ext cx="12838854" cy="10633828"/>
          </a:xfrm>
          <a:prstGeom prst="rect">
            <a:avLst/>
          </a:prstGeom>
          <a:solidFill>
            <a:srgbClr val="000000"/>
          </a:solidFill>
          <a:ln w="12700">
            <a:miter lim="400000"/>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27" name="Shape 27"/>
          <p:cNvSpPr/>
          <p:nvPr/>
        </p:nvSpPr>
        <p:spPr>
          <a:xfrm>
            <a:off x="2856461" y="1387717"/>
            <a:ext cx="2938849" cy="3081870"/>
          </a:xfrm>
          <a:prstGeom prst="rect">
            <a:avLst/>
          </a:prstGeom>
          <a:solidFill>
            <a:schemeClr val="accent2"/>
          </a:solidFill>
          <a:ln w="12700">
            <a:miter lim="400000"/>
          </a:ln>
        </p:spPr>
        <p:txBody>
          <a:bodyPr lIns="121919" tIns="121919" rIns="121919" bIns="121919"/>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28" name="Shape 28"/>
          <p:cNvSpPr/>
          <p:nvPr/>
        </p:nvSpPr>
        <p:spPr>
          <a:xfrm>
            <a:off x="2336799" y="12859187"/>
            <a:ext cx="4290647" cy="279401"/>
          </a:xfrm>
          <a:prstGeom prst="rect">
            <a:avLst/>
          </a:prstGeom>
          <a:ln w="254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00000"/>
              </a:lnSpc>
              <a:spcBef>
                <a:spcPts val="0"/>
              </a:spcBef>
              <a:defRPr sz="1800" b="0">
                <a:solidFill>
                  <a:srgbClr val="44546A"/>
                </a:solidFill>
                <a:latin typeface="Verdana"/>
                <a:ea typeface="Verdana"/>
                <a:cs typeface="Verdana"/>
                <a:sym typeface="Verdana"/>
              </a:defRPr>
            </a:lvl1pPr>
          </a:lstStyle>
          <a:p>
            <a:r>
              <a:rPr dirty="0"/>
              <a:t>Copyright © </a:t>
            </a:r>
            <a:r>
              <a:rPr lang="en-US" dirty="0"/>
              <a:t>2020</a:t>
            </a:r>
            <a:r>
              <a:rPr dirty="0"/>
              <a:t> HashiCorp</a:t>
            </a:r>
          </a:p>
        </p:txBody>
      </p:sp>
      <p:pic>
        <p:nvPicPr>
          <p:cNvPr id="29" name="image2.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16234" y="1817714"/>
            <a:ext cx="2374966" cy="2374961"/>
          </a:xfrm>
          <a:prstGeom prst="rect">
            <a:avLst/>
          </a:prstGeom>
          <a:ln w="12700">
            <a:miter lim="400000"/>
          </a:ln>
        </p:spPr>
      </p:pic>
      <p:sp>
        <p:nvSpPr>
          <p:cNvPr id="30" name="Shape 30"/>
          <p:cNvSpPr>
            <a:spLocks noGrp="1"/>
          </p:cNvSpPr>
          <p:nvPr>
            <p:ph type="title"/>
          </p:nvPr>
        </p:nvSpPr>
        <p:spPr>
          <a:xfrm>
            <a:off x="2336799" y="5257800"/>
            <a:ext cx="11531601" cy="4927600"/>
          </a:xfrm>
          <a:prstGeom prst="rect">
            <a:avLst/>
          </a:prstGeom>
        </p:spPr>
        <p:txBody>
          <a:bodyPr anchor="b"/>
          <a:lstStyle>
            <a:lvl1pPr>
              <a:spcBef>
                <a:spcPts val="2500"/>
              </a:spcBef>
              <a:defRPr sz="8400">
                <a:solidFill>
                  <a:srgbClr val="FFFFFF"/>
                </a:solidFill>
              </a:defRPr>
            </a:lvl1pPr>
          </a:lstStyle>
          <a:p>
            <a:r>
              <a:t>Title Text</a:t>
            </a:r>
          </a:p>
        </p:txBody>
      </p:sp>
      <p:sp>
        <p:nvSpPr>
          <p:cNvPr id="31" name="Shape 31"/>
          <p:cNvSpPr>
            <a:spLocks noGrp="1"/>
          </p:cNvSpPr>
          <p:nvPr>
            <p:ph type="body" sz="quarter" idx="1"/>
          </p:nvPr>
        </p:nvSpPr>
        <p:spPr>
          <a:xfrm>
            <a:off x="2336799" y="10414000"/>
            <a:ext cx="11531601" cy="2374961"/>
          </a:xfrm>
          <a:prstGeom prst="rect">
            <a:avLst/>
          </a:prstGeom>
          <a:ln w="12700"/>
        </p:spPr>
        <p:txBody>
          <a:bodyPr lIns="0" tIns="0" rIns="0" bIns="0">
            <a:normAutofit/>
          </a:bodyPr>
          <a:lstStyle>
            <a:lvl1pPr marL="0" indent="0">
              <a:buSzTx/>
              <a:buFontTx/>
              <a:buNone/>
              <a:defRPr sz="4200">
                <a:solidFill>
                  <a:srgbClr val="8497B0"/>
                </a:solidFill>
              </a:defRPr>
            </a:lvl1pPr>
            <a:lvl2pPr marL="0" indent="342900">
              <a:buSzTx/>
              <a:buFontTx/>
              <a:buNone/>
              <a:defRPr sz="4200">
                <a:solidFill>
                  <a:srgbClr val="8497B0"/>
                </a:solidFill>
              </a:defRPr>
            </a:lvl2pPr>
            <a:lvl3pPr marL="1165860" indent="-480060">
              <a:buFontTx/>
              <a:defRPr sz="4200">
                <a:solidFill>
                  <a:srgbClr val="8497B0"/>
                </a:solidFill>
              </a:defRPr>
            </a:lvl3pPr>
            <a:lvl4pPr marL="1562100" indent="-533400">
              <a:buFontTx/>
              <a:defRPr sz="4200">
                <a:solidFill>
                  <a:srgbClr val="8497B0"/>
                </a:solidFill>
              </a:defRPr>
            </a:lvl4pPr>
            <a:lvl5pPr marL="1905000" indent="-533400">
              <a:buFontTx/>
              <a:defRPr sz="4200">
                <a:solidFill>
                  <a:srgbClr val="8497B0"/>
                </a:solidFill>
              </a:defRPr>
            </a:lvl5pPr>
          </a:lstStyle>
          <a:p>
            <a:r>
              <a:t>Body Level One</a:t>
            </a:r>
          </a:p>
          <a:p>
            <a:pPr lvl="1"/>
            <a:r>
              <a:t>Body Level Two</a:t>
            </a:r>
          </a:p>
          <a:p>
            <a:pPr lvl="2"/>
            <a:r>
              <a:t>Body Level Three</a:t>
            </a:r>
          </a:p>
          <a:p>
            <a:pPr lvl="3"/>
            <a:r>
              <a:t>Body Level Four</a:t>
            </a:r>
          </a:p>
          <a:p>
            <a:pPr lvl="4"/>
            <a:r>
              <a:t>Body Level Five</a:t>
            </a:r>
          </a:p>
        </p:txBody>
      </p:sp>
      <p:sp>
        <p:nvSpPr>
          <p:cNvPr id="32" name="Shape 32"/>
          <p:cNvSpPr>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Info-Text-Vault">
    <p:spTree>
      <p:nvGrpSpPr>
        <p:cNvPr id="1" name=""/>
        <p:cNvGrpSpPr/>
        <p:nvPr/>
      </p:nvGrpSpPr>
      <p:grpSpPr>
        <a:xfrm>
          <a:off x="0" y="0"/>
          <a:ext cx="0" cy="0"/>
          <a:chOff x="0" y="0"/>
          <a:chExt cx="0" cy="0"/>
        </a:xfrm>
      </p:grpSpPr>
      <p:pic>
        <p:nvPicPr>
          <p:cNvPr id="358" name="image16.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94" y="11"/>
            <a:ext cx="7373723" cy="13716001"/>
          </a:xfrm>
          <a:prstGeom prst="rect">
            <a:avLst/>
          </a:prstGeom>
          <a:ln w="12700">
            <a:miter lim="400000"/>
          </a:ln>
        </p:spPr>
      </p:pic>
      <p:sp>
        <p:nvSpPr>
          <p:cNvPr id="359" name="Shape 359"/>
          <p:cNvSpPr/>
          <p:nvPr/>
        </p:nvSpPr>
        <p:spPr>
          <a:xfrm>
            <a:off x="28890" y="4105157"/>
            <a:ext cx="6773335" cy="7315201"/>
          </a:xfrm>
          <a:prstGeom prst="rect">
            <a:avLst/>
          </a:prstGeom>
          <a:solidFill>
            <a:srgbClr val="000000"/>
          </a:solidFill>
          <a:ln w="12700">
            <a:miter lim="400000"/>
          </a:ln>
        </p:spPr>
        <p:txBody>
          <a:bodyPr lIns="121919" tIns="121919" rIns="121919" bIns="121919" anchor="ctr"/>
          <a:lstStyle/>
          <a:p>
            <a:pPr>
              <a:lnSpc>
                <a:spcPct val="100000"/>
              </a:lnSpc>
              <a:spcBef>
                <a:spcPts val="0"/>
              </a:spcBef>
              <a:defRPr sz="3400" b="0">
                <a:solidFill>
                  <a:srgbClr val="000000"/>
                </a:solidFill>
                <a:latin typeface="Verdana"/>
                <a:ea typeface="Verdana"/>
                <a:cs typeface="Verdana"/>
                <a:sym typeface="Verdana"/>
              </a:defRPr>
            </a:pPr>
            <a:endParaRPr dirty="0"/>
          </a:p>
        </p:txBody>
      </p:sp>
      <p:grpSp>
        <p:nvGrpSpPr>
          <p:cNvPr id="367" name="Group 367"/>
          <p:cNvGrpSpPr/>
          <p:nvPr/>
        </p:nvGrpSpPr>
        <p:grpSpPr>
          <a:xfrm>
            <a:off x="705842" y="643031"/>
            <a:ext cx="2099012" cy="2105871"/>
            <a:chOff x="0" y="0"/>
            <a:chExt cx="2099011" cy="2105869"/>
          </a:xfrm>
        </p:grpSpPr>
        <p:sp>
          <p:nvSpPr>
            <p:cNvPr id="360" name="Shape 360"/>
            <p:cNvSpPr/>
            <p:nvPr/>
          </p:nvSpPr>
          <p:spPr>
            <a:xfrm>
              <a:off x="-1" y="-1"/>
              <a:ext cx="2099012" cy="21058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729" y="21600"/>
                  </a:lnTo>
                  <a:lnTo>
                    <a:pt x="21600" y="0"/>
                  </a:lnTo>
                  <a:lnTo>
                    <a:pt x="0" y="0"/>
                  </a:lnTo>
                  <a:close/>
                  <a:moveTo>
                    <a:pt x="12071" y="4327"/>
                  </a:moveTo>
                  <a:lnTo>
                    <a:pt x="13306" y="4327"/>
                  </a:lnTo>
                  <a:lnTo>
                    <a:pt x="13306" y="5558"/>
                  </a:lnTo>
                  <a:lnTo>
                    <a:pt x="12071" y="5558"/>
                  </a:lnTo>
                  <a:lnTo>
                    <a:pt x="12071" y="4327"/>
                  </a:lnTo>
                  <a:close/>
                  <a:moveTo>
                    <a:pt x="9565" y="9322"/>
                  </a:moveTo>
                  <a:lnTo>
                    <a:pt x="8329" y="9322"/>
                  </a:lnTo>
                  <a:lnTo>
                    <a:pt x="8329" y="8056"/>
                  </a:lnTo>
                  <a:lnTo>
                    <a:pt x="9565" y="8056"/>
                  </a:lnTo>
                  <a:lnTo>
                    <a:pt x="9565" y="9322"/>
                  </a:lnTo>
                  <a:close/>
                  <a:moveTo>
                    <a:pt x="9565" y="7458"/>
                  </a:moveTo>
                  <a:lnTo>
                    <a:pt x="8329" y="7458"/>
                  </a:lnTo>
                  <a:lnTo>
                    <a:pt x="8329" y="6192"/>
                  </a:lnTo>
                  <a:lnTo>
                    <a:pt x="9565" y="6192"/>
                  </a:lnTo>
                  <a:lnTo>
                    <a:pt x="9565" y="7458"/>
                  </a:lnTo>
                  <a:close/>
                  <a:moveTo>
                    <a:pt x="9565" y="5558"/>
                  </a:moveTo>
                  <a:lnTo>
                    <a:pt x="8329" y="5558"/>
                  </a:lnTo>
                  <a:lnTo>
                    <a:pt x="8329" y="4327"/>
                  </a:lnTo>
                  <a:lnTo>
                    <a:pt x="9565" y="4327"/>
                  </a:lnTo>
                  <a:lnTo>
                    <a:pt x="9565" y="5558"/>
                  </a:lnTo>
                  <a:close/>
                  <a:moveTo>
                    <a:pt x="11435" y="11187"/>
                  </a:moveTo>
                  <a:lnTo>
                    <a:pt x="10200" y="11187"/>
                  </a:lnTo>
                  <a:lnTo>
                    <a:pt x="10200" y="9956"/>
                  </a:lnTo>
                  <a:lnTo>
                    <a:pt x="11435" y="9956"/>
                  </a:lnTo>
                  <a:lnTo>
                    <a:pt x="11435" y="11187"/>
                  </a:lnTo>
                  <a:close/>
                  <a:moveTo>
                    <a:pt x="11435" y="9322"/>
                  </a:moveTo>
                  <a:lnTo>
                    <a:pt x="10200" y="9322"/>
                  </a:lnTo>
                  <a:lnTo>
                    <a:pt x="10200" y="8056"/>
                  </a:lnTo>
                  <a:lnTo>
                    <a:pt x="11435" y="8056"/>
                  </a:lnTo>
                  <a:lnTo>
                    <a:pt x="11435" y="9322"/>
                  </a:lnTo>
                  <a:close/>
                  <a:moveTo>
                    <a:pt x="11435" y="7458"/>
                  </a:moveTo>
                  <a:lnTo>
                    <a:pt x="10200" y="7458"/>
                  </a:lnTo>
                  <a:lnTo>
                    <a:pt x="10200" y="6192"/>
                  </a:lnTo>
                  <a:lnTo>
                    <a:pt x="11435" y="6192"/>
                  </a:lnTo>
                  <a:lnTo>
                    <a:pt x="11435" y="7458"/>
                  </a:lnTo>
                  <a:close/>
                  <a:moveTo>
                    <a:pt x="11435" y="5558"/>
                  </a:moveTo>
                  <a:lnTo>
                    <a:pt x="10200" y="5558"/>
                  </a:lnTo>
                  <a:lnTo>
                    <a:pt x="10200" y="4327"/>
                  </a:lnTo>
                  <a:lnTo>
                    <a:pt x="11435" y="4327"/>
                  </a:lnTo>
                  <a:lnTo>
                    <a:pt x="11435" y="5558"/>
                  </a:lnTo>
                  <a:close/>
                  <a:moveTo>
                    <a:pt x="12071" y="6192"/>
                  </a:moveTo>
                  <a:lnTo>
                    <a:pt x="13306" y="6192"/>
                  </a:lnTo>
                  <a:lnTo>
                    <a:pt x="13306" y="7458"/>
                  </a:lnTo>
                  <a:lnTo>
                    <a:pt x="12071" y="7458"/>
                  </a:lnTo>
                  <a:lnTo>
                    <a:pt x="12071" y="6192"/>
                  </a:lnTo>
                  <a:close/>
                  <a:moveTo>
                    <a:pt x="12071" y="9322"/>
                  </a:moveTo>
                  <a:lnTo>
                    <a:pt x="12071" y="8056"/>
                  </a:lnTo>
                  <a:lnTo>
                    <a:pt x="13306" y="8056"/>
                  </a:lnTo>
                  <a:lnTo>
                    <a:pt x="13306" y="9322"/>
                  </a:lnTo>
                  <a:lnTo>
                    <a:pt x="12071" y="9322"/>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361" name="Shape 361"/>
            <p:cNvSpPr/>
            <p:nvPr/>
          </p:nvSpPr>
          <p:spPr>
            <a:xfrm>
              <a:off x="809422" y="785414"/>
              <a:ext cx="113180" cy="123473"/>
            </a:xfrm>
            <a:prstGeom prst="rect">
              <a:avLst/>
            </a:prstGeom>
            <a:solidFill>
              <a:srgbClr val="FFFFFF">
                <a:alpha val="54000"/>
              </a:srgbClr>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362" name="Shape 362"/>
            <p:cNvSpPr/>
            <p:nvPr/>
          </p:nvSpPr>
          <p:spPr>
            <a:xfrm>
              <a:off x="802561" y="785414"/>
              <a:ext cx="120043" cy="1234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1234" y="21600"/>
                  </a:lnTo>
                  <a:lnTo>
                    <a:pt x="1234" y="0"/>
                  </a:lnTo>
                  <a:lnTo>
                    <a:pt x="21600" y="0"/>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363" name="Shape 363"/>
            <p:cNvSpPr/>
            <p:nvPr/>
          </p:nvSpPr>
          <p:spPr>
            <a:xfrm>
              <a:off x="809422" y="421860"/>
              <a:ext cx="113180" cy="120041"/>
            </a:xfrm>
            <a:prstGeom prst="rect">
              <a:avLst/>
            </a:prstGeom>
            <a:solidFill>
              <a:srgbClr val="FFFFFF">
                <a:alpha val="54000"/>
              </a:srgbClr>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364" name="Shape 364"/>
            <p:cNvSpPr/>
            <p:nvPr/>
          </p:nvSpPr>
          <p:spPr>
            <a:xfrm>
              <a:off x="802561" y="421860"/>
              <a:ext cx="120043" cy="1200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1234" y="21600"/>
                  </a:lnTo>
                  <a:lnTo>
                    <a:pt x="1234" y="0"/>
                  </a:lnTo>
                  <a:lnTo>
                    <a:pt x="21600" y="0"/>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365" name="Shape 365"/>
            <p:cNvSpPr/>
            <p:nvPr/>
          </p:nvSpPr>
          <p:spPr>
            <a:xfrm>
              <a:off x="991199" y="603637"/>
              <a:ext cx="113180" cy="123473"/>
            </a:xfrm>
            <a:prstGeom prst="rect">
              <a:avLst/>
            </a:prstGeom>
            <a:solidFill>
              <a:srgbClr val="FFFFFF">
                <a:alpha val="54000"/>
              </a:srgbClr>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366" name="Shape 366"/>
            <p:cNvSpPr/>
            <p:nvPr/>
          </p:nvSpPr>
          <p:spPr>
            <a:xfrm>
              <a:off x="984341" y="603637"/>
              <a:ext cx="120043" cy="1234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1234" y="21600"/>
                  </a:lnTo>
                  <a:lnTo>
                    <a:pt x="1234" y="0"/>
                  </a:lnTo>
                  <a:lnTo>
                    <a:pt x="21600" y="0"/>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grpSp>
      <p:sp>
        <p:nvSpPr>
          <p:cNvPr id="368" name="Shape 368"/>
          <p:cNvSpPr>
            <a:spLocks noGrp="1"/>
          </p:cNvSpPr>
          <p:nvPr>
            <p:ph type="body" idx="1"/>
          </p:nvPr>
        </p:nvSpPr>
        <p:spPr>
          <a:xfrm>
            <a:off x="8014999" y="4128163"/>
            <a:ext cx="15711928" cy="8814917"/>
          </a:xfrm>
          <a:prstGeom prst="rect">
            <a:avLst/>
          </a:prstGeom>
        </p:spPr>
        <p:txBody>
          <a:bodyPr>
            <a:normAutofit/>
          </a:bodyPr>
          <a:lstStyle>
            <a:lvl1pPr marL="457200" indent="-457200" defTabSz="1828800">
              <a:spcBef>
                <a:spcPts val="1600"/>
              </a:spcBef>
              <a:buClr>
                <a:srgbClr val="808080"/>
              </a:buClr>
              <a:buFont typeface="Wingdings-Regular"/>
              <a:buChar char="▪"/>
              <a:defRPr sz="4800">
                <a:solidFill>
                  <a:srgbClr val="44546A"/>
                </a:solidFill>
              </a:defRPr>
            </a:lvl1pPr>
            <a:lvl2pPr marL="800100" indent="-514350" defTabSz="1828800">
              <a:spcBef>
                <a:spcPts val="1600"/>
              </a:spcBef>
              <a:buClr>
                <a:srgbClr val="808080"/>
              </a:buClr>
              <a:buFont typeface="Wingdings-Regular"/>
              <a:buChar char="–"/>
              <a:defRPr sz="4800">
                <a:solidFill>
                  <a:srgbClr val="44546A"/>
                </a:solidFill>
              </a:defRPr>
            </a:lvl2pPr>
            <a:lvl3pPr marL="1103766" indent="-587828" defTabSz="1828800">
              <a:spcBef>
                <a:spcPts val="1600"/>
              </a:spcBef>
              <a:buClr>
                <a:srgbClr val="808080"/>
              </a:buClr>
              <a:buFont typeface="Wingdings-Regular"/>
              <a:buChar char="▪"/>
              <a:defRPr sz="4800">
                <a:solidFill>
                  <a:srgbClr val="44546A"/>
                </a:solidFill>
              </a:defRPr>
            </a:lvl3pPr>
            <a:lvl4pPr marL="1330778" indent="-587828" defTabSz="1828800">
              <a:spcBef>
                <a:spcPts val="1600"/>
              </a:spcBef>
              <a:buClr>
                <a:srgbClr val="808080"/>
              </a:buClr>
              <a:buFont typeface="Wingdings-Regular"/>
              <a:buChar char="–"/>
              <a:defRPr sz="4800">
                <a:solidFill>
                  <a:srgbClr val="44546A"/>
                </a:solidFill>
              </a:defRPr>
            </a:lvl4pPr>
            <a:lvl5pPr marL="1557112" indent="-582387" defTabSz="1828800">
              <a:spcBef>
                <a:spcPts val="1600"/>
              </a:spcBef>
              <a:buClr>
                <a:srgbClr val="808080"/>
              </a:buClr>
              <a:buFont typeface="Wingdings-Regular"/>
              <a:buChar char="▪"/>
              <a:defRPr sz="4800">
                <a:solidFill>
                  <a:srgbClr val="44546A"/>
                </a:solidFill>
              </a:defRPr>
            </a:lvl5pPr>
          </a:lstStyle>
          <a:p>
            <a:r>
              <a:t>Body Level One</a:t>
            </a:r>
          </a:p>
          <a:p>
            <a:pPr lvl="1"/>
            <a:r>
              <a:t>Body Level Two</a:t>
            </a:r>
          </a:p>
          <a:p>
            <a:pPr lvl="2"/>
            <a:r>
              <a:t>Body Level Three</a:t>
            </a:r>
          </a:p>
          <a:p>
            <a:pPr lvl="3"/>
            <a:r>
              <a:t>Body Level Four</a:t>
            </a:r>
          </a:p>
          <a:p>
            <a:pPr lvl="4"/>
            <a:r>
              <a:t>Body Level Five</a:t>
            </a:r>
          </a:p>
        </p:txBody>
      </p:sp>
      <p:sp>
        <p:nvSpPr>
          <p:cNvPr id="369" name="Shape 369"/>
          <p:cNvSpPr>
            <a:spLocks noGrp="1"/>
          </p:cNvSpPr>
          <p:nvPr>
            <p:ph type="sldNum" sz="quarter" idx="2"/>
          </p:nvPr>
        </p:nvSpPr>
        <p:spPr>
          <a:xfrm>
            <a:off x="23603591" y="13156774"/>
            <a:ext cx="514906"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
        <p:nvSpPr>
          <p:cNvPr id="370" name="Shape 370"/>
          <p:cNvSpPr/>
          <p:nvPr/>
        </p:nvSpPr>
        <p:spPr>
          <a:xfrm>
            <a:off x="19445329" y="13141286"/>
            <a:ext cx="3242232" cy="492440"/>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371" name="Shape 371"/>
          <p:cNvSpPr>
            <a:spLocks noGrp="1"/>
          </p:cNvSpPr>
          <p:nvPr>
            <p:ph type="title"/>
          </p:nvPr>
        </p:nvSpPr>
        <p:spPr>
          <a:xfrm>
            <a:off x="-2060" y="4547424"/>
            <a:ext cx="6612847" cy="2976502"/>
          </a:xfrm>
          <a:prstGeom prst="rect">
            <a:avLst/>
          </a:prstGeom>
        </p:spPr>
        <p:txBody>
          <a:bodyPr anchor="b"/>
          <a:lstStyle>
            <a:lvl1pPr>
              <a:lnSpc>
                <a:spcPts val="5000"/>
              </a:lnSpc>
              <a:defRPr sz="4800">
                <a:solidFill>
                  <a:srgbClr val="FFFFFF"/>
                </a:solidFill>
              </a:defRPr>
            </a:lvl1pPr>
          </a:lstStyle>
          <a:p>
            <a:r>
              <a:t>Title Text</a:t>
            </a:r>
          </a:p>
        </p:txBody>
      </p:sp>
      <p:sp>
        <p:nvSpPr>
          <p:cNvPr id="372" name="Shape 372"/>
          <p:cNvSpPr>
            <a:spLocks noGrp="1"/>
          </p:cNvSpPr>
          <p:nvPr>
            <p:ph type="body" sz="quarter" idx="13"/>
          </p:nvPr>
        </p:nvSpPr>
        <p:spPr>
          <a:xfrm>
            <a:off x="-1" y="7657141"/>
            <a:ext cx="6585388" cy="3365501"/>
          </a:xfrm>
          <a:prstGeom prst="rect">
            <a:avLst/>
          </a:prstGeom>
          <a:ln w="12700"/>
        </p:spPr>
        <p:txBody>
          <a:bodyPr>
            <a:normAutofit/>
          </a:bodyPr>
          <a:lstStyle/>
          <a:p>
            <a:pPr marL="0" indent="0">
              <a:lnSpc>
                <a:spcPts val="4000"/>
              </a:lnSpc>
              <a:spcBef>
                <a:spcPts val="0"/>
              </a:spcBef>
              <a:buSzTx/>
              <a:buFontTx/>
              <a:buNone/>
              <a:defRPr sz="3600">
                <a:solidFill>
                  <a:srgbClr val="FFFFFF"/>
                </a:solidFill>
              </a:defRPr>
            </a:pPr>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Info-Code-Vault">
    <p:spTree>
      <p:nvGrpSpPr>
        <p:cNvPr id="1" name=""/>
        <p:cNvGrpSpPr/>
        <p:nvPr/>
      </p:nvGrpSpPr>
      <p:grpSpPr>
        <a:xfrm>
          <a:off x="0" y="0"/>
          <a:ext cx="0" cy="0"/>
          <a:chOff x="0" y="0"/>
          <a:chExt cx="0" cy="0"/>
        </a:xfrm>
      </p:grpSpPr>
      <p:pic>
        <p:nvPicPr>
          <p:cNvPr id="379" name="image16.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94" y="11"/>
            <a:ext cx="7373723" cy="13716001"/>
          </a:xfrm>
          <a:prstGeom prst="rect">
            <a:avLst/>
          </a:prstGeom>
          <a:ln w="12700">
            <a:miter lim="400000"/>
          </a:ln>
        </p:spPr>
      </p:pic>
      <p:sp>
        <p:nvSpPr>
          <p:cNvPr id="380" name="Shape 380"/>
          <p:cNvSpPr/>
          <p:nvPr/>
        </p:nvSpPr>
        <p:spPr>
          <a:xfrm>
            <a:off x="28890" y="4105157"/>
            <a:ext cx="6773335" cy="7315201"/>
          </a:xfrm>
          <a:prstGeom prst="rect">
            <a:avLst/>
          </a:prstGeom>
          <a:solidFill>
            <a:srgbClr val="000000"/>
          </a:solidFill>
          <a:ln w="12700">
            <a:miter lim="400000"/>
          </a:ln>
        </p:spPr>
        <p:txBody>
          <a:bodyPr lIns="121919" tIns="121919" rIns="121919" bIns="121919" anchor="ctr"/>
          <a:lstStyle/>
          <a:p>
            <a:pPr>
              <a:lnSpc>
                <a:spcPct val="100000"/>
              </a:lnSpc>
              <a:spcBef>
                <a:spcPts val="0"/>
              </a:spcBef>
              <a:defRPr sz="3400" b="0">
                <a:solidFill>
                  <a:srgbClr val="000000"/>
                </a:solidFill>
                <a:latin typeface="Verdana"/>
                <a:ea typeface="Verdana"/>
                <a:cs typeface="Verdana"/>
                <a:sym typeface="Verdana"/>
              </a:defRPr>
            </a:pPr>
            <a:endParaRPr dirty="0"/>
          </a:p>
        </p:txBody>
      </p:sp>
      <p:grpSp>
        <p:nvGrpSpPr>
          <p:cNvPr id="388" name="Group 388"/>
          <p:cNvGrpSpPr/>
          <p:nvPr/>
        </p:nvGrpSpPr>
        <p:grpSpPr>
          <a:xfrm>
            <a:off x="705842" y="643031"/>
            <a:ext cx="2099012" cy="2105871"/>
            <a:chOff x="0" y="0"/>
            <a:chExt cx="2099011" cy="2105869"/>
          </a:xfrm>
        </p:grpSpPr>
        <p:sp>
          <p:nvSpPr>
            <p:cNvPr id="381" name="Shape 381"/>
            <p:cNvSpPr/>
            <p:nvPr/>
          </p:nvSpPr>
          <p:spPr>
            <a:xfrm>
              <a:off x="-1" y="-1"/>
              <a:ext cx="2099012" cy="21058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729" y="21600"/>
                  </a:lnTo>
                  <a:lnTo>
                    <a:pt x="21600" y="0"/>
                  </a:lnTo>
                  <a:lnTo>
                    <a:pt x="0" y="0"/>
                  </a:lnTo>
                  <a:close/>
                  <a:moveTo>
                    <a:pt x="12071" y="4327"/>
                  </a:moveTo>
                  <a:lnTo>
                    <a:pt x="13306" y="4327"/>
                  </a:lnTo>
                  <a:lnTo>
                    <a:pt x="13306" y="5558"/>
                  </a:lnTo>
                  <a:lnTo>
                    <a:pt x="12071" y="5558"/>
                  </a:lnTo>
                  <a:lnTo>
                    <a:pt x="12071" y="4327"/>
                  </a:lnTo>
                  <a:close/>
                  <a:moveTo>
                    <a:pt x="9565" y="9322"/>
                  </a:moveTo>
                  <a:lnTo>
                    <a:pt x="8329" y="9322"/>
                  </a:lnTo>
                  <a:lnTo>
                    <a:pt x="8329" y="8056"/>
                  </a:lnTo>
                  <a:lnTo>
                    <a:pt x="9565" y="8056"/>
                  </a:lnTo>
                  <a:lnTo>
                    <a:pt x="9565" y="9322"/>
                  </a:lnTo>
                  <a:close/>
                  <a:moveTo>
                    <a:pt x="9565" y="7458"/>
                  </a:moveTo>
                  <a:lnTo>
                    <a:pt x="8329" y="7458"/>
                  </a:lnTo>
                  <a:lnTo>
                    <a:pt x="8329" y="6192"/>
                  </a:lnTo>
                  <a:lnTo>
                    <a:pt x="9565" y="6192"/>
                  </a:lnTo>
                  <a:lnTo>
                    <a:pt x="9565" y="7458"/>
                  </a:lnTo>
                  <a:close/>
                  <a:moveTo>
                    <a:pt x="9565" y="5558"/>
                  </a:moveTo>
                  <a:lnTo>
                    <a:pt x="8329" y="5558"/>
                  </a:lnTo>
                  <a:lnTo>
                    <a:pt x="8329" y="4327"/>
                  </a:lnTo>
                  <a:lnTo>
                    <a:pt x="9565" y="4327"/>
                  </a:lnTo>
                  <a:lnTo>
                    <a:pt x="9565" y="5558"/>
                  </a:lnTo>
                  <a:close/>
                  <a:moveTo>
                    <a:pt x="11435" y="11187"/>
                  </a:moveTo>
                  <a:lnTo>
                    <a:pt x="10200" y="11187"/>
                  </a:lnTo>
                  <a:lnTo>
                    <a:pt x="10200" y="9956"/>
                  </a:lnTo>
                  <a:lnTo>
                    <a:pt x="11435" y="9956"/>
                  </a:lnTo>
                  <a:lnTo>
                    <a:pt x="11435" y="11187"/>
                  </a:lnTo>
                  <a:close/>
                  <a:moveTo>
                    <a:pt x="11435" y="9322"/>
                  </a:moveTo>
                  <a:lnTo>
                    <a:pt x="10200" y="9322"/>
                  </a:lnTo>
                  <a:lnTo>
                    <a:pt x="10200" y="8056"/>
                  </a:lnTo>
                  <a:lnTo>
                    <a:pt x="11435" y="8056"/>
                  </a:lnTo>
                  <a:lnTo>
                    <a:pt x="11435" y="9322"/>
                  </a:lnTo>
                  <a:close/>
                  <a:moveTo>
                    <a:pt x="11435" y="7458"/>
                  </a:moveTo>
                  <a:lnTo>
                    <a:pt x="10200" y="7458"/>
                  </a:lnTo>
                  <a:lnTo>
                    <a:pt x="10200" y="6192"/>
                  </a:lnTo>
                  <a:lnTo>
                    <a:pt x="11435" y="6192"/>
                  </a:lnTo>
                  <a:lnTo>
                    <a:pt x="11435" y="7458"/>
                  </a:lnTo>
                  <a:close/>
                  <a:moveTo>
                    <a:pt x="11435" y="5558"/>
                  </a:moveTo>
                  <a:lnTo>
                    <a:pt x="10200" y="5558"/>
                  </a:lnTo>
                  <a:lnTo>
                    <a:pt x="10200" y="4327"/>
                  </a:lnTo>
                  <a:lnTo>
                    <a:pt x="11435" y="4327"/>
                  </a:lnTo>
                  <a:lnTo>
                    <a:pt x="11435" y="5558"/>
                  </a:lnTo>
                  <a:close/>
                  <a:moveTo>
                    <a:pt x="12071" y="6192"/>
                  </a:moveTo>
                  <a:lnTo>
                    <a:pt x="13306" y="6192"/>
                  </a:lnTo>
                  <a:lnTo>
                    <a:pt x="13306" y="7458"/>
                  </a:lnTo>
                  <a:lnTo>
                    <a:pt x="12071" y="7458"/>
                  </a:lnTo>
                  <a:lnTo>
                    <a:pt x="12071" y="6192"/>
                  </a:lnTo>
                  <a:close/>
                  <a:moveTo>
                    <a:pt x="12071" y="9322"/>
                  </a:moveTo>
                  <a:lnTo>
                    <a:pt x="12071" y="8056"/>
                  </a:lnTo>
                  <a:lnTo>
                    <a:pt x="13306" y="8056"/>
                  </a:lnTo>
                  <a:lnTo>
                    <a:pt x="13306" y="9322"/>
                  </a:lnTo>
                  <a:lnTo>
                    <a:pt x="12071" y="9322"/>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382" name="Shape 382"/>
            <p:cNvSpPr/>
            <p:nvPr/>
          </p:nvSpPr>
          <p:spPr>
            <a:xfrm>
              <a:off x="809422" y="785414"/>
              <a:ext cx="113180" cy="123473"/>
            </a:xfrm>
            <a:prstGeom prst="rect">
              <a:avLst/>
            </a:prstGeom>
            <a:solidFill>
              <a:srgbClr val="FFFFFF">
                <a:alpha val="54000"/>
              </a:srgbClr>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383" name="Shape 383"/>
            <p:cNvSpPr/>
            <p:nvPr/>
          </p:nvSpPr>
          <p:spPr>
            <a:xfrm>
              <a:off x="802561" y="785414"/>
              <a:ext cx="120043" cy="1234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1234" y="21600"/>
                  </a:lnTo>
                  <a:lnTo>
                    <a:pt x="1234" y="0"/>
                  </a:lnTo>
                  <a:lnTo>
                    <a:pt x="21600" y="0"/>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384" name="Shape 384"/>
            <p:cNvSpPr/>
            <p:nvPr/>
          </p:nvSpPr>
          <p:spPr>
            <a:xfrm>
              <a:off x="809422" y="421860"/>
              <a:ext cx="113180" cy="120041"/>
            </a:xfrm>
            <a:prstGeom prst="rect">
              <a:avLst/>
            </a:prstGeom>
            <a:solidFill>
              <a:srgbClr val="FFFFFF">
                <a:alpha val="54000"/>
              </a:srgbClr>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385" name="Shape 385"/>
            <p:cNvSpPr/>
            <p:nvPr/>
          </p:nvSpPr>
          <p:spPr>
            <a:xfrm>
              <a:off x="802561" y="421860"/>
              <a:ext cx="120043" cy="12004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1234" y="21600"/>
                  </a:lnTo>
                  <a:lnTo>
                    <a:pt x="1234" y="0"/>
                  </a:lnTo>
                  <a:lnTo>
                    <a:pt x="21600" y="0"/>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386" name="Shape 386"/>
            <p:cNvSpPr/>
            <p:nvPr/>
          </p:nvSpPr>
          <p:spPr>
            <a:xfrm>
              <a:off x="991199" y="603637"/>
              <a:ext cx="113180" cy="123473"/>
            </a:xfrm>
            <a:prstGeom prst="rect">
              <a:avLst/>
            </a:prstGeom>
            <a:solidFill>
              <a:srgbClr val="FFFFFF">
                <a:alpha val="54000"/>
              </a:srgbClr>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387" name="Shape 387"/>
            <p:cNvSpPr/>
            <p:nvPr/>
          </p:nvSpPr>
          <p:spPr>
            <a:xfrm>
              <a:off x="984341" y="603637"/>
              <a:ext cx="120043" cy="1234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1234" y="21600"/>
                  </a:lnTo>
                  <a:lnTo>
                    <a:pt x="1234" y="0"/>
                  </a:lnTo>
                  <a:lnTo>
                    <a:pt x="21600" y="0"/>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grpSp>
      <p:sp>
        <p:nvSpPr>
          <p:cNvPr id="389" name="Shape 389"/>
          <p:cNvSpPr>
            <a:spLocks noGrp="1"/>
          </p:cNvSpPr>
          <p:nvPr>
            <p:ph type="sldNum" sz="quarter" idx="2"/>
          </p:nvPr>
        </p:nvSpPr>
        <p:spPr>
          <a:xfrm>
            <a:off x="23603591" y="13156774"/>
            <a:ext cx="514906"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
        <p:nvSpPr>
          <p:cNvPr id="390" name="Shape 390"/>
          <p:cNvSpPr/>
          <p:nvPr/>
        </p:nvSpPr>
        <p:spPr>
          <a:xfrm>
            <a:off x="19445329" y="13141286"/>
            <a:ext cx="3242232" cy="492440"/>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391" name="Shape 391"/>
          <p:cNvSpPr>
            <a:spLocks noGrp="1"/>
          </p:cNvSpPr>
          <p:nvPr>
            <p:ph type="title"/>
          </p:nvPr>
        </p:nvSpPr>
        <p:spPr>
          <a:xfrm>
            <a:off x="-2060" y="4547424"/>
            <a:ext cx="6612847" cy="2976502"/>
          </a:xfrm>
          <a:prstGeom prst="rect">
            <a:avLst/>
          </a:prstGeom>
        </p:spPr>
        <p:txBody>
          <a:bodyPr anchor="b"/>
          <a:lstStyle>
            <a:lvl1pPr>
              <a:lnSpc>
                <a:spcPts val="5000"/>
              </a:lnSpc>
              <a:defRPr sz="4800">
                <a:solidFill>
                  <a:srgbClr val="FFFFFF"/>
                </a:solidFill>
              </a:defRPr>
            </a:lvl1pPr>
          </a:lstStyle>
          <a:p>
            <a:r>
              <a:t>Title Text</a:t>
            </a:r>
          </a:p>
        </p:txBody>
      </p:sp>
      <p:sp>
        <p:nvSpPr>
          <p:cNvPr id="392" name="Shape 392"/>
          <p:cNvSpPr>
            <a:spLocks noGrp="1"/>
          </p:cNvSpPr>
          <p:nvPr>
            <p:ph type="body" sz="quarter" idx="13"/>
          </p:nvPr>
        </p:nvSpPr>
        <p:spPr>
          <a:xfrm>
            <a:off x="-1" y="7657141"/>
            <a:ext cx="6585388" cy="3365501"/>
          </a:xfrm>
          <a:prstGeom prst="rect">
            <a:avLst/>
          </a:prstGeom>
          <a:ln w="12700"/>
        </p:spPr>
        <p:txBody>
          <a:bodyPr>
            <a:normAutofit/>
          </a:bodyPr>
          <a:lstStyle/>
          <a:p>
            <a:pPr marL="0" indent="0">
              <a:lnSpc>
                <a:spcPts val="4000"/>
              </a:lnSpc>
              <a:spcBef>
                <a:spcPts val="0"/>
              </a:spcBef>
              <a:buSzTx/>
              <a:buFontTx/>
              <a:buNone/>
              <a:defRPr sz="3600">
                <a:solidFill>
                  <a:srgbClr val="FFFFFF"/>
                </a:solidFill>
              </a:defRPr>
            </a:pPr>
            <a:endParaRPr/>
          </a:p>
        </p:txBody>
      </p:sp>
      <p:sp>
        <p:nvSpPr>
          <p:cNvPr id="393" name="Shape 393"/>
          <p:cNvSpPr/>
          <p:nvPr/>
        </p:nvSpPr>
        <p:spPr>
          <a:xfrm>
            <a:off x="8525562" y="2931055"/>
            <a:ext cx="14677338" cy="8489300"/>
          </a:xfrm>
          <a:prstGeom prst="rect">
            <a:avLst/>
          </a:prstGeom>
          <a:solidFill>
            <a:srgbClr val="CCCCCC">
              <a:alpha val="10000"/>
            </a:srgbClr>
          </a:solidFill>
          <a:ln w="25400">
            <a:solidFill>
              <a:srgbClr val="ADB9CA"/>
            </a:solidFill>
          </a:ln>
        </p:spPr>
        <p:txBody>
          <a:bodyPr lIns="121919" tIns="121919" rIns="121919" bIns="121919"/>
          <a:lstStyle/>
          <a:p>
            <a:pPr defTabSz="2438400">
              <a:lnSpc>
                <a:spcPct val="100000"/>
              </a:lnSpc>
              <a:spcBef>
                <a:spcPts val="0"/>
              </a:spcBef>
              <a:defRPr sz="2400" b="0">
                <a:solidFill>
                  <a:srgbClr val="000000"/>
                </a:solidFill>
                <a:latin typeface="Menlo"/>
                <a:ea typeface="Menlo"/>
                <a:cs typeface="Menlo"/>
                <a:sym typeface="Menlo"/>
              </a:defRPr>
            </a:pPr>
            <a:endParaRPr dirty="0"/>
          </a:p>
        </p:txBody>
      </p:sp>
      <p:sp>
        <p:nvSpPr>
          <p:cNvPr id="394" name="Shape 394"/>
          <p:cNvSpPr/>
          <p:nvPr/>
        </p:nvSpPr>
        <p:spPr>
          <a:xfrm>
            <a:off x="8525562" y="2479554"/>
            <a:ext cx="14677338" cy="731521"/>
          </a:xfrm>
          <a:prstGeom prst="rect">
            <a:avLst/>
          </a:prstGeom>
          <a:solidFill>
            <a:srgbClr val="ADB9CA"/>
          </a:solidFill>
          <a:ln w="25400">
            <a:solidFill>
              <a:srgbClr val="ADB9CA"/>
            </a:solidFill>
            <a:miter/>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395" name="Shape 395"/>
          <p:cNvSpPr>
            <a:spLocks noGrp="1"/>
          </p:cNvSpPr>
          <p:nvPr>
            <p:ph type="body" sz="half" idx="14"/>
          </p:nvPr>
        </p:nvSpPr>
        <p:spPr>
          <a:xfrm>
            <a:off x="8812231" y="3470983"/>
            <a:ext cx="14097928" cy="7689463"/>
          </a:xfrm>
          <a:prstGeom prst="rect">
            <a:avLst/>
          </a:prstGeom>
          <a:ln w="12700"/>
        </p:spPr>
        <p:txBody>
          <a:bodyPr>
            <a:normAutofit/>
          </a:bodyPr>
          <a:lstStyle/>
          <a:p>
            <a:pPr marL="0" indent="0" defTabSz="1828800">
              <a:spcBef>
                <a:spcPts val="800"/>
              </a:spcBef>
              <a:buSzTx/>
              <a:buFontTx/>
              <a:buNone/>
              <a:defRPr sz="1800">
                <a:latin typeface="Menlo"/>
                <a:ea typeface="Menlo"/>
                <a:cs typeface="Menlo"/>
                <a:sym typeface="Menlo"/>
              </a:defRPr>
            </a:pPr>
            <a:endParaRPr/>
          </a:p>
        </p:txBody>
      </p:sp>
      <p:sp>
        <p:nvSpPr>
          <p:cNvPr id="396" name="Shape 396"/>
          <p:cNvSpPr>
            <a:spLocks noGrp="1"/>
          </p:cNvSpPr>
          <p:nvPr>
            <p:ph type="body" sz="quarter" idx="15"/>
          </p:nvPr>
        </p:nvSpPr>
        <p:spPr>
          <a:xfrm>
            <a:off x="8812231" y="2480555"/>
            <a:ext cx="13933759" cy="729519"/>
          </a:xfrm>
          <a:prstGeom prst="rect">
            <a:avLst/>
          </a:prstGeom>
          <a:ln w="12700"/>
        </p:spPr>
        <p:txBody>
          <a:bodyPr anchor="ctr">
            <a:normAutofit/>
          </a:bodyPr>
          <a:lstStyle/>
          <a:p>
            <a:pPr marL="0" indent="0" algn="ctr" defTabSz="1828800">
              <a:spcBef>
                <a:spcPts val="800"/>
              </a:spcBef>
              <a:buSzTx/>
              <a:buFontTx/>
              <a:buNone/>
              <a:defRPr sz="2000" b="1">
                <a:solidFill>
                  <a:srgbClr val="FFFFFF"/>
                </a:solidFill>
                <a:latin typeface="Menlo"/>
                <a:ea typeface="Menlo"/>
                <a:cs typeface="Menlo"/>
                <a:sym typeface="Menlo"/>
              </a:defRPr>
            </a:pPr>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Info-Image-Nomad">
    <p:spTree>
      <p:nvGrpSpPr>
        <p:cNvPr id="1" name=""/>
        <p:cNvGrpSpPr/>
        <p:nvPr/>
      </p:nvGrpSpPr>
      <p:grpSpPr>
        <a:xfrm>
          <a:off x="0" y="0"/>
          <a:ext cx="0" cy="0"/>
          <a:chOff x="0" y="0"/>
          <a:chExt cx="0" cy="0"/>
        </a:xfrm>
      </p:grpSpPr>
      <p:pic>
        <p:nvPicPr>
          <p:cNvPr id="403" name="image17.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938" y="-3"/>
            <a:ext cx="7337692" cy="13716004"/>
          </a:xfrm>
          <a:prstGeom prst="rect">
            <a:avLst/>
          </a:prstGeom>
          <a:ln w="12700">
            <a:miter lim="400000"/>
          </a:ln>
        </p:spPr>
      </p:pic>
      <p:grpSp>
        <p:nvGrpSpPr>
          <p:cNvPr id="407" name="Group 407"/>
          <p:cNvGrpSpPr/>
          <p:nvPr/>
        </p:nvGrpSpPr>
        <p:grpSpPr>
          <a:xfrm>
            <a:off x="653685" y="610965"/>
            <a:ext cx="1971097" cy="2266393"/>
            <a:chOff x="0" y="0"/>
            <a:chExt cx="1971095" cy="2266391"/>
          </a:xfrm>
        </p:grpSpPr>
        <p:sp>
          <p:nvSpPr>
            <p:cNvPr id="404" name="Shape 404"/>
            <p:cNvSpPr/>
            <p:nvPr/>
          </p:nvSpPr>
          <p:spPr>
            <a:xfrm>
              <a:off x="985547" y="564753"/>
              <a:ext cx="985549" cy="1701639"/>
            </a:xfrm>
            <a:custGeom>
              <a:avLst/>
              <a:gdLst/>
              <a:ahLst/>
              <a:cxnLst>
                <a:cxn ang="0">
                  <a:pos x="wd2" y="hd2"/>
                </a:cxn>
                <a:cxn ang="5400000">
                  <a:pos x="wd2" y="hd2"/>
                </a:cxn>
                <a:cxn ang="10800000">
                  <a:pos x="wd2" y="hd2"/>
                </a:cxn>
                <a:cxn ang="16200000">
                  <a:pos x="wd2" y="hd2"/>
                </a:cxn>
              </a:cxnLst>
              <a:rect l="0" t="0" r="r" b="b"/>
              <a:pathLst>
                <a:path w="21600" h="21600" extrusionOk="0">
                  <a:moveTo>
                    <a:pt x="21196" y="0"/>
                  </a:moveTo>
                  <a:lnTo>
                    <a:pt x="9708" y="3842"/>
                  </a:lnTo>
                  <a:lnTo>
                    <a:pt x="9708" y="8621"/>
                  </a:lnTo>
                  <a:lnTo>
                    <a:pt x="4045" y="10495"/>
                  </a:lnTo>
                  <a:lnTo>
                    <a:pt x="0" y="9090"/>
                  </a:lnTo>
                  <a:lnTo>
                    <a:pt x="0" y="21600"/>
                  </a:lnTo>
                  <a:lnTo>
                    <a:pt x="162" y="21600"/>
                  </a:lnTo>
                  <a:lnTo>
                    <a:pt x="21600" y="14338"/>
                  </a:lnTo>
                  <a:lnTo>
                    <a:pt x="21600" y="0"/>
                  </a:lnTo>
                  <a:lnTo>
                    <a:pt x="21196" y="0"/>
                  </a:lnTo>
                  <a:close/>
                </a:path>
              </a:pathLst>
            </a:custGeom>
            <a:solidFill>
              <a:srgbClr val="FFFFFF">
                <a:alpha val="73000"/>
              </a:srgbClr>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405" name="Shape 405"/>
            <p:cNvSpPr/>
            <p:nvPr/>
          </p:nvSpPr>
          <p:spPr>
            <a:xfrm>
              <a:off x="0" y="0"/>
              <a:ext cx="1971096" cy="1059373"/>
            </a:xfrm>
            <a:custGeom>
              <a:avLst/>
              <a:gdLst/>
              <a:ahLst/>
              <a:cxnLst>
                <a:cxn ang="0">
                  <a:pos x="wd2" y="hd2"/>
                </a:cxn>
                <a:cxn ang="5400000">
                  <a:pos x="wd2" y="hd2"/>
                </a:cxn>
                <a:cxn ang="10800000">
                  <a:pos x="wd2" y="hd2"/>
                </a:cxn>
                <a:cxn ang="16200000">
                  <a:pos x="wd2" y="hd2"/>
                </a:cxn>
              </a:cxnLst>
              <a:rect l="0" t="0" r="r" b="b"/>
              <a:pathLst>
                <a:path w="21600" h="21600" extrusionOk="0">
                  <a:moveTo>
                    <a:pt x="10719" y="0"/>
                  </a:moveTo>
                  <a:lnTo>
                    <a:pt x="0" y="11515"/>
                  </a:lnTo>
                  <a:lnTo>
                    <a:pt x="7240" y="19417"/>
                  </a:lnTo>
                  <a:lnTo>
                    <a:pt x="8737" y="17837"/>
                  </a:lnTo>
                  <a:lnTo>
                    <a:pt x="12216" y="21600"/>
                  </a:lnTo>
                  <a:lnTo>
                    <a:pt x="12216" y="13848"/>
                  </a:lnTo>
                  <a:lnTo>
                    <a:pt x="15654" y="10085"/>
                  </a:lnTo>
                  <a:lnTo>
                    <a:pt x="15654" y="17686"/>
                  </a:lnTo>
                  <a:lnTo>
                    <a:pt x="21600" y="11515"/>
                  </a:lnTo>
                  <a:lnTo>
                    <a:pt x="10719" y="0"/>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406" name="Shape 406"/>
            <p:cNvSpPr/>
            <p:nvPr/>
          </p:nvSpPr>
          <p:spPr>
            <a:xfrm>
              <a:off x="0" y="564753"/>
              <a:ext cx="985549" cy="1701639"/>
            </a:xfrm>
            <a:custGeom>
              <a:avLst/>
              <a:gdLst/>
              <a:ahLst/>
              <a:cxnLst>
                <a:cxn ang="0">
                  <a:pos x="wd2" y="hd2"/>
                </a:cxn>
                <a:cxn ang="5400000">
                  <a:pos x="wd2" y="hd2"/>
                </a:cxn>
                <a:cxn ang="10800000">
                  <a:pos x="wd2" y="hd2"/>
                </a:cxn>
                <a:cxn ang="16200000">
                  <a:pos x="wd2" y="hd2"/>
                </a:cxn>
              </a:cxnLst>
              <a:rect l="0" t="0" r="r" b="b"/>
              <a:pathLst>
                <a:path w="21600" h="21600" extrusionOk="0">
                  <a:moveTo>
                    <a:pt x="18769" y="8200"/>
                  </a:moveTo>
                  <a:lnTo>
                    <a:pt x="18769" y="12932"/>
                  </a:lnTo>
                  <a:lnTo>
                    <a:pt x="12297" y="15368"/>
                  </a:lnTo>
                  <a:lnTo>
                    <a:pt x="12297" y="5763"/>
                  </a:lnTo>
                  <a:lnTo>
                    <a:pt x="14724" y="4826"/>
                  </a:lnTo>
                  <a:lnTo>
                    <a:pt x="162" y="0"/>
                  </a:lnTo>
                  <a:lnTo>
                    <a:pt x="0" y="0"/>
                  </a:lnTo>
                  <a:lnTo>
                    <a:pt x="0" y="14338"/>
                  </a:lnTo>
                  <a:lnTo>
                    <a:pt x="21600" y="21600"/>
                  </a:lnTo>
                  <a:lnTo>
                    <a:pt x="21600" y="9090"/>
                  </a:lnTo>
                  <a:lnTo>
                    <a:pt x="18769" y="8200"/>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grpSp>
      <p:sp>
        <p:nvSpPr>
          <p:cNvPr id="408" name="Shape 408"/>
          <p:cNvSpPr>
            <a:spLocks noGrp="1"/>
          </p:cNvSpPr>
          <p:nvPr>
            <p:ph type="sldNum" sz="quarter" idx="2"/>
          </p:nvPr>
        </p:nvSpPr>
        <p:spPr>
          <a:xfrm>
            <a:off x="23603591" y="13156774"/>
            <a:ext cx="514906"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
        <p:nvSpPr>
          <p:cNvPr id="409" name="Shape 409"/>
          <p:cNvSpPr/>
          <p:nvPr/>
        </p:nvSpPr>
        <p:spPr>
          <a:xfrm>
            <a:off x="19445329" y="13141286"/>
            <a:ext cx="3242232" cy="492440"/>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410" name="Shape 410"/>
          <p:cNvSpPr>
            <a:spLocks noGrp="1"/>
          </p:cNvSpPr>
          <p:nvPr>
            <p:ph type="pic" idx="13"/>
          </p:nvPr>
        </p:nvSpPr>
        <p:spPr>
          <a:xfrm>
            <a:off x="8030797" y="747437"/>
            <a:ext cx="15696127" cy="12195643"/>
          </a:xfrm>
          <a:prstGeom prst="rect">
            <a:avLst/>
          </a:prstGeom>
          <a:ln w="12700">
            <a:solidFill>
              <a:srgbClr val="CBCFD5"/>
            </a:solidFill>
            <a:round/>
          </a:ln>
        </p:spPr>
        <p:txBody>
          <a:bodyPr lIns="91439" tIns="45719" rIns="91439" bIns="45719"/>
          <a:lstStyle/>
          <a:p>
            <a:endParaRPr dirty="0"/>
          </a:p>
        </p:txBody>
      </p:sp>
      <p:sp>
        <p:nvSpPr>
          <p:cNvPr id="411" name="Shape 411"/>
          <p:cNvSpPr/>
          <p:nvPr/>
        </p:nvSpPr>
        <p:spPr>
          <a:xfrm>
            <a:off x="28890" y="4105157"/>
            <a:ext cx="6773335" cy="7315201"/>
          </a:xfrm>
          <a:prstGeom prst="rect">
            <a:avLst/>
          </a:prstGeom>
          <a:solidFill>
            <a:schemeClr val="accent5">
              <a:lumOff val="-8745"/>
            </a:schemeClr>
          </a:solidFill>
          <a:ln w="25400">
            <a:miter lim="400000"/>
          </a:ln>
        </p:spPr>
        <p:txBody>
          <a:bodyPr lIns="243839" tIns="243839" rIns="243839" bIns="243839" anchor="b">
            <a:normAutofit/>
          </a:bodyPr>
          <a:lstStyle/>
          <a:p>
            <a:pPr defTabSz="2438400">
              <a:lnSpc>
                <a:spcPts val="5000"/>
              </a:lnSpc>
              <a:spcBef>
                <a:spcPts val="0"/>
              </a:spcBef>
            </a:pPr>
            <a:endParaRPr dirty="0"/>
          </a:p>
        </p:txBody>
      </p:sp>
      <p:sp>
        <p:nvSpPr>
          <p:cNvPr id="412" name="Shape 412"/>
          <p:cNvSpPr>
            <a:spLocks noGrp="1"/>
          </p:cNvSpPr>
          <p:nvPr>
            <p:ph type="body" sz="quarter" idx="14"/>
          </p:nvPr>
        </p:nvSpPr>
        <p:spPr>
          <a:xfrm>
            <a:off x="-1" y="7657141"/>
            <a:ext cx="6585388" cy="3365501"/>
          </a:xfrm>
          <a:prstGeom prst="rect">
            <a:avLst/>
          </a:prstGeom>
          <a:ln w="12700"/>
        </p:spPr>
        <p:txBody>
          <a:bodyPr>
            <a:normAutofit/>
          </a:bodyPr>
          <a:lstStyle/>
          <a:p>
            <a:pPr marL="0" indent="0">
              <a:lnSpc>
                <a:spcPts val="4000"/>
              </a:lnSpc>
              <a:spcBef>
                <a:spcPts val="0"/>
              </a:spcBef>
              <a:buSzTx/>
              <a:buFontTx/>
              <a:buNone/>
              <a:defRPr sz="3600">
                <a:solidFill>
                  <a:srgbClr val="FFFFFF"/>
                </a:solidFill>
              </a:defRPr>
            </a:pPr>
            <a:endParaRPr/>
          </a:p>
        </p:txBody>
      </p:sp>
      <p:sp>
        <p:nvSpPr>
          <p:cNvPr id="413" name="Shape 413"/>
          <p:cNvSpPr>
            <a:spLocks noGrp="1"/>
          </p:cNvSpPr>
          <p:nvPr>
            <p:ph type="title"/>
          </p:nvPr>
        </p:nvSpPr>
        <p:spPr>
          <a:xfrm>
            <a:off x="-1" y="4552125"/>
            <a:ext cx="6616701" cy="2971801"/>
          </a:xfrm>
          <a:prstGeom prst="rect">
            <a:avLst/>
          </a:prstGeom>
        </p:spPr>
        <p:txBody>
          <a:bodyPr anchor="b"/>
          <a:lstStyle>
            <a:lvl1pPr>
              <a:lnSpc>
                <a:spcPts val="5000"/>
              </a:lnSpc>
              <a:defRPr sz="4800">
                <a:solidFill>
                  <a:srgbClr val="FFFFFF"/>
                </a:solidFill>
              </a:defRPr>
            </a:lvl1pPr>
          </a:lstStyle>
          <a:p>
            <a:r>
              <a:t>Title Text</a:t>
            </a: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Info-Text-Nomad">
    <p:spTree>
      <p:nvGrpSpPr>
        <p:cNvPr id="1" name=""/>
        <p:cNvGrpSpPr/>
        <p:nvPr/>
      </p:nvGrpSpPr>
      <p:grpSpPr>
        <a:xfrm>
          <a:off x="0" y="0"/>
          <a:ext cx="0" cy="0"/>
          <a:chOff x="0" y="0"/>
          <a:chExt cx="0" cy="0"/>
        </a:xfrm>
      </p:grpSpPr>
      <p:sp>
        <p:nvSpPr>
          <p:cNvPr id="420" name="Shape 420"/>
          <p:cNvSpPr>
            <a:spLocks noGrp="1"/>
          </p:cNvSpPr>
          <p:nvPr>
            <p:ph type="body" idx="1"/>
          </p:nvPr>
        </p:nvSpPr>
        <p:spPr>
          <a:xfrm>
            <a:off x="8014999" y="4133223"/>
            <a:ext cx="15711929" cy="8809857"/>
          </a:xfrm>
          <a:prstGeom prst="rect">
            <a:avLst/>
          </a:prstGeom>
        </p:spPr>
        <p:txBody>
          <a:bodyPr>
            <a:normAutofit/>
          </a:bodyPr>
          <a:lstStyle>
            <a:lvl1pPr marL="457200" indent="-457200" defTabSz="1828800">
              <a:spcBef>
                <a:spcPts val="1600"/>
              </a:spcBef>
              <a:buClr>
                <a:schemeClr val="accent5"/>
              </a:buClr>
              <a:buFont typeface="Wingdings-Regular"/>
              <a:buChar char="▪"/>
              <a:defRPr sz="4800">
                <a:solidFill>
                  <a:srgbClr val="44546A"/>
                </a:solidFill>
              </a:defRPr>
            </a:lvl1pPr>
            <a:lvl2pPr marL="800100" indent="-514350" defTabSz="1828800">
              <a:spcBef>
                <a:spcPts val="1600"/>
              </a:spcBef>
              <a:buClr>
                <a:schemeClr val="accent5"/>
              </a:buClr>
              <a:buFont typeface="Wingdings-Regular"/>
              <a:buChar char="–"/>
              <a:defRPr sz="4800">
                <a:solidFill>
                  <a:srgbClr val="44546A"/>
                </a:solidFill>
              </a:defRPr>
            </a:lvl2pPr>
            <a:lvl3pPr marL="1103766" indent="-587828" defTabSz="1828800">
              <a:spcBef>
                <a:spcPts val="1600"/>
              </a:spcBef>
              <a:buClr>
                <a:schemeClr val="accent5"/>
              </a:buClr>
              <a:buFont typeface="Wingdings-Regular"/>
              <a:buChar char="▪"/>
              <a:defRPr sz="4800">
                <a:solidFill>
                  <a:srgbClr val="44546A"/>
                </a:solidFill>
              </a:defRPr>
            </a:lvl3pPr>
            <a:lvl4pPr marL="1330778" indent="-587828" defTabSz="1828800">
              <a:spcBef>
                <a:spcPts val="1600"/>
              </a:spcBef>
              <a:buClr>
                <a:schemeClr val="accent5"/>
              </a:buClr>
              <a:buFont typeface="Wingdings-Regular"/>
              <a:buChar char="–"/>
              <a:defRPr sz="4800">
                <a:solidFill>
                  <a:srgbClr val="44546A"/>
                </a:solidFill>
              </a:defRPr>
            </a:lvl4pPr>
            <a:lvl5pPr marL="1557112" indent="-582387" defTabSz="1828800">
              <a:spcBef>
                <a:spcPts val="1600"/>
              </a:spcBef>
              <a:buClr>
                <a:schemeClr val="accent5"/>
              </a:buClr>
              <a:buFont typeface="Wingdings-Regular"/>
              <a:buChar char="▪"/>
              <a:defRPr sz="4800">
                <a:solidFill>
                  <a:srgbClr val="44546A"/>
                </a:solidFill>
              </a:defRPr>
            </a:lvl5pPr>
          </a:lstStyle>
          <a:p>
            <a:r>
              <a:t>Body Level One</a:t>
            </a:r>
          </a:p>
          <a:p>
            <a:pPr lvl="1"/>
            <a:r>
              <a:t>Body Level Two</a:t>
            </a:r>
          </a:p>
          <a:p>
            <a:pPr lvl="2"/>
            <a:r>
              <a:t>Body Level Three</a:t>
            </a:r>
          </a:p>
          <a:p>
            <a:pPr lvl="3"/>
            <a:r>
              <a:t>Body Level Four</a:t>
            </a:r>
          </a:p>
          <a:p>
            <a:pPr lvl="4"/>
            <a:r>
              <a:t>Body Level Five</a:t>
            </a:r>
          </a:p>
        </p:txBody>
      </p:sp>
      <p:pic>
        <p:nvPicPr>
          <p:cNvPr id="421" name="image17.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938" y="-3"/>
            <a:ext cx="7337692" cy="13716004"/>
          </a:xfrm>
          <a:prstGeom prst="rect">
            <a:avLst/>
          </a:prstGeom>
          <a:ln w="12700">
            <a:miter lim="400000"/>
          </a:ln>
        </p:spPr>
      </p:pic>
      <p:grpSp>
        <p:nvGrpSpPr>
          <p:cNvPr id="425" name="Group 425"/>
          <p:cNvGrpSpPr/>
          <p:nvPr/>
        </p:nvGrpSpPr>
        <p:grpSpPr>
          <a:xfrm>
            <a:off x="653685" y="610965"/>
            <a:ext cx="1971097" cy="2266393"/>
            <a:chOff x="0" y="0"/>
            <a:chExt cx="1971095" cy="2266391"/>
          </a:xfrm>
        </p:grpSpPr>
        <p:sp>
          <p:nvSpPr>
            <p:cNvPr id="422" name="Shape 422"/>
            <p:cNvSpPr/>
            <p:nvPr/>
          </p:nvSpPr>
          <p:spPr>
            <a:xfrm>
              <a:off x="985547" y="564753"/>
              <a:ext cx="985549" cy="1701639"/>
            </a:xfrm>
            <a:custGeom>
              <a:avLst/>
              <a:gdLst/>
              <a:ahLst/>
              <a:cxnLst>
                <a:cxn ang="0">
                  <a:pos x="wd2" y="hd2"/>
                </a:cxn>
                <a:cxn ang="5400000">
                  <a:pos x="wd2" y="hd2"/>
                </a:cxn>
                <a:cxn ang="10800000">
                  <a:pos x="wd2" y="hd2"/>
                </a:cxn>
                <a:cxn ang="16200000">
                  <a:pos x="wd2" y="hd2"/>
                </a:cxn>
              </a:cxnLst>
              <a:rect l="0" t="0" r="r" b="b"/>
              <a:pathLst>
                <a:path w="21600" h="21600" extrusionOk="0">
                  <a:moveTo>
                    <a:pt x="21196" y="0"/>
                  </a:moveTo>
                  <a:lnTo>
                    <a:pt x="9708" y="3842"/>
                  </a:lnTo>
                  <a:lnTo>
                    <a:pt x="9708" y="8621"/>
                  </a:lnTo>
                  <a:lnTo>
                    <a:pt x="4045" y="10495"/>
                  </a:lnTo>
                  <a:lnTo>
                    <a:pt x="0" y="9090"/>
                  </a:lnTo>
                  <a:lnTo>
                    <a:pt x="0" y="21600"/>
                  </a:lnTo>
                  <a:lnTo>
                    <a:pt x="162" y="21600"/>
                  </a:lnTo>
                  <a:lnTo>
                    <a:pt x="21600" y="14338"/>
                  </a:lnTo>
                  <a:lnTo>
                    <a:pt x="21600" y="0"/>
                  </a:lnTo>
                  <a:lnTo>
                    <a:pt x="21196" y="0"/>
                  </a:lnTo>
                  <a:close/>
                </a:path>
              </a:pathLst>
            </a:custGeom>
            <a:solidFill>
              <a:srgbClr val="FFFFFF">
                <a:alpha val="73000"/>
              </a:srgbClr>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423" name="Shape 423"/>
            <p:cNvSpPr/>
            <p:nvPr/>
          </p:nvSpPr>
          <p:spPr>
            <a:xfrm>
              <a:off x="0" y="0"/>
              <a:ext cx="1971096" cy="1059373"/>
            </a:xfrm>
            <a:custGeom>
              <a:avLst/>
              <a:gdLst/>
              <a:ahLst/>
              <a:cxnLst>
                <a:cxn ang="0">
                  <a:pos x="wd2" y="hd2"/>
                </a:cxn>
                <a:cxn ang="5400000">
                  <a:pos x="wd2" y="hd2"/>
                </a:cxn>
                <a:cxn ang="10800000">
                  <a:pos x="wd2" y="hd2"/>
                </a:cxn>
                <a:cxn ang="16200000">
                  <a:pos x="wd2" y="hd2"/>
                </a:cxn>
              </a:cxnLst>
              <a:rect l="0" t="0" r="r" b="b"/>
              <a:pathLst>
                <a:path w="21600" h="21600" extrusionOk="0">
                  <a:moveTo>
                    <a:pt x="10719" y="0"/>
                  </a:moveTo>
                  <a:lnTo>
                    <a:pt x="0" y="11515"/>
                  </a:lnTo>
                  <a:lnTo>
                    <a:pt x="7240" y="19417"/>
                  </a:lnTo>
                  <a:lnTo>
                    <a:pt x="8737" y="17837"/>
                  </a:lnTo>
                  <a:lnTo>
                    <a:pt x="12216" y="21600"/>
                  </a:lnTo>
                  <a:lnTo>
                    <a:pt x="12216" y="13848"/>
                  </a:lnTo>
                  <a:lnTo>
                    <a:pt x="15654" y="10085"/>
                  </a:lnTo>
                  <a:lnTo>
                    <a:pt x="15654" y="17686"/>
                  </a:lnTo>
                  <a:lnTo>
                    <a:pt x="21600" y="11515"/>
                  </a:lnTo>
                  <a:lnTo>
                    <a:pt x="10719" y="0"/>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424" name="Shape 424"/>
            <p:cNvSpPr/>
            <p:nvPr/>
          </p:nvSpPr>
          <p:spPr>
            <a:xfrm>
              <a:off x="0" y="564753"/>
              <a:ext cx="985549" cy="1701639"/>
            </a:xfrm>
            <a:custGeom>
              <a:avLst/>
              <a:gdLst/>
              <a:ahLst/>
              <a:cxnLst>
                <a:cxn ang="0">
                  <a:pos x="wd2" y="hd2"/>
                </a:cxn>
                <a:cxn ang="5400000">
                  <a:pos x="wd2" y="hd2"/>
                </a:cxn>
                <a:cxn ang="10800000">
                  <a:pos x="wd2" y="hd2"/>
                </a:cxn>
                <a:cxn ang="16200000">
                  <a:pos x="wd2" y="hd2"/>
                </a:cxn>
              </a:cxnLst>
              <a:rect l="0" t="0" r="r" b="b"/>
              <a:pathLst>
                <a:path w="21600" h="21600" extrusionOk="0">
                  <a:moveTo>
                    <a:pt x="18769" y="8200"/>
                  </a:moveTo>
                  <a:lnTo>
                    <a:pt x="18769" y="12932"/>
                  </a:lnTo>
                  <a:lnTo>
                    <a:pt x="12297" y="15368"/>
                  </a:lnTo>
                  <a:lnTo>
                    <a:pt x="12297" y="5763"/>
                  </a:lnTo>
                  <a:lnTo>
                    <a:pt x="14724" y="4826"/>
                  </a:lnTo>
                  <a:lnTo>
                    <a:pt x="162" y="0"/>
                  </a:lnTo>
                  <a:lnTo>
                    <a:pt x="0" y="0"/>
                  </a:lnTo>
                  <a:lnTo>
                    <a:pt x="0" y="14338"/>
                  </a:lnTo>
                  <a:lnTo>
                    <a:pt x="21600" y="21600"/>
                  </a:lnTo>
                  <a:lnTo>
                    <a:pt x="21600" y="9090"/>
                  </a:lnTo>
                  <a:lnTo>
                    <a:pt x="18769" y="8200"/>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grpSp>
      <p:sp>
        <p:nvSpPr>
          <p:cNvPr id="426" name="Shape 426"/>
          <p:cNvSpPr>
            <a:spLocks noGrp="1"/>
          </p:cNvSpPr>
          <p:nvPr>
            <p:ph type="sldNum" sz="quarter" idx="2"/>
          </p:nvPr>
        </p:nvSpPr>
        <p:spPr>
          <a:xfrm>
            <a:off x="23603591" y="13156774"/>
            <a:ext cx="514906"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
        <p:nvSpPr>
          <p:cNvPr id="427" name="Shape 427"/>
          <p:cNvSpPr/>
          <p:nvPr/>
        </p:nvSpPr>
        <p:spPr>
          <a:xfrm>
            <a:off x="19445329" y="13141286"/>
            <a:ext cx="3242232" cy="492440"/>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428" name="Shape 428"/>
          <p:cNvSpPr/>
          <p:nvPr/>
        </p:nvSpPr>
        <p:spPr>
          <a:xfrm>
            <a:off x="6030" y="4094997"/>
            <a:ext cx="6773335" cy="7315201"/>
          </a:xfrm>
          <a:prstGeom prst="rect">
            <a:avLst/>
          </a:prstGeom>
          <a:solidFill>
            <a:schemeClr val="accent5">
              <a:lumOff val="-8745"/>
            </a:schemeClr>
          </a:solidFill>
          <a:ln w="25400">
            <a:miter lim="400000"/>
          </a:ln>
        </p:spPr>
        <p:txBody>
          <a:bodyPr lIns="243839" tIns="243839" rIns="243839" bIns="243839" anchor="b">
            <a:normAutofit/>
          </a:bodyPr>
          <a:lstStyle/>
          <a:p>
            <a:pPr defTabSz="2438400">
              <a:lnSpc>
                <a:spcPts val="5000"/>
              </a:lnSpc>
              <a:spcBef>
                <a:spcPts val="0"/>
              </a:spcBef>
            </a:pPr>
            <a:endParaRPr dirty="0"/>
          </a:p>
        </p:txBody>
      </p:sp>
      <p:sp>
        <p:nvSpPr>
          <p:cNvPr id="429" name="Shape 429"/>
          <p:cNvSpPr>
            <a:spLocks noGrp="1"/>
          </p:cNvSpPr>
          <p:nvPr>
            <p:ph type="body" sz="quarter" idx="13"/>
          </p:nvPr>
        </p:nvSpPr>
        <p:spPr>
          <a:xfrm>
            <a:off x="-1" y="7657141"/>
            <a:ext cx="6585388" cy="3365501"/>
          </a:xfrm>
          <a:prstGeom prst="rect">
            <a:avLst/>
          </a:prstGeom>
          <a:ln w="12700"/>
        </p:spPr>
        <p:txBody>
          <a:bodyPr>
            <a:normAutofit/>
          </a:bodyPr>
          <a:lstStyle/>
          <a:p>
            <a:pPr marL="0" indent="0">
              <a:lnSpc>
                <a:spcPts val="4000"/>
              </a:lnSpc>
              <a:spcBef>
                <a:spcPts val="0"/>
              </a:spcBef>
              <a:buSzTx/>
              <a:buFontTx/>
              <a:buNone/>
              <a:defRPr sz="3600">
                <a:solidFill>
                  <a:srgbClr val="FFFFFF"/>
                </a:solidFill>
              </a:defRPr>
            </a:pPr>
            <a:endParaRPr/>
          </a:p>
        </p:txBody>
      </p:sp>
      <p:sp>
        <p:nvSpPr>
          <p:cNvPr id="430" name="Shape 430"/>
          <p:cNvSpPr>
            <a:spLocks noGrp="1"/>
          </p:cNvSpPr>
          <p:nvPr>
            <p:ph type="title"/>
          </p:nvPr>
        </p:nvSpPr>
        <p:spPr>
          <a:xfrm>
            <a:off x="-1" y="4552125"/>
            <a:ext cx="6616701" cy="2971801"/>
          </a:xfrm>
          <a:prstGeom prst="rect">
            <a:avLst/>
          </a:prstGeom>
        </p:spPr>
        <p:txBody>
          <a:bodyPr anchor="b"/>
          <a:lstStyle>
            <a:lvl1pPr>
              <a:lnSpc>
                <a:spcPts val="5000"/>
              </a:lnSpc>
              <a:defRPr sz="4800">
                <a:solidFill>
                  <a:srgbClr val="FFFFFF"/>
                </a:solidFill>
              </a:defRPr>
            </a:lvl1pPr>
          </a:lstStyle>
          <a:p>
            <a:r>
              <a:t>Title Text</a:t>
            </a: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Info-CodeBox-Nomad">
    <p:spTree>
      <p:nvGrpSpPr>
        <p:cNvPr id="1" name=""/>
        <p:cNvGrpSpPr/>
        <p:nvPr/>
      </p:nvGrpSpPr>
      <p:grpSpPr>
        <a:xfrm>
          <a:off x="0" y="0"/>
          <a:ext cx="0" cy="0"/>
          <a:chOff x="0" y="0"/>
          <a:chExt cx="0" cy="0"/>
        </a:xfrm>
      </p:grpSpPr>
      <p:pic>
        <p:nvPicPr>
          <p:cNvPr id="437" name="image17.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4938" y="-3"/>
            <a:ext cx="7337692" cy="13716004"/>
          </a:xfrm>
          <a:prstGeom prst="rect">
            <a:avLst/>
          </a:prstGeom>
          <a:ln w="12700">
            <a:miter lim="400000"/>
          </a:ln>
        </p:spPr>
      </p:pic>
      <p:sp>
        <p:nvSpPr>
          <p:cNvPr id="438" name="Shape 438"/>
          <p:cNvSpPr/>
          <p:nvPr/>
        </p:nvSpPr>
        <p:spPr>
          <a:xfrm>
            <a:off x="8525562" y="2931055"/>
            <a:ext cx="14677338" cy="8489300"/>
          </a:xfrm>
          <a:prstGeom prst="rect">
            <a:avLst/>
          </a:prstGeom>
          <a:solidFill>
            <a:srgbClr val="CCCCCC">
              <a:alpha val="10000"/>
            </a:srgbClr>
          </a:solidFill>
          <a:ln w="25400">
            <a:solidFill>
              <a:srgbClr val="ADB9CA"/>
            </a:solidFill>
          </a:ln>
        </p:spPr>
        <p:txBody>
          <a:bodyPr lIns="121919" tIns="121919" rIns="121919" bIns="121919"/>
          <a:lstStyle/>
          <a:p>
            <a:pPr defTabSz="2438400">
              <a:lnSpc>
                <a:spcPct val="100000"/>
              </a:lnSpc>
              <a:spcBef>
                <a:spcPts val="0"/>
              </a:spcBef>
              <a:defRPr sz="2400" b="0">
                <a:solidFill>
                  <a:srgbClr val="000000"/>
                </a:solidFill>
                <a:latin typeface="Menlo"/>
                <a:ea typeface="Menlo"/>
                <a:cs typeface="Menlo"/>
                <a:sym typeface="Menlo"/>
              </a:defRPr>
            </a:pPr>
            <a:endParaRPr dirty="0"/>
          </a:p>
        </p:txBody>
      </p:sp>
      <p:sp>
        <p:nvSpPr>
          <p:cNvPr id="439" name="Shape 439"/>
          <p:cNvSpPr/>
          <p:nvPr/>
        </p:nvSpPr>
        <p:spPr>
          <a:xfrm>
            <a:off x="8523730" y="2479554"/>
            <a:ext cx="14679170" cy="731521"/>
          </a:xfrm>
          <a:prstGeom prst="rect">
            <a:avLst/>
          </a:prstGeom>
          <a:solidFill>
            <a:srgbClr val="ADB9CA"/>
          </a:solidFill>
          <a:ln w="25400">
            <a:solidFill>
              <a:srgbClr val="ADB9CA"/>
            </a:solidFill>
            <a:miter/>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440" name="Shape 440"/>
          <p:cNvSpPr>
            <a:spLocks noGrp="1"/>
          </p:cNvSpPr>
          <p:nvPr>
            <p:ph type="sldNum" sz="quarter" idx="2"/>
          </p:nvPr>
        </p:nvSpPr>
        <p:spPr>
          <a:xfrm>
            <a:off x="23603591" y="13156774"/>
            <a:ext cx="514906"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
        <p:nvSpPr>
          <p:cNvPr id="441" name="Shape 441"/>
          <p:cNvSpPr/>
          <p:nvPr/>
        </p:nvSpPr>
        <p:spPr>
          <a:xfrm>
            <a:off x="19445329" y="13141286"/>
            <a:ext cx="3242232" cy="492440"/>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grpSp>
        <p:nvGrpSpPr>
          <p:cNvPr id="445" name="Group 445"/>
          <p:cNvGrpSpPr/>
          <p:nvPr/>
        </p:nvGrpSpPr>
        <p:grpSpPr>
          <a:xfrm>
            <a:off x="653685" y="610965"/>
            <a:ext cx="1971097" cy="2266393"/>
            <a:chOff x="0" y="0"/>
            <a:chExt cx="1971095" cy="2266391"/>
          </a:xfrm>
        </p:grpSpPr>
        <p:sp>
          <p:nvSpPr>
            <p:cNvPr id="442" name="Shape 442"/>
            <p:cNvSpPr/>
            <p:nvPr/>
          </p:nvSpPr>
          <p:spPr>
            <a:xfrm>
              <a:off x="985547" y="564753"/>
              <a:ext cx="985549" cy="1701639"/>
            </a:xfrm>
            <a:custGeom>
              <a:avLst/>
              <a:gdLst/>
              <a:ahLst/>
              <a:cxnLst>
                <a:cxn ang="0">
                  <a:pos x="wd2" y="hd2"/>
                </a:cxn>
                <a:cxn ang="5400000">
                  <a:pos x="wd2" y="hd2"/>
                </a:cxn>
                <a:cxn ang="10800000">
                  <a:pos x="wd2" y="hd2"/>
                </a:cxn>
                <a:cxn ang="16200000">
                  <a:pos x="wd2" y="hd2"/>
                </a:cxn>
              </a:cxnLst>
              <a:rect l="0" t="0" r="r" b="b"/>
              <a:pathLst>
                <a:path w="21600" h="21600" extrusionOk="0">
                  <a:moveTo>
                    <a:pt x="21196" y="0"/>
                  </a:moveTo>
                  <a:lnTo>
                    <a:pt x="9708" y="3842"/>
                  </a:lnTo>
                  <a:lnTo>
                    <a:pt x="9708" y="8621"/>
                  </a:lnTo>
                  <a:lnTo>
                    <a:pt x="4045" y="10495"/>
                  </a:lnTo>
                  <a:lnTo>
                    <a:pt x="0" y="9090"/>
                  </a:lnTo>
                  <a:lnTo>
                    <a:pt x="0" y="21600"/>
                  </a:lnTo>
                  <a:lnTo>
                    <a:pt x="162" y="21600"/>
                  </a:lnTo>
                  <a:lnTo>
                    <a:pt x="21600" y="14338"/>
                  </a:lnTo>
                  <a:lnTo>
                    <a:pt x="21600" y="0"/>
                  </a:lnTo>
                  <a:lnTo>
                    <a:pt x="21196" y="0"/>
                  </a:lnTo>
                  <a:close/>
                </a:path>
              </a:pathLst>
            </a:custGeom>
            <a:solidFill>
              <a:srgbClr val="FFFFFF">
                <a:alpha val="73000"/>
              </a:srgbClr>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443" name="Shape 443"/>
            <p:cNvSpPr/>
            <p:nvPr/>
          </p:nvSpPr>
          <p:spPr>
            <a:xfrm>
              <a:off x="0" y="0"/>
              <a:ext cx="1971096" cy="1059373"/>
            </a:xfrm>
            <a:custGeom>
              <a:avLst/>
              <a:gdLst/>
              <a:ahLst/>
              <a:cxnLst>
                <a:cxn ang="0">
                  <a:pos x="wd2" y="hd2"/>
                </a:cxn>
                <a:cxn ang="5400000">
                  <a:pos x="wd2" y="hd2"/>
                </a:cxn>
                <a:cxn ang="10800000">
                  <a:pos x="wd2" y="hd2"/>
                </a:cxn>
                <a:cxn ang="16200000">
                  <a:pos x="wd2" y="hd2"/>
                </a:cxn>
              </a:cxnLst>
              <a:rect l="0" t="0" r="r" b="b"/>
              <a:pathLst>
                <a:path w="21600" h="21600" extrusionOk="0">
                  <a:moveTo>
                    <a:pt x="10719" y="0"/>
                  </a:moveTo>
                  <a:lnTo>
                    <a:pt x="0" y="11515"/>
                  </a:lnTo>
                  <a:lnTo>
                    <a:pt x="7240" y="19417"/>
                  </a:lnTo>
                  <a:lnTo>
                    <a:pt x="8737" y="17837"/>
                  </a:lnTo>
                  <a:lnTo>
                    <a:pt x="12216" y="21600"/>
                  </a:lnTo>
                  <a:lnTo>
                    <a:pt x="12216" y="13848"/>
                  </a:lnTo>
                  <a:lnTo>
                    <a:pt x="15654" y="10085"/>
                  </a:lnTo>
                  <a:lnTo>
                    <a:pt x="15654" y="17686"/>
                  </a:lnTo>
                  <a:lnTo>
                    <a:pt x="21600" y="11515"/>
                  </a:lnTo>
                  <a:lnTo>
                    <a:pt x="10719" y="0"/>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444" name="Shape 444"/>
            <p:cNvSpPr/>
            <p:nvPr/>
          </p:nvSpPr>
          <p:spPr>
            <a:xfrm>
              <a:off x="0" y="564753"/>
              <a:ext cx="985549" cy="1701639"/>
            </a:xfrm>
            <a:custGeom>
              <a:avLst/>
              <a:gdLst/>
              <a:ahLst/>
              <a:cxnLst>
                <a:cxn ang="0">
                  <a:pos x="wd2" y="hd2"/>
                </a:cxn>
                <a:cxn ang="5400000">
                  <a:pos x="wd2" y="hd2"/>
                </a:cxn>
                <a:cxn ang="10800000">
                  <a:pos x="wd2" y="hd2"/>
                </a:cxn>
                <a:cxn ang="16200000">
                  <a:pos x="wd2" y="hd2"/>
                </a:cxn>
              </a:cxnLst>
              <a:rect l="0" t="0" r="r" b="b"/>
              <a:pathLst>
                <a:path w="21600" h="21600" extrusionOk="0">
                  <a:moveTo>
                    <a:pt x="18769" y="8200"/>
                  </a:moveTo>
                  <a:lnTo>
                    <a:pt x="18769" y="12932"/>
                  </a:lnTo>
                  <a:lnTo>
                    <a:pt x="12297" y="15368"/>
                  </a:lnTo>
                  <a:lnTo>
                    <a:pt x="12297" y="5763"/>
                  </a:lnTo>
                  <a:lnTo>
                    <a:pt x="14724" y="4826"/>
                  </a:lnTo>
                  <a:lnTo>
                    <a:pt x="162" y="0"/>
                  </a:lnTo>
                  <a:lnTo>
                    <a:pt x="0" y="0"/>
                  </a:lnTo>
                  <a:lnTo>
                    <a:pt x="0" y="14338"/>
                  </a:lnTo>
                  <a:lnTo>
                    <a:pt x="21600" y="21600"/>
                  </a:lnTo>
                  <a:lnTo>
                    <a:pt x="21600" y="9090"/>
                  </a:lnTo>
                  <a:lnTo>
                    <a:pt x="18769" y="8200"/>
                  </a:lnTo>
                  <a:close/>
                </a:path>
              </a:pathLst>
            </a:custGeom>
            <a:solidFill>
              <a:srgbClr val="FFFFF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grpSp>
      <p:sp>
        <p:nvSpPr>
          <p:cNvPr id="446" name="Shape 446"/>
          <p:cNvSpPr/>
          <p:nvPr/>
        </p:nvSpPr>
        <p:spPr>
          <a:xfrm>
            <a:off x="6030" y="4094997"/>
            <a:ext cx="6773335" cy="7315201"/>
          </a:xfrm>
          <a:prstGeom prst="rect">
            <a:avLst/>
          </a:prstGeom>
          <a:solidFill>
            <a:schemeClr val="accent5">
              <a:lumOff val="-8745"/>
            </a:schemeClr>
          </a:solidFill>
          <a:ln w="25400">
            <a:miter lim="400000"/>
          </a:ln>
        </p:spPr>
        <p:txBody>
          <a:bodyPr lIns="243839" tIns="243839" rIns="243839" bIns="243839" anchor="b">
            <a:normAutofit/>
          </a:bodyPr>
          <a:lstStyle/>
          <a:p>
            <a:pPr defTabSz="2438400">
              <a:lnSpc>
                <a:spcPts val="5000"/>
              </a:lnSpc>
              <a:spcBef>
                <a:spcPts val="0"/>
              </a:spcBef>
            </a:pPr>
            <a:endParaRPr dirty="0"/>
          </a:p>
        </p:txBody>
      </p:sp>
      <p:sp>
        <p:nvSpPr>
          <p:cNvPr id="447" name="Shape 447"/>
          <p:cNvSpPr>
            <a:spLocks noGrp="1"/>
          </p:cNvSpPr>
          <p:nvPr>
            <p:ph type="body" sz="quarter" idx="13"/>
          </p:nvPr>
        </p:nvSpPr>
        <p:spPr>
          <a:xfrm>
            <a:off x="-1" y="7657141"/>
            <a:ext cx="6585388" cy="3365501"/>
          </a:xfrm>
          <a:prstGeom prst="rect">
            <a:avLst/>
          </a:prstGeom>
          <a:ln w="12700"/>
        </p:spPr>
        <p:txBody>
          <a:bodyPr>
            <a:normAutofit/>
          </a:bodyPr>
          <a:lstStyle/>
          <a:p>
            <a:pPr marL="0" indent="0">
              <a:lnSpc>
                <a:spcPts val="4000"/>
              </a:lnSpc>
              <a:spcBef>
                <a:spcPts val="0"/>
              </a:spcBef>
              <a:buSzTx/>
              <a:buFontTx/>
              <a:buNone/>
              <a:defRPr sz="3600">
                <a:solidFill>
                  <a:srgbClr val="FFFFFF"/>
                </a:solidFill>
              </a:defRPr>
            </a:pPr>
            <a:endParaRPr/>
          </a:p>
        </p:txBody>
      </p:sp>
      <p:sp>
        <p:nvSpPr>
          <p:cNvPr id="448" name="Shape 448"/>
          <p:cNvSpPr>
            <a:spLocks noGrp="1"/>
          </p:cNvSpPr>
          <p:nvPr>
            <p:ph type="title"/>
          </p:nvPr>
        </p:nvSpPr>
        <p:spPr>
          <a:xfrm>
            <a:off x="-1" y="4552125"/>
            <a:ext cx="6616701" cy="2971801"/>
          </a:xfrm>
          <a:prstGeom prst="rect">
            <a:avLst/>
          </a:prstGeom>
        </p:spPr>
        <p:txBody>
          <a:bodyPr anchor="b"/>
          <a:lstStyle>
            <a:lvl1pPr>
              <a:lnSpc>
                <a:spcPts val="5000"/>
              </a:lnSpc>
              <a:defRPr sz="4800">
                <a:solidFill>
                  <a:srgbClr val="FFFFFF"/>
                </a:solidFill>
              </a:defRPr>
            </a:lvl1pPr>
          </a:lstStyle>
          <a:p>
            <a:r>
              <a:t>Title Text</a:t>
            </a:r>
          </a:p>
        </p:txBody>
      </p:sp>
      <p:sp>
        <p:nvSpPr>
          <p:cNvPr id="449" name="Shape 449"/>
          <p:cNvSpPr>
            <a:spLocks noGrp="1"/>
          </p:cNvSpPr>
          <p:nvPr>
            <p:ph type="body" sz="half" idx="14"/>
          </p:nvPr>
        </p:nvSpPr>
        <p:spPr>
          <a:xfrm>
            <a:off x="8812231" y="3470983"/>
            <a:ext cx="14097928" cy="7689463"/>
          </a:xfrm>
          <a:prstGeom prst="rect">
            <a:avLst/>
          </a:prstGeom>
          <a:ln w="12700"/>
        </p:spPr>
        <p:txBody>
          <a:bodyPr>
            <a:normAutofit/>
          </a:bodyPr>
          <a:lstStyle/>
          <a:p>
            <a:pPr marL="0" indent="0" defTabSz="1828800">
              <a:spcBef>
                <a:spcPts val="800"/>
              </a:spcBef>
              <a:buSzTx/>
              <a:buFontTx/>
              <a:buNone/>
              <a:defRPr sz="1800">
                <a:latin typeface="Menlo"/>
                <a:ea typeface="Menlo"/>
                <a:cs typeface="Menlo"/>
                <a:sym typeface="Menlo"/>
              </a:defRPr>
            </a:pPr>
            <a:endParaRPr/>
          </a:p>
        </p:txBody>
      </p:sp>
      <p:sp>
        <p:nvSpPr>
          <p:cNvPr id="450" name="Shape 450"/>
          <p:cNvSpPr>
            <a:spLocks noGrp="1"/>
          </p:cNvSpPr>
          <p:nvPr>
            <p:ph type="body" sz="quarter" idx="15"/>
          </p:nvPr>
        </p:nvSpPr>
        <p:spPr>
          <a:xfrm>
            <a:off x="8812231" y="2480555"/>
            <a:ext cx="13933759" cy="729519"/>
          </a:xfrm>
          <a:prstGeom prst="rect">
            <a:avLst/>
          </a:prstGeom>
          <a:ln w="12700"/>
        </p:spPr>
        <p:txBody>
          <a:bodyPr anchor="ctr">
            <a:normAutofit/>
          </a:bodyPr>
          <a:lstStyle/>
          <a:p>
            <a:pPr marL="0" indent="0" algn="ctr" defTabSz="1828800">
              <a:spcBef>
                <a:spcPts val="800"/>
              </a:spcBef>
              <a:buSzTx/>
              <a:buFontTx/>
              <a:buNone/>
              <a:defRPr sz="2000" b="1">
                <a:solidFill>
                  <a:srgbClr val="FFFFFF"/>
                </a:solidFill>
                <a:latin typeface="Menlo"/>
                <a:ea typeface="Menlo"/>
                <a:cs typeface="Menlo"/>
                <a:sym typeface="Menlo"/>
              </a:defRPr>
            </a:pPr>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Body w/title">
    <p:spTree>
      <p:nvGrpSpPr>
        <p:cNvPr id="1" name=""/>
        <p:cNvGrpSpPr/>
        <p:nvPr/>
      </p:nvGrpSpPr>
      <p:grpSpPr>
        <a:xfrm>
          <a:off x="0" y="0"/>
          <a:ext cx="0" cy="0"/>
          <a:chOff x="0" y="0"/>
          <a:chExt cx="0" cy="0"/>
        </a:xfrm>
      </p:grpSpPr>
      <p:pic>
        <p:nvPicPr>
          <p:cNvPr id="457" name="image18.jpg"/>
          <p:cNvPicPr>
            <a:picLocks noChangeAspect="1"/>
          </p:cNvPicPr>
          <p:nvPr/>
        </p:nvPicPr>
        <p:blipFill>
          <a:blip r:embed="rId2">
            <a:alphaModFix amt="34000"/>
          </a:blip>
          <a:stretch>
            <a:fillRect/>
          </a:stretch>
        </p:blipFill>
        <p:spPr>
          <a:xfrm>
            <a:off x="-1" y="-1"/>
            <a:ext cx="24384001" cy="13716001"/>
          </a:xfrm>
          <a:prstGeom prst="rect">
            <a:avLst/>
          </a:prstGeom>
          <a:ln w="12700">
            <a:miter lim="400000"/>
          </a:ln>
        </p:spPr>
      </p:pic>
      <p:sp>
        <p:nvSpPr>
          <p:cNvPr id="458" name="Shape 458"/>
          <p:cNvSpPr/>
          <p:nvPr/>
        </p:nvSpPr>
        <p:spPr>
          <a:xfrm>
            <a:off x="1175173" y="783772"/>
            <a:ext cx="22023494" cy="11814632"/>
          </a:xfrm>
          <a:prstGeom prst="rect">
            <a:avLst/>
          </a:prstGeom>
          <a:solidFill>
            <a:srgbClr val="FFFFFF"/>
          </a:solidFill>
          <a:ln w="12700">
            <a:miter lim="400000"/>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459" name="Shape 459"/>
          <p:cNvSpPr>
            <a:spLocks noGrp="1"/>
          </p:cNvSpPr>
          <p:nvPr>
            <p:ph type="body" idx="1" hasCustomPrompt="1"/>
          </p:nvPr>
        </p:nvSpPr>
        <p:spPr>
          <a:xfrm>
            <a:off x="1453186" y="2851929"/>
            <a:ext cx="21745481" cy="9739082"/>
          </a:xfrm>
          <a:prstGeom prst="rect">
            <a:avLst/>
          </a:prstGeom>
        </p:spPr>
        <p:txBody>
          <a:bodyPr>
            <a:normAutofit/>
          </a:bodyPr>
          <a:lstStyle>
            <a:lvl1pPr marL="633413" indent="-611188" defTabSz="1828800">
              <a:lnSpc>
                <a:spcPct val="110000"/>
              </a:lnSpc>
              <a:spcBef>
                <a:spcPts val="1200"/>
              </a:spcBef>
              <a:spcAft>
                <a:spcPts val="300"/>
              </a:spcAft>
              <a:buClr>
                <a:schemeClr val="accent1"/>
              </a:buClr>
              <a:buFont typeface="Wingdings-Regular"/>
              <a:buChar char="▪"/>
              <a:tabLst/>
              <a:defRPr sz="4800">
                <a:solidFill>
                  <a:srgbClr val="44546A"/>
                </a:solidFill>
              </a:defRPr>
            </a:lvl1pPr>
            <a:lvl2pPr marL="800100" indent="-514350" defTabSz="1828800">
              <a:lnSpc>
                <a:spcPct val="100000"/>
              </a:lnSpc>
              <a:spcBef>
                <a:spcPts val="1200"/>
              </a:spcBef>
              <a:spcAft>
                <a:spcPts val="0"/>
              </a:spcAft>
              <a:buClr>
                <a:schemeClr val="accent1"/>
              </a:buClr>
              <a:buFont typeface="Wingdings-Regular"/>
              <a:buChar char="–"/>
              <a:defRPr sz="4800">
                <a:solidFill>
                  <a:srgbClr val="44546A"/>
                </a:solidFill>
              </a:defRPr>
            </a:lvl2pPr>
            <a:lvl3pPr marL="1103766" indent="-587828" defTabSz="1828800">
              <a:spcBef>
                <a:spcPts val="1600"/>
              </a:spcBef>
              <a:buClr>
                <a:schemeClr val="accent1"/>
              </a:buClr>
              <a:buFont typeface="Wingdings-Regular"/>
              <a:buChar char="▪"/>
              <a:defRPr sz="4400">
                <a:solidFill>
                  <a:srgbClr val="44546A"/>
                </a:solidFill>
              </a:defRPr>
            </a:lvl3pPr>
            <a:lvl4pPr marL="1330778" indent="-587828" defTabSz="1828800">
              <a:spcBef>
                <a:spcPts val="1600"/>
              </a:spcBef>
              <a:buClr>
                <a:schemeClr val="accent1"/>
              </a:buClr>
              <a:buFont typeface="Wingdings-Regular"/>
              <a:buChar char="–"/>
              <a:defRPr sz="4000">
                <a:solidFill>
                  <a:srgbClr val="44546A"/>
                </a:solidFill>
              </a:defRPr>
            </a:lvl4pPr>
            <a:lvl5pPr marL="1557112" indent="-582387" defTabSz="1828800">
              <a:spcBef>
                <a:spcPts val="1600"/>
              </a:spcBef>
              <a:buClr>
                <a:schemeClr val="accent1"/>
              </a:buClr>
              <a:buFont typeface="Wingdings-Regular"/>
              <a:buChar char="▪"/>
              <a:defRPr sz="3600">
                <a:solidFill>
                  <a:srgbClr val="44546A"/>
                </a:solidFill>
              </a:defRPr>
            </a:lvl5pPr>
          </a:lstStyle>
          <a:p>
            <a:r>
              <a:t>Body Level One</a:t>
            </a:r>
            <a:endParaRPr lang="en-US"/>
          </a:p>
          <a:p>
            <a:pPr lvl="1"/>
            <a:r>
              <a:t>Body Level Two</a:t>
            </a:r>
          </a:p>
          <a:p>
            <a:pPr lvl="2"/>
            <a:r>
              <a:t>Body Level Three</a:t>
            </a:r>
          </a:p>
          <a:p>
            <a:pPr lvl="3"/>
            <a:r>
              <a:t>Body Level Four</a:t>
            </a:r>
          </a:p>
          <a:p>
            <a:pPr lvl="4"/>
            <a:r>
              <a:t>Body Level Five</a:t>
            </a:r>
          </a:p>
        </p:txBody>
      </p:sp>
      <p:sp>
        <p:nvSpPr>
          <p:cNvPr id="460" name="Shape 460"/>
          <p:cNvSpPr/>
          <p:nvPr/>
        </p:nvSpPr>
        <p:spPr>
          <a:xfrm flipH="1">
            <a:off x="1041394" y="-1"/>
            <a:ext cx="133774" cy="13716001"/>
          </a:xfrm>
          <a:prstGeom prst="rect">
            <a:avLst/>
          </a:prstGeom>
          <a:solidFill>
            <a:srgbClr val="F2F2F2"/>
          </a:solidFill>
          <a:ln w="12700">
            <a:miter lim="400000"/>
          </a:ln>
        </p:spPr>
        <p:txBody>
          <a:bodyPr lIns="121919" tIns="121919" rIns="121919" bIns="121919" anchor="ctr"/>
          <a:lstStyle/>
          <a:p>
            <a:pPr algn="ctr">
              <a:lnSpc>
                <a:spcPct val="100000"/>
              </a:lnSpc>
              <a:spcBef>
                <a:spcPts val="0"/>
              </a:spcBef>
              <a:defRPr sz="2600" b="0">
                <a:latin typeface="Verdana"/>
                <a:ea typeface="Verdana"/>
                <a:cs typeface="Verdana"/>
                <a:sym typeface="Verdana"/>
              </a:defRPr>
            </a:pPr>
            <a:endParaRPr dirty="0"/>
          </a:p>
        </p:txBody>
      </p:sp>
      <p:sp>
        <p:nvSpPr>
          <p:cNvPr id="461" name="Shape 461"/>
          <p:cNvSpPr>
            <a:spLocks noGrp="1"/>
          </p:cNvSpPr>
          <p:nvPr>
            <p:ph type="title"/>
          </p:nvPr>
        </p:nvSpPr>
        <p:spPr>
          <a:xfrm>
            <a:off x="1451869" y="783573"/>
            <a:ext cx="21746797" cy="1784534"/>
          </a:xfrm>
          <a:prstGeom prst="rect">
            <a:avLst/>
          </a:prstGeom>
        </p:spPr>
        <p:txBody>
          <a:bodyPr lIns="127000" tIns="127000" rIns="127000" bIns="127000" anchor="t">
            <a:normAutofit/>
          </a:bodyPr>
          <a:lstStyle>
            <a:lvl1pPr defTabSz="1828800">
              <a:lnSpc>
                <a:spcPct val="100000"/>
              </a:lnSpc>
              <a:spcBef>
                <a:spcPts val="1800"/>
              </a:spcBef>
              <a:defRPr sz="7400" spc="-158"/>
            </a:lvl1pPr>
          </a:lstStyle>
          <a:p>
            <a:r>
              <a:t>Title Text</a:t>
            </a:r>
          </a:p>
        </p:txBody>
      </p:sp>
      <p:sp>
        <p:nvSpPr>
          <p:cNvPr id="462" name="Shape 462"/>
          <p:cNvSpPr/>
          <p:nvPr/>
        </p:nvSpPr>
        <p:spPr>
          <a:xfrm flipH="1">
            <a:off x="1041396" y="783575"/>
            <a:ext cx="133772" cy="1784529"/>
          </a:xfrm>
          <a:prstGeom prst="rect">
            <a:avLst/>
          </a:prstGeom>
          <a:solidFill>
            <a:srgbClr val="000000"/>
          </a:solidFill>
          <a:ln w="12700">
            <a:miter lim="400000"/>
          </a:ln>
        </p:spPr>
        <p:txBody>
          <a:bodyPr lIns="121919" tIns="121919" rIns="121919" bIns="121919" anchor="ctr"/>
          <a:lstStyle/>
          <a:p>
            <a:pPr algn="ctr">
              <a:lnSpc>
                <a:spcPct val="100000"/>
              </a:lnSpc>
              <a:spcBef>
                <a:spcPts val="0"/>
              </a:spcBef>
              <a:defRPr sz="2600" b="0">
                <a:latin typeface="Verdana"/>
                <a:ea typeface="Verdana"/>
                <a:cs typeface="Verdana"/>
                <a:sym typeface="Verdana"/>
              </a:defRPr>
            </a:pPr>
            <a:endParaRPr dirty="0"/>
          </a:p>
        </p:txBody>
      </p:sp>
      <p:grpSp>
        <p:nvGrpSpPr>
          <p:cNvPr id="466" name="Group 466"/>
          <p:cNvGrpSpPr/>
          <p:nvPr/>
        </p:nvGrpSpPr>
        <p:grpSpPr>
          <a:xfrm>
            <a:off x="22603860" y="12793059"/>
            <a:ext cx="594806" cy="629478"/>
            <a:chOff x="0" y="0"/>
            <a:chExt cx="594805" cy="629477"/>
          </a:xfrm>
        </p:grpSpPr>
        <p:sp>
          <p:nvSpPr>
            <p:cNvPr id="463" name="Shape 463"/>
            <p:cNvSpPr/>
            <p:nvPr/>
          </p:nvSpPr>
          <p:spPr>
            <a:xfrm>
              <a:off x="0" y="0"/>
              <a:ext cx="247689" cy="53995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5718"/>
                  </a:lnTo>
                  <a:lnTo>
                    <a:pt x="0" y="19448"/>
                  </a:lnTo>
                  <a:lnTo>
                    <a:pt x="8115" y="21600"/>
                  </a:lnTo>
                  <a:lnTo>
                    <a:pt x="8115" y="7870"/>
                  </a:lnTo>
                  <a:lnTo>
                    <a:pt x="21600" y="4303"/>
                  </a:lnTo>
                  <a:lnTo>
                    <a:pt x="21600"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464" name="Shape 464"/>
            <p:cNvSpPr/>
            <p:nvPr/>
          </p:nvSpPr>
          <p:spPr>
            <a:xfrm>
              <a:off x="154628" y="0"/>
              <a:ext cx="285550" cy="629124"/>
            </a:xfrm>
            <a:custGeom>
              <a:avLst/>
              <a:gdLst/>
              <a:ahLst/>
              <a:cxnLst>
                <a:cxn ang="0">
                  <a:pos x="wd2" y="hd2"/>
                </a:cxn>
                <a:cxn ang="5400000">
                  <a:pos x="wd2" y="hd2"/>
                </a:cxn>
                <a:cxn ang="10800000">
                  <a:pos x="wd2" y="hd2"/>
                </a:cxn>
                <a:cxn ang="16200000">
                  <a:pos x="wd2" y="hd2"/>
                </a:cxn>
              </a:cxnLst>
              <a:rect l="0" t="0" r="r" b="b"/>
              <a:pathLst>
                <a:path w="21600" h="21600" extrusionOk="0">
                  <a:moveTo>
                    <a:pt x="14534" y="0"/>
                  </a:moveTo>
                  <a:lnTo>
                    <a:pt x="14534" y="9379"/>
                  </a:lnTo>
                  <a:lnTo>
                    <a:pt x="7039" y="9379"/>
                  </a:lnTo>
                  <a:lnTo>
                    <a:pt x="7039" y="5892"/>
                  </a:lnTo>
                  <a:lnTo>
                    <a:pt x="0" y="7739"/>
                  </a:lnTo>
                  <a:lnTo>
                    <a:pt x="0" y="19753"/>
                  </a:lnTo>
                  <a:lnTo>
                    <a:pt x="7039" y="21600"/>
                  </a:lnTo>
                  <a:lnTo>
                    <a:pt x="7039" y="12246"/>
                  </a:lnTo>
                  <a:lnTo>
                    <a:pt x="14534" y="12246"/>
                  </a:lnTo>
                  <a:lnTo>
                    <a:pt x="14534" y="15720"/>
                  </a:lnTo>
                  <a:lnTo>
                    <a:pt x="21600" y="13874"/>
                  </a:lnTo>
                  <a:lnTo>
                    <a:pt x="21600" y="1847"/>
                  </a:lnTo>
                  <a:lnTo>
                    <a:pt x="14534"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465" name="Shape 465"/>
            <p:cNvSpPr/>
            <p:nvPr/>
          </p:nvSpPr>
          <p:spPr>
            <a:xfrm>
              <a:off x="346763" y="89167"/>
              <a:ext cx="248043" cy="5403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5885"/>
                  </a:lnTo>
                  <a:lnTo>
                    <a:pt x="21600" y="2150"/>
                  </a:lnTo>
                  <a:lnTo>
                    <a:pt x="13496" y="0"/>
                  </a:lnTo>
                  <a:lnTo>
                    <a:pt x="13496" y="13735"/>
                  </a:lnTo>
                  <a:lnTo>
                    <a:pt x="0" y="17300"/>
                  </a:lnTo>
                  <a:lnTo>
                    <a:pt x="0" y="2160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grpSp>
      <p:sp>
        <p:nvSpPr>
          <p:cNvPr id="467" name="Shape 467"/>
          <p:cNvSpPr/>
          <p:nvPr/>
        </p:nvSpPr>
        <p:spPr>
          <a:xfrm>
            <a:off x="1451869" y="12949816"/>
            <a:ext cx="3242232" cy="492440"/>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468" name="Shape 468"/>
          <p:cNvSpPr>
            <a:spLocks noGrp="1"/>
          </p:cNvSpPr>
          <p:nvPr>
            <p:ph type="sldNum" sz="quarter" idx="2"/>
          </p:nvPr>
        </p:nvSpPr>
        <p:spPr>
          <a:xfrm>
            <a:off x="23460168" y="12945582"/>
            <a:ext cx="514907"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Body w/2 LINE TITLE Blank">
    <p:spTree>
      <p:nvGrpSpPr>
        <p:cNvPr id="1" name=""/>
        <p:cNvGrpSpPr/>
        <p:nvPr/>
      </p:nvGrpSpPr>
      <p:grpSpPr>
        <a:xfrm>
          <a:off x="0" y="0"/>
          <a:ext cx="0" cy="0"/>
          <a:chOff x="0" y="0"/>
          <a:chExt cx="0" cy="0"/>
        </a:xfrm>
      </p:grpSpPr>
      <p:pic>
        <p:nvPicPr>
          <p:cNvPr id="529" name="image18.jpg"/>
          <p:cNvPicPr>
            <a:picLocks noChangeAspect="1"/>
          </p:cNvPicPr>
          <p:nvPr/>
        </p:nvPicPr>
        <p:blipFill>
          <a:blip r:embed="rId2">
            <a:alphaModFix amt="34000"/>
          </a:blip>
          <a:stretch>
            <a:fillRect/>
          </a:stretch>
        </p:blipFill>
        <p:spPr>
          <a:xfrm>
            <a:off x="-1" y="-1"/>
            <a:ext cx="24384001" cy="13716001"/>
          </a:xfrm>
          <a:prstGeom prst="rect">
            <a:avLst/>
          </a:prstGeom>
          <a:ln w="12700">
            <a:miter lim="400000"/>
          </a:ln>
        </p:spPr>
      </p:pic>
      <p:sp>
        <p:nvSpPr>
          <p:cNvPr id="530" name="Shape 530"/>
          <p:cNvSpPr/>
          <p:nvPr/>
        </p:nvSpPr>
        <p:spPr>
          <a:xfrm>
            <a:off x="1175173" y="783772"/>
            <a:ext cx="22023494" cy="11814632"/>
          </a:xfrm>
          <a:prstGeom prst="rect">
            <a:avLst/>
          </a:prstGeom>
          <a:solidFill>
            <a:srgbClr val="FFFFFF"/>
          </a:solidFill>
          <a:ln w="12700">
            <a:miter lim="400000"/>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531" name="Shape 531"/>
          <p:cNvSpPr/>
          <p:nvPr/>
        </p:nvSpPr>
        <p:spPr>
          <a:xfrm flipH="1">
            <a:off x="1041394" y="-1"/>
            <a:ext cx="133774" cy="13716001"/>
          </a:xfrm>
          <a:prstGeom prst="rect">
            <a:avLst/>
          </a:prstGeom>
          <a:solidFill>
            <a:srgbClr val="F2F2F2"/>
          </a:solidFill>
          <a:ln w="12700">
            <a:miter lim="400000"/>
          </a:ln>
        </p:spPr>
        <p:txBody>
          <a:bodyPr lIns="121919" tIns="121919" rIns="121919" bIns="121919" anchor="ctr"/>
          <a:lstStyle/>
          <a:p>
            <a:pPr algn="ctr">
              <a:lnSpc>
                <a:spcPct val="100000"/>
              </a:lnSpc>
              <a:spcBef>
                <a:spcPts val="0"/>
              </a:spcBef>
              <a:defRPr sz="2600" b="0">
                <a:latin typeface="Verdana"/>
                <a:ea typeface="Verdana"/>
                <a:cs typeface="Verdana"/>
                <a:sym typeface="Verdana"/>
              </a:defRPr>
            </a:pPr>
            <a:endParaRPr dirty="0"/>
          </a:p>
        </p:txBody>
      </p:sp>
      <p:sp>
        <p:nvSpPr>
          <p:cNvPr id="532" name="Shape 532"/>
          <p:cNvSpPr/>
          <p:nvPr/>
        </p:nvSpPr>
        <p:spPr>
          <a:xfrm flipH="1">
            <a:off x="1041394" y="783573"/>
            <a:ext cx="133771" cy="2559134"/>
          </a:xfrm>
          <a:prstGeom prst="rect">
            <a:avLst/>
          </a:prstGeom>
          <a:solidFill>
            <a:srgbClr val="000000"/>
          </a:solidFill>
          <a:ln w="12700">
            <a:miter lim="400000"/>
          </a:ln>
        </p:spPr>
        <p:txBody>
          <a:bodyPr lIns="121919" tIns="121919" rIns="121919" bIns="121919" anchor="ctr"/>
          <a:lstStyle/>
          <a:p>
            <a:pPr algn="ctr">
              <a:lnSpc>
                <a:spcPct val="100000"/>
              </a:lnSpc>
              <a:spcBef>
                <a:spcPts val="0"/>
              </a:spcBef>
              <a:defRPr sz="2600" b="0">
                <a:latin typeface="Verdana"/>
                <a:ea typeface="Verdana"/>
                <a:cs typeface="Verdana"/>
                <a:sym typeface="Verdana"/>
              </a:defRPr>
            </a:pPr>
            <a:endParaRPr dirty="0"/>
          </a:p>
        </p:txBody>
      </p:sp>
      <p:sp>
        <p:nvSpPr>
          <p:cNvPr id="533" name="Shape 533"/>
          <p:cNvSpPr>
            <a:spLocks noGrp="1"/>
          </p:cNvSpPr>
          <p:nvPr>
            <p:ph type="title"/>
          </p:nvPr>
        </p:nvSpPr>
        <p:spPr>
          <a:xfrm>
            <a:off x="1451869" y="783573"/>
            <a:ext cx="21746797" cy="2559134"/>
          </a:xfrm>
          <a:prstGeom prst="rect">
            <a:avLst/>
          </a:prstGeom>
        </p:spPr>
        <p:txBody>
          <a:bodyPr lIns="127000" tIns="127000" rIns="127000" bIns="127000" anchor="t">
            <a:normAutofit/>
          </a:bodyPr>
          <a:lstStyle>
            <a:lvl1pPr defTabSz="1828800">
              <a:lnSpc>
                <a:spcPct val="100000"/>
              </a:lnSpc>
              <a:spcBef>
                <a:spcPts val="1800"/>
              </a:spcBef>
              <a:defRPr sz="7400" spc="-158"/>
            </a:lvl1pPr>
          </a:lstStyle>
          <a:p>
            <a:r>
              <a:t>Title Text</a:t>
            </a:r>
          </a:p>
        </p:txBody>
      </p:sp>
      <p:grpSp>
        <p:nvGrpSpPr>
          <p:cNvPr id="537" name="Group 537"/>
          <p:cNvGrpSpPr/>
          <p:nvPr/>
        </p:nvGrpSpPr>
        <p:grpSpPr>
          <a:xfrm>
            <a:off x="22603860" y="12793059"/>
            <a:ext cx="594806" cy="629478"/>
            <a:chOff x="0" y="0"/>
            <a:chExt cx="594805" cy="629477"/>
          </a:xfrm>
        </p:grpSpPr>
        <p:sp>
          <p:nvSpPr>
            <p:cNvPr id="534" name="Shape 534"/>
            <p:cNvSpPr/>
            <p:nvPr/>
          </p:nvSpPr>
          <p:spPr>
            <a:xfrm>
              <a:off x="0" y="0"/>
              <a:ext cx="247689" cy="53995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5718"/>
                  </a:lnTo>
                  <a:lnTo>
                    <a:pt x="0" y="19448"/>
                  </a:lnTo>
                  <a:lnTo>
                    <a:pt x="8115" y="21600"/>
                  </a:lnTo>
                  <a:lnTo>
                    <a:pt x="8115" y="7870"/>
                  </a:lnTo>
                  <a:lnTo>
                    <a:pt x="21600" y="4303"/>
                  </a:lnTo>
                  <a:lnTo>
                    <a:pt x="21600"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535" name="Shape 535"/>
            <p:cNvSpPr/>
            <p:nvPr/>
          </p:nvSpPr>
          <p:spPr>
            <a:xfrm>
              <a:off x="154628" y="0"/>
              <a:ext cx="285550" cy="629124"/>
            </a:xfrm>
            <a:custGeom>
              <a:avLst/>
              <a:gdLst/>
              <a:ahLst/>
              <a:cxnLst>
                <a:cxn ang="0">
                  <a:pos x="wd2" y="hd2"/>
                </a:cxn>
                <a:cxn ang="5400000">
                  <a:pos x="wd2" y="hd2"/>
                </a:cxn>
                <a:cxn ang="10800000">
                  <a:pos x="wd2" y="hd2"/>
                </a:cxn>
                <a:cxn ang="16200000">
                  <a:pos x="wd2" y="hd2"/>
                </a:cxn>
              </a:cxnLst>
              <a:rect l="0" t="0" r="r" b="b"/>
              <a:pathLst>
                <a:path w="21600" h="21600" extrusionOk="0">
                  <a:moveTo>
                    <a:pt x="14534" y="0"/>
                  </a:moveTo>
                  <a:lnTo>
                    <a:pt x="14534" y="9379"/>
                  </a:lnTo>
                  <a:lnTo>
                    <a:pt x="7039" y="9379"/>
                  </a:lnTo>
                  <a:lnTo>
                    <a:pt x="7039" y="5892"/>
                  </a:lnTo>
                  <a:lnTo>
                    <a:pt x="0" y="7739"/>
                  </a:lnTo>
                  <a:lnTo>
                    <a:pt x="0" y="19753"/>
                  </a:lnTo>
                  <a:lnTo>
                    <a:pt x="7039" y="21600"/>
                  </a:lnTo>
                  <a:lnTo>
                    <a:pt x="7039" y="12246"/>
                  </a:lnTo>
                  <a:lnTo>
                    <a:pt x="14534" y="12246"/>
                  </a:lnTo>
                  <a:lnTo>
                    <a:pt x="14534" y="15720"/>
                  </a:lnTo>
                  <a:lnTo>
                    <a:pt x="21600" y="13874"/>
                  </a:lnTo>
                  <a:lnTo>
                    <a:pt x="21600" y="1847"/>
                  </a:lnTo>
                  <a:lnTo>
                    <a:pt x="14534"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536" name="Shape 536"/>
            <p:cNvSpPr/>
            <p:nvPr/>
          </p:nvSpPr>
          <p:spPr>
            <a:xfrm>
              <a:off x="346763" y="89167"/>
              <a:ext cx="248043" cy="5403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5885"/>
                  </a:lnTo>
                  <a:lnTo>
                    <a:pt x="21600" y="2150"/>
                  </a:lnTo>
                  <a:lnTo>
                    <a:pt x="13496" y="0"/>
                  </a:lnTo>
                  <a:lnTo>
                    <a:pt x="13496" y="13735"/>
                  </a:lnTo>
                  <a:lnTo>
                    <a:pt x="0" y="17300"/>
                  </a:lnTo>
                  <a:lnTo>
                    <a:pt x="0" y="2160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grpSp>
      <p:sp>
        <p:nvSpPr>
          <p:cNvPr id="538" name="Shape 538"/>
          <p:cNvSpPr/>
          <p:nvPr/>
        </p:nvSpPr>
        <p:spPr>
          <a:xfrm>
            <a:off x="1451869" y="12938280"/>
            <a:ext cx="3242232" cy="492440"/>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539" name="Shape 539"/>
          <p:cNvSpPr>
            <a:spLocks noGrp="1"/>
          </p:cNvSpPr>
          <p:nvPr>
            <p:ph type="sldNum" sz="quarter" idx="2"/>
          </p:nvPr>
        </p:nvSpPr>
        <p:spPr>
          <a:xfrm>
            <a:off x="23456899" y="12945582"/>
            <a:ext cx="514906"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Body w/title &amp; Subtitle Blank">
    <p:spTree>
      <p:nvGrpSpPr>
        <p:cNvPr id="1" name=""/>
        <p:cNvGrpSpPr/>
        <p:nvPr/>
      </p:nvGrpSpPr>
      <p:grpSpPr>
        <a:xfrm>
          <a:off x="0" y="0"/>
          <a:ext cx="0" cy="0"/>
          <a:chOff x="0" y="0"/>
          <a:chExt cx="0" cy="0"/>
        </a:xfrm>
      </p:grpSpPr>
      <p:pic>
        <p:nvPicPr>
          <p:cNvPr id="546" name="image18.jpg"/>
          <p:cNvPicPr>
            <a:picLocks noChangeAspect="1"/>
          </p:cNvPicPr>
          <p:nvPr/>
        </p:nvPicPr>
        <p:blipFill>
          <a:blip r:embed="rId2">
            <a:alphaModFix amt="34000"/>
          </a:blip>
          <a:stretch>
            <a:fillRect/>
          </a:stretch>
        </p:blipFill>
        <p:spPr>
          <a:xfrm>
            <a:off x="-1" y="-1"/>
            <a:ext cx="24384001" cy="13716001"/>
          </a:xfrm>
          <a:prstGeom prst="rect">
            <a:avLst/>
          </a:prstGeom>
          <a:ln w="12700">
            <a:miter lim="400000"/>
          </a:ln>
        </p:spPr>
      </p:pic>
      <p:sp>
        <p:nvSpPr>
          <p:cNvPr id="547" name="Shape 547"/>
          <p:cNvSpPr/>
          <p:nvPr/>
        </p:nvSpPr>
        <p:spPr>
          <a:xfrm>
            <a:off x="1175173" y="783772"/>
            <a:ext cx="22023494" cy="11814632"/>
          </a:xfrm>
          <a:prstGeom prst="rect">
            <a:avLst/>
          </a:prstGeom>
          <a:solidFill>
            <a:srgbClr val="FFFFFF"/>
          </a:solidFill>
          <a:ln w="12700">
            <a:miter lim="400000"/>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548" name="Shape 548"/>
          <p:cNvSpPr/>
          <p:nvPr/>
        </p:nvSpPr>
        <p:spPr>
          <a:xfrm flipH="1">
            <a:off x="1041394" y="-1"/>
            <a:ext cx="133774" cy="13716001"/>
          </a:xfrm>
          <a:prstGeom prst="rect">
            <a:avLst/>
          </a:prstGeom>
          <a:solidFill>
            <a:srgbClr val="F2F2F2"/>
          </a:solidFill>
          <a:ln w="12700">
            <a:miter lim="400000"/>
          </a:ln>
        </p:spPr>
        <p:txBody>
          <a:bodyPr lIns="121919" tIns="121919" rIns="121919" bIns="121919" anchor="ctr"/>
          <a:lstStyle/>
          <a:p>
            <a:pPr algn="ctr">
              <a:lnSpc>
                <a:spcPct val="100000"/>
              </a:lnSpc>
              <a:spcBef>
                <a:spcPts val="0"/>
              </a:spcBef>
              <a:defRPr sz="2600" b="0">
                <a:latin typeface="Verdana"/>
                <a:ea typeface="Verdana"/>
                <a:cs typeface="Verdana"/>
                <a:sym typeface="Verdana"/>
              </a:defRPr>
            </a:pPr>
            <a:endParaRPr dirty="0"/>
          </a:p>
        </p:txBody>
      </p:sp>
      <p:sp>
        <p:nvSpPr>
          <p:cNvPr id="549" name="Shape 549"/>
          <p:cNvSpPr/>
          <p:nvPr/>
        </p:nvSpPr>
        <p:spPr>
          <a:xfrm flipH="1">
            <a:off x="1041394" y="783573"/>
            <a:ext cx="133771" cy="2559134"/>
          </a:xfrm>
          <a:prstGeom prst="rect">
            <a:avLst/>
          </a:prstGeom>
          <a:solidFill>
            <a:srgbClr val="000000"/>
          </a:solidFill>
          <a:ln w="12700">
            <a:miter lim="400000"/>
          </a:ln>
        </p:spPr>
        <p:txBody>
          <a:bodyPr lIns="121919" tIns="121919" rIns="121919" bIns="121919" anchor="ctr"/>
          <a:lstStyle/>
          <a:p>
            <a:pPr algn="ctr">
              <a:lnSpc>
                <a:spcPct val="100000"/>
              </a:lnSpc>
              <a:spcBef>
                <a:spcPts val="0"/>
              </a:spcBef>
              <a:defRPr sz="2600" b="0">
                <a:latin typeface="Verdana"/>
                <a:ea typeface="Verdana"/>
                <a:cs typeface="Verdana"/>
                <a:sym typeface="Verdana"/>
              </a:defRPr>
            </a:pPr>
            <a:endParaRPr dirty="0"/>
          </a:p>
        </p:txBody>
      </p:sp>
      <p:sp>
        <p:nvSpPr>
          <p:cNvPr id="550" name="Shape 550"/>
          <p:cNvSpPr>
            <a:spLocks noGrp="1"/>
          </p:cNvSpPr>
          <p:nvPr>
            <p:ph type="title"/>
          </p:nvPr>
        </p:nvSpPr>
        <p:spPr>
          <a:xfrm>
            <a:off x="1451869" y="783573"/>
            <a:ext cx="21746797" cy="1434697"/>
          </a:xfrm>
          <a:prstGeom prst="rect">
            <a:avLst/>
          </a:prstGeom>
          <a:ln w="12700"/>
        </p:spPr>
        <p:txBody>
          <a:bodyPr lIns="127000" tIns="127000" rIns="127000" bIns="127000" anchor="t">
            <a:normAutofit/>
          </a:bodyPr>
          <a:lstStyle>
            <a:lvl1pPr defTabSz="1828800">
              <a:lnSpc>
                <a:spcPct val="100000"/>
              </a:lnSpc>
              <a:spcBef>
                <a:spcPts val="1800"/>
              </a:spcBef>
              <a:defRPr sz="7400" spc="-158"/>
            </a:lvl1pPr>
          </a:lstStyle>
          <a:p>
            <a:r>
              <a:t>Title Text</a:t>
            </a:r>
          </a:p>
        </p:txBody>
      </p:sp>
      <p:grpSp>
        <p:nvGrpSpPr>
          <p:cNvPr id="554" name="Group 554"/>
          <p:cNvGrpSpPr/>
          <p:nvPr/>
        </p:nvGrpSpPr>
        <p:grpSpPr>
          <a:xfrm>
            <a:off x="22603860" y="12793059"/>
            <a:ext cx="594806" cy="629478"/>
            <a:chOff x="0" y="0"/>
            <a:chExt cx="594805" cy="629477"/>
          </a:xfrm>
        </p:grpSpPr>
        <p:sp>
          <p:nvSpPr>
            <p:cNvPr id="551" name="Shape 551"/>
            <p:cNvSpPr/>
            <p:nvPr/>
          </p:nvSpPr>
          <p:spPr>
            <a:xfrm>
              <a:off x="0" y="0"/>
              <a:ext cx="247689" cy="53995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5718"/>
                  </a:lnTo>
                  <a:lnTo>
                    <a:pt x="0" y="19448"/>
                  </a:lnTo>
                  <a:lnTo>
                    <a:pt x="8115" y="21600"/>
                  </a:lnTo>
                  <a:lnTo>
                    <a:pt x="8115" y="7870"/>
                  </a:lnTo>
                  <a:lnTo>
                    <a:pt x="21600" y="4303"/>
                  </a:lnTo>
                  <a:lnTo>
                    <a:pt x="21600"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552" name="Shape 552"/>
            <p:cNvSpPr/>
            <p:nvPr/>
          </p:nvSpPr>
          <p:spPr>
            <a:xfrm>
              <a:off x="154628" y="0"/>
              <a:ext cx="285550" cy="629124"/>
            </a:xfrm>
            <a:custGeom>
              <a:avLst/>
              <a:gdLst/>
              <a:ahLst/>
              <a:cxnLst>
                <a:cxn ang="0">
                  <a:pos x="wd2" y="hd2"/>
                </a:cxn>
                <a:cxn ang="5400000">
                  <a:pos x="wd2" y="hd2"/>
                </a:cxn>
                <a:cxn ang="10800000">
                  <a:pos x="wd2" y="hd2"/>
                </a:cxn>
                <a:cxn ang="16200000">
                  <a:pos x="wd2" y="hd2"/>
                </a:cxn>
              </a:cxnLst>
              <a:rect l="0" t="0" r="r" b="b"/>
              <a:pathLst>
                <a:path w="21600" h="21600" extrusionOk="0">
                  <a:moveTo>
                    <a:pt x="14534" y="0"/>
                  </a:moveTo>
                  <a:lnTo>
                    <a:pt x="14534" y="9379"/>
                  </a:lnTo>
                  <a:lnTo>
                    <a:pt x="7039" y="9379"/>
                  </a:lnTo>
                  <a:lnTo>
                    <a:pt x="7039" y="5892"/>
                  </a:lnTo>
                  <a:lnTo>
                    <a:pt x="0" y="7739"/>
                  </a:lnTo>
                  <a:lnTo>
                    <a:pt x="0" y="19753"/>
                  </a:lnTo>
                  <a:lnTo>
                    <a:pt x="7039" y="21600"/>
                  </a:lnTo>
                  <a:lnTo>
                    <a:pt x="7039" y="12246"/>
                  </a:lnTo>
                  <a:lnTo>
                    <a:pt x="14534" y="12246"/>
                  </a:lnTo>
                  <a:lnTo>
                    <a:pt x="14534" y="15720"/>
                  </a:lnTo>
                  <a:lnTo>
                    <a:pt x="21600" y="13874"/>
                  </a:lnTo>
                  <a:lnTo>
                    <a:pt x="21600" y="1847"/>
                  </a:lnTo>
                  <a:lnTo>
                    <a:pt x="14534"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553" name="Shape 553"/>
            <p:cNvSpPr/>
            <p:nvPr/>
          </p:nvSpPr>
          <p:spPr>
            <a:xfrm>
              <a:off x="346763" y="89167"/>
              <a:ext cx="248043" cy="5403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5885"/>
                  </a:lnTo>
                  <a:lnTo>
                    <a:pt x="21600" y="2150"/>
                  </a:lnTo>
                  <a:lnTo>
                    <a:pt x="13496" y="0"/>
                  </a:lnTo>
                  <a:lnTo>
                    <a:pt x="13496" y="13735"/>
                  </a:lnTo>
                  <a:lnTo>
                    <a:pt x="0" y="17300"/>
                  </a:lnTo>
                  <a:lnTo>
                    <a:pt x="0" y="2160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grpSp>
      <p:sp>
        <p:nvSpPr>
          <p:cNvPr id="555" name="Shape 555"/>
          <p:cNvSpPr/>
          <p:nvPr/>
        </p:nvSpPr>
        <p:spPr>
          <a:xfrm>
            <a:off x="1451869" y="12938280"/>
            <a:ext cx="3242232" cy="492440"/>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556" name="Shape 556"/>
          <p:cNvSpPr>
            <a:spLocks noGrp="1"/>
          </p:cNvSpPr>
          <p:nvPr>
            <p:ph type="sldNum" sz="quarter" idx="2"/>
          </p:nvPr>
        </p:nvSpPr>
        <p:spPr>
          <a:xfrm>
            <a:off x="23456900" y="12945582"/>
            <a:ext cx="514907"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
        <p:nvSpPr>
          <p:cNvPr id="557" name="Shape 557"/>
          <p:cNvSpPr>
            <a:spLocks noGrp="1"/>
          </p:cNvSpPr>
          <p:nvPr>
            <p:ph type="body" sz="quarter" idx="13"/>
          </p:nvPr>
        </p:nvSpPr>
        <p:spPr>
          <a:xfrm>
            <a:off x="1451869" y="2053169"/>
            <a:ext cx="21746797" cy="1121173"/>
          </a:xfrm>
          <a:prstGeom prst="rect">
            <a:avLst/>
          </a:prstGeom>
          <a:ln w="12700"/>
        </p:spPr>
        <p:txBody>
          <a:bodyPr lIns="127000" tIns="127000" rIns="127000" bIns="127000"/>
          <a:lstStyle/>
          <a:p>
            <a:pPr marL="0" indent="0">
              <a:lnSpc>
                <a:spcPct val="100000"/>
              </a:lnSpc>
              <a:spcBef>
                <a:spcPts val="2300"/>
              </a:spcBef>
              <a:buSzTx/>
              <a:buFontTx/>
              <a:buNone/>
              <a:defRPr sz="4200" b="1">
                <a:solidFill>
                  <a:srgbClr val="44546A"/>
                </a:solidFill>
                <a:latin typeface="Tahoma"/>
                <a:ea typeface="Tahoma"/>
                <a:cs typeface="Tahoma"/>
                <a:sym typeface="Tahoma"/>
              </a:defRPr>
            </a:pPr>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Body 3 Column">
    <p:spTree>
      <p:nvGrpSpPr>
        <p:cNvPr id="1" name=""/>
        <p:cNvGrpSpPr/>
        <p:nvPr/>
      </p:nvGrpSpPr>
      <p:grpSpPr>
        <a:xfrm>
          <a:off x="0" y="0"/>
          <a:ext cx="0" cy="0"/>
          <a:chOff x="0" y="0"/>
          <a:chExt cx="0" cy="0"/>
        </a:xfrm>
      </p:grpSpPr>
      <p:pic>
        <p:nvPicPr>
          <p:cNvPr id="583" name="image18.jpg"/>
          <p:cNvPicPr>
            <a:picLocks noChangeAspect="1"/>
          </p:cNvPicPr>
          <p:nvPr/>
        </p:nvPicPr>
        <p:blipFill>
          <a:blip r:embed="rId2">
            <a:alphaModFix amt="34000"/>
          </a:blip>
          <a:stretch>
            <a:fillRect/>
          </a:stretch>
        </p:blipFill>
        <p:spPr>
          <a:xfrm>
            <a:off x="-1" y="-1"/>
            <a:ext cx="24384001" cy="13716001"/>
          </a:xfrm>
          <a:prstGeom prst="rect">
            <a:avLst/>
          </a:prstGeom>
          <a:ln w="12700">
            <a:miter lim="400000"/>
          </a:ln>
        </p:spPr>
      </p:pic>
      <p:sp>
        <p:nvSpPr>
          <p:cNvPr id="584" name="Shape 584"/>
          <p:cNvSpPr/>
          <p:nvPr/>
        </p:nvSpPr>
        <p:spPr>
          <a:xfrm>
            <a:off x="1175173" y="783772"/>
            <a:ext cx="22023494" cy="11814632"/>
          </a:xfrm>
          <a:prstGeom prst="rect">
            <a:avLst/>
          </a:prstGeom>
          <a:solidFill>
            <a:srgbClr val="FFFFFF"/>
          </a:solidFill>
          <a:ln w="12700">
            <a:miter lim="400000"/>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585" name="Shape 585"/>
          <p:cNvSpPr/>
          <p:nvPr/>
        </p:nvSpPr>
        <p:spPr>
          <a:xfrm flipH="1">
            <a:off x="1041394" y="-1"/>
            <a:ext cx="133774" cy="13716001"/>
          </a:xfrm>
          <a:prstGeom prst="rect">
            <a:avLst/>
          </a:prstGeom>
          <a:solidFill>
            <a:srgbClr val="F2F2F2"/>
          </a:solidFill>
          <a:ln w="12700">
            <a:miter lim="400000"/>
          </a:ln>
        </p:spPr>
        <p:txBody>
          <a:bodyPr lIns="121919" tIns="121919" rIns="121919" bIns="121919" anchor="ctr"/>
          <a:lstStyle/>
          <a:p>
            <a:pPr algn="ctr">
              <a:lnSpc>
                <a:spcPct val="100000"/>
              </a:lnSpc>
              <a:spcBef>
                <a:spcPts val="0"/>
              </a:spcBef>
              <a:defRPr sz="2600" b="0">
                <a:latin typeface="Verdana"/>
                <a:ea typeface="Verdana"/>
                <a:cs typeface="Verdana"/>
                <a:sym typeface="Verdana"/>
              </a:defRPr>
            </a:pPr>
            <a:endParaRPr dirty="0"/>
          </a:p>
        </p:txBody>
      </p:sp>
      <p:sp>
        <p:nvSpPr>
          <p:cNvPr id="586" name="Shape 586"/>
          <p:cNvSpPr>
            <a:spLocks noGrp="1"/>
          </p:cNvSpPr>
          <p:nvPr>
            <p:ph type="title"/>
          </p:nvPr>
        </p:nvSpPr>
        <p:spPr>
          <a:xfrm>
            <a:off x="1451869" y="783573"/>
            <a:ext cx="21746797" cy="2207523"/>
          </a:xfrm>
          <a:prstGeom prst="rect">
            <a:avLst/>
          </a:prstGeom>
        </p:spPr>
        <p:txBody>
          <a:bodyPr anchor="t">
            <a:normAutofit/>
          </a:bodyPr>
          <a:lstStyle>
            <a:lvl1pPr defTabSz="1828800">
              <a:lnSpc>
                <a:spcPct val="100000"/>
              </a:lnSpc>
              <a:spcBef>
                <a:spcPts val="1800"/>
              </a:spcBef>
              <a:defRPr sz="7400" spc="-158"/>
            </a:lvl1pPr>
          </a:lstStyle>
          <a:p>
            <a:r>
              <a:t>Title Text</a:t>
            </a:r>
          </a:p>
        </p:txBody>
      </p:sp>
      <p:sp>
        <p:nvSpPr>
          <p:cNvPr id="587" name="Shape 587"/>
          <p:cNvSpPr/>
          <p:nvPr/>
        </p:nvSpPr>
        <p:spPr>
          <a:xfrm flipH="1">
            <a:off x="1041396" y="783575"/>
            <a:ext cx="133772" cy="1784529"/>
          </a:xfrm>
          <a:prstGeom prst="rect">
            <a:avLst/>
          </a:prstGeom>
          <a:solidFill>
            <a:srgbClr val="000000"/>
          </a:solidFill>
          <a:ln w="12700">
            <a:miter lim="400000"/>
          </a:ln>
        </p:spPr>
        <p:txBody>
          <a:bodyPr lIns="121919" tIns="121919" rIns="121919" bIns="121919" anchor="ctr"/>
          <a:lstStyle/>
          <a:p>
            <a:pPr algn="ctr">
              <a:lnSpc>
                <a:spcPct val="100000"/>
              </a:lnSpc>
              <a:spcBef>
                <a:spcPts val="0"/>
              </a:spcBef>
              <a:defRPr sz="2600" b="0">
                <a:latin typeface="Verdana"/>
                <a:ea typeface="Verdana"/>
                <a:cs typeface="Verdana"/>
                <a:sym typeface="Verdana"/>
              </a:defRPr>
            </a:pPr>
            <a:endParaRPr dirty="0"/>
          </a:p>
        </p:txBody>
      </p:sp>
      <p:sp>
        <p:nvSpPr>
          <p:cNvPr id="588" name="Shape 588"/>
          <p:cNvSpPr>
            <a:spLocks noGrp="1"/>
          </p:cNvSpPr>
          <p:nvPr>
            <p:ph type="body" sz="quarter" idx="1"/>
          </p:nvPr>
        </p:nvSpPr>
        <p:spPr>
          <a:xfrm>
            <a:off x="1483359" y="3323167"/>
            <a:ext cx="6702748" cy="9445809"/>
          </a:xfrm>
          <a:prstGeom prst="rect">
            <a:avLst/>
          </a:prstGeom>
        </p:spPr>
        <p:txBody>
          <a:bodyPr>
            <a:normAutofit/>
          </a:bodyPr>
          <a:lstStyle>
            <a:lvl1pPr marL="450056" indent="-450056" defTabSz="1828800">
              <a:spcBef>
                <a:spcPts val="800"/>
              </a:spcBef>
              <a:buClr>
                <a:schemeClr val="accent1"/>
              </a:buClr>
              <a:buFont typeface="Wingdings-Regular"/>
              <a:buChar char="▪"/>
              <a:defRPr sz="4200">
                <a:solidFill>
                  <a:srgbClr val="44546A"/>
                </a:solidFill>
              </a:defRPr>
            </a:lvl1pPr>
            <a:lvl2pPr marL="800100" indent="-514350" defTabSz="1828800">
              <a:spcBef>
                <a:spcPts val="800"/>
              </a:spcBef>
              <a:buClr>
                <a:schemeClr val="accent1"/>
              </a:buClr>
              <a:buFont typeface="Wingdings-Regular"/>
              <a:buChar char="–"/>
              <a:defRPr sz="4200">
                <a:solidFill>
                  <a:srgbClr val="44546A"/>
                </a:solidFill>
              </a:defRPr>
            </a:lvl2pPr>
            <a:lvl3pPr marL="1116012" indent="-600075" defTabSz="1828800">
              <a:spcBef>
                <a:spcPts val="800"/>
              </a:spcBef>
              <a:buClr>
                <a:schemeClr val="accent1"/>
              </a:buClr>
              <a:buFont typeface="Wingdings-Regular"/>
              <a:buChar char="▪"/>
              <a:defRPr sz="4200">
                <a:solidFill>
                  <a:srgbClr val="44546A"/>
                </a:solidFill>
              </a:defRPr>
            </a:lvl3pPr>
            <a:lvl4pPr marL="1343025" indent="-600075" defTabSz="1828800">
              <a:spcBef>
                <a:spcPts val="800"/>
              </a:spcBef>
              <a:buClr>
                <a:schemeClr val="accent1"/>
              </a:buClr>
              <a:buFont typeface="Wingdings-Regular"/>
              <a:buChar char="–"/>
              <a:defRPr sz="4200">
                <a:solidFill>
                  <a:srgbClr val="44546A"/>
                </a:solidFill>
              </a:defRPr>
            </a:lvl4pPr>
            <a:lvl5pPr marL="1569245" indent="-594520" defTabSz="1828800">
              <a:spcBef>
                <a:spcPts val="800"/>
              </a:spcBef>
              <a:buClr>
                <a:schemeClr val="accent1"/>
              </a:buClr>
              <a:buFont typeface="Wingdings-Regular"/>
              <a:buChar char="▪"/>
              <a:defRPr sz="4200">
                <a:solidFill>
                  <a:srgbClr val="44546A"/>
                </a:solidFill>
              </a:defRPr>
            </a:lvl5pPr>
          </a:lstStyle>
          <a:p>
            <a:r>
              <a:t>Body Level One</a:t>
            </a:r>
          </a:p>
          <a:p>
            <a:pPr lvl="1"/>
            <a:r>
              <a:t>Body Level Two</a:t>
            </a:r>
          </a:p>
          <a:p>
            <a:pPr lvl="2"/>
            <a:r>
              <a:t>Body Level Three</a:t>
            </a:r>
          </a:p>
          <a:p>
            <a:pPr lvl="3"/>
            <a:r>
              <a:t>Body Level Four</a:t>
            </a:r>
          </a:p>
          <a:p>
            <a:pPr lvl="4"/>
            <a:r>
              <a:t>Body Level Five</a:t>
            </a:r>
          </a:p>
        </p:txBody>
      </p:sp>
      <p:sp>
        <p:nvSpPr>
          <p:cNvPr id="589" name="Shape 589"/>
          <p:cNvSpPr>
            <a:spLocks noGrp="1"/>
          </p:cNvSpPr>
          <p:nvPr>
            <p:ph type="body" sz="quarter" idx="13"/>
          </p:nvPr>
        </p:nvSpPr>
        <p:spPr>
          <a:xfrm>
            <a:off x="9089914" y="3323167"/>
            <a:ext cx="6702747" cy="9445809"/>
          </a:xfrm>
          <a:prstGeom prst="rect">
            <a:avLst/>
          </a:prstGeom>
          <a:ln w="12700"/>
        </p:spPr>
        <p:txBody>
          <a:bodyPr>
            <a:normAutofit/>
          </a:bodyPr>
          <a:lstStyle/>
          <a:p>
            <a:pPr marL="450056" indent="-450056" defTabSz="1828800">
              <a:spcBef>
                <a:spcPts val="800"/>
              </a:spcBef>
              <a:buClr>
                <a:schemeClr val="accent1"/>
              </a:buClr>
              <a:buFont typeface="Wingdings-Regular"/>
              <a:buChar char="▪"/>
              <a:defRPr sz="4200">
                <a:solidFill>
                  <a:srgbClr val="44546A"/>
                </a:solidFill>
              </a:defRPr>
            </a:pPr>
            <a:endParaRPr/>
          </a:p>
        </p:txBody>
      </p:sp>
      <p:sp>
        <p:nvSpPr>
          <p:cNvPr id="590" name="Shape 590"/>
          <p:cNvSpPr>
            <a:spLocks noGrp="1"/>
          </p:cNvSpPr>
          <p:nvPr>
            <p:ph type="body" sz="quarter" idx="14"/>
          </p:nvPr>
        </p:nvSpPr>
        <p:spPr>
          <a:xfrm>
            <a:off x="16677442" y="3323167"/>
            <a:ext cx="6702747" cy="9445809"/>
          </a:xfrm>
          <a:prstGeom prst="rect">
            <a:avLst/>
          </a:prstGeom>
          <a:ln w="12700"/>
        </p:spPr>
        <p:txBody>
          <a:bodyPr>
            <a:normAutofit/>
          </a:bodyPr>
          <a:lstStyle/>
          <a:p>
            <a:pPr marL="450056" indent="-450056" defTabSz="1828800">
              <a:spcBef>
                <a:spcPts val="800"/>
              </a:spcBef>
              <a:buClr>
                <a:schemeClr val="accent1"/>
              </a:buClr>
              <a:buFont typeface="Wingdings-Regular"/>
              <a:buChar char="▪"/>
              <a:defRPr sz="4200">
                <a:solidFill>
                  <a:srgbClr val="44546A"/>
                </a:solidFill>
              </a:defRPr>
            </a:pPr>
            <a:endParaRPr/>
          </a:p>
        </p:txBody>
      </p:sp>
      <p:grpSp>
        <p:nvGrpSpPr>
          <p:cNvPr id="594" name="Group 594"/>
          <p:cNvGrpSpPr/>
          <p:nvPr/>
        </p:nvGrpSpPr>
        <p:grpSpPr>
          <a:xfrm>
            <a:off x="22603860" y="12793059"/>
            <a:ext cx="594806" cy="629478"/>
            <a:chOff x="0" y="0"/>
            <a:chExt cx="594805" cy="629477"/>
          </a:xfrm>
        </p:grpSpPr>
        <p:sp>
          <p:nvSpPr>
            <p:cNvPr id="591" name="Shape 591"/>
            <p:cNvSpPr/>
            <p:nvPr/>
          </p:nvSpPr>
          <p:spPr>
            <a:xfrm>
              <a:off x="0" y="0"/>
              <a:ext cx="247689" cy="53995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5718"/>
                  </a:lnTo>
                  <a:lnTo>
                    <a:pt x="0" y="19448"/>
                  </a:lnTo>
                  <a:lnTo>
                    <a:pt x="8115" y="21600"/>
                  </a:lnTo>
                  <a:lnTo>
                    <a:pt x="8115" y="7870"/>
                  </a:lnTo>
                  <a:lnTo>
                    <a:pt x="21600" y="4303"/>
                  </a:lnTo>
                  <a:lnTo>
                    <a:pt x="21600"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592" name="Shape 592"/>
            <p:cNvSpPr/>
            <p:nvPr/>
          </p:nvSpPr>
          <p:spPr>
            <a:xfrm>
              <a:off x="154628" y="0"/>
              <a:ext cx="285550" cy="629124"/>
            </a:xfrm>
            <a:custGeom>
              <a:avLst/>
              <a:gdLst/>
              <a:ahLst/>
              <a:cxnLst>
                <a:cxn ang="0">
                  <a:pos x="wd2" y="hd2"/>
                </a:cxn>
                <a:cxn ang="5400000">
                  <a:pos x="wd2" y="hd2"/>
                </a:cxn>
                <a:cxn ang="10800000">
                  <a:pos x="wd2" y="hd2"/>
                </a:cxn>
                <a:cxn ang="16200000">
                  <a:pos x="wd2" y="hd2"/>
                </a:cxn>
              </a:cxnLst>
              <a:rect l="0" t="0" r="r" b="b"/>
              <a:pathLst>
                <a:path w="21600" h="21600" extrusionOk="0">
                  <a:moveTo>
                    <a:pt x="14534" y="0"/>
                  </a:moveTo>
                  <a:lnTo>
                    <a:pt x="14534" y="9379"/>
                  </a:lnTo>
                  <a:lnTo>
                    <a:pt x="7039" y="9379"/>
                  </a:lnTo>
                  <a:lnTo>
                    <a:pt x="7039" y="5892"/>
                  </a:lnTo>
                  <a:lnTo>
                    <a:pt x="0" y="7739"/>
                  </a:lnTo>
                  <a:lnTo>
                    <a:pt x="0" y="19753"/>
                  </a:lnTo>
                  <a:lnTo>
                    <a:pt x="7039" y="21600"/>
                  </a:lnTo>
                  <a:lnTo>
                    <a:pt x="7039" y="12246"/>
                  </a:lnTo>
                  <a:lnTo>
                    <a:pt x="14534" y="12246"/>
                  </a:lnTo>
                  <a:lnTo>
                    <a:pt x="14534" y="15720"/>
                  </a:lnTo>
                  <a:lnTo>
                    <a:pt x="21600" y="13874"/>
                  </a:lnTo>
                  <a:lnTo>
                    <a:pt x="21600" y="1847"/>
                  </a:lnTo>
                  <a:lnTo>
                    <a:pt x="14534"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593" name="Shape 593"/>
            <p:cNvSpPr/>
            <p:nvPr/>
          </p:nvSpPr>
          <p:spPr>
            <a:xfrm>
              <a:off x="346763" y="89167"/>
              <a:ext cx="248043" cy="5403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5885"/>
                  </a:lnTo>
                  <a:lnTo>
                    <a:pt x="21600" y="2150"/>
                  </a:lnTo>
                  <a:lnTo>
                    <a:pt x="13496" y="0"/>
                  </a:lnTo>
                  <a:lnTo>
                    <a:pt x="13496" y="13735"/>
                  </a:lnTo>
                  <a:lnTo>
                    <a:pt x="0" y="17300"/>
                  </a:lnTo>
                  <a:lnTo>
                    <a:pt x="0" y="2160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grpSp>
      <p:sp>
        <p:nvSpPr>
          <p:cNvPr id="595" name="Shape 595"/>
          <p:cNvSpPr/>
          <p:nvPr/>
        </p:nvSpPr>
        <p:spPr>
          <a:xfrm>
            <a:off x="1451869" y="12938280"/>
            <a:ext cx="3242232" cy="492440"/>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596" name="Shape 596"/>
          <p:cNvSpPr>
            <a:spLocks noGrp="1"/>
          </p:cNvSpPr>
          <p:nvPr>
            <p:ph type="sldNum" sz="quarter" idx="2"/>
          </p:nvPr>
        </p:nvSpPr>
        <p:spPr>
          <a:xfrm>
            <a:off x="23456900" y="12945582"/>
            <a:ext cx="514907"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ody w/ Title 1 Column + Pic">
    <p:spTree>
      <p:nvGrpSpPr>
        <p:cNvPr id="1" name=""/>
        <p:cNvGrpSpPr/>
        <p:nvPr/>
      </p:nvGrpSpPr>
      <p:grpSpPr>
        <a:xfrm>
          <a:off x="0" y="0"/>
          <a:ext cx="0" cy="0"/>
          <a:chOff x="0" y="0"/>
          <a:chExt cx="0" cy="0"/>
        </a:xfrm>
      </p:grpSpPr>
      <p:pic>
        <p:nvPicPr>
          <p:cNvPr id="603" name="image18.jpg"/>
          <p:cNvPicPr>
            <a:picLocks noChangeAspect="1"/>
          </p:cNvPicPr>
          <p:nvPr/>
        </p:nvPicPr>
        <p:blipFill>
          <a:blip r:embed="rId2">
            <a:alphaModFix amt="34000"/>
          </a:blip>
          <a:stretch>
            <a:fillRect/>
          </a:stretch>
        </p:blipFill>
        <p:spPr>
          <a:xfrm>
            <a:off x="-1" y="-1"/>
            <a:ext cx="24384001" cy="13716001"/>
          </a:xfrm>
          <a:prstGeom prst="rect">
            <a:avLst/>
          </a:prstGeom>
          <a:ln w="12700">
            <a:miter lim="400000"/>
          </a:ln>
        </p:spPr>
      </p:pic>
      <p:sp>
        <p:nvSpPr>
          <p:cNvPr id="604" name="Shape 604"/>
          <p:cNvSpPr/>
          <p:nvPr/>
        </p:nvSpPr>
        <p:spPr>
          <a:xfrm>
            <a:off x="1175173" y="783772"/>
            <a:ext cx="22023494" cy="11814632"/>
          </a:xfrm>
          <a:prstGeom prst="rect">
            <a:avLst/>
          </a:prstGeom>
          <a:solidFill>
            <a:srgbClr val="FFFFFF"/>
          </a:solidFill>
          <a:ln w="12700">
            <a:miter lim="400000"/>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605" name="Shape 605"/>
          <p:cNvSpPr/>
          <p:nvPr/>
        </p:nvSpPr>
        <p:spPr>
          <a:xfrm flipH="1">
            <a:off x="1041394" y="-1"/>
            <a:ext cx="133774" cy="13716001"/>
          </a:xfrm>
          <a:prstGeom prst="rect">
            <a:avLst/>
          </a:prstGeom>
          <a:solidFill>
            <a:srgbClr val="F2F2F2"/>
          </a:solidFill>
          <a:ln w="12700">
            <a:miter lim="400000"/>
          </a:ln>
        </p:spPr>
        <p:txBody>
          <a:bodyPr lIns="121919" tIns="121919" rIns="121919" bIns="121919" anchor="ctr"/>
          <a:lstStyle/>
          <a:p>
            <a:pPr algn="ctr">
              <a:lnSpc>
                <a:spcPct val="100000"/>
              </a:lnSpc>
              <a:spcBef>
                <a:spcPts val="0"/>
              </a:spcBef>
              <a:defRPr sz="2600" b="0">
                <a:latin typeface="Verdana"/>
                <a:ea typeface="Verdana"/>
                <a:cs typeface="Verdana"/>
                <a:sym typeface="Verdana"/>
              </a:defRPr>
            </a:pPr>
            <a:endParaRPr dirty="0"/>
          </a:p>
        </p:txBody>
      </p:sp>
      <p:sp>
        <p:nvSpPr>
          <p:cNvPr id="606" name="Shape 606"/>
          <p:cNvSpPr>
            <a:spLocks noGrp="1"/>
          </p:cNvSpPr>
          <p:nvPr>
            <p:ph type="title"/>
          </p:nvPr>
        </p:nvSpPr>
        <p:spPr>
          <a:xfrm>
            <a:off x="1451869" y="783573"/>
            <a:ext cx="21746797" cy="2207523"/>
          </a:xfrm>
          <a:prstGeom prst="rect">
            <a:avLst/>
          </a:prstGeom>
        </p:spPr>
        <p:txBody>
          <a:bodyPr anchor="t">
            <a:normAutofit/>
          </a:bodyPr>
          <a:lstStyle>
            <a:lvl1pPr defTabSz="1828800">
              <a:lnSpc>
                <a:spcPct val="100000"/>
              </a:lnSpc>
              <a:spcBef>
                <a:spcPts val="1800"/>
              </a:spcBef>
              <a:defRPr sz="7400" spc="-158"/>
            </a:lvl1pPr>
          </a:lstStyle>
          <a:p>
            <a:r>
              <a:t>Title Text</a:t>
            </a:r>
          </a:p>
        </p:txBody>
      </p:sp>
      <p:sp>
        <p:nvSpPr>
          <p:cNvPr id="607" name="Shape 607"/>
          <p:cNvSpPr/>
          <p:nvPr/>
        </p:nvSpPr>
        <p:spPr>
          <a:xfrm flipH="1">
            <a:off x="1041396" y="783575"/>
            <a:ext cx="133772" cy="1784529"/>
          </a:xfrm>
          <a:prstGeom prst="rect">
            <a:avLst/>
          </a:prstGeom>
          <a:solidFill>
            <a:srgbClr val="000000"/>
          </a:solidFill>
          <a:ln w="12700">
            <a:miter lim="400000"/>
          </a:ln>
        </p:spPr>
        <p:txBody>
          <a:bodyPr lIns="121919" tIns="121919" rIns="121919" bIns="121919" anchor="ctr"/>
          <a:lstStyle/>
          <a:p>
            <a:pPr algn="ctr">
              <a:lnSpc>
                <a:spcPct val="100000"/>
              </a:lnSpc>
              <a:spcBef>
                <a:spcPts val="0"/>
              </a:spcBef>
              <a:defRPr sz="2600" b="0">
                <a:latin typeface="Verdana"/>
                <a:ea typeface="Verdana"/>
                <a:cs typeface="Verdana"/>
                <a:sym typeface="Verdana"/>
              </a:defRPr>
            </a:pPr>
            <a:endParaRPr dirty="0"/>
          </a:p>
        </p:txBody>
      </p:sp>
      <p:sp>
        <p:nvSpPr>
          <p:cNvPr id="608" name="Shape 608"/>
          <p:cNvSpPr>
            <a:spLocks noGrp="1"/>
          </p:cNvSpPr>
          <p:nvPr>
            <p:ph type="body" sz="half" idx="1"/>
          </p:nvPr>
        </p:nvSpPr>
        <p:spPr>
          <a:xfrm>
            <a:off x="1451869" y="3323165"/>
            <a:ext cx="10475971" cy="8940804"/>
          </a:xfrm>
          <a:prstGeom prst="rect">
            <a:avLst/>
          </a:prstGeom>
        </p:spPr>
        <p:txBody>
          <a:bodyPr>
            <a:normAutofit/>
          </a:bodyPr>
          <a:lstStyle>
            <a:lvl1pPr marL="457200" indent="-457200" defTabSz="1828800">
              <a:spcBef>
                <a:spcPts val="1600"/>
              </a:spcBef>
              <a:buClr>
                <a:schemeClr val="accent1"/>
              </a:buClr>
              <a:buFont typeface="Wingdings-Regular"/>
              <a:buChar char="▪"/>
              <a:defRPr sz="4800">
                <a:solidFill>
                  <a:srgbClr val="44546A"/>
                </a:solidFill>
              </a:defRPr>
            </a:lvl1pPr>
            <a:lvl2pPr marL="800100" indent="-514350" defTabSz="1828800">
              <a:spcBef>
                <a:spcPts val="1600"/>
              </a:spcBef>
              <a:buClr>
                <a:schemeClr val="accent1"/>
              </a:buClr>
              <a:buFont typeface="Wingdings-Regular"/>
              <a:buChar char="–"/>
              <a:defRPr sz="4800">
                <a:solidFill>
                  <a:srgbClr val="44546A"/>
                </a:solidFill>
              </a:defRPr>
            </a:lvl2pPr>
            <a:lvl3pPr marL="1103766" indent="-587828" defTabSz="1828800">
              <a:spcBef>
                <a:spcPts val="1600"/>
              </a:spcBef>
              <a:buClr>
                <a:schemeClr val="accent1"/>
              </a:buClr>
              <a:buFont typeface="Wingdings-Regular"/>
              <a:buChar char="▪"/>
              <a:defRPr sz="4800">
                <a:solidFill>
                  <a:srgbClr val="44546A"/>
                </a:solidFill>
              </a:defRPr>
            </a:lvl3pPr>
            <a:lvl4pPr marL="1330778" indent="-587828" defTabSz="1828800">
              <a:spcBef>
                <a:spcPts val="1600"/>
              </a:spcBef>
              <a:buClr>
                <a:schemeClr val="accent1"/>
              </a:buClr>
              <a:buFont typeface="Wingdings-Regular"/>
              <a:buChar char="–"/>
              <a:defRPr sz="4800">
                <a:solidFill>
                  <a:srgbClr val="44546A"/>
                </a:solidFill>
              </a:defRPr>
            </a:lvl4pPr>
            <a:lvl5pPr marL="1557112" indent="-582387" defTabSz="1828800">
              <a:spcBef>
                <a:spcPts val="1600"/>
              </a:spcBef>
              <a:buClr>
                <a:schemeClr val="accent1"/>
              </a:buClr>
              <a:buFont typeface="Wingdings-Regular"/>
              <a:buChar char="▪"/>
              <a:defRPr sz="4800">
                <a:solidFill>
                  <a:srgbClr val="44546A"/>
                </a:solidFill>
              </a:defRPr>
            </a:lvl5pPr>
          </a:lstStyle>
          <a:p>
            <a:r>
              <a:t>Body Level One</a:t>
            </a:r>
          </a:p>
          <a:p>
            <a:pPr lvl="1"/>
            <a:r>
              <a:t>Body Level Two</a:t>
            </a:r>
          </a:p>
          <a:p>
            <a:pPr lvl="2"/>
            <a:r>
              <a:t>Body Level Three</a:t>
            </a:r>
          </a:p>
          <a:p>
            <a:pPr lvl="3"/>
            <a:r>
              <a:t>Body Level Four</a:t>
            </a:r>
          </a:p>
          <a:p>
            <a:pPr lvl="4"/>
            <a:r>
              <a:t>Body Level Five</a:t>
            </a:r>
          </a:p>
        </p:txBody>
      </p:sp>
      <p:grpSp>
        <p:nvGrpSpPr>
          <p:cNvPr id="613" name="Group 613"/>
          <p:cNvGrpSpPr/>
          <p:nvPr/>
        </p:nvGrpSpPr>
        <p:grpSpPr>
          <a:xfrm>
            <a:off x="22603860" y="12793059"/>
            <a:ext cx="594806" cy="629478"/>
            <a:chOff x="0" y="0"/>
            <a:chExt cx="594805" cy="629477"/>
          </a:xfrm>
        </p:grpSpPr>
        <p:sp>
          <p:nvSpPr>
            <p:cNvPr id="610" name="Shape 610"/>
            <p:cNvSpPr/>
            <p:nvPr/>
          </p:nvSpPr>
          <p:spPr>
            <a:xfrm>
              <a:off x="0" y="0"/>
              <a:ext cx="247689" cy="53995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5718"/>
                  </a:lnTo>
                  <a:lnTo>
                    <a:pt x="0" y="19448"/>
                  </a:lnTo>
                  <a:lnTo>
                    <a:pt x="8115" y="21600"/>
                  </a:lnTo>
                  <a:lnTo>
                    <a:pt x="8115" y="7870"/>
                  </a:lnTo>
                  <a:lnTo>
                    <a:pt x="21600" y="4303"/>
                  </a:lnTo>
                  <a:lnTo>
                    <a:pt x="21600"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611" name="Shape 611"/>
            <p:cNvSpPr/>
            <p:nvPr/>
          </p:nvSpPr>
          <p:spPr>
            <a:xfrm>
              <a:off x="154628" y="0"/>
              <a:ext cx="285550" cy="629124"/>
            </a:xfrm>
            <a:custGeom>
              <a:avLst/>
              <a:gdLst/>
              <a:ahLst/>
              <a:cxnLst>
                <a:cxn ang="0">
                  <a:pos x="wd2" y="hd2"/>
                </a:cxn>
                <a:cxn ang="5400000">
                  <a:pos x="wd2" y="hd2"/>
                </a:cxn>
                <a:cxn ang="10800000">
                  <a:pos x="wd2" y="hd2"/>
                </a:cxn>
                <a:cxn ang="16200000">
                  <a:pos x="wd2" y="hd2"/>
                </a:cxn>
              </a:cxnLst>
              <a:rect l="0" t="0" r="r" b="b"/>
              <a:pathLst>
                <a:path w="21600" h="21600" extrusionOk="0">
                  <a:moveTo>
                    <a:pt x="14534" y="0"/>
                  </a:moveTo>
                  <a:lnTo>
                    <a:pt x="14534" y="9379"/>
                  </a:lnTo>
                  <a:lnTo>
                    <a:pt x="7039" y="9379"/>
                  </a:lnTo>
                  <a:lnTo>
                    <a:pt x="7039" y="5892"/>
                  </a:lnTo>
                  <a:lnTo>
                    <a:pt x="0" y="7739"/>
                  </a:lnTo>
                  <a:lnTo>
                    <a:pt x="0" y="19753"/>
                  </a:lnTo>
                  <a:lnTo>
                    <a:pt x="7039" y="21600"/>
                  </a:lnTo>
                  <a:lnTo>
                    <a:pt x="7039" y="12246"/>
                  </a:lnTo>
                  <a:lnTo>
                    <a:pt x="14534" y="12246"/>
                  </a:lnTo>
                  <a:lnTo>
                    <a:pt x="14534" y="15720"/>
                  </a:lnTo>
                  <a:lnTo>
                    <a:pt x="21600" y="13874"/>
                  </a:lnTo>
                  <a:lnTo>
                    <a:pt x="21600" y="1847"/>
                  </a:lnTo>
                  <a:lnTo>
                    <a:pt x="14534"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612" name="Shape 612"/>
            <p:cNvSpPr/>
            <p:nvPr/>
          </p:nvSpPr>
          <p:spPr>
            <a:xfrm>
              <a:off x="346763" y="89167"/>
              <a:ext cx="248043" cy="5403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5885"/>
                  </a:lnTo>
                  <a:lnTo>
                    <a:pt x="21600" y="2150"/>
                  </a:lnTo>
                  <a:lnTo>
                    <a:pt x="13496" y="0"/>
                  </a:lnTo>
                  <a:lnTo>
                    <a:pt x="13496" y="13735"/>
                  </a:lnTo>
                  <a:lnTo>
                    <a:pt x="0" y="17300"/>
                  </a:lnTo>
                  <a:lnTo>
                    <a:pt x="0" y="2160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grpSp>
      <p:sp>
        <p:nvSpPr>
          <p:cNvPr id="614" name="Shape 614"/>
          <p:cNvSpPr/>
          <p:nvPr/>
        </p:nvSpPr>
        <p:spPr>
          <a:xfrm>
            <a:off x="1451869" y="12938280"/>
            <a:ext cx="3242232" cy="492440"/>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615" name="Shape 615"/>
          <p:cNvSpPr>
            <a:spLocks noGrp="1"/>
          </p:cNvSpPr>
          <p:nvPr>
            <p:ph type="sldNum" sz="quarter" idx="2"/>
          </p:nvPr>
        </p:nvSpPr>
        <p:spPr>
          <a:xfrm>
            <a:off x="23456900" y="12945582"/>
            <a:ext cx="514907"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
        <p:nvSpPr>
          <p:cNvPr id="15" name="Shape 608">
            <a:extLst>
              <a:ext uri="{FF2B5EF4-FFF2-40B4-BE49-F238E27FC236}">
                <a16:creationId xmlns:a16="http://schemas.microsoft.com/office/drawing/2014/main" id="{52F54D5E-9F6D-ED47-B2BF-A262FE5FF320}"/>
              </a:ext>
            </a:extLst>
          </p:cNvPr>
          <p:cNvSpPr>
            <a:spLocks noGrp="1"/>
          </p:cNvSpPr>
          <p:nvPr>
            <p:ph type="body" sz="half" idx="10"/>
          </p:nvPr>
        </p:nvSpPr>
        <p:spPr>
          <a:xfrm>
            <a:off x="12722695" y="3323165"/>
            <a:ext cx="10475971" cy="8940804"/>
          </a:xfrm>
          <a:prstGeom prst="rect">
            <a:avLst/>
          </a:prstGeom>
        </p:spPr>
        <p:txBody>
          <a:bodyPr>
            <a:normAutofit/>
          </a:bodyPr>
          <a:lstStyle>
            <a:lvl1pPr marL="457200" indent="-457200" defTabSz="1828800">
              <a:spcBef>
                <a:spcPts val="1600"/>
              </a:spcBef>
              <a:buClr>
                <a:schemeClr val="accent1"/>
              </a:buClr>
              <a:buFont typeface="Wingdings-Regular"/>
              <a:buChar char="▪"/>
              <a:defRPr sz="4800">
                <a:solidFill>
                  <a:srgbClr val="44546A"/>
                </a:solidFill>
              </a:defRPr>
            </a:lvl1pPr>
            <a:lvl2pPr marL="800100" indent="-514350" defTabSz="1828800">
              <a:spcBef>
                <a:spcPts val="1600"/>
              </a:spcBef>
              <a:buClr>
                <a:schemeClr val="accent1"/>
              </a:buClr>
              <a:buFont typeface="Wingdings-Regular"/>
              <a:buChar char="–"/>
              <a:defRPr sz="4800">
                <a:solidFill>
                  <a:srgbClr val="44546A"/>
                </a:solidFill>
              </a:defRPr>
            </a:lvl2pPr>
            <a:lvl3pPr marL="1103766" indent="-587828" defTabSz="1828800">
              <a:spcBef>
                <a:spcPts val="1600"/>
              </a:spcBef>
              <a:buClr>
                <a:schemeClr val="accent1"/>
              </a:buClr>
              <a:buFont typeface="Wingdings-Regular"/>
              <a:buChar char="▪"/>
              <a:defRPr sz="4800">
                <a:solidFill>
                  <a:srgbClr val="44546A"/>
                </a:solidFill>
              </a:defRPr>
            </a:lvl3pPr>
            <a:lvl4pPr marL="1330778" indent="-587828" defTabSz="1828800">
              <a:spcBef>
                <a:spcPts val="1600"/>
              </a:spcBef>
              <a:buClr>
                <a:schemeClr val="accent1"/>
              </a:buClr>
              <a:buFont typeface="Wingdings-Regular"/>
              <a:buChar char="–"/>
              <a:defRPr sz="4800">
                <a:solidFill>
                  <a:srgbClr val="44546A"/>
                </a:solidFill>
              </a:defRPr>
            </a:lvl4pPr>
            <a:lvl5pPr marL="1557112" indent="-582387" defTabSz="1828800">
              <a:spcBef>
                <a:spcPts val="1600"/>
              </a:spcBef>
              <a:buClr>
                <a:schemeClr val="accent1"/>
              </a:buClr>
              <a:buFont typeface="Wingdings-Regular"/>
              <a:buChar char="▪"/>
              <a:defRPr sz="4800">
                <a:solidFill>
                  <a:srgbClr val="44546A"/>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Slide - Diagram">
    <p:bg>
      <p:bgPr>
        <a:solidFill>
          <a:srgbClr val="000000"/>
        </a:solidFill>
        <a:effectLst/>
      </p:bgPr>
    </p:bg>
    <p:spTree>
      <p:nvGrpSpPr>
        <p:cNvPr id="1" name=""/>
        <p:cNvGrpSpPr/>
        <p:nvPr/>
      </p:nvGrpSpPr>
      <p:grpSpPr>
        <a:xfrm>
          <a:off x="0" y="0"/>
          <a:ext cx="0" cy="0"/>
          <a:chOff x="0" y="0"/>
          <a:chExt cx="0" cy="0"/>
        </a:xfrm>
      </p:grpSpPr>
      <p:pic>
        <p:nvPicPr>
          <p:cNvPr id="39" name="image4.png"/>
          <p:cNvPicPr>
            <a:picLocks noChangeAspect="1"/>
          </p:cNvPicPr>
          <p:nvPr/>
        </p:nvPicPr>
        <p:blipFill>
          <a:blip r:embed="rId2"/>
          <a:stretch>
            <a:fillRect/>
          </a:stretch>
        </p:blipFill>
        <p:spPr>
          <a:xfrm>
            <a:off x="-1" y="-1"/>
            <a:ext cx="24384001" cy="13716001"/>
          </a:xfrm>
          <a:prstGeom prst="rect">
            <a:avLst/>
          </a:prstGeom>
          <a:ln w="12700">
            <a:miter lim="400000"/>
          </a:ln>
        </p:spPr>
      </p:pic>
      <p:sp>
        <p:nvSpPr>
          <p:cNvPr id="40" name="Shape 40"/>
          <p:cNvSpPr/>
          <p:nvPr/>
        </p:nvSpPr>
        <p:spPr>
          <a:xfrm>
            <a:off x="1701674" y="3082173"/>
            <a:ext cx="12838854" cy="10633828"/>
          </a:xfrm>
          <a:prstGeom prst="rect">
            <a:avLst/>
          </a:prstGeom>
          <a:solidFill>
            <a:srgbClr val="000000"/>
          </a:solidFill>
          <a:ln w="12700">
            <a:miter lim="400000"/>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41" name="Shape 41"/>
          <p:cNvSpPr/>
          <p:nvPr/>
        </p:nvSpPr>
        <p:spPr>
          <a:xfrm>
            <a:off x="2856461" y="1387717"/>
            <a:ext cx="2938849" cy="3081870"/>
          </a:xfrm>
          <a:prstGeom prst="rect">
            <a:avLst/>
          </a:prstGeom>
          <a:solidFill>
            <a:schemeClr val="accent2"/>
          </a:solidFill>
          <a:ln w="12700">
            <a:miter lim="400000"/>
          </a:ln>
        </p:spPr>
        <p:txBody>
          <a:bodyPr lIns="121919" tIns="121919" rIns="121919" bIns="121919"/>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42" name="Shape 42"/>
          <p:cNvSpPr/>
          <p:nvPr/>
        </p:nvSpPr>
        <p:spPr>
          <a:xfrm>
            <a:off x="2336799" y="12859187"/>
            <a:ext cx="4290647" cy="279401"/>
          </a:xfrm>
          <a:prstGeom prst="rect">
            <a:avLst/>
          </a:prstGeom>
          <a:ln w="254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00000"/>
              </a:lnSpc>
              <a:spcBef>
                <a:spcPts val="0"/>
              </a:spcBef>
              <a:defRPr sz="1800" b="0">
                <a:solidFill>
                  <a:srgbClr val="44546A"/>
                </a:solidFill>
                <a:latin typeface="Verdana"/>
                <a:ea typeface="Verdana"/>
                <a:cs typeface="Verdana"/>
                <a:sym typeface="Verdana"/>
              </a:defRPr>
            </a:lvl1pPr>
          </a:lstStyle>
          <a:p>
            <a:r>
              <a:rPr dirty="0"/>
              <a:t>Copyright © </a:t>
            </a:r>
            <a:r>
              <a:rPr lang="en-US" dirty="0"/>
              <a:t>2020</a:t>
            </a:r>
            <a:r>
              <a:rPr dirty="0"/>
              <a:t> HashiCorp</a:t>
            </a:r>
          </a:p>
        </p:txBody>
      </p:sp>
      <p:pic>
        <p:nvPicPr>
          <p:cNvPr id="43" name="image2.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16234" y="1817714"/>
            <a:ext cx="2374966" cy="2374961"/>
          </a:xfrm>
          <a:prstGeom prst="rect">
            <a:avLst/>
          </a:prstGeom>
          <a:ln w="12700">
            <a:miter lim="400000"/>
          </a:ln>
        </p:spPr>
      </p:pic>
      <p:sp>
        <p:nvSpPr>
          <p:cNvPr id="44" name="Shape 44"/>
          <p:cNvSpPr>
            <a:spLocks noGrp="1"/>
          </p:cNvSpPr>
          <p:nvPr>
            <p:ph type="title"/>
          </p:nvPr>
        </p:nvSpPr>
        <p:spPr>
          <a:xfrm>
            <a:off x="2336799" y="5257800"/>
            <a:ext cx="11531601" cy="4927600"/>
          </a:xfrm>
          <a:prstGeom prst="rect">
            <a:avLst/>
          </a:prstGeom>
        </p:spPr>
        <p:txBody>
          <a:bodyPr anchor="b"/>
          <a:lstStyle>
            <a:lvl1pPr>
              <a:spcBef>
                <a:spcPts val="2500"/>
              </a:spcBef>
              <a:defRPr sz="8400">
                <a:solidFill>
                  <a:srgbClr val="FFFFFF"/>
                </a:solidFill>
              </a:defRPr>
            </a:lvl1pPr>
          </a:lstStyle>
          <a:p>
            <a:r>
              <a:t>Title Text</a:t>
            </a:r>
          </a:p>
        </p:txBody>
      </p:sp>
      <p:sp>
        <p:nvSpPr>
          <p:cNvPr id="45" name="Shape 45"/>
          <p:cNvSpPr>
            <a:spLocks noGrp="1"/>
          </p:cNvSpPr>
          <p:nvPr>
            <p:ph type="body" sz="quarter" idx="1"/>
          </p:nvPr>
        </p:nvSpPr>
        <p:spPr>
          <a:xfrm>
            <a:off x="2336799" y="10414000"/>
            <a:ext cx="11531601" cy="2374961"/>
          </a:xfrm>
          <a:prstGeom prst="rect">
            <a:avLst/>
          </a:prstGeom>
          <a:ln w="12700"/>
        </p:spPr>
        <p:txBody>
          <a:bodyPr lIns="0" tIns="0" rIns="0" bIns="0">
            <a:normAutofit/>
          </a:bodyPr>
          <a:lstStyle>
            <a:lvl1pPr marL="0" indent="0">
              <a:buSzTx/>
              <a:buFontTx/>
              <a:buNone/>
              <a:defRPr sz="4200">
                <a:solidFill>
                  <a:srgbClr val="8497B0"/>
                </a:solidFill>
              </a:defRPr>
            </a:lvl1pPr>
            <a:lvl2pPr marL="0" indent="342900">
              <a:buSzTx/>
              <a:buFontTx/>
              <a:buNone/>
              <a:defRPr sz="4200">
                <a:solidFill>
                  <a:srgbClr val="8497B0"/>
                </a:solidFill>
              </a:defRPr>
            </a:lvl2pPr>
            <a:lvl3pPr marL="1165860" indent="-480060">
              <a:buFontTx/>
              <a:defRPr sz="4200">
                <a:solidFill>
                  <a:srgbClr val="8497B0"/>
                </a:solidFill>
              </a:defRPr>
            </a:lvl3pPr>
            <a:lvl4pPr marL="1562100" indent="-533400">
              <a:buFontTx/>
              <a:defRPr sz="4200">
                <a:solidFill>
                  <a:srgbClr val="8497B0"/>
                </a:solidFill>
              </a:defRPr>
            </a:lvl4pPr>
            <a:lvl5pPr marL="1905000" indent="-533400">
              <a:buFontTx/>
              <a:defRPr sz="4200">
                <a:solidFill>
                  <a:srgbClr val="8497B0"/>
                </a:solidFill>
              </a:defRPr>
            </a:lvl5pPr>
          </a:lstStyle>
          <a:p>
            <a:r>
              <a:t>Body Level One</a:t>
            </a:r>
          </a:p>
          <a:p>
            <a:pPr lvl="1"/>
            <a:r>
              <a:t>Body Level Two</a:t>
            </a:r>
          </a:p>
          <a:p>
            <a:pPr lvl="2"/>
            <a:r>
              <a:t>Body Level Three</a:t>
            </a:r>
          </a:p>
          <a:p>
            <a:pPr lvl="3"/>
            <a:r>
              <a:t>Body Level Four</a:t>
            </a:r>
          </a:p>
          <a:p>
            <a:pPr lvl="4"/>
            <a:r>
              <a:t>Body Level Five</a:t>
            </a:r>
          </a:p>
        </p:txBody>
      </p:sp>
      <p:sp>
        <p:nvSpPr>
          <p:cNvPr id="46" name="Shape 46"/>
          <p:cNvSpPr>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ody w/title &amp; Sub- 1 Column + Pic">
    <p:spTree>
      <p:nvGrpSpPr>
        <p:cNvPr id="1" name=""/>
        <p:cNvGrpSpPr/>
        <p:nvPr/>
      </p:nvGrpSpPr>
      <p:grpSpPr>
        <a:xfrm>
          <a:off x="0" y="0"/>
          <a:ext cx="0" cy="0"/>
          <a:chOff x="0" y="0"/>
          <a:chExt cx="0" cy="0"/>
        </a:xfrm>
      </p:grpSpPr>
      <p:pic>
        <p:nvPicPr>
          <p:cNvPr id="622" name="image18.jpg"/>
          <p:cNvPicPr>
            <a:picLocks noChangeAspect="1"/>
          </p:cNvPicPr>
          <p:nvPr/>
        </p:nvPicPr>
        <p:blipFill>
          <a:blip r:embed="rId2">
            <a:alphaModFix amt="34000"/>
          </a:blip>
          <a:stretch>
            <a:fillRect/>
          </a:stretch>
        </p:blipFill>
        <p:spPr>
          <a:xfrm>
            <a:off x="-1" y="-1"/>
            <a:ext cx="24384001" cy="13716001"/>
          </a:xfrm>
          <a:prstGeom prst="rect">
            <a:avLst/>
          </a:prstGeom>
          <a:ln w="12700">
            <a:miter lim="400000"/>
          </a:ln>
        </p:spPr>
      </p:pic>
      <p:sp>
        <p:nvSpPr>
          <p:cNvPr id="623" name="Shape 623"/>
          <p:cNvSpPr/>
          <p:nvPr/>
        </p:nvSpPr>
        <p:spPr>
          <a:xfrm>
            <a:off x="1175173" y="783772"/>
            <a:ext cx="22023494" cy="11814632"/>
          </a:xfrm>
          <a:prstGeom prst="rect">
            <a:avLst/>
          </a:prstGeom>
          <a:solidFill>
            <a:srgbClr val="FFFFFF"/>
          </a:solidFill>
          <a:ln w="12700">
            <a:miter lim="400000"/>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624" name="Shape 624"/>
          <p:cNvSpPr/>
          <p:nvPr/>
        </p:nvSpPr>
        <p:spPr>
          <a:xfrm flipH="1">
            <a:off x="1041394" y="-1"/>
            <a:ext cx="133774" cy="13716001"/>
          </a:xfrm>
          <a:prstGeom prst="rect">
            <a:avLst/>
          </a:prstGeom>
          <a:solidFill>
            <a:srgbClr val="F2F2F2"/>
          </a:solidFill>
          <a:ln w="12700">
            <a:miter lim="400000"/>
          </a:ln>
        </p:spPr>
        <p:txBody>
          <a:bodyPr lIns="121919" tIns="121919" rIns="121919" bIns="121919" anchor="ctr"/>
          <a:lstStyle/>
          <a:p>
            <a:pPr algn="ctr">
              <a:lnSpc>
                <a:spcPct val="100000"/>
              </a:lnSpc>
              <a:spcBef>
                <a:spcPts val="0"/>
              </a:spcBef>
              <a:defRPr sz="2600" b="0">
                <a:latin typeface="Verdana"/>
                <a:ea typeface="Verdana"/>
                <a:cs typeface="Verdana"/>
                <a:sym typeface="Verdana"/>
              </a:defRPr>
            </a:pPr>
            <a:endParaRPr dirty="0"/>
          </a:p>
        </p:txBody>
      </p:sp>
      <p:sp>
        <p:nvSpPr>
          <p:cNvPr id="625" name="Shape 625"/>
          <p:cNvSpPr/>
          <p:nvPr/>
        </p:nvSpPr>
        <p:spPr>
          <a:xfrm flipH="1">
            <a:off x="1041394" y="783573"/>
            <a:ext cx="133771" cy="2559134"/>
          </a:xfrm>
          <a:prstGeom prst="rect">
            <a:avLst/>
          </a:prstGeom>
          <a:solidFill>
            <a:srgbClr val="000000"/>
          </a:solidFill>
          <a:ln w="12700">
            <a:miter lim="400000"/>
          </a:ln>
        </p:spPr>
        <p:txBody>
          <a:bodyPr lIns="121919" tIns="121919" rIns="121919" bIns="121919" anchor="ctr"/>
          <a:lstStyle/>
          <a:p>
            <a:pPr algn="ctr">
              <a:lnSpc>
                <a:spcPct val="100000"/>
              </a:lnSpc>
              <a:spcBef>
                <a:spcPts val="0"/>
              </a:spcBef>
              <a:defRPr sz="2600" b="0">
                <a:latin typeface="Verdana"/>
                <a:ea typeface="Verdana"/>
                <a:cs typeface="Verdana"/>
                <a:sym typeface="Verdana"/>
              </a:defRPr>
            </a:pPr>
            <a:endParaRPr dirty="0"/>
          </a:p>
        </p:txBody>
      </p:sp>
      <p:sp>
        <p:nvSpPr>
          <p:cNvPr id="626" name="Shape 626"/>
          <p:cNvSpPr>
            <a:spLocks noGrp="1"/>
          </p:cNvSpPr>
          <p:nvPr>
            <p:ph type="title"/>
          </p:nvPr>
        </p:nvSpPr>
        <p:spPr>
          <a:xfrm>
            <a:off x="1451869" y="783573"/>
            <a:ext cx="21746797" cy="1483066"/>
          </a:xfrm>
          <a:prstGeom prst="rect">
            <a:avLst/>
          </a:prstGeom>
          <a:ln w="12700"/>
        </p:spPr>
        <p:txBody>
          <a:bodyPr lIns="127000" tIns="127000" rIns="127000" bIns="127000" anchor="t">
            <a:normAutofit/>
          </a:bodyPr>
          <a:lstStyle>
            <a:lvl1pPr defTabSz="1828800">
              <a:lnSpc>
                <a:spcPct val="100000"/>
              </a:lnSpc>
              <a:spcBef>
                <a:spcPts val="1800"/>
              </a:spcBef>
              <a:defRPr sz="7400" spc="-158"/>
            </a:lvl1pPr>
          </a:lstStyle>
          <a:p>
            <a:r>
              <a:t>Title Text</a:t>
            </a:r>
          </a:p>
        </p:txBody>
      </p:sp>
      <p:sp>
        <p:nvSpPr>
          <p:cNvPr id="627" name="Shape 627"/>
          <p:cNvSpPr>
            <a:spLocks noGrp="1"/>
          </p:cNvSpPr>
          <p:nvPr>
            <p:ph type="body" sz="half" idx="1"/>
          </p:nvPr>
        </p:nvSpPr>
        <p:spPr>
          <a:xfrm>
            <a:off x="1451869" y="4126279"/>
            <a:ext cx="10477501" cy="8137689"/>
          </a:xfrm>
          <a:prstGeom prst="rect">
            <a:avLst/>
          </a:prstGeom>
        </p:spPr>
        <p:txBody>
          <a:bodyPr>
            <a:normAutofit/>
          </a:bodyPr>
          <a:lstStyle>
            <a:lvl1pPr marL="457200" indent="-457200" defTabSz="1828800">
              <a:spcBef>
                <a:spcPts val="1600"/>
              </a:spcBef>
              <a:buClr>
                <a:schemeClr val="accent1"/>
              </a:buClr>
              <a:buFont typeface="Wingdings-Regular"/>
              <a:buChar char="▪"/>
              <a:defRPr sz="4800">
                <a:solidFill>
                  <a:srgbClr val="44546A"/>
                </a:solidFill>
              </a:defRPr>
            </a:lvl1pPr>
            <a:lvl2pPr marL="800100" indent="-514350" defTabSz="1828800">
              <a:spcBef>
                <a:spcPts val="1600"/>
              </a:spcBef>
              <a:buClr>
                <a:schemeClr val="accent1"/>
              </a:buClr>
              <a:buFont typeface="Wingdings-Regular"/>
              <a:buChar char="–"/>
              <a:defRPr sz="4800">
                <a:solidFill>
                  <a:srgbClr val="44546A"/>
                </a:solidFill>
              </a:defRPr>
            </a:lvl2pPr>
            <a:lvl3pPr marL="1103766" indent="-587828" defTabSz="1828800">
              <a:spcBef>
                <a:spcPts val="1600"/>
              </a:spcBef>
              <a:buClr>
                <a:schemeClr val="accent1"/>
              </a:buClr>
              <a:buFont typeface="Wingdings-Regular"/>
              <a:buChar char="▪"/>
              <a:defRPr sz="4800">
                <a:solidFill>
                  <a:srgbClr val="44546A"/>
                </a:solidFill>
              </a:defRPr>
            </a:lvl3pPr>
            <a:lvl4pPr marL="1330778" indent="-587828" defTabSz="1828800">
              <a:spcBef>
                <a:spcPts val="1600"/>
              </a:spcBef>
              <a:buClr>
                <a:schemeClr val="accent1"/>
              </a:buClr>
              <a:buFont typeface="Wingdings-Regular"/>
              <a:buChar char="–"/>
              <a:defRPr sz="4800">
                <a:solidFill>
                  <a:srgbClr val="44546A"/>
                </a:solidFill>
              </a:defRPr>
            </a:lvl4pPr>
            <a:lvl5pPr marL="1557112" indent="-582387" defTabSz="1828800">
              <a:spcBef>
                <a:spcPts val="1600"/>
              </a:spcBef>
              <a:buClr>
                <a:schemeClr val="accent1"/>
              </a:buClr>
              <a:buFont typeface="Wingdings-Regular"/>
              <a:buChar char="▪"/>
              <a:defRPr sz="4800">
                <a:solidFill>
                  <a:srgbClr val="44546A"/>
                </a:solidFill>
              </a:defRPr>
            </a:lvl5pPr>
          </a:lstStyle>
          <a:p>
            <a:r>
              <a:t>Body Level One</a:t>
            </a:r>
          </a:p>
          <a:p>
            <a:pPr lvl="1"/>
            <a:r>
              <a:t>Body Level Two</a:t>
            </a:r>
          </a:p>
          <a:p>
            <a:pPr lvl="2"/>
            <a:r>
              <a:t>Body Level Three</a:t>
            </a:r>
          </a:p>
          <a:p>
            <a:pPr lvl="3"/>
            <a:r>
              <a:t>Body Level Four</a:t>
            </a:r>
          </a:p>
          <a:p>
            <a:pPr lvl="4"/>
            <a:r>
              <a:t>Body Level Five</a:t>
            </a:r>
          </a:p>
        </p:txBody>
      </p:sp>
      <p:grpSp>
        <p:nvGrpSpPr>
          <p:cNvPr id="631" name="Group 631"/>
          <p:cNvGrpSpPr/>
          <p:nvPr/>
        </p:nvGrpSpPr>
        <p:grpSpPr>
          <a:xfrm>
            <a:off x="22603860" y="12793059"/>
            <a:ext cx="594806" cy="629478"/>
            <a:chOff x="0" y="0"/>
            <a:chExt cx="594805" cy="629477"/>
          </a:xfrm>
        </p:grpSpPr>
        <p:sp>
          <p:nvSpPr>
            <p:cNvPr id="628" name="Shape 628"/>
            <p:cNvSpPr/>
            <p:nvPr/>
          </p:nvSpPr>
          <p:spPr>
            <a:xfrm>
              <a:off x="0" y="0"/>
              <a:ext cx="247689" cy="53995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5718"/>
                  </a:lnTo>
                  <a:lnTo>
                    <a:pt x="0" y="19448"/>
                  </a:lnTo>
                  <a:lnTo>
                    <a:pt x="8115" y="21600"/>
                  </a:lnTo>
                  <a:lnTo>
                    <a:pt x="8115" y="7870"/>
                  </a:lnTo>
                  <a:lnTo>
                    <a:pt x="21600" y="4303"/>
                  </a:lnTo>
                  <a:lnTo>
                    <a:pt x="21600"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629" name="Shape 629"/>
            <p:cNvSpPr/>
            <p:nvPr/>
          </p:nvSpPr>
          <p:spPr>
            <a:xfrm>
              <a:off x="154628" y="0"/>
              <a:ext cx="285550" cy="629124"/>
            </a:xfrm>
            <a:custGeom>
              <a:avLst/>
              <a:gdLst/>
              <a:ahLst/>
              <a:cxnLst>
                <a:cxn ang="0">
                  <a:pos x="wd2" y="hd2"/>
                </a:cxn>
                <a:cxn ang="5400000">
                  <a:pos x="wd2" y="hd2"/>
                </a:cxn>
                <a:cxn ang="10800000">
                  <a:pos x="wd2" y="hd2"/>
                </a:cxn>
                <a:cxn ang="16200000">
                  <a:pos x="wd2" y="hd2"/>
                </a:cxn>
              </a:cxnLst>
              <a:rect l="0" t="0" r="r" b="b"/>
              <a:pathLst>
                <a:path w="21600" h="21600" extrusionOk="0">
                  <a:moveTo>
                    <a:pt x="14534" y="0"/>
                  </a:moveTo>
                  <a:lnTo>
                    <a:pt x="14534" y="9379"/>
                  </a:lnTo>
                  <a:lnTo>
                    <a:pt x="7039" y="9379"/>
                  </a:lnTo>
                  <a:lnTo>
                    <a:pt x="7039" y="5892"/>
                  </a:lnTo>
                  <a:lnTo>
                    <a:pt x="0" y="7739"/>
                  </a:lnTo>
                  <a:lnTo>
                    <a:pt x="0" y="19753"/>
                  </a:lnTo>
                  <a:lnTo>
                    <a:pt x="7039" y="21600"/>
                  </a:lnTo>
                  <a:lnTo>
                    <a:pt x="7039" y="12246"/>
                  </a:lnTo>
                  <a:lnTo>
                    <a:pt x="14534" y="12246"/>
                  </a:lnTo>
                  <a:lnTo>
                    <a:pt x="14534" y="15720"/>
                  </a:lnTo>
                  <a:lnTo>
                    <a:pt x="21600" y="13874"/>
                  </a:lnTo>
                  <a:lnTo>
                    <a:pt x="21600" y="1847"/>
                  </a:lnTo>
                  <a:lnTo>
                    <a:pt x="14534"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630" name="Shape 630"/>
            <p:cNvSpPr/>
            <p:nvPr/>
          </p:nvSpPr>
          <p:spPr>
            <a:xfrm>
              <a:off x="346763" y="89167"/>
              <a:ext cx="248043" cy="5403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5885"/>
                  </a:lnTo>
                  <a:lnTo>
                    <a:pt x="21600" y="2150"/>
                  </a:lnTo>
                  <a:lnTo>
                    <a:pt x="13496" y="0"/>
                  </a:lnTo>
                  <a:lnTo>
                    <a:pt x="13496" y="13735"/>
                  </a:lnTo>
                  <a:lnTo>
                    <a:pt x="0" y="17300"/>
                  </a:lnTo>
                  <a:lnTo>
                    <a:pt x="0" y="2160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grpSp>
      <p:sp>
        <p:nvSpPr>
          <p:cNvPr id="632" name="Shape 632"/>
          <p:cNvSpPr/>
          <p:nvPr/>
        </p:nvSpPr>
        <p:spPr>
          <a:xfrm>
            <a:off x="1451869" y="12938280"/>
            <a:ext cx="3242232" cy="492440"/>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633" name="Shape 633"/>
          <p:cNvSpPr>
            <a:spLocks noGrp="1"/>
          </p:cNvSpPr>
          <p:nvPr>
            <p:ph type="sldNum" sz="quarter" idx="2"/>
          </p:nvPr>
        </p:nvSpPr>
        <p:spPr>
          <a:xfrm>
            <a:off x="23460168" y="12945582"/>
            <a:ext cx="514907"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
        <p:nvSpPr>
          <p:cNvPr id="634" name="Shape 634"/>
          <p:cNvSpPr>
            <a:spLocks noGrp="1"/>
          </p:cNvSpPr>
          <p:nvPr>
            <p:ph type="body" sz="quarter" idx="13"/>
          </p:nvPr>
        </p:nvSpPr>
        <p:spPr>
          <a:xfrm>
            <a:off x="1451869" y="2053169"/>
            <a:ext cx="21746797" cy="1121173"/>
          </a:xfrm>
          <a:prstGeom prst="rect">
            <a:avLst/>
          </a:prstGeom>
          <a:ln w="12700"/>
        </p:spPr>
        <p:txBody>
          <a:bodyPr lIns="127000" tIns="127000" rIns="127000" bIns="127000"/>
          <a:lstStyle/>
          <a:p>
            <a:pPr marL="0" indent="0">
              <a:spcBef>
                <a:spcPts val="2300"/>
              </a:spcBef>
              <a:buSzTx/>
              <a:buFontTx/>
              <a:buNone/>
              <a:defRPr sz="4200" b="1">
                <a:solidFill>
                  <a:srgbClr val="44546A"/>
                </a:solidFill>
                <a:latin typeface="Tahoma"/>
                <a:ea typeface="Tahoma"/>
                <a:cs typeface="Tahoma"/>
                <a:sym typeface="Tahoma"/>
              </a:defRPr>
            </a:pPr>
            <a:endParaRPr/>
          </a:p>
        </p:txBody>
      </p:sp>
      <p:sp>
        <p:nvSpPr>
          <p:cNvPr id="16" name="Shape 627">
            <a:extLst>
              <a:ext uri="{FF2B5EF4-FFF2-40B4-BE49-F238E27FC236}">
                <a16:creationId xmlns:a16="http://schemas.microsoft.com/office/drawing/2014/main" id="{1F017B7B-EFC3-3E41-A360-7D81D67D18E2}"/>
              </a:ext>
            </a:extLst>
          </p:cNvPr>
          <p:cNvSpPr>
            <a:spLocks noGrp="1"/>
          </p:cNvSpPr>
          <p:nvPr>
            <p:ph type="body" sz="half" idx="14"/>
          </p:nvPr>
        </p:nvSpPr>
        <p:spPr>
          <a:xfrm>
            <a:off x="12473123" y="4126278"/>
            <a:ext cx="10477501" cy="8137689"/>
          </a:xfrm>
          <a:prstGeom prst="rect">
            <a:avLst/>
          </a:prstGeom>
        </p:spPr>
        <p:txBody>
          <a:bodyPr>
            <a:normAutofit/>
          </a:bodyPr>
          <a:lstStyle>
            <a:lvl1pPr marL="457200" indent="-457200" defTabSz="1828800">
              <a:spcBef>
                <a:spcPts val="1600"/>
              </a:spcBef>
              <a:buClr>
                <a:schemeClr val="accent1"/>
              </a:buClr>
              <a:buFont typeface="Wingdings-Regular"/>
              <a:buChar char="▪"/>
              <a:defRPr sz="4800">
                <a:solidFill>
                  <a:srgbClr val="44546A"/>
                </a:solidFill>
              </a:defRPr>
            </a:lvl1pPr>
            <a:lvl2pPr marL="800100" indent="-514350" defTabSz="1828800">
              <a:spcBef>
                <a:spcPts val="1600"/>
              </a:spcBef>
              <a:buClr>
                <a:schemeClr val="accent1"/>
              </a:buClr>
              <a:buFont typeface="Wingdings-Regular"/>
              <a:buChar char="–"/>
              <a:defRPr sz="4800">
                <a:solidFill>
                  <a:srgbClr val="44546A"/>
                </a:solidFill>
              </a:defRPr>
            </a:lvl2pPr>
            <a:lvl3pPr marL="1103766" indent="-587828" defTabSz="1828800">
              <a:spcBef>
                <a:spcPts val="1600"/>
              </a:spcBef>
              <a:buClr>
                <a:schemeClr val="accent1"/>
              </a:buClr>
              <a:buFont typeface="Wingdings-Regular"/>
              <a:buChar char="▪"/>
              <a:defRPr sz="4800">
                <a:solidFill>
                  <a:srgbClr val="44546A"/>
                </a:solidFill>
              </a:defRPr>
            </a:lvl3pPr>
            <a:lvl4pPr marL="1330778" indent="-587828" defTabSz="1828800">
              <a:spcBef>
                <a:spcPts val="1600"/>
              </a:spcBef>
              <a:buClr>
                <a:schemeClr val="accent1"/>
              </a:buClr>
              <a:buFont typeface="Wingdings-Regular"/>
              <a:buChar char="–"/>
              <a:defRPr sz="4800">
                <a:solidFill>
                  <a:srgbClr val="44546A"/>
                </a:solidFill>
              </a:defRPr>
            </a:lvl4pPr>
            <a:lvl5pPr marL="1557112" indent="-582387" defTabSz="1828800">
              <a:spcBef>
                <a:spcPts val="1600"/>
              </a:spcBef>
              <a:buClr>
                <a:schemeClr val="accent1"/>
              </a:buClr>
              <a:buFont typeface="Wingdings-Regular"/>
              <a:buChar char="▪"/>
              <a:defRPr sz="4800">
                <a:solidFill>
                  <a:srgbClr val="44546A"/>
                </a:solidFill>
              </a:defRPr>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Body 1 Column + Code">
    <p:spTree>
      <p:nvGrpSpPr>
        <p:cNvPr id="1" name=""/>
        <p:cNvGrpSpPr/>
        <p:nvPr/>
      </p:nvGrpSpPr>
      <p:grpSpPr>
        <a:xfrm>
          <a:off x="0" y="0"/>
          <a:ext cx="0" cy="0"/>
          <a:chOff x="0" y="0"/>
          <a:chExt cx="0" cy="0"/>
        </a:xfrm>
      </p:grpSpPr>
      <p:pic>
        <p:nvPicPr>
          <p:cNvPr id="642" name="image18.jpg"/>
          <p:cNvPicPr>
            <a:picLocks noChangeAspect="1"/>
          </p:cNvPicPr>
          <p:nvPr/>
        </p:nvPicPr>
        <p:blipFill>
          <a:blip r:embed="rId2">
            <a:alphaModFix amt="34000"/>
          </a:blip>
          <a:stretch>
            <a:fillRect/>
          </a:stretch>
        </p:blipFill>
        <p:spPr>
          <a:xfrm>
            <a:off x="-1" y="-1"/>
            <a:ext cx="24384001" cy="13716001"/>
          </a:xfrm>
          <a:prstGeom prst="rect">
            <a:avLst/>
          </a:prstGeom>
          <a:ln w="12700">
            <a:miter lim="400000"/>
          </a:ln>
        </p:spPr>
      </p:pic>
      <p:sp>
        <p:nvSpPr>
          <p:cNvPr id="643" name="Shape 643"/>
          <p:cNvSpPr/>
          <p:nvPr/>
        </p:nvSpPr>
        <p:spPr>
          <a:xfrm>
            <a:off x="1175173" y="783772"/>
            <a:ext cx="22023494" cy="11814632"/>
          </a:xfrm>
          <a:prstGeom prst="rect">
            <a:avLst/>
          </a:prstGeom>
          <a:solidFill>
            <a:srgbClr val="FFFFFF"/>
          </a:solidFill>
          <a:ln w="12700">
            <a:miter lim="400000"/>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644" name="Shape 644"/>
          <p:cNvSpPr/>
          <p:nvPr/>
        </p:nvSpPr>
        <p:spPr>
          <a:xfrm flipH="1">
            <a:off x="1041394" y="-1"/>
            <a:ext cx="133774" cy="13716001"/>
          </a:xfrm>
          <a:prstGeom prst="rect">
            <a:avLst/>
          </a:prstGeom>
          <a:solidFill>
            <a:srgbClr val="F2F2F2"/>
          </a:solidFill>
          <a:ln w="12700">
            <a:miter lim="400000"/>
          </a:ln>
        </p:spPr>
        <p:txBody>
          <a:bodyPr lIns="121919" tIns="121919" rIns="121919" bIns="121919" anchor="ctr"/>
          <a:lstStyle/>
          <a:p>
            <a:pPr algn="ctr">
              <a:lnSpc>
                <a:spcPct val="100000"/>
              </a:lnSpc>
              <a:spcBef>
                <a:spcPts val="0"/>
              </a:spcBef>
              <a:defRPr sz="2600" b="0">
                <a:latin typeface="Verdana"/>
                <a:ea typeface="Verdana"/>
                <a:cs typeface="Verdana"/>
                <a:sym typeface="Verdana"/>
              </a:defRPr>
            </a:pPr>
            <a:endParaRPr dirty="0"/>
          </a:p>
        </p:txBody>
      </p:sp>
      <p:sp>
        <p:nvSpPr>
          <p:cNvPr id="645" name="Shape 645"/>
          <p:cNvSpPr>
            <a:spLocks noGrp="1"/>
          </p:cNvSpPr>
          <p:nvPr>
            <p:ph type="title"/>
          </p:nvPr>
        </p:nvSpPr>
        <p:spPr>
          <a:xfrm>
            <a:off x="1451869" y="783573"/>
            <a:ext cx="21746797" cy="2207523"/>
          </a:xfrm>
          <a:prstGeom prst="rect">
            <a:avLst/>
          </a:prstGeom>
        </p:spPr>
        <p:txBody>
          <a:bodyPr anchor="t">
            <a:normAutofit/>
          </a:bodyPr>
          <a:lstStyle>
            <a:lvl1pPr defTabSz="1828800">
              <a:lnSpc>
                <a:spcPct val="100000"/>
              </a:lnSpc>
              <a:spcBef>
                <a:spcPts val="1800"/>
              </a:spcBef>
              <a:defRPr sz="7400" spc="-158"/>
            </a:lvl1pPr>
          </a:lstStyle>
          <a:p>
            <a:r>
              <a:t>Title Text</a:t>
            </a:r>
          </a:p>
        </p:txBody>
      </p:sp>
      <p:sp>
        <p:nvSpPr>
          <p:cNvPr id="646" name="Shape 646"/>
          <p:cNvSpPr/>
          <p:nvPr/>
        </p:nvSpPr>
        <p:spPr>
          <a:xfrm flipH="1">
            <a:off x="1041396" y="783575"/>
            <a:ext cx="133772" cy="1784529"/>
          </a:xfrm>
          <a:prstGeom prst="rect">
            <a:avLst/>
          </a:prstGeom>
          <a:solidFill>
            <a:srgbClr val="000000"/>
          </a:solidFill>
          <a:ln w="12700">
            <a:miter lim="400000"/>
          </a:ln>
        </p:spPr>
        <p:txBody>
          <a:bodyPr lIns="121919" tIns="121919" rIns="121919" bIns="121919" anchor="ctr"/>
          <a:lstStyle/>
          <a:p>
            <a:pPr algn="ctr">
              <a:lnSpc>
                <a:spcPct val="100000"/>
              </a:lnSpc>
              <a:spcBef>
                <a:spcPts val="0"/>
              </a:spcBef>
              <a:defRPr sz="2600" b="0">
                <a:latin typeface="Verdana"/>
                <a:ea typeface="Verdana"/>
                <a:cs typeface="Verdana"/>
                <a:sym typeface="Verdana"/>
              </a:defRPr>
            </a:pPr>
            <a:endParaRPr dirty="0"/>
          </a:p>
        </p:txBody>
      </p:sp>
      <p:sp>
        <p:nvSpPr>
          <p:cNvPr id="647" name="Shape 647"/>
          <p:cNvSpPr>
            <a:spLocks noGrp="1"/>
          </p:cNvSpPr>
          <p:nvPr>
            <p:ph type="body" sz="quarter" idx="1"/>
          </p:nvPr>
        </p:nvSpPr>
        <p:spPr>
          <a:xfrm>
            <a:off x="1483359" y="3323167"/>
            <a:ext cx="6702748" cy="8940801"/>
          </a:xfrm>
          <a:prstGeom prst="rect">
            <a:avLst/>
          </a:prstGeom>
        </p:spPr>
        <p:txBody>
          <a:bodyPr>
            <a:normAutofit/>
          </a:bodyPr>
          <a:lstStyle>
            <a:lvl1pPr marL="450056" indent="-450056" defTabSz="1828800">
              <a:spcBef>
                <a:spcPts val="800"/>
              </a:spcBef>
              <a:buClr>
                <a:schemeClr val="accent1"/>
              </a:buClr>
              <a:buFont typeface="Wingdings-Regular"/>
              <a:buChar char="▪"/>
              <a:defRPr sz="4200">
                <a:solidFill>
                  <a:srgbClr val="44546A"/>
                </a:solidFill>
              </a:defRPr>
            </a:lvl1pPr>
            <a:lvl2pPr marL="800100" indent="-514350" defTabSz="1828800">
              <a:spcBef>
                <a:spcPts val="800"/>
              </a:spcBef>
              <a:buClr>
                <a:schemeClr val="accent1"/>
              </a:buClr>
              <a:buFont typeface="Wingdings-Regular"/>
              <a:buChar char="–"/>
              <a:defRPr sz="4200">
                <a:solidFill>
                  <a:srgbClr val="44546A"/>
                </a:solidFill>
              </a:defRPr>
            </a:lvl2pPr>
            <a:lvl3pPr marL="1116012" indent="-600075" defTabSz="1828800">
              <a:spcBef>
                <a:spcPts val="800"/>
              </a:spcBef>
              <a:buClr>
                <a:schemeClr val="accent1"/>
              </a:buClr>
              <a:buFont typeface="Wingdings-Regular"/>
              <a:buChar char="▪"/>
              <a:defRPr sz="4200">
                <a:solidFill>
                  <a:srgbClr val="44546A"/>
                </a:solidFill>
              </a:defRPr>
            </a:lvl3pPr>
            <a:lvl4pPr marL="1343025" indent="-600075" defTabSz="1828800">
              <a:spcBef>
                <a:spcPts val="800"/>
              </a:spcBef>
              <a:buClr>
                <a:schemeClr val="accent1"/>
              </a:buClr>
              <a:buFont typeface="Wingdings-Regular"/>
              <a:buChar char="–"/>
              <a:defRPr sz="4200">
                <a:solidFill>
                  <a:srgbClr val="44546A"/>
                </a:solidFill>
              </a:defRPr>
            </a:lvl4pPr>
            <a:lvl5pPr marL="1569245" indent="-594520" defTabSz="1828800">
              <a:spcBef>
                <a:spcPts val="800"/>
              </a:spcBef>
              <a:buClr>
                <a:schemeClr val="accent1"/>
              </a:buClr>
              <a:buFont typeface="Wingdings-Regular"/>
              <a:buChar char="▪"/>
              <a:defRPr sz="4200">
                <a:solidFill>
                  <a:srgbClr val="44546A"/>
                </a:solidFill>
              </a:defRPr>
            </a:lvl5pPr>
          </a:lstStyle>
          <a:p>
            <a:r>
              <a:t>Body Level One</a:t>
            </a:r>
          </a:p>
          <a:p>
            <a:pPr lvl="1"/>
            <a:r>
              <a:t>Body Level Two</a:t>
            </a:r>
          </a:p>
          <a:p>
            <a:pPr lvl="2"/>
            <a:r>
              <a:t>Body Level Three</a:t>
            </a:r>
          </a:p>
          <a:p>
            <a:pPr lvl="3"/>
            <a:r>
              <a:t>Body Level Four</a:t>
            </a:r>
          </a:p>
          <a:p>
            <a:pPr lvl="4"/>
            <a:r>
              <a:t>Body Level Five</a:t>
            </a:r>
          </a:p>
        </p:txBody>
      </p:sp>
      <p:sp>
        <p:nvSpPr>
          <p:cNvPr id="648" name="Shape 648"/>
          <p:cNvSpPr/>
          <p:nvPr/>
        </p:nvSpPr>
        <p:spPr>
          <a:xfrm>
            <a:off x="8525562" y="3774669"/>
            <a:ext cx="14677338" cy="8489300"/>
          </a:xfrm>
          <a:prstGeom prst="rect">
            <a:avLst/>
          </a:prstGeom>
          <a:solidFill>
            <a:srgbClr val="CCCCCC">
              <a:alpha val="10000"/>
            </a:srgbClr>
          </a:solidFill>
          <a:ln w="25400">
            <a:solidFill>
              <a:srgbClr val="ADB9CA"/>
            </a:solidFill>
          </a:ln>
        </p:spPr>
        <p:txBody>
          <a:bodyPr lIns="121919" tIns="121919" rIns="121919" bIns="121919"/>
          <a:lstStyle/>
          <a:p>
            <a:pPr defTabSz="2438400">
              <a:lnSpc>
                <a:spcPct val="100000"/>
              </a:lnSpc>
              <a:spcBef>
                <a:spcPts val="0"/>
              </a:spcBef>
              <a:defRPr sz="2400" b="0">
                <a:solidFill>
                  <a:srgbClr val="000000"/>
                </a:solidFill>
                <a:latin typeface="Menlo"/>
                <a:ea typeface="Menlo"/>
                <a:cs typeface="Menlo"/>
                <a:sym typeface="Menlo"/>
              </a:defRPr>
            </a:pPr>
            <a:endParaRPr dirty="0"/>
          </a:p>
        </p:txBody>
      </p:sp>
      <p:sp>
        <p:nvSpPr>
          <p:cNvPr id="649" name="Shape 649"/>
          <p:cNvSpPr/>
          <p:nvPr/>
        </p:nvSpPr>
        <p:spPr>
          <a:xfrm>
            <a:off x="8523730" y="3323167"/>
            <a:ext cx="14679170" cy="731521"/>
          </a:xfrm>
          <a:prstGeom prst="rect">
            <a:avLst/>
          </a:prstGeom>
          <a:solidFill>
            <a:srgbClr val="ADB9CA"/>
          </a:solidFill>
          <a:ln w="25400">
            <a:solidFill>
              <a:srgbClr val="ADB9CA"/>
            </a:solidFill>
            <a:miter/>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grpSp>
        <p:nvGrpSpPr>
          <p:cNvPr id="653" name="Group 653"/>
          <p:cNvGrpSpPr/>
          <p:nvPr/>
        </p:nvGrpSpPr>
        <p:grpSpPr>
          <a:xfrm>
            <a:off x="22603860" y="12793059"/>
            <a:ext cx="594806" cy="629478"/>
            <a:chOff x="0" y="0"/>
            <a:chExt cx="594805" cy="629477"/>
          </a:xfrm>
        </p:grpSpPr>
        <p:sp>
          <p:nvSpPr>
            <p:cNvPr id="650" name="Shape 650"/>
            <p:cNvSpPr/>
            <p:nvPr/>
          </p:nvSpPr>
          <p:spPr>
            <a:xfrm>
              <a:off x="0" y="0"/>
              <a:ext cx="247689" cy="53995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5718"/>
                  </a:lnTo>
                  <a:lnTo>
                    <a:pt x="0" y="19448"/>
                  </a:lnTo>
                  <a:lnTo>
                    <a:pt x="8115" y="21600"/>
                  </a:lnTo>
                  <a:lnTo>
                    <a:pt x="8115" y="7870"/>
                  </a:lnTo>
                  <a:lnTo>
                    <a:pt x="21600" y="4303"/>
                  </a:lnTo>
                  <a:lnTo>
                    <a:pt x="21600"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651" name="Shape 651"/>
            <p:cNvSpPr/>
            <p:nvPr/>
          </p:nvSpPr>
          <p:spPr>
            <a:xfrm>
              <a:off x="154628" y="0"/>
              <a:ext cx="285550" cy="629124"/>
            </a:xfrm>
            <a:custGeom>
              <a:avLst/>
              <a:gdLst/>
              <a:ahLst/>
              <a:cxnLst>
                <a:cxn ang="0">
                  <a:pos x="wd2" y="hd2"/>
                </a:cxn>
                <a:cxn ang="5400000">
                  <a:pos x="wd2" y="hd2"/>
                </a:cxn>
                <a:cxn ang="10800000">
                  <a:pos x="wd2" y="hd2"/>
                </a:cxn>
                <a:cxn ang="16200000">
                  <a:pos x="wd2" y="hd2"/>
                </a:cxn>
              </a:cxnLst>
              <a:rect l="0" t="0" r="r" b="b"/>
              <a:pathLst>
                <a:path w="21600" h="21600" extrusionOk="0">
                  <a:moveTo>
                    <a:pt x="14534" y="0"/>
                  </a:moveTo>
                  <a:lnTo>
                    <a:pt x="14534" y="9379"/>
                  </a:lnTo>
                  <a:lnTo>
                    <a:pt x="7039" y="9379"/>
                  </a:lnTo>
                  <a:lnTo>
                    <a:pt x="7039" y="5892"/>
                  </a:lnTo>
                  <a:lnTo>
                    <a:pt x="0" y="7739"/>
                  </a:lnTo>
                  <a:lnTo>
                    <a:pt x="0" y="19753"/>
                  </a:lnTo>
                  <a:lnTo>
                    <a:pt x="7039" y="21600"/>
                  </a:lnTo>
                  <a:lnTo>
                    <a:pt x="7039" y="12246"/>
                  </a:lnTo>
                  <a:lnTo>
                    <a:pt x="14534" y="12246"/>
                  </a:lnTo>
                  <a:lnTo>
                    <a:pt x="14534" y="15720"/>
                  </a:lnTo>
                  <a:lnTo>
                    <a:pt x="21600" y="13874"/>
                  </a:lnTo>
                  <a:lnTo>
                    <a:pt x="21600" y="1847"/>
                  </a:lnTo>
                  <a:lnTo>
                    <a:pt x="14534" y="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sp>
          <p:nvSpPr>
            <p:cNvPr id="652" name="Shape 652"/>
            <p:cNvSpPr/>
            <p:nvPr/>
          </p:nvSpPr>
          <p:spPr>
            <a:xfrm>
              <a:off x="346763" y="89167"/>
              <a:ext cx="248043" cy="5403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5885"/>
                  </a:lnTo>
                  <a:lnTo>
                    <a:pt x="21600" y="2150"/>
                  </a:lnTo>
                  <a:lnTo>
                    <a:pt x="13496" y="0"/>
                  </a:lnTo>
                  <a:lnTo>
                    <a:pt x="13496" y="13735"/>
                  </a:lnTo>
                  <a:lnTo>
                    <a:pt x="0" y="17300"/>
                  </a:lnTo>
                  <a:lnTo>
                    <a:pt x="0" y="21600"/>
                  </a:lnTo>
                  <a:close/>
                </a:path>
              </a:pathLst>
            </a:custGeom>
            <a:solidFill>
              <a:srgbClr val="BFBFBF"/>
            </a:solidFill>
            <a:ln w="12700" cap="flat">
              <a:noFill/>
              <a:miter lim="400000"/>
            </a:ln>
            <a:effectLst/>
          </p:spPr>
          <p:txBody>
            <a:bodyPr wrap="square" lIns="121919" tIns="121919" rIns="121919" bIns="121919" numCol="1" anchor="t">
              <a:noAutofit/>
            </a:bodyPr>
            <a:lstStyle/>
            <a:p>
              <a:pPr>
                <a:lnSpc>
                  <a:spcPct val="100000"/>
                </a:lnSpc>
                <a:spcBef>
                  <a:spcPts val="0"/>
                </a:spcBef>
                <a:defRPr sz="3400" b="0">
                  <a:solidFill>
                    <a:srgbClr val="000000"/>
                  </a:solidFill>
                  <a:latin typeface="Verdana"/>
                  <a:ea typeface="Verdana"/>
                  <a:cs typeface="Verdana"/>
                  <a:sym typeface="Verdana"/>
                </a:defRPr>
              </a:pPr>
              <a:endParaRPr dirty="0"/>
            </a:p>
          </p:txBody>
        </p:sp>
      </p:grpSp>
      <p:sp>
        <p:nvSpPr>
          <p:cNvPr id="654" name="Shape 654"/>
          <p:cNvSpPr/>
          <p:nvPr/>
        </p:nvSpPr>
        <p:spPr>
          <a:xfrm>
            <a:off x="1451869" y="12938280"/>
            <a:ext cx="3242232" cy="492440"/>
          </a:xfrm>
          <a:prstGeom prst="rect">
            <a:avLst/>
          </a:prstGeom>
          <a:ln w="25400">
            <a:miter lim="400000"/>
          </a:ln>
          <a:extLst>
            <a:ext uri="{C572A759-6A51-4108-AA02-DFA0A04FC94B}">
              <ma14:wrappingTextBoxFlag xmlns="" xmlns:ma14="http://schemas.microsoft.com/office/mac/drawingml/2011/main" val="1"/>
            </a:ext>
          </a:extLst>
        </p:spPr>
        <p:txBody>
          <a:bodyPr wrap="none" lIns="121919" tIns="121919" rIns="121919" bIns="121919">
            <a:spAutoFit/>
          </a:bodyPr>
          <a:lstStyle>
            <a:lvl1pPr>
              <a:lnSpc>
                <a:spcPct val="100000"/>
              </a:lnSpc>
              <a:spcBef>
                <a:spcPts val="0"/>
              </a:spcBef>
              <a:defRPr sz="16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655" name="Shape 655"/>
          <p:cNvSpPr>
            <a:spLocks noGrp="1"/>
          </p:cNvSpPr>
          <p:nvPr>
            <p:ph type="sldNum" sz="quarter" idx="2"/>
          </p:nvPr>
        </p:nvSpPr>
        <p:spPr>
          <a:xfrm>
            <a:off x="23456900" y="12945582"/>
            <a:ext cx="514907" cy="485141"/>
          </a:xfrm>
          <a:prstGeom prst="rect">
            <a:avLst/>
          </a:prstGeom>
        </p:spPr>
        <p:txBody>
          <a:bodyPr anchor="b"/>
          <a:lstStyle>
            <a:lvl1pPr>
              <a:defRPr sz="1600">
                <a:solidFill>
                  <a:srgbClr val="AFABAB"/>
                </a:solidFill>
              </a:defRPr>
            </a:lvl1pPr>
          </a:lstStyle>
          <a:p>
            <a:fld id="{86CB4B4D-7CA3-9044-876B-883B54F8677D}" type="slidenum">
              <a:rPr/>
              <a:t>‹#›</a:t>
            </a:fld>
            <a:endParaRPr dirty="0"/>
          </a:p>
        </p:txBody>
      </p:sp>
      <p:sp>
        <p:nvSpPr>
          <p:cNvPr id="656" name="Shape 656"/>
          <p:cNvSpPr>
            <a:spLocks noGrp="1"/>
          </p:cNvSpPr>
          <p:nvPr>
            <p:ph type="body" sz="half" idx="13"/>
          </p:nvPr>
        </p:nvSpPr>
        <p:spPr>
          <a:xfrm>
            <a:off x="8812231" y="4321883"/>
            <a:ext cx="14097928" cy="7689463"/>
          </a:xfrm>
          <a:prstGeom prst="rect">
            <a:avLst/>
          </a:prstGeom>
          <a:ln w="12700"/>
        </p:spPr>
        <p:txBody>
          <a:bodyPr>
            <a:normAutofit/>
          </a:bodyPr>
          <a:lstStyle/>
          <a:p>
            <a:pPr marL="0" indent="0" defTabSz="1828800">
              <a:spcBef>
                <a:spcPts val="800"/>
              </a:spcBef>
              <a:buSzTx/>
              <a:buFontTx/>
              <a:buNone/>
              <a:defRPr sz="1800">
                <a:latin typeface="Menlo"/>
                <a:ea typeface="Menlo"/>
                <a:cs typeface="Menlo"/>
                <a:sym typeface="Menlo"/>
              </a:defRPr>
            </a:pPr>
            <a:endParaRPr/>
          </a:p>
        </p:txBody>
      </p:sp>
      <p:sp>
        <p:nvSpPr>
          <p:cNvPr id="657" name="Shape 657"/>
          <p:cNvSpPr>
            <a:spLocks noGrp="1"/>
          </p:cNvSpPr>
          <p:nvPr>
            <p:ph type="body" sz="quarter" idx="14"/>
          </p:nvPr>
        </p:nvSpPr>
        <p:spPr>
          <a:xfrm>
            <a:off x="8812231" y="3331455"/>
            <a:ext cx="13933759" cy="729519"/>
          </a:xfrm>
          <a:prstGeom prst="rect">
            <a:avLst/>
          </a:prstGeom>
          <a:ln w="12700"/>
        </p:spPr>
        <p:txBody>
          <a:bodyPr anchor="ctr">
            <a:normAutofit/>
          </a:bodyPr>
          <a:lstStyle/>
          <a:p>
            <a:pPr marL="0" indent="0" algn="ctr" defTabSz="1828800">
              <a:spcBef>
                <a:spcPts val="800"/>
              </a:spcBef>
              <a:buSzTx/>
              <a:buFontTx/>
              <a:buNone/>
              <a:defRPr sz="2000" b="1">
                <a:solidFill>
                  <a:srgbClr val="FFFFFF"/>
                </a:solidFill>
                <a:latin typeface="Menlo"/>
                <a:ea typeface="Menlo"/>
                <a:cs typeface="Menlo"/>
                <a:sym typeface="Menlo"/>
              </a:defRPr>
            </a:pPr>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Title Slide - Terraform Color">
    <p:spTree>
      <p:nvGrpSpPr>
        <p:cNvPr id="1" name=""/>
        <p:cNvGrpSpPr/>
        <p:nvPr/>
      </p:nvGrpSpPr>
      <p:grpSpPr>
        <a:xfrm>
          <a:off x="0" y="0"/>
          <a:ext cx="0" cy="0"/>
          <a:chOff x="0" y="0"/>
          <a:chExt cx="0" cy="0"/>
        </a:xfrm>
      </p:grpSpPr>
      <p:pic>
        <p:nvPicPr>
          <p:cNvPr id="664" name="image5.png"/>
          <p:cNvPicPr>
            <a:picLocks/>
          </p:cNvPicPr>
          <p:nvPr/>
        </p:nvPicPr>
        <p:blipFill>
          <a:blip r:embed="rId2" cstate="screen">
            <a:extLst>
              <a:ext uri="{28A0092B-C50C-407E-A947-70E740481C1C}">
                <a14:useLocalDpi xmlns:a14="http://schemas.microsoft.com/office/drawing/2010/main"/>
              </a:ext>
            </a:extLst>
          </a:blip>
          <a:srcRect/>
          <a:stretch>
            <a:fillRect/>
          </a:stretch>
        </p:blipFill>
        <p:spPr>
          <a:xfrm>
            <a:off x="379" y="2519"/>
            <a:ext cx="24383646" cy="13711032"/>
          </a:xfrm>
          <a:prstGeom prst="rect">
            <a:avLst/>
          </a:prstGeom>
          <a:ln w="12700">
            <a:miter lim="400000"/>
          </a:ln>
        </p:spPr>
      </p:pic>
      <p:sp>
        <p:nvSpPr>
          <p:cNvPr id="665" name="Shape 665"/>
          <p:cNvSpPr/>
          <p:nvPr/>
        </p:nvSpPr>
        <p:spPr>
          <a:xfrm>
            <a:off x="1701674" y="8644"/>
            <a:ext cx="12838854" cy="10633828"/>
          </a:xfrm>
          <a:prstGeom prst="rect">
            <a:avLst/>
          </a:prstGeom>
          <a:solidFill>
            <a:srgbClr val="FFFFFF"/>
          </a:solidFill>
          <a:ln w="12700">
            <a:miter lim="400000"/>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666" name="Shape 666"/>
          <p:cNvSpPr>
            <a:spLocks noGrp="1"/>
          </p:cNvSpPr>
          <p:nvPr>
            <p:ph type="title"/>
          </p:nvPr>
        </p:nvSpPr>
        <p:spPr>
          <a:xfrm>
            <a:off x="3803101" y="5482141"/>
            <a:ext cx="8636001" cy="2751718"/>
          </a:xfrm>
          <a:prstGeom prst="rect">
            <a:avLst/>
          </a:prstGeom>
        </p:spPr>
        <p:txBody>
          <a:bodyPr/>
          <a:lstStyle>
            <a:lvl1pPr algn="ctr">
              <a:spcBef>
                <a:spcPts val="2500"/>
              </a:spcBef>
              <a:defRPr sz="8400"/>
            </a:lvl1pPr>
          </a:lstStyle>
          <a:p>
            <a:r>
              <a:t>Title Text</a:t>
            </a:r>
          </a:p>
        </p:txBody>
      </p:sp>
      <p:sp>
        <p:nvSpPr>
          <p:cNvPr id="667" name="Shape 667"/>
          <p:cNvSpPr/>
          <p:nvPr/>
        </p:nvSpPr>
        <p:spPr>
          <a:xfrm>
            <a:off x="2336799" y="12859187"/>
            <a:ext cx="4311489" cy="279401"/>
          </a:xfrm>
          <a:prstGeom prst="rect">
            <a:avLst/>
          </a:prstGeom>
          <a:ln w="254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00000"/>
              </a:lnSpc>
              <a:spcBef>
                <a:spcPts val="0"/>
              </a:spcBef>
              <a:defRPr sz="18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668" name="Shape 668"/>
          <p:cNvSpPr>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slide - Hashicorp">
    <p:spTree>
      <p:nvGrpSpPr>
        <p:cNvPr id="1" name=""/>
        <p:cNvGrpSpPr/>
        <p:nvPr/>
      </p:nvGrpSpPr>
      <p:grpSpPr>
        <a:xfrm>
          <a:off x="0" y="0"/>
          <a:ext cx="0" cy="0"/>
          <a:chOff x="0" y="0"/>
          <a:chExt cx="0" cy="0"/>
        </a:xfrm>
      </p:grpSpPr>
      <p:pic>
        <p:nvPicPr>
          <p:cNvPr id="53" name="image5.png"/>
          <p:cNvPicPr>
            <a:picLocks/>
          </p:cNvPicPr>
          <p:nvPr/>
        </p:nvPicPr>
        <p:blipFill>
          <a:blip r:embed="rId2" cstate="screen">
            <a:extLst>
              <a:ext uri="{28A0092B-C50C-407E-A947-70E740481C1C}">
                <a14:useLocalDpi xmlns:a14="http://schemas.microsoft.com/office/drawing/2010/main"/>
              </a:ext>
            </a:extLst>
          </a:blip>
          <a:srcRect/>
          <a:stretch>
            <a:fillRect/>
          </a:stretch>
        </p:blipFill>
        <p:spPr>
          <a:xfrm>
            <a:off x="379" y="2519"/>
            <a:ext cx="24383646" cy="13711032"/>
          </a:xfrm>
          <a:prstGeom prst="rect">
            <a:avLst/>
          </a:prstGeom>
          <a:ln w="12700">
            <a:miter lim="400000"/>
          </a:ln>
        </p:spPr>
      </p:pic>
      <p:sp>
        <p:nvSpPr>
          <p:cNvPr id="54" name="Shape 54"/>
          <p:cNvSpPr/>
          <p:nvPr/>
        </p:nvSpPr>
        <p:spPr>
          <a:xfrm>
            <a:off x="1701674" y="3082173"/>
            <a:ext cx="12838854" cy="10633828"/>
          </a:xfrm>
          <a:prstGeom prst="rect">
            <a:avLst/>
          </a:prstGeom>
          <a:solidFill>
            <a:srgbClr val="EEEEEE"/>
          </a:solidFill>
          <a:ln w="12700">
            <a:miter lim="400000"/>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55" name="Shape 55"/>
          <p:cNvSpPr>
            <a:spLocks noGrp="1"/>
          </p:cNvSpPr>
          <p:nvPr>
            <p:ph type="title"/>
          </p:nvPr>
        </p:nvSpPr>
        <p:spPr>
          <a:xfrm>
            <a:off x="2336799" y="5257800"/>
            <a:ext cx="11531601" cy="4927600"/>
          </a:xfrm>
          <a:prstGeom prst="rect">
            <a:avLst/>
          </a:prstGeom>
        </p:spPr>
        <p:txBody>
          <a:bodyPr anchor="b"/>
          <a:lstStyle>
            <a:lvl1pPr>
              <a:spcBef>
                <a:spcPts val="2500"/>
              </a:spcBef>
              <a:defRPr sz="8400"/>
            </a:lvl1pPr>
          </a:lstStyle>
          <a:p>
            <a:r>
              <a:t>Title Text</a:t>
            </a:r>
          </a:p>
        </p:txBody>
      </p:sp>
      <p:sp>
        <p:nvSpPr>
          <p:cNvPr id="56" name="Shape 56"/>
          <p:cNvSpPr>
            <a:spLocks noGrp="1"/>
          </p:cNvSpPr>
          <p:nvPr>
            <p:ph type="body" sz="quarter" idx="1"/>
          </p:nvPr>
        </p:nvSpPr>
        <p:spPr>
          <a:xfrm>
            <a:off x="2336799" y="10414000"/>
            <a:ext cx="11531601" cy="2374961"/>
          </a:xfrm>
          <a:prstGeom prst="rect">
            <a:avLst/>
          </a:prstGeom>
          <a:ln w="12700"/>
        </p:spPr>
        <p:txBody>
          <a:bodyPr lIns="0" tIns="0" rIns="0" bIns="0">
            <a:normAutofit/>
          </a:bodyPr>
          <a:lstStyle>
            <a:lvl1pPr marL="0" indent="0">
              <a:buSzTx/>
              <a:buFontTx/>
              <a:buNone/>
              <a:defRPr sz="4200">
                <a:solidFill>
                  <a:schemeClr val="accent1"/>
                </a:solidFill>
              </a:defRPr>
            </a:lvl1pPr>
            <a:lvl2pPr marL="0" indent="342900">
              <a:buSzTx/>
              <a:buFontTx/>
              <a:buNone/>
              <a:defRPr sz="4200">
                <a:solidFill>
                  <a:schemeClr val="accent1"/>
                </a:solidFill>
              </a:defRPr>
            </a:lvl2pPr>
            <a:lvl3pPr marL="1165860" indent="-480060">
              <a:buFontTx/>
              <a:defRPr sz="4200">
                <a:solidFill>
                  <a:schemeClr val="accent1"/>
                </a:solidFill>
              </a:defRPr>
            </a:lvl3pPr>
            <a:lvl4pPr marL="1562100" indent="-533400">
              <a:buFontTx/>
              <a:defRPr sz="4200">
                <a:solidFill>
                  <a:schemeClr val="accent1"/>
                </a:solidFill>
              </a:defRPr>
            </a:lvl4pPr>
            <a:lvl5pPr marL="1905000" indent="-533400">
              <a:buFontTx/>
              <a:defRPr sz="42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57" name="Shape 57"/>
          <p:cNvSpPr/>
          <p:nvPr/>
        </p:nvSpPr>
        <p:spPr>
          <a:xfrm>
            <a:off x="2336799" y="12859187"/>
            <a:ext cx="4311489" cy="279401"/>
          </a:xfrm>
          <a:prstGeom prst="rect">
            <a:avLst/>
          </a:prstGeom>
          <a:ln w="254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00000"/>
              </a:lnSpc>
              <a:spcBef>
                <a:spcPts val="0"/>
              </a:spcBef>
              <a:defRPr sz="18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58" name="Shape 58"/>
          <p:cNvSpPr/>
          <p:nvPr/>
        </p:nvSpPr>
        <p:spPr>
          <a:xfrm>
            <a:off x="2856461" y="1387717"/>
            <a:ext cx="2938849" cy="3081870"/>
          </a:xfrm>
          <a:prstGeom prst="rect">
            <a:avLst/>
          </a:prstGeom>
          <a:solidFill>
            <a:srgbClr val="000000"/>
          </a:solidFill>
          <a:ln w="12700">
            <a:miter lim="400000"/>
          </a:ln>
        </p:spPr>
        <p:txBody>
          <a:bodyPr lIns="121919" tIns="121919" rIns="121919" bIns="121919"/>
          <a:lstStyle/>
          <a:p>
            <a:pPr>
              <a:lnSpc>
                <a:spcPct val="100000"/>
              </a:lnSpc>
              <a:spcBef>
                <a:spcPts val="0"/>
              </a:spcBef>
              <a:defRPr sz="3400" b="0">
                <a:solidFill>
                  <a:srgbClr val="000000"/>
                </a:solidFill>
                <a:latin typeface="Verdana"/>
                <a:ea typeface="Verdana"/>
                <a:cs typeface="Verdana"/>
                <a:sym typeface="Verdana"/>
              </a:defRPr>
            </a:pPr>
            <a:endParaRPr dirty="0"/>
          </a:p>
        </p:txBody>
      </p:sp>
      <p:pic>
        <p:nvPicPr>
          <p:cNvPr id="59" name="image2.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16234" y="1817714"/>
            <a:ext cx="2374966" cy="2374961"/>
          </a:xfrm>
          <a:prstGeom prst="rect">
            <a:avLst/>
          </a:prstGeom>
          <a:ln w="12700">
            <a:miter lim="400000"/>
          </a:ln>
        </p:spPr>
      </p:pic>
      <p:sp>
        <p:nvSpPr>
          <p:cNvPr id="60" name="Shape 60"/>
          <p:cNvSpPr>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Slide - Hashicorp Suite">
    <p:spTree>
      <p:nvGrpSpPr>
        <p:cNvPr id="1" name=""/>
        <p:cNvGrpSpPr/>
        <p:nvPr/>
      </p:nvGrpSpPr>
      <p:grpSpPr>
        <a:xfrm>
          <a:off x="0" y="0"/>
          <a:ext cx="0" cy="0"/>
          <a:chOff x="0" y="0"/>
          <a:chExt cx="0" cy="0"/>
        </a:xfrm>
      </p:grpSpPr>
      <p:pic>
        <p:nvPicPr>
          <p:cNvPr id="67" name="image5.png"/>
          <p:cNvPicPr>
            <a:picLocks/>
          </p:cNvPicPr>
          <p:nvPr/>
        </p:nvPicPr>
        <p:blipFill>
          <a:blip r:embed="rId2" cstate="screen">
            <a:extLst>
              <a:ext uri="{28A0092B-C50C-407E-A947-70E740481C1C}">
                <a14:useLocalDpi xmlns:a14="http://schemas.microsoft.com/office/drawing/2010/main"/>
              </a:ext>
            </a:extLst>
          </a:blip>
          <a:srcRect/>
          <a:stretch>
            <a:fillRect/>
          </a:stretch>
        </p:blipFill>
        <p:spPr>
          <a:xfrm>
            <a:off x="379" y="2519"/>
            <a:ext cx="24383646" cy="13711032"/>
          </a:xfrm>
          <a:prstGeom prst="rect">
            <a:avLst/>
          </a:prstGeom>
          <a:ln w="12700">
            <a:miter lim="400000"/>
          </a:ln>
        </p:spPr>
      </p:pic>
      <p:sp>
        <p:nvSpPr>
          <p:cNvPr id="68" name="Shape 68"/>
          <p:cNvSpPr/>
          <p:nvPr/>
        </p:nvSpPr>
        <p:spPr>
          <a:xfrm>
            <a:off x="1701674" y="3082173"/>
            <a:ext cx="12838854" cy="10633828"/>
          </a:xfrm>
          <a:prstGeom prst="rect">
            <a:avLst/>
          </a:prstGeom>
          <a:solidFill>
            <a:srgbClr val="EEEEEE"/>
          </a:solidFill>
          <a:ln w="12700">
            <a:miter lim="400000"/>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69" name="Shape 69"/>
          <p:cNvSpPr>
            <a:spLocks noGrp="1"/>
          </p:cNvSpPr>
          <p:nvPr>
            <p:ph type="title"/>
          </p:nvPr>
        </p:nvSpPr>
        <p:spPr>
          <a:xfrm>
            <a:off x="2336799" y="5257800"/>
            <a:ext cx="11531601" cy="4927600"/>
          </a:xfrm>
          <a:prstGeom prst="rect">
            <a:avLst/>
          </a:prstGeom>
        </p:spPr>
        <p:txBody>
          <a:bodyPr anchor="b"/>
          <a:lstStyle>
            <a:lvl1pPr>
              <a:spcBef>
                <a:spcPts val="2500"/>
              </a:spcBef>
              <a:defRPr sz="8400"/>
            </a:lvl1pPr>
          </a:lstStyle>
          <a:p>
            <a:r>
              <a:t>Title Text</a:t>
            </a:r>
          </a:p>
        </p:txBody>
      </p:sp>
      <p:sp>
        <p:nvSpPr>
          <p:cNvPr id="70" name="Shape 70"/>
          <p:cNvSpPr>
            <a:spLocks noGrp="1"/>
          </p:cNvSpPr>
          <p:nvPr>
            <p:ph type="body" sz="quarter" idx="1"/>
          </p:nvPr>
        </p:nvSpPr>
        <p:spPr>
          <a:xfrm>
            <a:off x="2336799" y="10414000"/>
            <a:ext cx="11531601" cy="2374961"/>
          </a:xfrm>
          <a:prstGeom prst="rect">
            <a:avLst/>
          </a:prstGeom>
          <a:ln w="12700"/>
        </p:spPr>
        <p:txBody>
          <a:bodyPr lIns="0" tIns="0" rIns="0" bIns="0">
            <a:normAutofit/>
          </a:bodyPr>
          <a:lstStyle>
            <a:lvl1pPr marL="0" indent="0">
              <a:buSzTx/>
              <a:buFontTx/>
              <a:buNone/>
              <a:defRPr sz="4200">
                <a:solidFill>
                  <a:schemeClr val="accent2"/>
                </a:solidFill>
              </a:defRPr>
            </a:lvl1pPr>
            <a:lvl2pPr marL="0" indent="342900">
              <a:buSzTx/>
              <a:buFontTx/>
              <a:buNone/>
              <a:defRPr sz="4200">
                <a:solidFill>
                  <a:schemeClr val="accent2"/>
                </a:solidFill>
              </a:defRPr>
            </a:lvl2pPr>
            <a:lvl3pPr marL="1165860" indent="-480060">
              <a:buFontTx/>
              <a:defRPr sz="4200">
                <a:solidFill>
                  <a:schemeClr val="accent2"/>
                </a:solidFill>
              </a:defRPr>
            </a:lvl3pPr>
            <a:lvl4pPr marL="1562100" indent="-533400">
              <a:buFontTx/>
              <a:defRPr sz="4200">
                <a:solidFill>
                  <a:schemeClr val="accent2"/>
                </a:solidFill>
              </a:defRPr>
            </a:lvl4pPr>
            <a:lvl5pPr marL="1905000" indent="-533400">
              <a:buFontTx/>
              <a:defRPr sz="4200">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sp>
        <p:nvSpPr>
          <p:cNvPr id="71" name="Shape 71"/>
          <p:cNvSpPr/>
          <p:nvPr/>
        </p:nvSpPr>
        <p:spPr>
          <a:xfrm>
            <a:off x="2336799" y="12859187"/>
            <a:ext cx="4311489" cy="279401"/>
          </a:xfrm>
          <a:prstGeom prst="rect">
            <a:avLst/>
          </a:prstGeom>
          <a:ln w="254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00000"/>
              </a:lnSpc>
              <a:spcBef>
                <a:spcPts val="0"/>
              </a:spcBef>
              <a:defRPr sz="18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72" name="Shape 72"/>
          <p:cNvSpPr/>
          <p:nvPr/>
        </p:nvSpPr>
        <p:spPr>
          <a:xfrm>
            <a:off x="2856461" y="1387717"/>
            <a:ext cx="2938849" cy="3081870"/>
          </a:xfrm>
          <a:prstGeom prst="rect">
            <a:avLst/>
          </a:prstGeom>
          <a:solidFill>
            <a:schemeClr val="accent2"/>
          </a:solidFill>
          <a:ln w="12700">
            <a:miter lim="400000"/>
          </a:ln>
        </p:spPr>
        <p:txBody>
          <a:bodyPr lIns="121919" tIns="121919" rIns="121919" bIns="121919"/>
          <a:lstStyle/>
          <a:p>
            <a:pPr>
              <a:lnSpc>
                <a:spcPct val="100000"/>
              </a:lnSpc>
              <a:spcBef>
                <a:spcPts val="0"/>
              </a:spcBef>
              <a:defRPr sz="3400" b="0">
                <a:solidFill>
                  <a:srgbClr val="000000"/>
                </a:solidFill>
                <a:latin typeface="Verdana"/>
                <a:ea typeface="Verdana"/>
                <a:cs typeface="Verdana"/>
                <a:sym typeface="Verdana"/>
              </a:defRPr>
            </a:pPr>
            <a:endParaRPr dirty="0"/>
          </a:p>
        </p:txBody>
      </p:sp>
      <p:pic>
        <p:nvPicPr>
          <p:cNvPr id="73" name="image2.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16234" y="1817714"/>
            <a:ext cx="2374966" cy="2374961"/>
          </a:xfrm>
          <a:prstGeom prst="rect">
            <a:avLst/>
          </a:prstGeom>
          <a:ln w="12700">
            <a:miter lim="400000"/>
          </a:ln>
        </p:spPr>
      </p:pic>
      <p:sp>
        <p:nvSpPr>
          <p:cNvPr id="74" name="Shape 74"/>
          <p:cNvSpPr>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Slide - Terraform">
    <p:spTree>
      <p:nvGrpSpPr>
        <p:cNvPr id="1" name=""/>
        <p:cNvGrpSpPr/>
        <p:nvPr/>
      </p:nvGrpSpPr>
      <p:grpSpPr>
        <a:xfrm>
          <a:off x="0" y="0"/>
          <a:ext cx="0" cy="0"/>
          <a:chOff x="0" y="0"/>
          <a:chExt cx="0" cy="0"/>
        </a:xfrm>
      </p:grpSpPr>
      <p:pic>
        <p:nvPicPr>
          <p:cNvPr id="81" name="image5.png"/>
          <p:cNvPicPr>
            <a:picLocks/>
          </p:cNvPicPr>
          <p:nvPr/>
        </p:nvPicPr>
        <p:blipFill>
          <a:blip r:embed="rId2" cstate="screen">
            <a:extLst>
              <a:ext uri="{28A0092B-C50C-407E-A947-70E740481C1C}">
                <a14:useLocalDpi xmlns:a14="http://schemas.microsoft.com/office/drawing/2010/main"/>
              </a:ext>
            </a:extLst>
          </a:blip>
          <a:srcRect/>
          <a:stretch>
            <a:fillRect/>
          </a:stretch>
        </p:blipFill>
        <p:spPr>
          <a:xfrm>
            <a:off x="379" y="2519"/>
            <a:ext cx="24383646" cy="13711032"/>
          </a:xfrm>
          <a:prstGeom prst="rect">
            <a:avLst/>
          </a:prstGeom>
          <a:ln w="12700">
            <a:miter lim="400000"/>
          </a:ln>
        </p:spPr>
      </p:pic>
      <p:sp>
        <p:nvSpPr>
          <p:cNvPr id="82" name="Shape 82"/>
          <p:cNvSpPr/>
          <p:nvPr/>
        </p:nvSpPr>
        <p:spPr>
          <a:xfrm>
            <a:off x="2064173" y="3107573"/>
            <a:ext cx="20255655" cy="10633828"/>
          </a:xfrm>
          <a:prstGeom prst="rect">
            <a:avLst/>
          </a:prstGeom>
          <a:solidFill>
            <a:srgbClr val="EEEEEE"/>
          </a:solidFill>
          <a:ln w="12700">
            <a:miter lim="400000"/>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83" name="Shape 83"/>
          <p:cNvSpPr>
            <a:spLocks noGrp="1"/>
          </p:cNvSpPr>
          <p:nvPr>
            <p:ph type="title"/>
          </p:nvPr>
        </p:nvSpPr>
        <p:spPr>
          <a:xfrm>
            <a:off x="2336799" y="5257800"/>
            <a:ext cx="11531601" cy="4927600"/>
          </a:xfrm>
          <a:prstGeom prst="rect">
            <a:avLst/>
          </a:prstGeom>
        </p:spPr>
        <p:txBody>
          <a:bodyPr anchor="b"/>
          <a:lstStyle>
            <a:lvl1pPr>
              <a:spcBef>
                <a:spcPts val="2500"/>
              </a:spcBef>
              <a:defRPr sz="8400"/>
            </a:lvl1pPr>
          </a:lstStyle>
          <a:p>
            <a:r>
              <a:t>Title Text</a:t>
            </a:r>
          </a:p>
        </p:txBody>
      </p:sp>
      <p:sp>
        <p:nvSpPr>
          <p:cNvPr id="84" name="Shape 84"/>
          <p:cNvSpPr>
            <a:spLocks noGrp="1"/>
          </p:cNvSpPr>
          <p:nvPr>
            <p:ph type="body" sz="quarter" idx="1"/>
          </p:nvPr>
        </p:nvSpPr>
        <p:spPr>
          <a:xfrm>
            <a:off x="2336799" y="10414000"/>
            <a:ext cx="11531601" cy="2374961"/>
          </a:xfrm>
          <a:prstGeom prst="rect">
            <a:avLst/>
          </a:prstGeom>
          <a:ln w="12700"/>
        </p:spPr>
        <p:txBody>
          <a:bodyPr lIns="0" tIns="0" rIns="0" bIns="0">
            <a:normAutofit/>
          </a:bodyPr>
          <a:lstStyle>
            <a:lvl1pPr marL="0" indent="0">
              <a:buSzTx/>
              <a:buFontTx/>
              <a:buNone/>
              <a:defRPr sz="4200">
                <a:solidFill>
                  <a:schemeClr val="accent4"/>
                </a:solidFill>
              </a:defRPr>
            </a:lvl1pPr>
            <a:lvl2pPr marL="0" indent="342900">
              <a:buSzTx/>
              <a:buFontTx/>
              <a:buNone/>
              <a:defRPr sz="4200">
                <a:solidFill>
                  <a:schemeClr val="accent4"/>
                </a:solidFill>
              </a:defRPr>
            </a:lvl2pPr>
            <a:lvl3pPr marL="1165860" indent="-480060">
              <a:buFontTx/>
              <a:defRPr sz="4200">
                <a:solidFill>
                  <a:schemeClr val="accent4"/>
                </a:solidFill>
              </a:defRPr>
            </a:lvl3pPr>
            <a:lvl4pPr marL="1562100" indent="-533400">
              <a:buFontTx/>
              <a:defRPr sz="4200">
                <a:solidFill>
                  <a:schemeClr val="accent4"/>
                </a:solidFill>
              </a:defRPr>
            </a:lvl4pPr>
            <a:lvl5pPr marL="1905000" indent="-533400">
              <a:buFontTx/>
              <a:defRPr sz="4200">
                <a:solidFill>
                  <a:schemeClr val="accent4"/>
                </a:solidFill>
              </a:defRPr>
            </a:lvl5pPr>
          </a:lstStyle>
          <a:p>
            <a:r>
              <a:t>Body Level One</a:t>
            </a:r>
          </a:p>
          <a:p>
            <a:pPr lvl="1"/>
            <a:r>
              <a:t>Body Level Two</a:t>
            </a:r>
          </a:p>
          <a:p>
            <a:pPr lvl="2"/>
            <a:r>
              <a:t>Body Level Three</a:t>
            </a:r>
          </a:p>
          <a:p>
            <a:pPr lvl="3"/>
            <a:r>
              <a:t>Body Level Four</a:t>
            </a:r>
          </a:p>
          <a:p>
            <a:pPr lvl="4"/>
            <a:r>
              <a:t>Body Level Five</a:t>
            </a:r>
          </a:p>
        </p:txBody>
      </p:sp>
      <p:sp>
        <p:nvSpPr>
          <p:cNvPr id="85" name="Shape 85"/>
          <p:cNvSpPr/>
          <p:nvPr/>
        </p:nvSpPr>
        <p:spPr>
          <a:xfrm>
            <a:off x="2336799" y="12859187"/>
            <a:ext cx="4311489" cy="279401"/>
          </a:xfrm>
          <a:prstGeom prst="rect">
            <a:avLst/>
          </a:prstGeom>
          <a:ln w="254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00000"/>
              </a:lnSpc>
              <a:spcBef>
                <a:spcPts val="0"/>
              </a:spcBef>
              <a:defRPr sz="18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86" name="Shape 86"/>
          <p:cNvSpPr/>
          <p:nvPr/>
        </p:nvSpPr>
        <p:spPr>
          <a:xfrm>
            <a:off x="2856461" y="1387717"/>
            <a:ext cx="2938849" cy="3081870"/>
          </a:xfrm>
          <a:prstGeom prst="rect">
            <a:avLst/>
          </a:prstGeom>
          <a:solidFill>
            <a:schemeClr val="accent4"/>
          </a:solidFill>
          <a:ln w="12700">
            <a:miter lim="400000"/>
          </a:ln>
        </p:spPr>
        <p:txBody>
          <a:bodyPr lIns="121919" tIns="121919" rIns="121919" bIns="121919"/>
          <a:lstStyle/>
          <a:p>
            <a:pPr>
              <a:lnSpc>
                <a:spcPct val="100000"/>
              </a:lnSpc>
              <a:spcBef>
                <a:spcPts val="0"/>
              </a:spcBef>
              <a:defRPr sz="3400" b="0">
                <a:solidFill>
                  <a:srgbClr val="000000"/>
                </a:solidFill>
                <a:latin typeface="Verdana"/>
                <a:ea typeface="Verdana"/>
                <a:cs typeface="Verdana"/>
                <a:sym typeface="Verdana"/>
              </a:defRPr>
            </a:pPr>
            <a:endParaRPr dirty="0"/>
          </a:p>
        </p:txBody>
      </p:sp>
      <p:pic>
        <p:nvPicPr>
          <p:cNvPr id="87" name="image6.png"/>
          <p:cNvPicPr>
            <a:picLocks noChangeAspect="1"/>
          </p:cNvPicPr>
          <p:nvPr/>
        </p:nvPicPr>
        <p:blipFill>
          <a:blip r:embed="rId3"/>
          <a:stretch>
            <a:fillRect/>
          </a:stretch>
        </p:blipFill>
        <p:spPr>
          <a:xfrm>
            <a:off x="3368570" y="1933429"/>
            <a:ext cx="1914630" cy="1985830"/>
          </a:xfrm>
          <a:prstGeom prst="rect">
            <a:avLst/>
          </a:prstGeom>
          <a:ln w="12700">
            <a:miter lim="400000"/>
          </a:ln>
        </p:spPr>
      </p:pic>
      <p:sp>
        <p:nvSpPr>
          <p:cNvPr id="88" name="Shape 88"/>
          <p:cNvSpPr>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Slide - Vault">
    <p:spTree>
      <p:nvGrpSpPr>
        <p:cNvPr id="1" name=""/>
        <p:cNvGrpSpPr/>
        <p:nvPr/>
      </p:nvGrpSpPr>
      <p:grpSpPr>
        <a:xfrm>
          <a:off x="0" y="0"/>
          <a:ext cx="0" cy="0"/>
          <a:chOff x="0" y="0"/>
          <a:chExt cx="0" cy="0"/>
        </a:xfrm>
      </p:grpSpPr>
      <p:pic>
        <p:nvPicPr>
          <p:cNvPr id="95" name="image7.png"/>
          <p:cNvPicPr>
            <a:picLocks/>
          </p:cNvPicPr>
          <p:nvPr/>
        </p:nvPicPr>
        <p:blipFill>
          <a:blip r:embed="rId2"/>
          <a:stretch>
            <a:fillRect/>
          </a:stretch>
        </p:blipFill>
        <p:spPr>
          <a:xfrm>
            <a:off x="561" y="1634"/>
            <a:ext cx="24382878" cy="13712732"/>
          </a:xfrm>
          <a:prstGeom prst="rect">
            <a:avLst/>
          </a:prstGeom>
          <a:ln w="12700">
            <a:miter lim="400000"/>
          </a:ln>
        </p:spPr>
      </p:pic>
      <p:sp>
        <p:nvSpPr>
          <p:cNvPr id="96" name="Shape 96"/>
          <p:cNvSpPr/>
          <p:nvPr/>
        </p:nvSpPr>
        <p:spPr>
          <a:xfrm>
            <a:off x="1701674" y="3082173"/>
            <a:ext cx="12838854" cy="10633828"/>
          </a:xfrm>
          <a:prstGeom prst="rect">
            <a:avLst/>
          </a:prstGeom>
          <a:solidFill>
            <a:srgbClr val="EEEEEE"/>
          </a:solidFill>
          <a:ln w="12700">
            <a:miter lim="400000"/>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97" name="Shape 97"/>
          <p:cNvSpPr>
            <a:spLocks noGrp="1"/>
          </p:cNvSpPr>
          <p:nvPr>
            <p:ph type="title"/>
          </p:nvPr>
        </p:nvSpPr>
        <p:spPr>
          <a:xfrm>
            <a:off x="2336799" y="5257800"/>
            <a:ext cx="11531601" cy="4927600"/>
          </a:xfrm>
          <a:prstGeom prst="rect">
            <a:avLst/>
          </a:prstGeom>
        </p:spPr>
        <p:txBody>
          <a:bodyPr anchor="b"/>
          <a:lstStyle>
            <a:lvl1pPr>
              <a:spcBef>
                <a:spcPts val="2500"/>
              </a:spcBef>
              <a:defRPr sz="8400"/>
            </a:lvl1pPr>
          </a:lstStyle>
          <a:p>
            <a:r>
              <a:t>Title Text</a:t>
            </a:r>
          </a:p>
        </p:txBody>
      </p:sp>
      <p:sp>
        <p:nvSpPr>
          <p:cNvPr id="98" name="Shape 98"/>
          <p:cNvSpPr>
            <a:spLocks noGrp="1"/>
          </p:cNvSpPr>
          <p:nvPr>
            <p:ph type="body" sz="quarter" idx="1"/>
          </p:nvPr>
        </p:nvSpPr>
        <p:spPr>
          <a:xfrm>
            <a:off x="2336799" y="10414000"/>
            <a:ext cx="11531601" cy="2374961"/>
          </a:xfrm>
          <a:prstGeom prst="rect">
            <a:avLst/>
          </a:prstGeom>
          <a:ln w="12700"/>
        </p:spPr>
        <p:txBody>
          <a:bodyPr lIns="0" tIns="0" rIns="0" bIns="0">
            <a:normAutofit/>
          </a:bodyPr>
          <a:lstStyle>
            <a:lvl1pPr marL="0" indent="0">
              <a:buSzTx/>
              <a:buFontTx/>
              <a:buNone/>
              <a:defRPr sz="4200">
                <a:solidFill>
                  <a:schemeClr val="accent1"/>
                </a:solidFill>
              </a:defRPr>
            </a:lvl1pPr>
            <a:lvl2pPr marL="0" indent="342900">
              <a:buSzTx/>
              <a:buFontTx/>
              <a:buNone/>
              <a:defRPr sz="4200">
                <a:solidFill>
                  <a:schemeClr val="accent1"/>
                </a:solidFill>
              </a:defRPr>
            </a:lvl2pPr>
            <a:lvl3pPr marL="1165860" indent="-480060">
              <a:buFontTx/>
              <a:defRPr sz="4200">
                <a:solidFill>
                  <a:schemeClr val="accent1"/>
                </a:solidFill>
              </a:defRPr>
            </a:lvl3pPr>
            <a:lvl4pPr marL="1562100" indent="-533400">
              <a:buFontTx/>
              <a:defRPr sz="4200">
                <a:solidFill>
                  <a:schemeClr val="accent1"/>
                </a:solidFill>
              </a:defRPr>
            </a:lvl4pPr>
            <a:lvl5pPr marL="1905000" indent="-533400">
              <a:buFontTx/>
              <a:defRPr sz="42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99" name="Shape 99"/>
          <p:cNvSpPr/>
          <p:nvPr/>
        </p:nvSpPr>
        <p:spPr>
          <a:xfrm>
            <a:off x="2336799" y="12859187"/>
            <a:ext cx="4311489" cy="279401"/>
          </a:xfrm>
          <a:prstGeom prst="rect">
            <a:avLst/>
          </a:prstGeom>
          <a:ln w="254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00000"/>
              </a:lnSpc>
              <a:spcBef>
                <a:spcPts val="0"/>
              </a:spcBef>
              <a:defRPr sz="18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100" name="Shape 100"/>
          <p:cNvSpPr/>
          <p:nvPr/>
        </p:nvSpPr>
        <p:spPr>
          <a:xfrm>
            <a:off x="2856461" y="1387717"/>
            <a:ext cx="2938849" cy="3081870"/>
          </a:xfrm>
          <a:prstGeom prst="rect">
            <a:avLst/>
          </a:prstGeom>
          <a:solidFill>
            <a:srgbClr val="000000"/>
          </a:solidFill>
          <a:ln w="12700">
            <a:miter lim="400000"/>
          </a:ln>
        </p:spPr>
        <p:txBody>
          <a:bodyPr lIns="121919" tIns="121919" rIns="121919" bIns="121919"/>
          <a:lstStyle/>
          <a:p>
            <a:pPr>
              <a:lnSpc>
                <a:spcPct val="100000"/>
              </a:lnSpc>
              <a:spcBef>
                <a:spcPts val="0"/>
              </a:spcBef>
              <a:defRPr sz="3400" b="0">
                <a:solidFill>
                  <a:srgbClr val="000000"/>
                </a:solidFill>
                <a:latin typeface="Verdana"/>
                <a:ea typeface="Verdana"/>
                <a:cs typeface="Verdana"/>
                <a:sym typeface="Verdana"/>
              </a:defRPr>
            </a:pPr>
            <a:endParaRPr dirty="0"/>
          </a:p>
        </p:txBody>
      </p:sp>
      <p:pic>
        <p:nvPicPr>
          <p:cNvPr id="101" name="image8.png"/>
          <p:cNvPicPr>
            <a:picLocks noChangeAspect="1"/>
          </p:cNvPicPr>
          <p:nvPr/>
        </p:nvPicPr>
        <p:blipFill>
          <a:blip r:embed="rId3"/>
          <a:stretch>
            <a:fillRect/>
          </a:stretch>
        </p:blipFill>
        <p:spPr>
          <a:xfrm>
            <a:off x="3701077" y="2000989"/>
            <a:ext cx="1249617" cy="1898449"/>
          </a:xfrm>
          <a:prstGeom prst="rect">
            <a:avLst/>
          </a:prstGeom>
          <a:ln w="12700">
            <a:miter lim="400000"/>
          </a:ln>
        </p:spPr>
      </p:pic>
      <p:sp>
        <p:nvSpPr>
          <p:cNvPr id="102" name="Shape 102"/>
          <p:cNvSpPr>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Slide - Consul">
    <p:spTree>
      <p:nvGrpSpPr>
        <p:cNvPr id="1" name=""/>
        <p:cNvGrpSpPr/>
        <p:nvPr/>
      </p:nvGrpSpPr>
      <p:grpSpPr>
        <a:xfrm>
          <a:off x="0" y="0"/>
          <a:ext cx="0" cy="0"/>
          <a:chOff x="0" y="0"/>
          <a:chExt cx="0" cy="0"/>
        </a:xfrm>
      </p:grpSpPr>
      <p:pic>
        <p:nvPicPr>
          <p:cNvPr id="109" name="image9.png"/>
          <p:cNvPicPr>
            <a:picLocks/>
          </p:cNvPicPr>
          <p:nvPr/>
        </p:nvPicPr>
        <p:blipFill>
          <a:blip r:embed="rId2" cstate="screen">
            <a:extLst>
              <a:ext uri="{28A0092B-C50C-407E-A947-70E740481C1C}">
                <a14:useLocalDpi xmlns:a14="http://schemas.microsoft.com/office/drawing/2010/main"/>
              </a:ext>
            </a:extLst>
          </a:blip>
          <a:srcRect/>
          <a:stretch>
            <a:fillRect/>
          </a:stretch>
        </p:blipFill>
        <p:spPr>
          <a:xfrm>
            <a:off x="-1588" y="-199"/>
            <a:ext cx="24387241" cy="13716421"/>
          </a:xfrm>
          <a:prstGeom prst="rect">
            <a:avLst/>
          </a:prstGeom>
          <a:ln w="12700">
            <a:miter lim="400000"/>
          </a:ln>
        </p:spPr>
      </p:pic>
      <p:sp>
        <p:nvSpPr>
          <p:cNvPr id="110" name="Shape 110"/>
          <p:cNvSpPr/>
          <p:nvPr/>
        </p:nvSpPr>
        <p:spPr>
          <a:xfrm>
            <a:off x="1701674" y="3082173"/>
            <a:ext cx="12838854" cy="10633828"/>
          </a:xfrm>
          <a:prstGeom prst="rect">
            <a:avLst/>
          </a:prstGeom>
          <a:solidFill>
            <a:srgbClr val="EEEEEE"/>
          </a:solidFill>
          <a:ln w="12700">
            <a:miter lim="400000"/>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111" name="Shape 111"/>
          <p:cNvSpPr>
            <a:spLocks noGrp="1"/>
          </p:cNvSpPr>
          <p:nvPr>
            <p:ph type="title"/>
          </p:nvPr>
        </p:nvSpPr>
        <p:spPr>
          <a:xfrm>
            <a:off x="2336799" y="5257800"/>
            <a:ext cx="11531601" cy="4927600"/>
          </a:xfrm>
          <a:prstGeom prst="rect">
            <a:avLst/>
          </a:prstGeom>
        </p:spPr>
        <p:txBody>
          <a:bodyPr anchor="b"/>
          <a:lstStyle>
            <a:lvl1pPr>
              <a:spcBef>
                <a:spcPts val="2500"/>
              </a:spcBef>
              <a:defRPr sz="8400"/>
            </a:lvl1pPr>
          </a:lstStyle>
          <a:p>
            <a:r>
              <a:t>Title Text</a:t>
            </a:r>
          </a:p>
        </p:txBody>
      </p:sp>
      <p:sp>
        <p:nvSpPr>
          <p:cNvPr id="112" name="Shape 112"/>
          <p:cNvSpPr>
            <a:spLocks noGrp="1"/>
          </p:cNvSpPr>
          <p:nvPr>
            <p:ph type="body" sz="quarter" idx="1"/>
          </p:nvPr>
        </p:nvSpPr>
        <p:spPr>
          <a:xfrm>
            <a:off x="2336799" y="10414000"/>
            <a:ext cx="11531601" cy="2374961"/>
          </a:xfrm>
          <a:prstGeom prst="rect">
            <a:avLst/>
          </a:prstGeom>
          <a:ln w="12700"/>
        </p:spPr>
        <p:txBody>
          <a:bodyPr lIns="0" tIns="0" rIns="0" bIns="0">
            <a:normAutofit/>
          </a:bodyPr>
          <a:lstStyle>
            <a:lvl1pPr marL="0" indent="0">
              <a:buSzTx/>
              <a:buFontTx/>
              <a:buNone/>
              <a:defRPr sz="4200">
                <a:solidFill>
                  <a:schemeClr val="accent6"/>
                </a:solidFill>
              </a:defRPr>
            </a:lvl1pPr>
            <a:lvl2pPr marL="0" indent="342900">
              <a:buSzTx/>
              <a:buFontTx/>
              <a:buNone/>
              <a:defRPr sz="4200">
                <a:solidFill>
                  <a:schemeClr val="accent6"/>
                </a:solidFill>
              </a:defRPr>
            </a:lvl2pPr>
            <a:lvl3pPr marL="1165860" indent="-480060">
              <a:buFontTx/>
              <a:defRPr sz="4200">
                <a:solidFill>
                  <a:schemeClr val="accent6"/>
                </a:solidFill>
              </a:defRPr>
            </a:lvl3pPr>
            <a:lvl4pPr marL="1562100" indent="-533400">
              <a:buFontTx/>
              <a:defRPr sz="4200">
                <a:solidFill>
                  <a:schemeClr val="accent6"/>
                </a:solidFill>
              </a:defRPr>
            </a:lvl4pPr>
            <a:lvl5pPr marL="1905000" indent="-533400">
              <a:buFontTx/>
              <a:defRPr sz="4200">
                <a:solidFill>
                  <a:schemeClr val="accent6"/>
                </a:solidFill>
              </a:defRPr>
            </a:lvl5pPr>
          </a:lstStyle>
          <a:p>
            <a:r>
              <a:t>Body Level One</a:t>
            </a:r>
          </a:p>
          <a:p>
            <a:pPr lvl="1"/>
            <a:r>
              <a:t>Body Level Two</a:t>
            </a:r>
          </a:p>
          <a:p>
            <a:pPr lvl="2"/>
            <a:r>
              <a:t>Body Level Three</a:t>
            </a:r>
          </a:p>
          <a:p>
            <a:pPr lvl="3"/>
            <a:r>
              <a:t>Body Level Four</a:t>
            </a:r>
          </a:p>
          <a:p>
            <a:pPr lvl="4"/>
            <a:r>
              <a:t>Body Level Five</a:t>
            </a:r>
          </a:p>
        </p:txBody>
      </p:sp>
      <p:sp>
        <p:nvSpPr>
          <p:cNvPr id="113" name="Shape 113"/>
          <p:cNvSpPr/>
          <p:nvPr/>
        </p:nvSpPr>
        <p:spPr>
          <a:xfrm>
            <a:off x="2336799" y="12859187"/>
            <a:ext cx="4311489" cy="279401"/>
          </a:xfrm>
          <a:prstGeom prst="rect">
            <a:avLst/>
          </a:prstGeom>
          <a:ln w="254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00000"/>
              </a:lnSpc>
              <a:spcBef>
                <a:spcPts val="0"/>
              </a:spcBef>
              <a:defRPr sz="18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114" name="Shape 114"/>
          <p:cNvSpPr/>
          <p:nvPr/>
        </p:nvSpPr>
        <p:spPr>
          <a:xfrm>
            <a:off x="2856461" y="1387717"/>
            <a:ext cx="2938849" cy="3081870"/>
          </a:xfrm>
          <a:prstGeom prst="rect">
            <a:avLst/>
          </a:prstGeom>
          <a:solidFill>
            <a:schemeClr val="accent6"/>
          </a:solidFill>
          <a:ln w="12700">
            <a:miter lim="400000"/>
          </a:ln>
        </p:spPr>
        <p:txBody>
          <a:bodyPr lIns="121919" tIns="121919" rIns="121919" bIns="121919"/>
          <a:lstStyle/>
          <a:p>
            <a:pPr>
              <a:lnSpc>
                <a:spcPct val="100000"/>
              </a:lnSpc>
              <a:spcBef>
                <a:spcPts val="0"/>
              </a:spcBef>
              <a:defRPr sz="3400" b="0">
                <a:solidFill>
                  <a:srgbClr val="000000"/>
                </a:solidFill>
                <a:latin typeface="Verdana"/>
                <a:ea typeface="Verdana"/>
                <a:cs typeface="Verdana"/>
                <a:sym typeface="Verdana"/>
              </a:defRPr>
            </a:pPr>
            <a:endParaRPr dirty="0"/>
          </a:p>
        </p:txBody>
      </p:sp>
      <p:pic>
        <p:nvPicPr>
          <p:cNvPr id="115" name="image10.png"/>
          <p:cNvPicPr>
            <a:picLocks noChangeAspect="1"/>
          </p:cNvPicPr>
          <p:nvPr/>
        </p:nvPicPr>
        <p:blipFill>
          <a:blip r:embed="rId3"/>
          <a:stretch>
            <a:fillRect/>
          </a:stretch>
        </p:blipFill>
        <p:spPr>
          <a:xfrm>
            <a:off x="3701079" y="2004757"/>
            <a:ext cx="1249612" cy="1843174"/>
          </a:xfrm>
          <a:prstGeom prst="rect">
            <a:avLst/>
          </a:prstGeom>
          <a:ln w="12700">
            <a:miter lim="400000"/>
          </a:ln>
        </p:spPr>
      </p:pic>
      <p:sp>
        <p:nvSpPr>
          <p:cNvPr id="116" name="Shape 116"/>
          <p:cNvSpPr>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Slide - Nomad">
    <p:spTree>
      <p:nvGrpSpPr>
        <p:cNvPr id="1" name=""/>
        <p:cNvGrpSpPr/>
        <p:nvPr/>
      </p:nvGrpSpPr>
      <p:grpSpPr>
        <a:xfrm>
          <a:off x="0" y="0"/>
          <a:ext cx="0" cy="0"/>
          <a:chOff x="0" y="0"/>
          <a:chExt cx="0" cy="0"/>
        </a:xfrm>
      </p:grpSpPr>
      <p:pic>
        <p:nvPicPr>
          <p:cNvPr id="123" name="image7.png"/>
          <p:cNvPicPr>
            <a:picLocks/>
          </p:cNvPicPr>
          <p:nvPr/>
        </p:nvPicPr>
        <p:blipFill>
          <a:blip r:embed="rId2"/>
          <a:stretch>
            <a:fillRect/>
          </a:stretch>
        </p:blipFill>
        <p:spPr>
          <a:xfrm>
            <a:off x="561" y="1634"/>
            <a:ext cx="24382878" cy="13712732"/>
          </a:xfrm>
          <a:prstGeom prst="rect">
            <a:avLst/>
          </a:prstGeom>
          <a:ln w="12700">
            <a:miter lim="400000"/>
          </a:ln>
        </p:spPr>
      </p:pic>
      <p:sp>
        <p:nvSpPr>
          <p:cNvPr id="124" name="Shape 124"/>
          <p:cNvSpPr/>
          <p:nvPr/>
        </p:nvSpPr>
        <p:spPr>
          <a:xfrm>
            <a:off x="1701674" y="3082173"/>
            <a:ext cx="12838854" cy="10633828"/>
          </a:xfrm>
          <a:prstGeom prst="rect">
            <a:avLst/>
          </a:prstGeom>
          <a:solidFill>
            <a:srgbClr val="EEEEEE"/>
          </a:solidFill>
          <a:ln w="12700">
            <a:miter lim="400000"/>
          </a:ln>
        </p:spPr>
        <p:txBody>
          <a:bodyPr lIns="121919" tIns="121919" rIns="121919" bIns="121919" anchor="ctr"/>
          <a:lstStyle/>
          <a:p>
            <a:pPr algn="ctr">
              <a:lnSpc>
                <a:spcPct val="100000"/>
              </a:lnSpc>
              <a:spcBef>
                <a:spcPts val="0"/>
              </a:spcBef>
              <a:defRPr sz="3400" b="0">
                <a:latin typeface="Verdana"/>
                <a:ea typeface="Verdana"/>
                <a:cs typeface="Verdana"/>
                <a:sym typeface="Verdana"/>
              </a:defRPr>
            </a:pPr>
            <a:endParaRPr dirty="0"/>
          </a:p>
        </p:txBody>
      </p:sp>
      <p:sp>
        <p:nvSpPr>
          <p:cNvPr id="125" name="Shape 125"/>
          <p:cNvSpPr>
            <a:spLocks noGrp="1"/>
          </p:cNvSpPr>
          <p:nvPr>
            <p:ph type="title"/>
          </p:nvPr>
        </p:nvSpPr>
        <p:spPr>
          <a:xfrm>
            <a:off x="2336799" y="5257800"/>
            <a:ext cx="11531601" cy="4927600"/>
          </a:xfrm>
          <a:prstGeom prst="rect">
            <a:avLst/>
          </a:prstGeom>
        </p:spPr>
        <p:txBody>
          <a:bodyPr anchor="b"/>
          <a:lstStyle>
            <a:lvl1pPr>
              <a:spcBef>
                <a:spcPts val="2500"/>
              </a:spcBef>
              <a:defRPr sz="8400"/>
            </a:lvl1pPr>
          </a:lstStyle>
          <a:p>
            <a:r>
              <a:t>Title Text</a:t>
            </a:r>
          </a:p>
        </p:txBody>
      </p:sp>
      <p:sp>
        <p:nvSpPr>
          <p:cNvPr id="126" name="Shape 126"/>
          <p:cNvSpPr>
            <a:spLocks noGrp="1"/>
          </p:cNvSpPr>
          <p:nvPr>
            <p:ph type="body" sz="quarter" idx="1"/>
          </p:nvPr>
        </p:nvSpPr>
        <p:spPr>
          <a:xfrm>
            <a:off x="2336799" y="10414000"/>
            <a:ext cx="11531601" cy="2374961"/>
          </a:xfrm>
          <a:prstGeom prst="rect">
            <a:avLst/>
          </a:prstGeom>
          <a:ln w="12700"/>
        </p:spPr>
        <p:txBody>
          <a:bodyPr lIns="0" tIns="0" rIns="0" bIns="0">
            <a:normAutofit/>
          </a:bodyPr>
          <a:lstStyle>
            <a:lvl1pPr marL="0" indent="0">
              <a:buSzTx/>
              <a:buFontTx/>
              <a:buNone/>
              <a:defRPr sz="4200">
                <a:solidFill>
                  <a:schemeClr val="accent5"/>
                </a:solidFill>
              </a:defRPr>
            </a:lvl1pPr>
            <a:lvl2pPr marL="0" indent="342900">
              <a:buSzTx/>
              <a:buFontTx/>
              <a:buNone/>
              <a:defRPr sz="4200">
                <a:solidFill>
                  <a:schemeClr val="accent5"/>
                </a:solidFill>
              </a:defRPr>
            </a:lvl2pPr>
            <a:lvl3pPr marL="1165860" indent="-480060">
              <a:buFontTx/>
              <a:defRPr sz="4200">
                <a:solidFill>
                  <a:schemeClr val="accent5"/>
                </a:solidFill>
              </a:defRPr>
            </a:lvl3pPr>
            <a:lvl4pPr marL="1562100" indent="-533400">
              <a:buFontTx/>
              <a:defRPr sz="4200">
                <a:solidFill>
                  <a:schemeClr val="accent5"/>
                </a:solidFill>
              </a:defRPr>
            </a:lvl4pPr>
            <a:lvl5pPr marL="1905000" indent="-533400">
              <a:buFontTx/>
              <a:defRPr sz="4200">
                <a:solidFill>
                  <a:schemeClr val="accent5"/>
                </a:solidFill>
              </a:defRPr>
            </a:lvl5pPr>
          </a:lstStyle>
          <a:p>
            <a:r>
              <a:t>Body Level One</a:t>
            </a:r>
          </a:p>
          <a:p>
            <a:pPr lvl="1"/>
            <a:r>
              <a:t>Body Level Two</a:t>
            </a:r>
          </a:p>
          <a:p>
            <a:pPr lvl="2"/>
            <a:r>
              <a:t>Body Level Three</a:t>
            </a:r>
          </a:p>
          <a:p>
            <a:pPr lvl="3"/>
            <a:r>
              <a:t>Body Level Four</a:t>
            </a:r>
          </a:p>
          <a:p>
            <a:pPr lvl="4"/>
            <a:r>
              <a:t>Body Level Five</a:t>
            </a:r>
          </a:p>
        </p:txBody>
      </p:sp>
      <p:sp>
        <p:nvSpPr>
          <p:cNvPr id="127" name="Shape 127"/>
          <p:cNvSpPr/>
          <p:nvPr/>
        </p:nvSpPr>
        <p:spPr>
          <a:xfrm>
            <a:off x="2336799" y="12859187"/>
            <a:ext cx="4311489" cy="279401"/>
          </a:xfrm>
          <a:prstGeom prst="rect">
            <a:avLst/>
          </a:prstGeom>
          <a:ln w="25400">
            <a:miter lim="400000"/>
          </a:ln>
          <a:extLst>
            <a:ext uri="{C572A759-6A51-4108-AA02-DFA0A04FC94B}">
              <ma14:wrappingTextBoxFlag xmlns="" xmlns:ma14="http://schemas.microsoft.com/office/mac/drawingml/2011/main" val="1"/>
            </a:ext>
          </a:extLst>
        </p:spPr>
        <p:txBody>
          <a:bodyPr lIns="0" tIns="0" rIns="0" bIns="0">
            <a:spAutoFit/>
          </a:bodyPr>
          <a:lstStyle>
            <a:lvl1pPr>
              <a:lnSpc>
                <a:spcPct val="100000"/>
              </a:lnSpc>
              <a:spcBef>
                <a:spcPts val="0"/>
              </a:spcBef>
              <a:defRPr sz="1800" b="0">
                <a:solidFill>
                  <a:srgbClr val="AFABAB"/>
                </a:solidFill>
                <a:latin typeface="Verdana"/>
                <a:ea typeface="Verdana"/>
                <a:cs typeface="Verdana"/>
                <a:sym typeface="Verdana"/>
              </a:defRPr>
            </a:lvl1pPr>
          </a:lstStyle>
          <a:p>
            <a:r>
              <a:rPr dirty="0"/>
              <a:t>Copyright © </a:t>
            </a:r>
            <a:r>
              <a:rPr lang="en-US" dirty="0"/>
              <a:t>2020</a:t>
            </a:r>
            <a:r>
              <a:rPr dirty="0"/>
              <a:t> HashiCorp</a:t>
            </a:r>
          </a:p>
        </p:txBody>
      </p:sp>
      <p:sp>
        <p:nvSpPr>
          <p:cNvPr id="128" name="Shape 128"/>
          <p:cNvSpPr/>
          <p:nvPr/>
        </p:nvSpPr>
        <p:spPr>
          <a:xfrm>
            <a:off x="2856461" y="1387717"/>
            <a:ext cx="2938849" cy="3081870"/>
          </a:xfrm>
          <a:prstGeom prst="rect">
            <a:avLst/>
          </a:prstGeom>
          <a:solidFill>
            <a:schemeClr val="accent5"/>
          </a:solidFill>
          <a:ln w="12700">
            <a:miter lim="400000"/>
          </a:ln>
        </p:spPr>
        <p:txBody>
          <a:bodyPr lIns="121919" tIns="121919" rIns="121919" bIns="121919"/>
          <a:lstStyle/>
          <a:p>
            <a:pPr>
              <a:lnSpc>
                <a:spcPct val="100000"/>
              </a:lnSpc>
              <a:spcBef>
                <a:spcPts val="0"/>
              </a:spcBef>
              <a:defRPr sz="3400" b="0">
                <a:solidFill>
                  <a:srgbClr val="000000"/>
                </a:solidFill>
                <a:latin typeface="Verdana"/>
                <a:ea typeface="Verdana"/>
                <a:cs typeface="Verdana"/>
                <a:sym typeface="Verdana"/>
              </a:defRPr>
            </a:pPr>
            <a:endParaRPr dirty="0"/>
          </a:p>
        </p:txBody>
      </p:sp>
      <p:pic>
        <p:nvPicPr>
          <p:cNvPr id="129" name="image11.png"/>
          <p:cNvPicPr>
            <a:picLocks noChangeAspect="1"/>
          </p:cNvPicPr>
          <p:nvPr/>
        </p:nvPicPr>
        <p:blipFill>
          <a:blip r:embed="rId3"/>
          <a:stretch>
            <a:fillRect/>
          </a:stretch>
        </p:blipFill>
        <p:spPr>
          <a:xfrm>
            <a:off x="3601439" y="1806282"/>
            <a:ext cx="1423143" cy="2053860"/>
          </a:xfrm>
          <a:prstGeom prst="rect">
            <a:avLst/>
          </a:prstGeom>
          <a:ln w="12700">
            <a:miter lim="400000"/>
          </a:ln>
        </p:spPr>
      </p:pic>
      <p:sp>
        <p:nvSpPr>
          <p:cNvPr id="130" name="Shape 130"/>
          <p:cNvSpPr>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219199" y="184149"/>
            <a:ext cx="21945601" cy="3016251"/>
          </a:xfrm>
          <a:prstGeom prst="rect">
            <a:avLst/>
          </a:prstGeom>
          <a:ln w="25400">
            <a:miter lim="400000"/>
          </a:ln>
          <a:extLst>
            <a:ext uri="{C572A759-6A51-4108-AA02-DFA0A04FC94B}">
              <ma14:wrappingTextBoxFlag xmlns="" xmlns:ma14="http://schemas.microsoft.com/office/mac/drawingml/2011/main" val="1"/>
            </a:ext>
          </a:extLst>
        </p:spPr>
        <p:txBody>
          <a:bodyPr lIns="121919" tIns="121919" rIns="121919" bIns="121919" anchor="ctr"/>
          <a:lstStyle/>
          <a:p>
            <a:r>
              <a:t>Title Text</a:t>
            </a:r>
          </a:p>
        </p:txBody>
      </p:sp>
      <p:sp>
        <p:nvSpPr>
          <p:cNvPr id="3" name="Shape 3"/>
          <p:cNvSpPr>
            <a:spLocks noGrp="1"/>
          </p:cNvSpPr>
          <p:nvPr>
            <p:ph type="body" idx="1"/>
          </p:nvPr>
        </p:nvSpPr>
        <p:spPr>
          <a:xfrm>
            <a:off x="1219199" y="3200399"/>
            <a:ext cx="21945601" cy="10515601"/>
          </a:xfrm>
          <a:prstGeom prst="rect">
            <a:avLst/>
          </a:prstGeom>
          <a:ln w="25400">
            <a:miter lim="400000"/>
          </a:ln>
          <a:extLst>
            <a:ext uri="{C572A759-6A51-4108-AA02-DFA0A04FC94B}">
              <ma14:wrappingTextBoxFlag xmlns="" xmlns:ma14="http://schemas.microsoft.com/office/mac/drawingml/2011/main" val="1"/>
            </a:ext>
          </a:extLst>
        </p:spPr>
        <p:txBody>
          <a:bodyPr lIns="121919" tIns="121919" rIns="121919" bIns="121919"/>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785599" y="12343130"/>
            <a:ext cx="5689601" cy="739141"/>
          </a:xfrm>
          <a:prstGeom prst="rect">
            <a:avLst/>
          </a:prstGeom>
          <a:ln w="25400">
            <a:miter lim="400000"/>
          </a:ln>
        </p:spPr>
        <p:txBody>
          <a:bodyPr wrap="none" lIns="121919" tIns="121919" rIns="121919" bIns="121919" anchor="ctr">
            <a:spAutoFit/>
          </a:bodyPr>
          <a:lstStyle>
            <a:lvl1pPr algn="r">
              <a:lnSpc>
                <a:spcPct val="100000"/>
              </a:lnSpc>
              <a:spcBef>
                <a:spcPts val="0"/>
              </a:spcBef>
              <a:defRPr sz="3200" b="0">
                <a:solidFill>
                  <a:srgbClr val="000000"/>
                </a:solidFill>
                <a:latin typeface="Verdana"/>
                <a:ea typeface="Verdana"/>
                <a:cs typeface="Verdana"/>
                <a:sym typeface="Verdana"/>
              </a:defRPr>
            </a:lvl1pPr>
          </a:lstStyle>
          <a:p>
            <a:fld id="{86CB4B4D-7CA3-9044-876B-883B54F8677D}" type="slidenum">
              <a:rPr/>
              <a:t>‹#›</a:t>
            </a:fld>
            <a:endParaRPr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 id="2147483661" r:id="rId12"/>
    <p:sldLayoutId id="2147483662" r:id="rId13"/>
    <p:sldLayoutId id="2147483664" r:id="rId14"/>
    <p:sldLayoutId id="2147483665"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80" r:id="rId26"/>
    <p:sldLayoutId id="2147483681" r:id="rId27"/>
    <p:sldLayoutId id="2147483683" r:id="rId28"/>
    <p:sldLayoutId id="2147483684" r:id="rId29"/>
    <p:sldLayoutId id="2147483685" r:id="rId30"/>
    <p:sldLayoutId id="2147483686" r:id="rId31"/>
    <p:sldLayoutId id="2147483687" r:id="rId32"/>
  </p:sldLayoutIdLst>
  <p:transition spd="med"/>
  <p:txStyles>
    <p:titleStyle>
      <a:lvl1pPr marL="0" marR="0" indent="0" algn="l" defTabSz="2438400" rtl="0" latinLnBrk="0">
        <a:lnSpc>
          <a:spcPct val="90000"/>
        </a:lnSpc>
        <a:spcBef>
          <a:spcPts val="0"/>
        </a:spcBef>
        <a:spcAft>
          <a:spcPts val="0"/>
        </a:spcAft>
        <a:buClrTx/>
        <a:buSzTx/>
        <a:buFontTx/>
        <a:buNone/>
        <a:tabLst/>
        <a:defRPr sz="11600" b="1" i="0" u="none" strike="noStrike" cap="none" spc="0" baseline="0">
          <a:ln>
            <a:noFill/>
          </a:ln>
          <a:solidFill>
            <a:srgbClr val="000000"/>
          </a:solidFill>
          <a:uFillTx/>
          <a:latin typeface="Tahoma"/>
          <a:ea typeface="Tahoma"/>
          <a:cs typeface="Tahoma"/>
          <a:sym typeface="Tahoma"/>
        </a:defRPr>
      </a:lvl1pPr>
      <a:lvl2pPr marL="0" marR="0" indent="0" algn="l" defTabSz="2438400" rtl="0" latinLnBrk="0">
        <a:lnSpc>
          <a:spcPct val="90000"/>
        </a:lnSpc>
        <a:spcBef>
          <a:spcPts val="0"/>
        </a:spcBef>
        <a:spcAft>
          <a:spcPts val="0"/>
        </a:spcAft>
        <a:buClrTx/>
        <a:buSzTx/>
        <a:buFontTx/>
        <a:buNone/>
        <a:tabLst/>
        <a:defRPr sz="11600" b="1" i="0" u="none" strike="noStrike" cap="none" spc="0" baseline="0">
          <a:ln>
            <a:noFill/>
          </a:ln>
          <a:solidFill>
            <a:srgbClr val="000000"/>
          </a:solidFill>
          <a:uFillTx/>
          <a:latin typeface="Tahoma"/>
          <a:ea typeface="Tahoma"/>
          <a:cs typeface="Tahoma"/>
          <a:sym typeface="Tahoma"/>
        </a:defRPr>
      </a:lvl2pPr>
      <a:lvl3pPr marL="1325879" marR="0" indent="-1325879" algn="l" defTabSz="2438400" rtl="0" latinLnBrk="0">
        <a:lnSpc>
          <a:spcPct val="90000"/>
        </a:lnSpc>
        <a:spcBef>
          <a:spcPts val="0"/>
        </a:spcBef>
        <a:spcAft>
          <a:spcPts val="0"/>
        </a:spcAft>
        <a:buClrTx/>
        <a:buSzPct val="100000"/>
        <a:buFontTx/>
        <a:buChar char="•"/>
        <a:tabLst/>
        <a:defRPr sz="11600" b="1" i="0" u="none" strike="noStrike" cap="none" spc="0" baseline="0">
          <a:ln>
            <a:noFill/>
          </a:ln>
          <a:solidFill>
            <a:srgbClr val="000000"/>
          </a:solidFill>
          <a:uFillTx/>
          <a:latin typeface="Tahoma"/>
          <a:ea typeface="Tahoma"/>
          <a:cs typeface="Tahoma"/>
          <a:sym typeface="Tahoma"/>
        </a:defRPr>
      </a:lvl3pPr>
      <a:lvl4pPr marL="1473200" marR="0" indent="-1473200" algn="l" defTabSz="2438400" rtl="0" latinLnBrk="0">
        <a:lnSpc>
          <a:spcPct val="90000"/>
        </a:lnSpc>
        <a:spcBef>
          <a:spcPts val="0"/>
        </a:spcBef>
        <a:spcAft>
          <a:spcPts val="0"/>
        </a:spcAft>
        <a:buClrTx/>
        <a:buSzPct val="100000"/>
        <a:buFontTx/>
        <a:buChar char="•"/>
        <a:tabLst/>
        <a:defRPr sz="11600" b="1" i="0" u="none" strike="noStrike" cap="none" spc="0" baseline="0">
          <a:ln>
            <a:noFill/>
          </a:ln>
          <a:solidFill>
            <a:srgbClr val="000000"/>
          </a:solidFill>
          <a:uFillTx/>
          <a:latin typeface="Tahoma"/>
          <a:ea typeface="Tahoma"/>
          <a:cs typeface="Tahoma"/>
          <a:sym typeface="Tahoma"/>
        </a:defRPr>
      </a:lvl4pPr>
      <a:lvl5pPr marL="1473200" marR="0" indent="-1473200" algn="l" defTabSz="2438400" rtl="0" latinLnBrk="0">
        <a:lnSpc>
          <a:spcPct val="90000"/>
        </a:lnSpc>
        <a:spcBef>
          <a:spcPts val="0"/>
        </a:spcBef>
        <a:spcAft>
          <a:spcPts val="0"/>
        </a:spcAft>
        <a:buClrTx/>
        <a:buSzPct val="100000"/>
        <a:buFontTx/>
        <a:buChar char="•"/>
        <a:tabLst/>
        <a:defRPr sz="11600" b="1" i="0" u="none" strike="noStrike" cap="none" spc="0" baseline="0">
          <a:ln>
            <a:noFill/>
          </a:ln>
          <a:solidFill>
            <a:srgbClr val="000000"/>
          </a:solidFill>
          <a:uFillTx/>
          <a:latin typeface="Tahoma"/>
          <a:ea typeface="Tahoma"/>
          <a:cs typeface="Tahoma"/>
          <a:sym typeface="Tahoma"/>
        </a:defRPr>
      </a:lvl5pPr>
      <a:lvl6pPr marL="1473200" marR="0" indent="-1473200" algn="l" defTabSz="2438400" rtl="0" latinLnBrk="0">
        <a:lnSpc>
          <a:spcPct val="90000"/>
        </a:lnSpc>
        <a:spcBef>
          <a:spcPts val="0"/>
        </a:spcBef>
        <a:spcAft>
          <a:spcPts val="0"/>
        </a:spcAft>
        <a:buClrTx/>
        <a:buSzPct val="100000"/>
        <a:buFontTx/>
        <a:buChar char="•"/>
        <a:tabLst/>
        <a:defRPr sz="11600" b="1" i="0" u="none" strike="noStrike" cap="none" spc="0" baseline="0">
          <a:ln>
            <a:noFill/>
          </a:ln>
          <a:solidFill>
            <a:srgbClr val="000000"/>
          </a:solidFill>
          <a:uFillTx/>
          <a:latin typeface="Tahoma"/>
          <a:ea typeface="Tahoma"/>
          <a:cs typeface="Tahoma"/>
          <a:sym typeface="Tahoma"/>
        </a:defRPr>
      </a:lvl6pPr>
      <a:lvl7pPr marL="1473200" marR="0" indent="-1473200" algn="l" defTabSz="2438400" rtl="0" latinLnBrk="0">
        <a:lnSpc>
          <a:spcPct val="90000"/>
        </a:lnSpc>
        <a:spcBef>
          <a:spcPts val="0"/>
        </a:spcBef>
        <a:spcAft>
          <a:spcPts val="0"/>
        </a:spcAft>
        <a:buClrTx/>
        <a:buSzPct val="100000"/>
        <a:buFontTx/>
        <a:buChar char="•"/>
        <a:tabLst/>
        <a:defRPr sz="11600" b="1" i="0" u="none" strike="noStrike" cap="none" spc="0" baseline="0">
          <a:ln>
            <a:noFill/>
          </a:ln>
          <a:solidFill>
            <a:srgbClr val="000000"/>
          </a:solidFill>
          <a:uFillTx/>
          <a:latin typeface="Tahoma"/>
          <a:ea typeface="Tahoma"/>
          <a:cs typeface="Tahoma"/>
          <a:sym typeface="Tahoma"/>
        </a:defRPr>
      </a:lvl7pPr>
      <a:lvl8pPr marL="1473200" marR="0" indent="-1473200" algn="l" defTabSz="2438400" rtl="0" latinLnBrk="0">
        <a:lnSpc>
          <a:spcPct val="90000"/>
        </a:lnSpc>
        <a:spcBef>
          <a:spcPts val="0"/>
        </a:spcBef>
        <a:spcAft>
          <a:spcPts val="0"/>
        </a:spcAft>
        <a:buClrTx/>
        <a:buSzPct val="100000"/>
        <a:buFontTx/>
        <a:buChar char="•"/>
        <a:tabLst/>
        <a:defRPr sz="11600" b="1" i="0" u="none" strike="noStrike" cap="none" spc="0" baseline="0">
          <a:ln>
            <a:noFill/>
          </a:ln>
          <a:solidFill>
            <a:srgbClr val="000000"/>
          </a:solidFill>
          <a:uFillTx/>
          <a:latin typeface="Tahoma"/>
          <a:ea typeface="Tahoma"/>
          <a:cs typeface="Tahoma"/>
          <a:sym typeface="Tahoma"/>
        </a:defRPr>
      </a:lvl8pPr>
      <a:lvl9pPr marL="1473200" marR="0" indent="-1473200" algn="l" defTabSz="2438400" rtl="0" latinLnBrk="0">
        <a:lnSpc>
          <a:spcPct val="90000"/>
        </a:lnSpc>
        <a:spcBef>
          <a:spcPts val="0"/>
        </a:spcBef>
        <a:spcAft>
          <a:spcPts val="0"/>
        </a:spcAft>
        <a:buClrTx/>
        <a:buSzPct val="100000"/>
        <a:buFontTx/>
        <a:buChar char="•"/>
        <a:tabLst/>
        <a:defRPr sz="11600" b="1" i="0" u="none" strike="noStrike" cap="none" spc="0" baseline="0">
          <a:ln>
            <a:noFill/>
          </a:ln>
          <a:solidFill>
            <a:srgbClr val="000000"/>
          </a:solidFill>
          <a:uFillTx/>
          <a:latin typeface="Tahoma"/>
          <a:ea typeface="Tahoma"/>
          <a:cs typeface="Tahoma"/>
          <a:sym typeface="Tahoma"/>
        </a:defRPr>
      </a:lvl9pPr>
    </p:titleStyle>
    <p:bodyStyle>
      <a:lvl1pPr marL="604157" marR="0" indent="-604157" algn="l" defTabSz="2438400" rtl="0" latinLnBrk="0">
        <a:lnSpc>
          <a:spcPct val="90000"/>
        </a:lnSpc>
        <a:spcBef>
          <a:spcPts val="2600"/>
        </a:spcBef>
        <a:spcAft>
          <a:spcPts val="0"/>
        </a:spcAft>
        <a:buClrTx/>
        <a:buSzPct val="100000"/>
        <a:buFont typeface="Arial"/>
        <a:buChar char="•"/>
        <a:tabLst/>
        <a:defRPr sz="7400" b="0" i="0" u="none" strike="noStrike" cap="none" spc="0" baseline="0">
          <a:ln>
            <a:noFill/>
          </a:ln>
          <a:solidFill>
            <a:srgbClr val="000000"/>
          </a:solidFill>
          <a:uFillTx/>
          <a:latin typeface="Verdana"/>
          <a:ea typeface="Verdana"/>
          <a:cs typeface="Verdana"/>
          <a:sym typeface="Verdana"/>
        </a:defRPr>
      </a:lvl1pPr>
      <a:lvl2pPr marL="1162050" marR="0" indent="-704850" algn="l" defTabSz="2438400" rtl="0" latinLnBrk="0">
        <a:lnSpc>
          <a:spcPct val="90000"/>
        </a:lnSpc>
        <a:spcBef>
          <a:spcPts val="2600"/>
        </a:spcBef>
        <a:spcAft>
          <a:spcPts val="0"/>
        </a:spcAft>
        <a:buClrTx/>
        <a:buSzPct val="100000"/>
        <a:buFont typeface="Arial"/>
        <a:buChar char="•"/>
        <a:tabLst/>
        <a:defRPr sz="7400" b="0" i="0" u="none" strike="noStrike" cap="none" spc="0" baseline="0">
          <a:ln>
            <a:noFill/>
          </a:ln>
          <a:solidFill>
            <a:srgbClr val="000000"/>
          </a:solidFill>
          <a:uFillTx/>
          <a:latin typeface="Verdana"/>
          <a:ea typeface="Verdana"/>
          <a:cs typeface="Verdana"/>
          <a:sym typeface="Verdana"/>
        </a:defRPr>
      </a:lvl2pPr>
      <a:lvl3pPr marL="1760220" marR="0" indent="-845820" algn="l" defTabSz="2438400" rtl="0" latinLnBrk="0">
        <a:lnSpc>
          <a:spcPct val="90000"/>
        </a:lnSpc>
        <a:spcBef>
          <a:spcPts val="2600"/>
        </a:spcBef>
        <a:spcAft>
          <a:spcPts val="0"/>
        </a:spcAft>
        <a:buClrTx/>
        <a:buSzPct val="100000"/>
        <a:buFont typeface="Arial"/>
        <a:buChar char="•"/>
        <a:tabLst/>
        <a:defRPr sz="7400" b="0" i="0" u="none" strike="noStrike" cap="none" spc="0" baseline="0">
          <a:ln>
            <a:noFill/>
          </a:ln>
          <a:solidFill>
            <a:srgbClr val="000000"/>
          </a:solidFill>
          <a:uFillTx/>
          <a:latin typeface="Verdana"/>
          <a:ea typeface="Verdana"/>
          <a:cs typeface="Verdana"/>
          <a:sym typeface="Verdana"/>
        </a:defRPr>
      </a:lvl3pPr>
      <a:lvl4pPr marL="2311400" marR="0" indent="-939800" algn="l" defTabSz="2438400" rtl="0" latinLnBrk="0">
        <a:lnSpc>
          <a:spcPct val="90000"/>
        </a:lnSpc>
        <a:spcBef>
          <a:spcPts val="2600"/>
        </a:spcBef>
        <a:spcAft>
          <a:spcPts val="0"/>
        </a:spcAft>
        <a:buClrTx/>
        <a:buSzPct val="100000"/>
        <a:buFont typeface="Arial"/>
        <a:buChar char="•"/>
        <a:tabLst/>
        <a:defRPr sz="7400" b="0" i="0" u="none" strike="noStrike" cap="none" spc="0" baseline="0">
          <a:ln>
            <a:noFill/>
          </a:ln>
          <a:solidFill>
            <a:srgbClr val="000000"/>
          </a:solidFill>
          <a:uFillTx/>
          <a:latin typeface="Verdana"/>
          <a:ea typeface="Verdana"/>
          <a:cs typeface="Verdana"/>
          <a:sym typeface="Verdana"/>
        </a:defRPr>
      </a:lvl4pPr>
      <a:lvl5pPr marL="2768600" marR="0" indent="-939800" algn="l" defTabSz="2438400" rtl="0" latinLnBrk="0">
        <a:lnSpc>
          <a:spcPct val="90000"/>
        </a:lnSpc>
        <a:spcBef>
          <a:spcPts val="2600"/>
        </a:spcBef>
        <a:spcAft>
          <a:spcPts val="0"/>
        </a:spcAft>
        <a:buClrTx/>
        <a:buSzPct val="100000"/>
        <a:buFont typeface="Arial"/>
        <a:buChar char="•"/>
        <a:tabLst/>
        <a:defRPr sz="7400" b="0" i="0" u="none" strike="noStrike" cap="none" spc="0" baseline="0">
          <a:ln>
            <a:noFill/>
          </a:ln>
          <a:solidFill>
            <a:srgbClr val="000000"/>
          </a:solidFill>
          <a:uFillTx/>
          <a:latin typeface="Verdana"/>
          <a:ea typeface="Verdana"/>
          <a:cs typeface="Verdana"/>
          <a:sym typeface="Verdana"/>
        </a:defRPr>
      </a:lvl5pPr>
      <a:lvl6pPr marL="3225800" marR="0" indent="-939800" algn="l" defTabSz="2438400" rtl="0" latinLnBrk="0">
        <a:lnSpc>
          <a:spcPct val="90000"/>
        </a:lnSpc>
        <a:spcBef>
          <a:spcPts val="2600"/>
        </a:spcBef>
        <a:spcAft>
          <a:spcPts val="0"/>
        </a:spcAft>
        <a:buClrTx/>
        <a:buSzPct val="100000"/>
        <a:buFont typeface="Arial"/>
        <a:buChar char="•"/>
        <a:tabLst/>
        <a:defRPr sz="7400" b="0" i="0" u="none" strike="noStrike" cap="none" spc="0" baseline="0">
          <a:ln>
            <a:noFill/>
          </a:ln>
          <a:solidFill>
            <a:srgbClr val="000000"/>
          </a:solidFill>
          <a:uFillTx/>
          <a:latin typeface="Verdana"/>
          <a:ea typeface="Verdana"/>
          <a:cs typeface="Verdana"/>
          <a:sym typeface="Verdana"/>
        </a:defRPr>
      </a:lvl6pPr>
      <a:lvl7pPr marL="3683000" marR="0" indent="-939800" algn="l" defTabSz="2438400" rtl="0" latinLnBrk="0">
        <a:lnSpc>
          <a:spcPct val="90000"/>
        </a:lnSpc>
        <a:spcBef>
          <a:spcPts val="2600"/>
        </a:spcBef>
        <a:spcAft>
          <a:spcPts val="0"/>
        </a:spcAft>
        <a:buClrTx/>
        <a:buSzPct val="100000"/>
        <a:buFont typeface="Arial"/>
        <a:buChar char="•"/>
        <a:tabLst/>
        <a:defRPr sz="7400" b="0" i="0" u="none" strike="noStrike" cap="none" spc="0" baseline="0">
          <a:ln>
            <a:noFill/>
          </a:ln>
          <a:solidFill>
            <a:srgbClr val="000000"/>
          </a:solidFill>
          <a:uFillTx/>
          <a:latin typeface="Verdana"/>
          <a:ea typeface="Verdana"/>
          <a:cs typeface="Verdana"/>
          <a:sym typeface="Verdana"/>
        </a:defRPr>
      </a:lvl7pPr>
      <a:lvl8pPr marL="4140200" marR="0" indent="-939800" algn="l" defTabSz="2438400" rtl="0" latinLnBrk="0">
        <a:lnSpc>
          <a:spcPct val="90000"/>
        </a:lnSpc>
        <a:spcBef>
          <a:spcPts val="2600"/>
        </a:spcBef>
        <a:spcAft>
          <a:spcPts val="0"/>
        </a:spcAft>
        <a:buClrTx/>
        <a:buSzPct val="100000"/>
        <a:buFont typeface="Arial"/>
        <a:buChar char="•"/>
        <a:tabLst/>
        <a:defRPr sz="7400" b="0" i="0" u="none" strike="noStrike" cap="none" spc="0" baseline="0">
          <a:ln>
            <a:noFill/>
          </a:ln>
          <a:solidFill>
            <a:srgbClr val="000000"/>
          </a:solidFill>
          <a:uFillTx/>
          <a:latin typeface="Verdana"/>
          <a:ea typeface="Verdana"/>
          <a:cs typeface="Verdana"/>
          <a:sym typeface="Verdana"/>
        </a:defRPr>
      </a:lvl8pPr>
      <a:lvl9pPr marL="4597400" marR="0" indent="-939800" algn="l" defTabSz="2438400" rtl="0" latinLnBrk="0">
        <a:lnSpc>
          <a:spcPct val="90000"/>
        </a:lnSpc>
        <a:spcBef>
          <a:spcPts val="2600"/>
        </a:spcBef>
        <a:spcAft>
          <a:spcPts val="0"/>
        </a:spcAft>
        <a:buClrTx/>
        <a:buSzPct val="100000"/>
        <a:buFont typeface="Arial"/>
        <a:buChar char="•"/>
        <a:tabLst/>
        <a:defRPr sz="7400" b="0" i="0" u="none" strike="noStrike" cap="none" spc="0" baseline="0">
          <a:ln>
            <a:noFill/>
          </a:ln>
          <a:solidFill>
            <a:srgbClr val="000000"/>
          </a:solidFill>
          <a:uFillTx/>
          <a:latin typeface="Verdana"/>
          <a:ea typeface="Verdana"/>
          <a:cs typeface="Verdana"/>
          <a:sym typeface="Verdana"/>
        </a:defRPr>
      </a:lvl9pPr>
    </p:bodyStyle>
    <p:otherStyle>
      <a:lvl1pPr marL="0" marR="0" indent="0" algn="r" defTabSz="1828800" rtl="0" latinLnBrk="0">
        <a:lnSpc>
          <a:spcPct val="100000"/>
        </a:lnSpc>
        <a:spcBef>
          <a:spcPts val="0"/>
        </a:spcBef>
        <a:spcAft>
          <a:spcPts val="0"/>
        </a:spcAft>
        <a:buClrTx/>
        <a:buSzTx/>
        <a:buFontTx/>
        <a:buNone/>
        <a:tabLst/>
        <a:defRPr sz="3200" b="0" i="0" u="none" strike="noStrike" cap="none" spc="0" baseline="0">
          <a:ln>
            <a:noFill/>
          </a:ln>
          <a:solidFill>
            <a:schemeClr val="tx1"/>
          </a:solidFill>
          <a:uFillTx/>
          <a:latin typeface="+mn-lt"/>
          <a:ea typeface="+mn-ea"/>
          <a:cs typeface="+mn-cs"/>
          <a:sym typeface="Verdana"/>
        </a:defRPr>
      </a:lvl1pPr>
      <a:lvl2pPr marL="0" marR="0" indent="342900" algn="r" defTabSz="1828800" rtl="0" latinLnBrk="0">
        <a:lnSpc>
          <a:spcPct val="100000"/>
        </a:lnSpc>
        <a:spcBef>
          <a:spcPts val="0"/>
        </a:spcBef>
        <a:spcAft>
          <a:spcPts val="0"/>
        </a:spcAft>
        <a:buClrTx/>
        <a:buSzTx/>
        <a:buFontTx/>
        <a:buNone/>
        <a:tabLst/>
        <a:defRPr sz="3200" b="0" i="0" u="none" strike="noStrike" cap="none" spc="0" baseline="0">
          <a:ln>
            <a:noFill/>
          </a:ln>
          <a:solidFill>
            <a:schemeClr val="tx1"/>
          </a:solidFill>
          <a:uFillTx/>
          <a:latin typeface="+mn-lt"/>
          <a:ea typeface="+mn-ea"/>
          <a:cs typeface="+mn-cs"/>
          <a:sym typeface="Verdana"/>
        </a:defRPr>
      </a:lvl2pPr>
      <a:lvl3pPr marL="1051560" marR="0" indent="-365760" algn="r" defTabSz="1828800" rtl="0" latinLnBrk="0">
        <a:lnSpc>
          <a:spcPct val="100000"/>
        </a:lnSpc>
        <a:spcBef>
          <a:spcPts val="0"/>
        </a:spcBef>
        <a:spcAft>
          <a:spcPts val="0"/>
        </a:spcAft>
        <a:buClrTx/>
        <a:buSzPct val="100000"/>
        <a:buFontTx/>
        <a:buChar char="•"/>
        <a:tabLst/>
        <a:defRPr sz="3200" b="0" i="0" u="none" strike="noStrike" cap="none" spc="0" baseline="0">
          <a:ln>
            <a:noFill/>
          </a:ln>
          <a:solidFill>
            <a:schemeClr val="tx1"/>
          </a:solidFill>
          <a:uFillTx/>
          <a:latin typeface="+mn-lt"/>
          <a:ea typeface="+mn-ea"/>
          <a:cs typeface="+mn-cs"/>
          <a:sym typeface="Verdana"/>
        </a:defRPr>
      </a:lvl3pPr>
      <a:lvl4pPr marL="1435100" marR="0" indent="-406400" algn="r" defTabSz="1828800" rtl="0" latinLnBrk="0">
        <a:lnSpc>
          <a:spcPct val="100000"/>
        </a:lnSpc>
        <a:spcBef>
          <a:spcPts val="0"/>
        </a:spcBef>
        <a:spcAft>
          <a:spcPts val="0"/>
        </a:spcAft>
        <a:buClrTx/>
        <a:buSzPct val="100000"/>
        <a:buFontTx/>
        <a:buChar char="•"/>
        <a:tabLst/>
        <a:defRPr sz="3200" b="0" i="0" u="none" strike="noStrike" cap="none" spc="0" baseline="0">
          <a:ln>
            <a:noFill/>
          </a:ln>
          <a:solidFill>
            <a:schemeClr val="tx1"/>
          </a:solidFill>
          <a:uFillTx/>
          <a:latin typeface="+mn-lt"/>
          <a:ea typeface="+mn-ea"/>
          <a:cs typeface="+mn-cs"/>
          <a:sym typeface="Verdana"/>
        </a:defRPr>
      </a:lvl4pPr>
      <a:lvl5pPr marL="1778000" marR="0" indent="-406400" algn="r" defTabSz="1828800" rtl="0" latinLnBrk="0">
        <a:lnSpc>
          <a:spcPct val="100000"/>
        </a:lnSpc>
        <a:spcBef>
          <a:spcPts val="0"/>
        </a:spcBef>
        <a:spcAft>
          <a:spcPts val="0"/>
        </a:spcAft>
        <a:buClrTx/>
        <a:buSzPct val="100000"/>
        <a:buFontTx/>
        <a:buChar char="•"/>
        <a:tabLst/>
        <a:defRPr sz="3200" b="0" i="0" u="none" strike="noStrike" cap="none" spc="0" baseline="0">
          <a:ln>
            <a:noFill/>
          </a:ln>
          <a:solidFill>
            <a:schemeClr val="tx1"/>
          </a:solidFill>
          <a:uFillTx/>
          <a:latin typeface="+mn-lt"/>
          <a:ea typeface="+mn-ea"/>
          <a:cs typeface="+mn-cs"/>
          <a:sym typeface="Verdana"/>
        </a:defRPr>
      </a:lvl5pPr>
      <a:lvl6pPr marL="2120900" marR="0" indent="-406400" algn="r" defTabSz="1828800" rtl="0" latinLnBrk="0">
        <a:lnSpc>
          <a:spcPct val="100000"/>
        </a:lnSpc>
        <a:spcBef>
          <a:spcPts val="0"/>
        </a:spcBef>
        <a:spcAft>
          <a:spcPts val="0"/>
        </a:spcAft>
        <a:buClrTx/>
        <a:buSzPct val="100000"/>
        <a:buFontTx/>
        <a:buChar char="•"/>
        <a:tabLst/>
        <a:defRPr sz="3200" b="0" i="0" u="none" strike="noStrike" cap="none" spc="0" baseline="0">
          <a:ln>
            <a:noFill/>
          </a:ln>
          <a:solidFill>
            <a:schemeClr val="tx1"/>
          </a:solidFill>
          <a:uFillTx/>
          <a:latin typeface="+mn-lt"/>
          <a:ea typeface="+mn-ea"/>
          <a:cs typeface="+mn-cs"/>
          <a:sym typeface="Verdana"/>
        </a:defRPr>
      </a:lvl6pPr>
      <a:lvl7pPr marL="2463800" marR="0" indent="-406400" algn="r" defTabSz="1828800" rtl="0" latinLnBrk="0">
        <a:lnSpc>
          <a:spcPct val="100000"/>
        </a:lnSpc>
        <a:spcBef>
          <a:spcPts val="0"/>
        </a:spcBef>
        <a:spcAft>
          <a:spcPts val="0"/>
        </a:spcAft>
        <a:buClrTx/>
        <a:buSzPct val="100000"/>
        <a:buFontTx/>
        <a:buChar char="•"/>
        <a:tabLst/>
        <a:defRPr sz="3200" b="0" i="0" u="none" strike="noStrike" cap="none" spc="0" baseline="0">
          <a:ln>
            <a:noFill/>
          </a:ln>
          <a:solidFill>
            <a:schemeClr val="tx1"/>
          </a:solidFill>
          <a:uFillTx/>
          <a:latin typeface="+mn-lt"/>
          <a:ea typeface="+mn-ea"/>
          <a:cs typeface="+mn-cs"/>
          <a:sym typeface="Verdana"/>
        </a:defRPr>
      </a:lvl7pPr>
      <a:lvl8pPr marL="2806700" marR="0" indent="-406400" algn="r" defTabSz="1828800" rtl="0" latinLnBrk="0">
        <a:lnSpc>
          <a:spcPct val="100000"/>
        </a:lnSpc>
        <a:spcBef>
          <a:spcPts val="0"/>
        </a:spcBef>
        <a:spcAft>
          <a:spcPts val="0"/>
        </a:spcAft>
        <a:buClrTx/>
        <a:buSzPct val="100000"/>
        <a:buFontTx/>
        <a:buChar char="•"/>
        <a:tabLst/>
        <a:defRPr sz="3200" b="0" i="0" u="none" strike="noStrike" cap="none" spc="0" baseline="0">
          <a:ln>
            <a:noFill/>
          </a:ln>
          <a:solidFill>
            <a:schemeClr val="tx1"/>
          </a:solidFill>
          <a:uFillTx/>
          <a:latin typeface="+mn-lt"/>
          <a:ea typeface="+mn-ea"/>
          <a:cs typeface="+mn-cs"/>
          <a:sym typeface="Verdana"/>
        </a:defRPr>
      </a:lvl8pPr>
      <a:lvl9pPr marL="3149600" marR="0" indent="-406400" algn="r" defTabSz="1828800" rtl="0" latinLnBrk="0">
        <a:lnSpc>
          <a:spcPct val="100000"/>
        </a:lnSpc>
        <a:spcBef>
          <a:spcPts val="0"/>
        </a:spcBef>
        <a:spcAft>
          <a:spcPts val="0"/>
        </a:spcAft>
        <a:buClrTx/>
        <a:buSzPct val="100000"/>
        <a:buFontTx/>
        <a:buChar char="•"/>
        <a:tabLst/>
        <a:defRPr sz="3200" b="0" i="0" u="none" strike="noStrike" cap="none" spc="0" baseline="0">
          <a:ln>
            <a:noFill/>
          </a:ln>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torage.googleapis.com/instruqt-hashicorp-tracks/sentinel-shared/Sentinel-for-Terraform-v4.pptx"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png"/><Relationship Id="rId7" Type="http://schemas.openxmlformats.org/officeDocument/2006/relationships/image" Target="../media/image24.emf"/><Relationship Id="rId2" Type="http://schemas.openxmlformats.org/officeDocument/2006/relationships/notesSlide" Target="../notesSlides/notesSlide15.xml"/><Relationship Id="rId1" Type="http://schemas.openxmlformats.org/officeDocument/2006/relationships/slideLayout" Target="../slideLayouts/slideLayout2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25.emf"/><Relationship Id="rId2" Type="http://schemas.openxmlformats.org/officeDocument/2006/relationships/notesSlide" Target="../notesSlides/notesSlide16.xml"/><Relationship Id="rId1" Type="http://schemas.openxmlformats.org/officeDocument/2006/relationships/slideLayout" Target="../slideLayouts/slideLayout26.xml"/><Relationship Id="rId6" Type="http://schemas.openxmlformats.org/officeDocument/2006/relationships/image" Target="../media/image24.emf"/><Relationship Id="rId5" Type="http://schemas.openxmlformats.org/officeDocument/2006/relationships/image" Target="../media/image23.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hyperlink" Target="https://www.terraform.io/docs/cloud/sentinel/import/tfplan-v2.html" TargetMode="External"/><Relationship Id="rId2" Type="http://schemas.openxmlformats.org/officeDocument/2006/relationships/notesSlide" Target="../notesSlides/notesSlide19.xml"/><Relationship Id="rId1" Type="http://schemas.openxmlformats.org/officeDocument/2006/relationships/slideLayout" Target="../slideLayouts/slideLayout25.xml"/><Relationship Id="rId6" Type="http://schemas.openxmlformats.org/officeDocument/2006/relationships/hyperlink" Target="https://www.terraform.io/docs/cloud/sentinel/import/tfrun.html" TargetMode="External"/><Relationship Id="rId5" Type="http://schemas.openxmlformats.org/officeDocument/2006/relationships/hyperlink" Target="https://www.terraform.io/docs/cloud/sentinel/import/tfstate-v2.html" TargetMode="External"/><Relationship Id="rId4" Type="http://schemas.openxmlformats.org/officeDocument/2006/relationships/hyperlink" Target="https://www.terraform.io/docs/cloud/sentinel/import/tfconfig-v2.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hyperlink" Target="https://docs.hashicorp.com/sentinel" TargetMode="External"/><Relationship Id="rId2" Type="http://schemas.openxmlformats.org/officeDocument/2006/relationships/notesSlide" Target="../notesSlides/notesSlide21.xml"/><Relationship Id="rId1" Type="http://schemas.openxmlformats.org/officeDocument/2006/relationships/slideLayout" Target="../slideLayouts/slideLayout25.xml"/><Relationship Id="rId6" Type="http://schemas.openxmlformats.org/officeDocument/2006/relationships/hyperlink" Target="https://storage.googleapis.com/instruqt-hashicorp-tracks/sentinel-shared/WritingAndTestingSentinelPoliciesForTerraform-v3.0.pdf" TargetMode="External"/><Relationship Id="rId5" Type="http://schemas.openxmlformats.org/officeDocument/2006/relationships/hyperlink" Target="https://github.com/hashicorp/terraform-sentinel-policies" TargetMode="External"/><Relationship Id="rId4" Type="http://schemas.openxmlformats.org/officeDocument/2006/relationships/hyperlink" Target="https://www.terraform.io/docs/cloud/sentinel/index.html"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8" Type="http://schemas.openxmlformats.org/officeDocument/2006/relationships/hyperlink" Target="https://github.com/hashicorp/terraform-sentinel-policies/tree/main/azure/azure-functions" TargetMode="External"/><Relationship Id="rId3" Type="http://schemas.openxmlformats.org/officeDocument/2006/relationships/hyperlink" Target="https://github.com/hashicorp/terraform-sentinel-policies/tree/main/common-functions/tfplan-functions" TargetMode="External"/><Relationship Id="rId7" Type="http://schemas.openxmlformats.org/officeDocument/2006/relationships/hyperlink" Target="https://github.com/hashicorp/terraform-sentinel-policies/tree/main/aws/aws-functions" TargetMode="External"/><Relationship Id="rId2" Type="http://schemas.openxmlformats.org/officeDocument/2006/relationships/notesSlide" Target="../notesSlides/notesSlide43.xml"/><Relationship Id="rId1" Type="http://schemas.openxmlformats.org/officeDocument/2006/relationships/slideLayout" Target="../slideLayouts/slideLayout25.xml"/><Relationship Id="rId6" Type="http://schemas.openxmlformats.org/officeDocument/2006/relationships/hyperlink" Target="https://github.com/hashicorp/terraform-sentinel-policies/tree/main/common-functions/tfrun-functions" TargetMode="External"/><Relationship Id="rId5" Type="http://schemas.openxmlformats.org/officeDocument/2006/relationships/hyperlink" Target="https://github.com/hashicorp/terraform-sentinel-policies/tree/main/common-functions/tfconfig-functions" TargetMode="External"/><Relationship Id="rId10" Type="http://schemas.openxmlformats.org/officeDocument/2006/relationships/hyperlink" Target="https://github.com/hashicorp/terraform-sentinel-policies/tree/main/cloud-agnostic/http-examples/registry-functions" TargetMode="External"/><Relationship Id="rId4" Type="http://schemas.openxmlformats.org/officeDocument/2006/relationships/hyperlink" Target="https://github.com/hashicorp/terraform-sentinel-policies/tree/main/common-functions/tfstate-functions" TargetMode="External"/><Relationship Id="rId9" Type="http://schemas.openxmlformats.org/officeDocument/2006/relationships/hyperlink" Target="https://github.com/hashicorp/terraform-sentinel-policies/tree/main/gcp/gcp-functions"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hyperlink" Target="https://play.instruqt.com/instruqt/tracks/getting-started-with-instruqt" TargetMode="External"/><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hyperlink" Target="https://github.com/hashicorp/terraform-guides/tree/master/governance/first-generation" TargetMode="External"/><Relationship Id="rId2" Type="http://schemas.openxmlformats.org/officeDocument/2006/relationships/notesSlide" Target="../notesSlides/notesSlide50.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hashicorp/terraform-guides/tree/master/governance/second-generation" TargetMode="External"/><Relationship Id="rId2" Type="http://schemas.openxmlformats.org/officeDocument/2006/relationships/notesSlide" Target="../notesSlides/notesSlide51.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hashicorp/terraform-sentinel-policies" TargetMode="External"/><Relationship Id="rId2" Type="http://schemas.openxmlformats.org/officeDocument/2006/relationships/notesSlide" Target="../notesSlides/notesSlide52.xml"/><Relationship Id="rId1" Type="http://schemas.openxmlformats.org/officeDocument/2006/relationships/slideLayout" Target="../slideLayouts/slideLayout25.xml"/><Relationship Id="rId6" Type="http://schemas.openxmlformats.org/officeDocument/2006/relationships/hyperlink" Target="https://docs.hashicorp.com/sentinel/language/conditionals/" TargetMode="External"/><Relationship Id="rId5" Type="http://schemas.openxmlformats.org/officeDocument/2006/relationships/hyperlink" Target="https://docs.hashicorp.com/sentinel/language/loops/#for-statements" TargetMode="External"/><Relationship Id="rId4" Type="http://schemas.openxmlformats.org/officeDocument/2006/relationships/hyperlink" Target="https://docs.hashicorp.com/sentinel/language/collection-operations/#filter-expression" TargetMode="External"/></Relationships>
</file>

<file path=ppt/slides/_rels/slide53.xml.rels><?xml version="1.0" encoding="UTF-8" standalone="yes"?>
<Relationships xmlns="http://schemas.openxmlformats.org/package/2006/relationships"><Relationship Id="rId8" Type="http://schemas.openxmlformats.org/officeDocument/2006/relationships/hyperlink" Target="https://github.com/hashicorp/terraform-guides/blob/master/governance/third-generation/azure/restrict-publishers-of-current-vms.sentinel" TargetMode="External"/><Relationship Id="rId3" Type="http://schemas.openxmlformats.org/officeDocument/2006/relationships/hyperlink" Target="https://github.com/hashicorp/terraform-sentinel-policies/blob/main/aws/restrict-ec2-instance-type.sentinel" TargetMode="External"/><Relationship Id="rId7" Type="http://schemas.openxmlformats.org/officeDocument/2006/relationships/hyperlink" Target="https://github.com/hashicorp/terraform-sentinel-policies/blob/main/azure/restrict-publishers-of-current-vms.sentinel" TargetMode="External"/><Relationship Id="rId2" Type="http://schemas.openxmlformats.org/officeDocument/2006/relationships/notesSlide" Target="../notesSlides/notesSlide53.xml"/><Relationship Id="rId1" Type="http://schemas.openxmlformats.org/officeDocument/2006/relationships/slideLayout" Target="../slideLayouts/slideLayout25.xml"/><Relationship Id="rId6" Type="http://schemas.openxmlformats.org/officeDocument/2006/relationships/hyperlink" Target="https://github.com/hashicorp/terraform-guides/blob/master/governance/third-generation/vmware/restrict-vm-disk-size.sentinel" TargetMode="External"/><Relationship Id="rId5" Type="http://schemas.openxmlformats.org/officeDocument/2006/relationships/hyperlink" Target="https://github.com/hashicorp/terraform-sentinel-policies/blob/main/vmware/restrict-vm-disk-size.sentinel" TargetMode="External"/><Relationship Id="rId4" Type="http://schemas.openxmlformats.org/officeDocument/2006/relationships/hyperlink" Target="https://github.com/hashicorp/terraform-sentinel-policies/blob/main/vmware/restrict-vm-cpu-and-memory.sentinel"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hyperlink" Target="https://docs.hashicorp.com/sentinel/intro/getting-started/install" TargetMode="External"/><Relationship Id="rId2" Type="http://schemas.openxmlformats.org/officeDocument/2006/relationships/notesSlide" Target="../notesSlides/notesSlide55.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3" Type="http://schemas.openxmlformats.org/officeDocument/2006/relationships/hyperlink" Target="https://www.terraform.io/docs/backends/types/remote.html" TargetMode="External"/><Relationship Id="rId2" Type="http://schemas.openxmlformats.org/officeDocument/2006/relationships/notesSlide" Target="../notesSlides/notesSlide56.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3" Type="http://schemas.openxmlformats.org/officeDocument/2006/relationships/hyperlink" Target="https://www.terraform.io/docs/enterprise/users-teams-organizations/users.html#api-tokens" TargetMode="External"/><Relationship Id="rId2" Type="http://schemas.openxmlformats.org/officeDocument/2006/relationships/notesSlide" Target="../notesSlides/notesSlide60.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3" Type="http://schemas.openxmlformats.org/officeDocument/2006/relationships/hyperlink" Target="https://github.com/hashicorp/terraform-guides/blob/master/operations/variable-scripts/set-variables.sh" TargetMode="External"/><Relationship Id="rId2" Type="http://schemas.openxmlformats.org/officeDocument/2006/relationships/notesSlide" Target="../notesSlides/notesSlide61.xml"/><Relationship Id="rId1" Type="http://schemas.openxmlformats.org/officeDocument/2006/relationships/slideLayout" Target="../slideLayouts/slideLayout25.xml"/><Relationship Id="rId4" Type="http://schemas.openxmlformats.org/officeDocument/2006/relationships/hyperlink" Target="https://github.com/hashicorp-community/tf-helper"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5.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3" Type="http://schemas.openxmlformats.org/officeDocument/2006/relationships/hyperlink" Target="https://github.com/hashicorp/terraform-guides/tree/master/governance/third-generation/common-functions" TargetMode="External"/><Relationship Id="rId2" Type="http://schemas.openxmlformats.org/officeDocument/2006/relationships/notesSlide" Target="../notesSlides/notesSlide72.xml"/><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0.xml"/><Relationship Id="rId1" Type="http://schemas.openxmlformats.org/officeDocument/2006/relationships/slideLayout" Target="../slideLayouts/slideLayout2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Shape 710"/>
          <p:cNvSpPr>
            <a:spLocks noGrp="1"/>
          </p:cNvSpPr>
          <p:nvPr>
            <p:ph type="title"/>
          </p:nvPr>
        </p:nvSpPr>
        <p:spPr>
          <a:xfrm>
            <a:off x="2336799" y="5257800"/>
            <a:ext cx="19024601" cy="4927600"/>
          </a:xfrm>
          <a:prstGeom prst="rect">
            <a:avLst/>
          </a:prstGeom>
        </p:spPr>
        <p:txBody>
          <a:bodyPr anchor="ctr"/>
          <a:lstStyle>
            <a:lvl1pPr>
              <a:lnSpc>
                <a:spcPct val="110000"/>
              </a:lnSpc>
              <a:spcBef>
                <a:spcPts val="2600"/>
              </a:spcBef>
              <a:defRPr sz="7500"/>
            </a:lvl1pPr>
          </a:lstStyle>
          <a:p>
            <a:r>
              <a:rPr lang="en-US" dirty="0"/>
              <a:t>Sentinel for Terraform Workshop (v4)</a:t>
            </a:r>
            <a:br>
              <a:rPr lang="en-US" dirty="0"/>
            </a:br>
            <a:r>
              <a:rPr lang="en-US" sz="4400" dirty="0">
                <a:hlinkClick r:id="rId3"/>
              </a:rPr>
              <a:t>https://storage.googleapis.com/instruqt-hashicorp-tracks/sentinel-shared/Sentinel-for-Terraform-v4.pptx</a:t>
            </a:r>
            <a:br>
              <a:rPr lang="en-US" sz="4000" dirty="0"/>
            </a:br>
            <a:endParaRPr sz="4000" dirty="0"/>
          </a:p>
        </p:txBody>
      </p:sp>
      <p:sp>
        <p:nvSpPr>
          <p:cNvPr id="711" name="Shape 711"/>
          <p:cNvSpPr>
            <a:spLocks noGrp="1"/>
          </p:cNvSpPr>
          <p:nvPr>
            <p:ph type="body" sz="quarter" idx="1"/>
          </p:nvPr>
        </p:nvSpPr>
        <p:spPr>
          <a:xfrm>
            <a:off x="2519679" y="9638148"/>
            <a:ext cx="12628881" cy="3011052"/>
          </a:xfrm>
          <a:prstGeom prst="rect">
            <a:avLst/>
          </a:prstGeom>
        </p:spPr>
        <p:txBody>
          <a:bodyPr>
            <a:noAutofit/>
          </a:bodyPr>
          <a:lstStyle/>
          <a:p>
            <a:pPr>
              <a:lnSpc>
                <a:spcPct val="100000"/>
              </a:lnSpc>
              <a:spcBef>
                <a:spcPts val="0"/>
              </a:spcBef>
              <a:defRPr>
                <a:solidFill>
                  <a:schemeClr val="accent1"/>
                </a:solidFill>
              </a:defRPr>
            </a:pPr>
            <a:r>
              <a:rPr lang="en-US" sz="4800" dirty="0">
                <a:solidFill>
                  <a:schemeClr val="bg1"/>
                </a:solidFill>
              </a:rPr>
              <a:t>Roger Berlind</a:t>
            </a:r>
          </a:p>
          <a:p>
            <a:pPr>
              <a:lnSpc>
                <a:spcPct val="100000"/>
              </a:lnSpc>
              <a:spcBef>
                <a:spcPts val="0"/>
              </a:spcBef>
              <a:defRPr>
                <a:solidFill>
                  <a:schemeClr val="accent1"/>
                </a:solidFill>
              </a:defRPr>
            </a:pPr>
            <a:r>
              <a:rPr lang="en-US" sz="4800" dirty="0">
                <a:solidFill>
                  <a:schemeClr val="bg1"/>
                </a:solidFill>
              </a:rPr>
              <a:t>Global Technology Specialist</a:t>
            </a:r>
          </a:p>
          <a:p>
            <a:pPr>
              <a:lnSpc>
                <a:spcPct val="100000"/>
              </a:lnSpc>
              <a:spcBef>
                <a:spcPts val="0"/>
              </a:spcBef>
              <a:defRPr>
                <a:solidFill>
                  <a:schemeClr val="accent1"/>
                </a:solidFill>
              </a:defRPr>
            </a:pPr>
            <a:r>
              <a:rPr lang="en-US" sz="4800" dirty="0">
                <a:solidFill>
                  <a:schemeClr val="bg1"/>
                </a:solidFill>
              </a:rPr>
              <a:t>HashiCorp</a:t>
            </a:r>
            <a:endParaRPr sz="4800" dirty="0">
              <a:solidFill>
                <a:schemeClr val="bg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F3E4C6-1195-8941-B0DE-FA531FDECF32}"/>
              </a:ext>
            </a:extLst>
          </p:cNvPr>
          <p:cNvSpPr>
            <a:spLocks noGrp="1"/>
          </p:cNvSpPr>
          <p:nvPr>
            <p:ph type="body" idx="1"/>
          </p:nvPr>
        </p:nvSpPr>
        <p:spPr/>
        <p:txBody>
          <a:bodyPr>
            <a:normAutofit/>
          </a:bodyPr>
          <a:lstStyle/>
          <a:p>
            <a:r>
              <a:rPr lang="en-US" sz="5400" dirty="0"/>
              <a:t>All the standard VCS benefits including version history, change control, and collaboration</a:t>
            </a:r>
          </a:p>
          <a:p>
            <a:pPr marL="22225" indent="0" algn="ctr">
              <a:buNone/>
            </a:pPr>
            <a:r>
              <a:rPr lang="en-US" sz="5400" dirty="0"/>
              <a:t>+</a:t>
            </a:r>
          </a:p>
          <a:p>
            <a:r>
              <a:rPr lang="en-US" sz="5400" dirty="0"/>
              <a:t>Sharing policies across multiple TFC/E organizations without having to edit them multiple times</a:t>
            </a:r>
          </a:p>
          <a:p>
            <a:r>
              <a:rPr lang="en-US" sz="5400" dirty="0"/>
              <a:t>Ensuring modified policies pass your Sentinel CLI test cases before they are merged</a:t>
            </a:r>
          </a:p>
        </p:txBody>
      </p:sp>
      <p:sp>
        <p:nvSpPr>
          <p:cNvPr id="3" name="Title 2">
            <a:extLst>
              <a:ext uri="{FF2B5EF4-FFF2-40B4-BE49-F238E27FC236}">
                <a16:creationId xmlns:a16="http://schemas.microsoft.com/office/drawing/2014/main" id="{A4DF77ED-11F7-9E4E-A974-8975901BEB60}"/>
              </a:ext>
            </a:extLst>
          </p:cNvPr>
          <p:cNvSpPr>
            <a:spLocks noGrp="1"/>
          </p:cNvSpPr>
          <p:nvPr>
            <p:ph type="title"/>
          </p:nvPr>
        </p:nvSpPr>
        <p:spPr/>
        <p:txBody>
          <a:bodyPr/>
          <a:lstStyle/>
          <a:p>
            <a:r>
              <a:rPr lang="en-US" dirty="0"/>
              <a:t>Benefits of Storing Policies in VCS</a:t>
            </a:r>
          </a:p>
        </p:txBody>
      </p:sp>
    </p:spTree>
    <p:extLst>
      <p:ext uri="{BB962C8B-B14F-4D97-AF65-F5344CB8AC3E}">
        <p14:creationId xmlns:p14="http://schemas.microsoft.com/office/powerpoint/2010/main" val="3891411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42B003-8634-7A43-93A5-EAAE7BBFCB0F}"/>
              </a:ext>
            </a:extLst>
          </p:cNvPr>
          <p:cNvSpPr>
            <a:spLocks noGrp="1"/>
          </p:cNvSpPr>
          <p:nvPr>
            <p:ph type="body" idx="1"/>
          </p:nvPr>
        </p:nvSpPr>
        <p:spPr/>
        <p:txBody>
          <a:bodyPr>
            <a:normAutofit fontScale="92500" lnSpcReduction="10000"/>
          </a:bodyPr>
          <a:lstStyle/>
          <a:p>
            <a:r>
              <a:rPr lang="en-US" b="1" dirty="0"/>
              <a:t>Advisory</a:t>
            </a:r>
          </a:p>
          <a:p>
            <a:pPr lvl="1"/>
            <a:r>
              <a:rPr lang="en-US" dirty="0"/>
              <a:t>Only logs violations</a:t>
            </a:r>
          </a:p>
          <a:p>
            <a:r>
              <a:rPr lang="en-US" b="1" dirty="0"/>
              <a:t>Soft Mandatory</a:t>
            </a:r>
          </a:p>
          <a:p>
            <a:pPr lvl="1"/>
            <a:r>
              <a:rPr lang="en-US" dirty="0"/>
              <a:t>Can be overridden by authorized users:</a:t>
            </a:r>
          </a:p>
          <a:p>
            <a:pPr lvl="2"/>
            <a:r>
              <a:rPr lang="en-US" dirty="0"/>
              <a:t>Members of the owners team</a:t>
            </a:r>
          </a:p>
          <a:p>
            <a:pPr lvl="2"/>
            <a:r>
              <a:rPr lang="en-US" dirty="0"/>
              <a:t>Members of teams with the "Policies Override" permission</a:t>
            </a:r>
          </a:p>
          <a:p>
            <a:r>
              <a:rPr lang="en-US" b="1" dirty="0"/>
              <a:t>Hard Mandatory</a:t>
            </a:r>
          </a:p>
          <a:p>
            <a:pPr lvl="1"/>
            <a:r>
              <a:rPr lang="en-US" dirty="0"/>
              <a:t>Cannot be overridden by anyone</a:t>
            </a:r>
          </a:p>
          <a:p>
            <a:pPr lvl="1"/>
            <a:endParaRPr lang="en-US" dirty="0"/>
          </a:p>
          <a:p>
            <a:r>
              <a:rPr lang="en-US" dirty="0"/>
              <a:t>Customers often create new Sentinel policies as Advisory, then transition to Soft Mandatory, and eventually to Hard Mandatory.</a:t>
            </a:r>
          </a:p>
          <a:p>
            <a:r>
              <a:rPr lang="en-US" dirty="0"/>
              <a:t>This gives Terraform coders time to adapt and modify their code.</a:t>
            </a:r>
          </a:p>
        </p:txBody>
      </p:sp>
      <p:sp>
        <p:nvSpPr>
          <p:cNvPr id="3" name="Title 2">
            <a:extLst>
              <a:ext uri="{FF2B5EF4-FFF2-40B4-BE49-F238E27FC236}">
                <a16:creationId xmlns:a16="http://schemas.microsoft.com/office/drawing/2014/main" id="{77565C62-9F73-5441-8DB7-9D130CA261B2}"/>
              </a:ext>
            </a:extLst>
          </p:cNvPr>
          <p:cNvSpPr>
            <a:spLocks noGrp="1"/>
          </p:cNvSpPr>
          <p:nvPr>
            <p:ph type="title"/>
          </p:nvPr>
        </p:nvSpPr>
        <p:spPr/>
        <p:txBody>
          <a:bodyPr/>
          <a:lstStyle/>
          <a:p>
            <a:r>
              <a:rPr lang="en-US" dirty="0"/>
              <a:t>Sentinel Policy Enforcement Levels</a:t>
            </a:r>
          </a:p>
        </p:txBody>
      </p:sp>
    </p:spTree>
    <p:extLst>
      <p:ext uri="{BB962C8B-B14F-4D97-AF65-F5344CB8AC3E}">
        <p14:creationId xmlns:p14="http://schemas.microsoft.com/office/powerpoint/2010/main" val="7082582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A87030-B22B-8340-8A6A-D8EB267266BD}"/>
              </a:ext>
            </a:extLst>
          </p:cNvPr>
          <p:cNvSpPr>
            <a:spLocks noGrp="1"/>
          </p:cNvSpPr>
          <p:nvPr>
            <p:ph type="body" idx="1"/>
          </p:nvPr>
        </p:nvSpPr>
        <p:spPr/>
        <p:txBody>
          <a:bodyPr>
            <a:normAutofit fontScale="92500" lnSpcReduction="10000"/>
          </a:bodyPr>
          <a:lstStyle/>
          <a:p>
            <a:r>
              <a:rPr lang="en-US" dirty="0"/>
              <a:t>There are essentially four types of Terraform Sentinel policies corresponding to the 4 Terraform Sentinel imports:</a:t>
            </a:r>
          </a:p>
          <a:p>
            <a:pPr lvl="1"/>
            <a:r>
              <a:rPr lang="en-US" dirty="0"/>
              <a:t>Policies can use the </a:t>
            </a:r>
            <a:r>
              <a:rPr lang="en-US" b="1" dirty="0"/>
              <a:t>tfplan/v2 </a:t>
            </a:r>
            <a:r>
              <a:rPr lang="en-US" dirty="0"/>
              <a:t>import to restrict specific attributes of specific resources and data sources in the current Terraform plan.</a:t>
            </a:r>
          </a:p>
          <a:p>
            <a:pPr lvl="1"/>
            <a:r>
              <a:rPr lang="en-US" dirty="0"/>
              <a:t>Policies can use the </a:t>
            </a:r>
            <a:r>
              <a:rPr lang="en-US" b="1" dirty="0"/>
              <a:t>tfconfig/v2 </a:t>
            </a:r>
            <a:r>
              <a:rPr lang="en-US" dirty="0"/>
              <a:t>import to restrict the configuration of Terraform modules, variables, resources, data sources, providers, provisioners, and outputs.</a:t>
            </a:r>
          </a:p>
          <a:p>
            <a:pPr lvl="1"/>
            <a:r>
              <a:rPr lang="en-US" dirty="0"/>
              <a:t>Policies can use the </a:t>
            </a:r>
            <a:r>
              <a:rPr lang="en-US" b="1" dirty="0"/>
              <a:t>tfstate/v2 </a:t>
            </a:r>
            <a:r>
              <a:rPr lang="en-US" dirty="0"/>
              <a:t>import to check whether previously provisioned resources or data sources have attributes with values that are no longer allowed.</a:t>
            </a:r>
          </a:p>
          <a:p>
            <a:pPr lvl="1"/>
            <a:r>
              <a:rPr lang="en-US" dirty="0"/>
              <a:t>Policies can use the </a:t>
            </a:r>
            <a:r>
              <a:rPr lang="en-US" b="1" dirty="0"/>
              <a:t>tfrun</a:t>
            </a:r>
            <a:r>
              <a:rPr lang="en-US" dirty="0"/>
              <a:t> import to check workspace and run metadata and whether cost estimates for planned resources are within limits.</a:t>
            </a:r>
          </a:p>
          <a:p>
            <a:r>
              <a:rPr lang="en-US" dirty="0"/>
              <a:t>Some policies might use more than one of these imports.</a:t>
            </a:r>
          </a:p>
        </p:txBody>
      </p:sp>
      <p:sp>
        <p:nvSpPr>
          <p:cNvPr id="3" name="Title 2">
            <a:extLst>
              <a:ext uri="{FF2B5EF4-FFF2-40B4-BE49-F238E27FC236}">
                <a16:creationId xmlns:a16="http://schemas.microsoft.com/office/drawing/2014/main" id="{B630FC89-1145-9C4E-BEDD-8AE5BE2049FE}"/>
              </a:ext>
            </a:extLst>
          </p:cNvPr>
          <p:cNvSpPr>
            <a:spLocks noGrp="1"/>
          </p:cNvSpPr>
          <p:nvPr>
            <p:ph type="title"/>
          </p:nvPr>
        </p:nvSpPr>
        <p:spPr/>
        <p:txBody>
          <a:bodyPr/>
          <a:lstStyle/>
          <a:p>
            <a:r>
              <a:rPr lang="en-US" dirty="0"/>
              <a:t>Types of Terraform Sentinel Policies</a:t>
            </a:r>
          </a:p>
        </p:txBody>
      </p:sp>
    </p:spTree>
    <p:extLst>
      <p:ext uri="{BB962C8B-B14F-4D97-AF65-F5344CB8AC3E}">
        <p14:creationId xmlns:p14="http://schemas.microsoft.com/office/powerpoint/2010/main" val="268198355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425C55-1465-D842-90D9-33D7D7829B30}"/>
              </a:ext>
            </a:extLst>
          </p:cNvPr>
          <p:cNvSpPr>
            <a:spLocks noGrp="1"/>
          </p:cNvSpPr>
          <p:nvPr>
            <p:ph type="body" idx="1"/>
          </p:nvPr>
        </p:nvSpPr>
        <p:spPr/>
        <p:txBody>
          <a:bodyPr>
            <a:normAutofit/>
          </a:bodyPr>
          <a:lstStyle/>
          <a:p>
            <a:r>
              <a:rPr lang="en-US" dirty="0"/>
              <a:t>The v2 versions of three Terraform Sentinel imports (tfplan, tfstate, and tfconfig) are aligned more closely with Terraform's native data structures in versions 0.12 and higher.</a:t>
            </a:r>
          </a:p>
          <a:p>
            <a:r>
              <a:rPr lang="en-US" dirty="0"/>
              <a:t>This makes the v2 imports easier to use than the v1 imports.</a:t>
            </a:r>
          </a:p>
          <a:p>
            <a:r>
              <a:rPr lang="en-US" dirty="0"/>
              <a:t>Additionally, since resource instances are stored in a single flat map that spans across all Terraform modules and resource types, it is much easier to find all resources instances of a specific type or a sub-collection of them.</a:t>
            </a:r>
          </a:p>
          <a:p>
            <a:r>
              <a:rPr lang="en-US" b="1" dirty="0"/>
              <a:t>However, the v2 imports can only be used with Terraform 0.12 and higher</a:t>
            </a:r>
            <a:r>
              <a:rPr lang="en-US" dirty="0"/>
              <a:t>.</a:t>
            </a:r>
          </a:p>
        </p:txBody>
      </p:sp>
      <p:sp>
        <p:nvSpPr>
          <p:cNvPr id="3" name="Title 2">
            <a:extLst>
              <a:ext uri="{FF2B5EF4-FFF2-40B4-BE49-F238E27FC236}">
                <a16:creationId xmlns:a16="http://schemas.microsoft.com/office/drawing/2014/main" id="{8931E6A3-843C-C044-BA3C-B1240267644A}"/>
              </a:ext>
            </a:extLst>
          </p:cNvPr>
          <p:cNvSpPr>
            <a:spLocks noGrp="1"/>
          </p:cNvSpPr>
          <p:nvPr>
            <p:ph type="title"/>
          </p:nvPr>
        </p:nvSpPr>
        <p:spPr/>
        <p:txBody>
          <a:bodyPr>
            <a:normAutofit fontScale="90000"/>
          </a:bodyPr>
          <a:lstStyle/>
          <a:p>
            <a:r>
              <a:rPr lang="en-US" dirty="0">
                <a:latin typeface="Tahoma" panose="020B0604030504040204" pitchFamily="34" charset="0"/>
                <a:ea typeface="Tahoma" panose="020B0604030504040204" pitchFamily="34" charset="0"/>
                <a:cs typeface="Tahoma" panose="020B0604030504040204" pitchFamily="34" charset="0"/>
              </a:rPr>
              <a:t>The v2 Versions of the Terraform Sentinel Imports</a:t>
            </a:r>
          </a:p>
        </p:txBody>
      </p:sp>
    </p:spTree>
    <p:extLst>
      <p:ext uri="{BB962C8B-B14F-4D97-AF65-F5344CB8AC3E}">
        <p14:creationId xmlns:p14="http://schemas.microsoft.com/office/powerpoint/2010/main" val="322095797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C4BC22-A367-6342-9309-4D54A9091C19}"/>
              </a:ext>
            </a:extLst>
          </p:cNvPr>
          <p:cNvSpPr>
            <a:spLocks noGrp="1"/>
          </p:cNvSpPr>
          <p:nvPr>
            <p:ph type="body" idx="1"/>
          </p:nvPr>
        </p:nvSpPr>
        <p:spPr/>
        <p:txBody>
          <a:bodyPr/>
          <a:lstStyle/>
          <a:p>
            <a:r>
              <a:rPr lang="en-US" dirty="0"/>
              <a:t>Continually check infrastructure to validate compliance</a:t>
            </a:r>
          </a:p>
          <a:p>
            <a:pPr lvl="1"/>
            <a:r>
              <a:rPr lang="en-US" dirty="0"/>
              <a:t>But policies could be triggered periodically to do this.</a:t>
            </a:r>
          </a:p>
          <a:p>
            <a:r>
              <a:rPr lang="en-US" dirty="0"/>
              <a:t>Remove existing resources that violate policies</a:t>
            </a:r>
          </a:p>
          <a:p>
            <a:r>
              <a:rPr lang="en-US" dirty="0"/>
              <a:t>Ensure that resource attributes are actually valid</a:t>
            </a:r>
          </a:p>
          <a:p>
            <a:pPr lvl="1"/>
            <a:r>
              <a:rPr lang="en-US" dirty="0"/>
              <a:t>For instance, Sentinel can validate that a KMS key is specified for an S3 bucket, but not that it is a valid key.</a:t>
            </a:r>
          </a:p>
          <a:p>
            <a:pPr lvl="1"/>
            <a:r>
              <a:rPr lang="en-US" dirty="0"/>
              <a:t>However, Terraform checks attribute validity when applying plans.</a:t>
            </a:r>
          </a:p>
          <a:p>
            <a:r>
              <a:rPr lang="en-US" dirty="0"/>
              <a:t>Analyze the executable contents of VMs and containers</a:t>
            </a:r>
          </a:p>
          <a:p>
            <a:r>
              <a:rPr lang="en-US" dirty="0"/>
              <a:t>Limit runtime actions of deployed applications</a:t>
            </a:r>
          </a:p>
        </p:txBody>
      </p:sp>
      <p:sp>
        <p:nvSpPr>
          <p:cNvPr id="3" name="Title 2">
            <a:extLst>
              <a:ext uri="{FF2B5EF4-FFF2-40B4-BE49-F238E27FC236}">
                <a16:creationId xmlns:a16="http://schemas.microsoft.com/office/drawing/2014/main" id="{39AE7375-79A0-E346-85AC-E087B8DE4255}"/>
              </a:ext>
            </a:extLst>
          </p:cNvPr>
          <p:cNvSpPr>
            <a:spLocks noGrp="1"/>
          </p:cNvSpPr>
          <p:nvPr>
            <p:ph type="title"/>
          </p:nvPr>
        </p:nvSpPr>
        <p:spPr>
          <a:xfrm>
            <a:off x="1451869" y="783573"/>
            <a:ext cx="21746797" cy="1783080"/>
          </a:xfrm>
        </p:spPr>
        <p:txBody>
          <a:bodyPr/>
          <a:lstStyle/>
          <a:p>
            <a:r>
              <a:rPr lang="en-US" dirty="0"/>
              <a:t>What Sentinel Does Not Do in Terraform</a:t>
            </a:r>
          </a:p>
        </p:txBody>
      </p:sp>
    </p:spTree>
    <p:extLst>
      <p:ext uri="{BB962C8B-B14F-4D97-AF65-F5344CB8AC3E}">
        <p14:creationId xmlns:p14="http://schemas.microsoft.com/office/powerpoint/2010/main" val="310359002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5B7486-AFE9-0344-823D-CD89B47F1B09}"/>
              </a:ext>
            </a:extLst>
          </p:cNvPr>
          <p:cNvSpPr>
            <a:spLocks noGrp="1"/>
          </p:cNvSpPr>
          <p:nvPr>
            <p:ph type="title"/>
          </p:nvPr>
        </p:nvSpPr>
        <p:spPr>
          <a:xfrm>
            <a:off x="1451869" y="783572"/>
            <a:ext cx="21746797" cy="1792224"/>
          </a:xfrm>
        </p:spPr>
        <p:txBody>
          <a:bodyPr/>
          <a:lstStyle/>
          <a:p>
            <a:r>
              <a:rPr lang="en-US" dirty="0"/>
              <a:t>How Terraform Works Without Sentinel</a:t>
            </a:r>
          </a:p>
        </p:txBody>
      </p:sp>
      <p:pic>
        <p:nvPicPr>
          <p:cNvPr id="7" name="Picture 6">
            <a:extLst>
              <a:ext uri="{FF2B5EF4-FFF2-40B4-BE49-F238E27FC236}">
                <a16:creationId xmlns:a16="http://schemas.microsoft.com/office/drawing/2014/main" id="{0797E9D9-14CD-8140-856D-84F8D3C1F391}"/>
              </a:ext>
            </a:extLst>
          </p:cNvPr>
          <p:cNvPicPr>
            <a:picLocks noChangeAspect="1"/>
          </p:cNvPicPr>
          <p:nvPr/>
        </p:nvPicPr>
        <p:blipFill>
          <a:blip r:embed="rId3"/>
          <a:stretch>
            <a:fillRect/>
          </a:stretch>
        </p:blipFill>
        <p:spPr>
          <a:xfrm>
            <a:off x="2772911" y="4975116"/>
            <a:ext cx="2159000" cy="1879600"/>
          </a:xfrm>
          <a:prstGeom prst="rect">
            <a:avLst/>
          </a:prstGeom>
        </p:spPr>
      </p:pic>
      <p:sp>
        <p:nvSpPr>
          <p:cNvPr id="8" name="Rectangle 7">
            <a:extLst>
              <a:ext uri="{FF2B5EF4-FFF2-40B4-BE49-F238E27FC236}">
                <a16:creationId xmlns:a16="http://schemas.microsoft.com/office/drawing/2014/main" id="{5E2E79F3-07E2-7F4A-8A3D-CF41B4A3C4AA}"/>
              </a:ext>
            </a:extLst>
          </p:cNvPr>
          <p:cNvSpPr/>
          <p:nvPr/>
        </p:nvSpPr>
        <p:spPr>
          <a:xfrm>
            <a:off x="3314639" y="7149867"/>
            <a:ext cx="1265090" cy="683264"/>
          </a:xfrm>
          <a:prstGeom prst="rect">
            <a:avLst/>
          </a:prstGeom>
        </p:spPr>
        <p:txBody>
          <a:bodyPr wrap="none">
            <a:spAutoFit/>
          </a:bodyPr>
          <a:lstStyle/>
          <a:p>
            <a:r>
              <a:rPr lang="en-US" b="0" dirty="0">
                <a:solidFill>
                  <a:schemeClr val="bg1"/>
                </a:solidFill>
              </a:rPr>
              <a:t>VCS</a:t>
            </a:r>
          </a:p>
        </p:txBody>
      </p:sp>
      <p:pic>
        <p:nvPicPr>
          <p:cNvPr id="10" name="Picture 9">
            <a:extLst>
              <a:ext uri="{FF2B5EF4-FFF2-40B4-BE49-F238E27FC236}">
                <a16:creationId xmlns:a16="http://schemas.microsoft.com/office/drawing/2014/main" id="{32CDCE27-00E7-1B40-8D95-AFA638E0B102}"/>
              </a:ext>
            </a:extLst>
          </p:cNvPr>
          <p:cNvPicPr>
            <a:picLocks noChangeAspect="1"/>
          </p:cNvPicPr>
          <p:nvPr/>
        </p:nvPicPr>
        <p:blipFill>
          <a:blip r:embed="rId4"/>
          <a:stretch>
            <a:fillRect/>
          </a:stretch>
        </p:blipFill>
        <p:spPr>
          <a:xfrm>
            <a:off x="5616858" y="5793248"/>
            <a:ext cx="2159000" cy="228600"/>
          </a:xfrm>
          <a:prstGeom prst="rect">
            <a:avLst/>
          </a:prstGeom>
        </p:spPr>
      </p:pic>
      <p:pic>
        <p:nvPicPr>
          <p:cNvPr id="11" name="Picture 10">
            <a:extLst>
              <a:ext uri="{FF2B5EF4-FFF2-40B4-BE49-F238E27FC236}">
                <a16:creationId xmlns:a16="http://schemas.microsoft.com/office/drawing/2014/main" id="{D6318BA1-8103-3141-B1E0-FB62D1AF388D}"/>
              </a:ext>
            </a:extLst>
          </p:cNvPr>
          <p:cNvPicPr>
            <a:picLocks noChangeAspect="1"/>
          </p:cNvPicPr>
          <p:nvPr/>
        </p:nvPicPr>
        <p:blipFill>
          <a:blip r:embed="rId5"/>
          <a:stretch>
            <a:fillRect/>
          </a:stretch>
        </p:blipFill>
        <p:spPr>
          <a:xfrm>
            <a:off x="10470272" y="5797296"/>
            <a:ext cx="2159000" cy="228600"/>
          </a:xfrm>
          <a:prstGeom prst="rect">
            <a:avLst/>
          </a:prstGeom>
        </p:spPr>
      </p:pic>
      <p:pic>
        <p:nvPicPr>
          <p:cNvPr id="12" name="Picture 11">
            <a:extLst>
              <a:ext uri="{FF2B5EF4-FFF2-40B4-BE49-F238E27FC236}">
                <a16:creationId xmlns:a16="http://schemas.microsoft.com/office/drawing/2014/main" id="{91BD8089-22F6-8E4D-90D9-CF18DA376AA7}"/>
              </a:ext>
            </a:extLst>
          </p:cNvPr>
          <p:cNvPicPr>
            <a:picLocks noChangeAspect="1"/>
          </p:cNvPicPr>
          <p:nvPr/>
        </p:nvPicPr>
        <p:blipFill>
          <a:blip r:embed="rId5"/>
          <a:stretch>
            <a:fillRect/>
          </a:stretch>
        </p:blipFill>
        <p:spPr>
          <a:xfrm>
            <a:off x="15187078" y="5797296"/>
            <a:ext cx="2159000" cy="228600"/>
          </a:xfrm>
          <a:prstGeom prst="rect">
            <a:avLst/>
          </a:prstGeom>
        </p:spPr>
      </p:pic>
      <p:pic>
        <p:nvPicPr>
          <p:cNvPr id="13" name="Picture 12">
            <a:extLst>
              <a:ext uri="{FF2B5EF4-FFF2-40B4-BE49-F238E27FC236}">
                <a16:creationId xmlns:a16="http://schemas.microsoft.com/office/drawing/2014/main" id="{1DD6A4B3-B215-B141-9979-9F099CB7E0F5}"/>
              </a:ext>
            </a:extLst>
          </p:cNvPr>
          <p:cNvPicPr>
            <a:picLocks noChangeAspect="1"/>
          </p:cNvPicPr>
          <p:nvPr/>
        </p:nvPicPr>
        <p:blipFill>
          <a:blip r:embed="rId6"/>
          <a:stretch>
            <a:fillRect/>
          </a:stretch>
        </p:blipFill>
        <p:spPr>
          <a:xfrm>
            <a:off x="7626325" y="4478798"/>
            <a:ext cx="2857500" cy="2857500"/>
          </a:xfrm>
          <a:prstGeom prst="rect">
            <a:avLst/>
          </a:prstGeom>
        </p:spPr>
      </p:pic>
      <p:sp>
        <p:nvSpPr>
          <p:cNvPr id="14" name="Rectangle 13">
            <a:extLst>
              <a:ext uri="{FF2B5EF4-FFF2-40B4-BE49-F238E27FC236}">
                <a16:creationId xmlns:a16="http://schemas.microsoft.com/office/drawing/2014/main" id="{ACDB3111-A4D6-444E-85B6-7E4D8785993B}"/>
              </a:ext>
            </a:extLst>
          </p:cNvPr>
          <p:cNvSpPr/>
          <p:nvPr/>
        </p:nvSpPr>
        <p:spPr>
          <a:xfrm>
            <a:off x="7603395" y="7149867"/>
            <a:ext cx="2903359" cy="683264"/>
          </a:xfrm>
          <a:prstGeom prst="rect">
            <a:avLst/>
          </a:prstGeom>
        </p:spPr>
        <p:txBody>
          <a:bodyPr wrap="none">
            <a:spAutoFit/>
          </a:bodyPr>
          <a:lstStyle/>
          <a:p>
            <a:r>
              <a:rPr lang="en-US" b="0" dirty="0">
                <a:solidFill>
                  <a:schemeClr val="bg1"/>
                </a:solidFill>
              </a:rPr>
              <a:t>Terraform</a:t>
            </a:r>
          </a:p>
        </p:txBody>
      </p:sp>
      <p:pic>
        <p:nvPicPr>
          <p:cNvPr id="15" name="Picture 14">
            <a:extLst>
              <a:ext uri="{FF2B5EF4-FFF2-40B4-BE49-F238E27FC236}">
                <a16:creationId xmlns:a16="http://schemas.microsoft.com/office/drawing/2014/main" id="{C6AA7FEE-23CC-E946-AEC7-7AC7E952A172}"/>
              </a:ext>
            </a:extLst>
          </p:cNvPr>
          <p:cNvPicPr>
            <a:picLocks noChangeAspect="1"/>
          </p:cNvPicPr>
          <p:nvPr/>
        </p:nvPicPr>
        <p:blipFill>
          <a:blip r:embed="rId7"/>
          <a:stretch>
            <a:fillRect/>
          </a:stretch>
        </p:blipFill>
        <p:spPr>
          <a:xfrm>
            <a:off x="13025815" y="4987816"/>
            <a:ext cx="1739900" cy="1866900"/>
          </a:xfrm>
          <a:prstGeom prst="rect">
            <a:avLst/>
          </a:prstGeom>
        </p:spPr>
      </p:pic>
      <p:pic>
        <p:nvPicPr>
          <p:cNvPr id="16" name="Picture 15">
            <a:extLst>
              <a:ext uri="{FF2B5EF4-FFF2-40B4-BE49-F238E27FC236}">
                <a16:creationId xmlns:a16="http://schemas.microsoft.com/office/drawing/2014/main" id="{CC427714-FAB4-054A-A3AF-DC30F077CBB8}"/>
              </a:ext>
            </a:extLst>
          </p:cNvPr>
          <p:cNvPicPr>
            <a:picLocks noChangeAspect="1"/>
          </p:cNvPicPr>
          <p:nvPr/>
        </p:nvPicPr>
        <p:blipFill>
          <a:blip r:embed="rId8"/>
          <a:stretch>
            <a:fillRect/>
          </a:stretch>
        </p:blipFill>
        <p:spPr>
          <a:xfrm>
            <a:off x="17891011" y="5215398"/>
            <a:ext cx="1917700" cy="1384300"/>
          </a:xfrm>
          <a:prstGeom prst="rect">
            <a:avLst/>
          </a:prstGeom>
        </p:spPr>
      </p:pic>
      <p:sp>
        <p:nvSpPr>
          <p:cNvPr id="17" name="Rectangle 16">
            <a:extLst>
              <a:ext uri="{FF2B5EF4-FFF2-40B4-BE49-F238E27FC236}">
                <a16:creationId xmlns:a16="http://schemas.microsoft.com/office/drawing/2014/main" id="{E9561E82-49DE-7E48-9791-1D1F5B967416}"/>
              </a:ext>
            </a:extLst>
          </p:cNvPr>
          <p:cNvSpPr/>
          <p:nvPr/>
        </p:nvSpPr>
        <p:spPr>
          <a:xfrm>
            <a:off x="16461049" y="7150608"/>
            <a:ext cx="4777623" cy="683264"/>
          </a:xfrm>
          <a:prstGeom prst="rect">
            <a:avLst/>
          </a:prstGeom>
        </p:spPr>
        <p:txBody>
          <a:bodyPr wrap="square">
            <a:spAutoFit/>
          </a:bodyPr>
          <a:lstStyle/>
          <a:p>
            <a:pPr algn="ctr"/>
            <a:r>
              <a:rPr lang="en-US" b="0" dirty="0">
                <a:solidFill>
                  <a:schemeClr val="bg1"/>
                </a:solidFill>
              </a:rPr>
              <a:t>Infrastructure</a:t>
            </a:r>
          </a:p>
        </p:txBody>
      </p:sp>
      <p:sp>
        <p:nvSpPr>
          <p:cNvPr id="18" name="Rectangle 17">
            <a:extLst>
              <a:ext uri="{FF2B5EF4-FFF2-40B4-BE49-F238E27FC236}">
                <a16:creationId xmlns:a16="http://schemas.microsoft.com/office/drawing/2014/main" id="{A631A6A9-3D91-3846-95A1-CD90CD4AE7A8}"/>
              </a:ext>
            </a:extLst>
          </p:cNvPr>
          <p:cNvSpPr/>
          <p:nvPr/>
        </p:nvSpPr>
        <p:spPr>
          <a:xfrm>
            <a:off x="11549772" y="7094098"/>
            <a:ext cx="4608954" cy="717312"/>
          </a:xfrm>
          <a:prstGeom prst="rect">
            <a:avLst/>
          </a:prstGeom>
        </p:spPr>
        <p:txBody>
          <a:bodyPr wrap="none">
            <a:spAutoFit/>
          </a:bodyPr>
          <a:lstStyle/>
          <a:p>
            <a:r>
              <a:rPr lang="en-US" b="0" dirty="0">
                <a:solidFill>
                  <a:schemeClr val="bg1"/>
                </a:solidFill>
                <a:latin typeface="Courier" pitchFamily="2" charset="0"/>
              </a:rPr>
              <a:t>plan &amp; apply</a:t>
            </a:r>
          </a:p>
        </p:txBody>
      </p:sp>
    </p:spTree>
    <p:extLst>
      <p:ext uri="{BB962C8B-B14F-4D97-AF65-F5344CB8AC3E}">
        <p14:creationId xmlns:p14="http://schemas.microsoft.com/office/powerpoint/2010/main" val="136720607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5B7486-AFE9-0344-823D-CD89B47F1B09}"/>
              </a:ext>
            </a:extLst>
          </p:cNvPr>
          <p:cNvSpPr>
            <a:spLocks noGrp="1"/>
          </p:cNvSpPr>
          <p:nvPr>
            <p:ph type="title"/>
          </p:nvPr>
        </p:nvSpPr>
        <p:spPr>
          <a:xfrm>
            <a:off x="1451869" y="783572"/>
            <a:ext cx="21746797" cy="1792224"/>
          </a:xfrm>
        </p:spPr>
        <p:txBody>
          <a:bodyPr/>
          <a:lstStyle/>
          <a:p>
            <a:r>
              <a:rPr lang="en-US" dirty="0"/>
              <a:t>How Terraform Works With Sentinel</a:t>
            </a:r>
          </a:p>
        </p:txBody>
      </p:sp>
      <p:pic>
        <p:nvPicPr>
          <p:cNvPr id="7" name="Picture 6">
            <a:extLst>
              <a:ext uri="{FF2B5EF4-FFF2-40B4-BE49-F238E27FC236}">
                <a16:creationId xmlns:a16="http://schemas.microsoft.com/office/drawing/2014/main" id="{0797E9D9-14CD-8140-856D-84F8D3C1F391}"/>
              </a:ext>
            </a:extLst>
          </p:cNvPr>
          <p:cNvPicPr>
            <a:picLocks noChangeAspect="1"/>
          </p:cNvPicPr>
          <p:nvPr/>
        </p:nvPicPr>
        <p:blipFill>
          <a:blip r:embed="rId3"/>
          <a:stretch>
            <a:fillRect/>
          </a:stretch>
        </p:blipFill>
        <p:spPr>
          <a:xfrm>
            <a:off x="1367201" y="4975116"/>
            <a:ext cx="2159000" cy="1879600"/>
          </a:xfrm>
          <a:prstGeom prst="rect">
            <a:avLst/>
          </a:prstGeom>
        </p:spPr>
      </p:pic>
      <p:sp>
        <p:nvSpPr>
          <p:cNvPr id="8" name="Rectangle 7">
            <a:extLst>
              <a:ext uri="{FF2B5EF4-FFF2-40B4-BE49-F238E27FC236}">
                <a16:creationId xmlns:a16="http://schemas.microsoft.com/office/drawing/2014/main" id="{5E2E79F3-07E2-7F4A-8A3D-CF41B4A3C4AA}"/>
              </a:ext>
            </a:extLst>
          </p:cNvPr>
          <p:cNvSpPr/>
          <p:nvPr/>
        </p:nvSpPr>
        <p:spPr>
          <a:xfrm>
            <a:off x="1908929" y="7149867"/>
            <a:ext cx="1265090" cy="683264"/>
          </a:xfrm>
          <a:prstGeom prst="rect">
            <a:avLst/>
          </a:prstGeom>
        </p:spPr>
        <p:txBody>
          <a:bodyPr wrap="none">
            <a:spAutoFit/>
          </a:bodyPr>
          <a:lstStyle/>
          <a:p>
            <a:r>
              <a:rPr lang="en-US" b="0" dirty="0">
                <a:solidFill>
                  <a:schemeClr val="bg1"/>
                </a:solidFill>
              </a:rPr>
              <a:t>VCS</a:t>
            </a:r>
          </a:p>
        </p:txBody>
      </p:sp>
      <p:pic>
        <p:nvPicPr>
          <p:cNvPr id="10" name="Picture 9">
            <a:extLst>
              <a:ext uri="{FF2B5EF4-FFF2-40B4-BE49-F238E27FC236}">
                <a16:creationId xmlns:a16="http://schemas.microsoft.com/office/drawing/2014/main" id="{32CDCE27-00E7-1B40-8D95-AFA638E0B102}"/>
              </a:ext>
            </a:extLst>
          </p:cNvPr>
          <p:cNvPicPr preferRelativeResize="0">
            <a:picLocks/>
          </p:cNvPicPr>
          <p:nvPr/>
        </p:nvPicPr>
        <p:blipFill>
          <a:blip r:embed="rId4"/>
          <a:stretch>
            <a:fillRect/>
          </a:stretch>
        </p:blipFill>
        <p:spPr>
          <a:xfrm>
            <a:off x="3817710" y="5793247"/>
            <a:ext cx="1371600" cy="228600"/>
          </a:xfrm>
          <a:prstGeom prst="rect">
            <a:avLst/>
          </a:prstGeom>
        </p:spPr>
      </p:pic>
      <p:pic>
        <p:nvPicPr>
          <p:cNvPr id="13" name="Picture 12">
            <a:extLst>
              <a:ext uri="{FF2B5EF4-FFF2-40B4-BE49-F238E27FC236}">
                <a16:creationId xmlns:a16="http://schemas.microsoft.com/office/drawing/2014/main" id="{1DD6A4B3-B215-B141-9979-9F099CB7E0F5}"/>
              </a:ext>
            </a:extLst>
          </p:cNvPr>
          <p:cNvPicPr>
            <a:picLocks noChangeAspect="1"/>
          </p:cNvPicPr>
          <p:nvPr/>
        </p:nvPicPr>
        <p:blipFill>
          <a:blip r:embed="rId5"/>
          <a:stretch>
            <a:fillRect/>
          </a:stretch>
        </p:blipFill>
        <p:spPr>
          <a:xfrm>
            <a:off x="4663669" y="4478798"/>
            <a:ext cx="2857500" cy="2857500"/>
          </a:xfrm>
          <a:prstGeom prst="rect">
            <a:avLst/>
          </a:prstGeom>
        </p:spPr>
      </p:pic>
      <p:sp>
        <p:nvSpPr>
          <p:cNvPr id="14" name="Rectangle 13">
            <a:extLst>
              <a:ext uri="{FF2B5EF4-FFF2-40B4-BE49-F238E27FC236}">
                <a16:creationId xmlns:a16="http://schemas.microsoft.com/office/drawing/2014/main" id="{ACDB3111-A4D6-444E-85B6-7E4D8785993B}"/>
              </a:ext>
            </a:extLst>
          </p:cNvPr>
          <p:cNvSpPr/>
          <p:nvPr/>
        </p:nvSpPr>
        <p:spPr>
          <a:xfrm>
            <a:off x="4640739" y="7149867"/>
            <a:ext cx="3147015" cy="1993366"/>
          </a:xfrm>
          <a:prstGeom prst="rect">
            <a:avLst/>
          </a:prstGeom>
        </p:spPr>
        <p:txBody>
          <a:bodyPr wrap="none">
            <a:spAutoFit/>
          </a:bodyPr>
          <a:lstStyle/>
          <a:p>
            <a:pPr algn="ctr"/>
            <a:r>
              <a:rPr lang="en-US" b="0" dirty="0">
                <a:solidFill>
                  <a:schemeClr val="bg1"/>
                </a:solidFill>
              </a:rPr>
              <a:t>Terraform</a:t>
            </a:r>
          </a:p>
          <a:p>
            <a:pPr algn="ctr"/>
            <a:r>
              <a:rPr lang="en-US" b="0" dirty="0">
                <a:solidFill>
                  <a:schemeClr val="bg1"/>
                </a:solidFill>
              </a:rPr>
              <a:t>Cloud</a:t>
            </a:r>
          </a:p>
          <a:p>
            <a:pPr algn="ctr"/>
            <a:r>
              <a:rPr lang="en-US" b="0" dirty="0">
                <a:solidFill>
                  <a:schemeClr val="bg1"/>
                </a:solidFill>
              </a:rPr>
              <a:t>Workspace</a:t>
            </a:r>
          </a:p>
        </p:txBody>
      </p:sp>
      <p:pic>
        <p:nvPicPr>
          <p:cNvPr id="15" name="Picture 14">
            <a:extLst>
              <a:ext uri="{FF2B5EF4-FFF2-40B4-BE49-F238E27FC236}">
                <a16:creationId xmlns:a16="http://schemas.microsoft.com/office/drawing/2014/main" id="{C6AA7FEE-23CC-E946-AEC7-7AC7E952A172}"/>
              </a:ext>
            </a:extLst>
          </p:cNvPr>
          <p:cNvPicPr>
            <a:picLocks noChangeAspect="1"/>
          </p:cNvPicPr>
          <p:nvPr/>
        </p:nvPicPr>
        <p:blipFill>
          <a:blip r:embed="rId6"/>
          <a:stretch>
            <a:fillRect/>
          </a:stretch>
        </p:blipFill>
        <p:spPr>
          <a:xfrm>
            <a:off x="9112183" y="4987816"/>
            <a:ext cx="1739900" cy="1866900"/>
          </a:xfrm>
          <a:prstGeom prst="rect">
            <a:avLst/>
          </a:prstGeom>
        </p:spPr>
      </p:pic>
      <p:pic>
        <p:nvPicPr>
          <p:cNvPr id="16" name="Picture 15">
            <a:extLst>
              <a:ext uri="{FF2B5EF4-FFF2-40B4-BE49-F238E27FC236}">
                <a16:creationId xmlns:a16="http://schemas.microsoft.com/office/drawing/2014/main" id="{CC427714-FAB4-054A-A3AF-DC30F077CBB8}"/>
              </a:ext>
            </a:extLst>
          </p:cNvPr>
          <p:cNvPicPr>
            <a:picLocks noChangeAspect="1"/>
          </p:cNvPicPr>
          <p:nvPr/>
        </p:nvPicPr>
        <p:blipFill>
          <a:blip r:embed="rId7"/>
          <a:stretch>
            <a:fillRect/>
          </a:stretch>
        </p:blipFill>
        <p:spPr>
          <a:xfrm>
            <a:off x="20709343" y="5215398"/>
            <a:ext cx="1917700" cy="1384300"/>
          </a:xfrm>
          <a:prstGeom prst="rect">
            <a:avLst/>
          </a:prstGeom>
        </p:spPr>
      </p:pic>
      <p:sp>
        <p:nvSpPr>
          <p:cNvPr id="17" name="Rectangle 16">
            <a:extLst>
              <a:ext uri="{FF2B5EF4-FFF2-40B4-BE49-F238E27FC236}">
                <a16:creationId xmlns:a16="http://schemas.microsoft.com/office/drawing/2014/main" id="{E9561E82-49DE-7E48-9791-1D1F5B967416}"/>
              </a:ext>
            </a:extLst>
          </p:cNvPr>
          <p:cNvSpPr/>
          <p:nvPr/>
        </p:nvSpPr>
        <p:spPr>
          <a:xfrm>
            <a:off x="19279381" y="7150608"/>
            <a:ext cx="4777623" cy="683264"/>
          </a:xfrm>
          <a:prstGeom prst="rect">
            <a:avLst/>
          </a:prstGeom>
        </p:spPr>
        <p:txBody>
          <a:bodyPr wrap="square">
            <a:spAutoFit/>
          </a:bodyPr>
          <a:lstStyle/>
          <a:p>
            <a:pPr algn="ctr"/>
            <a:r>
              <a:rPr lang="en-US" b="0" dirty="0">
                <a:solidFill>
                  <a:schemeClr val="bg1"/>
                </a:solidFill>
              </a:rPr>
              <a:t>Infrastructure</a:t>
            </a:r>
          </a:p>
        </p:txBody>
      </p:sp>
      <p:sp>
        <p:nvSpPr>
          <p:cNvPr id="18" name="Rectangle 17">
            <a:extLst>
              <a:ext uri="{FF2B5EF4-FFF2-40B4-BE49-F238E27FC236}">
                <a16:creationId xmlns:a16="http://schemas.microsoft.com/office/drawing/2014/main" id="{A631A6A9-3D91-3846-95A1-CD90CD4AE7A8}"/>
              </a:ext>
            </a:extLst>
          </p:cNvPr>
          <p:cNvSpPr/>
          <p:nvPr/>
        </p:nvSpPr>
        <p:spPr>
          <a:xfrm>
            <a:off x="9154688" y="7132843"/>
            <a:ext cx="1659429" cy="717312"/>
          </a:xfrm>
          <a:prstGeom prst="rect">
            <a:avLst/>
          </a:prstGeom>
        </p:spPr>
        <p:txBody>
          <a:bodyPr wrap="none">
            <a:spAutoFit/>
          </a:bodyPr>
          <a:lstStyle/>
          <a:p>
            <a:r>
              <a:rPr lang="en-US" b="0" dirty="0">
                <a:solidFill>
                  <a:schemeClr val="bg1"/>
                </a:solidFill>
                <a:latin typeface="Courier" pitchFamily="2" charset="0"/>
              </a:rPr>
              <a:t>plan</a:t>
            </a:r>
          </a:p>
        </p:txBody>
      </p:sp>
      <p:sp>
        <p:nvSpPr>
          <p:cNvPr id="6" name="Rectangle 5">
            <a:extLst>
              <a:ext uri="{FF2B5EF4-FFF2-40B4-BE49-F238E27FC236}">
                <a16:creationId xmlns:a16="http://schemas.microsoft.com/office/drawing/2014/main" id="{A26D7B0F-3F50-5040-8832-3E4DAB6431FD}"/>
              </a:ext>
            </a:extLst>
          </p:cNvPr>
          <p:cNvSpPr/>
          <p:nvPr/>
        </p:nvSpPr>
        <p:spPr>
          <a:xfrm>
            <a:off x="12195284" y="7336298"/>
            <a:ext cx="3168485" cy="1993366"/>
          </a:xfrm>
          <a:prstGeom prst="rect">
            <a:avLst/>
          </a:prstGeom>
        </p:spPr>
        <p:txBody>
          <a:bodyPr wrap="square">
            <a:spAutoFit/>
          </a:bodyPr>
          <a:lstStyle/>
          <a:p>
            <a:pPr algn="ctr"/>
            <a:r>
              <a:rPr lang="en-US" b="0" dirty="0">
                <a:solidFill>
                  <a:schemeClr val="bg1"/>
                </a:solidFill>
              </a:rPr>
              <a:t>Sentinel</a:t>
            </a:r>
          </a:p>
          <a:p>
            <a:pPr algn="ctr"/>
            <a:r>
              <a:rPr lang="en-US" b="0" dirty="0">
                <a:solidFill>
                  <a:schemeClr val="bg1"/>
                </a:solidFill>
              </a:rPr>
              <a:t>Policy</a:t>
            </a:r>
          </a:p>
          <a:p>
            <a:pPr algn="ctr"/>
            <a:r>
              <a:rPr lang="en-US" b="0" dirty="0">
                <a:solidFill>
                  <a:schemeClr val="bg1"/>
                </a:solidFill>
              </a:rPr>
              <a:t>Checks</a:t>
            </a:r>
          </a:p>
        </p:txBody>
      </p:sp>
      <p:pic>
        <p:nvPicPr>
          <p:cNvPr id="22" name="Picture 21">
            <a:extLst>
              <a:ext uri="{FF2B5EF4-FFF2-40B4-BE49-F238E27FC236}">
                <a16:creationId xmlns:a16="http://schemas.microsoft.com/office/drawing/2014/main" id="{3FE3E103-CC34-2F4E-AB16-7128AE7872EE}"/>
              </a:ext>
            </a:extLst>
          </p:cNvPr>
          <p:cNvPicPr preferRelativeResize="0">
            <a:picLocks/>
          </p:cNvPicPr>
          <p:nvPr/>
        </p:nvPicPr>
        <p:blipFill>
          <a:blip r:embed="rId4"/>
          <a:stretch>
            <a:fillRect/>
          </a:stretch>
        </p:blipFill>
        <p:spPr>
          <a:xfrm>
            <a:off x="7374865" y="5793246"/>
            <a:ext cx="1371600" cy="228600"/>
          </a:xfrm>
          <a:prstGeom prst="rect">
            <a:avLst/>
          </a:prstGeom>
        </p:spPr>
      </p:pic>
      <p:pic>
        <p:nvPicPr>
          <p:cNvPr id="23" name="Picture 22">
            <a:extLst>
              <a:ext uri="{FF2B5EF4-FFF2-40B4-BE49-F238E27FC236}">
                <a16:creationId xmlns:a16="http://schemas.microsoft.com/office/drawing/2014/main" id="{E6A5AF96-AF7C-4C4F-B28E-7BC6FA1CC7A1}"/>
              </a:ext>
            </a:extLst>
          </p:cNvPr>
          <p:cNvPicPr preferRelativeResize="0">
            <a:picLocks/>
          </p:cNvPicPr>
          <p:nvPr/>
        </p:nvPicPr>
        <p:blipFill>
          <a:blip r:embed="rId4"/>
          <a:stretch>
            <a:fillRect/>
          </a:stretch>
        </p:blipFill>
        <p:spPr>
          <a:xfrm>
            <a:off x="11069732" y="5793246"/>
            <a:ext cx="1371600" cy="228600"/>
          </a:xfrm>
          <a:prstGeom prst="rect">
            <a:avLst/>
          </a:prstGeom>
        </p:spPr>
      </p:pic>
      <p:grpSp>
        <p:nvGrpSpPr>
          <p:cNvPr id="30" name="Group 29">
            <a:extLst>
              <a:ext uri="{FF2B5EF4-FFF2-40B4-BE49-F238E27FC236}">
                <a16:creationId xmlns:a16="http://schemas.microsoft.com/office/drawing/2014/main" id="{01B54B27-A561-B545-8D2F-AF6B0D5DFF09}"/>
              </a:ext>
            </a:extLst>
          </p:cNvPr>
          <p:cNvGrpSpPr/>
          <p:nvPr/>
        </p:nvGrpSpPr>
        <p:grpSpPr>
          <a:xfrm>
            <a:off x="12604820" y="4530861"/>
            <a:ext cx="2307222" cy="2323855"/>
            <a:chOff x="12934004" y="4530861"/>
            <a:chExt cx="2307222" cy="2323855"/>
          </a:xfrm>
        </p:grpSpPr>
        <p:sp>
          <p:nvSpPr>
            <p:cNvPr id="4" name="Rectangle 3">
              <a:extLst>
                <a:ext uri="{FF2B5EF4-FFF2-40B4-BE49-F238E27FC236}">
                  <a16:creationId xmlns:a16="http://schemas.microsoft.com/office/drawing/2014/main" id="{D7BF906A-0832-C74B-8818-FA1978DB728D}"/>
                </a:ext>
              </a:extLst>
            </p:cNvPr>
            <p:cNvSpPr/>
            <p:nvPr/>
          </p:nvSpPr>
          <p:spPr>
            <a:xfrm>
              <a:off x="12934004" y="4530861"/>
              <a:ext cx="2307222" cy="2323855"/>
            </a:xfrm>
            <a:prstGeom prst="rect">
              <a:avLst/>
            </a:prstGeom>
            <a:solidFill>
              <a:schemeClr val="accent1">
                <a:lumMod val="60000"/>
                <a:lumOff val="40000"/>
              </a:schemeClr>
            </a:solid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400" b="0" i="0" u="none" strike="noStrike" cap="none" spc="0" normalizeH="0" baseline="0" dirty="0">
                <a:ln>
                  <a:noFill/>
                </a:ln>
                <a:solidFill>
                  <a:srgbClr val="000000"/>
                </a:solidFill>
                <a:effectLst/>
                <a:uFillTx/>
                <a:latin typeface="Verdana"/>
                <a:ea typeface="Verdana"/>
                <a:cs typeface="Verdana"/>
                <a:sym typeface="Verdana"/>
              </a:endParaRPr>
            </a:p>
          </p:txBody>
        </p:sp>
        <p:pic>
          <p:nvPicPr>
            <p:cNvPr id="25" name="Picture 24">
              <a:extLst>
                <a:ext uri="{FF2B5EF4-FFF2-40B4-BE49-F238E27FC236}">
                  <a16:creationId xmlns:a16="http://schemas.microsoft.com/office/drawing/2014/main" id="{84BC2C33-0245-0546-9C2C-491998D08527}"/>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13369642" y="5063238"/>
              <a:ext cx="1435946" cy="1474755"/>
            </a:xfrm>
            <a:prstGeom prst="rect">
              <a:avLst/>
            </a:prstGeom>
          </p:spPr>
        </p:pic>
      </p:grpSp>
      <p:pic>
        <p:nvPicPr>
          <p:cNvPr id="26" name="Picture 25">
            <a:extLst>
              <a:ext uri="{FF2B5EF4-FFF2-40B4-BE49-F238E27FC236}">
                <a16:creationId xmlns:a16="http://schemas.microsoft.com/office/drawing/2014/main" id="{69B13393-1418-AD45-9B38-F5CAB0B51278}"/>
              </a:ext>
            </a:extLst>
          </p:cNvPr>
          <p:cNvPicPr preferRelativeResize="0">
            <a:picLocks/>
          </p:cNvPicPr>
          <p:nvPr/>
        </p:nvPicPr>
        <p:blipFill>
          <a:blip r:embed="rId4"/>
          <a:stretch>
            <a:fillRect/>
          </a:stretch>
        </p:blipFill>
        <p:spPr>
          <a:xfrm>
            <a:off x="15331562" y="5800616"/>
            <a:ext cx="1371600" cy="228600"/>
          </a:xfrm>
          <a:prstGeom prst="rect">
            <a:avLst/>
          </a:prstGeom>
        </p:spPr>
      </p:pic>
      <p:pic>
        <p:nvPicPr>
          <p:cNvPr id="27" name="Picture 26">
            <a:extLst>
              <a:ext uri="{FF2B5EF4-FFF2-40B4-BE49-F238E27FC236}">
                <a16:creationId xmlns:a16="http://schemas.microsoft.com/office/drawing/2014/main" id="{55220C71-6159-CA4C-9F16-777111FF348A}"/>
              </a:ext>
            </a:extLst>
          </p:cNvPr>
          <p:cNvPicPr>
            <a:picLocks noChangeAspect="1"/>
          </p:cNvPicPr>
          <p:nvPr/>
        </p:nvPicPr>
        <p:blipFill>
          <a:blip r:embed="rId6"/>
          <a:stretch>
            <a:fillRect/>
          </a:stretch>
        </p:blipFill>
        <p:spPr>
          <a:xfrm>
            <a:off x="16947710" y="4975116"/>
            <a:ext cx="1739900" cy="1866900"/>
          </a:xfrm>
          <a:prstGeom prst="rect">
            <a:avLst/>
          </a:prstGeom>
        </p:spPr>
      </p:pic>
      <p:sp>
        <p:nvSpPr>
          <p:cNvPr id="28" name="Rectangle 27">
            <a:extLst>
              <a:ext uri="{FF2B5EF4-FFF2-40B4-BE49-F238E27FC236}">
                <a16:creationId xmlns:a16="http://schemas.microsoft.com/office/drawing/2014/main" id="{F24F46F1-B1E3-3042-A968-ACBAC046E9CD}"/>
              </a:ext>
            </a:extLst>
          </p:cNvPr>
          <p:cNvSpPr/>
          <p:nvPr/>
        </p:nvSpPr>
        <p:spPr>
          <a:xfrm>
            <a:off x="16812890" y="7132320"/>
            <a:ext cx="2028119" cy="717312"/>
          </a:xfrm>
          <a:prstGeom prst="rect">
            <a:avLst/>
          </a:prstGeom>
        </p:spPr>
        <p:txBody>
          <a:bodyPr wrap="none">
            <a:spAutoFit/>
          </a:bodyPr>
          <a:lstStyle/>
          <a:p>
            <a:r>
              <a:rPr lang="en-US" b="0" dirty="0">
                <a:solidFill>
                  <a:schemeClr val="bg1"/>
                </a:solidFill>
                <a:latin typeface="Courier" pitchFamily="2" charset="0"/>
              </a:rPr>
              <a:t>apply</a:t>
            </a:r>
          </a:p>
        </p:txBody>
      </p:sp>
      <p:pic>
        <p:nvPicPr>
          <p:cNvPr id="29" name="Picture 28">
            <a:extLst>
              <a:ext uri="{FF2B5EF4-FFF2-40B4-BE49-F238E27FC236}">
                <a16:creationId xmlns:a16="http://schemas.microsoft.com/office/drawing/2014/main" id="{A4C34451-44E7-CB4C-94D9-29BBFA5721CC}"/>
              </a:ext>
            </a:extLst>
          </p:cNvPr>
          <p:cNvPicPr preferRelativeResize="0">
            <a:picLocks/>
          </p:cNvPicPr>
          <p:nvPr/>
        </p:nvPicPr>
        <p:blipFill>
          <a:blip r:embed="rId4"/>
          <a:stretch>
            <a:fillRect/>
          </a:stretch>
        </p:blipFill>
        <p:spPr>
          <a:xfrm>
            <a:off x="18901958" y="5806966"/>
            <a:ext cx="1371600" cy="228600"/>
          </a:xfrm>
          <a:prstGeom prst="rect">
            <a:avLst/>
          </a:prstGeom>
        </p:spPr>
      </p:pic>
      <p:sp>
        <p:nvSpPr>
          <p:cNvPr id="2" name="TextBox 1">
            <a:extLst>
              <a:ext uri="{FF2B5EF4-FFF2-40B4-BE49-F238E27FC236}">
                <a16:creationId xmlns:a16="http://schemas.microsoft.com/office/drawing/2014/main" id="{123589CC-2B3B-3849-884D-17D8CA3F5E59}"/>
              </a:ext>
            </a:extLst>
          </p:cNvPr>
          <p:cNvSpPr txBox="1"/>
          <p:nvPr/>
        </p:nvSpPr>
        <p:spPr>
          <a:xfrm>
            <a:off x="2218459" y="10796068"/>
            <a:ext cx="19074145" cy="90127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b">
            <a:spAutoFit/>
          </a:bodyPr>
          <a:lstStyle/>
          <a:p>
            <a:pPr marL="0" marR="0" indent="0" algn="ctr" defTabSz="1828800" rtl="0" fontAlgn="auto" latinLnBrk="0" hangingPunct="0">
              <a:lnSpc>
                <a:spcPct val="80000"/>
              </a:lnSpc>
              <a:spcBef>
                <a:spcPts val="500"/>
              </a:spcBef>
              <a:spcAft>
                <a:spcPts val="0"/>
              </a:spcAft>
              <a:buClrTx/>
              <a:buSzTx/>
              <a:buFontTx/>
              <a:buNone/>
              <a:tabLst/>
            </a:pPr>
            <a:r>
              <a:rPr kumimoji="0" lang="en-US" sz="4800" b="0" i="0" u="none" strike="noStrike" cap="none" spc="0" normalizeH="0" baseline="0" dirty="0">
                <a:ln>
                  <a:noFill/>
                </a:ln>
                <a:solidFill>
                  <a:schemeClr val="bg1"/>
                </a:solidFill>
                <a:effectLst/>
                <a:uFillTx/>
                <a:latin typeface="Tahoma"/>
                <a:ea typeface="Tahoma"/>
                <a:cs typeface="Tahoma"/>
                <a:sym typeface="Tahoma"/>
              </a:rPr>
              <a:t>If cost estimates are enabled, they run right after the plan.</a:t>
            </a:r>
          </a:p>
        </p:txBody>
      </p:sp>
    </p:spTree>
    <p:extLst>
      <p:ext uri="{BB962C8B-B14F-4D97-AF65-F5344CB8AC3E}">
        <p14:creationId xmlns:p14="http://schemas.microsoft.com/office/powerpoint/2010/main" val="299133500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14CA0D-F852-FB43-BDD5-93B94925D8B4}"/>
              </a:ext>
            </a:extLst>
          </p:cNvPr>
          <p:cNvSpPr>
            <a:spLocks noGrp="1"/>
          </p:cNvSpPr>
          <p:nvPr>
            <p:ph type="title"/>
          </p:nvPr>
        </p:nvSpPr>
        <p:spPr>
          <a:xfrm>
            <a:off x="1451869" y="783573"/>
            <a:ext cx="21746797" cy="1765663"/>
          </a:xfrm>
        </p:spPr>
        <p:txBody>
          <a:bodyPr/>
          <a:lstStyle/>
          <a:p>
            <a:r>
              <a:rPr lang="en-US" dirty="0"/>
              <a:t>All Policy Checks Passed</a:t>
            </a:r>
          </a:p>
        </p:txBody>
      </p:sp>
      <p:pic>
        <p:nvPicPr>
          <p:cNvPr id="3" name="Picture 2">
            <a:extLst>
              <a:ext uri="{FF2B5EF4-FFF2-40B4-BE49-F238E27FC236}">
                <a16:creationId xmlns:a16="http://schemas.microsoft.com/office/drawing/2014/main" id="{E89AA123-144A-0D49-9151-9C6A91DDF46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67213" y="2277377"/>
            <a:ext cx="19649573" cy="10655050"/>
          </a:xfrm>
          <a:prstGeom prst="rect">
            <a:avLst/>
          </a:prstGeom>
        </p:spPr>
      </p:pic>
    </p:spTree>
    <p:extLst>
      <p:ext uri="{BB962C8B-B14F-4D97-AF65-F5344CB8AC3E}">
        <p14:creationId xmlns:p14="http://schemas.microsoft.com/office/powerpoint/2010/main" val="212333433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14CA0D-F852-FB43-BDD5-93B94925D8B4}"/>
              </a:ext>
            </a:extLst>
          </p:cNvPr>
          <p:cNvSpPr>
            <a:spLocks noGrp="1"/>
          </p:cNvSpPr>
          <p:nvPr>
            <p:ph type="title"/>
          </p:nvPr>
        </p:nvSpPr>
        <p:spPr>
          <a:xfrm>
            <a:off x="1451869" y="783573"/>
            <a:ext cx="21746797" cy="1765663"/>
          </a:xfrm>
        </p:spPr>
        <p:txBody>
          <a:bodyPr/>
          <a:lstStyle/>
          <a:p>
            <a:r>
              <a:rPr lang="en-US" dirty="0"/>
              <a:t>A Soft Mandatory Policy Check Was Overridden </a:t>
            </a:r>
          </a:p>
        </p:txBody>
      </p:sp>
      <p:pic>
        <p:nvPicPr>
          <p:cNvPr id="5" name="Picture 4">
            <a:extLst>
              <a:ext uri="{FF2B5EF4-FFF2-40B4-BE49-F238E27FC236}">
                <a16:creationId xmlns:a16="http://schemas.microsoft.com/office/drawing/2014/main" id="{7A69E813-8DDB-4249-BA2D-68B8A1FC9C3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51868" y="2202295"/>
            <a:ext cx="19994967" cy="10130120"/>
          </a:xfrm>
          <a:prstGeom prst="rect">
            <a:avLst/>
          </a:prstGeom>
        </p:spPr>
      </p:pic>
    </p:spTree>
    <p:extLst>
      <p:ext uri="{BB962C8B-B14F-4D97-AF65-F5344CB8AC3E}">
        <p14:creationId xmlns:p14="http://schemas.microsoft.com/office/powerpoint/2010/main" val="360252363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A87030-B22B-8340-8A6A-D8EB267266BD}"/>
              </a:ext>
            </a:extLst>
          </p:cNvPr>
          <p:cNvSpPr>
            <a:spLocks noGrp="1"/>
          </p:cNvSpPr>
          <p:nvPr>
            <p:ph type="body" idx="1"/>
          </p:nvPr>
        </p:nvSpPr>
        <p:spPr>
          <a:xfrm>
            <a:off x="1453186" y="2890839"/>
            <a:ext cx="21745481" cy="9739082"/>
          </a:xfrm>
        </p:spPr>
        <p:txBody>
          <a:bodyPr>
            <a:normAutofit fontScale="92500"/>
          </a:bodyPr>
          <a:lstStyle/>
          <a:p>
            <a:r>
              <a:rPr lang="en-US" dirty="0"/>
              <a:t>The </a:t>
            </a:r>
            <a:r>
              <a:rPr lang="en-US" b="1" dirty="0"/>
              <a:t>tfplan/v2</a:t>
            </a:r>
            <a:r>
              <a:rPr lang="en-US" dirty="0"/>
              <a:t> gives data generated from Terraform plans.</a:t>
            </a:r>
          </a:p>
          <a:p>
            <a:pPr lvl="1"/>
            <a:r>
              <a:rPr lang="en-US" dirty="0">
                <a:hlinkClick r:id="rId3"/>
              </a:rPr>
              <a:t>https://www.terraform.io/docs/cloud/sentinel/import/tfplan-v2.html</a:t>
            </a:r>
            <a:r>
              <a:rPr lang="en-US" dirty="0"/>
              <a:t> </a:t>
            </a:r>
          </a:p>
          <a:p>
            <a:r>
              <a:rPr lang="en-US" dirty="0"/>
              <a:t>The </a:t>
            </a:r>
            <a:r>
              <a:rPr lang="en-US" b="1" dirty="0"/>
              <a:t>tfconfig/v2</a:t>
            </a:r>
            <a:r>
              <a:rPr lang="en-US" dirty="0"/>
              <a:t> import gives data about the Terraform configuration.</a:t>
            </a:r>
          </a:p>
          <a:p>
            <a:pPr lvl="1"/>
            <a:r>
              <a:rPr lang="en-US" dirty="0">
                <a:hlinkClick r:id="rId4"/>
              </a:rPr>
              <a:t>https://www.terraform.io/docs/cloud/sentinel/import/tfconfig-v2.html</a:t>
            </a:r>
            <a:r>
              <a:rPr lang="en-US" dirty="0"/>
              <a:t> </a:t>
            </a:r>
          </a:p>
          <a:p>
            <a:r>
              <a:rPr lang="en-US" dirty="0"/>
              <a:t>The </a:t>
            </a:r>
            <a:r>
              <a:rPr lang="en-US" b="1" dirty="0"/>
              <a:t>tfstate/v2</a:t>
            </a:r>
            <a:r>
              <a:rPr lang="en-US" dirty="0"/>
              <a:t> import gives data about the current state of a workspace. </a:t>
            </a:r>
          </a:p>
          <a:p>
            <a:pPr lvl="1"/>
            <a:r>
              <a:rPr lang="en-US" dirty="0">
                <a:hlinkClick r:id="rId5"/>
              </a:rPr>
              <a:t>https://www.terraform.io/docs/cloud/sentinel/import/tfstate-v2.html</a:t>
            </a:r>
            <a:endParaRPr lang="en-US" dirty="0"/>
          </a:p>
          <a:p>
            <a:r>
              <a:rPr lang="en-US" dirty="0"/>
              <a:t>The </a:t>
            </a:r>
            <a:r>
              <a:rPr lang="en-US" b="1" dirty="0"/>
              <a:t>tfrun</a:t>
            </a:r>
            <a:r>
              <a:rPr lang="en-US" dirty="0"/>
              <a:t> import provides metadata for Terraform runs and their workspaces as well as cost estimate data. (There is no v2 version of it.)</a:t>
            </a:r>
          </a:p>
          <a:p>
            <a:pPr lvl="1"/>
            <a:r>
              <a:rPr lang="en-US" dirty="0">
                <a:hlinkClick r:id="rId6"/>
              </a:rPr>
              <a:t>https://www.terraform.io/docs/cloud/sentinel/import/tfrun.html</a:t>
            </a:r>
            <a:endParaRPr lang="en-US" dirty="0"/>
          </a:p>
        </p:txBody>
      </p:sp>
      <p:sp>
        <p:nvSpPr>
          <p:cNvPr id="3" name="Title 2">
            <a:extLst>
              <a:ext uri="{FF2B5EF4-FFF2-40B4-BE49-F238E27FC236}">
                <a16:creationId xmlns:a16="http://schemas.microsoft.com/office/drawing/2014/main" id="{B630FC89-1145-9C4E-BEDD-8AE5BE2049FE}"/>
              </a:ext>
            </a:extLst>
          </p:cNvPr>
          <p:cNvSpPr>
            <a:spLocks noGrp="1"/>
          </p:cNvSpPr>
          <p:nvPr>
            <p:ph type="title"/>
          </p:nvPr>
        </p:nvSpPr>
        <p:spPr/>
        <p:txBody>
          <a:bodyPr/>
          <a:lstStyle/>
          <a:p>
            <a:r>
              <a:rPr lang="en-US" dirty="0"/>
              <a:t>Sentinel Imports in Terraform</a:t>
            </a:r>
          </a:p>
        </p:txBody>
      </p:sp>
    </p:spTree>
    <p:extLst>
      <p:ext uri="{BB962C8B-B14F-4D97-AF65-F5344CB8AC3E}">
        <p14:creationId xmlns:p14="http://schemas.microsoft.com/office/powerpoint/2010/main" val="329060130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F3E4C6-1195-8941-B0DE-FA531FDECF32}"/>
              </a:ext>
            </a:extLst>
          </p:cNvPr>
          <p:cNvSpPr>
            <a:spLocks noGrp="1"/>
          </p:cNvSpPr>
          <p:nvPr>
            <p:ph type="body" idx="1"/>
          </p:nvPr>
        </p:nvSpPr>
        <p:spPr/>
        <p:txBody>
          <a:bodyPr>
            <a:normAutofit fontScale="92500" lnSpcReduction="10000"/>
          </a:bodyPr>
          <a:lstStyle/>
          <a:p>
            <a:r>
              <a:rPr lang="en-US" dirty="0"/>
              <a:t>Sentinel in Terraform Cloud (TFC) and Terraform Enterprise (TFE)</a:t>
            </a:r>
          </a:p>
          <a:p>
            <a:r>
              <a:rPr lang="en-US" dirty="0"/>
              <a:t>The Sentinel Language</a:t>
            </a:r>
          </a:p>
          <a:p>
            <a:r>
              <a:rPr lang="en-US" dirty="0"/>
              <a:t>Lab Challenge 1: Using the Sentinel CLI</a:t>
            </a:r>
          </a:p>
          <a:p>
            <a:r>
              <a:rPr lang="en-US" dirty="0"/>
              <a:t>Lab Challenge 2: Applying and Testing a Policy with the CLI</a:t>
            </a:r>
          </a:p>
          <a:p>
            <a:r>
              <a:rPr lang="en-US" dirty="0"/>
              <a:t>The Evolution of Terraform Sentinel Policies</a:t>
            </a:r>
          </a:p>
          <a:p>
            <a:r>
              <a:rPr lang="en-US" dirty="0"/>
              <a:t>Writing Sentinel Policies and Testing them with the Sentinel CLI</a:t>
            </a:r>
          </a:p>
          <a:p>
            <a:r>
              <a:rPr lang="en-US" dirty="0"/>
              <a:t>Lab Exercises 1-2: Write and Test Your First Policies</a:t>
            </a:r>
          </a:p>
          <a:p>
            <a:r>
              <a:rPr lang="en-US" dirty="0"/>
              <a:t>Using Sentinel in Terraform Cloud</a:t>
            </a:r>
          </a:p>
          <a:p>
            <a:r>
              <a:rPr lang="en-US" dirty="0"/>
              <a:t>Lab Exercises 3-5: Write and Test More Policies</a:t>
            </a:r>
          </a:p>
          <a:p>
            <a:r>
              <a:rPr lang="en-US" dirty="0"/>
              <a:t>Advanced Techniques</a:t>
            </a:r>
          </a:p>
          <a:p>
            <a:r>
              <a:rPr lang="en-US" dirty="0"/>
              <a:t>Extra Credit Challenge</a:t>
            </a:r>
          </a:p>
        </p:txBody>
      </p:sp>
      <p:sp>
        <p:nvSpPr>
          <p:cNvPr id="3" name="Title 2">
            <a:extLst>
              <a:ext uri="{FF2B5EF4-FFF2-40B4-BE49-F238E27FC236}">
                <a16:creationId xmlns:a16="http://schemas.microsoft.com/office/drawing/2014/main" id="{A4DF77ED-11F7-9E4E-A974-8975901BEB60}"/>
              </a:ext>
            </a:extLst>
          </p:cNvPr>
          <p:cNvSpPr>
            <a:spLocks noGrp="1"/>
          </p:cNvSpPr>
          <p:nvPr>
            <p:ph type="title"/>
          </p:nvPr>
        </p:nvSpPr>
        <p:spPr/>
        <p:txBody>
          <a:bodyPr/>
          <a:lstStyle/>
          <a:p>
            <a:r>
              <a:rPr lang="en-US" dirty="0"/>
              <a:t>Single Session Workshop Agenda</a:t>
            </a:r>
          </a:p>
        </p:txBody>
      </p:sp>
    </p:spTree>
    <p:extLst>
      <p:ext uri="{BB962C8B-B14F-4D97-AF65-F5344CB8AC3E}">
        <p14:creationId xmlns:p14="http://schemas.microsoft.com/office/powerpoint/2010/main" val="277803721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A87030-B22B-8340-8A6A-D8EB267266BD}"/>
              </a:ext>
            </a:extLst>
          </p:cNvPr>
          <p:cNvSpPr>
            <a:spLocks noGrp="1"/>
          </p:cNvSpPr>
          <p:nvPr>
            <p:ph type="body" idx="1"/>
          </p:nvPr>
        </p:nvSpPr>
        <p:spPr/>
        <p:txBody>
          <a:bodyPr>
            <a:normAutofit/>
          </a:bodyPr>
          <a:lstStyle/>
          <a:p>
            <a:r>
              <a:rPr lang="en-US" dirty="0"/>
              <a:t>Sentinel </a:t>
            </a:r>
            <a:r>
              <a:rPr lang="en-US" b="1" dirty="0"/>
              <a:t>Mocks</a:t>
            </a:r>
            <a:r>
              <a:rPr lang="en-US" dirty="0"/>
              <a:t> simulate the data that is made available to the Terraform Sentinel imports from Terraform plans.</a:t>
            </a:r>
          </a:p>
          <a:p>
            <a:r>
              <a:rPr lang="en-US" dirty="0"/>
              <a:t>They can be generated from recent plans using the Terraform Cloud UI and API.</a:t>
            </a:r>
          </a:p>
          <a:p>
            <a:r>
              <a:rPr lang="en-US" dirty="0"/>
              <a:t>They can also be copied and edited to simulate various combinations of resource and data source attributes.</a:t>
            </a:r>
          </a:p>
          <a:p>
            <a:r>
              <a:rPr lang="en-US" dirty="0"/>
              <a:t>They enable testing of Terraform Sentinel policies with the Sentinel CLI.</a:t>
            </a:r>
          </a:p>
          <a:p>
            <a:r>
              <a:rPr lang="en-US" dirty="0"/>
              <a:t>Using the Sentinel CLI with mocks speeds up development of new policies since additional plans do not need to be run.</a:t>
            </a:r>
          </a:p>
        </p:txBody>
      </p:sp>
      <p:sp>
        <p:nvSpPr>
          <p:cNvPr id="3" name="Title 2">
            <a:extLst>
              <a:ext uri="{FF2B5EF4-FFF2-40B4-BE49-F238E27FC236}">
                <a16:creationId xmlns:a16="http://schemas.microsoft.com/office/drawing/2014/main" id="{B630FC89-1145-9C4E-BEDD-8AE5BE2049FE}"/>
              </a:ext>
            </a:extLst>
          </p:cNvPr>
          <p:cNvSpPr>
            <a:spLocks noGrp="1"/>
          </p:cNvSpPr>
          <p:nvPr>
            <p:ph type="title"/>
          </p:nvPr>
        </p:nvSpPr>
        <p:spPr/>
        <p:txBody>
          <a:bodyPr/>
          <a:lstStyle/>
          <a:p>
            <a:r>
              <a:rPr lang="en-US" dirty="0"/>
              <a:t>Sentinel Mocks in Terraform</a:t>
            </a:r>
          </a:p>
        </p:txBody>
      </p:sp>
    </p:spTree>
    <p:extLst>
      <p:ext uri="{BB962C8B-B14F-4D97-AF65-F5344CB8AC3E}">
        <p14:creationId xmlns:p14="http://schemas.microsoft.com/office/powerpoint/2010/main" val="381888873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CAD1DD-AEBB-2B49-8DFB-718D41B42FD8}"/>
              </a:ext>
            </a:extLst>
          </p:cNvPr>
          <p:cNvSpPr>
            <a:spLocks noGrp="1"/>
          </p:cNvSpPr>
          <p:nvPr>
            <p:ph type="body" idx="1"/>
          </p:nvPr>
        </p:nvSpPr>
        <p:spPr/>
        <p:txBody>
          <a:bodyPr>
            <a:normAutofit/>
          </a:bodyPr>
          <a:lstStyle/>
          <a:p>
            <a:r>
              <a:rPr lang="en-US" dirty="0"/>
              <a:t>Main Sentinel Docs:</a:t>
            </a:r>
          </a:p>
          <a:p>
            <a:pPr lvl="1"/>
            <a:r>
              <a:rPr lang="en-US" u="sng" dirty="0">
                <a:hlinkClick r:id="rId3"/>
              </a:rPr>
              <a:t>https://docs.hashicorp.com/sentinel</a:t>
            </a:r>
            <a:endParaRPr lang="en-US" dirty="0"/>
          </a:p>
          <a:p>
            <a:r>
              <a:rPr lang="en-US" dirty="0"/>
              <a:t>Terraform Cloud Sentinel Docs:</a:t>
            </a:r>
          </a:p>
          <a:p>
            <a:pPr lvl="1"/>
            <a:r>
              <a:rPr lang="en-US" u="sng" dirty="0">
                <a:hlinkClick r:id="rId4"/>
              </a:rPr>
              <a:t>https://www.terraform.io/docs/cloud/sentinel/index.html</a:t>
            </a:r>
            <a:endParaRPr lang="en-US" dirty="0"/>
          </a:p>
          <a:p>
            <a:r>
              <a:rPr lang="en-US" dirty="0"/>
              <a:t>GitHub Repository with Sample Sentinel Policies for AWS, Azure, GCP, and VMware as well as useful common functions in modules:</a:t>
            </a:r>
          </a:p>
          <a:p>
            <a:pPr lvl="1"/>
            <a:r>
              <a:rPr lang="en-US" dirty="0">
                <a:hlinkClick r:id="rId5"/>
              </a:rPr>
              <a:t>https://github.com/hashicorp/terraform-sentinel-policies</a:t>
            </a:r>
            <a:r>
              <a:rPr lang="en-US" dirty="0"/>
              <a:t> </a:t>
            </a:r>
          </a:p>
          <a:p>
            <a:r>
              <a:rPr lang="en-US" dirty="0"/>
              <a:t>Guide to Writing and Testing Sentinel Policies in Terraform:</a:t>
            </a:r>
          </a:p>
          <a:p>
            <a:pPr lvl="1"/>
            <a:r>
              <a:rPr lang="en-US" dirty="0">
                <a:hlinkClick r:id="rId6"/>
              </a:rPr>
              <a:t>WritingAndTestingSentinelPoliciesForTerraform-v3.0.pdf</a:t>
            </a:r>
            <a:r>
              <a:rPr lang="en-US" dirty="0"/>
              <a:t> </a:t>
            </a:r>
          </a:p>
        </p:txBody>
      </p:sp>
      <p:sp>
        <p:nvSpPr>
          <p:cNvPr id="2" name="Title 1">
            <a:extLst>
              <a:ext uri="{FF2B5EF4-FFF2-40B4-BE49-F238E27FC236}">
                <a16:creationId xmlns:a16="http://schemas.microsoft.com/office/drawing/2014/main" id="{A45020B0-916E-1F48-87D8-0A57C0D49D17}"/>
              </a:ext>
            </a:extLst>
          </p:cNvPr>
          <p:cNvSpPr>
            <a:spLocks noGrp="1"/>
          </p:cNvSpPr>
          <p:nvPr>
            <p:ph type="title"/>
          </p:nvPr>
        </p:nvSpPr>
        <p:spPr/>
        <p:txBody>
          <a:bodyPr/>
          <a:lstStyle/>
          <a:p>
            <a:r>
              <a:rPr lang="en-US" dirty="0"/>
              <a:t>Useful Sentinel Documentation</a:t>
            </a:r>
          </a:p>
        </p:txBody>
      </p:sp>
    </p:spTree>
    <p:extLst>
      <p:ext uri="{BB962C8B-B14F-4D97-AF65-F5344CB8AC3E}">
        <p14:creationId xmlns:p14="http://schemas.microsoft.com/office/powerpoint/2010/main" val="29147007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ED39-B5D6-AE45-AF15-5AD5BFC94D83}"/>
              </a:ext>
            </a:extLst>
          </p:cNvPr>
          <p:cNvSpPr>
            <a:spLocks noGrp="1"/>
          </p:cNvSpPr>
          <p:nvPr>
            <p:ph type="title"/>
          </p:nvPr>
        </p:nvSpPr>
        <p:spPr/>
        <p:txBody>
          <a:bodyPr anchor="ctr"/>
          <a:lstStyle/>
          <a:p>
            <a:r>
              <a:rPr lang="en-US" dirty="0"/>
              <a:t>Sentinel Language</a:t>
            </a:r>
          </a:p>
        </p:txBody>
      </p:sp>
    </p:spTree>
    <p:extLst>
      <p:ext uri="{BB962C8B-B14F-4D97-AF65-F5344CB8AC3E}">
        <p14:creationId xmlns:p14="http://schemas.microsoft.com/office/powerpoint/2010/main" val="100717289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C4ADC1-11BD-E141-9C8D-5715AAF3B488}"/>
              </a:ext>
            </a:extLst>
          </p:cNvPr>
          <p:cNvSpPr>
            <a:spLocks noGrp="1"/>
          </p:cNvSpPr>
          <p:nvPr>
            <p:ph type="body" idx="1"/>
          </p:nvPr>
        </p:nvSpPr>
        <p:spPr/>
        <p:txBody>
          <a:bodyPr>
            <a:normAutofit lnSpcReduction="10000"/>
          </a:bodyPr>
          <a:lstStyle/>
          <a:p>
            <a:r>
              <a:rPr lang="en-US" b="1" dirty="0"/>
              <a:t>Boolean Expressions:</a:t>
            </a:r>
            <a:r>
              <a:rPr lang="en-US" dirty="0"/>
              <a:t> Evaluate to </a:t>
            </a:r>
            <a:r>
              <a:rPr lang="en-US" dirty="0">
                <a:latin typeface="Courier" pitchFamily="2" charset="0"/>
              </a:rPr>
              <a:t>true</a:t>
            </a:r>
            <a:r>
              <a:rPr lang="en-US" dirty="0"/>
              <a:t>, </a:t>
            </a:r>
            <a:r>
              <a:rPr lang="en-US" dirty="0">
                <a:latin typeface="Courier" pitchFamily="2" charset="0"/>
              </a:rPr>
              <a:t>false</a:t>
            </a:r>
            <a:r>
              <a:rPr lang="en-US" dirty="0"/>
              <a:t>, or </a:t>
            </a:r>
            <a:r>
              <a:rPr lang="en-US" dirty="0">
                <a:latin typeface="Courier" pitchFamily="2" charset="0"/>
              </a:rPr>
              <a:t>undefined</a:t>
            </a:r>
            <a:r>
              <a:rPr lang="en-US" dirty="0"/>
              <a:t>.</a:t>
            </a:r>
            <a:endParaRPr lang="en-US" b="1" dirty="0"/>
          </a:p>
          <a:p>
            <a:pPr lvl="1"/>
            <a:r>
              <a:rPr lang="en-US" dirty="0"/>
              <a:t>They use logical, comparison, set, and other </a:t>
            </a:r>
            <a:r>
              <a:rPr lang="en-US" b="1" dirty="0"/>
              <a:t>Operators</a:t>
            </a:r>
            <a:r>
              <a:rPr lang="en-US" dirty="0"/>
              <a:t>.</a:t>
            </a:r>
          </a:p>
          <a:p>
            <a:pPr lvl="1"/>
            <a:r>
              <a:rPr lang="en-US" dirty="0">
                <a:latin typeface="Courier" pitchFamily="2" charset="0"/>
              </a:rPr>
              <a:t>(5*2 == 10) and (7 in [ 2, 3, 5, 7, 11, 13, 17, 19])</a:t>
            </a:r>
          </a:p>
          <a:p>
            <a:r>
              <a:rPr lang="en-US" b="1" dirty="0"/>
              <a:t>Rules:</a:t>
            </a:r>
            <a:r>
              <a:rPr lang="en-US" dirty="0"/>
              <a:t> Evaluate a single expression which could be the result of calling a single function.</a:t>
            </a:r>
          </a:p>
          <a:p>
            <a:r>
              <a:rPr lang="en-US" b="1" dirty="0"/>
              <a:t>Main Rule:</a:t>
            </a:r>
            <a:r>
              <a:rPr lang="en-US" dirty="0"/>
              <a:t> Every Sentinel policy must have a rule called </a:t>
            </a:r>
            <a:r>
              <a:rPr lang="en-US" b="1" dirty="0"/>
              <a:t>main</a:t>
            </a:r>
            <a:r>
              <a:rPr lang="en-US" dirty="0"/>
              <a:t>.</a:t>
            </a:r>
          </a:p>
          <a:p>
            <a:pPr lvl="1"/>
            <a:r>
              <a:rPr lang="en-US" dirty="0"/>
              <a:t>The result of a policy is the value returned by its main rule.</a:t>
            </a:r>
          </a:p>
          <a:p>
            <a:r>
              <a:rPr lang="en-US" b="1" dirty="0"/>
              <a:t>Statements:</a:t>
            </a:r>
            <a:r>
              <a:rPr lang="en-US" dirty="0"/>
              <a:t> Execute procedural logic.</a:t>
            </a:r>
          </a:p>
          <a:p>
            <a:r>
              <a:rPr lang="en-US" b="1" dirty="0"/>
              <a:t>Functions:</a:t>
            </a:r>
            <a:r>
              <a:rPr lang="en-US" dirty="0"/>
              <a:t> Execute various statements and return a value.</a:t>
            </a:r>
          </a:p>
          <a:p>
            <a:r>
              <a:rPr lang="en-US" b="1" dirty="0"/>
              <a:t>Variables:</a:t>
            </a:r>
            <a:r>
              <a:rPr lang="en-US" dirty="0"/>
              <a:t> Store values for use by rules and functions.</a:t>
            </a:r>
          </a:p>
          <a:p>
            <a:r>
              <a:rPr lang="en-US" b="1" dirty="0"/>
              <a:t>Parameters:</a:t>
            </a:r>
            <a:r>
              <a:rPr lang="en-US" dirty="0"/>
              <a:t> Accept inputs passed to policies.</a:t>
            </a:r>
          </a:p>
        </p:txBody>
      </p:sp>
      <p:sp>
        <p:nvSpPr>
          <p:cNvPr id="3" name="Title 2">
            <a:extLst>
              <a:ext uri="{FF2B5EF4-FFF2-40B4-BE49-F238E27FC236}">
                <a16:creationId xmlns:a16="http://schemas.microsoft.com/office/drawing/2014/main" id="{ADFD340B-7343-D043-A1B2-0C9A2F58F49F}"/>
              </a:ext>
            </a:extLst>
          </p:cNvPr>
          <p:cNvSpPr>
            <a:spLocks noGrp="1"/>
          </p:cNvSpPr>
          <p:nvPr>
            <p:ph type="title"/>
          </p:nvPr>
        </p:nvSpPr>
        <p:spPr/>
        <p:txBody>
          <a:bodyPr/>
          <a:lstStyle/>
          <a:p>
            <a:r>
              <a:rPr lang="en-US" dirty="0"/>
              <a:t>Key Sentinel Language Constructs (1)</a:t>
            </a:r>
          </a:p>
        </p:txBody>
      </p:sp>
    </p:spTree>
    <p:extLst>
      <p:ext uri="{BB962C8B-B14F-4D97-AF65-F5344CB8AC3E}">
        <p14:creationId xmlns:p14="http://schemas.microsoft.com/office/powerpoint/2010/main" val="413546838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C4ADC1-11BD-E141-9C8D-5715AAF3B488}"/>
              </a:ext>
            </a:extLst>
          </p:cNvPr>
          <p:cNvSpPr>
            <a:spLocks noGrp="1"/>
          </p:cNvSpPr>
          <p:nvPr>
            <p:ph type="body" idx="1"/>
          </p:nvPr>
        </p:nvSpPr>
        <p:spPr/>
        <p:txBody>
          <a:bodyPr>
            <a:normAutofit fontScale="92500" lnSpcReduction="20000"/>
          </a:bodyPr>
          <a:lstStyle/>
          <a:p>
            <a:r>
              <a:rPr lang="en-US" b="1" dirty="0"/>
              <a:t>Types: </a:t>
            </a:r>
            <a:r>
              <a:rPr lang="en-US" dirty="0"/>
              <a:t>boolean, integer, float, string, list, map</a:t>
            </a:r>
          </a:p>
          <a:p>
            <a:pPr lvl="1"/>
            <a:r>
              <a:rPr lang="en-US" dirty="0"/>
              <a:t>A </a:t>
            </a:r>
            <a:r>
              <a:rPr lang="en-US" b="1" dirty="0"/>
              <a:t>List</a:t>
            </a:r>
            <a:r>
              <a:rPr lang="en-US" dirty="0"/>
              <a:t> is a collection of zero or more items</a:t>
            </a:r>
          </a:p>
          <a:p>
            <a:pPr lvl="1"/>
            <a:r>
              <a:rPr lang="en-US" dirty="0"/>
              <a:t>A </a:t>
            </a:r>
            <a:r>
              <a:rPr lang="en-US" b="1" dirty="0"/>
              <a:t>Map</a:t>
            </a:r>
            <a:r>
              <a:rPr lang="en-US" dirty="0"/>
              <a:t> is a collection of zero or more key/value pairs</a:t>
            </a:r>
          </a:p>
          <a:p>
            <a:r>
              <a:rPr lang="en-US" b="1" dirty="0"/>
              <a:t>Operators:</a:t>
            </a:r>
            <a:r>
              <a:rPr lang="en-US" dirty="0"/>
              <a:t> Arithmetic, Logical, Comparison, Set, Matches, Else</a:t>
            </a:r>
          </a:p>
          <a:p>
            <a:r>
              <a:rPr lang="en-US" b="1" dirty="0"/>
              <a:t>Assignments:</a:t>
            </a:r>
            <a:r>
              <a:rPr lang="en-US" dirty="0"/>
              <a:t> Set the value of variables.</a:t>
            </a:r>
          </a:p>
          <a:p>
            <a:r>
              <a:rPr lang="en-US" b="1" dirty="0"/>
              <a:t>If/Else and Case Statements:</a:t>
            </a:r>
            <a:r>
              <a:rPr lang="en-US" dirty="0"/>
              <a:t> Specify conditional execution of different logic within a function.</a:t>
            </a:r>
          </a:p>
          <a:p>
            <a:r>
              <a:rPr lang="en-US" b="1" dirty="0"/>
              <a:t>For Loops:</a:t>
            </a:r>
            <a:r>
              <a:rPr lang="en-US" dirty="0"/>
              <a:t> Repeat statements while iterating over a map or list.</a:t>
            </a:r>
          </a:p>
          <a:p>
            <a:pPr lvl="1"/>
            <a:r>
              <a:rPr lang="en-US" dirty="0"/>
              <a:t>Frequently used inside functions</a:t>
            </a:r>
          </a:p>
          <a:p>
            <a:pPr lvl="1"/>
            <a:r>
              <a:rPr lang="en-US" b="1" dirty="0"/>
              <a:t>break</a:t>
            </a:r>
            <a:r>
              <a:rPr lang="en-US" dirty="0"/>
              <a:t> and </a:t>
            </a:r>
            <a:r>
              <a:rPr lang="en-US" b="1" dirty="0"/>
              <a:t>continue</a:t>
            </a:r>
            <a:r>
              <a:rPr lang="en-US" dirty="0"/>
              <a:t> statements can alter loop execution.</a:t>
            </a:r>
          </a:p>
          <a:p>
            <a:r>
              <a:rPr lang="en-US" dirty="0"/>
              <a:t>The </a:t>
            </a:r>
            <a:r>
              <a:rPr lang="en-US" b="1" dirty="0"/>
              <a:t>Filter</a:t>
            </a:r>
            <a:r>
              <a:rPr lang="en-US" dirty="0"/>
              <a:t> quantifier expression that returns a subset of a collection.</a:t>
            </a:r>
          </a:p>
          <a:p>
            <a:r>
              <a:rPr lang="en-US" b="1" dirty="0"/>
              <a:t>Imports:</a:t>
            </a:r>
            <a:r>
              <a:rPr lang="en-US" dirty="0"/>
              <a:t> Reusable libraries of Sentinel functions.</a:t>
            </a:r>
          </a:p>
        </p:txBody>
      </p:sp>
      <p:sp>
        <p:nvSpPr>
          <p:cNvPr id="3" name="Title 2">
            <a:extLst>
              <a:ext uri="{FF2B5EF4-FFF2-40B4-BE49-F238E27FC236}">
                <a16:creationId xmlns:a16="http://schemas.microsoft.com/office/drawing/2014/main" id="{ADFD340B-7343-D043-A1B2-0C9A2F58F49F}"/>
              </a:ext>
            </a:extLst>
          </p:cNvPr>
          <p:cNvSpPr>
            <a:spLocks noGrp="1"/>
          </p:cNvSpPr>
          <p:nvPr>
            <p:ph type="title"/>
          </p:nvPr>
        </p:nvSpPr>
        <p:spPr/>
        <p:txBody>
          <a:bodyPr/>
          <a:lstStyle/>
          <a:p>
            <a:r>
              <a:rPr lang="en-US" dirty="0"/>
              <a:t>Key Sentinel Language Constructs (2)</a:t>
            </a:r>
          </a:p>
        </p:txBody>
      </p:sp>
    </p:spTree>
    <p:extLst>
      <p:ext uri="{BB962C8B-B14F-4D97-AF65-F5344CB8AC3E}">
        <p14:creationId xmlns:p14="http://schemas.microsoft.com/office/powerpoint/2010/main" val="280961234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FD340B-7343-D043-A1B2-0C9A2F58F49F}"/>
              </a:ext>
            </a:extLst>
          </p:cNvPr>
          <p:cNvSpPr>
            <a:spLocks noGrp="1"/>
          </p:cNvSpPr>
          <p:nvPr>
            <p:ph type="title"/>
          </p:nvPr>
        </p:nvSpPr>
        <p:spPr/>
        <p:txBody>
          <a:bodyPr/>
          <a:lstStyle/>
          <a:p>
            <a:r>
              <a:rPr lang="en-US" dirty="0"/>
              <a:t>Sentinel Keywords</a:t>
            </a:r>
          </a:p>
        </p:txBody>
      </p:sp>
      <p:sp>
        <p:nvSpPr>
          <p:cNvPr id="2" name="Text Placeholder 1">
            <a:extLst>
              <a:ext uri="{FF2B5EF4-FFF2-40B4-BE49-F238E27FC236}">
                <a16:creationId xmlns:a16="http://schemas.microsoft.com/office/drawing/2014/main" id="{86C4ADC1-11BD-E141-9C8D-5715AAF3B488}"/>
              </a:ext>
            </a:extLst>
          </p:cNvPr>
          <p:cNvSpPr>
            <a:spLocks noGrp="1"/>
          </p:cNvSpPr>
          <p:nvPr>
            <p:ph type="body" sz="half" idx="1"/>
          </p:nvPr>
        </p:nvSpPr>
        <p:spPr>
          <a:xfrm>
            <a:off x="1451869" y="3211882"/>
            <a:ext cx="10477501" cy="8137689"/>
          </a:xfrm>
        </p:spPr>
        <p:txBody>
          <a:bodyPr>
            <a:normAutofit fontScale="92500" lnSpcReduction="10000"/>
          </a:bodyPr>
          <a:lstStyle/>
          <a:p>
            <a:r>
              <a:rPr lang="en-US" sz="6000" dirty="0"/>
              <a:t>all</a:t>
            </a:r>
          </a:p>
          <a:p>
            <a:r>
              <a:rPr lang="en-US" sz="6000" dirty="0"/>
              <a:t>any</a:t>
            </a:r>
          </a:p>
          <a:p>
            <a:r>
              <a:rPr lang="en-US" sz="6000" dirty="0"/>
              <a:t>as</a:t>
            </a:r>
          </a:p>
          <a:p>
            <a:r>
              <a:rPr lang="en-US" sz="6000" dirty="0"/>
              <a:t>break</a:t>
            </a:r>
          </a:p>
          <a:p>
            <a:r>
              <a:rPr lang="en-US" sz="6000" dirty="0"/>
              <a:t>case</a:t>
            </a:r>
          </a:p>
          <a:p>
            <a:r>
              <a:rPr lang="en-US" sz="6000" dirty="0"/>
              <a:t>continue</a:t>
            </a:r>
          </a:p>
          <a:p>
            <a:r>
              <a:rPr lang="en-US" sz="6000" dirty="0"/>
              <a:t>else</a:t>
            </a:r>
          </a:p>
          <a:p>
            <a:r>
              <a:rPr lang="en-US" sz="6000" dirty="0"/>
              <a:t>filter</a:t>
            </a:r>
          </a:p>
          <a:p>
            <a:r>
              <a:rPr lang="en-US" sz="6000" dirty="0"/>
              <a:t>for</a:t>
            </a:r>
          </a:p>
        </p:txBody>
      </p:sp>
      <p:sp>
        <p:nvSpPr>
          <p:cNvPr id="5" name="Text Placeholder 4">
            <a:extLst>
              <a:ext uri="{FF2B5EF4-FFF2-40B4-BE49-F238E27FC236}">
                <a16:creationId xmlns:a16="http://schemas.microsoft.com/office/drawing/2014/main" id="{5CF3AAA1-9758-F84B-88A2-679946E206D6}"/>
              </a:ext>
            </a:extLst>
          </p:cNvPr>
          <p:cNvSpPr>
            <a:spLocks noGrp="1"/>
          </p:cNvSpPr>
          <p:nvPr>
            <p:ph type="body" sz="half" idx="14"/>
          </p:nvPr>
        </p:nvSpPr>
        <p:spPr>
          <a:xfrm>
            <a:off x="12473123" y="3211881"/>
            <a:ext cx="10477501" cy="8137689"/>
          </a:xfrm>
        </p:spPr>
        <p:txBody>
          <a:bodyPr>
            <a:normAutofit fontScale="92500" lnSpcReduction="10000"/>
          </a:bodyPr>
          <a:lstStyle/>
          <a:p>
            <a:r>
              <a:rPr lang="en-US" sz="6000" dirty="0"/>
              <a:t>func</a:t>
            </a:r>
          </a:p>
          <a:p>
            <a:r>
              <a:rPr lang="en-US" sz="6000" dirty="0"/>
              <a:t>if</a:t>
            </a:r>
          </a:p>
          <a:p>
            <a:r>
              <a:rPr lang="en-US" sz="6000" dirty="0"/>
              <a:t>is</a:t>
            </a:r>
          </a:p>
          <a:p>
            <a:r>
              <a:rPr lang="en-US" sz="6000" dirty="0"/>
              <a:t>import</a:t>
            </a:r>
          </a:p>
          <a:p>
            <a:r>
              <a:rPr lang="en-US" sz="6000" dirty="0"/>
              <a:t>map</a:t>
            </a:r>
          </a:p>
          <a:p>
            <a:r>
              <a:rPr lang="en-US" sz="6000" dirty="0"/>
              <a:t>param</a:t>
            </a:r>
          </a:p>
          <a:p>
            <a:r>
              <a:rPr lang="en-US" sz="6000" dirty="0"/>
              <a:t>return</a:t>
            </a:r>
          </a:p>
          <a:p>
            <a:r>
              <a:rPr lang="en-US" sz="6000" dirty="0"/>
              <a:t>rule</a:t>
            </a:r>
          </a:p>
          <a:p>
            <a:r>
              <a:rPr lang="en-US" sz="6000" dirty="0"/>
              <a:t>when</a:t>
            </a:r>
          </a:p>
        </p:txBody>
      </p:sp>
    </p:spTree>
    <p:extLst>
      <p:ext uri="{BB962C8B-B14F-4D97-AF65-F5344CB8AC3E}">
        <p14:creationId xmlns:p14="http://schemas.microsoft.com/office/powerpoint/2010/main" val="213999480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FD340B-7343-D043-A1B2-0C9A2F58F49F}"/>
              </a:ext>
            </a:extLst>
          </p:cNvPr>
          <p:cNvSpPr>
            <a:spLocks noGrp="1"/>
          </p:cNvSpPr>
          <p:nvPr>
            <p:ph type="title"/>
          </p:nvPr>
        </p:nvSpPr>
        <p:spPr/>
        <p:txBody>
          <a:bodyPr/>
          <a:lstStyle/>
          <a:p>
            <a:r>
              <a:rPr lang="en-US" dirty="0"/>
              <a:t>Sentinel Pre-declared Identifiers</a:t>
            </a:r>
          </a:p>
        </p:txBody>
      </p:sp>
      <p:sp>
        <p:nvSpPr>
          <p:cNvPr id="2" name="Text Placeholder 1">
            <a:extLst>
              <a:ext uri="{FF2B5EF4-FFF2-40B4-BE49-F238E27FC236}">
                <a16:creationId xmlns:a16="http://schemas.microsoft.com/office/drawing/2014/main" id="{86C4ADC1-11BD-E141-9C8D-5715AAF3B488}"/>
              </a:ext>
            </a:extLst>
          </p:cNvPr>
          <p:cNvSpPr>
            <a:spLocks noGrp="1"/>
          </p:cNvSpPr>
          <p:nvPr>
            <p:ph type="body" sz="half" idx="1"/>
          </p:nvPr>
        </p:nvSpPr>
        <p:spPr>
          <a:xfrm>
            <a:off x="1451869" y="3211882"/>
            <a:ext cx="10477501" cy="9347671"/>
          </a:xfrm>
        </p:spPr>
        <p:txBody>
          <a:bodyPr>
            <a:normAutofit fontScale="92500" lnSpcReduction="20000"/>
          </a:bodyPr>
          <a:lstStyle/>
          <a:p>
            <a:pPr marL="0" indent="0">
              <a:buNone/>
            </a:pPr>
            <a:r>
              <a:rPr lang="en-US" sz="6000" dirty="0"/>
              <a:t>Constants:</a:t>
            </a:r>
          </a:p>
          <a:p>
            <a:r>
              <a:rPr lang="en-US" sz="6000" dirty="0"/>
              <a:t>false</a:t>
            </a:r>
          </a:p>
          <a:p>
            <a:r>
              <a:rPr lang="en-US" sz="6000" dirty="0"/>
              <a:t>true</a:t>
            </a:r>
          </a:p>
          <a:p>
            <a:r>
              <a:rPr lang="en-US" sz="6000" dirty="0">
                <a:solidFill>
                  <a:srgbClr val="FF0000"/>
                </a:solidFill>
              </a:rPr>
              <a:t>null</a:t>
            </a:r>
          </a:p>
          <a:p>
            <a:r>
              <a:rPr lang="en-US" sz="6000" dirty="0">
                <a:solidFill>
                  <a:srgbClr val="FF0000"/>
                </a:solidFill>
              </a:rPr>
              <a:t>undefined</a:t>
            </a:r>
          </a:p>
          <a:p>
            <a:endParaRPr lang="en-US" sz="6000" dirty="0"/>
          </a:p>
          <a:p>
            <a:pPr marL="0" indent="0">
              <a:buNone/>
            </a:pPr>
            <a:r>
              <a:rPr lang="en-US" sz="6000" dirty="0"/>
              <a:t>Type Conversion Functions:</a:t>
            </a:r>
          </a:p>
          <a:p>
            <a:r>
              <a:rPr lang="en-US" sz="6000" dirty="0"/>
              <a:t>bool</a:t>
            </a:r>
          </a:p>
          <a:p>
            <a:r>
              <a:rPr lang="en-US" sz="6000" dirty="0"/>
              <a:t>float</a:t>
            </a:r>
          </a:p>
          <a:p>
            <a:r>
              <a:rPr lang="en-US" sz="6000" dirty="0"/>
              <a:t>int</a:t>
            </a:r>
          </a:p>
          <a:p>
            <a:r>
              <a:rPr lang="en-US" sz="6000" dirty="0"/>
              <a:t>string</a:t>
            </a:r>
          </a:p>
          <a:p>
            <a:endParaRPr lang="en-US" sz="6000" dirty="0"/>
          </a:p>
        </p:txBody>
      </p:sp>
      <p:sp>
        <p:nvSpPr>
          <p:cNvPr id="5" name="Text Placeholder 4">
            <a:extLst>
              <a:ext uri="{FF2B5EF4-FFF2-40B4-BE49-F238E27FC236}">
                <a16:creationId xmlns:a16="http://schemas.microsoft.com/office/drawing/2014/main" id="{5CF3AAA1-9758-F84B-88A2-679946E206D6}"/>
              </a:ext>
            </a:extLst>
          </p:cNvPr>
          <p:cNvSpPr>
            <a:spLocks noGrp="1"/>
          </p:cNvSpPr>
          <p:nvPr>
            <p:ph type="body" sz="half" idx="14"/>
          </p:nvPr>
        </p:nvSpPr>
        <p:spPr>
          <a:xfrm>
            <a:off x="12473123" y="3211881"/>
            <a:ext cx="10477501" cy="8890472"/>
          </a:xfrm>
        </p:spPr>
        <p:txBody>
          <a:bodyPr>
            <a:normAutofit/>
          </a:bodyPr>
          <a:lstStyle/>
          <a:p>
            <a:pPr marL="0" indent="0">
              <a:buNone/>
            </a:pPr>
            <a:r>
              <a:rPr lang="en-US" sz="6000" dirty="0"/>
              <a:t>Other Builtin Functions:</a:t>
            </a:r>
          </a:p>
          <a:p>
            <a:r>
              <a:rPr lang="en-US" sz="5600" dirty="0"/>
              <a:t>append</a:t>
            </a:r>
          </a:p>
          <a:p>
            <a:r>
              <a:rPr lang="en-US" sz="5600" dirty="0"/>
              <a:t>delete</a:t>
            </a:r>
          </a:p>
          <a:p>
            <a:r>
              <a:rPr lang="en-US" sz="5600" dirty="0"/>
              <a:t>error</a:t>
            </a:r>
          </a:p>
          <a:p>
            <a:r>
              <a:rPr lang="en-US" sz="5600" dirty="0"/>
              <a:t>keys</a:t>
            </a:r>
          </a:p>
          <a:p>
            <a:r>
              <a:rPr lang="en-US" sz="5600" dirty="0"/>
              <a:t>length</a:t>
            </a:r>
          </a:p>
          <a:p>
            <a:r>
              <a:rPr lang="en-US" sz="5600" dirty="0"/>
              <a:t>print</a:t>
            </a:r>
          </a:p>
          <a:p>
            <a:r>
              <a:rPr lang="en-US" sz="5600" dirty="0"/>
              <a:t>range</a:t>
            </a:r>
          </a:p>
          <a:p>
            <a:r>
              <a:rPr lang="en-US" sz="5600" dirty="0"/>
              <a:t>values</a:t>
            </a:r>
          </a:p>
          <a:p>
            <a:endParaRPr lang="en-US" sz="6000" dirty="0"/>
          </a:p>
        </p:txBody>
      </p:sp>
    </p:spTree>
    <p:extLst>
      <p:ext uri="{BB962C8B-B14F-4D97-AF65-F5344CB8AC3E}">
        <p14:creationId xmlns:p14="http://schemas.microsoft.com/office/powerpoint/2010/main" val="194009248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425C55-1465-D842-90D9-33D7D7829B30}"/>
              </a:ext>
            </a:extLst>
          </p:cNvPr>
          <p:cNvSpPr>
            <a:spLocks noGrp="1"/>
          </p:cNvSpPr>
          <p:nvPr>
            <p:ph type="body" idx="1"/>
          </p:nvPr>
        </p:nvSpPr>
        <p:spPr/>
        <p:txBody>
          <a:bodyPr>
            <a:normAutofit/>
          </a:bodyPr>
          <a:lstStyle/>
          <a:p>
            <a:pPr marL="22225" indent="0">
              <a:buNone/>
            </a:pPr>
            <a:r>
              <a:rPr lang="en-US" b="1" dirty="0"/>
              <a:t>Arithmetic: +</a:t>
            </a:r>
            <a:r>
              <a:rPr lang="en-US" dirty="0"/>
              <a:t>, </a:t>
            </a:r>
            <a:r>
              <a:rPr lang="en-US" b="1" dirty="0"/>
              <a:t>-</a:t>
            </a:r>
            <a:r>
              <a:rPr lang="en-US" dirty="0"/>
              <a:t>, </a:t>
            </a:r>
            <a:r>
              <a:rPr lang="en-US" b="1" dirty="0"/>
              <a:t>*</a:t>
            </a:r>
            <a:r>
              <a:rPr lang="en-US" dirty="0"/>
              <a:t>, </a:t>
            </a:r>
            <a:r>
              <a:rPr lang="en-US" b="1" dirty="0"/>
              <a:t>/</a:t>
            </a:r>
            <a:r>
              <a:rPr lang="en-US" dirty="0"/>
              <a:t>, and </a:t>
            </a:r>
            <a:r>
              <a:rPr lang="en-US" b="1" dirty="0"/>
              <a:t>%</a:t>
            </a:r>
            <a:r>
              <a:rPr lang="en-US" dirty="0"/>
              <a:t> (remainder)</a:t>
            </a:r>
          </a:p>
          <a:p>
            <a:pPr marL="22225" indent="0">
              <a:buNone/>
            </a:pPr>
            <a:r>
              <a:rPr lang="en-US" b="1" dirty="0"/>
              <a:t>p and q</a:t>
            </a:r>
            <a:r>
              <a:rPr lang="en-US" dirty="0"/>
              <a:t>	p and q must both be true</a:t>
            </a:r>
          </a:p>
          <a:p>
            <a:pPr marL="22225" indent="0">
              <a:buNone/>
            </a:pPr>
            <a:r>
              <a:rPr lang="en-US" b="1" dirty="0"/>
              <a:t>p or q</a:t>
            </a:r>
            <a:r>
              <a:rPr lang="en-US" dirty="0"/>
              <a:t>	at least one of them must be true</a:t>
            </a:r>
          </a:p>
          <a:p>
            <a:pPr marL="22225" indent="0">
              <a:buNone/>
            </a:pPr>
            <a:r>
              <a:rPr lang="en-US" b="1" dirty="0"/>
              <a:t>p xor q</a:t>
            </a:r>
            <a:r>
              <a:rPr lang="en-US" dirty="0"/>
              <a:t>	exactly one of them must be true</a:t>
            </a:r>
          </a:p>
          <a:p>
            <a:pPr marL="22225" indent="0">
              <a:buNone/>
            </a:pPr>
            <a:r>
              <a:rPr lang="en-US" b="1" dirty="0"/>
              <a:t>!p</a:t>
            </a:r>
            <a:r>
              <a:rPr lang="en-US" dirty="0"/>
              <a:t>		p is false</a:t>
            </a:r>
          </a:p>
          <a:p>
            <a:pPr marL="22225" indent="0">
              <a:buNone/>
            </a:pPr>
            <a:r>
              <a:rPr lang="en-US" b="1" dirty="0"/>
              <a:t>not p</a:t>
            </a:r>
            <a:r>
              <a:rPr lang="en-US" dirty="0"/>
              <a:t>		p is false</a:t>
            </a:r>
          </a:p>
        </p:txBody>
      </p:sp>
      <p:sp>
        <p:nvSpPr>
          <p:cNvPr id="3" name="Title 2">
            <a:extLst>
              <a:ext uri="{FF2B5EF4-FFF2-40B4-BE49-F238E27FC236}">
                <a16:creationId xmlns:a16="http://schemas.microsoft.com/office/drawing/2014/main" id="{8931E6A3-843C-C044-BA3C-B1240267644A}"/>
              </a:ext>
            </a:extLst>
          </p:cNvPr>
          <p:cNvSpPr>
            <a:spLocks noGrp="1"/>
          </p:cNvSpPr>
          <p:nvPr>
            <p:ph type="title"/>
          </p:nvPr>
        </p:nvSpPr>
        <p:spPr/>
        <p:txBody>
          <a:bodyPr/>
          <a:lstStyle/>
          <a:p>
            <a:r>
              <a:rPr lang="en-US" dirty="0"/>
              <a:t>Sentinel Numerical and Logical Operators</a:t>
            </a:r>
          </a:p>
        </p:txBody>
      </p:sp>
    </p:spTree>
    <p:extLst>
      <p:ext uri="{BB962C8B-B14F-4D97-AF65-F5344CB8AC3E}">
        <p14:creationId xmlns:p14="http://schemas.microsoft.com/office/powerpoint/2010/main" val="168326299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B31CCE5-B4A2-0949-AE94-EB96AC53ED61}"/>
              </a:ext>
            </a:extLst>
          </p:cNvPr>
          <p:cNvSpPr>
            <a:spLocks noGrp="1"/>
          </p:cNvSpPr>
          <p:nvPr>
            <p:ph type="body" idx="1"/>
          </p:nvPr>
        </p:nvSpPr>
        <p:spPr/>
        <p:txBody>
          <a:bodyPr>
            <a:normAutofit/>
          </a:bodyPr>
          <a:lstStyle/>
          <a:p>
            <a:r>
              <a:rPr lang="en-US" dirty="0"/>
              <a:t>Sentinel applies </a:t>
            </a:r>
            <a:r>
              <a:rPr lang="en-US" b="1" dirty="0"/>
              <a:t>Short-Circuit Logic</a:t>
            </a:r>
            <a:r>
              <a:rPr lang="en-US" dirty="0"/>
              <a:t> for compound boolean expressions like </a:t>
            </a:r>
            <a:r>
              <a:rPr lang="en-US" b="1" dirty="0">
                <a:latin typeface="Verdana" panose="020B0604030504040204" pitchFamily="34" charset="0"/>
                <a:ea typeface="Verdana" panose="020B0604030504040204" pitchFamily="34" charset="0"/>
                <a:cs typeface="Verdana" panose="020B0604030504040204" pitchFamily="34" charset="0"/>
              </a:rPr>
              <a:t>p and q</a:t>
            </a:r>
            <a:r>
              <a:rPr lang="en-US" dirty="0">
                <a:latin typeface="Verdana" panose="020B0604030504040204" pitchFamily="34" charset="0"/>
                <a:ea typeface="Verdana" panose="020B0604030504040204" pitchFamily="34" charset="0"/>
                <a:cs typeface="Verdana" panose="020B0604030504040204" pitchFamily="34" charset="0"/>
              </a:rPr>
              <a:t> and </a:t>
            </a:r>
            <a:r>
              <a:rPr lang="en-US" b="1" dirty="0">
                <a:latin typeface="Verdana" panose="020B0604030504040204" pitchFamily="34" charset="0"/>
                <a:ea typeface="Verdana" panose="020B0604030504040204" pitchFamily="34" charset="0"/>
                <a:cs typeface="Verdana" panose="020B0604030504040204" pitchFamily="34" charset="0"/>
              </a:rPr>
              <a:t>(a and b) or c</a:t>
            </a:r>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t>This means that Sentinel does not evaluate all conditions further to the right if it already knows the final answer.</a:t>
            </a:r>
          </a:p>
          <a:p>
            <a:pPr lvl="1"/>
            <a:r>
              <a:rPr lang="en-US" dirty="0"/>
              <a:t>So, if </a:t>
            </a:r>
            <a:r>
              <a:rPr lang="en-US" b="1" dirty="0"/>
              <a:t>p</a:t>
            </a:r>
            <a:r>
              <a:rPr lang="en-US" dirty="0"/>
              <a:t> is false, it does not evaluate </a:t>
            </a:r>
            <a:r>
              <a:rPr lang="en-US" b="1" dirty="0"/>
              <a:t>q</a:t>
            </a:r>
            <a:r>
              <a:rPr lang="en-US" dirty="0"/>
              <a:t> since </a:t>
            </a:r>
            <a:r>
              <a:rPr lang="en-US" b="1" dirty="0"/>
              <a:t>p and q</a:t>
            </a:r>
            <a:r>
              <a:rPr lang="en-US" dirty="0"/>
              <a:t> is already false.</a:t>
            </a:r>
          </a:p>
          <a:p>
            <a:pPr lvl="1"/>
            <a:r>
              <a:rPr lang="en-US" dirty="0"/>
              <a:t>If </a:t>
            </a:r>
            <a:r>
              <a:rPr lang="en-US" b="1" dirty="0"/>
              <a:t>a</a:t>
            </a:r>
            <a:r>
              <a:rPr lang="en-US" dirty="0"/>
              <a:t> and </a:t>
            </a:r>
            <a:r>
              <a:rPr lang="en-US" b="1" dirty="0"/>
              <a:t>b</a:t>
            </a:r>
            <a:r>
              <a:rPr lang="en-US" dirty="0"/>
              <a:t> are both true, it does not evaluate </a:t>
            </a:r>
            <a:r>
              <a:rPr lang="en-US" b="1" dirty="0"/>
              <a:t>c</a:t>
            </a:r>
            <a:r>
              <a:rPr lang="en-US" dirty="0"/>
              <a:t> since </a:t>
            </a:r>
            <a:r>
              <a:rPr lang="en-US" b="1" dirty="0"/>
              <a:t>(a and b) or c</a:t>
            </a:r>
            <a:r>
              <a:rPr lang="en-US" dirty="0"/>
              <a:t> is already true.</a:t>
            </a:r>
          </a:p>
          <a:p>
            <a:pPr lvl="1"/>
            <a:r>
              <a:rPr lang="en-US" dirty="0"/>
              <a:t>If </a:t>
            </a:r>
            <a:r>
              <a:rPr lang="en-US" b="1" dirty="0"/>
              <a:t>a</a:t>
            </a:r>
            <a:r>
              <a:rPr lang="en-US" dirty="0"/>
              <a:t> is false, it does not evaluate </a:t>
            </a:r>
            <a:r>
              <a:rPr lang="en-US" b="1" dirty="0"/>
              <a:t>b</a:t>
            </a:r>
            <a:r>
              <a:rPr lang="en-US" dirty="0"/>
              <a:t> since </a:t>
            </a:r>
            <a:r>
              <a:rPr lang="en-US" b="1" dirty="0"/>
              <a:t>a and b</a:t>
            </a:r>
            <a:r>
              <a:rPr lang="en-US" dirty="0"/>
              <a:t> is already false, but it </a:t>
            </a:r>
            <a:r>
              <a:rPr lang="en-US" i="1" dirty="0"/>
              <a:t>does</a:t>
            </a:r>
            <a:r>
              <a:rPr lang="en-US" dirty="0"/>
              <a:t> evaluate </a:t>
            </a:r>
            <a:r>
              <a:rPr lang="en-US" b="1" dirty="0"/>
              <a:t>c</a:t>
            </a:r>
            <a:r>
              <a:rPr lang="en-US" dirty="0"/>
              <a:t> since </a:t>
            </a:r>
            <a:r>
              <a:rPr lang="en-US" b="1" dirty="0"/>
              <a:t>(a and b) or c</a:t>
            </a:r>
            <a:r>
              <a:rPr lang="en-US" dirty="0"/>
              <a:t> could still be true or false, depending on the value of </a:t>
            </a:r>
            <a:r>
              <a:rPr lang="en-US" b="1" dirty="0"/>
              <a:t>c</a:t>
            </a:r>
            <a:r>
              <a:rPr lang="en-US" dirty="0"/>
              <a:t>.</a:t>
            </a:r>
          </a:p>
          <a:p>
            <a:endParaRPr lang="en-US" dirty="0"/>
          </a:p>
        </p:txBody>
      </p:sp>
      <p:sp>
        <p:nvSpPr>
          <p:cNvPr id="4" name="Title 3">
            <a:extLst>
              <a:ext uri="{FF2B5EF4-FFF2-40B4-BE49-F238E27FC236}">
                <a16:creationId xmlns:a16="http://schemas.microsoft.com/office/drawing/2014/main" id="{91FB6EA0-E856-2A44-8C49-E0BC08A95D99}"/>
              </a:ext>
            </a:extLst>
          </p:cNvPr>
          <p:cNvSpPr>
            <a:spLocks noGrp="1"/>
          </p:cNvSpPr>
          <p:nvPr>
            <p:ph type="title"/>
          </p:nvPr>
        </p:nvSpPr>
        <p:spPr/>
        <p:txBody>
          <a:bodyPr/>
          <a:lstStyle/>
          <a:p>
            <a:r>
              <a:rPr lang="en-US" dirty="0"/>
              <a:t>Sentinel's Short-Circuit Logic</a:t>
            </a:r>
          </a:p>
        </p:txBody>
      </p:sp>
    </p:spTree>
    <p:extLst>
      <p:ext uri="{BB962C8B-B14F-4D97-AF65-F5344CB8AC3E}">
        <p14:creationId xmlns:p14="http://schemas.microsoft.com/office/powerpoint/2010/main" val="70635119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425C55-1465-D842-90D9-33D7D7829B30}"/>
              </a:ext>
            </a:extLst>
          </p:cNvPr>
          <p:cNvSpPr>
            <a:spLocks noGrp="1"/>
          </p:cNvSpPr>
          <p:nvPr>
            <p:ph type="body" idx="1"/>
          </p:nvPr>
        </p:nvSpPr>
        <p:spPr/>
        <p:txBody>
          <a:bodyPr>
            <a:normAutofit lnSpcReduction="10000"/>
          </a:bodyPr>
          <a:lstStyle/>
          <a:p>
            <a:pPr marL="22225" indent="0">
              <a:buNone/>
            </a:pPr>
            <a:r>
              <a:rPr lang="en-US" b="1" dirty="0"/>
              <a:t>==		</a:t>
            </a:r>
            <a:r>
              <a:rPr lang="en-US" dirty="0"/>
              <a:t>equal to</a:t>
            </a:r>
          </a:p>
          <a:p>
            <a:pPr marL="22225" indent="0">
              <a:buNone/>
            </a:pPr>
            <a:r>
              <a:rPr lang="en-US" b="1" dirty="0"/>
              <a:t>!=		</a:t>
            </a:r>
            <a:r>
              <a:rPr lang="en-US" dirty="0"/>
              <a:t>not equal to</a:t>
            </a:r>
          </a:p>
          <a:p>
            <a:pPr marL="22225" indent="0">
              <a:buNone/>
            </a:pPr>
            <a:r>
              <a:rPr lang="en-US" b="1" dirty="0"/>
              <a:t>&lt;		</a:t>
            </a:r>
            <a:r>
              <a:rPr lang="en-US" dirty="0"/>
              <a:t>less than</a:t>
            </a:r>
          </a:p>
          <a:p>
            <a:pPr marL="22225" indent="0">
              <a:buNone/>
            </a:pPr>
            <a:r>
              <a:rPr lang="en-US" b="1" dirty="0"/>
              <a:t>&lt;=		</a:t>
            </a:r>
            <a:r>
              <a:rPr lang="en-US" dirty="0"/>
              <a:t>less than or equal to</a:t>
            </a:r>
          </a:p>
          <a:p>
            <a:pPr marL="22225" indent="0">
              <a:buNone/>
            </a:pPr>
            <a:r>
              <a:rPr lang="en-US" b="1" dirty="0"/>
              <a:t>&gt;		</a:t>
            </a:r>
            <a:r>
              <a:rPr lang="en-US" dirty="0"/>
              <a:t>greater than</a:t>
            </a:r>
          </a:p>
          <a:p>
            <a:pPr marL="22225" indent="0">
              <a:buNone/>
            </a:pPr>
            <a:r>
              <a:rPr lang="en-US" b="1" dirty="0"/>
              <a:t>&gt;=		</a:t>
            </a:r>
            <a:r>
              <a:rPr lang="en-US" dirty="0"/>
              <a:t>greater than or equal to</a:t>
            </a:r>
          </a:p>
          <a:p>
            <a:pPr marL="22225" indent="0">
              <a:buNone/>
            </a:pPr>
            <a:r>
              <a:rPr lang="en-US" b="1" dirty="0"/>
              <a:t>is		</a:t>
            </a:r>
            <a:r>
              <a:rPr lang="en-US" dirty="0"/>
              <a:t>equal to</a:t>
            </a:r>
          </a:p>
          <a:p>
            <a:pPr marL="22225" indent="0">
              <a:buNone/>
            </a:pPr>
            <a:r>
              <a:rPr lang="en-US" b="1" dirty="0"/>
              <a:t>is not	</a:t>
            </a:r>
            <a:r>
              <a:rPr lang="en-US" dirty="0"/>
              <a:t>not equal to</a:t>
            </a:r>
          </a:p>
          <a:p>
            <a:pPr marL="22225" indent="0">
              <a:buNone/>
            </a:pPr>
            <a:endParaRPr lang="en-US" dirty="0"/>
          </a:p>
          <a:p>
            <a:pPr marL="22225" indent="0">
              <a:buNone/>
            </a:pPr>
            <a:r>
              <a:rPr lang="en-US" dirty="0"/>
              <a:t>Note that maps and lists are comparable!</a:t>
            </a:r>
          </a:p>
          <a:p>
            <a:endParaRPr lang="en-US" dirty="0"/>
          </a:p>
        </p:txBody>
      </p:sp>
      <p:sp>
        <p:nvSpPr>
          <p:cNvPr id="3" name="Title 2">
            <a:extLst>
              <a:ext uri="{FF2B5EF4-FFF2-40B4-BE49-F238E27FC236}">
                <a16:creationId xmlns:a16="http://schemas.microsoft.com/office/drawing/2014/main" id="{8931E6A3-843C-C044-BA3C-B1240267644A}"/>
              </a:ext>
            </a:extLst>
          </p:cNvPr>
          <p:cNvSpPr>
            <a:spLocks noGrp="1"/>
          </p:cNvSpPr>
          <p:nvPr>
            <p:ph type="title"/>
          </p:nvPr>
        </p:nvSpPr>
        <p:spPr/>
        <p:txBody>
          <a:bodyPr/>
          <a:lstStyle/>
          <a:p>
            <a:r>
              <a:rPr lang="en-US" dirty="0"/>
              <a:t>Sentinel Comparison Operators</a:t>
            </a:r>
          </a:p>
        </p:txBody>
      </p:sp>
    </p:spTree>
    <p:extLst>
      <p:ext uri="{BB962C8B-B14F-4D97-AF65-F5344CB8AC3E}">
        <p14:creationId xmlns:p14="http://schemas.microsoft.com/office/powerpoint/2010/main" val="296329557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F3E4C6-1195-8941-B0DE-FA531FDECF32}"/>
              </a:ext>
            </a:extLst>
          </p:cNvPr>
          <p:cNvSpPr>
            <a:spLocks noGrp="1"/>
          </p:cNvSpPr>
          <p:nvPr>
            <p:ph type="body" idx="1"/>
          </p:nvPr>
        </p:nvSpPr>
        <p:spPr/>
        <p:txBody>
          <a:bodyPr>
            <a:normAutofit fontScale="92500" lnSpcReduction="20000"/>
          </a:bodyPr>
          <a:lstStyle/>
          <a:p>
            <a:r>
              <a:rPr lang="en-US" dirty="0"/>
              <a:t>First Session:</a:t>
            </a:r>
          </a:p>
          <a:p>
            <a:pPr lvl="1"/>
            <a:r>
              <a:rPr lang="en-US" dirty="0"/>
              <a:t>Sentinel in Terraform Cloud (TFC) and Terraform Enterprise (TFE)</a:t>
            </a:r>
          </a:p>
          <a:p>
            <a:pPr lvl="1"/>
            <a:r>
              <a:rPr lang="en-US" dirty="0"/>
              <a:t>The Sentinel Language</a:t>
            </a:r>
          </a:p>
          <a:p>
            <a:pPr lvl="1"/>
            <a:r>
              <a:rPr lang="en-US" dirty="0"/>
              <a:t>Lab Challenge 1: Using the Sentinel CLI</a:t>
            </a:r>
          </a:p>
          <a:p>
            <a:pPr lvl="1"/>
            <a:r>
              <a:rPr lang="en-US" dirty="0"/>
              <a:t>Lab Challenge 2: Applying and Testing a Policy with the CLI</a:t>
            </a:r>
          </a:p>
          <a:p>
            <a:pPr lvl="1"/>
            <a:r>
              <a:rPr lang="en-US" dirty="0"/>
              <a:t>The Evolution of Terraform Sentinel Policies</a:t>
            </a:r>
          </a:p>
          <a:p>
            <a:pPr lvl="1"/>
            <a:r>
              <a:rPr lang="en-US" dirty="0"/>
              <a:t>Writing Sentinel Policies and Testing them with the Sentinel CLI</a:t>
            </a:r>
          </a:p>
          <a:p>
            <a:pPr lvl="1"/>
            <a:r>
              <a:rPr lang="en-US" dirty="0"/>
              <a:t>Using Sentinel in Terraform Cloud</a:t>
            </a:r>
          </a:p>
          <a:p>
            <a:r>
              <a:rPr lang="en-US" dirty="0"/>
              <a:t>Second Session</a:t>
            </a:r>
          </a:p>
          <a:p>
            <a:pPr lvl="1"/>
            <a:r>
              <a:rPr lang="en-US" dirty="0"/>
              <a:t>Advanced Techniques</a:t>
            </a:r>
          </a:p>
          <a:p>
            <a:pPr lvl="1"/>
            <a:r>
              <a:rPr lang="en-US" dirty="0"/>
              <a:t>Lab Exercises 1-2: Write and Test Your First Policies</a:t>
            </a:r>
          </a:p>
          <a:p>
            <a:pPr lvl="1"/>
            <a:r>
              <a:rPr lang="en-US" dirty="0"/>
              <a:t>Lab Exercises 3-5: Write and Test More Policies</a:t>
            </a:r>
          </a:p>
          <a:p>
            <a:pPr lvl="1"/>
            <a:r>
              <a:rPr lang="en-US" dirty="0"/>
              <a:t>Extra Credit Challenge</a:t>
            </a:r>
          </a:p>
        </p:txBody>
      </p:sp>
      <p:sp>
        <p:nvSpPr>
          <p:cNvPr id="3" name="Title 2">
            <a:extLst>
              <a:ext uri="{FF2B5EF4-FFF2-40B4-BE49-F238E27FC236}">
                <a16:creationId xmlns:a16="http://schemas.microsoft.com/office/drawing/2014/main" id="{A4DF77ED-11F7-9E4E-A974-8975901BEB60}"/>
              </a:ext>
            </a:extLst>
          </p:cNvPr>
          <p:cNvSpPr>
            <a:spLocks noGrp="1"/>
          </p:cNvSpPr>
          <p:nvPr>
            <p:ph type="title"/>
          </p:nvPr>
        </p:nvSpPr>
        <p:spPr/>
        <p:txBody>
          <a:bodyPr/>
          <a:lstStyle/>
          <a:p>
            <a:r>
              <a:rPr lang="en-US" dirty="0"/>
              <a:t>Two Session Workshop Agenda</a:t>
            </a:r>
          </a:p>
        </p:txBody>
      </p:sp>
    </p:spTree>
    <p:extLst>
      <p:ext uri="{BB962C8B-B14F-4D97-AF65-F5344CB8AC3E}">
        <p14:creationId xmlns:p14="http://schemas.microsoft.com/office/powerpoint/2010/main" val="824416815"/>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425C55-1465-D842-90D9-33D7D7829B30}"/>
              </a:ext>
            </a:extLst>
          </p:cNvPr>
          <p:cNvSpPr>
            <a:spLocks noGrp="1"/>
          </p:cNvSpPr>
          <p:nvPr>
            <p:ph type="body" idx="1"/>
          </p:nvPr>
        </p:nvSpPr>
        <p:spPr/>
        <p:txBody>
          <a:bodyPr/>
          <a:lstStyle/>
          <a:p>
            <a:r>
              <a:rPr lang="en-US" dirty="0"/>
              <a:t>Set operators can be applied to lists, maps and strings.</a:t>
            </a:r>
          </a:p>
          <a:p>
            <a:r>
              <a:rPr lang="en-US" dirty="0"/>
              <a:t>For strings, the set operators do substring inclusion</a:t>
            </a:r>
          </a:p>
          <a:p>
            <a:r>
              <a:rPr lang="en-US" dirty="0"/>
              <a:t>Examples for lists:</a:t>
            </a:r>
          </a:p>
          <a:p>
            <a:pPr lvl="1"/>
            <a:r>
              <a:rPr lang="en-US" b="1" dirty="0"/>
              <a:t>1 </a:t>
            </a:r>
            <a:r>
              <a:rPr lang="en-US" b="1" dirty="0">
                <a:solidFill>
                  <a:schemeClr val="bg1"/>
                </a:solidFill>
              </a:rPr>
              <a:t>in</a:t>
            </a:r>
            <a:r>
              <a:rPr lang="en-US" b="1" dirty="0"/>
              <a:t> [1, 2, 3]			</a:t>
            </a:r>
            <a:r>
              <a:rPr lang="en-US" dirty="0"/>
              <a:t>Means that 1 is in the list</a:t>
            </a:r>
          </a:p>
          <a:p>
            <a:pPr lvl="1"/>
            <a:r>
              <a:rPr lang="en-US" b="1" dirty="0"/>
              <a:t>[1, 2, 3] </a:t>
            </a:r>
            <a:r>
              <a:rPr lang="en-US" b="1" dirty="0">
                <a:solidFill>
                  <a:schemeClr val="bg1"/>
                </a:solidFill>
              </a:rPr>
              <a:t>contains</a:t>
            </a:r>
            <a:r>
              <a:rPr lang="en-US" b="1" dirty="0"/>
              <a:t> 2</a:t>
            </a:r>
            <a:r>
              <a:rPr lang="en-US" dirty="0"/>
              <a:t>	Means that the list contains 2.</a:t>
            </a:r>
          </a:p>
          <a:p>
            <a:pPr lvl="1"/>
            <a:r>
              <a:rPr lang="en-US" b="1" dirty="0"/>
              <a:t>[] is empty</a:t>
            </a:r>
            <a:r>
              <a:rPr lang="en-US" dirty="0"/>
              <a:t>			Means that the collection is empty.	</a:t>
            </a:r>
          </a:p>
          <a:p>
            <a:r>
              <a:rPr lang="en-US" dirty="0"/>
              <a:t>You can also use </a:t>
            </a:r>
            <a:r>
              <a:rPr lang="en-US" b="1" dirty="0"/>
              <a:t>not in</a:t>
            </a:r>
            <a:r>
              <a:rPr lang="en-US" dirty="0"/>
              <a:t>, </a:t>
            </a:r>
            <a:r>
              <a:rPr lang="en-US" b="1" dirty="0"/>
              <a:t>not contains</a:t>
            </a:r>
            <a:r>
              <a:rPr lang="en-US" dirty="0"/>
              <a:t>, and </a:t>
            </a:r>
            <a:r>
              <a:rPr lang="en-US" b="1" dirty="0"/>
              <a:t>is not empty</a:t>
            </a:r>
            <a:r>
              <a:rPr lang="en-US" dirty="0"/>
              <a:t>.</a:t>
            </a:r>
          </a:p>
        </p:txBody>
      </p:sp>
      <p:sp>
        <p:nvSpPr>
          <p:cNvPr id="3" name="Title 2">
            <a:extLst>
              <a:ext uri="{FF2B5EF4-FFF2-40B4-BE49-F238E27FC236}">
                <a16:creationId xmlns:a16="http://schemas.microsoft.com/office/drawing/2014/main" id="{8931E6A3-843C-C044-BA3C-B1240267644A}"/>
              </a:ext>
            </a:extLst>
          </p:cNvPr>
          <p:cNvSpPr>
            <a:spLocks noGrp="1"/>
          </p:cNvSpPr>
          <p:nvPr>
            <p:ph type="title"/>
          </p:nvPr>
        </p:nvSpPr>
        <p:spPr/>
        <p:txBody>
          <a:bodyPr/>
          <a:lstStyle/>
          <a:p>
            <a:r>
              <a:rPr lang="en-US" dirty="0"/>
              <a:t>Sentinel Set Operators</a:t>
            </a:r>
          </a:p>
        </p:txBody>
      </p:sp>
    </p:spTree>
    <p:extLst>
      <p:ext uri="{BB962C8B-B14F-4D97-AF65-F5344CB8AC3E}">
        <p14:creationId xmlns:p14="http://schemas.microsoft.com/office/powerpoint/2010/main" val="150466111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425C55-1465-D842-90D9-33D7D7829B30}"/>
              </a:ext>
            </a:extLst>
          </p:cNvPr>
          <p:cNvSpPr>
            <a:spLocks noGrp="1"/>
          </p:cNvSpPr>
          <p:nvPr>
            <p:ph type="body" idx="1"/>
          </p:nvPr>
        </p:nvSpPr>
        <p:spPr/>
        <p:txBody>
          <a:bodyPr>
            <a:normAutofit/>
          </a:bodyPr>
          <a:lstStyle/>
          <a:p>
            <a:r>
              <a:rPr lang="en-US" dirty="0"/>
              <a:t>The </a:t>
            </a:r>
            <a:r>
              <a:rPr lang="en-US" b="1" dirty="0"/>
              <a:t>matches</a:t>
            </a:r>
            <a:r>
              <a:rPr lang="en-US" dirty="0"/>
              <a:t> operator tests if a string matches a regular expression.</a:t>
            </a:r>
          </a:p>
          <a:p>
            <a:r>
              <a:rPr lang="en-US" dirty="0"/>
              <a:t>Examples:</a:t>
            </a:r>
          </a:p>
          <a:p>
            <a:pPr lvl="1"/>
            <a:r>
              <a:rPr lang="en-US" b="1" dirty="0"/>
              <a:t>"test" matches "^te"			</a:t>
            </a:r>
            <a:r>
              <a:rPr lang="en-US" dirty="0"/>
              <a:t># true</a:t>
            </a:r>
          </a:p>
          <a:p>
            <a:pPr lvl="1"/>
            <a:r>
              <a:rPr lang="en-US" b="1" dirty="0"/>
              <a:t>"1352" matches "[0-9]*"</a:t>
            </a:r>
            <a:r>
              <a:rPr lang="en-US" dirty="0"/>
              <a:t>		# true</a:t>
            </a:r>
          </a:p>
          <a:p>
            <a:pPr lvl="1"/>
            <a:r>
              <a:rPr lang="en-US" b="1" dirty="0"/>
              <a:t>"123A" matches "[0-9]*"		</a:t>
            </a:r>
            <a:r>
              <a:rPr lang="en-US" dirty="0"/>
              <a:t># false</a:t>
            </a:r>
          </a:p>
          <a:p>
            <a:pPr lvl="1"/>
            <a:r>
              <a:rPr lang="en-US" b="1" dirty="0"/>
              <a:t>"xyz.com matches ".*\\.com"	</a:t>
            </a:r>
            <a:r>
              <a:rPr lang="en-US" dirty="0"/>
              <a:t># true</a:t>
            </a:r>
          </a:p>
          <a:p>
            <a:endParaRPr lang="en-US" dirty="0"/>
          </a:p>
          <a:p>
            <a:r>
              <a:rPr lang="en-US" dirty="0"/>
              <a:t>The </a:t>
            </a:r>
            <a:r>
              <a:rPr lang="en-US" b="1" dirty="0"/>
              <a:t>strings import</a:t>
            </a:r>
            <a:r>
              <a:rPr lang="en-US" dirty="0"/>
              <a:t> can also be used to determine if a string has a specific prefix or suffix</a:t>
            </a:r>
          </a:p>
        </p:txBody>
      </p:sp>
      <p:sp>
        <p:nvSpPr>
          <p:cNvPr id="3" name="Title 2">
            <a:extLst>
              <a:ext uri="{FF2B5EF4-FFF2-40B4-BE49-F238E27FC236}">
                <a16:creationId xmlns:a16="http://schemas.microsoft.com/office/drawing/2014/main" id="{8931E6A3-843C-C044-BA3C-B1240267644A}"/>
              </a:ext>
            </a:extLst>
          </p:cNvPr>
          <p:cNvSpPr>
            <a:spLocks noGrp="1"/>
          </p:cNvSpPr>
          <p:nvPr>
            <p:ph type="title"/>
          </p:nvPr>
        </p:nvSpPr>
        <p:spPr/>
        <p:txBody>
          <a:bodyPr/>
          <a:lstStyle/>
          <a:p>
            <a:r>
              <a:rPr lang="en-US" dirty="0"/>
              <a:t>The Sentinel Matches Operator</a:t>
            </a:r>
          </a:p>
        </p:txBody>
      </p:sp>
    </p:spTree>
    <p:extLst>
      <p:ext uri="{BB962C8B-B14F-4D97-AF65-F5344CB8AC3E}">
        <p14:creationId xmlns:p14="http://schemas.microsoft.com/office/powerpoint/2010/main" val="282586076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425C55-1465-D842-90D9-33D7D7829B30}"/>
              </a:ext>
            </a:extLst>
          </p:cNvPr>
          <p:cNvSpPr>
            <a:spLocks noGrp="1"/>
          </p:cNvSpPr>
          <p:nvPr>
            <p:ph type="body" idx="1"/>
          </p:nvPr>
        </p:nvSpPr>
        <p:spPr/>
        <p:txBody>
          <a:bodyPr>
            <a:normAutofit/>
          </a:bodyPr>
          <a:lstStyle/>
          <a:p>
            <a:r>
              <a:rPr lang="en-US" dirty="0"/>
              <a:t>The </a:t>
            </a:r>
            <a:r>
              <a:rPr lang="en-US" b="1" dirty="0"/>
              <a:t>else</a:t>
            </a:r>
            <a:r>
              <a:rPr lang="en-US" dirty="0"/>
              <a:t> operator converts the </a:t>
            </a:r>
            <a:r>
              <a:rPr lang="en-US" dirty="0">
                <a:latin typeface="Courier" pitchFamily="2" charset="0"/>
              </a:rPr>
              <a:t>undefined</a:t>
            </a:r>
            <a:r>
              <a:rPr lang="en-US" dirty="0"/>
              <a:t> value to something else.</a:t>
            </a:r>
          </a:p>
          <a:p>
            <a:r>
              <a:rPr lang="en-US" dirty="0"/>
              <a:t>If a number is </a:t>
            </a:r>
            <a:r>
              <a:rPr lang="en-US" dirty="0">
                <a:latin typeface="Courier" pitchFamily="2" charset="0"/>
              </a:rPr>
              <a:t>undefined</a:t>
            </a:r>
            <a:r>
              <a:rPr lang="en-US" dirty="0"/>
              <a:t>, you might convert it to 0</a:t>
            </a:r>
          </a:p>
          <a:p>
            <a:pPr lvl="1"/>
            <a:r>
              <a:rPr lang="en-US" dirty="0">
                <a:latin typeface="Courier" pitchFamily="2" charset="0"/>
              </a:rPr>
              <a:t>(memory </a:t>
            </a:r>
            <a:r>
              <a:rPr lang="en-US" dirty="0">
                <a:solidFill>
                  <a:srgbClr val="FF0000"/>
                </a:solidFill>
                <a:latin typeface="Courier" pitchFamily="2" charset="0"/>
              </a:rPr>
              <a:t>else 0</a:t>
            </a:r>
            <a:r>
              <a:rPr lang="en-US" dirty="0">
                <a:solidFill>
                  <a:schemeClr val="accent1">
                    <a:lumMod val="75000"/>
                  </a:schemeClr>
                </a:solidFill>
                <a:latin typeface="Courier" pitchFamily="2" charset="0"/>
              </a:rPr>
              <a:t>)</a:t>
            </a:r>
            <a:r>
              <a:rPr lang="en-US" dirty="0">
                <a:latin typeface="Courier" pitchFamily="2" charset="0"/>
              </a:rPr>
              <a:t> &lt;= 2048</a:t>
            </a:r>
          </a:p>
          <a:p>
            <a:r>
              <a:rPr lang="en-US" dirty="0"/>
              <a:t>If a boolean is </a:t>
            </a:r>
            <a:r>
              <a:rPr lang="en-US" dirty="0">
                <a:latin typeface="Courier" pitchFamily="2" charset="0"/>
              </a:rPr>
              <a:t>undefined</a:t>
            </a:r>
            <a:r>
              <a:rPr lang="en-US" dirty="0"/>
              <a:t>, you might convert it to </a:t>
            </a:r>
            <a:r>
              <a:rPr lang="en-US" dirty="0">
                <a:latin typeface="Courier" pitchFamily="2" charset="0"/>
              </a:rPr>
              <a:t>true</a:t>
            </a:r>
            <a:r>
              <a:rPr lang="en-US" dirty="0"/>
              <a:t> or </a:t>
            </a:r>
            <a:r>
              <a:rPr lang="en-US" dirty="0">
                <a:latin typeface="Courier" pitchFamily="2" charset="0"/>
              </a:rPr>
              <a:t>false</a:t>
            </a:r>
            <a:r>
              <a:rPr lang="en-US" dirty="0"/>
              <a:t>.</a:t>
            </a:r>
          </a:p>
          <a:p>
            <a:pPr lvl="1"/>
            <a:r>
              <a:rPr lang="en-US" dirty="0">
                <a:latin typeface="Courier" pitchFamily="2" charset="0"/>
              </a:rPr>
              <a:t>(memory &lt;= 2048) </a:t>
            </a:r>
            <a:r>
              <a:rPr lang="en-US" dirty="0">
                <a:solidFill>
                  <a:srgbClr val="FF0000"/>
                </a:solidFill>
                <a:latin typeface="Courier" pitchFamily="2" charset="0"/>
              </a:rPr>
              <a:t>else false</a:t>
            </a:r>
          </a:p>
          <a:p>
            <a:r>
              <a:rPr lang="en-US" dirty="0"/>
              <a:t>If a list is </a:t>
            </a:r>
            <a:r>
              <a:rPr lang="en-US" dirty="0">
                <a:latin typeface="Courier" pitchFamily="2" charset="0"/>
              </a:rPr>
              <a:t>undefined</a:t>
            </a:r>
            <a:r>
              <a:rPr lang="en-US" dirty="0"/>
              <a:t>, you might convert it to the empty list, </a:t>
            </a:r>
            <a:r>
              <a:rPr lang="en-US" dirty="0">
                <a:latin typeface="Verdana" panose="020B0604030504040204" pitchFamily="34" charset="0"/>
                <a:ea typeface="Verdana" panose="020B0604030504040204" pitchFamily="34" charset="0"/>
                <a:cs typeface="Verdana" panose="020B0604030504040204" pitchFamily="34" charset="0"/>
              </a:rPr>
              <a:t>[]</a:t>
            </a:r>
            <a:r>
              <a:rPr lang="en-US" dirty="0"/>
              <a:t>.</a:t>
            </a:r>
          </a:p>
          <a:p>
            <a:pPr lvl="1"/>
            <a:r>
              <a:rPr lang="en-US" dirty="0">
                <a:latin typeface="Courier" pitchFamily="2" charset="0"/>
              </a:rPr>
              <a:t>keys(</a:t>
            </a:r>
            <a:r>
              <a:rPr lang="en-US" dirty="0"/>
              <a:t>tfplan.resource_changes</a:t>
            </a:r>
            <a:r>
              <a:rPr lang="en-US" dirty="0">
                <a:latin typeface="Courier" pitchFamily="2" charset="0"/>
              </a:rPr>
              <a:t>) </a:t>
            </a:r>
            <a:r>
              <a:rPr lang="en-US" dirty="0">
                <a:solidFill>
                  <a:srgbClr val="FF0000"/>
                </a:solidFill>
                <a:latin typeface="Courier" pitchFamily="2" charset="0"/>
              </a:rPr>
              <a:t>else []</a:t>
            </a:r>
          </a:p>
          <a:p>
            <a:r>
              <a:rPr lang="en-US" dirty="0"/>
              <a:t>If a map is </a:t>
            </a:r>
            <a:r>
              <a:rPr lang="en-US" dirty="0">
                <a:latin typeface="Courier" pitchFamily="2" charset="0"/>
              </a:rPr>
              <a:t>undefined</a:t>
            </a:r>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you might convert it to the empty map, {}</a:t>
            </a:r>
            <a:r>
              <a:rPr lang="en-US" dirty="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rPr>
              <a:t>.</a:t>
            </a:r>
          </a:p>
          <a:p>
            <a:pPr lvl="1"/>
            <a:r>
              <a:rPr lang="en-US" dirty="0">
                <a:solidFill>
                  <a:schemeClr val="bg1"/>
                </a:solidFill>
                <a:latin typeface="Courier" pitchFamily="2" charset="0"/>
              </a:rPr>
              <a:t>allEC2Instances </a:t>
            </a:r>
            <a:r>
              <a:rPr lang="en-US" dirty="0">
                <a:solidFill>
                  <a:srgbClr val="FF0000"/>
                </a:solidFill>
                <a:latin typeface="Courier" pitchFamily="2" charset="0"/>
              </a:rPr>
              <a:t>else {}</a:t>
            </a:r>
          </a:p>
          <a:p>
            <a:r>
              <a:rPr lang="en-US" dirty="0">
                <a:solidFill>
                  <a:schemeClr val="tx2"/>
                </a:solidFill>
                <a:latin typeface="Verdana" panose="020B0604030504040204" pitchFamily="34" charset="0"/>
                <a:ea typeface="Verdana" panose="020B0604030504040204" pitchFamily="34" charset="0"/>
                <a:cs typeface="Verdana" panose="020B0604030504040204" pitchFamily="34" charset="0"/>
              </a:rPr>
              <a:t>Note that the </a:t>
            </a:r>
            <a:r>
              <a:rPr lang="en-US" dirty="0">
                <a:solidFill>
                  <a:schemeClr val="tx2"/>
                </a:solidFill>
                <a:latin typeface="Courier" pitchFamily="2" charset="0"/>
                <a:ea typeface="Verdana" panose="020B0604030504040204" pitchFamily="34" charset="0"/>
                <a:cs typeface="Verdana" panose="020B0604030504040204" pitchFamily="34" charset="0"/>
              </a:rPr>
              <a:t>else</a:t>
            </a:r>
            <a:r>
              <a:rPr lang="en-US" dirty="0">
                <a:solidFill>
                  <a:schemeClr val="tx2"/>
                </a:solidFill>
                <a:latin typeface="Verdana" panose="020B0604030504040204" pitchFamily="34" charset="0"/>
                <a:ea typeface="Verdana" panose="020B0604030504040204" pitchFamily="34" charset="0"/>
                <a:cs typeface="Verdana" panose="020B0604030504040204" pitchFamily="34" charset="0"/>
              </a:rPr>
              <a:t> operator does not affect </a:t>
            </a:r>
            <a:r>
              <a:rPr lang="en-US" dirty="0">
                <a:solidFill>
                  <a:schemeClr val="tx2"/>
                </a:solidFill>
                <a:latin typeface="Courier" pitchFamily="2" charset="0"/>
                <a:ea typeface="Verdana" panose="020B0604030504040204" pitchFamily="34" charset="0"/>
                <a:cs typeface="Verdana" panose="020B0604030504040204" pitchFamily="34" charset="0"/>
              </a:rPr>
              <a:t>null</a:t>
            </a:r>
            <a:r>
              <a:rPr lang="en-US" dirty="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22225" indent="0">
              <a:buNone/>
            </a:pPr>
            <a:endParaRPr lang="en-US" dirty="0"/>
          </a:p>
        </p:txBody>
      </p:sp>
      <p:sp>
        <p:nvSpPr>
          <p:cNvPr id="3" name="Title 2">
            <a:extLst>
              <a:ext uri="{FF2B5EF4-FFF2-40B4-BE49-F238E27FC236}">
                <a16:creationId xmlns:a16="http://schemas.microsoft.com/office/drawing/2014/main" id="{8931E6A3-843C-C044-BA3C-B1240267644A}"/>
              </a:ext>
            </a:extLst>
          </p:cNvPr>
          <p:cNvSpPr>
            <a:spLocks noGrp="1"/>
          </p:cNvSpPr>
          <p:nvPr>
            <p:ph type="title"/>
          </p:nvPr>
        </p:nvSpPr>
        <p:spPr/>
        <p:txBody>
          <a:bodyPr/>
          <a:lstStyle/>
          <a:p>
            <a:r>
              <a:rPr lang="en-US" dirty="0"/>
              <a:t>The Sentinel Else Operator</a:t>
            </a:r>
          </a:p>
        </p:txBody>
      </p:sp>
    </p:spTree>
    <p:extLst>
      <p:ext uri="{BB962C8B-B14F-4D97-AF65-F5344CB8AC3E}">
        <p14:creationId xmlns:p14="http://schemas.microsoft.com/office/powerpoint/2010/main" val="131445088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C4ADC1-11BD-E141-9C8D-5715AAF3B488}"/>
              </a:ext>
            </a:extLst>
          </p:cNvPr>
          <p:cNvSpPr>
            <a:spLocks noGrp="1"/>
          </p:cNvSpPr>
          <p:nvPr>
            <p:ph type="body" idx="1"/>
          </p:nvPr>
        </p:nvSpPr>
        <p:spPr/>
        <p:txBody>
          <a:bodyPr>
            <a:normAutofit/>
          </a:bodyPr>
          <a:lstStyle/>
          <a:p>
            <a:r>
              <a:rPr lang="en-US" dirty="0"/>
              <a:t>A Sentinel </a:t>
            </a:r>
            <a:r>
              <a:rPr lang="en-US" b="1" dirty="0"/>
              <a:t>for</a:t>
            </a:r>
            <a:r>
              <a:rPr lang="en-US" dirty="0"/>
              <a:t> loop iterates over a collection.</a:t>
            </a:r>
          </a:p>
          <a:p>
            <a:r>
              <a:rPr lang="en-US" dirty="0"/>
              <a:t>Each for loop uses the </a:t>
            </a:r>
            <a:r>
              <a:rPr lang="en-US" b="1" dirty="0"/>
              <a:t>as</a:t>
            </a:r>
            <a:r>
              <a:rPr lang="en-US" dirty="0"/>
              <a:t> keyword to define one or two iterator variables.</a:t>
            </a:r>
          </a:p>
          <a:p>
            <a:r>
              <a:rPr lang="en-US" dirty="0"/>
              <a:t>When iterating over a list, the first variable is assigned the index and the second variable is assigned the value.</a:t>
            </a:r>
          </a:p>
          <a:p>
            <a:pPr lvl="1"/>
            <a:r>
              <a:rPr lang="en-US" dirty="0"/>
              <a:t>If only one iterator variable is specified, it is assigned the value.</a:t>
            </a:r>
          </a:p>
          <a:p>
            <a:r>
              <a:rPr lang="en-US" dirty="0"/>
              <a:t>When iterating over a map, the first variable is assigned the key and the second variable is assigned the value.</a:t>
            </a:r>
          </a:p>
          <a:p>
            <a:pPr lvl="1"/>
            <a:r>
              <a:rPr lang="en-US" dirty="0"/>
              <a:t>If only one iterator variable is specified, it is assigned the key.</a:t>
            </a:r>
          </a:p>
        </p:txBody>
      </p:sp>
      <p:sp>
        <p:nvSpPr>
          <p:cNvPr id="3" name="Title 2">
            <a:extLst>
              <a:ext uri="{FF2B5EF4-FFF2-40B4-BE49-F238E27FC236}">
                <a16:creationId xmlns:a16="http://schemas.microsoft.com/office/drawing/2014/main" id="{ADFD340B-7343-D043-A1B2-0C9A2F58F49F}"/>
              </a:ext>
            </a:extLst>
          </p:cNvPr>
          <p:cNvSpPr>
            <a:spLocks noGrp="1"/>
          </p:cNvSpPr>
          <p:nvPr>
            <p:ph type="title"/>
          </p:nvPr>
        </p:nvSpPr>
        <p:spPr/>
        <p:txBody>
          <a:bodyPr/>
          <a:lstStyle/>
          <a:p>
            <a:r>
              <a:rPr lang="en-US" dirty="0"/>
              <a:t>Sentinel For Loops</a:t>
            </a:r>
          </a:p>
        </p:txBody>
      </p:sp>
    </p:spTree>
    <p:extLst>
      <p:ext uri="{BB962C8B-B14F-4D97-AF65-F5344CB8AC3E}">
        <p14:creationId xmlns:p14="http://schemas.microsoft.com/office/powerpoint/2010/main" val="316528651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C4ADC1-11BD-E141-9C8D-5715AAF3B488}"/>
              </a:ext>
            </a:extLst>
          </p:cNvPr>
          <p:cNvSpPr>
            <a:spLocks noGrp="1"/>
          </p:cNvSpPr>
          <p:nvPr>
            <p:ph type="body" idx="1"/>
          </p:nvPr>
        </p:nvSpPr>
        <p:spPr/>
        <p:txBody>
          <a:bodyPr>
            <a:normAutofit lnSpcReduction="10000"/>
          </a:bodyPr>
          <a:lstStyle/>
          <a:p>
            <a:r>
              <a:rPr lang="en-US" dirty="0"/>
              <a:t>This example iterates over a list with one variable (for the values).</a:t>
            </a:r>
          </a:p>
          <a:p>
            <a:pPr marL="589416" lvl="2" indent="0">
              <a:buNone/>
            </a:pPr>
            <a:r>
              <a:rPr lang="en-US" dirty="0">
                <a:latin typeface="Courier" pitchFamily="2" charset="0"/>
              </a:rPr>
              <a:t>count = 0</a:t>
            </a:r>
          </a:p>
          <a:p>
            <a:pPr marL="589416" lvl="2" indent="0">
              <a:buNone/>
            </a:pPr>
            <a:r>
              <a:rPr lang="en-US" dirty="0">
                <a:latin typeface="Courier" pitchFamily="2" charset="0"/>
              </a:rPr>
              <a:t>for [1, 2, 3] as num { </a:t>
            </a:r>
          </a:p>
          <a:p>
            <a:pPr marL="589416" lvl="2" indent="0">
              <a:buNone/>
            </a:pPr>
            <a:r>
              <a:rPr lang="en-US" dirty="0">
                <a:latin typeface="Courier" pitchFamily="2" charset="0"/>
              </a:rPr>
              <a:t>  count += num</a:t>
            </a:r>
          </a:p>
          <a:p>
            <a:pPr marL="589416" lvl="2" indent="0">
              <a:buNone/>
            </a:pPr>
            <a:r>
              <a:rPr lang="en-US" dirty="0">
                <a:latin typeface="Courier" pitchFamily="2" charset="0"/>
              </a:rPr>
              <a:t>}</a:t>
            </a:r>
          </a:p>
          <a:p>
            <a:pPr marL="857250" lvl="1" indent="-571500"/>
            <a:r>
              <a:rPr lang="en-US" dirty="0">
                <a:latin typeface="Verdana" panose="020B0604030504040204" pitchFamily="34" charset="0"/>
                <a:ea typeface="Verdana" panose="020B0604030504040204" pitchFamily="34" charset="0"/>
                <a:cs typeface="Verdana" panose="020B0604030504040204" pitchFamily="34" charset="0"/>
              </a:rPr>
              <a:t>The count will equal 6.</a:t>
            </a:r>
          </a:p>
          <a:p>
            <a:pPr marL="690563" indent="-571500"/>
            <a:r>
              <a:rPr lang="en-US" dirty="0">
                <a:latin typeface="Verdana" panose="020B0604030504040204" pitchFamily="34" charset="0"/>
                <a:ea typeface="Verdana" panose="020B0604030504040204" pitchFamily="34" charset="0"/>
                <a:cs typeface="Verdana" panose="020B0604030504040204" pitchFamily="34" charset="0"/>
              </a:rPr>
              <a:t>This example iterates over a map with two variables:</a:t>
            </a:r>
          </a:p>
          <a:p>
            <a:pPr marL="589416" lvl="2" indent="0">
              <a:buNone/>
            </a:pPr>
            <a:r>
              <a:rPr lang="en-US" dirty="0">
                <a:latin typeface="Courier" pitchFamily="2" charset="0"/>
              </a:rPr>
              <a:t>data = { "a": 12, "b": 32 }</a:t>
            </a:r>
          </a:p>
          <a:p>
            <a:pPr marL="589416" lvl="2" indent="0">
              <a:buNone/>
            </a:pPr>
            <a:r>
              <a:rPr lang="en-US" dirty="0">
                <a:latin typeface="Courier" pitchFamily="2" charset="0"/>
                <a:ea typeface="Verdana" panose="020B0604030504040204" pitchFamily="34" charset="0"/>
                <a:cs typeface="Verdana" panose="020B0604030504040204" pitchFamily="34" charset="0"/>
              </a:rPr>
              <a:t>for data as k, v {</a:t>
            </a:r>
          </a:p>
          <a:p>
            <a:pPr marL="589416" lvl="2" indent="0">
              <a:buNone/>
            </a:pPr>
            <a:r>
              <a:rPr lang="en-US" dirty="0">
                <a:latin typeface="Courier" pitchFamily="2" charset="0"/>
                <a:ea typeface="Verdana" panose="020B0604030504040204" pitchFamily="34" charset="0"/>
                <a:cs typeface="Verdana" panose="020B0604030504040204" pitchFamily="34" charset="0"/>
              </a:rPr>
              <a:t>  sum += v</a:t>
            </a:r>
          </a:p>
          <a:p>
            <a:pPr marL="589416" lvl="2" indent="0">
              <a:buNone/>
            </a:pPr>
            <a:r>
              <a:rPr lang="en-US" dirty="0">
                <a:latin typeface="Courier" pitchFamily="2" charset="0"/>
                <a:ea typeface="Verdana" panose="020B0604030504040204" pitchFamily="34" charset="0"/>
                <a:cs typeface="Verdana" panose="020B0604030504040204" pitchFamily="34" charset="0"/>
              </a:rPr>
              <a:t>}</a:t>
            </a:r>
          </a:p>
          <a:p>
            <a:pPr marL="857250" lvl="1" indent="-571500"/>
            <a:r>
              <a:rPr lang="en-US" dirty="0">
                <a:latin typeface="Verdana" panose="020B0604030504040204" pitchFamily="34" charset="0"/>
                <a:ea typeface="Verdana" panose="020B0604030504040204" pitchFamily="34" charset="0"/>
                <a:cs typeface="Verdana" panose="020B0604030504040204" pitchFamily="34" charset="0"/>
              </a:rPr>
              <a:t>The sum will equal 44.</a:t>
            </a:r>
          </a:p>
        </p:txBody>
      </p:sp>
      <p:sp>
        <p:nvSpPr>
          <p:cNvPr id="3" name="Title 2">
            <a:extLst>
              <a:ext uri="{FF2B5EF4-FFF2-40B4-BE49-F238E27FC236}">
                <a16:creationId xmlns:a16="http://schemas.microsoft.com/office/drawing/2014/main" id="{ADFD340B-7343-D043-A1B2-0C9A2F58F49F}"/>
              </a:ext>
            </a:extLst>
          </p:cNvPr>
          <p:cNvSpPr>
            <a:spLocks noGrp="1"/>
          </p:cNvSpPr>
          <p:nvPr>
            <p:ph type="title"/>
          </p:nvPr>
        </p:nvSpPr>
        <p:spPr/>
        <p:txBody>
          <a:bodyPr/>
          <a:lstStyle/>
          <a:p>
            <a:r>
              <a:rPr lang="en-US" dirty="0"/>
              <a:t>Sentinel For Loop Examples</a:t>
            </a:r>
          </a:p>
        </p:txBody>
      </p:sp>
    </p:spTree>
    <p:extLst>
      <p:ext uri="{BB962C8B-B14F-4D97-AF65-F5344CB8AC3E}">
        <p14:creationId xmlns:p14="http://schemas.microsoft.com/office/powerpoint/2010/main" val="264709804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425C55-1465-D842-90D9-33D7D7829B30}"/>
              </a:ext>
            </a:extLst>
          </p:cNvPr>
          <p:cNvSpPr>
            <a:spLocks noGrp="1"/>
          </p:cNvSpPr>
          <p:nvPr>
            <p:ph type="body" idx="1"/>
          </p:nvPr>
        </p:nvSpPr>
        <p:spPr/>
        <p:txBody>
          <a:bodyPr>
            <a:normAutofit lnSpcReduction="10000"/>
          </a:bodyPr>
          <a:lstStyle/>
          <a:p>
            <a:r>
              <a:rPr lang="en-US" dirty="0"/>
              <a:t>The </a:t>
            </a:r>
            <a:r>
              <a:rPr lang="en-US" b="1" dirty="0"/>
              <a:t>all</a:t>
            </a:r>
            <a:r>
              <a:rPr lang="en-US" dirty="0"/>
              <a:t> and </a:t>
            </a:r>
            <a:r>
              <a:rPr lang="en-US" b="1" dirty="0"/>
              <a:t>any</a:t>
            </a:r>
            <a:r>
              <a:rPr lang="en-US" dirty="0"/>
              <a:t> quantifier expressions are are used like loops, but they are actually quantifier expressions that apply boolean expressions to lists and maps. They return </a:t>
            </a:r>
            <a:r>
              <a:rPr lang="en-US" dirty="0">
                <a:latin typeface="Courier" pitchFamily="2" charset="0"/>
              </a:rPr>
              <a:t>true</a:t>
            </a:r>
            <a:r>
              <a:rPr lang="en-US" dirty="0"/>
              <a:t> or </a:t>
            </a:r>
            <a:r>
              <a:rPr lang="en-US" dirty="0">
                <a:latin typeface="Courier" pitchFamily="2" charset="0"/>
              </a:rPr>
              <a:t>false</a:t>
            </a:r>
            <a:r>
              <a:rPr lang="en-US" dirty="0"/>
              <a:t>.</a:t>
            </a:r>
          </a:p>
          <a:p>
            <a:r>
              <a:rPr lang="en-US" dirty="0"/>
              <a:t>The </a:t>
            </a:r>
            <a:r>
              <a:rPr lang="en-US" dirty="0">
                <a:latin typeface="Courier" pitchFamily="2" charset="0"/>
              </a:rPr>
              <a:t>all</a:t>
            </a:r>
            <a:r>
              <a:rPr lang="en-US" dirty="0"/>
              <a:t> expression is a universal quantifier asserting that a boolean expression must be true for all items of a collection.</a:t>
            </a:r>
          </a:p>
          <a:p>
            <a:r>
              <a:rPr lang="en-US" dirty="0"/>
              <a:t>The </a:t>
            </a:r>
            <a:r>
              <a:rPr lang="en-US" dirty="0">
                <a:latin typeface="Courier" pitchFamily="2" charset="0"/>
              </a:rPr>
              <a:t>any</a:t>
            </a:r>
            <a:r>
              <a:rPr lang="en-US" dirty="0"/>
              <a:t> expression is an existential quantifier asserting that a boolean expression must be true for at least one item in a collection.</a:t>
            </a:r>
          </a:p>
          <a:p>
            <a:r>
              <a:rPr lang="en-US" dirty="0"/>
              <a:t>It used to be common to use </a:t>
            </a:r>
            <a:r>
              <a:rPr lang="en-US" dirty="0">
                <a:latin typeface="Courier" pitchFamily="2" charset="0"/>
                <a:ea typeface="Verdana" panose="020B0604030504040204" pitchFamily="34" charset="0"/>
                <a:cs typeface="Verdana" panose="020B0604030504040204" pitchFamily="34" charset="0"/>
              </a:rPr>
              <a:t>all</a:t>
            </a:r>
            <a:r>
              <a:rPr lang="en-US" dirty="0"/>
              <a:t> expressions in Sentinel rules, but it is better to use </a:t>
            </a:r>
            <a:r>
              <a:rPr lang="en-US" dirty="0">
                <a:latin typeface="Courier" pitchFamily="2" charset="0"/>
              </a:rPr>
              <a:t>for</a:t>
            </a:r>
            <a:r>
              <a:rPr lang="en-US" dirty="0"/>
              <a:t> loops in functions called before the main rule.</a:t>
            </a:r>
          </a:p>
          <a:p>
            <a:r>
              <a:rPr lang="en-US" dirty="0"/>
              <a:t>This allows your policies to report all violations in a single shot.</a:t>
            </a:r>
          </a:p>
        </p:txBody>
      </p:sp>
      <p:sp>
        <p:nvSpPr>
          <p:cNvPr id="3" name="Title 2">
            <a:extLst>
              <a:ext uri="{FF2B5EF4-FFF2-40B4-BE49-F238E27FC236}">
                <a16:creationId xmlns:a16="http://schemas.microsoft.com/office/drawing/2014/main" id="{8931E6A3-843C-C044-BA3C-B1240267644A}"/>
              </a:ext>
            </a:extLst>
          </p:cNvPr>
          <p:cNvSpPr>
            <a:spLocks noGrp="1"/>
          </p:cNvSpPr>
          <p:nvPr>
            <p:ph type="title"/>
          </p:nvPr>
        </p:nvSpPr>
        <p:spPr/>
        <p:txBody>
          <a:bodyPr/>
          <a:lstStyle/>
          <a:p>
            <a:r>
              <a:rPr lang="en-US" dirty="0"/>
              <a:t>The Sentinel </a:t>
            </a:r>
            <a:r>
              <a:rPr lang="en-US" dirty="0">
                <a:latin typeface="Courier" pitchFamily="2" charset="0"/>
              </a:rPr>
              <a:t>all</a:t>
            </a:r>
            <a:r>
              <a:rPr lang="en-US" dirty="0"/>
              <a:t> and </a:t>
            </a:r>
            <a:r>
              <a:rPr lang="en-US" dirty="0">
                <a:latin typeface="Courier" pitchFamily="2" charset="0"/>
              </a:rPr>
              <a:t>any</a:t>
            </a:r>
            <a:r>
              <a:rPr lang="en-US" dirty="0"/>
              <a:t> Expressions</a:t>
            </a:r>
          </a:p>
        </p:txBody>
      </p:sp>
    </p:spTree>
    <p:extLst>
      <p:ext uri="{BB962C8B-B14F-4D97-AF65-F5344CB8AC3E}">
        <p14:creationId xmlns:p14="http://schemas.microsoft.com/office/powerpoint/2010/main" val="235121566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425C55-1465-D842-90D9-33D7D7829B30}"/>
              </a:ext>
            </a:extLst>
          </p:cNvPr>
          <p:cNvSpPr>
            <a:spLocks noGrp="1"/>
          </p:cNvSpPr>
          <p:nvPr>
            <p:ph type="body" idx="1"/>
          </p:nvPr>
        </p:nvSpPr>
        <p:spPr/>
        <p:txBody>
          <a:bodyPr>
            <a:normAutofit/>
          </a:bodyPr>
          <a:lstStyle/>
          <a:p>
            <a:r>
              <a:rPr lang="en-US" dirty="0"/>
              <a:t>The </a:t>
            </a:r>
            <a:r>
              <a:rPr lang="en-US" b="1" dirty="0"/>
              <a:t>filter</a:t>
            </a:r>
            <a:r>
              <a:rPr lang="en-US" dirty="0"/>
              <a:t> quantifier expression applies a boolean expression to each item in a list or map.</a:t>
            </a:r>
          </a:p>
          <a:p>
            <a:pPr lvl="1"/>
            <a:r>
              <a:rPr lang="en-US" dirty="0"/>
              <a:t>However, instead of returning </a:t>
            </a:r>
            <a:r>
              <a:rPr lang="en-US" dirty="0">
                <a:latin typeface="Courier" pitchFamily="2" charset="0"/>
              </a:rPr>
              <a:t>true</a:t>
            </a:r>
            <a:r>
              <a:rPr lang="en-US" dirty="0"/>
              <a:t> or </a:t>
            </a:r>
            <a:r>
              <a:rPr lang="en-US" dirty="0">
                <a:latin typeface="Courier" pitchFamily="2" charset="0"/>
              </a:rPr>
              <a:t>false</a:t>
            </a:r>
            <a:r>
              <a:rPr lang="en-US" dirty="0"/>
              <a:t>, it returns a sub-collection of the original collection consisting of those items for which the boolean expression was true.</a:t>
            </a:r>
          </a:p>
          <a:p>
            <a:pPr lvl="1"/>
            <a:r>
              <a:rPr lang="en-US" dirty="0"/>
              <a:t>The </a:t>
            </a:r>
            <a:r>
              <a:rPr lang="en-US" dirty="0">
                <a:latin typeface="Courier" pitchFamily="2" charset="0"/>
              </a:rPr>
              <a:t>filter</a:t>
            </a:r>
            <a:r>
              <a:rPr lang="en-US" dirty="0"/>
              <a:t> expression is useful with the Terraform Sentinel v2 imports since their collections were designed to be used with it.</a:t>
            </a:r>
          </a:p>
          <a:p>
            <a:r>
              <a:rPr lang="en-US" dirty="0"/>
              <a:t>The </a:t>
            </a:r>
            <a:r>
              <a:rPr lang="en-US" b="1" dirty="0"/>
              <a:t>map</a:t>
            </a:r>
            <a:r>
              <a:rPr lang="en-US" dirty="0"/>
              <a:t> quantifier expression returns a list of values, one for each item in the collection it is applied to.</a:t>
            </a:r>
          </a:p>
          <a:p>
            <a:pPr lvl="1"/>
            <a:r>
              <a:rPr lang="en-US" dirty="0"/>
              <a:t>It can be useful in Sentinel rules that want to return non-boolean values including maps and lists.</a:t>
            </a:r>
          </a:p>
        </p:txBody>
      </p:sp>
      <p:sp>
        <p:nvSpPr>
          <p:cNvPr id="3" name="Title 2">
            <a:extLst>
              <a:ext uri="{FF2B5EF4-FFF2-40B4-BE49-F238E27FC236}">
                <a16:creationId xmlns:a16="http://schemas.microsoft.com/office/drawing/2014/main" id="{8931E6A3-843C-C044-BA3C-B1240267644A}"/>
              </a:ext>
            </a:extLst>
          </p:cNvPr>
          <p:cNvSpPr>
            <a:spLocks noGrp="1"/>
          </p:cNvSpPr>
          <p:nvPr>
            <p:ph type="title"/>
          </p:nvPr>
        </p:nvSpPr>
        <p:spPr/>
        <p:txBody>
          <a:bodyPr/>
          <a:lstStyle/>
          <a:p>
            <a:r>
              <a:rPr lang="en-US" dirty="0"/>
              <a:t>The Sentinel </a:t>
            </a:r>
            <a:r>
              <a:rPr lang="en-US" dirty="0">
                <a:latin typeface="Courier" pitchFamily="2" charset="0"/>
              </a:rPr>
              <a:t>filter</a:t>
            </a:r>
            <a:r>
              <a:rPr lang="en-US" dirty="0"/>
              <a:t> and </a:t>
            </a:r>
            <a:r>
              <a:rPr lang="en-US" dirty="0">
                <a:latin typeface="Courier" pitchFamily="2" charset="0"/>
              </a:rPr>
              <a:t>map</a:t>
            </a:r>
            <a:r>
              <a:rPr lang="en-US" dirty="0"/>
              <a:t> Expressions</a:t>
            </a:r>
          </a:p>
        </p:txBody>
      </p:sp>
    </p:spTree>
    <p:extLst>
      <p:ext uri="{BB962C8B-B14F-4D97-AF65-F5344CB8AC3E}">
        <p14:creationId xmlns:p14="http://schemas.microsoft.com/office/powerpoint/2010/main" val="422808372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C4ADC1-11BD-E141-9C8D-5715AAF3B488}"/>
              </a:ext>
            </a:extLst>
          </p:cNvPr>
          <p:cNvSpPr>
            <a:spLocks noGrp="1"/>
          </p:cNvSpPr>
          <p:nvPr>
            <p:ph type="body" idx="1"/>
          </p:nvPr>
        </p:nvSpPr>
        <p:spPr/>
        <p:txBody>
          <a:bodyPr>
            <a:normAutofit/>
          </a:bodyPr>
          <a:lstStyle/>
          <a:p>
            <a:r>
              <a:rPr lang="en-US" dirty="0"/>
              <a:t>This example tests if </a:t>
            </a:r>
            <a:r>
              <a:rPr lang="en-US" dirty="0">
                <a:latin typeface="Courier" pitchFamily="2" charset="0"/>
              </a:rPr>
              <a:t>v</a:t>
            </a:r>
            <a:r>
              <a:rPr lang="en-US" dirty="0"/>
              <a:t> is defined and equal to </a:t>
            </a:r>
            <a:r>
              <a:rPr lang="en-US" dirty="0">
                <a:latin typeface="Courier" pitchFamily="2" charset="0"/>
              </a:rPr>
              <a:t>value</a:t>
            </a:r>
            <a:r>
              <a:rPr lang="en-US" dirty="0"/>
              <a:t>:</a:t>
            </a:r>
          </a:p>
          <a:p>
            <a:endParaRPr lang="en-US" dirty="0">
              <a:latin typeface="Courier" pitchFamily="2" charset="0"/>
            </a:endParaRPr>
          </a:p>
          <a:p>
            <a:pPr marL="589416" lvl="2" indent="0">
              <a:buNone/>
            </a:pPr>
            <a:r>
              <a:rPr lang="en-US" sz="4800" dirty="0">
                <a:latin typeface="Courier" pitchFamily="2" charset="0"/>
              </a:rPr>
              <a:t>if v else null is null { </a:t>
            </a:r>
          </a:p>
          <a:p>
            <a:pPr marL="589416" lvl="2" indent="0">
              <a:buNone/>
            </a:pPr>
            <a:r>
              <a:rPr lang="en-US" sz="4800" dirty="0">
                <a:latin typeface="Courier" pitchFamily="2" charset="0"/>
              </a:rPr>
              <a:t>  print("The value", v, "was null or not defined")</a:t>
            </a:r>
          </a:p>
          <a:p>
            <a:pPr marL="589416" lvl="2" indent="0">
              <a:buNone/>
            </a:pPr>
            <a:r>
              <a:rPr lang="en-US" sz="4800" dirty="0">
                <a:latin typeface="Courier" pitchFamily="2" charset="0"/>
              </a:rPr>
              <a:t>} else if v is not value {</a:t>
            </a:r>
          </a:p>
          <a:p>
            <a:pPr marL="589416" lvl="2" indent="0">
              <a:buNone/>
            </a:pPr>
            <a:r>
              <a:rPr lang="en-US" sz="4800" dirty="0">
                <a:latin typeface="Courier" pitchFamily="2" charset="0"/>
              </a:rPr>
              <a:t>  print(v, "is not equal to the required value", value)</a:t>
            </a:r>
          </a:p>
          <a:p>
            <a:pPr marL="589416" lvl="2" indent="0">
              <a:buNone/>
            </a:pPr>
            <a:r>
              <a:rPr lang="en-US" sz="4800" dirty="0">
                <a:latin typeface="Courier" pitchFamily="2" charset="0"/>
              </a:rPr>
              <a:t>} else {</a:t>
            </a:r>
          </a:p>
          <a:p>
            <a:pPr marL="589416" lvl="2" indent="0">
              <a:buNone/>
            </a:pPr>
            <a:r>
              <a:rPr lang="en-US" sz="4800" dirty="0">
                <a:latin typeface="Courier" pitchFamily="2" charset="0"/>
              </a:rPr>
              <a:t>  print(v, "is the desired value", value)</a:t>
            </a:r>
          </a:p>
          <a:p>
            <a:pPr marL="589416" lvl="2" indent="0">
              <a:buNone/>
            </a:pPr>
            <a:r>
              <a:rPr lang="en-US" sz="4800" dirty="0">
                <a:latin typeface="Courier" pitchFamily="2" charset="0"/>
              </a:rPr>
              <a:t>}</a:t>
            </a:r>
          </a:p>
        </p:txBody>
      </p:sp>
      <p:sp>
        <p:nvSpPr>
          <p:cNvPr id="3" name="Title 2">
            <a:extLst>
              <a:ext uri="{FF2B5EF4-FFF2-40B4-BE49-F238E27FC236}">
                <a16:creationId xmlns:a16="http://schemas.microsoft.com/office/drawing/2014/main" id="{ADFD340B-7343-D043-A1B2-0C9A2F58F49F}"/>
              </a:ext>
            </a:extLst>
          </p:cNvPr>
          <p:cNvSpPr>
            <a:spLocks noGrp="1"/>
          </p:cNvSpPr>
          <p:nvPr>
            <p:ph type="title"/>
          </p:nvPr>
        </p:nvSpPr>
        <p:spPr/>
        <p:txBody>
          <a:bodyPr/>
          <a:lstStyle/>
          <a:p>
            <a:r>
              <a:rPr lang="en-US" dirty="0"/>
              <a:t>The Sentinel If/Else Conditional</a:t>
            </a:r>
          </a:p>
        </p:txBody>
      </p:sp>
    </p:spTree>
    <p:extLst>
      <p:ext uri="{BB962C8B-B14F-4D97-AF65-F5344CB8AC3E}">
        <p14:creationId xmlns:p14="http://schemas.microsoft.com/office/powerpoint/2010/main" val="337675638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C4ADC1-11BD-E141-9C8D-5715AAF3B488}"/>
              </a:ext>
            </a:extLst>
          </p:cNvPr>
          <p:cNvSpPr>
            <a:spLocks noGrp="1"/>
          </p:cNvSpPr>
          <p:nvPr>
            <p:ph type="body" idx="1"/>
          </p:nvPr>
        </p:nvSpPr>
        <p:spPr/>
        <p:txBody>
          <a:bodyPr>
            <a:normAutofit/>
          </a:bodyPr>
          <a:lstStyle/>
          <a:p>
            <a:r>
              <a:rPr lang="en-US" dirty="0"/>
              <a:t>This example does different processing for different days:</a:t>
            </a:r>
          </a:p>
          <a:p>
            <a:endParaRPr lang="en-US" dirty="0">
              <a:latin typeface="Courier" pitchFamily="2" charset="0"/>
            </a:endParaRPr>
          </a:p>
          <a:p>
            <a:pPr marL="589416" lvl="2" indent="0">
              <a:buNone/>
            </a:pPr>
            <a:r>
              <a:rPr lang="en-US" sz="4800" dirty="0">
                <a:latin typeface="Courier" pitchFamily="2" charset="0"/>
              </a:rPr>
              <a:t>case day { </a:t>
            </a:r>
          </a:p>
          <a:p>
            <a:pPr marL="589416" lvl="2" indent="0">
              <a:buNone/>
            </a:pPr>
            <a:r>
              <a:rPr lang="en-US" sz="4800" dirty="0">
                <a:latin typeface="Courier" pitchFamily="2" charset="0"/>
              </a:rPr>
              <a:t>when "Saturday", "Sunday":</a:t>
            </a:r>
          </a:p>
          <a:p>
            <a:pPr marL="589416" lvl="2" indent="0">
              <a:buNone/>
            </a:pPr>
            <a:r>
              <a:rPr lang="en-US" sz="4800" dirty="0">
                <a:latin typeface="Courier" pitchFamily="2" charset="0"/>
              </a:rPr>
              <a:t>	print("Sorry, we are closed.")</a:t>
            </a:r>
          </a:p>
          <a:p>
            <a:pPr marL="589416" lvl="2" indent="0">
              <a:buNone/>
            </a:pPr>
            <a:r>
              <a:rPr lang="en-US" sz="4800" dirty="0">
                <a:latin typeface="Courier" pitchFamily="2" charset="0"/>
              </a:rPr>
              <a:t>else:</a:t>
            </a:r>
          </a:p>
          <a:p>
            <a:pPr marL="589416" lvl="2" indent="0">
              <a:buNone/>
            </a:pPr>
            <a:r>
              <a:rPr lang="en-US" sz="4800" dirty="0">
                <a:latin typeface="Courier" pitchFamily="2" charset="0"/>
              </a:rPr>
              <a:t>	print("We are open from 9am to 6pm.")</a:t>
            </a:r>
          </a:p>
          <a:p>
            <a:pPr marL="589416" lvl="2" indent="0">
              <a:buNone/>
            </a:pPr>
            <a:r>
              <a:rPr lang="en-US" sz="4800" dirty="0">
                <a:latin typeface="Courier" pitchFamily="2" charset="0"/>
              </a:rPr>
              <a:t>}</a:t>
            </a:r>
          </a:p>
        </p:txBody>
      </p:sp>
      <p:sp>
        <p:nvSpPr>
          <p:cNvPr id="3" name="Title 2">
            <a:extLst>
              <a:ext uri="{FF2B5EF4-FFF2-40B4-BE49-F238E27FC236}">
                <a16:creationId xmlns:a16="http://schemas.microsoft.com/office/drawing/2014/main" id="{ADFD340B-7343-D043-A1B2-0C9A2F58F49F}"/>
              </a:ext>
            </a:extLst>
          </p:cNvPr>
          <p:cNvSpPr>
            <a:spLocks noGrp="1"/>
          </p:cNvSpPr>
          <p:nvPr>
            <p:ph type="title"/>
          </p:nvPr>
        </p:nvSpPr>
        <p:spPr/>
        <p:txBody>
          <a:bodyPr/>
          <a:lstStyle/>
          <a:p>
            <a:r>
              <a:rPr lang="en-US" dirty="0"/>
              <a:t>The Sentinel Case Conditional</a:t>
            </a:r>
          </a:p>
        </p:txBody>
      </p:sp>
    </p:spTree>
    <p:extLst>
      <p:ext uri="{BB962C8B-B14F-4D97-AF65-F5344CB8AC3E}">
        <p14:creationId xmlns:p14="http://schemas.microsoft.com/office/powerpoint/2010/main" val="865524195"/>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425C55-1465-D842-90D9-33D7D7829B30}"/>
              </a:ext>
            </a:extLst>
          </p:cNvPr>
          <p:cNvSpPr>
            <a:spLocks noGrp="1"/>
          </p:cNvSpPr>
          <p:nvPr>
            <p:ph type="body" idx="1"/>
          </p:nvPr>
        </p:nvSpPr>
        <p:spPr/>
        <p:txBody>
          <a:bodyPr>
            <a:normAutofit fontScale="92500" lnSpcReduction="20000"/>
          </a:bodyPr>
          <a:lstStyle/>
          <a:p>
            <a:r>
              <a:rPr lang="en-US" dirty="0"/>
              <a:t>Beyond the TFC Sentinel imports we already mentioned (tfplan, tfconfig, tfstate, and tfrun), you can also use these </a:t>
            </a:r>
            <a:r>
              <a:rPr lang="en-US" b="1" dirty="0"/>
              <a:t>Standard Imports</a:t>
            </a:r>
            <a:r>
              <a:rPr lang="en-US" dirty="0"/>
              <a:t>:</a:t>
            </a:r>
          </a:p>
          <a:p>
            <a:pPr lvl="1"/>
            <a:r>
              <a:rPr lang="en-US" dirty="0"/>
              <a:t>base64</a:t>
            </a:r>
          </a:p>
          <a:p>
            <a:pPr lvl="1"/>
            <a:r>
              <a:rPr lang="en-US" dirty="0"/>
              <a:t>decimal</a:t>
            </a:r>
          </a:p>
          <a:p>
            <a:pPr lvl="1"/>
            <a:r>
              <a:rPr lang="en-US" dirty="0"/>
              <a:t>http</a:t>
            </a:r>
          </a:p>
          <a:p>
            <a:pPr lvl="1"/>
            <a:r>
              <a:rPr lang="en-US" dirty="0"/>
              <a:t>json</a:t>
            </a:r>
          </a:p>
          <a:p>
            <a:pPr lvl="1"/>
            <a:r>
              <a:rPr lang="en-US" dirty="0"/>
              <a:t>runtime</a:t>
            </a:r>
          </a:p>
          <a:p>
            <a:pPr lvl="1"/>
            <a:r>
              <a:rPr lang="en-US" dirty="0"/>
              <a:t>sockaddr</a:t>
            </a:r>
          </a:p>
          <a:p>
            <a:pPr lvl="1"/>
            <a:r>
              <a:rPr lang="en-US" dirty="0"/>
              <a:t>strings</a:t>
            </a:r>
          </a:p>
          <a:p>
            <a:pPr lvl="1"/>
            <a:r>
              <a:rPr lang="en-US" dirty="0"/>
              <a:t>time</a:t>
            </a:r>
          </a:p>
          <a:p>
            <a:pPr lvl="1"/>
            <a:r>
              <a:rPr lang="en-US" dirty="0"/>
              <a:t>types</a:t>
            </a:r>
          </a:p>
          <a:p>
            <a:pPr lvl="1"/>
            <a:r>
              <a:rPr lang="en-US" dirty="0"/>
              <a:t>units</a:t>
            </a:r>
          </a:p>
          <a:p>
            <a:pPr lvl="1"/>
            <a:r>
              <a:rPr lang="en-US" dirty="0"/>
              <a:t>version</a:t>
            </a:r>
          </a:p>
        </p:txBody>
      </p:sp>
      <p:sp>
        <p:nvSpPr>
          <p:cNvPr id="3" name="Title 2">
            <a:extLst>
              <a:ext uri="{FF2B5EF4-FFF2-40B4-BE49-F238E27FC236}">
                <a16:creationId xmlns:a16="http://schemas.microsoft.com/office/drawing/2014/main" id="{8931E6A3-843C-C044-BA3C-B1240267644A}"/>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Standard Sentinel Imports</a:t>
            </a:r>
          </a:p>
        </p:txBody>
      </p:sp>
    </p:spTree>
    <p:extLst>
      <p:ext uri="{BB962C8B-B14F-4D97-AF65-F5344CB8AC3E}">
        <p14:creationId xmlns:p14="http://schemas.microsoft.com/office/powerpoint/2010/main" val="134532367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ED39-B5D6-AE45-AF15-5AD5BFC94D83}"/>
              </a:ext>
            </a:extLst>
          </p:cNvPr>
          <p:cNvSpPr>
            <a:spLocks noGrp="1"/>
          </p:cNvSpPr>
          <p:nvPr>
            <p:ph type="title"/>
          </p:nvPr>
        </p:nvSpPr>
        <p:spPr>
          <a:xfrm>
            <a:off x="2336799" y="5257800"/>
            <a:ext cx="19110037" cy="4927600"/>
          </a:xfrm>
        </p:spPr>
        <p:txBody>
          <a:bodyPr anchor="ctr"/>
          <a:lstStyle/>
          <a:p>
            <a:r>
              <a:rPr lang="en-US" dirty="0"/>
              <a:t>Sentinel in Terraform Cloud and Terraform Enterprise</a:t>
            </a:r>
          </a:p>
        </p:txBody>
      </p:sp>
    </p:spTree>
    <p:extLst>
      <p:ext uri="{BB962C8B-B14F-4D97-AF65-F5344CB8AC3E}">
        <p14:creationId xmlns:p14="http://schemas.microsoft.com/office/powerpoint/2010/main" val="338774465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425C55-1465-D842-90D9-33D7D7829B30}"/>
              </a:ext>
            </a:extLst>
          </p:cNvPr>
          <p:cNvSpPr>
            <a:spLocks noGrp="1"/>
          </p:cNvSpPr>
          <p:nvPr>
            <p:ph type="body" idx="1"/>
          </p:nvPr>
        </p:nvSpPr>
        <p:spPr/>
        <p:txBody>
          <a:bodyPr>
            <a:normAutofit/>
          </a:bodyPr>
          <a:lstStyle/>
          <a:p>
            <a:r>
              <a:rPr lang="en-US" dirty="0"/>
              <a:t>Check if a string has a prefix: </a:t>
            </a:r>
            <a:r>
              <a:rPr lang="en-US" dirty="0">
                <a:latin typeface="Courier" pitchFamily="2" charset="0"/>
              </a:rPr>
              <a:t>strings.has_prefix(s, prefix)</a:t>
            </a:r>
          </a:p>
          <a:p>
            <a:r>
              <a:rPr lang="en-US" dirty="0"/>
              <a:t>Check if a string has a suffix: </a:t>
            </a:r>
            <a:r>
              <a:rPr lang="en-US" dirty="0">
                <a:latin typeface="Courier" pitchFamily="2" charset="0"/>
              </a:rPr>
              <a:t>strings.has_suffix(s, suffix)</a:t>
            </a:r>
            <a:endParaRPr lang="en-US" dirty="0"/>
          </a:p>
          <a:p>
            <a:r>
              <a:rPr lang="en-US" dirty="0"/>
              <a:t>Check the type of a Sentinel object: </a:t>
            </a:r>
            <a:r>
              <a:rPr lang="en-US" dirty="0">
                <a:latin typeface="Courier" pitchFamily="2" charset="0"/>
              </a:rPr>
              <a:t>types.type_of(obj)</a:t>
            </a:r>
          </a:p>
          <a:p>
            <a:r>
              <a:rPr lang="en-US" dirty="0"/>
              <a:t>Make external calls to API endpoints:</a:t>
            </a:r>
          </a:p>
          <a:p>
            <a:pPr lvl="1"/>
            <a:r>
              <a:rPr lang="en-US" dirty="0">
                <a:latin typeface="Courier" pitchFamily="2" charset="0"/>
              </a:rPr>
              <a:t>response = http.get("https://example.hashicorp.com")</a:t>
            </a:r>
          </a:p>
          <a:p>
            <a:r>
              <a:rPr lang="en-US" dirty="0"/>
              <a:t>Convert a JSON object to a Sentinel structure:</a:t>
            </a:r>
          </a:p>
          <a:p>
            <a:pPr lvl="1"/>
            <a:r>
              <a:rPr lang="en-US" dirty="0">
                <a:latin typeface="Courier" pitchFamily="2" charset="0"/>
              </a:rPr>
              <a:t>json.unmarshal(response.body)</a:t>
            </a:r>
          </a:p>
        </p:txBody>
      </p:sp>
      <p:sp>
        <p:nvSpPr>
          <p:cNvPr id="3" name="Title 2">
            <a:extLst>
              <a:ext uri="{FF2B5EF4-FFF2-40B4-BE49-F238E27FC236}">
                <a16:creationId xmlns:a16="http://schemas.microsoft.com/office/drawing/2014/main" id="{8931E6A3-843C-C044-BA3C-B1240267644A}"/>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Common Operations of the Standard Imports</a:t>
            </a:r>
          </a:p>
        </p:txBody>
      </p:sp>
    </p:spTree>
    <p:extLst>
      <p:ext uri="{BB962C8B-B14F-4D97-AF65-F5344CB8AC3E}">
        <p14:creationId xmlns:p14="http://schemas.microsoft.com/office/powerpoint/2010/main" val="1657014956"/>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C4ADC1-11BD-E141-9C8D-5715AAF3B488}"/>
              </a:ext>
            </a:extLst>
          </p:cNvPr>
          <p:cNvSpPr>
            <a:spLocks noGrp="1"/>
          </p:cNvSpPr>
          <p:nvPr>
            <p:ph type="body" idx="1"/>
          </p:nvPr>
        </p:nvSpPr>
        <p:spPr/>
        <p:txBody>
          <a:bodyPr>
            <a:normAutofit lnSpcReduction="10000"/>
          </a:bodyPr>
          <a:lstStyle/>
          <a:p>
            <a:r>
              <a:rPr lang="en-US" dirty="0"/>
              <a:t>A Sentinel </a:t>
            </a:r>
            <a:r>
              <a:rPr lang="en-US" b="1" dirty="0"/>
              <a:t>Function</a:t>
            </a:r>
            <a:r>
              <a:rPr lang="en-US" dirty="0"/>
              <a:t> is declared with the </a:t>
            </a:r>
            <a:r>
              <a:rPr lang="en-US" b="1" dirty="0"/>
              <a:t>func</a:t>
            </a:r>
            <a:r>
              <a:rPr lang="en-US" dirty="0"/>
              <a:t> keyword.</a:t>
            </a:r>
          </a:p>
          <a:p>
            <a:pPr marL="589416" lvl="2" indent="0">
              <a:buNone/>
            </a:pPr>
            <a:r>
              <a:rPr lang="en-US" dirty="0">
                <a:latin typeface="Courier" pitchFamily="2" charset="0"/>
              </a:rPr>
              <a:t>find_resources = </a:t>
            </a:r>
            <a:r>
              <a:rPr lang="en-US" dirty="0">
                <a:solidFill>
                  <a:srgbClr val="FF0000"/>
                </a:solidFill>
                <a:latin typeface="Courier" pitchFamily="2" charset="0"/>
              </a:rPr>
              <a:t>func</a:t>
            </a:r>
            <a:r>
              <a:rPr lang="en-US" dirty="0">
                <a:latin typeface="Courier" pitchFamily="2" charset="0"/>
              </a:rPr>
              <a:t>(resource_type) {</a:t>
            </a:r>
          </a:p>
          <a:p>
            <a:pPr marL="589416" lvl="2" indent="0">
              <a:buNone/>
            </a:pPr>
            <a:r>
              <a:rPr lang="en-US" dirty="0">
                <a:latin typeface="Courier" pitchFamily="2" charset="0"/>
              </a:rPr>
              <a:t>  # Do something and use the parameter</a:t>
            </a:r>
          </a:p>
          <a:p>
            <a:pPr marL="589416" lvl="2" indent="0">
              <a:buNone/>
            </a:pPr>
            <a:r>
              <a:rPr lang="en-US" dirty="0">
                <a:latin typeface="Courier" pitchFamily="2" charset="0"/>
              </a:rPr>
              <a:t>  return true</a:t>
            </a:r>
          </a:p>
          <a:p>
            <a:pPr marL="589416" lvl="2" indent="0">
              <a:buNone/>
            </a:pPr>
            <a:r>
              <a:rPr lang="en-US" dirty="0">
                <a:latin typeface="Courier" pitchFamily="2" charset="0"/>
              </a:rPr>
              <a:t>}</a:t>
            </a:r>
          </a:p>
          <a:p>
            <a:r>
              <a:rPr lang="en-US" dirty="0"/>
              <a:t>Each function has a name such as </a:t>
            </a:r>
            <a:r>
              <a:rPr lang="en-US" dirty="0">
                <a:solidFill>
                  <a:srgbClr val="FF0000"/>
                </a:solidFill>
                <a:latin typeface="Courier" pitchFamily="2" charset="0"/>
              </a:rPr>
              <a:t>find_resources</a:t>
            </a:r>
            <a:r>
              <a:rPr lang="en-US" dirty="0"/>
              <a:t>.</a:t>
            </a:r>
          </a:p>
          <a:p>
            <a:r>
              <a:rPr lang="en-US" dirty="0"/>
              <a:t>Each function can have zero or more parameters.</a:t>
            </a:r>
          </a:p>
          <a:p>
            <a:pPr lvl="1"/>
            <a:r>
              <a:rPr lang="en-US" dirty="0"/>
              <a:t>The function above has the single parameter, </a:t>
            </a:r>
            <a:r>
              <a:rPr lang="en-US" dirty="0">
                <a:solidFill>
                  <a:srgbClr val="FF0000"/>
                </a:solidFill>
                <a:latin typeface="Courier" pitchFamily="2" charset="0"/>
              </a:rPr>
              <a:t>resource_type</a:t>
            </a:r>
          </a:p>
          <a:p>
            <a:r>
              <a:rPr lang="en-US" dirty="0"/>
              <a:t>Every function must return a value such as </a:t>
            </a:r>
            <a:r>
              <a:rPr lang="en-US" dirty="0">
                <a:solidFill>
                  <a:srgbClr val="FF0000"/>
                </a:solidFill>
                <a:latin typeface="Courier" pitchFamily="2" charset="0"/>
              </a:rPr>
              <a:t>true</a:t>
            </a:r>
            <a:r>
              <a:rPr lang="en-US" dirty="0"/>
              <a:t>.</a:t>
            </a:r>
          </a:p>
          <a:p>
            <a:r>
              <a:rPr lang="en-US" dirty="0"/>
              <a:t>A call to this function could look like:</a:t>
            </a:r>
          </a:p>
          <a:p>
            <a:pPr lvl="1"/>
            <a:r>
              <a:rPr lang="en-US" dirty="0">
                <a:latin typeface="Courier" pitchFamily="2" charset="0"/>
              </a:rPr>
              <a:t>s3_buckets = </a:t>
            </a:r>
            <a:r>
              <a:rPr lang="en-US" dirty="0">
                <a:solidFill>
                  <a:srgbClr val="FF0000"/>
                </a:solidFill>
                <a:latin typeface="Courier" pitchFamily="2" charset="0"/>
              </a:rPr>
              <a:t>find_resources("aws_s3_bucket")</a:t>
            </a:r>
          </a:p>
        </p:txBody>
      </p:sp>
      <p:sp>
        <p:nvSpPr>
          <p:cNvPr id="3" name="Title 2">
            <a:extLst>
              <a:ext uri="{FF2B5EF4-FFF2-40B4-BE49-F238E27FC236}">
                <a16:creationId xmlns:a16="http://schemas.microsoft.com/office/drawing/2014/main" id="{ADFD340B-7343-D043-A1B2-0C9A2F58F49F}"/>
              </a:ext>
            </a:extLst>
          </p:cNvPr>
          <p:cNvSpPr>
            <a:spLocks noGrp="1"/>
          </p:cNvSpPr>
          <p:nvPr>
            <p:ph type="title"/>
          </p:nvPr>
        </p:nvSpPr>
        <p:spPr/>
        <p:txBody>
          <a:bodyPr/>
          <a:lstStyle/>
          <a:p>
            <a:r>
              <a:rPr lang="en-US" dirty="0"/>
              <a:t>Sentinel Functions</a:t>
            </a:r>
          </a:p>
        </p:txBody>
      </p:sp>
    </p:spTree>
    <p:extLst>
      <p:ext uri="{BB962C8B-B14F-4D97-AF65-F5344CB8AC3E}">
        <p14:creationId xmlns:p14="http://schemas.microsoft.com/office/powerpoint/2010/main" val="362659523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425C55-1465-D842-90D9-33D7D7829B30}"/>
              </a:ext>
            </a:extLst>
          </p:cNvPr>
          <p:cNvSpPr>
            <a:spLocks noGrp="1"/>
          </p:cNvSpPr>
          <p:nvPr>
            <p:ph type="body" idx="1"/>
          </p:nvPr>
        </p:nvSpPr>
        <p:spPr/>
        <p:txBody>
          <a:bodyPr>
            <a:normAutofit lnSpcReduction="10000"/>
          </a:bodyPr>
          <a:lstStyle/>
          <a:p>
            <a:r>
              <a:rPr lang="en-US" dirty="0"/>
              <a:t>Sentinel includes some useful </a:t>
            </a:r>
            <a:r>
              <a:rPr lang="en-US" b="1" dirty="0"/>
              <a:t>Builtin Function</a:t>
            </a:r>
            <a:r>
              <a:rPr lang="en-US" dirty="0"/>
              <a:t>s:</a:t>
            </a:r>
          </a:p>
          <a:p>
            <a:pPr lvl="1"/>
            <a:r>
              <a:rPr lang="en-US" b="1" dirty="0">
                <a:latin typeface="Courier" pitchFamily="2" charset="0"/>
              </a:rPr>
              <a:t>append</a:t>
            </a:r>
            <a:r>
              <a:rPr lang="en-US" dirty="0"/>
              <a:t>		Appends a value to the end of a list</a:t>
            </a:r>
          </a:p>
          <a:p>
            <a:pPr lvl="1"/>
            <a:r>
              <a:rPr lang="en-US" b="1" dirty="0">
                <a:latin typeface="Courier" pitchFamily="2" charset="0"/>
              </a:rPr>
              <a:t>delete</a:t>
            </a:r>
            <a:r>
              <a:rPr lang="en-US" dirty="0"/>
              <a:t>		Deletes an element from a map</a:t>
            </a:r>
          </a:p>
          <a:p>
            <a:pPr lvl="1"/>
            <a:r>
              <a:rPr lang="en-US" b="1" dirty="0">
                <a:latin typeface="Courier" pitchFamily="2" charset="0"/>
              </a:rPr>
              <a:t>error</a:t>
            </a:r>
            <a:r>
              <a:rPr lang="en-US" dirty="0"/>
              <a:t>		Immediately exit with an error message</a:t>
            </a:r>
          </a:p>
          <a:p>
            <a:pPr lvl="1"/>
            <a:r>
              <a:rPr lang="en-US" b="1" dirty="0">
                <a:latin typeface="Courier" pitchFamily="2" charset="0"/>
              </a:rPr>
              <a:t>keys</a:t>
            </a:r>
            <a:r>
              <a:rPr lang="en-US" dirty="0"/>
              <a:t>		Returns the keys of a map</a:t>
            </a:r>
          </a:p>
          <a:p>
            <a:pPr lvl="1"/>
            <a:r>
              <a:rPr lang="en-US" b="1" dirty="0">
                <a:latin typeface="Courier" pitchFamily="2" charset="0"/>
              </a:rPr>
              <a:t>length</a:t>
            </a:r>
            <a:r>
              <a:rPr lang="en-US" dirty="0"/>
              <a:t>		Returns the length of a collection or string</a:t>
            </a:r>
          </a:p>
          <a:p>
            <a:pPr lvl="1"/>
            <a:r>
              <a:rPr lang="en-US" b="1" dirty="0">
                <a:latin typeface="Courier" pitchFamily="2" charset="0"/>
              </a:rPr>
              <a:t>print</a:t>
            </a:r>
            <a:r>
              <a:rPr lang="en-US" dirty="0"/>
              <a:t>		Prints what you tell it to.  Always returns </a:t>
            </a:r>
            <a:r>
              <a:rPr lang="en-US" dirty="0">
                <a:latin typeface="Courier" pitchFamily="2" charset="0"/>
              </a:rPr>
              <a:t>true</a:t>
            </a:r>
            <a:r>
              <a:rPr lang="en-US" dirty="0"/>
              <a:t>.</a:t>
            </a:r>
          </a:p>
          <a:p>
            <a:pPr lvl="1"/>
            <a:r>
              <a:rPr lang="en-US" b="1" dirty="0">
                <a:latin typeface="Courier" pitchFamily="2" charset="0"/>
              </a:rPr>
              <a:t>range</a:t>
            </a:r>
            <a:r>
              <a:rPr lang="en-US" dirty="0"/>
              <a:t>		Returns a list of numbers in a range.</a:t>
            </a:r>
          </a:p>
          <a:p>
            <a:pPr lvl="1"/>
            <a:r>
              <a:rPr lang="en-US" b="1" dirty="0">
                <a:latin typeface="Courier" pitchFamily="2" charset="0"/>
              </a:rPr>
              <a:t>values</a:t>
            </a:r>
            <a:r>
              <a:rPr lang="en-US" dirty="0"/>
              <a:t>		Returns the values of a map.</a:t>
            </a:r>
          </a:p>
          <a:p>
            <a:r>
              <a:rPr lang="en-US" dirty="0"/>
              <a:t>There are also </a:t>
            </a:r>
            <a:r>
              <a:rPr lang="en-US" b="1" dirty="0"/>
              <a:t>Type Conversion</a:t>
            </a:r>
            <a:r>
              <a:rPr lang="en-US" dirty="0"/>
              <a:t> </a:t>
            </a:r>
            <a:r>
              <a:rPr lang="en-US" dirty="0">
                <a:latin typeface="Verdana" panose="020B0604030504040204" pitchFamily="34" charset="0"/>
                <a:ea typeface="Verdana" panose="020B0604030504040204" pitchFamily="34" charset="0"/>
                <a:cs typeface="Verdana" panose="020B0604030504040204" pitchFamily="34" charset="0"/>
              </a:rPr>
              <a:t>functions, </a:t>
            </a:r>
            <a:r>
              <a:rPr lang="en-US" b="1" dirty="0">
                <a:latin typeface="Verdana" panose="020B0604030504040204" pitchFamily="34" charset="0"/>
                <a:ea typeface="Verdana" panose="020B0604030504040204" pitchFamily="34" charset="0"/>
                <a:cs typeface="Verdana" panose="020B0604030504040204" pitchFamily="34" charset="0"/>
              </a:rPr>
              <a:t>bool</a:t>
            </a:r>
            <a:r>
              <a:rPr lang="en-US" dirty="0">
                <a:latin typeface="Verdana" panose="020B0604030504040204" pitchFamily="34" charset="0"/>
                <a:ea typeface="Verdana" panose="020B0604030504040204" pitchFamily="34" charset="0"/>
                <a:cs typeface="Verdana" panose="020B0604030504040204" pitchFamily="34" charset="0"/>
              </a:rPr>
              <a:t>, </a:t>
            </a:r>
            <a:r>
              <a:rPr lang="en-US" b="1" dirty="0">
                <a:latin typeface="Verdana" panose="020B0604030504040204" pitchFamily="34" charset="0"/>
                <a:ea typeface="Verdana" panose="020B0604030504040204" pitchFamily="34" charset="0"/>
                <a:cs typeface="Verdana" panose="020B0604030504040204" pitchFamily="34" charset="0"/>
              </a:rPr>
              <a:t>float</a:t>
            </a:r>
            <a:r>
              <a:rPr lang="en-US" dirty="0">
                <a:latin typeface="Verdana" panose="020B0604030504040204" pitchFamily="34" charset="0"/>
                <a:ea typeface="Verdana" panose="020B0604030504040204" pitchFamily="34" charset="0"/>
                <a:cs typeface="Verdana" panose="020B0604030504040204" pitchFamily="34" charset="0"/>
              </a:rPr>
              <a:t>, </a:t>
            </a:r>
            <a:r>
              <a:rPr lang="en-US" b="1" dirty="0">
                <a:latin typeface="Verdana" panose="020B0604030504040204" pitchFamily="34" charset="0"/>
                <a:ea typeface="Verdana" panose="020B0604030504040204" pitchFamily="34" charset="0"/>
                <a:cs typeface="Verdana" panose="020B0604030504040204" pitchFamily="34" charset="0"/>
              </a:rPr>
              <a:t>int</a:t>
            </a:r>
            <a:r>
              <a:rPr lang="en-US" dirty="0">
                <a:latin typeface="Verdana" panose="020B0604030504040204" pitchFamily="34" charset="0"/>
                <a:ea typeface="Verdana" panose="020B0604030504040204" pitchFamily="34" charset="0"/>
                <a:cs typeface="Verdana" panose="020B0604030504040204" pitchFamily="34" charset="0"/>
              </a:rPr>
              <a:t>, and </a:t>
            </a:r>
            <a:r>
              <a:rPr lang="en-US" b="1" dirty="0">
                <a:latin typeface="Verdana" panose="020B0604030504040204" pitchFamily="34" charset="0"/>
                <a:ea typeface="Verdana" panose="020B0604030504040204" pitchFamily="34" charset="0"/>
                <a:cs typeface="Verdana" panose="020B0604030504040204" pitchFamily="34" charset="0"/>
              </a:rPr>
              <a:t>string</a:t>
            </a:r>
            <a:r>
              <a:rPr lang="en-US" dirty="0">
                <a:latin typeface="Verdana" panose="020B0604030504040204" pitchFamily="34" charset="0"/>
                <a:ea typeface="Verdana" panose="020B0604030504040204" pitchFamily="34" charset="0"/>
                <a:cs typeface="Verdana" panose="020B0604030504040204" pitchFamily="34" charset="0"/>
              </a:rPr>
              <a:t>, which convert other types to their type</a:t>
            </a:r>
            <a:r>
              <a:rPr lang="en-US" dirty="0"/>
              <a:t>.</a:t>
            </a:r>
          </a:p>
        </p:txBody>
      </p:sp>
      <p:sp>
        <p:nvSpPr>
          <p:cNvPr id="3" name="Title 2">
            <a:extLst>
              <a:ext uri="{FF2B5EF4-FFF2-40B4-BE49-F238E27FC236}">
                <a16:creationId xmlns:a16="http://schemas.microsoft.com/office/drawing/2014/main" id="{8931E6A3-843C-C044-BA3C-B1240267644A}"/>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Builtin Functions</a:t>
            </a:r>
          </a:p>
        </p:txBody>
      </p:sp>
    </p:spTree>
    <p:extLst>
      <p:ext uri="{BB962C8B-B14F-4D97-AF65-F5344CB8AC3E}">
        <p14:creationId xmlns:p14="http://schemas.microsoft.com/office/powerpoint/2010/main" val="342896151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425C55-1465-D842-90D9-33D7D7829B30}"/>
              </a:ext>
            </a:extLst>
          </p:cNvPr>
          <p:cNvSpPr>
            <a:spLocks noGrp="1"/>
          </p:cNvSpPr>
          <p:nvPr>
            <p:ph type="body" idx="1"/>
          </p:nvPr>
        </p:nvSpPr>
        <p:spPr/>
        <p:txBody>
          <a:bodyPr>
            <a:normAutofit fontScale="92500"/>
          </a:bodyPr>
          <a:lstStyle/>
          <a:p>
            <a:r>
              <a:rPr lang="en-US" dirty="0"/>
              <a:t>A Sentinel Module defines Sentinel functions and rules in a file that can be used by Sentinel policies with a single import statement.</a:t>
            </a:r>
          </a:p>
          <a:p>
            <a:r>
              <a:rPr lang="en-US" dirty="0"/>
              <a:t>This avoids the need to paste the functions into every policy that calls them, improving the reusability of Sentinel functions.</a:t>
            </a:r>
          </a:p>
          <a:p>
            <a:r>
              <a:rPr lang="en-US" dirty="0"/>
              <a:t>Sentinel modules are registered in Sentinel CLI configuration files and in TFC/TFE policy set configuration files.</a:t>
            </a:r>
          </a:p>
          <a:p>
            <a:pPr lvl="0">
              <a:buClr>
                <a:srgbClr val="7C8797"/>
              </a:buClr>
            </a:pPr>
            <a:r>
              <a:rPr lang="en-US" dirty="0">
                <a:highlight>
                  <a:srgbClr val="FFFF00"/>
                </a:highlight>
              </a:rPr>
              <a:t>The terraform-sentinel-policies repository includes 8 modules:</a:t>
            </a:r>
          </a:p>
          <a:p>
            <a:pPr lvl="1">
              <a:buClr>
                <a:srgbClr val="7C8797"/>
              </a:buClr>
            </a:pPr>
            <a:r>
              <a:rPr lang="en-US" dirty="0">
                <a:highlight>
                  <a:srgbClr val="FFFF00"/>
                </a:highlight>
                <a:hlinkClick r:id="rId3"/>
              </a:rPr>
              <a:t>tfplan-functions</a:t>
            </a:r>
            <a:r>
              <a:rPr lang="en-US" dirty="0">
                <a:highlight>
                  <a:srgbClr val="FFFF00"/>
                </a:highlight>
              </a:rPr>
              <a:t>, </a:t>
            </a:r>
            <a:r>
              <a:rPr lang="en-US" dirty="0">
                <a:highlight>
                  <a:srgbClr val="FFFF00"/>
                </a:highlight>
                <a:hlinkClick r:id="rId4"/>
              </a:rPr>
              <a:t>tfstate-functions</a:t>
            </a:r>
            <a:r>
              <a:rPr lang="en-US" dirty="0">
                <a:highlight>
                  <a:srgbClr val="FFFF00"/>
                </a:highlight>
              </a:rPr>
              <a:t>, </a:t>
            </a:r>
            <a:r>
              <a:rPr lang="en-US" dirty="0">
                <a:highlight>
                  <a:srgbClr val="FFFF00"/>
                </a:highlight>
                <a:hlinkClick r:id="rId5"/>
              </a:rPr>
              <a:t>tfconfig-functions</a:t>
            </a:r>
            <a:r>
              <a:rPr lang="en-US" dirty="0">
                <a:highlight>
                  <a:srgbClr val="FFFF00"/>
                </a:highlight>
              </a:rPr>
              <a:t>, </a:t>
            </a:r>
            <a:r>
              <a:rPr lang="en-US" dirty="0">
                <a:highlight>
                  <a:srgbClr val="FFFF00"/>
                </a:highlight>
                <a:hlinkClick r:id="rId6"/>
              </a:rPr>
              <a:t>tfrun-functions</a:t>
            </a:r>
            <a:r>
              <a:rPr lang="en-US" dirty="0">
                <a:highlight>
                  <a:srgbClr val="FFFF00"/>
                </a:highlight>
              </a:rPr>
              <a:t>, </a:t>
            </a:r>
            <a:r>
              <a:rPr lang="en-US" dirty="0">
                <a:highlight>
                  <a:srgbClr val="FFFF00"/>
                </a:highlight>
                <a:hlinkClick r:id="rId7"/>
              </a:rPr>
              <a:t>aws-functions</a:t>
            </a:r>
            <a:r>
              <a:rPr lang="en-US" dirty="0">
                <a:highlight>
                  <a:srgbClr val="FFFF00"/>
                </a:highlight>
              </a:rPr>
              <a:t>, </a:t>
            </a:r>
            <a:r>
              <a:rPr lang="en-US" dirty="0">
                <a:highlight>
                  <a:srgbClr val="FFFF00"/>
                </a:highlight>
                <a:hlinkClick r:id="rId8"/>
              </a:rPr>
              <a:t>azure-functions</a:t>
            </a:r>
            <a:r>
              <a:rPr lang="en-US" dirty="0">
                <a:highlight>
                  <a:srgbClr val="FFFF00"/>
                </a:highlight>
              </a:rPr>
              <a:t>, </a:t>
            </a:r>
            <a:r>
              <a:rPr lang="en-US" dirty="0">
                <a:highlight>
                  <a:srgbClr val="FFFF00"/>
                </a:highlight>
                <a:hlinkClick r:id="rId9"/>
              </a:rPr>
              <a:t>gcp-functions</a:t>
            </a:r>
            <a:r>
              <a:rPr lang="en-US" dirty="0">
                <a:highlight>
                  <a:srgbClr val="FFFF00"/>
                </a:highlight>
              </a:rPr>
              <a:t>, and </a:t>
            </a:r>
            <a:r>
              <a:rPr lang="en-US" dirty="0">
                <a:highlight>
                  <a:srgbClr val="FFFF00"/>
                </a:highlight>
                <a:hlinkClick r:id="rId10"/>
              </a:rPr>
              <a:t>registry-functions</a:t>
            </a:r>
            <a:r>
              <a:rPr lang="en-US" dirty="0">
                <a:highlight>
                  <a:srgbClr val="FFFF00"/>
                </a:highlight>
              </a:rPr>
              <a:t>.</a:t>
            </a:r>
          </a:p>
          <a:p>
            <a:r>
              <a:rPr lang="en-US" dirty="0"/>
              <a:t>Each function is documented in a separate Markdown file.</a:t>
            </a:r>
          </a:p>
          <a:p>
            <a:r>
              <a:rPr lang="en-US" dirty="0"/>
              <a:t>Note that these are NOT standard functions.</a:t>
            </a:r>
          </a:p>
        </p:txBody>
      </p:sp>
      <p:sp>
        <p:nvSpPr>
          <p:cNvPr id="3" name="Title 2">
            <a:extLst>
              <a:ext uri="{FF2B5EF4-FFF2-40B4-BE49-F238E27FC236}">
                <a16:creationId xmlns:a16="http://schemas.microsoft.com/office/drawing/2014/main" id="{8931E6A3-843C-C044-BA3C-B1240267644A}"/>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Sentinel Modules</a:t>
            </a:r>
          </a:p>
        </p:txBody>
      </p:sp>
    </p:spTree>
    <p:extLst>
      <p:ext uri="{BB962C8B-B14F-4D97-AF65-F5344CB8AC3E}">
        <p14:creationId xmlns:p14="http://schemas.microsoft.com/office/powerpoint/2010/main" val="3565309538"/>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ED39-B5D6-AE45-AF15-5AD5BFC94D83}"/>
              </a:ext>
            </a:extLst>
          </p:cNvPr>
          <p:cNvSpPr>
            <a:spLocks noGrp="1"/>
          </p:cNvSpPr>
          <p:nvPr>
            <p:ph type="title"/>
          </p:nvPr>
        </p:nvSpPr>
        <p:spPr>
          <a:xfrm>
            <a:off x="2336799" y="5257800"/>
            <a:ext cx="18546120" cy="4927600"/>
          </a:xfrm>
        </p:spPr>
        <p:txBody>
          <a:bodyPr anchor="ctr"/>
          <a:lstStyle/>
          <a:p>
            <a:r>
              <a:rPr lang="en-US" dirty="0"/>
              <a:t>Workshop Challenge 1:</a:t>
            </a:r>
            <a:br>
              <a:rPr lang="en-US" dirty="0"/>
            </a:br>
            <a:r>
              <a:rPr lang="en-US" dirty="0"/>
              <a:t>Using the Sentinel CLI</a:t>
            </a:r>
          </a:p>
        </p:txBody>
      </p:sp>
    </p:spTree>
    <p:extLst>
      <p:ext uri="{BB962C8B-B14F-4D97-AF65-F5344CB8AC3E}">
        <p14:creationId xmlns:p14="http://schemas.microsoft.com/office/powerpoint/2010/main" val="1423377407"/>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9005B7-8A58-3E47-B5E4-0B7DF85B19FC}"/>
              </a:ext>
            </a:extLst>
          </p:cNvPr>
          <p:cNvSpPr>
            <a:spLocks noGrp="1"/>
          </p:cNvSpPr>
          <p:nvPr>
            <p:ph type="body" idx="1"/>
          </p:nvPr>
        </p:nvSpPr>
        <p:spPr/>
        <p:txBody>
          <a:bodyPr>
            <a:normAutofit lnSpcReduction="10000"/>
          </a:bodyPr>
          <a:lstStyle/>
          <a:p>
            <a:r>
              <a:rPr lang="en-US" dirty="0"/>
              <a:t>The hands-on lab exercises of this workshop are done in an interactive learning platform, </a:t>
            </a:r>
            <a:r>
              <a:rPr lang="en-US" b="1" dirty="0"/>
              <a:t>Instruqt</a:t>
            </a:r>
            <a:r>
              <a:rPr lang="en-US" dirty="0"/>
              <a:t>, that HashiCorp has standardized on for workshops.</a:t>
            </a:r>
          </a:p>
          <a:p>
            <a:r>
              <a:rPr lang="en-US" dirty="0"/>
              <a:t>For this workshop, please use links provided by your instructor for these tracks:</a:t>
            </a:r>
          </a:p>
          <a:p>
            <a:pPr lvl="1"/>
            <a:r>
              <a:rPr lang="en-US" sz="4400" b="1" dirty="0"/>
              <a:t>Sentinel CLI Basics</a:t>
            </a:r>
          </a:p>
          <a:p>
            <a:pPr lvl="1"/>
            <a:r>
              <a:rPr lang="en-US" sz="4400" b="1" dirty="0"/>
              <a:t>Sentinel for Terraform v4</a:t>
            </a:r>
          </a:p>
          <a:p>
            <a:r>
              <a:rPr lang="en-US" sz="4400" dirty="0"/>
              <a:t>When this workshop is split into two sessions (as is often the case), the first track will be used during the first session and the second track will be used during the second session.</a:t>
            </a:r>
          </a:p>
          <a:p>
            <a:r>
              <a:rPr lang="en-US" sz="4400" dirty="0"/>
              <a:t>In the first challenge of the first track, you'll learn how to run Sentinel CLI commands.</a:t>
            </a:r>
          </a:p>
        </p:txBody>
      </p:sp>
      <p:sp>
        <p:nvSpPr>
          <p:cNvPr id="3" name="Title 2">
            <a:extLst>
              <a:ext uri="{FF2B5EF4-FFF2-40B4-BE49-F238E27FC236}">
                <a16:creationId xmlns:a16="http://schemas.microsoft.com/office/drawing/2014/main" id="{A8D78656-A45B-2744-AF0F-0A319FBC1DA7}"/>
              </a:ext>
            </a:extLst>
          </p:cNvPr>
          <p:cNvSpPr>
            <a:spLocks noGrp="1"/>
          </p:cNvSpPr>
          <p:nvPr>
            <p:ph type="title"/>
          </p:nvPr>
        </p:nvSpPr>
        <p:spPr/>
        <p:txBody>
          <a:bodyPr>
            <a:normAutofit/>
          </a:bodyPr>
          <a:lstStyle/>
          <a:p>
            <a:r>
              <a:rPr lang="en-US" dirty="0"/>
              <a:t>Challenge 1: Using the Sentinel CLI</a:t>
            </a:r>
          </a:p>
        </p:txBody>
      </p:sp>
    </p:spTree>
    <p:extLst>
      <p:ext uri="{BB962C8B-B14F-4D97-AF65-F5344CB8AC3E}">
        <p14:creationId xmlns:p14="http://schemas.microsoft.com/office/powerpoint/2010/main" val="3365707617"/>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9005B7-8A58-3E47-B5E4-0B7DF85B19FC}"/>
              </a:ext>
            </a:extLst>
          </p:cNvPr>
          <p:cNvSpPr>
            <a:spLocks noGrp="1"/>
          </p:cNvSpPr>
          <p:nvPr>
            <p:ph type="body" idx="1"/>
          </p:nvPr>
        </p:nvSpPr>
        <p:spPr/>
        <p:txBody>
          <a:bodyPr>
            <a:normAutofit fontScale="92500" lnSpcReduction="10000"/>
          </a:bodyPr>
          <a:lstStyle/>
          <a:p>
            <a:r>
              <a:rPr lang="en-US" dirty="0"/>
              <a:t>The Instruqt platform organizes training content into </a:t>
            </a:r>
            <a:r>
              <a:rPr lang="en-US" b="1" dirty="0"/>
              <a:t>Tracks</a:t>
            </a:r>
            <a:r>
              <a:rPr lang="en-US" dirty="0"/>
              <a:t> consisting of multiple </a:t>
            </a:r>
            <a:r>
              <a:rPr lang="en-US" b="1" dirty="0"/>
              <a:t>Challenges</a:t>
            </a:r>
            <a:r>
              <a:rPr lang="en-US" dirty="0"/>
              <a:t> that must be solved in a specific order.</a:t>
            </a:r>
          </a:p>
          <a:p>
            <a:r>
              <a:rPr lang="en-US" dirty="0"/>
              <a:t>Each track launches one or more VMs and/or Docker containers and exposes terminals, file editors, and user interfaces on </a:t>
            </a:r>
            <a:r>
              <a:rPr lang="en-US" b="1" dirty="0"/>
              <a:t>Tabs</a:t>
            </a:r>
            <a:r>
              <a:rPr lang="en-US" dirty="0"/>
              <a:t>.</a:t>
            </a:r>
          </a:p>
          <a:p>
            <a:r>
              <a:rPr lang="en-US" dirty="0"/>
              <a:t>Information about each challenge is displayed on </a:t>
            </a:r>
            <a:r>
              <a:rPr lang="en-US" b="1" dirty="0"/>
              <a:t>Note</a:t>
            </a:r>
            <a:r>
              <a:rPr lang="en-US" dirty="0"/>
              <a:t> screens while it is loading. A </a:t>
            </a:r>
            <a:r>
              <a:rPr lang="en-US" b="1" dirty="0"/>
              <a:t>Start Button</a:t>
            </a:r>
            <a:r>
              <a:rPr lang="en-US" dirty="0"/>
              <a:t> will be shown when the challenge is ready.</a:t>
            </a:r>
          </a:p>
          <a:p>
            <a:r>
              <a:rPr lang="en-US" dirty="0"/>
              <a:t>Detailed instructions are listed in an </a:t>
            </a:r>
            <a:r>
              <a:rPr lang="en-US" b="1" dirty="0"/>
              <a:t>Assignment</a:t>
            </a:r>
            <a:r>
              <a:rPr lang="en-US" dirty="0"/>
              <a:t> to the right of the tabs.</a:t>
            </a:r>
          </a:p>
          <a:p>
            <a:r>
              <a:rPr lang="en-US" dirty="0"/>
              <a:t>You can click the </a:t>
            </a:r>
            <a:r>
              <a:rPr lang="en-US" b="1" dirty="0"/>
              <a:t>Check Button</a:t>
            </a:r>
            <a:r>
              <a:rPr lang="en-US" dirty="0"/>
              <a:t> to verify if you have completed the assignment. If you have, you will advance to the next challenge. Otherwise, you will be given a hint about what to do next.</a:t>
            </a:r>
          </a:p>
          <a:p>
            <a:r>
              <a:rPr lang="en-US" dirty="0"/>
              <a:t>We recommend you review Instruqt's own tutorial track for more details:</a:t>
            </a:r>
          </a:p>
          <a:p>
            <a:pPr lvl="1"/>
            <a:r>
              <a:rPr lang="en-US" dirty="0">
                <a:hlinkClick r:id="rId3"/>
              </a:rPr>
              <a:t>https://play.instruqt.com/instruqt/tracks/getting-started-with-instruqt</a:t>
            </a:r>
            <a:endParaRPr lang="en-US" dirty="0"/>
          </a:p>
        </p:txBody>
      </p:sp>
      <p:sp>
        <p:nvSpPr>
          <p:cNvPr id="3" name="Title 2">
            <a:extLst>
              <a:ext uri="{FF2B5EF4-FFF2-40B4-BE49-F238E27FC236}">
                <a16:creationId xmlns:a16="http://schemas.microsoft.com/office/drawing/2014/main" id="{A8D78656-A45B-2744-AF0F-0A319FBC1DA7}"/>
              </a:ext>
            </a:extLst>
          </p:cNvPr>
          <p:cNvSpPr>
            <a:spLocks noGrp="1"/>
          </p:cNvSpPr>
          <p:nvPr>
            <p:ph type="title"/>
          </p:nvPr>
        </p:nvSpPr>
        <p:spPr/>
        <p:txBody>
          <a:bodyPr>
            <a:normAutofit/>
          </a:bodyPr>
          <a:lstStyle/>
          <a:p>
            <a:r>
              <a:rPr lang="en-US" dirty="0"/>
              <a:t>Instruqt Basics</a:t>
            </a:r>
          </a:p>
        </p:txBody>
      </p:sp>
    </p:spTree>
    <p:extLst>
      <p:ext uri="{BB962C8B-B14F-4D97-AF65-F5344CB8AC3E}">
        <p14:creationId xmlns:p14="http://schemas.microsoft.com/office/powerpoint/2010/main" val="88090273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ED39-B5D6-AE45-AF15-5AD5BFC94D83}"/>
              </a:ext>
            </a:extLst>
          </p:cNvPr>
          <p:cNvSpPr>
            <a:spLocks noGrp="1"/>
          </p:cNvSpPr>
          <p:nvPr>
            <p:ph type="title"/>
          </p:nvPr>
        </p:nvSpPr>
        <p:spPr>
          <a:xfrm>
            <a:off x="2336799" y="5257800"/>
            <a:ext cx="18546120" cy="4927600"/>
          </a:xfrm>
        </p:spPr>
        <p:txBody>
          <a:bodyPr anchor="ctr"/>
          <a:lstStyle/>
          <a:p>
            <a:r>
              <a:rPr lang="en-US" dirty="0"/>
              <a:t>Workshop Challenge 2:</a:t>
            </a:r>
            <a:br>
              <a:rPr lang="en-US" dirty="0"/>
            </a:br>
            <a:r>
              <a:rPr lang="en-US" dirty="0"/>
              <a:t>Applying and Testing Policies</a:t>
            </a:r>
          </a:p>
        </p:txBody>
      </p:sp>
    </p:spTree>
    <p:extLst>
      <p:ext uri="{BB962C8B-B14F-4D97-AF65-F5344CB8AC3E}">
        <p14:creationId xmlns:p14="http://schemas.microsoft.com/office/powerpoint/2010/main" val="1622406023"/>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9005B7-8A58-3E47-B5E4-0B7DF85B19FC}"/>
              </a:ext>
            </a:extLst>
          </p:cNvPr>
          <p:cNvSpPr>
            <a:spLocks noGrp="1"/>
          </p:cNvSpPr>
          <p:nvPr>
            <p:ph type="body" idx="1"/>
          </p:nvPr>
        </p:nvSpPr>
        <p:spPr/>
        <p:txBody>
          <a:bodyPr>
            <a:normAutofit/>
          </a:bodyPr>
          <a:lstStyle/>
          <a:p>
            <a:r>
              <a:rPr lang="en-US" sz="4400" dirty="0"/>
              <a:t>In the second challenge, you'll learn how to apply and test a simple Sentinel policy with the Sentinel CLI.</a:t>
            </a:r>
          </a:p>
          <a:p>
            <a:r>
              <a:rPr lang="en-US" sz="4400" dirty="0"/>
              <a:t>This will include learning about Sentinel test cases.</a:t>
            </a:r>
          </a:p>
          <a:p>
            <a:r>
              <a:rPr lang="en-US" sz="4400" dirty="0"/>
              <a:t>Please continue in your running instance of the Sentinel CLI Basics track by clicking the green Check button. </a:t>
            </a:r>
          </a:p>
          <a:p>
            <a:r>
              <a:rPr lang="en-US" sz="4400" dirty="0"/>
              <a:t>If it has expired, please start it again, quickly run the commands in the first challenge, and then click the green Check button to advanced to the second challenge.</a:t>
            </a:r>
          </a:p>
        </p:txBody>
      </p:sp>
      <p:sp>
        <p:nvSpPr>
          <p:cNvPr id="3" name="Title 2">
            <a:extLst>
              <a:ext uri="{FF2B5EF4-FFF2-40B4-BE49-F238E27FC236}">
                <a16:creationId xmlns:a16="http://schemas.microsoft.com/office/drawing/2014/main" id="{A8D78656-A45B-2744-AF0F-0A319FBC1DA7}"/>
              </a:ext>
            </a:extLst>
          </p:cNvPr>
          <p:cNvSpPr>
            <a:spLocks noGrp="1"/>
          </p:cNvSpPr>
          <p:nvPr>
            <p:ph type="title"/>
          </p:nvPr>
        </p:nvSpPr>
        <p:spPr/>
        <p:txBody>
          <a:bodyPr>
            <a:normAutofit/>
          </a:bodyPr>
          <a:lstStyle/>
          <a:p>
            <a:r>
              <a:rPr lang="en-US" dirty="0"/>
              <a:t>Challenge 2: Applying and Testing Policies</a:t>
            </a:r>
          </a:p>
        </p:txBody>
      </p:sp>
    </p:spTree>
    <p:extLst>
      <p:ext uri="{BB962C8B-B14F-4D97-AF65-F5344CB8AC3E}">
        <p14:creationId xmlns:p14="http://schemas.microsoft.com/office/powerpoint/2010/main" val="1596129806"/>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ED39-B5D6-AE45-AF15-5AD5BFC94D83}"/>
              </a:ext>
            </a:extLst>
          </p:cNvPr>
          <p:cNvSpPr>
            <a:spLocks noGrp="1"/>
          </p:cNvSpPr>
          <p:nvPr>
            <p:ph type="title"/>
          </p:nvPr>
        </p:nvSpPr>
        <p:spPr>
          <a:xfrm>
            <a:off x="2336799" y="5257800"/>
            <a:ext cx="18546120" cy="4927600"/>
          </a:xfrm>
        </p:spPr>
        <p:txBody>
          <a:bodyPr anchor="ctr"/>
          <a:lstStyle/>
          <a:p>
            <a:r>
              <a:rPr lang="en-US" dirty="0"/>
              <a:t>The Evolution of Sentinel Policies</a:t>
            </a:r>
          </a:p>
        </p:txBody>
      </p:sp>
    </p:spTree>
    <p:extLst>
      <p:ext uri="{BB962C8B-B14F-4D97-AF65-F5344CB8AC3E}">
        <p14:creationId xmlns:p14="http://schemas.microsoft.com/office/powerpoint/2010/main" val="234625787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3CDAA9D-BBAA-6A4A-A03D-C0D9FA6B8956}"/>
              </a:ext>
            </a:extLst>
          </p:cNvPr>
          <p:cNvSpPr>
            <a:spLocks noGrp="1"/>
          </p:cNvSpPr>
          <p:nvPr>
            <p:ph type="body" idx="1"/>
          </p:nvPr>
        </p:nvSpPr>
        <p:spPr/>
        <p:txBody>
          <a:bodyPr/>
          <a:lstStyle/>
          <a:p>
            <a:r>
              <a:rPr lang="en-US" dirty="0"/>
              <a:t>HashiCorp's </a:t>
            </a:r>
            <a:r>
              <a:rPr lang="en-US" b="1" dirty="0"/>
              <a:t>Sentinel</a:t>
            </a:r>
            <a:r>
              <a:rPr lang="en-US" dirty="0"/>
              <a:t> is a framework for implementing governance policies as code in the same way that Terraform implements infrastructure as code.</a:t>
            </a:r>
          </a:p>
          <a:p>
            <a:r>
              <a:rPr lang="en-US" dirty="0"/>
              <a:t>It includes its own language and is embedded in HashiCorp's enterprise products.</a:t>
            </a:r>
          </a:p>
          <a:p>
            <a:r>
              <a:rPr lang="en-US" dirty="0"/>
              <a:t>Using Sentinel ensures that your governance policies are actually being checked rather than just being listed in a spreadsheet.</a:t>
            </a:r>
          </a:p>
          <a:p>
            <a:r>
              <a:rPr lang="en-US" dirty="0"/>
              <a:t>It supports fine-grained policies that use conditional logic.</a:t>
            </a:r>
          </a:p>
          <a:p>
            <a:r>
              <a:rPr lang="en-US" dirty="0"/>
              <a:t>It includes a CLI that allows you to test policies.</a:t>
            </a:r>
          </a:p>
        </p:txBody>
      </p:sp>
      <p:sp>
        <p:nvSpPr>
          <p:cNvPr id="5" name="Title 4">
            <a:extLst>
              <a:ext uri="{FF2B5EF4-FFF2-40B4-BE49-F238E27FC236}">
                <a16:creationId xmlns:a16="http://schemas.microsoft.com/office/drawing/2014/main" id="{066BD642-E3BE-004D-BF95-0068CAC4B748}"/>
              </a:ext>
            </a:extLst>
          </p:cNvPr>
          <p:cNvSpPr>
            <a:spLocks noGrp="1"/>
          </p:cNvSpPr>
          <p:nvPr>
            <p:ph type="title"/>
          </p:nvPr>
        </p:nvSpPr>
        <p:spPr/>
        <p:txBody>
          <a:bodyPr/>
          <a:lstStyle/>
          <a:p>
            <a:r>
              <a:rPr lang="en-US" dirty="0"/>
              <a:t>What is Sentinel?</a:t>
            </a:r>
          </a:p>
        </p:txBody>
      </p:sp>
    </p:spTree>
    <p:extLst>
      <p:ext uri="{BB962C8B-B14F-4D97-AF65-F5344CB8AC3E}">
        <p14:creationId xmlns:p14="http://schemas.microsoft.com/office/powerpoint/2010/main" val="1359668719"/>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9005B7-8A58-3E47-B5E4-0B7DF85B19FC}"/>
              </a:ext>
            </a:extLst>
          </p:cNvPr>
          <p:cNvSpPr>
            <a:spLocks noGrp="1"/>
          </p:cNvSpPr>
          <p:nvPr>
            <p:ph type="body" idx="1"/>
          </p:nvPr>
        </p:nvSpPr>
        <p:spPr/>
        <p:txBody>
          <a:bodyPr>
            <a:normAutofit/>
          </a:bodyPr>
          <a:lstStyle/>
          <a:p>
            <a:r>
              <a:rPr lang="en-US" sz="4400" dirty="0"/>
              <a:t>The </a:t>
            </a:r>
            <a:r>
              <a:rPr lang="en-US" sz="4400" dirty="0">
                <a:hlinkClick r:id="rId3"/>
              </a:rPr>
              <a:t>first-generation policies</a:t>
            </a:r>
            <a:r>
              <a:rPr lang="en-US" sz="4400" dirty="0"/>
              <a:t> were written in late 2018 and </a:t>
            </a:r>
            <a:r>
              <a:rPr lang="en-US"/>
              <a:t>used the original Terraform Sentinel v1 imports.</a:t>
            </a:r>
          </a:p>
          <a:p>
            <a:r>
              <a:rPr lang="en-US" sz="4400" dirty="0"/>
              <a:t>They had several short-comings, including the following:</a:t>
            </a:r>
          </a:p>
          <a:p>
            <a:pPr lvl="1"/>
            <a:r>
              <a:rPr lang="en-US"/>
              <a:t>Most of the policies did not print violation messages for resources that violated them.</a:t>
            </a:r>
          </a:p>
          <a:p>
            <a:pPr lvl="1"/>
            <a:r>
              <a:rPr lang="en-US"/>
              <a:t>They stopped evaluating conditions as soon as a single resource instance violated them.</a:t>
            </a:r>
          </a:p>
          <a:p>
            <a:pPr lvl="1"/>
            <a:r>
              <a:rPr lang="en-US"/>
              <a:t>They failed when resources that were being destroyed violated conditions.</a:t>
            </a:r>
          </a:p>
          <a:p>
            <a:pPr lvl="1"/>
            <a:r>
              <a:rPr lang="en-US" sz="4400" dirty="0"/>
              <a:t>Their use of default Sentinel output was overly verbose.</a:t>
            </a:r>
          </a:p>
        </p:txBody>
      </p:sp>
      <p:sp>
        <p:nvSpPr>
          <p:cNvPr id="3" name="Title 2">
            <a:extLst>
              <a:ext uri="{FF2B5EF4-FFF2-40B4-BE49-F238E27FC236}">
                <a16:creationId xmlns:a16="http://schemas.microsoft.com/office/drawing/2014/main" id="{A8D78656-A45B-2744-AF0F-0A319FBC1DA7}"/>
              </a:ext>
            </a:extLst>
          </p:cNvPr>
          <p:cNvSpPr>
            <a:spLocks noGrp="1"/>
          </p:cNvSpPr>
          <p:nvPr>
            <p:ph type="title"/>
          </p:nvPr>
        </p:nvSpPr>
        <p:spPr/>
        <p:txBody>
          <a:bodyPr>
            <a:normAutofit/>
          </a:bodyPr>
          <a:lstStyle/>
          <a:p>
            <a:r>
              <a:rPr lang="en-US" dirty="0"/>
              <a:t>The First-Generation Policies</a:t>
            </a:r>
          </a:p>
        </p:txBody>
      </p:sp>
    </p:spTree>
    <p:extLst>
      <p:ext uri="{BB962C8B-B14F-4D97-AF65-F5344CB8AC3E}">
        <p14:creationId xmlns:p14="http://schemas.microsoft.com/office/powerpoint/2010/main" val="1882233117"/>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9005B7-8A58-3E47-B5E4-0B7DF85B19FC}"/>
              </a:ext>
            </a:extLst>
          </p:cNvPr>
          <p:cNvSpPr>
            <a:spLocks noGrp="1"/>
          </p:cNvSpPr>
          <p:nvPr>
            <p:ph type="body" idx="1"/>
          </p:nvPr>
        </p:nvSpPr>
        <p:spPr/>
        <p:txBody>
          <a:bodyPr>
            <a:normAutofit fontScale="92500"/>
          </a:bodyPr>
          <a:lstStyle/>
          <a:p>
            <a:r>
              <a:rPr lang="en-US" sz="4400" dirty="0"/>
              <a:t>The </a:t>
            </a:r>
            <a:r>
              <a:rPr lang="en-US" sz="4400" dirty="0">
                <a:hlinkClick r:id="rId3"/>
              </a:rPr>
              <a:t>second-generation policies</a:t>
            </a:r>
            <a:r>
              <a:rPr lang="en-US" sz="4400" dirty="0"/>
              <a:t> were written in 2019 and used the original Terraform Sentinel v1 imports:</a:t>
            </a:r>
          </a:p>
          <a:p>
            <a:r>
              <a:rPr lang="en-US" sz="4400" dirty="0"/>
              <a:t>They made the following improvements:</a:t>
            </a:r>
            <a:endParaRPr lang="en-US"/>
          </a:p>
          <a:p>
            <a:pPr lvl="1"/>
            <a:r>
              <a:rPr lang="en-US"/>
              <a:t>They offloaded most processing from rules into some common parameterized functions.</a:t>
            </a:r>
          </a:p>
          <a:p>
            <a:pPr lvl="1"/>
            <a:r>
              <a:rPr lang="en-US"/>
              <a:t>Those common functions were written in a way that caused all violations of all conditions to be reported.</a:t>
            </a:r>
          </a:p>
          <a:p>
            <a:pPr lvl="1"/>
            <a:r>
              <a:rPr lang="en-US"/>
              <a:t>They printed out the full address of each resource instance that did violate a policy.</a:t>
            </a:r>
          </a:p>
          <a:p>
            <a:pPr lvl="1"/>
            <a:r>
              <a:rPr lang="en-US"/>
              <a:t>By using a single main rule, they suppressed most of Sentinel’s default, overly verbose output.</a:t>
            </a:r>
          </a:p>
          <a:p>
            <a:pPr lvl="1"/>
            <a:r>
              <a:rPr lang="en-US"/>
              <a:t>They skipped resources that were being destroyed but not recreated.</a:t>
            </a:r>
          </a:p>
        </p:txBody>
      </p:sp>
      <p:sp>
        <p:nvSpPr>
          <p:cNvPr id="3" name="Title 2">
            <a:extLst>
              <a:ext uri="{FF2B5EF4-FFF2-40B4-BE49-F238E27FC236}">
                <a16:creationId xmlns:a16="http://schemas.microsoft.com/office/drawing/2014/main" id="{A8D78656-A45B-2744-AF0F-0A319FBC1DA7}"/>
              </a:ext>
            </a:extLst>
          </p:cNvPr>
          <p:cNvSpPr>
            <a:spLocks noGrp="1"/>
          </p:cNvSpPr>
          <p:nvPr>
            <p:ph type="title"/>
          </p:nvPr>
        </p:nvSpPr>
        <p:spPr/>
        <p:txBody>
          <a:bodyPr>
            <a:normAutofit/>
          </a:bodyPr>
          <a:lstStyle/>
          <a:p>
            <a:r>
              <a:rPr lang="en-US" dirty="0"/>
              <a:t>The Second-Generation Policies</a:t>
            </a:r>
          </a:p>
        </p:txBody>
      </p:sp>
    </p:spTree>
    <p:extLst>
      <p:ext uri="{BB962C8B-B14F-4D97-AF65-F5344CB8AC3E}">
        <p14:creationId xmlns:p14="http://schemas.microsoft.com/office/powerpoint/2010/main" val="1737105705"/>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9005B7-8A58-3E47-B5E4-0B7DF85B19FC}"/>
              </a:ext>
            </a:extLst>
          </p:cNvPr>
          <p:cNvSpPr>
            <a:spLocks noGrp="1"/>
          </p:cNvSpPr>
          <p:nvPr>
            <p:ph type="body" idx="1"/>
          </p:nvPr>
        </p:nvSpPr>
        <p:spPr/>
        <p:txBody>
          <a:bodyPr>
            <a:normAutofit lnSpcReduction="10000"/>
          </a:bodyPr>
          <a:lstStyle/>
          <a:p>
            <a:r>
              <a:rPr lang="en-US" sz="4400" dirty="0"/>
              <a:t>The new </a:t>
            </a:r>
            <a:r>
              <a:rPr lang="en-US" sz="4400" dirty="0">
                <a:hlinkClick r:id="rId3"/>
              </a:rPr>
              <a:t>third-generation policies</a:t>
            </a:r>
            <a:r>
              <a:rPr lang="en-US" sz="4400" dirty="0"/>
              <a:t> were written in the spring of 2020 and use the new Terraform Sentinel v2 imports and Sentinel modules</a:t>
            </a:r>
            <a:r>
              <a:rPr lang="en-US"/>
              <a:t>.</a:t>
            </a:r>
          </a:p>
          <a:p>
            <a:r>
              <a:rPr lang="en-US" sz="4400" dirty="0"/>
              <a:t>They have the following advantages:</a:t>
            </a:r>
          </a:p>
          <a:p>
            <a:pPr lvl="1"/>
            <a:r>
              <a:rPr lang="en-US" sz="4400" dirty="0"/>
              <a:t>Their use of the v2 imports and the Sentinel </a:t>
            </a:r>
            <a:r>
              <a:rPr lang="en-US" sz="4400" dirty="0">
                <a:hlinkClick r:id="rId4"/>
              </a:rPr>
              <a:t>filter</a:t>
            </a:r>
            <a:r>
              <a:rPr lang="en-US" sz="4400" dirty="0"/>
              <a:t> expression makes it easier to restrict policies to specific operations performed by Terraform.</a:t>
            </a:r>
          </a:p>
          <a:p>
            <a:pPr lvl="1"/>
            <a:r>
              <a:rPr lang="en-US" sz="4400" dirty="0"/>
              <a:t>The common functions defined in Sentinel modules do not need to be pasted into policies that use them.</a:t>
            </a:r>
          </a:p>
          <a:p>
            <a:pPr lvl="1"/>
            <a:r>
              <a:rPr lang="en-US" sz="4400" dirty="0"/>
              <a:t>Most of the policies do not have any </a:t>
            </a:r>
            <a:r>
              <a:rPr lang="en-US" sz="4400" dirty="0">
                <a:hlinkClick r:id="rId5"/>
              </a:rPr>
              <a:t>for</a:t>
            </a:r>
            <a:r>
              <a:rPr lang="en-US" sz="4400" dirty="0"/>
              <a:t> loops of </a:t>
            </a:r>
            <a:r>
              <a:rPr lang="en-US" sz="4400" dirty="0">
                <a:hlinkClick r:id="rId6"/>
              </a:rPr>
              <a:t>if/else</a:t>
            </a:r>
            <a:r>
              <a:rPr lang="en-US" sz="4400" dirty="0"/>
              <a:t> conditionals. This makes the policies easier to understand and copy.</a:t>
            </a:r>
          </a:p>
          <a:p>
            <a:pPr lvl="1"/>
            <a:r>
              <a:rPr lang="en-US" sz="4400" dirty="0"/>
              <a:t>They can evaluate the value of any attribute of any resource or data source, even those that are deeply nested.</a:t>
            </a:r>
          </a:p>
          <a:p>
            <a:r>
              <a:rPr lang="en-US" sz="4400" dirty="0"/>
              <a:t>However, since they do use the v2 imports, they can only be used with Terraform 0.12 and higher.</a:t>
            </a:r>
          </a:p>
        </p:txBody>
      </p:sp>
      <p:sp>
        <p:nvSpPr>
          <p:cNvPr id="3" name="Title 2">
            <a:extLst>
              <a:ext uri="{FF2B5EF4-FFF2-40B4-BE49-F238E27FC236}">
                <a16:creationId xmlns:a16="http://schemas.microsoft.com/office/drawing/2014/main" id="{A8D78656-A45B-2744-AF0F-0A319FBC1DA7}"/>
              </a:ext>
            </a:extLst>
          </p:cNvPr>
          <p:cNvSpPr>
            <a:spLocks noGrp="1"/>
          </p:cNvSpPr>
          <p:nvPr>
            <p:ph type="title"/>
          </p:nvPr>
        </p:nvSpPr>
        <p:spPr/>
        <p:txBody>
          <a:bodyPr>
            <a:normAutofit/>
          </a:bodyPr>
          <a:lstStyle/>
          <a:p>
            <a:r>
              <a:rPr lang="en-US" dirty="0"/>
              <a:t>The New Third-Generation Policies</a:t>
            </a:r>
          </a:p>
        </p:txBody>
      </p:sp>
    </p:spTree>
    <p:extLst>
      <p:ext uri="{BB962C8B-B14F-4D97-AF65-F5344CB8AC3E}">
        <p14:creationId xmlns:p14="http://schemas.microsoft.com/office/powerpoint/2010/main" val="102566163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15396FD-4163-9646-A3BC-1F0CB9E82549}"/>
              </a:ext>
            </a:extLst>
          </p:cNvPr>
          <p:cNvSpPr>
            <a:spLocks noGrp="1"/>
          </p:cNvSpPr>
          <p:nvPr>
            <p:ph type="body" idx="1"/>
          </p:nvPr>
        </p:nvSpPr>
        <p:spPr/>
        <p:txBody>
          <a:bodyPr>
            <a:normAutofit/>
          </a:bodyPr>
          <a:lstStyle/>
          <a:p>
            <a:r>
              <a:rPr lang="en-US" dirty="0"/>
              <a:t>I'll review four prototypical third-generation Sentinel policies in order of increasing sophistication:</a:t>
            </a:r>
          </a:p>
          <a:p>
            <a:pPr lvl="1"/>
            <a:r>
              <a:rPr lang="en-US" dirty="0">
                <a:hlinkClick r:id="rId3"/>
              </a:rPr>
              <a:t>restrict-ec2-instance-type.sentinel</a:t>
            </a:r>
            <a:r>
              <a:rPr lang="en-US" dirty="0"/>
              <a:t> (AWS)</a:t>
            </a:r>
          </a:p>
          <a:p>
            <a:pPr lvl="1"/>
            <a:r>
              <a:rPr lang="en-US" dirty="0">
                <a:hlinkClick r:id="rId4"/>
              </a:rPr>
              <a:t>restrict-vm-cpu-and-memory.sentinel</a:t>
            </a:r>
            <a:r>
              <a:rPr lang="en-US" dirty="0"/>
              <a:t> (VMware)</a:t>
            </a:r>
          </a:p>
          <a:p>
            <a:pPr lvl="1"/>
            <a:r>
              <a:rPr lang="en-US" dirty="0">
                <a:hlinkClick r:id="rId5"/>
              </a:rPr>
              <a:t>restrict-vm-disk-size</a:t>
            </a:r>
            <a:r>
              <a:rPr lang="en-US" dirty="0">
                <a:hlinkClick r:id="rId6"/>
              </a:rPr>
              <a:t>.sentinel</a:t>
            </a:r>
            <a:r>
              <a:rPr lang="en-US" dirty="0"/>
              <a:t> (VMware)</a:t>
            </a:r>
          </a:p>
          <a:p>
            <a:pPr lvl="1"/>
            <a:r>
              <a:rPr lang="en-US" dirty="0">
                <a:hlinkClick r:id="rId7"/>
              </a:rPr>
              <a:t>restrict-publishers-of-current-vms</a:t>
            </a:r>
            <a:r>
              <a:rPr lang="en-US" dirty="0">
                <a:hlinkClick r:id="rId8"/>
              </a:rPr>
              <a:t>.sentinel</a:t>
            </a:r>
            <a:r>
              <a:rPr lang="en-US" dirty="0"/>
              <a:t> (Azure)</a:t>
            </a:r>
          </a:p>
        </p:txBody>
      </p:sp>
      <p:sp>
        <p:nvSpPr>
          <p:cNvPr id="4" name="Title 3">
            <a:extLst>
              <a:ext uri="{FF2B5EF4-FFF2-40B4-BE49-F238E27FC236}">
                <a16:creationId xmlns:a16="http://schemas.microsoft.com/office/drawing/2014/main" id="{CFDA213A-2EE8-0A45-AD5E-3A0C23B5310E}"/>
              </a:ext>
            </a:extLst>
          </p:cNvPr>
          <p:cNvSpPr>
            <a:spLocks noGrp="1"/>
          </p:cNvSpPr>
          <p:nvPr>
            <p:ph type="title"/>
          </p:nvPr>
        </p:nvSpPr>
        <p:spPr/>
        <p:txBody>
          <a:bodyPr/>
          <a:lstStyle/>
          <a:p>
            <a:r>
              <a:rPr lang="en-US" dirty="0"/>
              <a:t>Some Prototypical Third-Generation Policies</a:t>
            </a:r>
          </a:p>
        </p:txBody>
      </p:sp>
    </p:spTree>
    <p:extLst>
      <p:ext uri="{BB962C8B-B14F-4D97-AF65-F5344CB8AC3E}">
        <p14:creationId xmlns:p14="http://schemas.microsoft.com/office/powerpoint/2010/main" val="3701016306"/>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ED39-B5D6-AE45-AF15-5AD5BFC94D83}"/>
              </a:ext>
            </a:extLst>
          </p:cNvPr>
          <p:cNvSpPr>
            <a:spLocks noGrp="1"/>
          </p:cNvSpPr>
          <p:nvPr>
            <p:ph type="title"/>
          </p:nvPr>
        </p:nvSpPr>
        <p:spPr>
          <a:xfrm>
            <a:off x="2336799" y="5257800"/>
            <a:ext cx="18546120" cy="4927600"/>
          </a:xfrm>
        </p:spPr>
        <p:txBody>
          <a:bodyPr anchor="ctr"/>
          <a:lstStyle/>
          <a:p>
            <a:r>
              <a:rPr lang="en-US" dirty="0"/>
              <a:t>Writing and Testing Sentinel Policies for Terraform</a:t>
            </a:r>
          </a:p>
        </p:txBody>
      </p:sp>
    </p:spTree>
    <p:extLst>
      <p:ext uri="{BB962C8B-B14F-4D97-AF65-F5344CB8AC3E}">
        <p14:creationId xmlns:p14="http://schemas.microsoft.com/office/powerpoint/2010/main" val="3094625814"/>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15396FD-4163-9646-A3BC-1F0CB9E82549}"/>
              </a:ext>
            </a:extLst>
          </p:cNvPr>
          <p:cNvSpPr>
            <a:spLocks noGrp="1"/>
          </p:cNvSpPr>
          <p:nvPr>
            <p:ph type="body" idx="1"/>
          </p:nvPr>
        </p:nvSpPr>
        <p:spPr/>
        <p:txBody>
          <a:bodyPr>
            <a:normAutofit/>
          </a:bodyPr>
          <a:lstStyle/>
          <a:p>
            <a:r>
              <a:rPr lang="en-US" dirty="0"/>
              <a:t>The </a:t>
            </a:r>
            <a:r>
              <a:rPr lang="en-US" b="1" dirty="0"/>
              <a:t>Eight Steps</a:t>
            </a:r>
            <a:r>
              <a:rPr lang="en-US" dirty="0"/>
              <a:t> of the recommended methodology are:</a:t>
            </a:r>
          </a:p>
          <a:p>
            <a:pPr marL="1103312" lvl="1" indent="-914400">
              <a:buFont typeface="+mj-lt"/>
              <a:buAutoNum type="arabicPeriod"/>
            </a:pPr>
            <a:r>
              <a:rPr lang="en-US" dirty="0"/>
              <a:t>Create a Terraform configuration that creates the resource.</a:t>
            </a:r>
          </a:p>
          <a:p>
            <a:pPr marL="1103312" lvl="1" indent="-914400">
              <a:buFont typeface="+mj-lt"/>
              <a:buAutoNum type="arabicPeriod"/>
            </a:pPr>
            <a:r>
              <a:rPr lang="en-US" dirty="0"/>
              <a:t>Create a workspace that uses your Terraform configuration.</a:t>
            </a:r>
          </a:p>
          <a:p>
            <a:pPr marL="1103312" lvl="1" indent="-914400">
              <a:buFont typeface="+mj-lt"/>
              <a:buAutoNum type="arabicPeriod"/>
            </a:pPr>
            <a:r>
              <a:rPr lang="en-US" dirty="0"/>
              <a:t>Run a plan against the workspace.</a:t>
            </a:r>
          </a:p>
          <a:p>
            <a:pPr marL="1103312" lvl="1" indent="-914400">
              <a:buFont typeface="+mj-lt"/>
              <a:buAutoNum type="arabicPeriod"/>
            </a:pPr>
            <a:r>
              <a:rPr lang="en-US" dirty="0"/>
              <a:t>Generate mocks against the plan in the TFC UI.</a:t>
            </a:r>
          </a:p>
          <a:p>
            <a:pPr marL="1103312" lvl="1" indent="-914400">
              <a:buFont typeface="+mj-lt"/>
              <a:buAutoNum type="arabicPeriod"/>
            </a:pPr>
            <a:r>
              <a:rPr lang="en-US" dirty="0"/>
              <a:t>Write a new Sentinel policy.</a:t>
            </a:r>
          </a:p>
          <a:p>
            <a:pPr marL="1103312" lvl="1" indent="-914400">
              <a:buFont typeface="+mj-lt"/>
              <a:buAutoNum type="arabicPeriod"/>
            </a:pPr>
            <a:r>
              <a:rPr lang="en-US" dirty="0"/>
              <a:t>Create test cases and test your policy with the </a:t>
            </a:r>
            <a:r>
              <a:rPr lang="en-US" dirty="0">
                <a:solidFill>
                  <a:schemeClr val="bg1"/>
                </a:solidFill>
                <a:hlinkClick r:id="rId3"/>
              </a:rPr>
              <a:t>Sentinel CLI</a:t>
            </a:r>
            <a:r>
              <a:rPr lang="en-US" dirty="0"/>
              <a:t>.</a:t>
            </a:r>
          </a:p>
          <a:p>
            <a:pPr marL="1103312" lvl="1" indent="-914400">
              <a:buFont typeface="+mj-lt"/>
              <a:buAutoNum type="arabicPeriod"/>
            </a:pPr>
            <a:r>
              <a:rPr lang="en-US" dirty="0"/>
              <a:t>Revise your policy and test cases until the latter all pass.</a:t>
            </a:r>
          </a:p>
          <a:p>
            <a:pPr marL="1103312" lvl="1" indent="-914400">
              <a:buFont typeface="+mj-lt"/>
              <a:buAutoNum type="arabicPeriod"/>
            </a:pPr>
            <a:r>
              <a:rPr lang="en-US" dirty="0"/>
              <a:t>Deploy your policy to a TFC organization.</a:t>
            </a:r>
          </a:p>
        </p:txBody>
      </p:sp>
      <p:sp>
        <p:nvSpPr>
          <p:cNvPr id="4" name="Title 3">
            <a:extLst>
              <a:ext uri="{FF2B5EF4-FFF2-40B4-BE49-F238E27FC236}">
                <a16:creationId xmlns:a16="http://schemas.microsoft.com/office/drawing/2014/main" id="{CFDA213A-2EE8-0A45-AD5E-3A0C23B5310E}"/>
              </a:ext>
            </a:extLst>
          </p:cNvPr>
          <p:cNvSpPr>
            <a:spLocks noGrp="1"/>
          </p:cNvSpPr>
          <p:nvPr>
            <p:ph type="title"/>
          </p:nvPr>
        </p:nvSpPr>
        <p:spPr/>
        <p:txBody>
          <a:bodyPr/>
          <a:lstStyle/>
          <a:p>
            <a:r>
              <a:rPr lang="en-US" dirty="0"/>
              <a:t>Basic Methodology for Restricting Resources</a:t>
            </a:r>
          </a:p>
        </p:txBody>
      </p:sp>
    </p:spTree>
    <p:extLst>
      <p:ext uri="{BB962C8B-B14F-4D97-AF65-F5344CB8AC3E}">
        <p14:creationId xmlns:p14="http://schemas.microsoft.com/office/powerpoint/2010/main" val="682871691"/>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53823-F631-C940-8EA0-D0CB1AC5625B}"/>
              </a:ext>
            </a:extLst>
          </p:cNvPr>
          <p:cNvSpPr>
            <a:spLocks noGrp="1"/>
          </p:cNvSpPr>
          <p:nvPr>
            <p:ph type="body" idx="1"/>
          </p:nvPr>
        </p:nvSpPr>
        <p:spPr/>
        <p:txBody>
          <a:bodyPr>
            <a:normAutofit/>
          </a:bodyPr>
          <a:lstStyle/>
          <a:p>
            <a:r>
              <a:rPr lang="en-US" dirty="0"/>
              <a:t>Create a Terraform configuration that creates at least one instance of the resource your policy will restrict.</a:t>
            </a:r>
          </a:p>
          <a:p>
            <a:pPr lvl="1"/>
            <a:r>
              <a:rPr lang="en-US" dirty="0"/>
              <a:t>Include a main.tf file to create the resource.</a:t>
            </a:r>
          </a:p>
          <a:p>
            <a:pPr lvl="1"/>
            <a:r>
              <a:rPr lang="en-US" dirty="0"/>
              <a:t>Include a backend.tf file to configure the remote backend (if you would like to use the </a:t>
            </a:r>
            <a:r>
              <a:rPr lang="en-US" dirty="0">
                <a:hlinkClick r:id="rId3"/>
              </a:rPr>
              <a:t>remote</a:t>
            </a:r>
            <a:r>
              <a:rPr lang="en-US" dirty="0"/>
              <a:t> backend).</a:t>
            </a:r>
          </a:p>
          <a:p>
            <a:r>
              <a:rPr lang="en-US" dirty="0"/>
              <a:t>Use variables to set the values of the attributes being restricted.</a:t>
            </a:r>
          </a:p>
          <a:p>
            <a:r>
              <a:rPr lang="en-US" dirty="0"/>
              <a:t>Create more than one instance of the resource to test your policy's ability to correctly handle some that pass and some that fail.</a:t>
            </a:r>
          </a:p>
        </p:txBody>
      </p:sp>
      <p:sp>
        <p:nvSpPr>
          <p:cNvPr id="3" name="Title 2">
            <a:extLst>
              <a:ext uri="{FF2B5EF4-FFF2-40B4-BE49-F238E27FC236}">
                <a16:creationId xmlns:a16="http://schemas.microsoft.com/office/drawing/2014/main" id="{A09FF259-650C-7047-92EA-59AE896C76C4}"/>
              </a:ext>
            </a:extLst>
          </p:cNvPr>
          <p:cNvSpPr>
            <a:spLocks noGrp="1"/>
          </p:cNvSpPr>
          <p:nvPr>
            <p:ph type="title"/>
          </p:nvPr>
        </p:nvSpPr>
        <p:spPr/>
        <p:txBody>
          <a:bodyPr/>
          <a:lstStyle/>
          <a:p>
            <a:r>
              <a:rPr lang="en-US" dirty="0"/>
              <a:t>Create a Terraform Configuration</a:t>
            </a:r>
          </a:p>
        </p:txBody>
      </p:sp>
    </p:spTree>
    <p:extLst>
      <p:ext uri="{BB962C8B-B14F-4D97-AF65-F5344CB8AC3E}">
        <p14:creationId xmlns:p14="http://schemas.microsoft.com/office/powerpoint/2010/main" val="2236563034"/>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53823-F631-C940-8EA0-D0CB1AC5625B}"/>
              </a:ext>
            </a:extLst>
          </p:cNvPr>
          <p:cNvSpPr>
            <a:spLocks noGrp="1"/>
          </p:cNvSpPr>
          <p:nvPr>
            <p:ph type="body" idx="1"/>
          </p:nvPr>
        </p:nvSpPr>
        <p:spPr/>
        <p:txBody>
          <a:bodyPr>
            <a:normAutofit fontScale="77500" lnSpcReduction="20000"/>
          </a:bodyPr>
          <a:lstStyle/>
          <a:p>
            <a:pPr marL="22225" indent="0">
              <a:buNone/>
            </a:pPr>
            <a:r>
              <a:rPr lang="en-US" dirty="0">
                <a:latin typeface="Courier" pitchFamily="2" charset="0"/>
              </a:rPr>
              <a:t>variable "ami_id" {</a:t>
            </a:r>
          </a:p>
          <a:p>
            <a:pPr marL="22225" indent="0">
              <a:buNone/>
            </a:pPr>
            <a:r>
              <a:rPr lang="en-US" dirty="0">
                <a:latin typeface="Courier" pitchFamily="2" charset="0"/>
              </a:rPr>
              <a:t>  default = "ami-2e1ef954"</a:t>
            </a:r>
          </a:p>
          <a:p>
            <a:pPr marL="22225" indent="0">
              <a:buNone/>
            </a:pPr>
            <a:r>
              <a:rPr lang="en-US" dirty="0">
                <a:latin typeface="Courier" pitchFamily="2" charset="0"/>
              </a:rPr>
              <a:t>}</a:t>
            </a:r>
          </a:p>
          <a:p>
            <a:pPr marL="22225" indent="0">
              <a:buNone/>
            </a:pPr>
            <a:endParaRPr lang="en-US" dirty="0">
              <a:latin typeface="Courier" pitchFamily="2" charset="0"/>
            </a:endParaRPr>
          </a:p>
          <a:p>
            <a:pPr marL="22225" indent="0">
              <a:buNone/>
            </a:pPr>
            <a:r>
              <a:rPr lang="en-US" dirty="0">
                <a:latin typeface="Courier" pitchFamily="2" charset="0"/>
              </a:rPr>
              <a:t>variable "instance_type" {</a:t>
            </a:r>
          </a:p>
          <a:p>
            <a:pPr marL="22225" indent="0">
              <a:buNone/>
            </a:pPr>
            <a:r>
              <a:rPr lang="en-US" dirty="0">
                <a:latin typeface="Courier" pitchFamily="2" charset="0"/>
              </a:rPr>
              <a:t>  default = "t2.micro"</a:t>
            </a:r>
          </a:p>
          <a:p>
            <a:pPr marL="22225" indent="0">
              <a:buNone/>
            </a:pPr>
            <a:r>
              <a:rPr lang="en-US" dirty="0">
                <a:latin typeface="Courier" pitchFamily="2" charset="0"/>
              </a:rPr>
              <a:t>}</a:t>
            </a:r>
          </a:p>
          <a:p>
            <a:pPr marL="22225" indent="0">
              <a:buNone/>
            </a:pPr>
            <a:endParaRPr lang="en-US" dirty="0">
              <a:latin typeface="Courier" pitchFamily="2" charset="0"/>
            </a:endParaRPr>
          </a:p>
          <a:p>
            <a:pPr marL="22225" indent="0">
              <a:buNone/>
            </a:pPr>
            <a:r>
              <a:rPr lang="en-US" dirty="0">
                <a:latin typeface="Courier" pitchFamily="2" charset="0"/>
              </a:rPr>
              <a:t>resource "aws_instance" "ubuntu" {</a:t>
            </a:r>
          </a:p>
          <a:p>
            <a:pPr marL="22225" indent="0">
              <a:buNone/>
            </a:pPr>
            <a:r>
              <a:rPr lang="en-US" dirty="0">
                <a:latin typeface="Courier" pitchFamily="2" charset="0"/>
              </a:rPr>
              <a:t>  count         = 2</a:t>
            </a:r>
          </a:p>
          <a:p>
            <a:pPr marL="22225" indent="0">
              <a:buNone/>
            </a:pPr>
            <a:r>
              <a:rPr lang="en-US" dirty="0">
                <a:latin typeface="Courier" pitchFamily="2" charset="0"/>
              </a:rPr>
              <a:t>  ami           = "${var.ami_id}"</a:t>
            </a:r>
          </a:p>
          <a:p>
            <a:pPr marL="22225" indent="0">
              <a:buNone/>
            </a:pPr>
            <a:r>
              <a:rPr lang="en-US" dirty="0">
                <a:latin typeface="Courier" pitchFamily="2" charset="0"/>
              </a:rPr>
              <a:t>  instance_type = "${var.instance_type}"</a:t>
            </a:r>
          </a:p>
          <a:p>
            <a:pPr marL="22225" indent="0">
              <a:buNone/>
            </a:pPr>
            <a:r>
              <a:rPr lang="en-US" dirty="0">
                <a:latin typeface="Courier" pitchFamily="2" charset="0"/>
              </a:rPr>
              <a:t>}</a:t>
            </a:r>
          </a:p>
        </p:txBody>
      </p:sp>
      <p:sp>
        <p:nvSpPr>
          <p:cNvPr id="3" name="Title 2">
            <a:extLst>
              <a:ext uri="{FF2B5EF4-FFF2-40B4-BE49-F238E27FC236}">
                <a16:creationId xmlns:a16="http://schemas.microsoft.com/office/drawing/2014/main" id="{A09FF259-650C-7047-92EA-59AE896C76C4}"/>
              </a:ext>
            </a:extLst>
          </p:cNvPr>
          <p:cNvSpPr>
            <a:spLocks noGrp="1"/>
          </p:cNvSpPr>
          <p:nvPr>
            <p:ph type="title"/>
          </p:nvPr>
        </p:nvSpPr>
        <p:spPr/>
        <p:txBody>
          <a:bodyPr/>
          <a:lstStyle/>
          <a:p>
            <a:r>
              <a:rPr lang="en-US" dirty="0"/>
              <a:t>Create a Terraform Configuration: main.tf</a:t>
            </a:r>
          </a:p>
        </p:txBody>
      </p:sp>
    </p:spTree>
    <p:extLst>
      <p:ext uri="{BB962C8B-B14F-4D97-AF65-F5344CB8AC3E}">
        <p14:creationId xmlns:p14="http://schemas.microsoft.com/office/powerpoint/2010/main" val="2029316879"/>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53823-F631-C940-8EA0-D0CB1AC5625B}"/>
              </a:ext>
            </a:extLst>
          </p:cNvPr>
          <p:cNvSpPr>
            <a:spLocks noGrp="1"/>
          </p:cNvSpPr>
          <p:nvPr>
            <p:ph type="body" idx="1"/>
          </p:nvPr>
        </p:nvSpPr>
        <p:spPr/>
        <p:txBody>
          <a:bodyPr>
            <a:normAutofit fontScale="92500" lnSpcReduction="10000"/>
          </a:bodyPr>
          <a:lstStyle/>
          <a:p>
            <a:r>
              <a:rPr lang="en-US" dirty="0">
                <a:latin typeface="Verdana" panose="020B0604030504040204" pitchFamily="34" charset="0"/>
                <a:ea typeface="Verdana" panose="020B0604030504040204" pitchFamily="34" charset="0"/>
                <a:cs typeface="Verdana" panose="020B0604030504040204" pitchFamily="34" charset="0"/>
              </a:rPr>
              <a:t>Let's consider the declaration of the resource from the last slide.</a:t>
            </a:r>
          </a:p>
          <a:p>
            <a:pPr marL="22225" indent="0">
              <a:buNone/>
            </a:pPr>
            <a:r>
              <a:rPr lang="en-US" dirty="0">
                <a:latin typeface="Courier" pitchFamily="2" charset="0"/>
              </a:rPr>
              <a:t>resource "aws_instance" "ubuntu" {</a:t>
            </a:r>
          </a:p>
          <a:p>
            <a:pPr marL="22225" indent="0">
              <a:buNone/>
            </a:pPr>
            <a:r>
              <a:rPr lang="en-US" dirty="0">
                <a:latin typeface="Courier" pitchFamily="2" charset="0"/>
              </a:rPr>
              <a:t>  count         = 2</a:t>
            </a:r>
          </a:p>
          <a:p>
            <a:pPr marL="22225" indent="0">
              <a:buNone/>
            </a:pPr>
            <a:r>
              <a:rPr lang="en-US" dirty="0">
                <a:latin typeface="Courier" pitchFamily="2" charset="0"/>
              </a:rPr>
              <a:t>  ami           = "${var.ami_id}"</a:t>
            </a:r>
          </a:p>
          <a:p>
            <a:pPr marL="22225" indent="0">
              <a:buNone/>
            </a:pPr>
            <a:r>
              <a:rPr lang="en-US" dirty="0">
                <a:latin typeface="Courier" pitchFamily="2" charset="0"/>
              </a:rPr>
              <a:t>  instance_type = "${var.instance_type}"</a:t>
            </a:r>
          </a:p>
          <a:p>
            <a:pPr marL="22225" indent="0">
              <a:buNone/>
            </a:pPr>
            <a:r>
              <a:rPr lang="en-US" dirty="0">
                <a:latin typeface="Courier" pitchFamily="2" charset="0"/>
              </a:rPr>
              <a:t>}</a:t>
            </a:r>
          </a:p>
          <a:p>
            <a:r>
              <a:rPr lang="en-US" dirty="0">
                <a:latin typeface="Verdana" panose="020B0604030504040204" pitchFamily="34" charset="0"/>
                <a:ea typeface="Verdana" panose="020B0604030504040204" pitchFamily="34" charset="0"/>
                <a:cs typeface="Verdana" panose="020B0604030504040204" pitchFamily="34" charset="0"/>
              </a:rPr>
              <a:t>In this case, "aws_instance" is the </a:t>
            </a:r>
            <a:r>
              <a:rPr lang="en-US" b="1" dirty="0">
                <a:latin typeface="Verdana" panose="020B0604030504040204" pitchFamily="34" charset="0"/>
                <a:ea typeface="Verdana" panose="020B0604030504040204" pitchFamily="34" charset="0"/>
                <a:cs typeface="Verdana" panose="020B0604030504040204" pitchFamily="34" charset="0"/>
              </a:rPr>
              <a:t>Type</a:t>
            </a:r>
            <a:r>
              <a:rPr lang="en-US" dirty="0">
                <a:latin typeface="Verdana" panose="020B0604030504040204" pitchFamily="34" charset="0"/>
                <a:ea typeface="Verdana" panose="020B0604030504040204" pitchFamily="34" charset="0"/>
                <a:cs typeface="Verdana" panose="020B0604030504040204" pitchFamily="34" charset="0"/>
              </a:rPr>
              <a:t> of the resource while "ubuntu" is its </a:t>
            </a:r>
            <a:r>
              <a:rPr lang="en-US" b="1" dirty="0">
                <a:latin typeface="Verdana" panose="020B0604030504040204" pitchFamily="34" charset="0"/>
                <a:ea typeface="Verdana" panose="020B0604030504040204" pitchFamily="34" charset="0"/>
                <a:cs typeface="Verdana" panose="020B0604030504040204" pitchFamily="34" charset="0"/>
              </a:rPr>
              <a:t>Name</a:t>
            </a:r>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Each occurrence of a resource is referred to as a </a:t>
            </a:r>
            <a:r>
              <a:rPr lang="en-US" b="1" dirty="0">
                <a:latin typeface="Verdana" panose="020B0604030504040204" pitchFamily="34" charset="0"/>
                <a:ea typeface="Verdana" panose="020B0604030504040204" pitchFamily="34" charset="0"/>
                <a:cs typeface="Verdana" panose="020B0604030504040204" pitchFamily="34" charset="0"/>
              </a:rPr>
              <a:t>Resource Instance</a:t>
            </a:r>
            <a:r>
              <a:rPr lang="en-US" dirty="0">
                <a:latin typeface="Verdana" panose="020B0604030504040204" pitchFamily="34" charset="0"/>
                <a:ea typeface="Verdana" panose="020B0604030504040204" pitchFamily="34" charset="0"/>
                <a:cs typeface="Verdana" panose="020B0604030504040204" pitchFamily="34" charset="0"/>
              </a:rPr>
              <a:t>.</a:t>
            </a:r>
          </a:p>
          <a:p>
            <a:r>
              <a:rPr lang="en-US" dirty="0">
                <a:latin typeface="Verdana" panose="020B0604030504040204" pitchFamily="34" charset="0"/>
                <a:ea typeface="Verdana" panose="020B0604030504040204" pitchFamily="34" charset="0"/>
                <a:cs typeface="Verdana" panose="020B0604030504040204" pitchFamily="34" charset="0"/>
              </a:rPr>
              <a:t>This Terraform code will create two </a:t>
            </a:r>
            <a:r>
              <a:rPr lang="en-US" b="1" dirty="0">
                <a:latin typeface="Verdana" panose="020B0604030504040204" pitchFamily="34" charset="0"/>
                <a:ea typeface="Verdana" panose="020B0604030504040204" pitchFamily="34" charset="0"/>
                <a:cs typeface="Verdana" panose="020B0604030504040204" pitchFamily="34" charset="0"/>
              </a:rPr>
              <a:t>Instances</a:t>
            </a:r>
            <a:r>
              <a:rPr lang="en-US" dirty="0">
                <a:latin typeface="Verdana" panose="020B0604030504040204" pitchFamily="34" charset="0"/>
                <a:ea typeface="Verdana" panose="020B0604030504040204" pitchFamily="34" charset="0"/>
                <a:cs typeface="Verdana" panose="020B0604030504040204" pitchFamily="34" charset="0"/>
              </a:rPr>
              <a:t> of the resource since </a:t>
            </a:r>
            <a:r>
              <a:rPr lang="en-US" dirty="0">
                <a:latin typeface="Courier" pitchFamily="2" charset="0"/>
                <a:ea typeface="Verdana" panose="020B0604030504040204" pitchFamily="34" charset="0"/>
                <a:cs typeface="Verdana" panose="020B0604030504040204" pitchFamily="34" charset="0"/>
              </a:rPr>
              <a:t>count</a:t>
            </a:r>
            <a:r>
              <a:rPr lang="en-US" dirty="0">
                <a:latin typeface="Verdana" panose="020B0604030504040204" pitchFamily="34" charset="0"/>
                <a:ea typeface="Verdana" panose="020B0604030504040204" pitchFamily="34" charset="0"/>
                <a:cs typeface="Verdana" panose="020B0604030504040204" pitchFamily="34" charset="0"/>
              </a:rPr>
              <a:t> was set to 2.</a:t>
            </a:r>
          </a:p>
        </p:txBody>
      </p:sp>
      <p:sp>
        <p:nvSpPr>
          <p:cNvPr id="3" name="Title 2">
            <a:extLst>
              <a:ext uri="{FF2B5EF4-FFF2-40B4-BE49-F238E27FC236}">
                <a16:creationId xmlns:a16="http://schemas.microsoft.com/office/drawing/2014/main" id="{A09FF259-650C-7047-92EA-59AE896C76C4}"/>
              </a:ext>
            </a:extLst>
          </p:cNvPr>
          <p:cNvSpPr>
            <a:spLocks noGrp="1"/>
          </p:cNvSpPr>
          <p:nvPr>
            <p:ph type="title"/>
          </p:nvPr>
        </p:nvSpPr>
        <p:spPr/>
        <p:txBody>
          <a:bodyPr/>
          <a:lstStyle/>
          <a:p>
            <a:r>
              <a:rPr lang="en-US" dirty="0"/>
              <a:t>Terraform Terminology for Resources</a:t>
            </a:r>
          </a:p>
        </p:txBody>
      </p:sp>
    </p:spTree>
    <p:extLst>
      <p:ext uri="{BB962C8B-B14F-4D97-AF65-F5344CB8AC3E}">
        <p14:creationId xmlns:p14="http://schemas.microsoft.com/office/powerpoint/2010/main" val="1086387286"/>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53823-F631-C940-8EA0-D0CB1AC5625B}"/>
              </a:ext>
            </a:extLst>
          </p:cNvPr>
          <p:cNvSpPr>
            <a:spLocks noGrp="1"/>
          </p:cNvSpPr>
          <p:nvPr>
            <p:ph type="body" idx="1"/>
          </p:nvPr>
        </p:nvSpPr>
        <p:spPr/>
        <p:txBody>
          <a:bodyPr>
            <a:normAutofit fontScale="92500" lnSpcReduction="20000"/>
          </a:bodyPr>
          <a:lstStyle/>
          <a:p>
            <a:pPr marL="22225" indent="0">
              <a:buNone/>
            </a:pPr>
            <a:r>
              <a:rPr lang="en-US" dirty="0">
                <a:latin typeface="Courier" pitchFamily="2" charset="0"/>
              </a:rPr>
              <a:t>terraform {</a:t>
            </a:r>
          </a:p>
          <a:p>
            <a:pPr marL="22225" indent="0">
              <a:buNone/>
            </a:pPr>
            <a:r>
              <a:rPr lang="en-US" dirty="0">
                <a:latin typeface="Courier" pitchFamily="2" charset="0"/>
              </a:rPr>
              <a:t>  backend "remote" {</a:t>
            </a:r>
          </a:p>
          <a:p>
            <a:pPr marL="22225" indent="0">
              <a:buNone/>
            </a:pPr>
            <a:r>
              <a:rPr lang="en-US" dirty="0">
                <a:latin typeface="Courier" pitchFamily="2" charset="0"/>
              </a:rPr>
              <a:t>    hostname = "&lt;your_TFE_server&gt;"</a:t>
            </a:r>
          </a:p>
          <a:p>
            <a:pPr marL="22225" indent="0">
              <a:buNone/>
            </a:pPr>
            <a:r>
              <a:rPr lang="en-US" dirty="0">
                <a:latin typeface="Courier" pitchFamily="2" charset="0"/>
              </a:rPr>
              <a:t>    organization = "&lt;your_org&gt;"</a:t>
            </a:r>
          </a:p>
          <a:p>
            <a:pPr marL="22225" indent="0">
              <a:buNone/>
            </a:pPr>
            <a:br>
              <a:rPr lang="en-US" dirty="0">
                <a:latin typeface="Courier" pitchFamily="2" charset="0"/>
              </a:rPr>
            </a:br>
            <a:r>
              <a:rPr lang="en-US" dirty="0">
                <a:latin typeface="Courier" pitchFamily="2" charset="0"/>
              </a:rPr>
              <a:t>    workspaces {</a:t>
            </a:r>
          </a:p>
          <a:p>
            <a:pPr marL="22225" indent="0">
              <a:buNone/>
            </a:pPr>
            <a:r>
              <a:rPr lang="en-US" dirty="0">
                <a:latin typeface="Courier" pitchFamily="2" charset="0"/>
              </a:rPr>
              <a:t>      name = "&lt;your_workspace&gt;"</a:t>
            </a:r>
          </a:p>
          <a:p>
            <a:pPr marL="22225" indent="0">
              <a:buNone/>
            </a:pPr>
            <a:r>
              <a:rPr lang="en-US" dirty="0">
                <a:latin typeface="Courier" pitchFamily="2" charset="0"/>
              </a:rPr>
              <a:t>    }</a:t>
            </a:r>
          </a:p>
          <a:p>
            <a:pPr marL="22225" indent="0">
              <a:buNone/>
            </a:pPr>
            <a:r>
              <a:rPr lang="en-US" dirty="0">
                <a:latin typeface="Courier" pitchFamily="2" charset="0"/>
              </a:rPr>
              <a:t>  }</a:t>
            </a:r>
          </a:p>
          <a:p>
            <a:pPr marL="22225" indent="0">
              <a:buNone/>
            </a:pPr>
            <a:r>
              <a:rPr lang="en-US" dirty="0">
                <a:latin typeface="Courier" pitchFamily="2" charset="0"/>
              </a:rPr>
              <a:t>}</a:t>
            </a:r>
          </a:p>
          <a:p>
            <a:pPr marL="22225" indent="0">
              <a:buNone/>
            </a:pPr>
            <a:br>
              <a:rPr lang="en-US" dirty="0">
                <a:latin typeface="Courier" pitchFamily="2" charset="0"/>
              </a:rPr>
            </a:br>
            <a:endParaRPr lang="en-US" dirty="0">
              <a:latin typeface="Courier" pitchFamily="2" charset="0"/>
            </a:endParaRPr>
          </a:p>
        </p:txBody>
      </p:sp>
      <p:sp>
        <p:nvSpPr>
          <p:cNvPr id="3" name="Title 2">
            <a:extLst>
              <a:ext uri="{FF2B5EF4-FFF2-40B4-BE49-F238E27FC236}">
                <a16:creationId xmlns:a16="http://schemas.microsoft.com/office/drawing/2014/main" id="{A09FF259-650C-7047-92EA-59AE896C76C4}"/>
              </a:ext>
            </a:extLst>
          </p:cNvPr>
          <p:cNvSpPr>
            <a:spLocks noGrp="1"/>
          </p:cNvSpPr>
          <p:nvPr>
            <p:ph type="title"/>
          </p:nvPr>
        </p:nvSpPr>
        <p:spPr/>
        <p:txBody>
          <a:bodyPr/>
          <a:lstStyle/>
          <a:p>
            <a:r>
              <a:rPr lang="en-US" dirty="0"/>
              <a:t>Create a Terraform Configuration: backend.tf</a:t>
            </a:r>
          </a:p>
        </p:txBody>
      </p:sp>
    </p:spTree>
    <p:extLst>
      <p:ext uri="{BB962C8B-B14F-4D97-AF65-F5344CB8AC3E}">
        <p14:creationId xmlns:p14="http://schemas.microsoft.com/office/powerpoint/2010/main" val="65085246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C9EE3B-6277-3B4C-AA37-FD968F12AA57}"/>
              </a:ext>
            </a:extLst>
          </p:cNvPr>
          <p:cNvSpPr>
            <a:spLocks noGrp="1"/>
          </p:cNvSpPr>
          <p:nvPr>
            <p:ph type="title"/>
          </p:nvPr>
        </p:nvSpPr>
        <p:spPr>
          <a:xfrm>
            <a:off x="1451869" y="783573"/>
            <a:ext cx="21746797" cy="1753887"/>
          </a:xfrm>
        </p:spPr>
        <p:txBody>
          <a:bodyPr/>
          <a:lstStyle/>
          <a:p>
            <a:r>
              <a:rPr lang="en-US" dirty="0"/>
              <a:t>Terraform Cloud and Terraform Enterprise</a:t>
            </a:r>
          </a:p>
        </p:txBody>
      </p:sp>
      <p:sp>
        <p:nvSpPr>
          <p:cNvPr id="9" name="Text Placeholder 8">
            <a:extLst>
              <a:ext uri="{FF2B5EF4-FFF2-40B4-BE49-F238E27FC236}">
                <a16:creationId xmlns:a16="http://schemas.microsoft.com/office/drawing/2014/main" id="{9F0F3522-E295-544F-BF0C-67BC13E36400}"/>
              </a:ext>
            </a:extLst>
          </p:cNvPr>
          <p:cNvSpPr>
            <a:spLocks noGrp="1"/>
          </p:cNvSpPr>
          <p:nvPr>
            <p:ph type="body" sz="half" idx="1"/>
          </p:nvPr>
        </p:nvSpPr>
        <p:spPr>
          <a:xfrm>
            <a:off x="1451869" y="4206239"/>
            <a:ext cx="10475971" cy="6537961"/>
          </a:xfrm>
        </p:spPr>
        <p:txBody>
          <a:bodyPr/>
          <a:lstStyle/>
          <a:p>
            <a:r>
              <a:rPr lang="en-US" dirty="0"/>
              <a:t>A User Interface</a:t>
            </a:r>
          </a:p>
          <a:p>
            <a:r>
              <a:rPr lang="en-US" dirty="0"/>
              <a:t>Workspace Management</a:t>
            </a:r>
          </a:p>
          <a:p>
            <a:r>
              <a:rPr lang="en-US" dirty="0"/>
              <a:t>Team Management</a:t>
            </a:r>
          </a:p>
          <a:p>
            <a:r>
              <a:rPr lang="en-US" dirty="0"/>
              <a:t>State Management</a:t>
            </a:r>
          </a:p>
          <a:p>
            <a:r>
              <a:rPr lang="en-US" dirty="0"/>
              <a:t>Secure Variable Management</a:t>
            </a:r>
          </a:p>
          <a:p>
            <a:r>
              <a:rPr lang="en-US" dirty="0"/>
              <a:t>Remote Runs and State</a:t>
            </a:r>
          </a:p>
          <a:p>
            <a:r>
              <a:rPr lang="en-US" dirty="0"/>
              <a:t>VCS Integrations</a:t>
            </a:r>
          </a:p>
        </p:txBody>
      </p:sp>
      <p:sp>
        <p:nvSpPr>
          <p:cNvPr id="10" name="Text Placeholder 9">
            <a:extLst>
              <a:ext uri="{FF2B5EF4-FFF2-40B4-BE49-F238E27FC236}">
                <a16:creationId xmlns:a16="http://schemas.microsoft.com/office/drawing/2014/main" id="{BF4884B8-E3DC-CC46-9063-D949FA140E6B}"/>
              </a:ext>
            </a:extLst>
          </p:cNvPr>
          <p:cNvSpPr>
            <a:spLocks noGrp="1"/>
          </p:cNvSpPr>
          <p:nvPr>
            <p:ph type="body" sz="half" idx="10"/>
          </p:nvPr>
        </p:nvSpPr>
        <p:spPr>
          <a:xfrm>
            <a:off x="12722695" y="4206239"/>
            <a:ext cx="10475971" cy="6537961"/>
          </a:xfrm>
        </p:spPr>
        <p:txBody>
          <a:bodyPr/>
          <a:lstStyle/>
          <a:p>
            <a:r>
              <a:rPr lang="en-US" dirty="0"/>
              <a:t>HTTP/JSON API</a:t>
            </a:r>
          </a:p>
          <a:p>
            <a:r>
              <a:rPr lang="en-US" dirty="0"/>
              <a:t>Private Module Registry</a:t>
            </a:r>
          </a:p>
          <a:p>
            <a:r>
              <a:rPr lang="en-US" dirty="0"/>
              <a:t>Configuration Editor</a:t>
            </a:r>
          </a:p>
          <a:p>
            <a:r>
              <a:rPr lang="en-US" dirty="0"/>
              <a:t>Sentinel (policy as code)</a:t>
            </a:r>
          </a:p>
          <a:p>
            <a:r>
              <a:rPr lang="en-US" dirty="0"/>
              <a:t>SSO via SAML Integration</a:t>
            </a:r>
          </a:p>
          <a:p>
            <a:r>
              <a:rPr lang="en-US" dirty="0"/>
              <a:t>Audit Logging</a:t>
            </a:r>
          </a:p>
        </p:txBody>
      </p:sp>
      <p:sp>
        <p:nvSpPr>
          <p:cNvPr id="13" name="TextBox 12">
            <a:extLst>
              <a:ext uri="{FF2B5EF4-FFF2-40B4-BE49-F238E27FC236}">
                <a16:creationId xmlns:a16="http://schemas.microsoft.com/office/drawing/2014/main" id="{C5E3BC1D-8805-BB4A-81A1-74344B194FD8}"/>
              </a:ext>
            </a:extLst>
          </p:cNvPr>
          <p:cNvSpPr txBox="1"/>
          <p:nvPr/>
        </p:nvSpPr>
        <p:spPr>
          <a:xfrm>
            <a:off x="1451869" y="2379925"/>
            <a:ext cx="21746797" cy="152913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b">
            <a:spAutoFit/>
          </a:bodyPr>
          <a:lstStyle/>
          <a:p>
            <a:pPr>
              <a:lnSpc>
                <a:spcPct val="90000"/>
              </a:lnSpc>
            </a:pPr>
            <a:r>
              <a:rPr lang="en-US" sz="4400" dirty="0">
                <a:solidFill>
                  <a:schemeClr val="bg1"/>
                </a:solidFill>
                <a:latin typeface="Verdana" panose="020B0604030504040204" pitchFamily="34" charset="0"/>
                <a:ea typeface="Verdana" panose="020B0604030504040204" pitchFamily="34" charset="0"/>
                <a:cs typeface="Verdana" panose="020B0604030504040204" pitchFamily="34" charset="0"/>
              </a:rPr>
              <a:t>Terraform Cloud (TFC) </a:t>
            </a:r>
            <a:r>
              <a:rPr lang="en-US" sz="4400" b="0" dirty="0">
                <a:solidFill>
                  <a:schemeClr val="bg1"/>
                </a:solidFill>
                <a:latin typeface="Verdana" panose="020B0604030504040204" pitchFamily="34" charset="0"/>
                <a:ea typeface="Verdana" panose="020B0604030504040204" pitchFamily="34" charset="0"/>
                <a:cs typeface="Verdana" panose="020B0604030504040204" pitchFamily="34" charset="0"/>
              </a:rPr>
              <a:t>includes the following advanced functionality that makes it easier for teams and organizations to use Terraform:</a:t>
            </a:r>
          </a:p>
        </p:txBody>
      </p:sp>
      <p:sp>
        <p:nvSpPr>
          <p:cNvPr id="14" name="TextBox 13">
            <a:extLst>
              <a:ext uri="{FF2B5EF4-FFF2-40B4-BE49-F238E27FC236}">
                <a16:creationId xmlns:a16="http://schemas.microsoft.com/office/drawing/2014/main" id="{961F2B72-A7A7-DE41-B890-F4D235C7EBEE}"/>
              </a:ext>
            </a:extLst>
          </p:cNvPr>
          <p:cNvSpPr txBox="1"/>
          <p:nvPr/>
        </p:nvSpPr>
        <p:spPr>
          <a:xfrm>
            <a:off x="1451869" y="10898909"/>
            <a:ext cx="21746797" cy="152913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b">
            <a:spAutoFit/>
          </a:bodyPr>
          <a:lstStyle/>
          <a:p>
            <a:pPr>
              <a:lnSpc>
                <a:spcPct val="90000"/>
              </a:lnSpc>
            </a:pPr>
            <a:r>
              <a:rPr lang="en-US" sz="4400" b="0" dirty="0">
                <a:solidFill>
                  <a:schemeClr val="bg1"/>
                </a:solidFill>
                <a:latin typeface="Verdana" panose="020B0604030504040204" pitchFamily="34" charset="0"/>
                <a:ea typeface="Verdana" panose="020B0604030504040204" pitchFamily="34" charset="0"/>
                <a:cs typeface="Verdana" panose="020B0604030504040204" pitchFamily="34" charset="0"/>
              </a:rPr>
              <a:t>Customers can install </a:t>
            </a:r>
            <a:r>
              <a:rPr lang="en-US" sz="4400" dirty="0">
                <a:solidFill>
                  <a:schemeClr val="bg1"/>
                </a:solidFill>
                <a:latin typeface="Verdana" panose="020B0604030504040204" pitchFamily="34" charset="0"/>
                <a:ea typeface="Verdana" panose="020B0604030504040204" pitchFamily="34" charset="0"/>
                <a:cs typeface="Verdana" panose="020B0604030504040204" pitchFamily="34" charset="0"/>
              </a:rPr>
              <a:t>Terraform Enterprise (TFE) </a:t>
            </a:r>
            <a:r>
              <a:rPr lang="en-US" sz="4400" b="0" dirty="0">
                <a:solidFill>
                  <a:schemeClr val="bg1"/>
                </a:solidFill>
                <a:latin typeface="Verdana" panose="020B0604030504040204" pitchFamily="34" charset="0"/>
                <a:ea typeface="Verdana" panose="020B0604030504040204" pitchFamily="34" charset="0"/>
                <a:cs typeface="Verdana" panose="020B0604030504040204" pitchFamily="34" charset="0"/>
              </a:rPr>
              <a:t>servers to self-host TFC in their own cloud virtual private networks or in their data centers. </a:t>
            </a:r>
          </a:p>
        </p:txBody>
      </p:sp>
    </p:spTree>
    <p:extLst>
      <p:ext uri="{BB962C8B-B14F-4D97-AF65-F5344CB8AC3E}">
        <p14:creationId xmlns:p14="http://schemas.microsoft.com/office/powerpoint/2010/main" val="99892906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53823-F631-C940-8EA0-D0CB1AC5625B}"/>
              </a:ext>
            </a:extLst>
          </p:cNvPr>
          <p:cNvSpPr>
            <a:spLocks noGrp="1"/>
          </p:cNvSpPr>
          <p:nvPr>
            <p:ph type="body" idx="1"/>
          </p:nvPr>
        </p:nvSpPr>
        <p:spPr/>
        <p:txBody>
          <a:bodyPr>
            <a:normAutofit lnSpcReduction="10000"/>
          </a:bodyPr>
          <a:lstStyle/>
          <a:p>
            <a:r>
              <a:rPr lang="en-US" dirty="0"/>
              <a:t>In order to use the remote backend against a TFC/TFE server, you need to generate a </a:t>
            </a:r>
            <a:r>
              <a:rPr lang="en-US" dirty="0">
                <a:hlinkClick r:id="rId3"/>
              </a:rPr>
              <a:t>User API Token</a:t>
            </a:r>
            <a:r>
              <a:rPr lang="en-US" dirty="0"/>
              <a:t> for yourself.</a:t>
            </a:r>
          </a:p>
          <a:p>
            <a:r>
              <a:rPr lang="en-US" dirty="0"/>
              <a:t>You then need to list the token in your Terraform CLI configuration file.</a:t>
            </a:r>
          </a:p>
          <a:p>
            <a:pPr lvl="1"/>
            <a:r>
              <a:rPr lang="en-US" dirty="0"/>
              <a:t>On a Mac or Linux machine, this will be the </a:t>
            </a:r>
            <a:r>
              <a:rPr lang="en-US" dirty="0">
                <a:latin typeface="Courier" pitchFamily="2" charset="0"/>
              </a:rPr>
              <a:t>.terraformrc</a:t>
            </a:r>
            <a:r>
              <a:rPr lang="en-US" dirty="0"/>
              <a:t> file in your home directory.</a:t>
            </a:r>
          </a:p>
          <a:p>
            <a:pPr lvl="1"/>
            <a:r>
              <a:rPr lang="en-US" dirty="0"/>
              <a:t>On a Windows machine, this will be the </a:t>
            </a:r>
            <a:r>
              <a:rPr lang="en-US" dirty="0">
                <a:latin typeface="Courier" pitchFamily="2" charset="0"/>
              </a:rPr>
              <a:t>terraform.rc</a:t>
            </a:r>
            <a:r>
              <a:rPr lang="en-US" dirty="0"/>
              <a:t> file in your %APPDATA% directory.</a:t>
            </a:r>
          </a:p>
          <a:p>
            <a:pPr>
              <a:spcAft>
                <a:spcPts val="1200"/>
              </a:spcAft>
            </a:pPr>
            <a:r>
              <a:rPr lang="en-US" dirty="0"/>
              <a:t>The token should be added in a section like this:</a:t>
            </a:r>
          </a:p>
          <a:p>
            <a:pPr marL="752475" indent="0">
              <a:lnSpc>
                <a:spcPct val="100000"/>
              </a:lnSpc>
              <a:spcBef>
                <a:spcPts val="0"/>
              </a:spcBef>
              <a:buNone/>
            </a:pPr>
            <a:r>
              <a:rPr lang="en-US" dirty="0">
                <a:latin typeface="Courier" pitchFamily="2" charset="0"/>
              </a:rPr>
              <a:t>credentials "app.terraform.io" {</a:t>
            </a:r>
          </a:p>
          <a:p>
            <a:pPr marL="752475" indent="0">
              <a:lnSpc>
                <a:spcPct val="100000"/>
              </a:lnSpc>
              <a:spcBef>
                <a:spcPts val="0"/>
              </a:spcBef>
              <a:buNone/>
            </a:pPr>
            <a:r>
              <a:rPr lang="en-US" dirty="0">
                <a:latin typeface="Courier" pitchFamily="2" charset="0"/>
              </a:rPr>
              <a:t>  token = "&lt;token&gt;"</a:t>
            </a:r>
          </a:p>
          <a:p>
            <a:pPr marL="752475" indent="0">
              <a:lnSpc>
                <a:spcPct val="100000"/>
              </a:lnSpc>
              <a:spcBef>
                <a:spcPts val="0"/>
              </a:spcBef>
              <a:buNone/>
            </a:pPr>
            <a:r>
              <a:rPr lang="en-US" dirty="0">
                <a:latin typeface="Courier" pitchFamily="2" charset="0"/>
              </a:rPr>
              <a:t>}</a:t>
            </a:r>
          </a:p>
          <a:p>
            <a:pPr lvl="1"/>
            <a:endParaRPr lang="en-US" dirty="0"/>
          </a:p>
        </p:txBody>
      </p:sp>
      <p:sp>
        <p:nvSpPr>
          <p:cNvPr id="3" name="Title 2">
            <a:extLst>
              <a:ext uri="{FF2B5EF4-FFF2-40B4-BE49-F238E27FC236}">
                <a16:creationId xmlns:a16="http://schemas.microsoft.com/office/drawing/2014/main" id="{A09FF259-650C-7047-92EA-59AE896C76C4}"/>
              </a:ext>
            </a:extLst>
          </p:cNvPr>
          <p:cNvSpPr>
            <a:spLocks noGrp="1"/>
          </p:cNvSpPr>
          <p:nvPr>
            <p:ph type="title"/>
          </p:nvPr>
        </p:nvSpPr>
        <p:spPr/>
        <p:txBody>
          <a:bodyPr>
            <a:normAutofit/>
          </a:bodyPr>
          <a:lstStyle/>
          <a:p>
            <a:r>
              <a:rPr lang="en-US" dirty="0"/>
              <a:t>Generate a User API Token</a:t>
            </a:r>
          </a:p>
        </p:txBody>
      </p:sp>
    </p:spTree>
    <p:extLst>
      <p:ext uri="{BB962C8B-B14F-4D97-AF65-F5344CB8AC3E}">
        <p14:creationId xmlns:p14="http://schemas.microsoft.com/office/powerpoint/2010/main" val="3923213507"/>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53823-F631-C940-8EA0-D0CB1AC5625B}"/>
              </a:ext>
            </a:extLst>
          </p:cNvPr>
          <p:cNvSpPr>
            <a:spLocks noGrp="1"/>
          </p:cNvSpPr>
          <p:nvPr>
            <p:ph type="body" idx="1"/>
          </p:nvPr>
        </p:nvSpPr>
        <p:spPr/>
        <p:txBody>
          <a:bodyPr>
            <a:normAutofit/>
          </a:bodyPr>
          <a:lstStyle/>
          <a:p>
            <a:r>
              <a:rPr lang="en-US" dirty="0"/>
              <a:t>If you trigger your plan with the remote backend, you do not need to set up a VCS connection.</a:t>
            </a:r>
          </a:p>
          <a:p>
            <a:r>
              <a:rPr lang="en-US" dirty="0"/>
              <a:t>Click "CLI-driven workflow" when creating your workspace when prompted to connect to a version control provider.</a:t>
            </a:r>
          </a:p>
          <a:p>
            <a:r>
              <a:rPr lang="en-US" dirty="0"/>
              <a:t>You still need to add environment variables such as cloud credentials to your workspace since local ones are not sent to the server.</a:t>
            </a:r>
          </a:p>
          <a:p>
            <a:r>
              <a:rPr lang="en-US" dirty="0"/>
              <a:t>Several tools can push Terraform and environment variables:</a:t>
            </a:r>
          </a:p>
          <a:p>
            <a:pPr lvl="2"/>
            <a:r>
              <a:rPr lang="en-US" dirty="0">
                <a:hlinkClick r:id="rId3"/>
              </a:rPr>
              <a:t>set-variables.sh</a:t>
            </a:r>
            <a:endParaRPr lang="en-US" dirty="0"/>
          </a:p>
          <a:p>
            <a:pPr lvl="2"/>
            <a:r>
              <a:rPr lang="en-US" dirty="0">
                <a:hlinkClick r:id="rId4"/>
              </a:rPr>
              <a:t>tf-helper</a:t>
            </a:r>
            <a:r>
              <a:rPr lang="en-US" dirty="0"/>
              <a:t> (tfh)</a:t>
            </a:r>
          </a:p>
          <a:p>
            <a:endParaRPr lang="en-US" dirty="0"/>
          </a:p>
        </p:txBody>
      </p:sp>
      <p:sp>
        <p:nvSpPr>
          <p:cNvPr id="3" name="Title 2">
            <a:extLst>
              <a:ext uri="{FF2B5EF4-FFF2-40B4-BE49-F238E27FC236}">
                <a16:creationId xmlns:a16="http://schemas.microsoft.com/office/drawing/2014/main" id="{A09FF259-650C-7047-92EA-59AE896C76C4}"/>
              </a:ext>
            </a:extLst>
          </p:cNvPr>
          <p:cNvSpPr>
            <a:spLocks noGrp="1"/>
          </p:cNvSpPr>
          <p:nvPr>
            <p:ph type="title"/>
          </p:nvPr>
        </p:nvSpPr>
        <p:spPr/>
        <p:txBody>
          <a:bodyPr>
            <a:normAutofit/>
          </a:bodyPr>
          <a:lstStyle/>
          <a:p>
            <a:r>
              <a:rPr lang="en-US" dirty="0"/>
              <a:t>Create a TFC or TFE Workspace</a:t>
            </a:r>
          </a:p>
        </p:txBody>
      </p:sp>
    </p:spTree>
    <p:extLst>
      <p:ext uri="{BB962C8B-B14F-4D97-AF65-F5344CB8AC3E}">
        <p14:creationId xmlns:p14="http://schemas.microsoft.com/office/powerpoint/2010/main" val="2679168759"/>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F169-5FD2-4448-AD9F-7E2CC540413F}"/>
              </a:ext>
            </a:extLst>
          </p:cNvPr>
          <p:cNvSpPr>
            <a:spLocks noGrp="1"/>
          </p:cNvSpPr>
          <p:nvPr>
            <p:ph type="title"/>
          </p:nvPr>
        </p:nvSpPr>
        <p:spPr/>
        <p:txBody>
          <a:bodyPr/>
          <a:lstStyle/>
          <a:p>
            <a:r>
              <a:rPr lang="en-US" dirty="0"/>
              <a:t>Create a Workspace in the TFC/TFE UI</a:t>
            </a:r>
          </a:p>
        </p:txBody>
      </p:sp>
      <p:pic>
        <p:nvPicPr>
          <p:cNvPr id="5" name="Picture 4">
            <a:extLst>
              <a:ext uri="{FF2B5EF4-FFF2-40B4-BE49-F238E27FC236}">
                <a16:creationId xmlns:a16="http://schemas.microsoft.com/office/drawing/2014/main" id="{DCE0B573-5F4E-C34D-AA25-4E36350B6AA3}"/>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671721" y="2218270"/>
            <a:ext cx="18701514" cy="9668930"/>
          </a:xfrm>
          <a:prstGeom prst="rect">
            <a:avLst/>
          </a:prstGeom>
        </p:spPr>
      </p:pic>
    </p:spTree>
    <p:extLst>
      <p:ext uri="{BB962C8B-B14F-4D97-AF65-F5344CB8AC3E}">
        <p14:creationId xmlns:p14="http://schemas.microsoft.com/office/powerpoint/2010/main" val="3106835423"/>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F169-5FD2-4448-AD9F-7E2CC540413F}"/>
              </a:ext>
            </a:extLst>
          </p:cNvPr>
          <p:cNvSpPr>
            <a:spLocks noGrp="1"/>
          </p:cNvSpPr>
          <p:nvPr>
            <p:ph type="title"/>
          </p:nvPr>
        </p:nvSpPr>
        <p:spPr/>
        <p:txBody>
          <a:bodyPr/>
          <a:lstStyle/>
          <a:p>
            <a:r>
              <a:rPr lang="en-US" dirty="0"/>
              <a:t>Set Variables in Your Workspace</a:t>
            </a:r>
          </a:p>
        </p:txBody>
      </p:sp>
      <p:pic>
        <p:nvPicPr>
          <p:cNvPr id="4" name="Picture 3">
            <a:extLst>
              <a:ext uri="{FF2B5EF4-FFF2-40B4-BE49-F238E27FC236}">
                <a16:creationId xmlns:a16="http://schemas.microsoft.com/office/drawing/2014/main" id="{E725D4AA-E0C8-7242-BF26-048B13DBB103}"/>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05841" y="2430319"/>
            <a:ext cx="15430500" cy="9575800"/>
          </a:xfrm>
          <a:prstGeom prst="rect">
            <a:avLst/>
          </a:prstGeom>
        </p:spPr>
      </p:pic>
    </p:spTree>
    <p:extLst>
      <p:ext uri="{BB962C8B-B14F-4D97-AF65-F5344CB8AC3E}">
        <p14:creationId xmlns:p14="http://schemas.microsoft.com/office/powerpoint/2010/main" val="3453783041"/>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53823-F631-C940-8EA0-D0CB1AC5625B}"/>
              </a:ext>
            </a:extLst>
          </p:cNvPr>
          <p:cNvSpPr>
            <a:spLocks noGrp="1"/>
          </p:cNvSpPr>
          <p:nvPr>
            <p:ph type="body" idx="1"/>
          </p:nvPr>
        </p:nvSpPr>
        <p:spPr/>
        <p:txBody>
          <a:bodyPr>
            <a:normAutofit lnSpcReduction="10000"/>
          </a:bodyPr>
          <a:lstStyle/>
          <a:p>
            <a:r>
              <a:rPr lang="en-US" dirty="0"/>
              <a:t>From your local directory containing main.tf and backend.tf, run </a:t>
            </a:r>
            <a:r>
              <a:rPr lang="en-US" dirty="0">
                <a:latin typeface="Courier" pitchFamily="2" charset="0"/>
              </a:rPr>
              <a:t>terraform init</a:t>
            </a:r>
            <a:r>
              <a:rPr lang="en-US" dirty="0"/>
              <a:t> to initialize your Terraform configuration.</a:t>
            </a:r>
          </a:p>
          <a:p>
            <a:r>
              <a:rPr lang="en-US" dirty="0"/>
              <a:t>Then run </a:t>
            </a:r>
            <a:r>
              <a:rPr lang="en-US" dirty="0">
                <a:latin typeface="Courier" pitchFamily="2" charset="0"/>
              </a:rPr>
              <a:t>terraform plan.</a:t>
            </a:r>
          </a:p>
          <a:p>
            <a:r>
              <a:rPr lang="en-US" dirty="0"/>
              <a:t>The plan will run on the TFC server, but its results will be visible locally and in the TFC UI.</a:t>
            </a:r>
          </a:p>
          <a:p>
            <a:r>
              <a:rPr lang="en-US" dirty="0"/>
              <a:t>To see the run in the TFC UI, copy the URL displayed near the top of the local version of the plan and navigate to it with a browser.</a:t>
            </a:r>
          </a:p>
          <a:p>
            <a:r>
              <a:rPr lang="en-US" dirty="0"/>
              <a:t>To generate mocks against your plan, click the "Download Sentinel mocks" button.</a:t>
            </a:r>
          </a:p>
          <a:p>
            <a:r>
              <a:rPr lang="en-US" dirty="0"/>
              <a:t>After a minute, a tar.gz file will be downloaded with 7 mocks.</a:t>
            </a:r>
          </a:p>
          <a:p>
            <a:r>
              <a:rPr lang="en-US" dirty="0"/>
              <a:t>Extract the mock files from the tar.gz file.</a:t>
            </a:r>
          </a:p>
        </p:txBody>
      </p:sp>
      <p:sp>
        <p:nvSpPr>
          <p:cNvPr id="3" name="Title 2">
            <a:extLst>
              <a:ext uri="{FF2B5EF4-FFF2-40B4-BE49-F238E27FC236}">
                <a16:creationId xmlns:a16="http://schemas.microsoft.com/office/drawing/2014/main" id="{A09FF259-650C-7047-92EA-59AE896C76C4}"/>
              </a:ext>
            </a:extLst>
          </p:cNvPr>
          <p:cNvSpPr>
            <a:spLocks noGrp="1"/>
          </p:cNvSpPr>
          <p:nvPr>
            <p:ph type="title"/>
          </p:nvPr>
        </p:nvSpPr>
        <p:spPr/>
        <p:txBody>
          <a:bodyPr>
            <a:normAutofit/>
          </a:bodyPr>
          <a:lstStyle/>
          <a:p>
            <a:r>
              <a:rPr lang="en-US" dirty="0"/>
              <a:t>Run a Plan and Generate Mocks Against It</a:t>
            </a:r>
          </a:p>
        </p:txBody>
      </p:sp>
    </p:spTree>
    <p:extLst>
      <p:ext uri="{BB962C8B-B14F-4D97-AF65-F5344CB8AC3E}">
        <p14:creationId xmlns:p14="http://schemas.microsoft.com/office/powerpoint/2010/main" val="339891406"/>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A922-6B4B-204E-8506-4C431629802C}"/>
              </a:ext>
            </a:extLst>
          </p:cNvPr>
          <p:cNvSpPr>
            <a:spLocks noGrp="1"/>
          </p:cNvSpPr>
          <p:nvPr>
            <p:ph type="title"/>
          </p:nvPr>
        </p:nvSpPr>
        <p:spPr/>
        <p:txBody>
          <a:bodyPr/>
          <a:lstStyle/>
          <a:p>
            <a:r>
              <a:rPr lang="en-US" dirty="0"/>
              <a:t>Generate Mocks Against Your Plan</a:t>
            </a:r>
          </a:p>
        </p:txBody>
      </p:sp>
      <p:pic>
        <p:nvPicPr>
          <p:cNvPr id="5" name="Picture 4">
            <a:extLst>
              <a:ext uri="{FF2B5EF4-FFF2-40B4-BE49-F238E27FC236}">
                <a16:creationId xmlns:a16="http://schemas.microsoft.com/office/drawing/2014/main" id="{AF53F019-36E3-EA44-8DC1-ED53C2DDE7E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51868" y="2358188"/>
            <a:ext cx="21287815" cy="10321365"/>
          </a:xfrm>
          <a:prstGeom prst="rect">
            <a:avLst/>
          </a:prstGeom>
        </p:spPr>
      </p:pic>
      <p:grpSp>
        <p:nvGrpSpPr>
          <p:cNvPr id="4" name="Group 3">
            <a:extLst>
              <a:ext uri="{FF2B5EF4-FFF2-40B4-BE49-F238E27FC236}">
                <a16:creationId xmlns:a16="http://schemas.microsoft.com/office/drawing/2014/main" id="{DAA821BC-92CA-324E-854C-16BD66D04FF5}"/>
              </a:ext>
            </a:extLst>
          </p:cNvPr>
          <p:cNvGrpSpPr/>
          <p:nvPr/>
        </p:nvGrpSpPr>
        <p:grpSpPr>
          <a:xfrm>
            <a:off x="5957454" y="4435389"/>
            <a:ext cx="7758546" cy="827404"/>
            <a:chOff x="5957454" y="4435389"/>
            <a:chExt cx="7758546" cy="827404"/>
          </a:xfrm>
        </p:grpSpPr>
        <p:sp>
          <p:nvSpPr>
            <p:cNvPr id="6" name="Left Arrow 5">
              <a:extLst>
                <a:ext uri="{FF2B5EF4-FFF2-40B4-BE49-F238E27FC236}">
                  <a16:creationId xmlns:a16="http://schemas.microsoft.com/office/drawing/2014/main" id="{D3A4D2DE-6B6F-C14B-B5E7-494CF81ADCDB}"/>
                </a:ext>
              </a:extLst>
            </p:cNvPr>
            <p:cNvSpPr/>
            <p:nvPr/>
          </p:nvSpPr>
          <p:spPr>
            <a:xfrm>
              <a:off x="5957454" y="4461164"/>
              <a:ext cx="2161309" cy="775854"/>
            </a:xfrm>
            <a:prstGeom prst="leftArrow">
              <a:avLst/>
            </a:prstGeom>
            <a:solidFill>
              <a:srgbClr val="FF0000"/>
            </a:solid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3400" b="0" i="0" u="none" strike="noStrike" cap="none" spc="0" normalizeH="0" baseline="0" dirty="0">
                <a:ln>
                  <a:noFill/>
                </a:ln>
                <a:solidFill>
                  <a:srgbClr val="000000"/>
                </a:solidFill>
                <a:effectLst/>
                <a:uFillTx/>
                <a:latin typeface="Verdana"/>
                <a:ea typeface="Verdana"/>
                <a:cs typeface="Verdana"/>
                <a:sym typeface="Verdana"/>
              </a:endParaRPr>
            </a:p>
          </p:txBody>
        </p:sp>
        <p:sp>
          <p:nvSpPr>
            <p:cNvPr id="7" name="TextBox 6">
              <a:extLst>
                <a:ext uri="{FF2B5EF4-FFF2-40B4-BE49-F238E27FC236}">
                  <a16:creationId xmlns:a16="http://schemas.microsoft.com/office/drawing/2014/main" id="{D886FB72-C0DC-D249-B1E9-CB4577C01072}"/>
                </a:ext>
              </a:extLst>
            </p:cNvPr>
            <p:cNvSpPr txBox="1"/>
            <p:nvPr/>
          </p:nvSpPr>
          <p:spPr>
            <a:xfrm>
              <a:off x="8506689" y="4435389"/>
              <a:ext cx="5209311" cy="82740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b">
              <a:spAutoFit/>
            </a:bodyPr>
            <a:lstStyle/>
            <a:p>
              <a:pPr marL="0" marR="0" indent="0" algn="l" defTabSz="1828800" rtl="0" fontAlgn="auto" latinLnBrk="0" hangingPunct="0">
                <a:lnSpc>
                  <a:spcPct val="80000"/>
                </a:lnSpc>
                <a:spcBef>
                  <a:spcPts val="500"/>
                </a:spcBef>
                <a:spcAft>
                  <a:spcPts val="0"/>
                </a:spcAft>
                <a:buClrTx/>
                <a:buSzTx/>
                <a:buFontTx/>
                <a:buNone/>
                <a:tabLst/>
              </a:pPr>
              <a:r>
                <a:rPr kumimoji="0" lang="en-US" sz="4200" b="0" u="none" strike="noStrike" cap="none" spc="0" normalizeH="0" dirty="0">
                  <a:ln>
                    <a:noFill/>
                  </a:ln>
                  <a:solidFill>
                    <a:schemeClr val="bg1"/>
                  </a:solidFill>
                  <a:effectLst/>
                  <a:uFillTx/>
                  <a:latin typeface="Verdana" panose="020B0604030504040204" pitchFamily="34" charset="0"/>
                  <a:ea typeface="Tahoma"/>
                  <a:cs typeface="Tahoma"/>
                  <a:sym typeface="Tahoma"/>
                </a:rPr>
                <a:t>Click this button</a:t>
              </a:r>
            </a:p>
          </p:txBody>
        </p:sp>
      </p:grpSp>
    </p:spTree>
    <p:extLst>
      <p:ext uri="{BB962C8B-B14F-4D97-AF65-F5344CB8AC3E}">
        <p14:creationId xmlns:p14="http://schemas.microsoft.com/office/powerpoint/2010/main" val="10402020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5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618D81C-0C0E-F543-9F84-FEAA43FA833E}"/>
              </a:ext>
            </a:extLst>
          </p:cNvPr>
          <p:cNvSpPr>
            <a:spLocks noGrp="1"/>
          </p:cNvSpPr>
          <p:nvPr>
            <p:ph type="body" idx="1"/>
          </p:nvPr>
        </p:nvSpPr>
        <p:spPr/>
        <p:txBody>
          <a:bodyPr/>
          <a:lstStyle/>
          <a:p>
            <a:r>
              <a:rPr lang="en-US" dirty="0"/>
              <a:t>Sometimes, you might be asked to create a Sentinel policy to restrict particular things such as VMs or load balancers.</a:t>
            </a:r>
          </a:p>
          <a:p>
            <a:r>
              <a:rPr lang="en-US" dirty="0"/>
              <a:t>But you might not know the exact Terraform resources that implement these.</a:t>
            </a:r>
          </a:p>
          <a:p>
            <a:r>
              <a:rPr lang="en-US" dirty="0"/>
              <a:t>Fortunately, you can use the Terraform Provider documentation to identify resources that implement the things you want to restrict.</a:t>
            </a:r>
          </a:p>
          <a:p>
            <a:r>
              <a:rPr lang="en-US" dirty="0"/>
              <a:t>Each resource and data source has its own documentation page.</a:t>
            </a:r>
          </a:p>
          <a:p>
            <a:r>
              <a:rPr lang="en-US" dirty="0"/>
              <a:t>Looking at documentation from the underlying cloud service provider or other technology will also help.</a:t>
            </a:r>
          </a:p>
          <a:p>
            <a:pPr lvl="1"/>
            <a:r>
              <a:rPr lang="en-US" dirty="0"/>
              <a:t>For instance, you can determine valid values for VM size.</a:t>
            </a:r>
          </a:p>
        </p:txBody>
      </p:sp>
      <p:sp>
        <p:nvSpPr>
          <p:cNvPr id="4" name="Title 3">
            <a:extLst>
              <a:ext uri="{FF2B5EF4-FFF2-40B4-BE49-F238E27FC236}">
                <a16:creationId xmlns:a16="http://schemas.microsoft.com/office/drawing/2014/main" id="{7684A050-42EC-8C4C-AE15-DD4D4423B2ED}"/>
              </a:ext>
            </a:extLst>
          </p:cNvPr>
          <p:cNvSpPr>
            <a:spLocks noGrp="1"/>
          </p:cNvSpPr>
          <p:nvPr>
            <p:ph type="title"/>
          </p:nvPr>
        </p:nvSpPr>
        <p:spPr/>
        <p:txBody>
          <a:bodyPr/>
          <a:lstStyle/>
          <a:p>
            <a:r>
              <a:rPr lang="en-US" dirty="0"/>
              <a:t>Writing Sentinel Policies for TFC/TFE</a:t>
            </a:r>
          </a:p>
        </p:txBody>
      </p:sp>
    </p:spTree>
    <p:extLst>
      <p:ext uri="{BB962C8B-B14F-4D97-AF65-F5344CB8AC3E}">
        <p14:creationId xmlns:p14="http://schemas.microsoft.com/office/powerpoint/2010/main" val="3831631325"/>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65E9B02-9C85-2C40-876D-FEEA8DDF5281}"/>
              </a:ext>
            </a:extLst>
          </p:cNvPr>
          <p:cNvSpPr>
            <a:spLocks noGrp="1"/>
          </p:cNvSpPr>
          <p:nvPr>
            <p:ph type="body" idx="1"/>
          </p:nvPr>
        </p:nvSpPr>
        <p:spPr/>
        <p:txBody>
          <a:bodyPr/>
          <a:lstStyle/>
          <a:p>
            <a:r>
              <a:rPr lang="en-US" dirty="0"/>
              <a:t>The next set of slides walks you through a Sentinel policy called "</a:t>
            </a:r>
            <a:r>
              <a:rPr lang="en-US" dirty="0">
                <a:solidFill>
                  <a:srgbClr val="FF0000"/>
                </a:solidFill>
              </a:rPr>
              <a:t>restrict-ec2-instance-type.sentinel</a:t>
            </a:r>
            <a:r>
              <a:rPr lang="en-US" dirty="0"/>
              <a:t>" that restricts the allowed sizes of AWS EC2 instances.</a:t>
            </a:r>
          </a:p>
          <a:p>
            <a:r>
              <a:rPr lang="en-US" dirty="0"/>
              <a:t>It breaks down the Sentinel code into smaller bites, clarifying what each section of the code is doing.</a:t>
            </a:r>
          </a:p>
        </p:txBody>
      </p:sp>
      <p:sp>
        <p:nvSpPr>
          <p:cNvPr id="4" name="Title 3">
            <a:extLst>
              <a:ext uri="{FF2B5EF4-FFF2-40B4-BE49-F238E27FC236}">
                <a16:creationId xmlns:a16="http://schemas.microsoft.com/office/drawing/2014/main" id="{AB44F85E-4A98-AD45-BF19-A1246F1E6542}"/>
              </a:ext>
            </a:extLst>
          </p:cNvPr>
          <p:cNvSpPr>
            <a:spLocks noGrp="1"/>
          </p:cNvSpPr>
          <p:nvPr>
            <p:ph type="title"/>
          </p:nvPr>
        </p:nvSpPr>
        <p:spPr/>
        <p:txBody>
          <a:bodyPr/>
          <a:lstStyle/>
          <a:p>
            <a:r>
              <a:rPr lang="en-US" dirty="0"/>
              <a:t>Write a Terraform Sentinel Policy</a:t>
            </a:r>
          </a:p>
        </p:txBody>
      </p:sp>
    </p:spTree>
    <p:extLst>
      <p:ext uri="{BB962C8B-B14F-4D97-AF65-F5344CB8AC3E}">
        <p14:creationId xmlns:p14="http://schemas.microsoft.com/office/powerpoint/2010/main" val="4048281861"/>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8DD78F-98FB-754B-BCE5-C7ED007CA7C0}"/>
              </a:ext>
            </a:extLst>
          </p:cNvPr>
          <p:cNvSpPr>
            <a:spLocks noGrp="1"/>
          </p:cNvSpPr>
          <p:nvPr>
            <p:ph type="body" idx="1"/>
          </p:nvPr>
        </p:nvSpPr>
        <p:spPr/>
        <p:txBody>
          <a:bodyPr>
            <a:normAutofit/>
          </a:bodyPr>
          <a:lstStyle/>
          <a:p>
            <a:pPr marL="0" indent="0">
              <a:buNone/>
            </a:pPr>
            <a:r>
              <a:rPr lang="en-US" dirty="0">
                <a:solidFill>
                  <a:schemeClr val="bg1"/>
                </a:solidFill>
                <a:latin typeface="Courier" pitchFamily="2" charset="0"/>
              </a:rPr>
              <a:t># Import tfplan-functions.sentinel with alias "plan"</a:t>
            </a:r>
          </a:p>
          <a:p>
            <a:pPr marL="0" indent="0">
              <a:buNone/>
            </a:pPr>
            <a:r>
              <a:rPr lang="en-US" dirty="0">
                <a:solidFill>
                  <a:srgbClr val="FF0000"/>
                </a:solidFill>
                <a:latin typeface="Courier" pitchFamily="2" charset="0"/>
              </a:rPr>
              <a:t>import "tfplan-functions" as plan</a:t>
            </a:r>
          </a:p>
        </p:txBody>
      </p:sp>
      <p:sp>
        <p:nvSpPr>
          <p:cNvPr id="3" name="Title 2">
            <a:extLst>
              <a:ext uri="{FF2B5EF4-FFF2-40B4-BE49-F238E27FC236}">
                <a16:creationId xmlns:a16="http://schemas.microsoft.com/office/drawing/2014/main" id="{9114C3A4-211C-3047-B1DC-3642B881045D}"/>
              </a:ext>
            </a:extLst>
          </p:cNvPr>
          <p:cNvSpPr>
            <a:spLocks noGrp="1"/>
          </p:cNvSpPr>
          <p:nvPr>
            <p:ph type="title"/>
          </p:nvPr>
        </p:nvSpPr>
        <p:spPr/>
        <p:txBody>
          <a:bodyPr/>
          <a:lstStyle/>
          <a:p>
            <a:r>
              <a:rPr lang="en-US" dirty="0"/>
              <a:t>Sentinel Import Declarations</a:t>
            </a:r>
          </a:p>
        </p:txBody>
      </p:sp>
    </p:spTree>
    <p:extLst>
      <p:ext uri="{BB962C8B-B14F-4D97-AF65-F5344CB8AC3E}">
        <p14:creationId xmlns:p14="http://schemas.microsoft.com/office/powerpoint/2010/main" val="1625459383"/>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8DD78F-98FB-754B-BCE5-C7ED007CA7C0}"/>
              </a:ext>
            </a:extLst>
          </p:cNvPr>
          <p:cNvSpPr>
            <a:spLocks noGrp="1"/>
          </p:cNvSpPr>
          <p:nvPr>
            <p:ph type="body" idx="1"/>
          </p:nvPr>
        </p:nvSpPr>
        <p:spPr/>
        <p:txBody>
          <a:bodyPr/>
          <a:lstStyle/>
          <a:p>
            <a:pPr marL="0" indent="0">
              <a:buNone/>
            </a:pPr>
            <a:r>
              <a:rPr lang="en-US" dirty="0">
                <a:latin typeface="Courier" pitchFamily="2" charset="0"/>
              </a:rPr>
              <a:t># Allowed EC2 Instance Types</a:t>
            </a:r>
          </a:p>
          <a:p>
            <a:pPr marL="0" indent="0">
              <a:buNone/>
            </a:pPr>
            <a:r>
              <a:rPr lang="en-US" dirty="0">
                <a:solidFill>
                  <a:srgbClr val="FF0000"/>
                </a:solidFill>
                <a:latin typeface="Courier" pitchFamily="2" charset="0"/>
              </a:rPr>
              <a:t>allowed_types</a:t>
            </a:r>
            <a:r>
              <a:rPr lang="en-US" dirty="0">
                <a:latin typeface="Courier" pitchFamily="2" charset="0"/>
              </a:rPr>
              <a:t> = ["t2.small", "t2.medium", "t2.large"]</a:t>
            </a:r>
            <a:endParaRPr lang="en-US" dirty="0"/>
          </a:p>
        </p:txBody>
      </p:sp>
      <p:sp>
        <p:nvSpPr>
          <p:cNvPr id="3" name="Title 2">
            <a:extLst>
              <a:ext uri="{FF2B5EF4-FFF2-40B4-BE49-F238E27FC236}">
                <a16:creationId xmlns:a16="http://schemas.microsoft.com/office/drawing/2014/main" id="{9114C3A4-211C-3047-B1DC-3642B881045D}"/>
              </a:ext>
            </a:extLst>
          </p:cNvPr>
          <p:cNvSpPr>
            <a:spLocks noGrp="1"/>
          </p:cNvSpPr>
          <p:nvPr>
            <p:ph type="title"/>
          </p:nvPr>
        </p:nvSpPr>
        <p:spPr/>
        <p:txBody>
          <a:bodyPr/>
          <a:lstStyle/>
          <a:p>
            <a:r>
              <a:rPr lang="en-US" dirty="0"/>
              <a:t>List of Allowed Values</a:t>
            </a:r>
          </a:p>
        </p:txBody>
      </p:sp>
    </p:spTree>
    <p:extLst>
      <p:ext uri="{BB962C8B-B14F-4D97-AF65-F5344CB8AC3E}">
        <p14:creationId xmlns:p14="http://schemas.microsoft.com/office/powerpoint/2010/main" val="309381495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C22A6F-016B-8F42-8ABE-0C4779C4A0B2}"/>
              </a:ext>
            </a:extLst>
          </p:cNvPr>
          <p:cNvSpPr>
            <a:spLocks noGrp="1"/>
          </p:cNvSpPr>
          <p:nvPr>
            <p:ph type="body" idx="1"/>
          </p:nvPr>
        </p:nvSpPr>
        <p:spPr/>
        <p:txBody>
          <a:bodyPr>
            <a:normAutofit fontScale="92500" lnSpcReduction="10000"/>
          </a:bodyPr>
          <a:lstStyle/>
          <a:p>
            <a:r>
              <a:rPr lang="en-US" b="1" dirty="0"/>
              <a:t>Sentinel policies</a:t>
            </a:r>
            <a:r>
              <a:rPr lang="en-US" dirty="0"/>
              <a:t> are checked between the standard </a:t>
            </a:r>
            <a:r>
              <a:rPr lang="en-US" b="1" dirty="0"/>
              <a:t>plan</a:t>
            </a:r>
            <a:r>
              <a:rPr lang="en-US" dirty="0"/>
              <a:t> and </a:t>
            </a:r>
            <a:r>
              <a:rPr lang="en-US" b="1" dirty="0"/>
              <a:t>apply</a:t>
            </a:r>
            <a:r>
              <a:rPr lang="en-US" dirty="0"/>
              <a:t> steps of Terraform runs.</a:t>
            </a:r>
          </a:p>
          <a:p>
            <a:r>
              <a:rPr lang="en-US" dirty="0"/>
              <a:t>Policies have different enforcement levels.</a:t>
            </a:r>
          </a:p>
          <a:p>
            <a:r>
              <a:rPr lang="en-US" dirty="0"/>
              <a:t>Violations prevent runs from being applied unless a user with sufficient authority overrides them.</a:t>
            </a:r>
          </a:p>
          <a:p>
            <a:r>
              <a:rPr lang="en-US" dirty="0"/>
              <a:t>Sentinel policies can evaluate the attributes (arguments and exported attributes) of existing and new resources based on information from the current run:</a:t>
            </a:r>
          </a:p>
          <a:p>
            <a:pPr lvl="1"/>
            <a:r>
              <a:rPr lang="en-US" dirty="0"/>
              <a:t>the plan, the configuration, the current state, and other run data including cost estimates</a:t>
            </a:r>
          </a:p>
          <a:p>
            <a:r>
              <a:rPr lang="en-US" dirty="0"/>
              <a:t>This ensures that resources comply with all policies </a:t>
            </a:r>
            <a:r>
              <a:rPr lang="en-US" b="1" dirty="0"/>
              <a:t>before</a:t>
            </a:r>
            <a:r>
              <a:rPr lang="en-US" dirty="0"/>
              <a:t> they are provisioned.</a:t>
            </a:r>
          </a:p>
        </p:txBody>
      </p:sp>
      <p:sp>
        <p:nvSpPr>
          <p:cNvPr id="3" name="Title 2">
            <a:extLst>
              <a:ext uri="{FF2B5EF4-FFF2-40B4-BE49-F238E27FC236}">
                <a16:creationId xmlns:a16="http://schemas.microsoft.com/office/drawing/2014/main" id="{0B1DDCD6-1A6A-B34B-8415-D2364FBAA486}"/>
              </a:ext>
            </a:extLst>
          </p:cNvPr>
          <p:cNvSpPr>
            <a:spLocks noGrp="1"/>
          </p:cNvSpPr>
          <p:nvPr>
            <p:ph type="title"/>
          </p:nvPr>
        </p:nvSpPr>
        <p:spPr/>
        <p:txBody>
          <a:bodyPr/>
          <a:lstStyle/>
          <a:p>
            <a:r>
              <a:rPr lang="en-US" dirty="0"/>
              <a:t>Where is Sentinel Used in Terraform?</a:t>
            </a:r>
          </a:p>
        </p:txBody>
      </p:sp>
    </p:spTree>
    <p:extLst>
      <p:ext uri="{BB962C8B-B14F-4D97-AF65-F5344CB8AC3E}">
        <p14:creationId xmlns:p14="http://schemas.microsoft.com/office/powerpoint/2010/main" val="2542185660"/>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8DD78F-98FB-754B-BCE5-C7ED007CA7C0}"/>
              </a:ext>
            </a:extLst>
          </p:cNvPr>
          <p:cNvSpPr>
            <a:spLocks noGrp="1"/>
          </p:cNvSpPr>
          <p:nvPr>
            <p:ph type="body" idx="1"/>
          </p:nvPr>
        </p:nvSpPr>
        <p:spPr>
          <a:xfrm>
            <a:off x="1453186" y="2568107"/>
            <a:ext cx="21745481" cy="10364320"/>
          </a:xfrm>
        </p:spPr>
        <p:txBody>
          <a:bodyPr>
            <a:normAutofit/>
          </a:bodyPr>
          <a:lstStyle/>
          <a:p>
            <a:pPr marL="0" indent="0">
              <a:buNone/>
            </a:pPr>
            <a:r>
              <a:rPr lang="en-US" dirty="0">
                <a:solidFill>
                  <a:schemeClr val="bg1"/>
                </a:solidFill>
                <a:latin typeface="Courier" pitchFamily="2" charset="0"/>
              </a:rPr>
              <a:t># Get all EC2 instances</a:t>
            </a:r>
          </a:p>
          <a:p>
            <a:pPr marL="0" indent="0">
              <a:buNone/>
            </a:pPr>
            <a:r>
              <a:rPr lang="en-US" dirty="0">
                <a:solidFill>
                  <a:srgbClr val="FF0000"/>
                </a:solidFill>
                <a:latin typeface="Courier" pitchFamily="2" charset="0"/>
              </a:rPr>
              <a:t>allEC2Instances = plan.find_resources("aws_instance")</a:t>
            </a:r>
          </a:p>
          <a:p>
            <a:pPr marL="0" indent="0">
              <a:buNone/>
            </a:pPr>
            <a:endParaRPr lang="en-US" dirty="0">
              <a:solidFill>
                <a:schemeClr val="bg1"/>
              </a:solidFill>
              <a:latin typeface="Courier" pitchFamily="2" charset="0"/>
            </a:endParaRPr>
          </a:p>
          <a:p>
            <a:pPr marL="0" indent="0">
              <a:buNone/>
            </a:pPr>
            <a:r>
              <a:rPr lang="en-US" dirty="0">
                <a:solidFill>
                  <a:schemeClr val="bg1"/>
                </a:solidFill>
                <a:latin typeface="Courier" pitchFamily="2" charset="0"/>
              </a:rPr>
              <a:t># Filter to EC2 instances with violations</a:t>
            </a:r>
          </a:p>
          <a:p>
            <a:pPr marL="0" indent="0">
              <a:buNone/>
            </a:pPr>
            <a:r>
              <a:rPr lang="en-US" dirty="0">
                <a:solidFill>
                  <a:schemeClr val="bg1"/>
                </a:solidFill>
                <a:latin typeface="Courier" pitchFamily="2" charset="0"/>
              </a:rPr>
              <a:t># The called function prints warnings for all violations</a:t>
            </a:r>
          </a:p>
          <a:p>
            <a:pPr marL="0" indent="0">
              <a:buNone/>
            </a:pPr>
            <a:r>
              <a:rPr lang="en-US" dirty="0">
                <a:solidFill>
                  <a:srgbClr val="FF0000"/>
                </a:solidFill>
                <a:latin typeface="Courier" pitchFamily="2" charset="0"/>
              </a:rPr>
              <a:t>violatingEC2Instances = plan.filter_attribute_not_in_list(</a:t>
            </a:r>
          </a:p>
          <a:p>
            <a:pPr marL="0" indent="0">
              <a:buNone/>
            </a:pPr>
            <a:r>
              <a:rPr lang="en-US" dirty="0">
                <a:solidFill>
                  <a:srgbClr val="FF0000"/>
                </a:solidFill>
                <a:latin typeface="Courier" pitchFamily="2" charset="0"/>
              </a:rPr>
              <a:t>    allEC2Instances, "instance_type", allowed_types, true)</a:t>
            </a:r>
          </a:p>
        </p:txBody>
      </p:sp>
      <p:sp>
        <p:nvSpPr>
          <p:cNvPr id="3" name="Title 2">
            <a:extLst>
              <a:ext uri="{FF2B5EF4-FFF2-40B4-BE49-F238E27FC236}">
                <a16:creationId xmlns:a16="http://schemas.microsoft.com/office/drawing/2014/main" id="{9114C3A4-211C-3047-B1DC-3642B881045D}"/>
              </a:ext>
            </a:extLst>
          </p:cNvPr>
          <p:cNvSpPr>
            <a:spLocks noGrp="1"/>
          </p:cNvSpPr>
          <p:nvPr>
            <p:ph type="title"/>
          </p:nvPr>
        </p:nvSpPr>
        <p:spPr/>
        <p:txBody>
          <a:bodyPr>
            <a:normAutofit fontScale="90000"/>
          </a:bodyPr>
          <a:lstStyle/>
          <a:p>
            <a:r>
              <a:rPr lang="en-US" dirty="0"/>
              <a:t>Call Sentinel Functions to Find and Filter Resources</a:t>
            </a:r>
          </a:p>
        </p:txBody>
      </p:sp>
    </p:spTree>
    <p:extLst>
      <p:ext uri="{BB962C8B-B14F-4D97-AF65-F5344CB8AC3E}">
        <p14:creationId xmlns:p14="http://schemas.microsoft.com/office/powerpoint/2010/main" val="1197071289"/>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8DD78F-98FB-754B-BCE5-C7ED007CA7C0}"/>
              </a:ext>
            </a:extLst>
          </p:cNvPr>
          <p:cNvSpPr>
            <a:spLocks noGrp="1"/>
          </p:cNvSpPr>
          <p:nvPr>
            <p:ph type="body" idx="1"/>
          </p:nvPr>
        </p:nvSpPr>
        <p:spPr/>
        <p:txBody>
          <a:bodyPr>
            <a:normAutofit/>
          </a:bodyPr>
          <a:lstStyle/>
          <a:p>
            <a:pPr marL="0" indent="0">
              <a:buNone/>
            </a:pPr>
            <a:r>
              <a:rPr lang="en-US" dirty="0">
                <a:solidFill>
                  <a:schemeClr val="bg1"/>
                </a:solidFill>
                <a:latin typeface="Courier" pitchFamily="2" charset="0"/>
              </a:rPr>
              <a:t># Count violations</a:t>
            </a:r>
          </a:p>
          <a:p>
            <a:pPr marL="0" indent="0">
              <a:buNone/>
            </a:pPr>
            <a:r>
              <a:rPr lang="en-US" dirty="0">
                <a:solidFill>
                  <a:schemeClr val="bg1"/>
                </a:solidFill>
                <a:latin typeface="Courier" pitchFamily="2" charset="0"/>
              </a:rPr>
              <a:t># We determine length of the messages map within the</a:t>
            </a:r>
          </a:p>
          <a:p>
            <a:pPr marL="0" indent="0">
              <a:buNone/>
            </a:pPr>
            <a:r>
              <a:rPr lang="en-US" dirty="0">
                <a:solidFill>
                  <a:schemeClr val="bg1"/>
                </a:solidFill>
                <a:latin typeface="Courier" pitchFamily="2" charset="0"/>
              </a:rPr>
              <a:t># violatingEC2Instances object</a:t>
            </a:r>
          </a:p>
          <a:p>
            <a:pPr marL="0" indent="0">
              <a:buNone/>
            </a:pPr>
            <a:r>
              <a:rPr lang="en-US" dirty="0">
                <a:solidFill>
                  <a:srgbClr val="FF0000"/>
                </a:solidFill>
                <a:latin typeface="Courier" pitchFamily="2" charset="0"/>
              </a:rPr>
              <a:t>violations = length(violatingEC2Instances["messages"])</a:t>
            </a:r>
          </a:p>
          <a:p>
            <a:pPr marL="0" indent="0">
              <a:buNone/>
            </a:pPr>
            <a:endParaRPr lang="en-US" dirty="0">
              <a:solidFill>
                <a:schemeClr val="bg1"/>
              </a:solidFill>
              <a:latin typeface="Courier" pitchFamily="2" charset="0"/>
            </a:endParaRPr>
          </a:p>
          <a:p>
            <a:pPr marL="0" indent="0">
              <a:buNone/>
            </a:pPr>
            <a:r>
              <a:rPr lang="en-US" dirty="0">
                <a:solidFill>
                  <a:schemeClr val="bg1"/>
                </a:solidFill>
                <a:latin typeface="Courier" pitchFamily="2" charset="0"/>
              </a:rPr>
              <a:t># Main rule</a:t>
            </a:r>
          </a:p>
          <a:p>
            <a:pPr marL="0" indent="0">
              <a:buNone/>
            </a:pPr>
            <a:r>
              <a:rPr lang="en-US" dirty="0">
                <a:solidFill>
                  <a:srgbClr val="FF0000"/>
                </a:solidFill>
                <a:latin typeface="Courier" pitchFamily="2" charset="0"/>
              </a:rPr>
              <a:t>main = rule</a:t>
            </a:r>
            <a:r>
              <a:rPr lang="en-US" dirty="0">
                <a:solidFill>
                  <a:schemeClr val="bg1"/>
                </a:solidFill>
                <a:latin typeface="Courier" pitchFamily="2" charset="0"/>
              </a:rPr>
              <a:t> {</a:t>
            </a:r>
          </a:p>
          <a:p>
            <a:pPr marL="0" indent="0">
              <a:buNone/>
            </a:pPr>
            <a:r>
              <a:rPr lang="en-US" dirty="0">
                <a:solidFill>
                  <a:schemeClr val="bg1"/>
                </a:solidFill>
                <a:latin typeface="Courier" pitchFamily="2" charset="0"/>
              </a:rPr>
              <a:t>  </a:t>
            </a:r>
            <a:r>
              <a:rPr lang="en-US" dirty="0">
                <a:solidFill>
                  <a:srgbClr val="FF0000"/>
                </a:solidFill>
                <a:latin typeface="Courier" pitchFamily="2" charset="0"/>
              </a:rPr>
              <a:t>violations is 0</a:t>
            </a:r>
          </a:p>
          <a:p>
            <a:pPr marL="0" indent="0">
              <a:buNone/>
            </a:pPr>
            <a:r>
              <a:rPr lang="en-US" dirty="0">
                <a:solidFill>
                  <a:schemeClr val="bg1"/>
                </a:solidFill>
                <a:latin typeface="Courier" pitchFamily="2" charset="0"/>
              </a:rPr>
              <a:t>}</a:t>
            </a:r>
          </a:p>
        </p:txBody>
      </p:sp>
      <p:sp>
        <p:nvSpPr>
          <p:cNvPr id="3" name="Title 2">
            <a:extLst>
              <a:ext uri="{FF2B5EF4-FFF2-40B4-BE49-F238E27FC236}">
                <a16:creationId xmlns:a16="http://schemas.microsoft.com/office/drawing/2014/main" id="{9114C3A4-211C-3047-B1DC-3642B881045D}"/>
              </a:ext>
            </a:extLst>
          </p:cNvPr>
          <p:cNvSpPr>
            <a:spLocks noGrp="1"/>
          </p:cNvSpPr>
          <p:nvPr>
            <p:ph type="title"/>
          </p:nvPr>
        </p:nvSpPr>
        <p:spPr/>
        <p:txBody>
          <a:bodyPr/>
          <a:lstStyle/>
          <a:p>
            <a:r>
              <a:rPr lang="en-US" dirty="0"/>
              <a:t>Calculate Boolean and Check it in Main Rule</a:t>
            </a:r>
          </a:p>
        </p:txBody>
      </p:sp>
    </p:spTree>
    <p:extLst>
      <p:ext uri="{BB962C8B-B14F-4D97-AF65-F5344CB8AC3E}">
        <p14:creationId xmlns:p14="http://schemas.microsoft.com/office/powerpoint/2010/main" val="1255825539"/>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D00334-7B71-6343-8863-4DD3A5939D4C}"/>
              </a:ext>
            </a:extLst>
          </p:cNvPr>
          <p:cNvSpPr>
            <a:spLocks noGrp="1"/>
          </p:cNvSpPr>
          <p:nvPr>
            <p:ph type="body" idx="1"/>
          </p:nvPr>
        </p:nvSpPr>
        <p:spPr/>
        <p:txBody>
          <a:bodyPr/>
          <a:lstStyle/>
          <a:p>
            <a:r>
              <a:rPr lang="en-US" dirty="0">
                <a:solidFill>
                  <a:schemeClr val="bg1"/>
                </a:solidFill>
              </a:rPr>
              <a:t>The Instruqt track in this workshop embeds two Sentinel modules with many common functions that can be used in policies.</a:t>
            </a:r>
          </a:p>
          <a:p>
            <a:r>
              <a:rPr lang="en-US" dirty="0">
                <a:solidFill>
                  <a:schemeClr val="bg1"/>
                </a:solidFill>
              </a:rPr>
              <a:t>These are copies of the functions located </a:t>
            </a:r>
            <a:r>
              <a:rPr lang="en-US" dirty="0">
                <a:solidFill>
                  <a:schemeClr val="bg1"/>
                </a:solidFill>
                <a:hlinkClick r:id="rId3">
                  <a:extLst>
                    <a:ext uri="{A12FA001-AC4F-418D-AE19-62706E023703}">
                      <ahyp:hlinkClr xmlns:ahyp="http://schemas.microsoft.com/office/drawing/2018/hyperlinkcolor" val="tx"/>
                    </a:ext>
                  </a:extLst>
                </a:hlinkClick>
              </a:rPr>
              <a:t>here</a:t>
            </a:r>
            <a:r>
              <a:rPr lang="en-US" dirty="0">
                <a:solidFill>
                  <a:schemeClr val="bg1"/>
                </a:solidFill>
              </a:rPr>
              <a:t>.</a:t>
            </a:r>
          </a:p>
          <a:p>
            <a:r>
              <a:rPr lang="en-US" dirty="0">
                <a:solidFill>
                  <a:schemeClr val="bg1"/>
                </a:solidFill>
              </a:rPr>
              <a:t>The policy we just examined called the following functions:</a:t>
            </a:r>
          </a:p>
          <a:p>
            <a:pPr lvl="1"/>
            <a:r>
              <a:rPr lang="en-US" dirty="0">
                <a:solidFill>
                  <a:srgbClr val="FF0000"/>
                </a:solidFill>
              </a:rPr>
              <a:t>find_resources(type)</a:t>
            </a:r>
          </a:p>
          <a:p>
            <a:pPr lvl="1"/>
            <a:r>
              <a:rPr lang="en-US" dirty="0">
                <a:solidFill>
                  <a:srgbClr val="FF0000"/>
                </a:solidFill>
              </a:rPr>
              <a:t>filter_attribute_not_in_list(resources, attr, allowed, prtmsg)</a:t>
            </a:r>
          </a:p>
          <a:p>
            <a:r>
              <a:rPr lang="en-US" dirty="0">
                <a:solidFill>
                  <a:schemeClr val="bg1"/>
                </a:solidFill>
              </a:rPr>
              <a:t>There are other find and filter functions in the above modules.</a:t>
            </a:r>
          </a:p>
          <a:p>
            <a:r>
              <a:rPr lang="en-US" dirty="0">
                <a:solidFill>
                  <a:schemeClr val="bg1"/>
                </a:solidFill>
              </a:rPr>
              <a:t>The filter functions print all violations if prtmsg is true.</a:t>
            </a:r>
          </a:p>
          <a:p>
            <a:r>
              <a:rPr lang="en-US" dirty="0">
                <a:solidFill>
                  <a:schemeClr val="bg1"/>
                </a:solidFill>
              </a:rPr>
              <a:t>Additionally, the filter functions call a very useful function:</a:t>
            </a:r>
            <a:r>
              <a:rPr lang="en-US" dirty="0"/>
              <a:t> </a:t>
            </a:r>
          </a:p>
          <a:p>
            <a:pPr lvl="1"/>
            <a:r>
              <a:rPr lang="en-US" dirty="0">
                <a:solidFill>
                  <a:srgbClr val="FF0000"/>
                </a:solidFill>
              </a:rPr>
              <a:t>evaluate_attribute(</a:t>
            </a:r>
            <a:r>
              <a:rPr lang="en-US">
                <a:solidFill>
                  <a:srgbClr val="FF0000"/>
                </a:solidFill>
              </a:rPr>
              <a:t>r, attribute</a:t>
            </a:r>
            <a:r>
              <a:rPr lang="en-US" dirty="0">
                <a:solidFill>
                  <a:srgbClr val="FF0000"/>
                </a:solidFill>
              </a:rPr>
              <a:t>)</a:t>
            </a:r>
          </a:p>
        </p:txBody>
      </p:sp>
      <p:sp>
        <p:nvSpPr>
          <p:cNvPr id="3" name="Title 2">
            <a:extLst>
              <a:ext uri="{FF2B5EF4-FFF2-40B4-BE49-F238E27FC236}">
                <a16:creationId xmlns:a16="http://schemas.microsoft.com/office/drawing/2014/main" id="{1250BEA7-35BC-7046-A623-1E195F0DE49D}"/>
              </a:ext>
            </a:extLst>
          </p:cNvPr>
          <p:cNvSpPr>
            <a:spLocks noGrp="1"/>
          </p:cNvSpPr>
          <p:nvPr>
            <p:ph type="title"/>
          </p:nvPr>
        </p:nvSpPr>
        <p:spPr/>
        <p:txBody>
          <a:bodyPr>
            <a:normAutofit/>
          </a:bodyPr>
          <a:lstStyle/>
          <a:p>
            <a:r>
              <a:rPr lang="en-US" dirty="0"/>
              <a:t>Common Functions</a:t>
            </a:r>
          </a:p>
        </p:txBody>
      </p:sp>
    </p:spTree>
    <p:extLst>
      <p:ext uri="{BB962C8B-B14F-4D97-AF65-F5344CB8AC3E}">
        <p14:creationId xmlns:p14="http://schemas.microsoft.com/office/powerpoint/2010/main" val="3525301334"/>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8DD78F-98FB-754B-BCE5-C7ED007CA7C0}"/>
              </a:ext>
            </a:extLst>
          </p:cNvPr>
          <p:cNvSpPr>
            <a:spLocks noGrp="1"/>
          </p:cNvSpPr>
          <p:nvPr>
            <p:ph type="body" idx="1"/>
          </p:nvPr>
        </p:nvSpPr>
        <p:spPr/>
        <p:txBody>
          <a:bodyPr>
            <a:normAutofit fontScale="77500" lnSpcReduction="20000"/>
          </a:bodyPr>
          <a:lstStyle/>
          <a:p>
            <a:pPr marL="0" indent="0">
              <a:buNone/>
            </a:pPr>
            <a:r>
              <a:rPr lang="en-US" dirty="0">
                <a:solidFill>
                  <a:schemeClr val="bg1"/>
                </a:solidFill>
                <a:latin typeface="Courier" pitchFamily="2" charset="0"/>
              </a:rPr>
              <a:t># Find all resources of a specific type from all modules</a:t>
            </a:r>
          </a:p>
          <a:p>
            <a:pPr marL="0" indent="0">
              <a:buNone/>
            </a:pPr>
            <a:r>
              <a:rPr lang="en-US" dirty="0">
                <a:solidFill>
                  <a:schemeClr val="bg1"/>
                </a:solidFill>
                <a:latin typeface="Courier" pitchFamily="2" charset="0"/>
              </a:rPr>
              <a:t># Only include resources that are being created or updated</a:t>
            </a:r>
          </a:p>
          <a:p>
            <a:pPr marL="0" indent="0">
              <a:buNone/>
            </a:pPr>
            <a:r>
              <a:rPr lang="en-US" dirty="0">
                <a:solidFill>
                  <a:srgbClr val="FF0000"/>
                </a:solidFill>
                <a:latin typeface="Courier" pitchFamily="2" charset="0"/>
              </a:rPr>
              <a:t>find_resources = func(type) {</a:t>
            </a:r>
          </a:p>
          <a:p>
            <a:pPr marL="0" indent="0">
              <a:buNone/>
            </a:pPr>
            <a:r>
              <a:rPr lang="en-US" dirty="0">
                <a:solidFill>
                  <a:srgbClr val="FF0000"/>
                </a:solidFill>
                <a:latin typeface="Courier" pitchFamily="2" charset="0"/>
              </a:rPr>
              <a:t>  resources = filter tfplan.resource_changes as address, rc {</a:t>
            </a:r>
          </a:p>
          <a:p>
            <a:pPr marL="0" indent="0">
              <a:buNone/>
            </a:pPr>
            <a:r>
              <a:rPr lang="en-US" dirty="0">
                <a:solidFill>
                  <a:srgbClr val="FF0000"/>
                </a:solidFill>
                <a:latin typeface="Courier" pitchFamily="2" charset="0"/>
              </a:rPr>
              <a:t>  	rc.type is type and</a:t>
            </a:r>
          </a:p>
          <a:p>
            <a:pPr marL="0" indent="0">
              <a:buNone/>
            </a:pPr>
            <a:r>
              <a:rPr lang="en-US" dirty="0">
                <a:solidFill>
                  <a:srgbClr val="FF0000"/>
                </a:solidFill>
                <a:latin typeface="Courier" pitchFamily="2" charset="0"/>
              </a:rPr>
              <a:t>  	rc.mode is "managed" and</a:t>
            </a:r>
          </a:p>
          <a:p>
            <a:pPr marL="0" indent="0">
              <a:buNone/>
            </a:pPr>
            <a:r>
              <a:rPr lang="en-US" dirty="0">
                <a:solidFill>
                  <a:srgbClr val="FF0000"/>
                </a:solidFill>
                <a:latin typeface="Courier" pitchFamily="2" charset="0"/>
              </a:rPr>
              <a:t>  	(rc.change.actions contains "create" or</a:t>
            </a:r>
          </a:p>
          <a:p>
            <a:pPr marL="0" indent="0">
              <a:buNone/>
            </a:pPr>
            <a:r>
              <a:rPr lang="en-US" dirty="0">
                <a:solidFill>
                  <a:srgbClr val="FF0000"/>
                </a:solidFill>
                <a:latin typeface="Courier" pitchFamily="2" charset="0"/>
              </a:rPr>
              <a:t>	 rc.change.actions contains "update" or</a:t>
            </a:r>
          </a:p>
          <a:p>
            <a:pPr marL="0" indent="0">
              <a:buNone/>
            </a:pPr>
            <a:r>
              <a:rPr lang="en-US" dirty="0">
                <a:solidFill>
                  <a:srgbClr val="FF0000"/>
                </a:solidFill>
                <a:latin typeface="Courier" pitchFamily="2" charset="0"/>
              </a:rPr>
              <a:t>       rc.change.actions contains "read" or</a:t>
            </a:r>
          </a:p>
          <a:p>
            <a:pPr marL="0" indent="0">
              <a:buNone/>
            </a:pPr>
            <a:r>
              <a:rPr lang="en-US" dirty="0">
                <a:solidFill>
                  <a:srgbClr val="FF0000"/>
                </a:solidFill>
                <a:latin typeface="Courier" pitchFamily="2" charset="0"/>
              </a:rPr>
              <a:t>       rc.change.actions contains "no-op")</a:t>
            </a:r>
          </a:p>
          <a:p>
            <a:pPr marL="0" indent="0">
              <a:buNone/>
            </a:pPr>
            <a:r>
              <a:rPr lang="en-US" dirty="0">
                <a:solidFill>
                  <a:srgbClr val="FF0000"/>
                </a:solidFill>
                <a:latin typeface="Courier" pitchFamily="2" charset="0"/>
              </a:rPr>
              <a:t>  }</a:t>
            </a:r>
          </a:p>
          <a:p>
            <a:pPr marL="0" indent="0">
              <a:buNone/>
            </a:pPr>
            <a:r>
              <a:rPr lang="en-US" dirty="0">
                <a:solidFill>
                  <a:srgbClr val="FF0000"/>
                </a:solidFill>
                <a:latin typeface="Courier" pitchFamily="2" charset="0"/>
              </a:rPr>
              <a:t>  return resources</a:t>
            </a:r>
          </a:p>
          <a:p>
            <a:pPr marL="0" indent="0">
              <a:buNone/>
            </a:pPr>
            <a:r>
              <a:rPr lang="en-US" dirty="0">
                <a:solidFill>
                  <a:srgbClr val="FF0000"/>
                </a:solidFill>
                <a:latin typeface="Courier" pitchFamily="2" charset="0"/>
              </a:rPr>
              <a:t>}</a:t>
            </a:r>
          </a:p>
        </p:txBody>
      </p:sp>
      <p:sp>
        <p:nvSpPr>
          <p:cNvPr id="3" name="Title 2">
            <a:extLst>
              <a:ext uri="{FF2B5EF4-FFF2-40B4-BE49-F238E27FC236}">
                <a16:creationId xmlns:a16="http://schemas.microsoft.com/office/drawing/2014/main" id="{9114C3A4-211C-3047-B1DC-3642B881045D}"/>
              </a:ext>
            </a:extLst>
          </p:cNvPr>
          <p:cNvSpPr>
            <a:spLocks noGrp="1"/>
          </p:cNvSpPr>
          <p:nvPr>
            <p:ph type="title"/>
          </p:nvPr>
        </p:nvSpPr>
        <p:spPr/>
        <p:txBody>
          <a:bodyPr/>
          <a:lstStyle/>
          <a:p>
            <a:r>
              <a:rPr lang="en-US" dirty="0"/>
              <a:t>Function That Finds All Resources By Type</a:t>
            </a:r>
          </a:p>
        </p:txBody>
      </p:sp>
    </p:spTree>
    <p:extLst>
      <p:ext uri="{BB962C8B-B14F-4D97-AF65-F5344CB8AC3E}">
        <p14:creationId xmlns:p14="http://schemas.microsoft.com/office/powerpoint/2010/main" val="2731301524"/>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8DD78F-98FB-754B-BCE5-C7ED007CA7C0}"/>
              </a:ext>
            </a:extLst>
          </p:cNvPr>
          <p:cNvSpPr>
            <a:spLocks noGrp="1"/>
          </p:cNvSpPr>
          <p:nvPr>
            <p:ph type="body" idx="1"/>
          </p:nvPr>
        </p:nvSpPr>
        <p:spPr>
          <a:xfrm>
            <a:off x="1453186" y="2568107"/>
            <a:ext cx="21745481" cy="10022904"/>
          </a:xfrm>
        </p:spPr>
        <p:txBody>
          <a:bodyPr>
            <a:normAutofit fontScale="55000" lnSpcReduction="20000"/>
          </a:bodyPr>
          <a:lstStyle/>
          <a:p>
            <a:pPr marL="0" indent="0">
              <a:buNone/>
            </a:pPr>
            <a:r>
              <a:rPr lang="en-US" dirty="0">
                <a:solidFill>
                  <a:srgbClr val="FF0000"/>
                </a:solidFill>
                <a:latin typeface="Courier" pitchFamily="2" charset="0"/>
              </a:rPr>
              <a:t>filter_attribute_not_in_list = func(resources, attr, allowed, prtmsg)</a:t>
            </a:r>
            <a:r>
              <a:rPr lang="en-US" dirty="0">
                <a:solidFill>
                  <a:schemeClr val="bg1"/>
                </a:solidFill>
                <a:latin typeface="Courier" pitchFamily="2" charset="0"/>
              </a:rPr>
              <a:t> {</a:t>
            </a:r>
          </a:p>
          <a:p>
            <a:pPr marL="0" indent="0">
              <a:buNone/>
            </a:pPr>
            <a:r>
              <a:rPr lang="en-US" dirty="0">
                <a:solidFill>
                  <a:schemeClr val="bg1"/>
                </a:solidFill>
                <a:latin typeface="Courier" pitchFamily="2" charset="0"/>
              </a:rPr>
              <a:t>  violators = {}</a:t>
            </a:r>
          </a:p>
          <a:p>
            <a:pPr marL="0" indent="0">
              <a:buNone/>
            </a:pPr>
            <a:r>
              <a:rPr lang="en-US" dirty="0">
                <a:solidFill>
                  <a:schemeClr val="bg1"/>
                </a:solidFill>
                <a:latin typeface="Courier" pitchFamily="2" charset="0"/>
              </a:rPr>
              <a:t>  messages = {}</a:t>
            </a:r>
          </a:p>
          <a:p>
            <a:pPr marL="0" indent="0">
              <a:buNone/>
            </a:pPr>
            <a:r>
              <a:rPr lang="en-US" dirty="0">
                <a:solidFill>
                  <a:schemeClr val="bg1"/>
                </a:solidFill>
                <a:latin typeface="Courier" pitchFamily="2" charset="0"/>
              </a:rPr>
              <a:t>  </a:t>
            </a:r>
            <a:r>
              <a:rPr lang="en-US" dirty="0">
                <a:solidFill>
                  <a:srgbClr val="FF0000"/>
                </a:solidFill>
                <a:latin typeface="Courier" pitchFamily="2" charset="0"/>
              </a:rPr>
              <a:t>for resources as address, rc </a:t>
            </a:r>
            <a:r>
              <a:rPr lang="en-US" dirty="0">
                <a:solidFill>
                  <a:schemeClr val="bg1"/>
                </a:solidFill>
                <a:latin typeface="Courier" pitchFamily="2" charset="0"/>
              </a:rPr>
              <a:t>{</a:t>
            </a:r>
          </a:p>
          <a:p>
            <a:pPr marL="0" indent="0">
              <a:buNone/>
            </a:pPr>
            <a:r>
              <a:rPr lang="en-US" dirty="0">
                <a:solidFill>
                  <a:schemeClr val="bg1"/>
                </a:solidFill>
                <a:latin typeface="Courier" pitchFamily="2" charset="0"/>
              </a:rPr>
              <a:t>    </a:t>
            </a:r>
            <a:r>
              <a:rPr lang="en-US" dirty="0">
                <a:solidFill>
                  <a:srgbClr val="FF0000"/>
                </a:solidFill>
                <a:latin typeface="Courier" pitchFamily="2" charset="0"/>
              </a:rPr>
              <a:t>v = evaluate_attribute(rc, attr) else null</a:t>
            </a:r>
            <a:endParaRPr lang="en-US" dirty="0">
              <a:solidFill>
                <a:schemeClr val="bg1"/>
              </a:solidFill>
              <a:latin typeface="Courier" pitchFamily="2" charset="0"/>
            </a:endParaRPr>
          </a:p>
          <a:p>
            <a:pPr marL="0" indent="0">
              <a:buNone/>
            </a:pPr>
            <a:r>
              <a:rPr lang="en-US" dirty="0">
                <a:solidFill>
                  <a:schemeClr val="bg1"/>
                </a:solidFill>
                <a:latin typeface="Courier" pitchFamily="2" charset="0"/>
              </a:rPr>
              <a:t>    </a:t>
            </a:r>
            <a:r>
              <a:rPr lang="en-US" dirty="0">
                <a:solidFill>
                  <a:srgbClr val="FF0000"/>
                </a:solidFill>
                <a:latin typeface="Courier" pitchFamily="2" charset="0"/>
              </a:rPr>
              <a:t>if v not in allowed </a:t>
            </a:r>
            <a:r>
              <a:rPr lang="en-US" dirty="0">
                <a:solidFill>
                  <a:schemeClr val="bg1"/>
                </a:solidFill>
                <a:latin typeface="Courier" pitchFamily="2" charset="0"/>
              </a:rPr>
              <a:t>{</a:t>
            </a:r>
          </a:p>
          <a:p>
            <a:pPr marL="0" indent="0">
              <a:buNone/>
            </a:pPr>
            <a:r>
              <a:rPr lang="en-US" dirty="0">
                <a:solidFill>
                  <a:schemeClr val="bg1"/>
                </a:solidFill>
                <a:latin typeface="Courier" pitchFamily="2" charset="0"/>
              </a:rPr>
              <a:t>      </a:t>
            </a:r>
            <a:r>
              <a:rPr lang="en-US" dirty="0">
                <a:solidFill>
                  <a:srgbClr val="FF0000"/>
                </a:solidFill>
                <a:latin typeface="Courier" pitchFamily="2" charset="0"/>
              </a:rPr>
              <a:t>message = to_string(address) + " has " + to_string(attr) + " with value " + to_string(v) +</a:t>
            </a:r>
          </a:p>
          <a:p>
            <a:pPr marL="0" indent="0">
              <a:buNone/>
            </a:pPr>
            <a:r>
              <a:rPr lang="en-US" dirty="0">
                <a:solidFill>
                  <a:srgbClr val="FF0000"/>
                </a:solidFill>
                <a:latin typeface="Courier" pitchFamily="2" charset="0"/>
              </a:rPr>
              <a:t>                " that is not in the allowed list: " + to_string(allowed)</a:t>
            </a:r>
          </a:p>
          <a:p>
            <a:pPr marL="0" indent="0">
              <a:buNone/>
            </a:pPr>
            <a:r>
              <a:rPr lang="en-US" dirty="0">
                <a:solidFill>
                  <a:schemeClr val="bg1"/>
                </a:solidFill>
                <a:latin typeface="Courier" pitchFamily="2" charset="0"/>
              </a:rPr>
              <a:t>      </a:t>
            </a:r>
            <a:r>
              <a:rPr lang="en-US" dirty="0">
                <a:solidFill>
                  <a:srgbClr val="FF0000"/>
                </a:solidFill>
                <a:latin typeface="Courier" pitchFamily="2" charset="0"/>
              </a:rPr>
              <a:t>violators[address] = rc</a:t>
            </a:r>
          </a:p>
          <a:p>
            <a:pPr marL="0" indent="0">
              <a:buNone/>
            </a:pPr>
            <a:r>
              <a:rPr lang="en-US" dirty="0">
                <a:solidFill>
                  <a:srgbClr val="FF0000"/>
                </a:solidFill>
                <a:latin typeface="Courier" pitchFamily="2" charset="0"/>
              </a:rPr>
              <a:t>      messages[address] = message</a:t>
            </a:r>
          </a:p>
          <a:p>
            <a:pPr marL="0" indent="0">
              <a:buNone/>
            </a:pPr>
            <a:r>
              <a:rPr lang="en-US" dirty="0">
                <a:solidFill>
                  <a:schemeClr val="bg1"/>
                </a:solidFill>
                <a:latin typeface="Courier" pitchFamily="2" charset="0"/>
              </a:rPr>
              <a:t>      </a:t>
            </a:r>
            <a:r>
              <a:rPr lang="en-US" dirty="0">
                <a:solidFill>
                  <a:srgbClr val="FF0000"/>
                </a:solidFill>
                <a:latin typeface="Courier" pitchFamily="2" charset="0"/>
              </a:rPr>
              <a:t>if prtmsg {</a:t>
            </a:r>
          </a:p>
          <a:p>
            <a:pPr marL="0" indent="0">
              <a:buNone/>
            </a:pPr>
            <a:r>
              <a:rPr lang="en-US" dirty="0">
                <a:solidFill>
                  <a:srgbClr val="FF0000"/>
                </a:solidFill>
                <a:latin typeface="Courier" pitchFamily="2" charset="0"/>
              </a:rPr>
              <a:t>        print(message)</a:t>
            </a:r>
          </a:p>
          <a:p>
            <a:pPr marL="0" indent="0">
              <a:buNone/>
            </a:pPr>
            <a:r>
              <a:rPr lang="en-US" dirty="0">
                <a:solidFill>
                  <a:srgbClr val="FF0000"/>
                </a:solidFill>
                <a:latin typeface="Courier" pitchFamily="2" charset="0"/>
              </a:rPr>
              <a:t>      }</a:t>
            </a:r>
          </a:p>
          <a:p>
            <a:pPr marL="0" indent="0">
              <a:buNone/>
            </a:pPr>
            <a:r>
              <a:rPr lang="en-US" dirty="0">
                <a:solidFill>
                  <a:schemeClr val="bg1"/>
                </a:solidFill>
                <a:latin typeface="Courier" pitchFamily="2" charset="0"/>
              </a:rPr>
              <a:t>    </a:t>
            </a:r>
            <a:r>
              <a:rPr lang="en-US" dirty="0">
                <a:solidFill>
                  <a:srgbClr val="FF0000"/>
                </a:solidFill>
                <a:latin typeface="Courier" pitchFamily="2" charset="0"/>
              </a:rPr>
              <a:t>}</a:t>
            </a:r>
            <a:r>
              <a:rPr lang="en-US" dirty="0">
                <a:solidFill>
                  <a:schemeClr val="bg1"/>
                </a:solidFill>
                <a:latin typeface="Courier" pitchFamily="2" charset="0"/>
              </a:rPr>
              <a:t> // end if</a:t>
            </a:r>
          </a:p>
          <a:p>
            <a:pPr marL="0" indent="0">
              <a:buNone/>
            </a:pPr>
            <a:r>
              <a:rPr lang="en-US" dirty="0">
                <a:solidFill>
                  <a:schemeClr val="bg1"/>
                </a:solidFill>
                <a:latin typeface="Courier" pitchFamily="2" charset="0"/>
              </a:rPr>
              <a:t>  </a:t>
            </a:r>
            <a:r>
              <a:rPr lang="en-US" dirty="0">
                <a:solidFill>
                  <a:srgbClr val="FF0000"/>
                </a:solidFill>
                <a:latin typeface="Courier" pitchFamily="2" charset="0"/>
              </a:rPr>
              <a:t>}</a:t>
            </a:r>
            <a:r>
              <a:rPr lang="en-US" dirty="0">
                <a:solidFill>
                  <a:schemeClr val="bg1"/>
                </a:solidFill>
                <a:latin typeface="Courier" pitchFamily="2" charset="0"/>
              </a:rPr>
              <a:t> // end for</a:t>
            </a:r>
          </a:p>
          <a:p>
            <a:pPr marL="0" indent="0">
              <a:buNone/>
            </a:pPr>
            <a:r>
              <a:rPr lang="en-US" dirty="0">
                <a:solidFill>
                  <a:schemeClr val="bg1"/>
                </a:solidFill>
                <a:latin typeface="Courier" pitchFamily="2" charset="0"/>
              </a:rPr>
              <a:t>  return {"resources":violators,"messages":messages}</a:t>
            </a:r>
          </a:p>
          <a:p>
            <a:pPr marL="0" indent="0">
              <a:buNone/>
            </a:pPr>
            <a:r>
              <a:rPr lang="en-US" dirty="0">
                <a:solidFill>
                  <a:schemeClr val="bg1"/>
                </a:solidFill>
                <a:latin typeface="Courier" pitchFamily="2" charset="0"/>
              </a:rPr>
              <a:t>}</a:t>
            </a:r>
          </a:p>
        </p:txBody>
      </p:sp>
      <p:sp>
        <p:nvSpPr>
          <p:cNvPr id="3" name="Title 2">
            <a:extLst>
              <a:ext uri="{FF2B5EF4-FFF2-40B4-BE49-F238E27FC236}">
                <a16:creationId xmlns:a16="http://schemas.microsoft.com/office/drawing/2014/main" id="{9114C3A4-211C-3047-B1DC-3642B881045D}"/>
              </a:ext>
            </a:extLst>
          </p:cNvPr>
          <p:cNvSpPr>
            <a:spLocks noGrp="1"/>
          </p:cNvSpPr>
          <p:nvPr>
            <p:ph type="title"/>
          </p:nvPr>
        </p:nvSpPr>
        <p:spPr/>
        <p:txBody>
          <a:bodyPr/>
          <a:lstStyle/>
          <a:p>
            <a:r>
              <a:rPr lang="en-US" dirty="0"/>
              <a:t>Function That Filters Resources</a:t>
            </a:r>
          </a:p>
        </p:txBody>
      </p:sp>
    </p:spTree>
    <p:extLst>
      <p:ext uri="{BB962C8B-B14F-4D97-AF65-F5344CB8AC3E}">
        <p14:creationId xmlns:p14="http://schemas.microsoft.com/office/powerpoint/2010/main" val="1671759916"/>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D00334-7B71-6343-8863-4DD3A5939D4C}"/>
              </a:ext>
            </a:extLst>
          </p:cNvPr>
          <p:cNvSpPr>
            <a:spLocks noGrp="1"/>
          </p:cNvSpPr>
          <p:nvPr>
            <p:ph type="body" idx="1"/>
          </p:nvPr>
        </p:nvSpPr>
        <p:spPr/>
        <p:txBody>
          <a:bodyPr>
            <a:normAutofit fontScale="92500"/>
          </a:bodyPr>
          <a:lstStyle/>
          <a:p>
            <a:r>
              <a:rPr lang="en-US" dirty="0"/>
              <a:t>The filter functions all call the </a:t>
            </a:r>
            <a:r>
              <a:rPr lang="en-US" dirty="0">
                <a:latin typeface="Courier" pitchFamily="2" charset="0"/>
              </a:rPr>
              <a:t>evaluate_attribute()</a:t>
            </a:r>
            <a:r>
              <a:rPr lang="en-US" dirty="0"/>
              <a:t> function that recursively calls itself to evaluate attributes that can be deeply nested inside a resource or data source.</a:t>
            </a:r>
          </a:p>
          <a:p>
            <a:r>
              <a:rPr lang="en-US" dirty="0"/>
              <a:t>This function has the following declaration:</a:t>
            </a:r>
          </a:p>
          <a:p>
            <a:pPr lvl="1"/>
            <a:r>
              <a:rPr lang="en-US" dirty="0">
                <a:solidFill>
                  <a:srgbClr val="FF0000"/>
                </a:solidFill>
                <a:latin typeface="Courier" pitchFamily="2" charset="0"/>
              </a:rPr>
              <a:t>evaluate_attribute = func(r, attribute)</a:t>
            </a:r>
          </a:p>
          <a:p>
            <a:r>
              <a:rPr lang="en-US" dirty="0"/>
              <a:t>The resource passed to the first call to the function should be in the form </a:t>
            </a:r>
            <a:r>
              <a:rPr lang="en-US" dirty="0">
                <a:solidFill>
                  <a:srgbClr val="FF0000"/>
                </a:solidFill>
                <a:latin typeface="Courier" pitchFamily="2" charset="0"/>
              </a:rPr>
              <a:t>rc.change.after</a:t>
            </a:r>
            <a:r>
              <a:rPr lang="en-US" dirty="0"/>
              <a:t> or just </a:t>
            </a:r>
            <a:r>
              <a:rPr lang="en-US" dirty="0">
                <a:solidFill>
                  <a:srgbClr val="FF0000"/>
                </a:solidFill>
                <a:latin typeface="Courier" pitchFamily="2" charset="0"/>
              </a:rPr>
              <a:t>rc</a:t>
            </a:r>
            <a:r>
              <a:rPr lang="en-US" dirty="0"/>
              <a:t> where </a:t>
            </a:r>
            <a:r>
              <a:rPr lang="en-US" dirty="0">
                <a:latin typeface="Courier" pitchFamily="2" charset="0"/>
              </a:rPr>
              <a:t>rc</a:t>
            </a:r>
            <a:r>
              <a:rPr lang="en-US" dirty="0"/>
              <a:t> is a resource change derived by applying filters to </a:t>
            </a:r>
            <a:r>
              <a:rPr lang="en-US" dirty="0">
                <a:solidFill>
                  <a:srgbClr val="FF0000"/>
                </a:solidFill>
                <a:latin typeface="Courier" pitchFamily="2" charset="0"/>
              </a:rPr>
              <a:t>tfplan.resource_changes</a:t>
            </a:r>
            <a:r>
              <a:rPr lang="en-US" dirty="0"/>
              <a:t>.</a:t>
            </a:r>
          </a:p>
          <a:p>
            <a:r>
              <a:rPr lang="en-US" dirty="0"/>
              <a:t>The attribute should be given as a string delimited by "." in which indices of lists start with 0: "storage_os_disk.0.managed_disk_type".</a:t>
            </a:r>
          </a:p>
          <a:p>
            <a:r>
              <a:rPr lang="en-US" dirty="0"/>
              <a:t>Do </a:t>
            </a:r>
            <a:r>
              <a:rPr lang="en-US" u="sng" dirty="0"/>
              <a:t>no</a:t>
            </a:r>
            <a:r>
              <a:rPr lang="en-US" dirty="0"/>
              <a:t>t use something like "storage_os_disk[0].managed_disk_type".</a:t>
            </a:r>
          </a:p>
          <a:p>
            <a:endParaRPr lang="en-US" dirty="0"/>
          </a:p>
        </p:txBody>
      </p:sp>
      <p:sp>
        <p:nvSpPr>
          <p:cNvPr id="3" name="Title 2">
            <a:extLst>
              <a:ext uri="{FF2B5EF4-FFF2-40B4-BE49-F238E27FC236}">
                <a16:creationId xmlns:a16="http://schemas.microsoft.com/office/drawing/2014/main" id="{1250BEA7-35BC-7046-A623-1E195F0DE49D}"/>
              </a:ext>
            </a:extLst>
          </p:cNvPr>
          <p:cNvSpPr>
            <a:spLocks noGrp="1"/>
          </p:cNvSpPr>
          <p:nvPr>
            <p:ph type="title"/>
          </p:nvPr>
        </p:nvSpPr>
        <p:spPr/>
        <p:txBody>
          <a:bodyPr>
            <a:normAutofit/>
          </a:bodyPr>
          <a:lstStyle/>
          <a:p>
            <a:r>
              <a:rPr lang="en-US" dirty="0"/>
              <a:t>Function that Evaluates Attributes</a:t>
            </a:r>
          </a:p>
        </p:txBody>
      </p:sp>
    </p:spTree>
    <p:extLst>
      <p:ext uri="{BB962C8B-B14F-4D97-AF65-F5344CB8AC3E}">
        <p14:creationId xmlns:p14="http://schemas.microsoft.com/office/powerpoint/2010/main" val="926510738"/>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D00334-7B71-6343-8863-4DD3A5939D4C}"/>
              </a:ext>
            </a:extLst>
          </p:cNvPr>
          <p:cNvSpPr>
            <a:spLocks noGrp="1"/>
          </p:cNvSpPr>
          <p:nvPr>
            <p:ph type="body" idx="1"/>
          </p:nvPr>
        </p:nvSpPr>
        <p:spPr/>
        <p:txBody>
          <a:bodyPr/>
          <a:lstStyle/>
          <a:p>
            <a:r>
              <a:rPr lang="en-US" dirty="0"/>
              <a:t>To test your policy with the Sentinel CLI, you first need to set up test cases that use the tfplan/v2 mock you generated earlier.</a:t>
            </a:r>
          </a:p>
          <a:p>
            <a:r>
              <a:rPr lang="en-US" dirty="0"/>
              <a:t>Under the directory containing your policy, create a </a:t>
            </a:r>
            <a:r>
              <a:rPr lang="en-US" b="1" dirty="0">
                <a:solidFill>
                  <a:schemeClr val="bg1"/>
                </a:solidFill>
              </a:rPr>
              <a:t>test</a:t>
            </a:r>
            <a:r>
              <a:rPr lang="en-US" dirty="0"/>
              <a:t> directory.</a:t>
            </a:r>
          </a:p>
          <a:p>
            <a:r>
              <a:rPr lang="en-US" dirty="0"/>
              <a:t>Under the test directory, create a directory with the same name as your policy, but without the ".sentinel" extension.</a:t>
            </a:r>
          </a:p>
          <a:p>
            <a:r>
              <a:rPr lang="en-US" dirty="0"/>
              <a:t>So, for our restrict-ec2-instance-type.sentinel policy, we create the </a:t>
            </a:r>
            <a:r>
              <a:rPr lang="en-US" b="1" dirty="0"/>
              <a:t>restrict-ec2-instance-type</a:t>
            </a:r>
            <a:r>
              <a:rPr lang="en-US" dirty="0"/>
              <a:t> directory under the test directory.</a:t>
            </a:r>
          </a:p>
        </p:txBody>
      </p:sp>
      <p:sp>
        <p:nvSpPr>
          <p:cNvPr id="3" name="Title 2">
            <a:extLst>
              <a:ext uri="{FF2B5EF4-FFF2-40B4-BE49-F238E27FC236}">
                <a16:creationId xmlns:a16="http://schemas.microsoft.com/office/drawing/2014/main" id="{1250BEA7-35BC-7046-A623-1E195F0DE49D}"/>
              </a:ext>
            </a:extLst>
          </p:cNvPr>
          <p:cNvSpPr>
            <a:spLocks noGrp="1"/>
          </p:cNvSpPr>
          <p:nvPr>
            <p:ph type="title"/>
          </p:nvPr>
        </p:nvSpPr>
        <p:spPr/>
        <p:txBody>
          <a:bodyPr>
            <a:normAutofit/>
          </a:bodyPr>
          <a:lstStyle/>
          <a:p>
            <a:r>
              <a:rPr lang="en-US" dirty="0"/>
              <a:t>Set Up the Test Cases Directory for the CLI</a:t>
            </a:r>
          </a:p>
        </p:txBody>
      </p:sp>
    </p:spTree>
    <p:extLst>
      <p:ext uri="{BB962C8B-B14F-4D97-AF65-F5344CB8AC3E}">
        <p14:creationId xmlns:p14="http://schemas.microsoft.com/office/powerpoint/2010/main" val="338945288"/>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D00334-7B71-6343-8863-4DD3A5939D4C}"/>
              </a:ext>
            </a:extLst>
          </p:cNvPr>
          <p:cNvSpPr>
            <a:spLocks noGrp="1"/>
          </p:cNvSpPr>
          <p:nvPr>
            <p:ph type="body" idx="1"/>
          </p:nvPr>
        </p:nvSpPr>
        <p:spPr/>
        <p:txBody>
          <a:bodyPr>
            <a:normAutofit/>
          </a:bodyPr>
          <a:lstStyle/>
          <a:p>
            <a:r>
              <a:rPr lang="en-US" dirty="0"/>
              <a:t>Copy the mock-tfplan-v2.sentinel mock file that you downloaded and extracted from your workspace to this directory.</a:t>
            </a:r>
          </a:p>
          <a:p>
            <a:r>
              <a:rPr lang="en-US" dirty="0"/>
              <a:t>Change the name of the mock file to </a:t>
            </a:r>
            <a:r>
              <a:rPr lang="en-US" b="1" dirty="0"/>
              <a:t>mock-tfplan-pass.sentinel</a:t>
            </a:r>
            <a:r>
              <a:rPr lang="en-US" dirty="0"/>
              <a:t>.</a:t>
            </a:r>
          </a:p>
          <a:p>
            <a:r>
              <a:rPr lang="en-US" dirty="0"/>
              <a:t>Create a second copy of the file called </a:t>
            </a:r>
            <a:r>
              <a:rPr lang="en-US" b="1" dirty="0"/>
              <a:t>mock-tfplan-fail.sentinel</a:t>
            </a:r>
            <a:r>
              <a:rPr lang="en-US" dirty="0"/>
              <a:t>.</a:t>
            </a:r>
          </a:p>
          <a:p>
            <a:r>
              <a:rPr lang="en-US" dirty="0"/>
              <a:t>Create </a:t>
            </a:r>
            <a:r>
              <a:rPr lang="en-US" b="1" dirty="0"/>
              <a:t>pass.hcl</a:t>
            </a:r>
            <a:r>
              <a:rPr lang="en-US" dirty="0"/>
              <a:t> and </a:t>
            </a:r>
            <a:r>
              <a:rPr lang="en-US" b="1" dirty="0"/>
              <a:t>fail.hcl</a:t>
            </a:r>
            <a:r>
              <a:rPr lang="en-US" dirty="0"/>
              <a:t> files that have the text on the next two slides respectively.</a:t>
            </a:r>
          </a:p>
        </p:txBody>
      </p:sp>
      <p:sp>
        <p:nvSpPr>
          <p:cNvPr id="3" name="Title 2">
            <a:extLst>
              <a:ext uri="{FF2B5EF4-FFF2-40B4-BE49-F238E27FC236}">
                <a16:creationId xmlns:a16="http://schemas.microsoft.com/office/drawing/2014/main" id="{1250BEA7-35BC-7046-A623-1E195F0DE49D}"/>
              </a:ext>
            </a:extLst>
          </p:cNvPr>
          <p:cNvSpPr>
            <a:spLocks noGrp="1"/>
          </p:cNvSpPr>
          <p:nvPr>
            <p:ph type="title"/>
          </p:nvPr>
        </p:nvSpPr>
        <p:spPr/>
        <p:txBody>
          <a:bodyPr>
            <a:normAutofit/>
          </a:bodyPr>
          <a:lstStyle/>
          <a:p>
            <a:r>
              <a:rPr lang="en-US" dirty="0"/>
              <a:t>Copy Mocks and Create Test Cases</a:t>
            </a:r>
          </a:p>
        </p:txBody>
      </p:sp>
    </p:spTree>
    <p:extLst>
      <p:ext uri="{BB962C8B-B14F-4D97-AF65-F5344CB8AC3E}">
        <p14:creationId xmlns:p14="http://schemas.microsoft.com/office/powerpoint/2010/main" val="3825330448"/>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99796D-6BE5-9443-9E29-118EAE3A388F}"/>
              </a:ext>
            </a:extLst>
          </p:cNvPr>
          <p:cNvSpPr>
            <a:spLocks noGrp="1"/>
          </p:cNvSpPr>
          <p:nvPr>
            <p:ph type="body" idx="1"/>
          </p:nvPr>
        </p:nvSpPr>
        <p:spPr/>
        <p:txBody>
          <a:bodyPr>
            <a:noAutofit/>
          </a:bodyPr>
          <a:lstStyle/>
          <a:p>
            <a:pPr marL="22225" indent="0">
              <a:lnSpc>
                <a:spcPct val="90000"/>
              </a:lnSpc>
              <a:buNone/>
            </a:pPr>
            <a:r>
              <a:rPr lang="en-US" sz="3800" dirty="0">
                <a:latin typeface="Courier" pitchFamily="2" charset="0"/>
              </a:rPr>
              <a:t>module "tfplan-functions" {</a:t>
            </a:r>
          </a:p>
          <a:p>
            <a:pPr marL="22225" indent="0">
              <a:lnSpc>
                <a:spcPct val="90000"/>
              </a:lnSpc>
              <a:buNone/>
            </a:pPr>
            <a:r>
              <a:rPr lang="en-US" sz="3800" dirty="0">
                <a:latin typeface="Courier" pitchFamily="2" charset="0"/>
              </a:rPr>
              <a:t>  source = "../../../common-functions/tfplan-functions/tfplan-functions.sentinel"</a:t>
            </a:r>
          </a:p>
          <a:p>
            <a:pPr marL="22225" indent="0">
              <a:lnSpc>
                <a:spcPct val="90000"/>
              </a:lnSpc>
              <a:buNone/>
            </a:pPr>
            <a:r>
              <a:rPr lang="en-US" sz="3800" dirty="0">
                <a:latin typeface="Courier" pitchFamily="2" charset="0"/>
              </a:rPr>
              <a:t>}</a:t>
            </a:r>
          </a:p>
          <a:p>
            <a:pPr marL="22225" indent="0">
              <a:lnSpc>
                <a:spcPct val="90000"/>
              </a:lnSpc>
              <a:buNone/>
            </a:pPr>
            <a:r>
              <a:rPr lang="en-US" sz="3800" dirty="0">
                <a:latin typeface="Courier" pitchFamily="2" charset="0"/>
              </a:rPr>
              <a:t>mock "tfplan/v2" {</a:t>
            </a:r>
          </a:p>
          <a:p>
            <a:pPr marL="22225" indent="0">
              <a:lnSpc>
                <a:spcPct val="90000"/>
              </a:lnSpc>
              <a:buNone/>
            </a:pPr>
            <a:r>
              <a:rPr lang="en-US" sz="3800" dirty="0">
                <a:latin typeface="Courier" pitchFamily="2" charset="0"/>
              </a:rPr>
              <a:t>  module {</a:t>
            </a:r>
          </a:p>
          <a:p>
            <a:pPr marL="22225" indent="0">
              <a:lnSpc>
                <a:spcPct val="90000"/>
              </a:lnSpc>
              <a:buNone/>
            </a:pPr>
            <a:r>
              <a:rPr lang="en-US" sz="3800" dirty="0">
                <a:latin typeface="Courier" pitchFamily="2" charset="0"/>
              </a:rPr>
              <a:t>    source = "mock-tfplan-pass.sentinel"</a:t>
            </a:r>
          </a:p>
          <a:p>
            <a:pPr marL="22225" indent="0">
              <a:lnSpc>
                <a:spcPct val="90000"/>
              </a:lnSpc>
              <a:buNone/>
            </a:pPr>
            <a:r>
              <a:rPr lang="en-US" sz="3800" dirty="0">
                <a:latin typeface="Courier" pitchFamily="2" charset="0"/>
              </a:rPr>
              <a:t>  }</a:t>
            </a:r>
          </a:p>
          <a:p>
            <a:pPr marL="22225" indent="0">
              <a:lnSpc>
                <a:spcPct val="90000"/>
              </a:lnSpc>
              <a:buNone/>
            </a:pPr>
            <a:r>
              <a:rPr lang="en-US" sz="3800" dirty="0">
                <a:latin typeface="Courier" pitchFamily="2" charset="0"/>
              </a:rPr>
              <a:t>}</a:t>
            </a:r>
          </a:p>
          <a:p>
            <a:pPr marL="22225" indent="0">
              <a:lnSpc>
                <a:spcPct val="90000"/>
              </a:lnSpc>
              <a:buNone/>
            </a:pPr>
            <a:r>
              <a:rPr lang="en-US" sz="3800" dirty="0">
                <a:latin typeface="Courier" pitchFamily="2" charset="0"/>
              </a:rPr>
              <a:t>test {</a:t>
            </a:r>
          </a:p>
          <a:p>
            <a:pPr marL="22225" indent="0">
              <a:lnSpc>
                <a:spcPct val="90000"/>
              </a:lnSpc>
              <a:buNone/>
            </a:pPr>
            <a:r>
              <a:rPr lang="en-US" sz="3800" dirty="0">
                <a:latin typeface="Courier" pitchFamily="2" charset="0"/>
              </a:rPr>
              <a:t>  rules = {</a:t>
            </a:r>
          </a:p>
          <a:p>
            <a:pPr marL="22225" indent="0">
              <a:lnSpc>
                <a:spcPct val="90000"/>
              </a:lnSpc>
              <a:buNone/>
            </a:pPr>
            <a:r>
              <a:rPr lang="en-US" sz="3800" dirty="0">
                <a:latin typeface="Courier" pitchFamily="2" charset="0"/>
              </a:rPr>
              <a:t>    main = true</a:t>
            </a:r>
          </a:p>
          <a:p>
            <a:pPr marL="22225" indent="0">
              <a:lnSpc>
                <a:spcPct val="90000"/>
              </a:lnSpc>
              <a:buNone/>
            </a:pPr>
            <a:r>
              <a:rPr lang="en-US" sz="3800" dirty="0">
                <a:latin typeface="Courier" pitchFamily="2" charset="0"/>
              </a:rPr>
              <a:t>  }</a:t>
            </a:r>
          </a:p>
          <a:p>
            <a:pPr marL="22225" indent="0">
              <a:lnSpc>
                <a:spcPct val="90000"/>
              </a:lnSpc>
              <a:buNone/>
            </a:pPr>
            <a:r>
              <a:rPr lang="en-US" sz="3800" dirty="0">
                <a:latin typeface="Courier" pitchFamily="2" charset="0"/>
              </a:rPr>
              <a:t>}</a:t>
            </a:r>
          </a:p>
        </p:txBody>
      </p:sp>
      <p:sp>
        <p:nvSpPr>
          <p:cNvPr id="3" name="Title 2">
            <a:extLst>
              <a:ext uri="{FF2B5EF4-FFF2-40B4-BE49-F238E27FC236}">
                <a16:creationId xmlns:a16="http://schemas.microsoft.com/office/drawing/2014/main" id="{3712727E-3684-EF45-856B-1398A07E4BB4}"/>
              </a:ext>
            </a:extLst>
          </p:cNvPr>
          <p:cNvSpPr>
            <a:spLocks noGrp="1"/>
          </p:cNvSpPr>
          <p:nvPr>
            <p:ph type="title"/>
          </p:nvPr>
        </p:nvSpPr>
        <p:spPr/>
        <p:txBody>
          <a:bodyPr/>
          <a:lstStyle/>
          <a:p>
            <a:r>
              <a:rPr lang="en-US" dirty="0"/>
              <a:t>The pass.hcl Test Case</a:t>
            </a:r>
          </a:p>
        </p:txBody>
      </p:sp>
    </p:spTree>
    <p:extLst>
      <p:ext uri="{BB962C8B-B14F-4D97-AF65-F5344CB8AC3E}">
        <p14:creationId xmlns:p14="http://schemas.microsoft.com/office/powerpoint/2010/main" val="46761677"/>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D00334-7B71-6343-8863-4DD3A5939D4C}"/>
              </a:ext>
            </a:extLst>
          </p:cNvPr>
          <p:cNvSpPr>
            <a:spLocks noGrp="1"/>
          </p:cNvSpPr>
          <p:nvPr>
            <p:ph type="body" idx="1"/>
          </p:nvPr>
        </p:nvSpPr>
        <p:spPr/>
        <p:txBody>
          <a:bodyPr>
            <a:normAutofit fontScale="85000" lnSpcReduction="20000"/>
          </a:bodyPr>
          <a:lstStyle/>
          <a:p>
            <a:pPr marL="22225" indent="0">
              <a:buNone/>
            </a:pPr>
            <a:r>
              <a:rPr lang="en-US" sz="4100" dirty="0">
                <a:latin typeface="Courier" pitchFamily="2" charset="0"/>
              </a:rPr>
              <a:t>module "tfplan-functions" {</a:t>
            </a:r>
          </a:p>
          <a:p>
            <a:pPr marL="22225" indent="0">
              <a:buNone/>
            </a:pPr>
            <a:r>
              <a:rPr lang="en-US" sz="4100" dirty="0">
                <a:latin typeface="Courier" pitchFamily="2" charset="0"/>
              </a:rPr>
              <a:t>  source = "../../../common-functions/tfplan-functions/tfplan-functions.sentinel"</a:t>
            </a:r>
          </a:p>
          <a:p>
            <a:pPr marL="22225" indent="0">
              <a:buNone/>
            </a:pPr>
            <a:r>
              <a:rPr lang="en-US" sz="4100" dirty="0">
                <a:latin typeface="Courier" pitchFamily="2" charset="0"/>
              </a:rPr>
              <a:t>}</a:t>
            </a:r>
          </a:p>
          <a:p>
            <a:pPr marL="22225" indent="0">
              <a:buNone/>
            </a:pPr>
            <a:r>
              <a:rPr lang="en-US" sz="4100" dirty="0">
                <a:latin typeface="Courier" pitchFamily="2" charset="0"/>
              </a:rPr>
              <a:t>mock "tfplan/v2" {</a:t>
            </a:r>
          </a:p>
          <a:p>
            <a:pPr marL="22225" indent="0">
              <a:buNone/>
            </a:pPr>
            <a:r>
              <a:rPr lang="en-US" sz="4100" dirty="0">
                <a:latin typeface="Courier" pitchFamily="2" charset="0"/>
              </a:rPr>
              <a:t>  module {</a:t>
            </a:r>
          </a:p>
          <a:p>
            <a:pPr marL="22225" indent="0">
              <a:buNone/>
            </a:pPr>
            <a:r>
              <a:rPr lang="en-US" sz="4100" dirty="0">
                <a:latin typeface="Courier" pitchFamily="2" charset="0"/>
              </a:rPr>
              <a:t>    source = "mock-tfplan-fail.sentinel"</a:t>
            </a:r>
          </a:p>
          <a:p>
            <a:pPr marL="22225" indent="0">
              <a:buNone/>
            </a:pPr>
            <a:r>
              <a:rPr lang="en-US" sz="4100" dirty="0">
                <a:latin typeface="Courier" pitchFamily="2" charset="0"/>
              </a:rPr>
              <a:t>  }</a:t>
            </a:r>
          </a:p>
          <a:p>
            <a:pPr marL="22225" indent="0">
              <a:buNone/>
            </a:pPr>
            <a:r>
              <a:rPr lang="en-US" sz="4100" dirty="0">
                <a:latin typeface="Courier" pitchFamily="2" charset="0"/>
              </a:rPr>
              <a:t>}</a:t>
            </a:r>
          </a:p>
          <a:p>
            <a:pPr marL="22225" indent="0">
              <a:buNone/>
            </a:pPr>
            <a:r>
              <a:rPr lang="en-US" sz="4100" dirty="0">
                <a:latin typeface="Courier" pitchFamily="2" charset="0"/>
              </a:rPr>
              <a:t>test {</a:t>
            </a:r>
          </a:p>
          <a:p>
            <a:pPr marL="22225" indent="0">
              <a:buNone/>
            </a:pPr>
            <a:r>
              <a:rPr lang="en-US" sz="4100" dirty="0">
                <a:latin typeface="Courier" pitchFamily="2" charset="0"/>
              </a:rPr>
              <a:t>  rules = {</a:t>
            </a:r>
          </a:p>
          <a:p>
            <a:pPr marL="22225" indent="0">
              <a:buNone/>
            </a:pPr>
            <a:r>
              <a:rPr lang="en-US" sz="4100" dirty="0">
                <a:latin typeface="Courier" pitchFamily="2" charset="0"/>
              </a:rPr>
              <a:t>    main = false</a:t>
            </a:r>
          </a:p>
          <a:p>
            <a:pPr marL="22225" indent="0">
              <a:buNone/>
            </a:pPr>
            <a:r>
              <a:rPr lang="en-US" sz="4100" dirty="0">
                <a:latin typeface="Courier" pitchFamily="2" charset="0"/>
              </a:rPr>
              <a:t>  }</a:t>
            </a:r>
          </a:p>
          <a:p>
            <a:pPr marL="22225" indent="0">
              <a:buNone/>
            </a:pPr>
            <a:r>
              <a:rPr lang="en-US" sz="4100" dirty="0">
                <a:latin typeface="Courier" pitchFamily="2" charset="0"/>
              </a:rPr>
              <a:t>}</a:t>
            </a:r>
          </a:p>
        </p:txBody>
      </p:sp>
      <p:sp>
        <p:nvSpPr>
          <p:cNvPr id="3" name="Title 2">
            <a:extLst>
              <a:ext uri="{FF2B5EF4-FFF2-40B4-BE49-F238E27FC236}">
                <a16:creationId xmlns:a16="http://schemas.microsoft.com/office/drawing/2014/main" id="{1250BEA7-35BC-7046-A623-1E195F0DE49D}"/>
              </a:ext>
            </a:extLst>
          </p:cNvPr>
          <p:cNvSpPr>
            <a:spLocks noGrp="1"/>
          </p:cNvSpPr>
          <p:nvPr>
            <p:ph type="title"/>
          </p:nvPr>
        </p:nvSpPr>
        <p:spPr/>
        <p:txBody>
          <a:bodyPr>
            <a:normAutofit/>
          </a:bodyPr>
          <a:lstStyle/>
          <a:p>
            <a:r>
              <a:rPr lang="en-US" dirty="0"/>
              <a:t>The fail.hcl Test Case</a:t>
            </a:r>
          </a:p>
        </p:txBody>
      </p:sp>
    </p:spTree>
    <p:extLst>
      <p:ext uri="{BB962C8B-B14F-4D97-AF65-F5344CB8AC3E}">
        <p14:creationId xmlns:p14="http://schemas.microsoft.com/office/powerpoint/2010/main" val="88277598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3CDAA9D-BBAA-6A4A-A03D-C0D9FA6B8956}"/>
              </a:ext>
            </a:extLst>
          </p:cNvPr>
          <p:cNvSpPr>
            <a:spLocks noGrp="1"/>
          </p:cNvSpPr>
          <p:nvPr>
            <p:ph type="body" idx="1"/>
          </p:nvPr>
        </p:nvSpPr>
        <p:spPr/>
        <p:txBody>
          <a:bodyPr>
            <a:normAutofit lnSpcReduction="10000"/>
          </a:bodyPr>
          <a:lstStyle/>
          <a:p>
            <a:r>
              <a:rPr lang="en-US" dirty="0"/>
              <a:t>HashiCorp customers are using Sentinel to implement governance policies like the following in Terraform Cloud/Enterprise:</a:t>
            </a:r>
          </a:p>
          <a:p>
            <a:pPr lvl="1"/>
            <a:r>
              <a:rPr lang="en-US" dirty="0"/>
              <a:t>Enforce security standards:</a:t>
            </a:r>
          </a:p>
          <a:p>
            <a:pPr lvl="2"/>
            <a:r>
              <a:rPr lang="en-US" sz="4400" dirty="0"/>
              <a:t>Require all S3 buckets use the private ACL and be encrypted by KMS.</a:t>
            </a:r>
          </a:p>
          <a:p>
            <a:pPr lvl="2"/>
            <a:r>
              <a:rPr lang="en-US" sz="4400" dirty="0"/>
              <a:t>Restrict which roles the AWS provider can assume.</a:t>
            </a:r>
          </a:p>
          <a:p>
            <a:pPr lvl="2"/>
            <a:r>
              <a:rPr lang="en-US" dirty="0"/>
              <a:t>Prohibit specific resources, data sources, providers, or provisioners.</a:t>
            </a:r>
            <a:endParaRPr lang="en-US" sz="4400" dirty="0"/>
          </a:p>
          <a:p>
            <a:pPr lvl="1"/>
            <a:r>
              <a:rPr lang="en-US" dirty="0"/>
              <a:t>Avoid excessive costs:</a:t>
            </a:r>
          </a:p>
          <a:p>
            <a:pPr lvl="2"/>
            <a:r>
              <a:rPr lang="en-US" dirty="0"/>
              <a:t>Limit the sizes of VMs and Kubernetes clusters in public clouds.</a:t>
            </a:r>
          </a:p>
          <a:p>
            <a:pPr lvl="2"/>
            <a:r>
              <a:rPr lang="en-US" dirty="0"/>
              <a:t>Limit the monthly spend of each Terraform workspace.</a:t>
            </a:r>
          </a:p>
          <a:p>
            <a:pPr lvl="1"/>
            <a:r>
              <a:rPr lang="en-US" dirty="0"/>
              <a:t>Enforce mandatory tags on resources provisioned by Terraform.</a:t>
            </a:r>
          </a:p>
          <a:p>
            <a:pPr lvl="1"/>
            <a:r>
              <a:rPr lang="en-US" dirty="0"/>
              <a:t>Mandate that all modules come from a Private Module Registry.</a:t>
            </a:r>
          </a:p>
          <a:p>
            <a:pPr lvl="1"/>
            <a:r>
              <a:rPr lang="en-US" dirty="0"/>
              <a:t>Enforce specific Terraform coding conventions.</a:t>
            </a:r>
          </a:p>
        </p:txBody>
      </p:sp>
      <p:sp>
        <p:nvSpPr>
          <p:cNvPr id="5" name="Title 4">
            <a:extLst>
              <a:ext uri="{FF2B5EF4-FFF2-40B4-BE49-F238E27FC236}">
                <a16:creationId xmlns:a16="http://schemas.microsoft.com/office/drawing/2014/main" id="{066BD642-E3BE-004D-BF95-0068CAC4B748}"/>
              </a:ext>
            </a:extLst>
          </p:cNvPr>
          <p:cNvSpPr>
            <a:spLocks noGrp="1"/>
          </p:cNvSpPr>
          <p:nvPr>
            <p:ph type="title"/>
          </p:nvPr>
        </p:nvSpPr>
        <p:spPr/>
        <p:txBody>
          <a:bodyPr>
            <a:normAutofit fontScale="90000"/>
          </a:bodyPr>
          <a:lstStyle/>
          <a:p>
            <a:r>
              <a:rPr lang="en-US" dirty="0"/>
              <a:t>How Customers are Using Sentinel in Terraform</a:t>
            </a:r>
          </a:p>
        </p:txBody>
      </p:sp>
    </p:spTree>
    <p:extLst>
      <p:ext uri="{BB962C8B-B14F-4D97-AF65-F5344CB8AC3E}">
        <p14:creationId xmlns:p14="http://schemas.microsoft.com/office/powerpoint/2010/main" val="54241815"/>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D00334-7B71-6343-8863-4DD3A5939D4C}"/>
              </a:ext>
            </a:extLst>
          </p:cNvPr>
          <p:cNvSpPr>
            <a:spLocks noGrp="1"/>
          </p:cNvSpPr>
          <p:nvPr>
            <p:ph type="body" idx="1"/>
          </p:nvPr>
        </p:nvSpPr>
        <p:spPr/>
        <p:txBody>
          <a:bodyPr/>
          <a:lstStyle/>
          <a:p>
            <a:r>
              <a:rPr lang="en-US" dirty="0"/>
              <a:t>Edit the mock-tfplan-pass.sentinel mock file and make sure that all values of </a:t>
            </a:r>
            <a:r>
              <a:rPr lang="en-US" b="1" dirty="0"/>
              <a:t>instance_type</a:t>
            </a:r>
            <a:r>
              <a:rPr lang="en-US" dirty="0"/>
              <a:t> are set to a value such as </a:t>
            </a:r>
            <a:r>
              <a:rPr lang="en-US" b="1" dirty="0"/>
              <a:t>"t2.small"</a:t>
            </a:r>
            <a:r>
              <a:rPr lang="en-US" dirty="0"/>
              <a:t> that is in the allowed_types list.</a:t>
            </a:r>
          </a:p>
          <a:p>
            <a:r>
              <a:rPr lang="en-US" dirty="0"/>
              <a:t>Edit the mock-tfplan-fail.sentinel mock file and make sure that at least one value of </a:t>
            </a:r>
            <a:r>
              <a:rPr lang="en-US" b="1" dirty="0"/>
              <a:t>instance_type</a:t>
            </a:r>
            <a:r>
              <a:rPr lang="en-US" dirty="0"/>
              <a:t> is set to a value such as </a:t>
            </a:r>
            <a:r>
              <a:rPr lang="en-US" b="1" dirty="0"/>
              <a:t>"m5.large"</a:t>
            </a:r>
            <a:r>
              <a:rPr lang="en-US" dirty="0"/>
              <a:t> that is not in the allowed_types list.</a:t>
            </a:r>
          </a:p>
          <a:p>
            <a:r>
              <a:rPr lang="en-US" dirty="0"/>
              <a:t>You should always have at least 1 fail and 1 pass test case.</a:t>
            </a:r>
          </a:p>
          <a:p>
            <a:r>
              <a:rPr lang="en-US" dirty="0"/>
              <a:t>Sometimes, you will want multiple fail test cases and corresponding mocks.</a:t>
            </a:r>
          </a:p>
          <a:p>
            <a:r>
              <a:rPr lang="en-US" dirty="0"/>
              <a:t>You might even want more than 1 pass test case and mock.</a:t>
            </a:r>
          </a:p>
        </p:txBody>
      </p:sp>
      <p:sp>
        <p:nvSpPr>
          <p:cNvPr id="3" name="Title 2">
            <a:extLst>
              <a:ext uri="{FF2B5EF4-FFF2-40B4-BE49-F238E27FC236}">
                <a16:creationId xmlns:a16="http://schemas.microsoft.com/office/drawing/2014/main" id="{1250BEA7-35BC-7046-A623-1E195F0DE49D}"/>
              </a:ext>
            </a:extLst>
          </p:cNvPr>
          <p:cNvSpPr>
            <a:spLocks noGrp="1"/>
          </p:cNvSpPr>
          <p:nvPr>
            <p:ph type="title"/>
          </p:nvPr>
        </p:nvSpPr>
        <p:spPr/>
        <p:txBody>
          <a:bodyPr>
            <a:normAutofit/>
          </a:bodyPr>
          <a:lstStyle/>
          <a:p>
            <a:r>
              <a:rPr lang="en-US" dirty="0"/>
              <a:t>Edit the Pass and Fail Mocks</a:t>
            </a:r>
          </a:p>
        </p:txBody>
      </p:sp>
    </p:spTree>
    <p:extLst>
      <p:ext uri="{BB962C8B-B14F-4D97-AF65-F5344CB8AC3E}">
        <p14:creationId xmlns:p14="http://schemas.microsoft.com/office/powerpoint/2010/main" val="3879290157"/>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D00334-7B71-6343-8863-4DD3A5939D4C}"/>
              </a:ext>
            </a:extLst>
          </p:cNvPr>
          <p:cNvSpPr>
            <a:spLocks noGrp="1"/>
          </p:cNvSpPr>
          <p:nvPr>
            <p:ph type="body" idx="1"/>
          </p:nvPr>
        </p:nvSpPr>
        <p:spPr/>
        <p:txBody>
          <a:bodyPr>
            <a:normAutofit lnSpcReduction="10000"/>
          </a:bodyPr>
          <a:lstStyle/>
          <a:p>
            <a:r>
              <a:rPr lang="en-US" dirty="0"/>
              <a:t>Now that you have set up your test cases, you can test your policy with the Sentinel CLI.</a:t>
            </a:r>
          </a:p>
          <a:p>
            <a:r>
              <a:rPr lang="en-US" dirty="0"/>
              <a:t>Navigate back to the directory containing your policy.</a:t>
            </a:r>
          </a:p>
          <a:p>
            <a:r>
              <a:rPr lang="en-US" dirty="0"/>
              <a:t>Run the following command:</a:t>
            </a:r>
          </a:p>
          <a:p>
            <a:pPr marL="22225" indent="0">
              <a:buNone/>
            </a:pPr>
            <a:r>
              <a:rPr lang="en-US" dirty="0">
                <a:solidFill>
                  <a:srgbClr val="FF0000"/>
                </a:solidFill>
                <a:latin typeface="Courier" pitchFamily="2" charset="0"/>
              </a:rPr>
              <a:t>sentinel test </a:t>
            </a:r>
            <a:r>
              <a:rPr lang="en-US">
                <a:solidFill>
                  <a:srgbClr val="FF0000"/>
                </a:solidFill>
                <a:latin typeface="Courier" pitchFamily="2" charset="0"/>
              </a:rPr>
              <a:t>restrict-ec2-instance-type.sentinel</a:t>
            </a:r>
            <a:endParaRPr lang="en-US" dirty="0">
              <a:solidFill>
                <a:srgbClr val="FF0000"/>
              </a:solidFill>
              <a:latin typeface="Courier" pitchFamily="2" charset="0"/>
            </a:endParaRPr>
          </a:p>
          <a:p>
            <a:r>
              <a:rPr lang="en-US" dirty="0"/>
              <a:t>To see the outputs of the print statements, change this to:</a:t>
            </a:r>
          </a:p>
          <a:p>
            <a:pPr marL="22225" indent="0">
              <a:buNone/>
            </a:pPr>
            <a:r>
              <a:rPr lang="en-US" dirty="0">
                <a:solidFill>
                  <a:srgbClr val="FF0000"/>
                </a:solidFill>
                <a:latin typeface="Courier" pitchFamily="2" charset="0"/>
              </a:rPr>
              <a:t>sentinel test –verbose </a:t>
            </a:r>
            <a:r>
              <a:rPr lang="en-US">
                <a:solidFill>
                  <a:srgbClr val="FF0000"/>
                </a:solidFill>
                <a:latin typeface="Courier" pitchFamily="2" charset="0"/>
              </a:rPr>
              <a:t>restrict-ec2-instance-type.sentinel</a:t>
            </a:r>
            <a:endParaRPr lang="en-US" dirty="0">
              <a:solidFill>
                <a:srgbClr val="FF0000"/>
              </a:solidFill>
              <a:latin typeface="Courier" pitchFamily="2" charset="0"/>
            </a:endParaRPr>
          </a:p>
          <a:p>
            <a:r>
              <a:rPr lang="en-US" dirty="0">
                <a:solidFill>
                  <a:schemeClr val="tx2"/>
                </a:solidFill>
                <a:latin typeface="Verdana" panose="020B0604030504040204" pitchFamily="34" charset="0"/>
                <a:ea typeface="Verdana" panose="020B0604030504040204" pitchFamily="34" charset="0"/>
                <a:cs typeface="Verdana" panose="020B0604030504040204" pitchFamily="34" charset="0"/>
              </a:rPr>
              <a:t>You can also apply a policy with the </a:t>
            </a:r>
            <a:r>
              <a:rPr lang="en-US" dirty="0">
                <a:solidFill>
                  <a:srgbClr val="FF0000"/>
                </a:solidFill>
                <a:latin typeface="Courier" pitchFamily="2" charset="0"/>
                <a:ea typeface="Verdana" panose="020B0604030504040204" pitchFamily="34" charset="0"/>
                <a:cs typeface="Verdana" panose="020B0604030504040204" pitchFamily="34" charset="0"/>
              </a:rPr>
              <a:t>sentinel apply</a:t>
            </a:r>
            <a:r>
              <a:rPr lang="en-US" dirty="0">
                <a:solidFill>
                  <a:schemeClr val="tx2"/>
                </a:solidFill>
                <a:latin typeface="Verdana" panose="020B0604030504040204" pitchFamily="34" charset="0"/>
                <a:ea typeface="Verdana" panose="020B0604030504040204" pitchFamily="34" charset="0"/>
                <a:cs typeface="Verdana" panose="020B0604030504040204" pitchFamily="34" charset="0"/>
              </a:rPr>
              <a:t> command, but you must set up a Sentinel configuration file like the "sentinel.json" file downloaded with the mocks or a "sentinel.hcl" file.</a:t>
            </a:r>
          </a:p>
        </p:txBody>
      </p:sp>
      <p:sp>
        <p:nvSpPr>
          <p:cNvPr id="3" name="Title 2">
            <a:extLst>
              <a:ext uri="{FF2B5EF4-FFF2-40B4-BE49-F238E27FC236}">
                <a16:creationId xmlns:a16="http://schemas.microsoft.com/office/drawing/2014/main" id="{1250BEA7-35BC-7046-A623-1E195F0DE49D}"/>
              </a:ext>
            </a:extLst>
          </p:cNvPr>
          <p:cNvSpPr>
            <a:spLocks noGrp="1"/>
          </p:cNvSpPr>
          <p:nvPr>
            <p:ph type="title"/>
          </p:nvPr>
        </p:nvSpPr>
        <p:spPr/>
        <p:txBody>
          <a:bodyPr>
            <a:normAutofit/>
          </a:bodyPr>
          <a:lstStyle/>
          <a:p>
            <a:r>
              <a:rPr lang="en-US" dirty="0"/>
              <a:t>Test Your Policy with the CLI (1)</a:t>
            </a:r>
          </a:p>
        </p:txBody>
      </p:sp>
    </p:spTree>
    <p:extLst>
      <p:ext uri="{BB962C8B-B14F-4D97-AF65-F5344CB8AC3E}">
        <p14:creationId xmlns:p14="http://schemas.microsoft.com/office/powerpoint/2010/main" val="2188791736"/>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D00334-7B71-6343-8863-4DD3A5939D4C}"/>
              </a:ext>
            </a:extLst>
          </p:cNvPr>
          <p:cNvSpPr>
            <a:spLocks noGrp="1"/>
          </p:cNvSpPr>
          <p:nvPr>
            <p:ph type="body" idx="1"/>
          </p:nvPr>
        </p:nvSpPr>
        <p:spPr/>
        <p:txBody>
          <a:bodyPr>
            <a:normAutofit fontScale="77500" lnSpcReduction="20000"/>
          </a:bodyPr>
          <a:lstStyle/>
          <a:p>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The first command gives:</a:t>
            </a:r>
          </a:p>
          <a:p>
            <a:pPr marL="22225" indent="0">
              <a:buNone/>
            </a:pPr>
            <a:r>
              <a:rPr lang="en-US" sz="4100" b="1" dirty="0">
                <a:solidFill>
                  <a:srgbClr val="00B050"/>
                </a:solidFill>
              </a:rPr>
              <a:t>PASS - restrict-ec2-instance-type.sentinel</a:t>
            </a:r>
            <a:endParaRPr lang="en-US" sz="4100" dirty="0">
              <a:solidFill>
                <a:srgbClr val="00B050"/>
              </a:solidFill>
            </a:endParaRPr>
          </a:p>
          <a:p>
            <a:pPr marL="22225" indent="0">
              <a:buNone/>
            </a:pPr>
            <a:r>
              <a:rPr lang="en-US" sz="4100" b="1" dirty="0">
                <a:solidFill>
                  <a:srgbClr val="00B050"/>
                </a:solidFill>
              </a:rPr>
              <a:t>  PASS - test/restrict-ec2-instance-type/fail.hcl</a:t>
            </a:r>
            <a:endParaRPr lang="en-US" sz="4100" dirty="0">
              <a:solidFill>
                <a:srgbClr val="00B050"/>
              </a:solidFill>
            </a:endParaRPr>
          </a:p>
          <a:p>
            <a:pPr marL="22225" indent="0">
              <a:buNone/>
            </a:pPr>
            <a:r>
              <a:rPr lang="en-US" sz="4100" b="1" dirty="0">
                <a:solidFill>
                  <a:srgbClr val="00B050"/>
                </a:solidFill>
              </a:rPr>
              <a:t>  PASS - test/restrict-ec2-instance-type/pass.hcl</a:t>
            </a:r>
            <a:endParaRPr lang="en-US" sz="4100" dirty="0">
              <a:solidFill>
                <a:srgbClr val="00B050"/>
              </a:solidFill>
              <a:latin typeface="Verdana" panose="020B0604030504040204" pitchFamily="34" charset="0"/>
              <a:ea typeface="Verdana" panose="020B0604030504040204" pitchFamily="34" charset="0"/>
              <a:cs typeface="Verdana" panose="020B0604030504040204" pitchFamily="34" charset="0"/>
            </a:endParaRPr>
          </a:p>
          <a:p>
            <a:r>
              <a:rPr lang="en-US" dirty="0">
                <a:solidFill>
                  <a:schemeClr val="bg1"/>
                </a:solidFill>
                <a:latin typeface="Verdana" panose="020B0604030504040204" pitchFamily="34" charset="0"/>
                <a:ea typeface="Verdana" panose="020B0604030504040204" pitchFamily="34" charset="0"/>
                <a:cs typeface="Verdana" panose="020B0604030504040204" pitchFamily="34" charset="0"/>
              </a:rPr>
              <a:t>The second command gives:</a:t>
            </a:r>
          </a:p>
          <a:p>
            <a:pPr marL="22225" indent="0">
              <a:buNone/>
            </a:pPr>
            <a:r>
              <a:rPr lang="en-US" sz="4100" b="1" dirty="0">
                <a:solidFill>
                  <a:srgbClr val="00B050"/>
                </a:solidFill>
              </a:rPr>
              <a:t>PASS - restrict-ec2-instance-type.sentinel</a:t>
            </a:r>
            <a:endParaRPr lang="en-US" sz="4100" dirty="0">
              <a:solidFill>
                <a:srgbClr val="00B050"/>
              </a:solidFill>
            </a:endParaRPr>
          </a:p>
          <a:p>
            <a:pPr marL="22225" indent="0">
              <a:buNone/>
            </a:pPr>
            <a:r>
              <a:rPr lang="en-US" sz="4100" b="1" dirty="0">
                <a:solidFill>
                  <a:srgbClr val="00B050"/>
                </a:solidFill>
              </a:rPr>
              <a:t>  PASS - test/restrict-ec2-instance-type/fail.hcl</a:t>
            </a:r>
            <a:endParaRPr lang="en-US" sz="4100" dirty="0">
              <a:solidFill>
                <a:srgbClr val="00B050"/>
              </a:solidFill>
            </a:endParaRPr>
          </a:p>
          <a:p>
            <a:pPr marL="22225" indent="0">
              <a:lnSpc>
                <a:spcPct val="120000"/>
              </a:lnSpc>
              <a:spcBef>
                <a:spcPts val="300"/>
              </a:spcBef>
              <a:buNone/>
            </a:pPr>
            <a:r>
              <a:rPr lang="en-US" dirty="0">
                <a:solidFill>
                  <a:srgbClr val="00B050"/>
                </a:solidFill>
              </a:rPr>
              <a:t>    </a:t>
            </a:r>
            <a:r>
              <a:rPr lang="en-US" sz="3600" dirty="0">
                <a:solidFill>
                  <a:srgbClr val="00B050"/>
                </a:solidFill>
              </a:rPr>
              <a:t>logs:</a:t>
            </a:r>
          </a:p>
          <a:p>
            <a:pPr marL="22225" indent="0">
              <a:lnSpc>
                <a:spcPct val="120000"/>
              </a:lnSpc>
              <a:spcBef>
                <a:spcPts val="300"/>
              </a:spcBef>
              <a:buNone/>
            </a:pPr>
            <a:r>
              <a:rPr lang="en-US" sz="3600" dirty="0">
                <a:solidFill>
                  <a:srgbClr val="00B050"/>
                </a:solidFill>
              </a:rPr>
              <a:t>       aws_instance.ubuntu[0] has instance_type t2.xlarge that is not in the allowed list:</a:t>
            </a:r>
          </a:p>
          <a:p>
            <a:pPr marL="22225" indent="0">
              <a:lnSpc>
                <a:spcPct val="120000"/>
              </a:lnSpc>
              <a:spcBef>
                <a:spcPts val="300"/>
              </a:spcBef>
              <a:buNone/>
            </a:pPr>
            <a:r>
              <a:rPr lang="en-US" sz="3600" dirty="0">
                <a:solidFill>
                  <a:srgbClr val="00B050"/>
                </a:solidFill>
              </a:rPr>
              <a:t>       ["t2.small" "t2.medium" "t2.large"]</a:t>
            </a:r>
          </a:p>
          <a:p>
            <a:pPr marL="22225" indent="0">
              <a:lnSpc>
                <a:spcPct val="120000"/>
              </a:lnSpc>
              <a:spcBef>
                <a:spcPts val="300"/>
              </a:spcBef>
              <a:buNone/>
            </a:pPr>
            <a:r>
              <a:rPr lang="en-US" dirty="0">
                <a:solidFill>
                  <a:srgbClr val="00B050"/>
                </a:solidFill>
              </a:rPr>
              <a:t>      </a:t>
            </a:r>
            <a:r>
              <a:rPr lang="en-US" sz="3600">
                <a:solidFill>
                  <a:schemeClr val="accent5"/>
                </a:solidFill>
              </a:rPr>
              <a:t>restrict-ec2-instance-type.sentinel:24:1 - Rule "main</a:t>
            </a:r>
            <a:endParaRPr lang="en-US" sz="3600" dirty="0">
              <a:solidFill>
                <a:schemeClr val="accent5"/>
              </a:solidFill>
            </a:endParaRPr>
          </a:p>
          <a:p>
            <a:pPr marL="22225" indent="0">
              <a:lnSpc>
                <a:spcPct val="120000"/>
              </a:lnSpc>
              <a:spcBef>
                <a:spcPts val="300"/>
              </a:spcBef>
              <a:buNone/>
            </a:pPr>
            <a:r>
              <a:rPr lang="en-US" dirty="0">
                <a:solidFill>
                  <a:srgbClr val="00B050"/>
                </a:solidFill>
              </a:rPr>
              <a:t>     </a:t>
            </a:r>
            <a:r>
              <a:rPr lang="en-US" sz="3300" dirty="0">
                <a:solidFill>
                  <a:srgbClr val="00B050"/>
                </a:solidFill>
              </a:rPr>
              <a:t> 	Description: Main rule </a:t>
            </a:r>
            <a:r>
              <a:rPr lang="en-US" sz="3600" dirty="0">
                <a:solidFill>
                  <a:srgbClr val="00B050"/>
                </a:solidFill>
              </a:rPr>
              <a:t>Value: false </a:t>
            </a:r>
          </a:p>
          <a:p>
            <a:pPr marL="22225" indent="0">
              <a:buNone/>
            </a:pPr>
            <a:r>
              <a:rPr lang="en-US" b="1" dirty="0">
                <a:solidFill>
                  <a:srgbClr val="00B050"/>
                </a:solidFill>
              </a:rPr>
              <a:t>  </a:t>
            </a:r>
            <a:r>
              <a:rPr lang="en-US" sz="4100" b="1" dirty="0">
                <a:solidFill>
                  <a:srgbClr val="00B050"/>
                </a:solidFill>
              </a:rPr>
              <a:t>PASS - test/restrict-ec2-instance-type/pass.json</a:t>
            </a:r>
          </a:p>
          <a:p>
            <a:pPr marL="22225" indent="0">
              <a:buNone/>
            </a:pPr>
            <a:r>
              <a:rPr lang="en-US" dirty="0">
                <a:solidFill>
                  <a:srgbClr val="00B050"/>
                </a:solidFill>
              </a:rPr>
              <a:t>     </a:t>
            </a:r>
            <a:r>
              <a:rPr lang="en-US" sz="3600">
                <a:solidFill>
                  <a:schemeClr val="accent5"/>
                </a:solidFill>
              </a:rPr>
              <a:t>restrict-ec2-instance-type.sentinel:24:1 - Rule "main</a:t>
            </a:r>
            <a:endParaRPr lang="en-US" sz="3600" dirty="0">
              <a:solidFill>
                <a:srgbClr val="00B050"/>
              </a:solidFill>
            </a:endParaRPr>
          </a:p>
          <a:p>
            <a:pPr marL="22225" indent="0">
              <a:spcBef>
                <a:spcPts val="300"/>
              </a:spcBef>
              <a:buNone/>
            </a:pPr>
            <a:r>
              <a:rPr lang="en-US" sz="3600" dirty="0">
                <a:solidFill>
                  <a:srgbClr val="00B050"/>
                </a:solidFill>
              </a:rPr>
              <a:t>      	Description: Main rule Value: true</a:t>
            </a:r>
          </a:p>
          <a:p>
            <a:pPr marL="22225" indent="0">
              <a:buNone/>
            </a:pP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3" name="Title 2">
            <a:extLst>
              <a:ext uri="{FF2B5EF4-FFF2-40B4-BE49-F238E27FC236}">
                <a16:creationId xmlns:a16="http://schemas.microsoft.com/office/drawing/2014/main" id="{1250BEA7-35BC-7046-A623-1E195F0DE49D}"/>
              </a:ext>
            </a:extLst>
          </p:cNvPr>
          <p:cNvSpPr>
            <a:spLocks noGrp="1"/>
          </p:cNvSpPr>
          <p:nvPr>
            <p:ph type="title"/>
          </p:nvPr>
        </p:nvSpPr>
        <p:spPr/>
        <p:txBody>
          <a:bodyPr>
            <a:normAutofit/>
          </a:bodyPr>
          <a:lstStyle/>
          <a:p>
            <a:r>
              <a:rPr lang="en-US" dirty="0"/>
              <a:t>Test Your Policy with the CLI (2)</a:t>
            </a:r>
          </a:p>
        </p:txBody>
      </p:sp>
    </p:spTree>
    <p:extLst>
      <p:ext uri="{BB962C8B-B14F-4D97-AF65-F5344CB8AC3E}">
        <p14:creationId xmlns:p14="http://schemas.microsoft.com/office/powerpoint/2010/main" val="2899761466"/>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ED39-B5D6-AE45-AF15-5AD5BFC94D83}"/>
              </a:ext>
            </a:extLst>
          </p:cNvPr>
          <p:cNvSpPr>
            <a:spLocks noGrp="1"/>
          </p:cNvSpPr>
          <p:nvPr>
            <p:ph type="title"/>
          </p:nvPr>
        </p:nvSpPr>
        <p:spPr>
          <a:xfrm>
            <a:off x="2336799" y="5257800"/>
            <a:ext cx="18546120" cy="4927600"/>
          </a:xfrm>
        </p:spPr>
        <p:txBody>
          <a:bodyPr anchor="ctr"/>
          <a:lstStyle/>
          <a:p>
            <a:r>
              <a:rPr lang="en-US" dirty="0"/>
              <a:t>Using Sentinel in Terraform Cloud and Terraform Enterprise</a:t>
            </a:r>
          </a:p>
        </p:txBody>
      </p:sp>
    </p:spTree>
    <p:extLst>
      <p:ext uri="{BB962C8B-B14F-4D97-AF65-F5344CB8AC3E}">
        <p14:creationId xmlns:p14="http://schemas.microsoft.com/office/powerpoint/2010/main" val="1069945034"/>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9005B7-8A58-3E47-B5E4-0B7DF85B19FC}"/>
              </a:ext>
            </a:extLst>
          </p:cNvPr>
          <p:cNvSpPr>
            <a:spLocks noGrp="1"/>
          </p:cNvSpPr>
          <p:nvPr>
            <p:ph type="body" idx="1"/>
          </p:nvPr>
        </p:nvSpPr>
        <p:spPr/>
        <p:txBody>
          <a:bodyPr>
            <a:normAutofit fontScale="92500" lnSpcReduction="10000"/>
          </a:bodyPr>
          <a:lstStyle/>
          <a:p>
            <a:r>
              <a:rPr lang="en-US" dirty="0"/>
              <a:t>After successfully testing a policy with the CLI, you might also want to test it against actual Terraform code on a TFC or TFE server.</a:t>
            </a:r>
          </a:p>
          <a:p>
            <a:r>
              <a:rPr lang="en-US" dirty="0"/>
              <a:t>When doing this, we suggest you follow these recommendations:</a:t>
            </a:r>
          </a:p>
          <a:p>
            <a:pPr lvl="1"/>
            <a:r>
              <a:rPr lang="en-US" dirty="0"/>
              <a:t>Put each new policy in a policy set that does not contain any other policies.</a:t>
            </a:r>
          </a:p>
          <a:p>
            <a:pPr lvl="1"/>
            <a:r>
              <a:rPr lang="en-US" dirty="0"/>
              <a:t>Assign the workspaces you will be using to test your policy to that policy set.</a:t>
            </a:r>
          </a:p>
          <a:p>
            <a:pPr lvl="1"/>
            <a:r>
              <a:rPr lang="en-US" dirty="0"/>
              <a:t>Do not assign any other workspaces to the policy set.</a:t>
            </a:r>
          </a:p>
          <a:p>
            <a:pPr lvl="1"/>
            <a:r>
              <a:rPr lang="en-US" dirty="0"/>
              <a:t>Set the policy enforcement level to </a:t>
            </a:r>
            <a:r>
              <a:rPr lang="en-US" b="1" dirty="0"/>
              <a:t>hard mandatory</a:t>
            </a:r>
            <a:r>
              <a:rPr lang="en-US" dirty="0"/>
              <a:t>.</a:t>
            </a:r>
          </a:p>
          <a:p>
            <a:r>
              <a:rPr lang="en-US" dirty="0"/>
              <a:t>Following these recommendations will make your testing easier:</a:t>
            </a:r>
          </a:p>
          <a:p>
            <a:pPr lvl="1"/>
            <a:r>
              <a:rPr lang="en-US" dirty="0"/>
              <a:t>You won't see results from other policies.</a:t>
            </a:r>
          </a:p>
          <a:p>
            <a:pPr lvl="1"/>
            <a:r>
              <a:rPr lang="en-US" dirty="0"/>
              <a:t>You won't have to worry about overriding soft-mandatory failures.</a:t>
            </a:r>
          </a:p>
        </p:txBody>
      </p:sp>
      <p:sp>
        <p:nvSpPr>
          <p:cNvPr id="3" name="Title 2">
            <a:extLst>
              <a:ext uri="{FF2B5EF4-FFF2-40B4-BE49-F238E27FC236}">
                <a16:creationId xmlns:a16="http://schemas.microsoft.com/office/drawing/2014/main" id="{A8D78656-A45B-2744-AF0F-0A319FBC1DA7}"/>
              </a:ext>
            </a:extLst>
          </p:cNvPr>
          <p:cNvSpPr>
            <a:spLocks noGrp="1"/>
          </p:cNvSpPr>
          <p:nvPr>
            <p:ph type="title"/>
          </p:nvPr>
        </p:nvSpPr>
        <p:spPr/>
        <p:txBody>
          <a:bodyPr/>
          <a:lstStyle/>
          <a:p>
            <a:r>
              <a:rPr lang="en-US" dirty="0"/>
              <a:t>Testing Policies in Terraform Cloud</a:t>
            </a:r>
          </a:p>
        </p:txBody>
      </p:sp>
    </p:spTree>
    <p:extLst>
      <p:ext uri="{BB962C8B-B14F-4D97-AF65-F5344CB8AC3E}">
        <p14:creationId xmlns:p14="http://schemas.microsoft.com/office/powerpoint/2010/main" val="4194296390"/>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9005B7-8A58-3E47-B5E4-0B7DF85B19FC}"/>
              </a:ext>
            </a:extLst>
          </p:cNvPr>
          <p:cNvSpPr>
            <a:spLocks noGrp="1"/>
          </p:cNvSpPr>
          <p:nvPr>
            <p:ph type="body" idx="1"/>
          </p:nvPr>
        </p:nvSpPr>
        <p:spPr/>
        <p:txBody>
          <a:bodyPr>
            <a:normAutofit/>
          </a:bodyPr>
          <a:lstStyle/>
          <a:p>
            <a:r>
              <a:rPr lang="en-US" b="1" dirty="0"/>
              <a:t>Policy Sets</a:t>
            </a:r>
            <a:r>
              <a:rPr lang="en-US" dirty="0"/>
              <a:t> are created in a VCS repository.</a:t>
            </a:r>
          </a:p>
          <a:p>
            <a:r>
              <a:rPr lang="en-US" dirty="0"/>
              <a:t>Each policy set contains the policies and a configuration file called "sentinel.hcl" that lists the policies and their enforcement levels.</a:t>
            </a:r>
          </a:p>
          <a:p>
            <a:pPr marL="708025" indent="-685800"/>
            <a:r>
              <a:rPr lang="en-US" dirty="0">
                <a:latin typeface="Verdana" panose="020B0604030504040204" pitchFamily="34" charset="0"/>
                <a:ea typeface="Verdana" panose="020B0604030504040204" pitchFamily="34" charset="0"/>
                <a:cs typeface="Verdana" panose="020B0604030504040204" pitchFamily="34" charset="0"/>
              </a:rPr>
              <a:t>The "sentinel.hcl" file can also specify Sentinel modules to load.</a:t>
            </a:r>
          </a:p>
          <a:p>
            <a:pPr marL="708025" indent="-685800"/>
            <a:r>
              <a:rPr lang="en-US" dirty="0">
                <a:latin typeface="Verdana" panose="020B0604030504040204" pitchFamily="34" charset="0"/>
                <a:ea typeface="Verdana" panose="020B0604030504040204" pitchFamily="34" charset="0"/>
                <a:cs typeface="Verdana" panose="020B0604030504040204" pitchFamily="34" charset="0"/>
              </a:rPr>
              <a:t>Policies and Modules can be in any directory of the current repository and even in remote repositories.</a:t>
            </a:r>
          </a:p>
          <a:p>
            <a:pPr marL="708025" indent="-685800"/>
            <a:r>
              <a:rPr lang="en-US" dirty="0">
                <a:latin typeface="Verdana" panose="020B0604030504040204" pitchFamily="34" charset="0"/>
                <a:ea typeface="Verdana" panose="020B0604030504040204" pitchFamily="34" charset="0"/>
                <a:cs typeface="Verdana" panose="020B0604030504040204" pitchFamily="34" charset="0"/>
              </a:rPr>
              <a:t>You then configure the policy set</a:t>
            </a:r>
            <a:r>
              <a:rPr lang="en-US" dirty="0"/>
              <a:t> in the Terraform Cloud UI by registering it, indicating the repository, branch, and policies path.</a:t>
            </a:r>
          </a:p>
          <a:p>
            <a:pPr marL="708025" indent="-685800"/>
            <a:r>
              <a:rPr lang="en-US" dirty="0"/>
              <a:t>You can specify </a:t>
            </a:r>
            <a:r>
              <a:rPr lang="en-US" b="1" dirty="0"/>
              <a:t>Parameters</a:t>
            </a:r>
            <a:r>
              <a:rPr lang="en-US" dirty="0"/>
              <a:t> for it including sensitive ones.</a:t>
            </a:r>
          </a:p>
          <a:p>
            <a:pPr marL="708025" indent="-685800"/>
            <a:r>
              <a:rPr lang="en-US" dirty="0"/>
              <a:t>You determine the workspaces it should be enforced on.</a:t>
            </a:r>
          </a:p>
        </p:txBody>
      </p:sp>
      <p:sp>
        <p:nvSpPr>
          <p:cNvPr id="3" name="Title 2">
            <a:extLst>
              <a:ext uri="{FF2B5EF4-FFF2-40B4-BE49-F238E27FC236}">
                <a16:creationId xmlns:a16="http://schemas.microsoft.com/office/drawing/2014/main" id="{A8D78656-A45B-2744-AF0F-0A319FBC1DA7}"/>
              </a:ext>
            </a:extLst>
          </p:cNvPr>
          <p:cNvSpPr>
            <a:spLocks noGrp="1"/>
          </p:cNvSpPr>
          <p:nvPr>
            <p:ph type="title"/>
          </p:nvPr>
        </p:nvSpPr>
        <p:spPr/>
        <p:txBody>
          <a:bodyPr/>
          <a:lstStyle/>
          <a:p>
            <a:r>
              <a:rPr lang="en-US" dirty="0"/>
              <a:t>Creating Policy Sets with Policies</a:t>
            </a:r>
          </a:p>
        </p:txBody>
      </p:sp>
    </p:spTree>
    <p:extLst>
      <p:ext uri="{BB962C8B-B14F-4D97-AF65-F5344CB8AC3E}">
        <p14:creationId xmlns:p14="http://schemas.microsoft.com/office/powerpoint/2010/main" val="1396472464"/>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3354E87-CDFA-C346-A2E6-8E0B045201E9}"/>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4550" y="203200"/>
            <a:ext cx="15074900" cy="13309600"/>
          </a:xfrm>
          <a:prstGeom prst="rect">
            <a:avLst/>
          </a:prstGeom>
        </p:spPr>
      </p:pic>
    </p:spTree>
    <p:extLst>
      <p:ext uri="{BB962C8B-B14F-4D97-AF65-F5344CB8AC3E}">
        <p14:creationId xmlns:p14="http://schemas.microsoft.com/office/powerpoint/2010/main" val="746169706"/>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9005B7-8A58-3E47-B5E4-0B7DF85B19FC}"/>
              </a:ext>
            </a:extLst>
          </p:cNvPr>
          <p:cNvSpPr>
            <a:spLocks noGrp="1"/>
          </p:cNvSpPr>
          <p:nvPr>
            <p:ph type="body" idx="1"/>
          </p:nvPr>
        </p:nvSpPr>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Here is an example policy set:</a:t>
            </a:r>
          </a:p>
          <a:p>
            <a:pPr marL="22225" indent="0">
              <a:buNone/>
            </a:pPr>
            <a:r>
              <a:rPr lang="en-US" sz="4400" dirty="0">
                <a:latin typeface="Courier" pitchFamily="2" charset="0"/>
                <a:ea typeface="Verdana" panose="020B0604030504040204" pitchFamily="34" charset="0"/>
                <a:cs typeface="Verdana" panose="020B0604030504040204" pitchFamily="34" charset="0"/>
              </a:rPr>
              <a:t>module "tfplan-functions" {</a:t>
            </a:r>
          </a:p>
          <a:p>
            <a:pPr marL="22225" indent="0">
              <a:buNone/>
            </a:pPr>
            <a:r>
              <a:rPr lang="en-US" sz="4400" dirty="0">
                <a:latin typeface="Courier" pitchFamily="2" charset="0"/>
                <a:ea typeface="Verdana" panose="020B0604030504040204" pitchFamily="34" charset="0"/>
                <a:cs typeface="Verdana" panose="020B0604030504040204" pitchFamily="34" charset="0"/>
              </a:rPr>
              <a:t>    source = "../common-functions/tfplan-functions/tfplan</a:t>
            </a:r>
          </a:p>
          <a:p>
            <a:pPr marL="22225" indent="0">
              <a:buNone/>
            </a:pPr>
            <a:r>
              <a:rPr lang="en-US" sz="4400" dirty="0">
                <a:latin typeface="Courier" pitchFamily="2" charset="0"/>
                <a:ea typeface="Verdana" panose="020B0604030504040204" pitchFamily="34" charset="0"/>
                <a:cs typeface="Verdana" panose="020B0604030504040204" pitchFamily="34" charset="0"/>
              </a:rPr>
              <a:t>		  -functions.sentinel"</a:t>
            </a:r>
          </a:p>
          <a:p>
            <a:pPr marL="22225" indent="0">
              <a:buNone/>
            </a:pPr>
            <a:r>
              <a:rPr lang="en-US" sz="4400" dirty="0">
                <a:latin typeface="Courier" pitchFamily="2" charset="0"/>
                <a:ea typeface="Verdana" panose="020B0604030504040204" pitchFamily="34" charset="0"/>
                <a:cs typeface="Verdana" panose="020B0604030504040204" pitchFamily="34" charset="0"/>
              </a:rPr>
              <a:t>}</a:t>
            </a:r>
          </a:p>
          <a:p>
            <a:pPr marL="22225" indent="0">
              <a:buNone/>
            </a:pPr>
            <a:endParaRPr lang="en-US" sz="4400" dirty="0">
              <a:latin typeface="Courier" pitchFamily="2" charset="0"/>
              <a:ea typeface="Verdana" panose="020B0604030504040204" pitchFamily="34" charset="0"/>
              <a:cs typeface="Verdana" panose="020B0604030504040204" pitchFamily="34" charset="0"/>
            </a:endParaRPr>
          </a:p>
          <a:p>
            <a:pPr marL="22225" indent="0">
              <a:buNone/>
            </a:pPr>
            <a:r>
              <a:rPr lang="en-US" sz="4400" dirty="0">
                <a:latin typeface="Courier" pitchFamily="2" charset="0"/>
                <a:ea typeface="Verdana" panose="020B0604030504040204" pitchFamily="34" charset="0"/>
                <a:cs typeface="Verdana" panose="020B0604030504040204" pitchFamily="34" charset="0"/>
              </a:rPr>
              <a:t>policy "restrict-ec2-instance-type" {</a:t>
            </a:r>
          </a:p>
          <a:p>
            <a:pPr marL="22225" indent="0">
              <a:buNone/>
            </a:pPr>
            <a:r>
              <a:rPr lang="en-US" sz="4400" dirty="0">
                <a:latin typeface="Courier" pitchFamily="2" charset="0"/>
                <a:ea typeface="Verdana" panose="020B0604030504040204" pitchFamily="34" charset="0"/>
                <a:cs typeface="Verdana" panose="020B0604030504040204" pitchFamily="34" charset="0"/>
              </a:rPr>
              <a:t>    source = "./restrict-ec2-instance-type.sentinel"</a:t>
            </a:r>
          </a:p>
          <a:p>
            <a:pPr marL="22225" indent="0">
              <a:buNone/>
            </a:pPr>
            <a:r>
              <a:rPr lang="en-US" sz="4400" dirty="0">
                <a:latin typeface="Courier" pitchFamily="2" charset="0"/>
                <a:ea typeface="Verdana" panose="020B0604030504040204" pitchFamily="34" charset="0"/>
                <a:cs typeface="Verdana" panose="020B0604030504040204" pitchFamily="34" charset="0"/>
              </a:rPr>
              <a:t>    enforcement_level = "soft-mandatory"</a:t>
            </a:r>
          </a:p>
          <a:p>
            <a:pPr marL="22225" indent="0">
              <a:buNone/>
            </a:pPr>
            <a:r>
              <a:rPr lang="en-US" sz="4400" dirty="0">
                <a:latin typeface="Courier" pitchFamily="2" charset="0"/>
                <a:ea typeface="Verdana" panose="020B0604030504040204" pitchFamily="34" charset="0"/>
                <a:cs typeface="Verdana" panose="020B0604030504040204" pitchFamily="34" charset="0"/>
              </a:rPr>
              <a:t>}</a:t>
            </a:r>
          </a:p>
        </p:txBody>
      </p:sp>
      <p:sp>
        <p:nvSpPr>
          <p:cNvPr id="3" name="Title 2">
            <a:extLst>
              <a:ext uri="{FF2B5EF4-FFF2-40B4-BE49-F238E27FC236}">
                <a16:creationId xmlns:a16="http://schemas.microsoft.com/office/drawing/2014/main" id="{A8D78656-A45B-2744-AF0F-0A319FBC1DA7}"/>
              </a:ext>
            </a:extLst>
          </p:cNvPr>
          <p:cNvSpPr>
            <a:spLocks noGrp="1"/>
          </p:cNvSpPr>
          <p:nvPr>
            <p:ph type="title"/>
          </p:nvPr>
        </p:nvSpPr>
        <p:spPr/>
        <p:txBody>
          <a:bodyPr/>
          <a:lstStyle/>
          <a:p>
            <a:r>
              <a:rPr lang="en-US" dirty="0"/>
              <a:t>Example Policy Set</a:t>
            </a:r>
          </a:p>
        </p:txBody>
      </p:sp>
    </p:spTree>
    <p:extLst>
      <p:ext uri="{BB962C8B-B14F-4D97-AF65-F5344CB8AC3E}">
        <p14:creationId xmlns:p14="http://schemas.microsoft.com/office/powerpoint/2010/main" val="1499829509"/>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52FC06-4F2C-4A4A-8561-1AB2511E144B}"/>
              </a:ext>
            </a:extLst>
          </p:cNvPr>
          <p:cNvSpPr>
            <a:spLocks noGrp="1"/>
          </p:cNvSpPr>
          <p:nvPr>
            <p:ph type="title"/>
          </p:nvPr>
        </p:nvSpPr>
        <p:spPr>
          <a:xfrm>
            <a:off x="1451869" y="783573"/>
            <a:ext cx="21746797" cy="1638351"/>
          </a:xfrm>
        </p:spPr>
        <p:txBody>
          <a:bodyPr/>
          <a:lstStyle/>
          <a:p>
            <a:r>
              <a:rPr lang="en-US" dirty="0"/>
              <a:t>Sentinel Policy that Fails</a:t>
            </a:r>
          </a:p>
        </p:txBody>
      </p:sp>
      <p:pic>
        <p:nvPicPr>
          <p:cNvPr id="6" name="Picture 5">
            <a:extLst>
              <a:ext uri="{FF2B5EF4-FFF2-40B4-BE49-F238E27FC236}">
                <a16:creationId xmlns:a16="http://schemas.microsoft.com/office/drawing/2014/main" id="{3FB3458B-FBC2-634E-890B-9DAA9917C0D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11581" y="2421923"/>
            <a:ext cx="18549417" cy="9638271"/>
          </a:xfrm>
          <a:prstGeom prst="rect">
            <a:avLst/>
          </a:prstGeom>
        </p:spPr>
      </p:pic>
    </p:spTree>
    <p:extLst>
      <p:ext uri="{BB962C8B-B14F-4D97-AF65-F5344CB8AC3E}">
        <p14:creationId xmlns:p14="http://schemas.microsoft.com/office/powerpoint/2010/main" val="2503057744"/>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5D6D6E-C2A6-D44D-B4AC-B4C3E39F8351}"/>
              </a:ext>
            </a:extLst>
          </p:cNvPr>
          <p:cNvSpPr>
            <a:spLocks noGrp="1"/>
          </p:cNvSpPr>
          <p:nvPr>
            <p:ph type="body" idx="1"/>
          </p:nvPr>
        </p:nvSpPr>
        <p:spPr>
          <a:solidFill>
            <a:schemeClr val="bg1"/>
          </a:solidFill>
        </p:spPr>
        <p:txBody>
          <a:bodyPr>
            <a:normAutofit/>
          </a:bodyPr>
          <a:lstStyle/>
          <a:p>
            <a:pPr marL="22225" indent="0">
              <a:lnSpc>
                <a:spcPct val="100000"/>
              </a:lnSpc>
              <a:spcBef>
                <a:spcPts val="600"/>
              </a:spcBef>
              <a:spcAft>
                <a:spcPts val="600"/>
              </a:spcAft>
              <a:buNone/>
            </a:pPr>
            <a:r>
              <a:rPr lang="en-US" sz="3200" dirty="0">
                <a:solidFill>
                  <a:schemeClr val="tx1"/>
                </a:solidFill>
                <a:latin typeface="Consolas" panose="020B0609020204030204" pitchFamily="49" charset="0"/>
                <a:cs typeface="Consolas" panose="020B0609020204030204" pitchFamily="49" charset="0"/>
              </a:rPr>
              <a:t>## Policy 1: terraform-guides-aws/restrict-ec2-instance-type (hard-mandatory)</a:t>
            </a:r>
          </a:p>
          <a:p>
            <a:pPr marL="22225" indent="0">
              <a:lnSpc>
                <a:spcPct val="100000"/>
              </a:lnSpc>
              <a:spcBef>
                <a:spcPts val="600"/>
              </a:spcBef>
              <a:spcAft>
                <a:spcPts val="600"/>
              </a:spcAft>
              <a:buNone/>
            </a:pPr>
            <a:endParaRPr lang="en-US" sz="3200" dirty="0">
              <a:solidFill>
                <a:schemeClr val="tx1"/>
              </a:solidFill>
              <a:latin typeface="Consolas" panose="020B0609020204030204" pitchFamily="49" charset="0"/>
              <a:cs typeface="Consolas" panose="020B0609020204030204" pitchFamily="49" charset="0"/>
            </a:endParaRPr>
          </a:p>
          <a:p>
            <a:pPr marL="22225" indent="0">
              <a:lnSpc>
                <a:spcPct val="100000"/>
              </a:lnSpc>
              <a:spcBef>
                <a:spcPts val="600"/>
              </a:spcBef>
              <a:spcAft>
                <a:spcPts val="600"/>
              </a:spcAft>
              <a:buNone/>
            </a:pPr>
            <a:r>
              <a:rPr lang="en-US" sz="3200" dirty="0">
                <a:solidFill>
                  <a:schemeClr val="tx1"/>
                </a:solidFill>
                <a:latin typeface="Consolas" panose="020B0609020204030204" pitchFamily="49" charset="0"/>
                <a:cs typeface="Consolas" panose="020B0609020204030204" pitchFamily="49" charset="0"/>
              </a:rPr>
              <a:t>Result: false</a:t>
            </a:r>
          </a:p>
          <a:p>
            <a:pPr marL="22225" indent="0">
              <a:lnSpc>
                <a:spcPct val="100000"/>
              </a:lnSpc>
              <a:spcBef>
                <a:spcPts val="600"/>
              </a:spcBef>
              <a:spcAft>
                <a:spcPts val="600"/>
              </a:spcAft>
              <a:buNone/>
            </a:pPr>
            <a:endParaRPr lang="en-US" sz="3200" dirty="0">
              <a:solidFill>
                <a:schemeClr val="tx1"/>
              </a:solidFill>
              <a:latin typeface="Consolas" panose="020B0609020204030204" pitchFamily="49" charset="0"/>
              <a:cs typeface="Consolas" panose="020B0609020204030204" pitchFamily="49" charset="0"/>
            </a:endParaRPr>
          </a:p>
          <a:p>
            <a:pPr marL="22225" indent="0">
              <a:lnSpc>
                <a:spcPct val="100000"/>
              </a:lnSpc>
              <a:spcBef>
                <a:spcPts val="600"/>
              </a:spcBef>
              <a:spcAft>
                <a:spcPts val="600"/>
              </a:spcAft>
              <a:buNone/>
            </a:pPr>
            <a:r>
              <a:rPr lang="en-US" sz="3200" dirty="0">
                <a:solidFill>
                  <a:schemeClr val="tx1"/>
                </a:solidFill>
                <a:latin typeface="Consolas" panose="020B0609020204030204" pitchFamily="49" charset="0"/>
                <a:cs typeface="Consolas" panose="020B0609020204030204" pitchFamily="49" charset="0"/>
              </a:rPr>
              <a:t>Description: This policy uses the Sentinel tfplan/v2 import to require that</a:t>
            </a:r>
          </a:p>
          <a:p>
            <a:pPr marL="22225" indent="0">
              <a:lnSpc>
                <a:spcPct val="100000"/>
              </a:lnSpc>
              <a:spcBef>
                <a:spcPts val="600"/>
              </a:spcBef>
              <a:spcAft>
                <a:spcPts val="600"/>
              </a:spcAft>
              <a:buNone/>
            </a:pPr>
            <a:r>
              <a:rPr lang="en-US" sz="3200" dirty="0">
                <a:solidFill>
                  <a:schemeClr val="tx1"/>
                </a:solidFill>
                <a:latin typeface="Consolas" panose="020B0609020204030204" pitchFamily="49" charset="0"/>
                <a:cs typeface="Consolas" panose="020B0609020204030204" pitchFamily="49" charset="0"/>
              </a:rPr>
              <a:t>all EC2 instances have instance types from an allowed list</a:t>
            </a:r>
          </a:p>
          <a:p>
            <a:pPr marL="22225" indent="0">
              <a:lnSpc>
                <a:spcPct val="100000"/>
              </a:lnSpc>
              <a:spcBef>
                <a:spcPts val="600"/>
              </a:spcBef>
              <a:spcAft>
                <a:spcPts val="600"/>
              </a:spcAft>
              <a:buNone/>
            </a:pPr>
            <a:endParaRPr lang="en-US" sz="3200" dirty="0">
              <a:solidFill>
                <a:schemeClr val="tx1"/>
              </a:solidFill>
              <a:latin typeface="Consolas" panose="020B0609020204030204" pitchFamily="49" charset="0"/>
              <a:cs typeface="Consolas" panose="020B0609020204030204" pitchFamily="49" charset="0"/>
            </a:endParaRPr>
          </a:p>
          <a:p>
            <a:pPr marL="22225" indent="0">
              <a:lnSpc>
                <a:spcPct val="100000"/>
              </a:lnSpc>
              <a:spcBef>
                <a:spcPts val="600"/>
              </a:spcBef>
              <a:spcAft>
                <a:spcPts val="600"/>
              </a:spcAft>
              <a:buNone/>
            </a:pPr>
            <a:r>
              <a:rPr lang="en-US" sz="3200" dirty="0">
                <a:solidFill>
                  <a:schemeClr val="tx1"/>
                </a:solidFill>
                <a:latin typeface="Consolas" panose="020B0609020204030204" pitchFamily="49" charset="0"/>
                <a:cs typeface="Consolas" panose="020B0609020204030204" pitchFamily="49" charset="0"/>
              </a:rPr>
              <a:t>Print messages:</a:t>
            </a:r>
          </a:p>
          <a:p>
            <a:pPr marL="22225" indent="0">
              <a:lnSpc>
                <a:spcPct val="100000"/>
              </a:lnSpc>
              <a:spcBef>
                <a:spcPts val="600"/>
              </a:spcBef>
              <a:spcAft>
                <a:spcPts val="600"/>
              </a:spcAft>
              <a:buNone/>
            </a:pPr>
            <a:endParaRPr lang="en-US" sz="3200" dirty="0">
              <a:solidFill>
                <a:schemeClr val="tx1"/>
              </a:solidFill>
              <a:latin typeface="Consolas" panose="020B0609020204030204" pitchFamily="49" charset="0"/>
              <a:cs typeface="Consolas" panose="020B0609020204030204" pitchFamily="49" charset="0"/>
            </a:endParaRPr>
          </a:p>
          <a:p>
            <a:pPr marL="22225" indent="0">
              <a:lnSpc>
                <a:spcPct val="100000"/>
              </a:lnSpc>
              <a:spcBef>
                <a:spcPts val="600"/>
              </a:spcBef>
              <a:spcAft>
                <a:spcPts val="600"/>
              </a:spcAft>
              <a:buNone/>
            </a:pPr>
            <a:r>
              <a:rPr lang="en-US" sz="3200" dirty="0">
                <a:solidFill>
                  <a:schemeClr val="tx1"/>
                </a:solidFill>
                <a:latin typeface="Consolas" panose="020B0609020204030204" pitchFamily="49" charset="0"/>
                <a:cs typeface="Consolas" panose="020B0609020204030204" pitchFamily="49" charset="0"/>
              </a:rPr>
              <a:t>aws_instance.this has instance_type t2.micro that is not in the allowed list ["t2.small" "t2.medium" "t2.large"]</a:t>
            </a:r>
          </a:p>
          <a:p>
            <a:pPr marL="22225" indent="0">
              <a:lnSpc>
                <a:spcPct val="100000"/>
              </a:lnSpc>
              <a:spcBef>
                <a:spcPts val="600"/>
              </a:spcBef>
              <a:spcAft>
                <a:spcPts val="600"/>
              </a:spcAft>
              <a:buNone/>
            </a:pPr>
            <a:endParaRPr lang="en-US" sz="3200" dirty="0">
              <a:solidFill>
                <a:schemeClr val="tx1"/>
              </a:solidFill>
              <a:latin typeface="Consolas" panose="020B0609020204030204" pitchFamily="49" charset="0"/>
              <a:cs typeface="Consolas" panose="020B0609020204030204" pitchFamily="49" charset="0"/>
            </a:endParaRPr>
          </a:p>
          <a:p>
            <a:pPr marL="22225" indent="0">
              <a:lnSpc>
                <a:spcPct val="120000"/>
              </a:lnSpc>
              <a:spcBef>
                <a:spcPts val="300"/>
              </a:spcBef>
              <a:buNone/>
            </a:pPr>
            <a:r>
              <a:rPr lang="en-US" sz="3200">
                <a:solidFill>
                  <a:schemeClr val="tx1"/>
                </a:solidFill>
              </a:rPr>
              <a:t>restrict-ec2-instance-type.sentinel:24:1 - Rule "main</a:t>
            </a:r>
            <a:endParaRPr lang="en-US" sz="3200" dirty="0">
              <a:solidFill>
                <a:schemeClr val="tx1"/>
              </a:solidFill>
            </a:endParaRPr>
          </a:p>
          <a:p>
            <a:pPr marL="22225" indent="0">
              <a:lnSpc>
                <a:spcPct val="120000"/>
              </a:lnSpc>
              <a:spcBef>
                <a:spcPts val="300"/>
              </a:spcBef>
              <a:buNone/>
            </a:pPr>
            <a:r>
              <a:rPr lang="en-US" sz="3200" dirty="0">
                <a:solidFill>
                  <a:schemeClr val="tx1"/>
                </a:solidFill>
              </a:rPr>
              <a:t>      	Description: Main rule</a:t>
            </a:r>
          </a:p>
          <a:p>
            <a:pPr marL="22225" indent="0">
              <a:lnSpc>
                <a:spcPct val="120000"/>
              </a:lnSpc>
              <a:spcBef>
                <a:spcPts val="300"/>
              </a:spcBef>
              <a:buNone/>
            </a:pPr>
            <a:r>
              <a:rPr lang="en-US" sz="3200" dirty="0">
                <a:solidFill>
                  <a:schemeClr val="tx1"/>
                </a:solidFill>
              </a:rPr>
              <a:t>	Value: false</a:t>
            </a:r>
            <a:endParaRPr lang="en-US" sz="3200" dirty="0">
              <a:solidFill>
                <a:schemeClr val="tx1"/>
              </a:solidFill>
              <a:latin typeface="Consolas" panose="020B0609020204030204" pitchFamily="49" charset="0"/>
              <a:cs typeface="Consolas" panose="020B0609020204030204" pitchFamily="49" charset="0"/>
            </a:endParaRPr>
          </a:p>
        </p:txBody>
      </p:sp>
      <p:sp>
        <p:nvSpPr>
          <p:cNvPr id="4" name="Title 3">
            <a:extLst>
              <a:ext uri="{FF2B5EF4-FFF2-40B4-BE49-F238E27FC236}">
                <a16:creationId xmlns:a16="http://schemas.microsoft.com/office/drawing/2014/main" id="{CF52FC06-4F2C-4A4A-8561-1AB2511E144B}"/>
              </a:ext>
            </a:extLst>
          </p:cNvPr>
          <p:cNvSpPr>
            <a:spLocks noGrp="1"/>
          </p:cNvSpPr>
          <p:nvPr>
            <p:ph type="title"/>
          </p:nvPr>
        </p:nvSpPr>
        <p:spPr/>
        <p:txBody>
          <a:bodyPr/>
          <a:lstStyle/>
          <a:p>
            <a:r>
              <a:rPr lang="en-US" dirty="0"/>
              <a:t>Sentinel Policy that Fails</a:t>
            </a:r>
          </a:p>
        </p:txBody>
      </p:sp>
    </p:spTree>
    <p:extLst>
      <p:ext uri="{BB962C8B-B14F-4D97-AF65-F5344CB8AC3E}">
        <p14:creationId xmlns:p14="http://schemas.microsoft.com/office/powerpoint/2010/main" val="382638604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42B003-8634-7A43-93A5-EAAE7BBFCB0F}"/>
              </a:ext>
            </a:extLst>
          </p:cNvPr>
          <p:cNvSpPr>
            <a:spLocks noGrp="1"/>
          </p:cNvSpPr>
          <p:nvPr>
            <p:ph type="body" idx="1"/>
          </p:nvPr>
        </p:nvSpPr>
        <p:spPr/>
        <p:txBody>
          <a:bodyPr>
            <a:normAutofit fontScale="92500"/>
          </a:bodyPr>
          <a:lstStyle/>
          <a:p>
            <a:r>
              <a:rPr lang="en-US" b="1" dirty="0"/>
              <a:t>Policy Sets</a:t>
            </a:r>
            <a:r>
              <a:rPr lang="en-US" dirty="0"/>
              <a:t> are groups of </a:t>
            </a:r>
            <a:r>
              <a:rPr lang="en-US" b="1" dirty="0"/>
              <a:t>Sentinel Polices</a:t>
            </a:r>
            <a:r>
              <a:rPr lang="en-US" dirty="0"/>
              <a:t> (and optionally </a:t>
            </a:r>
            <a:r>
              <a:rPr lang="en-US" b="1" dirty="0"/>
              <a:t>Sentinel Modules</a:t>
            </a:r>
            <a:r>
              <a:rPr lang="en-US" dirty="0"/>
              <a:t>) which can be enforced on all workspaces or only on selected workspaces within one or more organizations.</a:t>
            </a:r>
          </a:p>
          <a:p>
            <a:r>
              <a:rPr lang="en-US" dirty="0"/>
              <a:t>They are usually created in VCS repositories and then registered with organizations using the Terraform Cloud UI or API.</a:t>
            </a:r>
          </a:p>
          <a:p>
            <a:pPr lvl="1"/>
            <a:r>
              <a:rPr lang="en-US" dirty="0"/>
              <a:t>But it is also possible to use non-VCS-backed policy sets managed with the TFC API.</a:t>
            </a:r>
          </a:p>
          <a:p>
            <a:r>
              <a:rPr lang="en-US" dirty="0"/>
              <a:t>They can be restricted to a specific VCS branch and to a specific path within it, allowing multiple policy sets to exist in a single repository.</a:t>
            </a:r>
          </a:p>
          <a:p>
            <a:r>
              <a:rPr lang="en-US" dirty="0"/>
              <a:t>Additionally, </a:t>
            </a:r>
            <a:r>
              <a:rPr lang="en-US" b="1" dirty="0"/>
              <a:t>Parameters</a:t>
            </a:r>
            <a:r>
              <a:rPr lang="en-US" dirty="0"/>
              <a:t> can be added to policy sets allowing the secure introduction of credentials needed by API endpoints invoked with the Sentinel HTTP import.</a:t>
            </a:r>
          </a:p>
        </p:txBody>
      </p:sp>
      <p:sp>
        <p:nvSpPr>
          <p:cNvPr id="3" name="Title 2">
            <a:extLst>
              <a:ext uri="{FF2B5EF4-FFF2-40B4-BE49-F238E27FC236}">
                <a16:creationId xmlns:a16="http://schemas.microsoft.com/office/drawing/2014/main" id="{77565C62-9F73-5441-8DB7-9D130CA261B2}"/>
              </a:ext>
            </a:extLst>
          </p:cNvPr>
          <p:cNvSpPr>
            <a:spLocks noGrp="1"/>
          </p:cNvSpPr>
          <p:nvPr>
            <p:ph type="title"/>
          </p:nvPr>
        </p:nvSpPr>
        <p:spPr/>
        <p:txBody>
          <a:bodyPr/>
          <a:lstStyle/>
          <a:p>
            <a:r>
              <a:rPr lang="en-US" dirty="0"/>
              <a:t>Sentinel Policy Sets and Policies</a:t>
            </a:r>
          </a:p>
        </p:txBody>
      </p:sp>
    </p:spTree>
    <p:extLst>
      <p:ext uri="{BB962C8B-B14F-4D97-AF65-F5344CB8AC3E}">
        <p14:creationId xmlns:p14="http://schemas.microsoft.com/office/powerpoint/2010/main" val="1281699760"/>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52FC06-4F2C-4A4A-8561-1AB2511E144B}"/>
              </a:ext>
            </a:extLst>
          </p:cNvPr>
          <p:cNvSpPr>
            <a:spLocks noGrp="1"/>
          </p:cNvSpPr>
          <p:nvPr>
            <p:ph type="title"/>
          </p:nvPr>
        </p:nvSpPr>
        <p:spPr>
          <a:xfrm>
            <a:off x="1451869" y="783573"/>
            <a:ext cx="21746797" cy="1638351"/>
          </a:xfrm>
        </p:spPr>
        <p:txBody>
          <a:bodyPr/>
          <a:lstStyle/>
          <a:p>
            <a:r>
              <a:rPr lang="en-US" dirty="0"/>
              <a:t>Sentinel Policy that Passes</a:t>
            </a:r>
          </a:p>
        </p:txBody>
      </p:sp>
      <p:pic>
        <p:nvPicPr>
          <p:cNvPr id="3" name="Picture 2">
            <a:extLst>
              <a:ext uri="{FF2B5EF4-FFF2-40B4-BE49-F238E27FC236}">
                <a16:creationId xmlns:a16="http://schemas.microsoft.com/office/drawing/2014/main" id="{DEBFA21A-2FF5-3543-841E-7B10FF1557D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30632" y="1992869"/>
            <a:ext cx="17834115" cy="10438027"/>
          </a:xfrm>
          <a:prstGeom prst="rect">
            <a:avLst/>
          </a:prstGeom>
        </p:spPr>
      </p:pic>
    </p:spTree>
    <p:extLst>
      <p:ext uri="{BB962C8B-B14F-4D97-AF65-F5344CB8AC3E}">
        <p14:creationId xmlns:p14="http://schemas.microsoft.com/office/powerpoint/2010/main" val="1862937935"/>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5D6D6E-C2A6-D44D-B4AC-B4C3E39F8351}"/>
              </a:ext>
            </a:extLst>
          </p:cNvPr>
          <p:cNvSpPr>
            <a:spLocks noGrp="1"/>
          </p:cNvSpPr>
          <p:nvPr>
            <p:ph type="body" idx="1"/>
          </p:nvPr>
        </p:nvSpPr>
        <p:spPr>
          <a:solidFill>
            <a:schemeClr val="bg1"/>
          </a:solidFill>
        </p:spPr>
        <p:txBody>
          <a:bodyPr>
            <a:normAutofit/>
          </a:bodyPr>
          <a:lstStyle/>
          <a:p>
            <a:pPr marL="22225" indent="0">
              <a:lnSpc>
                <a:spcPct val="100000"/>
              </a:lnSpc>
              <a:spcBef>
                <a:spcPts val="600"/>
              </a:spcBef>
              <a:spcAft>
                <a:spcPts val="600"/>
              </a:spcAft>
              <a:buNone/>
            </a:pPr>
            <a:r>
              <a:rPr lang="en-US" sz="3200" dirty="0">
                <a:solidFill>
                  <a:schemeClr val="tx1"/>
                </a:solidFill>
                <a:latin typeface="Consolas" panose="020B0609020204030204" pitchFamily="49" charset="0"/>
                <a:cs typeface="Consolas" panose="020B0609020204030204" pitchFamily="49" charset="0"/>
              </a:rPr>
              <a:t>## Policy 1: terraform-guides-aws/restrict-ec2-instance-type (hard-mandatory)</a:t>
            </a:r>
          </a:p>
          <a:p>
            <a:pPr marL="22225" indent="0">
              <a:lnSpc>
                <a:spcPct val="100000"/>
              </a:lnSpc>
              <a:spcBef>
                <a:spcPts val="600"/>
              </a:spcBef>
              <a:spcAft>
                <a:spcPts val="600"/>
              </a:spcAft>
              <a:buNone/>
            </a:pPr>
            <a:endParaRPr lang="en-US" sz="3200" dirty="0">
              <a:solidFill>
                <a:schemeClr val="tx1"/>
              </a:solidFill>
              <a:latin typeface="Consolas" panose="020B0609020204030204" pitchFamily="49" charset="0"/>
              <a:cs typeface="Consolas" panose="020B0609020204030204" pitchFamily="49" charset="0"/>
            </a:endParaRPr>
          </a:p>
          <a:p>
            <a:pPr marL="22225" indent="0">
              <a:lnSpc>
                <a:spcPct val="100000"/>
              </a:lnSpc>
              <a:spcBef>
                <a:spcPts val="600"/>
              </a:spcBef>
              <a:spcAft>
                <a:spcPts val="600"/>
              </a:spcAft>
              <a:buNone/>
            </a:pPr>
            <a:r>
              <a:rPr lang="en-US" sz="3200" dirty="0">
                <a:solidFill>
                  <a:schemeClr val="tx1"/>
                </a:solidFill>
                <a:latin typeface="Consolas" panose="020B0609020204030204" pitchFamily="49" charset="0"/>
                <a:cs typeface="Consolas" panose="020B0609020204030204" pitchFamily="49" charset="0"/>
              </a:rPr>
              <a:t>Result: true</a:t>
            </a:r>
          </a:p>
          <a:p>
            <a:pPr marL="22225" indent="0">
              <a:lnSpc>
                <a:spcPct val="100000"/>
              </a:lnSpc>
              <a:spcBef>
                <a:spcPts val="600"/>
              </a:spcBef>
              <a:spcAft>
                <a:spcPts val="600"/>
              </a:spcAft>
              <a:buNone/>
            </a:pPr>
            <a:endParaRPr lang="en-US" sz="3200" dirty="0">
              <a:solidFill>
                <a:schemeClr val="tx1"/>
              </a:solidFill>
              <a:latin typeface="Consolas" panose="020B0609020204030204" pitchFamily="49" charset="0"/>
              <a:cs typeface="Consolas" panose="020B0609020204030204" pitchFamily="49" charset="0"/>
            </a:endParaRPr>
          </a:p>
          <a:p>
            <a:pPr marL="22225" indent="0">
              <a:lnSpc>
                <a:spcPct val="100000"/>
              </a:lnSpc>
              <a:spcBef>
                <a:spcPts val="600"/>
              </a:spcBef>
              <a:spcAft>
                <a:spcPts val="600"/>
              </a:spcAft>
              <a:buNone/>
            </a:pPr>
            <a:r>
              <a:rPr lang="en-US" sz="3200" dirty="0">
                <a:solidFill>
                  <a:schemeClr val="tx1"/>
                </a:solidFill>
                <a:latin typeface="Consolas" panose="020B0609020204030204" pitchFamily="49" charset="0"/>
                <a:cs typeface="Consolas" panose="020B0609020204030204" pitchFamily="49" charset="0"/>
              </a:rPr>
              <a:t>Description: This policy uses the Sentinel tfplan/v2 import to require that</a:t>
            </a:r>
          </a:p>
          <a:p>
            <a:pPr marL="22225" indent="0">
              <a:lnSpc>
                <a:spcPct val="100000"/>
              </a:lnSpc>
              <a:spcBef>
                <a:spcPts val="600"/>
              </a:spcBef>
              <a:spcAft>
                <a:spcPts val="600"/>
              </a:spcAft>
              <a:buNone/>
            </a:pPr>
            <a:r>
              <a:rPr lang="en-US" sz="3200" dirty="0">
                <a:solidFill>
                  <a:schemeClr val="tx1"/>
                </a:solidFill>
                <a:latin typeface="Consolas" panose="020B0609020204030204" pitchFamily="49" charset="0"/>
                <a:cs typeface="Consolas" panose="020B0609020204030204" pitchFamily="49" charset="0"/>
              </a:rPr>
              <a:t>all EC2 instances have instance types from an allowed list</a:t>
            </a:r>
          </a:p>
          <a:p>
            <a:pPr marL="22225" indent="0">
              <a:lnSpc>
                <a:spcPct val="100000"/>
              </a:lnSpc>
              <a:spcBef>
                <a:spcPts val="600"/>
              </a:spcBef>
              <a:spcAft>
                <a:spcPts val="600"/>
              </a:spcAft>
              <a:buNone/>
            </a:pPr>
            <a:endParaRPr lang="en-US" sz="3200" dirty="0">
              <a:solidFill>
                <a:schemeClr val="tx1"/>
              </a:solidFill>
              <a:latin typeface="Consolas" panose="020B0609020204030204" pitchFamily="49" charset="0"/>
              <a:cs typeface="Consolas" panose="020B0609020204030204" pitchFamily="49" charset="0"/>
            </a:endParaRPr>
          </a:p>
          <a:p>
            <a:pPr marL="22225" indent="0">
              <a:lnSpc>
                <a:spcPct val="120000"/>
              </a:lnSpc>
              <a:spcBef>
                <a:spcPts val="300"/>
              </a:spcBef>
              <a:buNone/>
            </a:pPr>
            <a:r>
              <a:rPr lang="en-US" sz="3200">
                <a:solidFill>
                  <a:schemeClr val="tx1"/>
                </a:solidFill>
              </a:rPr>
              <a:t>restrict-ec2-instance-type.sentinel:24:1 - Rule "main</a:t>
            </a:r>
            <a:endParaRPr lang="en-US" sz="3200" dirty="0">
              <a:solidFill>
                <a:schemeClr val="tx1"/>
              </a:solidFill>
            </a:endParaRPr>
          </a:p>
          <a:p>
            <a:pPr marL="22225" indent="0">
              <a:lnSpc>
                <a:spcPct val="120000"/>
              </a:lnSpc>
              <a:spcBef>
                <a:spcPts val="300"/>
              </a:spcBef>
              <a:buNone/>
            </a:pPr>
            <a:r>
              <a:rPr lang="en-US" sz="3200" dirty="0">
                <a:solidFill>
                  <a:schemeClr val="tx1"/>
                </a:solidFill>
              </a:rPr>
              <a:t>      	Description: Main rule</a:t>
            </a:r>
          </a:p>
          <a:p>
            <a:pPr marL="22225" indent="0">
              <a:lnSpc>
                <a:spcPct val="120000"/>
              </a:lnSpc>
              <a:spcBef>
                <a:spcPts val="300"/>
              </a:spcBef>
              <a:buNone/>
            </a:pPr>
            <a:r>
              <a:rPr lang="en-US" sz="3200" dirty="0">
                <a:solidFill>
                  <a:schemeClr val="tx1"/>
                </a:solidFill>
              </a:rPr>
              <a:t>	Value: false</a:t>
            </a:r>
            <a:endParaRPr lang="en-US" sz="3200" dirty="0">
              <a:solidFill>
                <a:schemeClr val="tx1"/>
              </a:solidFill>
              <a:latin typeface="Consolas" panose="020B0609020204030204" pitchFamily="49" charset="0"/>
              <a:cs typeface="Consolas" panose="020B0609020204030204" pitchFamily="49" charset="0"/>
            </a:endParaRPr>
          </a:p>
        </p:txBody>
      </p:sp>
      <p:sp>
        <p:nvSpPr>
          <p:cNvPr id="4" name="Title 3">
            <a:extLst>
              <a:ext uri="{FF2B5EF4-FFF2-40B4-BE49-F238E27FC236}">
                <a16:creationId xmlns:a16="http://schemas.microsoft.com/office/drawing/2014/main" id="{CF52FC06-4F2C-4A4A-8561-1AB2511E144B}"/>
              </a:ext>
            </a:extLst>
          </p:cNvPr>
          <p:cNvSpPr>
            <a:spLocks noGrp="1"/>
          </p:cNvSpPr>
          <p:nvPr>
            <p:ph type="title"/>
          </p:nvPr>
        </p:nvSpPr>
        <p:spPr/>
        <p:txBody>
          <a:bodyPr/>
          <a:lstStyle/>
          <a:p>
            <a:r>
              <a:rPr lang="en-US" dirty="0"/>
              <a:t>Sentinel Policy that Passes</a:t>
            </a:r>
          </a:p>
        </p:txBody>
      </p:sp>
    </p:spTree>
    <p:extLst>
      <p:ext uri="{BB962C8B-B14F-4D97-AF65-F5344CB8AC3E}">
        <p14:creationId xmlns:p14="http://schemas.microsoft.com/office/powerpoint/2010/main" val="1425872292"/>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9005B7-8A58-3E47-B5E4-0B7DF85B19FC}"/>
              </a:ext>
            </a:extLst>
          </p:cNvPr>
          <p:cNvSpPr>
            <a:spLocks noGrp="1"/>
          </p:cNvSpPr>
          <p:nvPr>
            <p:ph type="body" idx="1"/>
          </p:nvPr>
        </p:nvSpPr>
        <p:spPr/>
        <p:txBody>
          <a:bodyPr>
            <a:normAutofit/>
          </a:bodyPr>
          <a:lstStyle/>
          <a:p>
            <a:r>
              <a:rPr lang="en-US" dirty="0"/>
              <a:t>After successfully testing a policy with the CLI and possibly also on TFC itself, you will want to deploy it to your TFC organizations.</a:t>
            </a:r>
          </a:p>
          <a:p>
            <a:r>
              <a:rPr lang="en-US" dirty="0"/>
              <a:t>If you have not already added the policy to a policy set in your organizations, do that at this time.</a:t>
            </a:r>
          </a:p>
          <a:p>
            <a:r>
              <a:rPr lang="en-US" dirty="0"/>
              <a:t>Add the new policy to an existing policy set that is already applied against desired workspaces, or create a new policy set for the policy and apply that policy set to desired workspaces across your organizations.</a:t>
            </a:r>
          </a:p>
          <a:p>
            <a:r>
              <a:rPr lang="en-US" dirty="0"/>
              <a:t>Also add any parameters the policy requires to your policy set.</a:t>
            </a:r>
          </a:p>
          <a:p>
            <a:r>
              <a:rPr lang="en-US" dirty="0"/>
              <a:t>And add references to any Sentinel Modules that policies in it use.</a:t>
            </a:r>
          </a:p>
        </p:txBody>
      </p:sp>
      <p:sp>
        <p:nvSpPr>
          <p:cNvPr id="3" name="Title 2">
            <a:extLst>
              <a:ext uri="{FF2B5EF4-FFF2-40B4-BE49-F238E27FC236}">
                <a16:creationId xmlns:a16="http://schemas.microsoft.com/office/drawing/2014/main" id="{A8D78656-A45B-2744-AF0F-0A319FBC1DA7}"/>
              </a:ext>
            </a:extLst>
          </p:cNvPr>
          <p:cNvSpPr>
            <a:spLocks noGrp="1"/>
          </p:cNvSpPr>
          <p:nvPr>
            <p:ph type="title"/>
          </p:nvPr>
        </p:nvSpPr>
        <p:spPr/>
        <p:txBody>
          <a:bodyPr/>
          <a:lstStyle/>
          <a:p>
            <a:r>
              <a:rPr lang="en-US" dirty="0"/>
              <a:t>Deploying Policies in Terraform Cloud</a:t>
            </a:r>
          </a:p>
        </p:txBody>
      </p:sp>
    </p:spTree>
    <p:extLst>
      <p:ext uri="{BB962C8B-B14F-4D97-AF65-F5344CB8AC3E}">
        <p14:creationId xmlns:p14="http://schemas.microsoft.com/office/powerpoint/2010/main" val="1088670142"/>
      </p:ext>
    </p:extLst>
  </p:cSld>
  <p:clrMapOvr>
    <a:masterClrMapping/>
  </p:clrMapOvr>
  <p:transition spd="med"/>
</p:sld>
</file>

<file path=ppt/theme/theme1.xml><?xml version="1.0" encoding="utf-8"?>
<a:theme xmlns:a="http://schemas.openxmlformats.org/drawingml/2006/main" name="Title Slides">
  <a:themeElements>
    <a:clrScheme name="Title Slides">
      <a:dk1>
        <a:srgbClr val="000000"/>
      </a:dk1>
      <a:lt1>
        <a:srgbClr val="FFFFFF"/>
      </a:lt1>
      <a:dk2>
        <a:srgbClr val="A7A7A7"/>
      </a:dk2>
      <a:lt2>
        <a:srgbClr val="535353"/>
      </a:lt2>
      <a:accent1>
        <a:srgbClr val="7C8797"/>
      </a:accent1>
      <a:accent2>
        <a:srgbClr val="1563FF"/>
      </a:accent2>
      <a:accent3>
        <a:srgbClr val="18AEFF"/>
      </a:accent3>
      <a:accent4>
        <a:srgbClr val="5C4EE5"/>
      </a:accent4>
      <a:accent5>
        <a:srgbClr val="25BA81"/>
      </a:accent5>
      <a:accent6>
        <a:srgbClr val="C62A71"/>
      </a:accent6>
      <a:hlink>
        <a:srgbClr val="0000FF"/>
      </a:hlink>
      <a:folHlink>
        <a:srgbClr val="FF00FF"/>
      </a:folHlink>
    </a:clrScheme>
    <a:fontScheme name="Title Slides">
      <a:majorFont>
        <a:latin typeface="Helvetica"/>
        <a:ea typeface="Helvetica"/>
        <a:cs typeface="Helvetica"/>
      </a:majorFont>
      <a:minorFont>
        <a:latin typeface="Calibri"/>
        <a:ea typeface="Calibri"/>
        <a:cs typeface="Calibri"/>
      </a:minorFont>
    </a:fontScheme>
    <a:fmtScheme name="Title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121919" tIns="121919" rIns="121919" bIns="12191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121919" tIns="121919" rIns="121919" bIns="121919" numCol="1" spcCol="38100" rtlCol="0" anchor="b">
        <a:spAutoFit/>
      </a:bodyPr>
      <a:lstStyle>
        <a:defPPr marL="0" marR="0" indent="0" algn="l" defTabSz="1828800" rtl="0" fontAlgn="auto" latinLnBrk="0" hangingPunct="0">
          <a:lnSpc>
            <a:spcPct val="80000"/>
          </a:lnSpc>
          <a:spcBef>
            <a:spcPts val="500"/>
          </a:spcBef>
          <a:spcAft>
            <a:spcPts val="0"/>
          </a:spcAft>
          <a:buClrTx/>
          <a:buSzTx/>
          <a:buFontTx/>
          <a:buNone/>
          <a:tabLst/>
          <a:defRPr kumimoji="0" sz="4800" b="1" i="0" u="none" strike="noStrike" cap="none" spc="0" normalizeH="0" baseline="0">
            <a:ln>
              <a:noFill/>
            </a:ln>
            <a:solidFill>
              <a:srgbClr val="FFFFFF"/>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itle Slides">
  <a:themeElements>
    <a:clrScheme name="Title Slides">
      <a:dk1>
        <a:srgbClr val="000000"/>
      </a:dk1>
      <a:lt1>
        <a:srgbClr val="FFFFFF"/>
      </a:lt1>
      <a:dk2>
        <a:srgbClr val="A7A7A7"/>
      </a:dk2>
      <a:lt2>
        <a:srgbClr val="535353"/>
      </a:lt2>
      <a:accent1>
        <a:srgbClr val="7C8797"/>
      </a:accent1>
      <a:accent2>
        <a:srgbClr val="1563FF"/>
      </a:accent2>
      <a:accent3>
        <a:srgbClr val="18AEFF"/>
      </a:accent3>
      <a:accent4>
        <a:srgbClr val="5C4EE5"/>
      </a:accent4>
      <a:accent5>
        <a:srgbClr val="25BA81"/>
      </a:accent5>
      <a:accent6>
        <a:srgbClr val="C62A71"/>
      </a:accent6>
      <a:hlink>
        <a:srgbClr val="0000FF"/>
      </a:hlink>
      <a:folHlink>
        <a:srgbClr val="FF00FF"/>
      </a:folHlink>
    </a:clrScheme>
    <a:fontScheme name="Title Slides">
      <a:majorFont>
        <a:latin typeface="Helvetica"/>
        <a:ea typeface="Helvetica"/>
        <a:cs typeface="Helvetica"/>
      </a:majorFont>
      <a:minorFont>
        <a:latin typeface="Calibri"/>
        <a:ea typeface="Calibri"/>
        <a:cs typeface="Calibri"/>
      </a:minorFont>
    </a:fontScheme>
    <a:fmtScheme name="Title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121919" tIns="121919" rIns="121919" bIns="12191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121919" tIns="121919" rIns="121919" bIns="121919" numCol="1" spcCol="38100" rtlCol="0" anchor="b">
        <a:spAutoFit/>
      </a:bodyPr>
      <a:lstStyle>
        <a:defPPr marL="0" marR="0" indent="0" algn="l" defTabSz="1828800" rtl="0" fontAlgn="auto" latinLnBrk="0" hangingPunct="0">
          <a:lnSpc>
            <a:spcPct val="80000"/>
          </a:lnSpc>
          <a:spcBef>
            <a:spcPts val="500"/>
          </a:spcBef>
          <a:spcAft>
            <a:spcPts val="0"/>
          </a:spcAft>
          <a:buClrTx/>
          <a:buSzTx/>
          <a:buFontTx/>
          <a:buNone/>
          <a:tabLst/>
          <a:defRPr kumimoji="0" sz="4800" b="1" i="0" u="none" strike="noStrike" cap="none" spc="0" normalizeH="0" baseline="0">
            <a:ln>
              <a:noFill/>
            </a:ln>
            <a:solidFill>
              <a:srgbClr val="FFFFFF"/>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43798</TotalTime>
  <Words>11735</Words>
  <Application>Microsoft Office PowerPoint</Application>
  <PresentationFormat>Custom</PresentationFormat>
  <Paragraphs>985</Paragraphs>
  <Slides>92</Slides>
  <Notes>92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92</vt:i4>
      </vt:variant>
    </vt:vector>
  </HeadingPairs>
  <TitlesOfParts>
    <vt:vector size="101" baseType="lpstr">
      <vt:lpstr>Arial</vt:lpstr>
      <vt:lpstr>Calibri</vt:lpstr>
      <vt:lpstr>Consolas</vt:lpstr>
      <vt:lpstr>Courier</vt:lpstr>
      <vt:lpstr>Menlo</vt:lpstr>
      <vt:lpstr>Tahoma</vt:lpstr>
      <vt:lpstr>Verdana</vt:lpstr>
      <vt:lpstr>Wingdings-Regular</vt:lpstr>
      <vt:lpstr>Title Slides</vt:lpstr>
      <vt:lpstr>Sentinel for Terraform Workshop (v4) https://storage.googleapis.com/instruqt-hashicorp-tracks/sentinel-shared/Sentinel-for-Terraform-v4.pptx </vt:lpstr>
      <vt:lpstr>Single Session Workshop Agenda</vt:lpstr>
      <vt:lpstr>Two Session Workshop Agenda</vt:lpstr>
      <vt:lpstr>Sentinel in Terraform Cloud and Terraform Enterprise</vt:lpstr>
      <vt:lpstr>What is Sentinel?</vt:lpstr>
      <vt:lpstr>Terraform Cloud and Terraform Enterprise</vt:lpstr>
      <vt:lpstr>Where is Sentinel Used in Terraform?</vt:lpstr>
      <vt:lpstr>How Customers are Using Sentinel in Terraform</vt:lpstr>
      <vt:lpstr>Sentinel Policy Sets and Policies</vt:lpstr>
      <vt:lpstr>Benefits of Storing Policies in VCS</vt:lpstr>
      <vt:lpstr>Sentinel Policy Enforcement Levels</vt:lpstr>
      <vt:lpstr>Types of Terraform Sentinel Policies</vt:lpstr>
      <vt:lpstr>The v2 Versions of the Terraform Sentinel Imports</vt:lpstr>
      <vt:lpstr>What Sentinel Does Not Do in Terraform</vt:lpstr>
      <vt:lpstr>How Terraform Works Without Sentinel</vt:lpstr>
      <vt:lpstr>How Terraform Works With Sentinel</vt:lpstr>
      <vt:lpstr>All Policy Checks Passed</vt:lpstr>
      <vt:lpstr>A Soft Mandatory Policy Check Was Overridden </vt:lpstr>
      <vt:lpstr>Sentinel Imports in Terraform</vt:lpstr>
      <vt:lpstr>Sentinel Mocks in Terraform</vt:lpstr>
      <vt:lpstr>Useful Sentinel Documentation</vt:lpstr>
      <vt:lpstr>Sentinel Language</vt:lpstr>
      <vt:lpstr>Key Sentinel Language Constructs (1)</vt:lpstr>
      <vt:lpstr>Key Sentinel Language Constructs (2)</vt:lpstr>
      <vt:lpstr>Sentinel Keywords</vt:lpstr>
      <vt:lpstr>Sentinel Pre-declared Identifiers</vt:lpstr>
      <vt:lpstr>Sentinel Numerical and Logical Operators</vt:lpstr>
      <vt:lpstr>Sentinel's Short-Circuit Logic</vt:lpstr>
      <vt:lpstr>Sentinel Comparison Operators</vt:lpstr>
      <vt:lpstr>Sentinel Set Operators</vt:lpstr>
      <vt:lpstr>The Sentinel Matches Operator</vt:lpstr>
      <vt:lpstr>The Sentinel Else Operator</vt:lpstr>
      <vt:lpstr>Sentinel For Loops</vt:lpstr>
      <vt:lpstr>Sentinel For Loop Examples</vt:lpstr>
      <vt:lpstr>The Sentinel all and any Expressions</vt:lpstr>
      <vt:lpstr>The Sentinel filter and map Expressions</vt:lpstr>
      <vt:lpstr>The Sentinel If/Else Conditional</vt:lpstr>
      <vt:lpstr>The Sentinel Case Conditional</vt:lpstr>
      <vt:lpstr>Standard Sentinel Imports</vt:lpstr>
      <vt:lpstr>Common Operations of the Standard Imports</vt:lpstr>
      <vt:lpstr>Sentinel Functions</vt:lpstr>
      <vt:lpstr>Builtin Functions</vt:lpstr>
      <vt:lpstr>Sentinel Modules</vt:lpstr>
      <vt:lpstr>Workshop Challenge 1: Using the Sentinel CLI</vt:lpstr>
      <vt:lpstr>Challenge 1: Using the Sentinel CLI</vt:lpstr>
      <vt:lpstr>Instruqt Basics</vt:lpstr>
      <vt:lpstr>Workshop Challenge 2: Applying and Testing Policies</vt:lpstr>
      <vt:lpstr>Challenge 2: Applying and Testing Policies</vt:lpstr>
      <vt:lpstr>The Evolution of Sentinel Policies</vt:lpstr>
      <vt:lpstr>The First-Generation Policies</vt:lpstr>
      <vt:lpstr>The Second-Generation Policies</vt:lpstr>
      <vt:lpstr>The New Third-Generation Policies</vt:lpstr>
      <vt:lpstr>Some Prototypical Third-Generation Policies</vt:lpstr>
      <vt:lpstr>Writing and Testing Sentinel Policies for Terraform</vt:lpstr>
      <vt:lpstr>Basic Methodology for Restricting Resources</vt:lpstr>
      <vt:lpstr>Create a Terraform Configuration</vt:lpstr>
      <vt:lpstr>Create a Terraform Configuration: main.tf</vt:lpstr>
      <vt:lpstr>Terraform Terminology for Resources</vt:lpstr>
      <vt:lpstr>Create a Terraform Configuration: backend.tf</vt:lpstr>
      <vt:lpstr>Generate a User API Token</vt:lpstr>
      <vt:lpstr>Create a TFC or TFE Workspace</vt:lpstr>
      <vt:lpstr>Create a Workspace in the TFC/TFE UI</vt:lpstr>
      <vt:lpstr>Set Variables in Your Workspace</vt:lpstr>
      <vt:lpstr>Run a Plan and Generate Mocks Against It</vt:lpstr>
      <vt:lpstr>Generate Mocks Against Your Plan</vt:lpstr>
      <vt:lpstr>Writing Sentinel Policies for TFC/TFE</vt:lpstr>
      <vt:lpstr>Write a Terraform Sentinel Policy</vt:lpstr>
      <vt:lpstr>Sentinel Import Declarations</vt:lpstr>
      <vt:lpstr>List of Allowed Values</vt:lpstr>
      <vt:lpstr>Call Sentinel Functions to Find and Filter Resources</vt:lpstr>
      <vt:lpstr>Calculate Boolean and Check it in Main Rule</vt:lpstr>
      <vt:lpstr>Common Functions</vt:lpstr>
      <vt:lpstr>Function That Finds All Resources By Type</vt:lpstr>
      <vt:lpstr>Function That Filters Resources</vt:lpstr>
      <vt:lpstr>Function that Evaluates Attributes</vt:lpstr>
      <vt:lpstr>Set Up the Test Cases Directory for the CLI</vt:lpstr>
      <vt:lpstr>Copy Mocks and Create Test Cases</vt:lpstr>
      <vt:lpstr>The pass.hcl Test Case</vt:lpstr>
      <vt:lpstr>The fail.hcl Test Case</vt:lpstr>
      <vt:lpstr>Edit the Pass and Fail Mocks</vt:lpstr>
      <vt:lpstr>Test Your Policy with the CLI (1)</vt:lpstr>
      <vt:lpstr>Test Your Policy with the CLI (2)</vt:lpstr>
      <vt:lpstr>Using Sentinel in Terraform Cloud and Terraform Enterprise</vt:lpstr>
      <vt:lpstr>Testing Policies in Terraform Cloud</vt:lpstr>
      <vt:lpstr>Creating Policy Sets with Policies</vt:lpstr>
      <vt:lpstr>PowerPoint Presentation</vt:lpstr>
      <vt:lpstr>Example Policy Set</vt:lpstr>
      <vt:lpstr>Sentinel Policy that Fails</vt:lpstr>
      <vt:lpstr>Sentinel Policy that Fails</vt:lpstr>
      <vt:lpstr>Sentinel Policy that Passes</vt:lpstr>
      <vt:lpstr>Sentinel Policy that Passes</vt:lpstr>
      <vt:lpstr>Deploying Policies in Terraform 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Provision, secure, connect, and run any infrastructure for any application</dc:title>
  <dc:creator>Nidhi Anil Deshpande</dc:creator>
  <cp:lastModifiedBy>Kausik Porey</cp:lastModifiedBy>
  <cp:revision>477</cp:revision>
  <dcterms:modified xsi:type="dcterms:W3CDTF">2023-03-30T12:13:59Z</dcterms:modified>
</cp:coreProperties>
</file>