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>
      <p:cViewPr varScale="1">
        <p:scale>
          <a:sx n="101" d="100"/>
          <a:sy n="101" d="100"/>
        </p:scale>
        <p:origin x="1864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3527" y="1037082"/>
            <a:ext cx="512445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4536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4536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4536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44536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3762"/>
            <a:ext cx="9144000" cy="364490"/>
          </a:xfrm>
          <a:custGeom>
            <a:avLst/>
            <a:gdLst/>
            <a:ahLst/>
            <a:cxnLst/>
            <a:rect l="l" t="t" r="r" b="b"/>
            <a:pathLst>
              <a:path w="9144000" h="364490">
                <a:moveTo>
                  <a:pt x="9144000" y="0"/>
                </a:moveTo>
                <a:lnTo>
                  <a:pt x="0" y="0"/>
                </a:lnTo>
                <a:lnTo>
                  <a:pt x="0" y="364237"/>
                </a:lnTo>
                <a:lnTo>
                  <a:pt x="9144000" y="364237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60107" y="344424"/>
            <a:ext cx="1837944" cy="41147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8244" y="381000"/>
            <a:ext cx="2799588" cy="3749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3527" y="1037082"/>
            <a:ext cx="775652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44536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9378" y="1806701"/>
            <a:ext cx="7278370" cy="270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564" y="2398014"/>
            <a:ext cx="7220584" cy="1132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3850"/>
              </a:lnSpc>
            </a:pPr>
            <a:r>
              <a:rPr sz="4050" b="1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405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50" b="1" dirty="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sz="405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50" b="1" spc="-20" dirty="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sz="4050" b="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50" b="1" spc="-2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endParaRPr sz="40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4050" b="1" spc="-10" dirty="0">
                <a:solidFill>
                  <a:srgbClr val="FFFFFF"/>
                </a:solidFill>
                <a:latin typeface="Calibri"/>
                <a:cs typeface="Calibri"/>
              </a:rPr>
              <a:t>ESP8266</a:t>
            </a:r>
            <a:endParaRPr sz="40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0107" y="344424"/>
            <a:ext cx="1837944" cy="4114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244" y="381000"/>
            <a:ext cx="2799588" cy="37490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1955292"/>
            <a:ext cx="9144000" cy="1937385"/>
          </a:xfrm>
          <a:custGeom>
            <a:avLst/>
            <a:gdLst/>
            <a:ahLst/>
            <a:cxnLst/>
            <a:rect l="l" t="t" r="r" b="b"/>
            <a:pathLst>
              <a:path w="9144000" h="1937385">
                <a:moveTo>
                  <a:pt x="9144000" y="0"/>
                </a:moveTo>
                <a:lnTo>
                  <a:pt x="0" y="0"/>
                </a:lnTo>
                <a:lnTo>
                  <a:pt x="0" y="1937004"/>
                </a:lnTo>
                <a:lnTo>
                  <a:pt x="9144000" y="1937004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36319" y="2158745"/>
            <a:ext cx="6021070" cy="14782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-5080" algn="ctr">
              <a:lnSpc>
                <a:spcPct val="100400"/>
              </a:lnSpc>
              <a:spcBef>
                <a:spcPts val="85"/>
              </a:spcBef>
            </a:pPr>
            <a:r>
              <a:rPr sz="3500" dirty="0">
                <a:solidFill>
                  <a:srgbClr val="FFFFFF"/>
                </a:solidFill>
              </a:rPr>
              <a:t>Stream</a:t>
            </a:r>
            <a:r>
              <a:rPr sz="3500" spc="-45" dirty="0">
                <a:solidFill>
                  <a:srgbClr val="FFFFFF"/>
                </a:solidFill>
              </a:rPr>
              <a:t> </a:t>
            </a:r>
            <a:r>
              <a:rPr sz="3500" dirty="0">
                <a:solidFill>
                  <a:srgbClr val="FFFFFF"/>
                </a:solidFill>
              </a:rPr>
              <a:t>cipher</a:t>
            </a:r>
            <a:r>
              <a:rPr sz="3500" spc="-40" dirty="0">
                <a:solidFill>
                  <a:srgbClr val="FFFFFF"/>
                </a:solidFill>
              </a:rPr>
              <a:t> </a:t>
            </a:r>
            <a:r>
              <a:rPr sz="3500" dirty="0">
                <a:solidFill>
                  <a:srgbClr val="FFFFFF"/>
                </a:solidFill>
              </a:rPr>
              <a:t>and</a:t>
            </a:r>
            <a:r>
              <a:rPr sz="3500" spc="-45" dirty="0">
                <a:solidFill>
                  <a:srgbClr val="FFFFFF"/>
                </a:solidFill>
              </a:rPr>
              <a:t> </a:t>
            </a:r>
            <a:r>
              <a:rPr sz="3500" dirty="0">
                <a:solidFill>
                  <a:srgbClr val="FFFFFF"/>
                </a:solidFill>
              </a:rPr>
              <a:t>Block</a:t>
            </a:r>
            <a:r>
              <a:rPr sz="3500" spc="-30" dirty="0">
                <a:solidFill>
                  <a:srgbClr val="FFFFFF"/>
                </a:solidFill>
              </a:rPr>
              <a:t> </a:t>
            </a:r>
            <a:r>
              <a:rPr sz="3500" spc="-10" dirty="0">
                <a:solidFill>
                  <a:srgbClr val="FFFFFF"/>
                </a:solidFill>
              </a:rPr>
              <a:t>Cipher </a:t>
            </a:r>
            <a:r>
              <a:rPr sz="3000" spc="-20" dirty="0">
                <a:solidFill>
                  <a:srgbClr val="FFFFFF"/>
                </a:solidFill>
              </a:rPr>
              <a:t>Chapter-</a:t>
            </a:r>
            <a:r>
              <a:rPr sz="3000" dirty="0">
                <a:solidFill>
                  <a:srgbClr val="FFFFFF"/>
                </a:solidFill>
              </a:rPr>
              <a:t>3:</a:t>
            </a:r>
            <a:r>
              <a:rPr sz="3000" spc="-65" dirty="0">
                <a:solidFill>
                  <a:srgbClr val="FFFFFF"/>
                </a:solidFill>
              </a:rPr>
              <a:t> </a:t>
            </a:r>
            <a:r>
              <a:rPr sz="3000" dirty="0">
                <a:solidFill>
                  <a:srgbClr val="FFFFFF"/>
                </a:solidFill>
              </a:rPr>
              <a:t>Block</a:t>
            </a:r>
            <a:r>
              <a:rPr sz="3000" spc="-40" dirty="0">
                <a:solidFill>
                  <a:srgbClr val="FFFFFF"/>
                </a:solidFill>
              </a:rPr>
              <a:t> </a:t>
            </a:r>
            <a:r>
              <a:rPr sz="3000" dirty="0">
                <a:solidFill>
                  <a:srgbClr val="FFFFFF"/>
                </a:solidFill>
              </a:rPr>
              <a:t>Ciphers</a:t>
            </a:r>
            <a:r>
              <a:rPr sz="3000" spc="-40" dirty="0">
                <a:solidFill>
                  <a:srgbClr val="FFFFFF"/>
                </a:solidFill>
              </a:rPr>
              <a:t> </a:t>
            </a:r>
            <a:r>
              <a:rPr sz="3000" dirty="0">
                <a:solidFill>
                  <a:srgbClr val="FFFFFF"/>
                </a:solidFill>
              </a:rPr>
              <a:t>and</a:t>
            </a:r>
            <a:r>
              <a:rPr sz="3000" spc="-45" dirty="0">
                <a:solidFill>
                  <a:srgbClr val="FFFFFF"/>
                </a:solidFill>
              </a:rPr>
              <a:t> </a:t>
            </a:r>
            <a:r>
              <a:rPr sz="3000" dirty="0">
                <a:solidFill>
                  <a:srgbClr val="FFFFFF"/>
                </a:solidFill>
              </a:rPr>
              <a:t>the</a:t>
            </a:r>
            <a:r>
              <a:rPr sz="3000" spc="-55" dirty="0">
                <a:solidFill>
                  <a:srgbClr val="FFFFFF"/>
                </a:solidFill>
              </a:rPr>
              <a:t> </a:t>
            </a:r>
            <a:r>
              <a:rPr sz="3000" spc="-20" dirty="0">
                <a:solidFill>
                  <a:srgbClr val="FFFFFF"/>
                </a:solidFill>
              </a:rPr>
              <a:t>Data </a:t>
            </a:r>
            <a:r>
              <a:rPr sz="3000" dirty="0">
                <a:solidFill>
                  <a:srgbClr val="FFFFFF"/>
                </a:solidFill>
              </a:rPr>
              <a:t>Encryption</a:t>
            </a:r>
            <a:r>
              <a:rPr sz="3000" spc="-95" dirty="0">
                <a:solidFill>
                  <a:srgbClr val="FFFFFF"/>
                </a:solidFill>
              </a:rPr>
              <a:t> </a:t>
            </a:r>
            <a:r>
              <a:rPr sz="3000" spc="-10" dirty="0">
                <a:solidFill>
                  <a:srgbClr val="FFFFFF"/>
                </a:solidFill>
              </a:rPr>
              <a:t>Standard</a:t>
            </a:r>
            <a:endParaRPr sz="3000"/>
          </a:p>
        </p:txBody>
      </p:sp>
      <p:sp>
        <p:nvSpPr>
          <p:cNvPr id="7" name="object 7"/>
          <p:cNvSpPr txBox="1"/>
          <p:nvPr/>
        </p:nvSpPr>
        <p:spPr>
          <a:xfrm>
            <a:off x="421640" y="5618784"/>
            <a:ext cx="4760595" cy="911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200" b="1" spc="-45" dirty="0">
                <a:latin typeface="Calibri"/>
                <a:cs typeface="Calibri"/>
              </a:rPr>
              <a:t>Mohammad Asif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10" dirty="0">
                <a:latin typeface="Calibri"/>
                <a:cs typeface="Calibri"/>
              </a:rPr>
              <a:t>Assistant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Professor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Department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Computer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Science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Engineering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</a:t>
            </a:r>
            <a:r>
              <a:rPr spc="-60" dirty="0"/>
              <a:t> </a:t>
            </a:r>
            <a:r>
              <a:rPr dirty="0"/>
              <a:t>Cipher</a:t>
            </a:r>
            <a:r>
              <a:rPr spc="-50" dirty="0"/>
              <a:t> </a:t>
            </a:r>
            <a:r>
              <a:rPr dirty="0"/>
              <a:t>Principle</a:t>
            </a:r>
            <a:r>
              <a:rPr spc="-50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Fiestel</a:t>
            </a:r>
            <a:r>
              <a:rPr spc="-6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71" y="1520393"/>
            <a:ext cx="4768261" cy="48377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83022" y="1594230"/>
            <a:ext cx="22860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Decryption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Side: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00955" y="2194560"/>
            <a:ext cx="4543425" cy="4311650"/>
            <a:chOff x="4600955" y="2194560"/>
            <a:chExt cx="4543425" cy="43116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0955" y="2194560"/>
              <a:ext cx="4248911" cy="246278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7775" y="5859780"/>
              <a:ext cx="3316224" cy="6461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Symmetric</a:t>
            </a:r>
            <a:r>
              <a:rPr spc="-80" dirty="0"/>
              <a:t> </a:t>
            </a:r>
            <a:r>
              <a:rPr dirty="0"/>
              <a:t>Cipher</a:t>
            </a:r>
            <a:r>
              <a:rPr spc="-4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48" y="1888791"/>
            <a:ext cx="8933451" cy="37256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Stream</a:t>
            </a:r>
            <a:r>
              <a:rPr spc="-55" dirty="0"/>
              <a:t> </a:t>
            </a:r>
            <a:r>
              <a:rPr dirty="0"/>
              <a:t>cipher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Block</a:t>
            </a:r>
            <a:r>
              <a:rPr spc="-45" dirty="0"/>
              <a:t> </a:t>
            </a:r>
            <a:r>
              <a:rPr spc="-10" dirty="0"/>
              <a:t>Cipher: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06701"/>
            <a:ext cx="7654925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stream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cipher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encrypts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digital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stream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byte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Examples: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Autokeyed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Vigenère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cipher</a:t>
            </a:r>
            <a:endParaRPr sz="2200">
              <a:latin typeface="Calibri"/>
              <a:cs typeface="Calibri"/>
            </a:endParaRPr>
          </a:p>
          <a:p>
            <a:pPr marL="66040" marR="7028180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A5/1 </a:t>
            </a:r>
            <a:r>
              <a:rPr sz="2200" spc="-25" dirty="0">
                <a:latin typeface="Calibri"/>
                <a:cs typeface="Calibri"/>
              </a:rPr>
              <a:t>RC4</a:t>
            </a:r>
            <a:endParaRPr sz="2200">
              <a:latin typeface="Calibri"/>
              <a:cs typeface="Calibri"/>
            </a:endParaRPr>
          </a:p>
          <a:p>
            <a:pPr marL="6604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Vernam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cipher.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Stream</a:t>
            </a:r>
            <a:r>
              <a:rPr spc="-55" dirty="0"/>
              <a:t> </a:t>
            </a:r>
            <a:r>
              <a:rPr dirty="0"/>
              <a:t>cipher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Block</a:t>
            </a:r>
            <a:r>
              <a:rPr spc="-50" dirty="0"/>
              <a:t> </a:t>
            </a:r>
            <a:r>
              <a:rPr spc="-10" dirty="0"/>
              <a:t>Cipher:</a:t>
            </a:r>
          </a:p>
        </p:txBody>
      </p:sp>
      <p:sp>
        <p:nvSpPr>
          <p:cNvPr id="3" name="object 3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6420" y="1662683"/>
            <a:ext cx="1986280" cy="3096895"/>
          </a:xfrm>
          <a:custGeom>
            <a:avLst/>
            <a:gdLst/>
            <a:ahLst/>
            <a:cxnLst/>
            <a:rect l="l" t="t" r="r" b="b"/>
            <a:pathLst>
              <a:path w="1986279" h="3096895">
                <a:moveTo>
                  <a:pt x="0" y="3096768"/>
                </a:moveTo>
                <a:lnTo>
                  <a:pt x="1985772" y="3096768"/>
                </a:lnTo>
                <a:lnTo>
                  <a:pt x="1985772" y="0"/>
                </a:lnTo>
                <a:lnTo>
                  <a:pt x="0" y="0"/>
                </a:lnTo>
                <a:lnTo>
                  <a:pt x="0" y="309676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17166" y="4280661"/>
            <a:ext cx="1222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ENCRYPTION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1595" y="2022348"/>
            <a:ext cx="1490980" cy="914400"/>
          </a:xfrm>
          <a:prstGeom prst="rect">
            <a:avLst/>
          </a:prstGeom>
          <a:solidFill>
            <a:srgbClr val="D9D9D9"/>
          </a:solidFill>
          <a:ln w="12192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22250" marR="215265" indent="38100" algn="just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Bit-stream Generation algorithm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44311" y="1662683"/>
            <a:ext cx="1908175" cy="3096895"/>
          </a:xfrm>
          <a:custGeom>
            <a:avLst/>
            <a:gdLst/>
            <a:ahLst/>
            <a:cxnLst/>
            <a:rect l="l" t="t" r="r" b="b"/>
            <a:pathLst>
              <a:path w="1908175" h="3096895">
                <a:moveTo>
                  <a:pt x="0" y="3096768"/>
                </a:moveTo>
                <a:lnTo>
                  <a:pt x="1908047" y="3096768"/>
                </a:lnTo>
                <a:lnTo>
                  <a:pt x="1908047" y="0"/>
                </a:lnTo>
                <a:lnTo>
                  <a:pt x="0" y="0"/>
                </a:lnTo>
                <a:lnTo>
                  <a:pt x="0" y="3096768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413510" y="2432050"/>
            <a:ext cx="2929255" cy="1753235"/>
            <a:chOff x="1413510" y="2432050"/>
            <a:chExt cx="2929255" cy="1753235"/>
          </a:xfrm>
        </p:grpSpPr>
        <p:sp>
          <p:nvSpPr>
            <p:cNvPr id="9" name="object 9"/>
            <p:cNvSpPr/>
            <p:nvPr/>
          </p:nvSpPr>
          <p:spPr>
            <a:xfrm>
              <a:off x="1413510" y="2958845"/>
              <a:ext cx="2929255" cy="1000760"/>
            </a:xfrm>
            <a:custGeom>
              <a:avLst/>
              <a:gdLst/>
              <a:ahLst/>
              <a:cxnLst/>
              <a:rect l="l" t="t" r="r" b="b"/>
              <a:pathLst>
                <a:path w="2929254" h="1000760">
                  <a:moveTo>
                    <a:pt x="1300226" y="937260"/>
                  </a:moveTo>
                  <a:lnTo>
                    <a:pt x="1280414" y="927354"/>
                  </a:lnTo>
                  <a:lnTo>
                    <a:pt x="1173226" y="873760"/>
                  </a:lnTo>
                  <a:lnTo>
                    <a:pt x="1173226" y="927354"/>
                  </a:lnTo>
                  <a:lnTo>
                    <a:pt x="0" y="927354"/>
                  </a:lnTo>
                  <a:lnTo>
                    <a:pt x="0" y="947166"/>
                  </a:lnTo>
                  <a:lnTo>
                    <a:pt x="1173226" y="947166"/>
                  </a:lnTo>
                  <a:lnTo>
                    <a:pt x="1173226" y="1000760"/>
                  </a:lnTo>
                  <a:lnTo>
                    <a:pt x="1280414" y="947166"/>
                  </a:lnTo>
                  <a:lnTo>
                    <a:pt x="1300226" y="937260"/>
                  </a:lnTo>
                  <a:close/>
                </a:path>
                <a:path w="2929254" h="1000760">
                  <a:moveTo>
                    <a:pt x="1489964" y="665099"/>
                  </a:moveTo>
                  <a:lnTo>
                    <a:pt x="1436370" y="665099"/>
                  </a:lnTo>
                  <a:lnTo>
                    <a:pt x="1436370" y="0"/>
                  </a:lnTo>
                  <a:lnTo>
                    <a:pt x="1416558" y="0"/>
                  </a:lnTo>
                  <a:lnTo>
                    <a:pt x="1416558" y="665099"/>
                  </a:lnTo>
                  <a:lnTo>
                    <a:pt x="1362964" y="665099"/>
                  </a:lnTo>
                  <a:lnTo>
                    <a:pt x="1426464" y="792099"/>
                  </a:lnTo>
                  <a:lnTo>
                    <a:pt x="1483614" y="677799"/>
                  </a:lnTo>
                  <a:lnTo>
                    <a:pt x="1489964" y="665099"/>
                  </a:lnTo>
                  <a:close/>
                </a:path>
                <a:path w="2929254" h="1000760">
                  <a:moveTo>
                    <a:pt x="2928747" y="937260"/>
                  </a:moveTo>
                  <a:lnTo>
                    <a:pt x="2908935" y="927354"/>
                  </a:lnTo>
                  <a:lnTo>
                    <a:pt x="2801747" y="873760"/>
                  </a:lnTo>
                  <a:lnTo>
                    <a:pt x="2801747" y="927354"/>
                  </a:lnTo>
                  <a:lnTo>
                    <a:pt x="1560576" y="927354"/>
                  </a:lnTo>
                  <a:lnTo>
                    <a:pt x="1560576" y="947166"/>
                  </a:lnTo>
                  <a:lnTo>
                    <a:pt x="2801747" y="947166"/>
                  </a:lnTo>
                  <a:lnTo>
                    <a:pt x="2801747" y="1000760"/>
                  </a:lnTo>
                  <a:lnTo>
                    <a:pt x="2908935" y="947166"/>
                  </a:lnTo>
                  <a:lnTo>
                    <a:pt x="2928747" y="937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7940" y="3723144"/>
              <a:ext cx="559307" cy="4617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33906" y="2432050"/>
              <a:ext cx="568960" cy="127000"/>
            </a:xfrm>
            <a:custGeom>
              <a:avLst/>
              <a:gdLst/>
              <a:ahLst/>
              <a:cxnLst/>
              <a:rect l="l" t="t" r="r" b="b"/>
              <a:pathLst>
                <a:path w="568960" h="127000">
                  <a:moveTo>
                    <a:pt x="441960" y="0"/>
                  </a:moveTo>
                  <a:lnTo>
                    <a:pt x="441960" y="127000"/>
                  </a:lnTo>
                  <a:lnTo>
                    <a:pt x="549148" y="73405"/>
                  </a:lnTo>
                  <a:lnTo>
                    <a:pt x="454660" y="73405"/>
                  </a:lnTo>
                  <a:lnTo>
                    <a:pt x="454660" y="53594"/>
                  </a:lnTo>
                  <a:lnTo>
                    <a:pt x="549148" y="53594"/>
                  </a:lnTo>
                  <a:lnTo>
                    <a:pt x="441960" y="0"/>
                  </a:lnTo>
                  <a:close/>
                </a:path>
                <a:path w="568960" h="127000">
                  <a:moveTo>
                    <a:pt x="441960" y="53594"/>
                  </a:moveTo>
                  <a:lnTo>
                    <a:pt x="0" y="53594"/>
                  </a:lnTo>
                  <a:lnTo>
                    <a:pt x="0" y="73405"/>
                  </a:lnTo>
                  <a:lnTo>
                    <a:pt x="441960" y="73405"/>
                  </a:lnTo>
                  <a:lnTo>
                    <a:pt x="441960" y="53594"/>
                  </a:lnTo>
                  <a:close/>
                </a:path>
                <a:path w="568960" h="127000">
                  <a:moveTo>
                    <a:pt x="549148" y="53594"/>
                  </a:moveTo>
                  <a:lnTo>
                    <a:pt x="454660" y="53594"/>
                  </a:lnTo>
                  <a:lnTo>
                    <a:pt x="454660" y="73405"/>
                  </a:lnTo>
                  <a:lnTo>
                    <a:pt x="549148" y="73405"/>
                  </a:lnTo>
                  <a:lnTo>
                    <a:pt x="568960" y="63500"/>
                  </a:lnTo>
                  <a:lnTo>
                    <a:pt x="549148" y="535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92546" y="4280661"/>
            <a:ext cx="121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DECRYPTION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82055" y="2022348"/>
            <a:ext cx="1490980" cy="914400"/>
          </a:xfrm>
          <a:prstGeom prst="rect">
            <a:avLst/>
          </a:prstGeom>
          <a:solidFill>
            <a:srgbClr val="D9D9D9"/>
          </a:solidFill>
          <a:ln w="12192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22250" marR="215265" indent="38100" algn="just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Bit-stream Generation algorithm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64658" y="2416810"/>
            <a:ext cx="2693035" cy="1768475"/>
            <a:chOff x="5264658" y="2416810"/>
            <a:chExt cx="2693035" cy="1768475"/>
          </a:xfrm>
        </p:grpSpPr>
        <p:sp>
          <p:nvSpPr>
            <p:cNvPr id="15" name="object 15"/>
            <p:cNvSpPr/>
            <p:nvPr/>
          </p:nvSpPr>
          <p:spPr>
            <a:xfrm>
              <a:off x="5264658" y="2958845"/>
              <a:ext cx="2693035" cy="1000760"/>
            </a:xfrm>
            <a:custGeom>
              <a:avLst/>
              <a:gdLst/>
              <a:ahLst/>
              <a:cxnLst/>
              <a:rect l="l" t="t" r="r" b="b"/>
              <a:pathLst>
                <a:path w="2693034" h="1000760">
                  <a:moveTo>
                    <a:pt x="1064387" y="937260"/>
                  </a:moveTo>
                  <a:lnTo>
                    <a:pt x="1044575" y="927354"/>
                  </a:lnTo>
                  <a:lnTo>
                    <a:pt x="937387" y="873760"/>
                  </a:lnTo>
                  <a:lnTo>
                    <a:pt x="937387" y="927354"/>
                  </a:lnTo>
                  <a:lnTo>
                    <a:pt x="0" y="927354"/>
                  </a:lnTo>
                  <a:lnTo>
                    <a:pt x="0" y="947166"/>
                  </a:lnTo>
                  <a:lnTo>
                    <a:pt x="937387" y="947166"/>
                  </a:lnTo>
                  <a:lnTo>
                    <a:pt x="937387" y="1000760"/>
                  </a:lnTo>
                  <a:lnTo>
                    <a:pt x="1044575" y="947166"/>
                  </a:lnTo>
                  <a:lnTo>
                    <a:pt x="1064387" y="937260"/>
                  </a:lnTo>
                  <a:close/>
                </a:path>
                <a:path w="2693034" h="1000760">
                  <a:moveTo>
                    <a:pt x="1243063" y="665099"/>
                  </a:moveTo>
                  <a:lnTo>
                    <a:pt x="1189482" y="665099"/>
                  </a:lnTo>
                  <a:lnTo>
                    <a:pt x="1189482" y="0"/>
                  </a:lnTo>
                  <a:lnTo>
                    <a:pt x="1169670" y="0"/>
                  </a:lnTo>
                  <a:lnTo>
                    <a:pt x="1169670" y="665099"/>
                  </a:lnTo>
                  <a:lnTo>
                    <a:pt x="1116076" y="665099"/>
                  </a:lnTo>
                  <a:lnTo>
                    <a:pt x="1179576" y="792099"/>
                  </a:lnTo>
                  <a:lnTo>
                    <a:pt x="1236713" y="677799"/>
                  </a:lnTo>
                  <a:lnTo>
                    <a:pt x="1243063" y="665099"/>
                  </a:lnTo>
                  <a:close/>
                </a:path>
                <a:path w="2693034" h="1000760">
                  <a:moveTo>
                    <a:pt x="2692527" y="920496"/>
                  </a:moveTo>
                  <a:lnTo>
                    <a:pt x="2674759" y="911860"/>
                  </a:lnTo>
                  <a:lnTo>
                    <a:pt x="2564765" y="858393"/>
                  </a:lnTo>
                  <a:lnTo>
                    <a:pt x="2565400" y="911860"/>
                  </a:lnTo>
                  <a:lnTo>
                    <a:pt x="2565400" y="912012"/>
                  </a:lnTo>
                  <a:lnTo>
                    <a:pt x="1324216" y="926211"/>
                  </a:lnTo>
                  <a:lnTo>
                    <a:pt x="1324483" y="946023"/>
                  </a:lnTo>
                  <a:lnTo>
                    <a:pt x="2565641" y="931824"/>
                  </a:lnTo>
                  <a:lnTo>
                    <a:pt x="2566289" y="985393"/>
                  </a:lnTo>
                  <a:lnTo>
                    <a:pt x="2692527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2868" y="3723144"/>
              <a:ext cx="559308" cy="46175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64658" y="2416810"/>
              <a:ext cx="518159" cy="127000"/>
            </a:xfrm>
            <a:custGeom>
              <a:avLst/>
              <a:gdLst/>
              <a:ahLst/>
              <a:cxnLst/>
              <a:rect l="l" t="t" r="r" b="b"/>
              <a:pathLst>
                <a:path w="518160" h="127000">
                  <a:moveTo>
                    <a:pt x="390905" y="0"/>
                  </a:moveTo>
                  <a:lnTo>
                    <a:pt x="390905" y="127000"/>
                  </a:lnTo>
                  <a:lnTo>
                    <a:pt x="498094" y="73405"/>
                  </a:lnTo>
                  <a:lnTo>
                    <a:pt x="403605" y="73405"/>
                  </a:lnTo>
                  <a:lnTo>
                    <a:pt x="403605" y="53593"/>
                  </a:lnTo>
                  <a:lnTo>
                    <a:pt x="498093" y="53593"/>
                  </a:lnTo>
                  <a:lnTo>
                    <a:pt x="390905" y="0"/>
                  </a:lnTo>
                  <a:close/>
                </a:path>
                <a:path w="518160" h="127000">
                  <a:moveTo>
                    <a:pt x="390905" y="53593"/>
                  </a:moveTo>
                  <a:lnTo>
                    <a:pt x="0" y="53593"/>
                  </a:lnTo>
                  <a:lnTo>
                    <a:pt x="0" y="73405"/>
                  </a:lnTo>
                  <a:lnTo>
                    <a:pt x="390905" y="73405"/>
                  </a:lnTo>
                  <a:lnTo>
                    <a:pt x="390905" y="53593"/>
                  </a:lnTo>
                  <a:close/>
                </a:path>
                <a:path w="518160" h="127000">
                  <a:moveTo>
                    <a:pt x="498093" y="53593"/>
                  </a:moveTo>
                  <a:lnTo>
                    <a:pt x="403605" y="53593"/>
                  </a:lnTo>
                  <a:lnTo>
                    <a:pt x="403605" y="73405"/>
                  </a:lnTo>
                  <a:lnTo>
                    <a:pt x="498094" y="73405"/>
                  </a:lnTo>
                  <a:lnTo>
                    <a:pt x="517905" y="63500"/>
                  </a:lnTo>
                  <a:lnTo>
                    <a:pt x="498093" y="53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8191" y="3543122"/>
            <a:ext cx="11791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Plaintext(p</a:t>
            </a:r>
            <a:r>
              <a:rPr sz="1800" spc="-15" baseline="-20833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21590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100101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7087" y="2159000"/>
            <a:ext cx="63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Key(k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2891" y="2291588"/>
            <a:ext cx="720725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7475" algn="r">
              <a:lnSpc>
                <a:spcPts val="128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i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2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010101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54779" y="3543122"/>
            <a:ext cx="1313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Ciphertext(c</a:t>
            </a:r>
            <a:r>
              <a:rPr sz="1800" spc="-15" baseline="-20833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110000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87901" y="2144014"/>
            <a:ext cx="771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4381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Key(k</a:t>
            </a:r>
            <a:r>
              <a:rPr sz="1800" spc="-15" baseline="-20833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)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010101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85227" y="3543122"/>
            <a:ext cx="11791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Plaintext(p</a:t>
            </a:r>
            <a:r>
              <a:rPr sz="1800" spc="-15" baseline="-20833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21590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100101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3186" y="3051428"/>
            <a:ext cx="2305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K</a:t>
            </a:r>
            <a:r>
              <a:rPr sz="1800" spc="-37" baseline="-20833" dirty="0"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82460" y="3064890"/>
            <a:ext cx="2305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K</a:t>
            </a:r>
            <a:r>
              <a:rPr sz="1800" spc="-37" baseline="-20833" dirty="0"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Stream</a:t>
            </a:r>
            <a:r>
              <a:rPr spc="-55" dirty="0"/>
              <a:t> </a:t>
            </a:r>
            <a:r>
              <a:rPr dirty="0"/>
              <a:t>cipher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Block</a:t>
            </a:r>
            <a:r>
              <a:rPr spc="-45" dirty="0"/>
              <a:t> </a:t>
            </a:r>
            <a:r>
              <a:rPr spc="-10" dirty="0"/>
              <a:t>Cipher: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pc="-50" dirty="0"/>
              <a:t>A</a:t>
            </a:r>
            <a:r>
              <a:rPr dirty="0"/>
              <a:t>	block</a:t>
            </a:r>
            <a:r>
              <a:rPr spc="-35" dirty="0"/>
              <a:t> </a:t>
            </a:r>
            <a:r>
              <a:rPr dirty="0"/>
              <a:t>cipher</a:t>
            </a:r>
            <a:r>
              <a:rPr spc="-2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one</a:t>
            </a:r>
            <a:r>
              <a:rPr spc="-2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which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block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plaintext</a:t>
            </a:r>
            <a:r>
              <a:rPr spc="-2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10" dirty="0"/>
              <a:t>treated</a:t>
            </a:r>
            <a:r>
              <a:rPr spc="-25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spc="-50" dirty="0"/>
              <a:t>a </a:t>
            </a:r>
            <a:r>
              <a:rPr dirty="0"/>
              <a:t>whole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produce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ciphertext</a:t>
            </a:r>
            <a:r>
              <a:rPr spc="-25" dirty="0"/>
              <a:t> </a:t>
            </a:r>
            <a:r>
              <a:rPr dirty="0"/>
              <a:t>block</a:t>
            </a:r>
            <a:r>
              <a:rPr spc="-4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equal</a:t>
            </a:r>
            <a:r>
              <a:rPr spc="-35" dirty="0"/>
              <a:t> </a:t>
            </a:r>
            <a:r>
              <a:rPr spc="-10" dirty="0"/>
              <a:t>length.</a:t>
            </a:r>
          </a:p>
          <a:p>
            <a:pPr marL="12700">
              <a:lnSpc>
                <a:spcPct val="100000"/>
              </a:lnSpc>
            </a:pPr>
            <a:r>
              <a:rPr spc="-25" dirty="0"/>
              <a:t>Typically,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block</a:t>
            </a:r>
            <a:r>
              <a:rPr spc="-25" dirty="0"/>
              <a:t> </a:t>
            </a:r>
            <a:r>
              <a:rPr dirty="0"/>
              <a:t>size</a:t>
            </a:r>
            <a:r>
              <a:rPr spc="-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64</a:t>
            </a:r>
            <a:r>
              <a:rPr spc="-25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128</a:t>
            </a:r>
            <a:r>
              <a:rPr spc="-25" dirty="0"/>
              <a:t> </a:t>
            </a:r>
            <a:r>
              <a:rPr dirty="0"/>
              <a:t>bits</a:t>
            </a:r>
            <a:r>
              <a:rPr spc="-2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spc="-10" dirty="0"/>
              <a:t>used.</a:t>
            </a:r>
          </a:p>
          <a:p>
            <a:pPr marL="12700" marR="5756910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Examples: </a:t>
            </a:r>
            <a:r>
              <a:rPr spc="-10" dirty="0"/>
              <a:t>Feistel</a:t>
            </a:r>
            <a:r>
              <a:rPr spc="-80" dirty="0"/>
              <a:t> </a:t>
            </a:r>
            <a:r>
              <a:rPr spc="-10" dirty="0"/>
              <a:t>cipher </a:t>
            </a:r>
            <a:r>
              <a:rPr spc="-25" dirty="0"/>
              <a:t>DES</a:t>
            </a:r>
          </a:p>
          <a:p>
            <a:pPr marL="12700" marR="6132195">
              <a:lnSpc>
                <a:spcPct val="100000"/>
              </a:lnSpc>
            </a:pPr>
            <a:r>
              <a:rPr spc="-10" dirty="0"/>
              <a:t>Triple</a:t>
            </a:r>
            <a:r>
              <a:rPr spc="-100" dirty="0"/>
              <a:t> </a:t>
            </a:r>
            <a:r>
              <a:rPr spc="-25" dirty="0"/>
              <a:t>DES AES</a:t>
            </a:r>
          </a:p>
        </p:txBody>
      </p:sp>
      <p:sp>
        <p:nvSpPr>
          <p:cNvPr id="4" name="object 4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Stream</a:t>
            </a:r>
            <a:r>
              <a:rPr spc="-55" dirty="0"/>
              <a:t> </a:t>
            </a:r>
            <a:r>
              <a:rPr dirty="0"/>
              <a:t>cipher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Block</a:t>
            </a:r>
            <a:r>
              <a:rPr spc="-50" dirty="0"/>
              <a:t> </a:t>
            </a:r>
            <a:r>
              <a:rPr spc="-10" dirty="0"/>
              <a:t>Cipher:</a:t>
            </a:r>
          </a:p>
        </p:txBody>
      </p:sp>
      <p:sp>
        <p:nvSpPr>
          <p:cNvPr id="3" name="object 3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05458" y="3515614"/>
            <a:ext cx="2821940" cy="927100"/>
            <a:chOff x="1505458" y="3515614"/>
            <a:chExt cx="2821940" cy="927100"/>
          </a:xfrm>
        </p:grpSpPr>
        <p:sp>
          <p:nvSpPr>
            <p:cNvPr id="5" name="object 5"/>
            <p:cNvSpPr/>
            <p:nvPr/>
          </p:nvSpPr>
          <p:spPr>
            <a:xfrm>
              <a:off x="1511808" y="3521964"/>
              <a:ext cx="2809240" cy="914400"/>
            </a:xfrm>
            <a:custGeom>
              <a:avLst/>
              <a:gdLst/>
              <a:ahLst/>
              <a:cxnLst/>
              <a:rect l="l" t="t" r="r" b="b"/>
              <a:pathLst>
                <a:path w="2809240" h="914400">
                  <a:moveTo>
                    <a:pt x="2808731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808731" y="914400"/>
                  </a:lnTo>
                  <a:lnTo>
                    <a:pt x="280873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1808" y="3521964"/>
              <a:ext cx="2809240" cy="914400"/>
            </a:xfrm>
            <a:custGeom>
              <a:avLst/>
              <a:gdLst/>
              <a:ahLst/>
              <a:cxnLst/>
              <a:rect l="l" t="t" r="r" b="b"/>
              <a:pathLst>
                <a:path w="2809240" h="914400">
                  <a:moveTo>
                    <a:pt x="0" y="914400"/>
                  </a:moveTo>
                  <a:lnTo>
                    <a:pt x="2808731" y="914400"/>
                  </a:lnTo>
                  <a:lnTo>
                    <a:pt x="2808731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98117" y="3782314"/>
            <a:ext cx="24364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Encryption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64909" y="3515614"/>
            <a:ext cx="2388870" cy="927100"/>
            <a:chOff x="6264909" y="3515614"/>
            <a:chExt cx="2388870" cy="927100"/>
          </a:xfrm>
        </p:grpSpPr>
        <p:sp>
          <p:nvSpPr>
            <p:cNvPr id="9" name="object 9"/>
            <p:cNvSpPr/>
            <p:nvPr/>
          </p:nvSpPr>
          <p:spPr>
            <a:xfrm>
              <a:off x="6271259" y="3521964"/>
              <a:ext cx="2376170" cy="914400"/>
            </a:xfrm>
            <a:custGeom>
              <a:avLst/>
              <a:gdLst/>
              <a:ahLst/>
              <a:cxnLst/>
              <a:rect l="l" t="t" r="r" b="b"/>
              <a:pathLst>
                <a:path w="2376170" h="914400">
                  <a:moveTo>
                    <a:pt x="237591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375916" y="914400"/>
                  </a:lnTo>
                  <a:lnTo>
                    <a:pt x="23759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71259" y="3521964"/>
              <a:ext cx="2376170" cy="914400"/>
            </a:xfrm>
            <a:custGeom>
              <a:avLst/>
              <a:gdLst/>
              <a:ahLst/>
              <a:cxnLst/>
              <a:rect l="l" t="t" r="r" b="b"/>
              <a:pathLst>
                <a:path w="2376170" h="914400">
                  <a:moveTo>
                    <a:pt x="0" y="914400"/>
                  </a:moveTo>
                  <a:lnTo>
                    <a:pt x="2375916" y="914400"/>
                  </a:lnTo>
                  <a:lnTo>
                    <a:pt x="2375916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22440" y="3614115"/>
            <a:ext cx="12750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Decryption</a:t>
            </a:r>
            <a:endParaRPr sz="2200">
              <a:latin typeface="Calibri"/>
              <a:cs typeface="Calibri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7207" y="4853940"/>
            <a:ext cx="1684020" cy="4572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350"/>
              </a:spcBef>
            </a:pPr>
            <a:r>
              <a:rPr sz="2200" spc="-10" dirty="0">
                <a:latin typeface="Calibri"/>
                <a:cs typeface="Calibri"/>
              </a:rPr>
              <a:t>Plaintext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3016" y="2682239"/>
            <a:ext cx="1765300" cy="4572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350"/>
              </a:spcBef>
            </a:pPr>
            <a:r>
              <a:rPr sz="2200" spc="-10" dirty="0">
                <a:latin typeface="Calibri"/>
                <a:cs typeface="Calibri"/>
              </a:rPr>
              <a:t>Plaintext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7207" y="2695955"/>
            <a:ext cx="1684020" cy="4572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345"/>
              </a:spcBef>
            </a:pPr>
            <a:r>
              <a:rPr sz="2200" spc="-10" dirty="0">
                <a:latin typeface="Calibri"/>
                <a:cs typeface="Calibri"/>
              </a:rPr>
              <a:t>Ciphertext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3016" y="4817364"/>
            <a:ext cx="1765300" cy="4572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355"/>
              </a:spcBef>
            </a:pPr>
            <a:r>
              <a:rPr sz="2200" spc="-10" dirty="0">
                <a:latin typeface="Calibri"/>
                <a:cs typeface="Calibri"/>
              </a:rPr>
              <a:t>Ciphertext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6498" y="2861817"/>
            <a:ext cx="6588125" cy="2195830"/>
          </a:xfrm>
          <a:custGeom>
            <a:avLst/>
            <a:gdLst/>
            <a:ahLst/>
            <a:cxnLst/>
            <a:rect l="l" t="t" r="r" b="b"/>
            <a:pathLst>
              <a:path w="6588125" h="2195829">
                <a:moveTo>
                  <a:pt x="576072" y="1124204"/>
                </a:moveTo>
                <a:lnTo>
                  <a:pt x="556247" y="1114298"/>
                </a:lnTo>
                <a:lnTo>
                  <a:pt x="449072" y="1060704"/>
                </a:lnTo>
                <a:lnTo>
                  <a:pt x="449072" y="1114298"/>
                </a:lnTo>
                <a:lnTo>
                  <a:pt x="0" y="1114298"/>
                </a:lnTo>
                <a:lnTo>
                  <a:pt x="0" y="1134110"/>
                </a:lnTo>
                <a:lnTo>
                  <a:pt x="449072" y="1134110"/>
                </a:lnTo>
                <a:lnTo>
                  <a:pt x="449072" y="1187704"/>
                </a:lnTo>
                <a:lnTo>
                  <a:pt x="556260" y="1134110"/>
                </a:lnTo>
                <a:lnTo>
                  <a:pt x="576072" y="1124204"/>
                </a:lnTo>
                <a:close/>
              </a:path>
              <a:path w="6588125" h="2195829">
                <a:moveTo>
                  <a:pt x="2043176" y="1830070"/>
                </a:moveTo>
                <a:lnTo>
                  <a:pt x="1989582" y="1830070"/>
                </a:lnTo>
                <a:lnTo>
                  <a:pt x="1989582" y="1575308"/>
                </a:lnTo>
                <a:lnTo>
                  <a:pt x="1969770" y="1575308"/>
                </a:lnTo>
                <a:lnTo>
                  <a:pt x="1969770" y="1830070"/>
                </a:lnTo>
                <a:lnTo>
                  <a:pt x="1916176" y="1830070"/>
                </a:lnTo>
                <a:lnTo>
                  <a:pt x="1979676" y="1957070"/>
                </a:lnTo>
                <a:lnTo>
                  <a:pt x="2036826" y="1842770"/>
                </a:lnTo>
                <a:lnTo>
                  <a:pt x="2043176" y="1830070"/>
                </a:lnTo>
                <a:close/>
              </a:path>
              <a:path w="6588125" h="2195829">
                <a:moveTo>
                  <a:pt x="2043176" y="533146"/>
                </a:moveTo>
                <a:lnTo>
                  <a:pt x="1989582" y="533146"/>
                </a:lnTo>
                <a:lnTo>
                  <a:pt x="1989582" y="278384"/>
                </a:lnTo>
                <a:lnTo>
                  <a:pt x="1969770" y="278384"/>
                </a:lnTo>
                <a:lnTo>
                  <a:pt x="1969770" y="533146"/>
                </a:lnTo>
                <a:lnTo>
                  <a:pt x="1916176" y="533146"/>
                </a:lnTo>
                <a:lnTo>
                  <a:pt x="1979676" y="660146"/>
                </a:lnTo>
                <a:lnTo>
                  <a:pt x="2036826" y="545846"/>
                </a:lnTo>
                <a:lnTo>
                  <a:pt x="2043176" y="533146"/>
                </a:lnTo>
                <a:close/>
              </a:path>
              <a:path w="6588125" h="2195829">
                <a:moveTo>
                  <a:pt x="5335524" y="1124204"/>
                </a:moveTo>
                <a:lnTo>
                  <a:pt x="5315712" y="1114298"/>
                </a:lnTo>
                <a:lnTo>
                  <a:pt x="5208524" y="1060704"/>
                </a:lnTo>
                <a:lnTo>
                  <a:pt x="5208524" y="1114298"/>
                </a:lnTo>
                <a:lnTo>
                  <a:pt x="4759452" y="1114298"/>
                </a:lnTo>
                <a:lnTo>
                  <a:pt x="4759452" y="1134110"/>
                </a:lnTo>
                <a:lnTo>
                  <a:pt x="5208524" y="1134110"/>
                </a:lnTo>
                <a:lnTo>
                  <a:pt x="5208524" y="1187704"/>
                </a:lnTo>
                <a:lnTo>
                  <a:pt x="5315712" y="1134110"/>
                </a:lnTo>
                <a:lnTo>
                  <a:pt x="5335524" y="1124204"/>
                </a:lnTo>
                <a:close/>
              </a:path>
              <a:path w="6588125" h="2195829">
                <a:moveTo>
                  <a:pt x="5680951" y="63500"/>
                </a:moveTo>
                <a:lnTo>
                  <a:pt x="5661152" y="53594"/>
                </a:lnTo>
                <a:lnTo>
                  <a:pt x="5553964" y="0"/>
                </a:lnTo>
                <a:lnTo>
                  <a:pt x="5553964" y="53594"/>
                </a:lnTo>
                <a:lnTo>
                  <a:pt x="4006977" y="53594"/>
                </a:lnTo>
                <a:lnTo>
                  <a:pt x="4002532" y="58039"/>
                </a:lnTo>
                <a:lnTo>
                  <a:pt x="4002532" y="2175510"/>
                </a:lnTo>
                <a:lnTo>
                  <a:pt x="2862072" y="2175510"/>
                </a:lnTo>
                <a:lnTo>
                  <a:pt x="2862072" y="2195322"/>
                </a:lnTo>
                <a:lnTo>
                  <a:pt x="4017899" y="2195322"/>
                </a:lnTo>
                <a:lnTo>
                  <a:pt x="4022344" y="2190877"/>
                </a:lnTo>
                <a:lnTo>
                  <a:pt x="4022344" y="2185416"/>
                </a:lnTo>
                <a:lnTo>
                  <a:pt x="4022344" y="2175510"/>
                </a:lnTo>
                <a:lnTo>
                  <a:pt x="4022344" y="73406"/>
                </a:lnTo>
                <a:lnTo>
                  <a:pt x="5553964" y="73406"/>
                </a:lnTo>
                <a:lnTo>
                  <a:pt x="5553964" y="127000"/>
                </a:lnTo>
                <a:lnTo>
                  <a:pt x="5661139" y="73406"/>
                </a:lnTo>
                <a:lnTo>
                  <a:pt x="5680951" y="63500"/>
                </a:lnTo>
                <a:close/>
              </a:path>
              <a:path w="6588125" h="2195829">
                <a:moveTo>
                  <a:pt x="6577076" y="533146"/>
                </a:moveTo>
                <a:lnTo>
                  <a:pt x="6523482" y="533146"/>
                </a:lnTo>
                <a:lnTo>
                  <a:pt x="6523482" y="278384"/>
                </a:lnTo>
                <a:lnTo>
                  <a:pt x="6503670" y="278384"/>
                </a:lnTo>
                <a:lnTo>
                  <a:pt x="6503670" y="533146"/>
                </a:lnTo>
                <a:lnTo>
                  <a:pt x="6450076" y="533146"/>
                </a:lnTo>
                <a:lnTo>
                  <a:pt x="6513576" y="660146"/>
                </a:lnTo>
                <a:lnTo>
                  <a:pt x="6570726" y="545846"/>
                </a:lnTo>
                <a:lnTo>
                  <a:pt x="6577076" y="533146"/>
                </a:lnTo>
                <a:close/>
              </a:path>
              <a:path w="6588125" h="2195829">
                <a:moveTo>
                  <a:pt x="6587744" y="1830070"/>
                </a:moveTo>
                <a:lnTo>
                  <a:pt x="6534150" y="1830070"/>
                </a:lnTo>
                <a:lnTo>
                  <a:pt x="6534150" y="1575308"/>
                </a:lnTo>
                <a:lnTo>
                  <a:pt x="6514338" y="1575308"/>
                </a:lnTo>
                <a:lnTo>
                  <a:pt x="6514338" y="1830070"/>
                </a:lnTo>
                <a:lnTo>
                  <a:pt x="6460744" y="1830070"/>
                </a:lnTo>
                <a:lnTo>
                  <a:pt x="6524244" y="1957070"/>
                </a:lnTo>
                <a:lnTo>
                  <a:pt x="6581394" y="1842770"/>
                </a:lnTo>
                <a:lnTo>
                  <a:pt x="6587744" y="1830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6633" y="3580003"/>
            <a:ext cx="4292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Calibri"/>
                <a:cs typeface="Calibri"/>
              </a:rPr>
              <a:t>Key</a:t>
            </a:r>
            <a:endParaRPr sz="22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2200" spc="-25" dirty="0">
                <a:latin typeface="Calibri"/>
                <a:cs typeface="Calibri"/>
              </a:rPr>
              <a:t>(K)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35955" y="3580003"/>
            <a:ext cx="4292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Calibri"/>
                <a:cs typeface="Calibri"/>
              </a:rPr>
              <a:t>Key</a:t>
            </a:r>
            <a:endParaRPr sz="22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2200" spc="-25" dirty="0">
                <a:latin typeface="Calibri"/>
                <a:cs typeface="Calibri"/>
              </a:rPr>
              <a:t>(K)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80438" y="2403094"/>
            <a:ext cx="1764664" cy="127000"/>
          </a:xfrm>
          <a:custGeom>
            <a:avLst/>
            <a:gdLst/>
            <a:ahLst/>
            <a:cxnLst/>
            <a:rect l="l" t="t" r="r" b="b"/>
            <a:pathLst>
              <a:path w="1764664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5"/>
                </a:lnTo>
                <a:lnTo>
                  <a:pt x="114300" y="73405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764664" h="127000">
                <a:moveTo>
                  <a:pt x="1637157" y="0"/>
                </a:moveTo>
                <a:lnTo>
                  <a:pt x="1637157" y="127000"/>
                </a:lnTo>
                <a:lnTo>
                  <a:pt x="1744345" y="73405"/>
                </a:lnTo>
                <a:lnTo>
                  <a:pt x="1649857" y="73405"/>
                </a:lnTo>
                <a:lnTo>
                  <a:pt x="1649857" y="53593"/>
                </a:lnTo>
                <a:lnTo>
                  <a:pt x="1744344" y="53593"/>
                </a:lnTo>
                <a:lnTo>
                  <a:pt x="1637157" y="0"/>
                </a:lnTo>
                <a:close/>
              </a:path>
              <a:path w="1764664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5"/>
                </a:lnTo>
                <a:lnTo>
                  <a:pt x="127000" y="73405"/>
                </a:lnTo>
                <a:lnTo>
                  <a:pt x="127000" y="53593"/>
                </a:lnTo>
                <a:close/>
              </a:path>
              <a:path w="1764664" h="127000">
                <a:moveTo>
                  <a:pt x="1637157" y="53593"/>
                </a:moveTo>
                <a:lnTo>
                  <a:pt x="127000" y="53593"/>
                </a:lnTo>
                <a:lnTo>
                  <a:pt x="127000" y="73405"/>
                </a:lnTo>
                <a:lnTo>
                  <a:pt x="1637157" y="73405"/>
                </a:lnTo>
                <a:lnTo>
                  <a:pt x="1637157" y="53593"/>
                </a:lnTo>
                <a:close/>
              </a:path>
              <a:path w="1764664" h="127000">
                <a:moveTo>
                  <a:pt x="1744344" y="53593"/>
                </a:moveTo>
                <a:lnTo>
                  <a:pt x="1649857" y="53593"/>
                </a:lnTo>
                <a:lnTo>
                  <a:pt x="1649857" y="73405"/>
                </a:lnTo>
                <a:lnTo>
                  <a:pt x="1744345" y="73405"/>
                </a:lnTo>
                <a:lnTo>
                  <a:pt x="1764157" y="63500"/>
                </a:lnTo>
                <a:lnTo>
                  <a:pt x="1744344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87295" y="2021586"/>
            <a:ext cx="647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bits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19493" y="5408421"/>
            <a:ext cx="1764664" cy="127000"/>
          </a:xfrm>
          <a:custGeom>
            <a:avLst/>
            <a:gdLst/>
            <a:ahLst/>
            <a:cxnLst/>
            <a:rect l="l" t="t" r="r" b="b"/>
            <a:pathLst>
              <a:path w="1764665" h="127000">
                <a:moveTo>
                  <a:pt x="127000" y="0"/>
                </a:moveTo>
                <a:lnTo>
                  <a:pt x="0" y="63499"/>
                </a:lnTo>
                <a:lnTo>
                  <a:pt x="127000" y="126999"/>
                </a:lnTo>
                <a:lnTo>
                  <a:pt x="127000" y="73405"/>
                </a:lnTo>
                <a:lnTo>
                  <a:pt x="114300" y="73405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764665" h="127000">
                <a:moveTo>
                  <a:pt x="1637156" y="0"/>
                </a:moveTo>
                <a:lnTo>
                  <a:pt x="1637156" y="126999"/>
                </a:lnTo>
                <a:lnTo>
                  <a:pt x="1744344" y="73405"/>
                </a:lnTo>
                <a:lnTo>
                  <a:pt x="1649856" y="73405"/>
                </a:lnTo>
                <a:lnTo>
                  <a:pt x="1649856" y="53593"/>
                </a:lnTo>
                <a:lnTo>
                  <a:pt x="1744344" y="53593"/>
                </a:lnTo>
                <a:lnTo>
                  <a:pt x="1637156" y="0"/>
                </a:lnTo>
                <a:close/>
              </a:path>
              <a:path w="1764665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5"/>
                </a:lnTo>
                <a:lnTo>
                  <a:pt x="127000" y="73405"/>
                </a:lnTo>
                <a:lnTo>
                  <a:pt x="127000" y="53593"/>
                </a:lnTo>
                <a:close/>
              </a:path>
              <a:path w="1764665" h="127000">
                <a:moveTo>
                  <a:pt x="1637156" y="53593"/>
                </a:moveTo>
                <a:lnTo>
                  <a:pt x="127000" y="53593"/>
                </a:lnTo>
                <a:lnTo>
                  <a:pt x="127000" y="73405"/>
                </a:lnTo>
                <a:lnTo>
                  <a:pt x="1637156" y="73405"/>
                </a:lnTo>
                <a:lnTo>
                  <a:pt x="1637156" y="53593"/>
                </a:lnTo>
                <a:close/>
              </a:path>
              <a:path w="1764665" h="127000">
                <a:moveTo>
                  <a:pt x="1744344" y="53593"/>
                </a:moveTo>
                <a:lnTo>
                  <a:pt x="1649856" y="53593"/>
                </a:lnTo>
                <a:lnTo>
                  <a:pt x="1649856" y="73405"/>
                </a:lnTo>
                <a:lnTo>
                  <a:pt x="1744344" y="73405"/>
                </a:lnTo>
                <a:lnTo>
                  <a:pt x="1764156" y="63499"/>
                </a:lnTo>
                <a:lnTo>
                  <a:pt x="1744344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05015" y="5514543"/>
            <a:ext cx="647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bits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38721" y="2392426"/>
            <a:ext cx="1764664" cy="127000"/>
          </a:xfrm>
          <a:custGeom>
            <a:avLst/>
            <a:gdLst/>
            <a:ahLst/>
            <a:cxnLst/>
            <a:rect l="l" t="t" r="r" b="b"/>
            <a:pathLst>
              <a:path w="1764665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4"/>
                </a:lnTo>
                <a:lnTo>
                  <a:pt x="127000" y="53594"/>
                </a:lnTo>
                <a:lnTo>
                  <a:pt x="127000" y="0"/>
                </a:lnTo>
                <a:close/>
              </a:path>
              <a:path w="1764665" h="127000">
                <a:moveTo>
                  <a:pt x="1637156" y="0"/>
                </a:moveTo>
                <a:lnTo>
                  <a:pt x="1637156" y="127000"/>
                </a:lnTo>
                <a:lnTo>
                  <a:pt x="1744344" y="73406"/>
                </a:lnTo>
                <a:lnTo>
                  <a:pt x="1649856" y="73406"/>
                </a:lnTo>
                <a:lnTo>
                  <a:pt x="1649856" y="53594"/>
                </a:lnTo>
                <a:lnTo>
                  <a:pt x="1744345" y="53594"/>
                </a:lnTo>
                <a:lnTo>
                  <a:pt x="1637156" y="0"/>
                </a:lnTo>
                <a:close/>
              </a:path>
              <a:path w="1764665" h="127000">
                <a:moveTo>
                  <a:pt x="127000" y="53594"/>
                </a:moveTo>
                <a:lnTo>
                  <a:pt x="114300" y="53594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4"/>
                </a:lnTo>
                <a:close/>
              </a:path>
              <a:path w="1764665" h="127000">
                <a:moveTo>
                  <a:pt x="1637156" y="53594"/>
                </a:moveTo>
                <a:lnTo>
                  <a:pt x="127000" y="53594"/>
                </a:lnTo>
                <a:lnTo>
                  <a:pt x="127000" y="73406"/>
                </a:lnTo>
                <a:lnTo>
                  <a:pt x="1637156" y="73406"/>
                </a:lnTo>
                <a:lnTo>
                  <a:pt x="1637156" y="53594"/>
                </a:lnTo>
                <a:close/>
              </a:path>
              <a:path w="1764665" h="127000">
                <a:moveTo>
                  <a:pt x="1744345" y="53594"/>
                </a:moveTo>
                <a:lnTo>
                  <a:pt x="1649856" y="53594"/>
                </a:lnTo>
                <a:lnTo>
                  <a:pt x="1649856" y="73406"/>
                </a:lnTo>
                <a:lnTo>
                  <a:pt x="1744344" y="73406"/>
                </a:lnTo>
                <a:lnTo>
                  <a:pt x="1764156" y="63500"/>
                </a:lnTo>
                <a:lnTo>
                  <a:pt x="1744345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28180" y="2021586"/>
            <a:ext cx="647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bits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33777" y="5406897"/>
            <a:ext cx="1764664" cy="127000"/>
          </a:xfrm>
          <a:custGeom>
            <a:avLst/>
            <a:gdLst/>
            <a:ahLst/>
            <a:cxnLst/>
            <a:rect l="l" t="t" r="r" b="b"/>
            <a:pathLst>
              <a:path w="1764664" h="127000">
                <a:moveTo>
                  <a:pt x="127000" y="0"/>
                </a:moveTo>
                <a:lnTo>
                  <a:pt x="0" y="63499"/>
                </a:lnTo>
                <a:lnTo>
                  <a:pt x="127000" y="126999"/>
                </a:lnTo>
                <a:lnTo>
                  <a:pt x="127000" y="73405"/>
                </a:lnTo>
                <a:lnTo>
                  <a:pt x="114300" y="73405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764664" h="127000">
                <a:moveTo>
                  <a:pt x="1637157" y="0"/>
                </a:moveTo>
                <a:lnTo>
                  <a:pt x="1637157" y="126999"/>
                </a:lnTo>
                <a:lnTo>
                  <a:pt x="1744345" y="73405"/>
                </a:lnTo>
                <a:lnTo>
                  <a:pt x="1649857" y="73405"/>
                </a:lnTo>
                <a:lnTo>
                  <a:pt x="1649857" y="53593"/>
                </a:lnTo>
                <a:lnTo>
                  <a:pt x="1744345" y="53593"/>
                </a:lnTo>
                <a:lnTo>
                  <a:pt x="1637157" y="0"/>
                </a:lnTo>
                <a:close/>
              </a:path>
              <a:path w="1764664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5"/>
                </a:lnTo>
                <a:lnTo>
                  <a:pt x="127000" y="73405"/>
                </a:lnTo>
                <a:lnTo>
                  <a:pt x="127000" y="53593"/>
                </a:lnTo>
                <a:close/>
              </a:path>
              <a:path w="1764664" h="127000">
                <a:moveTo>
                  <a:pt x="1637157" y="53593"/>
                </a:moveTo>
                <a:lnTo>
                  <a:pt x="127000" y="53593"/>
                </a:lnTo>
                <a:lnTo>
                  <a:pt x="127000" y="73405"/>
                </a:lnTo>
                <a:lnTo>
                  <a:pt x="1637157" y="73405"/>
                </a:lnTo>
                <a:lnTo>
                  <a:pt x="1637157" y="53593"/>
                </a:lnTo>
                <a:close/>
              </a:path>
              <a:path w="1764664" h="127000">
                <a:moveTo>
                  <a:pt x="1744345" y="53593"/>
                </a:moveTo>
                <a:lnTo>
                  <a:pt x="1649857" y="53593"/>
                </a:lnTo>
                <a:lnTo>
                  <a:pt x="1649857" y="73405"/>
                </a:lnTo>
                <a:lnTo>
                  <a:pt x="1744345" y="73405"/>
                </a:lnTo>
                <a:lnTo>
                  <a:pt x="1764157" y="63499"/>
                </a:lnTo>
                <a:lnTo>
                  <a:pt x="174434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41270" y="5514543"/>
            <a:ext cx="647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bits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Confusion</a:t>
            </a:r>
            <a:r>
              <a:rPr spc="-40" dirty="0"/>
              <a:t> </a:t>
            </a:r>
            <a:r>
              <a:rPr dirty="0"/>
              <a:t>&amp;</a:t>
            </a:r>
            <a:r>
              <a:rPr spc="-45" dirty="0"/>
              <a:t> </a:t>
            </a:r>
            <a:r>
              <a:rPr spc="-10" dirty="0"/>
              <a:t>Diffusion:</a:t>
            </a:r>
          </a:p>
        </p:txBody>
      </p:sp>
      <p:sp>
        <p:nvSpPr>
          <p:cNvPr id="3" name="object 3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3540" y="1643989"/>
            <a:ext cx="3700145" cy="2054860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43180" algn="ctr">
              <a:lnSpc>
                <a:spcPct val="100000"/>
              </a:lnSpc>
              <a:spcBef>
                <a:spcPts val="870"/>
              </a:spcBef>
            </a:pPr>
            <a:r>
              <a:rPr sz="2000" b="1" spc="-10" dirty="0">
                <a:latin typeface="Calibri"/>
                <a:cs typeface="Calibri"/>
              </a:rPr>
              <a:t>Confusion</a:t>
            </a:r>
            <a:endParaRPr sz="200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160"/>
              </a:lnSpc>
              <a:spcBef>
                <a:spcPts val="1040"/>
              </a:spcBef>
              <a:buSzPct val="90000"/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Confusion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hides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relationship </a:t>
            </a:r>
            <a:r>
              <a:rPr sz="2000" dirty="0">
                <a:latin typeface="Calibri"/>
                <a:cs typeface="Calibri"/>
              </a:rPr>
              <a:t>between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cipher</a:t>
            </a:r>
            <a:r>
              <a:rPr sz="20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key.</a:t>
            </a:r>
            <a:endParaRPr sz="2000">
              <a:latin typeface="Calibri"/>
              <a:cs typeface="Calibri"/>
            </a:endParaRPr>
          </a:p>
          <a:p>
            <a:pPr marL="355600" marR="52705" indent="-342900" algn="just">
              <a:lnSpc>
                <a:spcPts val="2160"/>
              </a:lnSpc>
              <a:spcBef>
                <a:spcPts val="994"/>
              </a:spcBef>
              <a:buSzPct val="90000"/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achieved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complex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substitution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algorithm.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7971" y="2503398"/>
            <a:ext cx="4057015" cy="71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100"/>
              </a:spcBef>
              <a:tabLst>
                <a:tab pos="1122045" algn="l"/>
                <a:tab pos="1664335" algn="l"/>
                <a:tab pos="2512060" algn="l"/>
                <a:tab pos="3111500" algn="l"/>
                <a:tab pos="3698240" algn="l"/>
              </a:tabLst>
            </a:pPr>
            <a:r>
              <a:rPr sz="2000" spc="-10" dirty="0">
                <a:latin typeface="Calibri"/>
                <a:cs typeface="Calibri"/>
              </a:rPr>
              <a:t>between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cipher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plaintext.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284741" y="1539213"/>
            <a:ext cx="84455" cy="2635250"/>
            <a:chOff x="4284741" y="1539213"/>
            <a:chExt cx="84455" cy="26352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84741" y="1539213"/>
              <a:ext cx="83978" cy="26350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328922" y="1552193"/>
              <a:ext cx="0" cy="2573020"/>
            </a:xfrm>
            <a:custGeom>
              <a:avLst/>
              <a:gdLst/>
              <a:ahLst/>
              <a:cxnLst/>
              <a:rect l="l" t="t" r="r" b="b"/>
              <a:pathLst>
                <a:path h="2573020">
                  <a:moveTo>
                    <a:pt x="0" y="0"/>
                  </a:moveTo>
                  <a:lnTo>
                    <a:pt x="0" y="257301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30579" y="4315714"/>
            <a:ext cx="135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X1=0010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1011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0579" y="4929885"/>
            <a:ext cx="1355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X2=0000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1011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98056" y="4783582"/>
            <a:ext cx="1345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Y2=0110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1100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73170" y="4291329"/>
            <a:ext cx="1812925" cy="941069"/>
            <a:chOff x="3773170" y="4291329"/>
            <a:chExt cx="1812925" cy="941069"/>
          </a:xfrm>
        </p:grpSpPr>
        <p:sp>
          <p:nvSpPr>
            <p:cNvPr id="13" name="object 13"/>
            <p:cNvSpPr/>
            <p:nvPr/>
          </p:nvSpPr>
          <p:spPr>
            <a:xfrm>
              <a:off x="3779520" y="4297679"/>
              <a:ext cx="1800225" cy="928369"/>
            </a:xfrm>
            <a:custGeom>
              <a:avLst/>
              <a:gdLst/>
              <a:ahLst/>
              <a:cxnLst/>
              <a:rect l="l" t="t" r="r" b="b"/>
              <a:pathLst>
                <a:path w="1800225" h="928370">
                  <a:moveTo>
                    <a:pt x="1645157" y="0"/>
                  </a:moveTo>
                  <a:lnTo>
                    <a:pt x="154685" y="0"/>
                  </a:lnTo>
                  <a:lnTo>
                    <a:pt x="105777" y="7882"/>
                  </a:lnTo>
                  <a:lnTo>
                    <a:pt x="63313" y="29833"/>
                  </a:lnTo>
                  <a:lnTo>
                    <a:pt x="29833" y="63313"/>
                  </a:lnTo>
                  <a:lnTo>
                    <a:pt x="7882" y="105777"/>
                  </a:lnTo>
                  <a:lnTo>
                    <a:pt x="0" y="154686"/>
                  </a:lnTo>
                  <a:lnTo>
                    <a:pt x="0" y="773430"/>
                  </a:lnTo>
                  <a:lnTo>
                    <a:pt x="7882" y="822338"/>
                  </a:lnTo>
                  <a:lnTo>
                    <a:pt x="29833" y="864802"/>
                  </a:lnTo>
                  <a:lnTo>
                    <a:pt x="63313" y="898282"/>
                  </a:lnTo>
                  <a:lnTo>
                    <a:pt x="105777" y="920233"/>
                  </a:lnTo>
                  <a:lnTo>
                    <a:pt x="154685" y="928116"/>
                  </a:lnTo>
                  <a:lnTo>
                    <a:pt x="1645157" y="928116"/>
                  </a:lnTo>
                  <a:lnTo>
                    <a:pt x="1694066" y="920233"/>
                  </a:lnTo>
                  <a:lnTo>
                    <a:pt x="1736530" y="898282"/>
                  </a:lnTo>
                  <a:lnTo>
                    <a:pt x="1770010" y="864802"/>
                  </a:lnTo>
                  <a:lnTo>
                    <a:pt x="1791961" y="822338"/>
                  </a:lnTo>
                  <a:lnTo>
                    <a:pt x="1799843" y="773430"/>
                  </a:lnTo>
                  <a:lnTo>
                    <a:pt x="1799843" y="154686"/>
                  </a:lnTo>
                  <a:lnTo>
                    <a:pt x="1791961" y="105777"/>
                  </a:lnTo>
                  <a:lnTo>
                    <a:pt x="1770010" y="63313"/>
                  </a:lnTo>
                  <a:lnTo>
                    <a:pt x="1736530" y="29833"/>
                  </a:lnTo>
                  <a:lnTo>
                    <a:pt x="1694066" y="7882"/>
                  </a:lnTo>
                  <a:lnTo>
                    <a:pt x="164515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79520" y="4297679"/>
              <a:ext cx="1800225" cy="928369"/>
            </a:xfrm>
            <a:custGeom>
              <a:avLst/>
              <a:gdLst/>
              <a:ahLst/>
              <a:cxnLst/>
              <a:rect l="l" t="t" r="r" b="b"/>
              <a:pathLst>
                <a:path w="1800225" h="928370">
                  <a:moveTo>
                    <a:pt x="0" y="154686"/>
                  </a:moveTo>
                  <a:lnTo>
                    <a:pt x="7882" y="105777"/>
                  </a:lnTo>
                  <a:lnTo>
                    <a:pt x="29833" y="63313"/>
                  </a:lnTo>
                  <a:lnTo>
                    <a:pt x="63313" y="29833"/>
                  </a:lnTo>
                  <a:lnTo>
                    <a:pt x="105777" y="7882"/>
                  </a:lnTo>
                  <a:lnTo>
                    <a:pt x="154685" y="0"/>
                  </a:lnTo>
                  <a:lnTo>
                    <a:pt x="1645157" y="0"/>
                  </a:lnTo>
                  <a:lnTo>
                    <a:pt x="1694066" y="7882"/>
                  </a:lnTo>
                  <a:lnTo>
                    <a:pt x="1736530" y="29833"/>
                  </a:lnTo>
                  <a:lnTo>
                    <a:pt x="1770010" y="63313"/>
                  </a:lnTo>
                  <a:lnTo>
                    <a:pt x="1791961" y="105777"/>
                  </a:lnTo>
                  <a:lnTo>
                    <a:pt x="1799843" y="154686"/>
                  </a:lnTo>
                  <a:lnTo>
                    <a:pt x="1799843" y="773430"/>
                  </a:lnTo>
                  <a:lnTo>
                    <a:pt x="1791961" y="822338"/>
                  </a:lnTo>
                  <a:lnTo>
                    <a:pt x="1770010" y="864802"/>
                  </a:lnTo>
                  <a:lnTo>
                    <a:pt x="1736530" y="898282"/>
                  </a:lnTo>
                  <a:lnTo>
                    <a:pt x="1694066" y="920233"/>
                  </a:lnTo>
                  <a:lnTo>
                    <a:pt x="1645157" y="928116"/>
                  </a:lnTo>
                  <a:lnTo>
                    <a:pt x="154685" y="928116"/>
                  </a:lnTo>
                  <a:lnTo>
                    <a:pt x="105777" y="920233"/>
                  </a:lnTo>
                  <a:lnTo>
                    <a:pt x="63313" y="898282"/>
                  </a:lnTo>
                  <a:lnTo>
                    <a:pt x="29833" y="864802"/>
                  </a:lnTo>
                  <a:lnTo>
                    <a:pt x="7882" y="822338"/>
                  </a:lnTo>
                  <a:lnTo>
                    <a:pt x="0" y="773430"/>
                  </a:lnTo>
                  <a:lnTo>
                    <a:pt x="0" y="15468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251197" y="4597654"/>
            <a:ext cx="858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Diffusion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132582" y="4693665"/>
            <a:ext cx="3095625" cy="136525"/>
          </a:xfrm>
          <a:custGeom>
            <a:avLst/>
            <a:gdLst/>
            <a:ahLst/>
            <a:cxnLst/>
            <a:rect l="l" t="t" r="r" b="b"/>
            <a:pathLst>
              <a:path w="3095625" h="136525">
                <a:moveTo>
                  <a:pt x="648081" y="72644"/>
                </a:moveTo>
                <a:lnTo>
                  <a:pt x="628269" y="62738"/>
                </a:lnTo>
                <a:lnTo>
                  <a:pt x="521081" y="9144"/>
                </a:lnTo>
                <a:lnTo>
                  <a:pt x="521081" y="62738"/>
                </a:lnTo>
                <a:lnTo>
                  <a:pt x="0" y="62738"/>
                </a:lnTo>
                <a:lnTo>
                  <a:pt x="0" y="82550"/>
                </a:lnTo>
                <a:lnTo>
                  <a:pt x="521081" y="82550"/>
                </a:lnTo>
                <a:lnTo>
                  <a:pt x="521081" y="136144"/>
                </a:lnTo>
                <a:lnTo>
                  <a:pt x="628269" y="82550"/>
                </a:lnTo>
                <a:lnTo>
                  <a:pt x="648081" y="72644"/>
                </a:lnTo>
                <a:close/>
              </a:path>
              <a:path w="3095625" h="136525">
                <a:moveTo>
                  <a:pt x="3095625" y="63500"/>
                </a:moveTo>
                <a:lnTo>
                  <a:pt x="3075813" y="53594"/>
                </a:lnTo>
                <a:lnTo>
                  <a:pt x="2968625" y="0"/>
                </a:lnTo>
                <a:lnTo>
                  <a:pt x="2968625" y="53594"/>
                </a:lnTo>
                <a:lnTo>
                  <a:pt x="2447544" y="53594"/>
                </a:lnTo>
                <a:lnTo>
                  <a:pt x="2447544" y="73406"/>
                </a:lnTo>
                <a:lnTo>
                  <a:pt x="2968625" y="73406"/>
                </a:lnTo>
                <a:lnTo>
                  <a:pt x="2968625" y="127000"/>
                </a:lnTo>
                <a:lnTo>
                  <a:pt x="3075813" y="73406"/>
                </a:lnTo>
                <a:lnTo>
                  <a:pt x="3095625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07972" y="5266944"/>
            <a:ext cx="127000" cy="410209"/>
          </a:xfrm>
          <a:custGeom>
            <a:avLst/>
            <a:gdLst/>
            <a:ahLst/>
            <a:cxnLst/>
            <a:rect l="l" t="t" r="r" b="b"/>
            <a:pathLst>
              <a:path w="127000" h="410210">
                <a:moveTo>
                  <a:pt x="69850" y="114299"/>
                </a:moveTo>
                <a:lnTo>
                  <a:pt x="57150" y="114299"/>
                </a:lnTo>
                <a:lnTo>
                  <a:pt x="57150" y="409727"/>
                </a:lnTo>
                <a:lnTo>
                  <a:pt x="69850" y="409727"/>
                </a:lnTo>
                <a:lnTo>
                  <a:pt x="69850" y="114299"/>
                </a:lnTo>
                <a:close/>
              </a:path>
              <a:path w="127000" h="410210">
                <a:moveTo>
                  <a:pt x="63500" y="0"/>
                </a:moveTo>
                <a:lnTo>
                  <a:pt x="0" y="126999"/>
                </a:lnTo>
                <a:lnTo>
                  <a:pt x="57150" y="126999"/>
                </a:lnTo>
                <a:lnTo>
                  <a:pt x="57150" y="114299"/>
                </a:lnTo>
                <a:lnTo>
                  <a:pt x="120650" y="114299"/>
                </a:lnTo>
                <a:lnTo>
                  <a:pt x="63500" y="0"/>
                </a:lnTo>
                <a:close/>
              </a:path>
              <a:path w="127000" h="410210">
                <a:moveTo>
                  <a:pt x="120650" y="114299"/>
                </a:moveTo>
                <a:lnTo>
                  <a:pt x="69850" y="114299"/>
                </a:lnTo>
                <a:lnTo>
                  <a:pt x="69850" y="126999"/>
                </a:lnTo>
                <a:lnTo>
                  <a:pt x="127000" y="126999"/>
                </a:lnTo>
                <a:lnTo>
                  <a:pt x="120650" y="11429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48524" y="5134355"/>
            <a:ext cx="290195" cy="410209"/>
          </a:xfrm>
          <a:custGeom>
            <a:avLst/>
            <a:gdLst/>
            <a:ahLst/>
            <a:cxnLst/>
            <a:rect l="l" t="t" r="r" b="b"/>
            <a:pathLst>
              <a:path w="290195" h="410210">
                <a:moveTo>
                  <a:pt x="127000" y="127000"/>
                </a:moveTo>
                <a:lnTo>
                  <a:pt x="120650" y="114300"/>
                </a:lnTo>
                <a:lnTo>
                  <a:pt x="63500" y="0"/>
                </a:lnTo>
                <a:lnTo>
                  <a:pt x="0" y="127000"/>
                </a:lnTo>
                <a:lnTo>
                  <a:pt x="57150" y="127000"/>
                </a:lnTo>
                <a:lnTo>
                  <a:pt x="57150" y="409702"/>
                </a:lnTo>
                <a:lnTo>
                  <a:pt x="69850" y="409702"/>
                </a:lnTo>
                <a:lnTo>
                  <a:pt x="69850" y="127000"/>
                </a:lnTo>
                <a:lnTo>
                  <a:pt x="127000" y="127000"/>
                </a:lnTo>
                <a:close/>
              </a:path>
              <a:path w="290195" h="410210">
                <a:moveTo>
                  <a:pt x="290068" y="127000"/>
                </a:moveTo>
                <a:lnTo>
                  <a:pt x="283718" y="114300"/>
                </a:lnTo>
                <a:lnTo>
                  <a:pt x="226568" y="0"/>
                </a:lnTo>
                <a:lnTo>
                  <a:pt x="163068" y="127000"/>
                </a:lnTo>
                <a:lnTo>
                  <a:pt x="220218" y="127000"/>
                </a:lnTo>
                <a:lnTo>
                  <a:pt x="220218" y="409702"/>
                </a:lnTo>
                <a:lnTo>
                  <a:pt x="232918" y="409702"/>
                </a:lnTo>
                <a:lnTo>
                  <a:pt x="232918" y="127000"/>
                </a:lnTo>
                <a:lnTo>
                  <a:pt x="290068" y="127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532116" y="5134355"/>
            <a:ext cx="127000" cy="410209"/>
          </a:xfrm>
          <a:custGeom>
            <a:avLst/>
            <a:gdLst/>
            <a:ahLst/>
            <a:cxnLst/>
            <a:rect l="l" t="t" r="r" b="b"/>
            <a:pathLst>
              <a:path w="127000" h="410210">
                <a:moveTo>
                  <a:pt x="69850" y="114300"/>
                </a:moveTo>
                <a:lnTo>
                  <a:pt x="57150" y="114300"/>
                </a:lnTo>
                <a:lnTo>
                  <a:pt x="57150" y="409702"/>
                </a:lnTo>
                <a:lnTo>
                  <a:pt x="69850" y="409702"/>
                </a:lnTo>
                <a:lnTo>
                  <a:pt x="69850" y="114300"/>
                </a:lnTo>
                <a:close/>
              </a:path>
              <a:path w="127000" h="410210">
                <a:moveTo>
                  <a:pt x="63500" y="0"/>
                </a:moveTo>
                <a:lnTo>
                  <a:pt x="0" y="127000"/>
                </a:lnTo>
                <a:lnTo>
                  <a:pt x="57150" y="127000"/>
                </a:lnTo>
                <a:lnTo>
                  <a:pt x="57150" y="114300"/>
                </a:lnTo>
                <a:lnTo>
                  <a:pt x="120650" y="114300"/>
                </a:lnTo>
                <a:lnTo>
                  <a:pt x="63500" y="0"/>
                </a:lnTo>
                <a:close/>
              </a:path>
              <a:path w="127000" h="410210">
                <a:moveTo>
                  <a:pt x="120650" y="114300"/>
                </a:moveTo>
                <a:lnTo>
                  <a:pt x="69850" y="114300"/>
                </a:lnTo>
                <a:lnTo>
                  <a:pt x="69850" y="127000"/>
                </a:lnTo>
                <a:lnTo>
                  <a:pt x="127000" y="127000"/>
                </a:lnTo>
                <a:lnTo>
                  <a:pt x="120650" y="1143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064248" y="5134355"/>
            <a:ext cx="271780" cy="410209"/>
          </a:xfrm>
          <a:custGeom>
            <a:avLst/>
            <a:gdLst/>
            <a:ahLst/>
            <a:cxnLst/>
            <a:rect l="l" t="t" r="r" b="b"/>
            <a:pathLst>
              <a:path w="271779" h="410210">
                <a:moveTo>
                  <a:pt x="127000" y="127000"/>
                </a:moveTo>
                <a:lnTo>
                  <a:pt x="120650" y="114300"/>
                </a:lnTo>
                <a:lnTo>
                  <a:pt x="63500" y="0"/>
                </a:lnTo>
                <a:lnTo>
                  <a:pt x="0" y="127000"/>
                </a:lnTo>
                <a:lnTo>
                  <a:pt x="57150" y="127000"/>
                </a:lnTo>
                <a:lnTo>
                  <a:pt x="57150" y="409702"/>
                </a:lnTo>
                <a:lnTo>
                  <a:pt x="69850" y="409702"/>
                </a:lnTo>
                <a:lnTo>
                  <a:pt x="69850" y="127000"/>
                </a:lnTo>
                <a:lnTo>
                  <a:pt x="127000" y="127000"/>
                </a:lnTo>
                <a:close/>
              </a:path>
              <a:path w="271779" h="410210">
                <a:moveTo>
                  <a:pt x="271780" y="127000"/>
                </a:moveTo>
                <a:lnTo>
                  <a:pt x="265430" y="114300"/>
                </a:lnTo>
                <a:lnTo>
                  <a:pt x="208280" y="0"/>
                </a:lnTo>
                <a:lnTo>
                  <a:pt x="144780" y="127000"/>
                </a:lnTo>
                <a:lnTo>
                  <a:pt x="201930" y="127000"/>
                </a:lnTo>
                <a:lnTo>
                  <a:pt x="201930" y="409702"/>
                </a:lnTo>
                <a:lnTo>
                  <a:pt x="214630" y="409702"/>
                </a:lnTo>
                <a:lnTo>
                  <a:pt x="214630" y="127000"/>
                </a:lnTo>
                <a:lnTo>
                  <a:pt x="271780" y="1270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403096" y="5779109"/>
            <a:ext cx="1226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Single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bit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flip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92797" y="5695899"/>
            <a:ext cx="1285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Many</a:t>
            </a:r>
            <a:r>
              <a:rPr sz="18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bit</a:t>
            </a:r>
            <a:r>
              <a:rPr sz="18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flips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32582" y="5899150"/>
            <a:ext cx="3096895" cy="127000"/>
          </a:xfrm>
          <a:custGeom>
            <a:avLst/>
            <a:gdLst/>
            <a:ahLst/>
            <a:cxnLst/>
            <a:rect l="l" t="t" r="r" b="b"/>
            <a:pathLst>
              <a:path w="3096895" h="127000">
                <a:moveTo>
                  <a:pt x="158495" y="53593"/>
                </a:moveTo>
                <a:lnTo>
                  <a:pt x="0" y="53593"/>
                </a:lnTo>
                <a:lnTo>
                  <a:pt x="0" y="73406"/>
                </a:lnTo>
                <a:lnTo>
                  <a:pt x="158495" y="73406"/>
                </a:lnTo>
                <a:lnTo>
                  <a:pt x="158495" y="53593"/>
                </a:lnTo>
                <a:close/>
              </a:path>
              <a:path w="3096895" h="127000">
                <a:moveTo>
                  <a:pt x="376428" y="53593"/>
                </a:moveTo>
                <a:lnTo>
                  <a:pt x="217931" y="53593"/>
                </a:lnTo>
                <a:lnTo>
                  <a:pt x="217931" y="73406"/>
                </a:lnTo>
                <a:lnTo>
                  <a:pt x="376428" y="73406"/>
                </a:lnTo>
                <a:lnTo>
                  <a:pt x="376428" y="53593"/>
                </a:lnTo>
                <a:close/>
              </a:path>
              <a:path w="3096895" h="127000">
                <a:moveTo>
                  <a:pt x="594359" y="53593"/>
                </a:moveTo>
                <a:lnTo>
                  <a:pt x="435864" y="53593"/>
                </a:lnTo>
                <a:lnTo>
                  <a:pt x="435864" y="73406"/>
                </a:lnTo>
                <a:lnTo>
                  <a:pt x="594359" y="73406"/>
                </a:lnTo>
                <a:lnTo>
                  <a:pt x="594359" y="53593"/>
                </a:lnTo>
                <a:close/>
              </a:path>
              <a:path w="3096895" h="127000">
                <a:moveTo>
                  <a:pt x="812292" y="53593"/>
                </a:moveTo>
                <a:lnTo>
                  <a:pt x="653795" y="53593"/>
                </a:lnTo>
                <a:lnTo>
                  <a:pt x="653795" y="73406"/>
                </a:lnTo>
                <a:lnTo>
                  <a:pt x="812292" y="73406"/>
                </a:lnTo>
                <a:lnTo>
                  <a:pt x="812292" y="53593"/>
                </a:lnTo>
                <a:close/>
              </a:path>
              <a:path w="3096895" h="127000">
                <a:moveTo>
                  <a:pt x="1030223" y="53593"/>
                </a:moveTo>
                <a:lnTo>
                  <a:pt x="871728" y="53593"/>
                </a:lnTo>
                <a:lnTo>
                  <a:pt x="871728" y="73406"/>
                </a:lnTo>
                <a:lnTo>
                  <a:pt x="1030223" y="73406"/>
                </a:lnTo>
                <a:lnTo>
                  <a:pt x="1030223" y="53593"/>
                </a:lnTo>
                <a:close/>
              </a:path>
              <a:path w="3096895" h="127000">
                <a:moveTo>
                  <a:pt x="1248156" y="53593"/>
                </a:moveTo>
                <a:lnTo>
                  <a:pt x="1089659" y="53593"/>
                </a:lnTo>
                <a:lnTo>
                  <a:pt x="1089659" y="73406"/>
                </a:lnTo>
                <a:lnTo>
                  <a:pt x="1248156" y="73406"/>
                </a:lnTo>
                <a:lnTo>
                  <a:pt x="1248156" y="53593"/>
                </a:lnTo>
                <a:close/>
              </a:path>
              <a:path w="3096895" h="127000">
                <a:moveTo>
                  <a:pt x="1466088" y="53593"/>
                </a:moveTo>
                <a:lnTo>
                  <a:pt x="1307592" y="53593"/>
                </a:lnTo>
                <a:lnTo>
                  <a:pt x="1307592" y="73406"/>
                </a:lnTo>
                <a:lnTo>
                  <a:pt x="1466088" y="73406"/>
                </a:lnTo>
                <a:lnTo>
                  <a:pt x="1466088" y="53593"/>
                </a:lnTo>
                <a:close/>
              </a:path>
              <a:path w="3096895" h="127000">
                <a:moveTo>
                  <a:pt x="1684020" y="53593"/>
                </a:moveTo>
                <a:lnTo>
                  <a:pt x="1525523" y="53593"/>
                </a:lnTo>
                <a:lnTo>
                  <a:pt x="1525523" y="73406"/>
                </a:lnTo>
                <a:lnTo>
                  <a:pt x="1684020" y="73406"/>
                </a:lnTo>
                <a:lnTo>
                  <a:pt x="1684020" y="53593"/>
                </a:lnTo>
                <a:close/>
              </a:path>
              <a:path w="3096895" h="127000">
                <a:moveTo>
                  <a:pt x="1901952" y="53593"/>
                </a:moveTo>
                <a:lnTo>
                  <a:pt x="1743456" y="53593"/>
                </a:lnTo>
                <a:lnTo>
                  <a:pt x="1743456" y="73406"/>
                </a:lnTo>
                <a:lnTo>
                  <a:pt x="1901952" y="73406"/>
                </a:lnTo>
                <a:lnTo>
                  <a:pt x="1901952" y="53593"/>
                </a:lnTo>
                <a:close/>
              </a:path>
              <a:path w="3096895" h="127000">
                <a:moveTo>
                  <a:pt x="2119884" y="53593"/>
                </a:moveTo>
                <a:lnTo>
                  <a:pt x="1961388" y="53593"/>
                </a:lnTo>
                <a:lnTo>
                  <a:pt x="1961388" y="73406"/>
                </a:lnTo>
                <a:lnTo>
                  <a:pt x="2119884" y="73406"/>
                </a:lnTo>
                <a:lnTo>
                  <a:pt x="2119884" y="53593"/>
                </a:lnTo>
                <a:close/>
              </a:path>
              <a:path w="3096895" h="127000">
                <a:moveTo>
                  <a:pt x="2337816" y="53593"/>
                </a:moveTo>
                <a:lnTo>
                  <a:pt x="2179320" y="53593"/>
                </a:lnTo>
                <a:lnTo>
                  <a:pt x="2179320" y="73406"/>
                </a:lnTo>
                <a:lnTo>
                  <a:pt x="2337816" y="73406"/>
                </a:lnTo>
                <a:lnTo>
                  <a:pt x="2337816" y="53593"/>
                </a:lnTo>
                <a:close/>
              </a:path>
              <a:path w="3096895" h="127000">
                <a:moveTo>
                  <a:pt x="2555747" y="53593"/>
                </a:moveTo>
                <a:lnTo>
                  <a:pt x="2397252" y="53593"/>
                </a:lnTo>
                <a:lnTo>
                  <a:pt x="2397252" y="73406"/>
                </a:lnTo>
                <a:lnTo>
                  <a:pt x="2555747" y="73406"/>
                </a:lnTo>
                <a:lnTo>
                  <a:pt x="2555747" y="53593"/>
                </a:lnTo>
                <a:close/>
              </a:path>
              <a:path w="3096895" h="127000">
                <a:moveTo>
                  <a:pt x="2773680" y="53593"/>
                </a:moveTo>
                <a:lnTo>
                  <a:pt x="2615184" y="53593"/>
                </a:lnTo>
                <a:lnTo>
                  <a:pt x="2615184" y="73406"/>
                </a:lnTo>
                <a:lnTo>
                  <a:pt x="2773680" y="73406"/>
                </a:lnTo>
                <a:lnTo>
                  <a:pt x="2773680" y="53593"/>
                </a:lnTo>
                <a:close/>
              </a:path>
              <a:path w="3096895" h="127000">
                <a:moveTo>
                  <a:pt x="2969387" y="0"/>
                </a:moveTo>
                <a:lnTo>
                  <a:pt x="2969387" y="127000"/>
                </a:lnTo>
                <a:lnTo>
                  <a:pt x="3076575" y="73406"/>
                </a:lnTo>
                <a:lnTo>
                  <a:pt x="2982087" y="73406"/>
                </a:lnTo>
                <a:lnTo>
                  <a:pt x="2982087" y="53593"/>
                </a:lnTo>
                <a:lnTo>
                  <a:pt x="3076575" y="53593"/>
                </a:lnTo>
                <a:lnTo>
                  <a:pt x="2969387" y="0"/>
                </a:lnTo>
                <a:close/>
              </a:path>
              <a:path w="3096895" h="127000">
                <a:moveTo>
                  <a:pt x="2969387" y="53593"/>
                </a:moveTo>
                <a:lnTo>
                  <a:pt x="2833116" y="53593"/>
                </a:lnTo>
                <a:lnTo>
                  <a:pt x="2833116" y="73406"/>
                </a:lnTo>
                <a:lnTo>
                  <a:pt x="2969387" y="73406"/>
                </a:lnTo>
                <a:lnTo>
                  <a:pt x="2969387" y="53593"/>
                </a:lnTo>
                <a:close/>
              </a:path>
              <a:path w="3096895" h="127000">
                <a:moveTo>
                  <a:pt x="3076575" y="53593"/>
                </a:moveTo>
                <a:lnTo>
                  <a:pt x="2982087" y="53593"/>
                </a:lnTo>
                <a:lnTo>
                  <a:pt x="2982087" y="73406"/>
                </a:lnTo>
                <a:lnTo>
                  <a:pt x="3076575" y="73406"/>
                </a:lnTo>
                <a:lnTo>
                  <a:pt x="3096387" y="63500"/>
                </a:lnTo>
                <a:lnTo>
                  <a:pt x="3076575" y="5359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61459" y="3178556"/>
            <a:ext cx="4415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Clr>
                <a:srgbClr val="0D0D0D"/>
              </a:buClr>
              <a:buFont typeface="Arial MT"/>
              <a:buChar char="•"/>
              <a:tabLst>
                <a:tab pos="299085" algn="l"/>
                <a:tab pos="922019" algn="l"/>
                <a:tab pos="1289685" algn="l"/>
                <a:tab pos="2418715" algn="l"/>
                <a:tab pos="2874645" algn="l"/>
                <a:tab pos="4008754" algn="l"/>
              </a:tabLst>
            </a:pPr>
            <a:r>
              <a:rPr sz="2000" spc="-20" dirty="0">
                <a:latin typeface="Calibri"/>
                <a:cs typeface="Calibri"/>
              </a:rPr>
              <a:t>This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is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achieved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by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changing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847971" y="3483965"/>
            <a:ext cx="4128770" cy="1131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10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plaintext</a:t>
            </a:r>
            <a:r>
              <a:rPr sz="20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digit</a:t>
            </a:r>
            <a:r>
              <a:rPr sz="20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which</a:t>
            </a:r>
            <a:r>
              <a:rPr sz="20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affect</a:t>
            </a:r>
            <a:r>
              <a:rPr sz="2000" spc="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many</a:t>
            </a:r>
            <a:r>
              <a:rPr sz="20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cipher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text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digits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955800">
              <a:lnSpc>
                <a:spcPct val="100000"/>
              </a:lnSpc>
              <a:spcBef>
                <a:spcPts val="1125"/>
              </a:spcBef>
            </a:pPr>
            <a:r>
              <a:rPr sz="1800" dirty="0">
                <a:latin typeface="Calibri"/>
                <a:cs typeface="Calibri"/>
              </a:rPr>
              <a:t>Y1=1011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1001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61459" y="1687195"/>
            <a:ext cx="4343400" cy="842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Diffusion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620"/>
              </a:spcBef>
              <a:buFont typeface="Arial MT"/>
              <a:buChar char="•"/>
              <a:tabLst>
                <a:tab pos="299085" algn="l"/>
                <a:tab pos="1551940" algn="l"/>
                <a:tab pos="2429510" algn="l"/>
                <a:tab pos="3101975" algn="l"/>
              </a:tabLst>
            </a:pPr>
            <a:r>
              <a:rPr sz="2000" spc="-10" dirty="0">
                <a:latin typeface="Calibri"/>
                <a:cs typeface="Calibri"/>
              </a:rPr>
              <a:t>Diffusion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hides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relationship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Symmetric</a:t>
            </a:r>
            <a:r>
              <a:rPr spc="-80" dirty="0"/>
              <a:t> </a:t>
            </a:r>
            <a:r>
              <a:rPr dirty="0"/>
              <a:t>Cipher</a:t>
            </a:r>
            <a:r>
              <a:rPr spc="-45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448" y="1888791"/>
            <a:ext cx="8933451" cy="37256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Encryption</a:t>
            </a:r>
            <a:r>
              <a:rPr spc="-114" dirty="0"/>
              <a:t> </a:t>
            </a:r>
            <a:r>
              <a:rPr dirty="0"/>
              <a:t>Standard</a:t>
            </a:r>
            <a:r>
              <a:rPr spc="-95" dirty="0"/>
              <a:t> </a:t>
            </a:r>
            <a:r>
              <a:rPr spc="-10" dirty="0"/>
              <a:t>(DES):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06701"/>
            <a:ext cx="469392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8445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Type: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Block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Cipher </a:t>
            </a:r>
            <a:r>
              <a:rPr sz="2200" dirty="0">
                <a:latin typeface="Calibri"/>
                <a:cs typeface="Calibri"/>
              </a:rPr>
              <a:t>Block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Size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64-</a:t>
            </a:r>
            <a:r>
              <a:rPr sz="2200" spc="-25" dirty="0">
                <a:latin typeface="Calibri"/>
                <a:cs typeface="Calibri"/>
              </a:rPr>
              <a:t>bit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Key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Size:</a:t>
            </a:r>
            <a:r>
              <a:rPr sz="2200" spc="-10" dirty="0">
                <a:latin typeface="Calibri"/>
                <a:cs typeface="Calibri"/>
              </a:rPr>
              <a:t> 64-</a:t>
            </a:r>
            <a:r>
              <a:rPr sz="2200" dirty="0">
                <a:latin typeface="Calibri"/>
                <a:cs typeface="Calibri"/>
              </a:rPr>
              <a:t>bit,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only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56-</a:t>
            </a:r>
            <a:r>
              <a:rPr sz="2200" dirty="0">
                <a:latin typeface="Calibri"/>
                <a:cs typeface="Calibri"/>
              </a:rPr>
              <a:t>bit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effective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Rounds: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16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0033" y="717550"/>
            <a:ext cx="1854200" cy="508000"/>
            <a:chOff x="780033" y="717550"/>
            <a:chExt cx="1854200" cy="508000"/>
          </a:xfrm>
        </p:grpSpPr>
        <p:sp>
          <p:nvSpPr>
            <p:cNvPr id="3" name="object 3"/>
            <p:cNvSpPr/>
            <p:nvPr/>
          </p:nvSpPr>
          <p:spPr>
            <a:xfrm>
              <a:off x="786383" y="723900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1758441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6486" y="444882"/>
                  </a:lnTo>
                  <a:lnTo>
                    <a:pt x="24177" y="471122"/>
                  </a:lnTo>
                  <a:lnTo>
                    <a:pt x="50417" y="488813"/>
                  </a:lnTo>
                  <a:lnTo>
                    <a:pt x="82550" y="495300"/>
                  </a:lnTo>
                  <a:lnTo>
                    <a:pt x="1758441" y="495300"/>
                  </a:lnTo>
                  <a:lnTo>
                    <a:pt x="1790574" y="488813"/>
                  </a:lnTo>
                  <a:lnTo>
                    <a:pt x="1816814" y="471122"/>
                  </a:lnTo>
                  <a:lnTo>
                    <a:pt x="1834505" y="444882"/>
                  </a:lnTo>
                  <a:lnTo>
                    <a:pt x="1840991" y="412750"/>
                  </a:lnTo>
                  <a:lnTo>
                    <a:pt x="1840991" y="82550"/>
                  </a:lnTo>
                  <a:lnTo>
                    <a:pt x="1834505" y="50417"/>
                  </a:lnTo>
                  <a:lnTo>
                    <a:pt x="1816814" y="24177"/>
                  </a:lnTo>
                  <a:lnTo>
                    <a:pt x="1790574" y="6486"/>
                  </a:lnTo>
                  <a:lnTo>
                    <a:pt x="1758441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86383" y="723900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1758441" y="0"/>
                  </a:lnTo>
                  <a:lnTo>
                    <a:pt x="1790574" y="6486"/>
                  </a:lnTo>
                  <a:lnTo>
                    <a:pt x="1816814" y="24177"/>
                  </a:lnTo>
                  <a:lnTo>
                    <a:pt x="1834505" y="50417"/>
                  </a:lnTo>
                  <a:lnTo>
                    <a:pt x="1840991" y="82550"/>
                  </a:lnTo>
                  <a:lnTo>
                    <a:pt x="1840991" y="412750"/>
                  </a:lnTo>
                  <a:lnTo>
                    <a:pt x="1834505" y="444882"/>
                  </a:lnTo>
                  <a:lnTo>
                    <a:pt x="1816814" y="471122"/>
                  </a:lnTo>
                  <a:lnTo>
                    <a:pt x="1790574" y="488813"/>
                  </a:lnTo>
                  <a:lnTo>
                    <a:pt x="1758441" y="495300"/>
                  </a:lnTo>
                  <a:lnTo>
                    <a:pt x="82550" y="495300"/>
                  </a:lnTo>
                  <a:lnTo>
                    <a:pt x="50417" y="488813"/>
                  </a:lnTo>
                  <a:lnTo>
                    <a:pt x="24177" y="471122"/>
                  </a:lnTo>
                  <a:lnTo>
                    <a:pt x="6486" y="444882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049223" y="637158"/>
            <a:ext cx="13163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354965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Initial </a:t>
            </a:r>
            <a:r>
              <a:rPr sz="2000" spc="-20" dirty="0">
                <a:latin typeface="Calibri"/>
                <a:cs typeface="Calibri"/>
              </a:rPr>
              <a:t>Permutation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80033" y="1683766"/>
            <a:ext cx="1854200" cy="508000"/>
            <a:chOff x="780033" y="1683766"/>
            <a:chExt cx="1854200" cy="508000"/>
          </a:xfrm>
        </p:grpSpPr>
        <p:sp>
          <p:nvSpPr>
            <p:cNvPr id="7" name="object 7"/>
            <p:cNvSpPr/>
            <p:nvPr/>
          </p:nvSpPr>
          <p:spPr>
            <a:xfrm>
              <a:off x="786383" y="1690116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1758441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6486" y="444882"/>
                  </a:lnTo>
                  <a:lnTo>
                    <a:pt x="24177" y="471122"/>
                  </a:lnTo>
                  <a:lnTo>
                    <a:pt x="50417" y="488813"/>
                  </a:lnTo>
                  <a:lnTo>
                    <a:pt x="82550" y="495300"/>
                  </a:lnTo>
                  <a:lnTo>
                    <a:pt x="1758441" y="495300"/>
                  </a:lnTo>
                  <a:lnTo>
                    <a:pt x="1790574" y="488813"/>
                  </a:lnTo>
                  <a:lnTo>
                    <a:pt x="1816814" y="471122"/>
                  </a:lnTo>
                  <a:lnTo>
                    <a:pt x="1834505" y="444882"/>
                  </a:lnTo>
                  <a:lnTo>
                    <a:pt x="1840991" y="412750"/>
                  </a:lnTo>
                  <a:lnTo>
                    <a:pt x="1840991" y="82550"/>
                  </a:lnTo>
                  <a:lnTo>
                    <a:pt x="1834505" y="50417"/>
                  </a:lnTo>
                  <a:lnTo>
                    <a:pt x="1816814" y="24177"/>
                  </a:lnTo>
                  <a:lnTo>
                    <a:pt x="1790574" y="6486"/>
                  </a:lnTo>
                  <a:lnTo>
                    <a:pt x="1758441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86383" y="1690116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1758441" y="0"/>
                  </a:lnTo>
                  <a:lnTo>
                    <a:pt x="1790574" y="6486"/>
                  </a:lnTo>
                  <a:lnTo>
                    <a:pt x="1816814" y="24177"/>
                  </a:lnTo>
                  <a:lnTo>
                    <a:pt x="1834505" y="50417"/>
                  </a:lnTo>
                  <a:lnTo>
                    <a:pt x="1840991" y="82550"/>
                  </a:lnTo>
                  <a:lnTo>
                    <a:pt x="1840991" y="412750"/>
                  </a:lnTo>
                  <a:lnTo>
                    <a:pt x="1834505" y="444882"/>
                  </a:lnTo>
                  <a:lnTo>
                    <a:pt x="1816814" y="471122"/>
                  </a:lnTo>
                  <a:lnTo>
                    <a:pt x="1790574" y="488813"/>
                  </a:lnTo>
                  <a:lnTo>
                    <a:pt x="1758441" y="495300"/>
                  </a:lnTo>
                  <a:lnTo>
                    <a:pt x="82550" y="495300"/>
                  </a:lnTo>
                  <a:lnTo>
                    <a:pt x="50417" y="488813"/>
                  </a:lnTo>
                  <a:lnTo>
                    <a:pt x="24177" y="471122"/>
                  </a:lnTo>
                  <a:lnTo>
                    <a:pt x="6486" y="444882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267205" y="1756029"/>
            <a:ext cx="878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Round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80033" y="2613405"/>
            <a:ext cx="1854200" cy="508000"/>
            <a:chOff x="780033" y="2613405"/>
            <a:chExt cx="1854200" cy="508000"/>
          </a:xfrm>
        </p:grpSpPr>
        <p:sp>
          <p:nvSpPr>
            <p:cNvPr id="11" name="object 11"/>
            <p:cNvSpPr/>
            <p:nvPr/>
          </p:nvSpPr>
          <p:spPr>
            <a:xfrm>
              <a:off x="786383" y="2619755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1758441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6486" y="444882"/>
                  </a:lnTo>
                  <a:lnTo>
                    <a:pt x="24177" y="471122"/>
                  </a:lnTo>
                  <a:lnTo>
                    <a:pt x="50417" y="488813"/>
                  </a:lnTo>
                  <a:lnTo>
                    <a:pt x="82550" y="495300"/>
                  </a:lnTo>
                  <a:lnTo>
                    <a:pt x="1758441" y="495300"/>
                  </a:lnTo>
                  <a:lnTo>
                    <a:pt x="1790574" y="488813"/>
                  </a:lnTo>
                  <a:lnTo>
                    <a:pt x="1816814" y="471122"/>
                  </a:lnTo>
                  <a:lnTo>
                    <a:pt x="1834505" y="444882"/>
                  </a:lnTo>
                  <a:lnTo>
                    <a:pt x="1840991" y="412750"/>
                  </a:lnTo>
                  <a:lnTo>
                    <a:pt x="1840991" y="82550"/>
                  </a:lnTo>
                  <a:lnTo>
                    <a:pt x="1834505" y="50417"/>
                  </a:lnTo>
                  <a:lnTo>
                    <a:pt x="1816814" y="24177"/>
                  </a:lnTo>
                  <a:lnTo>
                    <a:pt x="1790574" y="6486"/>
                  </a:lnTo>
                  <a:lnTo>
                    <a:pt x="1758441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6383" y="2619755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1758441" y="0"/>
                  </a:lnTo>
                  <a:lnTo>
                    <a:pt x="1790574" y="6486"/>
                  </a:lnTo>
                  <a:lnTo>
                    <a:pt x="1816814" y="24177"/>
                  </a:lnTo>
                  <a:lnTo>
                    <a:pt x="1834505" y="50417"/>
                  </a:lnTo>
                  <a:lnTo>
                    <a:pt x="1840991" y="82550"/>
                  </a:lnTo>
                  <a:lnTo>
                    <a:pt x="1840991" y="412750"/>
                  </a:lnTo>
                  <a:lnTo>
                    <a:pt x="1834505" y="444882"/>
                  </a:lnTo>
                  <a:lnTo>
                    <a:pt x="1816814" y="471122"/>
                  </a:lnTo>
                  <a:lnTo>
                    <a:pt x="1790574" y="488813"/>
                  </a:lnTo>
                  <a:lnTo>
                    <a:pt x="1758441" y="495300"/>
                  </a:lnTo>
                  <a:lnTo>
                    <a:pt x="82550" y="495300"/>
                  </a:lnTo>
                  <a:lnTo>
                    <a:pt x="50417" y="488813"/>
                  </a:lnTo>
                  <a:lnTo>
                    <a:pt x="24177" y="471122"/>
                  </a:lnTo>
                  <a:lnTo>
                    <a:pt x="6486" y="444882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267205" y="2686304"/>
            <a:ext cx="8782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Round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80033" y="3843273"/>
            <a:ext cx="1854200" cy="508000"/>
            <a:chOff x="780033" y="3843273"/>
            <a:chExt cx="1854200" cy="508000"/>
          </a:xfrm>
        </p:grpSpPr>
        <p:sp>
          <p:nvSpPr>
            <p:cNvPr id="15" name="object 15"/>
            <p:cNvSpPr/>
            <p:nvPr/>
          </p:nvSpPr>
          <p:spPr>
            <a:xfrm>
              <a:off x="786383" y="3849623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1758441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6486" y="444882"/>
                  </a:lnTo>
                  <a:lnTo>
                    <a:pt x="24177" y="471122"/>
                  </a:lnTo>
                  <a:lnTo>
                    <a:pt x="50417" y="488813"/>
                  </a:lnTo>
                  <a:lnTo>
                    <a:pt x="82550" y="495300"/>
                  </a:lnTo>
                  <a:lnTo>
                    <a:pt x="1758441" y="495300"/>
                  </a:lnTo>
                  <a:lnTo>
                    <a:pt x="1790574" y="488813"/>
                  </a:lnTo>
                  <a:lnTo>
                    <a:pt x="1816814" y="471122"/>
                  </a:lnTo>
                  <a:lnTo>
                    <a:pt x="1834505" y="444882"/>
                  </a:lnTo>
                  <a:lnTo>
                    <a:pt x="1840991" y="412750"/>
                  </a:lnTo>
                  <a:lnTo>
                    <a:pt x="1840991" y="82550"/>
                  </a:lnTo>
                  <a:lnTo>
                    <a:pt x="1834505" y="50417"/>
                  </a:lnTo>
                  <a:lnTo>
                    <a:pt x="1816814" y="24177"/>
                  </a:lnTo>
                  <a:lnTo>
                    <a:pt x="1790574" y="6486"/>
                  </a:lnTo>
                  <a:lnTo>
                    <a:pt x="1758441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6383" y="3849623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1758441" y="0"/>
                  </a:lnTo>
                  <a:lnTo>
                    <a:pt x="1790574" y="6486"/>
                  </a:lnTo>
                  <a:lnTo>
                    <a:pt x="1816814" y="24177"/>
                  </a:lnTo>
                  <a:lnTo>
                    <a:pt x="1834505" y="50417"/>
                  </a:lnTo>
                  <a:lnTo>
                    <a:pt x="1840991" y="82550"/>
                  </a:lnTo>
                  <a:lnTo>
                    <a:pt x="1840991" y="412750"/>
                  </a:lnTo>
                  <a:lnTo>
                    <a:pt x="1834505" y="444882"/>
                  </a:lnTo>
                  <a:lnTo>
                    <a:pt x="1816814" y="471122"/>
                  </a:lnTo>
                  <a:lnTo>
                    <a:pt x="1790574" y="488813"/>
                  </a:lnTo>
                  <a:lnTo>
                    <a:pt x="1758441" y="495300"/>
                  </a:lnTo>
                  <a:lnTo>
                    <a:pt x="82550" y="495300"/>
                  </a:lnTo>
                  <a:lnTo>
                    <a:pt x="50417" y="488813"/>
                  </a:lnTo>
                  <a:lnTo>
                    <a:pt x="24177" y="471122"/>
                  </a:lnTo>
                  <a:lnTo>
                    <a:pt x="6486" y="444882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03147" y="3916171"/>
            <a:ext cx="10077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Round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80033" y="4711953"/>
            <a:ext cx="2296160" cy="1488440"/>
            <a:chOff x="780033" y="4711953"/>
            <a:chExt cx="2296160" cy="1488440"/>
          </a:xfrm>
        </p:grpSpPr>
        <p:sp>
          <p:nvSpPr>
            <p:cNvPr id="19" name="object 19"/>
            <p:cNvSpPr/>
            <p:nvPr/>
          </p:nvSpPr>
          <p:spPr>
            <a:xfrm>
              <a:off x="786383" y="4718303"/>
              <a:ext cx="1841500" cy="497205"/>
            </a:xfrm>
            <a:custGeom>
              <a:avLst/>
              <a:gdLst/>
              <a:ahLst/>
              <a:cxnLst/>
              <a:rect l="l" t="t" r="r" b="b"/>
              <a:pathLst>
                <a:path w="1841500" h="497204">
                  <a:moveTo>
                    <a:pt x="1758188" y="0"/>
                  </a:moveTo>
                  <a:lnTo>
                    <a:pt x="82803" y="0"/>
                  </a:lnTo>
                  <a:lnTo>
                    <a:pt x="50572" y="6508"/>
                  </a:lnTo>
                  <a:lnTo>
                    <a:pt x="24252" y="24257"/>
                  </a:lnTo>
                  <a:lnTo>
                    <a:pt x="6506" y="50577"/>
                  </a:lnTo>
                  <a:lnTo>
                    <a:pt x="0" y="82804"/>
                  </a:lnTo>
                  <a:lnTo>
                    <a:pt x="0" y="414020"/>
                  </a:lnTo>
                  <a:lnTo>
                    <a:pt x="6506" y="446246"/>
                  </a:lnTo>
                  <a:lnTo>
                    <a:pt x="24252" y="472567"/>
                  </a:lnTo>
                  <a:lnTo>
                    <a:pt x="50572" y="490315"/>
                  </a:lnTo>
                  <a:lnTo>
                    <a:pt x="82803" y="496824"/>
                  </a:lnTo>
                  <a:lnTo>
                    <a:pt x="1758188" y="496824"/>
                  </a:lnTo>
                  <a:lnTo>
                    <a:pt x="1790414" y="490315"/>
                  </a:lnTo>
                  <a:lnTo>
                    <a:pt x="1816735" y="472567"/>
                  </a:lnTo>
                  <a:lnTo>
                    <a:pt x="1834483" y="446246"/>
                  </a:lnTo>
                  <a:lnTo>
                    <a:pt x="1840991" y="414020"/>
                  </a:lnTo>
                  <a:lnTo>
                    <a:pt x="1840991" y="82804"/>
                  </a:lnTo>
                  <a:lnTo>
                    <a:pt x="1834483" y="50577"/>
                  </a:lnTo>
                  <a:lnTo>
                    <a:pt x="1816735" y="24257"/>
                  </a:lnTo>
                  <a:lnTo>
                    <a:pt x="1790414" y="6508"/>
                  </a:lnTo>
                  <a:lnTo>
                    <a:pt x="1758188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86383" y="4718303"/>
              <a:ext cx="1841500" cy="497205"/>
            </a:xfrm>
            <a:custGeom>
              <a:avLst/>
              <a:gdLst/>
              <a:ahLst/>
              <a:cxnLst/>
              <a:rect l="l" t="t" r="r" b="b"/>
              <a:pathLst>
                <a:path w="1841500" h="497204">
                  <a:moveTo>
                    <a:pt x="0" y="82804"/>
                  </a:moveTo>
                  <a:lnTo>
                    <a:pt x="6506" y="50577"/>
                  </a:lnTo>
                  <a:lnTo>
                    <a:pt x="24252" y="24257"/>
                  </a:lnTo>
                  <a:lnTo>
                    <a:pt x="50572" y="6508"/>
                  </a:lnTo>
                  <a:lnTo>
                    <a:pt x="82803" y="0"/>
                  </a:lnTo>
                  <a:lnTo>
                    <a:pt x="1758188" y="0"/>
                  </a:lnTo>
                  <a:lnTo>
                    <a:pt x="1790414" y="6508"/>
                  </a:lnTo>
                  <a:lnTo>
                    <a:pt x="1816735" y="24257"/>
                  </a:lnTo>
                  <a:lnTo>
                    <a:pt x="1834483" y="50577"/>
                  </a:lnTo>
                  <a:lnTo>
                    <a:pt x="1840991" y="82804"/>
                  </a:lnTo>
                  <a:lnTo>
                    <a:pt x="1840991" y="414020"/>
                  </a:lnTo>
                  <a:lnTo>
                    <a:pt x="1834483" y="446246"/>
                  </a:lnTo>
                  <a:lnTo>
                    <a:pt x="1816735" y="472567"/>
                  </a:lnTo>
                  <a:lnTo>
                    <a:pt x="1790414" y="490315"/>
                  </a:lnTo>
                  <a:lnTo>
                    <a:pt x="1758188" y="496824"/>
                  </a:lnTo>
                  <a:lnTo>
                    <a:pt x="82803" y="496824"/>
                  </a:lnTo>
                  <a:lnTo>
                    <a:pt x="50572" y="490315"/>
                  </a:lnTo>
                  <a:lnTo>
                    <a:pt x="24252" y="472567"/>
                  </a:lnTo>
                  <a:lnTo>
                    <a:pt x="6506" y="446246"/>
                  </a:lnTo>
                  <a:lnTo>
                    <a:pt x="0" y="414020"/>
                  </a:lnTo>
                  <a:lnTo>
                    <a:pt x="0" y="828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86383" y="5631179"/>
              <a:ext cx="2283460" cy="562610"/>
            </a:xfrm>
            <a:custGeom>
              <a:avLst/>
              <a:gdLst/>
              <a:ahLst/>
              <a:cxnLst/>
              <a:rect l="l" t="t" r="r" b="b"/>
              <a:pathLst>
                <a:path w="2283460" h="562610">
                  <a:moveTo>
                    <a:pt x="2189226" y="0"/>
                  </a:moveTo>
                  <a:lnTo>
                    <a:pt x="93725" y="0"/>
                  </a:lnTo>
                  <a:lnTo>
                    <a:pt x="57242" y="7365"/>
                  </a:lnTo>
                  <a:lnTo>
                    <a:pt x="27451" y="27451"/>
                  </a:lnTo>
                  <a:lnTo>
                    <a:pt x="7365" y="57242"/>
                  </a:lnTo>
                  <a:lnTo>
                    <a:pt x="0" y="93726"/>
                  </a:lnTo>
                  <a:lnTo>
                    <a:pt x="0" y="468630"/>
                  </a:lnTo>
                  <a:lnTo>
                    <a:pt x="7365" y="505113"/>
                  </a:lnTo>
                  <a:lnTo>
                    <a:pt x="27451" y="534904"/>
                  </a:lnTo>
                  <a:lnTo>
                    <a:pt x="57242" y="554990"/>
                  </a:lnTo>
                  <a:lnTo>
                    <a:pt x="93725" y="562356"/>
                  </a:lnTo>
                  <a:lnTo>
                    <a:pt x="2189226" y="562356"/>
                  </a:lnTo>
                  <a:lnTo>
                    <a:pt x="2225730" y="554990"/>
                  </a:lnTo>
                  <a:lnTo>
                    <a:pt x="2255520" y="534904"/>
                  </a:lnTo>
                  <a:lnTo>
                    <a:pt x="2275593" y="505113"/>
                  </a:lnTo>
                  <a:lnTo>
                    <a:pt x="2282952" y="468630"/>
                  </a:lnTo>
                  <a:lnTo>
                    <a:pt x="2282952" y="93726"/>
                  </a:lnTo>
                  <a:lnTo>
                    <a:pt x="2275593" y="57242"/>
                  </a:lnTo>
                  <a:lnTo>
                    <a:pt x="2255520" y="27451"/>
                  </a:lnTo>
                  <a:lnTo>
                    <a:pt x="2225730" y="7365"/>
                  </a:lnTo>
                  <a:lnTo>
                    <a:pt x="2189226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6383" y="5631179"/>
              <a:ext cx="2283460" cy="562610"/>
            </a:xfrm>
            <a:custGeom>
              <a:avLst/>
              <a:gdLst/>
              <a:ahLst/>
              <a:cxnLst/>
              <a:rect l="l" t="t" r="r" b="b"/>
              <a:pathLst>
                <a:path w="2283460" h="562610">
                  <a:moveTo>
                    <a:pt x="0" y="93726"/>
                  </a:moveTo>
                  <a:lnTo>
                    <a:pt x="7365" y="57242"/>
                  </a:lnTo>
                  <a:lnTo>
                    <a:pt x="27451" y="27451"/>
                  </a:lnTo>
                  <a:lnTo>
                    <a:pt x="57242" y="7365"/>
                  </a:lnTo>
                  <a:lnTo>
                    <a:pt x="93725" y="0"/>
                  </a:lnTo>
                  <a:lnTo>
                    <a:pt x="2189226" y="0"/>
                  </a:lnTo>
                  <a:lnTo>
                    <a:pt x="2225730" y="7365"/>
                  </a:lnTo>
                  <a:lnTo>
                    <a:pt x="2255520" y="27451"/>
                  </a:lnTo>
                  <a:lnTo>
                    <a:pt x="2275593" y="57242"/>
                  </a:lnTo>
                  <a:lnTo>
                    <a:pt x="2282952" y="93726"/>
                  </a:lnTo>
                  <a:lnTo>
                    <a:pt x="2282952" y="468630"/>
                  </a:lnTo>
                  <a:lnTo>
                    <a:pt x="2275593" y="505113"/>
                  </a:lnTo>
                  <a:lnTo>
                    <a:pt x="2255520" y="534904"/>
                  </a:lnTo>
                  <a:lnTo>
                    <a:pt x="2225730" y="554990"/>
                  </a:lnTo>
                  <a:lnTo>
                    <a:pt x="2189226" y="562356"/>
                  </a:lnTo>
                  <a:lnTo>
                    <a:pt x="93725" y="562356"/>
                  </a:lnTo>
                  <a:lnTo>
                    <a:pt x="57242" y="554990"/>
                  </a:lnTo>
                  <a:lnTo>
                    <a:pt x="27451" y="534904"/>
                  </a:lnTo>
                  <a:lnTo>
                    <a:pt x="7365" y="505113"/>
                  </a:lnTo>
                  <a:lnTo>
                    <a:pt x="0" y="468630"/>
                  </a:lnTo>
                  <a:lnTo>
                    <a:pt x="0" y="9372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51382" y="5579161"/>
            <a:ext cx="1955164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9372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Inverse </a:t>
            </a:r>
            <a:r>
              <a:rPr sz="2000" dirty="0">
                <a:latin typeface="Calibri"/>
                <a:cs typeface="Calibri"/>
              </a:rPr>
              <a:t>Initial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Permutation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08347" y="2613660"/>
            <a:ext cx="1853564" cy="508000"/>
            <a:chOff x="4308347" y="2613660"/>
            <a:chExt cx="1853564" cy="508000"/>
          </a:xfrm>
        </p:grpSpPr>
        <p:sp>
          <p:nvSpPr>
            <p:cNvPr id="25" name="object 25"/>
            <p:cNvSpPr/>
            <p:nvPr/>
          </p:nvSpPr>
          <p:spPr>
            <a:xfrm>
              <a:off x="4314443" y="2619756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1758441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6486" y="444882"/>
                  </a:lnTo>
                  <a:lnTo>
                    <a:pt x="24177" y="471122"/>
                  </a:lnTo>
                  <a:lnTo>
                    <a:pt x="50417" y="488813"/>
                  </a:lnTo>
                  <a:lnTo>
                    <a:pt x="82550" y="495300"/>
                  </a:lnTo>
                  <a:lnTo>
                    <a:pt x="1758441" y="495300"/>
                  </a:lnTo>
                  <a:lnTo>
                    <a:pt x="1790574" y="488813"/>
                  </a:lnTo>
                  <a:lnTo>
                    <a:pt x="1816814" y="471122"/>
                  </a:lnTo>
                  <a:lnTo>
                    <a:pt x="1834505" y="444882"/>
                  </a:lnTo>
                  <a:lnTo>
                    <a:pt x="1840991" y="412750"/>
                  </a:lnTo>
                  <a:lnTo>
                    <a:pt x="1840991" y="82550"/>
                  </a:lnTo>
                  <a:lnTo>
                    <a:pt x="1834505" y="50417"/>
                  </a:lnTo>
                  <a:lnTo>
                    <a:pt x="1816814" y="24177"/>
                  </a:lnTo>
                  <a:lnTo>
                    <a:pt x="1790574" y="6486"/>
                  </a:lnTo>
                  <a:lnTo>
                    <a:pt x="1758441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14443" y="2619756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1758441" y="0"/>
                  </a:lnTo>
                  <a:lnTo>
                    <a:pt x="1790574" y="6486"/>
                  </a:lnTo>
                  <a:lnTo>
                    <a:pt x="1816814" y="24177"/>
                  </a:lnTo>
                  <a:lnTo>
                    <a:pt x="1834505" y="50417"/>
                  </a:lnTo>
                  <a:lnTo>
                    <a:pt x="1840991" y="82550"/>
                  </a:lnTo>
                  <a:lnTo>
                    <a:pt x="1840991" y="412750"/>
                  </a:lnTo>
                  <a:lnTo>
                    <a:pt x="1834505" y="444882"/>
                  </a:lnTo>
                  <a:lnTo>
                    <a:pt x="1816814" y="471122"/>
                  </a:lnTo>
                  <a:lnTo>
                    <a:pt x="1790574" y="488813"/>
                  </a:lnTo>
                  <a:lnTo>
                    <a:pt x="1758441" y="495300"/>
                  </a:lnTo>
                  <a:lnTo>
                    <a:pt x="82550" y="495300"/>
                  </a:lnTo>
                  <a:lnTo>
                    <a:pt x="50417" y="488813"/>
                  </a:lnTo>
                  <a:lnTo>
                    <a:pt x="24177" y="471122"/>
                  </a:lnTo>
                  <a:lnTo>
                    <a:pt x="6486" y="444882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712334" y="2533904"/>
            <a:ext cx="10464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885" marR="5080" indent="-8382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alibri"/>
                <a:cs typeface="Calibri"/>
              </a:rPr>
              <a:t>Permuted </a:t>
            </a:r>
            <a:r>
              <a:rPr sz="2000" dirty="0">
                <a:latin typeface="Calibri"/>
                <a:cs typeface="Calibri"/>
              </a:rPr>
              <a:t>choice</a:t>
            </a:r>
            <a:r>
              <a:rPr sz="2000" spc="-50" dirty="0">
                <a:latin typeface="Calibri"/>
                <a:cs typeface="Calibri"/>
              </a:rPr>
              <a:t> 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7153402" y="705358"/>
            <a:ext cx="1854200" cy="508000"/>
            <a:chOff x="7153402" y="705358"/>
            <a:chExt cx="1854200" cy="508000"/>
          </a:xfrm>
        </p:grpSpPr>
        <p:sp>
          <p:nvSpPr>
            <p:cNvPr id="29" name="object 29"/>
            <p:cNvSpPr/>
            <p:nvPr/>
          </p:nvSpPr>
          <p:spPr>
            <a:xfrm>
              <a:off x="7159752" y="711708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1758442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6486" y="444882"/>
                  </a:lnTo>
                  <a:lnTo>
                    <a:pt x="24177" y="471122"/>
                  </a:lnTo>
                  <a:lnTo>
                    <a:pt x="50417" y="488813"/>
                  </a:lnTo>
                  <a:lnTo>
                    <a:pt x="82550" y="495300"/>
                  </a:lnTo>
                  <a:lnTo>
                    <a:pt x="1758442" y="495300"/>
                  </a:lnTo>
                  <a:lnTo>
                    <a:pt x="1790574" y="488813"/>
                  </a:lnTo>
                  <a:lnTo>
                    <a:pt x="1816814" y="471122"/>
                  </a:lnTo>
                  <a:lnTo>
                    <a:pt x="1834505" y="444882"/>
                  </a:lnTo>
                  <a:lnTo>
                    <a:pt x="1840992" y="412750"/>
                  </a:lnTo>
                  <a:lnTo>
                    <a:pt x="1840992" y="82550"/>
                  </a:lnTo>
                  <a:lnTo>
                    <a:pt x="1834505" y="50417"/>
                  </a:lnTo>
                  <a:lnTo>
                    <a:pt x="1816814" y="24177"/>
                  </a:lnTo>
                  <a:lnTo>
                    <a:pt x="1790574" y="6486"/>
                  </a:lnTo>
                  <a:lnTo>
                    <a:pt x="1758442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59752" y="711708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1758442" y="0"/>
                  </a:lnTo>
                  <a:lnTo>
                    <a:pt x="1790574" y="6486"/>
                  </a:lnTo>
                  <a:lnTo>
                    <a:pt x="1816814" y="24177"/>
                  </a:lnTo>
                  <a:lnTo>
                    <a:pt x="1834505" y="50417"/>
                  </a:lnTo>
                  <a:lnTo>
                    <a:pt x="1840992" y="82550"/>
                  </a:lnTo>
                  <a:lnTo>
                    <a:pt x="1840992" y="412750"/>
                  </a:lnTo>
                  <a:lnTo>
                    <a:pt x="1834505" y="444882"/>
                  </a:lnTo>
                  <a:lnTo>
                    <a:pt x="1816814" y="471122"/>
                  </a:lnTo>
                  <a:lnTo>
                    <a:pt x="1790574" y="488813"/>
                  </a:lnTo>
                  <a:lnTo>
                    <a:pt x="1758442" y="495300"/>
                  </a:lnTo>
                  <a:lnTo>
                    <a:pt x="82550" y="495300"/>
                  </a:lnTo>
                  <a:lnTo>
                    <a:pt x="50417" y="488813"/>
                  </a:lnTo>
                  <a:lnTo>
                    <a:pt x="24177" y="471122"/>
                  </a:lnTo>
                  <a:lnTo>
                    <a:pt x="6486" y="444882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557007" y="624966"/>
            <a:ext cx="10464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6520" marR="5080" indent="-8382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alibri"/>
                <a:cs typeface="Calibri"/>
              </a:rPr>
              <a:t>Permuted </a:t>
            </a:r>
            <a:r>
              <a:rPr sz="2000" dirty="0">
                <a:latin typeface="Calibri"/>
                <a:cs typeface="Calibri"/>
              </a:rPr>
              <a:t>choice</a:t>
            </a:r>
            <a:r>
              <a:rPr sz="2000" spc="-50" dirty="0">
                <a:latin typeface="Calibri"/>
                <a:cs typeface="Calibri"/>
              </a:rPr>
              <a:t> 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159497" y="2613405"/>
            <a:ext cx="1854200" cy="508000"/>
            <a:chOff x="7159497" y="2613405"/>
            <a:chExt cx="1854200" cy="508000"/>
          </a:xfrm>
        </p:grpSpPr>
        <p:sp>
          <p:nvSpPr>
            <p:cNvPr id="33" name="object 33"/>
            <p:cNvSpPr/>
            <p:nvPr/>
          </p:nvSpPr>
          <p:spPr>
            <a:xfrm>
              <a:off x="7165847" y="2619755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1758442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6486" y="444882"/>
                  </a:lnTo>
                  <a:lnTo>
                    <a:pt x="24177" y="471122"/>
                  </a:lnTo>
                  <a:lnTo>
                    <a:pt x="50417" y="488813"/>
                  </a:lnTo>
                  <a:lnTo>
                    <a:pt x="82550" y="495300"/>
                  </a:lnTo>
                  <a:lnTo>
                    <a:pt x="1758442" y="495300"/>
                  </a:lnTo>
                  <a:lnTo>
                    <a:pt x="1790574" y="488813"/>
                  </a:lnTo>
                  <a:lnTo>
                    <a:pt x="1816814" y="471122"/>
                  </a:lnTo>
                  <a:lnTo>
                    <a:pt x="1834505" y="444882"/>
                  </a:lnTo>
                  <a:lnTo>
                    <a:pt x="1840992" y="412750"/>
                  </a:lnTo>
                  <a:lnTo>
                    <a:pt x="1840992" y="82550"/>
                  </a:lnTo>
                  <a:lnTo>
                    <a:pt x="1834505" y="50417"/>
                  </a:lnTo>
                  <a:lnTo>
                    <a:pt x="1816814" y="24177"/>
                  </a:lnTo>
                  <a:lnTo>
                    <a:pt x="1790574" y="6486"/>
                  </a:lnTo>
                  <a:lnTo>
                    <a:pt x="1758442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65847" y="2619755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1758442" y="0"/>
                  </a:lnTo>
                  <a:lnTo>
                    <a:pt x="1790574" y="6486"/>
                  </a:lnTo>
                  <a:lnTo>
                    <a:pt x="1816814" y="24177"/>
                  </a:lnTo>
                  <a:lnTo>
                    <a:pt x="1834505" y="50417"/>
                  </a:lnTo>
                  <a:lnTo>
                    <a:pt x="1840992" y="82550"/>
                  </a:lnTo>
                  <a:lnTo>
                    <a:pt x="1840992" y="412750"/>
                  </a:lnTo>
                  <a:lnTo>
                    <a:pt x="1834505" y="444882"/>
                  </a:lnTo>
                  <a:lnTo>
                    <a:pt x="1816814" y="471122"/>
                  </a:lnTo>
                  <a:lnTo>
                    <a:pt x="1790574" y="488813"/>
                  </a:lnTo>
                  <a:lnTo>
                    <a:pt x="1758442" y="495300"/>
                  </a:lnTo>
                  <a:lnTo>
                    <a:pt x="82550" y="495300"/>
                  </a:lnTo>
                  <a:lnTo>
                    <a:pt x="50417" y="488813"/>
                  </a:lnTo>
                  <a:lnTo>
                    <a:pt x="24177" y="471122"/>
                  </a:lnTo>
                  <a:lnTo>
                    <a:pt x="6486" y="444882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846568" y="2838704"/>
            <a:ext cx="48005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shift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314444" y="1684020"/>
            <a:ext cx="1853564" cy="508000"/>
            <a:chOff x="4314444" y="1684020"/>
            <a:chExt cx="1853564" cy="508000"/>
          </a:xfrm>
        </p:grpSpPr>
        <p:sp>
          <p:nvSpPr>
            <p:cNvPr id="37" name="object 37"/>
            <p:cNvSpPr/>
            <p:nvPr/>
          </p:nvSpPr>
          <p:spPr>
            <a:xfrm>
              <a:off x="4320540" y="1690116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1758442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6486" y="444882"/>
                  </a:lnTo>
                  <a:lnTo>
                    <a:pt x="24177" y="471122"/>
                  </a:lnTo>
                  <a:lnTo>
                    <a:pt x="50417" y="488813"/>
                  </a:lnTo>
                  <a:lnTo>
                    <a:pt x="82550" y="495300"/>
                  </a:lnTo>
                  <a:lnTo>
                    <a:pt x="1758442" y="495300"/>
                  </a:lnTo>
                  <a:lnTo>
                    <a:pt x="1790574" y="488813"/>
                  </a:lnTo>
                  <a:lnTo>
                    <a:pt x="1816814" y="471122"/>
                  </a:lnTo>
                  <a:lnTo>
                    <a:pt x="1834505" y="444882"/>
                  </a:lnTo>
                  <a:lnTo>
                    <a:pt x="1840992" y="412750"/>
                  </a:lnTo>
                  <a:lnTo>
                    <a:pt x="1840992" y="82550"/>
                  </a:lnTo>
                  <a:lnTo>
                    <a:pt x="1834505" y="50417"/>
                  </a:lnTo>
                  <a:lnTo>
                    <a:pt x="1816814" y="24177"/>
                  </a:lnTo>
                  <a:lnTo>
                    <a:pt x="1790574" y="6486"/>
                  </a:lnTo>
                  <a:lnTo>
                    <a:pt x="1758442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20540" y="1690116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1758442" y="0"/>
                  </a:lnTo>
                  <a:lnTo>
                    <a:pt x="1790574" y="6486"/>
                  </a:lnTo>
                  <a:lnTo>
                    <a:pt x="1816814" y="24177"/>
                  </a:lnTo>
                  <a:lnTo>
                    <a:pt x="1834505" y="50417"/>
                  </a:lnTo>
                  <a:lnTo>
                    <a:pt x="1840992" y="82550"/>
                  </a:lnTo>
                  <a:lnTo>
                    <a:pt x="1840992" y="412750"/>
                  </a:lnTo>
                  <a:lnTo>
                    <a:pt x="1834505" y="444882"/>
                  </a:lnTo>
                  <a:lnTo>
                    <a:pt x="1816814" y="471122"/>
                  </a:lnTo>
                  <a:lnTo>
                    <a:pt x="1790574" y="488813"/>
                  </a:lnTo>
                  <a:lnTo>
                    <a:pt x="1758442" y="495300"/>
                  </a:lnTo>
                  <a:lnTo>
                    <a:pt x="82550" y="495300"/>
                  </a:lnTo>
                  <a:lnTo>
                    <a:pt x="50417" y="488813"/>
                  </a:lnTo>
                  <a:lnTo>
                    <a:pt x="24177" y="471122"/>
                  </a:lnTo>
                  <a:lnTo>
                    <a:pt x="6486" y="444882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717796" y="1603628"/>
            <a:ext cx="104648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5885" marR="5080" indent="-8382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alibri"/>
                <a:cs typeface="Calibri"/>
              </a:rPr>
              <a:t>Permuted </a:t>
            </a:r>
            <a:r>
              <a:rPr sz="2000" dirty="0">
                <a:latin typeface="Calibri"/>
                <a:cs typeface="Calibri"/>
              </a:rPr>
              <a:t>choice</a:t>
            </a:r>
            <a:r>
              <a:rPr sz="2000" spc="-50" dirty="0">
                <a:latin typeface="Calibri"/>
                <a:cs typeface="Calibri"/>
              </a:rPr>
              <a:t> 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157973" y="1683766"/>
            <a:ext cx="1854200" cy="508000"/>
            <a:chOff x="7157973" y="1683766"/>
            <a:chExt cx="1854200" cy="508000"/>
          </a:xfrm>
        </p:grpSpPr>
        <p:sp>
          <p:nvSpPr>
            <p:cNvPr id="41" name="object 41"/>
            <p:cNvSpPr/>
            <p:nvPr/>
          </p:nvSpPr>
          <p:spPr>
            <a:xfrm>
              <a:off x="7164323" y="1690116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1758442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6486" y="444882"/>
                  </a:lnTo>
                  <a:lnTo>
                    <a:pt x="24177" y="471122"/>
                  </a:lnTo>
                  <a:lnTo>
                    <a:pt x="50417" y="488813"/>
                  </a:lnTo>
                  <a:lnTo>
                    <a:pt x="82550" y="495300"/>
                  </a:lnTo>
                  <a:lnTo>
                    <a:pt x="1758442" y="495300"/>
                  </a:lnTo>
                  <a:lnTo>
                    <a:pt x="1790574" y="488813"/>
                  </a:lnTo>
                  <a:lnTo>
                    <a:pt x="1816814" y="471122"/>
                  </a:lnTo>
                  <a:lnTo>
                    <a:pt x="1834505" y="444882"/>
                  </a:lnTo>
                  <a:lnTo>
                    <a:pt x="1840992" y="412750"/>
                  </a:lnTo>
                  <a:lnTo>
                    <a:pt x="1840992" y="82550"/>
                  </a:lnTo>
                  <a:lnTo>
                    <a:pt x="1834505" y="50417"/>
                  </a:lnTo>
                  <a:lnTo>
                    <a:pt x="1816814" y="24177"/>
                  </a:lnTo>
                  <a:lnTo>
                    <a:pt x="1790574" y="6486"/>
                  </a:lnTo>
                  <a:lnTo>
                    <a:pt x="1758442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164323" y="1690116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1758442" y="0"/>
                  </a:lnTo>
                  <a:lnTo>
                    <a:pt x="1790574" y="6486"/>
                  </a:lnTo>
                  <a:lnTo>
                    <a:pt x="1816814" y="24177"/>
                  </a:lnTo>
                  <a:lnTo>
                    <a:pt x="1834505" y="50417"/>
                  </a:lnTo>
                  <a:lnTo>
                    <a:pt x="1840992" y="82550"/>
                  </a:lnTo>
                  <a:lnTo>
                    <a:pt x="1840992" y="412750"/>
                  </a:lnTo>
                  <a:lnTo>
                    <a:pt x="1834505" y="444882"/>
                  </a:lnTo>
                  <a:lnTo>
                    <a:pt x="1816814" y="471122"/>
                  </a:lnTo>
                  <a:lnTo>
                    <a:pt x="1790574" y="488813"/>
                  </a:lnTo>
                  <a:lnTo>
                    <a:pt x="1758442" y="495300"/>
                  </a:lnTo>
                  <a:lnTo>
                    <a:pt x="82550" y="495300"/>
                  </a:lnTo>
                  <a:lnTo>
                    <a:pt x="50417" y="488813"/>
                  </a:lnTo>
                  <a:lnTo>
                    <a:pt x="24177" y="471122"/>
                  </a:lnTo>
                  <a:lnTo>
                    <a:pt x="6486" y="444882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466456" y="1603628"/>
            <a:ext cx="123952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1795" marR="5080" indent="-37973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Left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circular shift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4308347" y="3843528"/>
            <a:ext cx="1853564" cy="508000"/>
            <a:chOff x="4308347" y="3843528"/>
            <a:chExt cx="1853564" cy="508000"/>
          </a:xfrm>
        </p:grpSpPr>
        <p:sp>
          <p:nvSpPr>
            <p:cNvPr id="45" name="object 45"/>
            <p:cNvSpPr/>
            <p:nvPr/>
          </p:nvSpPr>
          <p:spPr>
            <a:xfrm>
              <a:off x="4314443" y="3849624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1758441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6486" y="444882"/>
                  </a:lnTo>
                  <a:lnTo>
                    <a:pt x="24177" y="471122"/>
                  </a:lnTo>
                  <a:lnTo>
                    <a:pt x="50417" y="488813"/>
                  </a:lnTo>
                  <a:lnTo>
                    <a:pt x="82550" y="495300"/>
                  </a:lnTo>
                  <a:lnTo>
                    <a:pt x="1758441" y="495300"/>
                  </a:lnTo>
                  <a:lnTo>
                    <a:pt x="1790574" y="488813"/>
                  </a:lnTo>
                  <a:lnTo>
                    <a:pt x="1816814" y="471122"/>
                  </a:lnTo>
                  <a:lnTo>
                    <a:pt x="1834505" y="444882"/>
                  </a:lnTo>
                  <a:lnTo>
                    <a:pt x="1840991" y="412750"/>
                  </a:lnTo>
                  <a:lnTo>
                    <a:pt x="1840991" y="82550"/>
                  </a:lnTo>
                  <a:lnTo>
                    <a:pt x="1834505" y="50417"/>
                  </a:lnTo>
                  <a:lnTo>
                    <a:pt x="1816814" y="24177"/>
                  </a:lnTo>
                  <a:lnTo>
                    <a:pt x="1790574" y="6486"/>
                  </a:lnTo>
                  <a:lnTo>
                    <a:pt x="1758441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14443" y="3849624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1758441" y="0"/>
                  </a:lnTo>
                  <a:lnTo>
                    <a:pt x="1790574" y="6486"/>
                  </a:lnTo>
                  <a:lnTo>
                    <a:pt x="1816814" y="24177"/>
                  </a:lnTo>
                  <a:lnTo>
                    <a:pt x="1834505" y="50417"/>
                  </a:lnTo>
                  <a:lnTo>
                    <a:pt x="1840991" y="82550"/>
                  </a:lnTo>
                  <a:lnTo>
                    <a:pt x="1840991" y="412750"/>
                  </a:lnTo>
                  <a:lnTo>
                    <a:pt x="1834505" y="444882"/>
                  </a:lnTo>
                  <a:lnTo>
                    <a:pt x="1816814" y="471122"/>
                  </a:lnTo>
                  <a:lnTo>
                    <a:pt x="1790574" y="488813"/>
                  </a:lnTo>
                  <a:lnTo>
                    <a:pt x="1758441" y="495300"/>
                  </a:lnTo>
                  <a:lnTo>
                    <a:pt x="82550" y="495300"/>
                  </a:lnTo>
                  <a:lnTo>
                    <a:pt x="50417" y="488813"/>
                  </a:lnTo>
                  <a:lnTo>
                    <a:pt x="24177" y="471122"/>
                  </a:lnTo>
                  <a:lnTo>
                    <a:pt x="6486" y="444882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712334" y="3763771"/>
            <a:ext cx="104648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 marR="5080" indent="-8382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Calibri"/>
                <a:cs typeface="Calibri"/>
              </a:rPr>
              <a:t>Permuted </a:t>
            </a:r>
            <a:r>
              <a:rPr sz="2000" dirty="0">
                <a:latin typeface="Calibri"/>
                <a:cs typeface="Calibri"/>
              </a:rPr>
              <a:t>choice</a:t>
            </a:r>
            <a:r>
              <a:rPr sz="2000" spc="-50" dirty="0">
                <a:latin typeface="Calibri"/>
                <a:cs typeface="Calibri"/>
              </a:rPr>
              <a:t> 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156450" y="3840226"/>
            <a:ext cx="1854200" cy="508000"/>
            <a:chOff x="7156450" y="3840226"/>
            <a:chExt cx="1854200" cy="508000"/>
          </a:xfrm>
        </p:grpSpPr>
        <p:sp>
          <p:nvSpPr>
            <p:cNvPr id="49" name="object 49"/>
            <p:cNvSpPr/>
            <p:nvPr/>
          </p:nvSpPr>
          <p:spPr>
            <a:xfrm>
              <a:off x="7162800" y="3846576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1758442" y="0"/>
                  </a:moveTo>
                  <a:lnTo>
                    <a:pt x="82550" y="0"/>
                  </a:lnTo>
                  <a:lnTo>
                    <a:pt x="50417" y="6486"/>
                  </a:lnTo>
                  <a:lnTo>
                    <a:pt x="24177" y="24177"/>
                  </a:lnTo>
                  <a:lnTo>
                    <a:pt x="6486" y="50417"/>
                  </a:lnTo>
                  <a:lnTo>
                    <a:pt x="0" y="82550"/>
                  </a:lnTo>
                  <a:lnTo>
                    <a:pt x="0" y="412750"/>
                  </a:lnTo>
                  <a:lnTo>
                    <a:pt x="6486" y="444882"/>
                  </a:lnTo>
                  <a:lnTo>
                    <a:pt x="24177" y="471122"/>
                  </a:lnTo>
                  <a:lnTo>
                    <a:pt x="50417" y="488813"/>
                  </a:lnTo>
                  <a:lnTo>
                    <a:pt x="82550" y="495300"/>
                  </a:lnTo>
                  <a:lnTo>
                    <a:pt x="1758442" y="495300"/>
                  </a:lnTo>
                  <a:lnTo>
                    <a:pt x="1790574" y="488813"/>
                  </a:lnTo>
                  <a:lnTo>
                    <a:pt x="1816814" y="471122"/>
                  </a:lnTo>
                  <a:lnTo>
                    <a:pt x="1834505" y="444882"/>
                  </a:lnTo>
                  <a:lnTo>
                    <a:pt x="1840992" y="412750"/>
                  </a:lnTo>
                  <a:lnTo>
                    <a:pt x="1840992" y="82550"/>
                  </a:lnTo>
                  <a:lnTo>
                    <a:pt x="1834505" y="50417"/>
                  </a:lnTo>
                  <a:lnTo>
                    <a:pt x="1816814" y="24177"/>
                  </a:lnTo>
                  <a:lnTo>
                    <a:pt x="1790574" y="6486"/>
                  </a:lnTo>
                  <a:lnTo>
                    <a:pt x="1758442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62800" y="3846576"/>
              <a:ext cx="1841500" cy="495300"/>
            </a:xfrm>
            <a:custGeom>
              <a:avLst/>
              <a:gdLst/>
              <a:ahLst/>
              <a:cxnLst/>
              <a:rect l="l" t="t" r="r" b="b"/>
              <a:pathLst>
                <a:path w="1841500" h="495300">
                  <a:moveTo>
                    <a:pt x="0" y="82550"/>
                  </a:moveTo>
                  <a:lnTo>
                    <a:pt x="6486" y="50417"/>
                  </a:lnTo>
                  <a:lnTo>
                    <a:pt x="24177" y="24177"/>
                  </a:lnTo>
                  <a:lnTo>
                    <a:pt x="50417" y="6486"/>
                  </a:lnTo>
                  <a:lnTo>
                    <a:pt x="82550" y="0"/>
                  </a:lnTo>
                  <a:lnTo>
                    <a:pt x="1758442" y="0"/>
                  </a:lnTo>
                  <a:lnTo>
                    <a:pt x="1790574" y="6486"/>
                  </a:lnTo>
                  <a:lnTo>
                    <a:pt x="1816814" y="24177"/>
                  </a:lnTo>
                  <a:lnTo>
                    <a:pt x="1834505" y="50417"/>
                  </a:lnTo>
                  <a:lnTo>
                    <a:pt x="1840992" y="82550"/>
                  </a:lnTo>
                  <a:lnTo>
                    <a:pt x="1840992" y="412750"/>
                  </a:lnTo>
                  <a:lnTo>
                    <a:pt x="1834505" y="444882"/>
                  </a:lnTo>
                  <a:lnTo>
                    <a:pt x="1816814" y="471122"/>
                  </a:lnTo>
                  <a:lnTo>
                    <a:pt x="1790574" y="488813"/>
                  </a:lnTo>
                  <a:lnTo>
                    <a:pt x="1758442" y="495300"/>
                  </a:lnTo>
                  <a:lnTo>
                    <a:pt x="82550" y="495300"/>
                  </a:lnTo>
                  <a:lnTo>
                    <a:pt x="50417" y="488813"/>
                  </a:lnTo>
                  <a:lnTo>
                    <a:pt x="24177" y="471122"/>
                  </a:lnTo>
                  <a:lnTo>
                    <a:pt x="6486" y="444882"/>
                  </a:lnTo>
                  <a:lnTo>
                    <a:pt x="0" y="412750"/>
                  </a:lnTo>
                  <a:lnTo>
                    <a:pt x="0" y="8255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464043" y="3760977"/>
            <a:ext cx="123952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Left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circular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shift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89431" y="286511"/>
            <a:ext cx="2348865" cy="357505"/>
            <a:chOff x="789431" y="286511"/>
            <a:chExt cx="2348865" cy="357505"/>
          </a:xfrm>
        </p:grpSpPr>
        <p:sp>
          <p:nvSpPr>
            <p:cNvPr id="53" name="object 53"/>
            <p:cNvSpPr/>
            <p:nvPr/>
          </p:nvSpPr>
          <p:spPr>
            <a:xfrm>
              <a:off x="795527" y="292607"/>
              <a:ext cx="2336800" cy="167640"/>
            </a:xfrm>
            <a:custGeom>
              <a:avLst/>
              <a:gdLst/>
              <a:ahLst/>
              <a:cxnLst/>
              <a:rect l="l" t="t" r="r" b="b"/>
              <a:pathLst>
                <a:path w="2336800" h="167640">
                  <a:moveTo>
                    <a:pt x="0" y="167640"/>
                  </a:moveTo>
                  <a:lnTo>
                    <a:pt x="1096" y="134987"/>
                  </a:lnTo>
                  <a:lnTo>
                    <a:pt x="4089" y="108346"/>
                  </a:lnTo>
                  <a:lnTo>
                    <a:pt x="8529" y="90398"/>
                  </a:lnTo>
                  <a:lnTo>
                    <a:pt x="13970" y="83820"/>
                  </a:lnTo>
                  <a:lnTo>
                    <a:pt x="1154176" y="83820"/>
                  </a:lnTo>
                  <a:lnTo>
                    <a:pt x="1159627" y="77241"/>
                  </a:lnTo>
                  <a:lnTo>
                    <a:pt x="1164066" y="59293"/>
                  </a:lnTo>
                  <a:lnTo>
                    <a:pt x="1167052" y="32652"/>
                  </a:lnTo>
                  <a:lnTo>
                    <a:pt x="1168146" y="0"/>
                  </a:lnTo>
                  <a:lnTo>
                    <a:pt x="1169239" y="32652"/>
                  </a:lnTo>
                  <a:lnTo>
                    <a:pt x="1172225" y="59293"/>
                  </a:lnTo>
                  <a:lnTo>
                    <a:pt x="1176664" y="77241"/>
                  </a:lnTo>
                  <a:lnTo>
                    <a:pt x="1182116" y="83820"/>
                  </a:lnTo>
                  <a:lnTo>
                    <a:pt x="2322322" y="83820"/>
                  </a:lnTo>
                  <a:lnTo>
                    <a:pt x="2327773" y="90398"/>
                  </a:lnTo>
                  <a:lnTo>
                    <a:pt x="2332212" y="108346"/>
                  </a:lnTo>
                  <a:lnTo>
                    <a:pt x="2335198" y="134987"/>
                  </a:lnTo>
                  <a:lnTo>
                    <a:pt x="2336291" y="16764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1727" y="460247"/>
              <a:ext cx="76200" cy="183387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2248" y="460247"/>
              <a:ext cx="76200" cy="18338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68752" y="457199"/>
              <a:ext cx="76200" cy="183387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410462" y="563118"/>
              <a:ext cx="45720" cy="30480"/>
            </a:xfrm>
            <a:custGeom>
              <a:avLst/>
              <a:gdLst/>
              <a:ahLst/>
              <a:cxnLst/>
              <a:rect l="l" t="t" r="r" b="b"/>
              <a:pathLst>
                <a:path w="45719" h="30479">
                  <a:moveTo>
                    <a:pt x="22859" y="0"/>
                  </a:moveTo>
                  <a:lnTo>
                    <a:pt x="13983" y="1202"/>
                  </a:lnTo>
                  <a:lnTo>
                    <a:pt x="6715" y="4476"/>
                  </a:lnTo>
                  <a:lnTo>
                    <a:pt x="1803" y="9322"/>
                  </a:lnTo>
                  <a:lnTo>
                    <a:pt x="0" y="15240"/>
                  </a:lnTo>
                  <a:lnTo>
                    <a:pt x="1803" y="21157"/>
                  </a:lnTo>
                  <a:lnTo>
                    <a:pt x="6715" y="26003"/>
                  </a:lnTo>
                  <a:lnTo>
                    <a:pt x="13983" y="29277"/>
                  </a:lnTo>
                  <a:lnTo>
                    <a:pt x="22859" y="30480"/>
                  </a:lnTo>
                  <a:lnTo>
                    <a:pt x="31736" y="29277"/>
                  </a:lnTo>
                  <a:lnTo>
                    <a:pt x="39004" y="26003"/>
                  </a:lnTo>
                  <a:lnTo>
                    <a:pt x="43916" y="21157"/>
                  </a:lnTo>
                  <a:lnTo>
                    <a:pt x="45719" y="15240"/>
                  </a:lnTo>
                  <a:lnTo>
                    <a:pt x="43916" y="9322"/>
                  </a:lnTo>
                  <a:lnTo>
                    <a:pt x="39004" y="4476"/>
                  </a:lnTo>
                  <a:lnTo>
                    <a:pt x="31736" y="1202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10462" y="563118"/>
              <a:ext cx="45720" cy="30480"/>
            </a:xfrm>
            <a:custGeom>
              <a:avLst/>
              <a:gdLst/>
              <a:ahLst/>
              <a:cxnLst/>
              <a:rect l="l" t="t" r="r" b="b"/>
              <a:pathLst>
                <a:path w="45719" h="30479">
                  <a:moveTo>
                    <a:pt x="0" y="15240"/>
                  </a:moveTo>
                  <a:lnTo>
                    <a:pt x="1803" y="9322"/>
                  </a:lnTo>
                  <a:lnTo>
                    <a:pt x="6715" y="4476"/>
                  </a:lnTo>
                  <a:lnTo>
                    <a:pt x="13983" y="1202"/>
                  </a:lnTo>
                  <a:lnTo>
                    <a:pt x="22859" y="0"/>
                  </a:lnTo>
                  <a:lnTo>
                    <a:pt x="31736" y="1202"/>
                  </a:lnTo>
                  <a:lnTo>
                    <a:pt x="39004" y="4476"/>
                  </a:lnTo>
                  <a:lnTo>
                    <a:pt x="43916" y="9322"/>
                  </a:lnTo>
                  <a:lnTo>
                    <a:pt x="45719" y="15240"/>
                  </a:lnTo>
                  <a:lnTo>
                    <a:pt x="43916" y="21157"/>
                  </a:lnTo>
                  <a:lnTo>
                    <a:pt x="39004" y="26003"/>
                  </a:lnTo>
                  <a:lnTo>
                    <a:pt x="31736" y="29277"/>
                  </a:lnTo>
                  <a:lnTo>
                    <a:pt x="22859" y="30480"/>
                  </a:lnTo>
                  <a:lnTo>
                    <a:pt x="13983" y="29277"/>
                  </a:lnTo>
                  <a:lnTo>
                    <a:pt x="6715" y="26003"/>
                  </a:lnTo>
                  <a:lnTo>
                    <a:pt x="1803" y="21157"/>
                  </a:lnTo>
                  <a:lnTo>
                    <a:pt x="0" y="1524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643634" y="563118"/>
              <a:ext cx="47625" cy="32384"/>
            </a:xfrm>
            <a:custGeom>
              <a:avLst/>
              <a:gdLst/>
              <a:ahLst/>
              <a:cxnLst/>
              <a:rect l="l" t="t" r="r" b="b"/>
              <a:pathLst>
                <a:path w="47625" h="32384">
                  <a:moveTo>
                    <a:pt x="23622" y="0"/>
                  </a:moveTo>
                  <a:lnTo>
                    <a:pt x="14412" y="1250"/>
                  </a:lnTo>
                  <a:lnTo>
                    <a:pt x="6905" y="4667"/>
                  </a:lnTo>
                  <a:lnTo>
                    <a:pt x="1851" y="9751"/>
                  </a:lnTo>
                  <a:lnTo>
                    <a:pt x="0" y="16002"/>
                  </a:lnTo>
                  <a:lnTo>
                    <a:pt x="1851" y="22252"/>
                  </a:lnTo>
                  <a:lnTo>
                    <a:pt x="6905" y="27336"/>
                  </a:lnTo>
                  <a:lnTo>
                    <a:pt x="14412" y="30753"/>
                  </a:lnTo>
                  <a:lnTo>
                    <a:pt x="23622" y="32004"/>
                  </a:lnTo>
                  <a:lnTo>
                    <a:pt x="32831" y="30753"/>
                  </a:lnTo>
                  <a:lnTo>
                    <a:pt x="40338" y="27336"/>
                  </a:lnTo>
                  <a:lnTo>
                    <a:pt x="45392" y="22252"/>
                  </a:lnTo>
                  <a:lnTo>
                    <a:pt x="47243" y="16002"/>
                  </a:lnTo>
                  <a:lnTo>
                    <a:pt x="45392" y="9751"/>
                  </a:lnTo>
                  <a:lnTo>
                    <a:pt x="40338" y="4667"/>
                  </a:lnTo>
                  <a:lnTo>
                    <a:pt x="32831" y="1250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643634" y="563118"/>
              <a:ext cx="47625" cy="32384"/>
            </a:xfrm>
            <a:custGeom>
              <a:avLst/>
              <a:gdLst/>
              <a:ahLst/>
              <a:cxnLst/>
              <a:rect l="l" t="t" r="r" b="b"/>
              <a:pathLst>
                <a:path w="47625" h="32384">
                  <a:moveTo>
                    <a:pt x="0" y="16002"/>
                  </a:moveTo>
                  <a:lnTo>
                    <a:pt x="1851" y="9751"/>
                  </a:lnTo>
                  <a:lnTo>
                    <a:pt x="6905" y="4667"/>
                  </a:lnTo>
                  <a:lnTo>
                    <a:pt x="14412" y="1250"/>
                  </a:lnTo>
                  <a:lnTo>
                    <a:pt x="23622" y="0"/>
                  </a:lnTo>
                  <a:lnTo>
                    <a:pt x="32831" y="1250"/>
                  </a:lnTo>
                  <a:lnTo>
                    <a:pt x="40338" y="4667"/>
                  </a:lnTo>
                  <a:lnTo>
                    <a:pt x="45392" y="9751"/>
                  </a:lnTo>
                  <a:lnTo>
                    <a:pt x="47243" y="16002"/>
                  </a:lnTo>
                  <a:lnTo>
                    <a:pt x="45392" y="22252"/>
                  </a:lnTo>
                  <a:lnTo>
                    <a:pt x="40338" y="27336"/>
                  </a:lnTo>
                  <a:lnTo>
                    <a:pt x="32831" y="30753"/>
                  </a:lnTo>
                  <a:lnTo>
                    <a:pt x="23622" y="32004"/>
                  </a:lnTo>
                  <a:lnTo>
                    <a:pt x="14412" y="30753"/>
                  </a:lnTo>
                  <a:lnTo>
                    <a:pt x="6905" y="27336"/>
                  </a:lnTo>
                  <a:lnTo>
                    <a:pt x="1851" y="22252"/>
                  </a:lnTo>
                  <a:lnTo>
                    <a:pt x="0" y="1600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881378" y="563118"/>
              <a:ext cx="45720" cy="30480"/>
            </a:xfrm>
            <a:custGeom>
              <a:avLst/>
              <a:gdLst/>
              <a:ahLst/>
              <a:cxnLst/>
              <a:rect l="l" t="t" r="r" b="b"/>
              <a:pathLst>
                <a:path w="45719" h="30479">
                  <a:moveTo>
                    <a:pt x="22860" y="0"/>
                  </a:moveTo>
                  <a:lnTo>
                    <a:pt x="13983" y="1202"/>
                  </a:lnTo>
                  <a:lnTo>
                    <a:pt x="6715" y="4476"/>
                  </a:lnTo>
                  <a:lnTo>
                    <a:pt x="1803" y="9322"/>
                  </a:lnTo>
                  <a:lnTo>
                    <a:pt x="0" y="15240"/>
                  </a:lnTo>
                  <a:lnTo>
                    <a:pt x="1803" y="21157"/>
                  </a:lnTo>
                  <a:lnTo>
                    <a:pt x="6715" y="26003"/>
                  </a:lnTo>
                  <a:lnTo>
                    <a:pt x="13983" y="29277"/>
                  </a:lnTo>
                  <a:lnTo>
                    <a:pt x="22860" y="30480"/>
                  </a:lnTo>
                  <a:lnTo>
                    <a:pt x="31736" y="29277"/>
                  </a:lnTo>
                  <a:lnTo>
                    <a:pt x="39004" y="26003"/>
                  </a:lnTo>
                  <a:lnTo>
                    <a:pt x="43916" y="21157"/>
                  </a:lnTo>
                  <a:lnTo>
                    <a:pt x="45720" y="15240"/>
                  </a:lnTo>
                  <a:lnTo>
                    <a:pt x="43916" y="9322"/>
                  </a:lnTo>
                  <a:lnTo>
                    <a:pt x="39004" y="4476"/>
                  </a:lnTo>
                  <a:lnTo>
                    <a:pt x="31736" y="1202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881378" y="563118"/>
              <a:ext cx="45720" cy="30480"/>
            </a:xfrm>
            <a:custGeom>
              <a:avLst/>
              <a:gdLst/>
              <a:ahLst/>
              <a:cxnLst/>
              <a:rect l="l" t="t" r="r" b="b"/>
              <a:pathLst>
                <a:path w="45719" h="30479">
                  <a:moveTo>
                    <a:pt x="0" y="15240"/>
                  </a:moveTo>
                  <a:lnTo>
                    <a:pt x="1803" y="9322"/>
                  </a:lnTo>
                  <a:lnTo>
                    <a:pt x="6715" y="4476"/>
                  </a:lnTo>
                  <a:lnTo>
                    <a:pt x="13983" y="1202"/>
                  </a:lnTo>
                  <a:lnTo>
                    <a:pt x="22860" y="0"/>
                  </a:lnTo>
                  <a:lnTo>
                    <a:pt x="31736" y="1202"/>
                  </a:lnTo>
                  <a:lnTo>
                    <a:pt x="39004" y="4476"/>
                  </a:lnTo>
                  <a:lnTo>
                    <a:pt x="43916" y="9322"/>
                  </a:lnTo>
                  <a:lnTo>
                    <a:pt x="45720" y="15240"/>
                  </a:lnTo>
                  <a:lnTo>
                    <a:pt x="43916" y="21157"/>
                  </a:lnTo>
                  <a:lnTo>
                    <a:pt x="39004" y="26003"/>
                  </a:lnTo>
                  <a:lnTo>
                    <a:pt x="31736" y="29277"/>
                  </a:lnTo>
                  <a:lnTo>
                    <a:pt x="22860" y="30480"/>
                  </a:lnTo>
                  <a:lnTo>
                    <a:pt x="13983" y="29277"/>
                  </a:lnTo>
                  <a:lnTo>
                    <a:pt x="6715" y="26003"/>
                  </a:lnTo>
                  <a:lnTo>
                    <a:pt x="1803" y="21157"/>
                  </a:lnTo>
                  <a:lnTo>
                    <a:pt x="0" y="1524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103881" y="563118"/>
              <a:ext cx="47625" cy="32384"/>
            </a:xfrm>
            <a:custGeom>
              <a:avLst/>
              <a:gdLst/>
              <a:ahLst/>
              <a:cxnLst/>
              <a:rect l="l" t="t" r="r" b="b"/>
              <a:pathLst>
                <a:path w="47625" h="32384">
                  <a:moveTo>
                    <a:pt x="23622" y="0"/>
                  </a:moveTo>
                  <a:lnTo>
                    <a:pt x="14412" y="1250"/>
                  </a:lnTo>
                  <a:lnTo>
                    <a:pt x="6905" y="4667"/>
                  </a:lnTo>
                  <a:lnTo>
                    <a:pt x="1851" y="9751"/>
                  </a:lnTo>
                  <a:lnTo>
                    <a:pt x="0" y="16002"/>
                  </a:lnTo>
                  <a:lnTo>
                    <a:pt x="1851" y="22252"/>
                  </a:lnTo>
                  <a:lnTo>
                    <a:pt x="6905" y="27336"/>
                  </a:lnTo>
                  <a:lnTo>
                    <a:pt x="14412" y="30753"/>
                  </a:lnTo>
                  <a:lnTo>
                    <a:pt x="23622" y="32004"/>
                  </a:lnTo>
                  <a:lnTo>
                    <a:pt x="32831" y="30753"/>
                  </a:lnTo>
                  <a:lnTo>
                    <a:pt x="40338" y="27336"/>
                  </a:lnTo>
                  <a:lnTo>
                    <a:pt x="45392" y="22252"/>
                  </a:lnTo>
                  <a:lnTo>
                    <a:pt x="47243" y="16002"/>
                  </a:lnTo>
                  <a:lnTo>
                    <a:pt x="45392" y="9751"/>
                  </a:lnTo>
                  <a:lnTo>
                    <a:pt x="40338" y="4667"/>
                  </a:lnTo>
                  <a:lnTo>
                    <a:pt x="32831" y="1250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103881" y="563118"/>
              <a:ext cx="47625" cy="32384"/>
            </a:xfrm>
            <a:custGeom>
              <a:avLst/>
              <a:gdLst/>
              <a:ahLst/>
              <a:cxnLst/>
              <a:rect l="l" t="t" r="r" b="b"/>
              <a:pathLst>
                <a:path w="47625" h="32384">
                  <a:moveTo>
                    <a:pt x="0" y="16002"/>
                  </a:moveTo>
                  <a:lnTo>
                    <a:pt x="1851" y="9751"/>
                  </a:lnTo>
                  <a:lnTo>
                    <a:pt x="6905" y="4667"/>
                  </a:lnTo>
                  <a:lnTo>
                    <a:pt x="14412" y="1250"/>
                  </a:lnTo>
                  <a:lnTo>
                    <a:pt x="23622" y="0"/>
                  </a:lnTo>
                  <a:lnTo>
                    <a:pt x="32831" y="1250"/>
                  </a:lnTo>
                  <a:lnTo>
                    <a:pt x="40338" y="4667"/>
                  </a:lnTo>
                  <a:lnTo>
                    <a:pt x="45392" y="9751"/>
                  </a:lnTo>
                  <a:lnTo>
                    <a:pt x="47243" y="16002"/>
                  </a:lnTo>
                  <a:lnTo>
                    <a:pt x="45392" y="22252"/>
                  </a:lnTo>
                  <a:lnTo>
                    <a:pt x="40338" y="27336"/>
                  </a:lnTo>
                  <a:lnTo>
                    <a:pt x="32831" y="30753"/>
                  </a:lnTo>
                  <a:lnTo>
                    <a:pt x="23622" y="32004"/>
                  </a:lnTo>
                  <a:lnTo>
                    <a:pt x="14412" y="30753"/>
                  </a:lnTo>
                  <a:lnTo>
                    <a:pt x="6905" y="27336"/>
                  </a:lnTo>
                  <a:lnTo>
                    <a:pt x="1851" y="22252"/>
                  </a:lnTo>
                  <a:lnTo>
                    <a:pt x="0" y="16002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341626" y="563118"/>
              <a:ext cx="47625" cy="30480"/>
            </a:xfrm>
            <a:custGeom>
              <a:avLst/>
              <a:gdLst/>
              <a:ahLst/>
              <a:cxnLst/>
              <a:rect l="l" t="t" r="r" b="b"/>
              <a:pathLst>
                <a:path w="47625" h="30479">
                  <a:moveTo>
                    <a:pt x="23622" y="0"/>
                  </a:moveTo>
                  <a:lnTo>
                    <a:pt x="14412" y="1202"/>
                  </a:lnTo>
                  <a:lnTo>
                    <a:pt x="6905" y="4476"/>
                  </a:lnTo>
                  <a:lnTo>
                    <a:pt x="1851" y="9322"/>
                  </a:lnTo>
                  <a:lnTo>
                    <a:pt x="0" y="15240"/>
                  </a:lnTo>
                  <a:lnTo>
                    <a:pt x="1851" y="21157"/>
                  </a:lnTo>
                  <a:lnTo>
                    <a:pt x="6905" y="26003"/>
                  </a:lnTo>
                  <a:lnTo>
                    <a:pt x="14412" y="29277"/>
                  </a:lnTo>
                  <a:lnTo>
                    <a:pt x="23622" y="30480"/>
                  </a:lnTo>
                  <a:lnTo>
                    <a:pt x="32831" y="29277"/>
                  </a:lnTo>
                  <a:lnTo>
                    <a:pt x="40338" y="26003"/>
                  </a:lnTo>
                  <a:lnTo>
                    <a:pt x="45392" y="21157"/>
                  </a:lnTo>
                  <a:lnTo>
                    <a:pt x="47243" y="15240"/>
                  </a:lnTo>
                  <a:lnTo>
                    <a:pt x="45392" y="9322"/>
                  </a:lnTo>
                  <a:lnTo>
                    <a:pt x="40338" y="4476"/>
                  </a:lnTo>
                  <a:lnTo>
                    <a:pt x="32831" y="1202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341626" y="563118"/>
              <a:ext cx="47625" cy="30480"/>
            </a:xfrm>
            <a:custGeom>
              <a:avLst/>
              <a:gdLst/>
              <a:ahLst/>
              <a:cxnLst/>
              <a:rect l="l" t="t" r="r" b="b"/>
              <a:pathLst>
                <a:path w="47625" h="30479">
                  <a:moveTo>
                    <a:pt x="0" y="15240"/>
                  </a:moveTo>
                  <a:lnTo>
                    <a:pt x="1851" y="9322"/>
                  </a:lnTo>
                  <a:lnTo>
                    <a:pt x="6905" y="4476"/>
                  </a:lnTo>
                  <a:lnTo>
                    <a:pt x="14412" y="1202"/>
                  </a:lnTo>
                  <a:lnTo>
                    <a:pt x="23622" y="0"/>
                  </a:lnTo>
                  <a:lnTo>
                    <a:pt x="32831" y="1202"/>
                  </a:lnTo>
                  <a:lnTo>
                    <a:pt x="40338" y="4476"/>
                  </a:lnTo>
                  <a:lnTo>
                    <a:pt x="45392" y="9322"/>
                  </a:lnTo>
                  <a:lnTo>
                    <a:pt x="47243" y="15240"/>
                  </a:lnTo>
                  <a:lnTo>
                    <a:pt x="45392" y="21157"/>
                  </a:lnTo>
                  <a:lnTo>
                    <a:pt x="40338" y="26003"/>
                  </a:lnTo>
                  <a:lnTo>
                    <a:pt x="32831" y="29277"/>
                  </a:lnTo>
                  <a:lnTo>
                    <a:pt x="23622" y="30480"/>
                  </a:lnTo>
                  <a:lnTo>
                    <a:pt x="14412" y="29277"/>
                  </a:lnTo>
                  <a:lnTo>
                    <a:pt x="6905" y="26003"/>
                  </a:lnTo>
                  <a:lnTo>
                    <a:pt x="1851" y="21157"/>
                  </a:lnTo>
                  <a:lnTo>
                    <a:pt x="0" y="1524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570226" y="560070"/>
              <a:ext cx="47625" cy="30480"/>
            </a:xfrm>
            <a:custGeom>
              <a:avLst/>
              <a:gdLst/>
              <a:ahLst/>
              <a:cxnLst/>
              <a:rect l="l" t="t" r="r" b="b"/>
              <a:pathLst>
                <a:path w="47625" h="30479">
                  <a:moveTo>
                    <a:pt x="23622" y="0"/>
                  </a:moveTo>
                  <a:lnTo>
                    <a:pt x="14412" y="1202"/>
                  </a:lnTo>
                  <a:lnTo>
                    <a:pt x="6905" y="4476"/>
                  </a:lnTo>
                  <a:lnTo>
                    <a:pt x="1851" y="9322"/>
                  </a:lnTo>
                  <a:lnTo>
                    <a:pt x="0" y="15239"/>
                  </a:lnTo>
                  <a:lnTo>
                    <a:pt x="1851" y="21157"/>
                  </a:lnTo>
                  <a:lnTo>
                    <a:pt x="6905" y="26003"/>
                  </a:lnTo>
                  <a:lnTo>
                    <a:pt x="14412" y="29277"/>
                  </a:lnTo>
                  <a:lnTo>
                    <a:pt x="23622" y="30479"/>
                  </a:lnTo>
                  <a:lnTo>
                    <a:pt x="32831" y="29277"/>
                  </a:lnTo>
                  <a:lnTo>
                    <a:pt x="40338" y="26003"/>
                  </a:lnTo>
                  <a:lnTo>
                    <a:pt x="45392" y="21157"/>
                  </a:lnTo>
                  <a:lnTo>
                    <a:pt x="47243" y="15239"/>
                  </a:lnTo>
                  <a:lnTo>
                    <a:pt x="45392" y="9322"/>
                  </a:lnTo>
                  <a:lnTo>
                    <a:pt x="40338" y="4476"/>
                  </a:lnTo>
                  <a:lnTo>
                    <a:pt x="32831" y="1202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70226" y="560070"/>
              <a:ext cx="47625" cy="30480"/>
            </a:xfrm>
            <a:custGeom>
              <a:avLst/>
              <a:gdLst/>
              <a:ahLst/>
              <a:cxnLst/>
              <a:rect l="l" t="t" r="r" b="b"/>
              <a:pathLst>
                <a:path w="47625" h="30479">
                  <a:moveTo>
                    <a:pt x="0" y="15239"/>
                  </a:moveTo>
                  <a:lnTo>
                    <a:pt x="1851" y="9322"/>
                  </a:lnTo>
                  <a:lnTo>
                    <a:pt x="6905" y="4476"/>
                  </a:lnTo>
                  <a:lnTo>
                    <a:pt x="14412" y="1202"/>
                  </a:lnTo>
                  <a:lnTo>
                    <a:pt x="23622" y="0"/>
                  </a:lnTo>
                  <a:lnTo>
                    <a:pt x="32831" y="1202"/>
                  </a:lnTo>
                  <a:lnTo>
                    <a:pt x="40338" y="4476"/>
                  </a:lnTo>
                  <a:lnTo>
                    <a:pt x="45392" y="9322"/>
                  </a:lnTo>
                  <a:lnTo>
                    <a:pt x="47243" y="15239"/>
                  </a:lnTo>
                  <a:lnTo>
                    <a:pt x="45392" y="21157"/>
                  </a:lnTo>
                  <a:lnTo>
                    <a:pt x="40338" y="26003"/>
                  </a:lnTo>
                  <a:lnTo>
                    <a:pt x="32831" y="29277"/>
                  </a:lnTo>
                  <a:lnTo>
                    <a:pt x="23622" y="30479"/>
                  </a:lnTo>
                  <a:lnTo>
                    <a:pt x="14412" y="29277"/>
                  </a:lnTo>
                  <a:lnTo>
                    <a:pt x="6905" y="26003"/>
                  </a:lnTo>
                  <a:lnTo>
                    <a:pt x="1851" y="21157"/>
                  </a:lnTo>
                  <a:lnTo>
                    <a:pt x="0" y="1523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07970" y="560070"/>
              <a:ext cx="47625" cy="30480"/>
            </a:xfrm>
            <a:custGeom>
              <a:avLst/>
              <a:gdLst/>
              <a:ahLst/>
              <a:cxnLst/>
              <a:rect l="l" t="t" r="r" b="b"/>
              <a:pathLst>
                <a:path w="47625" h="30479">
                  <a:moveTo>
                    <a:pt x="23622" y="0"/>
                  </a:moveTo>
                  <a:lnTo>
                    <a:pt x="14412" y="1202"/>
                  </a:lnTo>
                  <a:lnTo>
                    <a:pt x="6905" y="4476"/>
                  </a:lnTo>
                  <a:lnTo>
                    <a:pt x="1851" y="9322"/>
                  </a:lnTo>
                  <a:lnTo>
                    <a:pt x="0" y="15239"/>
                  </a:lnTo>
                  <a:lnTo>
                    <a:pt x="1851" y="21157"/>
                  </a:lnTo>
                  <a:lnTo>
                    <a:pt x="6905" y="26003"/>
                  </a:lnTo>
                  <a:lnTo>
                    <a:pt x="14412" y="29277"/>
                  </a:lnTo>
                  <a:lnTo>
                    <a:pt x="23622" y="30479"/>
                  </a:lnTo>
                  <a:lnTo>
                    <a:pt x="32831" y="29277"/>
                  </a:lnTo>
                  <a:lnTo>
                    <a:pt x="40338" y="26003"/>
                  </a:lnTo>
                  <a:lnTo>
                    <a:pt x="45392" y="21157"/>
                  </a:lnTo>
                  <a:lnTo>
                    <a:pt x="47243" y="15239"/>
                  </a:lnTo>
                  <a:lnTo>
                    <a:pt x="45392" y="9322"/>
                  </a:lnTo>
                  <a:lnTo>
                    <a:pt x="40338" y="4476"/>
                  </a:lnTo>
                  <a:lnTo>
                    <a:pt x="32831" y="1202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807970" y="560070"/>
              <a:ext cx="47625" cy="30480"/>
            </a:xfrm>
            <a:custGeom>
              <a:avLst/>
              <a:gdLst/>
              <a:ahLst/>
              <a:cxnLst/>
              <a:rect l="l" t="t" r="r" b="b"/>
              <a:pathLst>
                <a:path w="47625" h="30479">
                  <a:moveTo>
                    <a:pt x="0" y="15239"/>
                  </a:moveTo>
                  <a:lnTo>
                    <a:pt x="1851" y="9322"/>
                  </a:lnTo>
                  <a:lnTo>
                    <a:pt x="6905" y="4476"/>
                  </a:lnTo>
                  <a:lnTo>
                    <a:pt x="14412" y="1202"/>
                  </a:lnTo>
                  <a:lnTo>
                    <a:pt x="23622" y="0"/>
                  </a:lnTo>
                  <a:lnTo>
                    <a:pt x="32831" y="1202"/>
                  </a:lnTo>
                  <a:lnTo>
                    <a:pt x="40338" y="4476"/>
                  </a:lnTo>
                  <a:lnTo>
                    <a:pt x="45392" y="9322"/>
                  </a:lnTo>
                  <a:lnTo>
                    <a:pt x="47243" y="15239"/>
                  </a:lnTo>
                  <a:lnTo>
                    <a:pt x="45392" y="21157"/>
                  </a:lnTo>
                  <a:lnTo>
                    <a:pt x="40338" y="26003"/>
                  </a:lnTo>
                  <a:lnTo>
                    <a:pt x="32831" y="29277"/>
                  </a:lnTo>
                  <a:lnTo>
                    <a:pt x="23622" y="30479"/>
                  </a:lnTo>
                  <a:lnTo>
                    <a:pt x="14412" y="29277"/>
                  </a:lnTo>
                  <a:lnTo>
                    <a:pt x="6905" y="26003"/>
                  </a:lnTo>
                  <a:lnTo>
                    <a:pt x="1851" y="21157"/>
                  </a:lnTo>
                  <a:lnTo>
                    <a:pt x="0" y="1523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1037945" y="-12750"/>
            <a:ext cx="191388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64-</a:t>
            </a:r>
            <a:r>
              <a:rPr sz="2400" dirty="0">
                <a:latin typeface="Calibri"/>
                <a:cs typeface="Calibri"/>
              </a:rPr>
              <a:t>bit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plaintext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670547" y="260604"/>
            <a:ext cx="2345690" cy="357505"/>
            <a:chOff x="6670547" y="260604"/>
            <a:chExt cx="2345690" cy="357505"/>
          </a:xfrm>
        </p:grpSpPr>
        <p:sp>
          <p:nvSpPr>
            <p:cNvPr id="73" name="object 73"/>
            <p:cNvSpPr/>
            <p:nvPr/>
          </p:nvSpPr>
          <p:spPr>
            <a:xfrm>
              <a:off x="6676643" y="266700"/>
              <a:ext cx="2333625" cy="167640"/>
            </a:xfrm>
            <a:custGeom>
              <a:avLst/>
              <a:gdLst/>
              <a:ahLst/>
              <a:cxnLst/>
              <a:rect l="l" t="t" r="r" b="b"/>
              <a:pathLst>
                <a:path w="2333625" h="167640">
                  <a:moveTo>
                    <a:pt x="0" y="167639"/>
                  </a:moveTo>
                  <a:lnTo>
                    <a:pt x="1093" y="134987"/>
                  </a:lnTo>
                  <a:lnTo>
                    <a:pt x="4079" y="108346"/>
                  </a:lnTo>
                  <a:lnTo>
                    <a:pt x="8518" y="90398"/>
                  </a:lnTo>
                  <a:lnTo>
                    <a:pt x="13970" y="83820"/>
                  </a:lnTo>
                  <a:lnTo>
                    <a:pt x="1152652" y="83820"/>
                  </a:lnTo>
                  <a:lnTo>
                    <a:pt x="1158103" y="77241"/>
                  </a:lnTo>
                  <a:lnTo>
                    <a:pt x="1162542" y="59293"/>
                  </a:lnTo>
                  <a:lnTo>
                    <a:pt x="1165528" y="32652"/>
                  </a:lnTo>
                  <a:lnTo>
                    <a:pt x="1166622" y="0"/>
                  </a:lnTo>
                  <a:lnTo>
                    <a:pt x="1167715" y="32652"/>
                  </a:lnTo>
                  <a:lnTo>
                    <a:pt x="1170701" y="59293"/>
                  </a:lnTo>
                  <a:lnTo>
                    <a:pt x="1175140" y="77241"/>
                  </a:lnTo>
                  <a:lnTo>
                    <a:pt x="1180591" y="83820"/>
                  </a:lnTo>
                  <a:lnTo>
                    <a:pt x="2319274" y="83820"/>
                  </a:lnTo>
                  <a:lnTo>
                    <a:pt x="2324725" y="90398"/>
                  </a:lnTo>
                  <a:lnTo>
                    <a:pt x="2329164" y="108346"/>
                  </a:lnTo>
                  <a:lnTo>
                    <a:pt x="2332150" y="134987"/>
                  </a:lnTo>
                  <a:lnTo>
                    <a:pt x="2333244" y="167639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2843" y="434340"/>
              <a:ext cx="76200" cy="18338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01839" y="434340"/>
              <a:ext cx="76200" cy="183387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46819" y="431292"/>
              <a:ext cx="76200" cy="183387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7291577" y="537210"/>
              <a:ext cx="45720" cy="30480"/>
            </a:xfrm>
            <a:custGeom>
              <a:avLst/>
              <a:gdLst/>
              <a:ahLst/>
              <a:cxnLst/>
              <a:rect l="l" t="t" r="r" b="b"/>
              <a:pathLst>
                <a:path w="45720" h="30479">
                  <a:moveTo>
                    <a:pt x="22860" y="0"/>
                  </a:moveTo>
                  <a:lnTo>
                    <a:pt x="13983" y="1202"/>
                  </a:lnTo>
                  <a:lnTo>
                    <a:pt x="6715" y="4476"/>
                  </a:lnTo>
                  <a:lnTo>
                    <a:pt x="1803" y="9322"/>
                  </a:lnTo>
                  <a:lnTo>
                    <a:pt x="0" y="15239"/>
                  </a:lnTo>
                  <a:lnTo>
                    <a:pt x="1803" y="21157"/>
                  </a:lnTo>
                  <a:lnTo>
                    <a:pt x="6715" y="26003"/>
                  </a:lnTo>
                  <a:lnTo>
                    <a:pt x="13983" y="29277"/>
                  </a:lnTo>
                  <a:lnTo>
                    <a:pt x="22860" y="30479"/>
                  </a:lnTo>
                  <a:lnTo>
                    <a:pt x="31736" y="29277"/>
                  </a:lnTo>
                  <a:lnTo>
                    <a:pt x="39004" y="26003"/>
                  </a:lnTo>
                  <a:lnTo>
                    <a:pt x="43916" y="21157"/>
                  </a:lnTo>
                  <a:lnTo>
                    <a:pt x="45720" y="15239"/>
                  </a:lnTo>
                  <a:lnTo>
                    <a:pt x="43916" y="9322"/>
                  </a:lnTo>
                  <a:lnTo>
                    <a:pt x="39004" y="4476"/>
                  </a:lnTo>
                  <a:lnTo>
                    <a:pt x="31736" y="1202"/>
                  </a:lnTo>
                  <a:lnTo>
                    <a:pt x="228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291577" y="537210"/>
              <a:ext cx="45720" cy="30480"/>
            </a:xfrm>
            <a:custGeom>
              <a:avLst/>
              <a:gdLst/>
              <a:ahLst/>
              <a:cxnLst/>
              <a:rect l="l" t="t" r="r" b="b"/>
              <a:pathLst>
                <a:path w="45720" h="30479">
                  <a:moveTo>
                    <a:pt x="0" y="15239"/>
                  </a:moveTo>
                  <a:lnTo>
                    <a:pt x="1803" y="9322"/>
                  </a:lnTo>
                  <a:lnTo>
                    <a:pt x="6715" y="4476"/>
                  </a:lnTo>
                  <a:lnTo>
                    <a:pt x="13983" y="1202"/>
                  </a:lnTo>
                  <a:lnTo>
                    <a:pt x="22860" y="0"/>
                  </a:lnTo>
                  <a:lnTo>
                    <a:pt x="31736" y="1202"/>
                  </a:lnTo>
                  <a:lnTo>
                    <a:pt x="39004" y="4476"/>
                  </a:lnTo>
                  <a:lnTo>
                    <a:pt x="43916" y="9322"/>
                  </a:lnTo>
                  <a:lnTo>
                    <a:pt x="45720" y="15239"/>
                  </a:lnTo>
                  <a:lnTo>
                    <a:pt x="43916" y="21157"/>
                  </a:lnTo>
                  <a:lnTo>
                    <a:pt x="39004" y="26003"/>
                  </a:lnTo>
                  <a:lnTo>
                    <a:pt x="31736" y="29277"/>
                  </a:lnTo>
                  <a:lnTo>
                    <a:pt x="22860" y="30479"/>
                  </a:lnTo>
                  <a:lnTo>
                    <a:pt x="13983" y="29277"/>
                  </a:lnTo>
                  <a:lnTo>
                    <a:pt x="6715" y="26003"/>
                  </a:lnTo>
                  <a:lnTo>
                    <a:pt x="1803" y="21157"/>
                  </a:lnTo>
                  <a:lnTo>
                    <a:pt x="0" y="1523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523225" y="537210"/>
              <a:ext cx="47625" cy="32384"/>
            </a:xfrm>
            <a:custGeom>
              <a:avLst/>
              <a:gdLst/>
              <a:ahLst/>
              <a:cxnLst/>
              <a:rect l="l" t="t" r="r" b="b"/>
              <a:pathLst>
                <a:path w="47625" h="32384">
                  <a:moveTo>
                    <a:pt x="23622" y="0"/>
                  </a:moveTo>
                  <a:lnTo>
                    <a:pt x="14412" y="1250"/>
                  </a:lnTo>
                  <a:lnTo>
                    <a:pt x="6905" y="4667"/>
                  </a:lnTo>
                  <a:lnTo>
                    <a:pt x="1851" y="9751"/>
                  </a:lnTo>
                  <a:lnTo>
                    <a:pt x="0" y="16001"/>
                  </a:lnTo>
                  <a:lnTo>
                    <a:pt x="1851" y="22252"/>
                  </a:lnTo>
                  <a:lnTo>
                    <a:pt x="6905" y="27336"/>
                  </a:lnTo>
                  <a:lnTo>
                    <a:pt x="14412" y="30753"/>
                  </a:lnTo>
                  <a:lnTo>
                    <a:pt x="23622" y="32003"/>
                  </a:lnTo>
                  <a:lnTo>
                    <a:pt x="32831" y="30753"/>
                  </a:lnTo>
                  <a:lnTo>
                    <a:pt x="40338" y="27336"/>
                  </a:lnTo>
                  <a:lnTo>
                    <a:pt x="45392" y="22252"/>
                  </a:lnTo>
                  <a:lnTo>
                    <a:pt x="47244" y="16001"/>
                  </a:lnTo>
                  <a:lnTo>
                    <a:pt x="45392" y="9751"/>
                  </a:lnTo>
                  <a:lnTo>
                    <a:pt x="40338" y="4667"/>
                  </a:lnTo>
                  <a:lnTo>
                    <a:pt x="32831" y="1250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23225" y="537210"/>
              <a:ext cx="47625" cy="32384"/>
            </a:xfrm>
            <a:custGeom>
              <a:avLst/>
              <a:gdLst/>
              <a:ahLst/>
              <a:cxnLst/>
              <a:rect l="l" t="t" r="r" b="b"/>
              <a:pathLst>
                <a:path w="47625" h="32384">
                  <a:moveTo>
                    <a:pt x="0" y="16001"/>
                  </a:moveTo>
                  <a:lnTo>
                    <a:pt x="1851" y="9751"/>
                  </a:lnTo>
                  <a:lnTo>
                    <a:pt x="6905" y="4667"/>
                  </a:lnTo>
                  <a:lnTo>
                    <a:pt x="14412" y="1250"/>
                  </a:lnTo>
                  <a:lnTo>
                    <a:pt x="23622" y="0"/>
                  </a:lnTo>
                  <a:lnTo>
                    <a:pt x="32831" y="1250"/>
                  </a:lnTo>
                  <a:lnTo>
                    <a:pt x="40338" y="4667"/>
                  </a:lnTo>
                  <a:lnTo>
                    <a:pt x="45392" y="9751"/>
                  </a:lnTo>
                  <a:lnTo>
                    <a:pt x="47244" y="16001"/>
                  </a:lnTo>
                  <a:lnTo>
                    <a:pt x="45392" y="22252"/>
                  </a:lnTo>
                  <a:lnTo>
                    <a:pt x="40338" y="27336"/>
                  </a:lnTo>
                  <a:lnTo>
                    <a:pt x="32831" y="30753"/>
                  </a:lnTo>
                  <a:lnTo>
                    <a:pt x="23622" y="32003"/>
                  </a:lnTo>
                  <a:lnTo>
                    <a:pt x="14412" y="30753"/>
                  </a:lnTo>
                  <a:lnTo>
                    <a:pt x="6905" y="27336"/>
                  </a:lnTo>
                  <a:lnTo>
                    <a:pt x="1851" y="22252"/>
                  </a:lnTo>
                  <a:lnTo>
                    <a:pt x="0" y="1600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760969" y="537210"/>
              <a:ext cx="45720" cy="30480"/>
            </a:xfrm>
            <a:custGeom>
              <a:avLst/>
              <a:gdLst/>
              <a:ahLst/>
              <a:cxnLst/>
              <a:rect l="l" t="t" r="r" b="b"/>
              <a:pathLst>
                <a:path w="45720" h="30479">
                  <a:moveTo>
                    <a:pt x="22859" y="0"/>
                  </a:moveTo>
                  <a:lnTo>
                    <a:pt x="13983" y="1202"/>
                  </a:lnTo>
                  <a:lnTo>
                    <a:pt x="6715" y="4476"/>
                  </a:lnTo>
                  <a:lnTo>
                    <a:pt x="1803" y="9322"/>
                  </a:lnTo>
                  <a:lnTo>
                    <a:pt x="0" y="15239"/>
                  </a:lnTo>
                  <a:lnTo>
                    <a:pt x="1803" y="21157"/>
                  </a:lnTo>
                  <a:lnTo>
                    <a:pt x="6715" y="26003"/>
                  </a:lnTo>
                  <a:lnTo>
                    <a:pt x="13983" y="29277"/>
                  </a:lnTo>
                  <a:lnTo>
                    <a:pt x="22859" y="30479"/>
                  </a:lnTo>
                  <a:lnTo>
                    <a:pt x="31736" y="29277"/>
                  </a:lnTo>
                  <a:lnTo>
                    <a:pt x="39004" y="26003"/>
                  </a:lnTo>
                  <a:lnTo>
                    <a:pt x="43916" y="21157"/>
                  </a:lnTo>
                  <a:lnTo>
                    <a:pt x="45720" y="15239"/>
                  </a:lnTo>
                  <a:lnTo>
                    <a:pt x="43916" y="9322"/>
                  </a:lnTo>
                  <a:lnTo>
                    <a:pt x="39004" y="4476"/>
                  </a:lnTo>
                  <a:lnTo>
                    <a:pt x="31736" y="1202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760969" y="537210"/>
              <a:ext cx="45720" cy="30480"/>
            </a:xfrm>
            <a:custGeom>
              <a:avLst/>
              <a:gdLst/>
              <a:ahLst/>
              <a:cxnLst/>
              <a:rect l="l" t="t" r="r" b="b"/>
              <a:pathLst>
                <a:path w="45720" h="30479">
                  <a:moveTo>
                    <a:pt x="0" y="15239"/>
                  </a:moveTo>
                  <a:lnTo>
                    <a:pt x="1803" y="9322"/>
                  </a:lnTo>
                  <a:lnTo>
                    <a:pt x="6715" y="4476"/>
                  </a:lnTo>
                  <a:lnTo>
                    <a:pt x="13983" y="1202"/>
                  </a:lnTo>
                  <a:lnTo>
                    <a:pt x="22859" y="0"/>
                  </a:lnTo>
                  <a:lnTo>
                    <a:pt x="31736" y="1202"/>
                  </a:lnTo>
                  <a:lnTo>
                    <a:pt x="39004" y="4476"/>
                  </a:lnTo>
                  <a:lnTo>
                    <a:pt x="43916" y="9322"/>
                  </a:lnTo>
                  <a:lnTo>
                    <a:pt x="45720" y="15239"/>
                  </a:lnTo>
                  <a:lnTo>
                    <a:pt x="43916" y="21157"/>
                  </a:lnTo>
                  <a:lnTo>
                    <a:pt x="39004" y="26003"/>
                  </a:lnTo>
                  <a:lnTo>
                    <a:pt x="31736" y="29277"/>
                  </a:lnTo>
                  <a:lnTo>
                    <a:pt x="22859" y="30479"/>
                  </a:lnTo>
                  <a:lnTo>
                    <a:pt x="13983" y="29277"/>
                  </a:lnTo>
                  <a:lnTo>
                    <a:pt x="6715" y="26003"/>
                  </a:lnTo>
                  <a:lnTo>
                    <a:pt x="1803" y="21157"/>
                  </a:lnTo>
                  <a:lnTo>
                    <a:pt x="0" y="1523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983473" y="537210"/>
              <a:ext cx="47625" cy="32384"/>
            </a:xfrm>
            <a:custGeom>
              <a:avLst/>
              <a:gdLst/>
              <a:ahLst/>
              <a:cxnLst/>
              <a:rect l="l" t="t" r="r" b="b"/>
              <a:pathLst>
                <a:path w="47625" h="32384">
                  <a:moveTo>
                    <a:pt x="23622" y="0"/>
                  </a:moveTo>
                  <a:lnTo>
                    <a:pt x="14412" y="1250"/>
                  </a:lnTo>
                  <a:lnTo>
                    <a:pt x="6905" y="4667"/>
                  </a:lnTo>
                  <a:lnTo>
                    <a:pt x="1851" y="9751"/>
                  </a:lnTo>
                  <a:lnTo>
                    <a:pt x="0" y="16001"/>
                  </a:lnTo>
                  <a:lnTo>
                    <a:pt x="1851" y="22252"/>
                  </a:lnTo>
                  <a:lnTo>
                    <a:pt x="6905" y="27336"/>
                  </a:lnTo>
                  <a:lnTo>
                    <a:pt x="14412" y="30753"/>
                  </a:lnTo>
                  <a:lnTo>
                    <a:pt x="23622" y="32003"/>
                  </a:lnTo>
                  <a:lnTo>
                    <a:pt x="32831" y="30753"/>
                  </a:lnTo>
                  <a:lnTo>
                    <a:pt x="40338" y="27336"/>
                  </a:lnTo>
                  <a:lnTo>
                    <a:pt x="45392" y="22252"/>
                  </a:lnTo>
                  <a:lnTo>
                    <a:pt x="47244" y="16001"/>
                  </a:lnTo>
                  <a:lnTo>
                    <a:pt x="45392" y="9751"/>
                  </a:lnTo>
                  <a:lnTo>
                    <a:pt x="40338" y="4667"/>
                  </a:lnTo>
                  <a:lnTo>
                    <a:pt x="32831" y="1250"/>
                  </a:lnTo>
                  <a:lnTo>
                    <a:pt x="236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983473" y="537210"/>
              <a:ext cx="47625" cy="32384"/>
            </a:xfrm>
            <a:custGeom>
              <a:avLst/>
              <a:gdLst/>
              <a:ahLst/>
              <a:cxnLst/>
              <a:rect l="l" t="t" r="r" b="b"/>
              <a:pathLst>
                <a:path w="47625" h="32384">
                  <a:moveTo>
                    <a:pt x="0" y="16001"/>
                  </a:moveTo>
                  <a:lnTo>
                    <a:pt x="1851" y="9751"/>
                  </a:lnTo>
                  <a:lnTo>
                    <a:pt x="6905" y="4667"/>
                  </a:lnTo>
                  <a:lnTo>
                    <a:pt x="14412" y="1250"/>
                  </a:lnTo>
                  <a:lnTo>
                    <a:pt x="23622" y="0"/>
                  </a:lnTo>
                  <a:lnTo>
                    <a:pt x="32831" y="1250"/>
                  </a:lnTo>
                  <a:lnTo>
                    <a:pt x="40338" y="4667"/>
                  </a:lnTo>
                  <a:lnTo>
                    <a:pt x="45392" y="9751"/>
                  </a:lnTo>
                  <a:lnTo>
                    <a:pt x="47244" y="16001"/>
                  </a:lnTo>
                  <a:lnTo>
                    <a:pt x="45392" y="22252"/>
                  </a:lnTo>
                  <a:lnTo>
                    <a:pt x="40338" y="27336"/>
                  </a:lnTo>
                  <a:lnTo>
                    <a:pt x="32831" y="30753"/>
                  </a:lnTo>
                  <a:lnTo>
                    <a:pt x="23622" y="32003"/>
                  </a:lnTo>
                  <a:lnTo>
                    <a:pt x="14412" y="30753"/>
                  </a:lnTo>
                  <a:lnTo>
                    <a:pt x="6905" y="27336"/>
                  </a:lnTo>
                  <a:lnTo>
                    <a:pt x="1851" y="22252"/>
                  </a:lnTo>
                  <a:lnTo>
                    <a:pt x="0" y="16001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221217" y="537210"/>
              <a:ext cx="45720" cy="30480"/>
            </a:xfrm>
            <a:custGeom>
              <a:avLst/>
              <a:gdLst/>
              <a:ahLst/>
              <a:cxnLst/>
              <a:rect l="l" t="t" r="r" b="b"/>
              <a:pathLst>
                <a:path w="45720" h="30479">
                  <a:moveTo>
                    <a:pt x="22859" y="0"/>
                  </a:moveTo>
                  <a:lnTo>
                    <a:pt x="13983" y="1202"/>
                  </a:lnTo>
                  <a:lnTo>
                    <a:pt x="6715" y="4476"/>
                  </a:lnTo>
                  <a:lnTo>
                    <a:pt x="1803" y="9322"/>
                  </a:lnTo>
                  <a:lnTo>
                    <a:pt x="0" y="15239"/>
                  </a:lnTo>
                  <a:lnTo>
                    <a:pt x="1803" y="21157"/>
                  </a:lnTo>
                  <a:lnTo>
                    <a:pt x="6715" y="26003"/>
                  </a:lnTo>
                  <a:lnTo>
                    <a:pt x="13983" y="29277"/>
                  </a:lnTo>
                  <a:lnTo>
                    <a:pt x="22859" y="30479"/>
                  </a:lnTo>
                  <a:lnTo>
                    <a:pt x="31736" y="29277"/>
                  </a:lnTo>
                  <a:lnTo>
                    <a:pt x="39004" y="26003"/>
                  </a:lnTo>
                  <a:lnTo>
                    <a:pt x="43916" y="21157"/>
                  </a:lnTo>
                  <a:lnTo>
                    <a:pt x="45720" y="15239"/>
                  </a:lnTo>
                  <a:lnTo>
                    <a:pt x="43916" y="9322"/>
                  </a:lnTo>
                  <a:lnTo>
                    <a:pt x="39004" y="4476"/>
                  </a:lnTo>
                  <a:lnTo>
                    <a:pt x="31736" y="1202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8221217" y="537210"/>
              <a:ext cx="45720" cy="30480"/>
            </a:xfrm>
            <a:custGeom>
              <a:avLst/>
              <a:gdLst/>
              <a:ahLst/>
              <a:cxnLst/>
              <a:rect l="l" t="t" r="r" b="b"/>
              <a:pathLst>
                <a:path w="45720" h="30479">
                  <a:moveTo>
                    <a:pt x="0" y="15239"/>
                  </a:moveTo>
                  <a:lnTo>
                    <a:pt x="1803" y="9322"/>
                  </a:lnTo>
                  <a:lnTo>
                    <a:pt x="6715" y="4476"/>
                  </a:lnTo>
                  <a:lnTo>
                    <a:pt x="13983" y="1202"/>
                  </a:lnTo>
                  <a:lnTo>
                    <a:pt x="22859" y="0"/>
                  </a:lnTo>
                  <a:lnTo>
                    <a:pt x="31736" y="1202"/>
                  </a:lnTo>
                  <a:lnTo>
                    <a:pt x="39004" y="4476"/>
                  </a:lnTo>
                  <a:lnTo>
                    <a:pt x="43916" y="9322"/>
                  </a:lnTo>
                  <a:lnTo>
                    <a:pt x="45720" y="15239"/>
                  </a:lnTo>
                  <a:lnTo>
                    <a:pt x="43916" y="21157"/>
                  </a:lnTo>
                  <a:lnTo>
                    <a:pt x="39004" y="26003"/>
                  </a:lnTo>
                  <a:lnTo>
                    <a:pt x="31736" y="29277"/>
                  </a:lnTo>
                  <a:lnTo>
                    <a:pt x="22859" y="30479"/>
                  </a:lnTo>
                  <a:lnTo>
                    <a:pt x="13983" y="29277"/>
                  </a:lnTo>
                  <a:lnTo>
                    <a:pt x="6715" y="26003"/>
                  </a:lnTo>
                  <a:lnTo>
                    <a:pt x="1803" y="21157"/>
                  </a:lnTo>
                  <a:lnTo>
                    <a:pt x="0" y="1523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449817" y="534162"/>
              <a:ext cx="45720" cy="30480"/>
            </a:xfrm>
            <a:custGeom>
              <a:avLst/>
              <a:gdLst/>
              <a:ahLst/>
              <a:cxnLst/>
              <a:rect l="l" t="t" r="r" b="b"/>
              <a:pathLst>
                <a:path w="45720" h="30479">
                  <a:moveTo>
                    <a:pt x="22859" y="0"/>
                  </a:moveTo>
                  <a:lnTo>
                    <a:pt x="13983" y="1202"/>
                  </a:lnTo>
                  <a:lnTo>
                    <a:pt x="6715" y="4476"/>
                  </a:lnTo>
                  <a:lnTo>
                    <a:pt x="1803" y="9322"/>
                  </a:lnTo>
                  <a:lnTo>
                    <a:pt x="0" y="15239"/>
                  </a:lnTo>
                  <a:lnTo>
                    <a:pt x="1803" y="21157"/>
                  </a:lnTo>
                  <a:lnTo>
                    <a:pt x="6715" y="26003"/>
                  </a:lnTo>
                  <a:lnTo>
                    <a:pt x="13983" y="29277"/>
                  </a:lnTo>
                  <a:lnTo>
                    <a:pt x="22859" y="30479"/>
                  </a:lnTo>
                  <a:lnTo>
                    <a:pt x="31736" y="29277"/>
                  </a:lnTo>
                  <a:lnTo>
                    <a:pt x="39004" y="26003"/>
                  </a:lnTo>
                  <a:lnTo>
                    <a:pt x="43916" y="21157"/>
                  </a:lnTo>
                  <a:lnTo>
                    <a:pt x="45720" y="15239"/>
                  </a:lnTo>
                  <a:lnTo>
                    <a:pt x="43916" y="9322"/>
                  </a:lnTo>
                  <a:lnTo>
                    <a:pt x="39004" y="4476"/>
                  </a:lnTo>
                  <a:lnTo>
                    <a:pt x="31736" y="1202"/>
                  </a:lnTo>
                  <a:lnTo>
                    <a:pt x="22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449817" y="534162"/>
              <a:ext cx="45720" cy="30480"/>
            </a:xfrm>
            <a:custGeom>
              <a:avLst/>
              <a:gdLst/>
              <a:ahLst/>
              <a:cxnLst/>
              <a:rect l="l" t="t" r="r" b="b"/>
              <a:pathLst>
                <a:path w="45720" h="30479">
                  <a:moveTo>
                    <a:pt x="0" y="15239"/>
                  </a:moveTo>
                  <a:lnTo>
                    <a:pt x="1803" y="9322"/>
                  </a:lnTo>
                  <a:lnTo>
                    <a:pt x="6715" y="4476"/>
                  </a:lnTo>
                  <a:lnTo>
                    <a:pt x="13983" y="1202"/>
                  </a:lnTo>
                  <a:lnTo>
                    <a:pt x="22859" y="0"/>
                  </a:lnTo>
                  <a:lnTo>
                    <a:pt x="31736" y="1202"/>
                  </a:lnTo>
                  <a:lnTo>
                    <a:pt x="39004" y="4476"/>
                  </a:lnTo>
                  <a:lnTo>
                    <a:pt x="43916" y="9322"/>
                  </a:lnTo>
                  <a:lnTo>
                    <a:pt x="45720" y="15239"/>
                  </a:lnTo>
                  <a:lnTo>
                    <a:pt x="43916" y="21157"/>
                  </a:lnTo>
                  <a:lnTo>
                    <a:pt x="39004" y="26003"/>
                  </a:lnTo>
                  <a:lnTo>
                    <a:pt x="31736" y="29277"/>
                  </a:lnTo>
                  <a:lnTo>
                    <a:pt x="22859" y="30479"/>
                  </a:lnTo>
                  <a:lnTo>
                    <a:pt x="13983" y="29277"/>
                  </a:lnTo>
                  <a:lnTo>
                    <a:pt x="6715" y="26003"/>
                  </a:lnTo>
                  <a:lnTo>
                    <a:pt x="1803" y="21157"/>
                  </a:lnTo>
                  <a:lnTo>
                    <a:pt x="0" y="1523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686037" y="534162"/>
              <a:ext cx="47625" cy="30480"/>
            </a:xfrm>
            <a:custGeom>
              <a:avLst/>
              <a:gdLst/>
              <a:ahLst/>
              <a:cxnLst/>
              <a:rect l="l" t="t" r="r" b="b"/>
              <a:pathLst>
                <a:path w="47625" h="30479">
                  <a:moveTo>
                    <a:pt x="23621" y="0"/>
                  </a:moveTo>
                  <a:lnTo>
                    <a:pt x="14412" y="1202"/>
                  </a:lnTo>
                  <a:lnTo>
                    <a:pt x="6905" y="4476"/>
                  </a:lnTo>
                  <a:lnTo>
                    <a:pt x="1851" y="9322"/>
                  </a:lnTo>
                  <a:lnTo>
                    <a:pt x="0" y="15239"/>
                  </a:lnTo>
                  <a:lnTo>
                    <a:pt x="1851" y="21157"/>
                  </a:lnTo>
                  <a:lnTo>
                    <a:pt x="6905" y="26003"/>
                  </a:lnTo>
                  <a:lnTo>
                    <a:pt x="14412" y="29277"/>
                  </a:lnTo>
                  <a:lnTo>
                    <a:pt x="23621" y="30479"/>
                  </a:lnTo>
                  <a:lnTo>
                    <a:pt x="32831" y="29277"/>
                  </a:lnTo>
                  <a:lnTo>
                    <a:pt x="40338" y="26003"/>
                  </a:lnTo>
                  <a:lnTo>
                    <a:pt x="45392" y="21157"/>
                  </a:lnTo>
                  <a:lnTo>
                    <a:pt x="47243" y="15239"/>
                  </a:lnTo>
                  <a:lnTo>
                    <a:pt x="45392" y="9322"/>
                  </a:lnTo>
                  <a:lnTo>
                    <a:pt x="40338" y="4476"/>
                  </a:lnTo>
                  <a:lnTo>
                    <a:pt x="32831" y="1202"/>
                  </a:lnTo>
                  <a:lnTo>
                    <a:pt x="236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686037" y="534162"/>
              <a:ext cx="47625" cy="30480"/>
            </a:xfrm>
            <a:custGeom>
              <a:avLst/>
              <a:gdLst/>
              <a:ahLst/>
              <a:cxnLst/>
              <a:rect l="l" t="t" r="r" b="b"/>
              <a:pathLst>
                <a:path w="47625" h="30479">
                  <a:moveTo>
                    <a:pt x="0" y="15239"/>
                  </a:moveTo>
                  <a:lnTo>
                    <a:pt x="1851" y="9322"/>
                  </a:lnTo>
                  <a:lnTo>
                    <a:pt x="6905" y="4476"/>
                  </a:lnTo>
                  <a:lnTo>
                    <a:pt x="14412" y="1202"/>
                  </a:lnTo>
                  <a:lnTo>
                    <a:pt x="23621" y="0"/>
                  </a:lnTo>
                  <a:lnTo>
                    <a:pt x="32831" y="1202"/>
                  </a:lnTo>
                  <a:lnTo>
                    <a:pt x="40338" y="4476"/>
                  </a:lnTo>
                  <a:lnTo>
                    <a:pt x="45392" y="9322"/>
                  </a:lnTo>
                  <a:lnTo>
                    <a:pt x="47243" y="15239"/>
                  </a:lnTo>
                  <a:lnTo>
                    <a:pt x="45392" y="21157"/>
                  </a:lnTo>
                  <a:lnTo>
                    <a:pt x="40338" y="26003"/>
                  </a:lnTo>
                  <a:lnTo>
                    <a:pt x="32831" y="29277"/>
                  </a:lnTo>
                  <a:lnTo>
                    <a:pt x="23621" y="30479"/>
                  </a:lnTo>
                  <a:lnTo>
                    <a:pt x="14412" y="29277"/>
                  </a:lnTo>
                  <a:lnTo>
                    <a:pt x="6905" y="26003"/>
                  </a:lnTo>
                  <a:lnTo>
                    <a:pt x="1851" y="21157"/>
                  </a:lnTo>
                  <a:lnTo>
                    <a:pt x="0" y="15239"/>
                  </a:lnTo>
                  <a:close/>
                </a:path>
              </a:pathLst>
            </a:custGeom>
            <a:ln w="2590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xfrm>
            <a:off x="7219950" y="-56260"/>
            <a:ext cx="1246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000000"/>
                </a:solidFill>
                <a:latin typeface="Calibri"/>
                <a:cs typeface="Calibri"/>
              </a:rPr>
              <a:t>64-</a:t>
            </a:r>
            <a:r>
              <a:rPr b="0" dirty="0">
                <a:solidFill>
                  <a:srgbClr val="000000"/>
                </a:solidFill>
                <a:latin typeface="Calibri"/>
                <a:cs typeface="Calibri"/>
              </a:rPr>
              <a:t>bit </a:t>
            </a:r>
            <a:r>
              <a:rPr b="0" spc="-25" dirty="0">
                <a:solidFill>
                  <a:srgbClr val="000000"/>
                </a:solidFill>
                <a:latin typeface="Calibri"/>
                <a:cs typeface="Calibri"/>
              </a:rPr>
              <a:t>key</a:t>
            </a:r>
          </a:p>
        </p:txBody>
      </p:sp>
      <p:grpSp>
        <p:nvGrpSpPr>
          <p:cNvPr id="92" name="object 92"/>
          <p:cNvGrpSpPr/>
          <p:nvPr/>
        </p:nvGrpSpPr>
        <p:grpSpPr>
          <a:xfrm>
            <a:off x="828802" y="6231635"/>
            <a:ext cx="1846580" cy="337185"/>
            <a:chOff x="828802" y="6231635"/>
            <a:chExt cx="1846580" cy="337185"/>
          </a:xfrm>
        </p:grpSpPr>
        <p:sp>
          <p:nvSpPr>
            <p:cNvPr id="93" name="object 93"/>
            <p:cNvSpPr/>
            <p:nvPr/>
          </p:nvSpPr>
          <p:spPr>
            <a:xfrm>
              <a:off x="835152" y="6377939"/>
              <a:ext cx="1833880" cy="184785"/>
            </a:xfrm>
            <a:custGeom>
              <a:avLst/>
              <a:gdLst/>
              <a:ahLst/>
              <a:cxnLst/>
              <a:rect l="l" t="t" r="r" b="b"/>
              <a:pathLst>
                <a:path w="1833880" h="184784">
                  <a:moveTo>
                    <a:pt x="0" y="0"/>
                  </a:moveTo>
                  <a:lnTo>
                    <a:pt x="1208" y="35891"/>
                  </a:lnTo>
                  <a:lnTo>
                    <a:pt x="4502" y="65198"/>
                  </a:lnTo>
                  <a:lnTo>
                    <a:pt x="9386" y="84957"/>
                  </a:lnTo>
                  <a:lnTo>
                    <a:pt x="15366" y="92202"/>
                  </a:lnTo>
                  <a:lnTo>
                    <a:pt x="901318" y="92202"/>
                  </a:lnTo>
                  <a:lnTo>
                    <a:pt x="907309" y="99446"/>
                  </a:lnTo>
                  <a:lnTo>
                    <a:pt x="912193" y="119205"/>
                  </a:lnTo>
                  <a:lnTo>
                    <a:pt x="915481" y="148512"/>
                  </a:lnTo>
                  <a:lnTo>
                    <a:pt x="916685" y="184404"/>
                  </a:lnTo>
                  <a:lnTo>
                    <a:pt x="917890" y="148512"/>
                  </a:lnTo>
                  <a:lnTo>
                    <a:pt x="921178" y="119205"/>
                  </a:lnTo>
                  <a:lnTo>
                    <a:pt x="926062" y="99446"/>
                  </a:lnTo>
                  <a:lnTo>
                    <a:pt x="932053" y="92202"/>
                  </a:lnTo>
                  <a:lnTo>
                    <a:pt x="1818004" y="92202"/>
                  </a:lnTo>
                  <a:lnTo>
                    <a:pt x="1823995" y="84957"/>
                  </a:lnTo>
                  <a:lnTo>
                    <a:pt x="1828879" y="65198"/>
                  </a:lnTo>
                  <a:lnTo>
                    <a:pt x="1832167" y="35891"/>
                  </a:lnTo>
                  <a:lnTo>
                    <a:pt x="1833372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2396" y="6234683"/>
              <a:ext cx="76200" cy="200278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5192" y="6234683"/>
              <a:ext cx="76200" cy="200278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5268" y="6231635"/>
              <a:ext cx="76200" cy="200279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1312926" y="6346697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59" h="33654">
                  <a:moveTo>
                    <a:pt x="27178" y="0"/>
                  </a:moveTo>
                  <a:lnTo>
                    <a:pt x="7874" y="0"/>
                  </a:lnTo>
                  <a:lnTo>
                    <a:pt x="0" y="7505"/>
                  </a:lnTo>
                  <a:lnTo>
                    <a:pt x="0" y="16763"/>
                  </a:lnTo>
                  <a:lnTo>
                    <a:pt x="0" y="26022"/>
                  </a:lnTo>
                  <a:lnTo>
                    <a:pt x="7874" y="33527"/>
                  </a:lnTo>
                  <a:lnTo>
                    <a:pt x="27178" y="33527"/>
                  </a:lnTo>
                  <a:lnTo>
                    <a:pt x="35052" y="26022"/>
                  </a:lnTo>
                  <a:lnTo>
                    <a:pt x="35052" y="7505"/>
                  </a:lnTo>
                  <a:lnTo>
                    <a:pt x="271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312926" y="6346697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59" h="33654">
                  <a:moveTo>
                    <a:pt x="0" y="16763"/>
                  </a:moveTo>
                  <a:lnTo>
                    <a:pt x="0" y="7505"/>
                  </a:lnTo>
                  <a:lnTo>
                    <a:pt x="7874" y="0"/>
                  </a:lnTo>
                  <a:lnTo>
                    <a:pt x="17526" y="0"/>
                  </a:lnTo>
                  <a:lnTo>
                    <a:pt x="27178" y="0"/>
                  </a:lnTo>
                  <a:lnTo>
                    <a:pt x="35052" y="7505"/>
                  </a:lnTo>
                  <a:lnTo>
                    <a:pt x="35052" y="16763"/>
                  </a:lnTo>
                  <a:lnTo>
                    <a:pt x="35052" y="26022"/>
                  </a:lnTo>
                  <a:lnTo>
                    <a:pt x="27178" y="33527"/>
                  </a:lnTo>
                  <a:lnTo>
                    <a:pt x="17526" y="33527"/>
                  </a:lnTo>
                  <a:lnTo>
                    <a:pt x="7874" y="33527"/>
                  </a:lnTo>
                  <a:lnTo>
                    <a:pt x="0" y="26022"/>
                  </a:lnTo>
                  <a:lnTo>
                    <a:pt x="0" y="167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1495806" y="6346697"/>
              <a:ext cx="36830" cy="33655"/>
            </a:xfrm>
            <a:custGeom>
              <a:avLst/>
              <a:gdLst/>
              <a:ahLst/>
              <a:cxnLst/>
              <a:rect l="l" t="t" r="r" b="b"/>
              <a:pathLst>
                <a:path w="36830" h="33654">
                  <a:moveTo>
                    <a:pt x="28447" y="0"/>
                  </a:moveTo>
                  <a:lnTo>
                    <a:pt x="8128" y="0"/>
                  </a:lnTo>
                  <a:lnTo>
                    <a:pt x="0" y="7505"/>
                  </a:lnTo>
                  <a:lnTo>
                    <a:pt x="0" y="16763"/>
                  </a:lnTo>
                  <a:lnTo>
                    <a:pt x="0" y="26022"/>
                  </a:lnTo>
                  <a:lnTo>
                    <a:pt x="8128" y="33527"/>
                  </a:lnTo>
                  <a:lnTo>
                    <a:pt x="28447" y="33527"/>
                  </a:lnTo>
                  <a:lnTo>
                    <a:pt x="36575" y="26022"/>
                  </a:lnTo>
                  <a:lnTo>
                    <a:pt x="36575" y="7505"/>
                  </a:lnTo>
                  <a:lnTo>
                    <a:pt x="28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495806" y="6346697"/>
              <a:ext cx="36830" cy="33655"/>
            </a:xfrm>
            <a:custGeom>
              <a:avLst/>
              <a:gdLst/>
              <a:ahLst/>
              <a:cxnLst/>
              <a:rect l="l" t="t" r="r" b="b"/>
              <a:pathLst>
                <a:path w="36830" h="33654">
                  <a:moveTo>
                    <a:pt x="0" y="16763"/>
                  </a:moveTo>
                  <a:lnTo>
                    <a:pt x="0" y="7505"/>
                  </a:lnTo>
                  <a:lnTo>
                    <a:pt x="8128" y="0"/>
                  </a:lnTo>
                  <a:lnTo>
                    <a:pt x="18287" y="0"/>
                  </a:lnTo>
                  <a:lnTo>
                    <a:pt x="28447" y="0"/>
                  </a:lnTo>
                  <a:lnTo>
                    <a:pt x="36575" y="7505"/>
                  </a:lnTo>
                  <a:lnTo>
                    <a:pt x="36575" y="16763"/>
                  </a:lnTo>
                  <a:lnTo>
                    <a:pt x="36575" y="26022"/>
                  </a:lnTo>
                  <a:lnTo>
                    <a:pt x="28447" y="33527"/>
                  </a:lnTo>
                  <a:lnTo>
                    <a:pt x="18287" y="33527"/>
                  </a:lnTo>
                  <a:lnTo>
                    <a:pt x="8128" y="33527"/>
                  </a:lnTo>
                  <a:lnTo>
                    <a:pt x="0" y="26022"/>
                  </a:lnTo>
                  <a:lnTo>
                    <a:pt x="0" y="167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1681734" y="6346697"/>
              <a:ext cx="36830" cy="33655"/>
            </a:xfrm>
            <a:custGeom>
              <a:avLst/>
              <a:gdLst/>
              <a:ahLst/>
              <a:cxnLst/>
              <a:rect l="l" t="t" r="r" b="b"/>
              <a:pathLst>
                <a:path w="36830" h="33654">
                  <a:moveTo>
                    <a:pt x="28448" y="0"/>
                  </a:moveTo>
                  <a:lnTo>
                    <a:pt x="8128" y="0"/>
                  </a:lnTo>
                  <a:lnTo>
                    <a:pt x="0" y="7505"/>
                  </a:lnTo>
                  <a:lnTo>
                    <a:pt x="0" y="16763"/>
                  </a:lnTo>
                  <a:lnTo>
                    <a:pt x="0" y="26022"/>
                  </a:lnTo>
                  <a:lnTo>
                    <a:pt x="8128" y="33527"/>
                  </a:lnTo>
                  <a:lnTo>
                    <a:pt x="28448" y="33527"/>
                  </a:lnTo>
                  <a:lnTo>
                    <a:pt x="36576" y="26022"/>
                  </a:lnTo>
                  <a:lnTo>
                    <a:pt x="36576" y="7505"/>
                  </a:lnTo>
                  <a:lnTo>
                    <a:pt x="28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681734" y="6346697"/>
              <a:ext cx="36830" cy="33655"/>
            </a:xfrm>
            <a:custGeom>
              <a:avLst/>
              <a:gdLst/>
              <a:ahLst/>
              <a:cxnLst/>
              <a:rect l="l" t="t" r="r" b="b"/>
              <a:pathLst>
                <a:path w="36830" h="33654">
                  <a:moveTo>
                    <a:pt x="0" y="16763"/>
                  </a:moveTo>
                  <a:lnTo>
                    <a:pt x="0" y="7505"/>
                  </a:lnTo>
                  <a:lnTo>
                    <a:pt x="8128" y="0"/>
                  </a:lnTo>
                  <a:lnTo>
                    <a:pt x="18288" y="0"/>
                  </a:lnTo>
                  <a:lnTo>
                    <a:pt x="28448" y="0"/>
                  </a:lnTo>
                  <a:lnTo>
                    <a:pt x="36576" y="7505"/>
                  </a:lnTo>
                  <a:lnTo>
                    <a:pt x="36576" y="16763"/>
                  </a:lnTo>
                  <a:lnTo>
                    <a:pt x="36576" y="26022"/>
                  </a:lnTo>
                  <a:lnTo>
                    <a:pt x="28448" y="33527"/>
                  </a:lnTo>
                  <a:lnTo>
                    <a:pt x="18288" y="33527"/>
                  </a:lnTo>
                  <a:lnTo>
                    <a:pt x="8128" y="33527"/>
                  </a:lnTo>
                  <a:lnTo>
                    <a:pt x="0" y="26022"/>
                  </a:lnTo>
                  <a:lnTo>
                    <a:pt x="0" y="167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856994" y="6346697"/>
              <a:ext cx="36830" cy="33655"/>
            </a:xfrm>
            <a:custGeom>
              <a:avLst/>
              <a:gdLst/>
              <a:ahLst/>
              <a:cxnLst/>
              <a:rect l="l" t="t" r="r" b="b"/>
              <a:pathLst>
                <a:path w="36830" h="33654">
                  <a:moveTo>
                    <a:pt x="28448" y="0"/>
                  </a:moveTo>
                  <a:lnTo>
                    <a:pt x="8128" y="0"/>
                  </a:lnTo>
                  <a:lnTo>
                    <a:pt x="0" y="7505"/>
                  </a:lnTo>
                  <a:lnTo>
                    <a:pt x="0" y="16763"/>
                  </a:lnTo>
                  <a:lnTo>
                    <a:pt x="0" y="26022"/>
                  </a:lnTo>
                  <a:lnTo>
                    <a:pt x="8128" y="33527"/>
                  </a:lnTo>
                  <a:lnTo>
                    <a:pt x="28448" y="33527"/>
                  </a:lnTo>
                  <a:lnTo>
                    <a:pt x="36575" y="26022"/>
                  </a:lnTo>
                  <a:lnTo>
                    <a:pt x="36575" y="7505"/>
                  </a:lnTo>
                  <a:lnTo>
                    <a:pt x="28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1856994" y="6346697"/>
              <a:ext cx="36830" cy="33655"/>
            </a:xfrm>
            <a:custGeom>
              <a:avLst/>
              <a:gdLst/>
              <a:ahLst/>
              <a:cxnLst/>
              <a:rect l="l" t="t" r="r" b="b"/>
              <a:pathLst>
                <a:path w="36830" h="33654">
                  <a:moveTo>
                    <a:pt x="0" y="16763"/>
                  </a:moveTo>
                  <a:lnTo>
                    <a:pt x="0" y="7505"/>
                  </a:lnTo>
                  <a:lnTo>
                    <a:pt x="8128" y="0"/>
                  </a:lnTo>
                  <a:lnTo>
                    <a:pt x="18287" y="0"/>
                  </a:lnTo>
                  <a:lnTo>
                    <a:pt x="28448" y="0"/>
                  </a:lnTo>
                  <a:lnTo>
                    <a:pt x="36575" y="7505"/>
                  </a:lnTo>
                  <a:lnTo>
                    <a:pt x="36575" y="16763"/>
                  </a:lnTo>
                  <a:lnTo>
                    <a:pt x="36575" y="26022"/>
                  </a:lnTo>
                  <a:lnTo>
                    <a:pt x="28448" y="33527"/>
                  </a:lnTo>
                  <a:lnTo>
                    <a:pt x="18287" y="33527"/>
                  </a:lnTo>
                  <a:lnTo>
                    <a:pt x="8128" y="33527"/>
                  </a:lnTo>
                  <a:lnTo>
                    <a:pt x="0" y="26022"/>
                  </a:lnTo>
                  <a:lnTo>
                    <a:pt x="0" y="167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2042922" y="6346697"/>
              <a:ext cx="36830" cy="33655"/>
            </a:xfrm>
            <a:custGeom>
              <a:avLst/>
              <a:gdLst/>
              <a:ahLst/>
              <a:cxnLst/>
              <a:rect l="l" t="t" r="r" b="b"/>
              <a:pathLst>
                <a:path w="36830" h="33654">
                  <a:moveTo>
                    <a:pt x="28447" y="0"/>
                  </a:moveTo>
                  <a:lnTo>
                    <a:pt x="8127" y="0"/>
                  </a:lnTo>
                  <a:lnTo>
                    <a:pt x="0" y="7505"/>
                  </a:lnTo>
                  <a:lnTo>
                    <a:pt x="0" y="16763"/>
                  </a:lnTo>
                  <a:lnTo>
                    <a:pt x="0" y="26022"/>
                  </a:lnTo>
                  <a:lnTo>
                    <a:pt x="8127" y="33527"/>
                  </a:lnTo>
                  <a:lnTo>
                    <a:pt x="28447" y="33527"/>
                  </a:lnTo>
                  <a:lnTo>
                    <a:pt x="36575" y="26022"/>
                  </a:lnTo>
                  <a:lnTo>
                    <a:pt x="36575" y="7505"/>
                  </a:lnTo>
                  <a:lnTo>
                    <a:pt x="284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042922" y="6346697"/>
              <a:ext cx="36830" cy="33655"/>
            </a:xfrm>
            <a:custGeom>
              <a:avLst/>
              <a:gdLst/>
              <a:ahLst/>
              <a:cxnLst/>
              <a:rect l="l" t="t" r="r" b="b"/>
              <a:pathLst>
                <a:path w="36830" h="33654">
                  <a:moveTo>
                    <a:pt x="0" y="16763"/>
                  </a:moveTo>
                  <a:lnTo>
                    <a:pt x="0" y="7505"/>
                  </a:lnTo>
                  <a:lnTo>
                    <a:pt x="8127" y="0"/>
                  </a:lnTo>
                  <a:lnTo>
                    <a:pt x="18287" y="0"/>
                  </a:lnTo>
                  <a:lnTo>
                    <a:pt x="28447" y="0"/>
                  </a:lnTo>
                  <a:lnTo>
                    <a:pt x="36575" y="7505"/>
                  </a:lnTo>
                  <a:lnTo>
                    <a:pt x="36575" y="16763"/>
                  </a:lnTo>
                  <a:lnTo>
                    <a:pt x="36575" y="26022"/>
                  </a:lnTo>
                  <a:lnTo>
                    <a:pt x="28447" y="33527"/>
                  </a:lnTo>
                  <a:lnTo>
                    <a:pt x="18287" y="33527"/>
                  </a:lnTo>
                  <a:lnTo>
                    <a:pt x="8127" y="33527"/>
                  </a:lnTo>
                  <a:lnTo>
                    <a:pt x="0" y="26022"/>
                  </a:lnTo>
                  <a:lnTo>
                    <a:pt x="0" y="16763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2222754" y="6343649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27177" y="0"/>
                  </a:moveTo>
                  <a:lnTo>
                    <a:pt x="7873" y="0"/>
                  </a:lnTo>
                  <a:lnTo>
                    <a:pt x="0" y="7505"/>
                  </a:lnTo>
                  <a:lnTo>
                    <a:pt x="0" y="16764"/>
                  </a:lnTo>
                  <a:lnTo>
                    <a:pt x="0" y="26022"/>
                  </a:lnTo>
                  <a:lnTo>
                    <a:pt x="7873" y="33528"/>
                  </a:lnTo>
                  <a:lnTo>
                    <a:pt x="27177" y="33528"/>
                  </a:lnTo>
                  <a:lnTo>
                    <a:pt x="35051" y="26022"/>
                  </a:lnTo>
                  <a:lnTo>
                    <a:pt x="35051" y="7505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2222754" y="6343649"/>
              <a:ext cx="35560" cy="33655"/>
            </a:xfrm>
            <a:custGeom>
              <a:avLst/>
              <a:gdLst/>
              <a:ahLst/>
              <a:cxnLst/>
              <a:rect l="l" t="t" r="r" b="b"/>
              <a:pathLst>
                <a:path w="35560" h="33654">
                  <a:moveTo>
                    <a:pt x="0" y="16764"/>
                  </a:moveTo>
                  <a:lnTo>
                    <a:pt x="0" y="7505"/>
                  </a:lnTo>
                  <a:lnTo>
                    <a:pt x="7873" y="0"/>
                  </a:lnTo>
                  <a:lnTo>
                    <a:pt x="17525" y="0"/>
                  </a:lnTo>
                  <a:lnTo>
                    <a:pt x="27177" y="0"/>
                  </a:lnTo>
                  <a:lnTo>
                    <a:pt x="35051" y="7505"/>
                  </a:lnTo>
                  <a:lnTo>
                    <a:pt x="35051" y="16764"/>
                  </a:lnTo>
                  <a:lnTo>
                    <a:pt x="35051" y="26022"/>
                  </a:lnTo>
                  <a:lnTo>
                    <a:pt x="27177" y="33528"/>
                  </a:lnTo>
                  <a:lnTo>
                    <a:pt x="17525" y="33528"/>
                  </a:lnTo>
                  <a:lnTo>
                    <a:pt x="7873" y="33528"/>
                  </a:lnTo>
                  <a:lnTo>
                    <a:pt x="0" y="26022"/>
                  </a:lnTo>
                  <a:lnTo>
                    <a:pt x="0" y="1676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2408682" y="6343649"/>
              <a:ext cx="36830" cy="33655"/>
            </a:xfrm>
            <a:custGeom>
              <a:avLst/>
              <a:gdLst/>
              <a:ahLst/>
              <a:cxnLst/>
              <a:rect l="l" t="t" r="r" b="b"/>
              <a:pathLst>
                <a:path w="36830" h="33654">
                  <a:moveTo>
                    <a:pt x="28448" y="0"/>
                  </a:moveTo>
                  <a:lnTo>
                    <a:pt x="8128" y="0"/>
                  </a:lnTo>
                  <a:lnTo>
                    <a:pt x="0" y="7505"/>
                  </a:lnTo>
                  <a:lnTo>
                    <a:pt x="0" y="16764"/>
                  </a:lnTo>
                  <a:lnTo>
                    <a:pt x="0" y="26022"/>
                  </a:lnTo>
                  <a:lnTo>
                    <a:pt x="8128" y="33528"/>
                  </a:lnTo>
                  <a:lnTo>
                    <a:pt x="28448" y="33528"/>
                  </a:lnTo>
                  <a:lnTo>
                    <a:pt x="36575" y="26022"/>
                  </a:lnTo>
                  <a:lnTo>
                    <a:pt x="36575" y="7505"/>
                  </a:lnTo>
                  <a:lnTo>
                    <a:pt x="28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2408682" y="6343649"/>
              <a:ext cx="36830" cy="33655"/>
            </a:xfrm>
            <a:custGeom>
              <a:avLst/>
              <a:gdLst/>
              <a:ahLst/>
              <a:cxnLst/>
              <a:rect l="l" t="t" r="r" b="b"/>
              <a:pathLst>
                <a:path w="36830" h="33654">
                  <a:moveTo>
                    <a:pt x="0" y="16764"/>
                  </a:moveTo>
                  <a:lnTo>
                    <a:pt x="0" y="7505"/>
                  </a:lnTo>
                  <a:lnTo>
                    <a:pt x="8128" y="0"/>
                  </a:lnTo>
                  <a:lnTo>
                    <a:pt x="18287" y="0"/>
                  </a:lnTo>
                  <a:lnTo>
                    <a:pt x="28448" y="0"/>
                  </a:lnTo>
                  <a:lnTo>
                    <a:pt x="36575" y="7505"/>
                  </a:lnTo>
                  <a:lnTo>
                    <a:pt x="36575" y="16764"/>
                  </a:lnTo>
                  <a:lnTo>
                    <a:pt x="36575" y="26022"/>
                  </a:lnTo>
                  <a:lnTo>
                    <a:pt x="28448" y="33528"/>
                  </a:lnTo>
                  <a:lnTo>
                    <a:pt x="18287" y="33528"/>
                  </a:lnTo>
                  <a:lnTo>
                    <a:pt x="8128" y="33528"/>
                  </a:lnTo>
                  <a:lnTo>
                    <a:pt x="0" y="26022"/>
                  </a:lnTo>
                  <a:lnTo>
                    <a:pt x="0" y="16764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936142" y="6455765"/>
            <a:ext cx="7588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64-</a:t>
            </a:r>
            <a:r>
              <a:rPr sz="2400" spc="-25" dirty="0">
                <a:latin typeface="Calibri"/>
                <a:cs typeface="Calibri"/>
              </a:rPr>
              <a:t>bit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498853" y="1378458"/>
            <a:ext cx="158750" cy="114935"/>
          </a:xfrm>
          <a:custGeom>
            <a:avLst/>
            <a:gdLst/>
            <a:ahLst/>
            <a:cxnLst/>
            <a:rect l="l" t="t" r="r" b="b"/>
            <a:pathLst>
              <a:path w="158750" h="114934">
                <a:moveTo>
                  <a:pt x="0" y="114680"/>
                </a:moveTo>
                <a:lnTo>
                  <a:pt x="158369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 txBox="1"/>
          <p:nvPr/>
        </p:nvSpPr>
        <p:spPr>
          <a:xfrm>
            <a:off x="1698117" y="1301241"/>
            <a:ext cx="1162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4" name="object 114"/>
          <p:cNvGrpSpPr/>
          <p:nvPr/>
        </p:nvGrpSpPr>
        <p:grpSpPr>
          <a:xfrm>
            <a:off x="1488694" y="1264158"/>
            <a:ext cx="179070" cy="1202690"/>
            <a:chOff x="1488694" y="1264158"/>
            <a:chExt cx="179070" cy="1202690"/>
          </a:xfrm>
        </p:grpSpPr>
        <p:sp>
          <p:nvSpPr>
            <p:cNvPr id="115" name="object 115"/>
            <p:cNvSpPr/>
            <p:nvPr/>
          </p:nvSpPr>
          <p:spPr>
            <a:xfrm>
              <a:off x="1531620" y="1264158"/>
              <a:ext cx="86995" cy="391795"/>
            </a:xfrm>
            <a:custGeom>
              <a:avLst/>
              <a:gdLst/>
              <a:ahLst/>
              <a:cxnLst/>
              <a:rect l="l" t="t" r="r" b="b"/>
              <a:pathLst>
                <a:path w="86994" h="391794">
                  <a:moveTo>
                    <a:pt x="28956" y="304418"/>
                  </a:moveTo>
                  <a:lnTo>
                    <a:pt x="0" y="304418"/>
                  </a:lnTo>
                  <a:lnTo>
                    <a:pt x="43434" y="391287"/>
                  </a:lnTo>
                  <a:lnTo>
                    <a:pt x="79629" y="318896"/>
                  </a:lnTo>
                  <a:lnTo>
                    <a:pt x="28956" y="318896"/>
                  </a:lnTo>
                  <a:lnTo>
                    <a:pt x="28956" y="304418"/>
                  </a:lnTo>
                  <a:close/>
                </a:path>
                <a:path w="86994" h="391794">
                  <a:moveTo>
                    <a:pt x="57912" y="0"/>
                  </a:moveTo>
                  <a:lnTo>
                    <a:pt x="28956" y="0"/>
                  </a:lnTo>
                  <a:lnTo>
                    <a:pt x="28956" y="318896"/>
                  </a:lnTo>
                  <a:lnTo>
                    <a:pt x="57912" y="318896"/>
                  </a:lnTo>
                  <a:lnTo>
                    <a:pt x="57912" y="0"/>
                  </a:lnTo>
                  <a:close/>
                </a:path>
                <a:path w="86994" h="391794">
                  <a:moveTo>
                    <a:pt x="86868" y="304418"/>
                  </a:moveTo>
                  <a:lnTo>
                    <a:pt x="57912" y="304418"/>
                  </a:lnTo>
                  <a:lnTo>
                    <a:pt x="57912" y="318896"/>
                  </a:lnTo>
                  <a:lnTo>
                    <a:pt x="79629" y="318896"/>
                  </a:lnTo>
                  <a:lnTo>
                    <a:pt x="86868" y="3044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1498854" y="2341625"/>
              <a:ext cx="158750" cy="114935"/>
            </a:xfrm>
            <a:custGeom>
              <a:avLst/>
              <a:gdLst/>
              <a:ahLst/>
              <a:cxnLst/>
              <a:rect l="l" t="t" r="r" b="b"/>
              <a:pathLst>
                <a:path w="158750" h="114935">
                  <a:moveTo>
                    <a:pt x="0" y="114681"/>
                  </a:moveTo>
                  <a:lnTo>
                    <a:pt x="15836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/>
          <p:nvPr/>
        </p:nvSpPr>
        <p:spPr>
          <a:xfrm>
            <a:off x="7878318" y="1367789"/>
            <a:ext cx="158750" cy="114935"/>
          </a:xfrm>
          <a:custGeom>
            <a:avLst/>
            <a:gdLst/>
            <a:ahLst/>
            <a:cxnLst/>
            <a:rect l="l" t="t" r="r" b="b"/>
            <a:pathLst>
              <a:path w="158750" h="114934">
                <a:moveTo>
                  <a:pt x="0" y="114681"/>
                </a:moveTo>
                <a:lnTo>
                  <a:pt x="158368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8078851" y="1291589"/>
            <a:ext cx="1162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7868157" y="1255013"/>
            <a:ext cx="179070" cy="1221105"/>
            <a:chOff x="7868157" y="1255013"/>
            <a:chExt cx="179070" cy="1221105"/>
          </a:xfrm>
        </p:grpSpPr>
        <p:sp>
          <p:nvSpPr>
            <p:cNvPr id="120" name="object 120"/>
            <p:cNvSpPr/>
            <p:nvPr/>
          </p:nvSpPr>
          <p:spPr>
            <a:xfrm>
              <a:off x="7912607" y="1255013"/>
              <a:ext cx="86995" cy="391795"/>
            </a:xfrm>
            <a:custGeom>
              <a:avLst/>
              <a:gdLst/>
              <a:ahLst/>
              <a:cxnLst/>
              <a:rect l="l" t="t" r="r" b="b"/>
              <a:pathLst>
                <a:path w="86995" h="391794">
                  <a:moveTo>
                    <a:pt x="28956" y="304419"/>
                  </a:moveTo>
                  <a:lnTo>
                    <a:pt x="0" y="304419"/>
                  </a:lnTo>
                  <a:lnTo>
                    <a:pt x="43434" y="391287"/>
                  </a:lnTo>
                  <a:lnTo>
                    <a:pt x="79629" y="318897"/>
                  </a:lnTo>
                  <a:lnTo>
                    <a:pt x="28956" y="318897"/>
                  </a:lnTo>
                  <a:lnTo>
                    <a:pt x="28956" y="304419"/>
                  </a:lnTo>
                  <a:close/>
                </a:path>
                <a:path w="86995" h="391794">
                  <a:moveTo>
                    <a:pt x="57912" y="0"/>
                  </a:moveTo>
                  <a:lnTo>
                    <a:pt x="28956" y="0"/>
                  </a:lnTo>
                  <a:lnTo>
                    <a:pt x="28956" y="318897"/>
                  </a:lnTo>
                  <a:lnTo>
                    <a:pt x="57912" y="318897"/>
                  </a:lnTo>
                  <a:lnTo>
                    <a:pt x="57912" y="0"/>
                  </a:lnTo>
                  <a:close/>
                </a:path>
                <a:path w="86995" h="391794">
                  <a:moveTo>
                    <a:pt x="86868" y="304419"/>
                  </a:moveTo>
                  <a:lnTo>
                    <a:pt x="57912" y="304419"/>
                  </a:lnTo>
                  <a:lnTo>
                    <a:pt x="57912" y="318897"/>
                  </a:lnTo>
                  <a:lnTo>
                    <a:pt x="79629" y="318897"/>
                  </a:lnTo>
                  <a:lnTo>
                    <a:pt x="86868" y="3044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878317" y="2350769"/>
              <a:ext cx="158750" cy="114935"/>
            </a:xfrm>
            <a:custGeom>
              <a:avLst/>
              <a:gdLst/>
              <a:ahLst/>
              <a:cxnLst/>
              <a:rect l="l" t="t" r="r" b="b"/>
              <a:pathLst>
                <a:path w="158750" h="114935">
                  <a:moveTo>
                    <a:pt x="0" y="114680"/>
                  </a:moveTo>
                  <a:lnTo>
                    <a:pt x="158368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1698117" y="2265426"/>
            <a:ext cx="1162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3" name="object 123"/>
          <p:cNvGrpSpPr/>
          <p:nvPr/>
        </p:nvGrpSpPr>
        <p:grpSpPr>
          <a:xfrm>
            <a:off x="1478025" y="2228850"/>
            <a:ext cx="179070" cy="3260090"/>
            <a:chOff x="1478025" y="2228850"/>
            <a:chExt cx="179070" cy="3260090"/>
          </a:xfrm>
        </p:grpSpPr>
        <p:sp>
          <p:nvSpPr>
            <p:cNvPr id="124" name="object 124"/>
            <p:cNvSpPr/>
            <p:nvPr/>
          </p:nvSpPr>
          <p:spPr>
            <a:xfrm>
              <a:off x="1531619" y="2228850"/>
              <a:ext cx="86995" cy="360045"/>
            </a:xfrm>
            <a:custGeom>
              <a:avLst/>
              <a:gdLst/>
              <a:ahLst/>
              <a:cxnLst/>
              <a:rect l="l" t="t" r="r" b="b"/>
              <a:pathLst>
                <a:path w="86994" h="360044">
                  <a:moveTo>
                    <a:pt x="28956" y="273176"/>
                  </a:moveTo>
                  <a:lnTo>
                    <a:pt x="0" y="273176"/>
                  </a:lnTo>
                  <a:lnTo>
                    <a:pt x="43434" y="360045"/>
                  </a:lnTo>
                  <a:lnTo>
                    <a:pt x="79629" y="287654"/>
                  </a:lnTo>
                  <a:lnTo>
                    <a:pt x="28956" y="287654"/>
                  </a:lnTo>
                  <a:lnTo>
                    <a:pt x="28956" y="273176"/>
                  </a:lnTo>
                  <a:close/>
                </a:path>
                <a:path w="86994" h="360044">
                  <a:moveTo>
                    <a:pt x="57912" y="0"/>
                  </a:moveTo>
                  <a:lnTo>
                    <a:pt x="28956" y="0"/>
                  </a:lnTo>
                  <a:lnTo>
                    <a:pt x="28956" y="287654"/>
                  </a:lnTo>
                  <a:lnTo>
                    <a:pt x="57912" y="287654"/>
                  </a:lnTo>
                  <a:lnTo>
                    <a:pt x="57912" y="0"/>
                  </a:lnTo>
                  <a:close/>
                </a:path>
                <a:path w="86994" h="360044">
                  <a:moveTo>
                    <a:pt x="86868" y="273176"/>
                  </a:moveTo>
                  <a:lnTo>
                    <a:pt x="57912" y="273176"/>
                  </a:lnTo>
                  <a:lnTo>
                    <a:pt x="57912" y="287654"/>
                  </a:lnTo>
                  <a:lnTo>
                    <a:pt x="79629" y="287654"/>
                  </a:lnTo>
                  <a:lnTo>
                    <a:pt x="86868" y="273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488185" y="5363717"/>
              <a:ext cx="158750" cy="114935"/>
            </a:xfrm>
            <a:custGeom>
              <a:avLst/>
              <a:gdLst/>
              <a:ahLst/>
              <a:cxnLst/>
              <a:rect l="l" t="t" r="r" b="b"/>
              <a:pathLst>
                <a:path w="158750" h="114935">
                  <a:moveTo>
                    <a:pt x="0" y="114680"/>
                  </a:moveTo>
                  <a:lnTo>
                    <a:pt x="15836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6" name="object 126"/>
          <p:cNvSpPr txBox="1"/>
          <p:nvPr/>
        </p:nvSpPr>
        <p:spPr>
          <a:xfrm>
            <a:off x="1093419" y="4785740"/>
            <a:ext cx="1227455" cy="737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32-</a:t>
            </a:r>
            <a:r>
              <a:rPr sz="2000" dirty="0">
                <a:latin typeface="Calibri"/>
                <a:cs typeface="Calibri"/>
              </a:rPr>
              <a:t>bit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swap</a:t>
            </a:r>
            <a:endParaRPr sz="2000">
              <a:latin typeface="Calibri"/>
              <a:cs typeface="Calibri"/>
            </a:endParaRPr>
          </a:p>
          <a:p>
            <a:pPr marL="33655" algn="ctr">
              <a:lnSpc>
                <a:spcPct val="100000"/>
              </a:lnSpc>
              <a:spcBef>
                <a:spcPts val="1520"/>
              </a:spcBef>
            </a:pPr>
            <a:r>
              <a:rPr sz="1400" spc="-5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666113" y="5497169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8" name="object 128"/>
          <p:cNvGrpSpPr/>
          <p:nvPr/>
        </p:nvGrpSpPr>
        <p:grpSpPr>
          <a:xfrm>
            <a:off x="1432560" y="1871217"/>
            <a:ext cx="2296160" cy="3731260"/>
            <a:chOff x="1432560" y="1871217"/>
            <a:chExt cx="2296160" cy="3731260"/>
          </a:xfrm>
        </p:grpSpPr>
        <p:sp>
          <p:nvSpPr>
            <p:cNvPr id="129" name="object 129"/>
            <p:cNvSpPr/>
            <p:nvPr/>
          </p:nvSpPr>
          <p:spPr>
            <a:xfrm>
              <a:off x="1432560" y="3160013"/>
              <a:ext cx="180340" cy="2442210"/>
            </a:xfrm>
            <a:custGeom>
              <a:avLst/>
              <a:gdLst/>
              <a:ahLst/>
              <a:cxnLst/>
              <a:rect l="l" t="t" r="r" b="b"/>
              <a:pathLst>
                <a:path w="180340" h="2442210">
                  <a:moveTo>
                    <a:pt x="57912" y="463296"/>
                  </a:moveTo>
                  <a:lnTo>
                    <a:pt x="28956" y="463296"/>
                  </a:lnTo>
                  <a:lnTo>
                    <a:pt x="28956" y="550164"/>
                  </a:lnTo>
                  <a:lnTo>
                    <a:pt x="57912" y="550164"/>
                  </a:lnTo>
                  <a:lnTo>
                    <a:pt x="57912" y="463296"/>
                  </a:lnTo>
                  <a:close/>
                </a:path>
                <a:path w="180340" h="2442210">
                  <a:moveTo>
                    <a:pt x="57912" y="347472"/>
                  </a:moveTo>
                  <a:lnTo>
                    <a:pt x="28956" y="347472"/>
                  </a:lnTo>
                  <a:lnTo>
                    <a:pt x="28956" y="434340"/>
                  </a:lnTo>
                  <a:lnTo>
                    <a:pt x="57912" y="434340"/>
                  </a:lnTo>
                  <a:lnTo>
                    <a:pt x="57912" y="347472"/>
                  </a:lnTo>
                  <a:close/>
                </a:path>
                <a:path w="180340" h="2442210">
                  <a:moveTo>
                    <a:pt x="57912" y="231648"/>
                  </a:moveTo>
                  <a:lnTo>
                    <a:pt x="28956" y="231648"/>
                  </a:lnTo>
                  <a:lnTo>
                    <a:pt x="28956" y="318516"/>
                  </a:lnTo>
                  <a:lnTo>
                    <a:pt x="57912" y="318516"/>
                  </a:lnTo>
                  <a:lnTo>
                    <a:pt x="57912" y="231648"/>
                  </a:lnTo>
                  <a:close/>
                </a:path>
                <a:path w="180340" h="2442210">
                  <a:moveTo>
                    <a:pt x="57912" y="115824"/>
                  </a:moveTo>
                  <a:lnTo>
                    <a:pt x="28956" y="115824"/>
                  </a:lnTo>
                  <a:lnTo>
                    <a:pt x="28956" y="202692"/>
                  </a:lnTo>
                  <a:lnTo>
                    <a:pt x="57912" y="202692"/>
                  </a:lnTo>
                  <a:lnTo>
                    <a:pt x="57912" y="115824"/>
                  </a:lnTo>
                  <a:close/>
                </a:path>
                <a:path w="180340" h="2442210">
                  <a:moveTo>
                    <a:pt x="57912" y="0"/>
                  </a:moveTo>
                  <a:lnTo>
                    <a:pt x="28956" y="0"/>
                  </a:lnTo>
                  <a:lnTo>
                    <a:pt x="28956" y="86868"/>
                  </a:lnTo>
                  <a:lnTo>
                    <a:pt x="57912" y="86868"/>
                  </a:lnTo>
                  <a:lnTo>
                    <a:pt x="57912" y="0"/>
                  </a:lnTo>
                  <a:close/>
                </a:path>
                <a:path w="180340" h="2442210">
                  <a:moveTo>
                    <a:pt x="86868" y="602742"/>
                  </a:moveTo>
                  <a:lnTo>
                    <a:pt x="57912" y="602742"/>
                  </a:lnTo>
                  <a:lnTo>
                    <a:pt x="57912" y="579120"/>
                  </a:lnTo>
                  <a:lnTo>
                    <a:pt x="28956" y="579120"/>
                  </a:lnTo>
                  <a:lnTo>
                    <a:pt x="28956" y="602742"/>
                  </a:lnTo>
                  <a:lnTo>
                    <a:pt x="0" y="602742"/>
                  </a:lnTo>
                  <a:lnTo>
                    <a:pt x="43434" y="689610"/>
                  </a:lnTo>
                  <a:lnTo>
                    <a:pt x="79629" y="617220"/>
                  </a:lnTo>
                  <a:lnTo>
                    <a:pt x="86868" y="602742"/>
                  </a:lnTo>
                  <a:close/>
                </a:path>
                <a:path w="180340" h="2442210">
                  <a:moveTo>
                    <a:pt x="86931" y="1472438"/>
                  </a:moveTo>
                  <a:lnTo>
                    <a:pt x="58140" y="1472438"/>
                  </a:lnTo>
                  <a:lnTo>
                    <a:pt x="57912" y="1229868"/>
                  </a:lnTo>
                  <a:lnTo>
                    <a:pt x="28956" y="1229868"/>
                  </a:lnTo>
                  <a:lnTo>
                    <a:pt x="29184" y="1472438"/>
                  </a:lnTo>
                  <a:lnTo>
                    <a:pt x="127" y="1472438"/>
                  </a:lnTo>
                  <a:lnTo>
                    <a:pt x="43688" y="1559306"/>
                  </a:lnTo>
                  <a:lnTo>
                    <a:pt x="79717" y="1486916"/>
                  </a:lnTo>
                  <a:lnTo>
                    <a:pt x="86931" y="1472438"/>
                  </a:lnTo>
                  <a:close/>
                </a:path>
                <a:path w="180340" h="2442210">
                  <a:moveTo>
                    <a:pt x="179832" y="2355088"/>
                  </a:moveTo>
                  <a:lnTo>
                    <a:pt x="150876" y="2355088"/>
                  </a:lnTo>
                  <a:lnTo>
                    <a:pt x="150876" y="2100072"/>
                  </a:lnTo>
                  <a:lnTo>
                    <a:pt x="121920" y="2100072"/>
                  </a:lnTo>
                  <a:lnTo>
                    <a:pt x="121920" y="2355088"/>
                  </a:lnTo>
                  <a:lnTo>
                    <a:pt x="92964" y="2355088"/>
                  </a:lnTo>
                  <a:lnTo>
                    <a:pt x="136398" y="2441994"/>
                  </a:lnTo>
                  <a:lnTo>
                    <a:pt x="172593" y="2369566"/>
                  </a:lnTo>
                  <a:lnTo>
                    <a:pt x="179832" y="23550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3595877" y="1881377"/>
              <a:ext cx="122555" cy="118745"/>
            </a:xfrm>
            <a:custGeom>
              <a:avLst/>
              <a:gdLst/>
              <a:ahLst/>
              <a:cxnLst/>
              <a:rect l="l" t="t" r="r" b="b"/>
              <a:pathLst>
                <a:path w="122554" h="118744">
                  <a:moveTo>
                    <a:pt x="0" y="118745"/>
                  </a:moveTo>
                  <a:lnTo>
                    <a:pt x="122555" y="0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8078851" y="2274570"/>
            <a:ext cx="1162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7441692" y="2533904"/>
            <a:ext cx="1290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Left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i</a:t>
            </a:r>
            <a:r>
              <a:rPr sz="2100" spc="-967" baseline="37698" dirty="0">
                <a:latin typeface="Calibri"/>
                <a:cs typeface="Calibri"/>
              </a:rPr>
              <a:t>6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c</a:t>
            </a:r>
            <a:r>
              <a:rPr sz="2000" spc="30" dirty="0">
                <a:latin typeface="Calibri"/>
                <a:cs typeface="Calibri"/>
              </a:rPr>
              <a:t>u</a:t>
            </a:r>
            <a:r>
              <a:rPr sz="2000" spc="25" dirty="0">
                <a:latin typeface="Calibri"/>
                <a:cs typeface="Calibri"/>
              </a:rPr>
              <a:t>lar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7809345" y="2230373"/>
            <a:ext cx="189230" cy="1616710"/>
          </a:xfrm>
          <a:custGeom>
            <a:avLst/>
            <a:gdLst/>
            <a:ahLst/>
            <a:cxnLst/>
            <a:rect l="l" t="t" r="r" b="b"/>
            <a:pathLst>
              <a:path w="189229" h="1616710">
                <a:moveTo>
                  <a:pt x="58559" y="1392936"/>
                </a:moveTo>
                <a:lnTo>
                  <a:pt x="29603" y="1392809"/>
                </a:lnTo>
                <a:lnTo>
                  <a:pt x="29210" y="1479804"/>
                </a:lnTo>
                <a:lnTo>
                  <a:pt x="58178" y="1479804"/>
                </a:lnTo>
                <a:lnTo>
                  <a:pt x="58559" y="1392936"/>
                </a:lnTo>
                <a:close/>
              </a:path>
              <a:path w="189229" h="1616710">
                <a:moveTo>
                  <a:pt x="59067" y="1277112"/>
                </a:moveTo>
                <a:lnTo>
                  <a:pt x="30099" y="1277112"/>
                </a:lnTo>
                <a:lnTo>
                  <a:pt x="29718" y="1363980"/>
                </a:lnTo>
                <a:lnTo>
                  <a:pt x="58686" y="1363980"/>
                </a:lnTo>
                <a:lnTo>
                  <a:pt x="59067" y="1277112"/>
                </a:lnTo>
                <a:close/>
              </a:path>
              <a:path w="189229" h="1616710">
                <a:moveTo>
                  <a:pt x="59575" y="1161288"/>
                </a:moveTo>
                <a:lnTo>
                  <a:pt x="30607" y="1161288"/>
                </a:lnTo>
                <a:lnTo>
                  <a:pt x="30226" y="1248156"/>
                </a:lnTo>
                <a:lnTo>
                  <a:pt x="59194" y="1248156"/>
                </a:lnTo>
                <a:lnTo>
                  <a:pt x="59575" y="1161288"/>
                </a:lnTo>
                <a:close/>
              </a:path>
              <a:path w="189229" h="1616710">
                <a:moveTo>
                  <a:pt x="60083" y="1045464"/>
                </a:moveTo>
                <a:lnTo>
                  <a:pt x="31115" y="1045464"/>
                </a:lnTo>
                <a:lnTo>
                  <a:pt x="30734" y="1132332"/>
                </a:lnTo>
                <a:lnTo>
                  <a:pt x="59702" y="1132332"/>
                </a:lnTo>
                <a:lnTo>
                  <a:pt x="60083" y="1045464"/>
                </a:lnTo>
                <a:close/>
              </a:path>
              <a:path w="189229" h="1616710">
                <a:moveTo>
                  <a:pt x="60591" y="929767"/>
                </a:moveTo>
                <a:lnTo>
                  <a:pt x="31635" y="929513"/>
                </a:lnTo>
                <a:lnTo>
                  <a:pt x="31254" y="1016381"/>
                </a:lnTo>
                <a:lnTo>
                  <a:pt x="60210" y="1016635"/>
                </a:lnTo>
                <a:lnTo>
                  <a:pt x="60591" y="929767"/>
                </a:lnTo>
                <a:close/>
              </a:path>
              <a:path w="189229" h="1616710">
                <a:moveTo>
                  <a:pt x="86880" y="1529969"/>
                </a:moveTo>
                <a:lnTo>
                  <a:pt x="57975" y="1529854"/>
                </a:lnTo>
                <a:lnTo>
                  <a:pt x="58051" y="1508760"/>
                </a:lnTo>
                <a:lnTo>
                  <a:pt x="29083" y="1508760"/>
                </a:lnTo>
                <a:lnTo>
                  <a:pt x="29006" y="1529727"/>
                </a:lnTo>
                <a:lnTo>
                  <a:pt x="0" y="1529588"/>
                </a:lnTo>
                <a:lnTo>
                  <a:pt x="43065" y="1616710"/>
                </a:lnTo>
                <a:lnTo>
                  <a:pt x="79629" y="1544320"/>
                </a:lnTo>
                <a:lnTo>
                  <a:pt x="86880" y="1529969"/>
                </a:lnTo>
                <a:close/>
              </a:path>
              <a:path w="189229" h="1616710">
                <a:moveTo>
                  <a:pt x="188925" y="271145"/>
                </a:moveTo>
                <a:lnTo>
                  <a:pt x="160121" y="271145"/>
                </a:lnTo>
                <a:lnTo>
                  <a:pt x="159651" y="0"/>
                </a:lnTo>
                <a:lnTo>
                  <a:pt x="130695" y="0"/>
                </a:lnTo>
                <a:lnTo>
                  <a:pt x="131165" y="271145"/>
                </a:lnTo>
                <a:lnTo>
                  <a:pt x="102120" y="271145"/>
                </a:lnTo>
                <a:lnTo>
                  <a:pt x="145681" y="357886"/>
                </a:lnTo>
                <a:lnTo>
                  <a:pt x="181762" y="285496"/>
                </a:lnTo>
                <a:lnTo>
                  <a:pt x="188925" y="27114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6433565" y="1881377"/>
            <a:ext cx="122555" cy="118745"/>
          </a:xfrm>
          <a:custGeom>
            <a:avLst/>
            <a:gdLst/>
            <a:ahLst/>
            <a:cxnLst/>
            <a:rect l="l" t="t" r="r" b="b"/>
            <a:pathLst>
              <a:path w="122554" h="118744">
                <a:moveTo>
                  <a:pt x="0" y="118745"/>
                </a:moveTo>
                <a:lnTo>
                  <a:pt x="122555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 txBox="1"/>
          <p:nvPr/>
        </p:nvSpPr>
        <p:spPr>
          <a:xfrm>
            <a:off x="6426200" y="1646682"/>
            <a:ext cx="1162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6" name="object 136"/>
          <p:cNvSpPr/>
          <p:nvPr/>
        </p:nvSpPr>
        <p:spPr>
          <a:xfrm>
            <a:off x="6270497" y="1889760"/>
            <a:ext cx="431800" cy="86995"/>
          </a:xfrm>
          <a:custGeom>
            <a:avLst/>
            <a:gdLst/>
            <a:ahLst/>
            <a:cxnLst/>
            <a:rect l="l" t="t" r="r" b="b"/>
            <a:pathLst>
              <a:path w="431800" h="86994">
                <a:moveTo>
                  <a:pt x="86867" y="0"/>
                </a:moveTo>
                <a:lnTo>
                  <a:pt x="0" y="43434"/>
                </a:lnTo>
                <a:lnTo>
                  <a:pt x="86867" y="86867"/>
                </a:lnTo>
                <a:lnTo>
                  <a:pt x="86867" y="57912"/>
                </a:lnTo>
                <a:lnTo>
                  <a:pt x="72389" y="57912"/>
                </a:lnTo>
                <a:lnTo>
                  <a:pt x="72389" y="28955"/>
                </a:lnTo>
                <a:lnTo>
                  <a:pt x="86867" y="28955"/>
                </a:lnTo>
                <a:lnTo>
                  <a:pt x="86867" y="0"/>
                </a:lnTo>
                <a:close/>
              </a:path>
              <a:path w="431800" h="86994">
                <a:moveTo>
                  <a:pt x="86867" y="28955"/>
                </a:moveTo>
                <a:lnTo>
                  <a:pt x="72389" y="28955"/>
                </a:lnTo>
                <a:lnTo>
                  <a:pt x="72389" y="57912"/>
                </a:lnTo>
                <a:lnTo>
                  <a:pt x="86867" y="57912"/>
                </a:lnTo>
                <a:lnTo>
                  <a:pt x="86867" y="28955"/>
                </a:lnTo>
                <a:close/>
              </a:path>
              <a:path w="431800" h="86994">
                <a:moveTo>
                  <a:pt x="431419" y="28955"/>
                </a:moveTo>
                <a:lnTo>
                  <a:pt x="86867" y="28955"/>
                </a:lnTo>
                <a:lnTo>
                  <a:pt x="86867" y="57912"/>
                </a:lnTo>
                <a:lnTo>
                  <a:pt x="431419" y="57912"/>
                </a:lnTo>
                <a:lnTo>
                  <a:pt x="431419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6412229" y="2806445"/>
            <a:ext cx="122555" cy="118745"/>
          </a:xfrm>
          <a:custGeom>
            <a:avLst/>
            <a:gdLst/>
            <a:ahLst/>
            <a:cxnLst/>
            <a:rect l="l" t="t" r="r" b="b"/>
            <a:pathLst>
              <a:path w="122554" h="118744">
                <a:moveTo>
                  <a:pt x="0" y="118744"/>
                </a:moveTo>
                <a:lnTo>
                  <a:pt x="122554" y="0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 txBox="1"/>
          <p:nvPr/>
        </p:nvSpPr>
        <p:spPr>
          <a:xfrm>
            <a:off x="6405753" y="2572257"/>
            <a:ext cx="1162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6262878" y="2814827"/>
            <a:ext cx="431800" cy="86995"/>
          </a:xfrm>
          <a:custGeom>
            <a:avLst/>
            <a:gdLst/>
            <a:ahLst/>
            <a:cxnLst/>
            <a:rect l="l" t="t" r="r" b="b"/>
            <a:pathLst>
              <a:path w="431800" h="86994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431800" h="86994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431800" h="86994">
                <a:moveTo>
                  <a:pt x="431419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431419" y="57912"/>
                </a:lnTo>
                <a:lnTo>
                  <a:pt x="431419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6430517" y="4031741"/>
            <a:ext cx="122555" cy="118745"/>
          </a:xfrm>
          <a:custGeom>
            <a:avLst/>
            <a:gdLst/>
            <a:ahLst/>
            <a:cxnLst/>
            <a:rect l="l" t="t" r="r" b="b"/>
            <a:pathLst>
              <a:path w="122554" h="118745">
                <a:moveTo>
                  <a:pt x="0" y="118744"/>
                </a:moveTo>
                <a:lnTo>
                  <a:pt x="12255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 txBox="1"/>
          <p:nvPr/>
        </p:nvSpPr>
        <p:spPr>
          <a:xfrm>
            <a:off x="6424040" y="3797553"/>
            <a:ext cx="1162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5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2" name="object 142"/>
          <p:cNvSpPr/>
          <p:nvPr/>
        </p:nvSpPr>
        <p:spPr>
          <a:xfrm>
            <a:off x="6265926" y="4048125"/>
            <a:ext cx="434340" cy="86995"/>
          </a:xfrm>
          <a:custGeom>
            <a:avLst/>
            <a:gdLst/>
            <a:ahLst/>
            <a:cxnLst/>
            <a:rect l="l" t="t" r="r" b="b"/>
            <a:pathLst>
              <a:path w="434340" h="86995">
                <a:moveTo>
                  <a:pt x="86613" y="0"/>
                </a:moveTo>
                <a:lnTo>
                  <a:pt x="0" y="43814"/>
                </a:lnTo>
                <a:lnTo>
                  <a:pt x="87122" y="86868"/>
                </a:lnTo>
                <a:lnTo>
                  <a:pt x="86952" y="57912"/>
                </a:lnTo>
                <a:lnTo>
                  <a:pt x="72516" y="57912"/>
                </a:lnTo>
                <a:lnTo>
                  <a:pt x="72262" y="28956"/>
                </a:lnTo>
                <a:lnTo>
                  <a:pt x="86783" y="28956"/>
                </a:lnTo>
                <a:lnTo>
                  <a:pt x="86613" y="0"/>
                </a:lnTo>
                <a:close/>
              </a:path>
              <a:path w="434340" h="86995">
                <a:moveTo>
                  <a:pt x="433831" y="27050"/>
                </a:moveTo>
                <a:lnTo>
                  <a:pt x="72262" y="28956"/>
                </a:lnTo>
                <a:lnTo>
                  <a:pt x="72393" y="43814"/>
                </a:lnTo>
                <a:lnTo>
                  <a:pt x="72516" y="57912"/>
                </a:lnTo>
                <a:lnTo>
                  <a:pt x="86952" y="57912"/>
                </a:lnTo>
                <a:lnTo>
                  <a:pt x="86870" y="43814"/>
                </a:lnTo>
                <a:lnTo>
                  <a:pt x="86783" y="28956"/>
                </a:lnTo>
                <a:lnTo>
                  <a:pt x="433840" y="28956"/>
                </a:lnTo>
                <a:lnTo>
                  <a:pt x="433831" y="27050"/>
                </a:lnTo>
                <a:close/>
              </a:path>
              <a:path w="434340" h="86995">
                <a:moveTo>
                  <a:pt x="433840" y="28956"/>
                </a:moveTo>
                <a:lnTo>
                  <a:pt x="86783" y="28956"/>
                </a:lnTo>
                <a:lnTo>
                  <a:pt x="86870" y="43814"/>
                </a:lnTo>
                <a:lnTo>
                  <a:pt x="86952" y="57912"/>
                </a:lnTo>
                <a:lnTo>
                  <a:pt x="72517" y="57912"/>
                </a:lnTo>
                <a:lnTo>
                  <a:pt x="433958" y="56006"/>
                </a:lnTo>
                <a:lnTo>
                  <a:pt x="433840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3588258" y="1617090"/>
            <a:ext cx="1162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4" name="object 144"/>
          <p:cNvSpPr/>
          <p:nvPr/>
        </p:nvSpPr>
        <p:spPr>
          <a:xfrm>
            <a:off x="2876550" y="1886711"/>
            <a:ext cx="982344" cy="86995"/>
          </a:xfrm>
          <a:custGeom>
            <a:avLst/>
            <a:gdLst/>
            <a:ahLst/>
            <a:cxnLst/>
            <a:rect l="l" t="t" r="r" b="b"/>
            <a:pathLst>
              <a:path w="982345" h="86994">
                <a:moveTo>
                  <a:pt x="86868" y="0"/>
                </a:moveTo>
                <a:lnTo>
                  <a:pt x="0" y="43434"/>
                </a:lnTo>
                <a:lnTo>
                  <a:pt x="86868" y="86867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982345" h="86994">
                <a:moveTo>
                  <a:pt x="86868" y="28955"/>
                </a:moveTo>
                <a:lnTo>
                  <a:pt x="72389" y="28955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5"/>
                </a:lnTo>
                <a:close/>
              </a:path>
              <a:path w="982345" h="86994">
                <a:moveTo>
                  <a:pt x="982345" y="28955"/>
                </a:moveTo>
                <a:lnTo>
                  <a:pt x="86868" y="28955"/>
                </a:lnTo>
                <a:lnTo>
                  <a:pt x="86868" y="57912"/>
                </a:lnTo>
                <a:lnTo>
                  <a:pt x="982345" y="57912"/>
                </a:lnTo>
                <a:lnTo>
                  <a:pt x="982345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 txBox="1"/>
          <p:nvPr/>
        </p:nvSpPr>
        <p:spPr>
          <a:xfrm>
            <a:off x="2779522" y="1610995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K</a:t>
            </a:r>
            <a:r>
              <a:rPr sz="1350" spc="-37" baseline="-21604" dirty="0">
                <a:latin typeface="Calibri"/>
                <a:cs typeface="Calibri"/>
              </a:rPr>
              <a:t>1</a:t>
            </a:r>
            <a:endParaRPr sz="1350" baseline="-21604">
              <a:latin typeface="Calibri"/>
              <a:cs typeface="Calibri"/>
            </a:endParaRPr>
          </a:p>
        </p:txBody>
      </p:sp>
      <p:sp>
        <p:nvSpPr>
          <p:cNvPr id="146" name="object 146"/>
          <p:cNvSpPr/>
          <p:nvPr/>
        </p:nvSpPr>
        <p:spPr>
          <a:xfrm>
            <a:off x="3589782" y="2818638"/>
            <a:ext cx="122555" cy="118745"/>
          </a:xfrm>
          <a:custGeom>
            <a:avLst/>
            <a:gdLst/>
            <a:ahLst/>
            <a:cxnLst/>
            <a:rect l="l" t="t" r="r" b="b"/>
            <a:pathLst>
              <a:path w="122554" h="118744">
                <a:moveTo>
                  <a:pt x="0" y="118745"/>
                </a:moveTo>
                <a:lnTo>
                  <a:pt x="122554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 txBox="1"/>
          <p:nvPr/>
        </p:nvSpPr>
        <p:spPr>
          <a:xfrm>
            <a:off x="3582161" y="2554986"/>
            <a:ext cx="1162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8" name="object 148"/>
          <p:cNvSpPr/>
          <p:nvPr/>
        </p:nvSpPr>
        <p:spPr>
          <a:xfrm>
            <a:off x="2870454" y="2825495"/>
            <a:ext cx="982344" cy="86995"/>
          </a:xfrm>
          <a:custGeom>
            <a:avLst/>
            <a:gdLst/>
            <a:ahLst/>
            <a:cxnLst/>
            <a:rect l="l" t="t" r="r" b="b"/>
            <a:pathLst>
              <a:path w="982345" h="86994">
                <a:moveTo>
                  <a:pt x="86868" y="0"/>
                </a:moveTo>
                <a:lnTo>
                  <a:pt x="0" y="43433"/>
                </a:lnTo>
                <a:lnTo>
                  <a:pt x="86868" y="86867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5"/>
                </a:lnTo>
                <a:lnTo>
                  <a:pt x="86868" y="28955"/>
                </a:lnTo>
                <a:lnTo>
                  <a:pt x="86868" y="0"/>
                </a:lnTo>
                <a:close/>
              </a:path>
              <a:path w="982345" h="86994">
                <a:moveTo>
                  <a:pt x="86868" y="28955"/>
                </a:moveTo>
                <a:lnTo>
                  <a:pt x="72389" y="28955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5"/>
                </a:lnTo>
                <a:close/>
              </a:path>
              <a:path w="982345" h="86994">
                <a:moveTo>
                  <a:pt x="982344" y="28955"/>
                </a:moveTo>
                <a:lnTo>
                  <a:pt x="86868" y="28955"/>
                </a:lnTo>
                <a:lnTo>
                  <a:pt x="86868" y="57912"/>
                </a:lnTo>
                <a:lnTo>
                  <a:pt x="982344" y="57912"/>
                </a:lnTo>
                <a:lnTo>
                  <a:pt x="982344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 txBox="1"/>
          <p:nvPr/>
        </p:nvSpPr>
        <p:spPr>
          <a:xfrm>
            <a:off x="2773426" y="2549144"/>
            <a:ext cx="2298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K</a:t>
            </a:r>
            <a:r>
              <a:rPr sz="1350" spc="-37" baseline="-21604" dirty="0">
                <a:latin typeface="Calibri"/>
                <a:cs typeface="Calibri"/>
              </a:rPr>
              <a:t>2</a:t>
            </a:r>
            <a:endParaRPr sz="1350" baseline="-21604">
              <a:latin typeface="Calibri"/>
              <a:cs typeface="Calibri"/>
            </a:endParaRPr>
          </a:p>
        </p:txBody>
      </p:sp>
      <p:sp>
        <p:nvSpPr>
          <p:cNvPr id="150" name="object 150"/>
          <p:cNvSpPr/>
          <p:nvPr/>
        </p:nvSpPr>
        <p:spPr>
          <a:xfrm>
            <a:off x="3597402" y="4066794"/>
            <a:ext cx="122555" cy="118745"/>
          </a:xfrm>
          <a:custGeom>
            <a:avLst/>
            <a:gdLst/>
            <a:ahLst/>
            <a:cxnLst/>
            <a:rect l="l" t="t" r="r" b="b"/>
            <a:pathLst>
              <a:path w="122554" h="118745">
                <a:moveTo>
                  <a:pt x="0" y="118744"/>
                </a:moveTo>
                <a:lnTo>
                  <a:pt x="122555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 txBox="1"/>
          <p:nvPr/>
        </p:nvSpPr>
        <p:spPr>
          <a:xfrm>
            <a:off x="3590671" y="3803396"/>
            <a:ext cx="1162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0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2" name="object 152"/>
          <p:cNvSpPr/>
          <p:nvPr/>
        </p:nvSpPr>
        <p:spPr>
          <a:xfrm>
            <a:off x="2878073" y="4073652"/>
            <a:ext cx="982344" cy="86995"/>
          </a:xfrm>
          <a:custGeom>
            <a:avLst/>
            <a:gdLst/>
            <a:ahLst/>
            <a:cxnLst/>
            <a:rect l="l" t="t" r="r" b="b"/>
            <a:pathLst>
              <a:path w="982345" h="86995">
                <a:moveTo>
                  <a:pt x="86868" y="0"/>
                </a:moveTo>
                <a:lnTo>
                  <a:pt x="0" y="43434"/>
                </a:lnTo>
                <a:lnTo>
                  <a:pt x="86868" y="86868"/>
                </a:lnTo>
                <a:lnTo>
                  <a:pt x="86868" y="57912"/>
                </a:lnTo>
                <a:lnTo>
                  <a:pt x="72389" y="57912"/>
                </a:lnTo>
                <a:lnTo>
                  <a:pt x="72389" y="28956"/>
                </a:lnTo>
                <a:lnTo>
                  <a:pt x="86868" y="28956"/>
                </a:lnTo>
                <a:lnTo>
                  <a:pt x="86868" y="0"/>
                </a:lnTo>
                <a:close/>
              </a:path>
              <a:path w="982345" h="86995">
                <a:moveTo>
                  <a:pt x="86868" y="28956"/>
                </a:moveTo>
                <a:lnTo>
                  <a:pt x="72389" y="28956"/>
                </a:lnTo>
                <a:lnTo>
                  <a:pt x="72389" y="57912"/>
                </a:lnTo>
                <a:lnTo>
                  <a:pt x="86868" y="57912"/>
                </a:lnTo>
                <a:lnTo>
                  <a:pt x="86868" y="28956"/>
                </a:lnTo>
                <a:close/>
              </a:path>
              <a:path w="982345" h="86995">
                <a:moveTo>
                  <a:pt x="982345" y="28956"/>
                </a:moveTo>
                <a:lnTo>
                  <a:pt x="86868" y="28956"/>
                </a:lnTo>
                <a:lnTo>
                  <a:pt x="86868" y="57912"/>
                </a:lnTo>
                <a:lnTo>
                  <a:pt x="982345" y="57912"/>
                </a:lnTo>
                <a:lnTo>
                  <a:pt x="982345" y="289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 txBox="1"/>
          <p:nvPr/>
        </p:nvSpPr>
        <p:spPr>
          <a:xfrm>
            <a:off x="2792602" y="3727602"/>
            <a:ext cx="229870" cy="499109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1400" spc="-25" dirty="0">
                <a:latin typeface="Calibri"/>
                <a:cs typeface="Calibri"/>
              </a:rPr>
              <a:t>K</a:t>
            </a:r>
            <a:r>
              <a:rPr sz="1350" spc="-37" baseline="-21604" dirty="0">
                <a:latin typeface="Calibri"/>
                <a:cs typeface="Calibri"/>
              </a:rPr>
              <a:t>1</a:t>
            </a:r>
            <a:endParaRPr sz="1350" baseline="-21604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00"/>
              </a:spcBef>
            </a:pPr>
            <a:r>
              <a:rPr sz="900" spc="-50" dirty="0">
                <a:latin typeface="Calibri"/>
                <a:cs typeface="Calibri"/>
              </a:rPr>
              <a:t>6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766559" y="0"/>
            <a:ext cx="2377440" cy="6858000"/>
            <a:chOff x="6766559" y="0"/>
            <a:chExt cx="2377440" cy="6858000"/>
          </a:xfrm>
        </p:grpSpPr>
        <p:sp>
          <p:nvSpPr>
            <p:cNvPr id="3" name="object 3"/>
            <p:cNvSpPr/>
            <p:nvPr/>
          </p:nvSpPr>
          <p:spPr>
            <a:xfrm>
              <a:off x="6766559" y="0"/>
              <a:ext cx="2377440" cy="6858000"/>
            </a:xfrm>
            <a:custGeom>
              <a:avLst/>
              <a:gdLst/>
              <a:ahLst/>
              <a:cxnLst/>
              <a:rect l="l" t="t" r="r" b="b"/>
              <a:pathLst>
                <a:path w="2377440" h="6858000">
                  <a:moveTo>
                    <a:pt x="237744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377440" y="6858000"/>
                  </a:lnTo>
                  <a:lnTo>
                    <a:pt x="2377440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7519" y="234695"/>
              <a:ext cx="2063496" cy="61721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8244" y="381000"/>
            <a:ext cx="2799588" cy="37490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9208" y="2386964"/>
            <a:ext cx="470725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134" indent="-43243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45134" algn="l"/>
              </a:tabLst>
            </a:pPr>
            <a:r>
              <a:rPr sz="2200" dirty="0">
                <a:latin typeface="Calibri"/>
                <a:cs typeface="Calibri"/>
              </a:rPr>
              <a:t>Stream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ciphers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block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ciphers</a:t>
            </a:r>
            <a:endParaRPr sz="2200">
              <a:latin typeface="Calibri"/>
              <a:cs typeface="Calibri"/>
            </a:endParaRPr>
          </a:p>
          <a:p>
            <a:pPr marL="445134" indent="-432434">
              <a:lnSpc>
                <a:spcPct val="100000"/>
              </a:lnSpc>
              <a:buAutoNum type="arabicPeriod"/>
              <a:tabLst>
                <a:tab pos="445134" algn="l"/>
              </a:tabLst>
            </a:pPr>
            <a:r>
              <a:rPr sz="2200" dirty="0">
                <a:latin typeface="Calibri"/>
                <a:cs typeface="Calibri"/>
              </a:rPr>
              <a:t>Block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Cipher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Principles</a:t>
            </a:r>
            <a:endParaRPr sz="2200">
              <a:latin typeface="Calibri"/>
              <a:cs typeface="Calibri"/>
            </a:endParaRPr>
          </a:p>
          <a:p>
            <a:pPr marL="381000" indent="-3683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sz="2200" dirty="0">
                <a:latin typeface="Calibri"/>
                <a:cs typeface="Calibri"/>
              </a:rPr>
              <a:t>Data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Stream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ciphers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block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ciphers</a:t>
            </a:r>
            <a:endParaRPr sz="2200">
              <a:latin typeface="Calibri"/>
              <a:cs typeface="Calibri"/>
            </a:endParaRPr>
          </a:p>
          <a:p>
            <a:pPr marL="381000" indent="-3683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sz="2200" dirty="0">
                <a:latin typeface="Calibri"/>
                <a:cs typeface="Calibri"/>
              </a:rPr>
              <a:t>Confusion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&amp;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Diffusion</a:t>
            </a:r>
            <a:endParaRPr sz="2200">
              <a:latin typeface="Calibri"/>
              <a:cs typeface="Calibri"/>
            </a:endParaRPr>
          </a:p>
          <a:p>
            <a:pPr marL="381000" indent="-3683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sz="2200" dirty="0">
                <a:latin typeface="Calibri"/>
                <a:cs typeface="Calibri"/>
              </a:rPr>
              <a:t>Data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Encryption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Standard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(DES)</a:t>
            </a:r>
            <a:endParaRPr sz="2200">
              <a:latin typeface="Calibri"/>
              <a:cs typeface="Calibri"/>
            </a:endParaRPr>
          </a:p>
          <a:p>
            <a:pPr marL="381000" indent="-3683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sz="2200" spc="-10" dirty="0">
                <a:latin typeface="Calibri"/>
                <a:cs typeface="Calibri"/>
              </a:rPr>
              <a:t>Avalanche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Effect</a:t>
            </a:r>
            <a:endParaRPr sz="2200">
              <a:latin typeface="Calibri"/>
              <a:cs typeface="Calibri"/>
            </a:endParaRPr>
          </a:p>
          <a:p>
            <a:pPr marL="381000" indent="-368300">
              <a:lnSpc>
                <a:spcPct val="100000"/>
              </a:lnSpc>
              <a:buAutoNum type="arabicPeriod"/>
              <a:tabLst>
                <a:tab pos="381000" algn="l"/>
              </a:tabLst>
            </a:pPr>
            <a:r>
              <a:rPr sz="2200" spc="-10" dirty="0">
                <a:latin typeface="Calibri"/>
                <a:cs typeface="Calibri"/>
              </a:rPr>
              <a:t>Strength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DES</a:t>
            </a:r>
            <a:endParaRPr sz="2200">
              <a:latin typeface="Calibri"/>
              <a:cs typeface="Calibri"/>
            </a:endParaRPr>
          </a:p>
          <a:p>
            <a:pPr marL="381000" indent="-3683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81000" algn="l"/>
              </a:tabLst>
            </a:pPr>
            <a:r>
              <a:rPr sz="2200" dirty="0">
                <a:latin typeface="Calibri"/>
                <a:cs typeface="Calibri"/>
              </a:rPr>
              <a:t>Design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principles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block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cipher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5008" y="1719072"/>
            <a:ext cx="6061075" cy="472440"/>
          </a:xfrm>
          <a:prstGeom prst="rect">
            <a:avLst/>
          </a:prstGeom>
          <a:solidFill>
            <a:srgbClr val="636363"/>
          </a:solidFill>
        </p:spPr>
        <p:txBody>
          <a:bodyPr vert="horz" wrap="square" lIns="0" tIns="4191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330"/>
              </a:spcBef>
            </a:pPr>
            <a:r>
              <a:rPr spc="-10" dirty="0">
                <a:solidFill>
                  <a:srgbClr val="FFFFFF"/>
                </a:solidFill>
              </a:rPr>
              <a:t>Content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914515" y="5359146"/>
            <a:ext cx="444500" cy="111125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235"/>
              </a:lnSpc>
            </a:pPr>
            <a:r>
              <a:rPr sz="3300" b="1" spc="-10" dirty="0">
                <a:solidFill>
                  <a:srgbClr val="FFFFFF"/>
                </a:solidFill>
                <a:latin typeface="Calibri"/>
                <a:cs typeface="Calibri"/>
              </a:rPr>
              <a:t>INDEX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527" y="1037082"/>
            <a:ext cx="40881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Encryption</a:t>
            </a:r>
            <a:r>
              <a:rPr spc="-114" dirty="0"/>
              <a:t> </a:t>
            </a:r>
            <a:r>
              <a:rPr dirty="0"/>
              <a:t>Standard</a:t>
            </a:r>
            <a:r>
              <a:rPr spc="-95" dirty="0"/>
              <a:t> </a:t>
            </a:r>
            <a:r>
              <a:rPr spc="-10" dirty="0"/>
              <a:t>(DES):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" y="850391"/>
            <a:ext cx="9135745" cy="1010919"/>
            <a:chOff x="8382" y="850391"/>
            <a:chExt cx="9135745" cy="1010919"/>
          </a:xfrm>
        </p:grpSpPr>
        <p:sp>
          <p:nvSpPr>
            <p:cNvPr id="4" name="object 4"/>
            <p:cNvSpPr/>
            <p:nvPr/>
          </p:nvSpPr>
          <p:spPr>
            <a:xfrm>
              <a:off x="8382" y="850391"/>
              <a:ext cx="9135745" cy="38100"/>
            </a:xfrm>
            <a:custGeom>
              <a:avLst/>
              <a:gdLst/>
              <a:ahLst/>
              <a:cxnLst/>
              <a:rect l="l" t="t" r="r" b="b"/>
              <a:pathLst>
                <a:path w="9135745" h="38100">
                  <a:moveTo>
                    <a:pt x="913561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9135618" y="38100"/>
                  </a:lnTo>
                  <a:lnTo>
                    <a:pt x="9135618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30140" y="1197863"/>
              <a:ext cx="2196465" cy="657225"/>
            </a:xfrm>
            <a:custGeom>
              <a:avLst/>
              <a:gdLst/>
              <a:ahLst/>
              <a:cxnLst/>
              <a:rect l="l" t="t" r="r" b="b"/>
              <a:pathLst>
                <a:path w="2196465" h="657225">
                  <a:moveTo>
                    <a:pt x="2086610" y="0"/>
                  </a:moveTo>
                  <a:lnTo>
                    <a:pt x="109474" y="0"/>
                  </a:lnTo>
                  <a:lnTo>
                    <a:pt x="66865" y="8604"/>
                  </a:lnTo>
                  <a:lnTo>
                    <a:pt x="32067" y="32067"/>
                  </a:lnTo>
                  <a:lnTo>
                    <a:pt x="8604" y="66865"/>
                  </a:lnTo>
                  <a:lnTo>
                    <a:pt x="0" y="109474"/>
                  </a:lnTo>
                  <a:lnTo>
                    <a:pt x="0" y="547370"/>
                  </a:lnTo>
                  <a:lnTo>
                    <a:pt x="8604" y="589978"/>
                  </a:lnTo>
                  <a:lnTo>
                    <a:pt x="32067" y="624776"/>
                  </a:lnTo>
                  <a:lnTo>
                    <a:pt x="66865" y="648239"/>
                  </a:lnTo>
                  <a:lnTo>
                    <a:pt x="109474" y="656844"/>
                  </a:lnTo>
                  <a:lnTo>
                    <a:pt x="2086610" y="656844"/>
                  </a:lnTo>
                  <a:lnTo>
                    <a:pt x="2129218" y="648239"/>
                  </a:lnTo>
                  <a:lnTo>
                    <a:pt x="2164016" y="624776"/>
                  </a:lnTo>
                  <a:lnTo>
                    <a:pt x="2187479" y="589978"/>
                  </a:lnTo>
                  <a:lnTo>
                    <a:pt x="2196084" y="547370"/>
                  </a:lnTo>
                  <a:lnTo>
                    <a:pt x="2196084" y="109474"/>
                  </a:lnTo>
                  <a:lnTo>
                    <a:pt x="2187479" y="66865"/>
                  </a:lnTo>
                  <a:lnTo>
                    <a:pt x="2164016" y="32067"/>
                  </a:lnTo>
                  <a:lnTo>
                    <a:pt x="2129218" y="8604"/>
                  </a:lnTo>
                  <a:lnTo>
                    <a:pt x="208661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30140" y="1197863"/>
              <a:ext cx="2196465" cy="657225"/>
            </a:xfrm>
            <a:custGeom>
              <a:avLst/>
              <a:gdLst/>
              <a:ahLst/>
              <a:cxnLst/>
              <a:rect l="l" t="t" r="r" b="b"/>
              <a:pathLst>
                <a:path w="2196465" h="657225">
                  <a:moveTo>
                    <a:pt x="0" y="109474"/>
                  </a:moveTo>
                  <a:lnTo>
                    <a:pt x="8604" y="66865"/>
                  </a:lnTo>
                  <a:lnTo>
                    <a:pt x="32067" y="32067"/>
                  </a:lnTo>
                  <a:lnTo>
                    <a:pt x="66865" y="8604"/>
                  </a:lnTo>
                  <a:lnTo>
                    <a:pt x="109474" y="0"/>
                  </a:lnTo>
                  <a:lnTo>
                    <a:pt x="2086610" y="0"/>
                  </a:lnTo>
                  <a:lnTo>
                    <a:pt x="2129218" y="8604"/>
                  </a:lnTo>
                  <a:lnTo>
                    <a:pt x="2164016" y="32067"/>
                  </a:lnTo>
                  <a:lnTo>
                    <a:pt x="2187479" y="66865"/>
                  </a:lnTo>
                  <a:lnTo>
                    <a:pt x="2196084" y="109474"/>
                  </a:lnTo>
                  <a:lnTo>
                    <a:pt x="2196084" y="547370"/>
                  </a:lnTo>
                  <a:lnTo>
                    <a:pt x="2187479" y="589978"/>
                  </a:lnTo>
                  <a:lnTo>
                    <a:pt x="2164016" y="624776"/>
                  </a:lnTo>
                  <a:lnTo>
                    <a:pt x="2129218" y="648239"/>
                  </a:lnTo>
                  <a:lnTo>
                    <a:pt x="2086610" y="656844"/>
                  </a:lnTo>
                  <a:lnTo>
                    <a:pt x="109474" y="656844"/>
                  </a:lnTo>
                  <a:lnTo>
                    <a:pt x="66865" y="648239"/>
                  </a:lnTo>
                  <a:lnTo>
                    <a:pt x="32067" y="624776"/>
                  </a:lnTo>
                  <a:lnTo>
                    <a:pt x="8604" y="589978"/>
                  </a:lnTo>
                  <a:lnTo>
                    <a:pt x="0" y="547370"/>
                  </a:lnTo>
                  <a:lnTo>
                    <a:pt x="0" y="10947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47700" y="3051048"/>
            <a:ext cx="1656714" cy="914400"/>
          </a:xfrm>
          <a:prstGeom prst="rect">
            <a:avLst/>
          </a:prstGeom>
          <a:solidFill>
            <a:srgbClr val="BEBEBE"/>
          </a:solidFill>
          <a:ln w="12191">
            <a:solidFill>
              <a:srgbClr val="000000"/>
            </a:solidFill>
          </a:ln>
        </p:spPr>
        <p:txBody>
          <a:bodyPr vert="horz" wrap="square" lIns="0" tIns="288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75"/>
              </a:spcBef>
            </a:pPr>
            <a:r>
              <a:rPr sz="2000" spc="-25" dirty="0">
                <a:latin typeface="Calibri"/>
                <a:cs typeface="Calibri"/>
              </a:rPr>
              <a:t>DES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51805" y="1392682"/>
            <a:ext cx="195516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Initial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Permutation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964938" y="4141978"/>
            <a:ext cx="2209165" cy="864869"/>
            <a:chOff x="4964938" y="4141978"/>
            <a:chExt cx="2209165" cy="864869"/>
          </a:xfrm>
        </p:grpSpPr>
        <p:sp>
          <p:nvSpPr>
            <p:cNvPr id="10" name="object 10"/>
            <p:cNvSpPr/>
            <p:nvPr/>
          </p:nvSpPr>
          <p:spPr>
            <a:xfrm>
              <a:off x="4971288" y="4148328"/>
              <a:ext cx="2196465" cy="852169"/>
            </a:xfrm>
            <a:custGeom>
              <a:avLst/>
              <a:gdLst/>
              <a:ahLst/>
              <a:cxnLst/>
              <a:rect l="l" t="t" r="r" b="b"/>
              <a:pathLst>
                <a:path w="2196465" h="852170">
                  <a:moveTo>
                    <a:pt x="2054097" y="0"/>
                  </a:moveTo>
                  <a:lnTo>
                    <a:pt x="141986" y="0"/>
                  </a:lnTo>
                  <a:lnTo>
                    <a:pt x="97129" y="7244"/>
                  </a:lnTo>
                  <a:lnTo>
                    <a:pt x="58155" y="27411"/>
                  </a:lnTo>
                  <a:lnTo>
                    <a:pt x="27411" y="58155"/>
                  </a:lnTo>
                  <a:lnTo>
                    <a:pt x="7244" y="97129"/>
                  </a:lnTo>
                  <a:lnTo>
                    <a:pt x="0" y="141986"/>
                  </a:lnTo>
                  <a:lnTo>
                    <a:pt x="0" y="709930"/>
                  </a:lnTo>
                  <a:lnTo>
                    <a:pt x="7244" y="754786"/>
                  </a:lnTo>
                  <a:lnTo>
                    <a:pt x="27411" y="793760"/>
                  </a:lnTo>
                  <a:lnTo>
                    <a:pt x="58155" y="824504"/>
                  </a:lnTo>
                  <a:lnTo>
                    <a:pt x="97129" y="844671"/>
                  </a:lnTo>
                  <a:lnTo>
                    <a:pt x="141986" y="851916"/>
                  </a:lnTo>
                  <a:lnTo>
                    <a:pt x="2054097" y="851916"/>
                  </a:lnTo>
                  <a:lnTo>
                    <a:pt x="2098954" y="844671"/>
                  </a:lnTo>
                  <a:lnTo>
                    <a:pt x="2137928" y="824504"/>
                  </a:lnTo>
                  <a:lnTo>
                    <a:pt x="2168672" y="793760"/>
                  </a:lnTo>
                  <a:lnTo>
                    <a:pt x="2188839" y="754786"/>
                  </a:lnTo>
                  <a:lnTo>
                    <a:pt x="2196084" y="709930"/>
                  </a:lnTo>
                  <a:lnTo>
                    <a:pt x="2196084" y="141986"/>
                  </a:lnTo>
                  <a:lnTo>
                    <a:pt x="2188839" y="97129"/>
                  </a:lnTo>
                  <a:lnTo>
                    <a:pt x="2168672" y="58155"/>
                  </a:lnTo>
                  <a:lnTo>
                    <a:pt x="2137928" y="27411"/>
                  </a:lnTo>
                  <a:lnTo>
                    <a:pt x="2098954" y="7244"/>
                  </a:lnTo>
                  <a:lnTo>
                    <a:pt x="2054097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71288" y="4148328"/>
              <a:ext cx="2196465" cy="852169"/>
            </a:xfrm>
            <a:custGeom>
              <a:avLst/>
              <a:gdLst/>
              <a:ahLst/>
              <a:cxnLst/>
              <a:rect l="l" t="t" r="r" b="b"/>
              <a:pathLst>
                <a:path w="2196465" h="852170">
                  <a:moveTo>
                    <a:pt x="0" y="141986"/>
                  </a:moveTo>
                  <a:lnTo>
                    <a:pt x="7244" y="97129"/>
                  </a:lnTo>
                  <a:lnTo>
                    <a:pt x="27411" y="58155"/>
                  </a:lnTo>
                  <a:lnTo>
                    <a:pt x="58155" y="27411"/>
                  </a:lnTo>
                  <a:lnTo>
                    <a:pt x="97129" y="7244"/>
                  </a:lnTo>
                  <a:lnTo>
                    <a:pt x="141986" y="0"/>
                  </a:lnTo>
                  <a:lnTo>
                    <a:pt x="2054097" y="0"/>
                  </a:lnTo>
                  <a:lnTo>
                    <a:pt x="2098954" y="7244"/>
                  </a:lnTo>
                  <a:lnTo>
                    <a:pt x="2137928" y="27411"/>
                  </a:lnTo>
                  <a:lnTo>
                    <a:pt x="2168672" y="58155"/>
                  </a:lnTo>
                  <a:lnTo>
                    <a:pt x="2188839" y="97129"/>
                  </a:lnTo>
                  <a:lnTo>
                    <a:pt x="2196084" y="141986"/>
                  </a:lnTo>
                  <a:lnTo>
                    <a:pt x="2196084" y="709930"/>
                  </a:lnTo>
                  <a:lnTo>
                    <a:pt x="2188839" y="754786"/>
                  </a:lnTo>
                  <a:lnTo>
                    <a:pt x="2168672" y="793760"/>
                  </a:lnTo>
                  <a:lnTo>
                    <a:pt x="2137928" y="824504"/>
                  </a:lnTo>
                  <a:lnTo>
                    <a:pt x="2098954" y="844671"/>
                  </a:lnTo>
                  <a:lnTo>
                    <a:pt x="2054097" y="851916"/>
                  </a:lnTo>
                  <a:lnTo>
                    <a:pt x="141986" y="851916"/>
                  </a:lnTo>
                  <a:lnTo>
                    <a:pt x="97129" y="844671"/>
                  </a:lnTo>
                  <a:lnTo>
                    <a:pt x="58155" y="824504"/>
                  </a:lnTo>
                  <a:lnTo>
                    <a:pt x="27411" y="793760"/>
                  </a:lnTo>
                  <a:lnTo>
                    <a:pt x="7244" y="754786"/>
                  </a:lnTo>
                  <a:lnTo>
                    <a:pt x="0" y="709930"/>
                  </a:lnTo>
                  <a:lnTo>
                    <a:pt x="0" y="14198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98719" y="4149826"/>
            <a:ext cx="114173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9375" marR="5080" indent="-67310">
              <a:lnSpc>
                <a:spcPct val="1201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Encryption </a:t>
            </a:r>
            <a:r>
              <a:rPr sz="2000" dirty="0">
                <a:latin typeface="Calibri"/>
                <a:cs typeface="Calibri"/>
              </a:rPr>
              <a:t>Round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16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27403" y="2332482"/>
            <a:ext cx="333375" cy="720090"/>
            <a:chOff x="1327403" y="2332482"/>
            <a:chExt cx="333375" cy="720090"/>
          </a:xfrm>
        </p:grpSpPr>
        <p:sp>
          <p:nvSpPr>
            <p:cNvPr id="14" name="object 14"/>
            <p:cNvSpPr/>
            <p:nvPr/>
          </p:nvSpPr>
          <p:spPr>
            <a:xfrm>
              <a:off x="1438401" y="2332482"/>
              <a:ext cx="127000" cy="720090"/>
            </a:xfrm>
            <a:custGeom>
              <a:avLst/>
              <a:gdLst/>
              <a:ahLst/>
              <a:cxnLst/>
              <a:rect l="l" t="t" r="r" b="b"/>
              <a:pathLst>
                <a:path w="127000" h="720089">
                  <a:moveTo>
                    <a:pt x="53593" y="593089"/>
                  </a:moveTo>
                  <a:lnTo>
                    <a:pt x="0" y="593089"/>
                  </a:lnTo>
                  <a:lnTo>
                    <a:pt x="63500" y="720089"/>
                  </a:lnTo>
                  <a:lnTo>
                    <a:pt x="120650" y="605789"/>
                  </a:lnTo>
                  <a:lnTo>
                    <a:pt x="53593" y="605789"/>
                  </a:lnTo>
                  <a:lnTo>
                    <a:pt x="53593" y="593089"/>
                  </a:lnTo>
                  <a:close/>
                </a:path>
                <a:path w="127000" h="720089">
                  <a:moveTo>
                    <a:pt x="73406" y="0"/>
                  </a:moveTo>
                  <a:lnTo>
                    <a:pt x="53593" y="0"/>
                  </a:lnTo>
                  <a:lnTo>
                    <a:pt x="53593" y="605789"/>
                  </a:lnTo>
                  <a:lnTo>
                    <a:pt x="73406" y="605789"/>
                  </a:lnTo>
                  <a:lnTo>
                    <a:pt x="73406" y="0"/>
                  </a:lnTo>
                  <a:close/>
                </a:path>
                <a:path w="127000" h="720089">
                  <a:moveTo>
                    <a:pt x="127000" y="593089"/>
                  </a:moveTo>
                  <a:lnTo>
                    <a:pt x="73406" y="593089"/>
                  </a:lnTo>
                  <a:lnTo>
                    <a:pt x="73406" y="605789"/>
                  </a:lnTo>
                  <a:lnTo>
                    <a:pt x="120650" y="605789"/>
                  </a:lnTo>
                  <a:lnTo>
                    <a:pt x="127000" y="5930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31975" y="2546604"/>
              <a:ext cx="324485" cy="144145"/>
            </a:xfrm>
            <a:custGeom>
              <a:avLst/>
              <a:gdLst/>
              <a:ahLst/>
              <a:cxnLst/>
              <a:rect l="l" t="t" r="r" b="b"/>
              <a:pathLst>
                <a:path w="324485" h="144144">
                  <a:moveTo>
                    <a:pt x="0" y="144018"/>
                  </a:moveTo>
                  <a:lnTo>
                    <a:pt x="323976" y="0"/>
                  </a:lnTo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403094" y="908558"/>
            <a:ext cx="4717415" cy="4836160"/>
            <a:chOff x="2403094" y="908558"/>
            <a:chExt cx="4717415" cy="4836160"/>
          </a:xfrm>
        </p:grpSpPr>
        <p:sp>
          <p:nvSpPr>
            <p:cNvPr id="17" name="object 17"/>
            <p:cNvSpPr/>
            <p:nvPr/>
          </p:nvSpPr>
          <p:spPr>
            <a:xfrm>
              <a:off x="2413254" y="1233678"/>
              <a:ext cx="2505710" cy="4500880"/>
            </a:xfrm>
            <a:custGeom>
              <a:avLst/>
              <a:gdLst/>
              <a:ahLst/>
              <a:cxnLst/>
              <a:rect l="l" t="t" r="r" b="b"/>
              <a:pathLst>
                <a:path w="2505710" h="4500880">
                  <a:moveTo>
                    <a:pt x="0" y="1728216"/>
                  </a:moveTo>
                  <a:lnTo>
                    <a:pt x="2505710" y="0"/>
                  </a:lnTo>
                </a:path>
                <a:path w="2505710" h="4500880">
                  <a:moveTo>
                    <a:pt x="0" y="2732532"/>
                  </a:moveTo>
                  <a:lnTo>
                    <a:pt x="2505710" y="4500270"/>
                  </a:lnTo>
                </a:path>
              </a:pathLst>
            </a:custGeom>
            <a:ln w="1981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43091" y="908558"/>
              <a:ext cx="127000" cy="288925"/>
            </a:xfrm>
            <a:custGeom>
              <a:avLst/>
              <a:gdLst/>
              <a:ahLst/>
              <a:cxnLst/>
              <a:rect l="l" t="t" r="r" b="b"/>
              <a:pathLst>
                <a:path w="127000" h="288925">
                  <a:moveTo>
                    <a:pt x="53529" y="162127"/>
                  </a:moveTo>
                  <a:lnTo>
                    <a:pt x="0" y="164591"/>
                  </a:lnTo>
                  <a:lnTo>
                    <a:pt x="69215" y="288543"/>
                  </a:lnTo>
                  <a:lnTo>
                    <a:pt x="119764" y="174751"/>
                  </a:lnTo>
                  <a:lnTo>
                    <a:pt x="54102" y="174751"/>
                  </a:lnTo>
                  <a:lnTo>
                    <a:pt x="53641" y="164591"/>
                  </a:lnTo>
                  <a:lnTo>
                    <a:pt x="53529" y="162127"/>
                  </a:lnTo>
                  <a:close/>
                </a:path>
                <a:path w="127000" h="288925">
                  <a:moveTo>
                    <a:pt x="73341" y="161214"/>
                  </a:moveTo>
                  <a:lnTo>
                    <a:pt x="53529" y="162127"/>
                  </a:lnTo>
                  <a:lnTo>
                    <a:pt x="54061" y="173862"/>
                  </a:lnTo>
                  <a:lnTo>
                    <a:pt x="54102" y="174751"/>
                  </a:lnTo>
                  <a:lnTo>
                    <a:pt x="73913" y="173862"/>
                  </a:lnTo>
                  <a:lnTo>
                    <a:pt x="73494" y="164591"/>
                  </a:lnTo>
                  <a:lnTo>
                    <a:pt x="73382" y="162127"/>
                  </a:lnTo>
                  <a:lnTo>
                    <a:pt x="73341" y="161214"/>
                  </a:lnTo>
                  <a:close/>
                </a:path>
                <a:path w="127000" h="288925">
                  <a:moveTo>
                    <a:pt x="126873" y="158750"/>
                  </a:moveTo>
                  <a:lnTo>
                    <a:pt x="73341" y="161214"/>
                  </a:lnTo>
                  <a:lnTo>
                    <a:pt x="73913" y="173862"/>
                  </a:lnTo>
                  <a:lnTo>
                    <a:pt x="54102" y="174751"/>
                  </a:lnTo>
                  <a:lnTo>
                    <a:pt x="119764" y="174751"/>
                  </a:lnTo>
                  <a:lnTo>
                    <a:pt x="126873" y="158750"/>
                  </a:lnTo>
                  <a:close/>
                </a:path>
                <a:path w="127000" h="288925">
                  <a:moveTo>
                    <a:pt x="66040" y="0"/>
                  </a:moveTo>
                  <a:lnTo>
                    <a:pt x="46228" y="1015"/>
                  </a:lnTo>
                  <a:lnTo>
                    <a:pt x="53376" y="158750"/>
                  </a:lnTo>
                  <a:lnTo>
                    <a:pt x="53488" y="161214"/>
                  </a:lnTo>
                  <a:lnTo>
                    <a:pt x="53529" y="162127"/>
                  </a:lnTo>
                  <a:lnTo>
                    <a:pt x="73341" y="161214"/>
                  </a:lnTo>
                  <a:lnTo>
                    <a:pt x="66086" y="1015"/>
                  </a:lnTo>
                  <a:lnTo>
                    <a:pt x="660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917948" y="2133600"/>
              <a:ext cx="2196465" cy="775970"/>
            </a:xfrm>
            <a:custGeom>
              <a:avLst/>
              <a:gdLst/>
              <a:ahLst/>
              <a:cxnLst/>
              <a:rect l="l" t="t" r="r" b="b"/>
              <a:pathLst>
                <a:path w="2196465" h="775969">
                  <a:moveTo>
                    <a:pt x="2066798" y="0"/>
                  </a:moveTo>
                  <a:lnTo>
                    <a:pt x="129286" y="0"/>
                  </a:lnTo>
                  <a:lnTo>
                    <a:pt x="78974" y="10163"/>
                  </a:lnTo>
                  <a:lnTo>
                    <a:pt x="37877" y="37877"/>
                  </a:lnTo>
                  <a:lnTo>
                    <a:pt x="10163" y="78974"/>
                  </a:lnTo>
                  <a:lnTo>
                    <a:pt x="0" y="129286"/>
                  </a:lnTo>
                  <a:lnTo>
                    <a:pt x="0" y="646429"/>
                  </a:lnTo>
                  <a:lnTo>
                    <a:pt x="10163" y="696741"/>
                  </a:lnTo>
                  <a:lnTo>
                    <a:pt x="37877" y="737838"/>
                  </a:lnTo>
                  <a:lnTo>
                    <a:pt x="78974" y="765552"/>
                  </a:lnTo>
                  <a:lnTo>
                    <a:pt x="129286" y="775715"/>
                  </a:lnTo>
                  <a:lnTo>
                    <a:pt x="2066798" y="775715"/>
                  </a:lnTo>
                  <a:lnTo>
                    <a:pt x="2117109" y="765552"/>
                  </a:lnTo>
                  <a:lnTo>
                    <a:pt x="2158206" y="737838"/>
                  </a:lnTo>
                  <a:lnTo>
                    <a:pt x="2185920" y="696741"/>
                  </a:lnTo>
                  <a:lnTo>
                    <a:pt x="2196083" y="646429"/>
                  </a:lnTo>
                  <a:lnTo>
                    <a:pt x="2196083" y="129286"/>
                  </a:lnTo>
                  <a:lnTo>
                    <a:pt x="2185920" y="78974"/>
                  </a:lnTo>
                  <a:lnTo>
                    <a:pt x="2158206" y="37877"/>
                  </a:lnTo>
                  <a:lnTo>
                    <a:pt x="2117109" y="10163"/>
                  </a:lnTo>
                  <a:lnTo>
                    <a:pt x="2066798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17948" y="2133600"/>
              <a:ext cx="2196465" cy="775970"/>
            </a:xfrm>
            <a:custGeom>
              <a:avLst/>
              <a:gdLst/>
              <a:ahLst/>
              <a:cxnLst/>
              <a:rect l="l" t="t" r="r" b="b"/>
              <a:pathLst>
                <a:path w="2196465" h="775969">
                  <a:moveTo>
                    <a:pt x="0" y="129286"/>
                  </a:moveTo>
                  <a:lnTo>
                    <a:pt x="10163" y="78974"/>
                  </a:lnTo>
                  <a:lnTo>
                    <a:pt x="37877" y="37877"/>
                  </a:lnTo>
                  <a:lnTo>
                    <a:pt x="78974" y="10163"/>
                  </a:lnTo>
                  <a:lnTo>
                    <a:pt x="129286" y="0"/>
                  </a:lnTo>
                  <a:lnTo>
                    <a:pt x="2066798" y="0"/>
                  </a:lnTo>
                  <a:lnTo>
                    <a:pt x="2117109" y="10163"/>
                  </a:lnTo>
                  <a:lnTo>
                    <a:pt x="2158206" y="37877"/>
                  </a:lnTo>
                  <a:lnTo>
                    <a:pt x="2185920" y="78974"/>
                  </a:lnTo>
                  <a:lnTo>
                    <a:pt x="2196083" y="129286"/>
                  </a:lnTo>
                  <a:lnTo>
                    <a:pt x="2196083" y="646429"/>
                  </a:lnTo>
                  <a:lnTo>
                    <a:pt x="2185920" y="696741"/>
                  </a:lnTo>
                  <a:lnTo>
                    <a:pt x="2158206" y="737838"/>
                  </a:lnTo>
                  <a:lnTo>
                    <a:pt x="2117109" y="765552"/>
                  </a:lnTo>
                  <a:lnTo>
                    <a:pt x="2066798" y="775715"/>
                  </a:lnTo>
                  <a:lnTo>
                    <a:pt x="129286" y="775715"/>
                  </a:lnTo>
                  <a:lnTo>
                    <a:pt x="78974" y="765552"/>
                  </a:lnTo>
                  <a:lnTo>
                    <a:pt x="37877" y="737838"/>
                  </a:lnTo>
                  <a:lnTo>
                    <a:pt x="10163" y="696741"/>
                  </a:lnTo>
                  <a:lnTo>
                    <a:pt x="0" y="646429"/>
                  </a:lnTo>
                  <a:lnTo>
                    <a:pt x="0" y="12928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427225" y="2006345"/>
            <a:ext cx="158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0610" y="2467432"/>
            <a:ext cx="284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64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309116" y="3966209"/>
            <a:ext cx="333375" cy="720090"/>
            <a:chOff x="1309116" y="3966209"/>
            <a:chExt cx="333375" cy="720090"/>
          </a:xfrm>
        </p:grpSpPr>
        <p:sp>
          <p:nvSpPr>
            <p:cNvPr id="24" name="object 24"/>
            <p:cNvSpPr/>
            <p:nvPr/>
          </p:nvSpPr>
          <p:spPr>
            <a:xfrm>
              <a:off x="1438402" y="3966209"/>
              <a:ext cx="127000" cy="720090"/>
            </a:xfrm>
            <a:custGeom>
              <a:avLst/>
              <a:gdLst/>
              <a:ahLst/>
              <a:cxnLst/>
              <a:rect l="l" t="t" r="r" b="b"/>
              <a:pathLst>
                <a:path w="127000" h="720089">
                  <a:moveTo>
                    <a:pt x="53593" y="593089"/>
                  </a:moveTo>
                  <a:lnTo>
                    <a:pt x="0" y="593089"/>
                  </a:lnTo>
                  <a:lnTo>
                    <a:pt x="63500" y="720089"/>
                  </a:lnTo>
                  <a:lnTo>
                    <a:pt x="120650" y="605789"/>
                  </a:lnTo>
                  <a:lnTo>
                    <a:pt x="53593" y="605789"/>
                  </a:lnTo>
                  <a:lnTo>
                    <a:pt x="53593" y="593089"/>
                  </a:lnTo>
                  <a:close/>
                </a:path>
                <a:path w="127000" h="720089">
                  <a:moveTo>
                    <a:pt x="73406" y="0"/>
                  </a:moveTo>
                  <a:lnTo>
                    <a:pt x="53593" y="0"/>
                  </a:lnTo>
                  <a:lnTo>
                    <a:pt x="53593" y="605789"/>
                  </a:lnTo>
                  <a:lnTo>
                    <a:pt x="73406" y="605789"/>
                  </a:lnTo>
                  <a:lnTo>
                    <a:pt x="73406" y="0"/>
                  </a:lnTo>
                  <a:close/>
                </a:path>
                <a:path w="127000" h="720089">
                  <a:moveTo>
                    <a:pt x="127000" y="593089"/>
                  </a:moveTo>
                  <a:lnTo>
                    <a:pt x="73406" y="593089"/>
                  </a:lnTo>
                  <a:lnTo>
                    <a:pt x="73406" y="605789"/>
                  </a:lnTo>
                  <a:lnTo>
                    <a:pt x="120650" y="605789"/>
                  </a:lnTo>
                  <a:lnTo>
                    <a:pt x="127000" y="5930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13688" y="4181855"/>
              <a:ext cx="324485" cy="144145"/>
            </a:xfrm>
            <a:custGeom>
              <a:avLst/>
              <a:gdLst/>
              <a:ahLst/>
              <a:cxnLst/>
              <a:rect l="l" t="t" r="r" b="b"/>
              <a:pathLst>
                <a:path w="324485" h="144145">
                  <a:moveTo>
                    <a:pt x="0" y="144018"/>
                  </a:moveTo>
                  <a:lnTo>
                    <a:pt x="323976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435353" y="4652517"/>
            <a:ext cx="1498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8172" y="4186173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libri"/>
                <a:cs typeface="Calibri"/>
              </a:rPr>
              <a:t>64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305050" y="3396996"/>
            <a:ext cx="730885" cy="288290"/>
            <a:chOff x="2305050" y="3396996"/>
            <a:chExt cx="730885" cy="288290"/>
          </a:xfrm>
        </p:grpSpPr>
        <p:sp>
          <p:nvSpPr>
            <p:cNvPr id="29" name="object 29"/>
            <p:cNvSpPr/>
            <p:nvPr/>
          </p:nvSpPr>
          <p:spPr>
            <a:xfrm>
              <a:off x="2305050" y="3445510"/>
              <a:ext cx="730885" cy="127000"/>
            </a:xfrm>
            <a:custGeom>
              <a:avLst/>
              <a:gdLst/>
              <a:ahLst/>
              <a:cxnLst/>
              <a:rect l="l" t="t" r="r" b="b"/>
              <a:pathLst>
                <a:path w="730885" h="127000">
                  <a:moveTo>
                    <a:pt x="127000" y="0"/>
                  </a:moveTo>
                  <a:lnTo>
                    <a:pt x="0" y="63500"/>
                  </a:lnTo>
                  <a:lnTo>
                    <a:pt x="127000" y="127000"/>
                  </a:lnTo>
                  <a:lnTo>
                    <a:pt x="127000" y="73405"/>
                  </a:lnTo>
                  <a:lnTo>
                    <a:pt x="114300" y="73405"/>
                  </a:lnTo>
                  <a:lnTo>
                    <a:pt x="114300" y="53593"/>
                  </a:lnTo>
                  <a:lnTo>
                    <a:pt x="127000" y="53593"/>
                  </a:lnTo>
                  <a:lnTo>
                    <a:pt x="127000" y="0"/>
                  </a:lnTo>
                  <a:close/>
                </a:path>
                <a:path w="730885" h="127000">
                  <a:moveTo>
                    <a:pt x="127000" y="53593"/>
                  </a:moveTo>
                  <a:lnTo>
                    <a:pt x="114300" y="53593"/>
                  </a:lnTo>
                  <a:lnTo>
                    <a:pt x="114300" y="73405"/>
                  </a:lnTo>
                  <a:lnTo>
                    <a:pt x="127000" y="73405"/>
                  </a:lnTo>
                  <a:lnTo>
                    <a:pt x="127000" y="53593"/>
                  </a:lnTo>
                  <a:close/>
                </a:path>
                <a:path w="730885" h="127000">
                  <a:moveTo>
                    <a:pt x="730885" y="53593"/>
                  </a:moveTo>
                  <a:lnTo>
                    <a:pt x="127000" y="53593"/>
                  </a:lnTo>
                  <a:lnTo>
                    <a:pt x="127000" y="73405"/>
                  </a:lnTo>
                  <a:lnTo>
                    <a:pt x="730885" y="73405"/>
                  </a:lnTo>
                  <a:lnTo>
                    <a:pt x="730885" y="53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11195" y="3401568"/>
              <a:ext cx="162560" cy="279400"/>
            </a:xfrm>
            <a:custGeom>
              <a:avLst/>
              <a:gdLst/>
              <a:ahLst/>
              <a:cxnLst/>
              <a:rect l="l" t="t" r="r" b="b"/>
              <a:pathLst>
                <a:path w="162560" h="279400">
                  <a:moveTo>
                    <a:pt x="0" y="279146"/>
                  </a:moveTo>
                  <a:lnTo>
                    <a:pt x="162052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175254" y="3325113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56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445378" y="2096109"/>
            <a:ext cx="114173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3510" marR="5080" indent="-131445">
              <a:lnSpc>
                <a:spcPct val="1201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Encryption </a:t>
            </a:r>
            <a:r>
              <a:rPr sz="2000" dirty="0">
                <a:latin typeface="Calibri"/>
                <a:cs typeface="Calibri"/>
              </a:rPr>
              <a:t>Round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964938" y="2457957"/>
            <a:ext cx="2622550" cy="3888104"/>
            <a:chOff x="4964938" y="2457957"/>
            <a:chExt cx="2622550" cy="3888104"/>
          </a:xfrm>
        </p:grpSpPr>
        <p:sp>
          <p:nvSpPr>
            <p:cNvPr id="34" name="object 34"/>
            <p:cNvSpPr/>
            <p:nvPr/>
          </p:nvSpPr>
          <p:spPr>
            <a:xfrm>
              <a:off x="4971288" y="5265419"/>
              <a:ext cx="2196465" cy="611505"/>
            </a:xfrm>
            <a:custGeom>
              <a:avLst/>
              <a:gdLst/>
              <a:ahLst/>
              <a:cxnLst/>
              <a:rect l="l" t="t" r="r" b="b"/>
              <a:pathLst>
                <a:path w="2196465" h="611504">
                  <a:moveTo>
                    <a:pt x="2094230" y="0"/>
                  </a:moveTo>
                  <a:lnTo>
                    <a:pt x="101853" y="0"/>
                  </a:lnTo>
                  <a:lnTo>
                    <a:pt x="62204" y="8002"/>
                  </a:lnTo>
                  <a:lnTo>
                    <a:pt x="29829" y="29829"/>
                  </a:lnTo>
                  <a:lnTo>
                    <a:pt x="8002" y="62204"/>
                  </a:lnTo>
                  <a:lnTo>
                    <a:pt x="0" y="101853"/>
                  </a:lnTo>
                  <a:lnTo>
                    <a:pt x="0" y="509269"/>
                  </a:lnTo>
                  <a:lnTo>
                    <a:pt x="8002" y="548914"/>
                  </a:lnTo>
                  <a:lnTo>
                    <a:pt x="29829" y="581290"/>
                  </a:lnTo>
                  <a:lnTo>
                    <a:pt x="62204" y="603119"/>
                  </a:lnTo>
                  <a:lnTo>
                    <a:pt x="101853" y="611123"/>
                  </a:lnTo>
                  <a:lnTo>
                    <a:pt x="2094230" y="611123"/>
                  </a:lnTo>
                  <a:lnTo>
                    <a:pt x="2133879" y="603119"/>
                  </a:lnTo>
                  <a:lnTo>
                    <a:pt x="2166254" y="581290"/>
                  </a:lnTo>
                  <a:lnTo>
                    <a:pt x="2188081" y="548914"/>
                  </a:lnTo>
                  <a:lnTo>
                    <a:pt x="2196084" y="509269"/>
                  </a:lnTo>
                  <a:lnTo>
                    <a:pt x="2196084" y="101853"/>
                  </a:lnTo>
                  <a:lnTo>
                    <a:pt x="2188081" y="62204"/>
                  </a:lnTo>
                  <a:lnTo>
                    <a:pt x="2166254" y="29829"/>
                  </a:lnTo>
                  <a:lnTo>
                    <a:pt x="2133879" y="8002"/>
                  </a:lnTo>
                  <a:lnTo>
                    <a:pt x="209423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971288" y="5265419"/>
              <a:ext cx="2196465" cy="611505"/>
            </a:xfrm>
            <a:custGeom>
              <a:avLst/>
              <a:gdLst/>
              <a:ahLst/>
              <a:cxnLst/>
              <a:rect l="l" t="t" r="r" b="b"/>
              <a:pathLst>
                <a:path w="2196465" h="611504">
                  <a:moveTo>
                    <a:pt x="0" y="101853"/>
                  </a:moveTo>
                  <a:lnTo>
                    <a:pt x="8002" y="62204"/>
                  </a:lnTo>
                  <a:lnTo>
                    <a:pt x="29829" y="29829"/>
                  </a:lnTo>
                  <a:lnTo>
                    <a:pt x="62204" y="8002"/>
                  </a:lnTo>
                  <a:lnTo>
                    <a:pt x="101853" y="0"/>
                  </a:lnTo>
                  <a:lnTo>
                    <a:pt x="2094230" y="0"/>
                  </a:lnTo>
                  <a:lnTo>
                    <a:pt x="2133879" y="8002"/>
                  </a:lnTo>
                  <a:lnTo>
                    <a:pt x="2166254" y="29829"/>
                  </a:lnTo>
                  <a:lnTo>
                    <a:pt x="2188081" y="62204"/>
                  </a:lnTo>
                  <a:lnTo>
                    <a:pt x="2196084" y="101853"/>
                  </a:lnTo>
                  <a:lnTo>
                    <a:pt x="2196084" y="509269"/>
                  </a:lnTo>
                  <a:lnTo>
                    <a:pt x="2188081" y="548914"/>
                  </a:lnTo>
                  <a:lnTo>
                    <a:pt x="2166254" y="581290"/>
                  </a:lnTo>
                  <a:lnTo>
                    <a:pt x="2133879" y="603119"/>
                  </a:lnTo>
                  <a:lnTo>
                    <a:pt x="2094230" y="611123"/>
                  </a:lnTo>
                  <a:lnTo>
                    <a:pt x="101853" y="611123"/>
                  </a:lnTo>
                  <a:lnTo>
                    <a:pt x="62204" y="603119"/>
                  </a:lnTo>
                  <a:lnTo>
                    <a:pt x="29829" y="581290"/>
                  </a:lnTo>
                  <a:lnTo>
                    <a:pt x="8002" y="548914"/>
                  </a:lnTo>
                  <a:lnTo>
                    <a:pt x="0" y="509269"/>
                  </a:lnTo>
                  <a:lnTo>
                    <a:pt x="0" y="101853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56808" y="2457957"/>
              <a:ext cx="1630680" cy="3888104"/>
            </a:xfrm>
            <a:custGeom>
              <a:avLst/>
              <a:gdLst/>
              <a:ahLst/>
              <a:cxnLst/>
              <a:rect l="l" t="t" r="r" b="b"/>
              <a:pathLst>
                <a:path w="1630679" h="3888104">
                  <a:moveTo>
                    <a:pt x="126873" y="2678430"/>
                  </a:moveTo>
                  <a:lnTo>
                    <a:pt x="73329" y="2680906"/>
                  </a:lnTo>
                  <a:lnTo>
                    <a:pt x="66078" y="2520696"/>
                  </a:lnTo>
                  <a:lnTo>
                    <a:pt x="66040" y="2519680"/>
                  </a:lnTo>
                  <a:lnTo>
                    <a:pt x="46228" y="2520696"/>
                  </a:lnTo>
                  <a:lnTo>
                    <a:pt x="53365" y="2678430"/>
                  </a:lnTo>
                  <a:lnTo>
                    <a:pt x="53479" y="2680906"/>
                  </a:lnTo>
                  <a:lnTo>
                    <a:pt x="53517" y="2681808"/>
                  </a:lnTo>
                  <a:lnTo>
                    <a:pt x="0" y="2684272"/>
                  </a:lnTo>
                  <a:lnTo>
                    <a:pt x="69215" y="2808224"/>
                  </a:lnTo>
                  <a:lnTo>
                    <a:pt x="119761" y="2694432"/>
                  </a:lnTo>
                  <a:lnTo>
                    <a:pt x="126873" y="2678430"/>
                  </a:lnTo>
                  <a:close/>
                </a:path>
                <a:path w="1630679" h="3888104">
                  <a:moveTo>
                    <a:pt x="129159" y="3759174"/>
                  </a:moveTo>
                  <a:lnTo>
                    <a:pt x="75590" y="3760635"/>
                  </a:lnTo>
                  <a:lnTo>
                    <a:pt x="66052" y="3408946"/>
                  </a:lnTo>
                  <a:lnTo>
                    <a:pt x="66040" y="3408413"/>
                  </a:lnTo>
                  <a:lnTo>
                    <a:pt x="46228" y="3408946"/>
                  </a:lnTo>
                  <a:lnTo>
                    <a:pt x="55727" y="3759174"/>
                  </a:lnTo>
                  <a:lnTo>
                    <a:pt x="55778" y="3761181"/>
                  </a:lnTo>
                  <a:lnTo>
                    <a:pt x="2286" y="3762629"/>
                  </a:lnTo>
                  <a:lnTo>
                    <a:pt x="69215" y="3887851"/>
                  </a:lnTo>
                  <a:lnTo>
                    <a:pt x="122313" y="3773855"/>
                  </a:lnTo>
                  <a:lnTo>
                    <a:pt x="129159" y="3759174"/>
                  </a:lnTo>
                  <a:close/>
                </a:path>
                <a:path w="1630679" h="3888104">
                  <a:moveTo>
                    <a:pt x="1555623" y="53594"/>
                  </a:moveTo>
                  <a:lnTo>
                    <a:pt x="1263650" y="53594"/>
                  </a:lnTo>
                  <a:lnTo>
                    <a:pt x="1263650" y="0"/>
                  </a:lnTo>
                  <a:lnTo>
                    <a:pt x="1136650" y="63500"/>
                  </a:lnTo>
                  <a:lnTo>
                    <a:pt x="1263650" y="127000"/>
                  </a:lnTo>
                  <a:lnTo>
                    <a:pt x="1263650" y="73406"/>
                  </a:lnTo>
                  <a:lnTo>
                    <a:pt x="1555623" y="73406"/>
                  </a:lnTo>
                  <a:lnTo>
                    <a:pt x="1555623" y="53594"/>
                  </a:lnTo>
                  <a:close/>
                </a:path>
                <a:path w="1630679" h="3888104">
                  <a:moveTo>
                    <a:pt x="1630299" y="2107946"/>
                  </a:moveTo>
                  <a:lnTo>
                    <a:pt x="1338326" y="2107946"/>
                  </a:lnTo>
                  <a:lnTo>
                    <a:pt x="1338326" y="2054352"/>
                  </a:lnTo>
                  <a:lnTo>
                    <a:pt x="1211326" y="2117852"/>
                  </a:lnTo>
                  <a:lnTo>
                    <a:pt x="1338326" y="2181352"/>
                  </a:lnTo>
                  <a:lnTo>
                    <a:pt x="1338326" y="2127758"/>
                  </a:lnTo>
                  <a:lnTo>
                    <a:pt x="1630299" y="2127758"/>
                  </a:lnTo>
                  <a:lnTo>
                    <a:pt x="1630299" y="2107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758938" y="4448683"/>
            <a:ext cx="3797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37" baseline="13888" dirty="0">
                <a:latin typeface="Calibri"/>
                <a:cs typeface="Calibri"/>
              </a:rPr>
              <a:t>K</a:t>
            </a:r>
            <a:r>
              <a:rPr sz="1300" spc="-25" dirty="0">
                <a:latin typeface="Calibri"/>
                <a:cs typeface="Calibri"/>
              </a:rPr>
              <a:t>16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641335" y="2337943"/>
            <a:ext cx="2946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K</a:t>
            </a:r>
            <a:r>
              <a:rPr sz="1950" spc="-37" baseline="-21367" dirty="0">
                <a:latin typeface="Calibri"/>
                <a:cs typeface="Calibri"/>
              </a:rPr>
              <a:t>1</a:t>
            </a:r>
            <a:endParaRPr sz="1950" baseline="-21367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99759" y="849249"/>
            <a:ext cx="158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34736" y="5390489"/>
            <a:ext cx="1871345" cy="902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Final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permutation</a:t>
            </a:r>
            <a:endParaRPr sz="2000">
              <a:latin typeface="Calibri"/>
              <a:cs typeface="Calibri"/>
            </a:endParaRPr>
          </a:p>
          <a:p>
            <a:pPr marL="479425" algn="ctr">
              <a:lnSpc>
                <a:spcPct val="100000"/>
              </a:lnSpc>
              <a:spcBef>
                <a:spcPts val="2105"/>
              </a:spcBef>
            </a:pPr>
            <a:r>
              <a:rPr sz="2000" spc="-5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27120" y="3362325"/>
            <a:ext cx="1968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K</a:t>
            </a:r>
            <a:r>
              <a:rPr sz="1350" spc="-37" baseline="-21604" dirty="0">
                <a:latin typeface="Calibri"/>
                <a:cs typeface="Calibri"/>
              </a:rPr>
              <a:t>i</a:t>
            </a:r>
            <a:endParaRPr sz="1350" baseline="-21604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843015" y="1833346"/>
            <a:ext cx="335280" cy="486409"/>
            <a:chOff x="5843015" y="1833346"/>
            <a:chExt cx="335280" cy="486409"/>
          </a:xfrm>
        </p:grpSpPr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43015" y="1833346"/>
              <a:ext cx="335254" cy="486181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949441" y="1855470"/>
              <a:ext cx="127000" cy="278130"/>
            </a:xfrm>
            <a:custGeom>
              <a:avLst/>
              <a:gdLst/>
              <a:ahLst/>
              <a:cxnLst/>
              <a:rect l="l" t="t" r="r" b="b"/>
              <a:pathLst>
                <a:path w="127000" h="278130">
                  <a:moveTo>
                    <a:pt x="53594" y="150875"/>
                  </a:moveTo>
                  <a:lnTo>
                    <a:pt x="0" y="150875"/>
                  </a:lnTo>
                  <a:lnTo>
                    <a:pt x="63500" y="277875"/>
                  </a:lnTo>
                  <a:lnTo>
                    <a:pt x="120650" y="163575"/>
                  </a:lnTo>
                  <a:lnTo>
                    <a:pt x="53594" y="163575"/>
                  </a:lnTo>
                  <a:lnTo>
                    <a:pt x="53594" y="150875"/>
                  </a:lnTo>
                  <a:close/>
                </a:path>
                <a:path w="127000" h="278130">
                  <a:moveTo>
                    <a:pt x="73406" y="0"/>
                  </a:moveTo>
                  <a:lnTo>
                    <a:pt x="53594" y="0"/>
                  </a:lnTo>
                  <a:lnTo>
                    <a:pt x="53594" y="163575"/>
                  </a:lnTo>
                  <a:lnTo>
                    <a:pt x="73406" y="163575"/>
                  </a:lnTo>
                  <a:lnTo>
                    <a:pt x="73406" y="0"/>
                  </a:lnTo>
                  <a:close/>
                </a:path>
                <a:path w="127000" h="278130">
                  <a:moveTo>
                    <a:pt x="127000" y="150875"/>
                  </a:moveTo>
                  <a:lnTo>
                    <a:pt x="73406" y="150875"/>
                  </a:lnTo>
                  <a:lnTo>
                    <a:pt x="73406" y="163575"/>
                  </a:lnTo>
                  <a:lnTo>
                    <a:pt x="120650" y="163575"/>
                  </a:lnTo>
                  <a:lnTo>
                    <a:pt x="127000" y="1508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5829300" y="2939795"/>
            <a:ext cx="335280" cy="1396365"/>
            <a:chOff x="5829300" y="2939795"/>
            <a:chExt cx="335280" cy="1396365"/>
          </a:xfrm>
        </p:grpSpPr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9300" y="2939795"/>
              <a:ext cx="335254" cy="139598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935726" y="2961893"/>
              <a:ext cx="127000" cy="1188085"/>
            </a:xfrm>
            <a:custGeom>
              <a:avLst/>
              <a:gdLst/>
              <a:ahLst/>
              <a:cxnLst/>
              <a:rect l="l" t="t" r="r" b="b"/>
              <a:pathLst>
                <a:path w="127000" h="1188085">
                  <a:moveTo>
                    <a:pt x="73406" y="0"/>
                  </a:moveTo>
                  <a:lnTo>
                    <a:pt x="53594" y="0"/>
                  </a:lnTo>
                  <a:lnTo>
                    <a:pt x="53594" y="79247"/>
                  </a:lnTo>
                  <a:lnTo>
                    <a:pt x="73406" y="79247"/>
                  </a:lnTo>
                  <a:lnTo>
                    <a:pt x="73406" y="0"/>
                  </a:lnTo>
                  <a:close/>
                </a:path>
                <a:path w="127000" h="1188085">
                  <a:moveTo>
                    <a:pt x="73406" y="138683"/>
                  </a:moveTo>
                  <a:lnTo>
                    <a:pt x="53594" y="138683"/>
                  </a:lnTo>
                  <a:lnTo>
                    <a:pt x="53594" y="217931"/>
                  </a:lnTo>
                  <a:lnTo>
                    <a:pt x="73406" y="217931"/>
                  </a:lnTo>
                  <a:lnTo>
                    <a:pt x="73406" y="138683"/>
                  </a:lnTo>
                  <a:close/>
                </a:path>
                <a:path w="127000" h="1188085">
                  <a:moveTo>
                    <a:pt x="73406" y="277367"/>
                  </a:moveTo>
                  <a:lnTo>
                    <a:pt x="53594" y="277367"/>
                  </a:lnTo>
                  <a:lnTo>
                    <a:pt x="53594" y="356615"/>
                  </a:lnTo>
                  <a:lnTo>
                    <a:pt x="73406" y="356615"/>
                  </a:lnTo>
                  <a:lnTo>
                    <a:pt x="73406" y="277367"/>
                  </a:lnTo>
                  <a:close/>
                </a:path>
                <a:path w="127000" h="1188085">
                  <a:moveTo>
                    <a:pt x="73406" y="416051"/>
                  </a:moveTo>
                  <a:lnTo>
                    <a:pt x="53594" y="416051"/>
                  </a:lnTo>
                  <a:lnTo>
                    <a:pt x="53594" y="495300"/>
                  </a:lnTo>
                  <a:lnTo>
                    <a:pt x="73406" y="495300"/>
                  </a:lnTo>
                  <a:lnTo>
                    <a:pt x="73406" y="416051"/>
                  </a:lnTo>
                  <a:close/>
                </a:path>
                <a:path w="127000" h="1188085">
                  <a:moveTo>
                    <a:pt x="73406" y="554735"/>
                  </a:moveTo>
                  <a:lnTo>
                    <a:pt x="53594" y="554735"/>
                  </a:lnTo>
                  <a:lnTo>
                    <a:pt x="53594" y="633983"/>
                  </a:lnTo>
                  <a:lnTo>
                    <a:pt x="73406" y="633983"/>
                  </a:lnTo>
                  <a:lnTo>
                    <a:pt x="73406" y="554735"/>
                  </a:lnTo>
                  <a:close/>
                </a:path>
                <a:path w="127000" h="1188085">
                  <a:moveTo>
                    <a:pt x="73406" y="693419"/>
                  </a:moveTo>
                  <a:lnTo>
                    <a:pt x="53594" y="693419"/>
                  </a:lnTo>
                  <a:lnTo>
                    <a:pt x="53594" y="772667"/>
                  </a:lnTo>
                  <a:lnTo>
                    <a:pt x="73406" y="772667"/>
                  </a:lnTo>
                  <a:lnTo>
                    <a:pt x="73406" y="693419"/>
                  </a:lnTo>
                  <a:close/>
                </a:path>
                <a:path w="127000" h="1188085">
                  <a:moveTo>
                    <a:pt x="73406" y="832103"/>
                  </a:moveTo>
                  <a:lnTo>
                    <a:pt x="53594" y="832103"/>
                  </a:lnTo>
                  <a:lnTo>
                    <a:pt x="53594" y="911351"/>
                  </a:lnTo>
                  <a:lnTo>
                    <a:pt x="73406" y="911351"/>
                  </a:lnTo>
                  <a:lnTo>
                    <a:pt x="73406" y="832103"/>
                  </a:lnTo>
                  <a:close/>
                </a:path>
                <a:path w="127000" h="1188085">
                  <a:moveTo>
                    <a:pt x="73406" y="970787"/>
                  </a:moveTo>
                  <a:lnTo>
                    <a:pt x="53594" y="970787"/>
                  </a:lnTo>
                  <a:lnTo>
                    <a:pt x="53594" y="1050035"/>
                  </a:lnTo>
                  <a:lnTo>
                    <a:pt x="73406" y="1050035"/>
                  </a:lnTo>
                  <a:lnTo>
                    <a:pt x="73406" y="970787"/>
                  </a:lnTo>
                  <a:close/>
                </a:path>
                <a:path w="127000" h="1188085">
                  <a:moveTo>
                    <a:pt x="127000" y="1061084"/>
                  </a:moveTo>
                  <a:lnTo>
                    <a:pt x="0" y="1061084"/>
                  </a:lnTo>
                  <a:lnTo>
                    <a:pt x="63500" y="1188084"/>
                  </a:lnTo>
                  <a:lnTo>
                    <a:pt x="127000" y="1061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60" dirty="0"/>
              <a:t> </a:t>
            </a:r>
            <a:r>
              <a:rPr dirty="0"/>
              <a:t>Encryption</a:t>
            </a:r>
            <a:r>
              <a:rPr spc="-75" dirty="0"/>
              <a:t> </a:t>
            </a:r>
            <a:r>
              <a:rPr dirty="0"/>
              <a:t>Standard</a:t>
            </a:r>
            <a:r>
              <a:rPr spc="-70" dirty="0"/>
              <a:t> </a:t>
            </a:r>
            <a:r>
              <a:rPr dirty="0"/>
              <a:t>(DES)</a:t>
            </a:r>
            <a:r>
              <a:rPr spc="-45" dirty="0"/>
              <a:t> </a:t>
            </a:r>
            <a:r>
              <a:rPr dirty="0"/>
              <a:t>–</a:t>
            </a:r>
            <a:r>
              <a:rPr spc="-75" dirty="0"/>
              <a:t> </a:t>
            </a:r>
            <a:r>
              <a:rPr dirty="0"/>
              <a:t>Single</a:t>
            </a:r>
            <a:r>
              <a:rPr spc="-70" dirty="0"/>
              <a:t> </a:t>
            </a:r>
            <a:r>
              <a:rPr dirty="0"/>
              <a:t>round</a:t>
            </a:r>
            <a:r>
              <a:rPr spc="-85" dirty="0"/>
              <a:t> </a:t>
            </a:r>
            <a:r>
              <a:rPr dirty="0"/>
              <a:t>of</a:t>
            </a:r>
            <a:r>
              <a:rPr spc="-70" dirty="0"/>
              <a:t> </a:t>
            </a:r>
            <a:r>
              <a:rPr spc="-20" dirty="0"/>
              <a:t>DES: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6425" y="1514379"/>
            <a:ext cx="4815655" cy="467064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355" y="284988"/>
            <a:ext cx="1207135" cy="381000"/>
            <a:chOff x="181355" y="284988"/>
            <a:chExt cx="1207135" cy="381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261" y="294894"/>
              <a:ext cx="1187196" cy="3611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1261" y="294894"/>
              <a:ext cx="1187450" cy="361315"/>
            </a:xfrm>
            <a:custGeom>
              <a:avLst/>
              <a:gdLst/>
              <a:ahLst/>
              <a:cxnLst/>
              <a:rect l="l" t="t" r="r" b="b"/>
              <a:pathLst>
                <a:path w="1187450" h="361315">
                  <a:moveTo>
                    <a:pt x="0" y="361188"/>
                  </a:moveTo>
                  <a:lnTo>
                    <a:pt x="1187196" y="361188"/>
                  </a:lnTo>
                  <a:lnTo>
                    <a:pt x="1187196" y="0"/>
                  </a:lnTo>
                  <a:lnTo>
                    <a:pt x="0" y="0"/>
                  </a:lnTo>
                  <a:lnTo>
                    <a:pt x="0" y="361188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28319" y="32131"/>
            <a:ext cx="5238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32-</a:t>
            </a:r>
            <a:r>
              <a:rPr sz="1400" spc="-20" dirty="0">
                <a:latin typeface="Calibri"/>
                <a:cs typeface="Calibri"/>
              </a:rPr>
              <a:t>bits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4722" y="124968"/>
            <a:ext cx="216027" cy="77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781" y="124968"/>
            <a:ext cx="216027" cy="7772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682242" y="280161"/>
            <a:ext cx="3752850" cy="1376680"/>
            <a:chOff x="1682242" y="280161"/>
            <a:chExt cx="3752850" cy="137668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64942" y="290321"/>
              <a:ext cx="1187195" cy="3596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64942" y="290321"/>
              <a:ext cx="1187450" cy="360045"/>
            </a:xfrm>
            <a:custGeom>
              <a:avLst/>
              <a:gdLst/>
              <a:ahLst/>
              <a:cxnLst/>
              <a:rect l="l" t="t" r="r" b="b"/>
              <a:pathLst>
                <a:path w="1187450" h="360045">
                  <a:moveTo>
                    <a:pt x="0" y="359663"/>
                  </a:moveTo>
                  <a:lnTo>
                    <a:pt x="1187195" y="359663"/>
                  </a:lnTo>
                  <a:lnTo>
                    <a:pt x="1187195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92402" y="968502"/>
              <a:ext cx="3732529" cy="678180"/>
            </a:xfrm>
            <a:custGeom>
              <a:avLst/>
              <a:gdLst/>
              <a:ahLst/>
              <a:cxnLst/>
              <a:rect l="l" t="t" r="r" b="b"/>
              <a:pathLst>
                <a:path w="3732529" h="678180">
                  <a:moveTo>
                    <a:pt x="2985770" y="0"/>
                  </a:moveTo>
                  <a:lnTo>
                    <a:pt x="746506" y="0"/>
                  </a:lnTo>
                  <a:lnTo>
                    <a:pt x="0" y="678180"/>
                  </a:lnTo>
                  <a:lnTo>
                    <a:pt x="3732276" y="678180"/>
                  </a:lnTo>
                  <a:lnTo>
                    <a:pt x="298577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92402" y="968502"/>
              <a:ext cx="3732529" cy="678180"/>
            </a:xfrm>
            <a:custGeom>
              <a:avLst/>
              <a:gdLst/>
              <a:ahLst/>
              <a:cxnLst/>
              <a:rect l="l" t="t" r="r" b="b"/>
              <a:pathLst>
                <a:path w="3732529" h="678180">
                  <a:moveTo>
                    <a:pt x="0" y="678180"/>
                  </a:moveTo>
                  <a:lnTo>
                    <a:pt x="3732276" y="678180"/>
                  </a:lnTo>
                  <a:lnTo>
                    <a:pt x="2985770" y="0"/>
                  </a:lnTo>
                  <a:lnTo>
                    <a:pt x="746506" y="0"/>
                  </a:lnTo>
                  <a:lnTo>
                    <a:pt x="0" y="67818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96539" y="32131"/>
            <a:ext cx="5238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32-</a:t>
            </a:r>
            <a:r>
              <a:rPr sz="1400" spc="-20" dirty="0">
                <a:latin typeface="Calibri"/>
                <a:cs typeface="Calibri"/>
              </a:rPr>
              <a:t>bits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72305" y="124968"/>
            <a:ext cx="216027" cy="7772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8366" y="124968"/>
            <a:ext cx="216026" cy="77724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6074409" y="280161"/>
            <a:ext cx="1209040" cy="380365"/>
            <a:chOff x="6074409" y="280161"/>
            <a:chExt cx="1209040" cy="38036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4569" y="290321"/>
              <a:ext cx="1188720" cy="35966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084569" y="290321"/>
              <a:ext cx="1188720" cy="360045"/>
            </a:xfrm>
            <a:custGeom>
              <a:avLst/>
              <a:gdLst/>
              <a:ahLst/>
              <a:cxnLst/>
              <a:rect l="l" t="t" r="r" b="b"/>
              <a:pathLst>
                <a:path w="1188720" h="360045">
                  <a:moveTo>
                    <a:pt x="0" y="359663"/>
                  </a:moveTo>
                  <a:lnTo>
                    <a:pt x="1188720" y="359663"/>
                  </a:lnTo>
                  <a:lnTo>
                    <a:pt x="1188720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417690" y="32131"/>
            <a:ext cx="5238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28-</a:t>
            </a:r>
            <a:r>
              <a:rPr sz="1400" spc="-20" dirty="0">
                <a:latin typeface="Calibri"/>
                <a:cs typeface="Calibri"/>
              </a:rPr>
              <a:t>bits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93457" y="124968"/>
            <a:ext cx="216026" cy="7772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49517" y="124968"/>
            <a:ext cx="216027" cy="7772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7622793" y="280161"/>
            <a:ext cx="1209040" cy="380365"/>
            <a:chOff x="7622793" y="280161"/>
            <a:chExt cx="1209040" cy="380365"/>
          </a:xfrm>
        </p:grpSpPr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32953" y="290321"/>
              <a:ext cx="1188720" cy="35966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632953" y="290321"/>
              <a:ext cx="1188720" cy="360045"/>
            </a:xfrm>
            <a:custGeom>
              <a:avLst/>
              <a:gdLst/>
              <a:ahLst/>
              <a:cxnLst/>
              <a:rect l="l" t="t" r="r" b="b"/>
              <a:pathLst>
                <a:path w="1188720" h="360045">
                  <a:moveTo>
                    <a:pt x="0" y="359663"/>
                  </a:moveTo>
                  <a:lnTo>
                    <a:pt x="1188720" y="359663"/>
                  </a:lnTo>
                  <a:lnTo>
                    <a:pt x="1188720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966075" y="32131"/>
            <a:ext cx="5238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28-</a:t>
            </a:r>
            <a:r>
              <a:rPr sz="1400" spc="-20" dirty="0">
                <a:latin typeface="Calibri"/>
                <a:cs typeface="Calibri"/>
              </a:rPr>
              <a:t>bits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41842" y="124968"/>
            <a:ext cx="216026" cy="77724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597902" y="124968"/>
            <a:ext cx="216026" cy="77724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693035" y="994918"/>
            <a:ext cx="1777364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8645" marR="5080" indent="-57658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Expansion/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permutation </a:t>
            </a:r>
            <a:r>
              <a:rPr sz="1400" dirty="0">
                <a:latin typeface="Calibri"/>
                <a:cs typeface="Calibri"/>
              </a:rPr>
              <a:t>(E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table)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51961" y="2064766"/>
            <a:ext cx="662305" cy="589280"/>
            <a:chOff x="3251961" y="2064766"/>
            <a:chExt cx="662305" cy="589280"/>
          </a:xfrm>
        </p:grpSpPr>
        <p:sp>
          <p:nvSpPr>
            <p:cNvPr id="30" name="object 30"/>
            <p:cNvSpPr/>
            <p:nvPr/>
          </p:nvSpPr>
          <p:spPr>
            <a:xfrm>
              <a:off x="3258311" y="2071116"/>
              <a:ext cx="649605" cy="576580"/>
            </a:xfrm>
            <a:custGeom>
              <a:avLst/>
              <a:gdLst/>
              <a:ahLst/>
              <a:cxnLst/>
              <a:rect l="l" t="t" r="r" b="b"/>
              <a:pathLst>
                <a:path w="649604" h="576580">
                  <a:moveTo>
                    <a:pt x="324612" y="0"/>
                  </a:moveTo>
                  <a:lnTo>
                    <a:pt x="271947" y="3768"/>
                  </a:lnTo>
                  <a:lnTo>
                    <a:pt x="221991" y="14679"/>
                  </a:lnTo>
                  <a:lnTo>
                    <a:pt x="175413" y="32140"/>
                  </a:lnTo>
                  <a:lnTo>
                    <a:pt x="132880" y="55558"/>
                  </a:lnTo>
                  <a:lnTo>
                    <a:pt x="95059" y="84343"/>
                  </a:lnTo>
                  <a:lnTo>
                    <a:pt x="62618" y="117902"/>
                  </a:lnTo>
                  <a:lnTo>
                    <a:pt x="36223" y="155643"/>
                  </a:lnTo>
                  <a:lnTo>
                    <a:pt x="16544" y="196973"/>
                  </a:lnTo>
                  <a:lnTo>
                    <a:pt x="4247" y="241302"/>
                  </a:lnTo>
                  <a:lnTo>
                    <a:pt x="0" y="288036"/>
                  </a:lnTo>
                  <a:lnTo>
                    <a:pt x="4247" y="334769"/>
                  </a:lnTo>
                  <a:lnTo>
                    <a:pt x="16544" y="379098"/>
                  </a:lnTo>
                  <a:lnTo>
                    <a:pt x="36223" y="420428"/>
                  </a:lnTo>
                  <a:lnTo>
                    <a:pt x="62618" y="458169"/>
                  </a:lnTo>
                  <a:lnTo>
                    <a:pt x="95059" y="491728"/>
                  </a:lnTo>
                  <a:lnTo>
                    <a:pt x="132880" y="520513"/>
                  </a:lnTo>
                  <a:lnTo>
                    <a:pt x="175413" y="543931"/>
                  </a:lnTo>
                  <a:lnTo>
                    <a:pt x="221991" y="561392"/>
                  </a:lnTo>
                  <a:lnTo>
                    <a:pt x="271947" y="572303"/>
                  </a:lnTo>
                  <a:lnTo>
                    <a:pt x="324612" y="576072"/>
                  </a:lnTo>
                  <a:lnTo>
                    <a:pt x="377276" y="572303"/>
                  </a:lnTo>
                  <a:lnTo>
                    <a:pt x="427232" y="561392"/>
                  </a:lnTo>
                  <a:lnTo>
                    <a:pt x="473810" y="543931"/>
                  </a:lnTo>
                  <a:lnTo>
                    <a:pt x="516343" y="520513"/>
                  </a:lnTo>
                  <a:lnTo>
                    <a:pt x="554164" y="491728"/>
                  </a:lnTo>
                  <a:lnTo>
                    <a:pt x="586605" y="458169"/>
                  </a:lnTo>
                  <a:lnTo>
                    <a:pt x="613000" y="420428"/>
                  </a:lnTo>
                  <a:lnTo>
                    <a:pt x="632679" y="379098"/>
                  </a:lnTo>
                  <a:lnTo>
                    <a:pt x="644976" y="334769"/>
                  </a:lnTo>
                  <a:lnTo>
                    <a:pt x="649224" y="288036"/>
                  </a:lnTo>
                  <a:lnTo>
                    <a:pt x="644976" y="241302"/>
                  </a:lnTo>
                  <a:lnTo>
                    <a:pt x="632679" y="196973"/>
                  </a:lnTo>
                  <a:lnTo>
                    <a:pt x="613000" y="155643"/>
                  </a:lnTo>
                  <a:lnTo>
                    <a:pt x="586605" y="117902"/>
                  </a:lnTo>
                  <a:lnTo>
                    <a:pt x="554164" y="84343"/>
                  </a:lnTo>
                  <a:lnTo>
                    <a:pt x="516343" y="55558"/>
                  </a:lnTo>
                  <a:lnTo>
                    <a:pt x="473810" y="32140"/>
                  </a:lnTo>
                  <a:lnTo>
                    <a:pt x="427232" y="14679"/>
                  </a:lnTo>
                  <a:lnTo>
                    <a:pt x="377276" y="3768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58311" y="2071116"/>
              <a:ext cx="649605" cy="576580"/>
            </a:xfrm>
            <a:custGeom>
              <a:avLst/>
              <a:gdLst/>
              <a:ahLst/>
              <a:cxnLst/>
              <a:rect l="l" t="t" r="r" b="b"/>
              <a:pathLst>
                <a:path w="649604" h="576580">
                  <a:moveTo>
                    <a:pt x="0" y="288036"/>
                  </a:moveTo>
                  <a:lnTo>
                    <a:pt x="4247" y="241302"/>
                  </a:lnTo>
                  <a:lnTo>
                    <a:pt x="16544" y="196973"/>
                  </a:lnTo>
                  <a:lnTo>
                    <a:pt x="36223" y="155643"/>
                  </a:lnTo>
                  <a:lnTo>
                    <a:pt x="62618" y="117902"/>
                  </a:lnTo>
                  <a:lnTo>
                    <a:pt x="95059" y="84343"/>
                  </a:lnTo>
                  <a:lnTo>
                    <a:pt x="132880" y="55558"/>
                  </a:lnTo>
                  <a:lnTo>
                    <a:pt x="175413" y="32140"/>
                  </a:lnTo>
                  <a:lnTo>
                    <a:pt x="221991" y="14679"/>
                  </a:lnTo>
                  <a:lnTo>
                    <a:pt x="271947" y="3768"/>
                  </a:lnTo>
                  <a:lnTo>
                    <a:pt x="324612" y="0"/>
                  </a:lnTo>
                  <a:lnTo>
                    <a:pt x="377276" y="3768"/>
                  </a:lnTo>
                  <a:lnTo>
                    <a:pt x="427232" y="14679"/>
                  </a:lnTo>
                  <a:lnTo>
                    <a:pt x="473810" y="32140"/>
                  </a:lnTo>
                  <a:lnTo>
                    <a:pt x="516343" y="55558"/>
                  </a:lnTo>
                  <a:lnTo>
                    <a:pt x="554164" y="84343"/>
                  </a:lnTo>
                  <a:lnTo>
                    <a:pt x="586605" y="117902"/>
                  </a:lnTo>
                  <a:lnTo>
                    <a:pt x="613000" y="155643"/>
                  </a:lnTo>
                  <a:lnTo>
                    <a:pt x="632679" y="196973"/>
                  </a:lnTo>
                  <a:lnTo>
                    <a:pt x="644976" y="241302"/>
                  </a:lnTo>
                  <a:lnTo>
                    <a:pt x="649224" y="288036"/>
                  </a:lnTo>
                  <a:lnTo>
                    <a:pt x="644976" y="334769"/>
                  </a:lnTo>
                  <a:lnTo>
                    <a:pt x="632679" y="379098"/>
                  </a:lnTo>
                  <a:lnTo>
                    <a:pt x="613000" y="420428"/>
                  </a:lnTo>
                  <a:lnTo>
                    <a:pt x="586605" y="458169"/>
                  </a:lnTo>
                  <a:lnTo>
                    <a:pt x="554164" y="491728"/>
                  </a:lnTo>
                  <a:lnTo>
                    <a:pt x="516343" y="520513"/>
                  </a:lnTo>
                  <a:lnTo>
                    <a:pt x="473810" y="543931"/>
                  </a:lnTo>
                  <a:lnTo>
                    <a:pt x="427232" y="561392"/>
                  </a:lnTo>
                  <a:lnTo>
                    <a:pt x="377276" y="572303"/>
                  </a:lnTo>
                  <a:lnTo>
                    <a:pt x="324612" y="576072"/>
                  </a:lnTo>
                  <a:lnTo>
                    <a:pt x="271947" y="572303"/>
                  </a:lnTo>
                  <a:lnTo>
                    <a:pt x="221991" y="561392"/>
                  </a:lnTo>
                  <a:lnTo>
                    <a:pt x="175413" y="543931"/>
                  </a:lnTo>
                  <a:lnTo>
                    <a:pt x="132880" y="520513"/>
                  </a:lnTo>
                  <a:lnTo>
                    <a:pt x="95059" y="491728"/>
                  </a:lnTo>
                  <a:lnTo>
                    <a:pt x="62618" y="458169"/>
                  </a:lnTo>
                  <a:lnTo>
                    <a:pt x="36223" y="420428"/>
                  </a:lnTo>
                  <a:lnTo>
                    <a:pt x="16544" y="379098"/>
                  </a:lnTo>
                  <a:lnTo>
                    <a:pt x="4247" y="334769"/>
                  </a:lnTo>
                  <a:lnTo>
                    <a:pt x="0" y="2880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419094" y="2180336"/>
            <a:ext cx="3282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XOR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682242" y="3102610"/>
            <a:ext cx="7186295" cy="3606800"/>
            <a:chOff x="1682242" y="3102610"/>
            <a:chExt cx="7186295" cy="3606800"/>
          </a:xfrm>
        </p:grpSpPr>
        <p:sp>
          <p:nvSpPr>
            <p:cNvPr id="34" name="object 34"/>
            <p:cNvSpPr/>
            <p:nvPr/>
          </p:nvSpPr>
          <p:spPr>
            <a:xfrm>
              <a:off x="1692402" y="3112770"/>
              <a:ext cx="3732529" cy="678180"/>
            </a:xfrm>
            <a:custGeom>
              <a:avLst/>
              <a:gdLst/>
              <a:ahLst/>
              <a:cxnLst/>
              <a:rect l="l" t="t" r="r" b="b"/>
              <a:pathLst>
                <a:path w="3732529" h="678179">
                  <a:moveTo>
                    <a:pt x="3732276" y="0"/>
                  </a:moveTo>
                  <a:lnTo>
                    <a:pt x="0" y="0"/>
                  </a:lnTo>
                  <a:lnTo>
                    <a:pt x="746506" y="678179"/>
                  </a:lnTo>
                  <a:lnTo>
                    <a:pt x="2985770" y="678179"/>
                  </a:lnTo>
                  <a:lnTo>
                    <a:pt x="3732276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92402" y="3112770"/>
              <a:ext cx="3732529" cy="678180"/>
            </a:xfrm>
            <a:custGeom>
              <a:avLst/>
              <a:gdLst/>
              <a:ahLst/>
              <a:cxnLst/>
              <a:rect l="l" t="t" r="r" b="b"/>
              <a:pathLst>
                <a:path w="3732529" h="678179">
                  <a:moveTo>
                    <a:pt x="3732276" y="0"/>
                  </a:moveTo>
                  <a:lnTo>
                    <a:pt x="0" y="0"/>
                  </a:lnTo>
                  <a:lnTo>
                    <a:pt x="746506" y="678179"/>
                  </a:lnTo>
                  <a:lnTo>
                    <a:pt x="2985770" y="678179"/>
                  </a:lnTo>
                  <a:lnTo>
                    <a:pt x="3732276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59736" y="4302252"/>
              <a:ext cx="2196465" cy="719455"/>
            </a:xfrm>
            <a:custGeom>
              <a:avLst/>
              <a:gdLst/>
              <a:ahLst/>
              <a:cxnLst/>
              <a:rect l="l" t="t" r="r" b="b"/>
              <a:pathLst>
                <a:path w="2196465" h="719454">
                  <a:moveTo>
                    <a:pt x="2196084" y="0"/>
                  </a:moveTo>
                  <a:lnTo>
                    <a:pt x="0" y="0"/>
                  </a:lnTo>
                  <a:lnTo>
                    <a:pt x="0" y="719328"/>
                  </a:lnTo>
                  <a:lnTo>
                    <a:pt x="2196084" y="719328"/>
                  </a:lnTo>
                  <a:lnTo>
                    <a:pt x="2196084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59736" y="4302252"/>
              <a:ext cx="2196465" cy="719455"/>
            </a:xfrm>
            <a:custGeom>
              <a:avLst/>
              <a:gdLst/>
              <a:ahLst/>
              <a:cxnLst/>
              <a:rect l="l" t="t" r="r" b="b"/>
              <a:pathLst>
                <a:path w="2196465" h="719454">
                  <a:moveTo>
                    <a:pt x="0" y="719328"/>
                  </a:moveTo>
                  <a:lnTo>
                    <a:pt x="2196084" y="719328"/>
                  </a:lnTo>
                  <a:lnTo>
                    <a:pt x="2196084" y="0"/>
                  </a:lnTo>
                  <a:lnTo>
                    <a:pt x="0" y="0"/>
                  </a:lnTo>
                  <a:lnTo>
                    <a:pt x="0" y="7193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59836" y="5469636"/>
              <a:ext cx="649605" cy="576580"/>
            </a:xfrm>
            <a:custGeom>
              <a:avLst/>
              <a:gdLst/>
              <a:ahLst/>
              <a:cxnLst/>
              <a:rect l="l" t="t" r="r" b="b"/>
              <a:pathLst>
                <a:path w="649604" h="576579">
                  <a:moveTo>
                    <a:pt x="324612" y="0"/>
                  </a:moveTo>
                  <a:lnTo>
                    <a:pt x="271947" y="3769"/>
                  </a:lnTo>
                  <a:lnTo>
                    <a:pt x="221991" y="14684"/>
                  </a:lnTo>
                  <a:lnTo>
                    <a:pt x="175413" y="32149"/>
                  </a:lnTo>
                  <a:lnTo>
                    <a:pt x="132880" y="55573"/>
                  </a:lnTo>
                  <a:lnTo>
                    <a:pt x="95059" y="84362"/>
                  </a:lnTo>
                  <a:lnTo>
                    <a:pt x="62618" y="117924"/>
                  </a:lnTo>
                  <a:lnTo>
                    <a:pt x="36223" y="155665"/>
                  </a:lnTo>
                  <a:lnTo>
                    <a:pt x="16544" y="196993"/>
                  </a:lnTo>
                  <a:lnTo>
                    <a:pt x="4247" y="241314"/>
                  </a:lnTo>
                  <a:lnTo>
                    <a:pt x="0" y="288035"/>
                  </a:lnTo>
                  <a:lnTo>
                    <a:pt x="4247" y="334757"/>
                  </a:lnTo>
                  <a:lnTo>
                    <a:pt x="16544" y="379078"/>
                  </a:lnTo>
                  <a:lnTo>
                    <a:pt x="36223" y="420406"/>
                  </a:lnTo>
                  <a:lnTo>
                    <a:pt x="62618" y="458147"/>
                  </a:lnTo>
                  <a:lnTo>
                    <a:pt x="95059" y="491709"/>
                  </a:lnTo>
                  <a:lnTo>
                    <a:pt x="132880" y="520498"/>
                  </a:lnTo>
                  <a:lnTo>
                    <a:pt x="175413" y="543922"/>
                  </a:lnTo>
                  <a:lnTo>
                    <a:pt x="221991" y="561387"/>
                  </a:lnTo>
                  <a:lnTo>
                    <a:pt x="271947" y="572302"/>
                  </a:lnTo>
                  <a:lnTo>
                    <a:pt x="324612" y="576071"/>
                  </a:lnTo>
                  <a:lnTo>
                    <a:pt x="377276" y="572302"/>
                  </a:lnTo>
                  <a:lnTo>
                    <a:pt x="427232" y="561387"/>
                  </a:lnTo>
                  <a:lnTo>
                    <a:pt x="473810" y="543922"/>
                  </a:lnTo>
                  <a:lnTo>
                    <a:pt x="516343" y="520498"/>
                  </a:lnTo>
                  <a:lnTo>
                    <a:pt x="554164" y="491709"/>
                  </a:lnTo>
                  <a:lnTo>
                    <a:pt x="586605" y="458147"/>
                  </a:lnTo>
                  <a:lnTo>
                    <a:pt x="613000" y="420406"/>
                  </a:lnTo>
                  <a:lnTo>
                    <a:pt x="632679" y="379078"/>
                  </a:lnTo>
                  <a:lnTo>
                    <a:pt x="644976" y="334757"/>
                  </a:lnTo>
                  <a:lnTo>
                    <a:pt x="649224" y="288035"/>
                  </a:lnTo>
                  <a:lnTo>
                    <a:pt x="644976" y="241314"/>
                  </a:lnTo>
                  <a:lnTo>
                    <a:pt x="632679" y="196993"/>
                  </a:lnTo>
                  <a:lnTo>
                    <a:pt x="613000" y="155665"/>
                  </a:lnTo>
                  <a:lnTo>
                    <a:pt x="586605" y="117924"/>
                  </a:lnTo>
                  <a:lnTo>
                    <a:pt x="554164" y="84362"/>
                  </a:lnTo>
                  <a:lnTo>
                    <a:pt x="516343" y="55573"/>
                  </a:lnTo>
                  <a:lnTo>
                    <a:pt x="473810" y="32149"/>
                  </a:lnTo>
                  <a:lnTo>
                    <a:pt x="427232" y="14684"/>
                  </a:lnTo>
                  <a:lnTo>
                    <a:pt x="377276" y="3769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59836" y="5469636"/>
              <a:ext cx="649605" cy="576580"/>
            </a:xfrm>
            <a:custGeom>
              <a:avLst/>
              <a:gdLst/>
              <a:ahLst/>
              <a:cxnLst/>
              <a:rect l="l" t="t" r="r" b="b"/>
              <a:pathLst>
                <a:path w="649604" h="576579">
                  <a:moveTo>
                    <a:pt x="0" y="288035"/>
                  </a:moveTo>
                  <a:lnTo>
                    <a:pt x="4247" y="241314"/>
                  </a:lnTo>
                  <a:lnTo>
                    <a:pt x="16544" y="196993"/>
                  </a:lnTo>
                  <a:lnTo>
                    <a:pt x="36223" y="155665"/>
                  </a:lnTo>
                  <a:lnTo>
                    <a:pt x="62618" y="117924"/>
                  </a:lnTo>
                  <a:lnTo>
                    <a:pt x="95059" y="84362"/>
                  </a:lnTo>
                  <a:lnTo>
                    <a:pt x="132880" y="55573"/>
                  </a:lnTo>
                  <a:lnTo>
                    <a:pt x="175413" y="32149"/>
                  </a:lnTo>
                  <a:lnTo>
                    <a:pt x="221991" y="14684"/>
                  </a:lnTo>
                  <a:lnTo>
                    <a:pt x="271947" y="3769"/>
                  </a:lnTo>
                  <a:lnTo>
                    <a:pt x="324612" y="0"/>
                  </a:lnTo>
                  <a:lnTo>
                    <a:pt x="377276" y="3769"/>
                  </a:lnTo>
                  <a:lnTo>
                    <a:pt x="427232" y="14684"/>
                  </a:lnTo>
                  <a:lnTo>
                    <a:pt x="473810" y="32149"/>
                  </a:lnTo>
                  <a:lnTo>
                    <a:pt x="516343" y="55573"/>
                  </a:lnTo>
                  <a:lnTo>
                    <a:pt x="554164" y="84362"/>
                  </a:lnTo>
                  <a:lnTo>
                    <a:pt x="586605" y="117924"/>
                  </a:lnTo>
                  <a:lnTo>
                    <a:pt x="613000" y="155665"/>
                  </a:lnTo>
                  <a:lnTo>
                    <a:pt x="632679" y="196993"/>
                  </a:lnTo>
                  <a:lnTo>
                    <a:pt x="644976" y="241314"/>
                  </a:lnTo>
                  <a:lnTo>
                    <a:pt x="649224" y="288035"/>
                  </a:lnTo>
                  <a:lnTo>
                    <a:pt x="644976" y="334757"/>
                  </a:lnTo>
                  <a:lnTo>
                    <a:pt x="632679" y="379078"/>
                  </a:lnTo>
                  <a:lnTo>
                    <a:pt x="613000" y="420406"/>
                  </a:lnTo>
                  <a:lnTo>
                    <a:pt x="586605" y="458147"/>
                  </a:lnTo>
                  <a:lnTo>
                    <a:pt x="554164" y="491709"/>
                  </a:lnTo>
                  <a:lnTo>
                    <a:pt x="516343" y="520498"/>
                  </a:lnTo>
                  <a:lnTo>
                    <a:pt x="473810" y="543922"/>
                  </a:lnTo>
                  <a:lnTo>
                    <a:pt x="427232" y="561387"/>
                  </a:lnTo>
                  <a:lnTo>
                    <a:pt x="377276" y="572302"/>
                  </a:lnTo>
                  <a:lnTo>
                    <a:pt x="324612" y="576071"/>
                  </a:lnTo>
                  <a:lnTo>
                    <a:pt x="271947" y="572302"/>
                  </a:lnTo>
                  <a:lnTo>
                    <a:pt x="221991" y="561387"/>
                  </a:lnTo>
                  <a:lnTo>
                    <a:pt x="175413" y="543922"/>
                  </a:lnTo>
                  <a:lnTo>
                    <a:pt x="132880" y="520498"/>
                  </a:lnTo>
                  <a:lnTo>
                    <a:pt x="95059" y="491709"/>
                  </a:lnTo>
                  <a:lnTo>
                    <a:pt x="62618" y="458147"/>
                  </a:lnTo>
                  <a:lnTo>
                    <a:pt x="36223" y="420406"/>
                  </a:lnTo>
                  <a:lnTo>
                    <a:pt x="16544" y="379078"/>
                  </a:lnTo>
                  <a:lnTo>
                    <a:pt x="4247" y="334757"/>
                  </a:lnTo>
                  <a:lnTo>
                    <a:pt x="0" y="28803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01518" y="6329933"/>
              <a:ext cx="1188720" cy="35966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001518" y="6329933"/>
              <a:ext cx="1188720" cy="360045"/>
            </a:xfrm>
            <a:custGeom>
              <a:avLst/>
              <a:gdLst/>
              <a:ahLst/>
              <a:cxnLst/>
              <a:rect l="l" t="t" r="r" b="b"/>
              <a:pathLst>
                <a:path w="1188720" h="360045">
                  <a:moveTo>
                    <a:pt x="0" y="359663"/>
                  </a:moveTo>
                  <a:lnTo>
                    <a:pt x="1188720" y="359663"/>
                  </a:lnTo>
                  <a:lnTo>
                    <a:pt x="1188720" y="0"/>
                  </a:lnTo>
                  <a:lnTo>
                    <a:pt x="0" y="0"/>
                  </a:lnTo>
                  <a:lnTo>
                    <a:pt x="0" y="35966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19622" y="6320789"/>
              <a:ext cx="1187196" cy="35966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119622" y="6320789"/>
              <a:ext cx="1187450" cy="360045"/>
            </a:xfrm>
            <a:custGeom>
              <a:avLst/>
              <a:gdLst/>
              <a:ahLst/>
              <a:cxnLst/>
              <a:rect l="l" t="t" r="r" b="b"/>
              <a:pathLst>
                <a:path w="1187450" h="360045">
                  <a:moveTo>
                    <a:pt x="0" y="359664"/>
                  </a:moveTo>
                  <a:lnTo>
                    <a:pt x="1187196" y="359664"/>
                  </a:lnTo>
                  <a:lnTo>
                    <a:pt x="1187196" y="0"/>
                  </a:lnTo>
                  <a:lnTo>
                    <a:pt x="0" y="0"/>
                  </a:lnTo>
                  <a:lnTo>
                    <a:pt x="0" y="35966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69530" y="6339077"/>
              <a:ext cx="1188720" cy="359664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669530" y="6339077"/>
              <a:ext cx="1188720" cy="360045"/>
            </a:xfrm>
            <a:custGeom>
              <a:avLst/>
              <a:gdLst/>
              <a:ahLst/>
              <a:cxnLst/>
              <a:rect l="l" t="t" r="r" b="b"/>
              <a:pathLst>
                <a:path w="1188720" h="360045">
                  <a:moveTo>
                    <a:pt x="0" y="359664"/>
                  </a:moveTo>
                  <a:lnTo>
                    <a:pt x="1188720" y="359664"/>
                  </a:lnTo>
                  <a:lnTo>
                    <a:pt x="1188720" y="0"/>
                  </a:lnTo>
                  <a:lnTo>
                    <a:pt x="0" y="0"/>
                  </a:lnTo>
                  <a:lnTo>
                    <a:pt x="0" y="35966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150876" y="6324600"/>
            <a:ext cx="1209040" cy="379730"/>
            <a:chOff x="150876" y="6324600"/>
            <a:chExt cx="1209040" cy="379730"/>
          </a:xfrm>
        </p:grpSpPr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782" y="6334505"/>
              <a:ext cx="1188720" cy="35966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60782" y="6334505"/>
              <a:ext cx="1188720" cy="360045"/>
            </a:xfrm>
            <a:custGeom>
              <a:avLst/>
              <a:gdLst/>
              <a:ahLst/>
              <a:cxnLst/>
              <a:rect l="l" t="t" r="r" b="b"/>
              <a:pathLst>
                <a:path w="1188720" h="360045">
                  <a:moveTo>
                    <a:pt x="0" y="359664"/>
                  </a:moveTo>
                  <a:lnTo>
                    <a:pt x="1188720" y="359664"/>
                  </a:lnTo>
                  <a:lnTo>
                    <a:pt x="1188720" y="0"/>
                  </a:lnTo>
                  <a:lnTo>
                    <a:pt x="0" y="0"/>
                  </a:lnTo>
                  <a:lnTo>
                    <a:pt x="0" y="35966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083808" y="937260"/>
            <a:ext cx="1188720" cy="721360"/>
          </a:xfrm>
          <a:prstGeom prst="rect">
            <a:avLst/>
          </a:prstGeom>
          <a:solidFill>
            <a:srgbClr val="D2D2D2"/>
          </a:solidFill>
          <a:ln w="12192">
            <a:solidFill>
              <a:srgbClr val="000000"/>
            </a:solidFill>
          </a:ln>
        </p:spPr>
        <p:txBody>
          <a:bodyPr vert="horz" wrap="square" lIns="0" tIns="135890" rIns="0" bIns="0" rtlCol="0">
            <a:spAutoFit/>
          </a:bodyPr>
          <a:lstStyle/>
          <a:p>
            <a:pPr marL="499745" marR="262890" indent="-228600">
              <a:lnSpc>
                <a:spcPct val="100000"/>
              </a:lnSpc>
              <a:spcBef>
                <a:spcPts val="1070"/>
              </a:spcBef>
            </a:pPr>
            <a:r>
              <a:rPr sz="1400" dirty="0">
                <a:latin typeface="Calibri"/>
                <a:cs typeface="Calibri"/>
              </a:rPr>
              <a:t>Left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Shift </a:t>
            </a:r>
            <a:r>
              <a:rPr sz="1400" spc="-25" dirty="0">
                <a:latin typeface="Calibri"/>
                <a:cs typeface="Calibri"/>
              </a:rPr>
              <a:t>(S)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632192" y="952500"/>
            <a:ext cx="1188720" cy="721360"/>
          </a:xfrm>
          <a:prstGeom prst="rect">
            <a:avLst/>
          </a:prstGeom>
          <a:solidFill>
            <a:srgbClr val="D2D2D2"/>
          </a:solidFill>
          <a:ln w="12192">
            <a:solidFill>
              <a:srgbClr val="000000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65"/>
              </a:spcBef>
            </a:pPr>
            <a:r>
              <a:rPr sz="1400" dirty="0">
                <a:latin typeface="Calibri"/>
                <a:cs typeface="Calibri"/>
              </a:rPr>
              <a:t>Left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Shift</a:t>
            </a:r>
            <a:endParaRPr sz="14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400" spc="-25" dirty="0">
                <a:latin typeface="Calibri"/>
                <a:cs typeface="Calibri"/>
              </a:rPr>
              <a:t>(S)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725414" y="1945894"/>
            <a:ext cx="3202940" cy="1122680"/>
            <a:chOff x="5725414" y="1945894"/>
            <a:chExt cx="3202940" cy="1122680"/>
          </a:xfrm>
        </p:grpSpPr>
        <p:sp>
          <p:nvSpPr>
            <p:cNvPr id="52" name="object 52"/>
            <p:cNvSpPr/>
            <p:nvPr/>
          </p:nvSpPr>
          <p:spPr>
            <a:xfrm>
              <a:off x="5735574" y="1956054"/>
              <a:ext cx="3182620" cy="1102360"/>
            </a:xfrm>
            <a:custGeom>
              <a:avLst/>
              <a:gdLst/>
              <a:ahLst/>
              <a:cxnLst/>
              <a:rect l="l" t="t" r="r" b="b"/>
              <a:pathLst>
                <a:path w="3182620" h="1102360">
                  <a:moveTo>
                    <a:pt x="3182111" y="0"/>
                  </a:moveTo>
                  <a:lnTo>
                    <a:pt x="0" y="0"/>
                  </a:lnTo>
                  <a:lnTo>
                    <a:pt x="636397" y="1101852"/>
                  </a:lnTo>
                  <a:lnTo>
                    <a:pt x="2545715" y="1101852"/>
                  </a:lnTo>
                  <a:lnTo>
                    <a:pt x="3182111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735574" y="1956054"/>
              <a:ext cx="3182620" cy="1102360"/>
            </a:xfrm>
            <a:custGeom>
              <a:avLst/>
              <a:gdLst/>
              <a:ahLst/>
              <a:cxnLst/>
              <a:rect l="l" t="t" r="r" b="b"/>
              <a:pathLst>
                <a:path w="3182620" h="1102360">
                  <a:moveTo>
                    <a:pt x="3182111" y="0"/>
                  </a:moveTo>
                  <a:lnTo>
                    <a:pt x="0" y="0"/>
                  </a:lnTo>
                  <a:lnTo>
                    <a:pt x="636397" y="1101852"/>
                  </a:lnTo>
                  <a:lnTo>
                    <a:pt x="2545715" y="1101852"/>
                  </a:lnTo>
                  <a:lnTo>
                    <a:pt x="3182111" y="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352159" y="1976374"/>
            <a:ext cx="195770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0190" marR="5080" indent="-238125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Permutation/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compression (Permuted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choice</a:t>
            </a:r>
            <a:r>
              <a:rPr sz="1400" spc="-25" dirty="0">
                <a:latin typeface="Calibri"/>
                <a:cs typeface="Calibri"/>
              </a:rPr>
              <a:t> 2)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6671500" y="645413"/>
            <a:ext cx="76200" cy="295275"/>
          </a:xfrm>
          <a:custGeom>
            <a:avLst/>
            <a:gdLst/>
            <a:ahLst/>
            <a:cxnLst/>
            <a:rect l="l" t="t" r="r" b="b"/>
            <a:pathLst>
              <a:path w="76200" h="295275">
                <a:moveTo>
                  <a:pt x="28017" y="219075"/>
                </a:moveTo>
                <a:lnTo>
                  <a:pt x="0" y="219075"/>
                </a:lnTo>
                <a:lnTo>
                  <a:pt x="37909" y="295275"/>
                </a:lnTo>
                <a:lnTo>
                  <a:pt x="69765" y="231775"/>
                </a:lnTo>
                <a:lnTo>
                  <a:pt x="28003" y="231775"/>
                </a:lnTo>
                <a:lnTo>
                  <a:pt x="28017" y="219075"/>
                </a:lnTo>
                <a:close/>
              </a:path>
              <a:path w="76200" h="295275">
                <a:moveTo>
                  <a:pt x="48069" y="0"/>
                </a:moveTo>
                <a:lnTo>
                  <a:pt x="28257" y="0"/>
                </a:lnTo>
                <a:lnTo>
                  <a:pt x="28017" y="219075"/>
                </a:lnTo>
                <a:lnTo>
                  <a:pt x="28003" y="231775"/>
                </a:lnTo>
                <a:lnTo>
                  <a:pt x="47815" y="231775"/>
                </a:lnTo>
                <a:lnTo>
                  <a:pt x="48069" y="0"/>
                </a:lnTo>
                <a:close/>
              </a:path>
              <a:path w="76200" h="295275">
                <a:moveTo>
                  <a:pt x="76136" y="219075"/>
                </a:moveTo>
                <a:lnTo>
                  <a:pt x="47829" y="219075"/>
                </a:lnTo>
                <a:lnTo>
                  <a:pt x="47815" y="231775"/>
                </a:lnTo>
                <a:lnTo>
                  <a:pt x="69765" y="231775"/>
                </a:lnTo>
                <a:lnTo>
                  <a:pt x="76136" y="219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189404" y="659130"/>
            <a:ext cx="76200" cy="295275"/>
          </a:xfrm>
          <a:custGeom>
            <a:avLst/>
            <a:gdLst/>
            <a:ahLst/>
            <a:cxnLst/>
            <a:rect l="l" t="t" r="r" b="b"/>
            <a:pathLst>
              <a:path w="76200" h="295275">
                <a:moveTo>
                  <a:pt x="28017" y="219075"/>
                </a:moveTo>
                <a:lnTo>
                  <a:pt x="0" y="219075"/>
                </a:lnTo>
                <a:lnTo>
                  <a:pt x="37909" y="295275"/>
                </a:lnTo>
                <a:lnTo>
                  <a:pt x="69765" y="231775"/>
                </a:lnTo>
                <a:lnTo>
                  <a:pt x="28003" y="231775"/>
                </a:lnTo>
                <a:lnTo>
                  <a:pt x="28017" y="219075"/>
                </a:lnTo>
                <a:close/>
              </a:path>
              <a:path w="76200" h="295275">
                <a:moveTo>
                  <a:pt x="48069" y="0"/>
                </a:moveTo>
                <a:lnTo>
                  <a:pt x="28257" y="0"/>
                </a:lnTo>
                <a:lnTo>
                  <a:pt x="28017" y="219075"/>
                </a:lnTo>
                <a:lnTo>
                  <a:pt x="28003" y="231775"/>
                </a:lnTo>
                <a:lnTo>
                  <a:pt x="47815" y="231775"/>
                </a:lnTo>
                <a:lnTo>
                  <a:pt x="48069" y="0"/>
                </a:lnTo>
                <a:close/>
              </a:path>
              <a:path w="76200" h="295275">
                <a:moveTo>
                  <a:pt x="76136" y="219075"/>
                </a:moveTo>
                <a:lnTo>
                  <a:pt x="47829" y="219075"/>
                </a:lnTo>
                <a:lnTo>
                  <a:pt x="47815" y="231775"/>
                </a:lnTo>
                <a:lnTo>
                  <a:pt x="69765" y="231775"/>
                </a:lnTo>
                <a:lnTo>
                  <a:pt x="76136" y="2190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7" name="object 57"/>
          <p:cNvGrpSpPr/>
          <p:nvPr/>
        </p:nvGrpSpPr>
        <p:grpSpPr>
          <a:xfrm>
            <a:off x="3463797" y="649986"/>
            <a:ext cx="5566410" cy="5688330"/>
            <a:chOff x="3463797" y="649986"/>
            <a:chExt cx="5566410" cy="5688330"/>
          </a:xfrm>
        </p:grpSpPr>
        <p:sp>
          <p:nvSpPr>
            <p:cNvPr id="58" name="object 58"/>
            <p:cNvSpPr/>
            <p:nvPr/>
          </p:nvSpPr>
          <p:spPr>
            <a:xfrm>
              <a:off x="3519678" y="649985"/>
              <a:ext cx="3493135" cy="5688330"/>
            </a:xfrm>
            <a:custGeom>
              <a:avLst/>
              <a:gdLst/>
              <a:ahLst/>
              <a:cxnLst/>
              <a:rect l="l" t="t" r="r" b="b"/>
              <a:pathLst>
                <a:path w="3493134" h="5688330">
                  <a:moveTo>
                    <a:pt x="76200" y="237744"/>
                  </a:moveTo>
                  <a:lnTo>
                    <a:pt x="48006" y="237744"/>
                  </a:lnTo>
                  <a:lnTo>
                    <a:pt x="48006" y="0"/>
                  </a:lnTo>
                  <a:lnTo>
                    <a:pt x="28194" y="0"/>
                  </a:lnTo>
                  <a:lnTo>
                    <a:pt x="28194" y="237744"/>
                  </a:lnTo>
                  <a:lnTo>
                    <a:pt x="0" y="237744"/>
                  </a:lnTo>
                  <a:lnTo>
                    <a:pt x="38100" y="313944"/>
                  </a:lnTo>
                  <a:lnTo>
                    <a:pt x="69850" y="250444"/>
                  </a:lnTo>
                  <a:lnTo>
                    <a:pt x="76200" y="237744"/>
                  </a:lnTo>
                  <a:close/>
                </a:path>
                <a:path w="3493134" h="5688330">
                  <a:moveTo>
                    <a:pt x="115824" y="5611774"/>
                  </a:moveTo>
                  <a:lnTo>
                    <a:pt x="87630" y="5611774"/>
                  </a:lnTo>
                  <a:lnTo>
                    <a:pt x="87630" y="5402580"/>
                  </a:lnTo>
                  <a:lnTo>
                    <a:pt x="67818" y="5402580"/>
                  </a:lnTo>
                  <a:lnTo>
                    <a:pt x="67818" y="5611774"/>
                  </a:lnTo>
                  <a:lnTo>
                    <a:pt x="39624" y="5611774"/>
                  </a:lnTo>
                  <a:lnTo>
                    <a:pt x="77724" y="5687974"/>
                  </a:lnTo>
                  <a:lnTo>
                    <a:pt x="109474" y="5624474"/>
                  </a:lnTo>
                  <a:lnTo>
                    <a:pt x="115824" y="5611774"/>
                  </a:lnTo>
                  <a:close/>
                </a:path>
                <a:path w="3493134" h="5688330">
                  <a:moveTo>
                    <a:pt x="3493008" y="1236472"/>
                  </a:moveTo>
                  <a:lnTo>
                    <a:pt x="3464814" y="1236472"/>
                  </a:lnTo>
                  <a:lnTo>
                    <a:pt x="3464814" y="1160526"/>
                  </a:lnTo>
                  <a:lnTo>
                    <a:pt x="3464814" y="1150620"/>
                  </a:lnTo>
                  <a:lnTo>
                    <a:pt x="3464814" y="1145159"/>
                  </a:lnTo>
                  <a:lnTo>
                    <a:pt x="3460369" y="1140714"/>
                  </a:lnTo>
                  <a:lnTo>
                    <a:pt x="2100707" y="1140714"/>
                  </a:lnTo>
                  <a:lnTo>
                    <a:pt x="2096262" y="1145159"/>
                  </a:lnTo>
                  <a:lnTo>
                    <a:pt x="2096262" y="5351881"/>
                  </a:lnTo>
                  <a:lnTo>
                    <a:pt x="2100707" y="5356314"/>
                  </a:lnTo>
                  <a:lnTo>
                    <a:pt x="3155569" y="5356314"/>
                  </a:lnTo>
                  <a:lnTo>
                    <a:pt x="3155569" y="5588508"/>
                  </a:lnTo>
                  <a:lnTo>
                    <a:pt x="3127375" y="5588508"/>
                  </a:lnTo>
                  <a:lnTo>
                    <a:pt x="3165475" y="5664708"/>
                  </a:lnTo>
                  <a:lnTo>
                    <a:pt x="3197225" y="5601208"/>
                  </a:lnTo>
                  <a:lnTo>
                    <a:pt x="3203575" y="5588508"/>
                  </a:lnTo>
                  <a:lnTo>
                    <a:pt x="3175381" y="5588508"/>
                  </a:lnTo>
                  <a:lnTo>
                    <a:pt x="3175381" y="5356314"/>
                  </a:lnTo>
                  <a:lnTo>
                    <a:pt x="3175381" y="5340934"/>
                  </a:lnTo>
                  <a:lnTo>
                    <a:pt x="3170936" y="5336514"/>
                  </a:lnTo>
                  <a:lnTo>
                    <a:pt x="2116074" y="5336514"/>
                  </a:lnTo>
                  <a:lnTo>
                    <a:pt x="2116074" y="1160526"/>
                  </a:lnTo>
                  <a:lnTo>
                    <a:pt x="3445002" y="1160526"/>
                  </a:lnTo>
                  <a:lnTo>
                    <a:pt x="3445002" y="1236472"/>
                  </a:lnTo>
                  <a:lnTo>
                    <a:pt x="3416808" y="1236472"/>
                  </a:lnTo>
                  <a:lnTo>
                    <a:pt x="3454908" y="1312672"/>
                  </a:lnTo>
                  <a:lnTo>
                    <a:pt x="3486658" y="1249172"/>
                  </a:lnTo>
                  <a:lnTo>
                    <a:pt x="3493008" y="1236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678929" y="1658874"/>
              <a:ext cx="0" cy="136525"/>
            </a:xfrm>
            <a:custGeom>
              <a:avLst/>
              <a:gdLst/>
              <a:ahLst/>
              <a:cxnLst/>
              <a:rect l="l" t="t" r="r" b="b"/>
              <a:pathLst>
                <a:path h="136525">
                  <a:moveTo>
                    <a:pt x="0" y="0"/>
                  </a:moveTo>
                  <a:lnTo>
                    <a:pt x="0" y="13652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92973" y="1786127"/>
              <a:ext cx="1236980" cy="4539615"/>
            </a:xfrm>
            <a:custGeom>
              <a:avLst/>
              <a:gdLst/>
              <a:ahLst/>
              <a:cxnLst/>
              <a:rect l="l" t="t" r="r" b="b"/>
              <a:pathLst>
                <a:path w="1236979" h="4539615">
                  <a:moveTo>
                    <a:pt x="439674" y="4463034"/>
                  </a:moveTo>
                  <a:lnTo>
                    <a:pt x="411479" y="4463034"/>
                  </a:lnTo>
                  <a:lnTo>
                    <a:pt x="449579" y="4539234"/>
                  </a:lnTo>
                  <a:lnTo>
                    <a:pt x="481329" y="4475734"/>
                  </a:lnTo>
                  <a:lnTo>
                    <a:pt x="439674" y="4475734"/>
                  </a:lnTo>
                  <a:lnTo>
                    <a:pt x="439674" y="4463034"/>
                  </a:lnTo>
                  <a:close/>
                </a:path>
                <a:path w="1236979" h="4539615">
                  <a:moveTo>
                    <a:pt x="1216914" y="4178871"/>
                  </a:moveTo>
                  <a:lnTo>
                    <a:pt x="444119" y="4178871"/>
                  </a:lnTo>
                  <a:lnTo>
                    <a:pt x="439674" y="4183303"/>
                  </a:lnTo>
                  <a:lnTo>
                    <a:pt x="439674" y="4475734"/>
                  </a:lnTo>
                  <a:lnTo>
                    <a:pt x="459485" y="4475734"/>
                  </a:lnTo>
                  <a:lnTo>
                    <a:pt x="459485" y="4198683"/>
                  </a:lnTo>
                  <a:lnTo>
                    <a:pt x="449579" y="4198683"/>
                  </a:lnTo>
                  <a:lnTo>
                    <a:pt x="459485" y="4188777"/>
                  </a:lnTo>
                  <a:lnTo>
                    <a:pt x="1216914" y="4188777"/>
                  </a:lnTo>
                  <a:lnTo>
                    <a:pt x="1216914" y="4178871"/>
                  </a:lnTo>
                  <a:close/>
                </a:path>
                <a:path w="1236979" h="4539615">
                  <a:moveTo>
                    <a:pt x="487679" y="4463034"/>
                  </a:moveTo>
                  <a:lnTo>
                    <a:pt x="459485" y="4463034"/>
                  </a:lnTo>
                  <a:lnTo>
                    <a:pt x="459485" y="4475734"/>
                  </a:lnTo>
                  <a:lnTo>
                    <a:pt x="481329" y="4475734"/>
                  </a:lnTo>
                  <a:lnTo>
                    <a:pt x="487679" y="4463034"/>
                  </a:lnTo>
                  <a:close/>
                </a:path>
                <a:path w="1236979" h="4539615">
                  <a:moveTo>
                    <a:pt x="459485" y="4188777"/>
                  </a:moveTo>
                  <a:lnTo>
                    <a:pt x="449579" y="4198683"/>
                  </a:lnTo>
                  <a:lnTo>
                    <a:pt x="459485" y="4198683"/>
                  </a:lnTo>
                  <a:lnTo>
                    <a:pt x="459485" y="4188777"/>
                  </a:lnTo>
                  <a:close/>
                </a:path>
                <a:path w="1236979" h="4539615">
                  <a:moveTo>
                    <a:pt x="1236726" y="4178871"/>
                  </a:moveTo>
                  <a:lnTo>
                    <a:pt x="1226820" y="4178871"/>
                  </a:lnTo>
                  <a:lnTo>
                    <a:pt x="1216914" y="4188777"/>
                  </a:lnTo>
                  <a:lnTo>
                    <a:pt x="459485" y="4188777"/>
                  </a:lnTo>
                  <a:lnTo>
                    <a:pt x="459485" y="4198683"/>
                  </a:lnTo>
                  <a:lnTo>
                    <a:pt x="1232280" y="4198683"/>
                  </a:lnTo>
                  <a:lnTo>
                    <a:pt x="1236726" y="4194238"/>
                  </a:lnTo>
                  <a:lnTo>
                    <a:pt x="1236726" y="4178871"/>
                  </a:lnTo>
                  <a:close/>
                </a:path>
                <a:path w="1236979" h="4539615">
                  <a:moveTo>
                    <a:pt x="1216914" y="9906"/>
                  </a:moveTo>
                  <a:lnTo>
                    <a:pt x="1216914" y="4188777"/>
                  </a:lnTo>
                  <a:lnTo>
                    <a:pt x="1226820" y="4178871"/>
                  </a:lnTo>
                  <a:lnTo>
                    <a:pt x="1236726" y="4178871"/>
                  </a:lnTo>
                  <a:lnTo>
                    <a:pt x="1236726" y="19812"/>
                  </a:lnTo>
                  <a:lnTo>
                    <a:pt x="1226820" y="19812"/>
                  </a:lnTo>
                  <a:lnTo>
                    <a:pt x="1216914" y="9906"/>
                  </a:lnTo>
                  <a:close/>
                </a:path>
                <a:path w="1236979" h="4539615">
                  <a:moveTo>
                    <a:pt x="28194" y="82296"/>
                  </a:moveTo>
                  <a:lnTo>
                    <a:pt x="0" y="82296"/>
                  </a:lnTo>
                  <a:lnTo>
                    <a:pt x="38100" y="158496"/>
                  </a:lnTo>
                  <a:lnTo>
                    <a:pt x="69850" y="94996"/>
                  </a:lnTo>
                  <a:lnTo>
                    <a:pt x="28194" y="94996"/>
                  </a:lnTo>
                  <a:lnTo>
                    <a:pt x="28194" y="82296"/>
                  </a:lnTo>
                  <a:close/>
                </a:path>
                <a:path w="1236979" h="4539615">
                  <a:moveTo>
                    <a:pt x="1232280" y="0"/>
                  </a:moveTo>
                  <a:lnTo>
                    <a:pt x="32639" y="0"/>
                  </a:lnTo>
                  <a:lnTo>
                    <a:pt x="28194" y="4445"/>
                  </a:lnTo>
                  <a:lnTo>
                    <a:pt x="28194" y="94996"/>
                  </a:lnTo>
                  <a:lnTo>
                    <a:pt x="48005" y="94996"/>
                  </a:lnTo>
                  <a:lnTo>
                    <a:pt x="48005" y="19812"/>
                  </a:lnTo>
                  <a:lnTo>
                    <a:pt x="38099" y="19812"/>
                  </a:lnTo>
                  <a:lnTo>
                    <a:pt x="48005" y="9906"/>
                  </a:lnTo>
                  <a:lnTo>
                    <a:pt x="1236726" y="9906"/>
                  </a:lnTo>
                  <a:lnTo>
                    <a:pt x="1236726" y="4445"/>
                  </a:lnTo>
                  <a:lnTo>
                    <a:pt x="1232280" y="0"/>
                  </a:lnTo>
                  <a:close/>
                </a:path>
                <a:path w="1236979" h="4539615">
                  <a:moveTo>
                    <a:pt x="76200" y="82296"/>
                  </a:moveTo>
                  <a:lnTo>
                    <a:pt x="48005" y="82296"/>
                  </a:lnTo>
                  <a:lnTo>
                    <a:pt x="48005" y="94996"/>
                  </a:lnTo>
                  <a:lnTo>
                    <a:pt x="69850" y="94996"/>
                  </a:lnTo>
                  <a:lnTo>
                    <a:pt x="76200" y="82296"/>
                  </a:lnTo>
                  <a:close/>
                </a:path>
                <a:path w="1236979" h="4539615">
                  <a:moveTo>
                    <a:pt x="48005" y="9906"/>
                  </a:moveTo>
                  <a:lnTo>
                    <a:pt x="38099" y="19812"/>
                  </a:lnTo>
                  <a:lnTo>
                    <a:pt x="48005" y="19812"/>
                  </a:lnTo>
                  <a:lnTo>
                    <a:pt x="48005" y="9906"/>
                  </a:lnTo>
                  <a:close/>
                </a:path>
                <a:path w="1236979" h="4539615">
                  <a:moveTo>
                    <a:pt x="1216914" y="9906"/>
                  </a:moveTo>
                  <a:lnTo>
                    <a:pt x="48005" y="9906"/>
                  </a:lnTo>
                  <a:lnTo>
                    <a:pt x="48005" y="19812"/>
                  </a:lnTo>
                  <a:lnTo>
                    <a:pt x="1216914" y="19812"/>
                  </a:lnTo>
                  <a:lnTo>
                    <a:pt x="1216914" y="9906"/>
                  </a:lnTo>
                  <a:close/>
                </a:path>
                <a:path w="1236979" h="4539615">
                  <a:moveTo>
                    <a:pt x="1236726" y="9906"/>
                  </a:moveTo>
                  <a:lnTo>
                    <a:pt x="1216914" y="9906"/>
                  </a:lnTo>
                  <a:lnTo>
                    <a:pt x="1226820" y="19812"/>
                  </a:lnTo>
                  <a:lnTo>
                    <a:pt x="1236726" y="19812"/>
                  </a:lnTo>
                  <a:lnTo>
                    <a:pt x="1236726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233409" y="1680210"/>
              <a:ext cx="0" cy="124460"/>
            </a:xfrm>
            <a:custGeom>
              <a:avLst/>
              <a:gdLst/>
              <a:ahLst/>
              <a:cxnLst/>
              <a:rect l="l" t="t" r="r" b="b"/>
              <a:pathLst>
                <a:path h="124460">
                  <a:moveTo>
                    <a:pt x="0" y="0"/>
                  </a:moveTo>
                  <a:lnTo>
                    <a:pt x="0" y="124078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908297" y="2321813"/>
              <a:ext cx="2048510" cy="76200"/>
            </a:xfrm>
            <a:custGeom>
              <a:avLst/>
              <a:gdLst/>
              <a:ahLst/>
              <a:cxnLst/>
              <a:rect l="l" t="t" r="r" b="b"/>
              <a:pathLst>
                <a:path w="204851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8006"/>
                  </a:lnTo>
                  <a:lnTo>
                    <a:pt x="63500" y="48006"/>
                  </a:lnTo>
                  <a:lnTo>
                    <a:pt x="63500" y="28194"/>
                  </a:lnTo>
                  <a:lnTo>
                    <a:pt x="76200" y="28194"/>
                  </a:lnTo>
                  <a:lnTo>
                    <a:pt x="76200" y="0"/>
                  </a:lnTo>
                  <a:close/>
                </a:path>
                <a:path w="2048510" h="76200">
                  <a:moveTo>
                    <a:pt x="76200" y="28194"/>
                  </a:moveTo>
                  <a:lnTo>
                    <a:pt x="63500" y="28194"/>
                  </a:lnTo>
                  <a:lnTo>
                    <a:pt x="63500" y="48006"/>
                  </a:lnTo>
                  <a:lnTo>
                    <a:pt x="76200" y="48006"/>
                  </a:lnTo>
                  <a:lnTo>
                    <a:pt x="76200" y="28194"/>
                  </a:lnTo>
                  <a:close/>
                </a:path>
                <a:path w="2048510" h="76200">
                  <a:moveTo>
                    <a:pt x="2048382" y="28194"/>
                  </a:moveTo>
                  <a:lnTo>
                    <a:pt x="76200" y="28194"/>
                  </a:lnTo>
                  <a:lnTo>
                    <a:pt x="76200" y="48006"/>
                  </a:lnTo>
                  <a:lnTo>
                    <a:pt x="2048382" y="48006"/>
                  </a:lnTo>
                  <a:lnTo>
                    <a:pt x="2048382" y="28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609337" y="2241041"/>
              <a:ext cx="144145" cy="265430"/>
            </a:xfrm>
            <a:custGeom>
              <a:avLst/>
              <a:gdLst/>
              <a:ahLst/>
              <a:cxnLst/>
              <a:rect l="l" t="t" r="r" b="b"/>
              <a:pathLst>
                <a:path w="144145" h="265430">
                  <a:moveTo>
                    <a:pt x="144017" y="0"/>
                  </a:moveTo>
                  <a:lnTo>
                    <a:pt x="0" y="26517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3545204" y="1640586"/>
              <a:ext cx="76200" cy="431165"/>
            </a:xfrm>
            <a:custGeom>
              <a:avLst/>
              <a:gdLst/>
              <a:ahLst/>
              <a:cxnLst/>
              <a:rect l="l" t="t" r="r" b="b"/>
              <a:pathLst>
                <a:path w="76200" h="431164">
                  <a:moveTo>
                    <a:pt x="28277" y="354964"/>
                  </a:moveTo>
                  <a:lnTo>
                    <a:pt x="0" y="354964"/>
                  </a:lnTo>
                  <a:lnTo>
                    <a:pt x="38354" y="431038"/>
                  </a:lnTo>
                  <a:lnTo>
                    <a:pt x="69839" y="367538"/>
                  </a:lnTo>
                  <a:lnTo>
                    <a:pt x="28321" y="367538"/>
                  </a:lnTo>
                  <a:lnTo>
                    <a:pt x="28277" y="354964"/>
                  </a:lnTo>
                  <a:close/>
                </a:path>
                <a:path w="76200" h="431164">
                  <a:moveTo>
                    <a:pt x="46862" y="0"/>
                  </a:moveTo>
                  <a:lnTo>
                    <a:pt x="27050" y="0"/>
                  </a:lnTo>
                  <a:lnTo>
                    <a:pt x="28277" y="354964"/>
                  </a:lnTo>
                  <a:lnTo>
                    <a:pt x="28321" y="367538"/>
                  </a:lnTo>
                  <a:lnTo>
                    <a:pt x="48133" y="367538"/>
                  </a:lnTo>
                  <a:lnTo>
                    <a:pt x="46862" y="0"/>
                  </a:lnTo>
                  <a:close/>
                </a:path>
                <a:path w="76200" h="431164">
                  <a:moveTo>
                    <a:pt x="76074" y="354964"/>
                  </a:moveTo>
                  <a:lnTo>
                    <a:pt x="48089" y="354964"/>
                  </a:lnTo>
                  <a:lnTo>
                    <a:pt x="48133" y="367538"/>
                  </a:lnTo>
                  <a:lnTo>
                    <a:pt x="69839" y="367538"/>
                  </a:lnTo>
                  <a:lnTo>
                    <a:pt x="76074" y="354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473957" y="1744218"/>
              <a:ext cx="216535" cy="191135"/>
            </a:xfrm>
            <a:custGeom>
              <a:avLst/>
              <a:gdLst/>
              <a:ahLst/>
              <a:cxnLst/>
              <a:rect l="l" t="t" r="r" b="b"/>
              <a:pathLst>
                <a:path w="216535" h="191135">
                  <a:moveTo>
                    <a:pt x="216534" y="0"/>
                  </a:moveTo>
                  <a:lnTo>
                    <a:pt x="0" y="19062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120385" y="1949323"/>
            <a:ext cx="1968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i="1" spc="-25" dirty="0">
                <a:latin typeface="Calibri"/>
                <a:cs typeface="Calibri"/>
              </a:rPr>
              <a:t>K</a:t>
            </a:r>
            <a:r>
              <a:rPr sz="1350" i="1" spc="-37" baseline="-21604" dirty="0">
                <a:latin typeface="Calibri"/>
                <a:cs typeface="Calibri"/>
              </a:rPr>
              <a:t>i</a:t>
            </a:r>
            <a:endParaRPr sz="1350" baseline="-21604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737228" y="1678686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48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463797" y="2647950"/>
            <a:ext cx="236854" cy="457834"/>
            <a:chOff x="3463797" y="2647950"/>
            <a:chExt cx="236854" cy="457834"/>
          </a:xfrm>
        </p:grpSpPr>
        <p:sp>
          <p:nvSpPr>
            <p:cNvPr id="69" name="object 69"/>
            <p:cNvSpPr/>
            <p:nvPr/>
          </p:nvSpPr>
          <p:spPr>
            <a:xfrm>
              <a:off x="3544441" y="2647950"/>
              <a:ext cx="76200" cy="457834"/>
            </a:xfrm>
            <a:custGeom>
              <a:avLst/>
              <a:gdLst/>
              <a:ahLst/>
              <a:cxnLst/>
              <a:rect l="l" t="t" r="r" b="b"/>
              <a:pathLst>
                <a:path w="76200" h="457835">
                  <a:moveTo>
                    <a:pt x="28104" y="381635"/>
                  </a:moveTo>
                  <a:lnTo>
                    <a:pt x="0" y="381635"/>
                  </a:lnTo>
                  <a:lnTo>
                    <a:pt x="37720" y="457708"/>
                  </a:lnTo>
                  <a:lnTo>
                    <a:pt x="69735" y="394208"/>
                  </a:lnTo>
                  <a:lnTo>
                    <a:pt x="28068" y="394208"/>
                  </a:lnTo>
                  <a:lnTo>
                    <a:pt x="28104" y="381635"/>
                  </a:lnTo>
                  <a:close/>
                </a:path>
                <a:path w="76200" h="457835">
                  <a:moveTo>
                    <a:pt x="49023" y="0"/>
                  </a:moveTo>
                  <a:lnTo>
                    <a:pt x="29211" y="0"/>
                  </a:lnTo>
                  <a:lnTo>
                    <a:pt x="28104" y="381635"/>
                  </a:lnTo>
                  <a:lnTo>
                    <a:pt x="28068" y="394208"/>
                  </a:lnTo>
                  <a:lnTo>
                    <a:pt x="47880" y="394208"/>
                  </a:lnTo>
                  <a:lnTo>
                    <a:pt x="49023" y="0"/>
                  </a:lnTo>
                  <a:close/>
                </a:path>
                <a:path w="76200" h="457835">
                  <a:moveTo>
                    <a:pt x="76074" y="381635"/>
                  </a:moveTo>
                  <a:lnTo>
                    <a:pt x="47916" y="381635"/>
                  </a:lnTo>
                  <a:lnTo>
                    <a:pt x="47880" y="394208"/>
                  </a:lnTo>
                  <a:lnTo>
                    <a:pt x="69735" y="394208"/>
                  </a:lnTo>
                  <a:lnTo>
                    <a:pt x="76074" y="381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473957" y="2748534"/>
              <a:ext cx="216535" cy="191135"/>
            </a:xfrm>
            <a:custGeom>
              <a:avLst/>
              <a:gdLst/>
              <a:ahLst/>
              <a:cxnLst/>
              <a:rect l="l" t="t" r="r" b="b"/>
              <a:pathLst>
                <a:path w="216535" h="191135">
                  <a:moveTo>
                    <a:pt x="216534" y="0"/>
                  </a:moveTo>
                  <a:lnTo>
                    <a:pt x="0" y="190626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3737228" y="2235301"/>
            <a:ext cx="1144270" cy="68643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19"/>
              </a:spcBef>
            </a:pPr>
            <a:r>
              <a:rPr sz="1400" spc="-25" dirty="0">
                <a:latin typeface="Calibri"/>
                <a:cs typeface="Calibri"/>
              </a:rPr>
              <a:t>48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9"/>
              </a:spcBef>
            </a:pPr>
            <a:r>
              <a:rPr sz="1400" spc="-25" dirty="0">
                <a:latin typeface="Calibri"/>
                <a:cs typeface="Calibri"/>
              </a:rPr>
              <a:t>48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468623" y="3790950"/>
            <a:ext cx="245745" cy="1680845"/>
            <a:chOff x="3468623" y="3790950"/>
            <a:chExt cx="245745" cy="1680845"/>
          </a:xfrm>
        </p:grpSpPr>
        <p:sp>
          <p:nvSpPr>
            <p:cNvPr id="73" name="object 73"/>
            <p:cNvSpPr/>
            <p:nvPr/>
          </p:nvSpPr>
          <p:spPr>
            <a:xfrm>
              <a:off x="3556570" y="3790950"/>
              <a:ext cx="76200" cy="503555"/>
            </a:xfrm>
            <a:custGeom>
              <a:avLst/>
              <a:gdLst/>
              <a:ahLst/>
              <a:cxnLst/>
              <a:rect l="l" t="t" r="r" b="b"/>
              <a:pathLst>
                <a:path w="76200" h="503554">
                  <a:moveTo>
                    <a:pt x="28040" y="427355"/>
                  </a:moveTo>
                  <a:lnTo>
                    <a:pt x="0" y="427355"/>
                  </a:lnTo>
                  <a:lnTo>
                    <a:pt x="37783" y="503555"/>
                  </a:lnTo>
                  <a:lnTo>
                    <a:pt x="69744" y="440055"/>
                  </a:lnTo>
                  <a:lnTo>
                    <a:pt x="47816" y="440055"/>
                  </a:lnTo>
                  <a:lnTo>
                    <a:pt x="28004" y="439927"/>
                  </a:lnTo>
                  <a:lnTo>
                    <a:pt x="28040" y="427355"/>
                  </a:lnTo>
                  <a:close/>
                </a:path>
                <a:path w="76200" h="503554">
                  <a:moveTo>
                    <a:pt x="49086" y="0"/>
                  </a:moveTo>
                  <a:lnTo>
                    <a:pt x="29274" y="0"/>
                  </a:lnTo>
                  <a:lnTo>
                    <a:pt x="28040" y="427355"/>
                  </a:lnTo>
                  <a:lnTo>
                    <a:pt x="28004" y="439927"/>
                  </a:lnTo>
                  <a:lnTo>
                    <a:pt x="47816" y="440055"/>
                  </a:lnTo>
                  <a:lnTo>
                    <a:pt x="49086" y="0"/>
                  </a:lnTo>
                  <a:close/>
                </a:path>
                <a:path w="76200" h="503554">
                  <a:moveTo>
                    <a:pt x="76137" y="427355"/>
                  </a:moveTo>
                  <a:lnTo>
                    <a:pt x="47852" y="427355"/>
                  </a:lnTo>
                  <a:lnTo>
                    <a:pt x="47816" y="440055"/>
                  </a:lnTo>
                  <a:lnTo>
                    <a:pt x="69744" y="440055"/>
                  </a:lnTo>
                  <a:lnTo>
                    <a:pt x="76137" y="427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478529" y="3929634"/>
              <a:ext cx="216535" cy="191135"/>
            </a:xfrm>
            <a:custGeom>
              <a:avLst/>
              <a:gdLst/>
              <a:ahLst/>
              <a:cxnLst/>
              <a:rect l="l" t="t" r="r" b="b"/>
              <a:pathLst>
                <a:path w="216535" h="191135">
                  <a:moveTo>
                    <a:pt x="216535" y="0"/>
                  </a:moveTo>
                  <a:lnTo>
                    <a:pt x="0" y="19062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553205" y="5011674"/>
              <a:ext cx="76200" cy="459740"/>
            </a:xfrm>
            <a:custGeom>
              <a:avLst/>
              <a:gdLst/>
              <a:ahLst/>
              <a:cxnLst/>
              <a:rect l="l" t="t" r="r" b="b"/>
              <a:pathLst>
                <a:path w="76200" h="459739">
                  <a:moveTo>
                    <a:pt x="28194" y="383413"/>
                  </a:moveTo>
                  <a:lnTo>
                    <a:pt x="0" y="383413"/>
                  </a:lnTo>
                  <a:lnTo>
                    <a:pt x="38100" y="459613"/>
                  </a:lnTo>
                  <a:lnTo>
                    <a:pt x="69850" y="396113"/>
                  </a:lnTo>
                  <a:lnTo>
                    <a:pt x="28194" y="396113"/>
                  </a:lnTo>
                  <a:lnTo>
                    <a:pt x="28194" y="383413"/>
                  </a:lnTo>
                  <a:close/>
                </a:path>
                <a:path w="76200" h="459739">
                  <a:moveTo>
                    <a:pt x="48006" y="0"/>
                  </a:moveTo>
                  <a:lnTo>
                    <a:pt x="28194" y="0"/>
                  </a:lnTo>
                  <a:lnTo>
                    <a:pt x="28194" y="396113"/>
                  </a:lnTo>
                  <a:lnTo>
                    <a:pt x="48006" y="396113"/>
                  </a:lnTo>
                  <a:lnTo>
                    <a:pt x="48006" y="0"/>
                  </a:lnTo>
                  <a:close/>
                </a:path>
                <a:path w="76200" h="459739">
                  <a:moveTo>
                    <a:pt x="76200" y="383413"/>
                  </a:moveTo>
                  <a:lnTo>
                    <a:pt x="48006" y="383413"/>
                  </a:lnTo>
                  <a:lnTo>
                    <a:pt x="48006" y="396113"/>
                  </a:lnTo>
                  <a:lnTo>
                    <a:pt x="69850" y="396113"/>
                  </a:lnTo>
                  <a:lnTo>
                    <a:pt x="76200" y="383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487673" y="5072633"/>
              <a:ext cx="216535" cy="191135"/>
            </a:xfrm>
            <a:custGeom>
              <a:avLst/>
              <a:gdLst/>
              <a:ahLst/>
              <a:cxnLst/>
              <a:rect l="l" t="t" r="r" b="b"/>
              <a:pathLst>
                <a:path w="216535" h="191135">
                  <a:moveTo>
                    <a:pt x="216535" y="0"/>
                  </a:moveTo>
                  <a:lnTo>
                    <a:pt x="0" y="190627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2846958" y="3133725"/>
            <a:ext cx="1433830" cy="26860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Substitution/choice (S-</a:t>
            </a:r>
            <a:r>
              <a:rPr sz="1400" spc="-20" dirty="0">
                <a:latin typeface="Calibri"/>
                <a:cs typeface="Calibri"/>
              </a:rPr>
              <a:t>box)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400">
              <a:latin typeface="Calibri"/>
              <a:cs typeface="Calibri"/>
            </a:endParaRPr>
          </a:p>
          <a:p>
            <a:pPr marL="907415">
              <a:lnSpc>
                <a:spcPct val="100000"/>
              </a:lnSpc>
            </a:pPr>
            <a:r>
              <a:rPr sz="1400" spc="-25" dirty="0">
                <a:latin typeface="Calibri"/>
                <a:cs typeface="Calibri"/>
              </a:rPr>
              <a:t>32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400">
              <a:latin typeface="Calibri"/>
              <a:cs typeface="Calibri"/>
            </a:endParaRPr>
          </a:p>
          <a:p>
            <a:pPr marL="259079" marR="262255" algn="ctr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Permutation </a:t>
            </a:r>
            <a:r>
              <a:rPr sz="1400" spc="-25" dirty="0">
                <a:latin typeface="Calibri"/>
                <a:cs typeface="Calibri"/>
              </a:rPr>
              <a:t>(P)</a:t>
            </a:r>
            <a:endParaRPr sz="1400">
              <a:latin typeface="Calibri"/>
              <a:cs typeface="Calibri"/>
            </a:endParaRPr>
          </a:p>
          <a:p>
            <a:pPr marL="916940">
              <a:lnSpc>
                <a:spcPct val="100000"/>
              </a:lnSpc>
              <a:spcBef>
                <a:spcPts val="1230"/>
              </a:spcBef>
            </a:pPr>
            <a:r>
              <a:rPr sz="1400" spc="-25" dirty="0">
                <a:latin typeface="Calibri"/>
                <a:cs typeface="Calibri"/>
              </a:rPr>
              <a:t>32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1400">
              <a:latin typeface="Calibri"/>
              <a:cs typeface="Calibri"/>
            </a:endParaRPr>
          </a:p>
          <a:p>
            <a:pPr marL="41275" algn="ctr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latin typeface="Calibri"/>
                <a:cs typeface="Calibri"/>
              </a:rPr>
              <a:t>XOR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19150" y="656081"/>
            <a:ext cx="4782820" cy="5646420"/>
            <a:chOff x="719150" y="656081"/>
            <a:chExt cx="4782820" cy="5646420"/>
          </a:xfrm>
        </p:grpSpPr>
        <p:sp>
          <p:nvSpPr>
            <p:cNvPr id="79" name="object 79"/>
            <p:cNvSpPr/>
            <p:nvPr/>
          </p:nvSpPr>
          <p:spPr>
            <a:xfrm>
              <a:off x="1620774" y="828294"/>
              <a:ext cx="3870960" cy="4478020"/>
            </a:xfrm>
            <a:custGeom>
              <a:avLst/>
              <a:gdLst/>
              <a:ahLst/>
              <a:cxnLst/>
              <a:rect l="l" t="t" r="r" b="b"/>
              <a:pathLst>
                <a:path w="3870960" h="4478020">
                  <a:moveTo>
                    <a:pt x="0" y="4477511"/>
                  </a:moveTo>
                  <a:lnTo>
                    <a:pt x="3870960" y="4477511"/>
                  </a:lnTo>
                  <a:lnTo>
                    <a:pt x="3870960" y="0"/>
                  </a:lnTo>
                  <a:lnTo>
                    <a:pt x="0" y="0"/>
                  </a:lnTo>
                  <a:lnTo>
                    <a:pt x="0" y="4477511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19150" y="656081"/>
              <a:ext cx="2840355" cy="5646420"/>
            </a:xfrm>
            <a:custGeom>
              <a:avLst/>
              <a:gdLst/>
              <a:ahLst/>
              <a:cxnLst/>
              <a:rect l="l" t="t" r="r" b="b"/>
              <a:pathLst>
                <a:path w="2840354" h="5646420">
                  <a:moveTo>
                    <a:pt x="2840151" y="75438"/>
                  </a:moveTo>
                  <a:lnTo>
                    <a:pt x="717600" y="75438"/>
                  </a:lnTo>
                  <a:lnTo>
                    <a:pt x="713409" y="79121"/>
                  </a:lnTo>
                  <a:lnTo>
                    <a:pt x="712774" y="84074"/>
                  </a:lnTo>
                  <a:lnTo>
                    <a:pt x="87185" y="5095265"/>
                  </a:lnTo>
                  <a:lnTo>
                    <a:pt x="38277" y="5095456"/>
                  </a:lnTo>
                  <a:lnTo>
                    <a:pt x="38277" y="0"/>
                  </a:lnTo>
                  <a:lnTo>
                    <a:pt x="18465" y="0"/>
                  </a:lnTo>
                  <a:lnTo>
                    <a:pt x="18465" y="5108029"/>
                  </a:lnTo>
                  <a:lnTo>
                    <a:pt x="19519" y="5110556"/>
                  </a:lnTo>
                  <a:lnTo>
                    <a:pt x="23253" y="5114277"/>
                  </a:lnTo>
                  <a:lnTo>
                    <a:pt x="25438" y="5115191"/>
                  </a:lnTo>
                  <a:lnTo>
                    <a:pt x="38328" y="5105463"/>
                  </a:lnTo>
                  <a:lnTo>
                    <a:pt x="85915" y="5105463"/>
                  </a:lnTo>
                  <a:lnTo>
                    <a:pt x="27978" y="5569597"/>
                  </a:lnTo>
                  <a:lnTo>
                    <a:pt x="0" y="5566092"/>
                  </a:lnTo>
                  <a:lnTo>
                    <a:pt x="28371" y="5646420"/>
                  </a:lnTo>
                  <a:lnTo>
                    <a:pt x="69545" y="5584622"/>
                  </a:lnTo>
                  <a:lnTo>
                    <a:pt x="75615" y="5575528"/>
                  </a:lnTo>
                  <a:lnTo>
                    <a:pt x="47637" y="5572049"/>
                  </a:lnTo>
                  <a:lnTo>
                    <a:pt x="105879" y="5105463"/>
                  </a:lnTo>
                  <a:lnTo>
                    <a:pt x="2466797" y="5105463"/>
                  </a:lnTo>
                  <a:lnTo>
                    <a:pt x="2466898" y="5133645"/>
                  </a:lnTo>
                  <a:lnTo>
                    <a:pt x="2522740" y="5105463"/>
                  </a:lnTo>
                  <a:lnTo>
                    <a:pt x="2542971" y="5095240"/>
                  </a:lnTo>
                  <a:lnTo>
                    <a:pt x="2523579" y="5085651"/>
                  </a:lnTo>
                  <a:lnTo>
                    <a:pt x="2466644" y="5057445"/>
                  </a:lnTo>
                  <a:lnTo>
                    <a:pt x="2466733" y="5085651"/>
                  </a:lnTo>
                  <a:lnTo>
                    <a:pt x="107162" y="5095176"/>
                  </a:lnTo>
                  <a:lnTo>
                    <a:pt x="731380" y="95250"/>
                  </a:lnTo>
                  <a:lnTo>
                    <a:pt x="2840151" y="95250"/>
                  </a:lnTo>
                  <a:lnTo>
                    <a:pt x="2840151" y="86614"/>
                  </a:lnTo>
                  <a:lnTo>
                    <a:pt x="2840151" y="754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90" dirty="0"/>
              <a:t> </a:t>
            </a:r>
            <a:r>
              <a:rPr dirty="0"/>
              <a:t>Encryption</a:t>
            </a:r>
            <a:r>
              <a:rPr spc="-114" dirty="0"/>
              <a:t> </a:t>
            </a:r>
            <a:r>
              <a:rPr dirty="0"/>
              <a:t>Standard</a:t>
            </a:r>
            <a:r>
              <a:rPr spc="-95" dirty="0"/>
              <a:t> </a:t>
            </a:r>
            <a:r>
              <a:rPr spc="-10" dirty="0"/>
              <a:t>(DES):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178" y="1806701"/>
            <a:ext cx="8342630" cy="438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</a:tabLst>
            </a:pPr>
            <a:r>
              <a:rPr sz="2200" dirty="0">
                <a:latin typeface="Calibri"/>
                <a:cs typeface="Calibri"/>
              </a:rPr>
              <a:t>Initial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permutation: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First,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64-</a:t>
            </a:r>
            <a:r>
              <a:rPr sz="2200" dirty="0">
                <a:latin typeface="Calibri"/>
                <a:cs typeface="Calibri"/>
              </a:rPr>
              <a:t>bit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plaintext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passes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through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initial permutation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(IP)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rearranges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produce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permuted input.</a:t>
            </a:r>
            <a:endParaRPr sz="2200">
              <a:latin typeface="Calibri"/>
              <a:cs typeface="Calibri"/>
            </a:endParaRPr>
          </a:p>
          <a:p>
            <a:pPr marL="469265" marR="293370" indent="-457200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function: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phase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consisting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sixteen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rounds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same </a:t>
            </a:r>
            <a:r>
              <a:rPr sz="2200" dirty="0">
                <a:latin typeface="Calibri"/>
                <a:cs typeface="Calibri"/>
              </a:rPr>
              <a:t>function,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involves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permutation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substitution functions.</a:t>
            </a:r>
            <a:endParaRPr sz="2200">
              <a:latin typeface="Calibri"/>
              <a:cs typeface="Calibri"/>
            </a:endParaRPr>
          </a:p>
          <a:p>
            <a:pPr marL="469265" marR="690245" indent="-457200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200" dirty="0">
                <a:latin typeface="Calibri"/>
                <a:cs typeface="Calibri"/>
              </a:rPr>
              <a:t>Swap: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swapped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again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cipher,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i.e.,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after </a:t>
            </a:r>
            <a:r>
              <a:rPr sz="2200" dirty="0">
                <a:latin typeface="Calibri"/>
                <a:cs typeface="Calibri"/>
              </a:rPr>
              <a:t>round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16</a:t>
            </a:r>
            <a:r>
              <a:rPr sz="2200" spc="4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followed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final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permutation.</a:t>
            </a:r>
            <a:endParaRPr sz="22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200" spc="-10" dirty="0">
                <a:latin typeface="Calibri"/>
                <a:cs typeface="Calibri"/>
              </a:rPr>
              <a:t>Inverse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(Final)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permutation: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inverse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initial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permutation.</a:t>
            </a:r>
            <a:endParaRPr sz="2200">
              <a:latin typeface="Calibri"/>
              <a:cs typeface="Calibri"/>
            </a:endParaRPr>
          </a:p>
          <a:p>
            <a:pPr marL="469265" marR="40005" indent="-457200">
              <a:lnSpc>
                <a:spcPct val="100000"/>
              </a:lnSpc>
              <a:buAutoNum type="arabicPeriod" startAt="5"/>
              <a:tabLst>
                <a:tab pos="469265" algn="l"/>
              </a:tabLst>
            </a:pPr>
            <a:r>
              <a:rPr sz="2200" dirty="0">
                <a:latin typeface="Calibri"/>
                <a:cs typeface="Calibri"/>
              </a:rPr>
              <a:t>Subkey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generation: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sixteen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rounds,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different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subkey </a:t>
            </a:r>
            <a:r>
              <a:rPr sz="2200" dirty="0">
                <a:latin typeface="Calibri"/>
                <a:cs typeface="Calibri"/>
              </a:rPr>
              <a:t>(Ki)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derived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combination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left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circular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shift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permutation.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Encryption</a:t>
            </a:r>
            <a:r>
              <a:rPr spc="-80" dirty="0"/>
              <a:t> </a:t>
            </a:r>
            <a:r>
              <a:rPr dirty="0"/>
              <a:t>Standard</a:t>
            </a:r>
            <a:r>
              <a:rPr spc="-70" dirty="0"/>
              <a:t> </a:t>
            </a:r>
            <a:r>
              <a:rPr dirty="0"/>
              <a:t>(DES):</a:t>
            </a:r>
            <a:r>
              <a:rPr spc="-50" dirty="0"/>
              <a:t> </a:t>
            </a:r>
            <a:r>
              <a:rPr dirty="0"/>
              <a:t>-</a:t>
            </a:r>
            <a:r>
              <a:rPr spc="-80" dirty="0"/>
              <a:t> </a:t>
            </a:r>
            <a:r>
              <a:rPr dirty="0"/>
              <a:t>Initial</a:t>
            </a:r>
            <a:r>
              <a:rPr spc="-60" dirty="0"/>
              <a:t> </a:t>
            </a:r>
            <a:r>
              <a:rPr spc="-10" dirty="0"/>
              <a:t>Permutation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9182" y="1806701"/>
            <a:ext cx="8940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initial</a:t>
            </a:r>
            <a:endParaRPr sz="22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tabLst>
                <a:tab pos="488950" algn="l"/>
              </a:tabLst>
            </a:pPr>
            <a:r>
              <a:rPr sz="2200" spc="-2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378" y="1806701"/>
            <a:ext cx="144843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permutation </a:t>
            </a:r>
            <a:r>
              <a:rPr sz="2200" spc="-25" dirty="0">
                <a:latin typeface="Calibri"/>
                <a:cs typeface="Calibri"/>
              </a:rPr>
              <a:t>DES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69057" y="2477261"/>
            <a:ext cx="1123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9378" y="2812237"/>
            <a:ext cx="257492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changes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order</a:t>
            </a:r>
            <a:r>
              <a:rPr sz="2200" spc="47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45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plaintext</a:t>
            </a:r>
            <a:r>
              <a:rPr sz="2200" spc="4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prior</a:t>
            </a:r>
            <a:r>
              <a:rPr sz="2200" spc="459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4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first</a:t>
            </a:r>
            <a:r>
              <a:rPr sz="2200" spc="54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round</a:t>
            </a:r>
            <a:r>
              <a:rPr sz="2200" spc="200" dirty="0">
                <a:latin typeface="Calibri"/>
                <a:cs typeface="Calibri"/>
              </a:rPr>
              <a:t>   </a:t>
            </a:r>
            <a:r>
              <a:rPr sz="2200" spc="-2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encryption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378" y="4488891"/>
            <a:ext cx="257365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3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final</a:t>
            </a:r>
            <a:r>
              <a:rPr sz="2200" spc="2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permutation </a:t>
            </a:r>
            <a:r>
              <a:rPr sz="2200" dirty="0">
                <a:latin typeface="Calibri"/>
                <a:cs typeface="Calibri"/>
              </a:rPr>
              <a:t>occurs</a:t>
            </a:r>
            <a:r>
              <a:rPr sz="2200" spc="365" dirty="0">
                <a:latin typeface="Calibri"/>
                <a:cs typeface="Calibri"/>
              </a:rPr>
              <a:t>    </a:t>
            </a:r>
            <a:r>
              <a:rPr sz="2200" dirty="0">
                <a:latin typeface="Calibri"/>
                <a:cs typeface="Calibri"/>
              </a:rPr>
              <a:t>after</a:t>
            </a:r>
            <a:r>
              <a:rPr sz="2200" spc="365" dirty="0">
                <a:latin typeface="Calibri"/>
                <a:cs typeface="Calibri"/>
              </a:rPr>
              <a:t>   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sixteen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rounds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DES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204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completed.</a:t>
            </a:r>
            <a:r>
              <a:rPr sz="2200" spc="21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215" dirty="0">
                <a:latin typeface="Calibri"/>
                <a:cs typeface="Calibri"/>
              </a:rPr>
              <a:t>  </a:t>
            </a:r>
            <a:r>
              <a:rPr sz="2200" spc="-2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44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inverse</a:t>
            </a:r>
            <a:r>
              <a:rPr sz="2200" spc="459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450" dirty="0">
                <a:latin typeface="Calibri"/>
                <a:cs typeface="Calibri"/>
              </a:rPr>
              <a:t>  </a:t>
            </a:r>
            <a:r>
              <a:rPr sz="2200" spc="-2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9378" y="6166205"/>
            <a:ext cx="2210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initial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permutation.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42359" y="3681984"/>
            <a:ext cx="5466715" cy="623570"/>
          </a:xfrm>
          <a:prstGeom prst="rect">
            <a:avLst/>
          </a:prstGeom>
          <a:solidFill>
            <a:srgbClr val="BEBEBE"/>
          </a:solidFill>
          <a:ln w="12192">
            <a:solidFill>
              <a:srgbClr val="000000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latin typeface="Calibri"/>
                <a:cs typeface="Calibri"/>
              </a:rPr>
              <a:t>16</a:t>
            </a:r>
            <a:r>
              <a:rPr sz="2400" spc="-10" dirty="0">
                <a:latin typeface="Calibri"/>
                <a:cs typeface="Calibri"/>
              </a:rPr>
              <a:t> Rounds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36009" y="1827237"/>
            <a:ext cx="5479415" cy="1628139"/>
            <a:chOff x="3636009" y="1827237"/>
            <a:chExt cx="5479415" cy="1628139"/>
          </a:xfrm>
        </p:grpSpPr>
        <p:sp>
          <p:nvSpPr>
            <p:cNvPr id="12" name="object 12"/>
            <p:cNvSpPr/>
            <p:nvPr/>
          </p:nvSpPr>
          <p:spPr>
            <a:xfrm>
              <a:off x="3642359" y="2157983"/>
              <a:ext cx="5466715" cy="914400"/>
            </a:xfrm>
            <a:custGeom>
              <a:avLst/>
              <a:gdLst/>
              <a:ahLst/>
              <a:cxnLst/>
              <a:rect l="l" t="t" r="r" b="b"/>
              <a:pathLst>
                <a:path w="5466715" h="914400">
                  <a:moveTo>
                    <a:pt x="5466588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5466588" y="914400"/>
                  </a:lnTo>
                  <a:lnTo>
                    <a:pt x="546658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42359" y="2157983"/>
              <a:ext cx="5466715" cy="914400"/>
            </a:xfrm>
            <a:custGeom>
              <a:avLst/>
              <a:gdLst/>
              <a:ahLst/>
              <a:cxnLst/>
              <a:rect l="l" t="t" r="r" b="b"/>
              <a:pathLst>
                <a:path w="5466715" h="914400">
                  <a:moveTo>
                    <a:pt x="0" y="914400"/>
                  </a:moveTo>
                  <a:lnTo>
                    <a:pt x="5466588" y="914400"/>
                  </a:lnTo>
                  <a:lnTo>
                    <a:pt x="5466588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03157" y="2100833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80">
                  <a:moveTo>
                    <a:pt x="147827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7827" y="144779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503157" y="2100833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80">
                  <a:moveTo>
                    <a:pt x="0" y="144779"/>
                  </a:moveTo>
                  <a:lnTo>
                    <a:pt x="147827" y="144779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3839" y="1840953"/>
              <a:ext cx="106616" cy="33074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09465" y="1863089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8763" y="1840953"/>
              <a:ext cx="106616" cy="33074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644389" y="1863089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3683" y="1827237"/>
              <a:ext cx="106616" cy="33074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909309" y="1849373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7727" y="1827237"/>
              <a:ext cx="106616" cy="33074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023353" y="1849373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1479" y="1833333"/>
              <a:ext cx="106616" cy="33074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087105" y="1855469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2147" y="3121113"/>
              <a:ext cx="106616" cy="33074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097773" y="3143250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7727" y="3124161"/>
              <a:ext cx="106616" cy="33074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023353" y="3146297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3683" y="3113493"/>
              <a:ext cx="106616" cy="33074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909309" y="3135630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291" y="3113493"/>
              <a:ext cx="106616" cy="33074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677917" y="3135630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3839" y="3113493"/>
              <a:ext cx="106616" cy="33074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109465" y="3135630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3731" y="1840953"/>
              <a:ext cx="106616" cy="33074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579357" y="1863089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4023359" y="2074164"/>
            <a:ext cx="172720" cy="170815"/>
            <a:chOff x="4023359" y="2074164"/>
            <a:chExt cx="172720" cy="170815"/>
          </a:xfrm>
        </p:grpSpPr>
        <p:sp>
          <p:nvSpPr>
            <p:cNvPr id="39" name="object 39"/>
            <p:cNvSpPr/>
            <p:nvPr/>
          </p:nvSpPr>
          <p:spPr>
            <a:xfrm>
              <a:off x="4036313" y="2087118"/>
              <a:ext cx="146685" cy="144780"/>
            </a:xfrm>
            <a:custGeom>
              <a:avLst/>
              <a:gdLst/>
              <a:ahLst/>
              <a:cxnLst/>
              <a:rect l="l" t="t" r="r" b="b"/>
              <a:pathLst>
                <a:path w="146685" h="144780">
                  <a:moveTo>
                    <a:pt x="146303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6303" y="144779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36313" y="2087118"/>
              <a:ext cx="146685" cy="144780"/>
            </a:xfrm>
            <a:custGeom>
              <a:avLst/>
              <a:gdLst/>
              <a:ahLst/>
              <a:cxnLst/>
              <a:rect l="l" t="t" r="r" b="b"/>
              <a:pathLst>
                <a:path w="146685" h="144780">
                  <a:moveTo>
                    <a:pt x="0" y="144779"/>
                  </a:moveTo>
                  <a:lnTo>
                    <a:pt x="146303" y="144779"/>
                  </a:lnTo>
                  <a:lnTo>
                    <a:pt x="146303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4546091" y="2074164"/>
            <a:ext cx="173990" cy="170815"/>
            <a:chOff x="4546091" y="2074164"/>
            <a:chExt cx="173990" cy="170815"/>
          </a:xfrm>
        </p:grpSpPr>
        <p:sp>
          <p:nvSpPr>
            <p:cNvPr id="42" name="object 42"/>
            <p:cNvSpPr/>
            <p:nvPr/>
          </p:nvSpPr>
          <p:spPr>
            <a:xfrm>
              <a:off x="4559045" y="2087118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80">
                  <a:moveTo>
                    <a:pt x="147827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7827" y="144779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59045" y="2087118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80">
                  <a:moveTo>
                    <a:pt x="0" y="144779"/>
                  </a:moveTo>
                  <a:lnTo>
                    <a:pt x="147827" y="144779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7999476" y="2080260"/>
            <a:ext cx="173990" cy="169545"/>
            <a:chOff x="7999476" y="2080260"/>
            <a:chExt cx="173990" cy="169545"/>
          </a:xfrm>
        </p:grpSpPr>
        <p:sp>
          <p:nvSpPr>
            <p:cNvPr id="45" name="object 45"/>
            <p:cNvSpPr/>
            <p:nvPr/>
          </p:nvSpPr>
          <p:spPr>
            <a:xfrm>
              <a:off x="8012430" y="2093214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4" h="143510">
                  <a:moveTo>
                    <a:pt x="147827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7827" y="143255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012430" y="2093214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4" h="143510">
                  <a:moveTo>
                    <a:pt x="0" y="143255"/>
                  </a:moveTo>
                  <a:lnTo>
                    <a:pt x="147827" y="143255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4023359" y="2988564"/>
            <a:ext cx="172720" cy="170815"/>
            <a:chOff x="4023359" y="2988564"/>
            <a:chExt cx="172720" cy="170815"/>
          </a:xfrm>
        </p:grpSpPr>
        <p:sp>
          <p:nvSpPr>
            <p:cNvPr id="48" name="object 48"/>
            <p:cNvSpPr/>
            <p:nvPr/>
          </p:nvSpPr>
          <p:spPr>
            <a:xfrm>
              <a:off x="4036313" y="3001518"/>
              <a:ext cx="146685" cy="144780"/>
            </a:xfrm>
            <a:custGeom>
              <a:avLst/>
              <a:gdLst/>
              <a:ahLst/>
              <a:cxnLst/>
              <a:rect l="l" t="t" r="r" b="b"/>
              <a:pathLst>
                <a:path w="146685" h="144780">
                  <a:moveTo>
                    <a:pt x="146303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6303" y="144779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36313" y="3001518"/>
              <a:ext cx="146685" cy="144780"/>
            </a:xfrm>
            <a:custGeom>
              <a:avLst/>
              <a:gdLst/>
              <a:ahLst/>
              <a:cxnLst/>
              <a:rect l="l" t="t" r="r" b="b"/>
              <a:pathLst>
                <a:path w="146685" h="144780">
                  <a:moveTo>
                    <a:pt x="0" y="144779"/>
                  </a:moveTo>
                  <a:lnTo>
                    <a:pt x="146303" y="144779"/>
                  </a:lnTo>
                  <a:lnTo>
                    <a:pt x="146303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4581144" y="2987039"/>
            <a:ext cx="172720" cy="169545"/>
            <a:chOff x="4581144" y="2987039"/>
            <a:chExt cx="172720" cy="169545"/>
          </a:xfrm>
        </p:grpSpPr>
        <p:sp>
          <p:nvSpPr>
            <p:cNvPr id="51" name="object 51"/>
            <p:cNvSpPr/>
            <p:nvPr/>
          </p:nvSpPr>
          <p:spPr>
            <a:xfrm>
              <a:off x="4594098" y="2999993"/>
              <a:ext cx="146685" cy="143510"/>
            </a:xfrm>
            <a:custGeom>
              <a:avLst/>
              <a:gdLst/>
              <a:ahLst/>
              <a:cxnLst/>
              <a:rect l="l" t="t" r="r" b="b"/>
              <a:pathLst>
                <a:path w="146685" h="143510">
                  <a:moveTo>
                    <a:pt x="146303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6303" y="143255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94098" y="2999993"/>
              <a:ext cx="146685" cy="143510"/>
            </a:xfrm>
            <a:custGeom>
              <a:avLst/>
              <a:gdLst/>
              <a:ahLst/>
              <a:cxnLst/>
              <a:rect l="l" t="t" r="r" b="b"/>
              <a:pathLst>
                <a:path w="146685" h="143510">
                  <a:moveTo>
                    <a:pt x="0" y="143255"/>
                  </a:moveTo>
                  <a:lnTo>
                    <a:pt x="146303" y="143255"/>
                  </a:lnTo>
                  <a:lnTo>
                    <a:pt x="146303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7999476" y="2988564"/>
            <a:ext cx="173990" cy="170815"/>
            <a:chOff x="7999476" y="2988564"/>
            <a:chExt cx="173990" cy="170815"/>
          </a:xfrm>
        </p:grpSpPr>
        <p:sp>
          <p:nvSpPr>
            <p:cNvPr id="54" name="object 54"/>
            <p:cNvSpPr/>
            <p:nvPr/>
          </p:nvSpPr>
          <p:spPr>
            <a:xfrm>
              <a:off x="8012430" y="3001518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80">
                  <a:moveTo>
                    <a:pt x="147827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7827" y="144779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8012430" y="3001518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80">
                  <a:moveTo>
                    <a:pt x="0" y="144779"/>
                  </a:moveTo>
                  <a:lnTo>
                    <a:pt x="147827" y="144779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8490204" y="2988564"/>
            <a:ext cx="173990" cy="170815"/>
            <a:chOff x="8490204" y="2988564"/>
            <a:chExt cx="173990" cy="170815"/>
          </a:xfrm>
        </p:grpSpPr>
        <p:sp>
          <p:nvSpPr>
            <p:cNvPr id="57" name="object 57"/>
            <p:cNvSpPr/>
            <p:nvPr/>
          </p:nvSpPr>
          <p:spPr>
            <a:xfrm>
              <a:off x="8503158" y="3001518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80">
                  <a:moveTo>
                    <a:pt x="147827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7827" y="144779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8503158" y="3001518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80">
                  <a:moveTo>
                    <a:pt x="0" y="144779"/>
                  </a:moveTo>
                  <a:lnTo>
                    <a:pt x="147827" y="144779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5823203" y="2987039"/>
            <a:ext cx="173990" cy="169545"/>
            <a:chOff x="5823203" y="2987039"/>
            <a:chExt cx="173990" cy="169545"/>
          </a:xfrm>
        </p:grpSpPr>
        <p:sp>
          <p:nvSpPr>
            <p:cNvPr id="60" name="object 60"/>
            <p:cNvSpPr/>
            <p:nvPr/>
          </p:nvSpPr>
          <p:spPr>
            <a:xfrm>
              <a:off x="5836157" y="2999993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4" h="143510">
                  <a:moveTo>
                    <a:pt x="147827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7827" y="143255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836157" y="2999993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4" h="143510">
                  <a:moveTo>
                    <a:pt x="0" y="143255"/>
                  </a:moveTo>
                  <a:lnTo>
                    <a:pt x="147827" y="143255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6935723" y="2987039"/>
            <a:ext cx="173990" cy="169545"/>
            <a:chOff x="6935723" y="2987039"/>
            <a:chExt cx="173990" cy="169545"/>
          </a:xfrm>
        </p:grpSpPr>
        <p:sp>
          <p:nvSpPr>
            <p:cNvPr id="63" name="object 63"/>
            <p:cNvSpPr/>
            <p:nvPr/>
          </p:nvSpPr>
          <p:spPr>
            <a:xfrm>
              <a:off x="6948677" y="2999993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4" h="143510">
                  <a:moveTo>
                    <a:pt x="147827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7827" y="143255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48677" y="2999993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4" h="143510">
                  <a:moveTo>
                    <a:pt x="0" y="143255"/>
                  </a:moveTo>
                  <a:lnTo>
                    <a:pt x="147827" y="143255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6935723" y="2080260"/>
            <a:ext cx="173990" cy="169545"/>
            <a:chOff x="6935723" y="2080260"/>
            <a:chExt cx="173990" cy="169545"/>
          </a:xfrm>
        </p:grpSpPr>
        <p:sp>
          <p:nvSpPr>
            <p:cNvPr id="66" name="object 66"/>
            <p:cNvSpPr/>
            <p:nvPr/>
          </p:nvSpPr>
          <p:spPr>
            <a:xfrm>
              <a:off x="6948677" y="2093214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4" h="143510">
                  <a:moveTo>
                    <a:pt x="147827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7827" y="143255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48677" y="2093214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4" h="143510">
                  <a:moveTo>
                    <a:pt x="0" y="143255"/>
                  </a:moveTo>
                  <a:lnTo>
                    <a:pt x="147827" y="143255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5823203" y="2055876"/>
            <a:ext cx="173990" cy="170815"/>
            <a:chOff x="5823203" y="2055876"/>
            <a:chExt cx="173990" cy="170815"/>
          </a:xfrm>
        </p:grpSpPr>
        <p:sp>
          <p:nvSpPr>
            <p:cNvPr id="69" name="object 69"/>
            <p:cNvSpPr/>
            <p:nvPr/>
          </p:nvSpPr>
          <p:spPr>
            <a:xfrm>
              <a:off x="5836157" y="2068830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80">
                  <a:moveTo>
                    <a:pt x="147827" y="0"/>
                  </a:moveTo>
                  <a:lnTo>
                    <a:pt x="0" y="0"/>
                  </a:lnTo>
                  <a:lnTo>
                    <a:pt x="0" y="144779"/>
                  </a:lnTo>
                  <a:lnTo>
                    <a:pt x="147827" y="144779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836157" y="2068830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80">
                  <a:moveTo>
                    <a:pt x="0" y="144779"/>
                  </a:moveTo>
                  <a:lnTo>
                    <a:pt x="147827" y="144779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4779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8532876" y="3124161"/>
            <a:ext cx="106680" cy="330835"/>
            <a:chOff x="8532876" y="3124161"/>
            <a:chExt cx="106680" cy="330835"/>
          </a:xfrm>
        </p:grpSpPr>
        <p:pic>
          <p:nvPicPr>
            <p:cNvPr id="72" name="object 7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2876" y="3124161"/>
              <a:ext cx="106616" cy="330746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8588502" y="3146297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4049014" y="1578051"/>
            <a:ext cx="30537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9275" algn="l"/>
                <a:tab pos="1747520" algn="l"/>
                <a:tab pos="2860675" algn="l"/>
              </a:tabLst>
            </a:pPr>
            <a:r>
              <a:rPr sz="2100" spc="-75" baseline="1984" dirty="0">
                <a:latin typeface="Calibri"/>
                <a:cs typeface="Calibri"/>
              </a:rPr>
              <a:t>1</a:t>
            </a:r>
            <a:r>
              <a:rPr sz="2100" baseline="1984" dirty="0">
                <a:latin typeface="Calibri"/>
                <a:cs typeface="Calibri"/>
              </a:rPr>
              <a:t>	</a:t>
            </a:r>
            <a:r>
              <a:rPr sz="2100" spc="-75" baseline="1984" dirty="0">
                <a:latin typeface="Calibri"/>
                <a:cs typeface="Calibri"/>
              </a:rPr>
              <a:t>2</a:t>
            </a:r>
            <a:r>
              <a:rPr sz="2100" baseline="1984" dirty="0">
                <a:latin typeface="Calibri"/>
                <a:cs typeface="Calibri"/>
              </a:rPr>
              <a:t>	</a:t>
            </a:r>
            <a:r>
              <a:rPr sz="1400" spc="-25" dirty="0">
                <a:latin typeface="Calibri"/>
                <a:cs typeface="Calibri"/>
              </a:rPr>
              <a:t>25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25" dirty="0">
                <a:latin typeface="Calibri"/>
                <a:cs typeface="Calibri"/>
              </a:rPr>
              <a:t>40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977378" y="1578051"/>
            <a:ext cx="69659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03555" algn="l"/>
              </a:tabLst>
            </a:pPr>
            <a:r>
              <a:rPr sz="1400" spc="-25" dirty="0">
                <a:latin typeface="Calibri"/>
                <a:cs typeface="Calibri"/>
              </a:rPr>
              <a:t>58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25" dirty="0">
                <a:latin typeface="Calibri"/>
                <a:cs typeface="Calibri"/>
              </a:rPr>
              <a:t>64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135879" y="2987039"/>
            <a:ext cx="173990" cy="169545"/>
            <a:chOff x="5135879" y="2987039"/>
            <a:chExt cx="173990" cy="169545"/>
          </a:xfrm>
        </p:grpSpPr>
        <p:sp>
          <p:nvSpPr>
            <p:cNvPr id="77" name="object 77"/>
            <p:cNvSpPr/>
            <p:nvPr/>
          </p:nvSpPr>
          <p:spPr>
            <a:xfrm>
              <a:off x="5148833" y="2999993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4" h="143510">
                  <a:moveTo>
                    <a:pt x="147827" y="0"/>
                  </a:moveTo>
                  <a:lnTo>
                    <a:pt x="0" y="0"/>
                  </a:lnTo>
                  <a:lnTo>
                    <a:pt x="0" y="143255"/>
                  </a:lnTo>
                  <a:lnTo>
                    <a:pt x="147827" y="143255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148833" y="2999993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4" h="143510">
                  <a:moveTo>
                    <a:pt x="0" y="143255"/>
                  </a:moveTo>
                  <a:lnTo>
                    <a:pt x="147827" y="143255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3255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061205" y="3316046"/>
            <a:ext cx="462470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77215" algn="l"/>
                <a:tab pos="1115060" algn="l"/>
                <a:tab pos="1747520" algn="l"/>
                <a:tab pos="2860675" algn="l"/>
                <a:tab pos="3940810" algn="l"/>
                <a:tab pos="4431665" algn="l"/>
              </a:tabLst>
            </a:pPr>
            <a:r>
              <a:rPr sz="2100" spc="-75" baseline="1984" dirty="0">
                <a:latin typeface="Calibri"/>
                <a:cs typeface="Calibri"/>
              </a:rPr>
              <a:t>1</a:t>
            </a:r>
            <a:r>
              <a:rPr sz="2100" baseline="1984" dirty="0">
                <a:latin typeface="Calibri"/>
                <a:cs typeface="Calibri"/>
              </a:rPr>
              <a:t>	</a:t>
            </a:r>
            <a:r>
              <a:rPr sz="2100" spc="-75" baseline="1984" dirty="0">
                <a:latin typeface="Calibri"/>
                <a:cs typeface="Calibri"/>
              </a:rPr>
              <a:t>2</a:t>
            </a:r>
            <a:r>
              <a:rPr sz="2100" baseline="1984" dirty="0">
                <a:latin typeface="Calibri"/>
                <a:cs typeface="Calibri"/>
              </a:rPr>
              <a:t>	</a:t>
            </a:r>
            <a:r>
              <a:rPr sz="2100" spc="-75" baseline="1984" dirty="0">
                <a:latin typeface="Calibri"/>
                <a:cs typeface="Calibri"/>
              </a:rPr>
              <a:t>8</a:t>
            </a:r>
            <a:r>
              <a:rPr sz="2100" baseline="1984" dirty="0">
                <a:latin typeface="Calibri"/>
                <a:cs typeface="Calibri"/>
              </a:rPr>
              <a:t>	</a:t>
            </a:r>
            <a:r>
              <a:rPr sz="1400" spc="-25" dirty="0">
                <a:latin typeface="Calibri"/>
                <a:cs typeface="Calibri"/>
              </a:rPr>
              <a:t>25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25" dirty="0">
                <a:latin typeface="Calibri"/>
                <a:cs typeface="Calibri"/>
              </a:rPr>
              <a:t>40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25" dirty="0">
                <a:latin typeface="Calibri"/>
                <a:cs typeface="Calibri"/>
              </a:rPr>
              <a:t>58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25" dirty="0">
                <a:latin typeface="Calibri"/>
                <a:cs typeface="Calibri"/>
              </a:rPr>
              <a:t>64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087240" y="1933955"/>
            <a:ext cx="4508500" cy="1518285"/>
            <a:chOff x="4087240" y="1933955"/>
            <a:chExt cx="4508500" cy="1518285"/>
          </a:xfrm>
        </p:grpSpPr>
        <p:pic>
          <p:nvPicPr>
            <p:cNvPr id="81" name="object 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6359" y="3121113"/>
              <a:ext cx="106616" cy="330746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5221985" y="3143250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087241" y="2220848"/>
              <a:ext cx="4508500" cy="768985"/>
            </a:xfrm>
            <a:custGeom>
              <a:avLst/>
              <a:gdLst/>
              <a:ahLst/>
              <a:cxnLst/>
              <a:rect l="l" t="t" r="r" b="b"/>
              <a:pathLst>
                <a:path w="4508500" h="768985">
                  <a:moveTo>
                    <a:pt x="2957576" y="670433"/>
                  </a:moveTo>
                  <a:lnTo>
                    <a:pt x="2929420" y="672033"/>
                  </a:lnTo>
                  <a:lnTo>
                    <a:pt x="2925521" y="602996"/>
                  </a:lnTo>
                  <a:lnTo>
                    <a:pt x="2913888" y="602996"/>
                  </a:lnTo>
                  <a:lnTo>
                    <a:pt x="2905658" y="602996"/>
                  </a:lnTo>
                  <a:lnTo>
                    <a:pt x="2909557" y="670433"/>
                  </a:lnTo>
                  <a:lnTo>
                    <a:pt x="2909659" y="672033"/>
                  </a:lnTo>
                  <a:lnTo>
                    <a:pt x="2909722" y="673150"/>
                  </a:lnTo>
                  <a:lnTo>
                    <a:pt x="2881503" y="674751"/>
                  </a:lnTo>
                  <a:lnTo>
                    <a:pt x="2923921" y="748665"/>
                  </a:lnTo>
                  <a:lnTo>
                    <a:pt x="2950959" y="685800"/>
                  </a:lnTo>
                  <a:lnTo>
                    <a:pt x="2957576" y="670433"/>
                  </a:lnTo>
                  <a:close/>
                </a:path>
                <a:path w="4508500" h="768985">
                  <a:moveTo>
                    <a:pt x="4508119" y="40005"/>
                  </a:moveTo>
                  <a:lnTo>
                    <a:pt x="4488307" y="40005"/>
                  </a:lnTo>
                  <a:lnTo>
                    <a:pt x="4488307" y="196634"/>
                  </a:lnTo>
                  <a:lnTo>
                    <a:pt x="2410701" y="520623"/>
                  </a:lnTo>
                  <a:lnTo>
                    <a:pt x="1746389" y="438251"/>
                  </a:lnTo>
                  <a:lnTo>
                    <a:pt x="3999738" y="233680"/>
                  </a:lnTo>
                  <a:lnTo>
                    <a:pt x="4003675" y="229362"/>
                  </a:lnTo>
                  <a:lnTo>
                    <a:pt x="4003675" y="224282"/>
                  </a:lnTo>
                  <a:lnTo>
                    <a:pt x="4003675" y="214376"/>
                  </a:lnTo>
                  <a:lnTo>
                    <a:pt x="4003675" y="20193"/>
                  </a:lnTo>
                  <a:lnTo>
                    <a:pt x="3983863" y="20193"/>
                  </a:lnTo>
                  <a:lnTo>
                    <a:pt x="3983863" y="215201"/>
                  </a:lnTo>
                  <a:lnTo>
                    <a:pt x="1653565" y="426745"/>
                  </a:lnTo>
                  <a:lnTo>
                    <a:pt x="1560499" y="415213"/>
                  </a:lnTo>
                  <a:lnTo>
                    <a:pt x="1560499" y="435190"/>
                  </a:lnTo>
                  <a:lnTo>
                    <a:pt x="927925" y="492607"/>
                  </a:lnTo>
                  <a:lnTo>
                    <a:pt x="651738" y="322491"/>
                  </a:lnTo>
                  <a:lnTo>
                    <a:pt x="1560499" y="435190"/>
                  </a:lnTo>
                  <a:lnTo>
                    <a:pt x="1560499" y="415213"/>
                  </a:lnTo>
                  <a:lnTo>
                    <a:pt x="611124" y="297472"/>
                  </a:lnTo>
                  <a:lnTo>
                    <a:pt x="564489" y="268732"/>
                  </a:lnTo>
                  <a:lnTo>
                    <a:pt x="555828" y="263398"/>
                  </a:lnTo>
                  <a:lnTo>
                    <a:pt x="555739" y="260604"/>
                  </a:lnTo>
                  <a:lnTo>
                    <a:pt x="547255" y="762"/>
                  </a:lnTo>
                  <a:lnTo>
                    <a:pt x="547243" y="0"/>
                  </a:lnTo>
                  <a:lnTo>
                    <a:pt x="527431" y="762"/>
                  </a:lnTo>
                  <a:lnTo>
                    <a:pt x="536295" y="268732"/>
                  </a:lnTo>
                  <a:lnTo>
                    <a:pt x="536321" y="272669"/>
                  </a:lnTo>
                  <a:lnTo>
                    <a:pt x="538099" y="275717"/>
                  </a:lnTo>
                  <a:lnTo>
                    <a:pt x="541020" y="277368"/>
                  </a:lnTo>
                  <a:lnTo>
                    <a:pt x="564172" y="291642"/>
                  </a:lnTo>
                  <a:lnTo>
                    <a:pt x="94729" y="233426"/>
                  </a:lnTo>
                  <a:lnTo>
                    <a:pt x="24511" y="224726"/>
                  </a:lnTo>
                  <a:lnTo>
                    <a:pt x="24511" y="223647"/>
                  </a:lnTo>
                  <a:lnTo>
                    <a:pt x="24511" y="29337"/>
                  </a:lnTo>
                  <a:lnTo>
                    <a:pt x="4699" y="29337"/>
                  </a:lnTo>
                  <a:lnTo>
                    <a:pt x="4699" y="238506"/>
                  </a:lnTo>
                  <a:lnTo>
                    <a:pt x="8382" y="242697"/>
                  </a:lnTo>
                  <a:lnTo>
                    <a:pt x="604748" y="316661"/>
                  </a:lnTo>
                  <a:lnTo>
                    <a:pt x="895057" y="495592"/>
                  </a:lnTo>
                  <a:lnTo>
                    <a:pt x="26670" y="574421"/>
                  </a:lnTo>
                  <a:lnTo>
                    <a:pt x="22733" y="578993"/>
                  </a:lnTo>
                  <a:lnTo>
                    <a:pt x="28105" y="690499"/>
                  </a:lnTo>
                  <a:lnTo>
                    <a:pt x="28206" y="692823"/>
                  </a:lnTo>
                  <a:lnTo>
                    <a:pt x="0" y="694182"/>
                  </a:lnTo>
                  <a:lnTo>
                    <a:pt x="41783" y="768477"/>
                  </a:lnTo>
                  <a:lnTo>
                    <a:pt x="69583" y="705485"/>
                  </a:lnTo>
                  <a:lnTo>
                    <a:pt x="76200" y="690499"/>
                  </a:lnTo>
                  <a:lnTo>
                    <a:pt x="48018" y="691870"/>
                  </a:lnTo>
                  <a:lnTo>
                    <a:pt x="43294" y="593725"/>
                  </a:lnTo>
                  <a:lnTo>
                    <a:pt x="43256" y="592874"/>
                  </a:lnTo>
                  <a:lnTo>
                    <a:pt x="148501" y="583311"/>
                  </a:lnTo>
                  <a:lnTo>
                    <a:pt x="923264" y="512978"/>
                  </a:lnTo>
                  <a:lnTo>
                    <a:pt x="1127887" y="639089"/>
                  </a:lnTo>
                  <a:lnTo>
                    <a:pt x="1127887" y="672465"/>
                  </a:lnTo>
                  <a:lnTo>
                    <a:pt x="1099693" y="672465"/>
                  </a:lnTo>
                  <a:lnTo>
                    <a:pt x="1137793" y="748665"/>
                  </a:lnTo>
                  <a:lnTo>
                    <a:pt x="1169543" y="685165"/>
                  </a:lnTo>
                  <a:lnTo>
                    <a:pt x="1175893" y="672465"/>
                  </a:lnTo>
                  <a:lnTo>
                    <a:pt x="1147699" y="672465"/>
                  </a:lnTo>
                  <a:lnTo>
                    <a:pt x="1147699" y="641985"/>
                  </a:lnTo>
                  <a:lnTo>
                    <a:pt x="1147699" y="633603"/>
                  </a:lnTo>
                  <a:lnTo>
                    <a:pt x="1147699" y="630047"/>
                  </a:lnTo>
                  <a:lnTo>
                    <a:pt x="1145921" y="626872"/>
                  </a:lnTo>
                  <a:lnTo>
                    <a:pt x="956144" y="509993"/>
                  </a:lnTo>
                  <a:lnTo>
                    <a:pt x="1653324" y="446697"/>
                  </a:lnTo>
                  <a:lnTo>
                    <a:pt x="2339289" y="531761"/>
                  </a:lnTo>
                  <a:lnTo>
                    <a:pt x="1812417" y="613918"/>
                  </a:lnTo>
                  <a:lnTo>
                    <a:pt x="1808734" y="618490"/>
                  </a:lnTo>
                  <a:lnTo>
                    <a:pt x="1812086" y="662774"/>
                  </a:lnTo>
                  <a:lnTo>
                    <a:pt x="1812201" y="664260"/>
                  </a:lnTo>
                  <a:lnTo>
                    <a:pt x="1784096" y="666369"/>
                  </a:lnTo>
                  <a:lnTo>
                    <a:pt x="1827911" y="739521"/>
                  </a:lnTo>
                  <a:lnTo>
                    <a:pt x="1853412" y="676910"/>
                  </a:lnTo>
                  <a:lnTo>
                    <a:pt x="1860042" y="660654"/>
                  </a:lnTo>
                  <a:lnTo>
                    <a:pt x="1832013" y="662774"/>
                  </a:lnTo>
                  <a:lnTo>
                    <a:pt x="1829727" y="632714"/>
                  </a:lnTo>
                  <a:lnTo>
                    <a:pt x="1829612" y="631304"/>
                  </a:lnTo>
                  <a:lnTo>
                    <a:pt x="1888147" y="622173"/>
                  </a:lnTo>
                  <a:lnTo>
                    <a:pt x="2411018" y="540651"/>
                  </a:lnTo>
                  <a:lnTo>
                    <a:pt x="2905595" y="601980"/>
                  </a:lnTo>
                  <a:lnTo>
                    <a:pt x="2912922" y="601980"/>
                  </a:lnTo>
                  <a:lnTo>
                    <a:pt x="2925457" y="601980"/>
                  </a:lnTo>
                  <a:lnTo>
                    <a:pt x="2925000" y="593725"/>
                  </a:lnTo>
                  <a:lnTo>
                    <a:pt x="2924683" y="587756"/>
                  </a:lnTo>
                  <a:lnTo>
                    <a:pt x="2921000" y="583946"/>
                  </a:lnTo>
                  <a:lnTo>
                    <a:pt x="2916301" y="583311"/>
                  </a:lnTo>
                  <a:lnTo>
                    <a:pt x="2482443" y="529526"/>
                  </a:lnTo>
                  <a:lnTo>
                    <a:pt x="4504563" y="214249"/>
                  </a:lnTo>
                  <a:lnTo>
                    <a:pt x="4508119" y="210058"/>
                  </a:lnTo>
                  <a:lnTo>
                    <a:pt x="4508119" y="205105"/>
                  </a:lnTo>
                  <a:lnTo>
                    <a:pt x="4508119" y="195326"/>
                  </a:lnTo>
                  <a:lnTo>
                    <a:pt x="4508119" y="400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8531" y="1933955"/>
              <a:ext cx="79247" cy="80771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58739" y="1933955"/>
              <a:ext cx="79247" cy="7924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92851" y="1933955"/>
              <a:ext cx="79248" cy="80771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2699" y="1943099"/>
              <a:ext cx="79248" cy="79248"/>
            </a:xfrm>
            <a:prstGeom prst="rect">
              <a:avLst/>
            </a:prstGeom>
          </p:spPr>
        </p:pic>
        <p:pic>
          <p:nvPicPr>
            <p:cNvPr id="88" name="object 8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2907" y="1943099"/>
              <a:ext cx="79248" cy="79248"/>
            </a:xfrm>
            <a:prstGeom prst="rect">
              <a:avLst/>
            </a:prstGeom>
          </p:spPr>
        </p:pic>
        <p:pic>
          <p:nvPicPr>
            <p:cNvPr id="89" name="object 8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38543" y="1943099"/>
              <a:ext cx="79248" cy="79248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6451" y="1933955"/>
              <a:ext cx="79248" cy="80771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66659" y="1933955"/>
              <a:ext cx="79247" cy="80771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02295" y="1933955"/>
              <a:ext cx="79248" cy="80771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6791" y="3227831"/>
              <a:ext cx="77723" cy="80771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5475" y="3227831"/>
              <a:ext cx="79248" cy="80771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1111" y="3227831"/>
              <a:ext cx="79247" cy="80771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29500" y="3241547"/>
              <a:ext cx="79248" cy="80771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69707" y="3241547"/>
              <a:ext cx="79248" cy="80771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3819" y="3241547"/>
              <a:ext cx="79248" cy="80771"/>
            </a:xfrm>
            <a:prstGeom prst="rect">
              <a:avLst/>
            </a:prstGeom>
          </p:spPr>
        </p:pic>
      </p:grpSp>
      <p:grpSp>
        <p:nvGrpSpPr>
          <p:cNvPr id="99" name="object 99"/>
          <p:cNvGrpSpPr/>
          <p:nvPr/>
        </p:nvGrpSpPr>
        <p:grpSpPr>
          <a:xfrm>
            <a:off x="3636009" y="4617681"/>
            <a:ext cx="5479415" cy="1626235"/>
            <a:chOff x="3636009" y="4617681"/>
            <a:chExt cx="5479415" cy="1626235"/>
          </a:xfrm>
        </p:grpSpPr>
        <p:sp>
          <p:nvSpPr>
            <p:cNvPr id="100" name="object 100"/>
            <p:cNvSpPr/>
            <p:nvPr/>
          </p:nvSpPr>
          <p:spPr>
            <a:xfrm>
              <a:off x="3642359" y="4948427"/>
              <a:ext cx="5466715" cy="914400"/>
            </a:xfrm>
            <a:custGeom>
              <a:avLst/>
              <a:gdLst/>
              <a:ahLst/>
              <a:cxnLst/>
              <a:rect l="l" t="t" r="r" b="b"/>
              <a:pathLst>
                <a:path w="5466715" h="914400">
                  <a:moveTo>
                    <a:pt x="5466588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5466588" y="914400"/>
                  </a:lnTo>
                  <a:lnTo>
                    <a:pt x="546658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3642359" y="4948427"/>
              <a:ext cx="5466715" cy="914400"/>
            </a:xfrm>
            <a:custGeom>
              <a:avLst/>
              <a:gdLst/>
              <a:ahLst/>
              <a:cxnLst/>
              <a:rect l="l" t="t" r="r" b="b"/>
              <a:pathLst>
                <a:path w="5466715" h="914400">
                  <a:moveTo>
                    <a:pt x="0" y="914400"/>
                  </a:moveTo>
                  <a:lnTo>
                    <a:pt x="5466588" y="914400"/>
                  </a:lnTo>
                  <a:lnTo>
                    <a:pt x="5466588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4036313" y="5791961"/>
              <a:ext cx="146685" cy="143510"/>
            </a:xfrm>
            <a:custGeom>
              <a:avLst/>
              <a:gdLst/>
              <a:ahLst/>
              <a:cxnLst/>
              <a:rect l="l" t="t" r="r" b="b"/>
              <a:pathLst>
                <a:path w="146685" h="143510">
                  <a:moveTo>
                    <a:pt x="146303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6303" y="143256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4036313" y="5791961"/>
              <a:ext cx="146685" cy="143510"/>
            </a:xfrm>
            <a:custGeom>
              <a:avLst/>
              <a:gdLst/>
              <a:ahLst/>
              <a:cxnLst/>
              <a:rect l="l" t="t" r="r" b="b"/>
              <a:pathLst>
                <a:path w="146685" h="143510">
                  <a:moveTo>
                    <a:pt x="0" y="143256"/>
                  </a:moveTo>
                  <a:lnTo>
                    <a:pt x="146303" y="143256"/>
                  </a:lnTo>
                  <a:lnTo>
                    <a:pt x="146303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594097" y="5788913"/>
              <a:ext cx="146685" cy="144780"/>
            </a:xfrm>
            <a:custGeom>
              <a:avLst/>
              <a:gdLst/>
              <a:ahLst/>
              <a:cxnLst/>
              <a:rect l="l" t="t" r="r" b="b"/>
              <a:pathLst>
                <a:path w="146685" h="144779">
                  <a:moveTo>
                    <a:pt x="146303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6303" y="144780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594097" y="5788913"/>
              <a:ext cx="146685" cy="144780"/>
            </a:xfrm>
            <a:custGeom>
              <a:avLst/>
              <a:gdLst/>
              <a:ahLst/>
              <a:cxnLst/>
              <a:rect l="l" t="t" r="r" b="b"/>
              <a:pathLst>
                <a:path w="146685" h="144779">
                  <a:moveTo>
                    <a:pt x="0" y="144780"/>
                  </a:moveTo>
                  <a:lnTo>
                    <a:pt x="146303" y="144780"/>
                  </a:lnTo>
                  <a:lnTo>
                    <a:pt x="146303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012429" y="5791961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4" h="143510">
                  <a:moveTo>
                    <a:pt x="147827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7827" y="14325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012429" y="5791961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4" h="143510">
                  <a:moveTo>
                    <a:pt x="0" y="143256"/>
                  </a:moveTo>
                  <a:lnTo>
                    <a:pt x="147827" y="14325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503157" y="5791961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4" h="143510">
                  <a:moveTo>
                    <a:pt x="147827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7827" y="14325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503157" y="5791961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4" h="143510">
                  <a:moveTo>
                    <a:pt x="0" y="143256"/>
                  </a:moveTo>
                  <a:lnTo>
                    <a:pt x="147827" y="14325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836157" y="5788913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79">
                  <a:moveTo>
                    <a:pt x="147827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7827" y="144780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5836157" y="5788913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79">
                  <a:moveTo>
                    <a:pt x="0" y="144780"/>
                  </a:moveTo>
                  <a:lnTo>
                    <a:pt x="147827" y="144780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6948677" y="5788913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79">
                  <a:moveTo>
                    <a:pt x="147827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7827" y="144780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6948677" y="5788913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79">
                  <a:moveTo>
                    <a:pt x="0" y="144780"/>
                  </a:moveTo>
                  <a:lnTo>
                    <a:pt x="147827" y="144780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3839" y="4631397"/>
              <a:ext cx="106616" cy="330746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4109465" y="4653533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6" name="object 1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8763" y="4631397"/>
              <a:ext cx="106616" cy="330746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4644389" y="4653533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8" name="object 1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3683" y="4617681"/>
              <a:ext cx="106616" cy="330746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5909309" y="4639817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0" name="object 1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7727" y="4617681"/>
              <a:ext cx="106616" cy="330746"/>
            </a:xfrm>
            <a:prstGeom prst="rect">
              <a:avLst/>
            </a:prstGeom>
          </p:spPr>
        </p:pic>
        <p:sp>
          <p:nvSpPr>
            <p:cNvPr id="121" name="object 121"/>
            <p:cNvSpPr/>
            <p:nvPr/>
          </p:nvSpPr>
          <p:spPr>
            <a:xfrm>
              <a:off x="7023353" y="4639817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3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2" name="object 1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32875" y="5913119"/>
              <a:ext cx="106616" cy="330746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8588501" y="5935217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3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4" name="object 1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31479" y="4622253"/>
              <a:ext cx="106616" cy="330746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8087105" y="4644389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6" name="object 1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2147" y="5911595"/>
              <a:ext cx="106616" cy="330746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8097773" y="5933693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3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7727" y="5913119"/>
              <a:ext cx="106616" cy="330746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7023353" y="5935217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3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3683" y="5903975"/>
              <a:ext cx="106616" cy="330746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5909309" y="5926073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3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2291" y="5903975"/>
              <a:ext cx="106616" cy="330746"/>
            </a:xfrm>
            <a:prstGeom prst="rect">
              <a:avLst/>
            </a:prstGeom>
          </p:spPr>
        </p:pic>
        <p:sp>
          <p:nvSpPr>
            <p:cNvPr id="133" name="object 133"/>
            <p:cNvSpPr/>
            <p:nvPr/>
          </p:nvSpPr>
          <p:spPr>
            <a:xfrm>
              <a:off x="4677917" y="5926073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3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3839" y="5903975"/>
              <a:ext cx="106616" cy="330746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4109465" y="5926073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3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6" name="object 1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23731" y="4631397"/>
              <a:ext cx="106616" cy="330746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8579357" y="4653533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44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8" name="object 138"/>
          <p:cNvGrpSpPr/>
          <p:nvPr/>
        </p:nvGrpSpPr>
        <p:grpSpPr>
          <a:xfrm>
            <a:off x="4023359" y="4864608"/>
            <a:ext cx="172720" cy="169545"/>
            <a:chOff x="4023359" y="4864608"/>
            <a:chExt cx="172720" cy="169545"/>
          </a:xfrm>
        </p:grpSpPr>
        <p:sp>
          <p:nvSpPr>
            <p:cNvPr id="139" name="object 139"/>
            <p:cNvSpPr/>
            <p:nvPr/>
          </p:nvSpPr>
          <p:spPr>
            <a:xfrm>
              <a:off x="4036313" y="4877562"/>
              <a:ext cx="146685" cy="143510"/>
            </a:xfrm>
            <a:custGeom>
              <a:avLst/>
              <a:gdLst/>
              <a:ahLst/>
              <a:cxnLst/>
              <a:rect l="l" t="t" r="r" b="b"/>
              <a:pathLst>
                <a:path w="146685" h="143510">
                  <a:moveTo>
                    <a:pt x="146303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6303" y="143256"/>
                  </a:lnTo>
                  <a:lnTo>
                    <a:pt x="1463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4036313" y="4877562"/>
              <a:ext cx="146685" cy="143510"/>
            </a:xfrm>
            <a:custGeom>
              <a:avLst/>
              <a:gdLst/>
              <a:ahLst/>
              <a:cxnLst/>
              <a:rect l="l" t="t" r="r" b="b"/>
              <a:pathLst>
                <a:path w="146685" h="143510">
                  <a:moveTo>
                    <a:pt x="0" y="143256"/>
                  </a:moveTo>
                  <a:lnTo>
                    <a:pt x="146303" y="143256"/>
                  </a:lnTo>
                  <a:lnTo>
                    <a:pt x="146303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1" name="object 141"/>
          <p:cNvGrpSpPr/>
          <p:nvPr/>
        </p:nvGrpSpPr>
        <p:grpSpPr>
          <a:xfrm>
            <a:off x="4546091" y="4864608"/>
            <a:ext cx="173990" cy="169545"/>
            <a:chOff x="4546091" y="4864608"/>
            <a:chExt cx="173990" cy="169545"/>
          </a:xfrm>
        </p:grpSpPr>
        <p:sp>
          <p:nvSpPr>
            <p:cNvPr id="142" name="object 142"/>
            <p:cNvSpPr/>
            <p:nvPr/>
          </p:nvSpPr>
          <p:spPr>
            <a:xfrm>
              <a:off x="4559045" y="4877562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4" h="143510">
                  <a:moveTo>
                    <a:pt x="147827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7827" y="14325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" name="object 143"/>
            <p:cNvSpPr/>
            <p:nvPr/>
          </p:nvSpPr>
          <p:spPr>
            <a:xfrm>
              <a:off x="4559045" y="4877562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4" h="143510">
                  <a:moveTo>
                    <a:pt x="0" y="143256"/>
                  </a:moveTo>
                  <a:lnTo>
                    <a:pt x="147827" y="14325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4" name="object 144"/>
          <p:cNvGrpSpPr/>
          <p:nvPr/>
        </p:nvGrpSpPr>
        <p:grpSpPr>
          <a:xfrm>
            <a:off x="7999476" y="4869179"/>
            <a:ext cx="173990" cy="170815"/>
            <a:chOff x="7999476" y="4869179"/>
            <a:chExt cx="173990" cy="170815"/>
          </a:xfrm>
        </p:grpSpPr>
        <p:sp>
          <p:nvSpPr>
            <p:cNvPr id="145" name="object 145"/>
            <p:cNvSpPr/>
            <p:nvPr/>
          </p:nvSpPr>
          <p:spPr>
            <a:xfrm>
              <a:off x="8012430" y="4882133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79">
                  <a:moveTo>
                    <a:pt x="147827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7827" y="144780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146"/>
            <p:cNvSpPr/>
            <p:nvPr/>
          </p:nvSpPr>
          <p:spPr>
            <a:xfrm>
              <a:off x="8012430" y="4882133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79">
                  <a:moveTo>
                    <a:pt x="0" y="144780"/>
                  </a:moveTo>
                  <a:lnTo>
                    <a:pt x="147827" y="144780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7" name="object 147"/>
          <p:cNvGrpSpPr/>
          <p:nvPr/>
        </p:nvGrpSpPr>
        <p:grpSpPr>
          <a:xfrm>
            <a:off x="8490204" y="4878323"/>
            <a:ext cx="173990" cy="170815"/>
            <a:chOff x="8490204" y="4878323"/>
            <a:chExt cx="173990" cy="170815"/>
          </a:xfrm>
        </p:grpSpPr>
        <p:sp>
          <p:nvSpPr>
            <p:cNvPr id="148" name="object 148"/>
            <p:cNvSpPr/>
            <p:nvPr/>
          </p:nvSpPr>
          <p:spPr>
            <a:xfrm>
              <a:off x="8503158" y="4891277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79">
                  <a:moveTo>
                    <a:pt x="147827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7827" y="144780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" name="object 149"/>
            <p:cNvSpPr/>
            <p:nvPr/>
          </p:nvSpPr>
          <p:spPr>
            <a:xfrm>
              <a:off x="8503158" y="4891277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79">
                  <a:moveTo>
                    <a:pt x="0" y="144780"/>
                  </a:moveTo>
                  <a:lnTo>
                    <a:pt x="147827" y="144780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0" name="object 150"/>
          <p:cNvGrpSpPr/>
          <p:nvPr/>
        </p:nvGrpSpPr>
        <p:grpSpPr>
          <a:xfrm>
            <a:off x="6935723" y="4869179"/>
            <a:ext cx="173990" cy="170815"/>
            <a:chOff x="6935723" y="4869179"/>
            <a:chExt cx="173990" cy="170815"/>
          </a:xfrm>
        </p:grpSpPr>
        <p:sp>
          <p:nvSpPr>
            <p:cNvPr id="151" name="object 151"/>
            <p:cNvSpPr/>
            <p:nvPr/>
          </p:nvSpPr>
          <p:spPr>
            <a:xfrm>
              <a:off x="6948677" y="4882133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79">
                  <a:moveTo>
                    <a:pt x="147827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7827" y="144780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6948677" y="4882133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79">
                  <a:moveTo>
                    <a:pt x="0" y="144780"/>
                  </a:moveTo>
                  <a:lnTo>
                    <a:pt x="147827" y="144780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3" name="object 153"/>
          <p:cNvGrpSpPr/>
          <p:nvPr/>
        </p:nvGrpSpPr>
        <p:grpSpPr>
          <a:xfrm>
            <a:off x="5823203" y="4846320"/>
            <a:ext cx="173990" cy="169545"/>
            <a:chOff x="5823203" y="4846320"/>
            <a:chExt cx="173990" cy="169545"/>
          </a:xfrm>
        </p:grpSpPr>
        <p:sp>
          <p:nvSpPr>
            <p:cNvPr id="154" name="object 154"/>
            <p:cNvSpPr/>
            <p:nvPr/>
          </p:nvSpPr>
          <p:spPr>
            <a:xfrm>
              <a:off x="5836157" y="4859274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4" h="143510">
                  <a:moveTo>
                    <a:pt x="147827" y="0"/>
                  </a:moveTo>
                  <a:lnTo>
                    <a:pt x="0" y="0"/>
                  </a:lnTo>
                  <a:lnTo>
                    <a:pt x="0" y="143256"/>
                  </a:lnTo>
                  <a:lnTo>
                    <a:pt x="147827" y="143256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155"/>
            <p:cNvSpPr/>
            <p:nvPr/>
          </p:nvSpPr>
          <p:spPr>
            <a:xfrm>
              <a:off x="5836157" y="4859274"/>
              <a:ext cx="147955" cy="143510"/>
            </a:xfrm>
            <a:custGeom>
              <a:avLst/>
              <a:gdLst/>
              <a:ahLst/>
              <a:cxnLst/>
              <a:rect l="l" t="t" r="r" b="b"/>
              <a:pathLst>
                <a:path w="147954" h="143510">
                  <a:moveTo>
                    <a:pt x="0" y="143256"/>
                  </a:moveTo>
                  <a:lnTo>
                    <a:pt x="147827" y="143256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325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156"/>
          <p:cNvSpPr txBox="1"/>
          <p:nvPr/>
        </p:nvSpPr>
        <p:spPr>
          <a:xfrm>
            <a:off x="4049014" y="4368800"/>
            <a:ext cx="46247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9275" algn="l"/>
                <a:tab pos="1747520" algn="l"/>
                <a:tab pos="2860675" algn="l"/>
                <a:tab pos="3940810" algn="l"/>
                <a:tab pos="4431665" algn="l"/>
              </a:tabLst>
            </a:pPr>
            <a:r>
              <a:rPr sz="2100" spc="-75" baseline="1984" dirty="0">
                <a:latin typeface="Calibri"/>
                <a:cs typeface="Calibri"/>
              </a:rPr>
              <a:t>1</a:t>
            </a:r>
            <a:r>
              <a:rPr sz="2100" baseline="1984" dirty="0">
                <a:latin typeface="Calibri"/>
                <a:cs typeface="Calibri"/>
              </a:rPr>
              <a:t>	</a:t>
            </a:r>
            <a:r>
              <a:rPr sz="2100" spc="-75" baseline="1984" dirty="0">
                <a:latin typeface="Calibri"/>
                <a:cs typeface="Calibri"/>
              </a:rPr>
              <a:t>2</a:t>
            </a:r>
            <a:r>
              <a:rPr sz="2100" baseline="1984" dirty="0">
                <a:latin typeface="Calibri"/>
                <a:cs typeface="Calibri"/>
              </a:rPr>
              <a:t>	</a:t>
            </a:r>
            <a:r>
              <a:rPr sz="1400" spc="-25" dirty="0">
                <a:latin typeface="Calibri"/>
                <a:cs typeface="Calibri"/>
              </a:rPr>
              <a:t>25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25" dirty="0">
                <a:latin typeface="Calibri"/>
                <a:cs typeface="Calibri"/>
              </a:rPr>
              <a:t>40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25" dirty="0">
                <a:latin typeface="Calibri"/>
                <a:cs typeface="Calibri"/>
              </a:rPr>
              <a:t>58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25" dirty="0">
                <a:latin typeface="Calibri"/>
                <a:cs typeface="Calibri"/>
              </a:rPr>
              <a:t>64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4061205" y="6097320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5796153" y="610646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4626102" y="6097320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7989569" y="6106464"/>
            <a:ext cx="6965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555" algn="l"/>
              </a:tabLst>
            </a:pPr>
            <a:r>
              <a:rPr sz="1400" spc="-25" dirty="0">
                <a:latin typeface="Calibri"/>
                <a:cs typeface="Calibri"/>
              </a:rPr>
              <a:t>58</a:t>
            </a:r>
            <a:r>
              <a:rPr sz="1400" dirty="0">
                <a:latin typeface="Calibri"/>
                <a:cs typeface="Calibri"/>
              </a:rPr>
              <a:t>	</a:t>
            </a:r>
            <a:r>
              <a:rPr sz="1400" spc="-25" dirty="0">
                <a:latin typeface="Calibri"/>
                <a:cs typeface="Calibri"/>
              </a:rPr>
              <a:t>64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6909307" y="610646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40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62" name="object 162"/>
          <p:cNvGrpSpPr/>
          <p:nvPr/>
        </p:nvGrpSpPr>
        <p:grpSpPr>
          <a:xfrm>
            <a:off x="4066794" y="4722876"/>
            <a:ext cx="4564380" cy="1388745"/>
            <a:chOff x="4066794" y="4722876"/>
            <a:chExt cx="4564380" cy="1388745"/>
          </a:xfrm>
        </p:grpSpPr>
        <p:sp>
          <p:nvSpPr>
            <p:cNvPr id="163" name="object 163"/>
            <p:cNvSpPr/>
            <p:nvPr/>
          </p:nvSpPr>
          <p:spPr>
            <a:xfrm>
              <a:off x="5148833" y="5788914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79">
                  <a:moveTo>
                    <a:pt x="147827" y="0"/>
                  </a:moveTo>
                  <a:lnTo>
                    <a:pt x="0" y="0"/>
                  </a:lnTo>
                  <a:lnTo>
                    <a:pt x="0" y="144780"/>
                  </a:lnTo>
                  <a:lnTo>
                    <a:pt x="147827" y="144780"/>
                  </a:lnTo>
                  <a:lnTo>
                    <a:pt x="1478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164"/>
            <p:cNvSpPr/>
            <p:nvPr/>
          </p:nvSpPr>
          <p:spPr>
            <a:xfrm>
              <a:off x="5148833" y="5788914"/>
              <a:ext cx="147955" cy="144780"/>
            </a:xfrm>
            <a:custGeom>
              <a:avLst/>
              <a:gdLst/>
              <a:ahLst/>
              <a:cxnLst/>
              <a:rect l="l" t="t" r="r" b="b"/>
              <a:pathLst>
                <a:path w="147954" h="144779">
                  <a:moveTo>
                    <a:pt x="0" y="144780"/>
                  </a:moveTo>
                  <a:lnTo>
                    <a:pt x="147827" y="144780"/>
                  </a:lnTo>
                  <a:lnTo>
                    <a:pt x="147827" y="0"/>
                  </a:lnTo>
                  <a:lnTo>
                    <a:pt x="0" y="0"/>
                  </a:lnTo>
                  <a:lnTo>
                    <a:pt x="0" y="144780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5" name="object 16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18532" y="4724400"/>
              <a:ext cx="79247" cy="79248"/>
            </a:xfrm>
            <a:prstGeom prst="rect">
              <a:avLst/>
            </a:prstGeom>
          </p:spPr>
        </p:pic>
        <p:pic>
          <p:nvPicPr>
            <p:cNvPr id="166" name="object 1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8740" y="4722876"/>
              <a:ext cx="79247" cy="80772"/>
            </a:xfrm>
            <a:prstGeom prst="rect">
              <a:avLst/>
            </a:prstGeom>
          </p:spPr>
        </p:pic>
        <p:pic>
          <p:nvPicPr>
            <p:cNvPr id="167" name="object 16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92852" y="4724400"/>
              <a:ext cx="79248" cy="79248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2700" y="4732020"/>
              <a:ext cx="79248" cy="80772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02908" y="4732020"/>
              <a:ext cx="79248" cy="80772"/>
            </a:xfrm>
            <a:prstGeom prst="rect">
              <a:avLst/>
            </a:prstGeom>
          </p:spPr>
        </p:pic>
        <p:pic>
          <p:nvPicPr>
            <p:cNvPr id="170" name="object 17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38544" y="4732020"/>
              <a:ext cx="79248" cy="80772"/>
            </a:xfrm>
            <a:prstGeom prst="rect">
              <a:avLst/>
            </a:prstGeom>
          </p:spPr>
        </p:pic>
        <p:pic>
          <p:nvPicPr>
            <p:cNvPr id="171" name="object 17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6452" y="4724400"/>
              <a:ext cx="79248" cy="79248"/>
            </a:xfrm>
            <a:prstGeom prst="rect">
              <a:avLst/>
            </a:prstGeom>
          </p:spPr>
        </p:pic>
        <p:pic>
          <p:nvPicPr>
            <p:cNvPr id="172" name="object 17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66659" y="4724400"/>
              <a:ext cx="79247" cy="79248"/>
            </a:xfrm>
            <a:prstGeom prst="rect">
              <a:avLst/>
            </a:prstGeom>
          </p:spPr>
        </p:pic>
        <p:pic>
          <p:nvPicPr>
            <p:cNvPr id="173" name="object 17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02296" y="4724400"/>
              <a:ext cx="79248" cy="79248"/>
            </a:xfrm>
            <a:prstGeom prst="rect">
              <a:avLst/>
            </a:prstGeom>
          </p:spPr>
        </p:pic>
        <p:pic>
          <p:nvPicPr>
            <p:cNvPr id="174" name="object 17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36792" y="6018276"/>
              <a:ext cx="77723" cy="79247"/>
            </a:xfrm>
            <a:prstGeom prst="rect">
              <a:avLst/>
            </a:prstGeom>
          </p:spPr>
        </p:pic>
        <p:pic>
          <p:nvPicPr>
            <p:cNvPr id="175" name="object 17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5476" y="6018276"/>
              <a:ext cx="79248" cy="79247"/>
            </a:xfrm>
            <a:prstGeom prst="rect">
              <a:avLst/>
            </a:prstGeom>
          </p:spPr>
        </p:pic>
        <p:pic>
          <p:nvPicPr>
            <p:cNvPr id="176" name="object 17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11111" y="6018276"/>
              <a:ext cx="79247" cy="79247"/>
            </a:xfrm>
            <a:prstGeom prst="rect">
              <a:avLst/>
            </a:prstGeom>
          </p:spPr>
        </p:pic>
        <p:pic>
          <p:nvPicPr>
            <p:cNvPr id="177" name="object 17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29500" y="6031992"/>
              <a:ext cx="79248" cy="79247"/>
            </a:xfrm>
            <a:prstGeom prst="rect">
              <a:avLst/>
            </a:prstGeom>
          </p:spPr>
        </p:pic>
        <p:pic>
          <p:nvPicPr>
            <p:cNvPr id="178" name="object 17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69708" y="6031992"/>
              <a:ext cx="79248" cy="79247"/>
            </a:xfrm>
            <a:prstGeom prst="rect">
              <a:avLst/>
            </a:prstGeom>
          </p:spPr>
        </p:pic>
        <p:pic>
          <p:nvPicPr>
            <p:cNvPr id="179" name="object 17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03820" y="6031992"/>
              <a:ext cx="79248" cy="79247"/>
            </a:xfrm>
            <a:prstGeom prst="rect">
              <a:avLst/>
            </a:prstGeom>
          </p:spPr>
        </p:pic>
        <p:sp>
          <p:nvSpPr>
            <p:cNvPr id="180" name="object 180"/>
            <p:cNvSpPr/>
            <p:nvPr/>
          </p:nvSpPr>
          <p:spPr>
            <a:xfrm>
              <a:off x="4066794" y="4997449"/>
              <a:ext cx="4564380" cy="764540"/>
            </a:xfrm>
            <a:custGeom>
              <a:avLst/>
              <a:gdLst/>
              <a:ahLst/>
              <a:cxnLst/>
              <a:rect l="l" t="t" r="r" b="b"/>
              <a:pathLst>
                <a:path w="4564380" h="764539">
                  <a:moveTo>
                    <a:pt x="4038854" y="662940"/>
                  </a:moveTo>
                  <a:lnTo>
                    <a:pt x="4010685" y="664540"/>
                  </a:lnTo>
                  <a:lnTo>
                    <a:pt x="4005021" y="565658"/>
                  </a:lnTo>
                  <a:lnTo>
                    <a:pt x="3993642" y="565658"/>
                  </a:lnTo>
                  <a:lnTo>
                    <a:pt x="3985145" y="565658"/>
                  </a:lnTo>
                  <a:lnTo>
                    <a:pt x="3990721" y="662940"/>
                  </a:lnTo>
                  <a:lnTo>
                    <a:pt x="3990810" y="664540"/>
                  </a:lnTo>
                  <a:lnTo>
                    <a:pt x="3990873" y="665670"/>
                  </a:lnTo>
                  <a:lnTo>
                    <a:pt x="3962654" y="667258"/>
                  </a:lnTo>
                  <a:lnTo>
                    <a:pt x="4005072" y="741172"/>
                  </a:lnTo>
                  <a:lnTo>
                    <a:pt x="4032199" y="678332"/>
                  </a:lnTo>
                  <a:lnTo>
                    <a:pt x="4038854" y="662940"/>
                  </a:lnTo>
                  <a:close/>
                </a:path>
                <a:path w="4564380" h="764539">
                  <a:moveTo>
                    <a:pt x="4532312" y="599211"/>
                  </a:moveTo>
                  <a:lnTo>
                    <a:pt x="4531817" y="591134"/>
                  </a:lnTo>
                  <a:lnTo>
                    <a:pt x="4531487" y="585216"/>
                  </a:lnTo>
                  <a:lnTo>
                    <a:pt x="4527931" y="581279"/>
                  </a:lnTo>
                  <a:lnTo>
                    <a:pt x="2441600" y="292379"/>
                  </a:lnTo>
                  <a:lnTo>
                    <a:pt x="2969133" y="217170"/>
                  </a:lnTo>
                  <a:lnTo>
                    <a:pt x="2972816" y="212725"/>
                  </a:lnTo>
                  <a:lnTo>
                    <a:pt x="2972612" y="208661"/>
                  </a:lnTo>
                  <a:lnTo>
                    <a:pt x="2972130" y="199542"/>
                  </a:lnTo>
                  <a:lnTo>
                    <a:pt x="2972054" y="198259"/>
                  </a:lnTo>
                  <a:lnTo>
                    <a:pt x="2962071" y="11684"/>
                  </a:lnTo>
                  <a:lnTo>
                    <a:pt x="2962021" y="10668"/>
                  </a:lnTo>
                  <a:lnTo>
                    <a:pt x="2942209" y="11684"/>
                  </a:lnTo>
                  <a:lnTo>
                    <a:pt x="2952191" y="198259"/>
                  </a:lnTo>
                  <a:lnTo>
                    <a:pt x="2952254" y="199542"/>
                  </a:lnTo>
                  <a:lnTo>
                    <a:pt x="2370340" y="282524"/>
                  </a:lnTo>
                  <a:lnTo>
                    <a:pt x="1917738" y="219837"/>
                  </a:lnTo>
                  <a:lnTo>
                    <a:pt x="1857984" y="211569"/>
                  </a:lnTo>
                  <a:lnTo>
                    <a:pt x="1857933" y="210439"/>
                  </a:lnTo>
                  <a:lnTo>
                    <a:pt x="1847888" y="1016"/>
                  </a:lnTo>
                  <a:lnTo>
                    <a:pt x="1847850" y="0"/>
                  </a:lnTo>
                  <a:lnTo>
                    <a:pt x="1828038" y="1016"/>
                  </a:lnTo>
                  <a:lnTo>
                    <a:pt x="1838528" y="219837"/>
                  </a:lnTo>
                  <a:lnTo>
                    <a:pt x="1838833" y="225552"/>
                  </a:lnTo>
                  <a:lnTo>
                    <a:pt x="1842389" y="229489"/>
                  </a:lnTo>
                  <a:lnTo>
                    <a:pt x="2298877" y="292709"/>
                  </a:lnTo>
                  <a:lnTo>
                    <a:pt x="1876005" y="352996"/>
                  </a:lnTo>
                  <a:lnTo>
                    <a:pt x="151345" y="195961"/>
                  </a:lnTo>
                  <a:lnTo>
                    <a:pt x="58051" y="187477"/>
                  </a:lnTo>
                  <a:lnTo>
                    <a:pt x="58013" y="186690"/>
                  </a:lnTo>
                  <a:lnTo>
                    <a:pt x="48056" y="11684"/>
                  </a:lnTo>
                  <a:lnTo>
                    <a:pt x="48006" y="10668"/>
                  </a:lnTo>
                  <a:lnTo>
                    <a:pt x="28194" y="11684"/>
                  </a:lnTo>
                  <a:lnTo>
                    <a:pt x="38658" y="195961"/>
                  </a:lnTo>
                  <a:lnTo>
                    <a:pt x="38989" y="202057"/>
                  </a:lnTo>
                  <a:lnTo>
                    <a:pt x="42799" y="205994"/>
                  </a:lnTo>
                  <a:lnTo>
                    <a:pt x="47752" y="206375"/>
                  </a:lnTo>
                  <a:lnTo>
                    <a:pt x="1791055" y="365112"/>
                  </a:lnTo>
                  <a:lnTo>
                    <a:pt x="31877" y="615937"/>
                  </a:lnTo>
                  <a:lnTo>
                    <a:pt x="28194" y="620115"/>
                  </a:lnTo>
                  <a:lnTo>
                    <a:pt x="28194" y="687832"/>
                  </a:lnTo>
                  <a:lnTo>
                    <a:pt x="0" y="687832"/>
                  </a:lnTo>
                  <a:lnTo>
                    <a:pt x="38100" y="764032"/>
                  </a:lnTo>
                  <a:lnTo>
                    <a:pt x="69850" y="700532"/>
                  </a:lnTo>
                  <a:lnTo>
                    <a:pt x="76200" y="687832"/>
                  </a:lnTo>
                  <a:lnTo>
                    <a:pt x="48006" y="687832"/>
                  </a:lnTo>
                  <a:lnTo>
                    <a:pt x="48006" y="634847"/>
                  </a:lnTo>
                  <a:lnTo>
                    <a:pt x="48006" y="633641"/>
                  </a:lnTo>
                  <a:lnTo>
                    <a:pt x="108267" y="625043"/>
                  </a:lnTo>
                  <a:lnTo>
                    <a:pt x="1876742" y="372922"/>
                  </a:lnTo>
                  <a:lnTo>
                    <a:pt x="3985107" y="564883"/>
                  </a:lnTo>
                  <a:lnTo>
                    <a:pt x="3992880" y="564883"/>
                  </a:lnTo>
                  <a:lnTo>
                    <a:pt x="4004983" y="564883"/>
                  </a:lnTo>
                  <a:lnTo>
                    <a:pt x="4004500" y="556387"/>
                  </a:lnTo>
                  <a:lnTo>
                    <a:pt x="4004183" y="550291"/>
                  </a:lnTo>
                  <a:lnTo>
                    <a:pt x="4000373" y="546354"/>
                  </a:lnTo>
                  <a:lnTo>
                    <a:pt x="3995420" y="545973"/>
                  </a:lnTo>
                  <a:lnTo>
                    <a:pt x="1961705" y="360807"/>
                  </a:lnTo>
                  <a:lnTo>
                    <a:pt x="2370137" y="302577"/>
                  </a:lnTo>
                  <a:lnTo>
                    <a:pt x="4512437" y="599211"/>
                  </a:lnTo>
                  <a:lnTo>
                    <a:pt x="4519409" y="599211"/>
                  </a:lnTo>
                  <a:lnTo>
                    <a:pt x="4532312" y="599211"/>
                  </a:lnTo>
                  <a:close/>
                </a:path>
                <a:path w="4564380" h="764539">
                  <a:moveTo>
                    <a:pt x="4564380" y="661924"/>
                  </a:moveTo>
                  <a:lnTo>
                    <a:pt x="4536389" y="664146"/>
                  </a:lnTo>
                  <a:lnTo>
                    <a:pt x="4532388" y="600316"/>
                  </a:lnTo>
                  <a:lnTo>
                    <a:pt x="4520438" y="600316"/>
                  </a:lnTo>
                  <a:lnTo>
                    <a:pt x="4512513" y="600316"/>
                  </a:lnTo>
                  <a:lnTo>
                    <a:pt x="4516602" y="664146"/>
                  </a:lnTo>
                  <a:lnTo>
                    <a:pt x="4516704" y="665708"/>
                  </a:lnTo>
                  <a:lnTo>
                    <a:pt x="4488434" y="667943"/>
                  </a:lnTo>
                  <a:lnTo>
                    <a:pt x="4532376" y="740892"/>
                  </a:lnTo>
                  <a:lnTo>
                    <a:pt x="4557776" y="678218"/>
                  </a:lnTo>
                  <a:lnTo>
                    <a:pt x="4564380" y="661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1" name="object 181"/>
          <p:cNvSpPr txBox="1"/>
          <p:nvPr/>
        </p:nvSpPr>
        <p:spPr>
          <a:xfrm>
            <a:off x="5164073" y="6097320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2" name="object 182"/>
          <p:cNvGrpSpPr/>
          <p:nvPr/>
        </p:nvGrpSpPr>
        <p:grpSpPr>
          <a:xfrm>
            <a:off x="5166359" y="5911596"/>
            <a:ext cx="106680" cy="330835"/>
            <a:chOff x="5166359" y="5911596"/>
            <a:chExt cx="106680" cy="330835"/>
          </a:xfrm>
        </p:grpSpPr>
        <p:pic>
          <p:nvPicPr>
            <p:cNvPr id="183" name="object 18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6359" y="5911596"/>
              <a:ext cx="106616" cy="330746"/>
            </a:xfrm>
            <a:prstGeom prst="rect">
              <a:avLst/>
            </a:prstGeom>
          </p:spPr>
        </p:pic>
        <p:sp>
          <p:nvSpPr>
            <p:cNvPr id="184" name="object 184"/>
            <p:cNvSpPr/>
            <p:nvPr/>
          </p:nvSpPr>
          <p:spPr>
            <a:xfrm>
              <a:off x="5221985" y="5933694"/>
              <a:ext cx="0" cy="238125"/>
            </a:xfrm>
            <a:custGeom>
              <a:avLst/>
              <a:gdLst/>
              <a:ahLst/>
              <a:cxnLst/>
              <a:rect l="l" t="t" r="r" b="b"/>
              <a:pathLst>
                <a:path h="238125">
                  <a:moveTo>
                    <a:pt x="0" y="0"/>
                  </a:moveTo>
                  <a:lnTo>
                    <a:pt x="0" y="237731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60" dirty="0"/>
              <a:t> </a:t>
            </a:r>
            <a:r>
              <a:rPr dirty="0"/>
              <a:t>Encryption</a:t>
            </a:r>
            <a:r>
              <a:rPr spc="-80" dirty="0"/>
              <a:t> </a:t>
            </a:r>
            <a:r>
              <a:rPr dirty="0"/>
              <a:t>Standard</a:t>
            </a:r>
            <a:r>
              <a:rPr spc="-70" dirty="0"/>
              <a:t> </a:t>
            </a:r>
            <a:r>
              <a:rPr dirty="0"/>
              <a:t>(DES):</a:t>
            </a:r>
            <a:r>
              <a:rPr spc="-70" dirty="0"/>
              <a:t> </a:t>
            </a:r>
            <a:r>
              <a:rPr dirty="0"/>
              <a:t>Initial</a:t>
            </a:r>
            <a:r>
              <a:rPr spc="-6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Final</a:t>
            </a:r>
            <a:r>
              <a:rPr spc="-70" dirty="0"/>
              <a:t> </a:t>
            </a:r>
            <a:r>
              <a:rPr spc="-10" dirty="0"/>
              <a:t>Permutation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53174" y="2395220"/>
          <a:ext cx="4013835" cy="3440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08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8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2270">
                <a:tc gridSpan="8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IP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60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62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64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61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22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63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80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649470" y="2395220"/>
          <a:ext cx="4290060" cy="3417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5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5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5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5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51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9730">
                <a:tc gridSpan="8">
                  <a:txBody>
                    <a:bodyPr/>
                    <a:lstStyle/>
                    <a:p>
                      <a:pPr algn="ctr">
                        <a:lnSpc>
                          <a:spcPts val="1580"/>
                        </a:lnSpc>
                      </a:pPr>
                      <a:r>
                        <a:rPr sz="2100" baseline="-15873" dirty="0">
                          <a:latin typeface="Arial MT"/>
                          <a:cs typeface="Arial MT"/>
                        </a:rPr>
                        <a:t>IP</a:t>
                      </a:r>
                      <a:r>
                        <a:rPr sz="9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900" spc="-50" dirty="0">
                          <a:latin typeface="Arial MT"/>
                          <a:cs typeface="Arial MT"/>
                        </a:rPr>
                        <a:t>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64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63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62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61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60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33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50" dirty="0">
                          <a:latin typeface="Arial MT"/>
                          <a:cs typeface="Arial MT"/>
                        </a:rPr>
                        <a:t>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49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17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57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25" dirty="0">
                          <a:latin typeface="Arial MT"/>
                          <a:cs typeface="Arial MT"/>
                        </a:rPr>
                        <a:t>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527" y="1037082"/>
            <a:ext cx="5962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Encryption</a:t>
            </a:r>
            <a:r>
              <a:rPr spc="-80" dirty="0"/>
              <a:t> </a:t>
            </a:r>
            <a:r>
              <a:rPr dirty="0"/>
              <a:t>Standard</a:t>
            </a:r>
            <a:r>
              <a:rPr spc="-70" dirty="0"/>
              <a:t> </a:t>
            </a:r>
            <a:r>
              <a:rPr dirty="0"/>
              <a:t>(DES):</a:t>
            </a:r>
            <a:r>
              <a:rPr spc="-7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f</a:t>
            </a:r>
            <a:r>
              <a:rPr spc="-8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178" y="1806701"/>
            <a:ext cx="331470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</a:tabLst>
            </a:pPr>
            <a:r>
              <a:rPr sz="2200" dirty="0">
                <a:latin typeface="Calibri"/>
                <a:cs typeface="Calibri"/>
              </a:rPr>
              <a:t>Main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DES</a:t>
            </a:r>
            <a:endParaRPr sz="220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200" spc="-10" dirty="0">
                <a:latin typeface="Calibri"/>
                <a:cs typeface="Calibri"/>
              </a:rPr>
              <a:t>f-</a:t>
            </a:r>
            <a:r>
              <a:rPr sz="2200" dirty="0">
                <a:latin typeface="Calibri"/>
                <a:cs typeface="Calibri"/>
              </a:rPr>
              <a:t>function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inputs:</a:t>
            </a:r>
            <a:endParaRPr sz="2200">
              <a:latin typeface="Calibri"/>
              <a:cs typeface="Calibri"/>
            </a:endParaRPr>
          </a:p>
          <a:p>
            <a:pPr marL="926465">
              <a:lnSpc>
                <a:spcPct val="100000"/>
              </a:lnSpc>
            </a:pPr>
            <a:r>
              <a:rPr sz="2200" i="1" spc="-20" dirty="0">
                <a:latin typeface="Calibri"/>
                <a:cs typeface="Calibri"/>
              </a:rPr>
              <a:t>Ri-</a:t>
            </a:r>
            <a:r>
              <a:rPr sz="2200" i="1" dirty="0">
                <a:latin typeface="Calibri"/>
                <a:cs typeface="Calibri"/>
              </a:rPr>
              <a:t>1</a:t>
            </a:r>
            <a:r>
              <a:rPr sz="2200" i="1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round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i="1" spc="-25" dirty="0">
                <a:latin typeface="Calibri"/>
                <a:cs typeface="Calibri"/>
              </a:rPr>
              <a:t>ki</a:t>
            </a:r>
            <a:endParaRPr sz="2200">
              <a:latin typeface="Calibri"/>
              <a:cs typeface="Calibri"/>
            </a:endParaRPr>
          </a:p>
          <a:p>
            <a:pPr marL="354965" lvl="1" indent="-342265">
              <a:lnSpc>
                <a:spcPct val="100000"/>
              </a:lnSpc>
              <a:buFont typeface="Wingdings"/>
              <a:buChar char=""/>
              <a:tabLst>
                <a:tab pos="354965" algn="l"/>
              </a:tabLst>
            </a:pPr>
            <a:r>
              <a:rPr sz="2200" b="1" dirty="0">
                <a:latin typeface="Calibri"/>
                <a:cs typeface="Calibri"/>
              </a:rPr>
              <a:t>4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Steps</a:t>
            </a:r>
            <a:r>
              <a:rPr sz="2200" spc="-10" dirty="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178" y="3388867"/>
            <a:ext cx="16490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1.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Expansion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9378" y="4059428"/>
            <a:ext cx="25273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2.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XOR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round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key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9378" y="4730241"/>
            <a:ext cx="23418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3.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S-</a:t>
            </a:r>
            <a:r>
              <a:rPr sz="2200" dirty="0">
                <a:latin typeface="Calibri"/>
                <a:cs typeface="Calibri"/>
              </a:rPr>
              <a:t>box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substitution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378" y="5400852"/>
            <a:ext cx="17151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4.</a:t>
            </a:r>
            <a:r>
              <a:rPr sz="2200" spc="-10" dirty="0">
                <a:latin typeface="Calibri"/>
                <a:cs typeface="Calibri"/>
              </a:rPr>
              <a:t> Permutation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82" y="850391"/>
            <a:ext cx="9135745" cy="3509010"/>
            <a:chOff x="8382" y="850391"/>
            <a:chExt cx="9135745" cy="3509010"/>
          </a:xfrm>
        </p:grpSpPr>
        <p:sp>
          <p:nvSpPr>
            <p:cNvPr id="9" name="object 9"/>
            <p:cNvSpPr/>
            <p:nvPr/>
          </p:nvSpPr>
          <p:spPr>
            <a:xfrm>
              <a:off x="8382" y="850391"/>
              <a:ext cx="9135745" cy="38100"/>
            </a:xfrm>
            <a:custGeom>
              <a:avLst/>
              <a:gdLst/>
              <a:ahLst/>
              <a:cxnLst/>
              <a:rect l="l" t="t" r="r" b="b"/>
              <a:pathLst>
                <a:path w="9135745" h="38100">
                  <a:moveTo>
                    <a:pt x="9135618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9135618" y="38100"/>
                  </a:lnTo>
                  <a:lnTo>
                    <a:pt x="9135618" y="0"/>
                  </a:lnTo>
                  <a:close/>
                </a:path>
              </a:pathLst>
            </a:custGeom>
            <a:solidFill>
              <a:srgbClr val="1F4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85437" y="3496818"/>
              <a:ext cx="4968240" cy="5080"/>
            </a:xfrm>
            <a:custGeom>
              <a:avLst/>
              <a:gdLst/>
              <a:ahLst/>
              <a:cxnLst/>
              <a:rect l="l" t="t" r="r" b="b"/>
              <a:pathLst>
                <a:path w="4968240" h="5079">
                  <a:moveTo>
                    <a:pt x="0" y="0"/>
                  </a:moveTo>
                  <a:lnTo>
                    <a:pt x="4967859" y="4953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71316" y="3995927"/>
              <a:ext cx="425450" cy="356870"/>
            </a:xfrm>
            <a:custGeom>
              <a:avLst/>
              <a:gdLst/>
              <a:ahLst/>
              <a:cxnLst/>
              <a:rect l="l" t="t" r="r" b="b"/>
              <a:pathLst>
                <a:path w="425450" h="356870">
                  <a:moveTo>
                    <a:pt x="425196" y="0"/>
                  </a:moveTo>
                  <a:lnTo>
                    <a:pt x="0" y="0"/>
                  </a:lnTo>
                  <a:lnTo>
                    <a:pt x="0" y="356616"/>
                  </a:lnTo>
                  <a:lnTo>
                    <a:pt x="425196" y="356616"/>
                  </a:lnTo>
                  <a:lnTo>
                    <a:pt x="42519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1316" y="3995927"/>
              <a:ext cx="425450" cy="356870"/>
            </a:xfrm>
            <a:custGeom>
              <a:avLst/>
              <a:gdLst/>
              <a:ahLst/>
              <a:cxnLst/>
              <a:rect l="l" t="t" r="r" b="b"/>
              <a:pathLst>
                <a:path w="425450" h="356870">
                  <a:moveTo>
                    <a:pt x="0" y="356616"/>
                  </a:moveTo>
                  <a:lnTo>
                    <a:pt x="425196" y="356616"/>
                  </a:lnTo>
                  <a:lnTo>
                    <a:pt x="425196" y="0"/>
                  </a:lnTo>
                  <a:lnTo>
                    <a:pt x="0" y="0"/>
                  </a:lnTo>
                  <a:lnTo>
                    <a:pt x="0" y="35661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74185" y="4028059"/>
            <a:ext cx="221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/>
                <a:cs typeface="Calibri"/>
              </a:rPr>
              <a:t>S1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70578" y="4026153"/>
            <a:ext cx="438150" cy="369570"/>
            <a:chOff x="4370578" y="4026153"/>
            <a:chExt cx="438150" cy="369570"/>
          </a:xfrm>
        </p:grpSpPr>
        <p:sp>
          <p:nvSpPr>
            <p:cNvPr id="15" name="object 15"/>
            <p:cNvSpPr/>
            <p:nvPr/>
          </p:nvSpPr>
          <p:spPr>
            <a:xfrm>
              <a:off x="4376928" y="4032503"/>
              <a:ext cx="425450" cy="356870"/>
            </a:xfrm>
            <a:custGeom>
              <a:avLst/>
              <a:gdLst/>
              <a:ahLst/>
              <a:cxnLst/>
              <a:rect l="l" t="t" r="r" b="b"/>
              <a:pathLst>
                <a:path w="425450" h="356870">
                  <a:moveTo>
                    <a:pt x="425196" y="0"/>
                  </a:moveTo>
                  <a:lnTo>
                    <a:pt x="0" y="0"/>
                  </a:lnTo>
                  <a:lnTo>
                    <a:pt x="0" y="356616"/>
                  </a:lnTo>
                  <a:lnTo>
                    <a:pt x="425196" y="356616"/>
                  </a:lnTo>
                  <a:lnTo>
                    <a:pt x="42519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76928" y="4032503"/>
              <a:ext cx="425450" cy="356870"/>
            </a:xfrm>
            <a:custGeom>
              <a:avLst/>
              <a:gdLst/>
              <a:ahLst/>
              <a:cxnLst/>
              <a:rect l="l" t="t" r="r" b="b"/>
              <a:pathLst>
                <a:path w="425450" h="356870">
                  <a:moveTo>
                    <a:pt x="0" y="356616"/>
                  </a:moveTo>
                  <a:lnTo>
                    <a:pt x="425196" y="356616"/>
                  </a:lnTo>
                  <a:lnTo>
                    <a:pt x="425196" y="0"/>
                  </a:lnTo>
                  <a:lnTo>
                    <a:pt x="0" y="0"/>
                  </a:lnTo>
                  <a:lnTo>
                    <a:pt x="0" y="35661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79797" y="4064889"/>
            <a:ext cx="221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/>
                <a:cs typeface="Calibri"/>
              </a:rPr>
              <a:t>S2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076190" y="4026153"/>
            <a:ext cx="438150" cy="369570"/>
            <a:chOff x="5076190" y="4026153"/>
            <a:chExt cx="438150" cy="369570"/>
          </a:xfrm>
        </p:grpSpPr>
        <p:sp>
          <p:nvSpPr>
            <p:cNvPr id="19" name="object 19"/>
            <p:cNvSpPr/>
            <p:nvPr/>
          </p:nvSpPr>
          <p:spPr>
            <a:xfrm>
              <a:off x="5082540" y="4032503"/>
              <a:ext cx="425450" cy="356870"/>
            </a:xfrm>
            <a:custGeom>
              <a:avLst/>
              <a:gdLst/>
              <a:ahLst/>
              <a:cxnLst/>
              <a:rect l="l" t="t" r="r" b="b"/>
              <a:pathLst>
                <a:path w="425450" h="356870">
                  <a:moveTo>
                    <a:pt x="425196" y="0"/>
                  </a:moveTo>
                  <a:lnTo>
                    <a:pt x="0" y="0"/>
                  </a:lnTo>
                  <a:lnTo>
                    <a:pt x="0" y="356616"/>
                  </a:lnTo>
                  <a:lnTo>
                    <a:pt x="425196" y="356616"/>
                  </a:lnTo>
                  <a:lnTo>
                    <a:pt x="42519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82540" y="4032503"/>
              <a:ext cx="425450" cy="356870"/>
            </a:xfrm>
            <a:custGeom>
              <a:avLst/>
              <a:gdLst/>
              <a:ahLst/>
              <a:cxnLst/>
              <a:rect l="l" t="t" r="r" b="b"/>
              <a:pathLst>
                <a:path w="425450" h="356870">
                  <a:moveTo>
                    <a:pt x="0" y="356616"/>
                  </a:moveTo>
                  <a:lnTo>
                    <a:pt x="425196" y="356616"/>
                  </a:lnTo>
                  <a:lnTo>
                    <a:pt x="425196" y="0"/>
                  </a:lnTo>
                  <a:lnTo>
                    <a:pt x="0" y="0"/>
                  </a:lnTo>
                  <a:lnTo>
                    <a:pt x="0" y="35661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185664" y="4064889"/>
            <a:ext cx="221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/>
                <a:cs typeface="Calibri"/>
              </a:rPr>
              <a:t>S3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807709" y="4015485"/>
            <a:ext cx="436880" cy="369570"/>
            <a:chOff x="5807709" y="4015485"/>
            <a:chExt cx="436880" cy="369570"/>
          </a:xfrm>
        </p:grpSpPr>
        <p:sp>
          <p:nvSpPr>
            <p:cNvPr id="23" name="object 23"/>
            <p:cNvSpPr/>
            <p:nvPr/>
          </p:nvSpPr>
          <p:spPr>
            <a:xfrm>
              <a:off x="5814059" y="4021835"/>
              <a:ext cx="424180" cy="356870"/>
            </a:xfrm>
            <a:custGeom>
              <a:avLst/>
              <a:gdLst/>
              <a:ahLst/>
              <a:cxnLst/>
              <a:rect l="l" t="t" r="r" b="b"/>
              <a:pathLst>
                <a:path w="424179" h="356870">
                  <a:moveTo>
                    <a:pt x="423672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423672" y="356615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14059" y="4021835"/>
              <a:ext cx="424180" cy="356870"/>
            </a:xfrm>
            <a:custGeom>
              <a:avLst/>
              <a:gdLst/>
              <a:ahLst/>
              <a:cxnLst/>
              <a:rect l="l" t="t" r="r" b="b"/>
              <a:pathLst>
                <a:path w="424179" h="356870">
                  <a:moveTo>
                    <a:pt x="0" y="356615"/>
                  </a:moveTo>
                  <a:lnTo>
                    <a:pt x="423672" y="356615"/>
                  </a:lnTo>
                  <a:lnTo>
                    <a:pt x="423672" y="0"/>
                  </a:lnTo>
                  <a:lnTo>
                    <a:pt x="0" y="0"/>
                  </a:lnTo>
                  <a:lnTo>
                    <a:pt x="0" y="3566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16295" y="4053585"/>
            <a:ext cx="221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libri"/>
                <a:cs typeface="Calibri"/>
              </a:rPr>
              <a:t>S4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50152" y="4018788"/>
            <a:ext cx="424180" cy="356870"/>
          </a:xfrm>
          <a:prstGeom prst="rect">
            <a:avLst/>
          </a:prstGeom>
          <a:solidFill>
            <a:srgbClr val="BEBEBE"/>
          </a:solidFill>
          <a:ln w="12192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45"/>
              </a:spcBef>
            </a:pPr>
            <a:r>
              <a:rPr sz="1600" spc="-25" dirty="0">
                <a:latin typeface="Calibri"/>
                <a:cs typeface="Calibri"/>
              </a:rPr>
              <a:t>S5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31380" y="4021835"/>
            <a:ext cx="424180" cy="356870"/>
          </a:xfrm>
          <a:prstGeom prst="rect">
            <a:avLst/>
          </a:prstGeom>
          <a:solidFill>
            <a:srgbClr val="BEBEBE"/>
          </a:solidFill>
          <a:ln w="12192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45"/>
              </a:spcBef>
            </a:pPr>
            <a:r>
              <a:rPr sz="1600" spc="-25" dirty="0">
                <a:latin typeface="Calibri"/>
                <a:cs typeface="Calibri"/>
              </a:rPr>
              <a:t>S6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975092" y="4032503"/>
            <a:ext cx="424180" cy="356870"/>
          </a:xfrm>
          <a:prstGeom prst="rect">
            <a:avLst/>
          </a:prstGeom>
          <a:solidFill>
            <a:srgbClr val="BEBEBE"/>
          </a:solidFill>
          <a:ln w="12192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350"/>
              </a:spcBef>
            </a:pPr>
            <a:r>
              <a:rPr sz="1600" spc="-25" dirty="0">
                <a:latin typeface="Calibri"/>
                <a:cs typeface="Calibri"/>
              </a:rPr>
              <a:t>S7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638031" y="4023359"/>
            <a:ext cx="424180" cy="358140"/>
          </a:xfrm>
          <a:prstGeom prst="rect">
            <a:avLst/>
          </a:prstGeom>
          <a:solidFill>
            <a:srgbClr val="BEBEBE"/>
          </a:solidFill>
          <a:ln w="12192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355"/>
              </a:spcBef>
            </a:pPr>
            <a:r>
              <a:rPr sz="1600" spc="-25" dirty="0">
                <a:latin typeface="Calibri"/>
                <a:cs typeface="Calibri"/>
              </a:rPr>
              <a:t>S8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776217" y="3496690"/>
            <a:ext cx="5100955" cy="1376680"/>
            <a:chOff x="3776217" y="3496690"/>
            <a:chExt cx="5100955" cy="1376680"/>
          </a:xfrm>
        </p:grpSpPr>
        <p:sp>
          <p:nvSpPr>
            <p:cNvPr id="31" name="object 31"/>
            <p:cNvSpPr/>
            <p:nvPr/>
          </p:nvSpPr>
          <p:spPr>
            <a:xfrm>
              <a:off x="3899153" y="4857749"/>
              <a:ext cx="4968240" cy="5080"/>
            </a:xfrm>
            <a:custGeom>
              <a:avLst/>
              <a:gdLst/>
              <a:ahLst/>
              <a:cxnLst/>
              <a:rect l="l" t="t" r="r" b="b"/>
              <a:pathLst>
                <a:path w="4968240" h="5079">
                  <a:moveTo>
                    <a:pt x="0" y="0"/>
                  </a:moveTo>
                  <a:lnTo>
                    <a:pt x="4967859" y="4952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38701" y="3496690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5"/>
                  </a:lnTo>
                  <a:lnTo>
                    <a:pt x="65532" y="503682"/>
                  </a:lnTo>
                  <a:lnTo>
                    <a:pt x="120292" y="389636"/>
                  </a:lnTo>
                  <a:lnTo>
                    <a:pt x="53721" y="389636"/>
                  </a:lnTo>
                  <a:lnTo>
                    <a:pt x="53532" y="377825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5"/>
                  </a:lnTo>
                  <a:lnTo>
                    <a:pt x="53721" y="389636"/>
                  </a:lnTo>
                  <a:lnTo>
                    <a:pt x="73533" y="389255"/>
                  </a:lnTo>
                  <a:lnTo>
                    <a:pt x="73350" y="377825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6"/>
                  </a:moveTo>
                  <a:lnTo>
                    <a:pt x="73330" y="376578"/>
                  </a:lnTo>
                  <a:lnTo>
                    <a:pt x="73533" y="389255"/>
                  </a:lnTo>
                  <a:lnTo>
                    <a:pt x="53721" y="389636"/>
                  </a:lnTo>
                  <a:lnTo>
                    <a:pt x="120292" y="389636"/>
                  </a:lnTo>
                  <a:lnTo>
                    <a:pt x="127000" y="375666"/>
                  </a:lnTo>
                  <a:close/>
                </a:path>
                <a:path w="127000" h="504189">
                  <a:moveTo>
                    <a:pt x="67310" y="0"/>
                  </a:moveTo>
                  <a:lnTo>
                    <a:pt x="47498" y="254"/>
                  </a:lnTo>
                  <a:lnTo>
                    <a:pt x="53497" y="375666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4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86377" y="3641597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89" h="85089">
                  <a:moveTo>
                    <a:pt x="0" y="84835"/>
                  </a:moveTo>
                  <a:lnTo>
                    <a:pt x="212089" y="0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958590" y="360680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797553" y="4356227"/>
            <a:ext cx="232410" cy="504190"/>
            <a:chOff x="3797553" y="4356227"/>
            <a:chExt cx="232410" cy="504190"/>
          </a:xfrm>
        </p:grpSpPr>
        <p:sp>
          <p:nvSpPr>
            <p:cNvPr id="36" name="object 36"/>
            <p:cNvSpPr/>
            <p:nvPr/>
          </p:nvSpPr>
          <p:spPr>
            <a:xfrm>
              <a:off x="3847845" y="4356227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5"/>
                  </a:lnTo>
                  <a:lnTo>
                    <a:pt x="65531" y="503681"/>
                  </a:lnTo>
                  <a:lnTo>
                    <a:pt x="120292" y="389636"/>
                  </a:lnTo>
                  <a:lnTo>
                    <a:pt x="53720" y="389636"/>
                  </a:lnTo>
                  <a:lnTo>
                    <a:pt x="53532" y="377825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5"/>
                  </a:lnTo>
                  <a:lnTo>
                    <a:pt x="53720" y="389636"/>
                  </a:lnTo>
                  <a:lnTo>
                    <a:pt x="73532" y="389255"/>
                  </a:lnTo>
                  <a:lnTo>
                    <a:pt x="73350" y="377825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6"/>
                  </a:moveTo>
                  <a:lnTo>
                    <a:pt x="73330" y="376578"/>
                  </a:lnTo>
                  <a:lnTo>
                    <a:pt x="73532" y="389255"/>
                  </a:lnTo>
                  <a:lnTo>
                    <a:pt x="53720" y="389636"/>
                  </a:lnTo>
                  <a:lnTo>
                    <a:pt x="120292" y="389636"/>
                  </a:lnTo>
                  <a:lnTo>
                    <a:pt x="127000" y="375666"/>
                  </a:lnTo>
                  <a:close/>
                </a:path>
                <a:path w="127000" h="504189">
                  <a:moveTo>
                    <a:pt x="67309" y="0"/>
                  </a:moveTo>
                  <a:lnTo>
                    <a:pt x="47498" y="254"/>
                  </a:lnTo>
                  <a:lnTo>
                    <a:pt x="53497" y="375666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4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07713" y="4533138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89" h="85089">
                  <a:moveTo>
                    <a:pt x="0" y="84836"/>
                  </a:moveTo>
                  <a:lnTo>
                    <a:pt x="21208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949065" y="448157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481829" y="3514978"/>
            <a:ext cx="232410" cy="504190"/>
            <a:chOff x="4481829" y="3514978"/>
            <a:chExt cx="232410" cy="504190"/>
          </a:xfrm>
        </p:grpSpPr>
        <p:sp>
          <p:nvSpPr>
            <p:cNvPr id="40" name="object 40"/>
            <p:cNvSpPr/>
            <p:nvPr/>
          </p:nvSpPr>
          <p:spPr>
            <a:xfrm>
              <a:off x="4532121" y="3514978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5"/>
                  </a:lnTo>
                  <a:lnTo>
                    <a:pt x="65531" y="503682"/>
                  </a:lnTo>
                  <a:lnTo>
                    <a:pt x="120292" y="389636"/>
                  </a:lnTo>
                  <a:lnTo>
                    <a:pt x="53720" y="389636"/>
                  </a:lnTo>
                  <a:lnTo>
                    <a:pt x="53532" y="377825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5"/>
                  </a:lnTo>
                  <a:lnTo>
                    <a:pt x="53720" y="389636"/>
                  </a:lnTo>
                  <a:lnTo>
                    <a:pt x="73532" y="389255"/>
                  </a:lnTo>
                  <a:lnTo>
                    <a:pt x="73350" y="377825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6"/>
                  </a:moveTo>
                  <a:lnTo>
                    <a:pt x="73330" y="376578"/>
                  </a:lnTo>
                  <a:lnTo>
                    <a:pt x="73532" y="389255"/>
                  </a:lnTo>
                  <a:lnTo>
                    <a:pt x="53720" y="389636"/>
                  </a:lnTo>
                  <a:lnTo>
                    <a:pt x="120292" y="389636"/>
                  </a:lnTo>
                  <a:lnTo>
                    <a:pt x="127000" y="375666"/>
                  </a:lnTo>
                  <a:close/>
                </a:path>
                <a:path w="127000" h="504189">
                  <a:moveTo>
                    <a:pt x="67310" y="0"/>
                  </a:moveTo>
                  <a:lnTo>
                    <a:pt x="47498" y="254"/>
                  </a:lnTo>
                  <a:lnTo>
                    <a:pt x="53497" y="375666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4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91989" y="3637025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89" h="85089">
                  <a:moveTo>
                    <a:pt x="0" y="84836"/>
                  </a:moveTo>
                  <a:lnTo>
                    <a:pt x="21208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642865" y="362115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745981" y="3507485"/>
            <a:ext cx="232410" cy="525145"/>
            <a:chOff x="8745981" y="3507485"/>
            <a:chExt cx="232410" cy="525145"/>
          </a:xfrm>
        </p:grpSpPr>
        <p:sp>
          <p:nvSpPr>
            <p:cNvPr id="44" name="object 44"/>
            <p:cNvSpPr/>
            <p:nvPr/>
          </p:nvSpPr>
          <p:spPr>
            <a:xfrm>
              <a:off x="8788653" y="3507485"/>
              <a:ext cx="127000" cy="525145"/>
            </a:xfrm>
            <a:custGeom>
              <a:avLst/>
              <a:gdLst/>
              <a:ahLst/>
              <a:cxnLst/>
              <a:rect l="l" t="t" r="r" b="b"/>
              <a:pathLst>
                <a:path w="127000" h="525145">
                  <a:moveTo>
                    <a:pt x="53594" y="397763"/>
                  </a:moveTo>
                  <a:lnTo>
                    <a:pt x="0" y="397763"/>
                  </a:lnTo>
                  <a:lnTo>
                    <a:pt x="63500" y="524763"/>
                  </a:lnTo>
                  <a:lnTo>
                    <a:pt x="120650" y="410463"/>
                  </a:lnTo>
                  <a:lnTo>
                    <a:pt x="53594" y="410463"/>
                  </a:lnTo>
                  <a:lnTo>
                    <a:pt x="53594" y="397763"/>
                  </a:lnTo>
                  <a:close/>
                </a:path>
                <a:path w="127000" h="525145">
                  <a:moveTo>
                    <a:pt x="73405" y="0"/>
                  </a:moveTo>
                  <a:lnTo>
                    <a:pt x="53594" y="0"/>
                  </a:lnTo>
                  <a:lnTo>
                    <a:pt x="53594" y="410463"/>
                  </a:lnTo>
                  <a:lnTo>
                    <a:pt x="73405" y="410463"/>
                  </a:lnTo>
                  <a:lnTo>
                    <a:pt x="73405" y="0"/>
                  </a:lnTo>
                  <a:close/>
                </a:path>
                <a:path w="127000" h="525145">
                  <a:moveTo>
                    <a:pt x="127000" y="397763"/>
                  </a:moveTo>
                  <a:lnTo>
                    <a:pt x="73405" y="397763"/>
                  </a:lnTo>
                  <a:lnTo>
                    <a:pt x="73405" y="410463"/>
                  </a:lnTo>
                  <a:lnTo>
                    <a:pt x="120650" y="410463"/>
                  </a:lnTo>
                  <a:lnTo>
                    <a:pt x="127000" y="397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756141" y="3637025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90" h="85089">
                  <a:moveTo>
                    <a:pt x="0" y="84836"/>
                  </a:moveTo>
                  <a:lnTo>
                    <a:pt x="21208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8895968" y="362292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175250" y="3514978"/>
            <a:ext cx="232410" cy="504190"/>
            <a:chOff x="5175250" y="3514978"/>
            <a:chExt cx="232410" cy="504190"/>
          </a:xfrm>
        </p:grpSpPr>
        <p:sp>
          <p:nvSpPr>
            <p:cNvPr id="48" name="object 48"/>
            <p:cNvSpPr/>
            <p:nvPr/>
          </p:nvSpPr>
          <p:spPr>
            <a:xfrm>
              <a:off x="5239257" y="3514978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5"/>
                  </a:lnTo>
                  <a:lnTo>
                    <a:pt x="65531" y="503682"/>
                  </a:lnTo>
                  <a:lnTo>
                    <a:pt x="120292" y="389636"/>
                  </a:lnTo>
                  <a:lnTo>
                    <a:pt x="53720" y="389636"/>
                  </a:lnTo>
                  <a:lnTo>
                    <a:pt x="53532" y="377825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5"/>
                  </a:lnTo>
                  <a:lnTo>
                    <a:pt x="53720" y="389636"/>
                  </a:lnTo>
                  <a:lnTo>
                    <a:pt x="73532" y="389255"/>
                  </a:lnTo>
                  <a:lnTo>
                    <a:pt x="73350" y="377825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6"/>
                  </a:moveTo>
                  <a:lnTo>
                    <a:pt x="73330" y="376578"/>
                  </a:lnTo>
                  <a:lnTo>
                    <a:pt x="73532" y="389255"/>
                  </a:lnTo>
                  <a:lnTo>
                    <a:pt x="53720" y="389636"/>
                  </a:lnTo>
                  <a:lnTo>
                    <a:pt x="120292" y="389636"/>
                  </a:lnTo>
                  <a:lnTo>
                    <a:pt x="127000" y="375666"/>
                  </a:lnTo>
                  <a:close/>
                </a:path>
                <a:path w="127000" h="504189">
                  <a:moveTo>
                    <a:pt x="67309" y="0"/>
                  </a:moveTo>
                  <a:lnTo>
                    <a:pt x="47497" y="254"/>
                  </a:lnTo>
                  <a:lnTo>
                    <a:pt x="53497" y="375666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4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185410" y="3637025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89" h="85089">
                  <a:moveTo>
                    <a:pt x="0" y="84836"/>
                  </a:moveTo>
                  <a:lnTo>
                    <a:pt x="21208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5331333" y="362115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5937250" y="3508883"/>
            <a:ext cx="232410" cy="504190"/>
            <a:chOff x="5937250" y="3508883"/>
            <a:chExt cx="232410" cy="504190"/>
          </a:xfrm>
        </p:grpSpPr>
        <p:sp>
          <p:nvSpPr>
            <p:cNvPr id="52" name="object 52"/>
            <p:cNvSpPr/>
            <p:nvPr/>
          </p:nvSpPr>
          <p:spPr>
            <a:xfrm>
              <a:off x="5981446" y="3508883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4"/>
                  </a:lnTo>
                  <a:lnTo>
                    <a:pt x="65531" y="503681"/>
                  </a:lnTo>
                  <a:lnTo>
                    <a:pt x="120292" y="389635"/>
                  </a:lnTo>
                  <a:lnTo>
                    <a:pt x="53720" y="389635"/>
                  </a:lnTo>
                  <a:lnTo>
                    <a:pt x="53532" y="377824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4"/>
                  </a:lnTo>
                  <a:lnTo>
                    <a:pt x="53720" y="389635"/>
                  </a:lnTo>
                  <a:lnTo>
                    <a:pt x="73532" y="389254"/>
                  </a:lnTo>
                  <a:lnTo>
                    <a:pt x="73350" y="377824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5"/>
                  </a:moveTo>
                  <a:lnTo>
                    <a:pt x="73330" y="376578"/>
                  </a:lnTo>
                  <a:lnTo>
                    <a:pt x="73532" y="389254"/>
                  </a:lnTo>
                  <a:lnTo>
                    <a:pt x="53720" y="389635"/>
                  </a:lnTo>
                  <a:lnTo>
                    <a:pt x="120292" y="389635"/>
                  </a:lnTo>
                  <a:lnTo>
                    <a:pt x="127000" y="375665"/>
                  </a:lnTo>
                  <a:close/>
                </a:path>
                <a:path w="127000" h="504189">
                  <a:moveTo>
                    <a:pt x="67309" y="0"/>
                  </a:moveTo>
                  <a:lnTo>
                    <a:pt x="47498" y="253"/>
                  </a:lnTo>
                  <a:lnTo>
                    <a:pt x="53497" y="375665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3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47410" y="3637026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89" h="85089">
                  <a:moveTo>
                    <a:pt x="0" y="84836"/>
                  </a:moveTo>
                  <a:lnTo>
                    <a:pt x="21208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094603" y="362115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629145" y="3508883"/>
            <a:ext cx="232410" cy="504190"/>
            <a:chOff x="6629145" y="3508883"/>
            <a:chExt cx="232410" cy="504190"/>
          </a:xfrm>
        </p:grpSpPr>
        <p:sp>
          <p:nvSpPr>
            <p:cNvPr id="56" name="object 56"/>
            <p:cNvSpPr/>
            <p:nvPr/>
          </p:nvSpPr>
          <p:spPr>
            <a:xfrm>
              <a:off x="6684009" y="3508883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4"/>
                  </a:lnTo>
                  <a:lnTo>
                    <a:pt x="65532" y="503681"/>
                  </a:lnTo>
                  <a:lnTo>
                    <a:pt x="120292" y="389635"/>
                  </a:lnTo>
                  <a:lnTo>
                    <a:pt x="53721" y="389635"/>
                  </a:lnTo>
                  <a:lnTo>
                    <a:pt x="53532" y="377824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4"/>
                  </a:lnTo>
                  <a:lnTo>
                    <a:pt x="53721" y="389635"/>
                  </a:lnTo>
                  <a:lnTo>
                    <a:pt x="73533" y="389254"/>
                  </a:lnTo>
                  <a:lnTo>
                    <a:pt x="73350" y="377824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5"/>
                  </a:moveTo>
                  <a:lnTo>
                    <a:pt x="73330" y="376578"/>
                  </a:lnTo>
                  <a:lnTo>
                    <a:pt x="73533" y="389254"/>
                  </a:lnTo>
                  <a:lnTo>
                    <a:pt x="53721" y="389635"/>
                  </a:lnTo>
                  <a:lnTo>
                    <a:pt x="120292" y="389635"/>
                  </a:lnTo>
                  <a:lnTo>
                    <a:pt x="127000" y="375665"/>
                  </a:lnTo>
                  <a:close/>
                </a:path>
                <a:path w="127000" h="504189">
                  <a:moveTo>
                    <a:pt x="67310" y="0"/>
                  </a:moveTo>
                  <a:lnTo>
                    <a:pt x="47498" y="253"/>
                  </a:lnTo>
                  <a:lnTo>
                    <a:pt x="53497" y="375665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3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39305" y="3637026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90" h="85089">
                  <a:moveTo>
                    <a:pt x="0" y="84836"/>
                  </a:moveTo>
                  <a:lnTo>
                    <a:pt x="21209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6803263" y="362115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336281" y="3496690"/>
            <a:ext cx="232410" cy="504190"/>
            <a:chOff x="7336281" y="3496690"/>
            <a:chExt cx="232410" cy="504190"/>
          </a:xfrm>
        </p:grpSpPr>
        <p:sp>
          <p:nvSpPr>
            <p:cNvPr id="60" name="object 60"/>
            <p:cNvSpPr/>
            <p:nvPr/>
          </p:nvSpPr>
          <p:spPr>
            <a:xfrm>
              <a:off x="7385049" y="3496690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5"/>
                  </a:lnTo>
                  <a:lnTo>
                    <a:pt x="65531" y="503682"/>
                  </a:lnTo>
                  <a:lnTo>
                    <a:pt x="120292" y="389636"/>
                  </a:lnTo>
                  <a:lnTo>
                    <a:pt x="53721" y="389636"/>
                  </a:lnTo>
                  <a:lnTo>
                    <a:pt x="53532" y="377825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5"/>
                  </a:lnTo>
                  <a:lnTo>
                    <a:pt x="53721" y="389636"/>
                  </a:lnTo>
                  <a:lnTo>
                    <a:pt x="73532" y="389255"/>
                  </a:lnTo>
                  <a:lnTo>
                    <a:pt x="73350" y="377825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6"/>
                  </a:moveTo>
                  <a:lnTo>
                    <a:pt x="73330" y="376578"/>
                  </a:lnTo>
                  <a:lnTo>
                    <a:pt x="73532" y="389255"/>
                  </a:lnTo>
                  <a:lnTo>
                    <a:pt x="53721" y="389636"/>
                  </a:lnTo>
                  <a:lnTo>
                    <a:pt x="120292" y="389636"/>
                  </a:lnTo>
                  <a:lnTo>
                    <a:pt x="127000" y="375666"/>
                  </a:lnTo>
                  <a:close/>
                </a:path>
                <a:path w="127000" h="504189">
                  <a:moveTo>
                    <a:pt x="67309" y="0"/>
                  </a:moveTo>
                  <a:lnTo>
                    <a:pt x="47498" y="254"/>
                  </a:lnTo>
                  <a:lnTo>
                    <a:pt x="53497" y="375666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4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46441" y="3637025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90" h="85089">
                  <a:moveTo>
                    <a:pt x="0" y="84836"/>
                  </a:moveTo>
                  <a:lnTo>
                    <a:pt x="21208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484744" y="362115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8073897" y="3509009"/>
            <a:ext cx="232410" cy="525145"/>
            <a:chOff x="8073897" y="3509009"/>
            <a:chExt cx="232410" cy="525145"/>
          </a:xfrm>
        </p:grpSpPr>
        <p:sp>
          <p:nvSpPr>
            <p:cNvPr id="64" name="object 64"/>
            <p:cNvSpPr/>
            <p:nvPr/>
          </p:nvSpPr>
          <p:spPr>
            <a:xfrm>
              <a:off x="8124189" y="3509009"/>
              <a:ext cx="127000" cy="525145"/>
            </a:xfrm>
            <a:custGeom>
              <a:avLst/>
              <a:gdLst/>
              <a:ahLst/>
              <a:cxnLst/>
              <a:rect l="l" t="t" r="r" b="b"/>
              <a:pathLst>
                <a:path w="127000" h="525145">
                  <a:moveTo>
                    <a:pt x="53593" y="397763"/>
                  </a:moveTo>
                  <a:lnTo>
                    <a:pt x="0" y="397763"/>
                  </a:lnTo>
                  <a:lnTo>
                    <a:pt x="63500" y="524763"/>
                  </a:lnTo>
                  <a:lnTo>
                    <a:pt x="120650" y="410463"/>
                  </a:lnTo>
                  <a:lnTo>
                    <a:pt x="53593" y="410463"/>
                  </a:lnTo>
                  <a:lnTo>
                    <a:pt x="53593" y="397763"/>
                  </a:lnTo>
                  <a:close/>
                </a:path>
                <a:path w="127000" h="525145">
                  <a:moveTo>
                    <a:pt x="73405" y="0"/>
                  </a:moveTo>
                  <a:lnTo>
                    <a:pt x="53593" y="0"/>
                  </a:lnTo>
                  <a:lnTo>
                    <a:pt x="53593" y="410463"/>
                  </a:lnTo>
                  <a:lnTo>
                    <a:pt x="73405" y="410463"/>
                  </a:lnTo>
                  <a:lnTo>
                    <a:pt x="73405" y="0"/>
                  </a:lnTo>
                  <a:close/>
                </a:path>
                <a:path w="127000" h="525145">
                  <a:moveTo>
                    <a:pt x="127000" y="397763"/>
                  </a:moveTo>
                  <a:lnTo>
                    <a:pt x="73405" y="397763"/>
                  </a:lnTo>
                  <a:lnTo>
                    <a:pt x="73405" y="410463"/>
                  </a:lnTo>
                  <a:lnTo>
                    <a:pt x="120650" y="410463"/>
                  </a:lnTo>
                  <a:lnTo>
                    <a:pt x="127000" y="397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084057" y="3637025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90" h="85089">
                  <a:moveTo>
                    <a:pt x="0" y="84836"/>
                  </a:moveTo>
                  <a:lnTo>
                    <a:pt x="21209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8243696" y="3621151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4478782" y="4394327"/>
            <a:ext cx="232410" cy="504190"/>
            <a:chOff x="4478782" y="4394327"/>
            <a:chExt cx="232410" cy="504190"/>
          </a:xfrm>
        </p:grpSpPr>
        <p:sp>
          <p:nvSpPr>
            <p:cNvPr id="68" name="object 68"/>
            <p:cNvSpPr/>
            <p:nvPr/>
          </p:nvSpPr>
          <p:spPr>
            <a:xfrm>
              <a:off x="4529074" y="4394327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5"/>
                  </a:lnTo>
                  <a:lnTo>
                    <a:pt x="65531" y="503681"/>
                  </a:lnTo>
                  <a:lnTo>
                    <a:pt x="120292" y="389636"/>
                  </a:lnTo>
                  <a:lnTo>
                    <a:pt x="53721" y="389636"/>
                  </a:lnTo>
                  <a:lnTo>
                    <a:pt x="53532" y="377825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5"/>
                  </a:lnTo>
                  <a:lnTo>
                    <a:pt x="53721" y="389636"/>
                  </a:lnTo>
                  <a:lnTo>
                    <a:pt x="73533" y="389255"/>
                  </a:lnTo>
                  <a:lnTo>
                    <a:pt x="73350" y="377825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6"/>
                  </a:moveTo>
                  <a:lnTo>
                    <a:pt x="73330" y="376578"/>
                  </a:lnTo>
                  <a:lnTo>
                    <a:pt x="73533" y="389255"/>
                  </a:lnTo>
                  <a:lnTo>
                    <a:pt x="53721" y="389636"/>
                  </a:lnTo>
                  <a:lnTo>
                    <a:pt x="120292" y="389636"/>
                  </a:lnTo>
                  <a:lnTo>
                    <a:pt x="127000" y="375666"/>
                  </a:lnTo>
                  <a:close/>
                </a:path>
                <a:path w="127000" h="504189">
                  <a:moveTo>
                    <a:pt x="67310" y="0"/>
                  </a:moveTo>
                  <a:lnTo>
                    <a:pt x="47498" y="254"/>
                  </a:lnTo>
                  <a:lnTo>
                    <a:pt x="53497" y="375666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4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488942" y="4536186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89" h="85089">
                  <a:moveTo>
                    <a:pt x="0" y="84836"/>
                  </a:moveTo>
                  <a:lnTo>
                    <a:pt x="21209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4619371" y="448157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184394" y="4401946"/>
            <a:ext cx="232410" cy="504190"/>
            <a:chOff x="5184394" y="4401946"/>
            <a:chExt cx="232410" cy="504190"/>
          </a:xfrm>
        </p:grpSpPr>
        <p:sp>
          <p:nvSpPr>
            <p:cNvPr id="72" name="object 72"/>
            <p:cNvSpPr/>
            <p:nvPr/>
          </p:nvSpPr>
          <p:spPr>
            <a:xfrm>
              <a:off x="5234686" y="4401946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5"/>
                  </a:lnTo>
                  <a:lnTo>
                    <a:pt x="65531" y="503681"/>
                  </a:lnTo>
                  <a:lnTo>
                    <a:pt x="120292" y="389635"/>
                  </a:lnTo>
                  <a:lnTo>
                    <a:pt x="53721" y="389635"/>
                  </a:lnTo>
                  <a:lnTo>
                    <a:pt x="53532" y="377825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4"/>
                  </a:lnTo>
                  <a:lnTo>
                    <a:pt x="53721" y="389635"/>
                  </a:lnTo>
                  <a:lnTo>
                    <a:pt x="73533" y="389254"/>
                  </a:lnTo>
                  <a:lnTo>
                    <a:pt x="73350" y="377825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5"/>
                  </a:moveTo>
                  <a:lnTo>
                    <a:pt x="73330" y="376578"/>
                  </a:lnTo>
                  <a:lnTo>
                    <a:pt x="73533" y="389254"/>
                  </a:lnTo>
                  <a:lnTo>
                    <a:pt x="53721" y="389635"/>
                  </a:lnTo>
                  <a:lnTo>
                    <a:pt x="120292" y="389635"/>
                  </a:lnTo>
                  <a:lnTo>
                    <a:pt x="127000" y="375665"/>
                  </a:lnTo>
                  <a:close/>
                </a:path>
                <a:path w="127000" h="504189">
                  <a:moveTo>
                    <a:pt x="67310" y="0"/>
                  </a:moveTo>
                  <a:lnTo>
                    <a:pt x="47498" y="253"/>
                  </a:lnTo>
                  <a:lnTo>
                    <a:pt x="53497" y="375665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3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194554" y="4536185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89" h="85089">
                  <a:moveTo>
                    <a:pt x="0" y="84836"/>
                  </a:moveTo>
                  <a:lnTo>
                    <a:pt x="21209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324602" y="4498340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949441" y="4371466"/>
            <a:ext cx="232410" cy="504190"/>
            <a:chOff x="5949441" y="4371466"/>
            <a:chExt cx="232410" cy="504190"/>
          </a:xfrm>
        </p:grpSpPr>
        <p:sp>
          <p:nvSpPr>
            <p:cNvPr id="76" name="object 76"/>
            <p:cNvSpPr/>
            <p:nvPr/>
          </p:nvSpPr>
          <p:spPr>
            <a:xfrm>
              <a:off x="5999733" y="4371466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4"/>
                  </a:lnTo>
                  <a:lnTo>
                    <a:pt x="65531" y="503681"/>
                  </a:lnTo>
                  <a:lnTo>
                    <a:pt x="120292" y="389635"/>
                  </a:lnTo>
                  <a:lnTo>
                    <a:pt x="53720" y="389635"/>
                  </a:lnTo>
                  <a:lnTo>
                    <a:pt x="53532" y="377824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4"/>
                  </a:lnTo>
                  <a:lnTo>
                    <a:pt x="53720" y="389635"/>
                  </a:lnTo>
                  <a:lnTo>
                    <a:pt x="73532" y="389254"/>
                  </a:lnTo>
                  <a:lnTo>
                    <a:pt x="73350" y="377824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5"/>
                  </a:moveTo>
                  <a:lnTo>
                    <a:pt x="73330" y="376578"/>
                  </a:lnTo>
                  <a:lnTo>
                    <a:pt x="73532" y="389254"/>
                  </a:lnTo>
                  <a:lnTo>
                    <a:pt x="53720" y="389635"/>
                  </a:lnTo>
                  <a:lnTo>
                    <a:pt x="120292" y="389635"/>
                  </a:lnTo>
                  <a:lnTo>
                    <a:pt x="127000" y="375665"/>
                  </a:lnTo>
                  <a:close/>
                </a:path>
                <a:path w="127000" h="504189">
                  <a:moveTo>
                    <a:pt x="67310" y="0"/>
                  </a:moveTo>
                  <a:lnTo>
                    <a:pt x="47498" y="253"/>
                  </a:lnTo>
                  <a:lnTo>
                    <a:pt x="53497" y="375665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3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5959601" y="4536185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89" h="85089">
                  <a:moveTo>
                    <a:pt x="0" y="84836"/>
                  </a:moveTo>
                  <a:lnTo>
                    <a:pt x="21208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6083934" y="4484878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6662673" y="4359275"/>
            <a:ext cx="232410" cy="504190"/>
            <a:chOff x="6662673" y="4359275"/>
            <a:chExt cx="232410" cy="504190"/>
          </a:xfrm>
        </p:grpSpPr>
        <p:sp>
          <p:nvSpPr>
            <p:cNvPr id="80" name="object 80"/>
            <p:cNvSpPr/>
            <p:nvPr/>
          </p:nvSpPr>
          <p:spPr>
            <a:xfrm>
              <a:off x="6712965" y="4359275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5"/>
                  </a:lnTo>
                  <a:lnTo>
                    <a:pt x="65531" y="503681"/>
                  </a:lnTo>
                  <a:lnTo>
                    <a:pt x="120292" y="389636"/>
                  </a:lnTo>
                  <a:lnTo>
                    <a:pt x="53720" y="389636"/>
                  </a:lnTo>
                  <a:lnTo>
                    <a:pt x="53532" y="377825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5"/>
                  </a:lnTo>
                  <a:lnTo>
                    <a:pt x="53720" y="389636"/>
                  </a:lnTo>
                  <a:lnTo>
                    <a:pt x="73532" y="389255"/>
                  </a:lnTo>
                  <a:lnTo>
                    <a:pt x="73350" y="377825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6"/>
                  </a:moveTo>
                  <a:lnTo>
                    <a:pt x="73330" y="376578"/>
                  </a:lnTo>
                  <a:lnTo>
                    <a:pt x="73532" y="389255"/>
                  </a:lnTo>
                  <a:lnTo>
                    <a:pt x="53720" y="389636"/>
                  </a:lnTo>
                  <a:lnTo>
                    <a:pt x="120292" y="389636"/>
                  </a:lnTo>
                  <a:lnTo>
                    <a:pt x="127000" y="375666"/>
                  </a:lnTo>
                  <a:close/>
                </a:path>
                <a:path w="127000" h="504189">
                  <a:moveTo>
                    <a:pt x="67309" y="0"/>
                  </a:moveTo>
                  <a:lnTo>
                    <a:pt x="47498" y="254"/>
                  </a:lnTo>
                  <a:lnTo>
                    <a:pt x="53497" y="375666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4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672833" y="4536186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90" h="85089">
                  <a:moveTo>
                    <a:pt x="0" y="84836"/>
                  </a:moveTo>
                  <a:lnTo>
                    <a:pt x="21209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801357" y="447522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8081518" y="4392803"/>
            <a:ext cx="232410" cy="504190"/>
            <a:chOff x="8081518" y="4392803"/>
            <a:chExt cx="232410" cy="504190"/>
          </a:xfrm>
        </p:grpSpPr>
        <p:sp>
          <p:nvSpPr>
            <p:cNvPr id="84" name="object 84"/>
            <p:cNvSpPr/>
            <p:nvPr/>
          </p:nvSpPr>
          <p:spPr>
            <a:xfrm>
              <a:off x="8131810" y="4392803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5"/>
                  </a:lnTo>
                  <a:lnTo>
                    <a:pt x="65532" y="503682"/>
                  </a:lnTo>
                  <a:lnTo>
                    <a:pt x="120292" y="389636"/>
                  </a:lnTo>
                  <a:lnTo>
                    <a:pt x="53721" y="389636"/>
                  </a:lnTo>
                  <a:lnTo>
                    <a:pt x="53532" y="377825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5"/>
                  </a:lnTo>
                  <a:lnTo>
                    <a:pt x="53721" y="389636"/>
                  </a:lnTo>
                  <a:lnTo>
                    <a:pt x="73533" y="389255"/>
                  </a:lnTo>
                  <a:lnTo>
                    <a:pt x="73350" y="377825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6"/>
                  </a:moveTo>
                  <a:lnTo>
                    <a:pt x="73330" y="376578"/>
                  </a:lnTo>
                  <a:lnTo>
                    <a:pt x="73533" y="389255"/>
                  </a:lnTo>
                  <a:lnTo>
                    <a:pt x="53721" y="389636"/>
                  </a:lnTo>
                  <a:lnTo>
                    <a:pt x="120292" y="389636"/>
                  </a:lnTo>
                  <a:lnTo>
                    <a:pt x="127000" y="375666"/>
                  </a:lnTo>
                  <a:close/>
                </a:path>
                <a:path w="127000" h="504189">
                  <a:moveTo>
                    <a:pt x="67310" y="0"/>
                  </a:moveTo>
                  <a:lnTo>
                    <a:pt x="47498" y="254"/>
                  </a:lnTo>
                  <a:lnTo>
                    <a:pt x="53497" y="375666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4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091678" y="4536186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90" h="85089">
                  <a:moveTo>
                    <a:pt x="0" y="84836"/>
                  </a:moveTo>
                  <a:lnTo>
                    <a:pt x="21209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8221218" y="4481829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7336281" y="4392803"/>
            <a:ext cx="232410" cy="504190"/>
            <a:chOff x="7336281" y="4392803"/>
            <a:chExt cx="232410" cy="504190"/>
          </a:xfrm>
        </p:grpSpPr>
        <p:sp>
          <p:nvSpPr>
            <p:cNvPr id="88" name="object 88"/>
            <p:cNvSpPr/>
            <p:nvPr/>
          </p:nvSpPr>
          <p:spPr>
            <a:xfrm>
              <a:off x="7386573" y="4392803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5"/>
                  </a:lnTo>
                  <a:lnTo>
                    <a:pt x="65531" y="503682"/>
                  </a:lnTo>
                  <a:lnTo>
                    <a:pt x="120292" y="389636"/>
                  </a:lnTo>
                  <a:lnTo>
                    <a:pt x="53721" y="389636"/>
                  </a:lnTo>
                  <a:lnTo>
                    <a:pt x="53532" y="377825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5"/>
                  </a:lnTo>
                  <a:lnTo>
                    <a:pt x="53721" y="389636"/>
                  </a:lnTo>
                  <a:lnTo>
                    <a:pt x="73532" y="389255"/>
                  </a:lnTo>
                  <a:lnTo>
                    <a:pt x="73350" y="377825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6"/>
                  </a:moveTo>
                  <a:lnTo>
                    <a:pt x="73330" y="376578"/>
                  </a:lnTo>
                  <a:lnTo>
                    <a:pt x="73532" y="389255"/>
                  </a:lnTo>
                  <a:lnTo>
                    <a:pt x="53721" y="389636"/>
                  </a:lnTo>
                  <a:lnTo>
                    <a:pt x="120292" y="389636"/>
                  </a:lnTo>
                  <a:lnTo>
                    <a:pt x="127000" y="375666"/>
                  </a:lnTo>
                  <a:close/>
                </a:path>
                <a:path w="127000" h="504189">
                  <a:moveTo>
                    <a:pt x="67309" y="0"/>
                  </a:moveTo>
                  <a:lnTo>
                    <a:pt x="47498" y="254"/>
                  </a:lnTo>
                  <a:lnTo>
                    <a:pt x="53497" y="375666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4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346441" y="4536186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90" h="85089">
                  <a:moveTo>
                    <a:pt x="0" y="84836"/>
                  </a:moveTo>
                  <a:lnTo>
                    <a:pt x="21208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7475346" y="4487036"/>
            <a:ext cx="1282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8745981" y="4368419"/>
            <a:ext cx="232410" cy="504190"/>
            <a:chOff x="8745981" y="4368419"/>
            <a:chExt cx="232410" cy="504190"/>
          </a:xfrm>
        </p:grpSpPr>
        <p:sp>
          <p:nvSpPr>
            <p:cNvPr id="92" name="object 92"/>
            <p:cNvSpPr/>
            <p:nvPr/>
          </p:nvSpPr>
          <p:spPr>
            <a:xfrm>
              <a:off x="8797797" y="4368419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4"/>
                  </a:lnTo>
                  <a:lnTo>
                    <a:pt x="65531" y="503681"/>
                  </a:lnTo>
                  <a:lnTo>
                    <a:pt x="120292" y="389635"/>
                  </a:lnTo>
                  <a:lnTo>
                    <a:pt x="53721" y="389635"/>
                  </a:lnTo>
                  <a:lnTo>
                    <a:pt x="53532" y="377824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4"/>
                  </a:lnTo>
                  <a:lnTo>
                    <a:pt x="53721" y="389635"/>
                  </a:lnTo>
                  <a:lnTo>
                    <a:pt x="73532" y="389254"/>
                  </a:lnTo>
                  <a:lnTo>
                    <a:pt x="73350" y="377824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5"/>
                  </a:moveTo>
                  <a:lnTo>
                    <a:pt x="73330" y="376578"/>
                  </a:lnTo>
                  <a:lnTo>
                    <a:pt x="73532" y="389254"/>
                  </a:lnTo>
                  <a:lnTo>
                    <a:pt x="53721" y="389635"/>
                  </a:lnTo>
                  <a:lnTo>
                    <a:pt x="120292" y="389635"/>
                  </a:lnTo>
                  <a:lnTo>
                    <a:pt x="127000" y="375665"/>
                  </a:lnTo>
                  <a:close/>
                </a:path>
                <a:path w="127000" h="504189">
                  <a:moveTo>
                    <a:pt x="67309" y="0"/>
                  </a:moveTo>
                  <a:lnTo>
                    <a:pt x="47498" y="253"/>
                  </a:lnTo>
                  <a:lnTo>
                    <a:pt x="53497" y="375665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3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756141" y="4545330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90" h="85089">
                  <a:moveTo>
                    <a:pt x="0" y="84836"/>
                  </a:moveTo>
                  <a:lnTo>
                    <a:pt x="21208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8885046" y="4488891"/>
            <a:ext cx="1289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latin typeface="Calibri"/>
                <a:cs typeface="Calibri"/>
              </a:rPr>
              <a:t>4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2404110" y="1290574"/>
            <a:ext cx="5852160" cy="3684904"/>
            <a:chOff x="2404110" y="1290574"/>
            <a:chExt cx="5852160" cy="3684904"/>
          </a:xfrm>
        </p:grpSpPr>
        <p:sp>
          <p:nvSpPr>
            <p:cNvPr id="96" name="object 96"/>
            <p:cNvSpPr/>
            <p:nvPr/>
          </p:nvSpPr>
          <p:spPr>
            <a:xfrm>
              <a:off x="2404110" y="1843150"/>
              <a:ext cx="4020185" cy="3132455"/>
            </a:xfrm>
            <a:custGeom>
              <a:avLst/>
              <a:gdLst/>
              <a:ahLst/>
              <a:cxnLst/>
              <a:rect l="l" t="t" r="r" b="b"/>
              <a:pathLst>
                <a:path w="4020185" h="3132454">
                  <a:moveTo>
                    <a:pt x="1259840" y="2225929"/>
                  </a:moveTo>
                  <a:lnTo>
                    <a:pt x="1126236" y="2273808"/>
                  </a:lnTo>
                  <a:lnTo>
                    <a:pt x="1167511" y="2313317"/>
                  </a:lnTo>
                  <a:lnTo>
                    <a:pt x="392430" y="3123311"/>
                  </a:lnTo>
                  <a:lnTo>
                    <a:pt x="401574" y="3132074"/>
                  </a:lnTo>
                  <a:lnTo>
                    <a:pt x="1176655" y="2322080"/>
                  </a:lnTo>
                  <a:lnTo>
                    <a:pt x="1217930" y="2361565"/>
                  </a:lnTo>
                  <a:lnTo>
                    <a:pt x="1235659" y="2304161"/>
                  </a:lnTo>
                  <a:lnTo>
                    <a:pt x="1259840" y="2225929"/>
                  </a:lnTo>
                  <a:close/>
                </a:path>
                <a:path w="4020185" h="3132454">
                  <a:moveTo>
                    <a:pt x="2277745" y="163957"/>
                  </a:moveTo>
                  <a:lnTo>
                    <a:pt x="2137918" y="188722"/>
                  </a:lnTo>
                  <a:lnTo>
                    <a:pt x="2172055" y="234657"/>
                  </a:lnTo>
                  <a:lnTo>
                    <a:pt x="0" y="1849628"/>
                  </a:lnTo>
                  <a:lnTo>
                    <a:pt x="7620" y="1859788"/>
                  </a:lnTo>
                  <a:lnTo>
                    <a:pt x="2179637" y="244843"/>
                  </a:lnTo>
                  <a:lnTo>
                    <a:pt x="2213737" y="290703"/>
                  </a:lnTo>
                  <a:lnTo>
                    <a:pt x="2245868" y="227076"/>
                  </a:lnTo>
                  <a:lnTo>
                    <a:pt x="2277745" y="163957"/>
                  </a:lnTo>
                  <a:close/>
                </a:path>
                <a:path w="4020185" h="3132454">
                  <a:moveTo>
                    <a:pt x="3646576" y="848360"/>
                  </a:moveTo>
                  <a:lnTo>
                    <a:pt x="3504692" y="848360"/>
                  </a:lnTo>
                  <a:lnTo>
                    <a:pt x="3530320" y="899515"/>
                  </a:lnTo>
                  <a:lnTo>
                    <a:pt x="650240" y="2343785"/>
                  </a:lnTo>
                  <a:lnTo>
                    <a:pt x="655828" y="2355215"/>
                  </a:lnTo>
                  <a:lnTo>
                    <a:pt x="3535984" y="910831"/>
                  </a:lnTo>
                  <a:lnTo>
                    <a:pt x="3561588" y="961898"/>
                  </a:lnTo>
                  <a:lnTo>
                    <a:pt x="3612540" y="893826"/>
                  </a:lnTo>
                  <a:lnTo>
                    <a:pt x="3646576" y="848360"/>
                  </a:lnTo>
                  <a:close/>
                </a:path>
                <a:path w="4020185" h="3132454">
                  <a:moveTo>
                    <a:pt x="4019677" y="585216"/>
                  </a:moveTo>
                  <a:lnTo>
                    <a:pt x="3966070" y="585762"/>
                  </a:lnTo>
                  <a:lnTo>
                    <a:pt x="3960114" y="254"/>
                  </a:lnTo>
                  <a:lnTo>
                    <a:pt x="3960114" y="0"/>
                  </a:lnTo>
                  <a:lnTo>
                    <a:pt x="3940302" y="254"/>
                  </a:lnTo>
                  <a:lnTo>
                    <a:pt x="3946258" y="585216"/>
                  </a:lnTo>
                  <a:lnTo>
                    <a:pt x="3946258" y="585952"/>
                  </a:lnTo>
                  <a:lnTo>
                    <a:pt x="3892677" y="586486"/>
                  </a:lnTo>
                  <a:lnTo>
                    <a:pt x="3957447" y="712851"/>
                  </a:lnTo>
                  <a:lnTo>
                    <a:pt x="4013111" y="598678"/>
                  </a:lnTo>
                  <a:lnTo>
                    <a:pt x="4019677" y="585216"/>
                  </a:lnTo>
                  <a:close/>
                </a:path>
                <a:path w="4020185" h="3132454">
                  <a:moveTo>
                    <a:pt x="4019931" y="1536954"/>
                  </a:moveTo>
                  <a:lnTo>
                    <a:pt x="3966375" y="1537284"/>
                  </a:lnTo>
                  <a:lnTo>
                    <a:pt x="3963162" y="1065530"/>
                  </a:lnTo>
                  <a:lnTo>
                    <a:pt x="3963162" y="1065276"/>
                  </a:lnTo>
                  <a:lnTo>
                    <a:pt x="3943350" y="1065530"/>
                  </a:lnTo>
                  <a:lnTo>
                    <a:pt x="3946550" y="1536954"/>
                  </a:lnTo>
                  <a:lnTo>
                    <a:pt x="3946550" y="1537411"/>
                  </a:lnTo>
                  <a:lnTo>
                    <a:pt x="3892931" y="1537716"/>
                  </a:lnTo>
                  <a:lnTo>
                    <a:pt x="3957320" y="1664335"/>
                  </a:lnTo>
                  <a:lnTo>
                    <a:pt x="4013492" y="1550035"/>
                  </a:lnTo>
                  <a:lnTo>
                    <a:pt x="4019702" y="1537398"/>
                  </a:lnTo>
                  <a:lnTo>
                    <a:pt x="4019931" y="1536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511802" y="1300734"/>
              <a:ext cx="3733800" cy="678180"/>
            </a:xfrm>
            <a:custGeom>
              <a:avLst/>
              <a:gdLst/>
              <a:ahLst/>
              <a:cxnLst/>
              <a:rect l="l" t="t" r="r" b="b"/>
              <a:pathLst>
                <a:path w="3733800" h="678180">
                  <a:moveTo>
                    <a:pt x="2987040" y="0"/>
                  </a:moveTo>
                  <a:lnTo>
                    <a:pt x="746760" y="0"/>
                  </a:lnTo>
                  <a:lnTo>
                    <a:pt x="0" y="678179"/>
                  </a:lnTo>
                  <a:lnTo>
                    <a:pt x="3733800" y="678179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511802" y="1300734"/>
              <a:ext cx="3733800" cy="678180"/>
            </a:xfrm>
            <a:custGeom>
              <a:avLst/>
              <a:gdLst/>
              <a:ahLst/>
              <a:cxnLst/>
              <a:rect l="l" t="t" r="r" b="b"/>
              <a:pathLst>
                <a:path w="3733800" h="678180">
                  <a:moveTo>
                    <a:pt x="0" y="678179"/>
                  </a:moveTo>
                  <a:lnTo>
                    <a:pt x="3733800" y="678179"/>
                  </a:lnTo>
                  <a:lnTo>
                    <a:pt x="2987040" y="0"/>
                  </a:lnTo>
                  <a:lnTo>
                    <a:pt x="746760" y="0"/>
                  </a:lnTo>
                  <a:lnTo>
                    <a:pt x="0" y="678179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051804" y="2403348"/>
              <a:ext cx="647700" cy="576580"/>
            </a:xfrm>
            <a:custGeom>
              <a:avLst/>
              <a:gdLst/>
              <a:ahLst/>
              <a:cxnLst/>
              <a:rect l="l" t="t" r="r" b="b"/>
              <a:pathLst>
                <a:path w="647700" h="576580">
                  <a:moveTo>
                    <a:pt x="323850" y="0"/>
                  </a:moveTo>
                  <a:lnTo>
                    <a:pt x="271329" y="3768"/>
                  </a:lnTo>
                  <a:lnTo>
                    <a:pt x="221504" y="14679"/>
                  </a:lnTo>
                  <a:lnTo>
                    <a:pt x="175040" y="32140"/>
                  </a:lnTo>
                  <a:lnTo>
                    <a:pt x="132606" y="55558"/>
                  </a:lnTo>
                  <a:lnTo>
                    <a:pt x="94868" y="84343"/>
                  </a:lnTo>
                  <a:lnTo>
                    <a:pt x="62496" y="117902"/>
                  </a:lnTo>
                  <a:lnTo>
                    <a:pt x="36155" y="155643"/>
                  </a:lnTo>
                  <a:lnTo>
                    <a:pt x="16514" y="196973"/>
                  </a:lnTo>
                  <a:lnTo>
                    <a:pt x="4239" y="241302"/>
                  </a:lnTo>
                  <a:lnTo>
                    <a:pt x="0" y="288036"/>
                  </a:lnTo>
                  <a:lnTo>
                    <a:pt x="4239" y="334769"/>
                  </a:lnTo>
                  <a:lnTo>
                    <a:pt x="16514" y="379098"/>
                  </a:lnTo>
                  <a:lnTo>
                    <a:pt x="36155" y="420428"/>
                  </a:lnTo>
                  <a:lnTo>
                    <a:pt x="62496" y="458169"/>
                  </a:lnTo>
                  <a:lnTo>
                    <a:pt x="94868" y="491728"/>
                  </a:lnTo>
                  <a:lnTo>
                    <a:pt x="132606" y="520513"/>
                  </a:lnTo>
                  <a:lnTo>
                    <a:pt x="175040" y="543931"/>
                  </a:lnTo>
                  <a:lnTo>
                    <a:pt x="221504" y="561392"/>
                  </a:lnTo>
                  <a:lnTo>
                    <a:pt x="271329" y="572303"/>
                  </a:lnTo>
                  <a:lnTo>
                    <a:pt x="323850" y="576072"/>
                  </a:lnTo>
                  <a:lnTo>
                    <a:pt x="376370" y="572303"/>
                  </a:lnTo>
                  <a:lnTo>
                    <a:pt x="426195" y="561392"/>
                  </a:lnTo>
                  <a:lnTo>
                    <a:pt x="472659" y="543931"/>
                  </a:lnTo>
                  <a:lnTo>
                    <a:pt x="515093" y="520513"/>
                  </a:lnTo>
                  <a:lnTo>
                    <a:pt x="552830" y="491728"/>
                  </a:lnTo>
                  <a:lnTo>
                    <a:pt x="585203" y="458169"/>
                  </a:lnTo>
                  <a:lnTo>
                    <a:pt x="611544" y="420428"/>
                  </a:lnTo>
                  <a:lnTo>
                    <a:pt x="631185" y="379098"/>
                  </a:lnTo>
                  <a:lnTo>
                    <a:pt x="643460" y="334769"/>
                  </a:lnTo>
                  <a:lnTo>
                    <a:pt x="647700" y="288036"/>
                  </a:lnTo>
                  <a:lnTo>
                    <a:pt x="643460" y="241302"/>
                  </a:lnTo>
                  <a:lnTo>
                    <a:pt x="631185" y="196973"/>
                  </a:lnTo>
                  <a:lnTo>
                    <a:pt x="611544" y="155643"/>
                  </a:lnTo>
                  <a:lnTo>
                    <a:pt x="585203" y="117902"/>
                  </a:lnTo>
                  <a:lnTo>
                    <a:pt x="552831" y="84343"/>
                  </a:lnTo>
                  <a:lnTo>
                    <a:pt x="515093" y="55558"/>
                  </a:lnTo>
                  <a:lnTo>
                    <a:pt x="472659" y="32140"/>
                  </a:lnTo>
                  <a:lnTo>
                    <a:pt x="426195" y="14679"/>
                  </a:lnTo>
                  <a:lnTo>
                    <a:pt x="376370" y="3768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051804" y="2403348"/>
              <a:ext cx="647700" cy="576580"/>
            </a:xfrm>
            <a:custGeom>
              <a:avLst/>
              <a:gdLst/>
              <a:ahLst/>
              <a:cxnLst/>
              <a:rect l="l" t="t" r="r" b="b"/>
              <a:pathLst>
                <a:path w="647700" h="576580">
                  <a:moveTo>
                    <a:pt x="0" y="288036"/>
                  </a:moveTo>
                  <a:lnTo>
                    <a:pt x="4239" y="241302"/>
                  </a:lnTo>
                  <a:lnTo>
                    <a:pt x="16514" y="196973"/>
                  </a:lnTo>
                  <a:lnTo>
                    <a:pt x="36155" y="155643"/>
                  </a:lnTo>
                  <a:lnTo>
                    <a:pt x="62496" y="117902"/>
                  </a:lnTo>
                  <a:lnTo>
                    <a:pt x="94868" y="84343"/>
                  </a:lnTo>
                  <a:lnTo>
                    <a:pt x="132606" y="55558"/>
                  </a:lnTo>
                  <a:lnTo>
                    <a:pt x="175040" y="32140"/>
                  </a:lnTo>
                  <a:lnTo>
                    <a:pt x="221504" y="14679"/>
                  </a:lnTo>
                  <a:lnTo>
                    <a:pt x="271329" y="3768"/>
                  </a:lnTo>
                  <a:lnTo>
                    <a:pt x="323850" y="0"/>
                  </a:lnTo>
                  <a:lnTo>
                    <a:pt x="376370" y="3768"/>
                  </a:lnTo>
                  <a:lnTo>
                    <a:pt x="426195" y="14679"/>
                  </a:lnTo>
                  <a:lnTo>
                    <a:pt x="472659" y="32140"/>
                  </a:lnTo>
                  <a:lnTo>
                    <a:pt x="515093" y="55558"/>
                  </a:lnTo>
                  <a:lnTo>
                    <a:pt x="552831" y="84343"/>
                  </a:lnTo>
                  <a:lnTo>
                    <a:pt x="585203" y="117902"/>
                  </a:lnTo>
                  <a:lnTo>
                    <a:pt x="611544" y="155643"/>
                  </a:lnTo>
                  <a:lnTo>
                    <a:pt x="631185" y="196973"/>
                  </a:lnTo>
                  <a:lnTo>
                    <a:pt x="643460" y="241302"/>
                  </a:lnTo>
                  <a:lnTo>
                    <a:pt x="647700" y="288036"/>
                  </a:lnTo>
                  <a:lnTo>
                    <a:pt x="643460" y="334769"/>
                  </a:lnTo>
                  <a:lnTo>
                    <a:pt x="631185" y="379098"/>
                  </a:lnTo>
                  <a:lnTo>
                    <a:pt x="611544" y="420428"/>
                  </a:lnTo>
                  <a:lnTo>
                    <a:pt x="585203" y="458169"/>
                  </a:lnTo>
                  <a:lnTo>
                    <a:pt x="552830" y="491728"/>
                  </a:lnTo>
                  <a:lnTo>
                    <a:pt x="515093" y="520513"/>
                  </a:lnTo>
                  <a:lnTo>
                    <a:pt x="472659" y="543931"/>
                  </a:lnTo>
                  <a:lnTo>
                    <a:pt x="426195" y="561392"/>
                  </a:lnTo>
                  <a:lnTo>
                    <a:pt x="376370" y="572303"/>
                  </a:lnTo>
                  <a:lnTo>
                    <a:pt x="323850" y="576072"/>
                  </a:lnTo>
                  <a:lnTo>
                    <a:pt x="271329" y="572303"/>
                  </a:lnTo>
                  <a:lnTo>
                    <a:pt x="221504" y="561392"/>
                  </a:lnTo>
                  <a:lnTo>
                    <a:pt x="175040" y="543931"/>
                  </a:lnTo>
                  <a:lnTo>
                    <a:pt x="132606" y="520513"/>
                  </a:lnTo>
                  <a:lnTo>
                    <a:pt x="94868" y="491728"/>
                  </a:lnTo>
                  <a:lnTo>
                    <a:pt x="62496" y="458169"/>
                  </a:lnTo>
                  <a:lnTo>
                    <a:pt x="36155" y="420428"/>
                  </a:lnTo>
                  <a:lnTo>
                    <a:pt x="16514" y="379098"/>
                  </a:lnTo>
                  <a:lnTo>
                    <a:pt x="4239" y="334769"/>
                  </a:lnTo>
                  <a:lnTo>
                    <a:pt x="0" y="2880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/>
          <p:nvPr/>
        </p:nvSpPr>
        <p:spPr>
          <a:xfrm>
            <a:off x="2307082" y="5562346"/>
            <a:ext cx="2985135" cy="200025"/>
          </a:xfrm>
          <a:custGeom>
            <a:avLst/>
            <a:gdLst/>
            <a:ahLst/>
            <a:cxnLst/>
            <a:rect l="l" t="t" r="r" b="b"/>
            <a:pathLst>
              <a:path w="2985135" h="200025">
                <a:moveTo>
                  <a:pt x="2861056" y="73024"/>
                </a:moveTo>
                <a:lnTo>
                  <a:pt x="2858484" y="130116"/>
                </a:lnTo>
                <a:lnTo>
                  <a:pt x="2871216" y="130695"/>
                </a:lnTo>
                <a:lnTo>
                  <a:pt x="2870638" y="142239"/>
                </a:lnTo>
                <a:lnTo>
                  <a:pt x="2870581" y="143382"/>
                </a:lnTo>
                <a:lnTo>
                  <a:pt x="2857886" y="143382"/>
                </a:lnTo>
                <a:lnTo>
                  <a:pt x="2855341" y="199897"/>
                </a:lnTo>
                <a:lnTo>
                  <a:pt x="2982437" y="143382"/>
                </a:lnTo>
                <a:lnTo>
                  <a:pt x="2870581" y="143382"/>
                </a:lnTo>
                <a:lnTo>
                  <a:pt x="2857912" y="142806"/>
                </a:lnTo>
                <a:lnTo>
                  <a:pt x="2983734" y="142806"/>
                </a:lnTo>
                <a:lnTo>
                  <a:pt x="2985008" y="142239"/>
                </a:lnTo>
                <a:lnTo>
                  <a:pt x="2861056" y="73024"/>
                </a:lnTo>
                <a:close/>
              </a:path>
              <a:path w="2985135" h="200025">
                <a:moveTo>
                  <a:pt x="2858484" y="130116"/>
                </a:moveTo>
                <a:lnTo>
                  <a:pt x="2857938" y="142239"/>
                </a:lnTo>
                <a:lnTo>
                  <a:pt x="2857912" y="142806"/>
                </a:lnTo>
                <a:lnTo>
                  <a:pt x="2870581" y="143382"/>
                </a:lnTo>
                <a:lnTo>
                  <a:pt x="2871216" y="130695"/>
                </a:lnTo>
                <a:lnTo>
                  <a:pt x="2858484" y="130116"/>
                </a:lnTo>
                <a:close/>
              </a:path>
              <a:path w="2985135" h="200025">
                <a:moveTo>
                  <a:pt x="507" y="0"/>
                </a:moveTo>
                <a:lnTo>
                  <a:pt x="0" y="12699"/>
                </a:lnTo>
                <a:lnTo>
                  <a:pt x="2857912" y="142806"/>
                </a:lnTo>
                <a:lnTo>
                  <a:pt x="2858458" y="130695"/>
                </a:lnTo>
                <a:lnTo>
                  <a:pt x="2858484" y="130116"/>
                </a:lnTo>
                <a:lnTo>
                  <a:pt x="5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 txBox="1"/>
          <p:nvPr/>
        </p:nvSpPr>
        <p:spPr>
          <a:xfrm>
            <a:off x="6146419" y="2507995"/>
            <a:ext cx="457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XOR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6265926" y="2076450"/>
            <a:ext cx="216535" cy="191135"/>
          </a:xfrm>
          <a:custGeom>
            <a:avLst/>
            <a:gdLst/>
            <a:ahLst/>
            <a:cxnLst/>
            <a:rect l="l" t="t" r="r" b="b"/>
            <a:pathLst>
              <a:path w="216535" h="191135">
                <a:moveTo>
                  <a:pt x="216535" y="0"/>
                </a:moveTo>
                <a:lnTo>
                  <a:pt x="0" y="19062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 txBox="1"/>
          <p:nvPr/>
        </p:nvSpPr>
        <p:spPr>
          <a:xfrm>
            <a:off x="5121402" y="1322958"/>
            <a:ext cx="2472055" cy="1014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Expansion/permutation </a:t>
            </a:r>
            <a:r>
              <a:rPr sz="2000" dirty="0">
                <a:latin typeface="Calibri"/>
                <a:cs typeface="Calibri"/>
              </a:rPr>
              <a:t>(E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table)</a:t>
            </a:r>
            <a:endParaRPr sz="2000">
              <a:latin typeface="Calibri"/>
              <a:cs typeface="Calibri"/>
            </a:endParaRPr>
          </a:p>
          <a:p>
            <a:pPr marL="549910" algn="ctr">
              <a:lnSpc>
                <a:spcPct val="100000"/>
              </a:lnSpc>
              <a:spcBef>
                <a:spcPts val="580"/>
              </a:spcBef>
            </a:pPr>
            <a:r>
              <a:rPr sz="2000" spc="-25" dirty="0">
                <a:latin typeface="Calibri"/>
                <a:cs typeface="Calibri"/>
              </a:rPr>
              <a:t>48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6265926" y="3080766"/>
            <a:ext cx="216535" cy="191135"/>
          </a:xfrm>
          <a:custGeom>
            <a:avLst/>
            <a:gdLst/>
            <a:ahLst/>
            <a:cxnLst/>
            <a:rect l="l" t="t" r="r" b="b"/>
            <a:pathLst>
              <a:path w="216535" h="191135">
                <a:moveTo>
                  <a:pt x="216535" y="0"/>
                </a:moveTo>
                <a:lnTo>
                  <a:pt x="0" y="19062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6490208" y="3009645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48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07" name="object 107"/>
          <p:cNvGrpSpPr/>
          <p:nvPr/>
        </p:nvGrpSpPr>
        <p:grpSpPr>
          <a:xfrm>
            <a:off x="6700266" y="2570733"/>
            <a:ext cx="2048510" cy="285750"/>
            <a:chOff x="6700266" y="2570733"/>
            <a:chExt cx="2048510" cy="285750"/>
          </a:xfrm>
        </p:grpSpPr>
        <p:sp>
          <p:nvSpPr>
            <p:cNvPr id="108" name="object 108"/>
            <p:cNvSpPr/>
            <p:nvPr/>
          </p:nvSpPr>
          <p:spPr>
            <a:xfrm>
              <a:off x="6700266" y="2660141"/>
              <a:ext cx="2048510" cy="76200"/>
            </a:xfrm>
            <a:custGeom>
              <a:avLst/>
              <a:gdLst/>
              <a:ahLst/>
              <a:cxnLst/>
              <a:rect l="l" t="t" r="r" b="b"/>
              <a:pathLst>
                <a:path w="204850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8006"/>
                  </a:lnTo>
                  <a:lnTo>
                    <a:pt x="63500" y="48006"/>
                  </a:lnTo>
                  <a:lnTo>
                    <a:pt x="63500" y="28194"/>
                  </a:lnTo>
                  <a:lnTo>
                    <a:pt x="76200" y="28194"/>
                  </a:lnTo>
                  <a:lnTo>
                    <a:pt x="76200" y="0"/>
                  </a:lnTo>
                  <a:close/>
                </a:path>
                <a:path w="2048509" h="76200">
                  <a:moveTo>
                    <a:pt x="76200" y="28194"/>
                  </a:moveTo>
                  <a:lnTo>
                    <a:pt x="63500" y="28194"/>
                  </a:lnTo>
                  <a:lnTo>
                    <a:pt x="63500" y="48006"/>
                  </a:lnTo>
                  <a:lnTo>
                    <a:pt x="76200" y="48006"/>
                  </a:lnTo>
                  <a:lnTo>
                    <a:pt x="76200" y="28194"/>
                  </a:lnTo>
                  <a:close/>
                </a:path>
                <a:path w="2048509" h="76200">
                  <a:moveTo>
                    <a:pt x="2048382" y="28194"/>
                  </a:moveTo>
                  <a:lnTo>
                    <a:pt x="76200" y="28194"/>
                  </a:lnTo>
                  <a:lnTo>
                    <a:pt x="76200" y="48006"/>
                  </a:lnTo>
                  <a:lnTo>
                    <a:pt x="2048382" y="48006"/>
                  </a:lnTo>
                  <a:lnTo>
                    <a:pt x="2048382" y="28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401306" y="2580893"/>
              <a:ext cx="144145" cy="265430"/>
            </a:xfrm>
            <a:custGeom>
              <a:avLst/>
              <a:gdLst/>
              <a:ahLst/>
              <a:cxnLst/>
              <a:rect l="l" t="t" r="r" b="b"/>
              <a:pathLst>
                <a:path w="144145" h="265430">
                  <a:moveTo>
                    <a:pt x="144018" y="0"/>
                  </a:moveTo>
                  <a:lnTo>
                    <a:pt x="0" y="265175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7429627" y="2685669"/>
            <a:ext cx="28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48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833994" y="2277236"/>
            <a:ext cx="2641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i="1" spc="-25" dirty="0">
                <a:latin typeface="Calibri"/>
                <a:cs typeface="Calibri"/>
              </a:rPr>
              <a:t>K</a:t>
            </a:r>
            <a:r>
              <a:rPr sz="2175" i="1" spc="-37" baseline="-21072" dirty="0">
                <a:latin typeface="Calibri"/>
                <a:cs typeface="Calibri"/>
              </a:rPr>
              <a:t>i</a:t>
            </a:r>
            <a:endParaRPr sz="2175" baseline="-21072">
              <a:latin typeface="Calibri"/>
              <a:cs typeface="Calibri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291328" y="5344667"/>
            <a:ext cx="2197735" cy="721360"/>
          </a:xfrm>
          <a:prstGeom prst="rect">
            <a:avLst/>
          </a:prstGeom>
          <a:solidFill>
            <a:srgbClr val="D2D2D2"/>
          </a:solidFill>
          <a:ln w="12192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55675" marR="444500" indent="-501650">
              <a:lnSpc>
                <a:spcPct val="100000"/>
              </a:lnSpc>
              <a:spcBef>
                <a:spcPts val="315"/>
              </a:spcBef>
            </a:pPr>
            <a:r>
              <a:rPr sz="2000" spc="-20" dirty="0">
                <a:latin typeface="Calibri"/>
                <a:cs typeface="Calibri"/>
              </a:rPr>
              <a:t>Permutation </a:t>
            </a:r>
            <a:r>
              <a:rPr sz="2000" spc="-25" dirty="0">
                <a:latin typeface="Calibri"/>
                <a:cs typeface="Calibri"/>
              </a:rPr>
              <a:t>(P)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3" name="object 113"/>
          <p:cNvGrpSpPr/>
          <p:nvPr/>
        </p:nvGrpSpPr>
        <p:grpSpPr>
          <a:xfrm>
            <a:off x="6301485" y="4833365"/>
            <a:ext cx="236854" cy="503555"/>
            <a:chOff x="6301485" y="4833365"/>
            <a:chExt cx="236854" cy="503555"/>
          </a:xfrm>
        </p:grpSpPr>
        <p:sp>
          <p:nvSpPr>
            <p:cNvPr id="114" name="object 114"/>
            <p:cNvSpPr/>
            <p:nvPr/>
          </p:nvSpPr>
          <p:spPr>
            <a:xfrm>
              <a:off x="6388162" y="4833365"/>
              <a:ext cx="76200" cy="503555"/>
            </a:xfrm>
            <a:custGeom>
              <a:avLst/>
              <a:gdLst/>
              <a:ahLst/>
              <a:cxnLst/>
              <a:rect l="l" t="t" r="r" b="b"/>
              <a:pathLst>
                <a:path w="76200" h="503554">
                  <a:moveTo>
                    <a:pt x="28040" y="427354"/>
                  </a:moveTo>
                  <a:lnTo>
                    <a:pt x="0" y="427354"/>
                  </a:lnTo>
                  <a:lnTo>
                    <a:pt x="37783" y="503554"/>
                  </a:lnTo>
                  <a:lnTo>
                    <a:pt x="69744" y="440054"/>
                  </a:lnTo>
                  <a:lnTo>
                    <a:pt x="47816" y="440054"/>
                  </a:lnTo>
                  <a:lnTo>
                    <a:pt x="28004" y="439927"/>
                  </a:lnTo>
                  <a:lnTo>
                    <a:pt x="28040" y="427354"/>
                  </a:lnTo>
                  <a:close/>
                </a:path>
                <a:path w="76200" h="503554">
                  <a:moveTo>
                    <a:pt x="49086" y="0"/>
                  </a:moveTo>
                  <a:lnTo>
                    <a:pt x="29274" y="0"/>
                  </a:lnTo>
                  <a:lnTo>
                    <a:pt x="28040" y="427354"/>
                  </a:lnTo>
                  <a:lnTo>
                    <a:pt x="28004" y="439927"/>
                  </a:lnTo>
                  <a:lnTo>
                    <a:pt x="47816" y="440054"/>
                  </a:lnTo>
                  <a:lnTo>
                    <a:pt x="49086" y="0"/>
                  </a:lnTo>
                  <a:close/>
                </a:path>
                <a:path w="76200" h="503554">
                  <a:moveTo>
                    <a:pt x="76137" y="427354"/>
                  </a:moveTo>
                  <a:lnTo>
                    <a:pt x="47852" y="427354"/>
                  </a:lnTo>
                  <a:lnTo>
                    <a:pt x="47816" y="440054"/>
                  </a:lnTo>
                  <a:lnTo>
                    <a:pt x="69744" y="440054"/>
                  </a:lnTo>
                  <a:lnTo>
                    <a:pt x="76137" y="4273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6311645" y="4972049"/>
              <a:ext cx="216535" cy="191135"/>
            </a:xfrm>
            <a:custGeom>
              <a:avLst/>
              <a:gdLst/>
              <a:ahLst/>
              <a:cxnLst/>
              <a:rect l="l" t="t" r="r" b="b"/>
              <a:pathLst>
                <a:path w="216534" h="191135">
                  <a:moveTo>
                    <a:pt x="216534" y="0"/>
                  </a:moveTo>
                  <a:lnTo>
                    <a:pt x="0" y="190626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6" name="object 116"/>
          <p:cNvSpPr txBox="1"/>
          <p:nvPr/>
        </p:nvSpPr>
        <p:spPr>
          <a:xfrm>
            <a:off x="6535673" y="4901894"/>
            <a:ext cx="284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32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6310884" y="6054090"/>
            <a:ext cx="236854" cy="459740"/>
            <a:chOff x="6310884" y="6054090"/>
            <a:chExt cx="236854" cy="459740"/>
          </a:xfrm>
        </p:grpSpPr>
        <p:sp>
          <p:nvSpPr>
            <p:cNvPr id="118" name="object 118"/>
            <p:cNvSpPr/>
            <p:nvPr/>
          </p:nvSpPr>
          <p:spPr>
            <a:xfrm>
              <a:off x="6386322" y="6054090"/>
              <a:ext cx="76200" cy="459740"/>
            </a:xfrm>
            <a:custGeom>
              <a:avLst/>
              <a:gdLst/>
              <a:ahLst/>
              <a:cxnLst/>
              <a:rect l="l" t="t" r="r" b="b"/>
              <a:pathLst>
                <a:path w="76200" h="459740">
                  <a:moveTo>
                    <a:pt x="28193" y="383425"/>
                  </a:moveTo>
                  <a:lnTo>
                    <a:pt x="0" y="383425"/>
                  </a:lnTo>
                  <a:lnTo>
                    <a:pt x="38100" y="459625"/>
                  </a:lnTo>
                  <a:lnTo>
                    <a:pt x="69850" y="396125"/>
                  </a:lnTo>
                  <a:lnTo>
                    <a:pt x="28193" y="396125"/>
                  </a:lnTo>
                  <a:lnTo>
                    <a:pt x="28193" y="383425"/>
                  </a:lnTo>
                  <a:close/>
                </a:path>
                <a:path w="76200" h="459740">
                  <a:moveTo>
                    <a:pt x="48005" y="0"/>
                  </a:moveTo>
                  <a:lnTo>
                    <a:pt x="28193" y="0"/>
                  </a:lnTo>
                  <a:lnTo>
                    <a:pt x="28193" y="396125"/>
                  </a:lnTo>
                  <a:lnTo>
                    <a:pt x="48005" y="396125"/>
                  </a:lnTo>
                  <a:lnTo>
                    <a:pt x="48005" y="0"/>
                  </a:lnTo>
                  <a:close/>
                </a:path>
                <a:path w="76200" h="459740">
                  <a:moveTo>
                    <a:pt x="76200" y="383425"/>
                  </a:moveTo>
                  <a:lnTo>
                    <a:pt x="48005" y="383425"/>
                  </a:lnTo>
                  <a:lnTo>
                    <a:pt x="48005" y="396125"/>
                  </a:lnTo>
                  <a:lnTo>
                    <a:pt x="69850" y="396125"/>
                  </a:lnTo>
                  <a:lnTo>
                    <a:pt x="76200" y="3834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6320790" y="6115050"/>
              <a:ext cx="216535" cy="191135"/>
            </a:xfrm>
            <a:custGeom>
              <a:avLst/>
              <a:gdLst/>
              <a:ahLst/>
              <a:cxnLst/>
              <a:rect l="l" t="t" r="r" b="b"/>
              <a:pathLst>
                <a:path w="216534" h="191135">
                  <a:moveTo>
                    <a:pt x="216535" y="0"/>
                  </a:moveTo>
                  <a:lnTo>
                    <a:pt x="0" y="190652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6544818" y="6045504"/>
            <a:ext cx="284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libri"/>
                <a:cs typeface="Calibri"/>
              </a:rPr>
              <a:t>32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6278626" y="805306"/>
            <a:ext cx="127000" cy="504190"/>
          </a:xfrm>
          <a:custGeom>
            <a:avLst/>
            <a:gdLst/>
            <a:ahLst/>
            <a:cxnLst/>
            <a:rect l="l" t="t" r="r" b="b"/>
            <a:pathLst>
              <a:path w="127000" h="504190">
                <a:moveTo>
                  <a:pt x="53517" y="376915"/>
                </a:moveTo>
                <a:lnTo>
                  <a:pt x="0" y="377825"/>
                </a:lnTo>
                <a:lnTo>
                  <a:pt x="65532" y="503681"/>
                </a:lnTo>
                <a:lnTo>
                  <a:pt x="120292" y="389635"/>
                </a:lnTo>
                <a:lnTo>
                  <a:pt x="53721" y="389635"/>
                </a:lnTo>
                <a:lnTo>
                  <a:pt x="53532" y="377825"/>
                </a:lnTo>
                <a:lnTo>
                  <a:pt x="53517" y="376915"/>
                </a:lnTo>
                <a:close/>
              </a:path>
              <a:path w="127000" h="504190">
                <a:moveTo>
                  <a:pt x="73330" y="376578"/>
                </a:moveTo>
                <a:lnTo>
                  <a:pt x="53517" y="376915"/>
                </a:lnTo>
                <a:lnTo>
                  <a:pt x="53714" y="389254"/>
                </a:lnTo>
                <a:lnTo>
                  <a:pt x="53721" y="389635"/>
                </a:lnTo>
                <a:lnTo>
                  <a:pt x="73533" y="389254"/>
                </a:lnTo>
                <a:lnTo>
                  <a:pt x="73350" y="377825"/>
                </a:lnTo>
                <a:lnTo>
                  <a:pt x="73330" y="376578"/>
                </a:lnTo>
                <a:close/>
              </a:path>
              <a:path w="127000" h="504190">
                <a:moveTo>
                  <a:pt x="127000" y="375665"/>
                </a:moveTo>
                <a:lnTo>
                  <a:pt x="73330" y="376578"/>
                </a:lnTo>
                <a:lnTo>
                  <a:pt x="73533" y="389254"/>
                </a:lnTo>
                <a:lnTo>
                  <a:pt x="53721" y="389635"/>
                </a:lnTo>
                <a:lnTo>
                  <a:pt x="120292" y="389635"/>
                </a:lnTo>
                <a:lnTo>
                  <a:pt x="127000" y="375665"/>
                </a:lnTo>
                <a:close/>
              </a:path>
              <a:path w="127000" h="504190">
                <a:moveTo>
                  <a:pt x="67310" y="0"/>
                </a:moveTo>
                <a:lnTo>
                  <a:pt x="47498" y="253"/>
                </a:lnTo>
                <a:lnTo>
                  <a:pt x="53497" y="375665"/>
                </a:lnTo>
                <a:lnTo>
                  <a:pt x="53517" y="376915"/>
                </a:lnTo>
                <a:lnTo>
                  <a:pt x="73330" y="376578"/>
                </a:lnTo>
                <a:lnTo>
                  <a:pt x="67314" y="253"/>
                </a:lnTo>
                <a:lnTo>
                  <a:pt x="67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 txBox="1"/>
          <p:nvPr/>
        </p:nvSpPr>
        <p:spPr>
          <a:xfrm>
            <a:off x="6138417" y="483488"/>
            <a:ext cx="3911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-15" baseline="13888" dirty="0">
                <a:latin typeface="Calibri"/>
                <a:cs typeface="Calibri"/>
              </a:rPr>
              <a:t>R</a:t>
            </a:r>
            <a:r>
              <a:rPr sz="1300" spc="-10" dirty="0">
                <a:latin typeface="Calibri"/>
                <a:cs typeface="Calibri"/>
              </a:rPr>
              <a:t>i-</a:t>
            </a:r>
            <a:r>
              <a:rPr sz="1300" spc="-50" dirty="0">
                <a:latin typeface="Calibri"/>
                <a:cs typeface="Calibri"/>
              </a:rPr>
              <a:t>1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6139434" y="933450"/>
            <a:ext cx="343535" cy="83185"/>
          </a:xfrm>
          <a:custGeom>
            <a:avLst/>
            <a:gdLst/>
            <a:ahLst/>
            <a:cxnLst/>
            <a:rect l="l" t="t" r="r" b="b"/>
            <a:pathLst>
              <a:path w="343535" h="83184">
                <a:moveTo>
                  <a:pt x="0" y="83185"/>
                </a:moveTo>
                <a:lnTo>
                  <a:pt x="34302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 txBox="1"/>
          <p:nvPr/>
        </p:nvSpPr>
        <p:spPr>
          <a:xfrm>
            <a:off x="6487795" y="790701"/>
            <a:ext cx="285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"/>
                <a:cs typeface="Calibri"/>
              </a:rPr>
              <a:t>32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527" y="1037082"/>
            <a:ext cx="80797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Encryption</a:t>
            </a:r>
            <a:r>
              <a:rPr spc="-70" dirty="0"/>
              <a:t> </a:t>
            </a:r>
            <a:r>
              <a:rPr dirty="0"/>
              <a:t>Standard</a:t>
            </a:r>
            <a:r>
              <a:rPr spc="-55" dirty="0"/>
              <a:t> </a:t>
            </a:r>
            <a:r>
              <a:rPr dirty="0"/>
              <a:t>(DES):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f</a:t>
            </a:r>
            <a:r>
              <a:rPr spc="-65" dirty="0"/>
              <a:t> </a:t>
            </a:r>
            <a:r>
              <a:rPr dirty="0"/>
              <a:t>Function</a:t>
            </a:r>
            <a:r>
              <a:rPr spc="-4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Expansion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527" y="1361202"/>
            <a:ext cx="3304540" cy="114109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sz="2400" b="1" spc="-10" dirty="0">
                <a:solidFill>
                  <a:srgbClr val="44536A"/>
                </a:solidFill>
                <a:latin typeface="Calibri"/>
                <a:cs typeface="Calibri"/>
              </a:rPr>
              <a:t>Function</a:t>
            </a:r>
            <a:endParaRPr sz="2400">
              <a:latin typeface="Calibri"/>
              <a:cs typeface="Calibri"/>
            </a:endParaRPr>
          </a:p>
          <a:p>
            <a:pPr marL="498475" marR="5080">
              <a:lnSpc>
                <a:spcPct val="100000"/>
              </a:lnSpc>
              <a:spcBef>
                <a:spcPts val="295"/>
              </a:spcBef>
            </a:pPr>
            <a:r>
              <a:rPr sz="2200" dirty="0">
                <a:latin typeface="Calibri"/>
                <a:cs typeface="Calibri"/>
              </a:rPr>
              <a:t>Main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purpose: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Increases diffusion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378" y="2812237"/>
            <a:ext cx="3292475" cy="3714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Since </a:t>
            </a:r>
            <a:r>
              <a:rPr sz="2200" spc="-20" dirty="0">
                <a:latin typeface="Calibri"/>
                <a:cs typeface="Calibri"/>
              </a:rPr>
              <a:t>Ri-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 a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32-</a:t>
            </a:r>
            <a:r>
              <a:rPr sz="2200" dirty="0">
                <a:latin typeface="Calibri"/>
                <a:cs typeface="Calibri"/>
              </a:rPr>
              <a:t>bit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input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Ki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48-</a:t>
            </a:r>
            <a:r>
              <a:rPr sz="2200" dirty="0">
                <a:latin typeface="Calibri"/>
                <a:cs typeface="Calibri"/>
              </a:rPr>
              <a:t>bit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5" dirty="0">
                <a:latin typeface="Calibri"/>
                <a:cs typeface="Calibri"/>
              </a:rPr>
              <a:t>key,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we </a:t>
            </a:r>
            <a:r>
              <a:rPr sz="2200" spc="-10" dirty="0">
                <a:latin typeface="Calibri"/>
                <a:cs typeface="Calibri"/>
              </a:rPr>
              <a:t>first </a:t>
            </a:r>
            <a:r>
              <a:rPr sz="2200" dirty="0">
                <a:latin typeface="Calibri"/>
                <a:cs typeface="Calibri"/>
              </a:rPr>
              <a:t>need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expand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Ri-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48 </a:t>
            </a:r>
            <a:r>
              <a:rPr sz="2200" spc="-10" dirty="0">
                <a:latin typeface="Calibri"/>
                <a:cs typeface="Calibri"/>
              </a:rPr>
              <a:t>bits.</a:t>
            </a:r>
            <a:endParaRPr sz="2200">
              <a:latin typeface="Calibri"/>
              <a:cs typeface="Calibri"/>
            </a:endParaRPr>
          </a:p>
          <a:p>
            <a:pPr marL="12700" marR="219710">
              <a:lnSpc>
                <a:spcPct val="100000"/>
              </a:lnSpc>
              <a:spcBef>
                <a:spcPts val="2645"/>
              </a:spcBef>
            </a:pPr>
            <a:r>
              <a:rPr sz="2200" b="1" dirty="0">
                <a:latin typeface="Calibri"/>
                <a:cs typeface="Calibri"/>
              </a:rPr>
              <a:t>Input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(8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blocks,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consisting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bits)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</a:t>
            </a:r>
            <a:r>
              <a:rPr sz="2200" spc="-25" dirty="0">
                <a:latin typeface="Calibri"/>
                <a:cs typeface="Calibri"/>
              </a:rPr>
              <a:t> 32 </a:t>
            </a:r>
            <a:r>
              <a:rPr sz="2200" spc="-20" dirty="0">
                <a:latin typeface="Calibri"/>
                <a:cs typeface="Calibri"/>
              </a:rPr>
              <a:t>bits</a:t>
            </a:r>
            <a:endParaRPr sz="2200">
              <a:latin typeface="Calibri"/>
              <a:cs typeface="Calibri"/>
            </a:endParaRPr>
          </a:p>
          <a:p>
            <a:pPr marL="12700" marR="165100">
              <a:lnSpc>
                <a:spcPct val="100000"/>
              </a:lnSpc>
            </a:pPr>
            <a:r>
              <a:rPr sz="2200" b="1" dirty="0">
                <a:latin typeface="Calibri"/>
                <a:cs typeface="Calibri"/>
              </a:rPr>
              <a:t>Output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(8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blocks,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consisting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6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bits)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48 </a:t>
            </a:r>
            <a:r>
              <a:rPr sz="2200" spc="-20" dirty="0">
                <a:latin typeface="Calibri"/>
                <a:cs typeface="Calibri"/>
              </a:rPr>
              <a:t>bits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033645" y="3206623"/>
          <a:ext cx="4035425" cy="2985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 gridSpan="6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Expansion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Table</a:t>
                      </a:r>
                      <a:r>
                        <a:rPr sz="1400" b="1" spc="-50" dirty="0">
                          <a:latin typeface="Calibri"/>
                          <a:cs typeface="Calibri"/>
                        </a:rPr>
                        <a:t> 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32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50" dirty="0">
                          <a:latin typeface="Arial MT"/>
                          <a:cs typeface="Arial MT"/>
                        </a:rPr>
                        <a:t>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10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11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12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13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14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15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17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18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19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20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20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21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22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23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24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6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24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25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26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27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28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28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29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30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31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25" dirty="0">
                          <a:latin typeface="Arial MT"/>
                          <a:cs typeface="Arial MT"/>
                        </a:rPr>
                        <a:t>32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600" spc="-50" dirty="0">
                          <a:solidFill>
                            <a:srgbClr val="FF000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5041138" y="1769110"/>
            <a:ext cx="3754120" cy="1264285"/>
            <a:chOff x="5041138" y="1769110"/>
            <a:chExt cx="3754120" cy="1264285"/>
          </a:xfrm>
        </p:grpSpPr>
        <p:sp>
          <p:nvSpPr>
            <p:cNvPr id="8" name="object 8"/>
            <p:cNvSpPr/>
            <p:nvPr/>
          </p:nvSpPr>
          <p:spPr>
            <a:xfrm>
              <a:off x="6836283" y="2320163"/>
              <a:ext cx="127000" cy="713105"/>
            </a:xfrm>
            <a:custGeom>
              <a:avLst/>
              <a:gdLst/>
              <a:ahLst/>
              <a:cxnLst/>
              <a:rect l="l" t="t" r="r" b="b"/>
              <a:pathLst>
                <a:path w="127000" h="713105">
                  <a:moveTo>
                    <a:pt x="53591" y="585950"/>
                  </a:moveTo>
                  <a:lnTo>
                    <a:pt x="0" y="586486"/>
                  </a:lnTo>
                  <a:lnTo>
                    <a:pt x="64770" y="712851"/>
                  </a:lnTo>
                  <a:lnTo>
                    <a:pt x="120436" y="598677"/>
                  </a:lnTo>
                  <a:lnTo>
                    <a:pt x="53721" y="598677"/>
                  </a:lnTo>
                  <a:lnTo>
                    <a:pt x="53596" y="586486"/>
                  </a:lnTo>
                  <a:lnTo>
                    <a:pt x="53591" y="585950"/>
                  </a:lnTo>
                  <a:close/>
                </a:path>
                <a:path w="127000" h="713105">
                  <a:moveTo>
                    <a:pt x="73403" y="585751"/>
                  </a:moveTo>
                  <a:lnTo>
                    <a:pt x="53591" y="585950"/>
                  </a:lnTo>
                  <a:lnTo>
                    <a:pt x="53596" y="586486"/>
                  </a:lnTo>
                  <a:lnTo>
                    <a:pt x="53721" y="598677"/>
                  </a:lnTo>
                  <a:lnTo>
                    <a:pt x="73533" y="598424"/>
                  </a:lnTo>
                  <a:lnTo>
                    <a:pt x="73411" y="586486"/>
                  </a:lnTo>
                  <a:lnTo>
                    <a:pt x="73403" y="585751"/>
                  </a:lnTo>
                  <a:close/>
                </a:path>
                <a:path w="127000" h="713105">
                  <a:moveTo>
                    <a:pt x="127000" y="585215"/>
                  </a:moveTo>
                  <a:lnTo>
                    <a:pt x="73403" y="585751"/>
                  </a:lnTo>
                  <a:lnTo>
                    <a:pt x="73411" y="586486"/>
                  </a:lnTo>
                  <a:lnTo>
                    <a:pt x="73533" y="598424"/>
                  </a:lnTo>
                  <a:lnTo>
                    <a:pt x="53721" y="598677"/>
                  </a:lnTo>
                  <a:lnTo>
                    <a:pt x="120436" y="598677"/>
                  </a:lnTo>
                  <a:lnTo>
                    <a:pt x="127000" y="585215"/>
                  </a:lnTo>
                  <a:close/>
                </a:path>
                <a:path w="127000" h="713105">
                  <a:moveTo>
                    <a:pt x="67437" y="0"/>
                  </a:moveTo>
                  <a:lnTo>
                    <a:pt x="47625" y="253"/>
                  </a:lnTo>
                  <a:lnTo>
                    <a:pt x="53583" y="585215"/>
                  </a:lnTo>
                  <a:lnTo>
                    <a:pt x="53591" y="585950"/>
                  </a:lnTo>
                  <a:lnTo>
                    <a:pt x="73403" y="585751"/>
                  </a:lnTo>
                  <a:lnTo>
                    <a:pt x="67439" y="253"/>
                  </a:lnTo>
                  <a:lnTo>
                    <a:pt x="674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51298" y="1779270"/>
              <a:ext cx="3733800" cy="678180"/>
            </a:xfrm>
            <a:custGeom>
              <a:avLst/>
              <a:gdLst/>
              <a:ahLst/>
              <a:cxnLst/>
              <a:rect l="l" t="t" r="r" b="b"/>
              <a:pathLst>
                <a:path w="3733800" h="678180">
                  <a:moveTo>
                    <a:pt x="2987040" y="0"/>
                  </a:moveTo>
                  <a:lnTo>
                    <a:pt x="746760" y="0"/>
                  </a:lnTo>
                  <a:lnTo>
                    <a:pt x="0" y="678179"/>
                  </a:lnTo>
                  <a:lnTo>
                    <a:pt x="3733800" y="678179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51298" y="1779270"/>
              <a:ext cx="3733800" cy="678180"/>
            </a:xfrm>
            <a:custGeom>
              <a:avLst/>
              <a:gdLst/>
              <a:ahLst/>
              <a:cxnLst/>
              <a:rect l="l" t="t" r="r" b="b"/>
              <a:pathLst>
                <a:path w="3733800" h="678180">
                  <a:moveTo>
                    <a:pt x="0" y="678179"/>
                  </a:moveTo>
                  <a:lnTo>
                    <a:pt x="3733800" y="678179"/>
                  </a:lnTo>
                  <a:lnTo>
                    <a:pt x="2987040" y="0"/>
                  </a:lnTo>
                  <a:lnTo>
                    <a:pt x="746760" y="0"/>
                  </a:lnTo>
                  <a:lnTo>
                    <a:pt x="0" y="678179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29071" y="1805432"/>
            <a:ext cx="173672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8325" marR="5080" indent="-55626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Expansion/permutation </a:t>
            </a:r>
            <a:r>
              <a:rPr sz="1400" dirty="0">
                <a:latin typeface="Calibri"/>
                <a:cs typeface="Calibri"/>
              </a:rPr>
              <a:t>(E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table)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06945" y="2554985"/>
            <a:ext cx="216535" cy="191135"/>
          </a:xfrm>
          <a:custGeom>
            <a:avLst/>
            <a:gdLst/>
            <a:ahLst/>
            <a:cxnLst/>
            <a:rect l="l" t="t" r="r" b="b"/>
            <a:pathLst>
              <a:path w="216534" h="191135">
                <a:moveTo>
                  <a:pt x="216534" y="0"/>
                </a:moveTo>
                <a:lnTo>
                  <a:pt x="0" y="190626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70217" y="2488819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48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08723" y="1190116"/>
            <a:ext cx="127000" cy="596900"/>
          </a:xfrm>
          <a:custGeom>
            <a:avLst/>
            <a:gdLst/>
            <a:ahLst/>
            <a:cxnLst/>
            <a:rect l="l" t="t" r="r" b="b"/>
            <a:pathLst>
              <a:path w="127000" h="596900">
                <a:moveTo>
                  <a:pt x="53311" y="471272"/>
                </a:moveTo>
                <a:lnTo>
                  <a:pt x="0" y="476250"/>
                </a:lnTo>
                <a:lnTo>
                  <a:pt x="74929" y="596773"/>
                </a:lnTo>
                <a:lnTo>
                  <a:pt x="118920" y="483870"/>
                </a:lnTo>
                <a:lnTo>
                  <a:pt x="54482" y="483870"/>
                </a:lnTo>
                <a:lnTo>
                  <a:pt x="53311" y="471272"/>
                </a:lnTo>
                <a:close/>
              </a:path>
              <a:path w="127000" h="596900">
                <a:moveTo>
                  <a:pt x="73116" y="469422"/>
                </a:moveTo>
                <a:lnTo>
                  <a:pt x="53311" y="471272"/>
                </a:lnTo>
                <a:lnTo>
                  <a:pt x="54482" y="483870"/>
                </a:lnTo>
                <a:lnTo>
                  <a:pt x="74295" y="482092"/>
                </a:lnTo>
                <a:lnTo>
                  <a:pt x="73116" y="469422"/>
                </a:lnTo>
                <a:close/>
              </a:path>
              <a:path w="127000" h="596900">
                <a:moveTo>
                  <a:pt x="126492" y="464438"/>
                </a:moveTo>
                <a:lnTo>
                  <a:pt x="73116" y="469422"/>
                </a:lnTo>
                <a:lnTo>
                  <a:pt x="74295" y="482092"/>
                </a:lnTo>
                <a:lnTo>
                  <a:pt x="54482" y="483870"/>
                </a:lnTo>
                <a:lnTo>
                  <a:pt x="118920" y="483870"/>
                </a:lnTo>
                <a:lnTo>
                  <a:pt x="126492" y="464438"/>
                </a:lnTo>
                <a:close/>
              </a:path>
              <a:path w="127000" h="596900">
                <a:moveTo>
                  <a:pt x="29464" y="0"/>
                </a:moveTo>
                <a:lnTo>
                  <a:pt x="9651" y="1778"/>
                </a:lnTo>
                <a:lnTo>
                  <a:pt x="53311" y="471272"/>
                </a:lnTo>
                <a:lnTo>
                  <a:pt x="73116" y="469422"/>
                </a:lnTo>
                <a:lnTo>
                  <a:pt x="294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691121" y="946531"/>
            <a:ext cx="273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100" baseline="13888" dirty="0">
                <a:latin typeface="Calibri"/>
                <a:cs typeface="Calibri"/>
              </a:rPr>
              <a:t>R</a:t>
            </a:r>
            <a:r>
              <a:rPr sz="900" dirty="0">
                <a:latin typeface="Calibri"/>
                <a:cs typeface="Calibri"/>
              </a:rPr>
              <a:t>i-</a:t>
            </a:r>
            <a:r>
              <a:rPr sz="900" spc="-5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80454" y="1411986"/>
            <a:ext cx="343535" cy="83185"/>
          </a:xfrm>
          <a:custGeom>
            <a:avLst/>
            <a:gdLst/>
            <a:ahLst/>
            <a:cxnLst/>
            <a:rect l="l" t="t" r="r" b="b"/>
            <a:pathLst>
              <a:path w="343534" h="83184">
                <a:moveTo>
                  <a:pt x="0" y="83185"/>
                </a:moveTo>
                <a:lnTo>
                  <a:pt x="343026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028180" y="1273556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32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80" dirty="0"/>
              <a:t> </a:t>
            </a:r>
            <a:r>
              <a:rPr dirty="0"/>
              <a:t>Encryption</a:t>
            </a:r>
            <a:r>
              <a:rPr spc="-95" dirty="0"/>
              <a:t> </a:t>
            </a:r>
            <a:r>
              <a:rPr dirty="0"/>
              <a:t>Standard</a:t>
            </a:r>
            <a:r>
              <a:rPr spc="-85" dirty="0"/>
              <a:t> </a:t>
            </a:r>
            <a:r>
              <a:rPr dirty="0"/>
              <a:t>(DES):</a:t>
            </a:r>
            <a:r>
              <a:rPr spc="-90" dirty="0"/>
              <a:t> </a:t>
            </a:r>
            <a:r>
              <a:rPr spc="-10" dirty="0"/>
              <a:t>XOR</a:t>
            </a:r>
            <a:r>
              <a:rPr spc="-85" dirty="0"/>
              <a:t> </a:t>
            </a:r>
            <a:r>
              <a:rPr dirty="0"/>
              <a:t>round</a:t>
            </a:r>
            <a:r>
              <a:rPr spc="-110" dirty="0"/>
              <a:t> </a:t>
            </a:r>
            <a:r>
              <a:rPr spc="-25" dirty="0"/>
              <a:t>Key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06701"/>
            <a:ext cx="181165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Calibri"/>
                <a:cs typeface="Calibri"/>
              </a:rPr>
              <a:t>XOR</a:t>
            </a:r>
            <a:r>
              <a:rPr sz="2200" b="1" spc="-9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Round</a:t>
            </a:r>
            <a:r>
              <a:rPr sz="2200" b="1" spc="-100" dirty="0">
                <a:latin typeface="Calibri"/>
                <a:cs typeface="Calibri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Key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005840" algn="l"/>
              </a:tabLst>
            </a:pPr>
            <a:r>
              <a:rPr sz="2200" spc="-10" dirty="0">
                <a:latin typeface="Calibri"/>
                <a:cs typeface="Calibri"/>
              </a:rPr>
              <a:t>After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11957" y="2141981"/>
            <a:ext cx="11741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expansion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9378" y="2477261"/>
            <a:ext cx="296608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permutation,</a:t>
            </a:r>
            <a:r>
              <a:rPr sz="2200" spc="44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DES</a:t>
            </a:r>
            <a:r>
              <a:rPr sz="2200" spc="450" dirty="0">
                <a:latin typeface="Calibri"/>
                <a:cs typeface="Calibri"/>
              </a:rPr>
              <a:t>  </a:t>
            </a:r>
            <a:r>
              <a:rPr sz="2200" spc="-20" dirty="0">
                <a:latin typeface="Calibri"/>
                <a:cs typeface="Calibri"/>
              </a:rPr>
              <a:t>uses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XOR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operation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expanded</a:t>
            </a:r>
            <a:r>
              <a:rPr sz="2200" spc="41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right</a:t>
            </a:r>
            <a:r>
              <a:rPr sz="2200" spc="420" dirty="0">
                <a:latin typeface="Calibri"/>
                <a:cs typeface="Calibri"/>
              </a:rPr>
              <a:t>  </a:t>
            </a:r>
            <a:r>
              <a:rPr sz="2200" spc="-10" dirty="0">
                <a:latin typeface="Calibri"/>
                <a:cs typeface="Calibri"/>
              </a:rPr>
              <a:t>section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round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key.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9378" y="4153915"/>
            <a:ext cx="296799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Note</a:t>
            </a:r>
            <a:r>
              <a:rPr sz="2200" spc="4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4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both</a:t>
            </a:r>
            <a:r>
              <a:rPr sz="2200" spc="4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right </a:t>
            </a:r>
            <a:r>
              <a:rPr sz="2200" dirty="0">
                <a:latin typeface="Calibri"/>
                <a:cs typeface="Calibri"/>
              </a:rPr>
              <a:t>section</a:t>
            </a:r>
            <a:r>
              <a:rPr sz="2200" spc="3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4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4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key</a:t>
            </a:r>
            <a:r>
              <a:rPr sz="2200" spc="35" dirty="0">
                <a:latin typeface="Calibri"/>
                <a:cs typeface="Calibri"/>
              </a:rPr>
              <a:t>  </a:t>
            </a:r>
            <a:r>
              <a:rPr sz="2200" spc="-25" dirty="0">
                <a:latin typeface="Calibri"/>
                <a:cs typeface="Calibri"/>
              </a:rPr>
              <a:t>are </a:t>
            </a:r>
            <a:r>
              <a:rPr sz="2200" spc="-10" dirty="0">
                <a:latin typeface="Calibri"/>
                <a:cs typeface="Calibri"/>
              </a:rPr>
              <a:t>48-</a:t>
            </a:r>
            <a:r>
              <a:rPr sz="2200" dirty="0">
                <a:latin typeface="Calibri"/>
                <a:cs typeface="Calibri"/>
              </a:rPr>
              <a:t>bits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length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now.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650481" y="3893565"/>
            <a:ext cx="662305" cy="589280"/>
            <a:chOff x="6650481" y="3893565"/>
            <a:chExt cx="662305" cy="589280"/>
          </a:xfrm>
        </p:grpSpPr>
        <p:sp>
          <p:nvSpPr>
            <p:cNvPr id="9" name="object 9"/>
            <p:cNvSpPr/>
            <p:nvPr/>
          </p:nvSpPr>
          <p:spPr>
            <a:xfrm>
              <a:off x="6656831" y="3899915"/>
              <a:ext cx="649605" cy="576580"/>
            </a:xfrm>
            <a:custGeom>
              <a:avLst/>
              <a:gdLst/>
              <a:ahLst/>
              <a:cxnLst/>
              <a:rect l="l" t="t" r="r" b="b"/>
              <a:pathLst>
                <a:path w="649604" h="576579">
                  <a:moveTo>
                    <a:pt x="324612" y="0"/>
                  </a:moveTo>
                  <a:lnTo>
                    <a:pt x="271947" y="3768"/>
                  </a:lnTo>
                  <a:lnTo>
                    <a:pt x="221991" y="14679"/>
                  </a:lnTo>
                  <a:lnTo>
                    <a:pt x="175413" y="32140"/>
                  </a:lnTo>
                  <a:lnTo>
                    <a:pt x="132880" y="55558"/>
                  </a:lnTo>
                  <a:lnTo>
                    <a:pt x="95059" y="84343"/>
                  </a:lnTo>
                  <a:lnTo>
                    <a:pt x="62618" y="117902"/>
                  </a:lnTo>
                  <a:lnTo>
                    <a:pt x="36223" y="155643"/>
                  </a:lnTo>
                  <a:lnTo>
                    <a:pt x="16544" y="196973"/>
                  </a:lnTo>
                  <a:lnTo>
                    <a:pt x="4247" y="241302"/>
                  </a:lnTo>
                  <a:lnTo>
                    <a:pt x="0" y="288035"/>
                  </a:lnTo>
                  <a:lnTo>
                    <a:pt x="4247" y="334769"/>
                  </a:lnTo>
                  <a:lnTo>
                    <a:pt x="16544" y="379098"/>
                  </a:lnTo>
                  <a:lnTo>
                    <a:pt x="36223" y="420428"/>
                  </a:lnTo>
                  <a:lnTo>
                    <a:pt x="62618" y="458169"/>
                  </a:lnTo>
                  <a:lnTo>
                    <a:pt x="95059" y="491728"/>
                  </a:lnTo>
                  <a:lnTo>
                    <a:pt x="132880" y="520513"/>
                  </a:lnTo>
                  <a:lnTo>
                    <a:pt x="175413" y="543931"/>
                  </a:lnTo>
                  <a:lnTo>
                    <a:pt x="221991" y="561392"/>
                  </a:lnTo>
                  <a:lnTo>
                    <a:pt x="271947" y="572303"/>
                  </a:lnTo>
                  <a:lnTo>
                    <a:pt x="324612" y="576071"/>
                  </a:lnTo>
                  <a:lnTo>
                    <a:pt x="377276" y="572303"/>
                  </a:lnTo>
                  <a:lnTo>
                    <a:pt x="427232" y="561392"/>
                  </a:lnTo>
                  <a:lnTo>
                    <a:pt x="473810" y="543931"/>
                  </a:lnTo>
                  <a:lnTo>
                    <a:pt x="516343" y="520513"/>
                  </a:lnTo>
                  <a:lnTo>
                    <a:pt x="554164" y="491728"/>
                  </a:lnTo>
                  <a:lnTo>
                    <a:pt x="586605" y="458169"/>
                  </a:lnTo>
                  <a:lnTo>
                    <a:pt x="613000" y="420428"/>
                  </a:lnTo>
                  <a:lnTo>
                    <a:pt x="632679" y="379098"/>
                  </a:lnTo>
                  <a:lnTo>
                    <a:pt x="644976" y="334769"/>
                  </a:lnTo>
                  <a:lnTo>
                    <a:pt x="649224" y="288035"/>
                  </a:lnTo>
                  <a:lnTo>
                    <a:pt x="644976" y="241302"/>
                  </a:lnTo>
                  <a:lnTo>
                    <a:pt x="632679" y="196973"/>
                  </a:lnTo>
                  <a:lnTo>
                    <a:pt x="613000" y="155643"/>
                  </a:lnTo>
                  <a:lnTo>
                    <a:pt x="586605" y="117902"/>
                  </a:lnTo>
                  <a:lnTo>
                    <a:pt x="554164" y="84343"/>
                  </a:lnTo>
                  <a:lnTo>
                    <a:pt x="516343" y="55558"/>
                  </a:lnTo>
                  <a:lnTo>
                    <a:pt x="473810" y="32140"/>
                  </a:lnTo>
                  <a:lnTo>
                    <a:pt x="427232" y="14679"/>
                  </a:lnTo>
                  <a:lnTo>
                    <a:pt x="377276" y="3768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56831" y="3899915"/>
              <a:ext cx="649605" cy="576580"/>
            </a:xfrm>
            <a:custGeom>
              <a:avLst/>
              <a:gdLst/>
              <a:ahLst/>
              <a:cxnLst/>
              <a:rect l="l" t="t" r="r" b="b"/>
              <a:pathLst>
                <a:path w="649604" h="576579">
                  <a:moveTo>
                    <a:pt x="0" y="288035"/>
                  </a:moveTo>
                  <a:lnTo>
                    <a:pt x="4247" y="241302"/>
                  </a:lnTo>
                  <a:lnTo>
                    <a:pt x="16544" y="196973"/>
                  </a:lnTo>
                  <a:lnTo>
                    <a:pt x="36223" y="155643"/>
                  </a:lnTo>
                  <a:lnTo>
                    <a:pt x="62618" y="117902"/>
                  </a:lnTo>
                  <a:lnTo>
                    <a:pt x="95059" y="84343"/>
                  </a:lnTo>
                  <a:lnTo>
                    <a:pt x="132880" y="55558"/>
                  </a:lnTo>
                  <a:lnTo>
                    <a:pt x="175413" y="32140"/>
                  </a:lnTo>
                  <a:lnTo>
                    <a:pt x="221991" y="14679"/>
                  </a:lnTo>
                  <a:lnTo>
                    <a:pt x="271947" y="3768"/>
                  </a:lnTo>
                  <a:lnTo>
                    <a:pt x="324612" y="0"/>
                  </a:lnTo>
                  <a:lnTo>
                    <a:pt x="377276" y="3768"/>
                  </a:lnTo>
                  <a:lnTo>
                    <a:pt x="427232" y="14679"/>
                  </a:lnTo>
                  <a:lnTo>
                    <a:pt x="473810" y="32140"/>
                  </a:lnTo>
                  <a:lnTo>
                    <a:pt x="516343" y="55558"/>
                  </a:lnTo>
                  <a:lnTo>
                    <a:pt x="554164" y="84343"/>
                  </a:lnTo>
                  <a:lnTo>
                    <a:pt x="586605" y="117902"/>
                  </a:lnTo>
                  <a:lnTo>
                    <a:pt x="613000" y="155643"/>
                  </a:lnTo>
                  <a:lnTo>
                    <a:pt x="632679" y="196973"/>
                  </a:lnTo>
                  <a:lnTo>
                    <a:pt x="644976" y="241302"/>
                  </a:lnTo>
                  <a:lnTo>
                    <a:pt x="649224" y="288035"/>
                  </a:lnTo>
                  <a:lnTo>
                    <a:pt x="644976" y="334769"/>
                  </a:lnTo>
                  <a:lnTo>
                    <a:pt x="632679" y="379098"/>
                  </a:lnTo>
                  <a:lnTo>
                    <a:pt x="613000" y="420428"/>
                  </a:lnTo>
                  <a:lnTo>
                    <a:pt x="586605" y="458169"/>
                  </a:lnTo>
                  <a:lnTo>
                    <a:pt x="554164" y="491728"/>
                  </a:lnTo>
                  <a:lnTo>
                    <a:pt x="516343" y="520513"/>
                  </a:lnTo>
                  <a:lnTo>
                    <a:pt x="473810" y="543931"/>
                  </a:lnTo>
                  <a:lnTo>
                    <a:pt x="427232" y="561392"/>
                  </a:lnTo>
                  <a:lnTo>
                    <a:pt x="377276" y="572303"/>
                  </a:lnTo>
                  <a:lnTo>
                    <a:pt x="324612" y="576071"/>
                  </a:lnTo>
                  <a:lnTo>
                    <a:pt x="271947" y="572303"/>
                  </a:lnTo>
                  <a:lnTo>
                    <a:pt x="221991" y="561392"/>
                  </a:lnTo>
                  <a:lnTo>
                    <a:pt x="175413" y="543931"/>
                  </a:lnTo>
                  <a:lnTo>
                    <a:pt x="132880" y="520513"/>
                  </a:lnTo>
                  <a:lnTo>
                    <a:pt x="95059" y="491728"/>
                  </a:lnTo>
                  <a:lnTo>
                    <a:pt x="62618" y="458169"/>
                  </a:lnTo>
                  <a:lnTo>
                    <a:pt x="36223" y="420428"/>
                  </a:lnTo>
                  <a:lnTo>
                    <a:pt x="16544" y="379098"/>
                  </a:lnTo>
                  <a:lnTo>
                    <a:pt x="4247" y="334769"/>
                  </a:lnTo>
                  <a:lnTo>
                    <a:pt x="0" y="28803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28790" y="4010659"/>
            <a:ext cx="30543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latin typeface="Calibri"/>
                <a:cs typeface="Calibri"/>
              </a:rPr>
              <a:t>XOR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35902" y="4575809"/>
            <a:ext cx="216535" cy="191135"/>
          </a:xfrm>
          <a:custGeom>
            <a:avLst/>
            <a:gdLst/>
            <a:ahLst/>
            <a:cxnLst/>
            <a:rect l="l" t="t" r="r" b="b"/>
            <a:pathLst>
              <a:path w="216534" h="191135">
                <a:moveTo>
                  <a:pt x="216534" y="0"/>
                </a:moveTo>
                <a:lnTo>
                  <a:pt x="0" y="190626"/>
                </a:lnTo>
              </a:path>
            </a:pathLst>
          </a:custGeom>
          <a:ln w="198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20559" y="4552569"/>
            <a:ext cx="1930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latin typeface="Calibri"/>
                <a:cs typeface="Calibri"/>
              </a:rPr>
              <a:t>48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06818" y="4065778"/>
            <a:ext cx="1541145" cy="285750"/>
            <a:chOff x="7306818" y="4065778"/>
            <a:chExt cx="1541145" cy="285750"/>
          </a:xfrm>
        </p:grpSpPr>
        <p:sp>
          <p:nvSpPr>
            <p:cNvPr id="15" name="object 15"/>
            <p:cNvSpPr/>
            <p:nvPr/>
          </p:nvSpPr>
          <p:spPr>
            <a:xfrm>
              <a:off x="7306818" y="4156710"/>
              <a:ext cx="1541145" cy="76200"/>
            </a:xfrm>
            <a:custGeom>
              <a:avLst/>
              <a:gdLst/>
              <a:ahLst/>
              <a:cxnLst/>
              <a:rect l="l" t="t" r="r" b="b"/>
              <a:pathLst>
                <a:path w="154114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8006"/>
                  </a:lnTo>
                  <a:lnTo>
                    <a:pt x="63500" y="48006"/>
                  </a:lnTo>
                  <a:lnTo>
                    <a:pt x="63500" y="28193"/>
                  </a:lnTo>
                  <a:lnTo>
                    <a:pt x="76200" y="28193"/>
                  </a:lnTo>
                  <a:lnTo>
                    <a:pt x="76200" y="0"/>
                  </a:lnTo>
                  <a:close/>
                </a:path>
                <a:path w="1541145" h="76200">
                  <a:moveTo>
                    <a:pt x="76200" y="28193"/>
                  </a:moveTo>
                  <a:lnTo>
                    <a:pt x="63500" y="28193"/>
                  </a:lnTo>
                  <a:lnTo>
                    <a:pt x="63500" y="48006"/>
                  </a:lnTo>
                  <a:lnTo>
                    <a:pt x="76200" y="48006"/>
                  </a:lnTo>
                  <a:lnTo>
                    <a:pt x="76200" y="28193"/>
                  </a:lnTo>
                  <a:close/>
                </a:path>
                <a:path w="1541145" h="76200">
                  <a:moveTo>
                    <a:pt x="1540890" y="28193"/>
                  </a:moveTo>
                  <a:lnTo>
                    <a:pt x="76200" y="28193"/>
                  </a:lnTo>
                  <a:lnTo>
                    <a:pt x="76200" y="48006"/>
                  </a:lnTo>
                  <a:lnTo>
                    <a:pt x="1540890" y="48006"/>
                  </a:lnTo>
                  <a:lnTo>
                    <a:pt x="1540890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83474" y="4075938"/>
              <a:ext cx="139065" cy="265430"/>
            </a:xfrm>
            <a:custGeom>
              <a:avLst/>
              <a:gdLst/>
              <a:ahLst/>
              <a:cxnLst/>
              <a:rect l="l" t="t" r="r" b="b"/>
              <a:pathLst>
                <a:path w="139065" h="265429">
                  <a:moveTo>
                    <a:pt x="138937" y="0"/>
                  </a:moveTo>
                  <a:lnTo>
                    <a:pt x="0" y="26517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052054" y="4188333"/>
            <a:ext cx="1930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latin typeface="Calibri"/>
                <a:cs typeface="Calibri"/>
              </a:rPr>
              <a:t>48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440166" y="3779647"/>
            <a:ext cx="1873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i="1" spc="-25" dirty="0">
                <a:latin typeface="Calibri"/>
                <a:cs typeface="Calibri"/>
              </a:rPr>
              <a:t>K</a:t>
            </a:r>
            <a:r>
              <a:rPr sz="1275" i="1" spc="-37" baseline="-19607" dirty="0">
                <a:latin typeface="Calibri"/>
                <a:cs typeface="Calibri"/>
              </a:rPr>
              <a:t>i</a:t>
            </a:r>
            <a:endParaRPr sz="1275" baseline="-19607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766060" y="2017522"/>
            <a:ext cx="6096635" cy="2208530"/>
            <a:chOff x="2766060" y="2017522"/>
            <a:chExt cx="6096635" cy="2208530"/>
          </a:xfrm>
        </p:grpSpPr>
        <p:sp>
          <p:nvSpPr>
            <p:cNvPr id="20" name="object 20"/>
            <p:cNvSpPr/>
            <p:nvPr/>
          </p:nvSpPr>
          <p:spPr>
            <a:xfrm>
              <a:off x="2766060" y="2017522"/>
              <a:ext cx="3845560" cy="2208530"/>
            </a:xfrm>
            <a:custGeom>
              <a:avLst/>
              <a:gdLst/>
              <a:ahLst/>
              <a:cxnLst/>
              <a:rect l="l" t="t" r="r" b="b"/>
              <a:pathLst>
                <a:path w="3845559" h="2208529">
                  <a:moveTo>
                    <a:pt x="3833330" y="2163953"/>
                  </a:moveTo>
                  <a:lnTo>
                    <a:pt x="3781424" y="2163953"/>
                  </a:lnTo>
                  <a:lnTo>
                    <a:pt x="3781679" y="2176653"/>
                  </a:lnTo>
                  <a:lnTo>
                    <a:pt x="3768915" y="2176791"/>
                  </a:lnTo>
                  <a:lnTo>
                    <a:pt x="3769233" y="2208529"/>
                  </a:lnTo>
                  <a:lnTo>
                    <a:pt x="3845051" y="2169667"/>
                  </a:lnTo>
                  <a:lnTo>
                    <a:pt x="3833330" y="2163953"/>
                  </a:lnTo>
                  <a:close/>
                </a:path>
                <a:path w="3845559" h="2208529">
                  <a:moveTo>
                    <a:pt x="1923668" y="8000"/>
                  </a:moveTo>
                  <a:lnTo>
                    <a:pt x="2504059" y="2185797"/>
                  </a:lnTo>
                  <a:lnTo>
                    <a:pt x="2504820" y="2188591"/>
                  </a:lnTo>
                  <a:lnTo>
                    <a:pt x="2507361" y="2190496"/>
                  </a:lnTo>
                  <a:lnTo>
                    <a:pt x="2510281" y="2190496"/>
                  </a:lnTo>
                  <a:lnTo>
                    <a:pt x="3245126" y="2182495"/>
                  </a:lnTo>
                  <a:lnTo>
                    <a:pt x="2516251" y="2182495"/>
                  </a:lnTo>
                  <a:lnTo>
                    <a:pt x="2510154" y="2177796"/>
                  </a:lnTo>
                  <a:lnTo>
                    <a:pt x="2514998" y="2177796"/>
                  </a:lnTo>
                  <a:lnTo>
                    <a:pt x="1937993" y="12700"/>
                  </a:lnTo>
                  <a:lnTo>
                    <a:pt x="1929764" y="12700"/>
                  </a:lnTo>
                  <a:lnTo>
                    <a:pt x="1923668" y="8000"/>
                  </a:lnTo>
                  <a:close/>
                </a:path>
                <a:path w="3845559" h="2208529">
                  <a:moveTo>
                    <a:pt x="3768788" y="2164090"/>
                  </a:moveTo>
                  <a:lnTo>
                    <a:pt x="2510154" y="2177796"/>
                  </a:lnTo>
                  <a:lnTo>
                    <a:pt x="2516251" y="2182495"/>
                  </a:lnTo>
                  <a:lnTo>
                    <a:pt x="2514998" y="2177796"/>
                  </a:lnTo>
                  <a:lnTo>
                    <a:pt x="3676701" y="2177796"/>
                  </a:lnTo>
                  <a:lnTo>
                    <a:pt x="3768915" y="2176791"/>
                  </a:lnTo>
                  <a:lnTo>
                    <a:pt x="3768844" y="2169667"/>
                  </a:lnTo>
                  <a:lnTo>
                    <a:pt x="3768788" y="2164090"/>
                  </a:lnTo>
                  <a:close/>
                </a:path>
                <a:path w="3845559" h="2208529">
                  <a:moveTo>
                    <a:pt x="3676701" y="2177796"/>
                  </a:moveTo>
                  <a:lnTo>
                    <a:pt x="2514998" y="2177796"/>
                  </a:lnTo>
                  <a:lnTo>
                    <a:pt x="2516251" y="2182495"/>
                  </a:lnTo>
                  <a:lnTo>
                    <a:pt x="3245126" y="2182495"/>
                  </a:lnTo>
                  <a:lnTo>
                    <a:pt x="3676701" y="2177796"/>
                  </a:lnTo>
                  <a:close/>
                </a:path>
                <a:path w="3845559" h="2208529">
                  <a:moveTo>
                    <a:pt x="3781424" y="2163953"/>
                  </a:moveTo>
                  <a:lnTo>
                    <a:pt x="3768788" y="2164090"/>
                  </a:lnTo>
                  <a:lnTo>
                    <a:pt x="3768844" y="2169667"/>
                  </a:lnTo>
                  <a:lnTo>
                    <a:pt x="3768915" y="2176791"/>
                  </a:lnTo>
                  <a:lnTo>
                    <a:pt x="3781679" y="2176653"/>
                  </a:lnTo>
                  <a:lnTo>
                    <a:pt x="3781539" y="2169667"/>
                  </a:lnTo>
                  <a:lnTo>
                    <a:pt x="3781424" y="2163953"/>
                  </a:lnTo>
                  <a:close/>
                </a:path>
                <a:path w="3845559" h="2208529">
                  <a:moveTo>
                    <a:pt x="3768470" y="2132329"/>
                  </a:moveTo>
                  <a:lnTo>
                    <a:pt x="3768787" y="2163953"/>
                  </a:lnTo>
                  <a:lnTo>
                    <a:pt x="3768788" y="2164090"/>
                  </a:lnTo>
                  <a:lnTo>
                    <a:pt x="3781424" y="2163953"/>
                  </a:lnTo>
                  <a:lnTo>
                    <a:pt x="3833330" y="2163953"/>
                  </a:lnTo>
                  <a:lnTo>
                    <a:pt x="3768470" y="2132329"/>
                  </a:lnTo>
                  <a:close/>
                </a:path>
                <a:path w="3845559" h="2208529">
                  <a:moveTo>
                    <a:pt x="1932686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924921" y="12700"/>
                  </a:lnTo>
                  <a:lnTo>
                    <a:pt x="1923668" y="8000"/>
                  </a:lnTo>
                  <a:lnTo>
                    <a:pt x="1936740" y="8000"/>
                  </a:lnTo>
                  <a:lnTo>
                    <a:pt x="1935861" y="4699"/>
                  </a:lnTo>
                  <a:lnTo>
                    <a:pt x="1935226" y="1904"/>
                  </a:lnTo>
                  <a:lnTo>
                    <a:pt x="1932686" y="0"/>
                  </a:lnTo>
                  <a:close/>
                </a:path>
                <a:path w="3845559" h="2208529">
                  <a:moveTo>
                    <a:pt x="1936740" y="8000"/>
                  </a:moveTo>
                  <a:lnTo>
                    <a:pt x="1923668" y="8000"/>
                  </a:lnTo>
                  <a:lnTo>
                    <a:pt x="1929764" y="12700"/>
                  </a:lnTo>
                  <a:lnTo>
                    <a:pt x="1937993" y="12700"/>
                  </a:lnTo>
                  <a:lnTo>
                    <a:pt x="1936740" y="8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18354" y="2797302"/>
              <a:ext cx="3733800" cy="678180"/>
            </a:xfrm>
            <a:custGeom>
              <a:avLst/>
              <a:gdLst/>
              <a:ahLst/>
              <a:cxnLst/>
              <a:rect l="l" t="t" r="r" b="b"/>
              <a:pathLst>
                <a:path w="3733800" h="678179">
                  <a:moveTo>
                    <a:pt x="2987040" y="0"/>
                  </a:moveTo>
                  <a:lnTo>
                    <a:pt x="746760" y="0"/>
                  </a:lnTo>
                  <a:lnTo>
                    <a:pt x="0" y="678180"/>
                  </a:lnTo>
                  <a:lnTo>
                    <a:pt x="3733800" y="678180"/>
                  </a:lnTo>
                  <a:lnTo>
                    <a:pt x="298704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18354" y="2797302"/>
              <a:ext cx="3733800" cy="678180"/>
            </a:xfrm>
            <a:custGeom>
              <a:avLst/>
              <a:gdLst/>
              <a:ahLst/>
              <a:cxnLst/>
              <a:rect l="l" t="t" r="r" b="b"/>
              <a:pathLst>
                <a:path w="3733800" h="678179">
                  <a:moveTo>
                    <a:pt x="0" y="678180"/>
                  </a:moveTo>
                  <a:lnTo>
                    <a:pt x="3733800" y="678180"/>
                  </a:lnTo>
                  <a:lnTo>
                    <a:pt x="2987040" y="0"/>
                  </a:lnTo>
                  <a:lnTo>
                    <a:pt x="746760" y="0"/>
                  </a:lnTo>
                  <a:lnTo>
                    <a:pt x="0" y="67818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157721" y="2825242"/>
            <a:ext cx="161226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5780" marR="5080" indent="-513715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Calibri"/>
                <a:cs typeface="Calibri"/>
              </a:rPr>
              <a:t>Expansion/permutation </a:t>
            </a:r>
            <a:r>
              <a:rPr sz="1300" dirty="0">
                <a:latin typeface="Calibri"/>
                <a:cs typeface="Calibri"/>
              </a:rPr>
              <a:t>(E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table)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74002" y="2192782"/>
            <a:ext cx="126364" cy="612775"/>
          </a:xfrm>
          <a:custGeom>
            <a:avLst/>
            <a:gdLst/>
            <a:ahLst/>
            <a:cxnLst/>
            <a:rect l="l" t="t" r="r" b="b"/>
            <a:pathLst>
              <a:path w="126365" h="612775">
                <a:moveTo>
                  <a:pt x="53276" y="487064"/>
                </a:moveTo>
                <a:lnTo>
                  <a:pt x="0" y="492632"/>
                </a:lnTo>
                <a:lnTo>
                  <a:pt x="76453" y="612393"/>
                </a:lnTo>
                <a:lnTo>
                  <a:pt x="118737" y="499744"/>
                </a:lnTo>
                <a:lnTo>
                  <a:pt x="54609" y="499744"/>
                </a:lnTo>
                <a:lnTo>
                  <a:pt x="53276" y="487064"/>
                </a:lnTo>
                <a:close/>
              </a:path>
              <a:path w="126365" h="612775">
                <a:moveTo>
                  <a:pt x="72975" y="485005"/>
                </a:moveTo>
                <a:lnTo>
                  <a:pt x="53276" y="487064"/>
                </a:lnTo>
                <a:lnTo>
                  <a:pt x="54609" y="499744"/>
                </a:lnTo>
                <a:lnTo>
                  <a:pt x="74295" y="497585"/>
                </a:lnTo>
                <a:lnTo>
                  <a:pt x="72975" y="485005"/>
                </a:lnTo>
                <a:close/>
              </a:path>
              <a:path w="126365" h="612775">
                <a:moveTo>
                  <a:pt x="126365" y="479425"/>
                </a:moveTo>
                <a:lnTo>
                  <a:pt x="72975" y="485005"/>
                </a:lnTo>
                <a:lnTo>
                  <a:pt x="74295" y="497585"/>
                </a:lnTo>
                <a:lnTo>
                  <a:pt x="54609" y="499744"/>
                </a:lnTo>
                <a:lnTo>
                  <a:pt x="118737" y="499744"/>
                </a:lnTo>
                <a:lnTo>
                  <a:pt x="126365" y="479425"/>
                </a:lnTo>
                <a:close/>
              </a:path>
              <a:path w="126365" h="612775">
                <a:moveTo>
                  <a:pt x="22098" y="0"/>
                </a:moveTo>
                <a:lnTo>
                  <a:pt x="2286" y="2031"/>
                </a:lnTo>
                <a:lnTo>
                  <a:pt x="53276" y="487064"/>
                </a:lnTo>
                <a:lnTo>
                  <a:pt x="72975" y="485005"/>
                </a:lnTo>
                <a:lnTo>
                  <a:pt x="220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44969" y="1963292"/>
            <a:ext cx="281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50" spc="-15" baseline="12820" dirty="0">
                <a:latin typeface="Calibri"/>
                <a:cs typeface="Calibri"/>
              </a:rPr>
              <a:t>R</a:t>
            </a:r>
            <a:r>
              <a:rPr sz="850" spc="-10" dirty="0">
                <a:latin typeface="Calibri"/>
                <a:cs typeface="Calibri"/>
              </a:rPr>
              <a:t>i-</a:t>
            </a:r>
            <a:r>
              <a:rPr sz="850" spc="-50" dirty="0">
                <a:latin typeface="Calibri"/>
                <a:cs typeface="Calibri"/>
              </a:rPr>
              <a:t>1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45985" y="2430017"/>
            <a:ext cx="343535" cy="83185"/>
          </a:xfrm>
          <a:custGeom>
            <a:avLst/>
            <a:gdLst/>
            <a:ahLst/>
            <a:cxnLst/>
            <a:rect l="l" t="t" r="r" b="b"/>
            <a:pathLst>
              <a:path w="343534" h="83185">
                <a:moveTo>
                  <a:pt x="0" y="83185"/>
                </a:moveTo>
                <a:lnTo>
                  <a:pt x="343027" y="0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094346" y="2293366"/>
            <a:ext cx="1930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latin typeface="Calibri"/>
                <a:cs typeface="Calibri"/>
              </a:rPr>
              <a:t>32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834378" y="3510534"/>
            <a:ext cx="216535" cy="191135"/>
          </a:xfrm>
          <a:custGeom>
            <a:avLst/>
            <a:gdLst/>
            <a:ahLst/>
            <a:cxnLst/>
            <a:rect l="l" t="t" r="r" b="b"/>
            <a:pathLst>
              <a:path w="216534" h="191135">
                <a:moveTo>
                  <a:pt x="216535" y="0"/>
                </a:moveTo>
                <a:lnTo>
                  <a:pt x="0" y="190626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7068057" y="3472053"/>
            <a:ext cx="19304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latin typeface="Calibri"/>
                <a:cs typeface="Calibri"/>
              </a:rPr>
              <a:t>48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882257" y="3464686"/>
            <a:ext cx="128905" cy="1605280"/>
          </a:xfrm>
          <a:custGeom>
            <a:avLst/>
            <a:gdLst/>
            <a:ahLst/>
            <a:cxnLst/>
            <a:rect l="l" t="t" r="r" b="b"/>
            <a:pathLst>
              <a:path w="128904" h="1605279">
                <a:moveTo>
                  <a:pt x="127000" y="1477518"/>
                </a:moveTo>
                <a:lnTo>
                  <a:pt x="73444" y="1477848"/>
                </a:lnTo>
                <a:lnTo>
                  <a:pt x="70231" y="1006094"/>
                </a:lnTo>
                <a:lnTo>
                  <a:pt x="70231" y="1005840"/>
                </a:lnTo>
                <a:lnTo>
                  <a:pt x="50419" y="1006094"/>
                </a:lnTo>
                <a:lnTo>
                  <a:pt x="53619" y="1477518"/>
                </a:lnTo>
                <a:lnTo>
                  <a:pt x="53619" y="1477975"/>
                </a:lnTo>
                <a:lnTo>
                  <a:pt x="0" y="1478280"/>
                </a:lnTo>
                <a:lnTo>
                  <a:pt x="64389" y="1604899"/>
                </a:lnTo>
                <a:lnTo>
                  <a:pt x="120561" y="1490599"/>
                </a:lnTo>
                <a:lnTo>
                  <a:pt x="126771" y="1477962"/>
                </a:lnTo>
                <a:lnTo>
                  <a:pt x="127000" y="1477518"/>
                </a:lnTo>
                <a:close/>
              </a:path>
              <a:path w="128904" h="1605279">
                <a:moveTo>
                  <a:pt x="128778" y="325755"/>
                </a:moveTo>
                <a:lnTo>
                  <a:pt x="75120" y="326567"/>
                </a:lnTo>
                <a:lnTo>
                  <a:pt x="70231" y="254"/>
                </a:lnTo>
                <a:lnTo>
                  <a:pt x="70231" y="0"/>
                </a:lnTo>
                <a:lnTo>
                  <a:pt x="50419" y="254"/>
                </a:lnTo>
                <a:lnTo>
                  <a:pt x="55283" y="325755"/>
                </a:lnTo>
                <a:lnTo>
                  <a:pt x="55308" y="326859"/>
                </a:lnTo>
                <a:lnTo>
                  <a:pt x="1778" y="327660"/>
                </a:lnTo>
                <a:lnTo>
                  <a:pt x="67183" y="453644"/>
                </a:lnTo>
                <a:lnTo>
                  <a:pt x="122161" y="339471"/>
                </a:lnTo>
                <a:lnTo>
                  <a:pt x="128778" y="3257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80" dirty="0"/>
              <a:t> </a:t>
            </a:r>
            <a:r>
              <a:rPr dirty="0"/>
              <a:t>Encryption</a:t>
            </a:r>
            <a:r>
              <a:rPr spc="-100" dirty="0"/>
              <a:t> </a:t>
            </a:r>
            <a:r>
              <a:rPr dirty="0"/>
              <a:t>Standard</a:t>
            </a:r>
            <a:r>
              <a:rPr spc="-85" dirty="0"/>
              <a:t> </a:t>
            </a:r>
            <a:r>
              <a:rPr dirty="0"/>
              <a:t>(DES):</a:t>
            </a:r>
            <a:r>
              <a:rPr spc="-85" dirty="0"/>
              <a:t> </a:t>
            </a:r>
            <a:r>
              <a:rPr spc="-10" dirty="0"/>
              <a:t>S-</a:t>
            </a:r>
            <a:r>
              <a:rPr dirty="0"/>
              <a:t>Box</a:t>
            </a:r>
            <a:r>
              <a:rPr spc="-100" dirty="0"/>
              <a:t> </a:t>
            </a:r>
            <a:r>
              <a:rPr spc="-10" dirty="0"/>
              <a:t>substitution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178" y="1806701"/>
            <a:ext cx="3418840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Eight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substitution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tables.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6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input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4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output.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Convert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48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32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bits</a:t>
            </a:r>
            <a:endParaRPr sz="2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1724025" algn="l"/>
              </a:tabLst>
            </a:pPr>
            <a:r>
              <a:rPr sz="2200" spc="-20" dirty="0">
                <a:latin typeface="Calibri"/>
                <a:cs typeface="Calibri"/>
              </a:rPr>
              <a:t>Non-</a:t>
            </a:r>
            <a:r>
              <a:rPr sz="2200" dirty="0">
                <a:latin typeface="Calibri"/>
                <a:cs typeface="Calibri"/>
              </a:rPr>
              <a:t>linear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resistant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to </a:t>
            </a:r>
            <a:r>
              <a:rPr sz="2200" spc="-10" dirty="0">
                <a:latin typeface="Calibri"/>
                <a:cs typeface="Calibri"/>
              </a:rPr>
              <a:t>differential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cryptanalysis.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2178" y="3818635"/>
            <a:ext cx="342328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1320165" algn="l"/>
                <a:tab pos="2457450" algn="l"/>
                <a:tab pos="2976880" algn="l"/>
              </a:tabLst>
            </a:pPr>
            <a:r>
              <a:rPr sz="2200" spc="-10" dirty="0">
                <a:latin typeface="Calibri"/>
                <a:cs typeface="Calibri"/>
              </a:rPr>
              <a:t>Crucial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element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for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0" dirty="0">
                <a:latin typeface="Calibri"/>
                <a:cs typeface="Calibri"/>
              </a:rPr>
              <a:t>DES </a:t>
            </a:r>
            <a:r>
              <a:rPr sz="2200" spc="-10" dirty="0">
                <a:latin typeface="Calibri"/>
                <a:cs typeface="Calibri"/>
              </a:rPr>
              <a:t>security!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Introduces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confusion.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85032" y="1996185"/>
            <a:ext cx="5213985" cy="3611245"/>
            <a:chOff x="3685032" y="1996185"/>
            <a:chExt cx="5213985" cy="3611245"/>
          </a:xfrm>
        </p:grpSpPr>
        <p:sp>
          <p:nvSpPr>
            <p:cNvPr id="6" name="object 6"/>
            <p:cNvSpPr/>
            <p:nvPr/>
          </p:nvSpPr>
          <p:spPr>
            <a:xfrm>
              <a:off x="3685032" y="1996185"/>
              <a:ext cx="1188085" cy="2749550"/>
            </a:xfrm>
            <a:custGeom>
              <a:avLst/>
              <a:gdLst/>
              <a:ahLst/>
              <a:cxnLst/>
              <a:rect l="l" t="t" r="r" b="b"/>
              <a:pathLst>
                <a:path w="1188085" h="2749550">
                  <a:moveTo>
                    <a:pt x="1119669" y="2626601"/>
                  </a:moveTo>
                  <a:lnTo>
                    <a:pt x="1063752" y="2638425"/>
                  </a:lnTo>
                  <a:lnTo>
                    <a:pt x="1152143" y="2749550"/>
                  </a:lnTo>
                  <a:lnTo>
                    <a:pt x="1181042" y="2639060"/>
                  </a:lnTo>
                  <a:lnTo>
                    <a:pt x="1122298" y="2639060"/>
                  </a:lnTo>
                  <a:lnTo>
                    <a:pt x="1119669" y="2626601"/>
                  </a:lnTo>
                  <a:close/>
                </a:path>
                <a:path w="1188085" h="2749550">
                  <a:moveTo>
                    <a:pt x="1132122" y="2623968"/>
                  </a:moveTo>
                  <a:lnTo>
                    <a:pt x="1119669" y="2626601"/>
                  </a:lnTo>
                  <a:lnTo>
                    <a:pt x="1122298" y="2639060"/>
                  </a:lnTo>
                  <a:lnTo>
                    <a:pt x="1134744" y="2636393"/>
                  </a:lnTo>
                  <a:lnTo>
                    <a:pt x="1132122" y="2623968"/>
                  </a:lnTo>
                  <a:close/>
                </a:path>
                <a:path w="1188085" h="2749550">
                  <a:moveTo>
                    <a:pt x="1188084" y="2612136"/>
                  </a:moveTo>
                  <a:lnTo>
                    <a:pt x="1132122" y="2623968"/>
                  </a:lnTo>
                  <a:lnTo>
                    <a:pt x="1134744" y="2636393"/>
                  </a:lnTo>
                  <a:lnTo>
                    <a:pt x="1122298" y="2639060"/>
                  </a:lnTo>
                  <a:lnTo>
                    <a:pt x="1181042" y="2639060"/>
                  </a:lnTo>
                  <a:lnTo>
                    <a:pt x="1188084" y="2612136"/>
                  </a:lnTo>
                  <a:close/>
                </a:path>
                <a:path w="1188085" h="2749550">
                  <a:moveTo>
                    <a:pt x="566927" y="7619"/>
                  </a:moveTo>
                  <a:lnTo>
                    <a:pt x="1119669" y="2626601"/>
                  </a:lnTo>
                  <a:lnTo>
                    <a:pt x="1132122" y="2623968"/>
                  </a:lnTo>
                  <a:lnTo>
                    <a:pt x="580982" y="12700"/>
                  </a:lnTo>
                  <a:lnTo>
                    <a:pt x="573151" y="12700"/>
                  </a:lnTo>
                  <a:lnTo>
                    <a:pt x="566927" y="7619"/>
                  </a:lnTo>
                  <a:close/>
                </a:path>
                <a:path w="1188085" h="2749550">
                  <a:moveTo>
                    <a:pt x="576198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568000" y="12700"/>
                  </a:lnTo>
                  <a:lnTo>
                    <a:pt x="566927" y="7619"/>
                  </a:lnTo>
                  <a:lnTo>
                    <a:pt x="579910" y="7619"/>
                  </a:lnTo>
                  <a:lnTo>
                    <a:pt x="578738" y="2159"/>
                  </a:lnTo>
                  <a:lnTo>
                    <a:pt x="576198" y="0"/>
                  </a:lnTo>
                  <a:close/>
                </a:path>
                <a:path w="1188085" h="2749550">
                  <a:moveTo>
                    <a:pt x="579910" y="7619"/>
                  </a:moveTo>
                  <a:lnTo>
                    <a:pt x="566927" y="7619"/>
                  </a:lnTo>
                  <a:lnTo>
                    <a:pt x="573151" y="12700"/>
                  </a:lnTo>
                  <a:lnTo>
                    <a:pt x="580982" y="12700"/>
                  </a:lnTo>
                  <a:lnTo>
                    <a:pt x="579910" y="7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20490" y="4746497"/>
              <a:ext cx="4968240" cy="3810"/>
            </a:xfrm>
            <a:custGeom>
              <a:avLst/>
              <a:gdLst/>
              <a:ahLst/>
              <a:cxnLst/>
              <a:rect l="l" t="t" r="r" b="b"/>
              <a:pathLst>
                <a:path w="4968240" h="3810">
                  <a:moveTo>
                    <a:pt x="0" y="0"/>
                  </a:moveTo>
                  <a:lnTo>
                    <a:pt x="4967859" y="3682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07892" y="5244083"/>
              <a:ext cx="424180" cy="356870"/>
            </a:xfrm>
            <a:custGeom>
              <a:avLst/>
              <a:gdLst/>
              <a:ahLst/>
              <a:cxnLst/>
              <a:rect l="l" t="t" r="r" b="b"/>
              <a:pathLst>
                <a:path w="424179" h="356870">
                  <a:moveTo>
                    <a:pt x="423672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423672" y="356615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07892" y="5244083"/>
              <a:ext cx="424180" cy="356870"/>
            </a:xfrm>
            <a:custGeom>
              <a:avLst/>
              <a:gdLst/>
              <a:ahLst/>
              <a:cxnLst/>
              <a:rect l="l" t="t" r="r" b="b"/>
              <a:pathLst>
                <a:path w="424179" h="356870">
                  <a:moveTo>
                    <a:pt x="0" y="356615"/>
                  </a:moveTo>
                  <a:lnTo>
                    <a:pt x="423672" y="356615"/>
                  </a:lnTo>
                  <a:lnTo>
                    <a:pt x="423672" y="0"/>
                  </a:lnTo>
                  <a:lnTo>
                    <a:pt x="0" y="0"/>
                  </a:lnTo>
                  <a:lnTo>
                    <a:pt x="0" y="3566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32986" y="5310632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S1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407153" y="5274309"/>
            <a:ext cx="436880" cy="370840"/>
            <a:chOff x="4407153" y="5274309"/>
            <a:chExt cx="436880" cy="370840"/>
          </a:xfrm>
        </p:grpSpPr>
        <p:sp>
          <p:nvSpPr>
            <p:cNvPr id="12" name="object 12"/>
            <p:cNvSpPr/>
            <p:nvPr/>
          </p:nvSpPr>
          <p:spPr>
            <a:xfrm>
              <a:off x="4413503" y="5280659"/>
              <a:ext cx="424180" cy="358140"/>
            </a:xfrm>
            <a:custGeom>
              <a:avLst/>
              <a:gdLst/>
              <a:ahLst/>
              <a:cxnLst/>
              <a:rect l="l" t="t" r="r" b="b"/>
              <a:pathLst>
                <a:path w="424179" h="358139">
                  <a:moveTo>
                    <a:pt x="42367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423672" y="358139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413503" y="5280659"/>
              <a:ext cx="424180" cy="358140"/>
            </a:xfrm>
            <a:custGeom>
              <a:avLst/>
              <a:gdLst/>
              <a:ahLst/>
              <a:cxnLst/>
              <a:rect l="l" t="t" r="r" b="b"/>
              <a:pathLst>
                <a:path w="424179" h="358139">
                  <a:moveTo>
                    <a:pt x="0" y="358139"/>
                  </a:moveTo>
                  <a:lnTo>
                    <a:pt x="423672" y="358139"/>
                  </a:lnTo>
                  <a:lnTo>
                    <a:pt x="423672" y="0"/>
                  </a:lnTo>
                  <a:lnTo>
                    <a:pt x="0" y="0"/>
                  </a:lnTo>
                  <a:lnTo>
                    <a:pt x="0" y="35813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538598" y="5347461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S2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12765" y="5274309"/>
            <a:ext cx="436880" cy="370840"/>
            <a:chOff x="5112765" y="5274309"/>
            <a:chExt cx="436880" cy="370840"/>
          </a:xfrm>
        </p:grpSpPr>
        <p:sp>
          <p:nvSpPr>
            <p:cNvPr id="16" name="object 16"/>
            <p:cNvSpPr/>
            <p:nvPr/>
          </p:nvSpPr>
          <p:spPr>
            <a:xfrm>
              <a:off x="5119115" y="5280659"/>
              <a:ext cx="424180" cy="358140"/>
            </a:xfrm>
            <a:custGeom>
              <a:avLst/>
              <a:gdLst/>
              <a:ahLst/>
              <a:cxnLst/>
              <a:rect l="l" t="t" r="r" b="b"/>
              <a:pathLst>
                <a:path w="424179" h="358139">
                  <a:moveTo>
                    <a:pt x="423672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423672" y="358139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19115" y="5280659"/>
              <a:ext cx="424180" cy="358140"/>
            </a:xfrm>
            <a:custGeom>
              <a:avLst/>
              <a:gdLst/>
              <a:ahLst/>
              <a:cxnLst/>
              <a:rect l="l" t="t" r="r" b="b"/>
              <a:pathLst>
                <a:path w="424179" h="358139">
                  <a:moveTo>
                    <a:pt x="0" y="358139"/>
                  </a:moveTo>
                  <a:lnTo>
                    <a:pt x="423672" y="358139"/>
                  </a:lnTo>
                  <a:lnTo>
                    <a:pt x="423672" y="0"/>
                  </a:lnTo>
                  <a:lnTo>
                    <a:pt x="0" y="0"/>
                  </a:lnTo>
                  <a:lnTo>
                    <a:pt x="0" y="35813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44465" y="5347461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S3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44285" y="5263641"/>
            <a:ext cx="436880" cy="369570"/>
            <a:chOff x="5844285" y="5263641"/>
            <a:chExt cx="436880" cy="369570"/>
          </a:xfrm>
        </p:grpSpPr>
        <p:sp>
          <p:nvSpPr>
            <p:cNvPr id="20" name="object 20"/>
            <p:cNvSpPr/>
            <p:nvPr/>
          </p:nvSpPr>
          <p:spPr>
            <a:xfrm>
              <a:off x="5850635" y="5269991"/>
              <a:ext cx="424180" cy="356870"/>
            </a:xfrm>
            <a:custGeom>
              <a:avLst/>
              <a:gdLst/>
              <a:ahLst/>
              <a:cxnLst/>
              <a:rect l="l" t="t" r="r" b="b"/>
              <a:pathLst>
                <a:path w="424179" h="356870">
                  <a:moveTo>
                    <a:pt x="423672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423672" y="356615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50635" y="5269991"/>
              <a:ext cx="424180" cy="356870"/>
            </a:xfrm>
            <a:custGeom>
              <a:avLst/>
              <a:gdLst/>
              <a:ahLst/>
              <a:cxnLst/>
              <a:rect l="l" t="t" r="r" b="b"/>
              <a:pathLst>
                <a:path w="424179" h="356870">
                  <a:moveTo>
                    <a:pt x="0" y="356615"/>
                  </a:moveTo>
                  <a:lnTo>
                    <a:pt x="423672" y="356615"/>
                  </a:lnTo>
                  <a:lnTo>
                    <a:pt x="423672" y="0"/>
                  </a:lnTo>
                  <a:lnTo>
                    <a:pt x="0" y="0"/>
                  </a:lnTo>
                  <a:lnTo>
                    <a:pt x="0" y="3566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975350" y="5336285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S4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580378" y="5260594"/>
            <a:ext cx="436880" cy="369570"/>
            <a:chOff x="6580378" y="5260594"/>
            <a:chExt cx="436880" cy="369570"/>
          </a:xfrm>
        </p:grpSpPr>
        <p:sp>
          <p:nvSpPr>
            <p:cNvPr id="24" name="object 24"/>
            <p:cNvSpPr/>
            <p:nvPr/>
          </p:nvSpPr>
          <p:spPr>
            <a:xfrm>
              <a:off x="6586728" y="5266944"/>
              <a:ext cx="424180" cy="356870"/>
            </a:xfrm>
            <a:custGeom>
              <a:avLst/>
              <a:gdLst/>
              <a:ahLst/>
              <a:cxnLst/>
              <a:rect l="l" t="t" r="r" b="b"/>
              <a:pathLst>
                <a:path w="424179" h="356870">
                  <a:moveTo>
                    <a:pt x="423672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423672" y="356615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86728" y="5266944"/>
              <a:ext cx="424180" cy="356870"/>
            </a:xfrm>
            <a:custGeom>
              <a:avLst/>
              <a:gdLst/>
              <a:ahLst/>
              <a:cxnLst/>
              <a:rect l="l" t="t" r="r" b="b"/>
              <a:pathLst>
                <a:path w="424179" h="356870">
                  <a:moveTo>
                    <a:pt x="0" y="356615"/>
                  </a:moveTo>
                  <a:lnTo>
                    <a:pt x="423672" y="356615"/>
                  </a:lnTo>
                  <a:lnTo>
                    <a:pt x="423672" y="0"/>
                  </a:lnTo>
                  <a:lnTo>
                    <a:pt x="0" y="0"/>
                  </a:lnTo>
                  <a:lnTo>
                    <a:pt x="0" y="3566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711822" y="5333491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S5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260081" y="5263641"/>
            <a:ext cx="438150" cy="369570"/>
            <a:chOff x="7260081" y="5263641"/>
            <a:chExt cx="438150" cy="369570"/>
          </a:xfrm>
        </p:grpSpPr>
        <p:sp>
          <p:nvSpPr>
            <p:cNvPr id="28" name="object 28"/>
            <p:cNvSpPr/>
            <p:nvPr/>
          </p:nvSpPr>
          <p:spPr>
            <a:xfrm>
              <a:off x="7266431" y="5269991"/>
              <a:ext cx="425450" cy="356870"/>
            </a:xfrm>
            <a:custGeom>
              <a:avLst/>
              <a:gdLst/>
              <a:ahLst/>
              <a:cxnLst/>
              <a:rect l="l" t="t" r="r" b="b"/>
              <a:pathLst>
                <a:path w="425450" h="356870">
                  <a:moveTo>
                    <a:pt x="425196" y="0"/>
                  </a:moveTo>
                  <a:lnTo>
                    <a:pt x="0" y="0"/>
                  </a:lnTo>
                  <a:lnTo>
                    <a:pt x="0" y="356615"/>
                  </a:lnTo>
                  <a:lnTo>
                    <a:pt x="425196" y="356615"/>
                  </a:lnTo>
                  <a:lnTo>
                    <a:pt x="42519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266431" y="5269991"/>
              <a:ext cx="425450" cy="356870"/>
            </a:xfrm>
            <a:custGeom>
              <a:avLst/>
              <a:gdLst/>
              <a:ahLst/>
              <a:cxnLst/>
              <a:rect l="l" t="t" r="r" b="b"/>
              <a:pathLst>
                <a:path w="425450" h="356870">
                  <a:moveTo>
                    <a:pt x="0" y="356615"/>
                  </a:moveTo>
                  <a:lnTo>
                    <a:pt x="425196" y="356615"/>
                  </a:lnTo>
                  <a:lnTo>
                    <a:pt x="425196" y="0"/>
                  </a:lnTo>
                  <a:lnTo>
                    <a:pt x="0" y="0"/>
                  </a:lnTo>
                  <a:lnTo>
                    <a:pt x="0" y="35661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392416" y="5336285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S6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8003793" y="5274309"/>
            <a:ext cx="438150" cy="370840"/>
            <a:chOff x="8003793" y="5274309"/>
            <a:chExt cx="438150" cy="370840"/>
          </a:xfrm>
        </p:grpSpPr>
        <p:sp>
          <p:nvSpPr>
            <p:cNvPr id="32" name="object 32"/>
            <p:cNvSpPr/>
            <p:nvPr/>
          </p:nvSpPr>
          <p:spPr>
            <a:xfrm>
              <a:off x="8010143" y="5280659"/>
              <a:ext cx="425450" cy="358140"/>
            </a:xfrm>
            <a:custGeom>
              <a:avLst/>
              <a:gdLst/>
              <a:ahLst/>
              <a:cxnLst/>
              <a:rect l="l" t="t" r="r" b="b"/>
              <a:pathLst>
                <a:path w="425450" h="358139">
                  <a:moveTo>
                    <a:pt x="425196" y="0"/>
                  </a:moveTo>
                  <a:lnTo>
                    <a:pt x="0" y="0"/>
                  </a:lnTo>
                  <a:lnTo>
                    <a:pt x="0" y="358139"/>
                  </a:lnTo>
                  <a:lnTo>
                    <a:pt x="425196" y="358139"/>
                  </a:lnTo>
                  <a:lnTo>
                    <a:pt x="42519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10143" y="5280659"/>
              <a:ext cx="425450" cy="358140"/>
            </a:xfrm>
            <a:custGeom>
              <a:avLst/>
              <a:gdLst/>
              <a:ahLst/>
              <a:cxnLst/>
              <a:rect l="l" t="t" r="r" b="b"/>
              <a:pathLst>
                <a:path w="425450" h="358139">
                  <a:moveTo>
                    <a:pt x="0" y="358139"/>
                  </a:moveTo>
                  <a:lnTo>
                    <a:pt x="425196" y="358139"/>
                  </a:lnTo>
                  <a:lnTo>
                    <a:pt x="425196" y="0"/>
                  </a:lnTo>
                  <a:lnTo>
                    <a:pt x="0" y="0"/>
                  </a:lnTo>
                  <a:lnTo>
                    <a:pt x="0" y="35813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136128" y="5347461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S7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668257" y="5266690"/>
            <a:ext cx="436880" cy="369570"/>
            <a:chOff x="8668257" y="5266690"/>
            <a:chExt cx="436880" cy="369570"/>
          </a:xfrm>
        </p:grpSpPr>
        <p:sp>
          <p:nvSpPr>
            <p:cNvPr id="36" name="object 36"/>
            <p:cNvSpPr/>
            <p:nvPr/>
          </p:nvSpPr>
          <p:spPr>
            <a:xfrm>
              <a:off x="8674607" y="5273040"/>
              <a:ext cx="424180" cy="356870"/>
            </a:xfrm>
            <a:custGeom>
              <a:avLst/>
              <a:gdLst/>
              <a:ahLst/>
              <a:cxnLst/>
              <a:rect l="l" t="t" r="r" b="b"/>
              <a:pathLst>
                <a:path w="424179" h="356870">
                  <a:moveTo>
                    <a:pt x="423672" y="0"/>
                  </a:moveTo>
                  <a:lnTo>
                    <a:pt x="0" y="0"/>
                  </a:lnTo>
                  <a:lnTo>
                    <a:pt x="0" y="356616"/>
                  </a:lnTo>
                  <a:lnTo>
                    <a:pt x="423672" y="356616"/>
                  </a:lnTo>
                  <a:lnTo>
                    <a:pt x="42367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74607" y="5273040"/>
              <a:ext cx="424180" cy="356870"/>
            </a:xfrm>
            <a:custGeom>
              <a:avLst/>
              <a:gdLst/>
              <a:ahLst/>
              <a:cxnLst/>
              <a:rect l="l" t="t" r="r" b="b"/>
              <a:pathLst>
                <a:path w="424179" h="356870">
                  <a:moveTo>
                    <a:pt x="0" y="356616"/>
                  </a:moveTo>
                  <a:lnTo>
                    <a:pt x="423672" y="356616"/>
                  </a:lnTo>
                  <a:lnTo>
                    <a:pt x="423672" y="0"/>
                  </a:lnTo>
                  <a:lnTo>
                    <a:pt x="0" y="0"/>
                  </a:lnTo>
                  <a:lnTo>
                    <a:pt x="0" y="35661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799956" y="5338953"/>
            <a:ext cx="173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S8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812794" y="4746371"/>
            <a:ext cx="5100955" cy="1374775"/>
            <a:chOff x="3812794" y="4746371"/>
            <a:chExt cx="5100955" cy="1374775"/>
          </a:xfrm>
        </p:grpSpPr>
        <p:sp>
          <p:nvSpPr>
            <p:cNvPr id="40" name="object 40"/>
            <p:cNvSpPr/>
            <p:nvPr/>
          </p:nvSpPr>
          <p:spPr>
            <a:xfrm>
              <a:off x="3935730" y="6105906"/>
              <a:ext cx="4968240" cy="5080"/>
            </a:xfrm>
            <a:custGeom>
              <a:avLst/>
              <a:gdLst/>
              <a:ahLst/>
              <a:cxnLst/>
              <a:rect l="l" t="t" r="r" b="b"/>
              <a:pathLst>
                <a:path w="4968240" h="5079">
                  <a:moveTo>
                    <a:pt x="0" y="0"/>
                  </a:moveTo>
                  <a:lnTo>
                    <a:pt x="4967859" y="4978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73754" y="4746371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4"/>
                  </a:lnTo>
                  <a:lnTo>
                    <a:pt x="65532" y="503681"/>
                  </a:lnTo>
                  <a:lnTo>
                    <a:pt x="120292" y="389635"/>
                  </a:lnTo>
                  <a:lnTo>
                    <a:pt x="53721" y="389635"/>
                  </a:lnTo>
                  <a:lnTo>
                    <a:pt x="53532" y="377824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4"/>
                  </a:lnTo>
                  <a:lnTo>
                    <a:pt x="53721" y="389635"/>
                  </a:lnTo>
                  <a:lnTo>
                    <a:pt x="73533" y="389254"/>
                  </a:lnTo>
                  <a:lnTo>
                    <a:pt x="73350" y="377824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5"/>
                  </a:moveTo>
                  <a:lnTo>
                    <a:pt x="73330" y="376578"/>
                  </a:lnTo>
                  <a:lnTo>
                    <a:pt x="73533" y="389254"/>
                  </a:lnTo>
                  <a:lnTo>
                    <a:pt x="53721" y="389635"/>
                  </a:lnTo>
                  <a:lnTo>
                    <a:pt x="120292" y="389635"/>
                  </a:lnTo>
                  <a:lnTo>
                    <a:pt x="127000" y="375665"/>
                  </a:lnTo>
                  <a:close/>
                </a:path>
                <a:path w="127000" h="504189">
                  <a:moveTo>
                    <a:pt x="67310" y="0"/>
                  </a:moveTo>
                  <a:lnTo>
                    <a:pt x="47498" y="253"/>
                  </a:lnTo>
                  <a:lnTo>
                    <a:pt x="53497" y="375665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3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22954" y="4891278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89" h="85089">
                  <a:moveTo>
                    <a:pt x="0" y="84836"/>
                  </a:moveTo>
                  <a:lnTo>
                    <a:pt x="21209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3994530" y="485889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832605" y="5605869"/>
            <a:ext cx="232410" cy="504190"/>
            <a:chOff x="3832605" y="5605869"/>
            <a:chExt cx="232410" cy="504190"/>
          </a:xfrm>
        </p:grpSpPr>
        <p:sp>
          <p:nvSpPr>
            <p:cNvPr id="45" name="object 45"/>
            <p:cNvSpPr/>
            <p:nvPr/>
          </p:nvSpPr>
          <p:spPr>
            <a:xfrm>
              <a:off x="3884421" y="5605869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8" y="376945"/>
                  </a:moveTo>
                  <a:lnTo>
                    <a:pt x="0" y="377812"/>
                  </a:lnTo>
                  <a:lnTo>
                    <a:pt x="65531" y="503770"/>
                  </a:lnTo>
                  <a:lnTo>
                    <a:pt x="120334" y="389636"/>
                  </a:lnTo>
                  <a:lnTo>
                    <a:pt x="53720" y="389636"/>
                  </a:lnTo>
                  <a:lnTo>
                    <a:pt x="53531" y="377812"/>
                  </a:lnTo>
                  <a:lnTo>
                    <a:pt x="53518" y="376945"/>
                  </a:lnTo>
                  <a:close/>
                </a:path>
                <a:path w="127000" h="504189">
                  <a:moveTo>
                    <a:pt x="73330" y="376624"/>
                  </a:moveTo>
                  <a:lnTo>
                    <a:pt x="53518" y="376945"/>
                  </a:lnTo>
                  <a:lnTo>
                    <a:pt x="53715" y="389318"/>
                  </a:lnTo>
                  <a:lnTo>
                    <a:pt x="53720" y="389636"/>
                  </a:lnTo>
                  <a:lnTo>
                    <a:pt x="73532" y="389318"/>
                  </a:lnTo>
                  <a:lnTo>
                    <a:pt x="73349" y="377812"/>
                  </a:lnTo>
                  <a:lnTo>
                    <a:pt x="73330" y="376624"/>
                  </a:lnTo>
                  <a:close/>
                </a:path>
                <a:path w="127000" h="504189">
                  <a:moveTo>
                    <a:pt x="127000" y="375754"/>
                  </a:moveTo>
                  <a:lnTo>
                    <a:pt x="73330" y="376624"/>
                  </a:lnTo>
                  <a:lnTo>
                    <a:pt x="73532" y="389318"/>
                  </a:lnTo>
                  <a:lnTo>
                    <a:pt x="53720" y="389636"/>
                  </a:lnTo>
                  <a:lnTo>
                    <a:pt x="120334" y="389636"/>
                  </a:lnTo>
                  <a:lnTo>
                    <a:pt x="127000" y="375754"/>
                  </a:lnTo>
                  <a:close/>
                </a:path>
                <a:path w="127000" h="504189">
                  <a:moveTo>
                    <a:pt x="67310" y="0"/>
                  </a:moveTo>
                  <a:lnTo>
                    <a:pt x="47498" y="330"/>
                  </a:lnTo>
                  <a:lnTo>
                    <a:pt x="53499" y="375754"/>
                  </a:lnTo>
                  <a:lnTo>
                    <a:pt x="53518" y="376945"/>
                  </a:lnTo>
                  <a:lnTo>
                    <a:pt x="73330" y="376624"/>
                  </a:lnTo>
                  <a:lnTo>
                    <a:pt x="67315" y="33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842765" y="5782818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89" h="85089">
                  <a:moveTo>
                    <a:pt x="0" y="84797"/>
                  </a:moveTo>
                  <a:lnTo>
                    <a:pt x="21208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3985005" y="573369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516882" y="4764659"/>
            <a:ext cx="232410" cy="504190"/>
            <a:chOff x="4516882" y="4764659"/>
            <a:chExt cx="232410" cy="504190"/>
          </a:xfrm>
        </p:grpSpPr>
        <p:sp>
          <p:nvSpPr>
            <p:cNvPr id="49" name="object 49"/>
            <p:cNvSpPr/>
            <p:nvPr/>
          </p:nvSpPr>
          <p:spPr>
            <a:xfrm>
              <a:off x="4568698" y="4764659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5"/>
                  </a:lnTo>
                  <a:lnTo>
                    <a:pt x="65531" y="503682"/>
                  </a:lnTo>
                  <a:lnTo>
                    <a:pt x="120292" y="389636"/>
                  </a:lnTo>
                  <a:lnTo>
                    <a:pt x="53721" y="389636"/>
                  </a:lnTo>
                  <a:lnTo>
                    <a:pt x="53532" y="377825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5"/>
                  </a:lnTo>
                  <a:lnTo>
                    <a:pt x="53721" y="389636"/>
                  </a:lnTo>
                  <a:lnTo>
                    <a:pt x="73532" y="389255"/>
                  </a:lnTo>
                  <a:lnTo>
                    <a:pt x="73350" y="377825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6"/>
                  </a:moveTo>
                  <a:lnTo>
                    <a:pt x="73330" y="376578"/>
                  </a:lnTo>
                  <a:lnTo>
                    <a:pt x="73532" y="389255"/>
                  </a:lnTo>
                  <a:lnTo>
                    <a:pt x="53721" y="389636"/>
                  </a:lnTo>
                  <a:lnTo>
                    <a:pt x="120292" y="389636"/>
                  </a:lnTo>
                  <a:lnTo>
                    <a:pt x="127000" y="375666"/>
                  </a:lnTo>
                  <a:close/>
                </a:path>
                <a:path w="127000" h="504189">
                  <a:moveTo>
                    <a:pt x="67310" y="0"/>
                  </a:moveTo>
                  <a:lnTo>
                    <a:pt x="47498" y="254"/>
                  </a:lnTo>
                  <a:lnTo>
                    <a:pt x="53497" y="375666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4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27042" y="4885182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89" h="85089">
                  <a:moveTo>
                    <a:pt x="0" y="84836"/>
                  </a:moveTo>
                  <a:lnTo>
                    <a:pt x="21209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678807" y="487324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8781033" y="4757165"/>
            <a:ext cx="232410" cy="525145"/>
            <a:chOff x="8781033" y="4757165"/>
            <a:chExt cx="232410" cy="525145"/>
          </a:xfrm>
        </p:grpSpPr>
        <p:sp>
          <p:nvSpPr>
            <p:cNvPr id="53" name="object 53"/>
            <p:cNvSpPr/>
            <p:nvPr/>
          </p:nvSpPr>
          <p:spPr>
            <a:xfrm>
              <a:off x="8825229" y="4757165"/>
              <a:ext cx="127000" cy="525145"/>
            </a:xfrm>
            <a:custGeom>
              <a:avLst/>
              <a:gdLst/>
              <a:ahLst/>
              <a:cxnLst/>
              <a:rect l="l" t="t" r="r" b="b"/>
              <a:pathLst>
                <a:path w="127000" h="525145">
                  <a:moveTo>
                    <a:pt x="53594" y="397763"/>
                  </a:moveTo>
                  <a:lnTo>
                    <a:pt x="0" y="397763"/>
                  </a:lnTo>
                  <a:lnTo>
                    <a:pt x="63500" y="524763"/>
                  </a:lnTo>
                  <a:lnTo>
                    <a:pt x="120650" y="410463"/>
                  </a:lnTo>
                  <a:lnTo>
                    <a:pt x="53594" y="410463"/>
                  </a:lnTo>
                  <a:lnTo>
                    <a:pt x="53594" y="397763"/>
                  </a:lnTo>
                  <a:close/>
                </a:path>
                <a:path w="127000" h="525145">
                  <a:moveTo>
                    <a:pt x="73405" y="0"/>
                  </a:moveTo>
                  <a:lnTo>
                    <a:pt x="53594" y="0"/>
                  </a:lnTo>
                  <a:lnTo>
                    <a:pt x="53594" y="410463"/>
                  </a:lnTo>
                  <a:lnTo>
                    <a:pt x="73405" y="410463"/>
                  </a:lnTo>
                  <a:lnTo>
                    <a:pt x="73405" y="0"/>
                  </a:lnTo>
                  <a:close/>
                </a:path>
                <a:path w="127000" h="525145">
                  <a:moveTo>
                    <a:pt x="127000" y="397763"/>
                  </a:moveTo>
                  <a:lnTo>
                    <a:pt x="73405" y="397763"/>
                  </a:lnTo>
                  <a:lnTo>
                    <a:pt x="73405" y="410463"/>
                  </a:lnTo>
                  <a:lnTo>
                    <a:pt x="120650" y="410463"/>
                  </a:lnTo>
                  <a:lnTo>
                    <a:pt x="127000" y="397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791193" y="4885181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90" h="85089">
                  <a:moveTo>
                    <a:pt x="0" y="84836"/>
                  </a:moveTo>
                  <a:lnTo>
                    <a:pt x="21208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8931909" y="4875021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211826" y="4764659"/>
            <a:ext cx="232410" cy="504190"/>
            <a:chOff x="5211826" y="4764659"/>
            <a:chExt cx="232410" cy="504190"/>
          </a:xfrm>
        </p:grpSpPr>
        <p:sp>
          <p:nvSpPr>
            <p:cNvPr id="57" name="object 57"/>
            <p:cNvSpPr/>
            <p:nvPr/>
          </p:nvSpPr>
          <p:spPr>
            <a:xfrm>
              <a:off x="5274310" y="4764659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5"/>
                  </a:lnTo>
                  <a:lnTo>
                    <a:pt x="65531" y="503682"/>
                  </a:lnTo>
                  <a:lnTo>
                    <a:pt x="120292" y="389636"/>
                  </a:lnTo>
                  <a:lnTo>
                    <a:pt x="53720" y="389636"/>
                  </a:lnTo>
                  <a:lnTo>
                    <a:pt x="53532" y="377825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5"/>
                  </a:lnTo>
                  <a:lnTo>
                    <a:pt x="53720" y="389636"/>
                  </a:lnTo>
                  <a:lnTo>
                    <a:pt x="73532" y="389255"/>
                  </a:lnTo>
                  <a:lnTo>
                    <a:pt x="73350" y="377825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6"/>
                  </a:moveTo>
                  <a:lnTo>
                    <a:pt x="73330" y="376578"/>
                  </a:lnTo>
                  <a:lnTo>
                    <a:pt x="73532" y="389255"/>
                  </a:lnTo>
                  <a:lnTo>
                    <a:pt x="53720" y="389636"/>
                  </a:lnTo>
                  <a:lnTo>
                    <a:pt x="120292" y="389636"/>
                  </a:lnTo>
                  <a:lnTo>
                    <a:pt x="127000" y="375666"/>
                  </a:lnTo>
                  <a:close/>
                </a:path>
                <a:path w="127000" h="504189">
                  <a:moveTo>
                    <a:pt x="67310" y="0"/>
                  </a:moveTo>
                  <a:lnTo>
                    <a:pt x="47498" y="254"/>
                  </a:lnTo>
                  <a:lnTo>
                    <a:pt x="53497" y="375666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4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21986" y="4885182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89" h="85089">
                  <a:moveTo>
                    <a:pt x="0" y="84836"/>
                  </a:moveTo>
                  <a:lnTo>
                    <a:pt x="21208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367654" y="487324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973826" y="4758563"/>
            <a:ext cx="232410" cy="504190"/>
            <a:chOff x="5973826" y="4758563"/>
            <a:chExt cx="232410" cy="504190"/>
          </a:xfrm>
        </p:grpSpPr>
        <p:sp>
          <p:nvSpPr>
            <p:cNvPr id="61" name="object 61"/>
            <p:cNvSpPr/>
            <p:nvPr/>
          </p:nvSpPr>
          <p:spPr>
            <a:xfrm>
              <a:off x="6018022" y="4758563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5"/>
                  </a:lnTo>
                  <a:lnTo>
                    <a:pt x="65531" y="503681"/>
                  </a:lnTo>
                  <a:lnTo>
                    <a:pt x="120292" y="389636"/>
                  </a:lnTo>
                  <a:lnTo>
                    <a:pt x="53720" y="389636"/>
                  </a:lnTo>
                  <a:lnTo>
                    <a:pt x="53532" y="377825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5"/>
                  </a:lnTo>
                  <a:lnTo>
                    <a:pt x="53720" y="389636"/>
                  </a:lnTo>
                  <a:lnTo>
                    <a:pt x="73532" y="389255"/>
                  </a:lnTo>
                  <a:lnTo>
                    <a:pt x="73350" y="377825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6"/>
                  </a:moveTo>
                  <a:lnTo>
                    <a:pt x="73330" y="376578"/>
                  </a:lnTo>
                  <a:lnTo>
                    <a:pt x="73532" y="389255"/>
                  </a:lnTo>
                  <a:lnTo>
                    <a:pt x="53720" y="389636"/>
                  </a:lnTo>
                  <a:lnTo>
                    <a:pt x="120292" y="389636"/>
                  </a:lnTo>
                  <a:lnTo>
                    <a:pt x="127000" y="375666"/>
                  </a:lnTo>
                  <a:close/>
                </a:path>
                <a:path w="127000" h="504189">
                  <a:moveTo>
                    <a:pt x="67310" y="0"/>
                  </a:moveTo>
                  <a:lnTo>
                    <a:pt x="47498" y="254"/>
                  </a:lnTo>
                  <a:lnTo>
                    <a:pt x="53497" y="375666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4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983986" y="4885182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89" h="85089">
                  <a:moveTo>
                    <a:pt x="0" y="84836"/>
                  </a:moveTo>
                  <a:lnTo>
                    <a:pt x="21208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130544" y="487324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6664197" y="4758563"/>
            <a:ext cx="232410" cy="504190"/>
            <a:chOff x="6664197" y="4758563"/>
            <a:chExt cx="232410" cy="504190"/>
          </a:xfrm>
        </p:grpSpPr>
        <p:sp>
          <p:nvSpPr>
            <p:cNvPr id="65" name="object 65"/>
            <p:cNvSpPr/>
            <p:nvPr/>
          </p:nvSpPr>
          <p:spPr>
            <a:xfrm>
              <a:off x="6719061" y="4758563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5"/>
                  </a:lnTo>
                  <a:lnTo>
                    <a:pt x="65532" y="503681"/>
                  </a:lnTo>
                  <a:lnTo>
                    <a:pt x="120292" y="389636"/>
                  </a:lnTo>
                  <a:lnTo>
                    <a:pt x="53721" y="389636"/>
                  </a:lnTo>
                  <a:lnTo>
                    <a:pt x="53532" y="377825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5"/>
                  </a:lnTo>
                  <a:lnTo>
                    <a:pt x="53721" y="389636"/>
                  </a:lnTo>
                  <a:lnTo>
                    <a:pt x="73533" y="389255"/>
                  </a:lnTo>
                  <a:lnTo>
                    <a:pt x="73350" y="377825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6"/>
                  </a:moveTo>
                  <a:lnTo>
                    <a:pt x="73330" y="376578"/>
                  </a:lnTo>
                  <a:lnTo>
                    <a:pt x="73533" y="389255"/>
                  </a:lnTo>
                  <a:lnTo>
                    <a:pt x="53721" y="389636"/>
                  </a:lnTo>
                  <a:lnTo>
                    <a:pt x="120292" y="389636"/>
                  </a:lnTo>
                  <a:lnTo>
                    <a:pt x="127000" y="375666"/>
                  </a:lnTo>
                  <a:close/>
                </a:path>
                <a:path w="127000" h="504189">
                  <a:moveTo>
                    <a:pt x="67310" y="0"/>
                  </a:moveTo>
                  <a:lnTo>
                    <a:pt x="47498" y="254"/>
                  </a:lnTo>
                  <a:lnTo>
                    <a:pt x="53497" y="375666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4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674357" y="4885182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90" h="85089">
                  <a:moveTo>
                    <a:pt x="0" y="84836"/>
                  </a:moveTo>
                  <a:lnTo>
                    <a:pt x="21209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6839204" y="487324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7371333" y="4746371"/>
            <a:ext cx="232410" cy="504190"/>
            <a:chOff x="7371333" y="4746371"/>
            <a:chExt cx="232410" cy="504190"/>
          </a:xfrm>
        </p:grpSpPr>
        <p:sp>
          <p:nvSpPr>
            <p:cNvPr id="69" name="object 69"/>
            <p:cNvSpPr/>
            <p:nvPr/>
          </p:nvSpPr>
          <p:spPr>
            <a:xfrm>
              <a:off x="7421625" y="4746371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7" y="376915"/>
                  </a:moveTo>
                  <a:lnTo>
                    <a:pt x="0" y="377824"/>
                  </a:lnTo>
                  <a:lnTo>
                    <a:pt x="65531" y="503681"/>
                  </a:lnTo>
                  <a:lnTo>
                    <a:pt x="120292" y="389635"/>
                  </a:lnTo>
                  <a:lnTo>
                    <a:pt x="53721" y="389635"/>
                  </a:lnTo>
                  <a:lnTo>
                    <a:pt x="53532" y="377824"/>
                  </a:lnTo>
                  <a:lnTo>
                    <a:pt x="53517" y="376915"/>
                  </a:lnTo>
                  <a:close/>
                </a:path>
                <a:path w="127000" h="504189">
                  <a:moveTo>
                    <a:pt x="73330" y="376578"/>
                  </a:moveTo>
                  <a:lnTo>
                    <a:pt x="53517" y="376915"/>
                  </a:lnTo>
                  <a:lnTo>
                    <a:pt x="53714" y="389254"/>
                  </a:lnTo>
                  <a:lnTo>
                    <a:pt x="53721" y="389635"/>
                  </a:lnTo>
                  <a:lnTo>
                    <a:pt x="73532" y="389254"/>
                  </a:lnTo>
                  <a:lnTo>
                    <a:pt x="73350" y="377824"/>
                  </a:lnTo>
                  <a:lnTo>
                    <a:pt x="73330" y="376578"/>
                  </a:lnTo>
                  <a:close/>
                </a:path>
                <a:path w="127000" h="504189">
                  <a:moveTo>
                    <a:pt x="127000" y="375665"/>
                  </a:moveTo>
                  <a:lnTo>
                    <a:pt x="73330" y="376578"/>
                  </a:lnTo>
                  <a:lnTo>
                    <a:pt x="73532" y="389254"/>
                  </a:lnTo>
                  <a:lnTo>
                    <a:pt x="53721" y="389635"/>
                  </a:lnTo>
                  <a:lnTo>
                    <a:pt x="120292" y="389635"/>
                  </a:lnTo>
                  <a:lnTo>
                    <a:pt x="127000" y="375665"/>
                  </a:lnTo>
                  <a:close/>
                </a:path>
                <a:path w="127000" h="504189">
                  <a:moveTo>
                    <a:pt x="67309" y="0"/>
                  </a:moveTo>
                  <a:lnTo>
                    <a:pt x="47498" y="253"/>
                  </a:lnTo>
                  <a:lnTo>
                    <a:pt x="53497" y="375665"/>
                  </a:lnTo>
                  <a:lnTo>
                    <a:pt x="53517" y="376915"/>
                  </a:lnTo>
                  <a:lnTo>
                    <a:pt x="73330" y="376578"/>
                  </a:lnTo>
                  <a:lnTo>
                    <a:pt x="67314" y="253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7381493" y="4885182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90" h="85089">
                  <a:moveTo>
                    <a:pt x="0" y="84836"/>
                  </a:moveTo>
                  <a:lnTo>
                    <a:pt x="21208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7520685" y="487324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8110473" y="4757165"/>
            <a:ext cx="232410" cy="525145"/>
            <a:chOff x="8110473" y="4757165"/>
            <a:chExt cx="232410" cy="525145"/>
          </a:xfrm>
        </p:grpSpPr>
        <p:sp>
          <p:nvSpPr>
            <p:cNvPr id="73" name="object 73"/>
            <p:cNvSpPr/>
            <p:nvPr/>
          </p:nvSpPr>
          <p:spPr>
            <a:xfrm>
              <a:off x="8159241" y="4757165"/>
              <a:ext cx="127000" cy="525145"/>
            </a:xfrm>
            <a:custGeom>
              <a:avLst/>
              <a:gdLst/>
              <a:ahLst/>
              <a:cxnLst/>
              <a:rect l="l" t="t" r="r" b="b"/>
              <a:pathLst>
                <a:path w="127000" h="525145">
                  <a:moveTo>
                    <a:pt x="53593" y="397763"/>
                  </a:moveTo>
                  <a:lnTo>
                    <a:pt x="0" y="397763"/>
                  </a:lnTo>
                  <a:lnTo>
                    <a:pt x="63500" y="524763"/>
                  </a:lnTo>
                  <a:lnTo>
                    <a:pt x="120650" y="410463"/>
                  </a:lnTo>
                  <a:lnTo>
                    <a:pt x="53593" y="410463"/>
                  </a:lnTo>
                  <a:lnTo>
                    <a:pt x="53593" y="397763"/>
                  </a:lnTo>
                  <a:close/>
                </a:path>
                <a:path w="127000" h="525145">
                  <a:moveTo>
                    <a:pt x="73405" y="0"/>
                  </a:moveTo>
                  <a:lnTo>
                    <a:pt x="53593" y="0"/>
                  </a:lnTo>
                  <a:lnTo>
                    <a:pt x="53593" y="410463"/>
                  </a:lnTo>
                  <a:lnTo>
                    <a:pt x="73405" y="410463"/>
                  </a:lnTo>
                  <a:lnTo>
                    <a:pt x="73405" y="0"/>
                  </a:lnTo>
                  <a:close/>
                </a:path>
                <a:path w="127000" h="525145">
                  <a:moveTo>
                    <a:pt x="127000" y="397763"/>
                  </a:moveTo>
                  <a:lnTo>
                    <a:pt x="73405" y="397763"/>
                  </a:lnTo>
                  <a:lnTo>
                    <a:pt x="73405" y="410463"/>
                  </a:lnTo>
                  <a:lnTo>
                    <a:pt x="120650" y="410463"/>
                  </a:lnTo>
                  <a:lnTo>
                    <a:pt x="127000" y="3977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8120633" y="4885181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90" h="85089">
                  <a:moveTo>
                    <a:pt x="0" y="84836"/>
                  </a:moveTo>
                  <a:lnTo>
                    <a:pt x="21209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8279638" y="487324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4513834" y="5642444"/>
            <a:ext cx="232410" cy="504190"/>
            <a:chOff x="4513834" y="5642444"/>
            <a:chExt cx="232410" cy="504190"/>
          </a:xfrm>
        </p:grpSpPr>
        <p:sp>
          <p:nvSpPr>
            <p:cNvPr id="77" name="object 77"/>
            <p:cNvSpPr/>
            <p:nvPr/>
          </p:nvSpPr>
          <p:spPr>
            <a:xfrm>
              <a:off x="4564126" y="5642444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8" y="376945"/>
                  </a:moveTo>
                  <a:lnTo>
                    <a:pt x="0" y="377812"/>
                  </a:lnTo>
                  <a:lnTo>
                    <a:pt x="65532" y="503770"/>
                  </a:lnTo>
                  <a:lnTo>
                    <a:pt x="120334" y="389635"/>
                  </a:lnTo>
                  <a:lnTo>
                    <a:pt x="53721" y="389635"/>
                  </a:lnTo>
                  <a:lnTo>
                    <a:pt x="53531" y="377812"/>
                  </a:lnTo>
                  <a:lnTo>
                    <a:pt x="53518" y="376945"/>
                  </a:lnTo>
                  <a:close/>
                </a:path>
                <a:path w="127000" h="504189">
                  <a:moveTo>
                    <a:pt x="73330" y="376624"/>
                  </a:moveTo>
                  <a:lnTo>
                    <a:pt x="53518" y="376945"/>
                  </a:lnTo>
                  <a:lnTo>
                    <a:pt x="53715" y="389318"/>
                  </a:lnTo>
                  <a:lnTo>
                    <a:pt x="53721" y="389635"/>
                  </a:lnTo>
                  <a:lnTo>
                    <a:pt x="73533" y="389318"/>
                  </a:lnTo>
                  <a:lnTo>
                    <a:pt x="73349" y="377812"/>
                  </a:lnTo>
                  <a:lnTo>
                    <a:pt x="73330" y="376624"/>
                  </a:lnTo>
                  <a:close/>
                </a:path>
                <a:path w="127000" h="504189">
                  <a:moveTo>
                    <a:pt x="127000" y="375754"/>
                  </a:moveTo>
                  <a:lnTo>
                    <a:pt x="73330" y="376624"/>
                  </a:lnTo>
                  <a:lnTo>
                    <a:pt x="73533" y="389318"/>
                  </a:lnTo>
                  <a:lnTo>
                    <a:pt x="53721" y="389635"/>
                  </a:lnTo>
                  <a:lnTo>
                    <a:pt x="120334" y="389635"/>
                  </a:lnTo>
                  <a:lnTo>
                    <a:pt x="127000" y="375754"/>
                  </a:lnTo>
                  <a:close/>
                </a:path>
                <a:path w="127000" h="504189">
                  <a:moveTo>
                    <a:pt x="67310" y="0"/>
                  </a:moveTo>
                  <a:lnTo>
                    <a:pt x="47498" y="330"/>
                  </a:lnTo>
                  <a:lnTo>
                    <a:pt x="53499" y="375754"/>
                  </a:lnTo>
                  <a:lnTo>
                    <a:pt x="53518" y="376945"/>
                  </a:lnTo>
                  <a:lnTo>
                    <a:pt x="73330" y="376624"/>
                  </a:lnTo>
                  <a:lnTo>
                    <a:pt x="67315" y="33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4523994" y="5785865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89" h="85089">
                  <a:moveTo>
                    <a:pt x="0" y="84797"/>
                  </a:moveTo>
                  <a:lnTo>
                    <a:pt x="21208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4655311" y="573369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5219446" y="5651588"/>
            <a:ext cx="232410" cy="504190"/>
            <a:chOff x="5219446" y="5651588"/>
            <a:chExt cx="232410" cy="504190"/>
          </a:xfrm>
        </p:grpSpPr>
        <p:sp>
          <p:nvSpPr>
            <p:cNvPr id="81" name="object 81"/>
            <p:cNvSpPr/>
            <p:nvPr/>
          </p:nvSpPr>
          <p:spPr>
            <a:xfrm>
              <a:off x="5271262" y="5651588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8" y="376945"/>
                  </a:moveTo>
                  <a:lnTo>
                    <a:pt x="0" y="377812"/>
                  </a:lnTo>
                  <a:lnTo>
                    <a:pt x="65532" y="503770"/>
                  </a:lnTo>
                  <a:lnTo>
                    <a:pt x="120334" y="389635"/>
                  </a:lnTo>
                  <a:lnTo>
                    <a:pt x="53721" y="389635"/>
                  </a:lnTo>
                  <a:lnTo>
                    <a:pt x="53531" y="377812"/>
                  </a:lnTo>
                  <a:lnTo>
                    <a:pt x="53518" y="376945"/>
                  </a:lnTo>
                  <a:close/>
                </a:path>
                <a:path w="127000" h="504189">
                  <a:moveTo>
                    <a:pt x="73330" y="376624"/>
                  </a:moveTo>
                  <a:lnTo>
                    <a:pt x="53518" y="376945"/>
                  </a:lnTo>
                  <a:lnTo>
                    <a:pt x="53715" y="389318"/>
                  </a:lnTo>
                  <a:lnTo>
                    <a:pt x="53721" y="389635"/>
                  </a:lnTo>
                  <a:lnTo>
                    <a:pt x="73533" y="389318"/>
                  </a:lnTo>
                  <a:lnTo>
                    <a:pt x="73349" y="377812"/>
                  </a:lnTo>
                  <a:lnTo>
                    <a:pt x="73330" y="376624"/>
                  </a:lnTo>
                  <a:close/>
                </a:path>
                <a:path w="127000" h="504189">
                  <a:moveTo>
                    <a:pt x="127000" y="375754"/>
                  </a:moveTo>
                  <a:lnTo>
                    <a:pt x="73330" y="376624"/>
                  </a:lnTo>
                  <a:lnTo>
                    <a:pt x="73533" y="389318"/>
                  </a:lnTo>
                  <a:lnTo>
                    <a:pt x="53721" y="389635"/>
                  </a:lnTo>
                  <a:lnTo>
                    <a:pt x="120334" y="389635"/>
                  </a:lnTo>
                  <a:lnTo>
                    <a:pt x="127000" y="375754"/>
                  </a:lnTo>
                  <a:close/>
                </a:path>
                <a:path w="127000" h="504189">
                  <a:moveTo>
                    <a:pt x="67310" y="0"/>
                  </a:moveTo>
                  <a:lnTo>
                    <a:pt x="47498" y="330"/>
                  </a:lnTo>
                  <a:lnTo>
                    <a:pt x="53499" y="375754"/>
                  </a:lnTo>
                  <a:lnTo>
                    <a:pt x="53518" y="376945"/>
                  </a:lnTo>
                  <a:lnTo>
                    <a:pt x="73330" y="376624"/>
                  </a:lnTo>
                  <a:lnTo>
                    <a:pt x="67315" y="33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229606" y="5785865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89" h="85089">
                  <a:moveTo>
                    <a:pt x="0" y="84797"/>
                  </a:moveTo>
                  <a:lnTo>
                    <a:pt x="21209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360923" y="5750458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984494" y="5619584"/>
            <a:ext cx="232410" cy="504190"/>
            <a:chOff x="5984494" y="5619584"/>
            <a:chExt cx="232410" cy="504190"/>
          </a:xfrm>
        </p:grpSpPr>
        <p:sp>
          <p:nvSpPr>
            <p:cNvPr id="85" name="object 85"/>
            <p:cNvSpPr/>
            <p:nvPr/>
          </p:nvSpPr>
          <p:spPr>
            <a:xfrm>
              <a:off x="6036310" y="5619584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8" y="376945"/>
                  </a:moveTo>
                  <a:lnTo>
                    <a:pt x="0" y="377812"/>
                  </a:lnTo>
                  <a:lnTo>
                    <a:pt x="65531" y="503770"/>
                  </a:lnTo>
                  <a:lnTo>
                    <a:pt x="120334" y="389636"/>
                  </a:lnTo>
                  <a:lnTo>
                    <a:pt x="53720" y="389636"/>
                  </a:lnTo>
                  <a:lnTo>
                    <a:pt x="53531" y="377812"/>
                  </a:lnTo>
                  <a:lnTo>
                    <a:pt x="53518" y="376945"/>
                  </a:lnTo>
                  <a:close/>
                </a:path>
                <a:path w="127000" h="504189">
                  <a:moveTo>
                    <a:pt x="73330" y="376624"/>
                  </a:moveTo>
                  <a:lnTo>
                    <a:pt x="53518" y="376945"/>
                  </a:lnTo>
                  <a:lnTo>
                    <a:pt x="53715" y="389318"/>
                  </a:lnTo>
                  <a:lnTo>
                    <a:pt x="53720" y="389636"/>
                  </a:lnTo>
                  <a:lnTo>
                    <a:pt x="73532" y="389318"/>
                  </a:lnTo>
                  <a:lnTo>
                    <a:pt x="73349" y="377812"/>
                  </a:lnTo>
                  <a:lnTo>
                    <a:pt x="73330" y="376624"/>
                  </a:lnTo>
                  <a:close/>
                </a:path>
                <a:path w="127000" h="504189">
                  <a:moveTo>
                    <a:pt x="127000" y="375754"/>
                  </a:moveTo>
                  <a:lnTo>
                    <a:pt x="73330" y="376624"/>
                  </a:lnTo>
                  <a:lnTo>
                    <a:pt x="73532" y="389318"/>
                  </a:lnTo>
                  <a:lnTo>
                    <a:pt x="53720" y="389636"/>
                  </a:lnTo>
                  <a:lnTo>
                    <a:pt x="120334" y="389636"/>
                  </a:lnTo>
                  <a:lnTo>
                    <a:pt x="127000" y="375754"/>
                  </a:lnTo>
                  <a:close/>
                </a:path>
                <a:path w="127000" h="504189">
                  <a:moveTo>
                    <a:pt x="67310" y="0"/>
                  </a:moveTo>
                  <a:lnTo>
                    <a:pt x="47498" y="330"/>
                  </a:lnTo>
                  <a:lnTo>
                    <a:pt x="53499" y="375754"/>
                  </a:lnTo>
                  <a:lnTo>
                    <a:pt x="53518" y="376945"/>
                  </a:lnTo>
                  <a:lnTo>
                    <a:pt x="73330" y="376624"/>
                  </a:lnTo>
                  <a:lnTo>
                    <a:pt x="67315" y="33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994654" y="5785865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89" h="85089">
                  <a:moveTo>
                    <a:pt x="0" y="84797"/>
                  </a:moveTo>
                  <a:lnTo>
                    <a:pt x="21209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6119876" y="5737352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697726" y="5608916"/>
            <a:ext cx="232410" cy="504190"/>
            <a:chOff x="6697726" y="5608916"/>
            <a:chExt cx="232410" cy="504190"/>
          </a:xfrm>
        </p:grpSpPr>
        <p:sp>
          <p:nvSpPr>
            <p:cNvPr id="89" name="object 89"/>
            <p:cNvSpPr/>
            <p:nvPr/>
          </p:nvSpPr>
          <p:spPr>
            <a:xfrm>
              <a:off x="6748018" y="5608916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8" y="376945"/>
                  </a:moveTo>
                  <a:lnTo>
                    <a:pt x="0" y="377812"/>
                  </a:lnTo>
                  <a:lnTo>
                    <a:pt x="65531" y="503770"/>
                  </a:lnTo>
                  <a:lnTo>
                    <a:pt x="120334" y="389636"/>
                  </a:lnTo>
                  <a:lnTo>
                    <a:pt x="53721" y="389636"/>
                  </a:lnTo>
                  <a:lnTo>
                    <a:pt x="53531" y="377812"/>
                  </a:lnTo>
                  <a:lnTo>
                    <a:pt x="53518" y="376945"/>
                  </a:lnTo>
                  <a:close/>
                </a:path>
                <a:path w="127000" h="504189">
                  <a:moveTo>
                    <a:pt x="73330" y="376624"/>
                  </a:moveTo>
                  <a:lnTo>
                    <a:pt x="53518" y="376945"/>
                  </a:lnTo>
                  <a:lnTo>
                    <a:pt x="53715" y="389318"/>
                  </a:lnTo>
                  <a:lnTo>
                    <a:pt x="53721" y="389636"/>
                  </a:lnTo>
                  <a:lnTo>
                    <a:pt x="73532" y="389318"/>
                  </a:lnTo>
                  <a:lnTo>
                    <a:pt x="73349" y="377812"/>
                  </a:lnTo>
                  <a:lnTo>
                    <a:pt x="73330" y="376624"/>
                  </a:lnTo>
                  <a:close/>
                </a:path>
                <a:path w="127000" h="504189">
                  <a:moveTo>
                    <a:pt x="127000" y="375754"/>
                  </a:moveTo>
                  <a:lnTo>
                    <a:pt x="73330" y="376624"/>
                  </a:lnTo>
                  <a:lnTo>
                    <a:pt x="73532" y="389318"/>
                  </a:lnTo>
                  <a:lnTo>
                    <a:pt x="53721" y="389636"/>
                  </a:lnTo>
                  <a:lnTo>
                    <a:pt x="120334" y="389636"/>
                  </a:lnTo>
                  <a:lnTo>
                    <a:pt x="127000" y="375754"/>
                  </a:lnTo>
                  <a:close/>
                </a:path>
                <a:path w="127000" h="504189">
                  <a:moveTo>
                    <a:pt x="67309" y="0"/>
                  </a:moveTo>
                  <a:lnTo>
                    <a:pt x="47498" y="330"/>
                  </a:lnTo>
                  <a:lnTo>
                    <a:pt x="53499" y="375754"/>
                  </a:lnTo>
                  <a:lnTo>
                    <a:pt x="53518" y="376945"/>
                  </a:lnTo>
                  <a:lnTo>
                    <a:pt x="73330" y="376624"/>
                  </a:lnTo>
                  <a:lnTo>
                    <a:pt x="67315" y="330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707886" y="5785866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90" h="85089">
                  <a:moveTo>
                    <a:pt x="0" y="84797"/>
                  </a:moveTo>
                  <a:lnTo>
                    <a:pt x="21209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6837426" y="5727293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8116569" y="5640920"/>
            <a:ext cx="232410" cy="504190"/>
            <a:chOff x="8116569" y="5640920"/>
            <a:chExt cx="232410" cy="504190"/>
          </a:xfrm>
        </p:grpSpPr>
        <p:sp>
          <p:nvSpPr>
            <p:cNvPr id="93" name="object 93"/>
            <p:cNvSpPr/>
            <p:nvPr/>
          </p:nvSpPr>
          <p:spPr>
            <a:xfrm>
              <a:off x="8168385" y="5640920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8" y="376945"/>
                  </a:moveTo>
                  <a:lnTo>
                    <a:pt x="0" y="377812"/>
                  </a:lnTo>
                  <a:lnTo>
                    <a:pt x="65532" y="503770"/>
                  </a:lnTo>
                  <a:lnTo>
                    <a:pt x="120334" y="389635"/>
                  </a:lnTo>
                  <a:lnTo>
                    <a:pt x="53721" y="389635"/>
                  </a:lnTo>
                  <a:lnTo>
                    <a:pt x="53531" y="377812"/>
                  </a:lnTo>
                  <a:lnTo>
                    <a:pt x="53518" y="376945"/>
                  </a:lnTo>
                  <a:close/>
                </a:path>
                <a:path w="127000" h="504189">
                  <a:moveTo>
                    <a:pt x="73330" y="376624"/>
                  </a:moveTo>
                  <a:lnTo>
                    <a:pt x="53518" y="376945"/>
                  </a:lnTo>
                  <a:lnTo>
                    <a:pt x="53715" y="389318"/>
                  </a:lnTo>
                  <a:lnTo>
                    <a:pt x="53721" y="389635"/>
                  </a:lnTo>
                  <a:lnTo>
                    <a:pt x="73533" y="389318"/>
                  </a:lnTo>
                  <a:lnTo>
                    <a:pt x="73349" y="377812"/>
                  </a:lnTo>
                  <a:lnTo>
                    <a:pt x="73330" y="376624"/>
                  </a:lnTo>
                  <a:close/>
                </a:path>
                <a:path w="127000" h="504189">
                  <a:moveTo>
                    <a:pt x="127000" y="375754"/>
                  </a:moveTo>
                  <a:lnTo>
                    <a:pt x="73330" y="376624"/>
                  </a:lnTo>
                  <a:lnTo>
                    <a:pt x="73533" y="389318"/>
                  </a:lnTo>
                  <a:lnTo>
                    <a:pt x="53721" y="389635"/>
                  </a:lnTo>
                  <a:lnTo>
                    <a:pt x="120334" y="389635"/>
                  </a:lnTo>
                  <a:lnTo>
                    <a:pt x="127000" y="375754"/>
                  </a:lnTo>
                  <a:close/>
                </a:path>
                <a:path w="127000" h="504189">
                  <a:moveTo>
                    <a:pt x="67310" y="0"/>
                  </a:moveTo>
                  <a:lnTo>
                    <a:pt x="47498" y="330"/>
                  </a:lnTo>
                  <a:lnTo>
                    <a:pt x="53499" y="375754"/>
                  </a:lnTo>
                  <a:lnTo>
                    <a:pt x="53518" y="376945"/>
                  </a:lnTo>
                  <a:lnTo>
                    <a:pt x="73330" y="376624"/>
                  </a:lnTo>
                  <a:lnTo>
                    <a:pt x="67315" y="33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126729" y="5785865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90" h="85089">
                  <a:moveTo>
                    <a:pt x="0" y="84797"/>
                  </a:moveTo>
                  <a:lnTo>
                    <a:pt x="212090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5" name="object 95"/>
          <p:cNvSpPr txBox="1"/>
          <p:nvPr/>
        </p:nvSpPr>
        <p:spPr>
          <a:xfrm>
            <a:off x="8257158" y="573399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7371333" y="5640920"/>
            <a:ext cx="232410" cy="504190"/>
            <a:chOff x="7371333" y="5640920"/>
            <a:chExt cx="232410" cy="504190"/>
          </a:xfrm>
        </p:grpSpPr>
        <p:sp>
          <p:nvSpPr>
            <p:cNvPr id="97" name="object 97"/>
            <p:cNvSpPr/>
            <p:nvPr/>
          </p:nvSpPr>
          <p:spPr>
            <a:xfrm>
              <a:off x="7423149" y="5640920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8" y="376945"/>
                  </a:moveTo>
                  <a:lnTo>
                    <a:pt x="0" y="377812"/>
                  </a:lnTo>
                  <a:lnTo>
                    <a:pt x="65531" y="503770"/>
                  </a:lnTo>
                  <a:lnTo>
                    <a:pt x="120334" y="389635"/>
                  </a:lnTo>
                  <a:lnTo>
                    <a:pt x="53721" y="389635"/>
                  </a:lnTo>
                  <a:lnTo>
                    <a:pt x="53531" y="377812"/>
                  </a:lnTo>
                  <a:lnTo>
                    <a:pt x="53518" y="376945"/>
                  </a:lnTo>
                  <a:close/>
                </a:path>
                <a:path w="127000" h="504189">
                  <a:moveTo>
                    <a:pt x="73330" y="376624"/>
                  </a:moveTo>
                  <a:lnTo>
                    <a:pt x="53518" y="376945"/>
                  </a:lnTo>
                  <a:lnTo>
                    <a:pt x="53715" y="389318"/>
                  </a:lnTo>
                  <a:lnTo>
                    <a:pt x="53721" y="389635"/>
                  </a:lnTo>
                  <a:lnTo>
                    <a:pt x="73532" y="389318"/>
                  </a:lnTo>
                  <a:lnTo>
                    <a:pt x="73349" y="377812"/>
                  </a:lnTo>
                  <a:lnTo>
                    <a:pt x="73330" y="376624"/>
                  </a:lnTo>
                  <a:close/>
                </a:path>
                <a:path w="127000" h="504189">
                  <a:moveTo>
                    <a:pt x="127000" y="375754"/>
                  </a:moveTo>
                  <a:lnTo>
                    <a:pt x="73330" y="376624"/>
                  </a:lnTo>
                  <a:lnTo>
                    <a:pt x="73532" y="389318"/>
                  </a:lnTo>
                  <a:lnTo>
                    <a:pt x="53721" y="389635"/>
                  </a:lnTo>
                  <a:lnTo>
                    <a:pt x="120334" y="389635"/>
                  </a:lnTo>
                  <a:lnTo>
                    <a:pt x="127000" y="375754"/>
                  </a:lnTo>
                  <a:close/>
                </a:path>
                <a:path w="127000" h="504189">
                  <a:moveTo>
                    <a:pt x="67309" y="0"/>
                  </a:moveTo>
                  <a:lnTo>
                    <a:pt x="47498" y="330"/>
                  </a:lnTo>
                  <a:lnTo>
                    <a:pt x="53499" y="375754"/>
                  </a:lnTo>
                  <a:lnTo>
                    <a:pt x="53518" y="376945"/>
                  </a:lnTo>
                  <a:lnTo>
                    <a:pt x="73330" y="376624"/>
                  </a:lnTo>
                  <a:lnTo>
                    <a:pt x="67315" y="330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381493" y="5785865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90" h="85089">
                  <a:moveTo>
                    <a:pt x="0" y="84797"/>
                  </a:moveTo>
                  <a:lnTo>
                    <a:pt x="21208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9" name="object 99"/>
          <p:cNvSpPr txBox="1"/>
          <p:nvPr/>
        </p:nvSpPr>
        <p:spPr>
          <a:xfrm>
            <a:off x="7511288" y="573918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0" name="object 100"/>
          <p:cNvGrpSpPr/>
          <p:nvPr/>
        </p:nvGrpSpPr>
        <p:grpSpPr>
          <a:xfrm>
            <a:off x="8782557" y="5616537"/>
            <a:ext cx="232410" cy="504190"/>
            <a:chOff x="8782557" y="5616537"/>
            <a:chExt cx="232410" cy="504190"/>
          </a:xfrm>
        </p:grpSpPr>
        <p:sp>
          <p:nvSpPr>
            <p:cNvPr id="101" name="object 101"/>
            <p:cNvSpPr/>
            <p:nvPr/>
          </p:nvSpPr>
          <p:spPr>
            <a:xfrm>
              <a:off x="8832849" y="5616537"/>
              <a:ext cx="127000" cy="504190"/>
            </a:xfrm>
            <a:custGeom>
              <a:avLst/>
              <a:gdLst/>
              <a:ahLst/>
              <a:cxnLst/>
              <a:rect l="l" t="t" r="r" b="b"/>
              <a:pathLst>
                <a:path w="127000" h="504189">
                  <a:moveTo>
                    <a:pt x="53518" y="376945"/>
                  </a:moveTo>
                  <a:lnTo>
                    <a:pt x="0" y="377812"/>
                  </a:lnTo>
                  <a:lnTo>
                    <a:pt x="65531" y="503770"/>
                  </a:lnTo>
                  <a:lnTo>
                    <a:pt x="120334" y="389635"/>
                  </a:lnTo>
                  <a:lnTo>
                    <a:pt x="53721" y="389635"/>
                  </a:lnTo>
                  <a:lnTo>
                    <a:pt x="53531" y="377812"/>
                  </a:lnTo>
                  <a:lnTo>
                    <a:pt x="53518" y="376945"/>
                  </a:lnTo>
                  <a:close/>
                </a:path>
                <a:path w="127000" h="504189">
                  <a:moveTo>
                    <a:pt x="73330" y="376624"/>
                  </a:moveTo>
                  <a:lnTo>
                    <a:pt x="53518" y="376945"/>
                  </a:lnTo>
                  <a:lnTo>
                    <a:pt x="53715" y="389318"/>
                  </a:lnTo>
                  <a:lnTo>
                    <a:pt x="53721" y="389635"/>
                  </a:lnTo>
                  <a:lnTo>
                    <a:pt x="73532" y="389318"/>
                  </a:lnTo>
                  <a:lnTo>
                    <a:pt x="73349" y="377812"/>
                  </a:lnTo>
                  <a:lnTo>
                    <a:pt x="73330" y="376624"/>
                  </a:lnTo>
                  <a:close/>
                </a:path>
                <a:path w="127000" h="504189">
                  <a:moveTo>
                    <a:pt x="127000" y="375754"/>
                  </a:moveTo>
                  <a:lnTo>
                    <a:pt x="73330" y="376624"/>
                  </a:lnTo>
                  <a:lnTo>
                    <a:pt x="73532" y="389318"/>
                  </a:lnTo>
                  <a:lnTo>
                    <a:pt x="53721" y="389635"/>
                  </a:lnTo>
                  <a:lnTo>
                    <a:pt x="120334" y="389635"/>
                  </a:lnTo>
                  <a:lnTo>
                    <a:pt x="127000" y="375754"/>
                  </a:lnTo>
                  <a:close/>
                </a:path>
                <a:path w="127000" h="504189">
                  <a:moveTo>
                    <a:pt x="67309" y="0"/>
                  </a:moveTo>
                  <a:lnTo>
                    <a:pt x="47498" y="330"/>
                  </a:lnTo>
                  <a:lnTo>
                    <a:pt x="53499" y="375754"/>
                  </a:lnTo>
                  <a:lnTo>
                    <a:pt x="53518" y="376945"/>
                  </a:lnTo>
                  <a:lnTo>
                    <a:pt x="73330" y="376624"/>
                  </a:lnTo>
                  <a:lnTo>
                    <a:pt x="67315" y="330"/>
                  </a:lnTo>
                  <a:lnTo>
                    <a:pt x="67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792717" y="5793486"/>
              <a:ext cx="212090" cy="85090"/>
            </a:xfrm>
            <a:custGeom>
              <a:avLst/>
              <a:gdLst/>
              <a:ahLst/>
              <a:cxnLst/>
              <a:rect l="l" t="t" r="r" b="b"/>
              <a:pathLst>
                <a:path w="212090" h="85089">
                  <a:moveTo>
                    <a:pt x="0" y="84797"/>
                  </a:moveTo>
                  <a:lnTo>
                    <a:pt x="212089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8920988" y="5741619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4538217" y="2540254"/>
            <a:ext cx="3752850" cy="4081779"/>
            <a:chOff x="4538217" y="2540254"/>
            <a:chExt cx="3752850" cy="4081779"/>
          </a:xfrm>
        </p:grpSpPr>
        <p:sp>
          <p:nvSpPr>
            <p:cNvPr id="105" name="object 105"/>
            <p:cNvSpPr/>
            <p:nvPr/>
          </p:nvSpPr>
          <p:spPr>
            <a:xfrm>
              <a:off x="6342487" y="6118123"/>
              <a:ext cx="76200" cy="503555"/>
            </a:xfrm>
            <a:custGeom>
              <a:avLst/>
              <a:gdLst/>
              <a:ahLst/>
              <a:cxnLst/>
              <a:rect l="l" t="t" r="r" b="b"/>
              <a:pathLst>
                <a:path w="76200" h="503554">
                  <a:moveTo>
                    <a:pt x="27996" y="427393"/>
                  </a:moveTo>
                  <a:lnTo>
                    <a:pt x="0" y="427393"/>
                  </a:lnTo>
                  <a:lnTo>
                    <a:pt x="37738" y="503478"/>
                  </a:lnTo>
                  <a:lnTo>
                    <a:pt x="69735" y="440004"/>
                  </a:lnTo>
                  <a:lnTo>
                    <a:pt x="27959" y="440004"/>
                  </a:lnTo>
                  <a:lnTo>
                    <a:pt x="27996" y="427393"/>
                  </a:lnTo>
                  <a:close/>
                </a:path>
                <a:path w="76200" h="503554">
                  <a:moveTo>
                    <a:pt x="49041" y="0"/>
                  </a:moveTo>
                  <a:lnTo>
                    <a:pt x="29229" y="0"/>
                  </a:lnTo>
                  <a:lnTo>
                    <a:pt x="27996" y="427393"/>
                  </a:lnTo>
                  <a:lnTo>
                    <a:pt x="27959" y="440004"/>
                  </a:lnTo>
                  <a:lnTo>
                    <a:pt x="47771" y="440004"/>
                  </a:lnTo>
                  <a:lnTo>
                    <a:pt x="49041" y="0"/>
                  </a:lnTo>
                  <a:close/>
                </a:path>
                <a:path w="76200" h="503554">
                  <a:moveTo>
                    <a:pt x="76092" y="427393"/>
                  </a:moveTo>
                  <a:lnTo>
                    <a:pt x="47808" y="427393"/>
                  </a:lnTo>
                  <a:lnTo>
                    <a:pt x="47771" y="440004"/>
                  </a:lnTo>
                  <a:lnTo>
                    <a:pt x="69735" y="440004"/>
                  </a:lnTo>
                  <a:lnTo>
                    <a:pt x="76092" y="427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264401" y="6256782"/>
              <a:ext cx="216535" cy="191135"/>
            </a:xfrm>
            <a:custGeom>
              <a:avLst/>
              <a:gdLst/>
              <a:ahLst/>
              <a:cxnLst/>
              <a:rect l="l" t="t" r="r" b="b"/>
              <a:pathLst>
                <a:path w="216535" h="191135">
                  <a:moveTo>
                    <a:pt x="216535" y="0"/>
                  </a:moveTo>
                  <a:lnTo>
                    <a:pt x="0" y="190652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333363" y="3091306"/>
              <a:ext cx="127635" cy="1666239"/>
            </a:xfrm>
            <a:custGeom>
              <a:avLst/>
              <a:gdLst/>
              <a:ahLst/>
              <a:cxnLst/>
              <a:rect l="l" t="t" r="r" b="b"/>
              <a:pathLst>
                <a:path w="127635" h="1666239">
                  <a:moveTo>
                    <a:pt x="127000" y="585216"/>
                  </a:moveTo>
                  <a:lnTo>
                    <a:pt x="73393" y="585762"/>
                  </a:lnTo>
                  <a:lnTo>
                    <a:pt x="67437" y="254"/>
                  </a:lnTo>
                  <a:lnTo>
                    <a:pt x="67437" y="0"/>
                  </a:lnTo>
                  <a:lnTo>
                    <a:pt x="47625" y="254"/>
                  </a:lnTo>
                  <a:lnTo>
                    <a:pt x="53581" y="585216"/>
                  </a:lnTo>
                  <a:lnTo>
                    <a:pt x="53581" y="585952"/>
                  </a:lnTo>
                  <a:lnTo>
                    <a:pt x="0" y="586486"/>
                  </a:lnTo>
                  <a:lnTo>
                    <a:pt x="64770" y="712851"/>
                  </a:lnTo>
                  <a:lnTo>
                    <a:pt x="120434" y="598678"/>
                  </a:lnTo>
                  <a:lnTo>
                    <a:pt x="127000" y="585216"/>
                  </a:lnTo>
                  <a:close/>
                </a:path>
                <a:path w="127635" h="1666239">
                  <a:moveTo>
                    <a:pt x="127254" y="1538478"/>
                  </a:moveTo>
                  <a:lnTo>
                    <a:pt x="73698" y="1538808"/>
                  </a:lnTo>
                  <a:lnTo>
                    <a:pt x="70485" y="1067054"/>
                  </a:lnTo>
                  <a:lnTo>
                    <a:pt x="70485" y="1066800"/>
                  </a:lnTo>
                  <a:lnTo>
                    <a:pt x="50673" y="1067054"/>
                  </a:lnTo>
                  <a:lnTo>
                    <a:pt x="53873" y="1538478"/>
                  </a:lnTo>
                  <a:lnTo>
                    <a:pt x="53873" y="1538935"/>
                  </a:lnTo>
                  <a:lnTo>
                    <a:pt x="254" y="1539240"/>
                  </a:lnTo>
                  <a:lnTo>
                    <a:pt x="64643" y="1665859"/>
                  </a:lnTo>
                  <a:lnTo>
                    <a:pt x="120815" y="1551559"/>
                  </a:lnTo>
                  <a:lnTo>
                    <a:pt x="127025" y="1538922"/>
                  </a:lnTo>
                  <a:lnTo>
                    <a:pt x="127254" y="1538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4548377" y="2550414"/>
              <a:ext cx="3732529" cy="678180"/>
            </a:xfrm>
            <a:custGeom>
              <a:avLst/>
              <a:gdLst/>
              <a:ahLst/>
              <a:cxnLst/>
              <a:rect l="l" t="t" r="r" b="b"/>
              <a:pathLst>
                <a:path w="3732529" h="678180">
                  <a:moveTo>
                    <a:pt x="2985770" y="0"/>
                  </a:moveTo>
                  <a:lnTo>
                    <a:pt x="746506" y="0"/>
                  </a:lnTo>
                  <a:lnTo>
                    <a:pt x="0" y="678180"/>
                  </a:lnTo>
                  <a:lnTo>
                    <a:pt x="3732276" y="678180"/>
                  </a:lnTo>
                  <a:lnTo>
                    <a:pt x="2985770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4548377" y="2550414"/>
              <a:ext cx="3732529" cy="678180"/>
            </a:xfrm>
            <a:custGeom>
              <a:avLst/>
              <a:gdLst/>
              <a:ahLst/>
              <a:cxnLst/>
              <a:rect l="l" t="t" r="r" b="b"/>
              <a:pathLst>
                <a:path w="3732529" h="678180">
                  <a:moveTo>
                    <a:pt x="0" y="678180"/>
                  </a:moveTo>
                  <a:lnTo>
                    <a:pt x="3732276" y="678180"/>
                  </a:lnTo>
                  <a:lnTo>
                    <a:pt x="2985770" y="0"/>
                  </a:lnTo>
                  <a:lnTo>
                    <a:pt x="746506" y="0"/>
                  </a:lnTo>
                  <a:lnTo>
                    <a:pt x="0" y="67818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6540754" y="6194552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646801" y="2579623"/>
            <a:ext cx="14922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7680" marR="5080" indent="-47561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Expansion/permutation </a:t>
            </a:r>
            <a:r>
              <a:rPr sz="1200" dirty="0">
                <a:latin typeface="Calibri"/>
                <a:cs typeface="Calibri"/>
              </a:rPr>
              <a:t>(E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table)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6080505" y="3645153"/>
            <a:ext cx="662305" cy="589280"/>
            <a:chOff x="6080505" y="3645153"/>
            <a:chExt cx="662305" cy="589280"/>
          </a:xfrm>
        </p:grpSpPr>
        <p:sp>
          <p:nvSpPr>
            <p:cNvPr id="113" name="object 113"/>
            <p:cNvSpPr/>
            <p:nvPr/>
          </p:nvSpPr>
          <p:spPr>
            <a:xfrm>
              <a:off x="6086855" y="3651503"/>
              <a:ext cx="649605" cy="576580"/>
            </a:xfrm>
            <a:custGeom>
              <a:avLst/>
              <a:gdLst/>
              <a:ahLst/>
              <a:cxnLst/>
              <a:rect l="l" t="t" r="r" b="b"/>
              <a:pathLst>
                <a:path w="649604" h="576579">
                  <a:moveTo>
                    <a:pt x="324612" y="0"/>
                  </a:moveTo>
                  <a:lnTo>
                    <a:pt x="271947" y="3768"/>
                  </a:lnTo>
                  <a:lnTo>
                    <a:pt x="221991" y="14679"/>
                  </a:lnTo>
                  <a:lnTo>
                    <a:pt x="175413" y="32140"/>
                  </a:lnTo>
                  <a:lnTo>
                    <a:pt x="132880" y="55558"/>
                  </a:lnTo>
                  <a:lnTo>
                    <a:pt x="95059" y="84343"/>
                  </a:lnTo>
                  <a:lnTo>
                    <a:pt x="62618" y="117902"/>
                  </a:lnTo>
                  <a:lnTo>
                    <a:pt x="36223" y="155643"/>
                  </a:lnTo>
                  <a:lnTo>
                    <a:pt x="16544" y="196973"/>
                  </a:lnTo>
                  <a:lnTo>
                    <a:pt x="4247" y="241302"/>
                  </a:lnTo>
                  <a:lnTo>
                    <a:pt x="0" y="288036"/>
                  </a:lnTo>
                  <a:lnTo>
                    <a:pt x="4247" y="334769"/>
                  </a:lnTo>
                  <a:lnTo>
                    <a:pt x="16544" y="379098"/>
                  </a:lnTo>
                  <a:lnTo>
                    <a:pt x="36223" y="420428"/>
                  </a:lnTo>
                  <a:lnTo>
                    <a:pt x="62618" y="458169"/>
                  </a:lnTo>
                  <a:lnTo>
                    <a:pt x="95059" y="491728"/>
                  </a:lnTo>
                  <a:lnTo>
                    <a:pt x="132880" y="520513"/>
                  </a:lnTo>
                  <a:lnTo>
                    <a:pt x="175413" y="543931"/>
                  </a:lnTo>
                  <a:lnTo>
                    <a:pt x="221991" y="561392"/>
                  </a:lnTo>
                  <a:lnTo>
                    <a:pt x="271947" y="572303"/>
                  </a:lnTo>
                  <a:lnTo>
                    <a:pt x="324612" y="576072"/>
                  </a:lnTo>
                  <a:lnTo>
                    <a:pt x="377276" y="572303"/>
                  </a:lnTo>
                  <a:lnTo>
                    <a:pt x="427232" y="561392"/>
                  </a:lnTo>
                  <a:lnTo>
                    <a:pt x="473810" y="543931"/>
                  </a:lnTo>
                  <a:lnTo>
                    <a:pt x="516343" y="520513"/>
                  </a:lnTo>
                  <a:lnTo>
                    <a:pt x="554164" y="491728"/>
                  </a:lnTo>
                  <a:lnTo>
                    <a:pt x="586605" y="458169"/>
                  </a:lnTo>
                  <a:lnTo>
                    <a:pt x="613000" y="420428"/>
                  </a:lnTo>
                  <a:lnTo>
                    <a:pt x="632679" y="379098"/>
                  </a:lnTo>
                  <a:lnTo>
                    <a:pt x="644976" y="334769"/>
                  </a:lnTo>
                  <a:lnTo>
                    <a:pt x="649224" y="288036"/>
                  </a:lnTo>
                  <a:lnTo>
                    <a:pt x="644976" y="241302"/>
                  </a:lnTo>
                  <a:lnTo>
                    <a:pt x="632679" y="196973"/>
                  </a:lnTo>
                  <a:lnTo>
                    <a:pt x="613000" y="155643"/>
                  </a:lnTo>
                  <a:lnTo>
                    <a:pt x="586605" y="117902"/>
                  </a:lnTo>
                  <a:lnTo>
                    <a:pt x="554164" y="84343"/>
                  </a:lnTo>
                  <a:lnTo>
                    <a:pt x="516343" y="55558"/>
                  </a:lnTo>
                  <a:lnTo>
                    <a:pt x="473810" y="32140"/>
                  </a:lnTo>
                  <a:lnTo>
                    <a:pt x="427232" y="14679"/>
                  </a:lnTo>
                  <a:lnTo>
                    <a:pt x="377276" y="3768"/>
                  </a:lnTo>
                  <a:lnTo>
                    <a:pt x="324612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6086855" y="3651503"/>
              <a:ext cx="649605" cy="576580"/>
            </a:xfrm>
            <a:custGeom>
              <a:avLst/>
              <a:gdLst/>
              <a:ahLst/>
              <a:cxnLst/>
              <a:rect l="l" t="t" r="r" b="b"/>
              <a:pathLst>
                <a:path w="649604" h="576579">
                  <a:moveTo>
                    <a:pt x="0" y="288036"/>
                  </a:moveTo>
                  <a:lnTo>
                    <a:pt x="4247" y="241302"/>
                  </a:lnTo>
                  <a:lnTo>
                    <a:pt x="16544" y="196973"/>
                  </a:lnTo>
                  <a:lnTo>
                    <a:pt x="36223" y="155643"/>
                  </a:lnTo>
                  <a:lnTo>
                    <a:pt x="62618" y="117902"/>
                  </a:lnTo>
                  <a:lnTo>
                    <a:pt x="95059" y="84343"/>
                  </a:lnTo>
                  <a:lnTo>
                    <a:pt x="132880" y="55558"/>
                  </a:lnTo>
                  <a:lnTo>
                    <a:pt x="175413" y="32140"/>
                  </a:lnTo>
                  <a:lnTo>
                    <a:pt x="221991" y="14679"/>
                  </a:lnTo>
                  <a:lnTo>
                    <a:pt x="271947" y="3768"/>
                  </a:lnTo>
                  <a:lnTo>
                    <a:pt x="324612" y="0"/>
                  </a:lnTo>
                  <a:lnTo>
                    <a:pt x="377276" y="3768"/>
                  </a:lnTo>
                  <a:lnTo>
                    <a:pt x="427232" y="14679"/>
                  </a:lnTo>
                  <a:lnTo>
                    <a:pt x="473810" y="32140"/>
                  </a:lnTo>
                  <a:lnTo>
                    <a:pt x="516343" y="55558"/>
                  </a:lnTo>
                  <a:lnTo>
                    <a:pt x="554164" y="84343"/>
                  </a:lnTo>
                  <a:lnTo>
                    <a:pt x="586605" y="117902"/>
                  </a:lnTo>
                  <a:lnTo>
                    <a:pt x="613000" y="155643"/>
                  </a:lnTo>
                  <a:lnTo>
                    <a:pt x="632679" y="196973"/>
                  </a:lnTo>
                  <a:lnTo>
                    <a:pt x="644976" y="241302"/>
                  </a:lnTo>
                  <a:lnTo>
                    <a:pt x="649224" y="288036"/>
                  </a:lnTo>
                  <a:lnTo>
                    <a:pt x="644976" y="334769"/>
                  </a:lnTo>
                  <a:lnTo>
                    <a:pt x="632679" y="379098"/>
                  </a:lnTo>
                  <a:lnTo>
                    <a:pt x="613000" y="420428"/>
                  </a:lnTo>
                  <a:lnTo>
                    <a:pt x="586605" y="458169"/>
                  </a:lnTo>
                  <a:lnTo>
                    <a:pt x="554164" y="491728"/>
                  </a:lnTo>
                  <a:lnTo>
                    <a:pt x="516343" y="520513"/>
                  </a:lnTo>
                  <a:lnTo>
                    <a:pt x="473810" y="543931"/>
                  </a:lnTo>
                  <a:lnTo>
                    <a:pt x="427232" y="561392"/>
                  </a:lnTo>
                  <a:lnTo>
                    <a:pt x="377276" y="572303"/>
                  </a:lnTo>
                  <a:lnTo>
                    <a:pt x="324612" y="576072"/>
                  </a:lnTo>
                  <a:lnTo>
                    <a:pt x="271947" y="572303"/>
                  </a:lnTo>
                  <a:lnTo>
                    <a:pt x="221991" y="561392"/>
                  </a:lnTo>
                  <a:lnTo>
                    <a:pt x="175413" y="543931"/>
                  </a:lnTo>
                  <a:lnTo>
                    <a:pt x="132880" y="520513"/>
                  </a:lnTo>
                  <a:lnTo>
                    <a:pt x="95059" y="491728"/>
                  </a:lnTo>
                  <a:lnTo>
                    <a:pt x="62618" y="458169"/>
                  </a:lnTo>
                  <a:lnTo>
                    <a:pt x="36223" y="420428"/>
                  </a:lnTo>
                  <a:lnTo>
                    <a:pt x="16544" y="379098"/>
                  </a:lnTo>
                  <a:lnTo>
                    <a:pt x="4247" y="334769"/>
                  </a:lnTo>
                  <a:lnTo>
                    <a:pt x="0" y="288036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6270752" y="3764660"/>
            <a:ext cx="2838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XOR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6292341" y="3315970"/>
            <a:ext cx="2493010" cy="1214120"/>
            <a:chOff x="6292341" y="3315970"/>
            <a:chExt cx="2493010" cy="1214120"/>
          </a:xfrm>
        </p:grpSpPr>
        <p:sp>
          <p:nvSpPr>
            <p:cNvPr id="117" name="object 117"/>
            <p:cNvSpPr/>
            <p:nvPr/>
          </p:nvSpPr>
          <p:spPr>
            <a:xfrm>
              <a:off x="6302501" y="3326130"/>
              <a:ext cx="216535" cy="1193800"/>
            </a:xfrm>
            <a:custGeom>
              <a:avLst/>
              <a:gdLst/>
              <a:ahLst/>
              <a:cxnLst/>
              <a:rect l="l" t="t" r="r" b="b"/>
              <a:pathLst>
                <a:path w="216534" h="1193800">
                  <a:moveTo>
                    <a:pt x="216534" y="0"/>
                  </a:moveTo>
                  <a:lnTo>
                    <a:pt x="0" y="190627"/>
                  </a:lnTo>
                </a:path>
                <a:path w="216534" h="1193800">
                  <a:moveTo>
                    <a:pt x="216534" y="1002792"/>
                  </a:moveTo>
                  <a:lnTo>
                    <a:pt x="0" y="1193419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6736841" y="3909822"/>
              <a:ext cx="2048510" cy="76200"/>
            </a:xfrm>
            <a:custGeom>
              <a:avLst/>
              <a:gdLst/>
              <a:ahLst/>
              <a:cxnLst/>
              <a:rect l="l" t="t" r="r" b="b"/>
              <a:pathLst>
                <a:path w="204850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8005"/>
                  </a:lnTo>
                  <a:lnTo>
                    <a:pt x="63500" y="48005"/>
                  </a:lnTo>
                  <a:lnTo>
                    <a:pt x="63500" y="28193"/>
                  </a:lnTo>
                  <a:lnTo>
                    <a:pt x="76200" y="28193"/>
                  </a:lnTo>
                  <a:lnTo>
                    <a:pt x="76200" y="0"/>
                  </a:lnTo>
                  <a:close/>
                </a:path>
                <a:path w="2048509" h="76200">
                  <a:moveTo>
                    <a:pt x="76200" y="28193"/>
                  </a:moveTo>
                  <a:lnTo>
                    <a:pt x="63500" y="28193"/>
                  </a:lnTo>
                  <a:lnTo>
                    <a:pt x="63500" y="48005"/>
                  </a:lnTo>
                  <a:lnTo>
                    <a:pt x="76200" y="48005"/>
                  </a:lnTo>
                  <a:lnTo>
                    <a:pt x="76200" y="28193"/>
                  </a:lnTo>
                  <a:close/>
                </a:path>
                <a:path w="2048509" h="76200">
                  <a:moveTo>
                    <a:pt x="2048382" y="28193"/>
                  </a:moveTo>
                  <a:lnTo>
                    <a:pt x="76200" y="28193"/>
                  </a:lnTo>
                  <a:lnTo>
                    <a:pt x="76200" y="48005"/>
                  </a:lnTo>
                  <a:lnTo>
                    <a:pt x="2048382" y="48005"/>
                  </a:lnTo>
                  <a:lnTo>
                    <a:pt x="2048382" y="281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437881" y="3829050"/>
              <a:ext cx="144145" cy="265430"/>
            </a:xfrm>
            <a:custGeom>
              <a:avLst/>
              <a:gdLst/>
              <a:ahLst/>
              <a:cxnLst/>
              <a:rect l="l" t="t" r="r" b="b"/>
              <a:pathLst>
                <a:path w="144145" h="265429">
                  <a:moveTo>
                    <a:pt x="144018" y="0"/>
                  </a:moveTo>
                  <a:lnTo>
                    <a:pt x="0" y="265175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object 120"/>
          <p:cNvSpPr txBox="1"/>
          <p:nvPr/>
        </p:nvSpPr>
        <p:spPr>
          <a:xfrm>
            <a:off x="6578345" y="3263010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6578345" y="4266133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7517383" y="3942333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48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869935" y="3533902"/>
            <a:ext cx="1790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i="1" spc="-25" dirty="0">
                <a:latin typeface="Calibri"/>
                <a:cs typeface="Calibri"/>
              </a:rPr>
              <a:t>K</a:t>
            </a:r>
            <a:r>
              <a:rPr sz="1200" i="1" spc="-37" baseline="-20833" dirty="0">
                <a:latin typeface="Calibri"/>
                <a:cs typeface="Calibri"/>
              </a:rPr>
              <a:t>i</a:t>
            </a:r>
            <a:endParaRPr sz="1200" baseline="-20833">
              <a:latin typeface="Calibri"/>
              <a:cs typeface="Calibri"/>
            </a:endParaRPr>
          </a:p>
        </p:txBody>
      </p:sp>
      <p:grpSp>
        <p:nvGrpSpPr>
          <p:cNvPr id="124" name="object 124"/>
          <p:cNvGrpSpPr/>
          <p:nvPr/>
        </p:nvGrpSpPr>
        <p:grpSpPr>
          <a:xfrm>
            <a:off x="6166103" y="1930526"/>
            <a:ext cx="363220" cy="628015"/>
            <a:chOff x="6166103" y="1930526"/>
            <a:chExt cx="363220" cy="628015"/>
          </a:xfrm>
        </p:grpSpPr>
        <p:sp>
          <p:nvSpPr>
            <p:cNvPr id="125" name="object 125"/>
            <p:cNvSpPr/>
            <p:nvPr/>
          </p:nvSpPr>
          <p:spPr>
            <a:xfrm>
              <a:off x="6298818" y="1930526"/>
              <a:ext cx="130175" cy="628015"/>
            </a:xfrm>
            <a:custGeom>
              <a:avLst/>
              <a:gdLst/>
              <a:ahLst/>
              <a:cxnLst/>
              <a:rect l="l" t="t" r="r" b="b"/>
              <a:pathLst>
                <a:path w="130175" h="628014">
                  <a:moveTo>
                    <a:pt x="56992" y="502828"/>
                  </a:moveTo>
                  <a:lnTo>
                    <a:pt x="3682" y="508888"/>
                  </a:lnTo>
                  <a:lnTo>
                    <a:pt x="81279" y="627888"/>
                  </a:lnTo>
                  <a:lnTo>
                    <a:pt x="122323" y="515365"/>
                  </a:lnTo>
                  <a:lnTo>
                    <a:pt x="58419" y="515365"/>
                  </a:lnTo>
                  <a:lnTo>
                    <a:pt x="56992" y="502828"/>
                  </a:lnTo>
                  <a:close/>
                </a:path>
                <a:path w="130175" h="628014">
                  <a:moveTo>
                    <a:pt x="76665" y="500592"/>
                  </a:moveTo>
                  <a:lnTo>
                    <a:pt x="56992" y="502828"/>
                  </a:lnTo>
                  <a:lnTo>
                    <a:pt x="58419" y="515365"/>
                  </a:lnTo>
                  <a:lnTo>
                    <a:pt x="78104" y="513207"/>
                  </a:lnTo>
                  <a:lnTo>
                    <a:pt x="76665" y="500592"/>
                  </a:lnTo>
                  <a:close/>
                </a:path>
                <a:path w="130175" h="628014">
                  <a:moveTo>
                    <a:pt x="129920" y="494538"/>
                  </a:moveTo>
                  <a:lnTo>
                    <a:pt x="76665" y="500592"/>
                  </a:lnTo>
                  <a:lnTo>
                    <a:pt x="78104" y="513207"/>
                  </a:lnTo>
                  <a:lnTo>
                    <a:pt x="58419" y="515365"/>
                  </a:lnTo>
                  <a:lnTo>
                    <a:pt x="122323" y="515365"/>
                  </a:lnTo>
                  <a:lnTo>
                    <a:pt x="129920" y="494538"/>
                  </a:lnTo>
                  <a:close/>
                </a:path>
                <a:path w="130175" h="628014">
                  <a:moveTo>
                    <a:pt x="19557" y="0"/>
                  </a:moveTo>
                  <a:lnTo>
                    <a:pt x="0" y="2286"/>
                  </a:lnTo>
                  <a:lnTo>
                    <a:pt x="56992" y="502828"/>
                  </a:lnTo>
                  <a:lnTo>
                    <a:pt x="76665" y="500592"/>
                  </a:lnTo>
                  <a:lnTo>
                    <a:pt x="195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6176009" y="2183129"/>
              <a:ext cx="343535" cy="83185"/>
            </a:xfrm>
            <a:custGeom>
              <a:avLst/>
              <a:gdLst/>
              <a:ahLst/>
              <a:cxnLst/>
              <a:rect l="l" t="t" r="r" b="b"/>
              <a:pathLst>
                <a:path w="343534" h="83185">
                  <a:moveTo>
                    <a:pt x="0" y="83185"/>
                  </a:moveTo>
                  <a:lnTo>
                    <a:pt x="343026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7" name="object 127"/>
          <p:cNvSpPr txBox="1"/>
          <p:nvPr/>
        </p:nvSpPr>
        <p:spPr>
          <a:xfrm>
            <a:off x="6174359" y="1714246"/>
            <a:ext cx="2654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5" baseline="13888" dirty="0">
                <a:latin typeface="Calibri"/>
                <a:cs typeface="Calibri"/>
              </a:rPr>
              <a:t>R</a:t>
            </a:r>
            <a:r>
              <a:rPr sz="800" spc="-10" dirty="0">
                <a:latin typeface="Calibri"/>
                <a:cs typeface="Calibri"/>
              </a:rPr>
              <a:t>i-</a:t>
            </a:r>
            <a:r>
              <a:rPr sz="800" spc="-5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6523990" y="204749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32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9" name="object 129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Stream</a:t>
            </a:r>
            <a:r>
              <a:rPr spc="-55" dirty="0"/>
              <a:t> </a:t>
            </a:r>
            <a:r>
              <a:rPr dirty="0"/>
              <a:t>cipher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Block</a:t>
            </a:r>
            <a:r>
              <a:rPr spc="-45" dirty="0"/>
              <a:t> </a:t>
            </a:r>
            <a:r>
              <a:rPr spc="-10" dirty="0"/>
              <a:t>Cipher: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06701"/>
            <a:ext cx="7654925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stream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cipher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encrypts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digital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data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stream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byte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time.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b="1" spc="-10" dirty="0">
                <a:latin typeface="Calibri"/>
                <a:cs typeface="Calibri"/>
              </a:rPr>
              <a:t>Examples:</a:t>
            </a:r>
            <a:endParaRPr sz="22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Autokeyed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Vigenère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cipher</a:t>
            </a:r>
            <a:endParaRPr sz="2200">
              <a:latin typeface="Calibri"/>
              <a:cs typeface="Calibri"/>
            </a:endParaRPr>
          </a:p>
          <a:p>
            <a:pPr marL="66040" marR="7028180">
              <a:lnSpc>
                <a:spcPct val="100000"/>
              </a:lnSpc>
            </a:pPr>
            <a:r>
              <a:rPr sz="2200" spc="-20" dirty="0">
                <a:latin typeface="Calibri"/>
                <a:cs typeface="Calibri"/>
              </a:rPr>
              <a:t>A5/1 </a:t>
            </a:r>
            <a:r>
              <a:rPr sz="2200" spc="-25" dirty="0">
                <a:latin typeface="Calibri"/>
                <a:cs typeface="Calibri"/>
              </a:rPr>
              <a:t>RC4</a:t>
            </a:r>
            <a:endParaRPr sz="2200">
              <a:latin typeface="Calibri"/>
              <a:cs typeface="Calibri"/>
            </a:endParaRPr>
          </a:p>
          <a:p>
            <a:pPr marL="66040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Vernam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cipher.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378" y="1806701"/>
            <a:ext cx="68573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two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group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select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row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S-</a:t>
            </a:r>
            <a:r>
              <a:rPr sz="2200" spc="-20" dirty="0">
                <a:latin typeface="Calibri"/>
                <a:cs typeface="Calibri"/>
              </a:rPr>
              <a:t>box. </a:t>
            </a:r>
            <a:r>
              <a:rPr sz="2200" dirty="0">
                <a:latin typeface="Calibri"/>
                <a:cs typeface="Calibri"/>
              </a:rPr>
              <a:t>Inner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four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selects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column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S-</a:t>
            </a:r>
            <a:r>
              <a:rPr sz="2200" spc="-20" dirty="0">
                <a:latin typeface="Calibri"/>
                <a:cs typeface="Calibri"/>
              </a:rPr>
              <a:t>box.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" y="871727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9240" y="4534027"/>
            <a:ext cx="14008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0D0D0D"/>
              </a:buClr>
              <a:buFont typeface="Wingdings"/>
              <a:buChar char=""/>
              <a:tabLst>
                <a:tab pos="354965" algn="l"/>
              </a:tabLst>
            </a:pPr>
            <a:r>
              <a:rPr sz="2200" spc="-10" dirty="0">
                <a:latin typeface="Calibri"/>
                <a:cs typeface="Calibri"/>
              </a:rPr>
              <a:t>Example: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2544" y="2339339"/>
            <a:ext cx="8218805" cy="1764030"/>
            <a:chOff x="542544" y="2339339"/>
            <a:chExt cx="8218805" cy="176403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837" y="2696559"/>
              <a:ext cx="8032968" cy="140643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55498" y="2352293"/>
              <a:ext cx="6657340" cy="972819"/>
            </a:xfrm>
            <a:custGeom>
              <a:avLst/>
              <a:gdLst/>
              <a:ahLst/>
              <a:cxnLst/>
              <a:rect l="l" t="t" r="r" b="b"/>
              <a:pathLst>
                <a:path w="6657340" h="972820">
                  <a:moveTo>
                    <a:pt x="0" y="810767"/>
                  </a:moveTo>
                  <a:lnTo>
                    <a:pt x="5797" y="767801"/>
                  </a:lnTo>
                  <a:lnTo>
                    <a:pt x="22160" y="729205"/>
                  </a:lnTo>
                  <a:lnTo>
                    <a:pt x="47539" y="696515"/>
                  </a:lnTo>
                  <a:lnTo>
                    <a:pt x="80388" y="671265"/>
                  </a:lnTo>
                  <a:lnTo>
                    <a:pt x="119159" y="654990"/>
                  </a:lnTo>
                  <a:lnTo>
                    <a:pt x="162306" y="649223"/>
                  </a:lnTo>
                  <a:lnTo>
                    <a:pt x="205452" y="654990"/>
                  </a:lnTo>
                  <a:lnTo>
                    <a:pt x="244223" y="671265"/>
                  </a:lnTo>
                  <a:lnTo>
                    <a:pt x="277072" y="696515"/>
                  </a:lnTo>
                  <a:lnTo>
                    <a:pt x="302451" y="729205"/>
                  </a:lnTo>
                  <a:lnTo>
                    <a:pt x="318814" y="767801"/>
                  </a:lnTo>
                  <a:lnTo>
                    <a:pt x="324611" y="810767"/>
                  </a:lnTo>
                  <a:lnTo>
                    <a:pt x="318814" y="853734"/>
                  </a:lnTo>
                  <a:lnTo>
                    <a:pt x="302451" y="892330"/>
                  </a:lnTo>
                  <a:lnTo>
                    <a:pt x="277072" y="925020"/>
                  </a:lnTo>
                  <a:lnTo>
                    <a:pt x="244223" y="950270"/>
                  </a:lnTo>
                  <a:lnTo>
                    <a:pt x="205452" y="966545"/>
                  </a:lnTo>
                  <a:lnTo>
                    <a:pt x="162306" y="972311"/>
                  </a:lnTo>
                  <a:lnTo>
                    <a:pt x="119159" y="966545"/>
                  </a:lnTo>
                  <a:lnTo>
                    <a:pt x="80388" y="950270"/>
                  </a:lnTo>
                  <a:lnTo>
                    <a:pt x="47539" y="925020"/>
                  </a:lnTo>
                  <a:lnTo>
                    <a:pt x="22160" y="892330"/>
                  </a:lnTo>
                  <a:lnTo>
                    <a:pt x="5797" y="853734"/>
                  </a:lnTo>
                  <a:lnTo>
                    <a:pt x="0" y="810767"/>
                  </a:lnTo>
                  <a:close/>
                </a:path>
                <a:path w="6657340" h="972820">
                  <a:moveTo>
                    <a:pt x="6332220" y="162305"/>
                  </a:moveTo>
                  <a:lnTo>
                    <a:pt x="6338016" y="119150"/>
                  </a:lnTo>
                  <a:lnTo>
                    <a:pt x="6354374" y="80376"/>
                  </a:lnTo>
                  <a:lnTo>
                    <a:pt x="6379749" y="47529"/>
                  </a:lnTo>
                  <a:lnTo>
                    <a:pt x="6412596" y="22154"/>
                  </a:lnTo>
                  <a:lnTo>
                    <a:pt x="6451370" y="5796"/>
                  </a:lnTo>
                  <a:lnTo>
                    <a:pt x="6494526" y="0"/>
                  </a:lnTo>
                  <a:lnTo>
                    <a:pt x="6537681" y="5796"/>
                  </a:lnTo>
                  <a:lnTo>
                    <a:pt x="6576455" y="22154"/>
                  </a:lnTo>
                  <a:lnTo>
                    <a:pt x="6609302" y="47529"/>
                  </a:lnTo>
                  <a:lnTo>
                    <a:pt x="6634677" y="80376"/>
                  </a:lnTo>
                  <a:lnTo>
                    <a:pt x="6651035" y="119150"/>
                  </a:lnTo>
                  <a:lnTo>
                    <a:pt x="6656832" y="162305"/>
                  </a:lnTo>
                  <a:lnTo>
                    <a:pt x="6651035" y="205461"/>
                  </a:lnTo>
                  <a:lnTo>
                    <a:pt x="6634677" y="244235"/>
                  </a:lnTo>
                  <a:lnTo>
                    <a:pt x="6609302" y="277082"/>
                  </a:lnTo>
                  <a:lnTo>
                    <a:pt x="6576455" y="302457"/>
                  </a:lnTo>
                  <a:lnTo>
                    <a:pt x="6537681" y="318815"/>
                  </a:lnTo>
                  <a:lnTo>
                    <a:pt x="6494526" y="324611"/>
                  </a:lnTo>
                  <a:lnTo>
                    <a:pt x="6451370" y="318815"/>
                  </a:lnTo>
                  <a:lnTo>
                    <a:pt x="6412596" y="302457"/>
                  </a:lnTo>
                  <a:lnTo>
                    <a:pt x="6379749" y="277082"/>
                  </a:lnTo>
                  <a:lnTo>
                    <a:pt x="6354374" y="244235"/>
                  </a:lnTo>
                  <a:lnTo>
                    <a:pt x="6338016" y="205461"/>
                  </a:lnTo>
                  <a:lnTo>
                    <a:pt x="6332220" y="162305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80110" y="2676905"/>
              <a:ext cx="6176645" cy="504190"/>
            </a:xfrm>
            <a:custGeom>
              <a:avLst/>
              <a:gdLst/>
              <a:ahLst/>
              <a:cxnLst/>
              <a:rect l="l" t="t" r="r" b="b"/>
              <a:pathLst>
                <a:path w="6176645" h="504189">
                  <a:moveTo>
                    <a:pt x="0" y="486156"/>
                  </a:moveTo>
                  <a:lnTo>
                    <a:pt x="6007608" y="504190"/>
                  </a:lnTo>
                </a:path>
                <a:path w="6176645" h="504189">
                  <a:moveTo>
                    <a:pt x="6176518" y="0"/>
                  </a:moveTo>
                  <a:lnTo>
                    <a:pt x="6169151" y="323977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87717" y="3018281"/>
              <a:ext cx="325120" cy="325120"/>
            </a:xfrm>
            <a:custGeom>
              <a:avLst/>
              <a:gdLst/>
              <a:ahLst/>
              <a:cxnLst/>
              <a:rect l="l" t="t" r="r" b="b"/>
              <a:pathLst>
                <a:path w="325120" h="325120">
                  <a:moveTo>
                    <a:pt x="0" y="162305"/>
                  </a:moveTo>
                  <a:lnTo>
                    <a:pt x="5796" y="119150"/>
                  </a:lnTo>
                  <a:lnTo>
                    <a:pt x="22154" y="80376"/>
                  </a:lnTo>
                  <a:lnTo>
                    <a:pt x="47529" y="47529"/>
                  </a:lnTo>
                  <a:lnTo>
                    <a:pt x="80376" y="22154"/>
                  </a:lnTo>
                  <a:lnTo>
                    <a:pt x="119150" y="5796"/>
                  </a:lnTo>
                  <a:lnTo>
                    <a:pt x="162305" y="0"/>
                  </a:lnTo>
                  <a:lnTo>
                    <a:pt x="205461" y="5796"/>
                  </a:lnTo>
                  <a:lnTo>
                    <a:pt x="244235" y="22154"/>
                  </a:lnTo>
                  <a:lnTo>
                    <a:pt x="277082" y="47529"/>
                  </a:lnTo>
                  <a:lnTo>
                    <a:pt x="302457" y="80376"/>
                  </a:lnTo>
                  <a:lnTo>
                    <a:pt x="318815" y="119150"/>
                  </a:lnTo>
                  <a:lnTo>
                    <a:pt x="324611" y="162305"/>
                  </a:lnTo>
                  <a:lnTo>
                    <a:pt x="318815" y="205461"/>
                  </a:lnTo>
                  <a:lnTo>
                    <a:pt x="302457" y="244235"/>
                  </a:lnTo>
                  <a:lnTo>
                    <a:pt x="277082" y="277082"/>
                  </a:lnTo>
                  <a:lnTo>
                    <a:pt x="244235" y="302457"/>
                  </a:lnTo>
                  <a:lnTo>
                    <a:pt x="205461" y="318815"/>
                  </a:lnTo>
                  <a:lnTo>
                    <a:pt x="162305" y="324612"/>
                  </a:lnTo>
                  <a:lnTo>
                    <a:pt x="119150" y="318815"/>
                  </a:lnTo>
                  <a:lnTo>
                    <a:pt x="80376" y="302457"/>
                  </a:lnTo>
                  <a:lnTo>
                    <a:pt x="47529" y="277082"/>
                  </a:lnTo>
                  <a:lnTo>
                    <a:pt x="22154" y="244235"/>
                  </a:lnTo>
                  <a:lnTo>
                    <a:pt x="5796" y="205461"/>
                  </a:lnTo>
                  <a:lnTo>
                    <a:pt x="0" y="162305"/>
                  </a:lnTo>
                  <a:close/>
                </a:path>
              </a:pathLst>
            </a:custGeom>
            <a:ln w="2590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387088" y="4163314"/>
            <a:ext cx="8705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latin typeface="Calibri"/>
                <a:cs typeface="Calibri"/>
              </a:rPr>
              <a:t>S-</a:t>
            </a:r>
            <a:r>
              <a:rPr sz="2200" b="1" dirty="0">
                <a:latin typeface="Calibri"/>
                <a:cs typeface="Calibri"/>
              </a:rPr>
              <a:t>box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spc="-60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433322" y="5063109"/>
          <a:ext cx="29337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338452" y="6009843"/>
            <a:ext cx="5168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Calibri"/>
                <a:cs typeface="Calibri"/>
              </a:rPr>
              <a:t>Row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3077" y="6020815"/>
            <a:ext cx="9023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Column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569974" y="5505450"/>
            <a:ext cx="2463165" cy="612775"/>
            <a:chOff x="1569974" y="5505450"/>
            <a:chExt cx="2463165" cy="612775"/>
          </a:xfrm>
        </p:grpSpPr>
        <p:sp>
          <p:nvSpPr>
            <p:cNvPr id="15" name="object 15"/>
            <p:cNvSpPr/>
            <p:nvPr/>
          </p:nvSpPr>
          <p:spPr>
            <a:xfrm>
              <a:off x="1569974" y="5505449"/>
              <a:ext cx="2463165" cy="612775"/>
            </a:xfrm>
            <a:custGeom>
              <a:avLst/>
              <a:gdLst/>
              <a:ahLst/>
              <a:cxnLst/>
              <a:rect l="l" t="t" r="r" b="b"/>
              <a:pathLst>
                <a:path w="2463165" h="612775">
                  <a:moveTo>
                    <a:pt x="148971" y="114706"/>
                  </a:moveTo>
                  <a:lnTo>
                    <a:pt x="141820" y="89827"/>
                  </a:lnTo>
                  <a:lnTo>
                    <a:pt x="122174" y="21336"/>
                  </a:lnTo>
                  <a:lnTo>
                    <a:pt x="63500" y="98729"/>
                  </a:lnTo>
                  <a:lnTo>
                    <a:pt x="92062" y="104076"/>
                  </a:lnTo>
                  <a:lnTo>
                    <a:pt x="0" y="595718"/>
                  </a:lnTo>
                  <a:lnTo>
                    <a:pt x="28448" y="601040"/>
                  </a:lnTo>
                  <a:lnTo>
                    <a:pt x="120523" y="109397"/>
                  </a:lnTo>
                  <a:lnTo>
                    <a:pt x="148971" y="114706"/>
                  </a:lnTo>
                  <a:close/>
                </a:path>
                <a:path w="2463165" h="612775">
                  <a:moveTo>
                    <a:pt x="2462657" y="21336"/>
                  </a:moveTo>
                  <a:lnTo>
                    <a:pt x="2367915" y="0"/>
                  </a:lnTo>
                  <a:lnTo>
                    <a:pt x="2374862" y="28130"/>
                  </a:lnTo>
                  <a:lnTo>
                    <a:pt x="118999" y="584327"/>
                  </a:lnTo>
                  <a:lnTo>
                    <a:pt x="125857" y="612432"/>
                  </a:lnTo>
                  <a:lnTo>
                    <a:pt x="2381783" y="56184"/>
                  </a:lnTo>
                  <a:lnTo>
                    <a:pt x="2388743" y="84302"/>
                  </a:lnTo>
                  <a:lnTo>
                    <a:pt x="2458770" y="24638"/>
                  </a:lnTo>
                  <a:lnTo>
                    <a:pt x="2462657" y="2133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96846" y="5517133"/>
              <a:ext cx="1526540" cy="600710"/>
            </a:xfrm>
            <a:custGeom>
              <a:avLst/>
              <a:gdLst/>
              <a:ahLst/>
              <a:cxnLst/>
              <a:rect l="l" t="t" r="r" b="b"/>
              <a:pathLst>
                <a:path w="1526539" h="600710">
                  <a:moveTo>
                    <a:pt x="1526540" y="584898"/>
                  </a:moveTo>
                  <a:lnTo>
                    <a:pt x="1465326" y="94056"/>
                  </a:lnTo>
                  <a:lnTo>
                    <a:pt x="1494028" y="90474"/>
                  </a:lnTo>
                  <a:lnTo>
                    <a:pt x="1486839" y="79692"/>
                  </a:lnTo>
                  <a:lnTo>
                    <a:pt x="1440180" y="9652"/>
                  </a:lnTo>
                  <a:lnTo>
                    <a:pt x="1407795" y="101231"/>
                  </a:lnTo>
                  <a:lnTo>
                    <a:pt x="1436509" y="97650"/>
                  </a:lnTo>
                  <a:lnTo>
                    <a:pt x="1492084" y="542544"/>
                  </a:lnTo>
                  <a:lnTo>
                    <a:pt x="1075436" y="65532"/>
                  </a:lnTo>
                  <a:lnTo>
                    <a:pt x="1087958" y="54610"/>
                  </a:lnTo>
                  <a:lnTo>
                    <a:pt x="1097280" y="46482"/>
                  </a:lnTo>
                  <a:lnTo>
                    <a:pt x="1007364" y="9652"/>
                  </a:lnTo>
                  <a:lnTo>
                    <a:pt x="1031748" y="103644"/>
                  </a:lnTo>
                  <a:lnTo>
                    <a:pt x="1053579" y="84607"/>
                  </a:lnTo>
                  <a:lnTo>
                    <a:pt x="1450276" y="538734"/>
                  </a:lnTo>
                  <a:lnTo>
                    <a:pt x="551548" y="67691"/>
                  </a:lnTo>
                  <a:lnTo>
                    <a:pt x="555078" y="60960"/>
                  </a:lnTo>
                  <a:lnTo>
                    <a:pt x="565023" y="42037"/>
                  </a:lnTo>
                  <a:lnTo>
                    <a:pt x="467868" y="40132"/>
                  </a:lnTo>
                  <a:lnTo>
                    <a:pt x="524637" y="118922"/>
                  </a:lnTo>
                  <a:lnTo>
                    <a:pt x="538099" y="93294"/>
                  </a:lnTo>
                  <a:lnTo>
                    <a:pt x="1283271" y="483882"/>
                  </a:lnTo>
                  <a:lnTo>
                    <a:pt x="86283" y="27139"/>
                  </a:lnTo>
                  <a:lnTo>
                    <a:pt x="88252" y="21971"/>
                  </a:lnTo>
                  <a:lnTo>
                    <a:pt x="96647" y="0"/>
                  </a:lnTo>
                  <a:lnTo>
                    <a:pt x="0" y="9652"/>
                  </a:lnTo>
                  <a:lnTo>
                    <a:pt x="65659" y="81203"/>
                  </a:lnTo>
                  <a:lnTo>
                    <a:pt x="75971" y="54178"/>
                  </a:lnTo>
                  <a:lnTo>
                    <a:pt x="1500619" y="597801"/>
                  </a:lnTo>
                  <a:lnTo>
                    <a:pt x="1505204" y="600202"/>
                  </a:lnTo>
                  <a:lnTo>
                    <a:pt x="1505483" y="599668"/>
                  </a:lnTo>
                  <a:lnTo>
                    <a:pt x="1506982" y="600227"/>
                  </a:lnTo>
                  <a:lnTo>
                    <a:pt x="1511668" y="587870"/>
                  </a:lnTo>
                  <a:lnTo>
                    <a:pt x="1512277" y="586689"/>
                  </a:lnTo>
                  <a:lnTo>
                    <a:pt x="1526540" y="58489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32282" y="5079872"/>
            <a:ext cx="6280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Input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96610" y="5079872"/>
            <a:ext cx="8356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Output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6410325" y="5049901"/>
          <a:ext cx="198501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37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5B9B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80" dirty="0"/>
              <a:t> </a:t>
            </a:r>
            <a:r>
              <a:rPr dirty="0"/>
              <a:t>Encryption</a:t>
            </a:r>
            <a:r>
              <a:rPr spc="-100" dirty="0"/>
              <a:t> </a:t>
            </a:r>
            <a:r>
              <a:rPr dirty="0"/>
              <a:t>Standard</a:t>
            </a:r>
            <a:r>
              <a:rPr spc="-85" dirty="0"/>
              <a:t> </a:t>
            </a:r>
            <a:r>
              <a:rPr dirty="0"/>
              <a:t>(DES):</a:t>
            </a:r>
            <a:r>
              <a:rPr spc="-85" dirty="0"/>
              <a:t> </a:t>
            </a:r>
            <a:r>
              <a:rPr spc="-10" dirty="0"/>
              <a:t>S-</a:t>
            </a:r>
            <a:r>
              <a:rPr dirty="0"/>
              <a:t>Box</a:t>
            </a:r>
            <a:r>
              <a:rPr spc="-100" dirty="0"/>
              <a:t> </a:t>
            </a:r>
            <a:r>
              <a:rPr spc="-10" dirty="0"/>
              <a:t>substitution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178" y="1806701"/>
            <a:ext cx="276288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Permutation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P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200" dirty="0">
                <a:latin typeface="Calibri"/>
                <a:cs typeface="Calibri"/>
              </a:rPr>
              <a:t>Bitwise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permutation.</a:t>
            </a:r>
            <a:endParaRPr sz="2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200" b="1" spc="-10" dirty="0">
                <a:latin typeface="Calibri"/>
                <a:cs typeface="Calibri"/>
              </a:rPr>
              <a:t>Introduces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diffusion.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10027" y="1988566"/>
            <a:ext cx="6388735" cy="4483100"/>
            <a:chOff x="2510027" y="1988566"/>
            <a:chExt cx="6388735" cy="4483100"/>
          </a:xfrm>
        </p:grpSpPr>
        <p:sp>
          <p:nvSpPr>
            <p:cNvPr id="5" name="object 5"/>
            <p:cNvSpPr/>
            <p:nvPr/>
          </p:nvSpPr>
          <p:spPr>
            <a:xfrm>
              <a:off x="2510027" y="1988566"/>
              <a:ext cx="3136265" cy="3326129"/>
            </a:xfrm>
            <a:custGeom>
              <a:avLst/>
              <a:gdLst/>
              <a:ahLst/>
              <a:cxnLst/>
              <a:rect l="l" t="t" r="r" b="b"/>
              <a:pathLst>
                <a:path w="3136265" h="3326129">
                  <a:moveTo>
                    <a:pt x="3073183" y="3213605"/>
                  </a:moveTo>
                  <a:lnTo>
                    <a:pt x="3021584" y="3238119"/>
                  </a:lnTo>
                  <a:lnTo>
                    <a:pt x="3133344" y="3325622"/>
                  </a:lnTo>
                  <a:lnTo>
                    <a:pt x="3135413" y="3225038"/>
                  </a:lnTo>
                  <a:lnTo>
                    <a:pt x="3078607" y="3225038"/>
                  </a:lnTo>
                  <a:lnTo>
                    <a:pt x="3073183" y="3213605"/>
                  </a:lnTo>
                  <a:close/>
                </a:path>
                <a:path w="3136265" h="3326129">
                  <a:moveTo>
                    <a:pt x="3084625" y="3208169"/>
                  </a:moveTo>
                  <a:lnTo>
                    <a:pt x="3073183" y="3213605"/>
                  </a:lnTo>
                  <a:lnTo>
                    <a:pt x="3078607" y="3225038"/>
                  </a:lnTo>
                  <a:lnTo>
                    <a:pt x="3090037" y="3219577"/>
                  </a:lnTo>
                  <a:lnTo>
                    <a:pt x="3084625" y="3208169"/>
                  </a:lnTo>
                  <a:close/>
                </a:path>
                <a:path w="3136265" h="3326129">
                  <a:moveTo>
                    <a:pt x="3136265" y="3183636"/>
                  </a:moveTo>
                  <a:lnTo>
                    <a:pt x="3084625" y="3208169"/>
                  </a:lnTo>
                  <a:lnTo>
                    <a:pt x="3090037" y="3219577"/>
                  </a:lnTo>
                  <a:lnTo>
                    <a:pt x="3078607" y="3225038"/>
                  </a:lnTo>
                  <a:lnTo>
                    <a:pt x="3135413" y="3225038"/>
                  </a:lnTo>
                  <a:lnTo>
                    <a:pt x="3136265" y="3183636"/>
                  </a:lnTo>
                  <a:close/>
                </a:path>
                <a:path w="3136265" h="3326129">
                  <a:moveTo>
                    <a:pt x="1552956" y="9017"/>
                  </a:moveTo>
                  <a:lnTo>
                    <a:pt x="3073183" y="3213605"/>
                  </a:lnTo>
                  <a:lnTo>
                    <a:pt x="3084625" y="3208169"/>
                  </a:lnTo>
                  <a:lnTo>
                    <a:pt x="1568790" y="12700"/>
                  </a:lnTo>
                  <a:lnTo>
                    <a:pt x="1558671" y="12700"/>
                  </a:lnTo>
                  <a:lnTo>
                    <a:pt x="1552956" y="9017"/>
                  </a:lnTo>
                  <a:close/>
                </a:path>
                <a:path w="3136265" h="3326129">
                  <a:moveTo>
                    <a:pt x="1561211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1554703" y="12700"/>
                  </a:lnTo>
                  <a:lnTo>
                    <a:pt x="1552956" y="9017"/>
                  </a:lnTo>
                  <a:lnTo>
                    <a:pt x="1567043" y="9017"/>
                  </a:lnTo>
                  <a:lnTo>
                    <a:pt x="1564513" y="3683"/>
                  </a:lnTo>
                  <a:lnTo>
                    <a:pt x="1563370" y="1397"/>
                  </a:lnTo>
                  <a:lnTo>
                    <a:pt x="1561211" y="0"/>
                  </a:lnTo>
                  <a:close/>
                </a:path>
                <a:path w="3136265" h="3326129">
                  <a:moveTo>
                    <a:pt x="1567043" y="9017"/>
                  </a:moveTo>
                  <a:lnTo>
                    <a:pt x="1552956" y="9017"/>
                  </a:lnTo>
                  <a:lnTo>
                    <a:pt x="1558671" y="12700"/>
                  </a:lnTo>
                  <a:lnTo>
                    <a:pt x="1568790" y="12700"/>
                  </a:lnTo>
                  <a:lnTo>
                    <a:pt x="1567043" y="9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36107" y="5300472"/>
              <a:ext cx="2196465" cy="721360"/>
            </a:xfrm>
            <a:custGeom>
              <a:avLst/>
              <a:gdLst/>
              <a:ahLst/>
              <a:cxnLst/>
              <a:rect l="l" t="t" r="r" b="b"/>
              <a:pathLst>
                <a:path w="2196465" h="721360">
                  <a:moveTo>
                    <a:pt x="2196084" y="0"/>
                  </a:moveTo>
                  <a:lnTo>
                    <a:pt x="0" y="0"/>
                  </a:lnTo>
                  <a:lnTo>
                    <a:pt x="0" y="720851"/>
                  </a:lnTo>
                  <a:lnTo>
                    <a:pt x="2196084" y="720851"/>
                  </a:lnTo>
                  <a:lnTo>
                    <a:pt x="2196084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36107" y="5300472"/>
              <a:ext cx="2196465" cy="721360"/>
            </a:xfrm>
            <a:custGeom>
              <a:avLst/>
              <a:gdLst/>
              <a:ahLst/>
              <a:cxnLst/>
              <a:rect l="l" t="t" r="r" b="b"/>
              <a:pathLst>
                <a:path w="2196465" h="721360">
                  <a:moveTo>
                    <a:pt x="0" y="720851"/>
                  </a:moveTo>
                  <a:lnTo>
                    <a:pt x="2196084" y="720851"/>
                  </a:lnTo>
                  <a:lnTo>
                    <a:pt x="2196084" y="0"/>
                  </a:lnTo>
                  <a:lnTo>
                    <a:pt x="0" y="0"/>
                  </a:lnTo>
                  <a:lnTo>
                    <a:pt x="0" y="720851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474713" y="6011418"/>
              <a:ext cx="76200" cy="459740"/>
            </a:xfrm>
            <a:custGeom>
              <a:avLst/>
              <a:gdLst/>
              <a:ahLst/>
              <a:cxnLst/>
              <a:rect l="l" t="t" r="r" b="b"/>
              <a:pathLst>
                <a:path w="76200" h="459739">
                  <a:moveTo>
                    <a:pt x="28193" y="383425"/>
                  </a:moveTo>
                  <a:lnTo>
                    <a:pt x="0" y="383425"/>
                  </a:lnTo>
                  <a:lnTo>
                    <a:pt x="38100" y="459625"/>
                  </a:lnTo>
                  <a:lnTo>
                    <a:pt x="69850" y="396125"/>
                  </a:lnTo>
                  <a:lnTo>
                    <a:pt x="28193" y="396125"/>
                  </a:lnTo>
                  <a:lnTo>
                    <a:pt x="28193" y="383425"/>
                  </a:lnTo>
                  <a:close/>
                </a:path>
                <a:path w="76200" h="459739">
                  <a:moveTo>
                    <a:pt x="48006" y="0"/>
                  </a:moveTo>
                  <a:lnTo>
                    <a:pt x="28193" y="0"/>
                  </a:lnTo>
                  <a:lnTo>
                    <a:pt x="28193" y="396125"/>
                  </a:lnTo>
                  <a:lnTo>
                    <a:pt x="48006" y="396125"/>
                  </a:lnTo>
                  <a:lnTo>
                    <a:pt x="48006" y="0"/>
                  </a:lnTo>
                  <a:close/>
                </a:path>
                <a:path w="76200" h="459739">
                  <a:moveTo>
                    <a:pt x="76200" y="383425"/>
                  </a:moveTo>
                  <a:lnTo>
                    <a:pt x="48006" y="383425"/>
                  </a:lnTo>
                  <a:lnTo>
                    <a:pt x="48006" y="396125"/>
                  </a:lnTo>
                  <a:lnTo>
                    <a:pt x="69850" y="396125"/>
                  </a:lnTo>
                  <a:lnTo>
                    <a:pt x="76200" y="3834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24122" y="3623310"/>
              <a:ext cx="4864100" cy="2640330"/>
            </a:xfrm>
            <a:custGeom>
              <a:avLst/>
              <a:gdLst/>
              <a:ahLst/>
              <a:cxnLst/>
              <a:rect l="l" t="t" r="r" b="b"/>
              <a:pathLst>
                <a:path w="4864100" h="2640329">
                  <a:moveTo>
                    <a:pt x="2601595" y="2449067"/>
                  </a:moveTo>
                  <a:lnTo>
                    <a:pt x="2385060" y="2639720"/>
                  </a:lnTo>
                </a:path>
                <a:path w="4864100" h="2640329">
                  <a:moveTo>
                    <a:pt x="0" y="0"/>
                  </a:moveTo>
                  <a:lnTo>
                    <a:pt x="4863973" y="4571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06467" y="4111751"/>
              <a:ext cx="416559" cy="325120"/>
            </a:xfrm>
            <a:custGeom>
              <a:avLst/>
              <a:gdLst/>
              <a:ahLst/>
              <a:cxnLst/>
              <a:rect l="l" t="t" r="r" b="b"/>
              <a:pathLst>
                <a:path w="416560" h="325120">
                  <a:moveTo>
                    <a:pt x="416051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416051" y="324612"/>
                  </a:lnTo>
                  <a:lnTo>
                    <a:pt x="41605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06467" y="4111751"/>
              <a:ext cx="416559" cy="325120"/>
            </a:xfrm>
            <a:custGeom>
              <a:avLst/>
              <a:gdLst/>
              <a:ahLst/>
              <a:cxnLst/>
              <a:rect l="l" t="t" r="r" b="b"/>
              <a:pathLst>
                <a:path w="416560" h="325120">
                  <a:moveTo>
                    <a:pt x="0" y="324612"/>
                  </a:moveTo>
                  <a:lnTo>
                    <a:pt x="416051" y="324612"/>
                  </a:lnTo>
                  <a:lnTo>
                    <a:pt x="416051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810000" y="3623183"/>
            <a:ext cx="426720" cy="1243330"/>
            <a:chOff x="3810000" y="3623183"/>
            <a:chExt cx="426720" cy="1243330"/>
          </a:xfrm>
        </p:grpSpPr>
        <p:sp>
          <p:nvSpPr>
            <p:cNvPr id="13" name="object 13"/>
            <p:cNvSpPr/>
            <p:nvPr/>
          </p:nvSpPr>
          <p:spPr>
            <a:xfrm>
              <a:off x="3816095" y="4078224"/>
              <a:ext cx="414655" cy="325120"/>
            </a:xfrm>
            <a:custGeom>
              <a:avLst/>
              <a:gdLst/>
              <a:ahLst/>
              <a:cxnLst/>
              <a:rect l="l" t="t" r="r" b="b"/>
              <a:pathLst>
                <a:path w="414654" h="325120">
                  <a:moveTo>
                    <a:pt x="0" y="324612"/>
                  </a:moveTo>
                  <a:lnTo>
                    <a:pt x="414527" y="324612"/>
                  </a:lnTo>
                  <a:lnTo>
                    <a:pt x="414527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77004" y="3623183"/>
              <a:ext cx="127000" cy="459740"/>
            </a:xfrm>
            <a:custGeom>
              <a:avLst/>
              <a:gdLst/>
              <a:ahLst/>
              <a:cxnLst/>
              <a:rect l="l" t="t" r="r" b="b"/>
              <a:pathLst>
                <a:path w="127000" h="459739">
                  <a:moveTo>
                    <a:pt x="53628" y="332844"/>
                  </a:moveTo>
                  <a:lnTo>
                    <a:pt x="0" y="333756"/>
                  </a:lnTo>
                  <a:lnTo>
                    <a:pt x="65786" y="459613"/>
                  </a:lnTo>
                  <a:lnTo>
                    <a:pt x="120319" y="345567"/>
                  </a:lnTo>
                  <a:lnTo>
                    <a:pt x="53848" y="345567"/>
                  </a:lnTo>
                  <a:lnTo>
                    <a:pt x="53643" y="333756"/>
                  </a:lnTo>
                  <a:lnTo>
                    <a:pt x="53628" y="332844"/>
                  </a:lnTo>
                  <a:close/>
                </a:path>
                <a:path w="127000" h="459739">
                  <a:moveTo>
                    <a:pt x="73440" y="332507"/>
                  </a:moveTo>
                  <a:lnTo>
                    <a:pt x="53628" y="332844"/>
                  </a:lnTo>
                  <a:lnTo>
                    <a:pt x="53841" y="345186"/>
                  </a:lnTo>
                  <a:lnTo>
                    <a:pt x="53848" y="345567"/>
                  </a:lnTo>
                  <a:lnTo>
                    <a:pt x="73660" y="345186"/>
                  </a:lnTo>
                  <a:lnTo>
                    <a:pt x="73462" y="333756"/>
                  </a:lnTo>
                  <a:lnTo>
                    <a:pt x="73440" y="332507"/>
                  </a:lnTo>
                  <a:close/>
                </a:path>
                <a:path w="127000" h="459739">
                  <a:moveTo>
                    <a:pt x="127000" y="331597"/>
                  </a:moveTo>
                  <a:lnTo>
                    <a:pt x="73440" y="332507"/>
                  </a:lnTo>
                  <a:lnTo>
                    <a:pt x="73660" y="345186"/>
                  </a:lnTo>
                  <a:lnTo>
                    <a:pt x="53848" y="345567"/>
                  </a:lnTo>
                  <a:lnTo>
                    <a:pt x="120319" y="345567"/>
                  </a:lnTo>
                  <a:lnTo>
                    <a:pt x="127000" y="331597"/>
                  </a:lnTo>
                  <a:close/>
                </a:path>
                <a:path w="127000" h="459739">
                  <a:moveTo>
                    <a:pt x="67691" y="0"/>
                  </a:moveTo>
                  <a:lnTo>
                    <a:pt x="47879" y="254"/>
                  </a:lnTo>
                  <a:lnTo>
                    <a:pt x="53606" y="331597"/>
                  </a:lnTo>
                  <a:lnTo>
                    <a:pt x="53628" y="332844"/>
                  </a:lnTo>
                  <a:lnTo>
                    <a:pt x="73440" y="332507"/>
                  </a:lnTo>
                  <a:lnTo>
                    <a:pt x="67695" y="254"/>
                  </a:lnTo>
                  <a:lnTo>
                    <a:pt x="676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28110" y="3755898"/>
              <a:ext cx="207645" cy="77470"/>
            </a:xfrm>
            <a:custGeom>
              <a:avLst/>
              <a:gdLst/>
              <a:ahLst/>
              <a:cxnLst/>
              <a:rect l="l" t="t" r="r" b="b"/>
              <a:pathLst>
                <a:path w="207645" h="77470">
                  <a:moveTo>
                    <a:pt x="0" y="77343"/>
                  </a:moveTo>
                  <a:lnTo>
                    <a:pt x="207644" y="0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86148" y="4406519"/>
              <a:ext cx="127000" cy="459740"/>
            </a:xfrm>
            <a:custGeom>
              <a:avLst/>
              <a:gdLst/>
              <a:ahLst/>
              <a:cxnLst/>
              <a:rect l="l" t="t" r="r" b="b"/>
              <a:pathLst>
                <a:path w="127000" h="459739">
                  <a:moveTo>
                    <a:pt x="53628" y="332844"/>
                  </a:moveTo>
                  <a:lnTo>
                    <a:pt x="0" y="333755"/>
                  </a:lnTo>
                  <a:lnTo>
                    <a:pt x="65786" y="459612"/>
                  </a:lnTo>
                  <a:lnTo>
                    <a:pt x="120319" y="345566"/>
                  </a:lnTo>
                  <a:lnTo>
                    <a:pt x="53848" y="345566"/>
                  </a:lnTo>
                  <a:lnTo>
                    <a:pt x="53643" y="333755"/>
                  </a:lnTo>
                  <a:lnTo>
                    <a:pt x="53628" y="332844"/>
                  </a:lnTo>
                  <a:close/>
                </a:path>
                <a:path w="127000" h="459739">
                  <a:moveTo>
                    <a:pt x="73440" y="332507"/>
                  </a:moveTo>
                  <a:lnTo>
                    <a:pt x="53628" y="332844"/>
                  </a:lnTo>
                  <a:lnTo>
                    <a:pt x="53841" y="345185"/>
                  </a:lnTo>
                  <a:lnTo>
                    <a:pt x="53848" y="345566"/>
                  </a:lnTo>
                  <a:lnTo>
                    <a:pt x="73660" y="345185"/>
                  </a:lnTo>
                  <a:lnTo>
                    <a:pt x="73462" y="333755"/>
                  </a:lnTo>
                  <a:lnTo>
                    <a:pt x="73440" y="332507"/>
                  </a:lnTo>
                  <a:close/>
                </a:path>
                <a:path w="127000" h="459739">
                  <a:moveTo>
                    <a:pt x="127000" y="331596"/>
                  </a:moveTo>
                  <a:lnTo>
                    <a:pt x="73440" y="332507"/>
                  </a:lnTo>
                  <a:lnTo>
                    <a:pt x="73660" y="345185"/>
                  </a:lnTo>
                  <a:lnTo>
                    <a:pt x="53848" y="345566"/>
                  </a:lnTo>
                  <a:lnTo>
                    <a:pt x="120319" y="345566"/>
                  </a:lnTo>
                  <a:lnTo>
                    <a:pt x="127000" y="331596"/>
                  </a:lnTo>
                  <a:close/>
                </a:path>
                <a:path w="127000" h="459739">
                  <a:moveTo>
                    <a:pt x="67690" y="0"/>
                  </a:moveTo>
                  <a:lnTo>
                    <a:pt x="47878" y="253"/>
                  </a:lnTo>
                  <a:lnTo>
                    <a:pt x="53606" y="331596"/>
                  </a:lnTo>
                  <a:lnTo>
                    <a:pt x="53628" y="332844"/>
                  </a:lnTo>
                  <a:lnTo>
                    <a:pt x="73440" y="332507"/>
                  </a:lnTo>
                  <a:lnTo>
                    <a:pt x="67695" y="253"/>
                  </a:lnTo>
                  <a:lnTo>
                    <a:pt x="67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47921" y="4568190"/>
              <a:ext cx="207645" cy="77470"/>
            </a:xfrm>
            <a:custGeom>
              <a:avLst/>
              <a:gdLst/>
              <a:ahLst/>
              <a:cxnLst/>
              <a:rect l="l" t="t" r="r" b="b"/>
              <a:pathLst>
                <a:path w="207645" h="77470">
                  <a:moveTo>
                    <a:pt x="0" y="77343"/>
                  </a:moveTo>
                  <a:lnTo>
                    <a:pt x="207644" y="0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06467" y="4111752"/>
            <a:ext cx="416559" cy="3251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50"/>
              </a:spcBef>
            </a:pPr>
            <a:r>
              <a:rPr sz="1400" spc="-25" dirty="0">
                <a:latin typeface="Calibri"/>
                <a:cs typeface="Calibri"/>
              </a:rPr>
              <a:t>S2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192014" y="4105402"/>
            <a:ext cx="427355" cy="337820"/>
            <a:chOff x="5192014" y="4105402"/>
            <a:chExt cx="427355" cy="337820"/>
          </a:xfrm>
        </p:grpSpPr>
        <p:sp>
          <p:nvSpPr>
            <p:cNvPr id="20" name="object 20"/>
            <p:cNvSpPr/>
            <p:nvPr/>
          </p:nvSpPr>
          <p:spPr>
            <a:xfrm>
              <a:off x="5198364" y="4111752"/>
              <a:ext cx="414655" cy="325120"/>
            </a:xfrm>
            <a:custGeom>
              <a:avLst/>
              <a:gdLst/>
              <a:ahLst/>
              <a:cxnLst/>
              <a:rect l="l" t="t" r="r" b="b"/>
              <a:pathLst>
                <a:path w="414654" h="325120">
                  <a:moveTo>
                    <a:pt x="414527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414527" y="324612"/>
                  </a:lnTo>
                  <a:lnTo>
                    <a:pt x="414527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198364" y="4111752"/>
              <a:ext cx="414655" cy="325120"/>
            </a:xfrm>
            <a:custGeom>
              <a:avLst/>
              <a:gdLst/>
              <a:ahLst/>
              <a:cxnLst/>
              <a:rect l="l" t="t" r="r" b="b"/>
              <a:pathLst>
                <a:path w="414654" h="325120">
                  <a:moveTo>
                    <a:pt x="0" y="324612"/>
                  </a:moveTo>
                  <a:lnTo>
                    <a:pt x="414527" y="324612"/>
                  </a:lnTo>
                  <a:lnTo>
                    <a:pt x="414527" y="0"/>
                  </a:lnTo>
                  <a:lnTo>
                    <a:pt x="0" y="0"/>
                  </a:lnTo>
                  <a:lnTo>
                    <a:pt x="0" y="32461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98364" y="4111752"/>
            <a:ext cx="414655" cy="3251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350"/>
              </a:spcBef>
            </a:pPr>
            <a:r>
              <a:rPr sz="1400" spc="-25" dirty="0">
                <a:latin typeface="Calibri"/>
                <a:cs typeface="Calibri"/>
              </a:rPr>
              <a:t>S3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13120" y="4101084"/>
            <a:ext cx="416559" cy="325120"/>
          </a:xfrm>
          <a:prstGeom prst="rect">
            <a:avLst/>
          </a:prstGeom>
          <a:solidFill>
            <a:srgbClr val="BEBEBE"/>
          </a:solidFill>
          <a:ln w="12192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21285">
              <a:lnSpc>
                <a:spcPct val="100000"/>
              </a:lnSpc>
              <a:spcBef>
                <a:spcPts val="355"/>
              </a:spcBef>
            </a:pPr>
            <a:r>
              <a:rPr sz="1400" spc="-25" dirty="0">
                <a:latin typeface="Calibri"/>
                <a:cs typeface="Calibri"/>
              </a:rPr>
              <a:t>S4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33971" y="4098035"/>
            <a:ext cx="416559" cy="326390"/>
          </a:xfrm>
          <a:prstGeom prst="rect">
            <a:avLst/>
          </a:prstGeom>
          <a:solidFill>
            <a:srgbClr val="BEBEBE"/>
          </a:solidFill>
          <a:ln w="12192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55"/>
              </a:spcBef>
            </a:pPr>
            <a:r>
              <a:rPr sz="1400" spc="-25" dirty="0">
                <a:latin typeface="Calibri"/>
                <a:cs typeface="Calibri"/>
              </a:rPr>
              <a:t>S5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99959" y="4101084"/>
            <a:ext cx="416559" cy="325120"/>
          </a:xfrm>
          <a:prstGeom prst="rect">
            <a:avLst/>
          </a:prstGeom>
          <a:solidFill>
            <a:srgbClr val="BEBEBE"/>
          </a:solidFill>
          <a:ln w="12192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55"/>
              </a:spcBef>
            </a:pPr>
            <a:r>
              <a:rPr sz="1400" spc="-25" dirty="0">
                <a:latin typeface="Calibri"/>
                <a:cs typeface="Calibri"/>
              </a:rPr>
              <a:t>S6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028431" y="4111752"/>
            <a:ext cx="416559" cy="325120"/>
          </a:xfrm>
          <a:prstGeom prst="rect">
            <a:avLst/>
          </a:prstGeom>
          <a:solidFill>
            <a:srgbClr val="BEBEBE"/>
          </a:solidFill>
          <a:ln w="12192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50"/>
              </a:spcBef>
            </a:pPr>
            <a:r>
              <a:rPr sz="1400" spc="-25" dirty="0">
                <a:latin typeface="Calibri"/>
                <a:cs typeface="Calibri"/>
              </a:rPr>
              <a:t>S7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77656" y="4104132"/>
            <a:ext cx="416559" cy="325120"/>
          </a:xfrm>
          <a:prstGeom prst="rect">
            <a:avLst/>
          </a:prstGeom>
          <a:solidFill>
            <a:srgbClr val="BEBEBE"/>
          </a:solidFill>
          <a:ln w="12192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350"/>
              </a:spcBef>
            </a:pPr>
            <a:r>
              <a:rPr sz="1400" spc="-25" dirty="0">
                <a:latin typeface="Calibri"/>
                <a:cs typeface="Calibri"/>
              </a:rPr>
              <a:t>S8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220497" y="3619246"/>
          <a:ext cx="4093210" cy="18694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3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3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77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7985">
                <a:tc gridSpan="8">
                  <a:txBody>
                    <a:bodyPr/>
                    <a:lstStyle/>
                    <a:p>
                      <a:pPr marL="9131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Permutation</a:t>
                      </a:r>
                      <a:r>
                        <a:rPr sz="16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Table</a:t>
                      </a:r>
                      <a:r>
                        <a:rPr sz="16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P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R="21590" algn="r">
                        <a:lnSpc>
                          <a:spcPct val="100000"/>
                        </a:lnSpc>
                        <a:spcBef>
                          <a:spcPts val="74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35">
                <a:tc rowSpan="2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50" dirty="0">
                          <a:latin typeface="Calibri"/>
                          <a:cs typeface="Calibri"/>
                        </a:rPr>
                        <a:t>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20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21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29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28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193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461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7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S1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23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26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31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3">
                  <a:txBody>
                    <a:bodyPr/>
                    <a:lstStyle/>
                    <a:p>
                      <a:pPr marR="30480" algn="r">
                        <a:lnSpc>
                          <a:spcPct val="100000"/>
                        </a:lnSpc>
                        <a:spcBef>
                          <a:spcPts val="1190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51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08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24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32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27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1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19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13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30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22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11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04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spc="-25" dirty="0">
                          <a:latin typeface="Calibri"/>
                          <a:cs typeface="Calibri"/>
                        </a:rPr>
                        <a:t>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113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" name="object 29"/>
          <p:cNvSpPr/>
          <p:nvPr/>
        </p:nvSpPr>
        <p:spPr>
          <a:xfrm>
            <a:off x="4039361" y="4863846"/>
            <a:ext cx="4864100" cy="5080"/>
          </a:xfrm>
          <a:custGeom>
            <a:avLst/>
            <a:gdLst/>
            <a:ahLst/>
            <a:cxnLst/>
            <a:rect l="l" t="t" r="r" b="b"/>
            <a:pathLst>
              <a:path w="4864100" h="5079">
                <a:moveTo>
                  <a:pt x="0" y="0"/>
                </a:moveTo>
                <a:lnTo>
                  <a:pt x="4863972" y="4571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4608321" y="3639946"/>
            <a:ext cx="227965" cy="459740"/>
            <a:chOff x="4608321" y="3639946"/>
            <a:chExt cx="227965" cy="459740"/>
          </a:xfrm>
        </p:grpSpPr>
        <p:sp>
          <p:nvSpPr>
            <p:cNvPr id="31" name="object 31"/>
            <p:cNvSpPr/>
            <p:nvPr/>
          </p:nvSpPr>
          <p:spPr>
            <a:xfrm>
              <a:off x="4656708" y="3639946"/>
              <a:ext cx="127000" cy="459740"/>
            </a:xfrm>
            <a:custGeom>
              <a:avLst/>
              <a:gdLst/>
              <a:ahLst/>
              <a:cxnLst/>
              <a:rect l="l" t="t" r="r" b="b"/>
              <a:pathLst>
                <a:path w="127000" h="459739">
                  <a:moveTo>
                    <a:pt x="53628" y="332844"/>
                  </a:moveTo>
                  <a:lnTo>
                    <a:pt x="0" y="333755"/>
                  </a:lnTo>
                  <a:lnTo>
                    <a:pt x="65786" y="459613"/>
                  </a:lnTo>
                  <a:lnTo>
                    <a:pt x="120319" y="345566"/>
                  </a:lnTo>
                  <a:lnTo>
                    <a:pt x="53848" y="345566"/>
                  </a:lnTo>
                  <a:lnTo>
                    <a:pt x="53643" y="333755"/>
                  </a:lnTo>
                  <a:lnTo>
                    <a:pt x="53628" y="332844"/>
                  </a:lnTo>
                  <a:close/>
                </a:path>
                <a:path w="127000" h="459739">
                  <a:moveTo>
                    <a:pt x="73440" y="332507"/>
                  </a:moveTo>
                  <a:lnTo>
                    <a:pt x="53628" y="332844"/>
                  </a:lnTo>
                  <a:lnTo>
                    <a:pt x="53841" y="345185"/>
                  </a:lnTo>
                  <a:lnTo>
                    <a:pt x="53848" y="345566"/>
                  </a:lnTo>
                  <a:lnTo>
                    <a:pt x="73660" y="345185"/>
                  </a:lnTo>
                  <a:lnTo>
                    <a:pt x="73462" y="333755"/>
                  </a:lnTo>
                  <a:lnTo>
                    <a:pt x="73440" y="332507"/>
                  </a:lnTo>
                  <a:close/>
                </a:path>
                <a:path w="127000" h="459739">
                  <a:moveTo>
                    <a:pt x="127000" y="331596"/>
                  </a:moveTo>
                  <a:lnTo>
                    <a:pt x="73440" y="332507"/>
                  </a:lnTo>
                  <a:lnTo>
                    <a:pt x="73660" y="345185"/>
                  </a:lnTo>
                  <a:lnTo>
                    <a:pt x="53848" y="345566"/>
                  </a:lnTo>
                  <a:lnTo>
                    <a:pt x="120319" y="345566"/>
                  </a:lnTo>
                  <a:lnTo>
                    <a:pt x="127000" y="331596"/>
                  </a:lnTo>
                  <a:close/>
                </a:path>
                <a:path w="127000" h="459739">
                  <a:moveTo>
                    <a:pt x="67690" y="0"/>
                  </a:moveTo>
                  <a:lnTo>
                    <a:pt x="47878" y="253"/>
                  </a:lnTo>
                  <a:lnTo>
                    <a:pt x="53606" y="331596"/>
                  </a:lnTo>
                  <a:lnTo>
                    <a:pt x="53628" y="332844"/>
                  </a:lnTo>
                  <a:lnTo>
                    <a:pt x="73440" y="332507"/>
                  </a:lnTo>
                  <a:lnTo>
                    <a:pt x="67695" y="253"/>
                  </a:lnTo>
                  <a:lnTo>
                    <a:pt x="67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18481" y="3749801"/>
              <a:ext cx="207645" cy="77470"/>
            </a:xfrm>
            <a:custGeom>
              <a:avLst/>
              <a:gdLst/>
              <a:ahLst/>
              <a:cxnLst/>
              <a:rect l="l" t="t" r="r" b="b"/>
              <a:pathLst>
                <a:path w="207645" h="77470">
                  <a:moveTo>
                    <a:pt x="0" y="77343"/>
                  </a:moveTo>
                  <a:lnTo>
                    <a:pt x="207644" y="0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768088" y="3737864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784081" y="3632453"/>
            <a:ext cx="227965" cy="479425"/>
            <a:chOff x="8784081" y="3632453"/>
            <a:chExt cx="227965" cy="479425"/>
          </a:xfrm>
        </p:grpSpPr>
        <p:sp>
          <p:nvSpPr>
            <p:cNvPr id="35" name="object 35"/>
            <p:cNvSpPr/>
            <p:nvPr/>
          </p:nvSpPr>
          <p:spPr>
            <a:xfrm>
              <a:off x="8825229" y="3632453"/>
              <a:ext cx="127000" cy="479425"/>
            </a:xfrm>
            <a:custGeom>
              <a:avLst/>
              <a:gdLst/>
              <a:ahLst/>
              <a:cxnLst/>
              <a:rect l="l" t="t" r="r" b="b"/>
              <a:pathLst>
                <a:path w="127000" h="479425">
                  <a:moveTo>
                    <a:pt x="53594" y="351917"/>
                  </a:moveTo>
                  <a:lnTo>
                    <a:pt x="0" y="351917"/>
                  </a:lnTo>
                  <a:lnTo>
                    <a:pt x="63500" y="478917"/>
                  </a:lnTo>
                  <a:lnTo>
                    <a:pt x="120650" y="364617"/>
                  </a:lnTo>
                  <a:lnTo>
                    <a:pt x="53594" y="364617"/>
                  </a:lnTo>
                  <a:lnTo>
                    <a:pt x="53594" y="351917"/>
                  </a:lnTo>
                  <a:close/>
                </a:path>
                <a:path w="127000" h="479425">
                  <a:moveTo>
                    <a:pt x="73405" y="0"/>
                  </a:moveTo>
                  <a:lnTo>
                    <a:pt x="53594" y="0"/>
                  </a:lnTo>
                  <a:lnTo>
                    <a:pt x="53594" y="364617"/>
                  </a:lnTo>
                  <a:lnTo>
                    <a:pt x="73405" y="364617"/>
                  </a:lnTo>
                  <a:lnTo>
                    <a:pt x="73405" y="0"/>
                  </a:lnTo>
                  <a:close/>
                </a:path>
                <a:path w="127000" h="479425">
                  <a:moveTo>
                    <a:pt x="127000" y="351917"/>
                  </a:moveTo>
                  <a:lnTo>
                    <a:pt x="73405" y="351917"/>
                  </a:lnTo>
                  <a:lnTo>
                    <a:pt x="73405" y="364617"/>
                  </a:lnTo>
                  <a:lnTo>
                    <a:pt x="120650" y="364617"/>
                  </a:lnTo>
                  <a:lnTo>
                    <a:pt x="127000" y="3519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794241" y="3749801"/>
              <a:ext cx="207645" cy="77470"/>
            </a:xfrm>
            <a:custGeom>
              <a:avLst/>
              <a:gdLst/>
              <a:ahLst/>
              <a:cxnLst/>
              <a:rect l="l" t="t" r="r" b="b"/>
              <a:pathLst>
                <a:path w="207645" h="77470">
                  <a:moveTo>
                    <a:pt x="0" y="77343"/>
                  </a:moveTo>
                  <a:lnTo>
                    <a:pt x="207644" y="0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932544" y="3739388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288026" y="3639946"/>
            <a:ext cx="227965" cy="459740"/>
            <a:chOff x="5288026" y="3639946"/>
            <a:chExt cx="227965" cy="459740"/>
          </a:xfrm>
        </p:grpSpPr>
        <p:sp>
          <p:nvSpPr>
            <p:cNvPr id="39" name="object 39"/>
            <p:cNvSpPr/>
            <p:nvPr/>
          </p:nvSpPr>
          <p:spPr>
            <a:xfrm>
              <a:off x="5348605" y="3639946"/>
              <a:ext cx="127000" cy="459740"/>
            </a:xfrm>
            <a:custGeom>
              <a:avLst/>
              <a:gdLst/>
              <a:ahLst/>
              <a:cxnLst/>
              <a:rect l="l" t="t" r="r" b="b"/>
              <a:pathLst>
                <a:path w="127000" h="459739">
                  <a:moveTo>
                    <a:pt x="53628" y="332844"/>
                  </a:moveTo>
                  <a:lnTo>
                    <a:pt x="0" y="333755"/>
                  </a:lnTo>
                  <a:lnTo>
                    <a:pt x="65786" y="459613"/>
                  </a:lnTo>
                  <a:lnTo>
                    <a:pt x="120319" y="345566"/>
                  </a:lnTo>
                  <a:lnTo>
                    <a:pt x="53848" y="345566"/>
                  </a:lnTo>
                  <a:lnTo>
                    <a:pt x="53643" y="333755"/>
                  </a:lnTo>
                  <a:lnTo>
                    <a:pt x="53628" y="332844"/>
                  </a:lnTo>
                  <a:close/>
                </a:path>
                <a:path w="127000" h="459739">
                  <a:moveTo>
                    <a:pt x="73440" y="332507"/>
                  </a:moveTo>
                  <a:lnTo>
                    <a:pt x="53628" y="332844"/>
                  </a:lnTo>
                  <a:lnTo>
                    <a:pt x="53841" y="345185"/>
                  </a:lnTo>
                  <a:lnTo>
                    <a:pt x="53848" y="345566"/>
                  </a:lnTo>
                  <a:lnTo>
                    <a:pt x="73660" y="345185"/>
                  </a:lnTo>
                  <a:lnTo>
                    <a:pt x="73462" y="333755"/>
                  </a:lnTo>
                  <a:lnTo>
                    <a:pt x="73440" y="332507"/>
                  </a:lnTo>
                  <a:close/>
                </a:path>
                <a:path w="127000" h="459739">
                  <a:moveTo>
                    <a:pt x="127000" y="331596"/>
                  </a:moveTo>
                  <a:lnTo>
                    <a:pt x="73440" y="332507"/>
                  </a:lnTo>
                  <a:lnTo>
                    <a:pt x="73660" y="345185"/>
                  </a:lnTo>
                  <a:lnTo>
                    <a:pt x="53848" y="345566"/>
                  </a:lnTo>
                  <a:lnTo>
                    <a:pt x="120319" y="345566"/>
                  </a:lnTo>
                  <a:lnTo>
                    <a:pt x="127000" y="331596"/>
                  </a:lnTo>
                  <a:close/>
                </a:path>
                <a:path w="127000" h="459739">
                  <a:moveTo>
                    <a:pt x="67691" y="0"/>
                  </a:moveTo>
                  <a:lnTo>
                    <a:pt x="47879" y="253"/>
                  </a:lnTo>
                  <a:lnTo>
                    <a:pt x="53606" y="331596"/>
                  </a:lnTo>
                  <a:lnTo>
                    <a:pt x="53628" y="332844"/>
                  </a:lnTo>
                  <a:lnTo>
                    <a:pt x="73440" y="332507"/>
                  </a:lnTo>
                  <a:lnTo>
                    <a:pt x="67695" y="253"/>
                  </a:lnTo>
                  <a:lnTo>
                    <a:pt x="676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98186" y="3749801"/>
              <a:ext cx="207645" cy="77470"/>
            </a:xfrm>
            <a:custGeom>
              <a:avLst/>
              <a:gdLst/>
              <a:ahLst/>
              <a:cxnLst/>
              <a:rect l="l" t="t" r="r" b="b"/>
              <a:pathLst>
                <a:path w="207645" h="77470">
                  <a:moveTo>
                    <a:pt x="0" y="77343"/>
                  </a:moveTo>
                  <a:lnTo>
                    <a:pt x="207644" y="0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442584" y="3737864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033261" y="3633851"/>
            <a:ext cx="227965" cy="459740"/>
            <a:chOff x="6033261" y="3633851"/>
            <a:chExt cx="227965" cy="459740"/>
          </a:xfrm>
        </p:grpSpPr>
        <p:sp>
          <p:nvSpPr>
            <p:cNvPr id="43" name="object 43"/>
            <p:cNvSpPr/>
            <p:nvPr/>
          </p:nvSpPr>
          <p:spPr>
            <a:xfrm>
              <a:off x="6075552" y="3633851"/>
              <a:ext cx="127000" cy="459740"/>
            </a:xfrm>
            <a:custGeom>
              <a:avLst/>
              <a:gdLst/>
              <a:ahLst/>
              <a:cxnLst/>
              <a:rect l="l" t="t" r="r" b="b"/>
              <a:pathLst>
                <a:path w="127000" h="459739">
                  <a:moveTo>
                    <a:pt x="53628" y="332844"/>
                  </a:moveTo>
                  <a:lnTo>
                    <a:pt x="0" y="333756"/>
                  </a:lnTo>
                  <a:lnTo>
                    <a:pt x="65786" y="459613"/>
                  </a:lnTo>
                  <a:lnTo>
                    <a:pt x="120319" y="345567"/>
                  </a:lnTo>
                  <a:lnTo>
                    <a:pt x="53848" y="345567"/>
                  </a:lnTo>
                  <a:lnTo>
                    <a:pt x="53643" y="333756"/>
                  </a:lnTo>
                  <a:lnTo>
                    <a:pt x="53628" y="332844"/>
                  </a:lnTo>
                  <a:close/>
                </a:path>
                <a:path w="127000" h="459739">
                  <a:moveTo>
                    <a:pt x="73440" y="332507"/>
                  </a:moveTo>
                  <a:lnTo>
                    <a:pt x="53628" y="332844"/>
                  </a:lnTo>
                  <a:lnTo>
                    <a:pt x="53841" y="345186"/>
                  </a:lnTo>
                  <a:lnTo>
                    <a:pt x="53848" y="345567"/>
                  </a:lnTo>
                  <a:lnTo>
                    <a:pt x="73660" y="345186"/>
                  </a:lnTo>
                  <a:lnTo>
                    <a:pt x="73462" y="333756"/>
                  </a:lnTo>
                  <a:lnTo>
                    <a:pt x="73440" y="332507"/>
                  </a:lnTo>
                  <a:close/>
                </a:path>
                <a:path w="127000" h="459739">
                  <a:moveTo>
                    <a:pt x="127000" y="331597"/>
                  </a:moveTo>
                  <a:lnTo>
                    <a:pt x="73440" y="332507"/>
                  </a:lnTo>
                  <a:lnTo>
                    <a:pt x="73660" y="345186"/>
                  </a:lnTo>
                  <a:lnTo>
                    <a:pt x="53848" y="345567"/>
                  </a:lnTo>
                  <a:lnTo>
                    <a:pt x="120319" y="345567"/>
                  </a:lnTo>
                  <a:lnTo>
                    <a:pt x="127000" y="331597"/>
                  </a:lnTo>
                  <a:close/>
                </a:path>
                <a:path w="127000" h="459739">
                  <a:moveTo>
                    <a:pt x="67691" y="0"/>
                  </a:moveTo>
                  <a:lnTo>
                    <a:pt x="47879" y="254"/>
                  </a:lnTo>
                  <a:lnTo>
                    <a:pt x="53606" y="331597"/>
                  </a:lnTo>
                  <a:lnTo>
                    <a:pt x="53628" y="332844"/>
                  </a:lnTo>
                  <a:lnTo>
                    <a:pt x="73440" y="332507"/>
                  </a:lnTo>
                  <a:lnTo>
                    <a:pt x="67695" y="254"/>
                  </a:lnTo>
                  <a:lnTo>
                    <a:pt x="676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043421" y="3749802"/>
              <a:ext cx="207645" cy="77470"/>
            </a:xfrm>
            <a:custGeom>
              <a:avLst/>
              <a:gdLst/>
              <a:ahLst/>
              <a:cxnLst/>
              <a:rect l="l" t="t" r="r" b="b"/>
              <a:pathLst>
                <a:path w="207645" h="77470">
                  <a:moveTo>
                    <a:pt x="0" y="77343"/>
                  </a:moveTo>
                  <a:lnTo>
                    <a:pt x="207644" y="0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189345" y="3737864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711442" y="3633851"/>
            <a:ext cx="227965" cy="459740"/>
            <a:chOff x="6711442" y="3633851"/>
            <a:chExt cx="227965" cy="459740"/>
          </a:xfrm>
        </p:grpSpPr>
        <p:sp>
          <p:nvSpPr>
            <p:cNvPr id="47" name="object 47"/>
            <p:cNvSpPr/>
            <p:nvPr/>
          </p:nvSpPr>
          <p:spPr>
            <a:xfrm>
              <a:off x="6762877" y="3633851"/>
              <a:ext cx="127000" cy="459740"/>
            </a:xfrm>
            <a:custGeom>
              <a:avLst/>
              <a:gdLst/>
              <a:ahLst/>
              <a:cxnLst/>
              <a:rect l="l" t="t" r="r" b="b"/>
              <a:pathLst>
                <a:path w="127000" h="459739">
                  <a:moveTo>
                    <a:pt x="53628" y="332844"/>
                  </a:moveTo>
                  <a:lnTo>
                    <a:pt x="0" y="333756"/>
                  </a:lnTo>
                  <a:lnTo>
                    <a:pt x="65786" y="459613"/>
                  </a:lnTo>
                  <a:lnTo>
                    <a:pt x="120319" y="345567"/>
                  </a:lnTo>
                  <a:lnTo>
                    <a:pt x="53848" y="345567"/>
                  </a:lnTo>
                  <a:lnTo>
                    <a:pt x="53643" y="333756"/>
                  </a:lnTo>
                  <a:lnTo>
                    <a:pt x="53628" y="332844"/>
                  </a:lnTo>
                  <a:close/>
                </a:path>
                <a:path w="127000" h="459739">
                  <a:moveTo>
                    <a:pt x="73440" y="332507"/>
                  </a:moveTo>
                  <a:lnTo>
                    <a:pt x="53628" y="332844"/>
                  </a:lnTo>
                  <a:lnTo>
                    <a:pt x="53841" y="345186"/>
                  </a:lnTo>
                  <a:lnTo>
                    <a:pt x="53848" y="345567"/>
                  </a:lnTo>
                  <a:lnTo>
                    <a:pt x="73659" y="345186"/>
                  </a:lnTo>
                  <a:lnTo>
                    <a:pt x="73462" y="333756"/>
                  </a:lnTo>
                  <a:lnTo>
                    <a:pt x="73440" y="332507"/>
                  </a:lnTo>
                  <a:close/>
                </a:path>
                <a:path w="127000" h="459739">
                  <a:moveTo>
                    <a:pt x="127000" y="331597"/>
                  </a:moveTo>
                  <a:lnTo>
                    <a:pt x="73440" y="332507"/>
                  </a:lnTo>
                  <a:lnTo>
                    <a:pt x="73659" y="345186"/>
                  </a:lnTo>
                  <a:lnTo>
                    <a:pt x="53848" y="345567"/>
                  </a:lnTo>
                  <a:lnTo>
                    <a:pt x="120319" y="345567"/>
                  </a:lnTo>
                  <a:lnTo>
                    <a:pt x="127000" y="331597"/>
                  </a:lnTo>
                  <a:close/>
                </a:path>
                <a:path w="127000" h="459739">
                  <a:moveTo>
                    <a:pt x="67691" y="0"/>
                  </a:moveTo>
                  <a:lnTo>
                    <a:pt x="47878" y="254"/>
                  </a:lnTo>
                  <a:lnTo>
                    <a:pt x="53606" y="331597"/>
                  </a:lnTo>
                  <a:lnTo>
                    <a:pt x="53628" y="332844"/>
                  </a:lnTo>
                  <a:lnTo>
                    <a:pt x="73440" y="332507"/>
                  </a:lnTo>
                  <a:lnTo>
                    <a:pt x="67695" y="254"/>
                  </a:lnTo>
                  <a:lnTo>
                    <a:pt x="676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21602" y="3749802"/>
              <a:ext cx="207645" cy="77470"/>
            </a:xfrm>
            <a:custGeom>
              <a:avLst/>
              <a:gdLst/>
              <a:ahLst/>
              <a:cxnLst/>
              <a:rect l="l" t="t" r="r" b="b"/>
              <a:pathLst>
                <a:path w="207645" h="77470">
                  <a:moveTo>
                    <a:pt x="0" y="77343"/>
                  </a:moveTo>
                  <a:lnTo>
                    <a:pt x="207645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883400" y="3737864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403338" y="3623183"/>
            <a:ext cx="227965" cy="459740"/>
            <a:chOff x="7403338" y="3623183"/>
            <a:chExt cx="227965" cy="459740"/>
          </a:xfrm>
        </p:grpSpPr>
        <p:sp>
          <p:nvSpPr>
            <p:cNvPr id="51" name="object 51"/>
            <p:cNvSpPr/>
            <p:nvPr/>
          </p:nvSpPr>
          <p:spPr>
            <a:xfrm>
              <a:off x="7450201" y="3623183"/>
              <a:ext cx="127000" cy="459740"/>
            </a:xfrm>
            <a:custGeom>
              <a:avLst/>
              <a:gdLst/>
              <a:ahLst/>
              <a:cxnLst/>
              <a:rect l="l" t="t" r="r" b="b"/>
              <a:pathLst>
                <a:path w="127000" h="459739">
                  <a:moveTo>
                    <a:pt x="53628" y="332844"/>
                  </a:moveTo>
                  <a:lnTo>
                    <a:pt x="0" y="333756"/>
                  </a:lnTo>
                  <a:lnTo>
                    <a:pt x="65785" y="459613"/>
                  </a:lnTo>
                  <a:lnTo>
                    <a:pt x="120319" y="345567"/>
                  </a:lnTo>
                  <a:lnTo>
                    <a:pt x="53848" y="345567"/>
                  </a:lnTo>
                  <a:lnTo>
                    <a:pt x="53643" y="333756"/>
                  </a:lnTo>
                  <a:lnTo>
                    <a:pt x="53628" y="332844"/>
                  </a:lnTo>
                  <a:close/>
                </a:path>
                <a:path w="127000" h="459739">
                  <a:moveTo>
                    <a:pt x="73440" y="332507"/>
                  </a:moveTo>
                  <a:lnTo>
                    <a:pt x="53628" y="332844"/>
                  </a:lnTo>
                  <a:lnTo>
                    <a:pt x="53841" y="345186"/>
                  </a:lnTo>
                  <a:lnTo>
                    <a:pt x="53848" y="345567"/>
                  </a:lnTo>
                  <a:lnTo>
                    <a:pt x="73659" y="345186"/>
                  </a:lnTo>
                  <a:lnTo>
                    <a:pt x="73462" y="333756"/>
                  </a:lnTo>
                  <a:lnTo>
                    <a:pt x="73440" y="332507"/>
                  </a:lnTo>
                  <a:close/>
                </a:path>
                <a:path w="127000" h="459739">
                  <a:moveTo>
                    <a:pt x="127000" y="331597"/>
                  </a:moveTo>
                  <a:lnTo>
                    <a:pt x="73440" y="332507"/>
                  </a:lnTo>
                  <a:lnTo>
                    <a:pt x="73659" y="345186"/>
                  </a:lnTo>
                  <a:lnTo>
                    <a:pt x="53848" y="345567"/>
                  </a:lnTo>
                  <a:lnTo>
                    <a:pt x="120319" y="345567"/>
                  </a:lnTo>
                  <a:lnTo>
                    <a:pt x="127000" y="331597"/>
                  </a:lnTo>
                  <a:close/>
                </a:path>
                <a:path w="127000" h="459739">
                  <a:moveTo>
                    <a:pt x="67691" y="0"/>
                  </a:moveTo>
                  <a:lnTo>
                    <a:pt x="47878" y="254"/>
                  </a:lnTo>
                  <a:lnTo>
                    <a:pt x="53606" y="331597"/>
                  </a:lnTo>
                  <a:lnTo>
                    <a:pt x="53628" y="332844"/>
                  </a:lnTo>
                  <a:lnTo>
                    <a:pt x="73440" y="332507"/>
                  </a:lnTo>
                  <a:lnTo>
                    <a:pt x="67695" y="254"/>
                  </a:lnTo>
                  <a:lnTo>
                    <a:pt x="676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413498" y="3749802"/>
              <a:ext cx="207645" cy="77470"/>
            </a:xfrm>
            <a:custGeom>
              <a:avLst/>
              <a:gdLst/>
              <a:ahLst/>
              <a:cxnLst/>
              <a:rect l="l" t="t" r="r" b="b"/>
              <a:pathLst>
                <a:path w="207645" h="77470">
                  <a:moveTo>
                    <a:pt x="0" y="77343"/>
                  </a:moveTo>
                  <a:lnTo>
                    <a:pt x="207645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550657" y="3737864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125714" y="3632453"/>
            <a:ext cx="227965" cy="479425"/>
            <a:chOff x="8125714" y="3632453"/>
            <a:chExt cx="227965" cy="479425"/>
          </a:xfrm>
        </p:grpSpPr>
        <p:sp>
          <p:nvSpPr>
            <p:cNvPr id="55" name="object 55"/>
            <p:cNvSpPr/>
            <p:nvPr/>
          </p:nvSpPr>
          <p:spPr>
            <a:xfrm>
              <a:off x="8172958" y="3632453"/>
              <a:ext cx="127000" cy="479425"/>
            </a:xfrm>
            <a:custGeom>
              <a:avLst/>
              <a:gdLst/>
              <a:ahLst/>
              <a:cxnLst/>
              <a:rect l="l" t="t" r="r" b="b"/>
              <a:pathLst>
                <a:path w="127000" h="479425">
                  <a:moveTo>
                    <a:pt x="53594" y="351917"/>
                  </a:moveTo>
                  <a:lnTo>
                    <a:pt x="0" y="351917"/>
                  </a:lnTo>
                  <a:lnTo>
                    <a:pt x="63500" y="478917"/>
                  </a:lnTo>
                  <a:lnTo>
                    <a:pt x="120650" y="364617"/>
                  </a:lnTo>
                  <a:lnTo>
                    <a:pt x="53594" y="364617"/>
                  </a:lnTo>
                  <a:lnTo>
                    <a:pt x="53594" y="351917"/>
                  </a:lnTo>
                  <a:close/>
                </a:path>
                <a:path w="127000" h="479425">
                  <a:moveTo>
                    <a:pt x="73406" y="0"/>
                  </a:moveTo>
                  <a:lnTo>
                    <a:pt x="53594" y="0"/>
                  </a:lnTo>
                  <a:lnTo>
                    <a:pt x="53594" y="364617"/>
                  </a:lnTo>
                  <a:lnTo>
                    <a:pt x="73406" y="364617"/>
                  </a:lnTo>
                  <a:lnTo>
                    <a:pt x="73406" y="0"/>
                  </a:lnTo>
                  <a:close/>
                </a:path>
                <a:path w="127000" h="479425">
                  <a:moveTo>
                    <a:pt x="127000" y="351917"/>
                  </a:moveTo>
                  <a:lnTo>
                    <a:pt x="73406" y="351917"/>
                  </a:lnTo>
                  <a:lnTo>
                    <a:pt x="73406" y="364617"/>
                  </a:lnTo>
                  <a:lnTo>
                    <a:pt x="120650" y="364617"/>
                  </a:lnTo>
                  <a:lnTo>
                    <a:pt x="127000" y="3519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135874" y="3749801"/>
              <a:ext cx="207645" cy="77470"/>
            </a:xfrm>
            <a:custGeom>
              <a:avLst/>
              <a:gdLst/>
              <a:ahLst/>
              <a:cxnLst/>
              <a:rect l="l" t="t" r="r" b="b"/>
              <a:pathLst>
                <a:path w="207645" h="77470">
                  <a:moveTo>
                    <a:pt x="0" y="77343"/>
                  </a:moveTo>
                  <a:lnTo>
                    <a:pt x="207645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8293734" y="3737864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6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605273" y="4441571"/>
            <a:ext cx="227965" cy="459740"/>
            <a:chOff x="4605273" y="4441571"/>
            <a:chExt cx="227965" cy="459740"/>
          </a:xfrm>
        </p:grpSpPr>
        <p:sp>
          <p:nvSpPr>
            <p:cNvPr id="59" name="object 59"/>
            <p:cNvSpPr/>
            <p:nvPr/>
          </p:nvSpPr>
          <p:spPr>
            <a:xfrm>
              <a:off x="4653660" y="4441571"/>
              <a:ext cx="127000" cy="459740"/>
            </a:xfrm>
            <a:custGeom>
              <a:avLst/>
              <a:gdLst/>
              <a:ahLst/>
              <a:cxnLst/>
              <a:rect l="l" t="t" r="r" b="b"/>
              <a:pathLst>
                <a:path w="127000" h="459739">
                  <a:moveTo>
                    <a:pt x="53628" y="332844"/>
                  </a:moveTo>
                  <a:lnTo>
                    <a:pt x="0" y="333755"/>
                  </a:lnTo>
                  <a:lnTo>
                    <a:pt x="65786" y="459612"/>
                  </a:lnTo>
                  <a:lnTo>
                    <a:pt x="120319" y="345566"/>
                  </a:lnTo>
                  <a:lnTo>
                    <a:pt x="53848" y="345566"/>
                  </a:lnTo>
                  <a:lnTo>
                    <a:pt x="53643" y="333755"/>
                  </a:lnTo>
                  <a:lnTo>
                    <a:pt x="53628" y="332844"/>
                  </a:lnTo>
                  <a:close/>
                </a:path>
                <a:path w="127000" h="459739">
                  <a:moveTo>
                    <a:pt x="73440" y="332507"/>
                  </a:moveTo>
                  <a:lnTo>
                    <a:pt x="53628" y="332844"/>
                  </a:lnTo>
                  <a:lnTo>
                    <a:pt x="53841" y="345185"/>
                  </a:lnTo>
                  <a:lnTo>
                    <a:pt x="53848" y="345566"/>
                  </a:lnTo>
                  <a:lnTo>
                    <a:pt x="73660" y="345185"/>
                  </a:lnTo>
                  <a:lnTo>
                    <a:pt x="73462" y="333755"/>
                  </a:lnTo>
                  <a:lnTo>
                    <a:pt x="73440" y="332507"/>
                  </a:lnTo>
                  <a:close/>
                </a:path>
                <a:path w="127000" h="459739">
                  <a:moveTo>
                    <a:pt x="127000" y="331596"/>
                  </a:moveTo>
                  <a:lnTo>
                    <a:pt x="73440" y="332507"/>
                  </a:lnTo>
                  <a:lnTo>
                    <a:pt x="73660" y="345185"/>
                  </a:lnTo>
                  <a:lnTo>
                    <a:pt x="53848" y="345566"/>
                  </a:lnTo>
                  <a:lnTo>
                    <a:pt x="120319" y="345566"/>
                  </a:lnTo>
                  <a:lnTo>
                    <a:pt x="127000" y="331596"/>
                  </a:lnTo>
                  <a:close/>
                </a:path>
                <a:path w="127000" h="459739">
                  <a:moveTo>
                    <a:pt x="67690" y="0"/>
                  </a:moveTo>
                  <a:lnTo>
                    <a:pt x="47878" y="253"/>
                  </a:lnTo>
                  <a:lnTo>
                    <a:pt x="53606" y="331596"/>
                  </a:lnTo>
                  <a:lnTo>
                    <a:pt x="53628" y="332844"/>
                  </a:lnTo>
                  <a:lnTo>
                    <a:pt x="73440" y="332507"/>
                  </a:lnTo>
                  <a:lnTo>
                    <a:pt x="67695" y="253"/>
                  </a:lnTo>
                  <a:lnTo>
                    <a:pt x="67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615433" y="4571238"/>
              <a:ext cx="207645" cy="77470"/>
            </a:xfrm>
            <a:custGeom>
              <a:avLst/>
              <a:gdLst/>
              <a:ahLst/>
              <a:cxnLst/>
              <a:rect l="l" t="t" r="r" b="b"/>
              <a:pathLst>
                <a:path w="207645" h="77470">
                  <a:moveTo>
                    <a:pt x="0" y="77343"/>
                  </a:moveTo>
                  <a:lnTo>
                    <a:pt x="207644" y="0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4745228" y="4522723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295646" y="4449190"/>
            <a:ext cx="227965" cy="459740"/>
            <a:chOff x="5295646" y="4449190"/>
            <a:chExt cx="227965" cy="459740"/>
          </a:xfrm>
        </p:grpSpPr>
        <p:sp>
          <p:nvSpPr>
            <p:cNvPr id="63" name="object 63"/>
            <p:cNvSpPr/>
            <p:nvPr/>
          </p:nvSpPr>
          <p:spPr>
            <a:xfrm>
              <a:off x="5344033" y="4449190"/>
              <a:ext cx="127000" cy="459740"/>
            </a:xfrm>
            <a:custGeom>
              <a:avLst/>
              <a:gdLst/>
              <a:ahLst/>
              <a:cxnLst/>
              <a:rect l="l" t="t" r="r" b="b"/>
              <a:pathLst>
                <a:path w="127000" h="459739">
                  <a:moveTo>
                    <a:pt x="53628" y="332844"/>
                  </a:moveTo>
                  <a:lnTo>
                    <a:pt x="0" y="333755"/>
                  </a:lnTo>
                  <a:lnTo>
                    <a:pt x="65786" y="459612"/>
                  </a:lnTo>
                  <a:lnTo>
                    <a:pt x="120319" y="345566"/>
                  </a:lnTo>
                  <a:lnTo>
                    <a:pt x="53847" y="345566"/>
                  </a:lnTo>
                  <a:lnTo>
                    <a:pt x="53643" y="333755"/>
                  </a:lnTo>
                  <a:lnTo>
                    <a:pt x="53628" y="332844"/>
                  </a:lnTo>
                  <a:close/>
                </a:path>
                <a:path w="127000" h="459739">
                  <a:moveTo>
                    <a:pt x="73440" y="332507"/>
                  </a:moveTo>
                  <a:lnTo>
                    <a:pt x="53628" y="332844"/>
                  </a:lnTo>
                  <a:lnTo>
                    <a:pt x="53841" y="345185"/>
                  </a:lnTo>
                  <a:lnTo>
                    <a:pt x="53847" y="345566"/>
                  </a:lnTo>
                  <a:lnTo>
                    <a:pt x="73659" y="345185"/>
                  </a:lnTo>
                  <a:lnTo>
                    <a:pt x="73462" y="333755"/>
                  </a:lnTo>
                  <a:lnTo>
                    <a:pt x="73440" y="332507"/>
                  </a:lnTo>
                  <a:close/>
                </a:path>
                <a:path w="127000" h="459739">
                  <a:moveTo>
                    <a:pt x="127000" y="331596"/>
                  </a:moveTo>
                  <a:lnTo>
                    <a:pt x="73440" y="332507"/>
                  </a:lnTo>
                  <a:lnTo>
                    <a:pt x="73659" y="345185"/>
                  </a:lnTo>
                  <a:lnTo>
                    <a:pt x="53847" y="345566"/>
                  </a:lnTo>
                  <a:lnTo>
                    <a:pt x="120319" y="345566"/>
                  </a:lnTo>
                  <a:lnTo>
                    <a:pt x="127000" y="331596"/>
                  </a:lnTo>
                  <a:close/>
                </a:path>
                <a:path w="127000" h="459739">
                  <a:moveTo>
                    <a:pt x="67690" y="0"/>
                  </a:moveTo>
                  <a:lnTo>
                    <a:pt x="47878" y="253"/>
                  </a:lnTo>
                  <a:lnTo>
                    <a:pt x="53606" y="331596"/>
                  </a:lnTo>
                  <a:lnTo>
                    <a:pt x="53628" y="332844"/>
                  </a:lnTo>
                  <a:lnTo>
                    <a:pt x="73440" y="332507"/>
                  </a:lnTo>
                  <a:lnTo>
                    <a:pt x="67695" y="253"/>
                  </a:lnTo>
                  <a:lnTo>
                    <a:pt x="67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305806" y="4571237"/>
              <a:ext cx="207645" cy="77470"/>
            </a:xfrm>
            <a:custGeom>
              <a:avLst/>
              <a:gdLst/>
              <a:ahLst/>
              <a:cxnLst/>
              <a:rect l="l" t="t" r="r" b="b"/>
              <a:pathLst>
                <a:path w="207645" h="77470">
                  <a:moveTo>
                    <a:pt x="0" y="77343"/>
                  </a:moveTo>
                  <a:lnTo>
                    <a:pt x="207645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435853" y="4537964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045453" y="4420234"/>
            <a:ext cx="227965" cy="459740"/>
            <a:chOff x="6045453" y="4420234"/>
            <a:chExt cx="227965" cy="459740"/>
          </a:xfrm>
        </p:grpSpPr>
        <p:sp>
          <p:nvSpPr>
            <p:cNvPr id="67" name="object 67"/>
            <p:cNvSpPr/>
            <p:nvPr/>
          </p:nvSpPr>
          <p:spPr>
            <a:xfrm>
              <a:off x="6093840" y="4420234"/>
              <a:ext cx="127000" cy="459740"/>
            </a:xfrm>
            <a:custGeom>
              <a:avLst/>
              <a:gdLst/>
              <a:ahLst/>
              <a:cxnLst/>
              <a:rect l="l" t="t" r="r" b="b"/>
              <a:pathLst>
                <a:path w="127000" h="459739">
                  <a:moveTo>
                    <a:pt x="53628" y="332844"/>
                  </a:moveTo>
                  <a:lnTo>
                    <a:pt x="0" y="333756"/>
                  </a:lnTo>
                  <a:lnTo>
                    <a:pt x="65786" y="459613"/>
                  </a:lnTo>
                  <a:lnTo>
                    <a:pt x="120319" y="345566"/>
                  </a:lnTo>
                  <a:lnTo>
                    <a:pt x="53848" y="345566"/>
                  </a:lnTo>
                  <a:lnTo>
                    <a:pt x="53643" y="333756"/>
                  </a:lnTo>
                  <a:lnTo>
                    <a:pt x="53628" y="332844"/>
                  </a:lnTo>
                  <a:close/>
                </a:path>
                <a:path w="127000" h="459739">
                  <a:moveTo>
                    <a:pt x="73440" y="332507"/>
                  </a:moveTo>
                  <a:lnTo>
                    <a:pt x="53628" y="332844"/>
                  </a:lnTo>
                  <a:lnTo>
                    <a:pt x="53841" y="345185"/>
                  </a:lnTo>
                  <a:lnTo>
                    <a:pt x="53848" y="345566"/>
                  </a:lnTo>
                  <a:lnTo>
                    <a:pt x="73660" y="345185"/>
                  </a:lnTo>
                  <a:lnTo>
                    <a:pt x="73462" y="333756"/>
                  </a:lnTo>
                  <a:lnTo>
                    <a:pt x="73440" y="332507"/>
                  </a:lnTo>
                  <a:close/>
                </a:path>
                <a:path w="127000" h="459739">
                  <a:moveTo>
                    <a:pt x="127000" y="331596"/>
                  </a:moveTo>
                  <a:lnTo>
                    <a:pt x="73440" y="332507"/>
                  </a:lnTo>
                  <a:lnTo>
                    <a:pt x="73660" y="345185"/>
                  </a:lnTo>
                  <a:lnTo>
                    <a:pt x="53848" y="345566"/>
                  </a:lnTo>
                  <a:lnTo>
                    <a:pt x="120319" y="345566"/>
                  </a:lnTo>
                  <a:lnTo>
                    <a:pt x="127000" y="331596"/>
                  </a:lnTo>
                  <a:close/>
                </a:path>
                <a:path w="127000" h="459739">
                  <a:moveTo>
                    <a:pt x="67691" y="0"/>
                  </a:moveTo>
                  <a:lnTo>
                    <a:pt x="47879" y="253"/>
                  </a:lnTo>
                  <a:lnTo>
                    <a:pt x="53606" y="331596"/>
                  </a:lnTo>
                  <a:lnTo>
                    <a:pt x="53628" y="332844"/>
                  </a:lnTo>
                  <a:lnTo>
                    <a:pt x="73440" y="332507"/>
                  </a:lnTo>
                  <a:lnTo>
                    <a:pt x="67695" y="253"/>
                  </a:lnTo>
                  <a:lnTo>
                    <a:pt x="676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055613" y="4571237"/>
              <a:ext cx="207645" cy="77470"/>
            </a:xfrm>
            <a:custGeom>
              <a:avLst/>
              <a:gdLst/>
              <a:ahLst/>
              <a:cxnLst/>
              <a:rect l="l" t="t" r="r" b="b"/>
              <a:pathLst>
                <a:path w="207645" h="77470">
                  <a:moveTo>
                    <a:pt x="0" y="77343"/>
                  </a:moveTo>
                  <a:lnTo>
                    <a:pt x="207645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179058" y="4526026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743445" y="4409566"/>
            <a:ext cx="227965" cy="459740"/>
            <a:chOff x="6743445" y="4409566"/>
            <a:chExt cx="227965" cy="459740"/>
          </a:xfrm>
        </p:grpSpPr>
        <p:sp>
          <p:nvSpPr>
            <p:cNvPr id="71" name="object 71"/>
            <p:cNvSpPr/>
            <p:nvPr/>
          </p:nvSpPr>
          <p:spPr>
            <a:xfrm>
              <a:off x="6791832" y="4409566"/>
              <a:ext cx="127000" cy="459740"/>
            </a:xfrm>
            <a:custGeom>
              <a:avLst/>
              <a:gdLst/>
              <a:ahLst/>
              <a:cxnLst/>
              <a:rect l="l" t="t" r="r" b="b"/>
              <a:pathLst>
                <a:path w="127000" h="459739">
                  <a:moveTo>
                    <a:pt x="53628" y="332844"/>
                  </a:moveTo>
                  <a:lnTo>
                    <a:pt x="0" y="333755"/>
                  </a:lnTo>
                  <a:lnTo>
                    <a:pt x="65786" y="459612"/>
                  </a:lnTo>
                  <a:lnTo>
                    <a:pt x="120319" y="345566"/>
                  </a:lnTo>
                  <a:lnTo>
                    <a:pt x="53848" y="345566"/>
                  </a:lnTo>
                  <a:lnTo>
                    <a:pt x="53643" y="333755"/>
                  </a:lnTo>
                  <a:lnTo>
                    <a:pt x="53628" y="332844"/>
                  </a:lnTo>
                  <a:close/>
                </a:path>
                <a:path w="127000" h="459739">
                  <a:moveTo>
                    <a:pt x="73440" y="332507"/>
                  </a:moveTo>
                  <a:lnTo>
                    <a:pt x="53628" y="332844"/>
                  </a:lnTo>
                  <a:lnTo>
                    <a:pt x="53841" y="345185"/>
                  </a:lnTo>
                  <a:lnTo>
                    <a:pt x="53848" y="345566"/>
                  </a:lnTo>
                  <a:lnTo>
                    <a:pt x="73660" y="345185"/>
                  </a:lnTo>
                  <a:lnTo>
                    <a:pt x="73462" y="333755"/>
                  </a:lnTo>
                  <a:lnTo>
                    <a:pt x="73440" y="332507"/>
                  </a:lnTo>
                  <a:close/>
                </a:path>
                <a:path w="127000" h="459739">
                  <a:moveTo>
                    <a:pt x="127000" y="331596"/>
                  </a:moveTo>
                  <a:lnTo>
                    <a:pt x="73440" y="332507"/>
                  </a:lnTo>
                  <a:lnTo>
                    <a:pt x="73660" y="345185"/>
                  </a:lnTo>
                  <a:lnTo>
                    <a:pt x="53848" y="345566"/>
                  </a:lnTo>
                  <a:lnTo>
                    <a:pt x="120319" y="345566"/>
                  </a:lnTo>
                  <a:lnTo>
                    <a:pt x="127000" y="331596"/>
                  </a:lnTo>
                  <a:close/>
                </a:path>
                <a:path w="127000" h="459739">
                  <a:moveTo>
                    <a:pt x="67691" y="0"/>
                  </a:moveTo>
                  <a:lnTo>
                    <a:pt x="47878" y="253"/>
                  </a:lnTo>
                  <a:lnTo>
                    <a:pt x="53606" y="331596"/>
                  </a:lnTo>
                  <a:lnTo>
                    <a:pt x="53628" y="332844"/>
                  </a:lnTo>
                  <a:lnTo>
                    <a:pt x="73440" y="332507"/>
                  </a:lnTo>
                  <a:lnTo>
                    <a:pt x="67695" y="253"/>
                  </a:lnTo>
                  <a:lnTo>
                    <a:pt x="676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753605" y="4571237"/>
              <a:ext cx="207645" cy="77470"/>
            </a:xfrm>
            <a:custGeom>
              <a:avLst/>
              <a:gdLst/>
              <a:ahLst/>
              <a:cxnLst/>
              <a:rect l="l" t="t" r="r" b="b"/>
              <a:pathLst>
                <a:path w="207645" h="77470">
                  <a:moveTo>
                    <a:pt x="0" y="77343"/>
                  </a:moveTo>
                  <a:lnTo>
                    <a:pt x="207645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6881621" y="4516882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8133333" y="4440046"/>
            <a:ext cx="227965" cy="459740"/>
            <a:chOff x="8133333" y="4440046"/>
            <a:chExt cx="227965" cy="459740"/>
          </a:xfrm>
        </p:grpSpPr>
        <p:sp>
          <p:nvSpPr>
            <p:cNvPr id="75" name="object 75"/>
            <p:cNvSpPr/>
            <p:nvPr/>
          </p:nvSpPr>
          <p:spPr>
            <a:xfrm>
              <a:off x="8180196" y="4440046"/>
              <a:ext cx="127000" cy="459740"/>
            </a:xfrm>
            <a:custGeom>
              <a:avLst/>
              <a:gdLst/>
              <a:ahLst/>
              <a:cxnLst/>
              <a:rect l="l" t="t" r="r" b="b"/>
              <a:pathLst>
                <a:path w="127000" h="459739">
                  <a:moveTo>
                    <a:pt x="53628" y="332844"/>
                  </a:moveTo>
                  <a:lnTo>
                    <a:pt x="0" y="333755"/>
                  </a:lnTo>
                  <a:lnTo>
                    <a:pt x="65785" y="459613"/>
                  </a:lnTo>
                  <a:lnTo>
                    <a:pt x="120319" y="345566"/>
                  </a:lnTo>
                  <a:lnTo>
                    <a:pt x="53848" y="345566"/>
                  </a:lnTo>
                  <a:lnTo>
                    <a:pt x="53643" y="333755"/>
                  </a:lnTo>
                  <a:lnTo>
                    <a:pt x="53628" y="332844"/>
                  </a:lnTo>
                  <a:close/>
                </a:path>
                <a:path w="127000" h="459739">
                  <a:moveTo>
                    <a:pt x="73440" y="332507"/>
                  </a:moveTo>
                  <a:lnTo>
                    <a:pt x="53628" y="332844"/>
                  </a:lnTo>
                  <a:lnTo>
                    <a:pt x="53841" y="345185"/>
                  </a:lnTo>
                  <a:lnTo>
                    <a:pt x="53848" y="345566"/>
                  </a:lnTo>
                  <a:lnTo>
                    <a:pt x="73659" y="345185"/>
                  </a:lnTo>
                  <a:lnTo>
                    <a:pt x="73462" y="333755"/>
                  </a:lnTo>
                  <a:lnTo>
                    <a:pt x="73440" y="332507"/>
                  </a:lnTo>
                  <a:close/>
                </a:path>
                <a:path w="127000" h="459739">
                  <a:moveTo>
                    <a:pt x="127000" y="331596"/>
                  </a:moveTo>
                  <a:lnTo>
                    <a:pt x="73440" y="332507"/>
                  </a:lnTo>
                  <a:lnTo>
                    <a:pt x="73659" y="345185"/>
                  </a:lnTo>
                  <a:lnTo>
                    <a:pt x="53848" y="345566"/>
                  </a:lnTo>
                  <a:lnTo>
                    <a:pt x="120319" y="345566"/>
                  </a:lnTo>
                  <a:lnTo>
                    <a:pt x="127000" y="331596"/>
                  </a:lnTo>
                  <a:close/>
                </a:path>
                <a:path w="127000" h="459739">
                  <a:moveTo>
                    <a:pt x="67691" y="0"/>
                  </a:moveTo>
                  <a:lnTo>
                    <a:pt x="47878" y="253"/>
                  </a:lnTo>
                  <a:lnTo>
                    <a:pt x="53606" y="331596"/>
                  </a:lnTo>
                  <a:lnTo>
                    <a:pt x="53628" y="332844"/>
                  </a:lnTo>
                  <a:lnTo>
                    <a:pt x="73440" y="332507"/>
                  </a:lnTo>
                  <a:lnTo>
                    <a:pt x="67695" y="253"/>
                  </a:lnTo>
                  <a:lnTo>
                    <a:pt x="676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143493" y="4571237"/>
              <a:ext cx="207645" cy="77470"/>
            </a:xfrm>
            <a:custGeom>
              <a:avLst/>
              <a:gdLst/>
              <a:ahLst/>
              <a:cxnLst/>
              <a:rect l="l" t="t" r="r" b="b"/>
              <a:pathLst>
                <a:path w="207645" h="77470">
                  <a:moveTo>
                    <a:pt x="0" y="77343"/>
                  </a:moveTo>
                  <a:lnTo>
                    <a:pt x="207645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8271509" y="4522977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7403338" y="4440046"/>
            <a:ext cx="227965" cy="459740"/>
            <a:chOff x="7403338" y="4440046"/>
            <a:chExt cx="227965" cy="459740"/>
          </a:xfrm>
        </p:grpSpPr>
        <p:sp>
          <p:nvSpPr>
            <p:cNvPr id="79" name="object 79"/>
            <p:cNvSpPr/>
            <p:nvPr/>
          </p:nvSpPr>
          <p:spPr>
            <a:xfrm>
              <a:off x="7451725" y="4440046"/>
              <a:ext cx="127000" cy="459740"/>
            </a:xfrm>
            <a:custGeom>
              <a:avLst/>
              <a:gdLst/>
              <a:ahLst/>
              <a:cxnLst/>
              <a:rect l="l" t="t" r="r" b="b"/>
              <a:pathLst>
                <a:path w="127000" h="459739">
                  <a:moveTo>
                    <a:pt x="53628" y="332844"/>
                  </a:moveTo>
                  <a:lnTo>
                    <a:pt x="0" y="333755"/>
                  </a:lnTo>
                  <a:lnTo>
                    <a:pt x="65785" y="459613"/>
                  </a:lnTo>
                  <a:lnTo>
                    <a:pt x="120319" y="345566"/>
                  </a:lnTo>
                  <a:lnTo>
                    <a:pt x="53848" y="345566"/>
                  </a:lnTo>
                  <a:lnTo>
                    <a:pt x="53643" y="333755"/>
                  </a:lnTo>
                  <a:lnTo>
                    <a:pt x="53628" y="332844"/>
                  </a:lnTo>
                  <a:close/>
                </a:path>
                <a:path w="127000" h="459739">
                  <a:moveTo>
                    <a:pt x="73440" y="332507"/>
                  </a:moveTo>
                  <a:lnTo>
                    <a:pt x="53628" y="332844"/>
                  </a:lnTo>
                  <a:lnTo>
                    <a:pt x="53841" y="345185"/>
                  </a:lnTo>
                  <a:lnTo>
                    <a:pt x="53848" y="345566"/>
                  </a:lnTo>
                  <a:lnTo>
                    <a:pt x="73659" y="345185"/>
                  </a:lnTo>
                  <a:lnTo>
                    <a:pt x="73462" y="333755"/>
                  </a:lnTo>
                  <a:lnTo>
                    <a:pt x="73440" y="332507"/>
                  </a:lnTo>
                  <a:close/>
                </a:path>
                <a:path w="127000" h="459739">
                  <a:moveTo>
                    <a:pt x="127000" y="331596"/>
                  </a:moveTo>
                  <a:lnTo>
                    <a:pt x="73440" y="332507"/>
                  </a:lnTo>
                  <a:lnTo>
                    <a:pt x="73659" y="345185"/>
                  </a:lnTo>
                  <a:lnTo>
                    <a:pt x="53848" y="345566"/>
                  </a:lnTo>
                  <a:lnTo>
                    <a:pt x="120319" y="345566"/>
                  </a:lnTo>
                  <a:lnTo>
                    <a:pt x="127000" y="331596"/>
                  </a:lnTo>
                  <a:close/>
                </a:path>
                <a:path w="127000" h="459739">
                  <a:moveTo>
                    <a:pt x="67691" y="0"/>
                  </a:moveTo>
                  <a:lnTo>
                    <a:pt x="47878" y="253"/>
                  </a:lnTo>
                  <a:lnTo>
                    <a:pt x="53606" y="331596"/>
                  </a:lnTo>
                  <a:lnTo>
                    <a:pt x="53628" y="332844"/>
                  </a:lnTo>
                  <a:lnTo>
                    <a:pt x="73440" y="332507"/>
                  </a:lnTo>
                  <a:lnTo>
                    <a:pt x="67695" y="253"/>
                  </a:lnTo>
                  <a:lnTo>
                    <a:pt x="676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13498" y="4571237"/>
              <a:ext cx="207645" cy="77470"/>
            </a:xfrm>
            <a:custGeom>
              <a:avLst/>
              <a:gdLst/>
              <a:ahLst/>
              <a:cxnLst/>
              <a:rect l="l" t="t" r="r" b="b"/>
              <a:pathLst>
                <a:path w="207645" h="77470">
                  <a:moveTo>
                    <a:pt x="0" y="77343"/>
                  </a:moveTo>
                  <a:lnTo>
                    <a:pt x="207645" y="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541514" y="4527930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8784081" y="4417186"/>
            <a:ext cx="227965" cy="459740"/>
            <a:chOff x="8784081" y="4417186"/>
            <a:chExt cx="227965" cy="459740"/>
          </a:xfrm>
        </p:grpSpPr>
        <p:sp>
          <p:nvSpPr>
            <p:cNvPr id="83" name="object 83"/>
            <p:cNvSpPr/>
            <p:nvPr/>
          </p:nvSpPr>
          <p:spPr>
            <a:xfrm>
              <a:off x="8832468" y="4417186"/>
              <a:ext cx="127000" cy="459740"/>
            </a:xfrm>
            <a:custGeom>
              <a:avLst/>
              <a:gdLst/>
              <a:ahLst/>
              <a:cxnLst/>
              <a:rect l="l" t="t" r="r" b="b"/>
              <a:pathLst>
                <a:path w="127000" h="459739">
                  <a:moveTo>
                    <a:pt x="53628" y="332844"/>
                  </a:moveTo>
                  <a:lnTo>
                    <a:pt x="0" y="333756"/>
                  </a:lnTo>
                  <a:lnTo>
                    <a:pt x="65785" y="459613"/>
                  </a:lnTo>
                  <a:lnTo>
                    <a:pt x="120319" y="345567"/>
                  </a:lnTo>
                  <a:lnTo>
                    <a:pt x="53848" y="345567"/>
                  </a:lnTo>
                  <a:lnTo>
                    <a:pt x="53643" y="333756"/>
                  </a:lnTo>
                  <a:lnTo>
                    <a:pt x="53628" y="332844"/>
                  </a:lnTo>
                  <a:close/>
                </a:path>
                <a:path w="127000" h="459739">
                  <a:moveTo>
                    <a:pt x="73440" y="332507"/>
                  </a:moveTo>
                  <a:lnTo>
                    <a:pt x="53628" y="332844"/>
                  </a:lnTo>
                  <a:lnTo>
                    <a:pt x="53841" y="345186"/>
                  </a:lnTo>
                  <a:lnTo>
                    <a:pt x="53848" y="345567"/>
                  </a:lnTo>
                  <a:lnTo>
                    <a:pt x="73659" y="345186"/>
                  </a:lnTo>
                  <a:lnTo>
                    <a:pt x="73462" y="333756"/>
                  </a:lnTo>
                  <a:lnTo>
                    <a:pt x="73440" y="332507"/>
                  </a:lnTo>
                  <a:close/>
                </a:path>
                <a:path w="127000" h="459739">
                  <a:moveTo>
                    <a:pt x="127000" y="331596"/>
                  </a:moveTo>
                  <a:lnTo>
                    <a:pt x="73440" y="332507"/>
                  </a:lnTo>
                  <a:lnTo>
                    <a:pt x="73659" y="345186"/>
                  </a:lnTo>
                  <a:lnTo>
                    <a:pt x="53848" y="345567"/>
                  </a:lnTo>
                  <a:lnTo>
                    <a:pt x="120319" y="345567"/>
                  </a:lnTo>
                  <a:lnTo>
                    <a:pt x="127000" y="331596"/>
                  </a:lnTo>
                  <a:close/>
                </a:path>
                <a:path w="127000" h="459739">
                  <a:moveTo>
                    <a:pt x="67690" y="0"/>
                  </a:moveTo>
                  <a:lnTo>
                    <a:pt x="47878" y="254"/>
                  </a:lnTo>
                  <a:lnTo>
                    <a:pt x="53606" y="331596"/>
                  </a:lnTo>
                  <a:lnTo>
                    <a:pt x="53628" y="332844"/>
                  </a:lnTo>
                  <a:lnTo>
                    <a:pt x="73440" y="332507"/>
                  </a:lnTo>
                  <a:lnTo>
                    <a:pt x="67695" y="254"/>
                  </a:lnTo>
                  <a:lnTo>
                    <a:pt x="676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8794241" y="4578857"/>
              <a:ext cx="207645" cy="77470"/>
            </a:xfrm>
            <a:custGeom>
              <a:avLst/>
              <a:gdLst/>
              <a:ahLst/>
              <a:cxnLst/>
              <a:rect l="l" t="t" r="r" b="b"/>
              <a:pathLst>
                <a:path w="207645" h="77470">
                  <a:moveTo>
                    <a:pt x="0" y="77343"/>
                  </a:moveTo>
                  <a:lnTo>
                    <a:pt x="207644" y="0"/>
                  </a:lnTo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8921622" y="4530090"/>
            <a:ext cx="1162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4628134" y="1609089"/>
            <a:ext cx="3675379" cy="2023110"/>
            <a:chOff x="4628134" y="1609089"/>
            <a:chExt cx="3675379" cy="2023110"/>
          </a:xfrm>
        </p:grpSpPr>
        <p:sp>
          <p:nvSpPr>
            <p:cNvPr id="87" name="object 87"/>
            <p:cNvSpPr/>
            <p:nvPr/>
          </p:nvSpPr>
          <p:spPr>
            <a:xfrm>
              <a:off x="6384925" y="2112898"/>
              <a:ext cx="127635" cy="1518920"/>
            </a:xfrm>
            <a:custGeom>
              <a:avLst/>
              <a:gdLst/>
              <a:ahLst/>
              <a:cxnLst/>
              <a:rect l="l" t="t" r="r" b="b"/>
              <a:pathLst>
                <a:path w="127634" h="1518920">
                  <a:moveTo>
                    <a:pt x="127000" y="522732"/>
                  </a:moveTo>
                  <a:lnTo>
                    <a:pt x="73393" y="523328"/>
                  </a:lnTo>
                  <a:lnTo>
                    <a:pt x="67691" y="254"/>
                  </a:lnTo>
                  <a:lnTo>
                    <a:pt x="67691" y="0"/>
                  </a:lnTo>
                  <a:lnTo>
                    <a:pt x="47879" y="254"/>
                  </a:lnTo>
                  <a:lnTo>
                    <a:pt x="53568" y="522732"/>
                  </a:lnTo>
                  <a:lnTo>
                    <a:pt x="53581" y="523544"/>
                  </a:lnTo>
                  <a:lnTo>
                    <a:pt x="0" y="524129"/>
                  </a:lnTo>
                  <a:lnTo>
                    <a:pt x="64897" y="650494"/>
                  </a:lnTo>
                  <a:lnTo>
                    <a:pt x="120383" y="536321"/>
                  </a:lnTo>
                  <a:lnTo>
                    <a:pt x="127000" y="522732"/>
                  </a:lnTo>
                  <a:close/>
                </a:path>
                <a:path w="127634" h="1518920">
                  <a:moveTo>
                    <a:pt x="127381" y="1391539"/>
                  </a:moveTo>
                  <a:lnTo>
                    <a:pt x="73685" y="1391920"/>
                  </a:lnTo>
                  <a:lnTo>
                    <a:pt x="70739" y="972566"/>
                  </a:lnTo>
                  <a:lnTo>
                    <a:pt x="70739" y="972312"/>
                  </a:lnTo>
                  <a:lnTo>
                    <a:pt x="50927" y="972566"/>
                  </a:lnTo>
                  <a:lnTo>
                    <a:pt x="53873" y="1391539"/>
                  </a:lnTo>
                  <a:lnTo>
                    <a:pt x="53873" y="1392059"/>
                  </a:lnTo>
                  <a:lnTo>
                    <a:pt x="381" y="1392428"/>
                  </a:lnTo>
                  <a:lnTo>
                    <a:pt x="64770" y="1518920"/>
                  </a:lnTo>
                  <a:lnTo>
                    <a:pt x="120878" y="1404747"/>
                  </a:lnTo>
                  <a:lnTo>
                    <a:pt x="127381" y="1391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4638294" y="1619249"/>
              <a:ext cx="3655060" cy="619125"/>
            </a:xfrm>
            <a:custGeom>
              <a:avLst/>
              <a:gdLst/>
              <a:ahLst/>
              <a:cxnLst/>
              <a:rect l="l" t="t" r="r" b="b"/>
              <a:pathLst>
                <a:path w="3655059" h="619125">
                  <a:moveTo>
                    <a:pt x="2923666" y="0"/>
                  </a:moveTo>
                  <a:lnTo>
                    <a:pt x="730884" y="0"/>
                  </a:lnTo>
                  <a:lnTo>
                    <a:pt x="0" y="618744"/>
                  </a:lnTo>
                  <a:lnTo>
                    <a:pt x="3654552" y="618744"/>
                  </a:lnTo>
                  <a:lnTo>
                    <a:pt x="2923666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4638294" y="1619249"/>
              <a:ext cx="3655060" cy="619125"/>
            </a:xfrm>
            <a:custGeom>
              <a:avLst/>
              <a:gdLst/>
              <a:ahLst/>
              <a:cxnLst/>
              <a:rect l="l" t="t" r="r" b="b"/>
              <a:pathLst>
                <a:path w="3655059" h="619125">
                  <a:moveTo>
                    <a:pt x="0" y="618744"/>
                  </a:moveTo>
                  <a:lnTo>
                    <a:pt x="3654552" y="618744"/>
                  </a:lnTo>
                  <a:lnTo>
                    <a:pt x="2923666" y="0"/>
                  </a:lnTo>
                  <a:lnTo>
                    <a:pt x="730884" y="0"/>
                  </a:lnTo>
                  <a:lnTo>
                    <a:pt x="0" y="61874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577585" y="1644523"/>
            <a:ext cx="173672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7690" marR="5080" indent="-555625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Expansion/permutation </a:t>
            </a:r>
            <a:r>
              <a:rPr sz="1400" dirty="0">
                <a:latin typeface="Calibri"/>
                <a:cs typeface="Calibri"/>
              </a:rPr>
              <a:t>(E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table)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6139941" y="2617977"/>
            <a:ext cx="647065" cy="538480"/>
            <a:chOff x="6139941" y="2617977"/>
            <a:chExt cx="647065" cy="538480"/>
          </a:xfrm>
        </p:grpSpPr>
        <p:sp>
          <p:nvSpPr>
            <p:cNvPr id="92" name="object 92"/>
            <p:cNvSpPr/>
            <p:nvPr/>
          </p:nvSpPr>
          <p:spPr>
            <a:xfrm>
              <a:off x="6146291" y="2624327"/>
              <a:ext cx="634365" cy="525780"/>
            </a:xfrm>
            <a:custGeom>
              <a:avLst/>
              <a:gdLst/>
              <a:ahLst/>
              <a:cxnLst/>
              <a:rect l="l" t="t" r="r" b="b"/>
              <a:pathLst>
                <a:path w="634365" h="525780">
                  <a:moveTo>
                    <a:pt x="316992" y="0"/>
                  </a:moveTo>
                  <a:lnTo>
                    <a:pt x="265558" y="3441"/>
                  </a:lnTo>
                  <a:lnTo>
                    <a:pt x="216773" y="13405"/>
                  </a:lnTo>
                  <a:lnTo>
                    <a:pt x="171288" y="29348"/>
                  </a:lnTo>
                  <a:lnTo>
                    <a:pt x="129753" y="50730"/>
                  </a:lnTo>
                  <a:lnTo>
                    <a:pt x="92821" y="77009"/>
                  </a:lnTo>
                  <a:lnTo>
                    <a:pt x="61142" y="107643"/>
                  </a:lnTo>
                  <a:lnTo>
                    <a:pt x="35370" y="142089"/>
                  </a:lnTo>
                  <a:lnTo>
                    <a:pt x="16154" y="179807"/>
                  </a:lnTo>
                  <a:lnTo>
                    <a:pt x="4147" y="220254"/>
                  </a:lnTo>
                  <a:lnTo>
                    <a:pt x="0" y="262889"/>
                  </a:lnTo>
                  <a:lnTo>
                    <a:pt x="4147" y="305525"/>
                  </a:lnTo>
                  <a:lnTo>
                    <a:pt x="16154" y="345972"/>
                  </a:lnTo>
                  <a:lnTo>
                    <a:pt x="35370" y="383690"/>
                  </a:lnTo>
                  <a:lnTo>
                    <a:pt x="61142" y="418136"/>
                  </a:lnTo>
                  <a:lnTo>
                    <a:pt x="92821" y="448770"/>
                  </a:lnTo>
                  <a:lnTo>
                    <a:pt x="129753" y="475049"/>
                  </a:lnTo>
                  <a:lnTo>
                    <a:pt x="171288" y="496431"/>
                  </a:lnTo>
                  <a:lnTo>
                    <a:pt x="216773" y="512374"/>
                  </a:lnTo>
                  <a:lnTo>
                    <a:pt x="265558" y="522338"/>
                  </a:lnTo>
                  <a:lnTo>
                    <a:pt x="316992" y="525780"/>
                  </a:lnTo>
                  <a:lnTo>
                    <a:pt x="368425" y="522338"/>
                  </a:lnTo>
                  <a:lnTo>
                    <a:pt x="417210" y="512374"/>
                  </a:lnTo>
                  <a:lnTo>
                    <a:pt x="462695" y="496431"/>
                  </a:lnTo>
                  <a:lnTo>
                    <a:pt x="504230" y="475049"/>
                  </a:lnTo>
                  <a:lnTo>
                    <a:pt x="541162" y="448770"/>
                  </a:lnTo>
                  <a:lnTo>
                    <a:pt x="572841" y="418136"/>
                  </a:lnTo>
                  <a:lnTo>
                    <a:pt x="598613" y="383690"/>
                  </a:lnTo>
                  <a:lnTo>
                    <a:pt x="617829" y="345972"/>
                  </a:lnTo>
                  <a:lnTo>
                    <a:pt x="629836" y="305525"/>
                  </a:lnTo>
                  <a:lnTo>
                    <a:pt x="633984" y="262889"/>
                  </a:lnTo>
                  <a:lnTo>
                    <a:pt x="629836" y="220254"/>
                  </a:lnTo>
                  <a:lnTo>
                    <a:pt x="617829" y="179807"/>
                  </a:lnTo>
                  <a:lnTo>
                    <a:pt x="598613" y="142089"/>
                  </a:lnTo>
                  <a:lnTo>
                    <a:pt x="572841" y="107643"/>
                  </a:lnTo>
                  <a:lnTo>
                    <a:pt x="541162" y="77009"/>
                  </a:lnTo>
                  <a:lnTo>
                    <a:pt x="504230" y="50730"/>
                  </a:lnTo>
                  <a:lnTo>
                    <a:pt x="462695" y="29348"/>
                  </a:lnTo>
                  <a:lnTo>
                    <a:pt x="417210" y="13405"/>
                  </a:lnTo>
                  <a:lnTo>
                    <a:pt x="368425" y="3441"/>
                  </a:lnTo>
                  <a:lnTo>
                    <a:pt x="316992" y="0"/>
                  </a:lnTo>
                  <a:close/>
                </a:path>
              </a:pathLst>
            </a:custGeom>
            <a:solidFill>
              <a:srgbClr val="D2D2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146291" y="2624327"/>
              <a:ext cx="634365" cy="525780"/>
            </a:xfrm>
            <a:custGeom>
              <a:avLst/>
              <a:gdLst/>
              <a:ahLst/>
              <a:cxnLst/>
              <a:rect l="l" t="t" r="r" b="b"/>
              <a:pathLst>
                <a:path w="634365" h="525780">
                  <a:moveTo>
                    <a:pt x="0" y="262889"/>
                  </a:moveTo>
                  <a:lnTo>
                    <a:pt x="4147" y="220254"/>
                  </a:lnTo>
                  <a:lnTo>
                    <a:pt x="16154" y="179807"/>
                  </a:lnTo>
                  <a:lnTo>
                    <a:pt x="35370" y="142089"/>
                  </a:lnTo>
                  <a:lnTo>
                    <a:pt x="61142" y="107643"/>
                  </a:lnTo>
                  <a:lnTo>
                    <a:pt x="92821" y="77009"/>
                  </a:lnTo>
                  <a:lnTo>
                    <a:pt x="129753" y="50730"/>
                  </a:lnTo>
                  <a:lnTo>
                    <a:pt x="171288" y="29348"/>
                  </a:lnTo>
                  <a:lnTo>
                    <a:pt x="216773" y="13405"/>
                  </a:lnTo>
                  <a:lnTo>
                    <a:pt x="265558" y="3441"/>
                  </a:lnTo>
                  <a:lnTo>
                    <a:pt x="316992" y="0"/>
                  </a:lnTo>
                  <a:lnTo>
                    <a:pt x="368425" y="3441"/>
                  </a:lnTo>
                  <a:lnTo>
                    <a:pt x="417210" y="13405"/>
                  </a:lnTo>
                  <a:lnTo>
                    <a:pt x="462695" y="29348"/>
                  </a:lnTo>
                  <a:lnTo>
                    <a:pt x="504230" y="50730"/>
                  </a:lnTo>
                  <a:lnTo>
                    <a:pt x="541162" y="77009"/>
                  </a:lnTo>
                  <a:lnTo>
                    <a:pt x="572841" y="107643"/>
                  </a:lnTo>
                  <a:lnTo>
                    <a:pt x="598613" y="142089"/>
                  </a:lnTo>
                  <a:lnTo>
                    <a:pt x="617829" y="179807"/>
                  </a:lnTo>
                  <a:lnTo>
                    <a:pt x="629836" y="220254"/>
                  </a:lnTo>
                  <a:lnTo>
                    <a:pt x="633984" y="262889"/>
                  </a:lnTo>
                  <a:lnTo>
                    <a:pt x="629836" y="305525"/>
                  </a:lnTo>
                  <a:lnTo>
                    <a:pt x="617829" y="345972"/>
                  </a:lnTo>
                  <a:lnTo>
                    <a:pt x="598613" y="383690"/>
                  </a:lnTo>
                  <a:lnTo>
                    <a:pt x="572841" y="418136"/>
                  </a:lnTo>
                  <a:lnTo>
                    <a:pt x="541162" y="448770"/>
                  </a:lnTo>
                  <a:lnTo>
                    <a:pt x="504230" y="475049"/>
                  </a:lnTo>
                  <a:lnTo>
                    <a:pt x="462695" y="496431"/>
                  </a:lnTo>
                  <a:lnTo>
                    <a:pt x="417210" y="512374"/>
                  </a:lnTo>
                  <a:lnTo>
                    <a:pt x="368425" y="522338"/>
                  </a:lnTo>
                  <a:lnTo>
                    <a:pt x="316992" y="525780"/>
                  </a:lnTo>
                  <a:lnTo>
                    <a:pt x="265558" y="522338"/>
                  </a:lnTo>
                  <a:lnTo>
                    <a:pt x="216773" y="512374"/>
                  </a:lnTo>
                  <a:lnTo>
                    <a:pt x="171288" y="496431"/>
                  </a:lnTo>
                  <a:lnTo>
                    <a:pt x="129753" y="475049"/>
                  </a:lnTo>
                  <a:lnTo>
                    <a:pt x="92821" y="448770"/>
                  </a:lnTo>
                  <a:lnTo>
                    <a:pt x="61142" y="418136"/>
                  </a:lnTo>
                  <a:lnTo>
                    <a:pt x="35370" y="383690"/>
                  </a:lnTo>
                  <a:lnTo>
                    <a:pt x="16154" y="345972"/>
                  </a:lnTo>
                  <a:lnTo>
                    <a:pt x="4147" y="305525"/>
                  </a:lnTo>
                  <a:lnTo>
                    <a:pt x="0" y="262889"/>
                  </a:lnTo>
                  <a:close/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6298819" y="2726182"/>
            <a:ext cx="3282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XOR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5" name="object 95"/>
          <p:cNvSpPr/>
          <p:nvPr/>
        </p:nvSpPr>
        <p:spPr>
          <a:xfrm>
            <a:off x="6337553" y="2326385"/>
            <a:ext cx="212090" cy="173990"/>
          </a:xfrm>
          <a:custGeom>
            <a:avLst/>
            <a:gdLst/>
            <a:ahLst/>
            <a:cxnLst/>
            <a:rect l="l" t="t" r="r" b="b"/>
            <a:pathLst>
              <a:path w="212090" h="173989">
                <a:moveTo>
                  <a:pt x="212090" y="0"/>
                </a:moveTo>
                <a:lnTo>
                  <a:pt x="0" y="17398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 txBox="1"/>
          <p:nvPr/>
        </p:nvSpPr>
        <p:spPr>
          <a:xfrm>
            <a:off x="6497573" y="2293112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48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7" name="object 97"/>
          <p:cNvSpPr/>
          <p:nvPr/>
        </p:nvSpPr>
        <p:spPr>
          <a:xfrm>
            <a:off x="6355841" y="3242310"/>
            <a:ext cx="212090" cy="173990"/>
          </a:xfrm>
          <a:custGeom>
            <a:avLst/>
            <a:gdLst/>
            <a:ahLst/>
            <a:cxnLst/>
            <a:rect l="l" t="t" r="r" b="b"/>
            <a:pathLst>
              <a:path w="212090" h="173989">
                <a:moveTo>
                  <a:pt x="212089" y="0"/>
                </a:moveTo>
                <a:lnTo>
                  <a:pt x="0" y="17398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 txBox="1"/>
          <p:nvPr/>
        </p:nvSpPr>
        <p:spPr>
          <a:xfrm>
            <a:off x="6613017" y="3184017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48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6781038" y="2776473"/>
            <a:ext cx="2005964" cy="262255"/>
            <a:chOff x="6781038" y="2776473"/>
            <a:chExt cx="2005964" cy="262255"/>
          </a:xfrm>
        </p:grpSpPr>
        <p:sp>
          <p:nvSpPr>
            <p:cNvPr id="100" name="object 100"/>
            <p:cNvSpPr/>
            <p:nvPr/>
          </p:nvSpPr>
          <p:spPr>
            <a:xfrm>
              <a:off x="6781038" y="2855213"/>
              <a:ext cx="2005964" cy="76200"/>
            </a:xfrm>
            <a:custGeom>
              <a:avLst/>
              <a:gdLst/>
              <a:ahLst/>
              <a:cxnLst/>
              <a:rect l="l" t="t" r="r" b="b"/>
              <a:pathLst>
                <a:path w="200596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8006"/>
                  </a:lnTo>
                  <a:lnTo>
                    <a:pt x="63500" y="48006"/>
                  </a:lnTo>
                  <a:lnTo>
                    <a:pt x="63500" y="28194"/>
                  </a:lnTo>
                  <a:lnTo>
                    <a:pt x="76200" y="28194"/>
                  </a:lnTo>
                  <a:lnTo>
                    <a:pt x="76200" y="0"/>
                  </a:lnTo>
                  <a:close/>
                </a:path>
                <a:path w="2005965" h="76200">
                  <a:moveTo>
                    <a:pt x="76200" y="28194"/>
                  </a:moveTo>
                  <a:lnTo>
                    <a:pt x="63500" y="28194"/>
                  </a:lnTo>
                  <a:lnTo>
                    <a:pt x="63500" y="48006"/>
                  </a:lnTo>
                  <a:lnTo>
                    <a:pt x="76200" y="48006"/>
                  </a:lnTo>
                  <a:lnTo>
                    <a:pt x="76200" y="28194"/>
                  </a:lnTo>
                  <a:close/>
                </a:path>
                <a:path w="2005965" h="76200">
                  <a:moveTo>
                    <a:pt x="2005456" y="28194"/>
                  </a:moveTo>
                  <a:lnTo>
                    <a:pt x="76200" y="28194"/>
                  </a:lnTo>
                  <a:lnTo>
                    <a:pt x="76200" y="48006"/>
                  </a:lnTo>
                  <a:lnTo>
                    <a:pt x="2005456" y="48006"/>
                  </a:lnTo>
                  <a:lnTo>
                    <a:pt x="2005456" y="28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7468362" y="2786633"/>
              <a:ext cx="140970" cy="241935"/>
            </a:xfrm>
            <a:custGeom>
              <a:avLst/>
              <a:gdLst/>
              <a:ahLst/>
              <a:cxnLst/>
              <a:rect l="l" t="t" r="r" b="b"/>
              <a:pathLst>
                <a:path w="140970" h="241935">
                  <a:moveTo>
                    <a:pt x="140970" y="0"/>
                  </a:moveTo>
                  <a:lnTo>
                    <a:pt x="0" y="241935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7556118" y="2838450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libri"/>
                <a:cs typeface="Calibri"/>
              </a:rPr>
              <a:t>48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892160" y="2515362"/>
            <a:ext cx="1968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i="1" spc="-25" dirty="0">
                <a:latin typeface="Calibri"/>
                <a:cs typeface="Calibri"/>
              </a:rPr>
              <a:t>K</a:t>
            </a:r>
            <a:r>
              <a:rPr sz="1350" i="1" spc="-37" baseline="-21604" dirty="0">
                <a:latin typeface="Calibri"/>
                <a:cs typeface="Calibri"/>
              </a:rPr>
              <a:t>i</a:t>
            </a:r>
            <a:endParaRPr sz="1350" baseline="-21604">
              <a:latin typeface="Calibri"/>
              <a:cs typeface="Calibri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6389878" y="4879085"/>
            <a:ext cx="232410" cy="459740"/>
            <a:chOff x="6389878" y="4879085"/>
            <a:chExt cx="232410" cy="459740"/>
          </a:xfrm>
        </p:grpSpPr>
        <p:sp>
          <p:nvSpPr>
            <p:cNvPr id="105" name="object 105"/>
            <p:cNvSpPr/>
            <p:nvPr/>
          </p:nvSpPr>
          <p:spPr>
            <a:xfrm>
              <a:off x="6475094" y="4879085"/>
              <a:ext cx="76200" cy="459740"/>
            </a:xfrm>
            <a:custGeom>
              <a:avLst/>
              <a:gdLst/>
              <a:ahLst/>
              <a:cxnLst/>
              <a:rect l="l" t="t" r="r" b="b"/>
              <a:pathLst>
                <a:path w="76200" h="459739">
                  <a:moveTo>
                    <a:pt x="28104" y="383413"/>
                  </a:moveTo>
                  <a:lnTo>
                    <a:pt x="0" y="383413"/>
                  </a:lnTo>
                  <a:lnTo>
                    <a:pt x="37720" y="459485"/>
                  </a:lnTo>
                  <a:lnTo>
                    <a:pt x="69735" y="395985"/>
                  </a:lnTo>
                  <a:lnTo>
                    <a:pt x="28068" y="395985"/>
                  </a:lnTo>
                  <a:lnTo>
                    <a:pt x="28104" y="383413"/>
                  </a:lnTo>
                  <a:close/>
                </a:path>
                <a:path w="76200" h="459739">
                  <a:moveTo>
                    <a:pt x="49023" y="0"/>
                  </a:moveTo>
                  <a:lnTo>
                    <a:pt x="29211" y="0"/>
                  </a:lnTo>
                  <a:lnTo>
                    <a:pt x="28104" y="383413"/>
                  </a:lnTo>
                  <a:lnTo>
                    <a:pt x="28068" y="395985"/>
                  </a:lnTo>
                  <a:lnTo>
                    <a:pt x="47880" y="395985"/>
                  </a:lnTo>
                  <a:lnTo>
                    <a:pt x="49023" y="0"/>
                  </a:lnTo>
                  <a:close/>
                </a:path>
                <a:path w="76200" h="459739">
                  <a:moveTo>
                    <a:pt x="76074" y="383413"/>
                  </a:moveTo>
                  <a:lnTo>
                    <a:pt x="47916" y="383413"/>
                  </a:lnTo>
                  <a:lnTo>
                    <a:pt x="47880" y="395985"/>
                  </a:lnTo>
                  <a:lnTo>
                    <a:pt x="69735" y="395985"/>
                  </a:lnTo>
                  <a:lnTo>
                    <a:pt x="76074" y="383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6400038" y="4969001"/>
              <a:ext cx="212090" cy="173990"/>
            </a:xfrm>
            <a:custGeom>
              <a:avLst/>
              <a:gdLst/>
              <a:ahLst/>
              <a:cxnLst/>
              <a:rect l="l" t="t" r="r" b="b"/>
              <a:pathLst>
                <a:path w="212090" h="173989">
                  <a:moveTo>
                    <a:pt x="212089" y="0"/>
                  </a:moveTo>
                  <a:lnTo>
                    <a:pt x="0" y="173990"/>
                  </a:lnTo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6070853" y="4911090"/>
            <a:ext cx="929640" cy="133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latin typeface="Calibri"/>
                <a:cs typeface="Calibri"/>
              </a:rPr>
              <a:t>32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400">
              <a:latin typeface="Calibri"/>
              <a:cs typeface="Calibri"/>
            </a:endParaRPr>
          </a:p>
          <a:p>
            <a:pPr marL="364490" marR="5080" indent="-35242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Permutation </a:t>
            </a:r>
            <a:r>
              <a:rPr sz="1400" spc="-25" dirty="0">
                <a:latin typeface="Calibri"/>
                <a:cs typeface="Calibri"/>
              </a:rPr>
              <a:t>(P)</a:t>
            </a:r>
            <a:endParaRPr sz="1400">
              <a:latin typeface="Calibri"/>
              <a:cs typeface="Calibri"/>
            </a:endParaRPr>
          </a:p>
          <a:p>
            <a:pPr marL="614045">
              <a:lnSpc>
                <a:spcPct val="100000"/>
              </a:lnSpc>
              <a:spcBef>
                <a:spcPts val="1235"/>
              </a:spcBef>
            </a:pPr>
            <a:r>
              <a:rPr sz="1400" spc="-25" dirty="0">
                <a:latin typeface="Calibri"/>
                <a:cs typeface="Calibri"/>
              </a:rPr>
              <a:t>32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8" name="object 108"/>
          <p:cNvSpPr/>
          <p:nvPr/>
        </p:nvSpPr>
        <p:spPr>
          <a:xfrm>
            <a:off x="6356350" y="1107694"/>
            <a:ext cx="126364" cy="518159"/>
          </a:xfrm>
          <a:custGeom>
            <a:avLst/>
            <a:gdLst/>
            <a:ahLst/>
            <a:cxnLst/>
            <a:rect l="l" t="t" r="r" b="b"/>
            <a:pathLst>
              <a:path w="126364" h="518160">
                <a:moveTo>
                  <a:pt x="53256" y="392445"/>
                </a:moveTo>
                <a:lnTo>
                  <a:pt x="0" y="397636"/>
                </a:lnTo>
                <a:lnTo>
                  <a:pt x="75437" y="517905"/>
                </a:lnTo>
                <a:lnTo>
                  <a:pt x="118755" y="405129"/>
                </a:lnTo>
                <a:lnTo>
                  <a:pt x="54483" y="405129"/>
                </a:lnTo>
                <a:lnTo>
                  <a:pt x="53256" y="392445"/>
                </a:lnTo>
                <a:close/>
              </a:path>
              <a:path w="126364" h="518160">
                <a:moveTo>
                  <a:pt x="73065" y="390513"/>
                </a:moveTo>
                <a:lnTo>
                  <a:pt x="53256" y="392445"/>
                </a:lnTo>
                <a:lnTo>
                  <a:pt x="54483" y="405129"/>
                </a:lnTo>
                <a:lnTo>
                  <a:pt x="74295" y="403225"/>
                </a:lnTo>
                <a:lnTo>
                  <a:pt x="73065" y="390513"/>
                </a:lnTo>
                <a:close/>
              </a:path>
              <a:path w="126364" h="518160">
                <a:moveTo>
                  <a:pt x="126364" y="385317"/>
                </a:moveTo>
                <a:lnTo>
                  <a:pt x="73065" y="390513"/>
                </a:lnTo>
                <a:lnTo>
                  <a:pt x="74295" y="403225"/>
                </a:lnTo>
                <a:lnTo>
                  <a:pt x="54483" y="405129"/>
                </a:lnTo>
                <a:lnTo>
                  <a:pt x="118755" y="405129"/>
                </a:lnTo>
                <a:lnTo>
                  <a:pt x="126364" y="385317"/>
                </a:lnTo>
                <a:close/>
              </a:path>
              <a:path w="126364" h="518160">
                <a:moveTo>
                  <a:pt x="35305" y="0"/>
                </a:moveTo>
                <a:lnTo>
                  <a:pt x="15494" y="2031"/>
                </a:lnTo>
                <a:lnTo>
                  <a:pt x="53256" y="392445"/>
                </a:lnTo>
                <a:lnTo>
                  <a:pt x="73065" y="390513"/>
                </a:lnTo>
                <a:lnTo>
                  <a:pt x="353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 txBox="1"/>
          <p:nvPr/>
        </p:nvSpPr>
        <p:spPr>
          <a:xfrm>
            <a:off x="6244590" y="864488"/>
            <a:ext cx="2730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100" baseline="13888" dirty="0">
                <a:latin typeface="Calibri"/>
                <a:cs typeface="Calibri"/>
              </a:rPr>
              <a:t>R</a:t>
            </a:r>
            <a:r>
              <a:rPr sz="900" dirty="0">
                <a:latin typeface="Calibri"/>
                <a:cs typeface="Calibri"/>
              </a:rPr>
              <a:t>i-</a:t>
            </a:r>
            <a:r>
              <a:rPr sz="900" spc="-5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title"/>
          </p:nvPr>
        </p:nvSpPr>
        <p:spPr>
          <a:xfrm>
            <a:off x="420827" y="1037082"/>
            <a:ext cx="62852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80" dirty="0"/>
              <a:t> </a:t>
            </a:r>
            <a:r>
              <a:rPr dirty="0"/>
              <a:t>Encryption</a:t>
            </a:r>
            <a:r>
              <a:rPr spc="-95" dirty="0"/>
              <a:t> </a:t>
            </a:r>
            <a:r>
              <a:rPr dirty="0"/>
              <a:t>Standard</a:t>
            </a:r>
            <a:r>
              <a:rPr spc="-85" dirty="0"/>
              <a:t> </a:t>
            </a:r>
            <a:r>
              <a:rPr dirty="0"/>
              <a:t>(DES):</a:t>
            </a:r>
            <a:r>
              <a:rPr spc="-8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spc="-15" dirty="0"/>
              <a:t>P</a:t>
            </a:r>
            <a:r>
              <a:rPr spc="25" dirty="0"/>
              <a:t>er</a:t>
            </a:r>
            <a:r>
              <a:rPr spc="35" dirty="0"/>
              <a:t>m</a:t>
            </a:r>
            <a:r>
              <a:rPr spc="30" dirty="0"/>
              <a:t>u</a:t>
            </a:r>
            <a:r>
              <a:rPr spc="-10" dirty="0"/>
              <a:t>t</a:t>
            </a:r>
            <a:r>
              <a:rPr dirty="0"/>
              <a:t>a</a:t>
            </a:r>
            <a:r>
              <a:rPr spc="30" dirty="0"/>
              <a:t>t</a:t>
            </a:r>
            <a:r>
              <a:rPr spc="15" dirty="0"/>
              <a:t>i</a:t>
            </a:r>
            <a:r>
              <a:rPr spc="-265" dirty="0"/>
              <a:t>o</a:t>
            </a:r>
            <a:r>
              <a:rPr sz="2100" b="0" spc="-592" baseline="-5952" dirty="0">
                <a:solidFill>
                  <a:srgbClr val="000000"/>
                </a:solidFill>
                <a:latin typeface="Calibri"/>
                <a:cs typeface="Calibri"/>
              </a:rPr>
              <a:t>3</a:t>
            </a:r>
            <a:r>
              <a:rPr sz="2400" spc="-844" dirty="0"/>
              <a:t>n</a:t>
            </a:r>
            <a:r>
              <a:rPr sz="2100" b="0" spc="30" baseline="-5952" dirty="0">
                <a:solidFill>
                  <a:srgbClr val="000000"/>
                </a:solidFill>
                <a:latin typeface="Calibri"/>
                <a:cs typeface="Calibri"/>
              </a:rPr>
              <a:t>2</a:t>
            </a:r>
            <a:endParaRPr sz="2100" baseline="-5952">
              <a:latin typeface="Calibri"/>
              <a:cs typeface="Calibri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6340602" y="1233677"/>
            <a:ext cx="212090" cy="173990"/>
          </a:xfrm>
          <a:custGeom>
            <a:avLst/>
            <a:gdLst/>
            <a:ahLst/>
            <a:cxnLst/>
            <a:rect l="l" t="t" r="r" b="b"/>
            <a:pathLst>
              <a:path w="212090" h="173990">
                <a:moveTo>
                  <a:pt x="212090" y="0"/>
                </a:moveTo>
                <a:lnTo>
                  <a:pt x="0" y="173989"/>
                </a:lnTo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Avalanche</a:t>
            </a:r>
            <a:r>
              <a:rPr spc="-55" dirty="0"/>
              <a:t> </a:t>
            </a:r>
            <a:r>
              <a:rPr spc="-10" dirty="0"/>
              <a:t>Effect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06701"/>
            <a:ext cx="745617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Desirable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property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encryption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algorithm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change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plaintext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should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produce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change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in </a:t>
            </a:r>
            <a:r>
              <a:rPr sz="2200" dirty="0">
                <a:latin typeface="Calibri"/>
                <a:cs typeface="Calibri"/>
              </a:rPr>
              <a:t>many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cipher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text.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DES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performs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strong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avalanche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effect.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9378" y="4824729"/>
            <a:ext cx="780859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Although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two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plaintext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blocks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differ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only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rightmost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bit,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cipher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text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blocks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differ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29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bits.</a:t>
            </a:r>
            <a:endParaRPr sz="2200">
              <a:latin typeface="Calibri"/>
              <a:cs typeface="Calibri"/>
            </a:endParaRPr>
          </a:p>
          <a:p>
            <a:pPr marL="12700" marR="75374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This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means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changing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approximately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1.5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%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plaintext creates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change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approximately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45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%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ciphertext.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608" y="3336035"/>
            <a:ext cx="6251447" cy="141732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Strength</a:t>
            </a:r>
            <a:r>
              <a:rPr spc="-5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spc="-25" dirty="0"/>
              <a:t>DES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06701"/>
            <a:ext cx="7921625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b="1" dirty="0">
                <a:latin typeface="Calibri"/>
                <a:cs typeface="Calibri"/>
              </a:rPr>
              <a:t>The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use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of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56-</a:t>
            </a:r>
            <a:r>
              <a:rPr sz="2200" b="1" dirty="0">
                <a:latin typeface="Calibri"/>
                <a:cs typeface="Calibri"/>
              </a:rPr>
              <a:t>bit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keys: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56-bit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encryption, there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25" dirty="0">
                <a:latin typeface="Calibri"/>
                <a:cs typeface="Calibri"/>
              </a:rPr>
              <a:t>256 </a:t>
            </a:r>
            <a:r>
              <a:rPr sz="2200" dirty="0">
                <a:latin typeface="Calibri"/>
                <a:cs typeface="Calibri"/>
              </a:rPr>
              <a:t>possible</a:t>
            </a:r>
            <a:r>
              <a:rPr sz="2200" spc="9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keys.</a:t>
            </a:r>
            <a:r>
              <a:rPr sz="2200" spc="9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9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brute</a:t>
            </a:r>
            <a:r>
              <a:rPr sz="2200" spc="10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force</a:t>
            </a:r>
            <a:r>
              <a:rPr sz="2200" spc="9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attack</a:t>
            </a:r>
            <a:r>
              <a:rPr sz="2200" spc="10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9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such</a:t>
            </a:r>
            <a:r>
              <a:rPr sz="2200" spc="9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number</a:t>
            </a:r>
            <a:r>
              <a:rPr sz="2200" spc="9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0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keys</a:t>
            </a:r>
            <a:r>
              <a:rPr sz="2200" spc="100" dirty="0">
                <a:latin typeface="Calibri"/>
                <a:cs typeface="Calibri"/>
              </a:rPr>
              <a:t>  </a:t>
            </a:r>
            <a:r>
              <a:rPr sz="2200" spc="-2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impractical.</a:t>
            </a:r>
            <a:endParaRPr sz="2200">
              <a:latin typeface="Calibri"/>
              <a:cs typeface="Calibri"/>
            </a:endParaRPr>
          </a:p>
          <a:p>
            <a:pPr marL="12700" marR="7620" algn="just">
              <a:lnSpc>
                <a:spcPct val="100000"/>
              </a:lnSpc>
              <a:spcBef>
                <a:spcPts val="2640"/>
              </a:spcBef>
            </a:pPr>
            <a:r>
              <a:rPr sz="2200" b="1" dirty="0">
                <a:latin typeface="Calibri"/>
                <a:cs typeface="Calibri"/>
              </a:rPr>
              <a:t>The</a:t>
            </a:r>
            <a:r>
              <a:rPr sz="2200" b="1" spc="17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nature</a:t>
            </a:r>
            <a:r>
              <a:rPr sz="2200" b="1" spc="204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of</a:t>
            </a:r>
            <a:r>
              <a:rPr sz="2200" b="1" spc="19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algorithm:</a:t>
            </a:r>
            <a:r>
              <a:rPr sz="2200" b="1" spc="20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Cryptanalyst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can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perform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cryptanalysis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by </a:t>
            </a:r>
            <a:r>
              <a:rPr sz="2200" dirty="0">
                <a:latin typeface="Calibri"/>
                <a:cs typeface="Calibri"/>
              </a:rPr>
              <a:t>exploiting</a:t>
            </a:r>
            <a:r>
              <a:rPr sz="2200" spc="12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325" dirty="0">
                <a:latin typeface="Calibri"/>
                <a:cs typeface="Calibri"/>
              </a:rPr>
              <a:t>   </a:t>
            </a:r>
            <a:r>
              <a:rPr sz="2200" dirty="0">
                <a:latin typeface="Calibri"/>
                <a:cs typeface="Calibri"/>
              </a:rPr>
              <a:t>characteristic</a:t>
            </a:r>
            <a:r>
              <a:rPr sz="2200" spc="114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12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DES</a:t>
            </a:r>
            <a:r>
              <a:rPr sz="2200" spc="12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algorithm</a:t>
            </a:r>
            <a:r>
              <a:rPr sz="2200" spc="12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but</a:t>
            </a:r>
            <a:r>
              <a:rPr sz="2200" spc="114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no</a:t>
            </a:r>
            <a:r>
              <a:rPr sz="2200" spc="125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125" dirty="0">
                <a:latin typeface="Calibri"/>
                <a:cs typeface="Calibri"/>
              </a:rPr>
              <a:t>  </a:t>
            </a:r>
            <a:r>
              <a:rPr sz="2200" spc="-25" dirty="0">
                <a:latin typeface="Calibri"/>
                <a:cs typeface="Calibri"/>
              </a:rPr>
              <a:t>has </a:t>
            </a:r>
            <a:r>
              <a:rPr sz="2200" dirty="0">
                <a:latin typeface="Calibri"/>
                <a:cs typeface="Calibri"/>
              </a:rPr>
              <a:t>succeeded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finding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weakness.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45" dirty="0"/>
              <a:t> </a:t>
            </a:r>
            <a:r>
              <a:rPr dirty="0"/>
              <a:t>Principle</a:t>
            </a:r>
            <a:r>
              <a:rPr spc="-5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Block</a:t>
            </a:r>
            <a:r>
              <a:rPr spc="-55" dirty="0"/>
              <a:t> </a:t>
            </a:r>
            <a:r>
              <a:rPr dirty="0"/>
              <a:t>Cipher</a:t>
            </a:r>
            <a:r>
              <a:rPr spc="-35" dirty="0"/>
              <a:t> 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178" y="1806701"/>
            <a:ext cx="8378825" cy="37134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</a:tabLst>
            </a:pPr>
            <a:r>
              <a:rPr sz="2200" dirty="0">
                <a:latin typeface="Calibri"/>
                <a:cs typeface="Calibri"/>
              </a:rPr>
              <a:t>ConfusionPurpose: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Make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relationship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between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ciphertex</a:t>
            </a:r>
            <a:endParaRPr sz="2200">
              <a:latin typeface="Calibri"/>
              <a:cs typeface="Calibri"/>
            </a:endParaRPr>
          </a:p>
          <a:p>
            <a:pPr marL="469265" marR="508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and</a:t>
            </a:r>
            <a:r>
              <a:rPr sz="2200" spc="3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3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encryption</a:t>
            </a:r>
            <a:r>
              <a:rPr sz="2200" spc="3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key</a:t>
            </a:r>
            <a:r>
              <a:rPr sz="2200" spc="3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3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complex</a:t>
            </a:r>
            <a:r>
              <a:rPr sz="2200" spc="3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3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possible.Achieved</a:t>
            </a:r>
            <a:r>
              <a:rPr sz="2200" spc="3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by:</a:t>
            </a:r>
            <a:r>
              <a:rPr sz="2200" spc="3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Using </a:t>
            </a:r>
            <a:r>
              <a:rPr sz="2200" dirty="0">
                <a:latin typeface="Calibri"/>
                <a:cs typeface="Calibri"/>
              </a:rPr>
              <a:t>substitution</a:t>
            </a:r>
            <a:r>
              <a:rPr sz="2200" spc="-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operations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(like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S-</a:t>
            </a:r>
            <a:r>
              <a:rPr sz="2200" spc="-10" dirty="0">
                <a:latin typeface="Calibri"/>
                <a:cs typeface="Calibri"/>
              </a:rPr>
              <a:t>boxes).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tabLst>
                <a:tab pos="1329055" algn="l"/>
                <a:tab pos="1997075" algn="l"/>
                <a:tab pos="3918585" algn="l"/>
                <a:tab pos="4257040" algn="l"/>
                <a:tab pos="4763135" algn="l"/>
                <a:tab pos="5647055" algn="l"/>
                <a:tab pos="6767830" algn="l"/>
                <a:tab pos="7649845" algn="l"/>
              </a:tabLst>
            </a:pPr>
            <a:r>
              <a:rPr sz="2200" b="1" spc="-10" dirty="0">
                <a:latin typeface="Calibri"/>
                <a:cs typeface="Calibri"/>
              </a:rPr>
              <a:t>Effect</a:t>
            </a:r>
            <a:r>
              <a:rPr sz="2200" spc="-10" dirty="0">
                <a:latin typeface="Calibri"/>
                <a:cs typeface="Calibri"/>
              </a:rPr>
              <a:t>: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0" dirty="0">
                <a:latin typeface="Calibri"/>
                <a:cs typeface="Calibri"/>
              </a:rPr>
              <a:t>Even</a:t>
            </a:r>
            <a:r>
              <a:rPr sz="2200" dirty="0">
                <a:latin typeface="Calibri"/>
                <a:cs typeface="Calibri"/>
              </a:rPr>
              <a:t>	a</a:t>
            </a:r>
            <a:r>
              <a:rPr sz="2200" spc="4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small</a:t>
            </a:r>
            <a:r>
              <a:rPr sz="2200" spc="4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change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in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2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	key</a:t>
            </a:r>
            <a:r>
              <a:rPr sz="2200" spc="39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plaintext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10" dirty="0">
                <a:latin typeface="Calibri"/>
                <a:cs typeface="Calibri"/>
              </a:rPr>
              <a:t>causes</a:t>
            </a:r>
            <a:r>
              <a:rPr sz="2200" dirty="0">
                <a:latin typeface="Calibri"/>
                <a:cs typeface="Calibri"/>
              </a:rPr>
              <a:t>	</a:t>
            </a:r>
            <a:r>
              <a:rPr sz="2200" spc="-30" dirty="0">
                <a:latin typeface="Calibri"/>
                <a:cs typeface="Calibri"/>
              </a:rPr>
              <a:t>major,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unpredictable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changes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ciphertext.</a:t>
            </a:r>
            <a:endParaRPr sz="2200">
              <a:latin typeface="Calibri"/>
              <a:cs typeface="Calibri"/>
            </a:endParaRPr>
          </a:p>
          <a:p>
            <a:pPr marL="469265" marR="6985" indent="-457200" algn="just">
              <a:lnSpc>
                <a:spcPct val="100000"/>
              </a:lnSpc>
              <a:spcBef>
                <a:spcPts val="2640"/>
              </a:spcBef>
              <a:buAutoNum type="arabicPeriod" startAt="2"/>
              <a:tabLst>
                <a:tab pos="469265" algn="l"/>
              </a:tabLst>
            </a:pPr>
            <a:r>
              <a:rPr sz="2200" dirty="0">
                <a:latin typeface="Calibri"/>
                <a:cs typeface="Calibri"/>
              </a:rPr>
              <a:t>DiffusionPurpose: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Spread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influence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single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plaintext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across </a:t>
            </a:r>
            <a:r>
              <a:rPr sz="2200" dirty="0">
                <a:latin typeface="Calibri"/>
                <a:cs typeface="Calibri"/>
              </a:rPr>
              <a:t>many</a:t>
            </a:r>
            <a:r>
              <a:rPr sz="2200" spc="43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ciphertext</a:t>
            </a:r>
            <a:r>
              <a:rPr sz="2200" spc="4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bits.</a:t>
            </a:r>
            <a:r>
              <a:rPr sz="2200" spc="4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Achieved</a:t>
            </a:r>
            <a:r>
              <a:rPr sz="2200" spc="4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by:</a:t>
            </a:r>
            <a:r>
              <a:rPr sz="2200" spc="4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Using</a:t>
            </a:r>
            <a:r>
              <a:rPr sz="2200" spc="43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permutation</a:t>
            </a:r>
            <a:r>
              <a:rPr sz="2200" spc="4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43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mixing operations.</a:t>
            </a:r>
            <a:endParaRPr sz="2200">
              <a:latin typeface="Calibri"/>
              <a:cs typeface="Calibri"/>
            </a:endParaRPr>
          </a:p>
          <a:p>
            <a:pPr marL="469265" marR="8255" algn="just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Calibri"/>
                <a:cs typeface="Calibri"/>
              </a:rPr>
              <a:t>Effect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4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Changing</a:t>
            </a:r>
            <a:r>
              <a:rPr sz="2200" spc="4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4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</a:t>
            </a:r>
            <a:r>
              <a:rPr sz="2200" spc="4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4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4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plaintext</a:t>
            </a:r>
            <a:r>
              <a:rPr sz="2200" spc="4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affects</a:t>
            </a:r>
            <a:r>
              <a:rPr sz="2200" spc="43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many</a:t>
            </a:r>
            <a:r>
              <a:rPr sz="2200" spc="4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</a:t>
            </a:r>
            <a:r>
              <a:rPr sz="2200" spc="4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434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ciphertext.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Design</a:t>
            </a:r>
            <a:r>
              <a:rPr spc="-45" dirty="0"/>
              <a:t> </a:t>
            </a:r>
            <a:r>
              <a:rPr dirty="0"/>
              <a:t>Principle</a:t>
            </a:r>
            <a:r>
              <a:rPr spc="-5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Block</a:t>
            </a:r>
            <a:r>
              <a:rPr spc="-55" dirty="0"/>
              <a:t> </a:t>
            </a:r>
            <a:r>
              <a:rPr dirty="0"/>
              <a:t>Cipher</a:t>
            </a:r>
            <a:r>
              <a:rPr spc="-35" dirty="0"/>
              <a:t> </a:t>
            </a:r>
            <a:r>
              <a:rPr spc="-50" dirty="0"/>
              <a:t>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378" y="1806701"/>
            <a:ext cx="7920990" cy="404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indent="351790" algn="just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364490" algn="l"/>
              </a:tabLst>
            </a:pPr>
            <a:r>
              <a:rPr sz="2200" dirty="0">
                <a:latin typeface="Calibri"/>
                <a:cs typeface="Calibri"/>
              </a:rPr>
              <a:t>Kerckhoffs’s</a:t>
            </a:r>
            <a:r>
              <a:rPr sz="2200" spc="5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Principle</a:t>
            </a:r>
            <a:r>
              <a:rPr sz="2200" spc="5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5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5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cipher</a:t>
            </a:r>
            <a:r>
              <a:rPr sz="2200" spc="5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should</a:t>
            </a:r>
            <a:r>
              <a:rPr sz="2200" spc="5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remain</a:t>
            </a:r>
            <a:r>
              <a:rPr sz="2200" spc="5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secure</a:t>
            </a:r>
            <a:r>
              <a:rPr sz="2200" spc="5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even</a:t>
            </a:r>
            <a:r>
              <a:rPr sz="2200" spc="5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everything</a:t>
            </a:r>
            <a:r>
              <a:rPr sz="2200" spc="3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about</a:t>
            </a:r>
            <a:r>
              <a:rPr sz="2200" spc="3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3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system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(except</a:t>
            </a:r>
            <a:r>
              <a:rPr sz="2200" spc="3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key)</a:t>
            </a:r>
            <a:r>
              <a:rPr sz="2200" spc="3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3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public</a:t>
            </a:r>
            <a:r>
              <a:rPr sz="2200" spc="3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knowledge. </a:t>
            </a:r>
            <a:r>
              <a:rPr sz="2200" dirty="0">
                <a:latin typeface="Calibri"/>
                <a:cs typeface="Calibri"/>
              </a:rPr>
              <a:t>Focuses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security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entirely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secrecy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key,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algorithm.</a:t>
            </a:r>
            <a:endParaRPr sz="2200">
              <a:latin typeface="Calibri"/>
              <a:cs typeface="Calibri"/>
            </a:endParaRPr>
          </a:p>
          <a:p>
            <a:pPr marL="12700" marR="5080" indent="340995" algn="just">
              <a:lnSpc>
                <a:spcPct val="100000"/>
              </a:lnSpc>
              <a:spcBef>
                <a:spcPts val="2640"/>
              </a:spcBef>
              <a:buAutoNum type="arabicPeriod" startAt="3"/>
              <a:tabLst>
                <a:tab pos="353695" algn="l"/>
              </a:tabLst>
            </a:pPr>
            <a:r>
              <a:rPr sz="2200" dirty="0">
                <a:latin typeface="Calibri"/>
                <a:cs typeface="Calibri"/>
              </a:rPr>
              <a:t>Iterative</a:t>
            </a:r>
            <a:r>
              <a:rPr sz="2200" spc="4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Structure</a:t>
            </a:r>
            <a:r>
              <a:rPr sz="2200" spc="4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(Rounds)Instead</a:t>
            </a:r>
            <a:r>
              <a:rPr sz="2200" spc="4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43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4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single</a:t>
            </a:r>
            <a:r>
              <a:rPr sz="2200" spc="4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operation,</a:t>
            </a:r>
            <a:r>
              <a:rPr sz="2200" spc="43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block </a:t>
            </a:r>
            <a:r>
              <a:rPr sz="2200" dirty="0">
                <a:latin typeface="Calibri"/>
                <a:cs typeface="Calibri"/>
              </a:rPr>
              <a:t>ciphers</a:t>
            </a:r>
            <a:r>
              <a:rPr sz="2200" spc="254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apply</a:t>
            </a:r>
            <a:r>
              <a:rPr sz="2200" spc="254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multiple</a:t>
            </a:r>
            <a:r>
              <a:rPr sz="2200" spc="26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rounds</a:t>
            </a:r>
            <a:r>
              <a:rPr sz="2200" spc="254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254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transformations.</a:t>
            </a:r>
            <a:r>
              <a:rPr sz="2200" spc="250" dirty="0">
                <a:latin typeface="Calibri"/>
                <a:cs typeface="Calibri"/>
              </a:rPr>
              <a:t> 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254" dirty="0">
                <a:latin typeface="Calibri"/>
                <a:cs typeface="Calibri"/>
              </a:rPr>
              <a:t>  </a:t>
            </a:r>
            <a:r>
              <a:rPr sz="2200" spc="-10" dirty="0">
                <a:latin typeface="Calibri"/>
                <a:cs typeface="Calibri"/>
              </a:rPr>
              <a:t>round </a:t>
            </a:r>
            <a:r>
              <a:rPr sz="2200" dirty="0">
                <a:latin typeface="Calibri"/>
                <a:cs typeface="Calibri"/>
              </a:rPr>
              <a:t>improves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confusion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diffusion.</a:t>
            </a:r>
            <a:endParaRPr sz="2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200" b="1" dirty="0">
                <a:latin typeface="Calibri"/>
                <a:cs typeface="Calibri"/>
              </a:rPr>
              <a:t>Example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10,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12,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14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rounds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depending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size.</a:t>
            </a:r>
            <a:endParaRPr sz="2200">
              <a:latin typeface="Calibri"/>
              <a:cs typeface="Calibri"/>
            </a:endParaRPr>
          </a:p>
          <a:p>
            <a:pPr marL="12700" marR="5080" indent="319405" algn="just">
              <a:lnSpc>
                <a:spcPct val="100000"/>
              </a:lnSpc>
              <a:spcBef>
                <a:spcPts val="2645"/>
              </a:spcBef>
              <a:buAutoNum type="arabicPeriod" startAt="5"/>
              <a:tabLst>
                <a:tab pos="332105" algn="l"/>
              </a:tabLst>
            </a:pPr>
            <a:r>
              <a:rPr sz="2200" dirty="0">
                <a:latin typeface="Calibri"/>
                <a:cs typeface="Calibri"/>
              </a:rPr>
              <a:t>Key</a:t>
            </a:r>
            <a:r>
              <a:rPr sz="2200" spc="3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Expansion</a:t>
            </a:r>
            <a:r>
              <a:rPr sz="2200" spc="3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3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key</a:t>
            </a:r>
            <a:r>
              <a:rPr sz="2200" spc="3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schedule</a:t>
            </a:r>
            <a:r>
              <a:rPr sz="2200" spc="2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algorithm</a:t>
            </a:r>
            <a:r>
              <a:rPr sz="2200" spc="3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generates</a:t>
            </a:r>
            <a:r>
              <a:rPr sz="2200" spc="3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2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different </a:t>
            </a:r>
            <a:r>
              <a:rPr sz="2200" dirty="0">
                <a:latin typeface="Calibri"/>
                <a:cs typeface="Calibri"/>
              </a:rPr>
              <a:t>subkey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round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2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original</a:t>
            </a:r>
            <a:r>
              <a:rPr sz="2200" spc="2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key.</a:t>
            </a:r>
            <a:r>
              <a:rPr sz="2200" spc="2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Strong</a:t>
            </a:r>
            <a:r>
              <a:rPr sz="2200" spc="2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key</a:t>
            </a:r>
            <a:r>
              <a:rPr sz="2200" spc="28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expansion </a:t>
            </a:r>
            <a:r>
              <a:rPr sz="2200" dirty="0">
                <a:latin typeface="Calibri"/>
                <a:cs typeface="Calibri"/>
              </a:rPr>
              <a:t>ensures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better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security.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8"/>
            <a:ext cx="9144000" cy="68579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Stream</a:t>
            </a:r>
            <a:r>
              <a:rPr spc="-55" dirty="0"/>
              <a:t> </a:t>
            </a:r>
            <a:r>
              <a:rPr dirty="0"/>
              <a:t>cipher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Block</a:t>
            </a:r>
            <a:r>
              <a:rPr spc="-50" dirty="0"/>
              <a:t> </a:t>
            </a:r>
            <a:r>
              <a:rPr spc="-10" dirty="0"/>
              <a:t>Cipher:</a:t>
            </a:r>
          </a:p>
        </p:txBody>
      </p:sp>
      <p:sp>
        <p:nvSpPr>
          <p:cNvPr id="3" name="object 3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36420" y="1662683"/>
            <a:ext cx="1986280" cy="3096895"/>
          </a:xfrm>
          <a:custGeom>
            <a:avLst/>
            <a:gdLst/>
            <a:ahLst/>
            <a:cxnLst/>
            <a:rect l="l" t="t" r="r" b="b"/>
            <a:pathLst>
              <a:path w="1986279" h="3096895">
                <a:moveTo>
                  <a:pt x="0" y="3096768"/>
                </a:moveTo>
                <a:lnTo>
                  <a:pt x="1985772" y="3096768"/>
                </a:lnTo>
                <a:lnTo>
                  <a:pt x="1985772" y="0"/>
                </a:lnTo>
                <a:lnTo>
                  <a:pt x="0" y="0"/>
                </a:lnTo>
                <a:lnTo>
                  <a:pt x="0" y="3096768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17166" y="4280661"/>
            <a:ext cx="1222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ENCRYPTION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01595" y="2022348"/>
            <a:ext cx="1490980" cy="914400"/>
          </a:xfrm>
          <a:prstGeom prst="rect">
            <a:avLst/>
          </a:prstGeom>
          <a:solidFill>
            <a:srgbClr val="D9D9D9"/>
          </a:solidFill>
          <a:ln w="12192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22250" marR="215265" indent="38100" algn="just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Bit-stream Generation algorithm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44311" y="1662683"/>
            <a:ext cx="1908175" cy="3096895"/>
          </a:xfrm>
          <a:custGeom>
            <a:avLst/>
            <a:gdLst/>
            <a:ahLst/>
            <a:cxnLst/>
            <a:rect l="l" t="t" r="r" b="b"/>
            <a:pathLst>
              <a:path w="1908175" h="3096895">
                <a:moveTo>
                  <a:pt x="0" y="3096768"/>
                </a:moveTo>
                <a:lnTo>
                  <a:pt x="1908047" y="3096768"/>
                </a:lnTo>
                <a:lnTo>
                  <a:pt x="1908047" y="0"/>
                </a:lnTo>
                <a:lnTo>
                  <a:pt x="0" y="0"/>
                </a:lnTo>
                <a:lnTo>
                  <a:pt x="0" y="3096768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413510" y="2432050"/>
            <a:ext cx="2929255" cy="1753235"/>
            <a:chOff x="1413510" y="2432050"/>
            <a:chExt cx="2929255" cy="1753235"/>
          </a:xfrm>
        </p:grpSpPr>
        <p:sp>
          <p:nvSpPr>
            <p:cNvPr id="9" name="object 9"/>
            <p:cNvSpPr/>
            <p:nvPr/>
          </p:nvSpPr>
          <p:spPr>
            <a:xfrm>
              <a:off x="1413510" y="2958845"/>
              <a:ext cx="2929255" cy="1000760"/>
            </a:xfrm>
            <a:custGeom>
              <a:avLst/>
              <a:gdLst/>
              <a:ahLst/>
              <a:cxnLst/>
              <a:rect l="l" t="t" r="r" b="b"/>
              <a:pathLst>
                <a:path w="2929254" h="1000760">
                  <a:moveTo>
                    <a:pt x="1300226" y="937260"/>
                  </a:moveTo>
                  <a:lnTo>
                    <a:pt x="1280414" y="927354"/>
                  </a:lnTo>
                  <a:lnTo>
                    <a:pt x="1173226" y="873760"/>
                  </a:lnTo>
                  <a:lnTo>
                    <a:pt x="1173226" y="927354"/>
                  </a:lnTo>
                  <a:lnTo>
                    <a:pt x="0" y="927354"/>
                  </a:lnTo>
                  <a:lnTo>
                    <a:pt x="0" y="947166"/>
                  </a:lnTo>
                  <a:lnTo>
                    <a:pt x="1173226" y="947166"/>
                  </a:lnTo>
                  <a:lnTo>
                    <a:pt x="1173226" y="1000760"/>
                  </a:lnTo>
                  <a:lnTo>
                    <a:pt x="1280414" y="947166"/>
                  </a:lnTo>
                  <a:lnTo>
                    <a:pt x="1300226" y="937260"/>
                  </a:lnTo>
                  <a:close/>
                </a:path>
                <a:path w="2929254" h="1000760">
                  <a:moveTo>
                    <a:pt x="1489964" y="665099"/>
                  </a:moveTo>
                  <a:lnTo>
                    <a:pt x="1436370" y="665099"/>
                  </a:lnTo>
                  <a:lnTo>
                    <a:pt x="1436370" y="0"/>
                  </a:lnTo>
                  <a:lnTo>
                    <a:pt x="1416558" y="0"/>
                  </a:lnTo>
                  <a:lnTo>
                    <a:pt x="1416558" y="665099"/>
                  </a:lnTo>
                  <a:lnTo>
                    <a:pt x="1362964" y="665099"/>
                  </a:lnTo>
                  <a:lnTo>
                    <a:pt x="1426464" y="792099"/>
                  </a:lnTo>
                  <a:lnTo>
                    <a:pt x="1483614" y="677799"/>
                  </a:lnTo>
                  <a:lnTo>
                    <a:pt x="1489964" y="665099"/>
                  </a:lnTo>
                  <a:close/>
                </a:path>
                <a:path w="2929254" h="1000760">
                  <a:moveTo>
                    <a:pt x="2928747" y="937260"/>
                  </a:moveTo>
                  <a:lnTo>
                    <a:pt x="2908935" y="927354"/>
                  </a:lnTo>
                  <a:lnTo>
                    <a:pt x="2801747" y="873760"/>
                  </a:lnTo>
                  <a:lnTo>
                    <a:pt x="2801747" y="927354"/>
                  </a:lnTo>
                  <a:lnTo>
                    <a:pt x="1560576" y="927354"/>
                  </a:lnTo>
                  <a:lnTo>
                    <a:pt x="1560576" y="947166"/>
                  </a:lnTo>
                  <a:lnTo>
                    <a:pt x="2801747" y="947166"/>
                  </a:lnTo>
                  <a:lnTo>
                    <a:pt x="2801747" y="1000760"/>
                  </a:lnTo>
                  <a:lnTo>
                    <a:pt x="2908935" y="947166"/>
                  </a:lnTo>
                  <a:lnTo>
                    <a:pt x="2928747" y="937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7940" y="3723144"/>
              <a:ext cx="559307" cy="46175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33906" y="2432050"/>
              <a:ext cx="568960" cy="127000"/>
            </a:xfrm>
            <a:custGeom>
              <a:avLst/>
              <a:gdLst/>
              <a:ahLst/>
              <a:cxnLst/>
              <a:rect l="l" t="t" r="r" b="b"/>
              <a:pathLst>
                <a:path w="568960" h="127000">
                  <a:moveTo>
                    <a:pt x="441960" y="0"/>
                  </a:moveTo>
                  <a:lnTo>
                    <a:pt x="441960" y="127000"/>
                  </a:lnTo>
                  <a:lnTo>
                    <a:pt x="549148" y="73405"/>
                  </a:lnTo>
                  <a:lnTo>
                    <a:pt x="454660" y="73405"/>
                  </a:lnTo>
                  <a:lnTo>
                    <a:pt x="454660" y="53594"/>
                  </a:lnTo>
                  <a:lnTo>
                    <a:pt x="549148" y="53594"/>
                  </a:lnTo>
                  <a:lnTo>
                    <a:pt x="441960" y="0"/>
                  </a:lnTo>
                  <a:close/>
                </a:path>
                <a:path w="568960" h="127000">
                  <a:moveTo>
                    <a:pt x="441960" y="53594"/>
                  </a:moveTo>
                  <a:lnTo>
                    <a:pt x="0" y="53594"/>
                  </a:lnTo>
                  <a:lnTo>
                    <a:pt x="0" y="73405"/>
                  </a:lnTo>
                  <a:lnTo>
                    <a:pt x="441960" y="73405"/>
                  </a:lnTo>
                  <a:lnTo>
                    <a:pt x="441960" y="53594"/>
                  </a:lnTo>
                  <a:close/>
                </a:path>
                <a:path w="568960" h="127000">
                  <a:moveTo>
                    <a:pt x="549148" y="53594"/>
                  </a:moveTo>
                  <a:lnTo>
                    <a:pt x="454660" y="53594"/>
                  </a:lnTo>
                  <a:lnTo>
                    <a:pt x="454660" y="73405"/>
                  </a:lnTo>
                  <a:lnTo>
                    <a:pt x="549148" y="73405"/>
                  </a:lnTo>
                  <a:lnTo>
                    <a:pt x="568960" y="63500"/>
                  </a:lnTo>
                  <a:lnTo>
                    <a:pt x="549148" y="535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92546" y="4280661"/>
            <a:ext cx="1212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DECRYPTION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82055" y="2022348"/>
            <a:ext cx="1490980" cy="914400"/>
          </a:xfrm>
          <a:prstGeom prst="rect">
            <a:avLst/>
          </a:prstGeom>
          <a:solidFill>
            <a:srgbClr val="D9D9D9"/>
          </a:solidFill>
          <a:ln w="12192">
            <a:solidFill>
              <a:srgbClr val="000000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22250" marR="215265" indent="38100" algn="just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latin typeface="Calibri"/>
                <a:cs typeface="Calibri"/>
              </a:rPr>
              <a:t>Bit-stream Generation algorithm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64658" y="2416810"/>
            <a:ext cx="2693035" cy="1768475"/>
            <a:chOff x="5264658" y="2416810"/>
            <a:chExt cx="2693035" cy="1768475"/>
          </a:xfrm>
        </p:grpSpPr>
        <p:sp>
          <p:nvSpPr>
            <p:cNvPr id="15" name="object 15"/>
            <p:cNvSpPr/>
            <p:nvPr/>
          </p:nvSpPr>
          <p:spPr>
            <a:xfrm>
              <a:off x="5264658" y="2958845"/>
              <a:ext cx="2693035" cy="1000760"/>
            </a:xfrm>
            <a:custGeom>
              <a:avLst/>
              <a:gdLst/>
              <a:ahLst/>
              <a:cxnLst/>
              <a:rect l="l" t="t" r="r" b="b"/>
              <a:pathLst>
                <a:path w="2693034" h="1000760">
                  <a:moveTo>
                    <a:pt x="1064387" y="937260"/>
                  </a:moveTo>
                  <a:lnTo>
                    <a:pt x="1044575" y="927354"/>
                  </a:lnTo>
                  <a:lnTo>
                    <a:pt x="937387" y="873760"/>
                  </a:lnTo>
                  <a:lnTo>
                    <a:pt x="937387" y="927354"/>
                  </a:lnTo>
                  <a:lnTo>
                    <a:pt x="0" y="927354"/>
                  </a:lnTo>
                  <a:lnTo>
                    <a:pt x="0" y="947166"/>
                  </a:lnTo>
                  <a:lnTo>
                    <a:pt x="937387" y="947166"/>
                  </a:lnTo>
                  <a:lnTo>
                    <a:pt x="937387" y="1000760"/>
                  </a:lnTo>
                  <a:lnTo>
                    <a:pt x="1044575" y="947166"/>
                  </a:lnTo>
                  <a:lnTo>
                    <a:pt x="1064387" y="937260"/>
                  </a:lnTo>
                  <a:close/>
                </a:path>
                <a:path w="2693034" h="1000760">
                  <a:moveTo>
                    <a:pt x="1243063" y="665099"/>
                  </a:moveTo>
                  <a:lnTo>
                    <a:pt x="1189482" y="665099"/>
                  </a:lnTo>
                  <a:lnTo>
                    <a:pt x="1189482" y="0"/>
                  </a:lnTo>
                  <a:lnTo>
                    <a:pt x="1169670" y="0"/>
                  </a:lnTo>
                  <a:lnTo>
                    <a:pt x="1169670" y="665099"/>
                  </a:lnTo>
                  <a:lnTo>
                    <a:pt x="1116076" y="665099"/>
                  </a:lnTo>
                  <a:lnTo>
                    <a:pt x="1179576" y="792099"/>
                  </a:lnTo>
                  <a:lnTo>
                    <a:pt x="1236713" y="677799"/>
                  </a:lnTo>
                  <a:lnTo>
                    <a:pt x="1243063" y="665099"/>
                  </a:lnTo>
                  <a:close/>
                </a:path>
                <a:path w="2693034" h="1000760">
                  <a:moveTo>
                    <a:pt x="2692527" y="920496"/>
                  </a:moveTo>
                  <a:lnTo>
                    <a:pt x="2674759" y="911860"/>
                  </a:lnTo>
                  <a:lnTo>
                    <a:pt x="2564765" y="858393"/>
                  </a:lnTo>
                  <a:lnTo>
                    <a:pt x="2565400" y="911860"/>
                  </a:lnTo>
                  <a:lnTo>
                    <a:pt x="2565400" y="912012"/>
                  </a:lnTo>
                  <a:lnTo>
                    <a:pt x="1324216" y="926211"/>
                  </a:lnTo>
                  <a:lnTo>
                    <a:pt x="1324483" y="946023"/>
                  </a:lnTo>
                  <a:lnTo>
                    <a:pt x="2565641" y="931824"/>
                  </a:lnTo>
                  <a:lnTo>
                    <a:pt x="2566289" y="985393"/>
                  </a:lnTo>
                  <a:lnTo>
                    <a:pt x="2692527" y="9204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82868" y="3723144"/>
              <a:ext cx="559308" cy="46175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64658" y="2416810"/>
              <a:ext cx="518159" cy="127000"/>
            </a:xfrm>
            <a:custGeom>
              <a:avLst/>
              <a:gdLst/>
              <a:ahLst/>
              <a:cxnLst/>
              <a:rect l="l" t="t" r="r" b="b"/>
              <a:pathLst>
                <a:path w="518160" h="127000">
                  <a:moveTo>
                    <a:pt x="390905" y="0"/>
                  </a:moveTo>
                  <a:lnTo>
                    <a:pt x="390905" y="127000"/>
                  </a:lnTo>
                  <a:lnTo>
                    <a:pt x="498094" y="73405"/>
                  </a:lnTo>
                  <a:lnTo>
                    <a:pt x="403605" y="73405"/>
                  </a:lnTo>
                  <a:lnTo>
                    <a:pt x="403605" y="53593"/>
                  </a:lnTo>
                  <a:lnTo>
                    <a:pt x="498093" y="53593"/>
                  </a:lnTo>
                  <a:lnTo>
                    <a:pt x="390905" y="0"/>
                  </a:lnTo>
                  <a:close/>
                </a:path>
                <a:path w="518160" h="127000">
                  <a:moveTo>
                    <a:pt x="390905" y="53593"/>
                  </a:moveTo>
                  <a:lnTo>
                    <a:pt x="0" y="53593"/>
                  </a:lnTo>
                  <a:lnTo>
                    <a:pt x="0" y="73405"/>
                  </a:lnTo>
                  <a:lnTo>
                    <a:pt x="390905" y="73405"/>
                  </a:lnTo>
                  <a:lnTo>
                    <a:pt x="390905" y="53593"/>
                  </a:lnTo>
                  <a:close/>
                </a:path>
                <a:path w="518160" h="127000">
                  <a:moveTo>
                    <a:pt x="498093" y="53593"/>
                  </a:moveTo>
                  <a:lnTo>
                    <a:pt x="403605" y="53593"/>
                  </a:lnTo>
                  <a:lnTo>
                    <a:pt x="403605" y="73405"/>
                  </a:lnTo>
                  <a:lnTo>
                    <a:pt x="498094" y="73405"/>
                  </a:lnTo>
                  <a:lnTo>
                    <a:pt x="517905" y="63500"/>
                  </a:lnTo>
                  <a:lnTo>
                    <a:pt x="498093" y="53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8191" y="3543122"/>
            <a:ext cx="11791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Plaintext(p</a:t>
            </a:r>
            <a:r>
              <a:rPr sz="1800" spc="-15" baseline="-20833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21590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100101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7087" y="2159000"/>
            <a:ext cx="6330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Key(k</a:t>
            </a:r>
            <a:r>
              <a:rPr sz="1800" spc="-1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2891" y="2291588"/>
            <a:ext cx="720725" cy="4419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7475" algn="r">
              <a:lnSpc>
                <a:spcPts val="1280"/>
              </a:lnSpc>
              <a:spcBef>
                <a:spcPts val="100"/>
              </a:spcBef>
            </a:pPr>
            <a:r>
              <a:rPr sz="1200" spc="-50" dirty="0">
                <a:latin typeface="Calibri"/>
                <a:cs typeface="Calibri"/>
              </a:rPr>
              <a:t>i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ts val="2000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010101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954779" y="3543122"/>
            <a:ext cx="131318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Ciphertext(c</a:t>
            </a:r>
            <a:r>
              <a:rPr sz="1800" spc="-15" baseline="-20833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110000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87901" y="2144014"/>
            <a:ext cx="771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4381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Key(k</a:t>
            </a:r>
            <a:r>
              <a:rPr sz="1800" spc="-15" baseline="-20833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)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010101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85227" y="3543122"/>
            <a:ext cx="11791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Plaintext(p</a:t>
            </a:r>
            <a:r>
              <a:rPr sz="1800" spc="-15" baseline="-20833" dirty="0">
                <a:latin typeface="Calibri"/>
                <a:cs typeface="Calibri"/>
              </a:rPr>
              <a:t>i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21590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100101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3186" y="3051428"/>
            <a:ext cx="2305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K</a:t>
            </a:r>
            <a:r>
              <a:rPr sz="1800" spc="-37" baseline="-20833" dirty="0"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82460" y="3064890"/>
            <a:ext cx="2305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K</a:t>
            </a:r>
            <a:r>
              <a:rPr sz="1800" spc="-37" baseline="-20833" dirty="0">
                <a:latin typeface="Calibri"/>
                <a:cs typeface="Calibri"/>
              </a:rPr>
              <a:t>i</a:t>
            </a:r>
            <a:endParaRPr sz="1800" baseline="-20833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Stream</a:t>
            </a:r>
            <a:r>
              <a:rPr spc="-55" dirty="0"/>
              <a:t> </a:t>
            </a:r>
            <a:r>
              <a:rPr dirty="0"/>
              <a:t>cipher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Block</a:t>
            </a:r>
            <a:r>
              <a:rPr spc="-45" dirty="0"/>
              <a:t> </a:t>
            </a:r>
            <a:r>
              <a:rPr spc="-10" dirty="0"/>
              <a:t>Cipher: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pc="-50" dirty="0"/>
              <a:t>A</a:t>
            </a:r>
            <a:r>
              <a:rPr dirty="0"/>
              <a:t>	block</a:t>
            </a:r>
            <a:r>
              <a:rPr spc="-35" dirty="0"/>
              <a:t> </a:t>
            </a:r>
            <a:r>
              <a:rPr dirty="0"/>
              <a:t>cipher</a:t>
            </a:r>
            <a:r>
              <a:rPr spc="-2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one</a:t>
            </a:r>
            <a:r>
              <a:rPr spc="-2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which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block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plaintext</a:t>
            </a:r>
            <a:r>
              <a:rPr spc="-2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spc="-10" dirty="0"/>
              <a:t>treated</a:t>
            </a:r>
            <a:r>
              <a:rPr spc="-25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spc="-50" dirty="0"/>
              <a:t>a </a:t>
            </a:r>
            <a:r>
              <a:rPr dirty="0"/>
              <a:t>whole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used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dirty="0"/>
              <a:t>produce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ciphertext</a:t>
            </a:r>
            <a:r>
              <a:rPr spc="-25" dirty="0"/>
              <a:t> </a:t>
            </a:r>
            <a:r>
              <a:rPr dirty="0"/>
              <a:t>block</a:t>
            </a:r>
            <a:r>
              <a:rPr spc="-4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equal</a:t>
            </a:r>
            <a:r>
              <a:rPr spc="-35" dirty="0"/>
              <a:t> </a:t>
            </a:r>
            <a:r>
              <a:rPr spc="-10" dirty="0"/>
              <a:t>length.</a:t>
            </a:r>
          </a:p>
          <a:p>
            <a:pPr marL="12700">
              <a:lnSpc>
                <a:spcPct val="100000"/>
              </a:lnSpc>
            </a:pPr>
            <a:r>
              <a:rPr spc="-25" dirty="0"/>
              <a:t>Typically,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block</a:t>
            </a:r>
            <a:r>
              <a:rPr spc="-25" dirty="0"/>
              <a:t> </a:t>
            </a:r>
            <a:r>
              <a:rPr dirty="0"/>
              <a:t>size</a:t>
            </a:r>
            <a:r>
              <a:rPr spc="-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64</a:t>
            </a:r>
            <a:r>
              <a:rPr spc="-25" dirty="0"/>
              <a:t> </a:t>
            </a:r>
            <a:r>
              <a:rPr dirty="0"/>
              <a:t>or</a:t>
            </a:r>
            <a:r>
              <a:rPr spc="-25" dirty="0"/>
              <a:t> </a:t>
            </a:r>
            <a:r>
              <a:rPr dirty="0"/>
              <a:t>128</a:t>
            </a:r>
            <a:r>
              <a:rPr spc="-25" dirty="0"/>
              <a:t> </a:t>
            </a:r>
            <a:r>
              <a:rPr dirty="0"/>
              <a:t>bits</a:t>
            </a:r>
            <a:r>
              <a:rPr spc="-2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spc="-10" dirty="0"/>
              <a:t>used.</a:t>
            </a:r>
          </a:p>
          <a:p>
            <a:pPr marL="12700" marR="5756910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Examples: </a:t>
            </a:r>
            <a:r>
              <a:rPr spc="-10" dirty="0"/>
              <a:t>Feistel</a:t>
            </a:r>
            <a:r>
              <a:rPr spc="-80" dirty="0"/>
              <a:t> </a:t>
            </a:r>
            <a:r>
              <a:rPr spc="-10" dirty="0"/>
              <a:t>cipher </a:t>
            </a:r>
            <a:r>
              <a:rPr spc="-25" dirty="0"/>
              <a:t>DES</a:t>
            </a:r>
          </a:p>
          <a:p>
            <a:pPr marL="12700" marR="6132195">
              <a:lnSpc>
                <a:spcPct val="100000"/>
              </a:lnSpc>
            </a:pPr>
            <a:r>
              <a:rPr spc="-10" dirty="0"/>
              <a:t>Triple</a:t>
            </a:r>
            <a:r>
              <a:rPr spc="-100" dirty="0"/>
              <a:t> </a:t>
            </a:r>
            <a:r>
              <a:rPr spc="-25" dirty="0"/>
              <a:t>DES AES</a:t>
            </a:r>
          </a:p>
        </p:txBody>
      </p:sp>
      <p:sp>
        <p:nvSpPr>
          <p:cNvPr id="4" name="object 4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Stream</a:t>
            </a:r>
            <a:r>
              <a:rPr spc="-55" dirty="0"/>
              <a:t> </a:t>
            </a:r>
            <a:r>
              <a:rPr dirty="0"/>
              <a:t>cipher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Block</a:t>
            </a:r>
            <a:r>
              <a:rPr spc="-50" dirty="0"/>
              <a:t> </a:t>
            </a:r>
            <a:r>
              <a:rPr spc="-10" dirty="0"/>
              <a:t>Cipher:</a:t>
            </a:r>
          </a:p>
        </p:txBody>
      </p:sp>
      <p:sp>
        <p:nvSpPr>
          <p:cNvPr id="3" name="object 3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05458" y="3515614"/>
            <a:ext cx="2821940" cy="927100"/>
            <a:chOff x="1505458" y="3515614"/>
            <a:chExt cx="2821940" cy="927100"/>
          </a:xfrm>
        </p:grpSpPr>
        <p:sp>
          <p:nvSpPr>
            <p:cNvPr id="5" name="object 5"/>
            <p:cNvSpPr/>
            <p:nvPr/>
          </p:nvSpPr>
          <p:spPr>
            <a:xfrm>
              <a:off x="1511808" y="3521964"/>
              <a:ext cx="2809240" cy="914400"/>
            </a:xfrm>
            <a:custGeom>
              <a:avLst/>
              <a:gdLst/>
              <a:ahLst/>
              <a:cxnLst/>
              <a:rect l="l" t="t" r="r" b="b"/>
              <a:pathLst>
                <a:path w="2809240" h="914400">
                  <a:moveTo>
                    <a:pt x="2808731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808731" y="914400"/>
                  </a:lnTo>
                  <a:lnTo>
                    <a:pt x="2808731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11808" y="3521964"/>
              <a:ext cx="2809240" cy="914400"/>
            </a:xfrm>
            <a:custGeom>
              <a:avLst/>
              <a:gdLst/>
              <a:ahLst/>
              <a:cxnLst/>
              <a:rect l="l" t="t" r="r" b="b"/>
              <a:pathLst>
                <a:path w="2809240" h="914400">
                  <a:moveTo>
                    <a:pt x="0" y="914400"/>
                  </a:moveTo>
                  <a:lnTo>
                    <a:pt x="2808731" y="914400"/>
                  </a:lnTo>
                  <a:lnTo>
                    <a:pt x="2808731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98117" y="3782314"/>
            <a:ext cx="24364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Encryption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64909" y="3515614"/>
            <a:ext cx="2388870" cy="927100"/>
            <a:chOff x="6264909" y="3515614"/>
            <a:chExt cx="2388870" cy="927100"/>
          </a:xfrm>
        </p:grpSpPr>
        <p:sp>
          <p:nvSpPr>
            <p:cNvPr id="9" name="object 9"/>
            <p:cNvSpPr/>
            <p:nvPr/>
          </p:nvSpPr>
          <p:spPr>
            <a:xfrm>
              <a:off x="6271259" y="3521964"/>
              <a:ext cx="2376170" cy="914400"/>
            </a:xfrm>
            <a:custGeom>
              <a:avLst/>
              <a:gdLst/>
              <a:ahLst/>
              <a:cxnLst/>
              <a:rect l="l" t="t" r="r" b="b"/>
              <a:pathLst>
                <a:path w="2376170" h="914400">
                  <a:moveTo>
                    <a:pt x="2375916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375916" y="914400"/>
                  </a:lnTo>
                  <a:lnTo>
                    <a:pt x="23759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71259" y="3521964"/>
              <a:ext cx="2376170" cy="914400"/>
            </a:xfrm>
            <a:custGeom>
              <a:avLst/>
              <a:gdLst/>
              <a:ahLst/>
              <a:cxnLst/>
              <a:rect l="l" t="t" r="r" b="b"/>
              <a:pathLst>
                <a:path w="2376170" h="914400">
                  <a:moveTo>
                    <a:pt x="0" y="914400"/>
                  </a:moveTo>
                  <a:lnTo>
                    <a:pt x="2375916" y="914400"/>
                  </a:lnTo>
                  <a:lnTo>
                    <a:pt x="2375916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22440" y="3614115"/>
            <a:ext cx="127508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Decryption</a:t>
            </a:r>
            <a:endParaRPr sz="2200">
              <a:latin typeface="Calibri"/>
              <a:cs typeface="Calibri"/>
            </a:endParaRPr>
          </a:p>
          <a:p>
            <a:pPr marL="74930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Calibri"/>
                <a:cs typeface="Calibri"/>
              </a:rPr>
              <a:t>Algorithm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7207" y="4853940"/>
            <a:ext cx="1684020" cy="4572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350"/>
              </a:spcBef>
            </a:pPr>
            <a:r>
              <a:rPr sz="2200" spc="-10" dirty="0">
                <a:latin typeface="Calibri"/>
                <a:cs typeface="Calibri"/>
              </a:rPr>
              <a:t>Plaintext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33016" y="2682239"/>
            <a:ext cx="1765300" cy="4572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387985">
              <a:lnSpc>
                <a:spcPct val="100000"/>
              </a:lnSpc>
              <a:spcBef>
                <a:spcPts val="350"/>
              </a:spcBef>
            </a:pPr>
            <a:r>
              <a:rPr sz="2200" spc="-10" dirty="0">
                <a:latin typeface="Calibri"/>
                <a:cs typeface="Calibri"/>
              </a:rPr>
              <a:t>Plaintext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17207" y="2695955"/>
            <a:ext cx="1684020" cy="4572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52095">
              <a:lnSpc>
                <a:spcPct val="100000"/>
              </a:lnSpc>
              <a:spcBef>
                <a:spcPts val="345"/>
              </a:spcBef>
            </a:pPr>
            <a:r>
              <a:rPr sz="2200" spc="-10" dirty="0">
                <a:latin typeface="Calibri"/>
                <a:cs typeface="Calibri"/>
              </a:rPr>
              <a:t>Ciphertext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33016" y="4817364"/>
            <a:ext cx="1765300" cy="457200"/>
          </a:xfrm>
          <a:prstGeom prst="rect">
            <a:avLst/>
          </a:prstGeom>
          <a:ln w="12192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355"/>
              </a:spcBef>
            </a:pPr>
            <a:r>
              <a:rPr sz="2200" spc="-10" dirty="0">
                <a:latin typeface="Calibri"/>
                <a:cs typeface="Calibri"/>
              </a:rPr>
              <a:t>Ciphertext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6498" y="2861817"/>
            <a:ext cx="6588125" cy="2195830"/>
          </a:xfrm>
          <a:custGeom>
            <a:avLst/>
            <a:gdLst/>
            <a:ahLst/>
            <a:cxnLst/>
            <a:rect l="l" t="t" r="r" b="b"/>
            <a:pathLst>
              <a:path w="6588125" h="2195829">
                <a:moveTo>
                  <a:pt x="576072" y="1124204"/>
                </a:moveTo>
                <a:lnTo>
                  <a:pt x="556247" y="1114298"/>
                </a:lnTo>
                <a:lnTo>
                  <a:pt x="449072" y="1060704"/>
                </a:lnTo>
                <a:lnTo>
                  <a:pt x="449072" y="1114298"/>
                </a:lnTo>
                <a:lnTo>
                  <a:pt x="0" y="1114298"/>
                </a:lnTo>
                <a:lnTo>
                  <a:pt x="0" y="1134110"/>
                </a:lnTo>
                <a:lnTo>
                  <a:pt x="449072" y="1134110"/>
                </a:lnTo>
                <a:lnTo>
                  <a:pt x="449072" y="1187704"/>
                </a:lnTo>
                <a:lnTo>
                  <a:pt x="556260" y="1134110"/>
                </a:lnTo>
                <a:lnTo>
                  <a:pt x="576072" y="1124204"/>
                </a:lnTo>
                <a:close/>
              </a:path>
              <a:path w="6588125" h="2195829">
                <a:moveTo>
                  <a:pt x="2043176" y="1830070"/>
                </a:moveTo>
                <a:lnTo>
                  <a:pt x="1989582" y="1830070"/>
                </a:lnTo>
                <a:lnTo>
                  <a:pt x="1989582" y="1575308"/>
                </a:lnTo>
                <a:lnTo>
                  <a:pt x="1969770" y="1575308"/>
                </a:lnTo>
                <a:lnTo>
                  <a:pt x="1969770" y="1830070"/>
                </a:lnTo>
                <a:lnTo>
                  <a:pt x="1916176" y="1830070"/>
                </a:lnTo>
                <a:lnTo>
                  <a:pt x="1979676" y="1957070"/>
                </a:lnTo>
                <a:lnTo>
                  <a:pt x="2036826" y="1842770"/>
                </a:lnTo>
                <a:lnTo>
                  <a:pt x="2043176" y="1830070"/>
                </a:lnTo>
                <a:close/>
              </a:path>
              <a:path w="6588125" h="2195829">
                <a:moveTo>
                  <a:pt x="2043176" y="533146"/>
                </a:moveTo>
                <a:lnTo>
                  <a:pt x="1989582" y="533146"/>
                </a:lnTo>
                <a:lnTo>
                  <a:pt x="1989582" y="278384"/>
                </a:lnTo>
                <a:lnTo>
                  <a:pt x="1969770" y="278384"/>
                </a:lnTo>
                <a:lnTo>
                  <a:pt x="1969770" y="533146"/>
                </a:lnTo>
                <a:lnTo>
                  <a:pt x="1916176" y="533146"/>
                </a:lnTo>
                <a:lnTo>
                  <a:pt x="1979676" y="660146"/>
                </a:lnTo>
                <a:lnTo>
                  <a:pt x="2036826" y="545846"/>
                </a:lnTo>
                <a:lnTo>
                  <a:pt x="2043176" y="533146"/>
                </a:lnTo>
                <a:close/>
              </a:path>
              <a:path w="6588125" h="2195829">
                <a:moveTo>
                  <a:pt x="5335524" y="1124204"/>
                </a:moveTo>
                <a:lnTo>
                  <a:pt x="5315712" y="1114298"/>
                </a:lnTo>
                <a:lnTo>
                  <a:pt x="5208524" y="1060704"/>
                </a:lnTo>
                <a:lnTo>
                  <a:pt x="5208524" y="1114298"/>
                </a:lnTo>
                <a:lnTo>
                  <a:pt x="4759452" y="1114298"/>
                </a:lnTo>
                <a:lnTo>
                  <a:pt x="4759452" y="1134110"/>
                </a:lnTo>
                <a:lnTo>
                  <a:pt x="5208524" y="1134110"/>
                </a:lnTo>
                <a:lnTo>
                  <a:pt x="5208524" y="1187704"/>
                </a:lnTo>
                <a:lnTo>
                  <a:pt x="5315712" y="1134110"/>
                </a:lnTo>
                <a:lnTo>
                  <a:pt x="5335524" y="1124204"/>
                </a:lnTo>
                <a:close/>
              </a:path>
              <a:path w="6588125" h="2195829">
                <a:moveTo>
                  <a:pt x="5680951" y="63500"/>
                </a:moveTo>
                <a:lnTo>
                  <a:pt x="5661152" y="53594"/>
                </a:lnTo>
                <a:lnTo>
                  <a:pt x="5553964" y="0"/>
                </a:lnTo>
                <a:lnTo>
                  <a:pt x="5553964" y="53594"/>
                </a:lnTo>
                <a:lnTo>
                  <a:pt x="4006977" y="53594"/>
                </a:lnTo>
                <a:lnTo>
                  <a:pt x="4002532" y="58039"/>
                </a:lnTo>
                <a:lnTo>
                  <a:pt x="4002532" y="2175510"/>
                </a:lnTo>
                <a:lnTo>
                  <a:pt x="2862072" y="2175510"/>
                </a:lnTo>
                <a:lnTo>
                  <a:pt x="2862072" y="2195322"/>
                </a:lnTo>
                <a:lnTo>
                  <a:pt x="4017899" y="2195322"/>
                </a:lnTo>
                <a:lnTo>
                  <a:pt x="4022344" y="2190877"/>
                </a:lnTo>
                <a:lnTo>
                  <a:pt x="4022344" y="2185416"/>
                </a:lnTo>
                <a:lnTo>
                  <a:pt x="4022344" y="2175510"/>
                </a:lnTo>
                <a:lnTo>
                  <a:pt x="4022344" y="73406"/>
                </a:lnTo>
                <a:lnTo>
                  <a:pt x="5553964" y="73406"/>
                </a:lnTo>
                <a:lnTo>
                  <a:pt x="5553964" y="127000"/>
                </a:lnTo>
                <a:lnTo>
                  <a:pt x="5661139" y="73406"/>
                </a:lnTo>
                <a:lnTo>
                  <a:pt x="5680951" y="63500"/>
                </a:lnTo>
                <a:close/>
              </a:path>
              <a:path w="6588125" h="2195829">
                <a:moveTo>
                  <a:pt x="6577076" y="533146"/>
                </a:moveTo>
                <a:lnTo>
                  <a:pt x="6523482" y="533146"/>
                </a:lnTo>
                <a:lnTo>
                  <a:pt x="6523482" y="278384"/>
                </a:lnTo>
                <a:lnTo>
                  <a:pt x="6503670" y="278384"/>
                </a:lnTo>
                <a:lnTo>
                  <a:pt x="6503670" y="533146"/>
                </a:lnTo>
                <a:lnTo>
                  <a:pt x="6450076" y="533146"/>
                </a:lnTo>
                <a:lnTo>
                  <a:pt x="6513576" y="660146"/>
                </a:lnTo>
                <a:lnTo>
                  <a:pt x="6570726" y="545846"/>
                </a:lnTo>
                <a:lnTo>
                  <a:pt x="6577076" y="533146"/>
                </a:lnTo>
                <a:close/>
              </a:path>
              <a:path w="6588125" h="2195829">
                <a:moveTo>
                  <a:pt x="6587744" y="1830070"/>
                </a:moveTo>
                <a:lnTo>
                  <a:pt x="6534150" y="1830070"/>
                </a:lnTo>
                <a:lnTo>
                  <a:pt x="6534150" y="1575308"/>
                </a:lnTo>
                <a:lnTo>
                  <a:pt x="6514338" y="1575308"/>
                </a:lnTo>
                <a:lnTo>
                  <a:pt x="6514338" y="1830070"/>
                </a:lnTo>
                <a:lnTo>
                  <a:pt x="6460744" y="1830070"/>
                </a:lnTo>
                <a:lnTo>
                  <a:pt x="6524244" y="1957070"/>
                </a:lnTo>
                <a:lnTo>
                  <a:pt x="6581394" y="1842770"/>
                </a:lnTo>
                <a:lnTo>
                  <a:pt x="6587744" y="1830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46633" y="3580003"/>
            <a:ext cx="4292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Calibri"/>
                <a:cs typeface="Calibri"/>
              </a:rPr>
              <a:t>Key</a:t>
            </a:r>
            <a:endParaRPr sz="22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2200" spc="-25" dirty="0">
                <a:latin typeface="Calibri"/>
                <a:cs typeface="Calibri"/>
              </a:rPr>
              <a:t>(K)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35955" y="3580003"/>
            <a:ext cx="429259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Calibri"/>
                <a:cs typeface="Calibri"/>
              </a:rPr>
              <a:t>Key</a:t>
            </a:r>
            <a:endParaRPr sz="2200">
              <a:latin typeface="Calibri"/>
              <a:cs typeface="Calibri"/>
            </a:endParaRPr>
          </a:p>
          <a:p>
            <a:pPr marL="90170">
              <a:lnSpc>
                <a:spcPct val="100000"/>
              </a:lnSpc>
            </a:pPr>
            <a:r>
              <a:rPr sz="2200" spc="-25" dirty="0">
                <a:latin typeface="Calibri"/>
                <a:cs typeface="Calibri"/>
              </a:rPr>
              <a:t>(K)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80438" y="2403094"/>
            <a:ext cx="1764664" cy="127000"/>
          </a:xfrm>
          <a:custGeom>
            <a:avLst/>
            <a:gdLst/>
            <a:ahLst/>
            <a:cxnLst/>
            <a:rect l="l" t="t" r="r" b="b"/>
            <a:pathLst>
              <a:path w="1764664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5"/>
                </a:lnTo>
                <a:lnTo>
                  <a:pt x="114300" y="73405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764664" h="127000">
                <a:moveTo>
                  <a:pt x="1637157" y="0"/>
                </a:moveTo>
                <a:lnTo>
                  <a:pt x="1637157" y="127000"/>
                </a:lnTo>
                <a:lnTo>
                  <a:pt x="1744345" y="73405"/>
                </a:lnTo>
                <a:lnTo>
                  <a:pt x="1649857" y="73405"/>
                </a:lnTo>
                <a:lnTo>
                  <a:pt x="1649857" y="53593"/>
                </a:lnTo>
                <a:lnTo>
                  <a:pt x="1744344" y="53593"/>
                </a:lnTo>
                <a:lnTo>
                  <a:pt x="1637157" y="0"/>
                </a:lnTo>
                <a:close/>
              </a:path>
              <a:path w="1764664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5"/>
                </a:lnTo>
                <a:lnTo>
                  <a:pt x="127000" y="73405"/>
                </a:lnTo>
                <a:lnTo>
                  <a:pt x="127000" y="53593"/>
                </a:lnTo>
                <a:close/>
              </a:path>
              <a:path w="1764664" h="127000">
                <a:moveTo>
                  <a:pt x="1637157" y="53593"/>
                </a:moveTo>
                <a:lnTo>
                  <a:pt x="127000" y="53593"/>
                </a:lnTo>
                <a:lnTo>
                  <a:pt x="127000" y="73405"/>
                </a:lnTo>
                <a:lnTo>
                  <a:pt x="1637157" y="73405"/>
                </a:lnTo>
                <a:lnTo>
                  <a:pt x="1637157" y="53593"/>
                </a:lnTo>
                <a:close/>
              </a:path>
              <a:path w="1764664" h="127000">
                <a:moveTo>
                  <a:pt x="1744344" y="53593"/>
                </a:moveTo>
                <a:lnTo>
                  <a:pt x="1649857" y="53593"/>
                </a:lnTo>
                <a:lnTo>
                  <a:pt x="1649857" y="73405"/>
                </a:lnTo>
                <a:lnTo>
                  <a:pt x="1744345" y="73405"/>
                </a:lnTo>
                <a:lnTo>
                  <a:pt x="1764157" y="63500"/>
                </a:lnTo>
                <a:lnTo>
                  <a:pt x="1744344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487295" y="2021586"/>
            <a:ext cx="647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bits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619493" y="5408421"/>
            <a:ext cx="1764664" cy="127000"/>
          </a:xfrm>
          <a:custGeom>
            <a:avLst/>
            <a:gdLst/>
            <a:ahLst/>
            <a:cxnLst/>
            <a:rect l="l" t="t" r="r" b="b"/>
            <a:pathLst>
              <a:path w="1764665" h="127000">
                <a:moveTo>
                  <a:pt x="127000" y="0"/>
                </a:moveTo>
                <a:lnTo>
                  <a:pt x="0" y="63499"/>
                </a:lnTo>
                <a:lnTo>
                  <a:pt x="127000" y="126999"/>
                </a:lnTo>
                <a:lnTo>
                  <a:pt x="127000" y="73405"/>
                </a:lnTo>
                <a:lnTo>
                  <a:pt x="114300" y="73405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764665" h="127000">
                <a:moveTo>
                  <a:pt x="1637156" y="0"/>
                </a:moveTo>
                <a:lnTo>
                  <a:pt x="1637156" y="126999"/>
                </a:lnTo>
                <a:lnTo>
                  <a:pt x="1744344" y="73405"/>
                </a:lnTo>
                <a:lnTo>
                  <a:pt x="1649856" y="73405"/>
                </a:lnTo>
                <a:lnTo>
                  <a:pt x="1649856" y="53593"/>
                </a:lnTo>
                <a:lnTo>
                  <a:pt x="1744344" y="53593"/>
                </a:lnTo>
                <a:lnTo>
                  <a:pt x="1637156" y="0"/>
                </a:lnTo>
                <a:close/>
              </a:path>
              <a:path w="1764665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5"/>
                </a:lnTo>
                <a:lnTo>
                  <a:pt x="127000" y="73405"/>
                </a:lnTo>
                <a:lnTo>
                  <a:pt x="127000" y="53593"/>
                </a:lnTo>
                <a:close/>
              </a:path>
              <a:path w="1764665" h="127000">
                <a:moveTo>
                  <a:pt x="1637156" y="53593"/>
                </a:moveTo>
                <a:lnTo>
                  <a:pt x="127000" y="53593"/>
                </a:lnTo>
                <a:lnTo>
                  <a:pt x="127000" y="73405"/>
                </a:lnTo>
                <a:lnTo>
                  <a:pt x="1637156" y="73405"/>
                </a:lnTo>
                <a:lnTo>
                  <a:pt x="1637156" y="53593"/>
                </a:lnTo>
                <a:close/>
              </a:path>
              <a:path w="1764665" h="127000">
                <a:moveTo>
                  <a:pt x="1744344" y="53593"/>
                </a:moveTo>
                <a:lnTo>
                  <a:pt x="1649856" y="53593"/>
                </a:lnTo>
                <a:lnTo>
                  <a:pt x="1649856" y="73405"/>
                </a:lnTo>
                <a:lnTo>
                  <a:pt x="1744344" y="73405"/>
                </a:lnTo>
                <a:lnTo>
                  <a:pt x="1764156" y="63499"/>
                </a:lnTo>
                <a:lnTo>
                  <a:pt x="1744344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05015" y="5514543"/>
            <a:ext cx="647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bits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38721" y="2392426"/>
            <a:ext cx="1764664" cy="127000"/>
          </a:xfrm>
          <a:custGeom>
            <a:avLst/>
            <a:gdLst/>
            <a:ahLst/>
            <a:cxnLst/>
            <a:rect l="l" t="t" r="r" b="b"/>
            <a:pathLst>
              <a:path w="1764665" h="127000">
                <a:moveTo>
                  <a:pt x="127000" y="0"/>
                </a:moveTo>
                <a:lnTo>
                  <a:pt x="0" y="63500"/>
                </a:lnTo>
                <a:lnTo>
                  <a:pt x="127000" y="127000"/>
                </a:lnTo>
                <a:lnTo>
                  <a:pt x="127000" y="73406"/>
                </a:lnTo>
                <a:lnTo>
                  <a:pt x="114300" y="73406"/>
                </a:lnTo>
                <a:lnTo>
                  <a:pt x="114300" y="53594"/>
                </a:lnTo>
                <a:lnTo>
                  <a:pt x="127000" y="53594"/>
                </a:lnTo>
                <a:lnTo>
                  <a:pt x="127000" y="0"/>
                </a:lnTo>
                <a:close/>
              </a:path>
              <a:path w="1764665" h="127000">
                <a:moveTo>
                  <a:pt x="1637156" y="0"/>
                </a:moveTo>
                <a:lnTo>
                  <a:pt x="1637156" y="127000"/>
                </a:lnTo>
                <a:lnTo>
                  <a:pt x="1744344" y="73406"/>
                </a:lnTo>
                <a:lnTo>
                  <a:pt x="1649856" y="73406"/>
                </a:lnTo>
                <a:lnTo>
                  <a:pt x="1649856" y="53594"/>
                </a:lnTo>
                <a:lnTo>
                  <a:pt x="1744345" y="53594"/>
                </a:lnTo>
                <a:lnTo>
                  <a:pt x="1637156" y="0"/>
                </a:lnTo>
                <a:close/>
              </a:path>
              <a:path w="1764665" h="127000">
                <a:moveTo>
                  <a:pt x="127000" y="53594"/>
                </a:moveTo>
                <a:lnTo>
                  <a:pt x="114300" y="53594"/>
                </a:lnTo>
                <a:lnTo>
                  <a:pt x="114300" y="73406"/>
                </a:lnTo>
                <a:lnTo>
                  <a:pt x="127000" y="73406"/>
                </a:lnTo>
                <a:lnTo>
                  <a:pt x="127000" y="53594"/>
                </a:lnTo>
                <a:close/>
              </a:path>
              <a:path w="1764665" h="127000">
                <a:moveTo>
                  <a:pt x="1637156" y="53594"/>
                </a:moveTo>
                <a:lnTo>
                  <a:pt x="127000" y="53594"/>
                </a:lnTo>
                <a:lnTo>
                  <a:pt x="127000" y="73406"/>
                </a:lnTo>
                <a:lnTo>
                  <a:pt x="1637156" y="73406"/>
                </a:lnTo>
                <a:lnTo>
                  <a:pt x="1637156" y="53594"/>
                </a:lnTo>
                <a:close/>
              </a:path>
              <a:path w="1764665" h="127000">
                <a:moveTo>
                  <a:pt x="1744345" y="53594"/>
                </a:moveTo>
                <a:lnTo>
                  <a:pt x="1649856" y="53594"/>
                </a:lnTo>
                <a:lnTo>
                  <a:pt x="1649856" y="73406"/>
                </a:lnTo>
                <a:lnTo>
                  <a:pt x="1744344" y="73406"/>
                </a:lnTo>
                <a:lnTo>
                  <a:pt x="1764156" y="63500"/>
                </a:lnTo>
                <a:lnTo>
                  <a:pt x="1744345" y="535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028180" y="2021586"/>
            <a:ext cx="647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bits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033777" y="5406897"/>
            <a:ext cx="1764664" cy="127000"/>
          </a:xfrm>
          <a:custGeom>
            <a:avLst/>
            <a:gdLst/>
            <a:ahLst/>
            <a:cxnLst/>
            <a:rect l="l" t="t" r="r" b="b"/>
            <a:pathLst>
              <a:path w="1764664" h="127000">
                <a:moveTo>
                  <a:pt x="127000" y="0"/>
                </a:moveTo>
                <a:lnTo>
                  <a:pt x="0" y="63499"/>
                </a:lnTo>
                <a:lnTo>
                  <a:pt x="127000" y="126999"/>
                </a:lnTo>
                <a:lnTo>
                  <a:pt x="127000" y="73405"/>
                </a:lnTo>
                <a:lnTo>
                  <a:pt x="114300" y="73405"/>
                </a:lnTo>
                <a:lnTo>
                  <a:pt x="114300" y="53593"/>
                </a:lnTo>
                <a:lnTo>
                  <a:pt x="127000" y="53593"/>
                </a:lnTo>
                <a:lnTo>
                  <a:pt x="127000" y="0"/>
                </a:lnTo>
                <a:close/>
              </a:path>
              <a:path w="1764664" h="127000">
                <a:moveTo>
                  <a:pt x="1637157" y="0"/>
                </a:moveTo>
                <a:lnTo>
                  <a:pt x="1637157" y="126999"/>
                </a:lnTo>
                <a:lnTo>
                  <a:pt x="1744345" y="73405"/>
                </a:lnTo>
                <a:lnTo>
                  <a:pt x="1649857" y="73405"/>
                </a:lnTo>
                <a:lnTo>
                  <a:pt x="1649857" y="53593"/>
                </a:lnTo>
                <a:lnTo>
                  <a:pt x="1744345" y="53593"/>
                </a:lnTo>
                <a:lnTo>
                  <a:pt x="1637157" y="0"/>
                </a:lnTo>
                <a:close/>
              </a:path>
              <a:path w="1764664" h="127000">
                <a:moveTo>
                  <a:pt x="127000" y="53593"/>
                </a:moveTo>
                <a:lnTo>
                  <a:pt x="114300" y="53593"/>
                </a:lnTo>
                <a:lnTo>
                  <a:pt x="114300" y="73405"/>
                </a:lnTo>
                <a:lnTo>
                  <a:pt x="127000" y="73405"/>
                </a:lnTo>
                <a:lnTo>
                  <a:pt x="127000" y="53593"/>
                </a:lnTo>
                <a:close/>
              </a:path>
              <a:path w="1764664" h="127000">
                <a:moveTo>
                  <a:pt x="1637157" y="53593"/>
                </a:moveTo>
                <a:lnTo>
                  <a:pt x="127000" y="53593"/>
                </a:lnTo>
                <a:lnTo>
                  <a:pt x="127000" y="73405"/>
                </a:lnTo>
                <a:lnTo>
                  <a:pt x="1637157" y="73405"/>
                </a:lnTo>
                <a:lnTo>
                  <a:pt x="1637157" y="53593"/>
                </a:lnTo>
                <a:close/>
              </a:path>
              <a:path w="1764664" h="127000">
                <a:moveTo>
                  <a:pt x="1744345" y="53593"/>
                </a:moveTo>
                <a:lnTo>
                  <a:pt x="1649857" y="53593"/>
                </a:lnTo>
                <a:lnTo>
                  <a:pt x="1649857" y="73405"/>
                </a:lnTo>
                <a:lnTo>
                  <a:pt x="1744345" y="73405"/>
                </a:lnTo>
                <a:lnTo>
                  <a:pt x="1764157" y="63499"/>
                </a:lnTo>
                <a:lnTo>
                  <a:pt x="1744345" y="53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541270" y="5514543"/>
            <a:ext cx="6477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b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bits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</a:t>
            </a:r>
            <a:r>
              <a:rPr spc="-60" dirty="0"/>
              <a:t> </a:t>
            </a:r>
            <a:r>
              <a:rPr dirty="0"/>
              <a:t>Cipher</a:t>
            </a:r>
            <a:r>
              <a:rPr spc="-50" dirty="0"/>
              <a:t> </a:t>
            </a:r>
            <a:r>
              <a:rPr dirty="0"/>
              <a:t>Principle</a:t>
            </a:r>
            <a:r>
              <a:rPr spc="-50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Fiestel</a:t>
            </a:r>
            <a:r>
              <a:rPr spc="-6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1860" y="1806701"/>
            <a:ext cx="337883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3400" marR="130175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33400" algn="l"/>
              </a:tabLst>
            </a:pPr>
            <a:r>
              <a:rPr sz="2200" spc="-10" dirty="0">
                <a:latin typeface="Calibri"/>
                <a:cs typeface="Calibri"/>
              </a:rPr>
              <a:t>Plaintext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split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25" dirty="0">
                <a:latin typeface="Calibri"/>
                <a:cs typeface="Calibri"/>
              </a:rPr>
              <a:t> 32- </a:t>
            </a:r>
            <a:r>
              <a:rPr sz="2200" dirty="0">
                <a:latin typeface="Calibri"/>
                <a:cs typeface="Calibri"/>
              </a:rPr>
              <a:t>bit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halves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</a:t>
            </a:r>
            <a:r>
              <a:rPr sz="2175" baseline="-21072" dirty="0">
                <a:latin typeface="Calibri"/>
                <a:cs typeface="Calibri"/>
              </a:rPr>
              <a:t>i</a:t>
            </a:r>
            <a:r>
              <a:rPr sz="2175" spc="232" baseline="-21072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R</a:t>
            </a:r>
            <a:r>
              <a:rPr sz="2175" spc="-37" baseline="-21072" dirty="0">
                <a:latin typeface="Calibri"/>
                <a:cs typeface="Calibri"/>
              </a:rPr>
              <a:t>i</a:t>
            </a:r>
            <a:endParaRPr sz="2175" baseline="-21072">
              <a:latin typeface="Calibri"/>
              <a:cs typeface="Calibri"/>
            </a:endParaRPr>
          </a:p>
          <a:p>
            <a:pPr marL="532765" indent="-456565">
              <a:lnSpc>
                <a:spcPct val="100000"/>
              </a:lnSpc>
              <a:buAutoNum type="arabicPeriod"/>
              <a:tabLst>
                <a:tab pos="532765" algn="l"/>
              </a:tabLst>
            </a:pPr>
            <a:r>
              <a:rPr sz="2200" dirty="0">
                <a:latin typeface="Calibri"/>
                <a:cs typeface="Calibri"/>
              </a:rPr>
              <a:t>R</a:t>
            </a:r>
            <a:r>
              <a:rPr sz="2175" baseline="-21072" dirty="0">
                <a:latin typeface="Calibri"/>
                <a:cs typeface="Calibri"/>
              </a:rPr>
              <a:t>i</a:t>
            </a:r>
            <a:r>
              <a:rPr sz="2175" spc="195" baseline="-21072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fed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5334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function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F.</a:t>
            </a:r>
            <a:endParaRPr sz="2200">
              <a:latin typeface="Calibri"/>
              <a:cs typeface="Calibri"/>
            </a:endParaRPr>
          </a:p>
          <a:p>
            <a:pPr marL="533400" marR="81280" indent="-457200">
              <a:lnSpc>
                <a:spcPct val="100000"/>
              </a:lnSpc>
              <a:buAutoNum type="arabicPeriod" startAt="3"/>
              <a:tabLst>
                <a:tab pos="533400" algn="l"/>
              </a:tabLst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output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F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XORed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with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L</a:t>
            </a:r>
            <a:r>
              <a:rPr sz="2175" spc="-37" baseline="-21072" dirty="0">
                <a:latin typeface="Calibri"/>
                <a:cs typeface="Calibri"/>
              </a:rPr>
              <a:t>i</a:t>
            </a:r>
            <a:endParaRPr sz="2175" baseline="-21072">
              <a:latin typeface="Calibri"/>
              <a:cs typeface="Calibri"/>
            </a:endParaRPr>
          </a:p>
          <a:p>
            <a:pPr marL="533400" marR="400050" indent="-457200">
              <a:lnSpc>
                <a:spcPct val="100000"/>
              </a:lnSpc>
              <a:buAutoNum type="arabicPeriod" startAt="3"/>
              <a:tabLst>
                <a:tab pos="533400" algn="l"/>
              </a:tabLst>
            </a:pPr>
            <a:r>
              <a:rPr sz="2200" dirty="0">
                <a:latin typeface="Calibri"/>
                <a:cs typeface="Calibri"/>
              </a:rPr>
              <a:t>Left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right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half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are </a:t>
            </a:r>
            <a:r>
              <a:rPr sz="2200" spc="-10" dirty="0">
                <a:latin typeface="Calibri"/>
                <a:cs typeface="Calibri"/>
              </a:rPr>
              <a:t>swapped.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76370" y="4990698"/>
            <a:ext cx="2678232" cy="29164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14314" y="5545937"/>
            <a:ext cx="1367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b="1" baseline="13888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spc="2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baseline="13888" dirty="0">
                <a:solidFill>
                  <a:srgbClr val="FF0000"/>
                </a:solidFill>
                <a:latin typeface="Arial"/>
                <a:cs typeface="Arial"/>
              </a:rPr>
              <a:t>=</a:t>
            </a:r>
            <a:r>
              <a:rPr sz="3600" b="1" spc="-44" baseline="1388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600" b="1" baseline="13888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3600" b="1" spc="-15" baseline="13888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600" b="1" spc="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– </a:t>
            </a:r>
            <a:r>
              <a:rPr sz="1600" b="1" spc="-50" dirty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747" y="1394460"/>
            <a:ext cx="3741420" cy="50703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</a:t>
            </a:r>
            <a:r>
              <a:rPr spc="-60" dirty="0"/>
              <a:t> </a:t>
            </a:r>
            <a:r>
              <a:rPr dirty="0"/>
              <a:t>Cipher</a:t>
            </a:r>
            <a:r>
              <a:rPr spc="-50" dirty="0"/>
              <a:t> </a:t>
            </a:r>
            <a:r>
              <a:rPr dirty="0"/>
              <a:t>Principle</a:t>
            </a:r>
            <a:r>
              <a:rPr spc="-50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Fiestel</a:t>
            </a:r>
            <a:r>
              <a:rPr spc="-6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2178" y="1806701"/>
            <a:ext cx="8188325" cy="438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1050290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</a:tabLst>
            </a:pPr>
            <a:r>
              <a:rPr sz="2200" b="1" dirty="0">
                <a:latin typeface="Calibri"/>
                <a:cs typeface="Calibri"/>
              </a:rPr>
              <a:t>Block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size: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Common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block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size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64-bit.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However,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new </a:t>
            </a:r>
            <a:r>
              <a:rPr sz="2200" dirty="0">
                <a:latin typeface="Calibri"/>
                <a:cs typeface="Calibri"/>
              </a:rPr>
              <a:t>algorithms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uses 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128-bit,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256-</a:t>
            </a:r>
            <a:r>
              <a:rPr sz="2200" dirty="0">
                <a:latin typeface="Calibri"/>
                <a:cs typeface="Calibri"/>
              </a:rPr>
              <a:t>bit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block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size.</a:t>
            </a:r>
            <a:endParaRPr sz="22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sz="2200" b="1" dirty="0">
                <a:latin typeface="Calibri"/>
                <a:cs typeface="Calibri"/>
              </a:rPr>
              <a:t>Key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size: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sizes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64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less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are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now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widely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considered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be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insufficient,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128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bits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become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common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size.</a:t>
            </a:r>
            <a:endParaRPr sz="22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 startAt="3"/>
              <a:tabLst>
                <a:tab pos="469265" algn="l"/>
              </a:tabLst>
            </a:pPr>
            <a:r>
              <a:rPr sz="2200" b="1" dirty="0">
                <a:latin typeface="Calibri"/>
                <a:cs typeface="Calibri"/>
              </a:rPr>
              <a:t>Number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of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rounds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typical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size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16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rounds.</a:t>
            </a:r>
            <a:endParaRPr sz="2200">
              <a:latin typeface="Calibri"/>
              <a:cs typeface="Calibri"/>
            </a:endParaRPr>
          </a:p>
          <a:p>
            <a:pPr marL="469265" marR="323850" indent="-457200">
              <a:lnSpc>
                <a:spcPct val="100000"/>
              </a:lnSpc>
              <a:buAutoNum type="arabicPeriod" startAt="3"/>
              <a:tabLst>
                <a:tab pos="469265" algn="l"/>
              </a:tabLst>
            </a:pPr>
            <a:r>
              <a:rPr sz="2200" b="1" dirty="0">
                <a:latin typeface="Calibri"/>
                <a:cs typeface="Calibri"/>
              </a:rPr>
              <a:t>Round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function</a:t>
            </a:r>
            <a:r>
              <a:rPr sz="2200" b="1" spc="-4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F: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This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phase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consisting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sixteen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rounds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same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function,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involves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both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permutation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substitution </a:t>
            </a:r>
            <a:r>
              <a:rPr sz="2200" dirty="0">
                <a:latin typeface="Calibri"/>
                <a:cs typeface="Calibri"/>
              </a:rPr>
              <a:t>functions.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Again,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greater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complexity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generally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means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greater resistance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cryptanalysis.</a:t>
            </a:r>
            <a:endParaRPr sz="2200">
              <a:latin typeface="Calibri"/>
              <a:cs typeface="Calibri"/>
            </a:endParaRPr>
          </a:p>
          <a:p>
            <a:pPr marL="469265" marR="78105" indent="-45720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469265" algn="l"/>
              </a:tabLst>
            </a:pPr>
            <a:r>
              <a:rPr sz="2200" b="1" dirty="0">
                <a:latin typeface="Calibri"/>
                <a:cs typeface="Calibri"/>
              </a:rPr>
              <a:t>Subkey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generation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algorithm: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sixteen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rounds,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different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subkey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(Ki)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derived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main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key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combination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a </a:t>
            </a:r>
            <a:r>
              <a:rPr sz="2200" dirty="0">
                <a:latin typeface="Calibri"/>
                <a:cs typeface="Calibri"/>
              </a:rPr>
              <a:t>left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circular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shift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permutation.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Greater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complexity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this </a:t>
            </a:r>
            <a:r>
              <a:rPr sz="2200" dirty="0">
                <a:latin typeface="Calibri"/>
                <a:cs typeface="Calibri"/>
              </a:rPr>
              <a:t>algorithm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should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lead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greater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difficulty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cryptanalysis.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</a:t>
            </a:r>
            <a:r>
              <a:rPr spc="-60" dirty="0"/>
              <a:t> </a:t>
            </a:r>
            <a:r>
              <a:rPr dirty="0"/>
              <a:t>Cipher</a:t>
            </a:r>
            <a:r>
              <a:rPr spc="-50" dirty="0"/>
              <a:t> </a:t>
            </a:r>
            <a:r>
              <a:rPr dirty="0"/>
              <a:t>Principle</a:t>
            </a:r>
            <a:r>
              <a:rPr spc="-50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Fiestel</a:t>
            </a:r>
            <a:r>
              <a:rPr spc="-6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object 3"/>
          <p:cNvSpPr/>
          <p:nvPr/>
        </p:nvSpPr>
        <p:spPr>
          <a:xfrm>
            <a:off x="8382" y="850391"/>
            <a:ext cx="9135745" cy="38100"/>
          </a:xfrm>
          <a:custGeom>
            <a:avLst/>
            <a:gdLst/>
            <a:ahLst/>
            <a:cxnLst/>
            <a:rect l="l" t="t" r="r" b="b"/>
            <a:pathLst>
              <a:path w="9135745" h="38100">
                <a:moveTo>
                  <a:pt x="9135618" y="0"/>
                </a:moveTo>
                <a:lnTo>
                  <a:pt x="0" y="0"/>
                </a:lnTo>
                <a:lnTo>
                  <a:pt x="0" y="38100"/>
                </a:lnTo>
                <a:lnTo>
                  <a:pt x="9135618" y="38100"/>
                </a:lnTo>
                <a:lnTo>
                  <a:pt x="9135618" y="0"/>
                </a:lnTo>
                <a:close/>
              </a:path>
            </a:pathLst>
          </a:custGeom>
          <a:solidFill>
            <a:srgbClr val="1F4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71" y="1520393"/>
            <a:ext cx="4768261" cy="48377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31104" y="1656714"/>
            <a:ext cx="4100195" cy="19615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Prove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that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o/p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first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round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Decryption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equal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32-</a:t>
            </a:r>
            <a:r>
              <a:rPr sz="2200" dirty="0">
                <a:latin typeface="Calibri"/>
                <a:cs typeface="Calibri"/>
              </a:rPr>
              <a:t>bit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swap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o </a:t>
            </a:r>
            <a:r>
              <a:rPr sz="2200" dirty="0">
                <a:latin typeface="Calibri"/>
                <a:cs typeface="Calibri"/>
              </a:rPr>
              <a:t>i/p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16th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round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Encryption </a:t>
            </a:r>
            <a:r>
              <a:rPr sz="2200" dirty="0">
                <a:latin typeface="Calibri"/>
                <a:cs typeface="Calibri"/>
              </a:rPr>
              <a:t>LD1=RE15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&amp;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RD1=LE15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sz="2200" dirty="0">
                <a:latin typeface="Calibri"/>
                <a:cs typeface="Calibri"/>
              </a:rPr>
              <a:t>On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Encryption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Side: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8364" y="3762755"/>
            <a:ext cx="3029712" cy="829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2133</Words>
  <Application>Microsoft Macintosh PowerPoint</Application>
  <PresentationFormat>On-screen Show (4:3)</PresentationFormat>
  <Paragraphs>652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Arial MT</vt:lpstr>
      <vt:lpstr>Calibri</vt:lpstr>
      <vt:lpstr>Wingdings</vt:lpstr>
      <vt:lpstr>Office Theme</vt:lpstr>
      <vt:lpstr>Stream cipher and Block Cipher Chapter-3: Block Ciphers and the Data Encryption Standard</vt:lpstr>
      <vt:lpstr>Content</vt:lpstr>
      <vt:lpstr>Stream cipher and Block Cipher:</vt:lpstr>
      <vt:lpstr>Stream cipher and Block Cipher:</vt:lpstr>
      <vt:lpstr>Stream cipher and Block Cipher:</vt:lpstr>
      <vt:lpstr>Stream cipher and Block Cipher:</vt:lpstr>
      <vt:lpstr>Block Cipher Principle – Fiestel Structure</vt:lpstr>
      <vt:lpstr>Block Cipher Principle – Fiestel Structure</vt:lpstr>
      <vt:lpstr>Block Cipher Principle – Fiestel Structure</vt:lpstr>
      <vt:lpstr>Block Cipher Principle – Fiestel Structure</vt:lpstr>
      <vt:lpstr>Symmetric Cipher Model</vt:lpstr>
      <vt:lpstr>Stream cipher and Block Cipher:</vt:lpstr>
      <vt:lpstr>Stream cipher and Block Cipher:</vt:lpstr>
      <vt:lpstr>Stream cipher and Block Cipher:</vt:lpstr>
      <vt:lpstr>Stream cipher and Block Cipher:</vt:lpstr>
      <vt:lpstr>Confusion &amp; Diffusion:</vt:lpstr>
      <vt:lpstr>Symmetric Cipher Model</vt:lpstr>
      <vt:lpstr>Data Encryption Standard (DES):</vt:lpstr>
      <vt:lpstr>64-bit key</vt:lpstr>
      <vt:lpstr>Data Encryption Standard (DES):</vt:lpstr>
      <vt:lpstr>Data Encryption Standard (DES) – Single round of DES:</vt:lpstr>
      <vt:lpstr>PowerPoint Presentation</vt:lpstr>
      <vt:lpstr>Data Encryption Standard (DES):</vt:lpstr>
      <vt:lpstr>Data Encryption Standard (DES): - Initial Permutation</vt:lpstr>
      <vt:lpstr>Data Encryption Standard (DES): Initial and Final Permutation</vt:lpstr>
      <vt:lpstr>Data Encryption Standard (DES): The f Function</vt:lpstr>
      <vt:lpstr>Data Encryption Standard (DES): The f Function – The Expansion</vt:lpstr>
      <vt:lpstr>Data Encryption Standard (DES): XOR round Key</vt:lpstr>
      <vt:lpstr>Data Encryption Standard (DES): S-Box substitution</vt:lpstr>
      <vt:lpstr>Data Encryption Standard (DES): S-Box substitution</vt:lpstr>
      <vt:lpstr>Data Encryption Standard (DES): The Permutatio3n2</vt:lpstr>
      <vt:lpstr>Avalanche Effect</vt:lpstr>
      <vt:lpstr>Strength of DES</vt:lpstr>
      <vt:lpstr>Design Principle of Block Cipher :</vt:lpstr>
      <vt:lpstr>Design Principle of Block Cipher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 cipher and Block Cipher Chapter-3: Block Ciphers and the Data Encryption Standard</dc:title>
  <dc:creator>admin</dc:creator>
  <cp:lastModifiedBy>Microsoft Office User</cp:lastModifiedBy>
  <cp:revision>1</cp:revision>
  <dcterms:created xsi:type="dcterms:W3CDTF">2025-06-10T07:38:09Z</dcterms:created>
  <dcterms:modified xsi:type="dcterms:W3CDTF">2025-06-10T12:39:30Z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2025-06-10T00:00:00Z</vt:filetime>
  </property>
  <property fmtid="{D5CDD505-2E9C-101B-9397-08002B2CF9AE}" pid="5" name="Producer">
    <vt:lpwstr>Microsoft® PowerPoint® 2016</vt:lpwstr>
  </property>
</Properties>
</file>