
<file path=[Content_Types].xml><?xml version="1.0" encoding="utf-8"?>
<Types xmlns="http://schemas.openxmlformats.org/package/2006/content-types">
  <Default Extension="emf" ContentType="image/x-emf"/>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4206" r:id="rId3"/>
  </p:sldMasterIdLst>
  <p:sldIdLst>
    <p:sldId id="259" r:id="rId4"/>
    <p:sldId id="265" r:id="rId5"/>
    <p:sldId id="346" r:id="rId6"/>
    <p:sldId id="268" r:id="rId7"/>
    <p:sldId id="344" r:id="rId8"/>
    <p:sldId id="271" r:id="rId9"/>
    <p:sldId id="334" r:id="rId10"/>
    <p:sldId id="340" r:id="rId11"/>
    <p:sldId id="274" r:id="rId12"/>
    <p:sldId id="277" r:id="rId13"/>
    <p:sldId id="280" r:id="rId14"/>
    <p:sldId id="283" r:id="rId15"/>
    <p:sldId id="286" r:id="rId16"/>
    <p:sldId id="292" r:id="rId17"/>
    <p:sldId id="289" r:id="rId18"/>
    <p:sldId id="295" r:id="rId19"/>
    <p:sldId id="298" r:id="rId20"/>
    <p:sldId id="304" r:id="rId21"/>
    <p:sldId id="347" r:id="rId22"/>
    <p:sldId id="310" r:id="rId23"/>
    <p:sldId id="313" r:id="rId24"/>
    <p:sldId id="319" r:id="rId25"/>
    <p:sldId id="322" r:id="rId26"/>
    <p:sldId id="350" r:id="rId27"/>
    <p:sldId id="325" r:id="rId28"/>
    <p:sldId id="349" r:id="rId29"/>
    <p:sldId id="328" r:id="rId30"/>
    <p:sldId id="331" r:id="rId31"/>
    <p:sldId id="343" r:id="rId32"/>
  </p:sldIdLst>
  <p:sldSz cx="9144000" cy="6858000" type="screen4x3"/>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varScale="1">
        <p:scale>
          <a:sx n="78" d="100"/>
          <a:sy n="78" d="100"/>
        </p:scale>
        <p:origin x="1579" y="77"/>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0C8FDE5B-78B6-409E-A38B-BD1AD89645A3}" type="datetimeFigureOut">
              <a:rPr lang="en-US" smtClean="0"/>
              <a:t>4/10/2023</a:t>
            </a:fld>
            <a:endParaRPr lang="en-US" dirty="0"/>
          </a:p>
        </p:txBody>
      </p:sp>
      <p:sp>
        <p:nvSpPr>
          <p:cNvPr id="5" name="Footer Placeholder 4"/>
          <p:cNvSpPr>
            <a:spLocks noGrp="1"/>
          </p:cNvSpPr>
          <p:nvPr>
            <p:ph type="ftr" sz="quarter" idx="3"/>
          </p:nvPr>
        </p:nvSpPr>
        <p:spPr/>
        <p:txBody>
          <a:bodyPr/>
          <a:lstStyle/>
          <a:p>
            <a:endParaRPr lang="en-US" dirty="0"/>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C498A3BB-960E-4B46-B636-6F3EEA9331D9}" type="datetimeFigureOut">
              <a:rPr lang="en-US" smtClean="0"/>
              <a:t>4/10/2023</a:t>
            </a:fld>
            <a:endParaRPr lang="en-US" dirty="0"/>
          </a:p>
        </p:txBody>
      </p:sp>
      <p:sp>
        <p:nvSpPr>
          <p:cNvPr id="5" name="Footer Placeholder 4"/>
          <p:cNvSpPr>
            <a:spLocks noGrp="1"/>
          </p:cNvSpPr>
          <p:nvPr>
            <p:ph type="ftr" sz="quarter" idx="3"/>
          </p:nvPr>
        </p:nvSpPr>
        <p:spPr/>
        <p:txBody>
          <a:bodyPr/>
          <a:lstStyle/>
          <a:p>
            <a:endParaRPr lang="en-US" dirty="0"/>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89C506D3-7D21-47F3-BB1A-B8D24B114849}" type="datetimeFigureOut">
              <a:rPr lang="en-US" smtClean="0"/>
              <a:t>4/10/2023</a:t>
            </a:fld>
            <a:endParaRPr lang="en-US" dirty="0"/>
          </a:p>
        </p:txBody>
      </p:sp>
      <p:sp>
        <p:nvSpPr>
          <p:cNvPr id="5" name="Footer Placeholder 4"/>
          <p:cNvSpPr>
            <a:spLocks noGrp="1"/>
          </p:cNvSpPr>
          <p:nvPr>
            <p:ph type="ftr" sz="quarter" idx="3"/>
          </p:nvPr>
        </p:nvSpPr>
        <p:spPr/>
        <p:txBody>
          <a:bodyPr/>
          <a:lstStyle/>
          <a:p>
            <a:endParaRPr lang="en-US" dirty="0"/>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F413E1E-C0B8-42BB-B3DF-AF101699ABC0}" type="datetime1">
              <a:rPr lang="en-IN" smtClean="0"/>
              <a:t>10-04-2023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51841370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D22DAB-7094-45B8-85D5-D3661D95DC5B}" type="datetime1">
              <a:rPr lang="en-IN" smtClean="0"/>
              <a:t>10-04-2023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33766439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04FD5-78CE-41EC-A6B3-EF4AEB480BBC}" type="datetime1">
              <a:rPr lang="en-IN" smtClean="0"/>
              <a:t>10-04-2023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212305864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31333A-BE4E-400F-A4CA-D41FE49C0AF3}" type="datetime1">
              <a:rPr lang="en-IN" smtClean="0"/>
              <a:t>10-04-2023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68501949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8480F4-017A-4C1F-A28C-40BA672543BC}" type="datetime1">
              <a:rPr lang="en-IN" smtClean="0"/>
              <a:t>10-04-2023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429115442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C754546-14BA-4044-BB86-079C670A4630}" type="datetime1">
              <a:rPr lang="en-IN" smtClean="0"/>
              <a:t>10-04-2023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143164003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t>10-04-2023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2271282928"/>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D07454-F2FE-43D6-B9C6-10AC861791CE}" type="datetime1">
              <a:rPr lang="en-IN" smtClean="0"/>
              <a:t>10-04-2023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88446255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F429BFF7-A081-4F25-8F80-FDECA672D868}" type="datetimeFigureOut">
              <a:rPr lang="en-US" smtClean="0"/>
              <a:t>4/10/2023</a:t>
            </a:fld>
            <a:endParaRPr lang="en-US" dirty="0"/>
          </a:p>
        </p:txBody>
      </p:sp>
      <p:sp>
        <p:nvSpPr>
          <p:cNvPr id="5" name="Footer Placeholder 4"/>
          <p:cNvSpPr>
            <a:spLocks noGrp="1"/>
          </p:cNvSpPr>
          <p:nvPr>
            <p:ph type="ftr" sz="quarter" idx="3"/>
          </p:nvPr>
        </p:nvSpPr>
        <p:spPr/>
        <p:txBody>
          <a:bodyPr/>
          <a:lstStyle/>
          <a:p>
            <a:endParaRPr lang="en-US" dirty="0"/>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dirty="0"/>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D4FC3-D5A8-4EF5-B5C4-3704EAC82C58}" type="datetime1">
              <a:rPr lang="en-IN" smtClean="0"/>
              <a:t>10-04-2023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27276077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2862DF-EE3A-4016-8048-F5987F39AF92}" type="datetime1">
              <a:rPr lang="en-IN" smtClean="0"/>
              <a:t>10-04-2023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3518232128"/>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D985DE-1CE7-448D-B6B1-D24798A54EC2}" type="datetime1">
              <a:rPr lang="en-IN" smtClean="0"/>
              <a:t>10-04-2023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1319139308"/>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3CAE1-15E6-B614-1794-B03A9DF13969}"/>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4CD9021-4936-0277-CDC5-126B97CE187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910119-6444-D3FE-7225-C9B40597AB7C}"/>
              </a:ext>
            </a:extLst>
          </p:cNvPr>
          <p:cNvSpPr>
            <a:spLocks noGrp="1"/>
          </p:cNvSpPr>
          <p:nvPr>
            <p:ph type="dt" sz="half" idx="10"/>
          </p:nvPr>
        </p:nvSpPr>
        <p:spPr/>
        <p:txBody>
          <a:bodyPr/>
          <a:lstStyle/>
          <a:p>
            <a:fld id="{E8080F6C-9101-444F-95EB-604C2AD8E412}" type="datetime1">
              <a:rPr lang="en-US" smtClean="0"/>
              <a:t>4/10/2023</a:t>
            </a:fld>
            <a:endParaRPr lang="en-US" dirty="0"/>
          </a:p>
        </p:txBody>
      </p:sp>
      <p:sp>
        <p:nvSpPr>
          <p:cNvPr id="5" name="Footer Placeholder 4">
            <a:extLst>
              <a:ext uri="{FF2B5EF4-FFF2-40B4-BE49-F238E27FC236}">
                <a16:creationId xmlns:a16="http://schemas.microsoft.com/office/drawing/2014/main" id="{1869C797-3B90-3094-7E2E-1C2987590AA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A3EC74-3CC4-3597-AE43-0C243B2F3E74}"/>
              </a:ext>
            </a:extLst>
          </p:cNvPr>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248076593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C5D60-D1B4-90B6-B954-8F3C4A9C23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013329-E1CB-1631-72DF-D01CCE6ACC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7E50C2-E405-DE40-66FF-370FAE14DE80}"/>
              </a:ext>
            </a:extLst>
          </p:cNvPr>
          <p:cNvSpPr>
            <a:spLocks noGrp="1"/>
          </p:cNvSpPr>
          <p:nvPr>
            <p:ph type="dt" sz="half" idx="10"/>
          </p:nvPr>
        </p:nvSpPr>
        <p:spPr/>
        <p:txBody>
          <a:bodyPr/>
          <a:lstStyle/>
          <a:p>
            <a:fld id="{54759935-1ACC-4818-B342-C0D089FB6903}" type="datetime1">
              <a:rPr lang="en-US" smtClean="0"/>
              <a:t>4/10/2023</a:t>
            </a:fld>
            <a:endParaRPr lang="en-US" dirty="0"/>
          </a:p>
        </p:txBody>
      </p:sp>
      <p:sp>
        <p:nvSpPr>
          <p:cNvPr id="5" name="Footer Placeholder 4">
            <a:extLst>
              <a:ext uri="{FF2B5EF4-FFF2-40B4-BE49-F238E27FC236}">
                <a16:creationId xmlns:a16="http://schemas.microsoft.com/office/drawing/2014/main" id="{3D42B79A-DCFD-D6EC-A3EF-EAD92605B0E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BE05C69-9E04-18B8-4960-0E9D827ACFB1}"/>
              </a:ext>
            </a:extLst>
          </p:cNvPr>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53971873"/>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E0B8D-4309-EE90-5378-6298E03468D5}"/>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E1BB812-2D64-7511-85C1-896E2ACDDB06}"/>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1C5EDB-8EF0-DEE6-EB4F-9D1C290DFA5F}"/>
              </a:ext>
            </a:extLst>
          </p:cNvPr>
          <p:cNvSpPr>
            <a:spLocks noGrp="1"/>
          </p:cNvSpPr>
          <p:nvPr>
            <p:ph type="dt" sz="half" idx="10"/>
          </p:nvPr>
        </p:nvSpPr>
        <p:spPr/>
        <p:txBody>
          <a:bodyPr/>
          <a:lstStyle/>
          <a:p>
            <a:fld id="{F35E5465-0E9D-4C37-B975-2173815D156B}" type="datetime1">
              <a:rPr lang="en-US" smtClean="0"/>
              <a:t>4/10/2023</a:t>
            </a:fld>
            <a:endParaRPr lang="en-US" dirty="0"/>
          </a:p>
        </p:txBody>
      </p:sp>
      <p:sp>
        <p:nvSpPr>
          <p:cNvPr id="5" name="Footer Placeholder 4">
            <a:extLst>
              <a:ext uri="{FF2B5EF4-FFF2-40B4-BE49-F238E27FC236}">
                <a16:creationId xmlns:a16="http://schemas.microsoft.com/office/drawing/2014/main" id="{095869FA-598C-18F7-AD39-1D28A64A33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3D784F-D027-307C-1629-3A9FC65A1DDD}"/>
              </a:ext>
            </a:extLst>
          </p:cNvPr>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2787683621"/>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00E3C-8013-B17A-98D4-646CBCA967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E122C8-6CF9-2495-A461-BF2BDC2CD1D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2438B77-8CD9-3626-2EFF-AB06FE6D3D2B}"/>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023EF4-AF38-5FB5-5958-490465C3273A}"/>
              </a:ext>
            </a:extLst>
          </p:cNvPr>
          <p:cNvSpPr>
            <a:spLocks noGrp="1"/>
          </p:cNvSpPr>
          <p:nvPr>
            <p:ph type="dt" sz="half" idx="10"/>
          </p:nvPr>
        </p:nvSpPr>
        <p:spPr/>
        <p:txBody>
          <a:bodyPr/>
          <a:lstStyle/>
          <a:p>
            <a:fld id="{986946C6-DD12-4FF3-8E33-F753351B9066}" type="datetime1">
              <a:rPr lang="en-US" smtClean="0"/>
              <a:t>4/10/2023</a:t>
            </a:fld>
            <a:endParaRPr lang="en-US" dirty="0"/>
          </a:p>
        </p:txBody>
      </p:sp>
      <p:sp>
        <p:nvSpPr>
          <p:cNvPr id="6" name="Footer Placeholder 5">
            <a:extLst>
              <a:ext uri="{FF2B5EF4-FFF2-40B4-BE49-F238E27FC236}">
                <a16:creationId xmlns:a16="http://schemas.microsoft.com/office/drawing/2014/main" id="{114090F0-5DBD-4DF3-E821-3AC0F1E9B1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F1A8EED-415B-144B-D8B9-A8478FB0D241}"/>
              </a:ext>
            </a:extLst>
          </p:cNvPr>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717208554"/>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1AB25-D18D-F665-BDF6-6757CF3931B3}"/>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6DCEFE-07F3-82A2-CF4E-442E3A7696B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236FC3B-963F-E56D-3E59-CC746E4667B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F0D7215-16EF-87FA-B44D-6C8A370C811E}"/>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4DE518B-8564-C96B-38C9-E398AA8B7B41}"/>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C58F0CC-9CF7-B640-8F60-055C99E89AC5}"/>
              </a:ext>
            </a:extLst>
          </p:cNvPr>
          <p:cNvSpPr>
            <a:spLocks noGrp="1"/>
          </p:cNvSpPr>
          <p:nvPr>
            <p:ph type="dt" sz="half" idx="10"/>
          </p:nvPr>
        </p:nvSpPr>
        <p:spPr/>
        <p:txBody>
          <a:bodyPr/>
          <a:lstStyle/>
          <a:p>
            <a:fld id="{0C171B52-18C1-4278-96DE-FBBEE6C35570}" type="datetime1">
              <a:rPr lang="en-US" smtClean="0"/>
              <a:t>4/10/2023</a:t>
            </a:fld>
            <a:endParaRPr lang="en-US" dirty="0"/>
          </a:p>
        </p:txBody>
      </p:sp>
      <p:sp>
        <p:nvSpPr>
          <p:cNvPr id="8" name="Footer Placeholder 7">
            <a:extLst>
              <a:ext uri="{FF2B5EF4-FFF2-40B4-BE49-F238E27FC236}">
                <a16:creationId xmlns:a16="http://schemas.microsoft.com/office/drawing/2014/main" id="{EDA5E872-74F5-EC9F-0AB1-8686BB80F8E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1641E77-7B81-F54F-E2E1-BD9F74A13C5A}"/>
              </a:ext>
            </a:extLst>
          </p:cNvPr>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19422658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9AE41-9D8A-2A56-9E1F-B93FD39A2E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E1075A-E612-D96D-A4BD-1A1B950AF761}"/>
              </a:ext>
            </a:extLst>
          </p:cNvPr>
          <p:cNvSpPr>
            <a:spLocks noGrp="1"/>
          </p:cNvSpPr>
          <p:nvPr>
            <p:ph type="dt" sz="half" idx="10"/>
          </p:nvPr>
        </p:nvSpPr>
        <p:spPr/>
        <p:txBody>
          <a:bodyPr/>
          <a:lstStyle/>
          <a:p>
            <a:fld id="{BD265C95-7901-49F2-B87F-C40462A86908}" type="datetime1">
              <a:rPr lang="en-US" smtClean="0"/>
              <a:t>4/10/2023</a:t>
            </a:fld>
            <a:endParaRPr lang="en-US" dirty="0"/>
          </a:p>
        </p:txBody>
      </p:sp>
      <p:sp>
        <p:nvSpPr>
          <p:cNvPr id="4" name="Footer Placeholder 3">
            <a:extLst>
              <a:ext uri="{FF2B5EF4-FFF2-40B4-BE49-F238E27FC236}">
                <a16:creationId xmlns:a16="http://schemas.microsoft.com/office/drawing/2014/main" id="{A468CB45-5B2A-765B-1165-5EAAB3C4F76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4FE27AF-B2B8-1596-77D4-D120428F9E66}"/>
              </a:ext>
            </a:extLst>
          </p:cNvPr>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58945191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6A08ED-88C2-7C58-2C8B-5160AF4A6200}"/>
              </a:ext>
            </a:extLst>
          </p:cNvPr>
          <p:cNvSpPr>
            <a:spLocks noGrp="1"/>
          </p:cNvSpPr>
          <p:nvPr>
            <p:ph type="dt" sz="half" idx="10"/>
          </p:nvPr>
        </p:nvSpPr>
        <p:spPr/>
        <p:txBody>
          <a:bodyPr/>
          <a:lstStyle/>
          <a:p>
            <a:fld id="{FED3D8DA-B894-4980-9423-53D5AF29A948}" type="datetime1">
              <a:rPr lang="en-US" smtClean="0"/>
              <a:t>4/10/2023</a:t>
            </a:fld>
            <a:endParaRPr lang="en-US" dirty="0"/>
          </a:p>
        </p:txBody>
      </p:sp>
      <p:sp>
        <p:nvSpPr>
          <p:cNvPr id="3" name="Footer Placeholder 2">
            <a:extLst>
              <a:ext uri="{FF2B5EF4-FFF2-40B4-BE49-F238E27FC236}">
                <a16:creationId xmlns:a16="http://schemas.microsoft.com/office/drawing/2014/main" id="{687AF8C5-1E6F-C6ED-BDC1-2786F168D9C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E4DC390-EA40-565D-3EC6-A273111ADCEA}"/>
              </a:ext>
            </a:extLst>
          </p:cNvPr>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68674089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60A571E6-CE05-46D5-935A-B7F462F58EE8}" type="datetimeFigureOut">
              <a:rPr lang="en-US" smtClean="0"/>
              <a:t>4/10/2023</a:t>
            </a:fld>
            <a:endParaRPr lang="en-US" dirty="0"/>
          </a:p>
        </p:txBody>
      </p:sp>
      <p:sp>
        <p:nvSpPr>
          <p:cNvPr id="5" name="Footer Placeholder 4"/>
          <p:cNvSpPr>
            <a:spLocks noGrp="1"/>
          </p:cNvSpPr>
          <p:nvPr>
            <p:ph type="ftr" sz="quarter" idx="3"/>
          </p:nvPr>
        </p:nvSpPr>
        <p:spPr/>
        <p:txBody>
          <a:bodyPr/>
          <a:lstStyle/>
          <a:p>
            <a:endParaRPr lang="en-US" dirty="0"/>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dirty="0"/>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86104-E695-9745-BACE-FBB371627E8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064F63F-19C4-7820-EE8D-BBE4826FEB3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006B523-D641-4FAE-22DC-60506A30F8B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26D6185-C78C-5B4A-4B54-3F918E3E7B68}"/>
              </a:ext>
            </a:extLst>
          </p:cNvPr>
          <p:cNvSpPr>
            <a:spLocks noGrp="1"/>
          </p:cNvSpPr>
          <p:nvPr>
            <p:ph type="dt" sz="half" idx="10"/>
          </p:nvPr>
        </p:nvSpPr>
        <p:spPr/>
        <p:txBody>
          <a:bodyPr/>
          <a:lstStyle/>
          <a:p>
            <a:fld id="{8BDCE7C3-A295-476C-84AE-C758BCFAE16D}" type="datetime1">
              <a:rPr lang="en-US" smtClean="0"/>
              <a:t>4/10/2023</a:t>
            </a:fld>
            <a:endParaRPr lang="en-US" dirty="0"/>
          </a:p>
        </p:txBody>
      </p:sp>
      <p:sp>
        <p:nvSpPr>
          <p:cNvPr id="6" name="Footer Placeholder 5">
            <a:extLst>
              <a:ext uri="{FF2B5EF4-FFF2-40B4-BE49-F238E27FC236}">
                <a16:creationId xmlns:a16="http://schemas.microsoft.com/office/drawing/2014/main" id="{1DA76FC3-5C7D-AE50-0EFD-6BCE7B8481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86F4815-0EA7-B53E-26B5-53FF9DD2DBE4}"/>
              </a:ext>
            </a:extLst>
          </p:cNvPr>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2129573272"/>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6F65C-5FA8-95F7-C88B-2CC53651863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1158C5-9FF3-195C-3A07-EFF865D4274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dirty="0"/>
          </a:p>
        </p:txBody>
      </p:sp>
      <p:sp>
        <p:nvSpPr>
          <p:cNvPr id="4" name="Text Placeholder 3">
            <a:extLst>
              <a:ext uri="{FF2B5EF4-FFF2-40B4-BE49-F238E27FC236}">
                <a16:creationId xmlns:a16="http://schemas.microsoft.com/office/drawing/2014/main" id="{D2930614-F172-BB23-2B5A-B8061562505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E64C2E0-4C20-724A-8DDA-9A570BF7FC28}"/>
              </a:ext>
            </a:extLst>
          </p:cNvPr>
          <p:cNvSpPr>
            <a:spLocks noGrp="1"/>
          </p:cNvSpPr>
          <p:nvPr>
            <p:ph type="dt" sz="half" idx="10"/>
          </p:nvPr>
        </p:nvSpPr>
        <p:spPr/>
        <p:txBody>
          <a:bodyPr/>
          <a:lstStyle/>
          <a:p>
            <a:fld id="{102BE73A-2C76-4F1A-A6EA-E30CEFFB99E3}" type="datetime1">
              <a:rPr lang="en-US" smtClean="0"/>
              <a:t>4/10/2023</a:t>
            </a:fld>
            <a:endParaRPr lang="en-US" dirty="0"/>
          </a:p>
        </p:txBody>
      </p:sp>
      <p:sp>
        <p:nvSpPr>
          <p:cNvPr id="6" name="Footer Placeholder 5">
            <a:extLst>
              <a:ext uri="{FF2B5EF4-FFF2-40B4-BE49-F238E27FC236}">
                <a16:creationId xmlns:a16="http://schemas.microsoft.com/office/drawing/2014/main" id="{53908834-167F-6A6A-FEA4-1D976F3B02B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B4991F8-13C0-6121-250D-7F57380009B6}"/>
              </a:ext>
            </a:extLst>
          </p:cNvPr>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744684841"/>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3F9F-970A-2464-E095-72AE67CFE2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59F703-587A-14CC-4082-4E36652CBB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1A51DB-21E4-478E-8FE7-343619D6A327}"/>
              </a:ext>
            </a:extLst>
          </p:cNvPr>
          <p:cNvSpPr>
            <a:spLocks noGrp="1"/>
          </p:cNvSpPr>
          <p:nvPr>
            <p:ph type="dt" sz="half" idx="10"/>
          </p:nvPr>
        </p:nvSpPr>
        <p:spPr/>
        <p:txBody>
          <a:bodyPr/>
          <a:lstStyle/>
          <a:p>
            <a:fld id="{1636BC51-B5DB-4BB7-BA4F-4C6353933594}" type="datetime1">
              <a:rPr lang="en-US" smtClean="0"/>
              <a:t>4/10/2023</a:t>
            </a:fld>
            <a:endParaRPr lang="en-US" dirty="0"/>
          </a:p>
        </p:txBody>
      </p:sp>
      <p:sp>
        <p:nvSpPr>
          <p:cNvPr id="5" name="Footer Placeholder 4">
            <a:extLst>
              <a:ext uri="{FF2B5EF4-FFF2-40B4-BE49-F238E27FC236}">
                <a16:creationId xmlns:a16="http://schemas.microsoft.com/office/drawing/2014/main" id="{3DCAAA9A-0B26-6DB1-FA63-EF583E59731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BE1BDF-AA46-C922-88A8-1097A850D0B0}"/>
              </a:ext>
            </a:extLst>
          </p:cNvPr>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684584027"/>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E52964-6DA5-7DE2-A8B6-27FDCF7037AC}"/>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D59DE3-4833-2D78-915C-B302F84A3A9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A69B50-F2A4-318A-40A1-1156E2467794}"/>
              </a:ext>
            </a:extLst>
          </p:cNvPr>
          <p:cNvSpPr>
            <a:spLocks noGrp="1"/>
          </p:cNvSpPr>
          <p:nvPr>
            <p:ph type="dt" sz="half" idx="10"/>
          </p:nvPr>
        </p:nvSpPr>
        <p:spPr/>
        <p:txBody>
          <a:bodyPr/>
          <a:lstStyle/>
          <a:p>
            <a:fld id="{403F0C85-C7E4-4BC5-889D-FDF9966ED7EC}" type="datetime1">
              <a:rPr lang="en-US" smtClean="0"/>
              <a:t>4/10/2023</a:t>
            </a:fld>
            <a:endParaRPr lang="en-US" dirty="0"/>
          </a:p>
        </p:txBody>
      </p:sp>
      <p:sp>
        <p:nvSpPr>
          <p:cNvPr id="5" name="Footer Placeholder 4">
            <a:extLst>
              <a:ext uri="{FF2B5EF4-FFF2-40B4-BE49-F238E27FC236}">
                <a16:creationId xmlns:a16="http://schemas.microsoft.com/office/drawing/2014/main" id="{E2FA9B4D-3C52-C219-69FC-A0533374F2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E6836B5-7DD2-E4F4-4050-5BC567959A72}"/>
              </a:ext>
            </a:extLst>
          </p:cNvPr>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17661583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AD0FA37C-F046-4C7E-8F9F-A2BAABCCB29E}" type="datetimeFigureOut">
              <a:rPr lang="en-US" smtClean="0"/>
              <a:t>4/10/2023</a:t>
            </a:fld>
            <a:endParaRPr lang="en-US" dirty="0"/>
          </a:p>
        </p:txBody>
      </p:sp>
      <p:sp>
        <p:nvSpPr>
          <p:cNvPr id="6" name="Footer Placeholder 5"/>
          <p:cNvSpPr>
            <a:spLocks noGrp="1"/>
          </p:cNvSpPr>
          <p:nvPr>
            <p:ph type="ftr" sz="quarter" idx="4"/>
          </p:nvPr>
        </p:nvSpPr>
        <p:spPr/>
        <p:txBody>
          <a:bodyPr/>
          <a:lstStyle/>
          <a:p>
            <a:endParaRPr lang="en-US" dirty="0"/>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D463453F-C5C2-46C8-9782-47925B2F79F6}" type="datetimeFigureOut">
              <a:rPr lang="en-US" smtClean="0"/>
              <a:t>4/10/2023</a:t>
            </a:fld>
            <a:endParaRPr lang="en-US" dirty="0"/>
          </a:p>
        </p:txBody>
      </p:sp>
      <p:sp>
        <p:nvSpPr>
          <p:cNvPr id="8" name="Footer Placeholder 7"/>
          <p:cNvSpPr>
            <a:spLocks noGrp="1"/>
          </p:cNvSpPr>
          <p:nvPr>
            <p:ph type="ftr" sz="quarter" idx="6"/>
          </p:nvPr>
        </p:nvSpPr>
        <p:spPr/>
        <p:txBody>
          <a:bodyPr/>
          <a:lstStyle/>
          <a:p>
            <a:endParaRPr lang="en-US" dirty="0"/>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75769046-6901-4AD5-8C8E-A45BF974E2A2}" type="datetimeFigureOut">
              <a:rPr lang="en-US" smtClean="0"/>
              <a:t>4/10/2023</a:t>
            </a:fld>
            <a:endParaRPr lang="en-US" dirty="0"/>
          </a:p>
        </p:txBody>
      </p:sp>
      <p:sp>
        <p:nvSpPr>
          <p:cNvPr id="4" name="Footer Placeholder 3"/>
          <p:cNvSpPr>
            <a:spLocks noGrp="1"/>
          </p:cNvSpPr>
          <p:nvPr>
            <p:ph type="ftr" sz="quarter" idx="2"/>
          </p:nvPr>
        </p:nvSpPr>
        <p:spPr/>
        <p:txBody>
          <a:bodyPr/>
          <a:lstStyle/>
          <a:p>
            <a:endParaRPr lang="en-US" dirty="0"/>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6695A4C1-EFA7-4A93-AE56-C01ED70EE525}" type="datetimeFigureOut">
              <a:rPr lang="en-US" smtClean="0"/>
              <a:t>4/10/2023</a:t>
            </a:fld>
            <a:endParaRPr lang="en-US" dirty="0"/>
          </a:p>
        </p:txBody>
      </p:sp>
      <p:sp>
        <p:nvSpPr>
          <p:cNvPr id="3" name="Footer Placeholder 2"/>
          <p:cNvSpPr>
            <a:spLocks noGrp="1"/>
          </p:cNvSpPr>
          <p:nvPr>
            <p:ph type="ftr" sz="quarter" idx="1"/>
          </p:nvPr>
        </p:nvSpPr>
        <p:spPr/>
        <p:txBody>
          <a:bodyPr/>
          <a:lstStyle/>
          <a:p>
            <a:endParaRPr lang="en-US" dirty="0"/>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0E5B14FD-AC08-4F95-B197-A46DE69AAABC}" type="datetimeFigureOut">
              <a:rPr lang="en-US" smtClean="0"/>
              <a:t>4/10/2023</a:t>
            </a:fld>
            <a:endParaRPr lang="en-US" dirty="0"/>
          </a:p>
        </p:txBody>
      </p:sp>
      <p:sp>
        <p:nvSpPr>
          <p:cNvPr id="6" name="Footer Placeholder 5"/>
          <p:cNvSpPr>
            <a:spLocks noGrp="1"/>
          </p:cNvSpPr>
          <p:nvPr>
            <p:ph type="ftr" sz="quarter" idx="4"/>
          </p:nvPr>
        </p:nvSpPr>
        <p:spPr/>
        <p:txBody>
          <a:bodyPr/>
          <a:lstStyle/>
          <a:p>
            <a:endParaRPr lang="en-US" dirty="0"/>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86A1B9E2-4C0A-4D2F-9232-84175A9D6EE1}" type="datetimeFigureOut">
              <a:rPr lang="en-US" smtClean="0"/>
              <a:t>4/10/2023</a:t>
            </a:fld>
            <a:endParaRPr lang="en-US" dirty="0"/>
          </a:p>
        </p:txBody>
      </p:sp>
      <p:sp>
        <p:nvSpPr>
          <p:cNvPr id="6" name="Footer Placeholder 5"/>
          <p:cNvSpPr>
            <a:spLocks noGrp="1"/>
          </p:cNvSpPr>
          <p:nvPr>
            <p:ph type="ftr" sz="quarter" idx="4"/>
          </p:nvPr>
        </p:nvSpPr>
        <p:spPr/>
        <p:txBody>
          <a:bodyPr/>
          <a:lstStyle/>
          <a:p>
            <a:endParaRPr lang="en-US" dirty="0"/>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4/10/2023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defPPr lvl="0">
              <a:defRPr lang="en-US"/>
            </a:defPPr>
            <a:lvl1pPr marL="0" lvl="0" algn="l" defTabSz="457200" rtl="0" eaLnBrk="1" latinLnBrk="0" hangingPunct="1">
              <a:defRPr sz="1200" kern="1200">
                <a:solidFill>
                  <a:schemeClr val="tx1">
                    <a:tint val="75000"/>
                  </a:schemeClr>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fld id="{2613C924-6359-49B9-9C33-86D2C3D15BE7}" type="datetime1">
              <a:rPr lang="en-IN" smtClean="0"/>
              <a:t>10-04-2023</a:t>
            </a:fld>
            <a:endParaRPr lang="en-IN"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defPPr lvl="0">
              <a:defRPr lang="en-US"/>
            </a:defPPr>
            <a:lvl1pPr marL="0" lvl="0" algn="ctr" defTabSz="457200" rtl="0" eaLnBrk="1" latinLnBrk="0" hangingPunct="1">
              <a:defRPr sz="1200" kern="1200">
                <a:solidFill>
                  <a:schemeClr val="tx1">
                    <a:tint val="75000"/>
                  </a:schemeClr>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endParaRPr lang="en-IN"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defPPr lvl="0">
              <a:defRPr lang="en-US"/>
            </a:defPPr>
            <a:lvl1pPr marL="0" lvl="0" algn="r" defTabSz="457200" rtl="0" eaLnBrk="1" latinLnBrk="0" hangingPunct="1">
              <a:defRPr sz="1200" kern="1200">
                <a:solidFill>
                  <a:schemeClr val="tx1">
                    <a:tint val="75000"/>
                  </a:schemeClr>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fld id="{9D3FF152-60F5-4862-82F9-1190556AA56F}" type="slidenum">
              <a:rPr lang="en-IN" smtClean="0"/>
              <a:t>‹#›</a:t>
            </a:fld>
            <a:endParaRPr lang="en-IN" dirty="0"/>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23C436-058A-6633-9F7B-B1A0EA0CB34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6F12CC-B86F-893D-B99F-5785E9A3689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E36045-F3B8-C723-01BD-0AB2F1DEB9D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8E5E4C8-2A0C-4739-A6DF-1E548F3979AD}" type="datetime1">
              <a:rPr lang="en-US" smtClean="0"/>
              <a:t>4/10/2023</a:t>
            </a:fld>
            <a:endParaRPr lang="en-US" dirty="0"/>
          </a:p>
        </p:txBody>
      </p:sp>
      <p:sp>
        <p:nvSpPr>
          <p:cNvPr id="5" name="Footer Placeholder 4">
            <a:extLst>
              <a:ext uri="{FF2B5EF4-FFF2-40B4-BE49-F238E27FC236}">
                <a16:creationId xmlns:a16="http://schemas.microsoft.com/office/drawing/2014/main" id="{1C9962B8-F65A-7381-2B50-101BE85A24A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Slide Number Placeholder 5">
            <a:extLst>
              <a:ext uri="{FF2B5EF4-FFF2-40B4-BE49-F238E27FC236}">
                <a16:creationId xmlns:a16="http://schemas.microsoft.com/office/drawing/2014/main" id="{516A8B8A-C579-42CD-2DAF-C888F541B80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t>‹#›</a:t>
            </a:fld>
            <a:endParaRPr lang="en-US" dirty="0"/>
          </a:p>
        </p:txBody>
      </p:sp>
    </p:spTree>
    <p:extLst>
      <p:ext uri="{BB962C8B-B14F-4D97-AF65-F5344CB8AC3E}">
        <p14:creationId xmlns:p14="http://schemas.microsoft.com/office/powerpoint/2010/main" val="82415779"/>
      </p:ext>
    </p:extLst>
  </p:cSld>
  <p:clrMap bg1="lt1" tx1="dk1" bg2="lt2" tx2="dk2" accent1="accent1" accent2="accent2" accent3="accent3" accent4="accent4" accent5="accent5" accent6="accent6" hlink="hlink" folHlink="folHlink"/>
  <p:sldLayoutIdLst>
    <p:sldLayoutId id="2147483673" r:id="rId1"/>
    <p:sldLayoutId id="2147484196" r:id="rId2"/>
    <p:sldLayoutId id="2147484197" r:id="rId3"/>
    <p:sldLayoutId id="2147484198" r:id="rId4"/>
    <p:sldLayoutId id="2147484199" r:id="rId5"/>
    <p:sldLayoutId id="2147484200" r:id="rId6"/>
    <p:sldLayoutId id="2147484201" r:id="rId7"/>
    <p:sldLayoutId id="2147484202" r:id="rId8"/>
    <p:sldLayoutId id="2147484203" r:id="rId9"/>
    <p:sldLayoutId id="2147484204" r:id="rId10"/>
    <p:sldLayoutId id="2147484205" r:id="rId11"/>
  </p:sldLayoutIdLst>
  <p:transition/>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108244" y="128368"/>
            <a:ext cx="1452640" cy="1455124"/>
          </a:xfrm>
          <a:prstGeom prst="rect">
            <a:avLst/>
          </a:prstGeom>
        </p:spPr>
      </p:pic>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83116" y="196048"/>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1560885" y="2023313"/>
            <a:ext cx="6285766" cy="430887"/>
          </a:xfrm>
          <a:prstGeom prst="rect">
            <a:avLst/>
          </a:prstGeom>
          <a:noFill/>
        </p:spPr>
        <p:txBody>
          <a:bodyPr wrap="square">
            <a:spAutoFit/>
          </a:bodyPr>
          <a:ls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r>
              <a:rPr lang="en-US" sz="2200" b="1" dirty="0">
                <a:solidFill>
                  <a:srgbClr val="C00000"/>
                </a:solidFill>
                <a:latin typeface="Times New Roman" panose="02020603050405020304" pitchFamily="18" charset="0"/>
              </a:rPr>
              <a:t>Department of Computer Science and Engineering </a:t>
            </a:r>
            <a:endParaRPr lang="en-IN" sz="2200" b="1" dirty="0">
              <a:solidFill>
                <a:srgbClr val="C00000"/>
              </a:solidFill>
            </a:endParaRPr>
          </a:p>
        </p:txBody>
      </p:sp>
      <p:sp>
        <p:nvSpPr>
          <p:cNvPr id="9" name="TextBox 8">
            <a:extLst>
              <a:ext uri="{FF2B5EF4-FFF2-40B4-BE49-F238E27FC236}">
                <a16:creationId xmlns:a16="http://schemas.microsoft.com/office/drawing/2014/main" id="{E2AB4079-B959-438A-8887-B4E86C814C3D}"/>
              </a:ext>
            </a:extLst>
          </p:cNvPr>
          <p:cNvSpPr txBox="1"/>
          <p:nvPr/>
        </p:nvSpPr>
        <p:spPr>
          <a:xfrm>
            <a:off x="1524041" y="2548627"/>
            <a:ext cx="6395492" cy="830997"/>
          </a:xfrm>
          <a:prstGeom prst="rect">
            <a:avLst/>
          </a:prstGeom>
          <a:noFill/>
        </p:spPr>
        <p:txBody>
          <a:bodyPr wrap="square" rtlCol="0">
            <a:spAutoFit/>
          </a:bodyPr>
          <a:ls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pPr algn="ctr"/>
            <a:r>
              <a:rPr lang="en-US" sz="2400" dirty="0">
                <a:solidFill>
                  <a:schemeClr val="accent1"/>
                </a:solidFill>
                <a:latin typeface="Times New Roman" panose="02020603050405020304" pitchFamily="18" charset="0"/>
                <a:cs typeface="Times New Roman" panose="02020603050405020304" pitchFamily="18" charset="0"/>
              </a:rPr>
              <a:t>AUTOMATED DETECTION OF ALZHEIMER DISEASE USING CNN ALGORITHM </a:t>
            </a:r>
            <a:endParaRPr lang="en-IN" sz="24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1330EC8A-088B-458F-9182-920EE3139846}"/>
              </a:ext>
            </a:extLst>
          </p:cNvPr>
          <p:cNvSpPr txBox="1"/>
          <p:nvPr/>
        </p:nvSpPr>
        <p:spPr>
          <a:xfrm>
            <a:off x="761347" y="5229200"/>
            <a:ext cx="3960440" cy="861774"/>
          </a:xfrm>
          <a:prstGeom prst="rect">
            <a:avLst/>
          </a:prstGeom>
          <a:noFill/>
        </p:spPr>
        <p:txBody>
          <a:bodyPr wrap="square" rtlCol="0">
            <a:spAutoFit/>
          </a:bodyPr>
          <a:ls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Guide Name &amp; Designation</a:t>
            </a:r>
          </a:p>
          <a:p>
            <a:endParaRPr lang="en-US" sz="1600" b="1"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Dr.M.SANGEETHA,M.TECH.,Ph.D., </a:t>
            </a:r>
            <a:r>
              <a:rPr lang="en-US" sz="1600" b="1" dirty="0">
                <a:latin typeface="Times New Roman" panose="02020603050405020304" pitchFamily="18" charset="0"/>
                <a:cs typeface="Times New Roman" panose="02020603050405020304" pitchFamily="18" charset="0"/>
              </a:rPr>
              <a:t>	</a:t>
            </a:r>
            <a:endParaRPr lang="en-IN" sz="16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B14CB2B-BA40-B9F9-16FA-AA5B5E13E8EA}"/>
              </a:ext>
            </a:extLst>
          </p:cNvPr>
          <p:cNvSpPr txBox="1"/>
          <p:nvPr/>
        </p:nvSpPr>
        <p:spPr>
          <a:xfrm>
            <a:off x="1985395" y="3529098"/>
            <a:ext cx="5173210" cy="1661993"/>
          </a:xfrm>
          <a:prstGeom prst="rect">
            <a:avLst/>
          </a:prstGeom>
          <a:noFill/>
        </p:spPr>
        <p:txBody>
          <a:bodyPr wrap="square" rtlCol="0">
            <a:spAutoFit/>
          </a:bodyPr>
          <a:ls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pPr algn="ctr"/>
            <a:r>
              <a:rPr lang="en-US" b="1" dirty="0">
                <a:latin typeface="Times New Roman" panose="02020603050405020304" pitchFamily="18" charset="0"/>
                <a:cs typeface="Times New Roman" panose="02020603050405020304" pitchFamily="18" charset="0"/>
              </a:rPr>
              <a:t>Team Members Name / Register Number</a:t>
            </a:r>
          </a:p>
          <a:p>
            <a:pPr algn="ctr"/>
            <a:endParaRPr lang="en-US" b="1" dirty="0">
              <a:latin typeface="Times New Roman" panose="02020603050405020304" pitchFamily="18" charset="0"/>
              <a:cs typeface="Times New Roman" panose="02020603050405020304" pitchFamily="18" charset="0"/>
            </a:endParaRPr>
          </a:p>
          <a:p>
            <a:pPr algn="ctr"/>
            <a:r>
              <a:rPr lang="en-US" sz="1600" b="1" dirty="0">
                <a:latin typeface="Times New Roman" panose="02020603050405020304" pitchFamily="18" charset="0"/>
                <a:ea typeface="Calibri" panose="020F0502020204030204" pitchFamily="34" charset="0"/>
                <a:cs typeface="Times New Roman" panose="02020603050405020304" pitchFamily="18" charset="0"/>
              </a:rPr>
              <a:t>Dinesh kumar V</a:t>
            </a:r>
            <a:r>
              <a:rPr lang="en-US" sz="1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[211419104070]</a:t>
            </a:r>
          </a:p>
          <a:p>
            <a:pPr algn="ctr"/>
            <a:r>
              <a:rPr lang="en-US" sz="1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Diwakar V                        [211419104073]</a:t>
            </a:r>
          </a:p>
          <a:p>
            <a:pPr algn="ctr">
              <a:buNone/>
            </a:pPr>
            <a:r>
              <a:rPr lang="en-US" sz="1600" b="1" dirty="0">
                <a:latin typeface="Times New Roman" panose="02020603050405020304" pitchFamily="18" charset="0"/>
                <a:ea typeface="Calibri" panose="020F0502020204030204" pitchFamily="34" charset="0"/>
                <a:cs typeface="Times New Roman" panose="02020603050405020304" pitchFamily="18" charset="0"/>
              </a:rPr>
              <a:t>Deventhiran R</a:t>
            </a:r>
            <a:r>
              <a:rPr lang="en-US" sz="1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[211419104055]</a:t>
            </a:r>
          </a:p>
          <a:p>
            <a:pPr algn="ctr">
              <a:buNone/>
            </a:pP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		</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DA7E15F-5577-E472-5EEB-C46481EAA666}"/>
              </a:ext>
            </a:extLst>
          </p:cNvPr>
          <p:cNvSpPr txBox="1"/>
          <p:nvPr/>
        </p:nvSpPr>
        <p:spPr>
          <a:xfrm>
            <a:off x="5004048" y="5229200"/>
            <a:ext cx="3554026" cy="923330"/>
          </a:xfrm>
          <a:prstGeom prst="rect">
            <a:avLst/>
          </a:prstGeom>
          <a:noFill/>
        </p:spPr>
        <p:txBody>
          <a:bodyPr wrap="square" rtlCol="0">
            <a:spAutoFit/>
          </a:bodyPr>
          <a:ls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Coordinator Name &amp; Designation</a:t>
            </a:r>
          </a:p>
          <a:p>
            <a:endParaRPr lang="en-US" b="1"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Dr.N.PUGHAZENDI,M.E.,Ph.D.,</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7ACA5B2-7494-70D8-175E-1A0009147C93}"/>
              </a:ext>
            </a:extLst>
          </p:cNvPr>
          <p:cNvPicPr>
            <a:picLocks noChangeAspect="1"/>
          </p:cNvPicPr>
          <p:nvPr/>
        </p:nvPicPr>
        <p:blipFill>
          <a:blip r:embed="rId4"/>
          <a:stretch>
            <a:fillRect/>
          </a:stretch>
        </p:blipFill>
        <p:spPr>
          <a:xfrm>
            <a:off x="1402514" y="117418"/>
            <a:ext cx="6285765" cy="1905895"/>
          </a:xfrm>
          <a:prstGeom prst="rect">
            <a:avLst/>
          </a:prstGeom>
        </p:spPr>
      </p:pic>
      <p:sp>
        <p:nvSpPr>
          <p:cNvPr id="6" name="Date Placeholder 5">
            <a:extLst>
              <a:ext uri="{FF2B5EF4-FFF2-40B4-BE49-F238E27FC236}">
                <a16:creationId xmlns:a16="http://schemas.microsoft.com/office/drawing/2014/main" id="{EB3F79D1-0796-072A-CD75-B8086F0F9250}"/>
              </a:ext>
            </a:extLst>
          </p:cNvPr>
          <p:cNvSpPr>
            <a:spLocks noGrp="1"/>
          </p:cNvSpPr>
          <p:nvPr>
            <p:ph type="dt" sz="half" idx="10"/>
          </p:nvPr>
        </p:nvSpPr>
        <p:spPr/>
        <p:txBody>
          <a:bodyPr/>
          <a:lstStyle/>
          <a:p>
            <a:fld id="{8CB503F5-DB0E-4E11-9D2A-893EDB84D48F}" type="datetime1">
              <a:rPr lang="en-IN" smtClean="0"/>
              <a:t>10-04-2023</a:t>
            </a:fld>
            <a:endParaRPr lang="en-IN" dirty="0"/>
          </a:p>
        </p:txBody>
      </p:sp>
      <p:sp>
        <p:nvSpPr>
          <p:cNvPr id="10" name="Slide Number Placeholder 9">
            <a:extLst>
              <a:ext uri="{FF2B5EF4-FFF2-40B4-BE49-F238E27FC236}">
                <a16:creationId xmlns:a16="http://schemas.microsoft.com/office/drawing/2014/main" id="{1A45000B-3233-04ED-8583-BAA14AF15C75}"/>
              </a:ext>
            </a:extLst>
          </p:cNvPr>
          <p:cNvSpPr>
            <a:spLocks noGrp="1"/>
          </p:cNvSpPr>
          <p:nvPr>
            <p:ph type="sldNum" sz="quarter" idx="12"/>
          </p:nvPr>
        </p:nvSpPr>
        <p:spPr>
          <a:xfrm>
            <a:off x="6457949" y="6356351"/>
            <a:ext cx="2218507" cy="365125"/>
          </a:xfrm>
        </p:spPr>
        <p:txBody>
          <a:bodyPr/>
          <a:lstStyle/>
          <a:p>
            <a:fld id="{9D3FF152-60F5-4862-82F9-1190556AA56F}" type="slidenum">
              <a:rPr lang="en-IN" sz="900" smtClean="0">
                <a:solidFill>
                  <a:schemeClr val="tx1"/>
                </a:solidFill>
                <a:latin typeface="Times New Roman" panose="02020603050405020304" pitchFamily="18" charset="0"/>
                <a:cs typeface="Times New Roman" panose="02020603050405020304" pitchFamily="18" charset="0"/>
              </a:rPr>
              <a:t>1</a:t>
            </a:fld>
            <a:endParaRPr lang="en-IN" sz="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999311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289" y="609600"/>
            <a:ext cx="8001000" cy="659160"/>
          </a:xfrm>
        </p:spPr>
        <p:txBody>
          <a:bodyPr>
            <a:normAutofit fontScale="90000"/>
          </a:bodyPr>
          <a:lstStyle/>
          <a:p>
            <a:pPr algn="ctr"/>
            <a:r>
              <a:rPr lang="en-US" sz="3600" b="1" dirty="0">
                <a:solidFill>
                  <a:schemeClr val="accent1"/>
                </a:solidFill>
                <a:latin typeface="Century Schoolbook" panose="02040604050505020304" pitchFamily="18" charset="0"/>
                <a:cs typeface="Times New Roman" panose="02020603050405020304" pitchFamily="18" charset="0"/>
              </a:rPr>
              <a:t>  </a:t>
            </a:r>
            <a:r>
              <a:rPr lang="en-US" sz="3600" b="1" dirty="0">
                <a:solidFill>
                  <a:schemeClr val="accent1"/>
                </a:solidFill>
                <a:latin typeface="Times New Roman" panose="02020603050405020304" pitchFamily="18" charset="0"/>
                <a:cs typeface="Times New Roman" panose="02020603050405020304" pitchFamily="18" charset="0"/>
              </a:rPr>
              <a:t>System Architecture</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FCA6D1B-43F9-287B-B48F-C2D0C4419D95}"/>
              </a:ext>
            </a:extLst>
          </p:cNvPr>
          <p:cNvSpPr>
            <a:spLocks noGrp="1"/>
          </p:cNvSpPr>
          <p:nvPr>
            <p:ph type="dt" sz="half" idx="10"/>
          </p:nvPr>
        </p:nvSpPr>
        <p:spPr/>
        <p:txBody>
          <a:bodyPr/>
          <a:lstStyle/>
          <a:p>
            <a:fld id="{B51C405E-C11B-4461-9032-2CF764358E5C}" type="datetime1">
              <a:rPr lang="en-US" smtClean="0"/>
              <a:t>4/10/2023</a:t>
            </a:fld>
            <a:endParaRPr lang="en-US" dirty="0"/>
          </a:p>
        </p:txBody>
      </p:sp>
      <p:sp>
        <p:nvSpPr>
          <p:cNvPr id="5" name="Slide Number Placeholder 4">
            <a:extLst>
              <a:ext uri="{FF2B5EF4-FFF2-40B4-BE49-F238E27FC236}">
                <a16:creationId xmlns:a16="http://schemas.microsoft.com/office/drawing/2014/main" id="{39E8B425-8495-BBE1-F192-D7B9C4BD609B}"/>
              </a:ext>
            </a:extLst>
          </p:cNvPr>
          <p:cNvSpPr>
            <a:spLocks noGrp="1"/>
          </p:cNvSpPr>
          <p:nvPr>
            <p:ph type="sldNum" sz="quarter" idx="12"/>
          </p:nvPr>
        </p:nvSpPr>
        <p:spPr/>
        <p:txBody>
          <a:bodyPr/>
          <a:lstStyle/>
          <a:p>
            <a:fld id="{B6F15528-21DE-4FAA-801E-634DDDAF4B2B}" type="slidenum">
              <a:rPr lang="en-US" smtClean="0"/>
              <a:t>10</a:t>
            </a:fld>
            <a:endParaRPr lang="en-US" dirty="0"/>
          </a:p>
        </p:txBody>
      </p:sp>
      <p:pic>
        <p:nvPicPr>
          <p:cNvPr id="7" name="Picture 6">
            <a:extLst>
              <a:ext uri="{FF2B5EF4-FFF2-40B4-BE49-F238E27FC236}">
                <a16:creationId xmlns:a16="http://schemas.microsoft.com/office/drawing/2014/main" id="{17076684-3CD7-D10E-9BA5-84F97693F5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43808" y="939180"/>
            <a:ext cx="4018086" cy="5314912"/>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A4D09-8E1A-E37A-FA5A-C75E218B7D90}"/>
              </a:ext>
            </a:extLst>
          </p:cNvPr>
          <p:cNvSpPr>
            <a:spLocks noGrp="1"/>
          </p:cNvSpPr>
          <p:nvPr>
            <p:ph type="title"/>
          </p:nvPr>
        </p:nvSpPr>
        <p:spPr>
          <a:xfrm>
            <a:off x="1220682" y="1052736"/>
            <a:ext cx="7086600" cy="72008"/>
          </a:xfrm>
        </p:spPr>
        <p:txBody>
          <a:bodyPr>
            <a:normAutofit fontScale="90000"/>
          </a:bodyPr>
          <a:lstStyle/>
          <a:p>
            <a:r>
              <a:rPr lang="en-IN" sz="3200" b="1" dirty="0">
                <a:solidFill>
                  <a:schemeClr val="accent1"/>
                </a:solidFill>
                <a:latin typeface="Century Schoolbook" panose="02040604050505020304" pitchFamily="18" charset="0"/>
                <a:cs typeface="Times New Roman" panose="02020603050405020304" pitchFamily="18" charset="0"/>
              </a:rPr>
              <a:t>                   </a:t>
            </a:r>
            <a:r>
              <a:rPr lang="en-IN" sz="3100" b="1" dirty="0">
                <a:solidFill>
                  <a:schemeClr val="accent1"/>
                </a:solidFill>
                <a:latin typeface="Times New Roman" panose="02020603050405020304" pitchFamily="18" charset="0"/>
                <a:cs typeface="Times New Roman" panose="02020603050405020304" pitchFamily="18" charset="0"/>
              </a:rPr>
              <a:t>UML</a:t>
            </a:r>
            <a:r>
              <a:rPr lang="en-IN" sz="3600" b="1" dirty="0">
                <a:solidFill>
                  <a:schemeClr val="accent1"/>
                </a:solidFill>
                <a:latin typeface="Times New Roman" panose="02020603050405020304" pitchFamily="18" charset="0"/>
                <a:cs typeface="Times New Roman" panose="02020603050405020304" pitchFamily="18" charset="0"/>
              </a:rPr>
              <a:t> </a:t>
            </a:r>
            <a:r>
              <a:rPr lang="en-IN" sz="3100" b="1" dirty="0">
                <a:solidFill>
                  <a:schemeClr val="accent1"/>
                </a:solidFill>
                <a:latin typeface="Times New Roman" panose="02020603050405020304" pitchFamily="18" charset="0"/>
                <a:cs typeface="Times New Roman" panose="02020603050405020304" pitchFamily="18" charset="0"/>
              </a:rPr>
              <a:t>DIAGRAMS</a:t>
            </a:r>
            <a:br>
              <a:rPr lang="en-IN" sz="3200" b="1" dirty="0">
                <a:solidFill>
                  <a:schemeClr val="accent1"/>
                </a:solidFill>
                <a:latin typeface="Century Schoolbook" panose="02040604050505020304" pitchFamily="18" charset="0"/>
                <a:cs typeface="Times New Roman" panose="02020603050405020304" pitchFamily="18" charset="0"/>
              </a:rPr>
            </a:br>
            <a:br>
              <a:rPr lang="en-IN" sz="3200" b="1" dirty="0">
                <a:solidFill>
                  <a:schemeClr val="accent1"/>
                </a:solidFill>
                <a:latin typeface="Century Schoolbook" panose="02040604050505020304" pitchFamily="18" charset="0"/>
                <a:cs typeface="Times New Roman" panose="02020603050405020304" pitchFamily="18" charset="0"/>
              </a:rPr>
            </a:br>
            <a:r>
              <a:rPr lang="en-IN" sz="2000" dirty="0">
                <a:solidFill>
                  <a:schemeClr val="tx1">
                    <a:lumMod val="75000"/>
                    <a:lumOff val="25000"/>
                  </a:schemeClr>
                </a:solidFill>
                <a:latin typeface="Times New Roman" panose="02020603050405020304" pitchFamily="18" charset="0"/>
                <a:ea typeface="+mn-ea"/>
                <a:cs typeface="Times New Roman" panose="02020603050405020304" pitchFamily="18" charset="0"/>
              </a:rPr>
              <a:t>Use case diagram :</a:t>
            </a:r>
          </a:p>
        </p:txBody>
      </p:sp>
      <p:sp>
        <p:nvSpPr>
          <p:cNvPr id="3" name="Date Placeholder 2">
            <a:extLst>
              <a:ext uri="{FF2B5EF4-FFF2-40B4-BE49-F238E27FC236}">
                <a16:creationId xmlns:a16="http://schemas.microsoft.com/office/drawing/2014/main" id="{42CB202E-382E-BF38-535B-D462E83B2C68}"/>
              </a:ext>
            </a:extLst>
          </p:cNvPr>
          <p:cNvSpPr>
            <a:spLocks noGrp="1"/>
          </p:cNvSpPr>
          <p:nvPr>
            <p:ph type="dt" sz="half" idx="10"/>
          </p:nvPr>
        </p:nvSpPr>
        <p:spPr/>
        <p:txBody>
          <a:bodyPr/>
          <a:lstStyle/>
          <a:p>
            <a:fld id="{6246B6CC-BBA0-41C2-88AA-82FBBEF84F05}" type="datetime1">
              <a:rPr lang="en-US" smtClean="0"/>
              <a:t>4/10/2023</a:t>
            </a:fld>
            <a:endParaRPr lang="en-US" dirty="0"/>
          </a:p>
        </p:txBody>
      </p:sp>
      <p:sp>
        <p:nvSpPr>
          <p:cNvPr id="4" name="Slide Number Placeholder 3">
            <a:extLst>
              <a:ext uri="{FF2B5EF4-FFF2-40B4-BE49-F238E27FC236}">
                <a16:creationId xmlns:a16="http://schemas.microsoft.com/office/drawing/2014/main" id="{168E2E43-7F8A-0B25-D0A0-806F4F204A09}"/>
              </a:ext>
            </a:extLst>
          </p:cNvPr>
          <p:cNvSpPr>
            <a:spLocks noGrp="1"/>
          </p:cNvSpPr>
          <p:nvPr>
            <p:ph type="sldNum" sz="quarter" idx="12"/>
          </p:nvPr>
        </p:nvSpPr>
        <p:spPr/>
        <p:txBody>
          <a:bodyPr/>
          <a:lstStyle/>
          <a:p>
            <a:fld id="{B6F15528-21DE-4FAA-801E-634DDDAF4B2B}" type="slidenum">
              <a:rPr lang="en-US" smtClean="0"/>
              <a:t>11</a:t>
            </a:fld>
            <a:endParaRPr lang="en-US" dirty="0"/>
          </a:p>
        </p:txBody>
      </p:sp>
      <p:pic>
        <p:nvPicPr>
          <p:cNvPr id="8" name="image2.jpeg">
            <a:extLst>
              <a:ext uri="{FF2B5EF4-FFF2-40B4-BE49-F238E27FC236}">
                <a16:creationId xmlns:a16="http://schemas.microsoft.com/office/drawing/2014/main" id="{CA97EDD4-D5F5-5B61-72DF-FB4D40A6647C}"/>
              </a:ext>
            </a:extLst>
          </p:cNvPr>
          <p:cNvPicPr>
            <a:picLocks noGrp="1" noChangeAspect="1"/>
          </p:cNvPicPr>
          <p:nvPr>
            <p:ph idx="1"/>
          </p:nvPr>
        </p:nvPicPr>
        <p:blipFill>
          <a:blip r:embed="rId2" cstate="print"/>
          <a:stretch>
            <a:fillRect/>
          </a:stretch>
        </p:blipFill>
        <p:spPr>
          <a:xfrm>
            <a:off x="3203848" y="1465345"/>
            <a:ext cx="3917029" cy="5081552"/>
          </a:xfrm>
          <a:prstGeom prst="rect">
            <a:avLst/>
          </a:prstGeom>
        </p:spPr>
      </p:pic>
    </p:spTree>
    <p:extLst>
      <p:ext uri="{BB962C8B-B14F-4D97-AF65-F5344CB8AC3E}">
        <p14:creationId xmlns:p14="http://schemas.microsoft.com/office/powerpoint/2010/main" val="409661325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AE1ED9-8640-AEBC-8E54-298692ED36DA}"/>
              </a:ext>
            </a:extLst>
          </p:cNvPr>
          <p:cNvSpPr>
            <a:spLocks noGrp="1"/>
          </p:cNvSpPr>
          <p:nvPr>
            <p:ph idx="1"/>
          </p:nvPr>
        </p:nvSpPr>
        <p:spPr>
          <a:xfrm>
            <a:off x="1371600" y="298515"/>
            <a:ext cx="7010400" cy="5606422"/>
          </a:xfrm>
        </p:spPr>
        <p:txBody>
          <a:bodyPr/>
          <a:lstStyle/>
          <a:p>
            <a:pPr marL="0" indent="0">
              <a:buNone/>
            </a:pPr>
            <a:r>
              <a:rPr lang="en-US" dirty="0">
                <a:latin typeface="Times New Roman" panose="02020603050405020304" pitchFamily="18" charset="0"/>
                <a:cs typeface="Times New Roman" panose="02020603050405020304" pitchFamily="18" charset="0"/>
              </a:rPr>
              <a:t>Class diagram :</a:t>
            </a:r>
          </a:p>
          <a:p>
            <a:pPr marL="0" indent="0">
              <a:buNone/>
            </a:pPr>
            <a:endParaRPr lang="en-IN"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906B8F25-567F-A359-EE4D-9A20739639BD}"/>
              </a:ext>
            </a:extLst>
          </p:cNvPr>
          <p:cNvCxnSpPr/>
          <p:nvPr/>
        </p:nvCxnSpPr>
        <p:spPr>
          <a:xfrm flipH="1">
            <a:off x="8913740" y="990600"/>
            <a:ext cx="0" cy="129540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5F2D92CF-3F77-D5BA-A9EA-C968C19E120C}"/>
              </a:ext>
            </a:extLst>
          </p:cNvPr>
          <p:cNvCxnSpPr/>
          <p:nvPr/>
        </p:nvCxnSpPr>
        <p:spPr>
          <a:xfrm flipH="1">
            <a:off x="8913740" y="2743200"/>
            <a:ext cx="0" cy="685800"/>
          </a:xfrm>
          <a:prstGeom prst="line">
            <a:avLst/>
          </a:prstGeom>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4CD94F5-6823-2CF7-C1C2-40B2C885B6A8}"/>
              </a:ext>
            </a:extLst>
          </p:cNvPr>
          <p:cNvSpPr>
            <a:spLocks noGrp="1"/>
          </p:cNvSpPr>
          <p:nvPr>
            <p:ph type="dt" sz="half" idx="10"/>
          </p:nvPr>
        </p:nvSpPr>
        <p:spPr/>
        <p:txBody>
          <a:bodyPr/>
          <a:lstStyle/>
          <a:p>
            <a:fld id="{6D048FA0-1D5D-45D2-8A23-87E6E9723F23}" type="datetime1">
              <a:rPr lang="en-US" smtClean="0"/>
              <a:t>4/10/2023</a:t>
            </a:fld>
            <a:endParaRPr lang="en-US" dirty="0"/>
          </a:p>
        </p:txBody>
      </p:sp>
      <p:sp>
        <p:nvSpPr>
          <p:cNvPr id="4" name="Slide Number Placeholder 3">
            <a:extLst>
              <a:ext uri="{FF2B5EF4-FFF2-40B4-BE49-F238E27FC236}">
                <a16:creationId xmlns:a16="http://schemas.microsoft.com/office/drawing/2014/main" id="{43E71FA0-37D9-0D10-E242-5A439DC4E196}"/>
              </a:ext>
            </a:extLst>
          </p:cNvPr>
          <p:cNvSpPr>
            <a:spLocks noGrp="1"/>
          </p:cNvSpPr>
          <p:nvPr>
            <p:ph type="sldNum" sz="quarter" idx="12"/>
          </p:nvPr>
        </p:nvSpPr>
        <p:spPr/>
        <p:txBody>
          <a:bodyPr/>
          <a:lstStyle/>
          <a:p>
            <a:fld id="{B6F15528-21DE-4FAA-801E-634DDDAF4B2B}" type="slidenum">
              <a:rPr lang="en-US" smtClean="0"/>
              <a:t>12</a:t>
            </a:fld>
            <a:endParaRPr lang="en-US" dirty="0"/>
          </a:p>
        </p:txBody>
      </p:sp>
      <p:pic>
        <p:nvPicPr>
          <p:cNvPr id="5" name="image3.jpeg">
            <a:extLst>
              <a:ext uri="{FF2B5EF4-FFF2-40B4-BE49-F238E27FC236}">
                <a16:creationId xmlns:a16="http://schemas.microsoft.com/office/drawing/2014/main" id="{BEEAFAA1-B068-BDD6-0695-181B555445C5}"/>
              </a:ext>
            </a:extLst>
          </p:cNvPr>
          <p:cNvPicPr>
            <a:picLocks noChangeAspect="1"/>
          </p:cNvPicPr>
          <p:nvPr/>
        </p:nvPicPr>
        <p:blipFill>
          <a:blip r:embed="rId2" cstate="print"/>
          <a:stretch>
            <a:fillRect/>
          </a:stretch>
        </p:blipFill>
        <p:spPr>
          <a:xfrm>
            <a:off x="2051720" y="707121"/>
            <a:ext cx="5306660" cy="5731144"/>
          </a:xfrm>
          <a:prstGeom prst="rect">
            <a:avLst/>
          </a:prstGeom>
        </p:spPr>
      </p:pic>
    </p:spTree>
    <p:extLst>
      <p:ext uri="{BB962C8B-B14F-4D97-AF65-F5344CB8AC3E}">
        <p14:creationId xmlns:p14="http://schemas.microsoft.com/office/powerpoint/2010/main" val="130136307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C63182-2C4B-2615-E41D-FD5EC93E555A}"/>
              </a:ext>
            </a:extLst>
          </p:cNvPr>
          <p:cNvSpPr>
            <a:spLocks noGrp="1"/>
          </p:cNvSpPr>
          <p:nvPr>
            <p:ph idx="1"/>
          </p:nvPr>
        </p:nvSpPr>
        <p:spPr>
          <a:xfrm>
            <a:off x="1187624" y="260648"/>
            <a:ext cx="7232206" cy="5574374"/>
          </a:xfrm>
        </p:spPr>
        <p:txBody>
          <a:bodyPr/>
          <a:lstStyle/>
          <a:p>
            <a:pPr marL="0" indent="0">
              <a:buNone/>
            </a:pPr>
            <a:r>
              <a:rPr lang="en-US" dirty="0">
                <a:latin typeface="Times New Roman" panose="02020603050405020304" pitchFamily="18" charset="0"/>
                <a:cs typeface="Times New Roman" panose="02020603050405020304" pitchFamily="18" charset="0"/>
              </a:rPr>
              <a:t>Sequence diagram :</a:t>
            </a:r>
          </a:p>
          <a:p>
            <a:pPr marL="0" indent="0">
              <a:buNone/>
            </a:pPr>
            <a:endParaRPr lang="en-IN"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913D1FC-49D2-1774-B9FE-FC6331F3EB4C}"/>
              </a:ext>
            </a:extLst>
          </p:cNvPr>
          <p:cNvSpPr>
            <a:spLocks noGrp="1"/>
          </p:cNvSpPr>
          <p:nvPr>
            <p:ph type="dt" sz="half" idx="10"/>
          </p:nvPr>
        </p:nvSpPr>
        <p:spPr/>
        <p:txBody>
          <a:bodyPr/>
          <a:lstStyle/>
          <a:p>
            <a:fld id="{D86F048D-611D-4A59-9D8C-207410DA385F}" type="datetime1">
              <a:rPr lang="en-US" smtClean="0"/>
              <a:t>4/10/2023</a:t>
            </a:fld>
            <a:endParaRPr lang="en-US" dirty="0"/>
          </a:p>
        </p:txBody>
      </p:sp>
      <p:sp>
        <p:nvSpPr>
          <p:cNvPr id="5" name="Slide Number Placeholder 4">
            <a:extLst>
              <a:ext uri="{FF2B5EF4-FFF2-40B4-BE49-F238E27FC236}">
                <a16:creationId xmlns:a16="http://schemas.microsoft.com/office/drawing/2014/main" id="{8164E13E-9E82-1563-CB4D-20B6D77D5A4B}"/>
              </a:ext>
            </a:extLst>
          </p:cNvPr>
          <p:cNvSpPr>
            <a:spLocks noGrp="1"/>
          </p:cNvSpPr>
          <p:nvPr>
            <p:ph type="sldNum" sz="quarter" idx="12"/>
          </p:nvPr>
        </p:nvSpPr>
        <p:spPr/>
        <p:txBody>
          <a:bodyPr/>
          <a:lstStyle/>
          <a:p>
            <a:fld id="{B6F15528-21DE-4FAA-801E-634DDDAF4B2B}" type="slidenum">
              <a:rPr lang="en-US" smtClean="0"/>
              <a:t>13</a:t>
            </a:fld>
            <a:endParaRPr lang="en-US" dirty="0"/>
          </a:p>
        </p:txBody>
      </p:sp>
      <p:pic>
        <p:nvPicPr>
          <p:cNvPr id="38" name="Picture 37">
            <a:extLst>
              <a:ext uri="{FF2B5EF4-FFF2-40B4-BE49-F238E27FC236}">
                <a16:creationId xmlns:a16="http://schemas.microsoft.com/office/drawing/2014/main" id="{05C9907B-FD05-D9F0-4F45-AA1169E0F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7995" y="1434857"/>
            <a:ext cx="6248237" cy="4400165"/>
          </a:xfrm>
          <a:prstGeom prst="rect">
            <a:avLst/>
          </a:prstGeom>
        </p:spPr>
      </p:pic>
    </p:spTree>
    <p:extLst>
      <p:ext uri="{BB962C8B-B14F-4D97-AF65-F5344CB8AC3E}">
        <p14:creationId xmlns:p14="http://schemas.microsoft.com/office/powerpoint/2010/main" val="219670552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416339-A70E-066B-D1F0-10404E9BFAAF}"/>
              </a:ext>
            </a:extLst>
          </p:cNvPr>
          <p:cNvSpPr>
            <a:spLocks noGrp="1"/>
          </p:cNvSpPr>
          <p:nvPr>
            <p:ph idx="1"/>
          </p:nvPr>
        </p:nvSpPr>
        <p:spPr>
          <a:xfrm>
            <a:off x="1187624" y="260648"/>
            <a:ext cx="7357875" cy="6292552"/>
          </a:xfrm>
        </p:spPr>
        <p:txBody>
          <a:bodyPr/>
          <a:lstStyle/>
          <a:p>
            <a:pPr marL="0" indent="0">
              <a:buNone/>
            </a:pPr>
            <a:r>
              <a:rPr lang="en-US" dirty="0">
                <a:latin typeface="Times New Roman" panose="02020603050405020304" pitchFamily="18" charset="0"/>
                <a:cs typeface="Times New Roman" panose="02020603050405020304" pitchFamily="18" charset="0"/>
              </a:rPr>
              <a:t>Component diagram :</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47925FEE-C9F5-58D0-1AB7-7E8B02A4866E}"/>
              </a:ext>
            </a:extLst>
          </p:cNvPr>
          <p:cNvSpPr>
            <a:spLocks noGrp="1"/>
          </p:cNvSpPr>
          <p:nvPr>
            <p:ph type="dt" sz="half" idx="10"/>
          </p:nvPr>
        </p:nvSpPr>
        <p:spPr/>
        <p:txBody>
          <a:bodyPr/>
          <a:lstStyle/>
          <a:p>
            <a:fld id="{A017B176-E7AA-4E6D-99A2-932FCA2989EF}" type="datetime1">
              <a:rPr lang="en-US" smtClean="0"/>
              <a:t>4/10/2023</a:t>
            </a:fld>
            <a:endParaRPr lang="en-US" dirty="0"/>
          </a:p>
        </p:txBody>
      </p:sp>
      <p:sp>
        <p:nvSpPr>
          <p:cNvPr id="4" name="Slide Number Placeholder 3">
            <a:extLst>
              <a:ext uri="{FF2B5EF4-FFF2-40B4-BE49-F238E27FC236}">
                <a16:creationId xmlns:a16="http://schemas.microsoft.com/office/drawing/2014/main" id="{7FA27C42-8CBA-2CA1-3456-2426F73146E5}"/>
              </a:ext>
            </a:extLst>
          </p:cNvPr>
          <p:cNvSpPr>
            <a:spLocks noGrp="1"/>
          </p:cNvSpPr>
          <p:nvPr>
            <p:ph type="sldNum" sz="quarter" idx="12"/>
          </p:nvPr>
        </p:nvSpPr>
        <p:spPr/>
        <p:txBody>
          <a:bodyPr/>
          <a:lstStyle/>
          <a:p>
            <a:fld id="{B6F15528-21DE-4FAA-801E-634DDDAF4B2B}" type="slidenum">
              <a:rPr lang="en-US" smtClean="0"/>
              <a:t>14</a:t>
            </a:fld>
            <a:endParaRPr lang="en-US" dirty="0"/>
          </a:p>
        </p:txBody>
      </p:sp>
      <p:pic>
        <p:nvPicPr>
          <p:cNvPr id="28" name="Picture 27">
            <a:extLst>
              <a:ext uri="{FF2B5EF4-FFF2-40B4-BE49-F238E27FC236}">
                <a16:creationId xmlns:a16="http://schemas.microsoft.com/office/drawing/2014/main" id="{5ADD4469-2F0B-827A-1261-2AEB7AEA70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052736"/>
            <a:ext cx="7063705" cy="5020117"/>
          </a:xfrm>
          <a:prstGeom prst="rect">
            <a:avLst/>
          </a:prstGeom>
        </p:spPr>
      </p:pic>
    </p:spTree>
    <p:extLst>
      <p:ext uri="{BB962C8B-B14F-4D97-AF65-F5344CB8AC3E}">
        <p14:creationId xmlns:p14="http://schemas.microsoft.com/office/powerpoint/2010/main" val="134565502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D6E9E1-D0E9-3E62-3360-0FEEDA081D24}"/>
              </a:ext>
            </a:extLst>
          </p:cNvPr>
          <p:cNvSpPr>
            <a:spLocks noGrp="1"/>
          </p:cNvSpPr>
          <p:nvPr>
            <p:ph idx="1"/>
          </p:nvPr>
        </p:nvSpPr>
        <p:spPr>
          <a:xfrm>
            <a:off x="1115616" y="260648"/>
            <a:ext cx="7494985" cy="5650574"/>
          </a:xfrm>
        </p:spPr>
        <p:txBody>
          <a:bodyPr/>
          <a:lstStyle/>
          <a:p>
            <a:pPr marL="0" indent="0">
              <a:buNone/>
            </a:pPr>
            <a:r>
              <a:rPr lang="en-US" dirty="0">
                <a:latin typeface="Times New Roman" panose="02020603050405020304" pitchFamily="18" charset="0"/>
                <a:cs typeface="Times New Roman" panose="02020603050405020304" pitchFamily="18" charset="0"/>
              </a:rPr>
              <a:t>Activity diagram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551D116E-4FB4-6957-CD45-633A3BE46AE9}"/>
              </a:ext>
            </a:extLst>
          </p:cNvPr>
          <p:cNvSpPr>
            <a:spLocks noGrp="1"/>
          </p:cNvSpPr>
          <p:nvPr>
            <p:ph type="dt" sz="half" idx="10"/>
          </p:nvPr>
        </p:nvSpPr>
        <p:spPr/>
        <p:txBody>
          <a:bodyPr/>
          <a:lstStyle/>
          <a:p>
            <a:fld id="{30C2E94B-DAC9-4A20-8748-80C76D7C213A}" type="datetime1">
              <a:rPr lang="en-US" smtClean="0"/>
              <a:t>4/10/2023</a:t>
            </a:fld>
            <a:endParaRPr lang="en-US" dirty="0"/>
          </a:p>
        </p:txBody>
      </p:sp>
      <p:sp>
        <p:nvSpPr>
          <p:cNvPr id="4" name="Slide Number Placeholder 3">
            <a:extLst>
              <a:ext uri="{FF2B5EF4-FFF2-40B4-BE49-F238E27FC236}">
                <a16:creationId xmlns:a16="http://schemas.microsoft.com/office/drawing/2014/main" id="{F5C9B55B-116E-E895-3F2C-6CE08E43CD7E}"/>
              </a:ext>
            </a:extLst>
          </p:cNvPr>
          <p:cNvSpPr>
            <a:spLocks noGrp="1"/>
          </p:cNvSpPr>
          <p:nvPr>
            <p:ph type="sldNum" sz="quarter" idx="12"/>
          </p:nvPr>
        </p:nvSpPr>
        <p:spPr/>
        <p:txBody>
          <a:bodyPr/>
          <a:lstStyle/>
          <a:p>
            <a:fld id="{B6F15528-21DE-4FAA-801E-634DDDAF4B2B}" type="slidenum">
              <a:rPr lang="en-US" smtClean="0"/>
              <a:t>15</a:t>
            </a:fld>
            <a:endParaRPr lang="en-US" dirty="0"/>
          </a:p>
        </p:txBody>
      </p:sp>
      <p:pic>
        <p:nvPicPr>
          <p:cNvPr id="6" name="Picture 5">
            <a:extLst>
              <a:ext uri="{FF2B5EF4-FFF2-40B4-BE49-F238E27FC236}">
                <a16:creationId xmlns:a16="http://schemas.microsoft.com/office/drawing/2014/main" id="{E7334A67-4BAC-9B74-0EB2-FADEC6FD2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5056" y="968595"/>
            <a:ext cx="3913888" cy="4989576"/>
          </a:xfrm>
          <a:prstGeom prst="rect">
            <a:avLst/>
          </a:prstGeom>
        </p:spPr>
      </p:pic>
    </p:spTree>
    <p:extLst>
      <p:ext uri="{BB962C8B-B14F-4D97-AF65-F5344CB8AC3E}">
        <p14:creationId xmlns:p14="http://schemas.microsoft.com/office/powerpoint/2010/main" val="58243558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2AED7-25A3-65B8-2399-B47AD1761EC4}"/>
              </a:ext>
            </a:extLst>
          </p:cNvPr>
          <p:cNvSpPr>
            <a:spLocks noGrp="1"/>
          </p:cNvSpPr>
          <p:nvPr>
            <p:ph type="title"/>
          </p:nvPr>
        </p:nvSpPr>
        <p:spPr>
          <a:xfrm>
            <a:off x="1945201" y="624110"/>
            <a:ext cx="5795151" cy="823690"/>
          </a:xfrm>
        </p:spPr>
        <p:txBody>
          <a:bodyPr/>
          <a:lstStyle/>
          <a:p>
            <a:pPr algn="ctr"/>
            <a:r>
              <a:rPr lang="en-IN" sz="3200" b="1" dirty="0">
                <a:solidFill>
                  <a:schemeClr val="accent1"/>
                </a:solidFill>
                <a:latin typeface="Times New Roman" panose="02020603050405020304" pitchFamily="18" charset="0"/>
                <a:cs typeface="Times New Roman" panose="02020603050405020304" pitchFamily="18" charset="0"/>
              </a:rPr>
              <a:t>Module Description</a:t>
            </a:r>
          </a:p>
        </p:txBody>
      </p:sp>
      <p:sp>
        <p:nvSpPr>
          <p:cNvPr id="3" name="Content Placeholder 2">
            <a:extLst>
              <a:ext uri="{FF2B5EF4-FFF2-40B4-BE49-F238E27FC236}">
                <a16:creationId xmlns:a16="http://schemas.microsoft.com/office/drawing/2014/main" id="{B99F088C-789E-EC63-E366-C5297410FDC7}"/>
              </a:ext>
            </a:extLst>
          </p:cNvPr>
          <p:cNvSpPr>
            <a:spLocks noGrp="1"/>
          </p:cNvSpPr>
          <p:nvPr>
            <p:ph idx="1"/>
          </p:nvPr>
        </p:nvSpPr>
        <p:spPr>
          <a:xfrm>
            <a:off x="2077500" y="1600200"/>
            <a:ext cx="6324600" cy="4463422"/>
          </a:xfrm>
        </p:spPr>
        <p:txBody>
          <a:bodyPr/>
          <a:lstStyle/>
          <a:p>
            <a:endParaRPr lang="en-IN" dirty="0"/>
          </a:p>
          <a:p>
            <a:pPr marL="0" indent="0">
              <a:buNone/>
            </a:pPr>
            <a:r>
              <a:rPr lang="en-IN" sz="2000" dirty="0">
                <a:latin typeface="Times New Roman" panose="02020603050405020304" pitchFamily="18" charset="0"/>
                <a:cs typeface="Times New Roman" panose="02020603050405020304" pitchFamily="18" charset="0"/>
              </a:rPr>
              <a:t>MODULES :</a:t>
            </a:r>
          </a:p>
          <a:p>
            <a:pPr marL="0" indent="0">
              <a:buNone/>
            </a:pPr>
            <a:endParaRPr lang="en-IN" dirty="0">
              <a:latin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Data collection and acquisition</a:t>
            </a:r>
          </a:p>
          <a:p>
            <a:pPr marL="342900" lvl="0" indent="-342900">
              <a:lnSpc>
                <a:spcPct val="150000"/>
              </a:lnSpc>
              <a:buFont typeface="Wingdings" panose="05000000000000000000" pitchFamily="2" charset="2"/>
              <a:buChar char=""/>
            </a:pP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Data pre-processing</a:t>
            </a:r>
          </a:p>
          <a:p>
            <a:pPr marL="342900" lvl="0" indent="-342900">
              <a:lnSpc>
                <a:spcPct val="150000"/>
              </a:lnSpc>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Feature extraction</a:t>
            </a:r>
          </a:p>
          <a:p>
            <a:pPr marL="342900" lvl="0" indent="-342900">
              <a:lnSpc>
                <a:spcPct val="150000"/>
              </a:lnSpc>
              <a:buFont typeface="Wingdings" panose="05000000000000000000" pitchFamily="2" charset="2"/>
              <a:buChar char=""/>
            </a:pP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Classification model</a:t>
            </a:r>
          </a:p>
          <a:p>
            <a:pPr marL="342900" lvl="0" indent="-342900">
              <a:lnSpc>
                <a:spcPct val="150000"/>
              </a:lnSpc>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Model evaluation</a:t>
            </a:r>
          </a:p>
          <a:p>
            <a:pPr marL="342900" lvl="0" indent="-342900">
              <a:lnSpc>
                <a:spcPct val="150000"/>
              </a:lnSpc>
              <a:buFont typeface="Wingdings" panose="05000000000000000000" pitchFamily="2" charset="2"/>
              <a:buChar char=""/>
            </a:pP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Model deployment</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A7ECE2-B35E-DDFC-2193-9B4FF91C3AA8}"/>
              </a:ext>
            </a:extLst>
          </p:cNvPr>
          <p:cNvSpPr>
            <a:spLocks noGrp="1"/>
          </p:cNvSpPr>
          <p:nvPr>
            <p:ph type="dt" sz="half" idx="10"/>
          </p:nvPr>
        </p:nvSpPr>
        <p:spPr/>
        <p:txBody>
          <a:bodyPr/>
          <a:lstStyle/>
          <a:p>
            <a:fld id="{E33CE74B-1E4D-4A81-8140-0CF7421E1229}" type="datetime1">
              <a:rPr lang="en-US" smtClean="0"/>
              <a:t>4/10/2023</a:t>
            </a:fld>
            <a:endParaRPr lang="en-US" dirty="0"/>
          </a:p>
        </p:txBody>
      </p:sp>
      <p:sp>
        <p:nvSpPr>
          <p:cNvPr id="5" name="Slide Number Placeholder 4">
            <a:extLst>
              <a:ext uri="{FF2B5EF4-FFF2-40B4-BE49-F238E27FC236}">
                <a16:creationId xmlns:a16="http://schemas.microsoft.com/office/drawing/2014/main" id="{821EAD39-9AF4-7D96-9D25-D4BE9102CACF}"/>
              </a:ext>
            </a:extLst>
          </p:cNvPr>
          <p:cNvSpPr>
            <a:spLocks noGrp="1"/>
          </p:cNvSpPr>
          <p:nvPr>
            <p:ph type="sldNum" sz="quarter" idx="12"/>
          </p:nvPr>
        </p:nvSpPr>
        <p:spPr/>
        <p:txBody>
          <a:bodyPr/>
          <a:lstStyle/>
          <a:p>
            <a:fld id="{B6F15528-21DE-4FAA-801E-634DDDAF4B2B}" type="slidenum">
              <a:rPr lang="en-US" smtClean="0"/>
              <a:t>16</a:t>
            </a:fld>
            <a:endParaRPr lang="en-US" dirty="0"/>
          </a:p>
        </p:txBody>
      </p:sp>
    </p:spTree>
    <p:extLst>
      <p:ext uri="{BB962C8B-B14F-4D97-AF65-F5344CB8AC3E}">
        <p14:creationId xmlns:p14="http://schemas.microsoft.com/office/powerpoint/2010/main" val="72559448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BCEE7F9-EA08-7237-589B-34B8553D193B}"/>
              </a:ext>
            </a:extLst>
          </p:cNvPr>
          <p:cNvSpPr>
            <a:spLocks noGrp="1"/>
          </p:cNvSpPr>
          <p:nvPr>
            <p:ph idx="1"/>
          </p:nvPr>
        </p:nvSpPr>
        <p:spPr>
          <a:xfrm>
            <a:off x="1115616" y="404664"/>
            <a:ext cx="7380684" cy="5599261"/>
          </a:xfrm>
        </p:spPr>
        <p:txBody>
          <a:bodyPr>
            <a:normAutofit fontScale="97500"/>
          </a:bodyPr>
          <a:lstStyle/>
          <a:p>
            <a:pPr marL="0" indent="0">
              <a:buNone/>
            </a:pPr>
            <a:r>
              <a:rPr lang="en-US" b="1" dirty="0">
                <a:effectLst/>
                <a:latin typeface="Times New Roman" panose="02020603050405020304" pitchFamily="18" charset="0"/>
                <a:ea typeface="Times New Roman" panose="02020603050405020304" pitchFamily="18" charset="0"/>
              </a:rPr>
              <a:t>MODULE EXPLANATION:</a:t>
            </a:r>
          </a:p>
          <a:p>
            <a:pPr marL="0" indent="0">
              <a:buNone/>
            </a:pPr>
            <a:endParaRPr lang="en-US" sz="2500" b="1" dirty="0">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1.DATASET COLLECTION AND ACQUISITION :</a:t>
            </a:r>
            <a:endParaRPr lang="en-US" sz="1600" b="1" dirty="0">
              <a:effectLst/>
              <a:latin typeface="Times New Roman" panose="02020603050405020304" pitchFamily="18" charset="0"/>
              <a:ea typeface="Times New Roman" panose="02020603050405020304" pitchFamily="18" charset="0"/>
            </a:endParaRPr>
          </a:p>
          <a:p>
            <a:pPr algn="just">
              <a:lnSpc>
                <a:spcPct val="10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The dataset used for training the CNN model should be representative of the image that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need to be detected. The dataset can be collected from various sources, such as public datasets or</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custom data collection efforts.</a:t>
            </a:r>
          </a:p>
          <a:p>
            <a:pPr algn="just">
              <a:lnSpc>
                <a:spcPct val="100000"/>
              </a:lnSpc>
              <a:buFont typeface="Wingdings" panose="05000000000000000000" pitchFamily="2" charset="2"/>
              <a:buChar char="Ø"/>
            </a:pPr>
            <a:r>
              <a:rPr lang="en-US" sz="1800" dirty="0">
                <a:solidFill>
                  <a:srgbClr val="333333"/>
                </a:solidFill>
                <a:effectLst/>
                <a:latin typeface="Times New Roman" panose="02020603050405020304" pitchFamily="18" charset="0"/>
                <a:ea typeface="Times New Roman" panose="02020603050405020304" pitchFamily="18" charset="0"/>
              </a:rPr>
              <a:t>Data used in the preparation of this report were obtained from the</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publicly available Alzheimer’s Disease Neuroimaging Initiative (ADNI) database and the Open</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Access Series of Imaging Studies (OASIS) project database. The most recent visit in which a</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diagnosis</a:t>
            </a:r>
            <a:r>
              <a:rPr lang="en-US" sz="1800" spc="-1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was</a:t>
            </a:r>
            <a:r>
              <a:rPr lang="en-US" sz="1800" spc="-1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made</a:t>
            </a:r>
            <a:r>
              <a:rPr lang="en-US" sz="1800" spc="-2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was</a:t>
            </a:r>
            <a:r>
              <a:rPr lang="en-US" sz="1800" spc="-1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considered</a:t>
            </a:r>
            <a:r>
              <a:rPr lang="en-US" sz="1800" spc="-1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the</a:t>
            </a:r>
            <a:r>
              <a:rPr lang="en-US" sz="1800" spc="-2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best</a:t>
            </a:r>
            <a:r>
              <a:rPr lang="en-US" sz="1800" spc="-1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available</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“ground-truth”</a:t>
            </a:r>
            <a:r>
              <a:rPr lang="en-US" sz="1800" spc="-1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to</a:t>
            </a:r>
            <a:r>
              <a:rPr lang="en-US" sz="1800" spc="-1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train</a:t>
            </a:r>
            <a:r>
              <a:rPr lang="en-US" sz="1800" spc="-1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the</a:t>
            </a:r>
            <a:r>
              <a:rPr lang="en-US" sz="1800" spc="-1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classifiers.</a:t>
            </a:r>
          </a:p>
          <a:p>
            <a:pPr algn="just">
              <a:lnSpc>
                <a:spcPct val="100000"/>
              </a:lnSpc>
              <a:buFont typeface="Wingdings" panose="05000000000000000000" pitchFamily="2" charset="2"/>
              <a:buChar char="Ø"/>
            </a:pPr>
            <a:endParaRPr lang="en-US" sz="1800" dirty="0">
              <a:solidFill>
                <a:srgbClr val="333333"/>
              </a:solidFill>
              <a:effectLst/>
              <a:latin typeface="Times New Roman" panose="02020603050405020304" pitchFamily="18" charset="0"/>
              <a:ea typeface="Times New Roman" panose="02020603050405020304" pitchFamily="18" charset="0"/>
            </a:endParaRPr>
          </a:p>
          <a:p>
            <a:pPr marL="0" indent="0">
              <a:lnSpc>
                <a:spcPct val="80000"/>
              </a:lnSpc>
              <a:buNone/>
            </a:pPr>
            <a:r>
              <a:rPr lang="en-IN" sz="2000" b="1" dirty="0">
                <a:latin typeface="Times New Roman" panose="02020603050405020304" pitchFamily="18" charset="0"/>
              </a:rPr>
              <a:t>2.DATA  PREPROCESSING :</a:t>
            </a:r>
            <a:endParaRPr lang="en-IN" sz="1800" b="1" dirty="0">
              <a:latin typeface="Times New Roman" panose="02020603050405020304" pitchFamily="18" charset="0"/>
            </a:endParaRPr>
          </a:p>
          <a:p>
            <a:pPr algn="just">
              <a:lnSpc>
                <a:spcPct val="10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This step involves pre-processing of the MRI images such as skull stripping, intensity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normalization, and image registration.</a:t>
            </a:r>
          </a:p>
          <a:p>
            <a:pPr algn="just">
              <a:lnSpc>
                <a:spcPct val="10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 It is important to ensure that the images are of the same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size,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orientation,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spatial</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resolution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facilitate easy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comparison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analysis.</a:t>
            </a:r>
            <a:endParaRPr lang="en-IN" sz="1800" dirty="0">
              <a:effectLst/>
              <a:latin typeface="Times New Roman" panose="02020603050405020304" pitchFamily="18" charset="0"/>
              <a:ea typeface="Times New Roman" panose="02020603050405020304" pitchFamily="18" charset="0"/>
            </a:endParaRPr>
          </a:p>
          <a:p>
            <a:pPr marL="0" indent="0" algn="just">
              <a:lnSpc>
                <a:spcPct val="100000"/>
              </a:lnSpc>
              <a:buNone/>
            </a:pPr>
            <a:endParaRPr lang="en-US" sz="1800" dirty="0">
              <a:solidFill>
                <a:srgbClr val="333333"/>
              </a:solidFill>
              <a:effectLst/>
              <a:latin typeface="Times New Roman" panose="02020603050405020304" pitchFamily="18" charset="0"/>
              <a:ea typeface="Times New Roman" panose="02020603050405020304" pitchFamily="18" charset="0"/>
            </a:endParaRPr>
          </a:p>
          <a:p>
            <a:pPr marL="0" indent="0" algn="just">
              <a:lnSpc>
                <a:spcPct val="100000"/>
              </a:lnSpc>
              <a:buNone/>
            </a:pPr>
            <a:endParaRPr lang="en-US" b="1" dirty="0">
              <a:latin typeface="Times New Roman" panose="02020603050405020304" pitchFamily="18" charset="0"/>
              <a:ea typeface="Times New Roman" panose="02020603050405020304" pitchFamily="18" charset="0"/>
            </a:endParaRPr>
          </a:p>
          <a:p>
            <a:pPr marL="0" indent="0" algn="just">
              <a:buNone/>
            </a:pPr>
            <a:endParaRPr lang="en-IN" sz="2100" dirty="0">
              <a:effectLst/>
              <a:latin typeface="Calibri" panose="020F0502020204030204" pitchFamily="34" charset="0"/>
              <a:ea typeface="Times New Roman" panose="02020603050405020304" pitchFamily="18" charset="0"/>
            </a:endParaRPr>
          </a:p>
          <a:p>
            <a:pPr marL="0" indent="0">
              <a:buNone/>
            </a:pPr>
            <a:endParaRPr lang="en-IN" sz="1800" dirty="0">
              <a:effectLst/>
              <a:latin typeface="Calibri" panose="020F0502020204030204" pitchFamily="34" charset="0"/>
              <a:ea typeface="Times New Roman" panose="02020603050405020304" pitchFamily="18" charset="0"/>
            </a:endParaRPr>
          </a:p>
          <a:p>
            <a:pPr marL="0" indent="0">
              <a:buNone/>
            </a:pPr>
            <a:endParaRPr lang="en-IN" dirty="0"/>
          </a:p>
        </p:txBody>
      </p:sp>
      <p:sp>
        <p:nvSpPr>
          <p:cNvPr id="2" name="Date Placeholder 1">
            <a:extLst>
              <a:ext uri="{FF2B5EF4-FFF2-40B4-BE49-F238E27FC236}">
                <a16:creationId xmlns:a16="http://schemas.microsoft.com/office/drawing/2014/main" id="{EE71F277-BD39-BC76-691B-41E450E1D9BF}"/>
              </a:ext>
            </a:extLst>
          </p:cNvPr>
          <p:cNvSpPr>
            <a:spLocks noGrp="1"/>
          </p:cNvSpPr>
          <p:nvPr>
            <p:ph type="dt" sz="half" idx="10"/>
          </p:nvPr>
        </p:nvSpPr>
        <p:spPr/>
        <p:txBody>
          <a:bodyPr/>
          <a:lstStyle/>
          <a:p>
            <a:fld id="{54C7262C-0968-459E-8FCA-5F33EEFB713D}" type="datetime1">
              <a:rPr lang="en-US" smtClean="0"/>
              <a:t>4/10/2023</a:t>
            </a:fld>
            <a:endParaRPr lang="en-US" dirty="0"/>
          </a:p>
        </p:txBody>
      </p:sp>
      <p:sp>
        <p:nvSpPr>
          <p:cNvPr id="3" name="Slide Number Placeholder 2">
            <a:extLst>
              <a:ext uri="{FF2B5EF4-FFF2-40B4-BE49-F238E27FC236}">
                <a16:creationId xmlns:a16="http://schemas.microsoft.com/office/drawing/2014/main" id="{E3A78653-B2D5-86C8-13FE-D856B07D0ACF}"/>
              </a:ext>
            </a:extLst>
          </p:cNvPr>
          <p:cNvSpPr>
            <a:spLocks noGrp="1"/>
          </p:cNvSpPr>
          <p:nvPr>
            <p:ph type="sldNum" sz="quarter" idx="12"/>
          </p:nvPr>
        </p:nvSpPr>
        <p:spPr/>
        <p:txBody>
          <a:bodyPr/>
          <a:lstStyle/>
          <a:p>
            <a:fld id="{B6F15528-21DE-4FAA-801E-634DDDAF4B2B}" type="slidenum">
              <a:rPr lang="en-US" smtClean="0"/>
              <a:t>17</a:t>
            </a:fld>
            <a:endParaRPr lang="en-US" dirty="0"/>
          </a:p>
        </p:txBody>
      </p:sp>
    </p:spTree>
    <p:extLst>
      <p:ext uri="{BB962C8B-B14F-4D97-AF65-F5344CB8AC3E}">
        <p14:creationId xmlns:p14="http://schemas.microsoft.com/office/powerpoint/2010/main" val="324406051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F1B7B0-2B47-0000-0897-88E6D927CDA3}"/>
              </a:ext>
            </a:extLst>
          </p:cNvPr>
          <p:cNvSpPr>
            <a:spLocks noGrp="1"/>
          </p:cNvSpPr>
          <p:nvPr>
            <p:ph idx="1"/>
          </p:nvPr>
        </p:nvSpPr>
        <p:spPr>
          <a:xfrm>
            <a:off x="971600" y="548680"/>
            <a:ext cx="7673593" cy="5531131"/>
          </a:xfrm>
        </p:spPr>
        <p:txBody>
          <a:bodyPr>
            <a:normAutofit lnSpcReduction="10000"/>
          </a:bodyPr>
          <a:lstStyle/>
          <a:p>
            <a:pPr marL="0" indent="0">
              <a:lnSpc>
                <a:spcPct val="80000"/>
              </a:lnSpc>
              <a:buNone/>
            </a:pPr>
            <a:r>
              <a:rPr lang="en-IN" sz="2000" b="1" dirty="0">
                <a:latin typeface="Times New Roman" panose="02020603050405020304" pitchFamily="18" charset="0"/>
              </a:rPr>
              <a:t>3. FEATURE EXTRACTION :</a:t>
            </a:r>
          </a:p>
          <a:p>
            <a:pPr algn="just">
              <a:lnSpc>
                <a:spcPct val="10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This step involves extracting features from the pre-processed images, such as gray matter</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volume, cortical thickness, and hippocampal shape. </a:t>
            </a:r>
          </a:p>
          <a:p>
            <a:pPr algn="just">
              <a:lnSpc>
                <a:spcPct val="10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These features are then used to classify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images into Alzheimer's disease (AD) like Mild Demented, Moderate Demented, Non Demented</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Very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Mild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Demented.</a:t>
            </a:r>
          </a:p>
          <a:p>
            <a:pPr algn="just">
              <a:lnSpc>
                <a:spcPct val="100000"/>
              </a:lnSpc>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a:p>
            <a:pPr marL="0" indent="0" algn="just">
              <a:lnSpc>
                <a:spcPct val="100000"/>
              </a:lnSpc>
              <a:buNone/>
            </a:pPr>
            <a:r>
              <a:rPr lang="en-IN" sz="2000" b="1" dirty="0">
                <a:effectLst/>
                <a:latin typeface="Times New Roman" panose="02020603050405020304" pitchFamily="18" charset="0"/>
                <a:ea typeface="Times New Roman" panose="02020603050405020304" pitchFamily="18" charset="0"/>
              </a:rPr>
              <a:t>4. CLASSIFICATION MODEL :</a:t>
            </a:r>
          </a:p>
          <a:p>
            <a:pPr algn="just">
              <a:lnSpc>
                <a:spcPct val="10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extracted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features</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then</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train</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classification</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convolutional</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neural</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network (CNN), to classify the images as Mild Demented, Moderate Demented, Non Demented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Very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Mild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Demented.</a:t>
            </a:r>
          </a:p>
          <a:p>
            <a:pPr marL="0" indent="0" algn="just">
              <a:lnSpc>
                <a:spcPct val="100000"/>
              </a:lnSpc>
              <a:buNone/>
            </a:pPr>
            <a:endParaRPr lang="en-IN" sz="1800" dirty="0">
              <a:effectLst/>
              <a:latin typeface="Times New Roman" panose="02020603050405020304" pitchFamily="18" charset="0"/>
              <a:ea typeface="Times New Roman" panose="02020603050405020304" pitchFamily="18" charset="0"/>
            </a:endParaRPr>
          </a:p>
          <a:p>
            <a:pPr marL="0" indent="0" algn="just">
              <a:lnSpc>
                <a:spcPct val="100000"/>
              </a:lnSpc>
              <a:buNone/>
            </a:pPr>
            <a:r>
              <a:rPr lang="en-IN" sz="2000" b="1" dirty="0">
                <a:effectLst/>
                <a:latin typeface="Times New Roman" panose="02020603050405020304" pitchFamily="18" charset="0"/>
                <a:ea typeface="Times New Roman" panose="02020603050405020304" pitchFamily="18" charset="0"/>
              </a:rPr>
              <a:t>5. MODEL EVALUATION :</a:t>
            </a:r>
          </a:p>
          <a:p>
            <a:pPr algn="just">
              <a:lnSpc>
                <a:spcPct val="10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trained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evaluated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various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metrics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such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accuracy,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sensitivity,</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specificity, and F1 score. The evaluation process helps to determine the effectiveness of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classification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identify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improvement.</a:t>
            </a:r>
            <a:endParaRPr lang="en-IN" sz="1800" dirty="0">
              <a:effectLst/>
              <a:latin typeface="Times New Roman" panose="02020603050405020304" pitchFamily="18" charset="0"/>
              <a:ea typeface="Times New Roman" panose="02020603050405020304" pitchFamily="18" charset="0"/>
            </a:endParaRPr>
          </a:p>
          <a:p>
            <a:pPr marL="0" indent="0" algn="just">
              <a:lnSpc>
                <a:spcPct val="100000"/>
              </a:lnSpc>
              <a:buNone/>
            </a:pPr>
            <a:endParaRPr lang="en-IN" sz="1800" dirty="0">
              <a:effectLst/>
              <a:latin typeface="Times New Roman" panose="02020603050405020304" pitchFamily="18" charset="0"/>
              <a:ea typeface="Times New Roman" panose="02020603050405020304" pitchFamily="18" charset="0"/>
            </a:endParaRPr>
          </a:p>
          <a:p>
            <a:pPr marL="0" indent="0" algn="just">
              <a:lnSpc>
                <a:spcPct val="100000"/>
              </a:lnSpc>
              <a:buNone/>
            </a:pPr>
            <a:endParaRPr lang="en-IN" sz="2000" dirty="0">
              <a:effectLst/>
              <a:latin typeface="Times New Roman" panose="02020603050405020304" pitchFamily="18" charset="0"/>
              <a:ea typeface="Times New Roman" panose="02020603050405020304" pitchFamily="18" charset="0"/>
            </a:endParaRPr>
          </a:p>
          <a:p>
            <a:pPr marL="0" indent="0" algn="just">
              <a:lnSpc>
                <a:spcPct val="100000"/>
              </a:lnSpc>
              <a:buNone/>
            </a:pPr>
            <a:endParaRPr lang="en-IN" sz="1800" dirty="0">
              <a:latin typeface="Times New Roman" panose="02020603050405020304" pitchFamily="18" charset="0"/>
            </a:endParaRPr>
          </a:p>
        </p:txBody>
      </p:sp>
      <p:sp>
        <p:nvSpPr>
          <p:cNvPr id="2" name="Date Placeholder 1">
            <a:extLst>
              <a:ext uri="{FF2B5EF4-FFF2-40B4-BE49-F238E27FC236}">
                <a16:creationId xmlns:a16="http://schemas.microsoft.com/office/drawing/2014/main" id="{6B7A3782-F717-1288-1ED3-3374CE57BC50}"/>
              </a:ext>
            </a:extLst>
          </p:cNvPr>
          <p:cNvSpPr>
            <a:spLocks noGrp="1"/>
          </p:cNvSpPr>
          <p:nvPr>
            <p:ph type="dt" sz="half" idx="10"/>
          </p:nvPr>
        </p:nvSpPr>
        <p:spPr/>
        <p:txBody>
          <a:bodyPr/>
          <a:lstStyle/>
          <a:p>
            <a:fld id="{4CBED9DA-8F58-46D9-B58B-DE080072DB19}" type="datetime1">
              <a:rPr lang="en-US" smtClean="0"/>
              <a:t>4/10/2023</a:t>
            </a:fld>
            <a:endParaRPr lang="en-US" dirty="0"/>
          </a:p>
        </p:txBody>
      </p:sp>
      <p:sp>
        <p:nvSpPr>
          <p:cNvPr id="4" name="Slide Number Placeholder 3">
            <a:extLst>
              <a:ext uri="{FF2B5EF4-FFF2-40B4-BE49-F238E27FC236}">
                <a16:creationId xmlns:a16="http://schemas.microsoft.com/office/drawing/2014/main" id="{C1E7051B-C67F-77DE-36A7-B19DF55C5A82}"/>
              </a:ext>
            </a:extLst>
          </p:cNvPr>
          <p:cNvSpPr>
            <a:spLocks noGrp="1"/>
          </p:cNvSpPr>
          <p:nvPr>
            <p:ph type="sldNum" sz="quarter" idx="12"/>
          </p:nvPr>
        </p:nvSpPr>
        <p:spPr/>
        <p:txBody>
          <a:bodyPr/>
          <a:lstStyle/>
          <a:p>
            <a:fld id="{B6F15528-21DE-4FAA-801E-634DDDAF4B2B}" type="slidenum">
              <a:rPr lang="en-US" smtClean="0"/>
              <a:t>18</a:t>
            </a:fld>
            <a:endParaRPr lang="en-US" dirty="0"/>
          </a:p>
        </p:txBody>
      </p:sp>
    </p:spTree>
    <p:extLst>
      <p:ext uri="{BB962C8B-B14F-4D97-AF65-F5344CB8AC3E}">
        <p14:creationId xmlns:p14="http://schemas.microsoft.com/office/powerpoint/2010/main" val="5973100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631B7D-651A-82E3-A16C-6A4F5E3FF5C3}"/>
              </a:ext>
            </a:extLst>
          </p:cNvPr>
          <p:cNvSpPr>
            <a:spLocks noGrp="1"/>
          </p:cNvSpPr>
          <p:nvPr>
            <p:ph idx="1"/>
          </p:nvPr>
        </p:nvSpPr>
        <p:spPr>
          <a:xfrm>
            <a:off x="971600" y="404664"/>
            <a:ext cx="7814692" cy="5844307"/>
          </a:xfrm>
        </p:spPr>
        <p:txBody>
          <a:bodyPr/>
          <a:lstStyle/>
          <a:p>
            <a:pPr marL="0" indent="0" algn="just">
              <a:lnSpc>
                <a:spcPct val="100000"/>
              </a:lnSpc>
              <a:buNone/>
            </a:pPr>
            <a:r>
              <a:rPr lang="en-IN" sz="2000" b="1" dirty="0">
                <a:latin typeface="Times New Roman" panose="02020603050405020304" pitchFamily="18" charset="0"/>
              </a:rPr>
              <a:t>6. MODEL DEPLOYEMENT :</a:t>
            </a:r>
          </a:p>
          <a:p>
            <a:pPr algn="just">
              <a:lnSpc>
                <a:spcPct val="10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final</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step</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involves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deploying</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classification</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classify</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new</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MRI</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images</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into</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Mild Demented, Moderate Demented, Non Demented and Very Mild Demented. The model can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 deployed as a standalone application, integrated into existing healthcare systems, or used as 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diagnostic</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tool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healthcare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professionals.</a:t>
            </a:r>
            <a:endParaRPr lang="en-IN" sz="1800" dirty="0">
              <a:effectLst/>
              <a:latin typeface="Times New Roman" panose="02020603050405020304" pitchFamily="18" charset="0"/>
              <a:ea typeface="Times New Roman" panose="02020603050405020304" pitchFamily="18" charset="0"/>
            </a:endParaRPr>
          </a:p>
          <a:p>
            <a:pPr marL="0" indent="0" algn="just">
              <a:lnSpc>
                <a:spcPct val="100000"/>
              </a:lnSpc>
              <a:buNone/>
            </a:pPr>
            <a:endParaRPr lang="en-IN" sz="1800" b="1" dirty="0">
              <a:latin typeface="Times New Roman" panose="02020603050405020304" pitchFamily="18" charset="0"/>
            </a:endParaRPr>
          </a:p>
          <a:p>
            <a:pPr marL="0" indent="0" algn="just">
              <a:lnSpc>
                <a:spcPct val="100000"/>
              </a:lnSpc>
              <a:buNone/>
            </a:pPr>
            <a:endParaRPr lang="en-IN" sz="2000" dirty="0">
              <a:latin typeface="Times New Roman" panose="02020603050405020304" pitchFamily="18" charset="0"/>
            </a:endParaRPr>
          </a:p>
        </p:txBody>
      </p:sp>
      <p:sp>
        <p:nvSpPr>
          <p:cNvPr id="4" name="Date Placeholder 3">
            <a:extLst>
              <a:ext uri="{FF2B5EF4-FFF2-40B4-BE49-F238E27FC236}">
                <a16:creationId xmlns:a16="http://schemas.microsoft.com/office/drawing/2014/main" id="{60AD2AE4-509B-421A-2DD7-7E8D6212C4DD}"/>
              </a:ext>
            </a:extLst>
          </p:cNvPr>
          <p:cNvSpPr>
            <a:spLocks noGrp="1"/>
          </p:cNvSpPr>
          <p:nvPr>
            <p:ph type="dt" sz="half" idx="10"/>
          </p:nvPr>
        </p:nvSpPr>
        <p:spPr/>
        <p:txBody>
          <a:bodyPr/>
          <a:lstStyle/>
          <a:p>
            <a:fld id="{54759935-1ACC-4818-B342-C0D089FB6903}" type="datetime1">
              <a:rPr lang="en-US" smtClean="0"/>
              <a:t>4/10/2023</a:t>
            </a:fld>
            <a:endParaRPr lang="en-US" dirty="0"/>
          </a:p>
        </p:txBody>
      </p:sp>
      <p:sp>
        <p:nvSpPr>
          <p:cNvPr id="5" name="Slide Number Placeholder 4">
            <a:extLst>
              <a:ext uri="{FF2B5EF4-FFF2-40B4-BE49-F238E27FC236}">
                <a16:creationId xmlns:a16="http://schemas.microsoft.com/office/drawing/2014/main" id="{F3091756-1038-37D9-3D02-3A365441DE0F}"/>
              </a:ext>
            </a:extLst>
          </p:cNvPr>
          <p:cNvSpPr>
            <a:spLocks noGrp="1"/>
          </p:cNvSpPr>
          <p:nvPr>
            <p:ph type="sldNum" sz="quarter" idx="12"/>
          </p:nvPr>
        </p:nvSpPr>
        <p:spPr/>
        <p:txBody>
          <a:bodyPr/>
          <a:lstStyle/>
          <a:p>
            <a:fld id="{B6F15528-21DE-4FAA-801E-634DDDAF4B2B}" type="slidenum">
              <a:rPr lang="en-US" smtClean="0"/>
              <a:t>19</a:t>
            </a:fld>
            <a:endParaRPr lang="en-US" dirty="0"/>
          </a:p>
        </p:txBody>
      </p:sp>
    </p:spTree>
    <p:extLst>
      <p:ext uri="{BB962C8B-B14F-4D97-AF65-F5344CB8AC3E}">
        <p14:creationId xmlns:p14="http://schemas.microsoft.com/office/powerpoint/2010/main" val="203980826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7055380" cy="838200"/>
          </a:xfrm>
        </p:spPr>
        <p:txBody>
          <a:bodyPr>
            <a:normAutofit/>
          </a:bodyPr>
          <a:lstStyle/>
          <a:p>
            <a:pPr algn="ctr"/>
            <a:r>
              <a:rPr lang="en-US" sz="3200" b="1" dirty="0">
                <a:solidFill>
                  <a:schemeClr val="accent1"/>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971600" y="1340768"/>
            <a:ext cx="7715200" cy="4755232"/>
          </a:xfrm>
        </p:spPr>
        <p:txBody>
          <a:bodyPr>
            <a:normAutofit lnSpcReduction="10000"/>
          </a:bodyPr>
          <a:lstStyle/>
          <a:p>
            <a:pPr algn="just">
              <a:buFont typeface="Wingdings" panose="05000000000000000000" pitchFamily="2" charset="2"/>
              <a:buChar char="Ø"/>
            </a:pPr>
            <a:r>
              <a:rPr lang="en-US" sz="1800" kern="1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There has been a lot of work done to process, simulate, and interpret the results of medical examinations using various imaging techniques such as MRI (Magnetic Imaging Resonance), PET (Positronemission tomography), and Computed Tomography (CT) scans. This is being done for the purpose of Computer Aided Diagnosis (CAD), which will be of vital importance to medical professionals. </a:t>
            </a:r>
          </a:p>
          <a:p>
            <a:pPr algn="just">
              <a:buFont typeface="Wingdings" panose="05000000000000000000" pitchFamily="2" charset="2"/>
              <a:buChar char="Ø"/>
            </a:pPr>
            <a:r>
              <a:rPr lang="en-US" sz="1800" kern="1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In a similar vein, multiple researchers have conducted a variety of studies using MRI as the primary biomarker in order to effectively construct a Computer Assisted Diagnosis (CAD) system for the diagnosis and detection of Alzheimer's disease. Alzheimer's disease (AD), Parkinson's disease (PD), Huntington's disease (HD), and other neurodegenerative disorders are all included under the umbrella term neuro-degenerative diseases, which mostly affect the older population. </a:t>
            </a:r>
          </a:p>
          <a:p>
            <a:pPr algn="just">
              <a:buFont typeface="Wingdings" panose="05000000000000000000" pitchFamily="2" charset="2"/>
              <a:buChar char="Ø"/>
            </a:pPr>
            <a:r>
              <a:rPr lang="en-US" sz="1800" kern="1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For example, Alzheimer's disease is one of the most frequent types of dementia. Several of the symptoms of Alzheimer's disease are well-known, including problems sleeping, memory loss, and dramatic shifts in mood. According to research that was published by the World Health Organization (WHO), there are roughly 40 million people around the world who are afflicted with AD. </a:t>
            </a:r>
            <a:r>
              <a:rPr lang="en-US"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It is anticipated that this number will reach 135 million by the year 2050. </a:t>
            </a:r>
          </a:p>
          <a:p>
            <a:pPr algn="just">
              <a:buFont typeface="Wingdings" panose="05000000000000000000" pitchFamily="2" charset="2"/>
              <a:buChar char="Ø"/>
            </a:pPr>
            <a:endParaRPr lang="en-US" sz="1800" kern="1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endParaRPr>
          </a:p>
          <a:p>
            <a:pPr algn="just">
              <a:buFont typeface="Wingdings" panose="05000000000000000000" pitchFamily="2" charset="2"/>
              <a:buChar char="Ø"/>
            </a:pPr>
            <a:endParaRPr lang="en-US" sz="1800" kern="1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endParaRPr>
          </a:p>
          <a:p>
            <a:pPr algn="just">
              <a:buFont typeface="Wingdings" panose="05000000000000000000" pitchFamily="2" charset="2"/>
              <a:buChar char="Ø"/>
            </a:pPr>
            <a:endParaRPr lang="en-US" sz="1800" kern="1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endParaRPr>
          </a:p>
          <a:p>
            <a:pPr algn="just">
              <a:buFont typeface="Wingdings" panose="05000000000000000000" pitchFamily="2" charset="2"/>
              <a:buChar char="Ø"/>
            </a:pPr>
            <a:endParaRPr lang="en-US" sz="3200" b="1" dirty="0">
              <a:solidFill>
                <a:schemeClr val="accent1">
                  <a:lumMod val="75000"/>
                </a:schemeClr>
              </a:solidFill>
              <a:latin typeface="Century Schoolbook" panose="020406040505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C07C027-74A8-A150-B8D2-FBCE0D488F6D}"/>
              </a:ext>
            </a:extLst>
          </p:cNvPr>
          <p:cNvSpPr>
            <a:spLocks noGrp="1"/>
          </p:cNvSpPr>
          <p:nvPr>
            <p:ph type="dt" sz="half" idx="10"/>
          </p:nvPr>
        </p:nvSpPr>
        <p:spPr/>
        <p:txBody>
          <a:bodyPr/>
          <a:lstStyle/>
          <a:p>
            <a:fld id="{8043858C-7E67-4C91-A4B0-838C434C87E1}" type="datetime1">
              <a:rPr lang="en-US" smtClean="0"/>
              <a:t>4/10/2023</a:t>
            </a:fld>
            <a:endParaRPr lang="en-US" dirty="0"/>
          </a:p>
        </p:txBody>
      </p:sp>
      <p:sp>
        <p:nvSpPr>
          <p:cNvPr id="5" name="Slide Number Placeholder 4">
            <a:extLst>
              <a:ext uri="{FF2B5EF4-FFF2-40B4-BE49-F238E27FC236}">
                <a16:creationId xmlns:a16="http://schemas.microsoft.com/office/drawing/2014/main" id="{00DC7374-5227-308E-A95D-2F6CB3E23FBC}"/>
              </a:ext>
            </a:extLst>
          </p:cNvPr>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t>2</a:t>
            </a:fld>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4CD51-E777-72BF-A734-D7395B41746A}"/>
              </a:ext>
            </a:extLst>
          </p:cNvPr>
          <p:cNvSpPr>
            <a:spLocks noGrp="1"/>
          </p:cNvSpPr>
          <p:nvPr>
            <p:ph type="title"/>
          </p:nvPr>
        </p:nvSpPr>
        <p:spPr>
          <a:xfrm>
            <a:off x="1115617" y="624110"/>
            <a:ext cx="6696744" cy="500634"/>
          </a:xfrm>
        </p:spPr>
        <p:txBody>
          <a:bodyPr>
            <a:noAutofit/>
          </a:bodyPr>
          <a:lstStyle/>
          <a:p>
            <a:pPr algn="ctr"/>
            <a:r>
              <a:rPr lang="en-IN" sz="3200" b="1" dirty="0">
                <a:solidFill>
                  <a:schemeClr val="accent1"/>
                </a:solidFill>
                <a:latin typeface="Times New Roman" panose="02020603050405020304" pitchFamily="18" charset="0"/>
                <a:cs typeface="Times New Roman" panose="02020603050405020304" pitchFamily="18" charset="0"/>
              </a:rPr>
              <a:t>Testing</a:t>
            </a:r>
          </a:p>
        </p:txBody>
      </p:sp>
      <p:sp>
        <p:nvSpPr>
          <p:cNvPr id="3" name="Date Placeholder 2">
            <a:extLst>
              <a:ext uri="{FF2B5EF4-FFF2-40B4-BE49-F238E27FC236}">
                <a16:creationId xmlns:a16="http://schemas.microsoft.com/office/drawing/2014/main" id="{CF17622E-6B1C-9501-1BF5-49457334FF3A}"/>
              </a:ext>
            </a:extLst>
          </p:cNvPr>
          <p:cNvSpPr>
            <a:spLocks noGrp="1"/>
          </p:cNvSpPr>
          <p:nvPr>
            <p:ph type="dt" sz="half" idx="10"/>
          </p:nvPr>
        </p:nvSpPr>
        <p:spPr/>
        <p:txBody>
          <a:bodyPr/>
          <a:lstStyle/>
          <a:p>
            <a:fld id="{D4E0E19F-E53B-41E6-8604-5640FDE8CAFE}" type="datetime1">
              <a:rPr lang="en-US" smtClean="0"/>
              <a:t>4/10/2023</a:t>
            </a:fld>
            <a:endParaRPr lang="en-US" dirty="0"/>
          </a:p>
        </p:txBody>
      </p:sp>
      <p:sp>
        <p:nvSpPr>
          <p:cNvPr id="4" name="Slide Number Placeholder 3">
            <a:extLst>
              <a:ext uri="{FF2B5EF4-FFF2-40B4-BE49-F238E27FC236}">
                <a16:creationId xmlns:a16="http://schemas.microsoft.com/office/drawing/2014/main" id="{2BC36176-AE14-D506-5A1C-37B520807A84}"/>
              </a:ext>
            </a:extLst>
          </p:cNvPr>
          <p:cNvSpPr>
            <a:spLocks noGrp="1"/>
          </p:cNvSpPr>
          <p:nvPr>
            <p:ph type="sldNum" sz="quarter" idx="12"/>
          </p:nvPr>
        </p:nvSpPr>
        <p:spPr/>
        <p:txBody>
          <a:bodyPr/>
          <a:lstStyle/>
          <a:p>
            <a:fld id="{B6F15528-21DE-4FAA-801E-634DDDAF4B2B}" type="slidenum">
              <a:rPr lang="en-US" smtClean="0"/>
              <a:t>20</a:t>
            </a:fld>
            <a:endParaRPr lang="en-US" dirty="0"/>
          </a:p>
        </p:txBody>
      </p:sp>
      <p:pic>
        <p:nvPicPr>
          <p:cNvPr id="8" name="Content Placeholder 7">
            <a:extLst>
              <a:ext uri="{FF2B5EF4-FFF2-40B4-BE49-F238E27FC236}">
                <a16:creationId xmlns:a16="http://schemas.microsoft.com/office/drawing/2014/main" id="{431CB727-457B-9584-DB0E-143E15CA676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56154" y="1340768"/>
            <a:ext cx="6012189" cy="4836195"/>
          </a:xfrm>
        </p:spPr>
      </p:pic>
    </p:spTree>
    <p:extLst>
      <p:ext uri="{BB962C8B-B14F-4D97-AF65-F5344CB8AC3E}">
        <p14:creationId xmlns:p14="http://schemas.microsoft.com/office/powerpoint/2010/main" val="180046441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B9E2B-2A38-E223-DC83-56EB7F45C28C}"/>
              </a:ext>
            </a:extLst>
          </p:cNvPr>
          <p:cNvSpPr>
            <a:spLocks noGrp="1"/>
          </p:cNvSpPr>
          <p:nvPr>
            <p:ph type="title"/>
          </p:nvPr>
        </p:nvSpPr>
        <p:spPr>
          <a:xfrm>
            <a:off x="1691681" y="624110"/>
            <a:ext cx="6048672" cy="595090"/>
          </a:xfrm>
        </p:spPr>
        <p:txBody>
          <a:bodyPr>
            <a:normAutofit/>
          </a:bodyPr>
          <a:lstStyle/>
          <a:p>
            <a:pPr algn="ctr"/>
            <a:r>
              <a:rPr lang="en-IN" sz="3200" b="1" dirty="0">
                <a:solidFill>
                  <a:schemeClr val="accent1"/>
                </a:solidFill>
                <a:latin typeface="Times New Roman" panose="02020603050405020304" pitchFamily="18" charset="0"/>
                <a:cs typeface="Times New Roman" panose="02020603050405020304" pitchFamily="18" charset="0"/>
              </a:rPr>
              <a:t>Screenshots</a:t>
            </a:r>
          </a:p>
        </p:txBody>
      </p:sp>
      <p:sp>
        <p:nvSpPr>
          <p:cNvPr id="3" name="Date Placeholder 2">
            <a:extLst>
              <a:ext uri="{FF2B5EF4-FFF2-40B4-BE49-F238E27FC236}">
                <a16:creationId xmlns:a16="http://schemas.microsoft.com/office/drawing/2014/main" id="{BA19CC12-A3B3-9E1E-15A2-FA2D757996CB}"/>
              </a:ext>
            </a:extLst>
          </p:cNvPr>
          <p:cNvSpPr>
            <a:spLocks noGrp="1"/>
          </p:cNvSpPr>
          <p:nvPr>
            <p:ph type="dt" sz="half" idx="10"/>
          </p:nvPr>
        </p:nvSpPr>
        <p:spPr/>
        <p:txBody>
          <a:bodyPr/>
          <a:lstStyle/>
          <a:p>
            <a:fld id="{5839389C-32F9-463A-B3A1-8338C5F5DE4E}" type="datetime1">
              <a:rPr lang="en-US" smtClean="0"/>
              <a:t>4/10/2023</a:t>
            </a:fld>
            <a:endParaRPr lang="en-US" dirty="0"/>
          </a:p>
        </p:txBody>
      </p:sp>
      <p:sp>
        <p:nvSpPr>
          <p:cNvPr id="4" name="Slide Number Placeholder 3">
            <a:extLst>
              <a:ext uri="{FF2B5EF4-FFF2-40B4-BE49-F238E27FC236}">
                <a16:creationId xmlns:a16="http://schemas.microsoft.com/office/drawing/2014/main" id="{72963908-9973-8F40-BB60-C9C604ABF9FF}"/>
              </a:ext>
            </a:extLst>
          </p:cNvPr>
          <p:cNvSpPr>
            <a:spLocks noGrp="1"/>
          </p:cNvSpPr>
          <p:nvPr>
            <p:ph type="sldNum" sz="quarter" idx="12"/>
          </p:nvPr>
        </p:nvSpPr>
        <p:spPr/>
        <p:txBody>
          <a:bodyPr/>
          <a:lstStyle/>
          <a:p>
            <a:fld id="{B6F15528-21DE-4FAA-801E-634DDDAF4B2B}" type="slidenum">
              <a:rPr lang="en-US" smtClean="0"/>
              <a:t>21</a:t>
            </a:fld>
            <a:endParaRPr lang="en-US" dirty="0"/>
          </a:p>
        </p:txBody>
      </p:sp>
      <p:pic>
        <p:nvPicPr>
          <p:cNvPr id="8" name="Content Placeholder 7">
            <a:extLst>
              <a:ext uri="{FF2B5EF4-FFF2-40B4-BE49-F238E27FC236}">
                <a16:creationId xmlns:a16="http://schemas.microsoft.com/office/drawing/2014/main" id="{CEBADA17-A20B-1EE0-38C8-E9ADC9C5225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4144" y="1825625"/>
            <a:ext cx="7735712" cy="4351338"/>
          </a:xfrm>
        </p:spPr>
      </p:pic>
    </p:spTree>
    <p:extLst>
      <p:ext uri="{BB962C8B-B14F-4D97-AF65-F5344CB8AC3E}">
        <p14:creationId xmlns:p14="http://schemas.microsoft.com/office/powerpoint/2010/main" val="266928763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22C4E-5ED6-0BCE-F48C-7F9A78A0537F}"/>
              </a:ext>
            </a:extLst>
          </p:cNvPr>
          <p:cNvSpPr>
            <a:spLocks noGrp="1"/>
          </p:cNvSpPr>
          <p:nvPr>
            <p:ph type="dt" sz="half" idx="10"/>
          </p:nvPr>
        </p:nvSpPr>
        <p:spPr/>
        <p:txBody>
          <a:bodyPr/>
          <a:lstStyle/>
          <a:p>
            <a:fld id="{4D8D5B4C-6A82-40AE-ACC2-953B6EF8C3CF}" type="datetime1">
              <a:rPr lang="en-US" smtClean="0"/>
              <a:t>4/10/2023</a:t>
            </a:fld>
            <a:endParaRPr lang="en-US" dirty="0"/>
          </a:p>
        </p:txBody>
      </p:sp>
      <p:sp>
        <p:nvSpPr>
          <p:cNvPr id="3" name="Slide Number Placeholder 2">
            <a:extLst>
              <a:ext uri="{FF2B5EF4-FFF2-40B4-BE49-F238E27FC236}">
                <a16:creationId xmlns:a16="http://schemas.microsoft.com/office/drawing/2014/main" id="{5D959C80-07F3-A340-C7EE-82ABDEBB33D5}"/>
              </a:ext>
            </a:extLst>
          </p:cNvPr>
          <p:cNvSpPr>
            <a:spLocks noGrp="1"/>
          </p:cNvSpPr>
          <p:nvPr>
            <p:ph type="sldNum" sz="quarter" idx="12"/>
          </p:nvPr>
        </p:nvSpPr>
        <p:spPr/>
        <p:txBody>
          <a:bodyPr/>
          <a:lstStyle/>
          <a:p>
            <a:fld id="{B6F15528-21DE-4FAA-801E-634DDDAF4B2B}" type="slidenum">
              <a:rPr lang="en-US" smtClean="0"/>
              <a:t>22</a:t>
            </a:fld>
            <a:endParaRPr lang="en-US" dirty="0"/>
          </a:p>
        </p:txBody>
      </p:sp>
      <p:pic>
        <p:nvPicPr>
          <p:cNvPr id="7" name="Content Placeholder 6">
            <a:extLst>
              <a:ext uri="{FF2B5EF4-FFF2-40B4-BE49-F238E27FC236}">
                <a16:creationId xmlns:a16="http://schemas.microsoft.com/office/drawing/2014/main" id="{ED4971A1-4639-3049-A060-A2C7E49AE71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4144" y="1825625"/>
            <a:ext cx="7735712" cy="4351338"/>
          </a:xfrm>
        </p:spPr>
      </p:pic>
    </p:spTree>
    <p:extLst>
      <p:ext uri="{BB962C8B-B14F-4D97-AF65-F5344CB8AC3E}">
        <p14:creationId xmlns:p14="http://schemas.microsoft.com/office/powerpoint/2010/main" val="268019950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393062-76BA-BB44-0AC5-44FE97625BF4}"/>
              </a:ext>
            </a:extLst>
          </p:cNvPr>
          <p:cNvSpPr>
            <a:spLocks noGrp="1"/>
          </p:cNvSpPr>
          <p:nvPr>
            <p:ph type="dt" sz="half" idx="10"/>
          </p:nvPr>
        </p:nvSpPr>
        <p:spPr/>
        <p:txBody>
          <a:bodyPr/>
          <a:lstStyle/>
          <a:p>
            <a:fld id="{0997A69D-9761-4F68-BF41-0B5F2380F1DD}" type="datetime1">
              <a:rPr lang="en-US" smtClean="0"/>
              <a:t>4/10/2023</a:t>
            </a:fld>
            <a:endParaRPr lang="en-US" dirty="0"/>
          </a:p>
        </p:txBody>
      </p:sp>
      <p:sp>
        <p:nvSpPr>
          <p:cNvPr id="3" name="Slide Number Placeholder 2">
            <a:extLst>
              <a:ext uri="{FF2B5EF4-FFF2-40B4-BE49-F238E27FC236}">
                <a16:creationId xmlns:a16="http://schemas.microsoft.com/office/drawing/2014/main" id="{A4B3E060-55BF-5CB2-870B-2FC0A372FCB2}"/>
              </a:ext>
            </a:extLst>
          </p:cNvPr>
          <p:cNvSpPr>
            <a:spLocks noGrp="1"/>
          </p:cNvSpPr>
          <p:nvPr>
            <p:ph type="sldNum" sz="quarter" idx="12"/>
          </p:nvPr>
        </p:nvSpPr>
        <p:spPr/>
        <p:txBody>
          <a:bodyPr/>
          <a:lstStyle/>
          <a:p>
            <a:fld id="{B6F15528-21DE-4FAA-801E-634DDDAF4B2B}" type="slidenum">
              <a:rPr lang="en-US" smtClean="0"/>
              <a:t>23</a:t>
            </a:fld>
            <a:endParaRPr lang="en-US" dirty="0"/>
          </a:p>
        </p:txBody>
      </p:sp>
      <p:pic>
        <p:nvPicPr>
          <p:cNvPr id="18" name="Content Placeholder 17">
            <a:extLst>
              <a:ext uri="{FF2B5EF4-FFF2-40B4-BE49-F238E27FC236}">
                <a16:creationId xmlns:a16="http://schemas.microsoft.com/office/drawing/2014/main" id="{0BFAC563-96AF-B1DC-E7FC-0FAD781DA0E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4144" y="1825625"/>
            <a:ext cx="7735712" cy="4351338"/>
          </a:xfrm>
        </p:spPr>
      </p:pic>
    </p:spTree>
    <p:extLst>
      <p:ext uri="{BB962C8B-B14F-4D97-AF65-F5344CB8AC3E}">
        <p14:creationId xmlns:p14="http://schemas.microsoft.com/office/powerpoint/2010/main" val="350435571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9BEDA7DD-8588-490F-79EE-C0FC0721EC4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4144" y="1825625"/>
            <a:ext cx="7735712" cy="4351338"/>
          </a:xfrm>
        </p:spPr>
      </p:pic>
      <p:sp>
        <p:nvSpPr>
          <p:cNvPr id="4" name="Date Placeholder 3">
            <a:extLst>
              <a:ext uri="{FF2B5EF4-FFF2-40B4-BE49-F238E27FC236}">
                <a16:creationId xmlns:a16="http://schemas.microsoft.com/office/drawing/2014/main" id="{9F6F4FA9-C5A3-64AB-AF78-BFB2333BC8D2}"/>
              </a:ext>
            </a:extLst>
          </p:cNvPr>
          <p:cNvSpPr>
            <a:spLocks noGrp="1"/>
          </p:cNvSpPr>
          <p:nvPr>
            <p:ph type="dt" sz="half" idx="10"/>
          </p:nvPr>
        </p:nvSpPr>
        <p:spPr/>
        <p:txBody>
          <a:bodyPr/>
          <a:lstStyle/>
          <a:p>
            <a:fld id="{54759935-1ACC-4818-B342-C0D089FB6903}" type="datetime1">
              <a:rPr lang="en-US" smtClean="0"/>
              <a:t>4/10/2023</a:t>
            </a:fld>
            <a:endParaRPr lang="en-US" dirty="0"/>
          </a:p>
        </p:txBody>
      </p:sp>
      <p:sp>
        <p:nvSpPr>
          <p:cNvPr id="5" name="Slide Number Placeholder 4">
            <a:extLst>
              <a:ext uri="{FF2B5EF4-FFF2-40B4-BE49-F238E27FC236}">
                <a16:creationId xmlns:a16="http://schemas.microsoft.com/office/drawing/2014/main" id="{4A50A500-306C-A7AF-4D6D-0E5EC74E6A97}"/>
              </a:ext>
            </a:extLst>
          </p:cNvPr>
          <p:cNvSpPr>
            <a:spLocks noGrp="1"/>
          </p:cNvSpPr>
          <p:nvPr>
            <p:ph type="sldNum" sz="quarter" idx="12"/>
          </p:nvPr>
        </p:nvSpPr>
        <p:spPr/>
        <p:txBody>
          <a:bodyPr/>
          <a:lstStyle/>
          <a:p>
            <a:fld id="{B6F15528-21DE-4FAA-801E-634DDDAF4B2B}" type="slidenum">
              <a:rPr lang="en-US" smtClean="0"/>
              <a:t>24</a:t>
            </a:fld>
            <a:endParaRPr lang="en-US" dirty="0"/>
          </a:p>
        </p:txBody>
      </p:sp>
    </p:spTree>
    <p:extLst>
      <p:ext uri="{BB962C8B-B14F-4D97-AF65-F5344CB8AC3E}">
        <p14:creationId xmlns:p14="http://schemas.microsoft.com/office/powerpoint/2010/main" val="137710809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0BCEE-23C0-8E5C-48A1-C625E426BA44}"/>
              </a:ext>
            </a:extLst>
          </p:cNvPr>
          <p:cNvSpPr>
            <a:spLocks noGrp="1"/>
          </p:cNvSpPr>
          <p:nvPr>
            <p:ph type="title"/>
          </p:nvPr>
        </p:nvSpPr>
        <p:spPr>
          <a:xfrm>
            <a:off x="971600" y="457200"/>
            <a:ext cx="7370199" cy="685800"/>
          </a:xfrm>
        </p:spPr>
        <p:txBody>
          <a:bodyPr/>
          <a:lstStyle/>
          <a:p>
            <a:pPr algn="ctr"/>
            <a:r>
              <a:rPr lang="en-IN" sz="3200" b="1" dirty="0">
                <a:solidFill>
                  <a:schemeClr val="accent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6DB18216-4DE2-74AC-7DBB-1B86D7217615}"/>
              </a:ext>
            </a:extLst>
          </p:cNvPr>
          <p:cNvSpPr>
            <a:spLocks noGrp="1"/>
          </p:cNvSpPr>
          <p:nvPr>
            <p:ph idx="1"/>
          </p:nvPr>
        </p:nvSpPr>
        <p:spPr>
          <a:xfrm>
            <a:off x="827584" y="1295400"/>
            <a:ext cx="7706817" cy="4615822"/>
          </a:xfrm>
        </p:spPr>
        <p:txBody>
          <a:bodyPr>
            <a:normAutofit/>
          </a:bodyPr>
          <a:lstStyle/>
          <a:p>
            <a:pPr marL="571500" indent="-400050" algn="just">
              <a:lnSpc>
                <a:spcPct val="10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As a result, we put our theory of transfer learning from CNN to other classifiers through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its paces, following the steps in sequential order. It is possible for us to draw one of the defining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qualities for training the classifier is the ability to transfer learnt parameters and features from 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CNN</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has</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been</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trained.</a:t>
            </a:r>
            <a:r>
              <a:rPr lang="en-US" sz="1800" spc="-60" dirty="0">
                <a:effectLst/>
                <a:latin typeface="Times New Roman" panose="02020603050405020304" pitchFamily="18" charset="0"/>
                <a:ea typeface="Times New Roman" panose="02020603050405020304" pitchFamily="18" charset="0"/>
              </a:rPr>
              <a:t> </a:t>
            </a:r>
          </a:p>
          <a:p>
            <a:pPr marL="571500" indent="-400050" algn="just">
              <a:lnSpc>
                <a:spcPct val="10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If</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feature</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transformation,</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selection,</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classification</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processes</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carried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out</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intelligent</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manner,</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CNN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features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trained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classifier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achieve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higher</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level</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 performance than CNN networks itself. The performance of CNN can even be enhanced by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properly</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modifying</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tuning</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architecture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CNN,</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well</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appropriately</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optimizing</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classification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a:t>
            </a:r>
            <a:endParaRPr lang="en-IN" sz="1800" dirty="0">
              <a:effectLst/>
              <a:latin typeface="Times New Roman" panose="02020603050405020304" pitchFamily="18" charset="0"/>
              <a:ea typeface="Times New Roman" panose="02020603050405020304" pitchFamily="18" charset="0"/>
            </a:endParaRPr>
          </a:p>
          <a:p>
            <a:pPr marL="571500" indent="-400050" algn="just">
              <a:lnSpc>
                <a:spcPct val="100000"/>
              </a:lnSpc>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43F16D0-94D4-849D-7B29-EB041525663F}"/>
              </a:ext>
            </a:extLst>
          </p:cNvPr>
          <p:cNvSpPr>
            <a:spLocks noGrp="1"/>
          </p:cNvSpPr>
          <p:nvPr>
            <p:ph type="dt" sz="half" idx="10"/>
          </p:nvPr>
        </p:nvSpPr>
        <p:spPr/>
        <p:txBody>
          <a:bodyPr/>
          <a:lstStyle/>
          <a:p>
            <a:fld id="{57B73395-EF27-4B50-8940-3872B56891DD}" type="datetime1">
              <a:rPr lang="en-US" smtClean="0"/>
              <a:t>4/10/2023</a:t>
            </a:fld>
            <a:endParaRPr lang="en-US" dirty="0"/>
          </a:p>
        </p:txBody>
      </p:sp>
      <p:sp>
        <p:nvSpPr>
          <p:cNvPr id="5" name="Slide Number Placeholder 4">
            <a:extLst>
              <a:ext uri="{FF2B5EF4-FFF2-40B4-BE49-F238E27FC236}">
                <a16:creationId xmlns:a16="http://schemas.microsoft.com/office/drawing/2014/main" id="{D1FE5883-8EF2-EA51-316D-57B88F275303}"/>
              </a:ext>
            </a:extLst>
          </p:cNvPr>
          <p:cNvSpPr>
            <a:spLocks noGrp="1"/>
          </p:cNvSpPr>
          <p:nvPr>
            <p:ph type="sldNum" sz="quarter" idx="12"/>
          </p:nvPr>
        </p:nvSpPr>
        <p:spPr/>
        <p:txBody>
          <a:bodyPr/>
          <a:lstStyle/>
          <a:p>
            <a:fld id="{B6F15528-21DE-4FAA-801E-634DDDAF4B2B}" type="slidenum">
              <a:rPr lang="en-US" smtClean="0"/>
              <a:t>25</a:t>
            </a:fld>
            <a:endParaRPr lang="en-US" dirty="0"/>
          </a:p>
        </p:txBody>
      </p:sp>
    </p:spTree>
    <p:extLst>
      <p:ext uri="{BB962C8B-B14F-4D97-AF65-F5344CB8AC3E}">
        <p14:creationId xmlns:p14="http://schemas.microsoft.com/office/powerpoint/2010/main" val="78429962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E748D-9490-5AFD-663C-307D362F6958}"/>
              </a:ext>
            </a:extLst>
          </p:cNvPr>
          <p:cNvSpPr>
            <a:spLocks noGrp="1"/>
          </p:cNvSpPr>
          <p:nvPr>
            <p:ph type="title"/>
          </p:nvPr>
        </p:nvSpPr>
        <p:spPr>
          <a:xfrm>
            <a:off x="628650" y="365127"/>
            <a:ext cx="7886700" cy="543593"/>
          </a:xfrm>
        </p:spPr>
        <p:txBody>
          <a:bodyPr/>
          <a:lstStyle/>
          <a:p>
            <a:pPr algn="ctr"/>
            <a:r>
              <a:rPr lang="en-IN" sz="3200" b="1" dirty="0">
                <a:solidFill>
                  <a:schemeClr val="accent1"/>
                </a:solidFill>
                <a:latin typeface="Times New Roman" panose="02020603050405020304" pitchFamily="18" charset="0"/>
                <a:cs typeface="Times New Roman" panose="02020603050405020304" pitchFamily="18" charset="0"/>
              </a:rPr>
              <a:t>Future Enhancement</a:t>
            </a:r>
          </a:p>
        </p:txBody>
      </p:sp>
      <p:sp>
        <p:nvSpPr>
          <p:cNvPr id="3" name="Content Placeholder 2">
            <a:extLst>
              <a:ext uri="{FF2B5EF4-FFF2-40B4-BE49-F238E27FC236}">
                <a16:creationId xmlns:a16="http://schemas.microsoft.com/office/drawing/2014/main" id="{58CF9026-025F-9633-E367-22E1A46A36FD}"/>
              </a:ext>
            </a:extLst>
          </p:cNvPr>
          <p:cNvSpPr>
            <a:spLocks noGrp="1"/>
          </p:cNvSpPr>
          <p:nvPr>
            <p:ph idx="1"/>
          </p:nvPr>
        </p:nvSpPr>
        <p:spPr>
          <a:xfrm>
            <a:off x="1043608" y="1124744"/>
            <a:ext cx="7471742" cy="5052219"/>
          </a:xfrm>
        </p:spPr>
        <p:txBody>
          <a:bodyPr>
            <a:normAutofit fontScale="92500" lnSpcReduction="20000"/>
          </a:bodyPr>
          <a:lstStyle/>
          <a:p>
            <a:pPr marL="0" indent="0" algn="just">
              <a:lnSpc>
                <a:spcPct val="100000"/>
              </a:lnSpc>
              <a:buNone/>
            </a:pPr>
            <a:r>
              <a:rPr lang="en-US" sz="1900" dirty="0">
                <a:latin typeface="Times New Roman" panose="02020603050405020304" pitchFamily="18" charset="0"/>
                <a:cs typeface="Times New Roman" panose="02020603050405020304" pitchFamily="18" charset="0"/>
              </a:rPr>
              <a:t>There are several potential enhancements that could be implemented to   improve the accuracy and effectiveness of CNN models for automated detection of Alzheimer's disease using MRI brain images. Some of these enhancements are:</a:t>
            </a:r>
          </a:p>
          <a:p>
            <a:pPr algn="just">
              <a:lnSpc>
                <a:spcPct val="100000"/>
              </a:lnSpc>
              <a:buFont typeface="Wingdings" panose="05000000000000000000" pitchFamily="2" charset="2"/>
              <a:buChar char="Ø"/>
            </a:pPr>
            <a:r>
              <a:rPr lang="en-US" sz="1900" b="1" dirty="0">
                <a:latin typeface="Times New Roman" panose="02020603050405020304" pitchFamily="18" charset="0"/>
                <a:cs typeface="Times New Roman" panose="02020603050405020304" pitchFamily="18" charset="0"/>
              </a:rPr>
              <a:t>Integration of multimodal imaging: </a:t>
            </a:r>
            <a:r>
              <a:rPr lang="en-US" sz="1900" dirty="0">
                <a:latin typeface="Times New Roman" panose="02020603050405020304" pitchFamily="18" charset="0"/>
                <a:cs typeface="Times New Roman" panose="02020603050405020304" pitchFamily="18" charset="0"/>
              </a:rPr>
              <a:t>Combining MRI and PET scans can provide complementary information and improve the accuracy of the classification.</a:t>
            </a:r>
          </a:p>
          <a:p>
            <a:pPr algn="just">
              <a:lnSpc>
                <a:spcPct val="100000"/>
              </a:lnSpc>
              <a:buFont typeface="Wingdings" panose="05000000000000000000" pitchFamily="2" charset="2"/>
              <a:buChar char="Ø"/>
            </a:pPr>
            <a:r>
              <a:rPr lang="en-US" sz="1900" b="1" dirty="0">
                <a:latin typeface="Times New Roman" panose="02020603050405020304" pitchFamily="18" charset="0"/>
                <a:cs typeface="Times New Roman" panose="02020603050405020304" pitchFamily="18" charset="0"/>
              </a:rPr>
              <a:t>Integration of clinical and genetic data: </a:t>
            </a:r>
            <a:r>
              <a:rPr lang="en-US" sz="1900" dirty="0">
                <a:latin typeface="Times New Roman" panose="02020603050405020304" pitchFamily="18" charset="0"/>
                <a:cs typeface="Times New Roman" panose="02020603050405020304" pitchFamily="18" charset="0"/>
              </a:rPr>
              <a:t>Incorporating additional data, such as medical history and genetic information, can provide more personalized and accurate diagnosis.</a:t>
            </a:r>
          </a:p>
          <a:p>
            <a:pPr algn="just">
              <a:lnSpc>
                <a:spcPct val="100000"/>
              </a:lnSpc>
              <a:buFont typeface="Wingdings" panose="05000000000000000000" pitchFamily="2" charset="2"/>
              <a:buChar char="Ø"/>
            </a:pPr>
            <a:r>
              <a:rPr lang="en-US" sz="1900" b="1" dirty="0">
                <a:latin typeface="Times New Roman" panose="02020603050405020304" pitchFamily="18" charset="0"/>
                <a:cs typeface="Times New Roman" panose="02020603050405020304" pitchFamily="18" charset="0"/>
              </a:rPr>
              <a:t>Explainable artificial intelligence (XAI) techniques: </a:t>
            </a:r>
            <a:r>
              <a:rPr lang="en-US" sz="1900" dirty="0">
                <a:latin typeface="Times New Roman" panose="02020603050405020304" pitchFamily="18" charset="0"/>
                <a:cs typeface="Times New Roman" panose="02020603050405020304" pitchFamily="18" charset="0"/>
              </a:rPr>
              <a:t>Implementing XAI techniques can help improve the interpretability and transparency of the models, making it easier for medical professionals to understand the decision-making process.</a:t>
            </a:r>
          </a:p>
          <a:p>
            <a:pPr algn="just">
              <a:lnSpc>
                <a:spcPct val="100000"/>
              </a:lnSpc>
              <a:buFont typeface="Wingdings" panose="05000000000000000000" pitchFamily="2" charset="2"/>
              <a:buChar char="Ø"/>
            </a:pPr>
            <a:r>
              <a:rPr lang="en-US" sz="1900" b="1" dirty="0">
                <a:latin typeface="Times New Roman" panose="02020603050405020304" pitchFamily="18" charset="0"/>
                <a:cs typeface="Times New Roman" panose="02020603050405020304" pitchFamily="18" charset="0"/>
              </a:rPr>
              <a:t>Transfer learning: </a:t>
            </a:r>
            <a:r>
              <a:rPr lang="en-US" sz="1900" dirty="0">
                <a:latin typeface="Times New Roman" panose="02020603050405020304" pitchFamily="18" charset="0"/>
                <a:cs typeface="Times New Roman" panose="02020603050405020304" pitchFamily="18" charset="0"/>
              </a:rPr>
              <a:t>Utilizing pre-trained models can help improve the performance of the models, especially when training data is limited.</a:t>
            </a:r>
          </a:p>
          <a:p>
            <a:pPr algn="just">
              <a:lnSpc>
                <a:spcPct val="100000"/>
              </a:lnSpc>
              <a:buFont typeface="Wingdings" panose="05000000000000000000" pitchFamily="2" charset="2"/>
              <a:buChar char="Ø"/>
            </a:pPr>
            <a:r>
              <a:rPr lang="en-US" sz="1900" b="1" dirty="0">
                <a:latin typeface="Times New Roman" panose="02020603050405020304" pitchFamily="18" charset="0"/>
                <a:cs typeface="Times New Roman" panose="02020603050405020304" pitchFamily="18" charset="0"/>
              </a:rPr>
              <a:t>Data augmentation: </a:t>
            </a:r>
            <a:r>
              <a:rPr lang="en-US" sz="1900" dirty="0">
                <a:latin typeface="Times New Roman" panose="02020603050405020304" pitchFamily="18" charset="0"/>
                <a:cs typeface="Times New Roman" panose="02020603050405020304" pitchFamily="18" charset="0"/>
              </a:rPr>
              <a:t>Generating synthetic images can increase the size and diversity of the dataset, which can help improve the generalization and performance of the models.</a:t>
            </a:r>
          </a:p>
          <a:p>
            <a:pPr algn="just">
              <a:lnSpc>
                <a:spcPct val="100000"/>
              </a:lnSpc>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5B99D7D-770A-EF01-A017-0C3F91F42813}"/>
              </a:ext>
            </a:extLst>
          </p:cNvPr>
          <p:cNvSpPr>
            <a:spLocks noGrp="1"/>
          </p:cNvSpPr>
          <p:nvPr>
            <p:ph type="dt" sz="half" idx="10"/>
          </p:nvPr>
        </p:nvSpPr>
        <p:spPr/>
        <p:txBody>
          <a:bodyPr/>
          <a:lstStyle/>
          <a:p>
            <a:fld id="{54759935-1ACC-4818-B342-C0D089FB6903}" type="datetime1">
              <a:rPr lang="en-US" smtClean="0"/>
              <a:t>4/10/2023</a:t>
            </a:fld>
            <a:endParaRPr lang="en-US" dirty="0"/>
          </a:p>
        </p:txBody>
      </p:sp>
      <p:sp>
        <p:nvSpPr>
          <p:cNvPr id="5" name="Slide Number Placeholder 4">
            <a:extLst>
              <a:ext uri="{FF2B5EF4-FFF2-40B4-BE49-F238E27FC236}">
                <a16:creationId xmlns:a16="http://schemas.microsoft.com/office/drawing/2014/main" id="{F692D867-59EB-DCDF-CCDF-C8E5BA09D2FC}"/>
              </a:ext>
            </a:extLst>
          </p:cNvPr>
          <p:cNvSpPr>
            <a:spLocks noGrp="1"/>
          </p:cNvSpPr>
          <p:nvPr>
            <p:ph type="sldNum" sz="quarter" idx="12"/>
          </p:nvPr>
        </p:nvSpPr>
        <p:spPr/>
        <p:txBody>
          <a:bodyPr/>
          <a:lstStyle/>
          <a:p>
            <a:fld id="{B6F15528-21DE-4FAA-801E-634DDDAF4B2B}" type="slidenum">
              <a:rPr lang="en-US" smtClean="0"/>
              <a:t>26</a:t>
            </a:fld>
            <a:endParaRPr lang="en-US" dirty="0"/>
          </a:p>
        </p:txBody>
      </p:sp>
    </p:spTree>
    <p:extLst>
      <p:ext uri="{BB962C8B-B14F-4D97-AF65-F5344CB8AC3E}">
        <p14:creationId xmlns:p14="http://schemas.microsoft.com/office/powerpoint/2010/main" val="321218010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F644D-26F8-DE88-FA44-135D6F6D5FDE}"/>
              </a:ext>
            </a:extLst>
          </p:cNvPr>
          <p:cNvSpPr>
            <a:spLocks noGrp="1"/>
          </p:cNvSpPr>
          <p:nvPr>
            <p:ph type="title"/>
          </p:nvPr>
        </p:nvSpPr>
        <p:spPr>
          <a:xfrm>
            <a:off x="1331640" y="507371"/>
            <a:ext cx="6589199" cy="685800"/>
          </a:xfrm>
        </p:spPr>
        <p:txBody>
          <a:bodyPr/>
          <a:lstStyle/>
          <a:p>
            <a:pPr algn="ctr"/>
            <a:r>
              <a:rPr lang="en-IN" sz="3200" b="1" dirty="0">
                <a:solidFill>
                  <a:schemeClr val="accent1"/>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90FB78D6-6BB5-6C7C-37E4-70CF9F358DBA}"/>
              </a:ext>
            </a:extLst>
          </p:cNvPr>
          <p:cNvSpPr>
            <a:spLocks noGrp="1"/>
          </p:cNvSpPr>
          <p:nvPr>
            <p:ph idx="1"/>
          </p:nvPr>
        </p:nvSpPr>
        <p:spPr>
          <a:xfrm>
            <a:off x="1115617" y="1295400"/>
            <a:ext cx="7418784" cy="5229944"/>
          </a:xfrm>
        </p:spPr>
        <p:txBody>
          <a:bodyPr>
            <a:normAutofit fontScale="85000" lnSpcReduction="20000"/>
          </a:bodyPr>
          <a:lstStyle/>
          <a:p>
            <a:pPr marL="457200" indent="-457200" algn="just">
              <a:lnSpc>
                <a:spcPct val="100000"/>
              </a:lnSpc>
              <a:spcAft>
                <a:spcPts val="1000"/>
              </a:spcAft>
              <a:buFont typeface="+mj-lt"/>
              <a:buAutoNum type="arabicPeriod"/>
            </a:pPr>
            <a:r>
              <a:rPr lang="en-IN" dirty="0">
                <a:latin typeface="Times New Roman" panose="02020603050405020304" pitchFamily="18" charset="0"/>
                <a:cs typeface="Times New Roman" panose="02020603050405020304" pitchFamily="18" charset="0"/>
              </a:rPr>
              <a:t>Ahmad Waleed Salehi, Preety Baglat, et al “A CNN Model: Earlier Diagnosis and Classification of Alzheimer Disease using MRI” 2020-International Conference on Smart Electronics and Communication (ICOSEC)</a:t>
            </a:r>
          </a:p>
          <a:p>
            <a:pPr marL="457200" indent="-457200" algn="just">
              <a:lnSpc>
                <a:spcPct val="100000"/>
              </a:lnSpc>
              <a:spcAft>
                <a:spcPts val="1000"/>
              </a:spcAft>
              <a:buFont typeface="+mj-lt"/>
              <a:buAutoNum type="arabicPeriod"/>
            </a:pPr>
            <a:r>
              <a:rPr lang="en-IN" dirty="0">
                <a:latin typeface="Times New Roman" panose="02020603050405020304" pitchFamily="18" charset="0"/>
                <a:cs typeface="Times New Roman" panose="02020603050405020304" pitchFamily="18" charset="0"/>
              </a:rPr>
              <a:t>Huan Lao, Xuejun Zhang, et al “Regression and Classification of Alzheimer’s Disease Diagnosis Using NMF-TDNet Features From 3D Brain MR Image”2022- IEEE Journal of Biomedical and Health Informatics </a:t>
            </a:r>
          </a:p>
          <a:p>
            <a:pPr marL="457200" indent="-457200" algn="just">
              <a:lnSpc>
                <a:spcPct val="100000"/>
              </a:lnSpc>
              <a:spcAft>
                <a:spcPts val="1000"/>
              </a:spcAft>
              <a:buFont typeface="+mj-lt"/>
              <a:buAutoNum type="arabicPeriod"/>
            </a:pPr>
            <a:r>
              <a:rPr lang="en-IN" dirty="0">
                <a:latin typeface="Times New Roman" panose="02020603050405020304" pitchFamily="18" charset="0"/>
                <a:cs typeface="Times New Roman" panose="02020603050405020304" pitchFamily="18" charset="0"/>
              </a:rPr>
              <a:t>Tripti Goel, Rahul Sharma, et al “Multimodal Neuroimaging based Alzheimer's Disease Diagnosis using Evolutionary RVFL Classifier”2023- IEEE Journal of Biomedical and Health Informatics </a:t>
            </a:r>
          </a:p>
          <a:p>
            <a:pPr marL="457200" indent="-457200" algn="just">
              <a:lnSpc>
                <a:spcPct val="100000"/>
              </a:lnSpc>
              <a:spcAft>
                <a:spcPts val="1000"/>
              </a:spcAft>
              <a:buFont typeface="+mj-lt"/>
              <a:buAutoNum type="arabicPeriod"/>
            </a:pPr>
            <a:r>
              <a:rPr lang="en-IN" dirty="0">
                <a:latin typeface="Times New Roman" panose="02020603050405020304" pitchFamily="18" charset="0"/>
                <a:cs typeface="Times New Roman" panose="02020603050405020304" pitchFamily="18" charset="0"/>
              </a:rPr>
              <a:t>Emtiaz Hussain, Mahmudul Hasan, et al “Deep Learning Based Binary Classification for Alzheimer’s Disease Detection using Brain MRI Images”2020-15th IEEE Conference on Industrial Electronics and Applications (ICIEA)</a:t>
            </a:r>
          </a:p>
          <a:p>
            <a:pPr marL="457200" indent="-457200" algn="just">
              <a:lnSpc>
                <a:spcPct val="100000"/>
              </a:lnSpc>
              <a:spcAft>
                <a:spcPts val="1000"/>
              </a:spcAft>
              <a:buFont typeface="+mj-lt"/>
              <a:buAutoNum type="arabicPeriod"/>
            </a:pPr>
            <a:r>
              <a:rPr lang="en-IN" dirty="0">
                <a:latin typeface="Times New Roman" panose="02020603050405020304" pitchFamily="18" charset="0"/>
                <a:cs typeface="Times New Roman" panose="02020603050405020304" pitchFamily="18" charset="0"/>
              </a:rPr>
              <a:t>Xingyu Gao, Feng Shi, et al “Task-Induced Pyramid and Attention GAN for Multimodal Brain Image Imputation and Classification in Alzheimer's Disease”2022- IEEE Journal of Biomedical and Health Informatics</a:t>
            </a:r>
          </a:p>
          <a:p>
            <a:pPr marL="0" indent="0" algn="just">
              <a:lnSpc>
                <a:spcPct val="100000"/>
              </a:lnSpc>
              <a:spcAft>
                <a:spcPts val="1000"/>
              </a:spcAft>
              <a:buNone/>
            </a:pPr>
            <a:endParaRPr lang="en-IN" dirty="0"/>
          </a:p>
          <a:p>
            <a:pPr marL="0" indent="0" algn="just">
              <a:lnSpc>
                <a:spcPct val="100000"/>
              </a:lnSpc>
              <a:spcAft>
                <a:spcPts val="1000"/>
              </a:spcAft>
              <a:buNone/>
            </a:pPr>
            <a:endParaRPr lang="en-IN" dirty="0"/>
          </a:p>
        </p:txBody>
      </p:sp>
      <p:sp>
        <p:nvSpPr>
          <p:cNvPr id="4" name="Date Placeholder 3">
            <a:extLst>
              <a:ext uri="{FF2B5EF4-FFF2-40B4-BE49-F238E27FC236}">
                <a16:creationId xmlns:a16="http://schemas.microsoft.com/office/drawing/2014/main" id="{586C8DAD-C9C9-B15A-ECCB-8064EA00363B}"/>
              </a:ext>
            </a:extLst>
          </p:cNvPr>
          <p:cNvSpPr>
            <a:spLocks noGrp="1"/>
          </p:cNvSpPr>
          <p:nvPr>
            <p:ph type="dt" sz="half" idx="10"/>
          </p:nvPr>
        </p:nvSpPr>
        <p:spPr/>
        <p:txBody>
          <a:bodyPr/>
          <a:lstStyle/>
          <a:p>
            <a:fld id="{4D8BB369-36BD-4AC7-B0EC-04A202B53B43}" type="datetime1">
              <a:rPr lang="en-US" smtClean="0"/>
              <a:t>4/10/2023</a:t>
            </a:fld>
            <a:endParaRPr lang="en-US" dirty="0"/>
          </a:p>
        </p:txBody>
      </p:sp>
      <p:sp>
        <p:nvSpPr>
          <p:cNvPr id="5" name="Slide Number Placeholder 4">
            <a:extLst>
              <a:ext uri="{FF2B5EF4-FFF2-40B4-BE49-F238E27FC236}">
                <a16:creationId xmlns:a16="http://schemas.microsoft.com/office/drawing/2014/main" id="{ABAC0BF4-E44E-7256-A676-6385603C9940}"/>
              </a:ext>
            </a:extLst>
          </p:cNvPr>
          <p:cNvSpPr>
            <a:spLocks noGrp="1"/>
          </p:cNvSpPr>
          <p:nvPr>
            <p:ph type="sldNum" sz="quarter" idx="12"/>
          </p:nvPr>
        </p:nvSpPr>
        <p:spPr/>
        <p:txBody>
          <a:bodyPr/>
          <a:lstStyle/>
          <a:p>
            <a:fld id="{B6F15528-21DE-4FAA-801E-634DDDAF4B2B}" type="slidenum">
              <a:rPr lang="en-US" smtClean="0"/>
              <a:t>27</a:t>
            </a:fld>
            <a:endParaRPr lang="en-US" dirty="0"/>
          </a:p>
        </p:txBody>
      </p:sp>
    </p:spTree>
    <p:extLst>
      <p:ext uri="{BB962C8B-B14F-4D97-AF65-F5344CB8AC3E}">
        <p14:creationId xmlns:p14="http://schemas.microsoft.com/office/powerpoint/2010/main" val="134049832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C4D6FF-583C-3FFB-439B-8453BE17BCA6}"/>
              </a:ext>
            </a:extLst>
          </p:cNvPr>
          <p:cNvSpPr>
            <a:spLocks noGrp="1"/>
          </p:cNvSpPr>
          <p:nvPr>
            <p:ph idx="1"/>
          </p:nvPr>
        </p:nvSpPr>
        <p:spPr>
          <a:xfrm>
            <a:off x="971600" y="457200"/>
            <a:ext cx="7562801" cy="5454022"/>
          </a:xfrm>
        </p:spPr>
        <p:txBody>
          <a:bodyPr>
            <a:normAutofit/>
          </a:bodyPr>
          <a:lstStyle/>
          <a:p>
            <a:pPr marL="342900" indent="-342900">
              <a:buFont typeface="+mj-lt"/>
              <a:buAutoNum type="arabicPeriod" startAt="6"/>
            </a:pPr>
            <a:r>
              <a:rPr lang="en-IN" sz="1800" dirty="0">
                <a:latin typeface="Times New Roman" panose="02020603050405020304" pitchFamily="18" charset="0"/>
                <a:cs typeface="Times New Roman" panose="02020603050405020304" pitchFamily="18" charset="0"/>
              </a:rPr>
              <a:t>Y. Zhang, S. Wang, and Z. Dong, “Classification of Alzheimer disease based on structural magnetic resonance imaging by kernel support vector machine decision tree”, Progress In Electromagnetics Research, vol. 144, January 2014. </a:t>
            </a:r>
          </a:p>
          <a:p>
            <a:pPr marL="342900" indent="-342900">
              <a:buFont typeface="+mj-lt"/>
              <a:buAutoNum type="arabicPeriod" startAt="6"/>
            </a:pPr>
            <a:r>
              <a:rPr lang="en-IN" sz="1800" dirty="0">
                <a:latin typeface="Times New Roman" panose="02020603050405020304" pitchFamily="18" charset="0"/>
                <a:cs typeface="Times New Roman" panose="02020603050405020304" pitchFamily="18" charset="0"/>
              </a:rPr>
              <a:t>S. Chaplot, L. M. Patnaik, and N. R. Jagannathan, “Classification of magnetic resonance brain images using wavelets as input to support vector machine and neural network”, Biomedical Signal Processing and Control, vol. 1, pp. 86-92, January 2006. </a:t>
            </a:r>
          </a:p>
          <a:p>
            <a:pPr marL="342900" indent="-342900">
              <a:buFont typeface="+mj-lt"/>
              <a:buAutoNum type="arabicPeriod" startAt="6"/>
            </a:pPr>
            <a:r>
              <a:rPr lang="en-IN" sz="1800" dirty="0">
                <a:latin typeface="Times New Roman" panose="02020603050405020304" pitchFamily="18" charset="0"/>
                <a:cs typeface="Times New Roman" panose="02020603050405020304" pitchFamily="18" charset="0"/>
              </a:rPr>
              <a:t>M. Maitra, and A. Chatterjee, “A Slantlet transform based intelligent system for magnetic resonance brain image classification”, Biomedical Signal Processing and Control, vol. 1, pp. 299-306, October 2006. </a:t>
            </a:r>
          </a:p>
          <a:p>
            <a:pPr marL="342900" indent="-342900">
              <a:buFont typeface="+mj-lt"/>
              <a:buAutoNum type="arabicPeriod" startAt="6"/>
            </a:pPr>
            <a:r>
              <a:rPr lang="en-IN" sz="1800" dirty="0">
                <a:latin typeface="Times New Roman" panose="02020603050405020304" pitchFamily="18" charset="0"/>
                <a:cs typeface="Times New Roman" panose="02020603050405020304" pitchFamily="18" charset="0"/>
              </a:rPr>
              <a:t>E. S. A. El-Dahshan, T. Hosny, and A. B. M. Salem, “Hybrid intelligent techniques for MRI brain images classification”, Digital Signal Processing, vol. 1, pp. 299-306, October 2006. </a:t>
            </a:r>
          </a:p>
          <a:p>
            <a:pPr marL="342900" indent="-342900">
              <a:buFont typeface="+mj-lt"/>
              <a:buAutoNum type="arabicPeriod" startAt="6"/>
            </a:pPr>
            <a:r>
              <a:rPr lang="en-IN" sz="1800" dirty="0">
                <a:latin typeface="Times New Roman" panose="02020603050405020304" pitchFamily="18" charset="0"/>
                <a:cs typeface="Times New Roman" panose="02020603050405020304" pitchFamily="18" charset="0"/>
              </a:rPr>
              <a:t>Y. Zhang, L. Wu, and S. Wang, “Magnetic resonance brain image classification by an improved artificial bee colony algorithm”, Progress In Electromagnetics Research, vol. 116, pp. 65-79, 2011. </a:t>
            </a:r>
          </a:p>
          <a:p>
            <a:pPr marL="457200" indent="-457200">
              <a:buFont typeface="+mj-lt"/>
              <a:buAutoNum type="arabicPeriod" startAt="6"/>
            </a:pPr>
            <a:endParaRPr lang="en-IN" dirty="0"/>
          </a:p>
          <a:p>
            <a:pPr marL="457200" indent="-457200">
              <a:buFont typeface="+mj-lt"/>
              <a:buAutoNum type="arabicPeriod" startAt="6"/>
            </a:pPr>
            <a:endParaRPr lang="en-IN" dirty="0"/>
          </a:p>
        </p:txBody>
      </p:sp>
      <p:sp>
        <p:nvSpPr>
          <p:cNvPr id="2" name="Date Placeholder 1">
            <a:extLst>
              <a:ext uri="{FF2B5EF4-FFF2-40B4-BE49-F238E27FC236}">
                <a16:creationId xmlns:a16="http://schemas.microsoft.com/office/drawing/2014/main" id="{1DBD3904-3E4E-BE31-2078-C43558D7B7B6}"/>
              </a:ext>
            </a:extLst>
          </p:cNvPr>
          <p:cNvSpPr>
            <a:spLocks noGrp="1"/>
          </p:cNvSpPr>
          <p:nvPr>
            <p:ph type="dt" sz="half" idx="10"/>
          </p:nvPr>
        </p:nvSpPr>
        <p:spPr/>
        <p:txBody>
          <a:bodyPr/>
          <a:lstStyle/>
          <a:p>
            <a:fld id="{EB106E27-F7F4-46FA-AD19-151340FBDCF1}" type="datetime1">
              <a:rPr lang="en-US" smtClean="0"/>
              <a:t>4/10/2023</a:t>
            </a:fld>
            <a:endParaRPr lang="en-US" dirty="0"/>
          </a:p>
        </p:txBody>
      </p:sp>
      <p:sp>
        <p:nvSpPr>
          <p:cNvPr id="4" name="Slide Number Placeholder 3">
            <a:extLst>
              <a:ext uri="{FF2B5EF4-FFF2-40B4-BE49-F238E27FC236}">
                <a16:creationId xmlns:a16="http://schemas.microsoft.com/office/drawing/2014/main" id="{4600D2FC-C56E-AE69-0DE3-DB4A401B295E}"/>
              </a:ext>
            </a:extLst>
          </p:cNvPr>
          <p:cNvSpPr>
            <a:spLocks noGrp="1"/>
          </p:cNvSpPr>
          <p:nvPr>
            <p:ph type="sldNum" sz="quarter" idx="12"/>
          </p:nvPr>
        </p:nvSpPr>
        <p:spPr/>
        <p:txBody>
          <a:bodyPr/>
          <a:lstStyle/>
          <a:p>
            <a:fld id="{B6F15528-21DE-4FAA-801E-634DDDAF4B2B}" type="slidenum">
              <a:rPr lang="en-US" smtClean="0"/>
              <a:t>28</a:t>
            </a:fld>
            <a:endParaRPr lang="en-US" dirty="0"/>
          </a:p>
        </p:txBody>
      </p:sp>
    </p:spTree>
    <p:extLst>
      <p:ext uri="{BB962C8B-B14F-4D97-AF65-F5344CB8AC3E}">
        <p14:creationId xmlns:p14="http://schemas.microsoft.com/office/powerpoint/2010/main" val="270798072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18504-2BAC-7A63-6843-8F8B0B923E5A}"/>
              </a:ext>
            </a:extLst>
          </p:cNvPr>
          <p:cNvSpPr>
            <a:spLocks noGrp="1"/>
          </p:cNvSpPr>
          <p:nvPr>
            <p:ph type="title"/>
          </p:nvPr>
        </p:nvSpPr>
        <p:spPr>
          <a:xfrm>
            <a:off x="1295400" y="2348880"/>
            <a:ext cx="7055380" cy="1947250"/>
          </a:xfrm>
        </p:spPr>
        <p:txBody>
          <a:bodyPr>
            <a:normAutofit/>
          </a:bodyPr>
          <a:lstStyle/>
          <a:p>
            <a:pPr algn="ctr"/>
            <a:r>
              <a:rPr lang="en-US" sz="4400" b="1" dirty="0">
                <a:solidFill>
                  <a:schemeClr val="accent1"/>
                </a:solidFill>
                <a:latin typeface="Times New Roman" panose="02020603050405020304" pitchFamily="18" charset="0"/>
                <a:cs typeface="Times New Roman" panose="02020603050405020304" pitchFamily="18" charset="0"/>
              </a:rPr>
              <a:t>THANK YOU!</a:t>
            </a:r>
            <a:endParaRPr lang="en-IN" sz="4400" b="1" dirty="0">
              <a:solidFill>
                <a:schemeClr val="accent1"/>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D8E8C497-9D12-7AE6-035C-E9679472B938}"/>
              </a:ext>
            </a:extLst>
          </p:cNvPr>
          <p:cNvSpPr>
            <a:spLocks noGrp="1"/>
          </p:cNvSpPr>
          <p:nvPr>
            <p:ph type="dt" sz="half" idx="10"/>
          </p:nvPr>
        </p:nvSpPr>
        <p:spPr/>
        <p:txBody>
          <a:bodyPr/>
          <a:lstStyle/>
          <a:p>
            <a:fld id="{05611C39-370D-467C-817E-1DEF30AA7ACF}" type="datetime1">
              <a:rPr lang="en-US" smtClean="0"/>
              <a:t>4/10/2023</a:t>
            </a:fld>
            <a:endParaRPr lang="en-US" dirty="0"/>
          </a:p>
        </p:txBody>
      </p:sp>
      <p:sp>
        <p:nvSpPr>
          <p:cNvPr id="4" name="Slide Number Placeholder 3">
            <a:extLst>
              <a:ext uri="{FF2B5EF4-FFF2-40B4-BE49-F238E27FC236}">
                <a16:creationId xmlns:a16="http://schemas.microsoft.com/office/drawing/2014/main" id="{9C69EAEF-2907-A590-BDAC-7A918629D712}"/>
              </a:ext>
            </a:extLst>
          </p:cNvPr>
          <p:cNvSpPr>
            <a:spLocks noGrp="1"/>
          </p:cNvSpPr>
          <p:nvPr>
            <p:ph type="sldNum" sz="quarter" idx="12"/>
          </p:nvPr>
        </p:nvSpPr>
        <p:spPr/>
        <p:txBody>
          <a:bodyPr/>
          <a:lstStyle/>
          <a:p>
            <a:fld id="{B6F15528-21DE-4FAA-801E-634DDDAF4B2B}" type="slidenum">
              <a:rPr lang="en-US" smtClean="0"/>
              <a:t>29</a:t>
            </a:fld>
            <a:endParaRPr lang="en-US" dirty="0"/>
          </a:p>
        </p:txBody>
      </p:sp>
    </p:spTree>
    <p:extLst>
      <p:ext uri="{BB962C8B-B14F-4D97-AF65-F5344CB8AC3E}">
        <p14:creationId xmlns:p14="http://schemas.microsoft.com/office/powerpoint/2010/main" val="99898208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EF386-EF1D-3444-6B21-0C97FCFBA91D}"/>
              </a:ext>
            </a:extLst>
          </p:cNvPr>
          <p:cNvSpPr>
            <a:spLocks noGrp="1"/>
          </p:cNvSpPr>
          <p:nvPr>
            <p:ph type="title"/>
          </p:nvPr>
        </p:nvSpPr>
        <p:spPr>
          <a:xfrm>
            <a:off x="755576" y="289015"/>
            <a:ext cx="7886700" cy="619705"/>
          </a:xfrm>
        </p:spPr>
        <p:txBody>
          <a:bodyPr>
            <a:normAutofit/>
          </a:bodyPr>
          <a:lstStyle/>
          <a:p>
            <a:pPr algn="ctr"/>
            <a:r>
              <a:rPr lang="en-IN" sz="3200" b="1" dirty="0">
                <a:solidFill>
                  <a:schemeClr val="accent1"/>
                </a:solidFill>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EAD165E6-8ABB-E8E8-46DA-32564C9658CF}"/>
              </a:ext>
            </a:extLst>
          </p:cNvPr>
          <p:cNvSpPr>
            <a:spLocks noGrp="1"/>
          </p:cNvSpPr>
          <p:nvPr>
            <p:ph idx="1"/>
          </p:nvPr>
        </p:nvSpPr>
        <p:spPr>
          <a:xfrm>
            <a:off x="1043608" y="1268760"/>
            <a:ext cx="7471742" cy="4908204"/>
          </a:xfrm>
        </p:spPr>
        <p:txBody>
          <a:bodyPr>
            <a:normAutofit lnSpcReduction="10000"/>
          </a:bodyPr>
          <a:lstStyle/>
          <a:p>
            <a:pPr algn="just">
              <a:buFont typeface="Wingdings" panose="05000000000000000000" pitchFamily="2" charset="2"/>
              <a:buChar char="Ø"/>
            </a:pPr>
            <a:r>
              <a:rPr lang="en-US" sz="1800" b="0" i="0" dirty="0">
                <a:solidFill>
                  <a:srgbClr val="222222"/>
                </a:solidFill>
                <a:effectLst/>
                <a:latin typeface="Times New Roman" panose="02020603050405020304" pitchFamily="18" charset="0"/>
                <a:cs typeface="Times New Roman" panose="02020603050405020304" pitchFamily="18" charset="0"/>
              </a:rPr>
              <a:t>The objective of using CNN in </a:t>
            </a:r>
            <a:r>
              <a:rPr lang="en-US" sz="1800" dirty="0">
                <a:latin typeface="Times New Roman" panose="02020603050405020304" pitchFamily="18" charset="0"/>
                <a:cs typeface="Times New Roman" panose="02020603050405020304" pitchFamily="18" charset="0"/>
              </a:rPr>
              <a:t>Many different architectures of Convolutional Neural Networks (CNNs) have been developed for use in classifying images and recognizing objects. When it comes to image-based categorization, handling hundreds of MRI image slices that are essentially identical across patients is a challenging task for CNN. By utilizing a 2D CNN design, it becomes difficult to confidently categorize a large number of individuals as having Alzheimer's disease, mild cognitive impairment, or normal cognition.</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To solve this problem, we have streamlined the concept of patient classification based on 3D MRI while still giving due credit to the 2D features derived from the CNN framework. Here, we share our approach to extracting 2D features from MRI scans in a format that can be used in a classification system. Our experiment demonstrates the outcome of categorizing 3 patient participants into 2 groups </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After reducing the dimensionality of a 2D image with principal component analysis and truncated sparse encoding (PCA+TSNE), we used a convolutional neural network (CNN) to extract generic features for classification. Despite the lackluster performance, this seems to be an improvement over probability-based categorization using a CNN that was trained from scratch. The created feature is highly malleable and can be fine-tuned to improve precision, responsiveness, and specificity</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CAF1A33-D6CB-EBA7-1444-8544CF2BDFFD}"/>
              </a:ext>
            </a:extLst>
          </p:cNvPr>
          <p:cNvSpPr>
            <a:spLocks noGrp="1"/>
          </p:cNvSpPr>
          <p:nvPr>
            <p:ph type="dt" sz="half" idx="10"/>
          </p:nvPr>
        </p:nvSpPr>
        <p:spPr/>
        <p:txBody>
          <a:bodyPr/>
          <a:lstStyle/>
          <a:p>
            <a:fld id="{54759935-1ACC-4818-B342-C0D089FB6903}" type="datetime1">
              <a:rPr lang="en-US" smtClean="0"/>
              <a:t>4/10/2023</a:t>
            </a:fld>
            <a:endParaRPr lang="en-US" dirty="0"/>
          </a:p>
        </p:txBody>
      </p:sp>
      <p:sp>
        <p:nvSpPr>
          <p:cNvPr id="5" name="Slide Number Placeholder 4">
            <a:extLst>
              <a:ext uri="{FF2B5EF4-FFF2-40B4-BE49-F238E27FC236}">
                <a16:creationId xmlns:a16="http://schemas.microsoft.com/office/drawing/2014/main" id="{5E6A87C4-C956-6389-537F-553C4DBBA5C6}"/>
              </a:ext>
            </a:extLst>
          </p:cNvPr>
          <p:cNvSpPr>
            <a:spLocks noGrp="1"/>
          </p:cNvSpPr>
          <p:nvPr>
            <p:ph type="sldNum" sz="quarter" idx="12"/>
          </p:nvPr>
        </p:nvSpPr>
        <p:spPr>
          <a:xfrm>
            <a:off x="6457950" y="6356351"/>
            <a:ext cx="2057400" cy="365125"/>
          </a:xfrm>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585120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D101A-0544-10EE-2CF2-B1B26A44DCE7}"/>
              </a:ext>
            </a:extLst>
          </p:cNvPr>
          <p:cNvSpPr>
            <a:spLocks noGrp="1"/>
          </p:cNvSpPr>
          <p:nvPr>
            <p:ph type="title"/>
          </p:nvPr>
        </p:nvSpPr>
        <p:spPr>
          <a:xfrm>
            <a:off x="1676400" y="381000"/>
            <a:ext cx="6324601" cy="609600"/>
          </a:xfrm>
        </p:spPr>
        <p:txBody>
          <a:bodyPr>
            <a:normAutofit/>
          </a:bodyPr>
          <a:lstStyle/>
          <a:p>
            <a:r>
              <a:rPr lang="en-IN" sz="3600" dirty="0">
                <a:latin typeface="Times New Roman" panose="02020603050405020304" pitchFamily="18" charset="0"/>
                <a:cs typeface="Times New Roman" panose="02020603050405020304" pitchFamily="18" charset="0"/>
              </a:rPr>
              <a:t>           </a:t>
            </a:r>
            <a:r>
              <a:rPr lang="en-IN" sz="3200" b="1" dirty="0">
                <a:solidFill>
                  <a:schemeClr val="accent1"/>
                </a:solidFill>
                <a:latin typeface="Times New Roman" panose="02020603050405020304" pitchFamily="18" charset="0"/>
                <a:cs typeface="Times New Roman" panose="02020603050405020304" pitchFamily="18" charset="0"/>
              </a:rPr>
              <a:t>Literature Review</a:t>
            </a:r>
          </a:p>
        </p:txBody>
      </p:sp>
      <p:graphicFrame>
        <p:nvGraphicFramePr>
          <p:cNvPr id="12" name="Table 12">
            <a:extLst>
              <a:ext uri="{FF2B5EF4-FFF2-40B4-BE49-F238E27FC236}">
                <a16:creationId xmlns:a16="http://schemas.microsoft.com/office/drawing/2014/main" id="{9795CA69-DFDF-FE87-4A85-C14BD110288F}"/>
              </a:ext>
            </a:extLst>
          </p:cNvPr>
          <p:cNvGraphicFramePr>
            <a:graphicFrameLocks noGrp="1"/>
          </p:cNvGraphicFramePr>
          <p:nvPr>
            <p:ph idx="1"/>
            <p:extLst>
              <p:ext uri="{D42A27DB-BD31-4B8C-83A1-F6EECF244321}">
                <p14:modId xmlns:p14="http://schemas.microsoft.com/office/powerpoint/2010/main" val="2267571718"/>
              </p:ext>
            </p:extLst>
          </p:nvPr>
        </p:nvGraphicFramePr>
        <p:xfrm>
          <a:off x="827584" y="1268760"/>
          <a:ext cx="7848872" cy="5114274"/>
        </p:xfrm>
        <a:graphic>
          <a:graphicData uri="http://schemas.openxmlformats.org/drawingml/2006/table">
            <a:tbl>
              <a:tblPr firstRow="1" bandRow="1">
                <a:tableStyleId>{5940675A-B579-460E-94D1-54222C63F5DA}</a:tableStyleId>
              </a:tblPr>
              <a:tblGrid>
                <a:gridCol w="708941">
                  <a:extLst>
                    <a:ext uri="{9D8B030D-6E8A-4147-A177-3AD203B41FA5}">
                      <a16:colId xmlns:a16="http://schemas.microsoft.com/office/drawing/2014/main" val="2237002328"/>
                    </a:ext>
                  </a:extLst>
                </a:gridCol>
                <a:gridCol w="2244541">
                  <a:extLst>
                    <a:ext uri="{9D8B030D-6E8A-4147-A177-3AD203B41FA5}">
                      <a16:colId xmlns:a16="http://schemas.microsoft.com/office/drawing/2014/main" val="4012551749"/>
                    </a:ext>
                  </a:extLst>
                </a:gridCol>
                <a:gridCol w="1772789">
                  <a:extLst>
                    <a:ext uri="{9D8B030D-6E8A-4147-A177-3AD203B41FA5}">
                      <a16:colId xmlns:a16="http://schemas.microsoft.com/office/drawing/2014/main" val="2509922366"/>
                    </a:ext>
                  </a:extLst>
                </a:gridCol>
                <a:gridCol w="1457646">
                  <a:extLst>
                    <a:ext uri="{9D8B030D-6E8A-4147-A177-3AD203B41FA5}">
                      <a16:colId xmlns:a16="http://schemas.microsoft.com/office/drawing/2014/main" val="2744587841"/>
                    </a:ext>
                  </a:extLst>
                </a:gridCol>
                <a:gridCol w="1664955">
                  <a:extLst>
                    <a:ext uri="{9D8B030D-6E8A-4147-A177-3AD203B41FA5}">
                      <a16:colId xmlns:a16="http://schemas.microsoft.com/office/drawing/2014/main" val="706650809"/>
                    </a:ext>
                  </a:extLst>
                </a:gridCol>
              </a:tblGrid>
              <a:tr h="647042">
                <a:tc>
                  <a:txBody>
                    <a:bodyPr/>
                    <a:lstStyle/>
                    <a:p>
                      <a:r>
                        <a:rPr lang="en-US" sz="1600" dirty="0">
                          <a:latin typeface="Times New Roman" panose="02020603050405020304" pitchFamily="18" charset="0"/>
                          <a:cs typeface="Times New Roman" panose="02020603050405020304" pitchFamily="18" charset="0"/>
                        </a:rPr>
                        <a:t>S.NO</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      TITLE</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PUBLISHERS</a:t>
                      </a:r>
                    </a:p>
                  </a:txBody>
                  <a:tcPr/>
                </a:tc>
                <a:extLst>
                  <a:ext uri="{0D108BD9-81ED-4DB2-BD59-A6C34878D82A}">
                    <a16:rowId xmlns:a16="http://schemas.microsoft.com/office/drawing/2014/main" val="3041056224"/>
                  </a:ext>
                </a:extLst>
              </a:tr>
              <a:tr h="1681149">
                <a:tc>
                  <a:txBody>
                    <a:bodyPr/>
                    <a:lstStyle/>
                    <a:p>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Multimodal Neuroimaging based Alzheimer's Disease Diagnosis using Evolutionary RVFL Classifier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Tripti Goel, Rahul Sharma</a:t>
                      </a:r>
                    </a:p>
                  </a:txBody>
                  <a:tcPr/>
                </a:tc>
                <a:tc>
                  <a:txBody>
                    <a:bodyPr/>
                    <a:lstStyle/>
                    <a:p>
                      <a:r>
                        <a:rPr lang="en-IN" sz="1600" dirty="0">
                          <a:latin typeface="Times New Roman" panose="02020603050405020304" pitchFamily="18" charset="0"/>
                          <a:cs typeface="Times New Roman" panose="02020603050405020304" pitchFamily="18" charset="0"/>
                        </a:rPr>
                        <a:t>2023</a:t>
                      </a:r>
                    </a:p>
                  </a:txBody>
                  <a:tcPr/>
                </a:tc>
                <a:tc>
                  <a:txBody>
                    <a:bodyPr/>
                    <a:lstStyle/>
                    <a:p>
                      <a:r>
                        <a:rPr lang="en-IN" sz="1600" dirty="0">
                          <a:latin typeface="Times New Roman" panose="02020603050405020304" pitchFamily="18" charset="0"/>
                          <a:cs typeface="Times New Roman" panose="02020603050405020304" pitchFamily="18" charset="0"/>
                        </a:rPr>
                        <a:t>IEEE Journal of Biomedical and Health Informatics</a:t>
                      </a:r>
                    </a:p>
                  </a:txBody>
                  <a:tcPr/>
                </a:tc>
                <a:extLst>
                  <a:ext uri="{0D108BD9-81ED-4DB2-BD59-A6C34878D82A}">
                    <a16:rowId xmlns:a16="http://schemas.microsoft.com/office/drawing/2014/main" val="2813015770"/>
                  </a:ext>
                </a:extLst>
              </a:tr>
              <a:tr h="1719283">
                <a:tc>
                  <a:txBody>
                    <a:bodyPr/>
                    <a:lstStyle/>
                    <a:p>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Regression and Classification of Alzheimer’s Disease Diagnosis Using NMF-TDNet Features From 3D Brain MRI image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kern="1200" dirty="0">
                          <a:solidFill>
                            <a:schemeClr val="tx1"/>
                          </a:solidFill>
                          <a:effectLst/>
                          <a:latin typeface="Times New Roman" panose="02020603050405020304" pitchFamily="18" charset="0"/>
                          <a:ea typeface="+mn-ea"/>
                          <a:cs typeface="Times New Roman" panose="02020603050405020304" pitchFamily="18" charset="0"/>
                        </a:rPr>
                        <a:t>Huan Lao, Xuejun Zhang</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2022</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IEEE Journal of Biomedical and Health Informatics</a:t>
                      </a:r>
                    </a:p>
                    <a:p>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51787470"/>
                  </a:ext>
                </a:extLst>
              </a:tr>
              <a:tr h="958131">
                <a:tc>
                  <a:txBody>
                    <a:bodyPr/>
                    <a:lstStyle/>
                    <a:p>
                      <a:r>
                        <a:rPr lang="en-US" sz="1600" dirty="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kern="1200" dirty="0">
                          <a:solidFill>
                            <a:schemeClr val="tx1"/>
                          </a:solidFill>
                          <a:effectLst/>
                          <a:latin typeface="Times New Roman" panose="02020603050405020304" pitchFamily="18" charset="0"/>
                          <a:ea typeface="+mn-ea"/>
                          <a:cs typeface="Times New Roman" panose="02020603050405020304" pitchFamily="18" charset="0"/>
                        </a:rPr>
                        <a:t>Ensembles of Patch-Based Classifiers for Diagnosis of Alzheimer Diseases</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kern="1200" dirty="0">
                          <a:solidFill>
                            <a:schemeClr val="tx1"/>
                          </a:solidFill>
                          <a:effectLst/>
                          <a:latin typeface="Times New Roman" panose="02020603050405020304" pitchFamily="18" charset="0"/>
                          <a:ea typeface="+mn-ea"/>
                          <a:cs typeface="Times New Roman" panose="02020603050405020304" pitchFamily="18" charset="0"/>
                        </a:rPr>
                        <a:t>Samsuddin Ahmed, Kyu Yeong Choi</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 2019</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Times New Roman" panose="02020603050405020304" pitchFamily="18" charset="0"/>
                          <a:ea typeface="+mn-ea"/>
                          <a:cs typeface="Times New Roman" panose="02020603050405020304" pitchFamily="18" charset="0"/>
                        </a:rPr>
                        <a:t>IEEE Access </a:t>
                      </a:r>
                      <a:endParaRPr lang="en-IN" sz="1800" b="0" kern="1200" dirty="0">
                        <a:solidFill>
                          <a:schemeClr val="tx1"/>
                        </a:solidFill>
                        <a:effectLst/>
                        <a:latin typeface="Times New Roman" panose="02020603050405020304" pitchFamily="18" charset="0"/>
                        <a:ea typeface="+mn-ea"/>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41867505"/>
                  </a:ext>
                </a:extLst>
              </a:tr>
            </a:tbl>
          </a:graphicData>
        </a:graphic>
      </p:graphicFrame>
      <p:sp>
        <p:nvSpPr>
          <p:cNvPr id="3" name="Date Placeholder 2">
            <a:extLst>
              <a:ext uri="{FF2B5EF4-FFF2-40B4-BE49-F238E27FC236}">
                <a16:creationId xmlns:a16="http://schemas.microsoft.com/office/drawing/2014/main" id="{056855A5-8845-92DE-EF15-B0BF49CC9B91}"/>
              </a:ext>
            </a:extLst>
          </p:cNvPr>
          <p:cNvSpPr>
            <a:spLocks noGrp="1"/>
          </p:cNvSpPr>
          <p:nvPr>
            <p:ph type="dt" sz="half" idx="10"/>
          </p:nvPr>
        </p:nvSpPr>
        <p:spPr/>
        <p:txBody>
          <a:bodyPr/>
          <a:lstStyle/>
          <a:p>
            <a:fld id="{CC7CBDC5-9EB6-456A-B9E6-EB51688C8BF0}" type="datetime1">
              <a:rPr lang="en-US" smtClean="0"/>
              <a:t>4/10/2023</a:t>
            </a:fld>
            <a:endParaRPr lang="en-US" dirty="0"/>
          </a:p>
        </p:txBody>
      </p:sp>
      <p:sp>
        <p:nvSpPr>
          <p:cNvPr id="4" name="Slide Number Placeholder 3">
            <a:extLst>
              <a:ext uri="{FF2B5EF4-FFF2-40B4-BE49-F238E27FC236}">
                <a16:creationId xmlns:a16="http://schemas.microsoft.com/office/drawing/2014/main" id="{51037815-3D19-77E6-EC4F-951AA61B7E28}"/>
              </a:ext>
            </a:extLst>
          </p:cNvPr>
          <p:cNvSpPr>
            <a:spLocks noGrp="1"/>
          </p:cNvSpPr>
          <p:nvPr>
            <p:ph type="sldNum" sz="quarter" idx="12"/>
          </p:nvPr>
        </p:nvSpPr>
        <p:spPr/>
        <p:txBody>
          <a:bodyPr/>
          <a:lstStyle/>
          <a:p>
            <a:fld id="{B6F15528-21DE-4FAA-801E-634DDDAF4B2B}" type="slidenum">
              <a:rPr lang="en-US" smtClean="0"/>
              <a:t>4</a:t>
            </a:fld>
            <a:endParaRPr lang="en-US" dirty="0"/>
          </a:p>
        </p:txBody>
      </p:sp>
    </p:spTree>
    <p:extLst>
      <p:ext uri="{BB962C8B-B14F-4D97-AF65-F5344CB8AC3E}">
        <p14:creationId xmlns:p14="http://schemas.microsoft.com/office/powerpoint/2010/main" val="3233050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26BB00A-5EB6-22F1-4229-97392029197E}"/>
              </a:ext>
            </a:extLst>
          </p:cNvPr>
          <p:cNvSpPr>
            <a:spLocks noGrp="1"/>
          </p:cNvSpPr>
          <p:nvPr>
            <p:ph type="dt" sz="half" idx="10"/>
          </p:nvPr>
        </p:nvSpPr>
        <p:spPr/>
        <p:txBody>
          <a:bodyPr/>
          <a:lstStyle/>
          <a:p>
            <a:fld id="{54759935-1ACC-4818-B342-C0D089FB6903}" type="datetime1">
              <a:rPr lang="en-US" smtClean="0"/>
              <a:t>4/10/2023</a:t>
            </a:fld>
            <a:endParaRPr lang="en-US" dirty="0"/>
          </a:p>
        </p:txBody>
      </p:sp>
      <p:sp>
        <p:nvSpPr>
          <p:cNvPr id="5" name="Slide Number Placeholder 4">
            <a:extLst>
              <a:ext uri="{FF2B5EF4-FFF2-40B4-BE49-F238E27FC236}">
                <a16:creationId xmlns:a16="http://schemas.microsoft.com/office/drawing/2014/main" id="{4FC43D76-AEB3-4C21-9F88-90CAC7694380}"/>
              </a:ext>
            </a:extLst>
          </p:cNvPr>
          <p:cNvSpPr>
            <a:spLocks noGrp="1"/>
          </p:cNvSpPr>
          <p:nvPr>
            <p:ph type="sldNum" sz="quarter" idx="12"/>
          </p:nvPr>
        </p:nvSpPr>
        <p:spPr/>
        <p:txBody>
          <a:bodyPr/>
          <a:lstStyle/>
          <a:p>
            <a:fld id="{B6F15528-21DE-4FAA-801E-634DDDAF4B2B}" type="slidenum">
              <a:rPr lang="en-US" smtClean="0"/>
              <a:t>5</a:t>
            </a:fld>
            <a:endParaRPr lang="en-US" dirty="0"/>
          </a:p>
        </p:txBody>
      </p:sp>
      <p:graphicFrame>
        <p:nvGraphicFramePr>
          <p:cNvPr id="11" name="Table 11">
            <a:extLst>
              <a:ext uri="{FF2B5EF4-FFF2-40B4-BE49-F238E27FC236}">
                <a16:creationId xmlns:a16="http://schemas.microsoft.com/office/drawing/2014/main" id="{6AB8613B-325B-8320-D511-83A35D2B8A4B}"/>
              </a:ext>
            </a:extLst>
          </p:cNvPr>
          <p:cNvGraphicFramePr>
            <a:graphicFrameLocks noGrp="1"/>
          </p:cNvGraphicFramePr>
          <p:nvPr>
            <p:ph idx="1"/>
            <p:extLst>
              <p:ext uri="{D42A27DB-BD31-4B8C-83A1-F6EECF244321}">
                <p14:modId xmlns:p14="http://schemas.microsoft.com/office/powerpoint/2010/main" val="176381915"/>
              </p:ext>
            </p:extLst>
          </p:nvPr>
        </p:nvGraphicFramePr>
        <p:xfrm>
          <a:off x="827584" y="260648"/>
          <a:ext cx="7776864" cy="6309360"/>
        </p:xfrm>
        <a:graphic>
          <a:graphicData uri="http://schemas.openxmlformats.org/drawingml/2006/table">
            <a:tbl>
              <a:tblPr firstRow="1" bandRow="1">
                <a:tableStyleId>{5940675A-B579-460E-94D1-54222C63F5DA}</a:tableStyleId>
              </a:tblPr>
              <a:tblGrid>
                <a:gridCol w="839254">
                  <a:extLst>
                    <a:ext uri="{9D8B030D-6E8A-4147-A177-3AD203B41FA5}">
                      <a16:colId xmlns:a16="http://schemas.microsoft.com/office/drawing/2014/main" val="3885264226"/>
                    </a:ext>
                  </a:extLst>
                </a:gridCol>
                <a:gridCol w="2281630">
                  <a:extLst>
                    <a:ext uri="{9D8B030D-6E8A-4147-A177-3AD203B41FA5}">
                      <a16:colId xmlns:a16="http://schemas.microsoft.com/office/drawing/2014/main" val="664350587"/>
                    </a:ext>
                  </a:extLst>
                </a:gridCol>
                <a:gridCol w="1685750">
                  <a:extLst>
                    <a:ext uri="{9D8B030D-6E8A-4147-A177-3AD203B41FA5}">
                      <a16:colId xmlns:a16="http://schemas.microsoft.com/office/drawing/2014/main" val="607982625"/>
                    </a:ext>
                  </a:extLst>
                </a:gridCol>
                <a:gridCol w="1089808">
                  <a:extLst>
                    <a:ext uri="{9D8B030D-6E8A-4147-A177-3AD203B41FA5}">
                      <a16:colId xmlns:a16="http://schemas.microsoft.com/office/drawing/2014/main" val="3445353859"/>
                    </a:ext>
                  </a:extLst>
                </a:gridCol>
                <a:gridCol w="1880422">
                  <a:extLst>
                    <a:ext uri="{9D8B030D-6E8A-4147-A177-3AD203B41FA5}">
                      <a16:colId xmlns:a16="http://schemas.microsoft.com/office/drawing/2014/main" val="501557125"/>
                    </a:ext>
                  </a:extLst>
                </a:gridCol>
              </a:tblGrid>
              <a:tr h="323926">
                <a:tc>
                  <a:txBody>
                    <a:bodyPr/>
                    <a:lstStyle/>
                    <a:p>
                      <a:pPr marL="0" algn="l" defTabSz="685800" rtl="0" eaLnBrk="1" latinLnBrk="0" hangingPunct="1"/>
                      <a:r>
                        <a:rPr lang="en-IN" sz="1600" kern="1200" dirty="0">
                          <a:solidFill>
                            <a:schemeClr val="tx1"/>
                          </a:solidFill>
                          <a:latin typeface="Times New Roman" panose="02020603050405020304" pitchFamily="18" charset="0"/>
                          <a:ea typeface="+mn-ea"/>
                          <a:cs typeface="Times New Roman" panose="02020603050405020304" pitchFamily="18" charset="0"/>
                        </a:rPr>
                        <a:t>S.no</a:t>
                      </a:r>
                    </a:p>
                  </a:txBody>
                  <a:tcPr/>
                </a:tc>
                <a:tc>
                  <a:txBody>
                    <a:bodyPr/>
                    <a:lstStyle/>
                    <a:p>
                      <a:pPr marL="0" algn="l" defTabSz="685800" rtl="0" eaLnBrk="1" latinLnBrk="0" hangingPunct="1"/>
                      <a:r>
                        <a:rPr lang="en-IN" sz="1600" kern="1200" dirty="0">
                          <a:solidFill>
                            <a:schemeClr val="tx1"/>
                          </a:solidFill>
                          <a:latin typeface="Times New Roman" panose="02020603050405020304" pitchFamily="18" charset="0"/>
                          <a:ea typeface="+mn-ea"/>
                          <a:cs typeface="Times New Roman" panose="02020603050405020304" pitchFamily="18" charset="0"/>
                        </a:rPr>
                        <a:t>TITLE</a:t>
                      </a:r>
                    </a:p>
                  </a:txBody>
                  <a:tcPr/>
                </a:tc>
                <a:tc>
                  <a:txBody>
                    <a:bodyPr/>
                    <a:lstStyle/>
                    <a:p>
                      <a:pPr marL="0" algn="l" defTabSz="685800" rtl="0" eaLnBrk="1" latinLnBrk="0" hangingPunct="1"/>
                      <a:r>
                        <a:rPr lang="en-IN" sz="1600" kern="1200" dirty="0">
                          <a:solidFill>
                            <a:schemeClr val="tx1"/>
                          </a:solidFill>
                          <a:latin typeface="Times New Roman" panose="02020603050405020304" pitchFamily="18" charset="0"/>
                          <a:ea typeface="+mn-ea"/>
                          <a:cs typeface="Times New Roman" panose="02020603050405020304" pitchFamily="18" charset="0"/>
                        </a:rPr>
                        <a:t>AUTHOR </a:t>
                      </a:r>
                    </a:p>
                  </a:txBody>
                  <a:tcPr/>
                </a:tc>
                <a:tc>
                  <a:txBody>
                    <a:bodyPr/>
                    <a:lstStyle/>
                    <a:p>
                      <a:pPr marL="0" algn="l" defTabSz="685800" rtl="0" eaLnBrk="1" latinLnBrk="0" hangingPunct="1"/>
                      <a:r>
                        <a:rPr lang="en-IN" sz="1600" kern="1200" dirty="0">
                          <a:solidFill>
                            <a:schemeClr val="tx1"/>
                          </a:solidFill>
                          <a:latin typeface="Times New Roman" panose="02020603050405020304" pitchFamily="18" charset="0"/>
                          <a:ea typeface="+mn-ea"/>
                          <a:cs typeface="Times New Roman" panose="02020603050405020304" pitchFamily="18" charset="0"/>
                        </a:rPr>
                        <a:t>YEAR</a:t>
                      </a:r>
                    </a:p>
                  </a:txBody>
                  <a:tcPr/>
                </a:tc>
                <a:tc>
                  <a:txBody>
                    <a:bodyPr/>
                    <a:lstStyle/>
                    <a:p>
                      <a:pPr marL="0" algn="l" defTabSz="685800" rtl="0" eaLnBrk="1" latinLnBrk="0" hangingPunct="1"/>
                      <a:r>
                        <a:rPr lang="en-IN" sz="1600" kern="1200" dirty="0">
                          <a:solidFill>
                            <a:schemeClr val="tx1"/>
                          </a:solidFill>
                          <a:latin typeface="Times New Roman" panose="02020603050405020304" pitchFamily="18" charset="0"/>
                          <a:ea typeface="+mn-ea"/>
                          <a:cs typeface="Times New Roman" panose="02020603050405020304" pitchFamily="18" charset="0"/>
                        </a:rPr>
                        <a:t>PUBLISHERS</a:t>
                      </a:r>
                    </a:p>
                  </a:txBody>
                  <a:tcPr/>
                </a:tc>
                <a:extLst>
                  <a:ext uri="{0D108BD9-81ED-4DB2-BD59-A6C34878D82A}">
                    <a16:rowId xmlns:a16="http://schemas.microsoft.com/office/drawing/2014/main" val="821972246"/>
                  </a:ext>
                </a:extLst>
              </a:tr>
              <a:tr h="1501840">
                <a:tc>
                  <a:txBody>
                    <a:bodyPr/>
                    <a:lstStyle/>
                    <a:p>
                      <a:r>
                        <a:rPr lang="en-IN" sz="1800" dirty="0">
                          <a:latin typeface="Times New Roman" panose="02020603050405020304" pitchFamily="18" charset="0"/>
                          <a:cs typeface="Times New Roman" panose="02020603050405020304" pitchFamily="18" charset="0"/>
                        </a:rPr>
                        <a:t>4</a:t>
                      </a:r>
                    </a:p>
                  </a:txBody>
                  <a:tcPr/>
                </a:tc>
                <a:tc>
                  <a:txBody>
                    <a:bodyPr/>
                    <a:lstStyle/>
                    <a:p>
                      <a:r>
                        <a:rPr lang="en-US" sz="1600" b="0" kern="1200" dirty="0">
                          <a:solidFill>
                            <a:schemeClr val="tx1"/>
                          </a:solidFill>
                          <a:effectLst/>
                          <a:latin typeface="Times New Roman" panose="02020603050405020304" pitchFamily="18" charset="0"/>
                          <a:ea typeface="+mn-ea"/>
                          <a:cs typeface="Times New Roman" panose="02020603050405020304" pitchFamily="18" charset="0"/>
                        </a:rPr>
                        <a:t>Deep Learning Based Binary Classification for Alzheimer’s Disease Detection using Brain MRI Images</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kern="1200" dirty="0">
                          <a:solidFill>
                            <a:schemeClr val="tx1"/>
                          </a:solidFill>
                          <a:effectLst/>
                          <a:latin typeface="Times New Roman" panose="02020603050405020304" pitchFamily="18" charset="0"/>
                          <a:ea typeface="+mn-ea"/>
                          <a:cs typeface="Times New Roman" panose="02020603050405020304" pitchFamily="18" charset="0"/>
                        </a:rPr>
                        <a:t>Emtiaz Hussain, Mahmudul Hasan</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 2020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IEEE Conference on Industrial Electronics and Applications (ICIEA)</a:t>
                      </a:r>
                      <a:endParaRPr lang="en-IN" sz="1600" b="0" kern="1200" dirty="0">
                        <a:solidFill>
                          <a:schemeClr val="tx1"/>
                        </a:solidFill>
                        <a:effectLst/>
                        <a:latin typeface="Times New Roman" panose="02020603050405020304" pitchFamily="18" charset="0"/>
                        <a:ea typeface="+mn-ea"/>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7515119"/>
                  </a:ext>
                </a:extLst>
              </a:tr>
              <a:tr h="1266257">
                <a:tc>
                  <a:txBody>
                    <a:bodyPr/>
                    <a:lstStyle/>
                    <a:p>
                      <a:r>
                        <a:rPr lang="en-IN" sz="1800" dirty="0">
                          <a:latin typeface="Times New Roman" panose="02020603050405020304" pitchFamily="18" charset="0"/>
                          <a:cs typeface="Times New Roman" panose="02020603050405020304" pitchFamily="18" charset="0"/>
                        </a:rPr>
                        <a:t>5</a:t>
                      </a:r>
                    </a:p>
                  </a:txBody>
                  <a:tcPr/>
                </a:tc>
                <a:tc>
                  <a:txBody>
                    <a:bodyPr/>
                    <a:lstStyle/>
                    <a:p>
                      <a:r>
                        <a:rPr lang="en-US" sz="1600" b="0" kern="1200" dirty="0">
                          <a:solidFill>
                            <a:schemeClr val="tx1"/>
                          </a:solidFill>
                          <a:effectLst/>
                          <a:latin typeface="Times New Roman" panose="02020603050405020304" pitchFamily="18" charset="0"/>
                          <a:ea typeface="+mn-ea"/>
                          <a:cs typeface="Times New Roman" panose="02020603050405020304" pitchFamily="18" charset="0"/>
                        </a:rPr>
                        <a:t>Transfer Learning for Alzheimer's Disease Detection on MRI Images</a:t>
                      </a:r>
                      <a:endParaRPr lang="en-IN"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600" b="0" kern="1200" dirty="0">
                          <a:solidFill>
                            <a:schemeClr val="tx1"/>
                          </a:solidFill>
                          <a:effectLst/>
                          <a:latin typeface="Times New Roman" panose="02020603050405020304" pitchFamily="18" charset="0"/>
                          <a:ea typeface="+mn-ea"/>
                          <a:cs typeface="Times New Roman" panose="02020603050405020304" pitchFamily="18" charset="0"/>
                        </a:rPr>
                        <a:t>Amir Ebrahimi-Ghahnavieh, Suhuai Luo</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2019</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IEEE International Conference on Industry 4.0, (IAICT)</a:t>
                      </a:r>
                      <a:endParaRPr lang="en-IN" sz="1600" b="0" kern="1200" dirty="0">
                        <a:solidFill>
                          <a:schemeClr val="tx1"/>
                        </a:solidFill>
                        <a:effectLst/>
                        <a:latin typeface="Times New Roman" panose="02020603050405020304" pitchFamily="18" charset="0"/>
                        <a:ea typeface="+mn-ea"/>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07649988"/>
                  </a:ext>
                </a:extLst>
              </a:tr>
              <a:tr h="1266257">
                <a:tc>
                  <a:txBody>
                    <a:bodyPr/>
                    <a:lstStyle/>
                    <a:p>
                      <a:r>
                        <a:rPr lang="en-IN" sz="1800" dirty="0">
                          <a:latin typeface="Times New Roman" panose="02020603050405020304" pitchFamily="18" charset="0"/>
                          <a:cs typeface="Times New Roman" panose="02020603050405020304" pitchFamily="18" charset="0"/>
                        </a:rPr>
                        <a:t>6</a:t>
                      </a:r>
                    </a:p>
                  </a:txBody>
                  <a:tcPr/>
                </a:tc>
                <a:tc>
                  <a:txBody>
                    <a:bodyPr/>
                    <a:lstStyle/>
                    <a:p>
                      <a:r>
                        <a:rPr lang="en-US" sz="1600" b="0" kern="1200" dirty="0">
                          <a:solidFill>
                            <a:schemeClr val="tx1"/>
                          </a:solidFill>
                          <a:effectLst/>
                          <a:latin typeface="Times New Roman" panose="02020603050405020304" pitchFamily="18" charset="0"/>
                          <a:ea typeface="+mn-ea"/>
                          <a:cs typeface="Times New Roman" panose="02020603050405020304" pitchFamily="18" charset="0"/>
                        </a:rPr>
                        <a:t>A CNN Model: Earlier Diagnosis and Classification of Alzheimer Disease using MRI</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kern="1200" dirty="0">
                          <a:solidFill>
                            <a:schemeClr val="tx1"/>
                          </a:solidFill>
                          <a:effectLst/>
                          <a:latin typeface="Times New Roman" panose="02020603050405020304" pitchFamily="18" charset="0"/>
                          <a:ea typeface="+mn-ea"/>
                          <a:cs typeface="Times New Roman" panose="02020603050405020304" pitchFamily="18" charset="0"/>
                        </a:rPr>
                        <a:t>Ahmad Waleed Salehi, Preety Baglat</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2020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Cornell University</a:t>
                      </a:r>
                    </a:p>
                    <a:p>
                      <a:endParaRPr lang="en-IN" dirty="0"/>
                    </a:p>
                  </a:txBody>
                  <a:tcPr/>
                </a:tc>
                <a:extLst>
                  <a:ext uri="{0D108BD9-81ED-4DB2-BD59-A6C34878D82A}">
                    <a16:rowId xmlns:a16="http://schemas.microsoft.com/office/drawing/2014/main" val="1349100904"/>
                  </a:ext>
                </a:extLst>
              </a:tr>
              <a:tr h="1737423">
                <a:tc>
                  <a:txBody>
                    <a:bodyPr/>
                    <a:lstStyle/>
                    <a:p>
                      <a:r>
                        <a:rPr lang="en-IN" sz="1800" dirty="0">
                          <a:latin typeface="Times New Roman" panose="02020603050405020304" pitchFamily="18" charset="0"/>
                          <a:cs typeface="Times New Roman" panose="02020603050405020304" pitchFamily="18" charset="0"/>
                        </a:rPr>
                        <a:t>7</a:t>
                      </a:r>
                    </a:p>
                  </a:txBody>
                  <a:tcPr/>
                </a:tc>
                <a:tc>
                  <a:txBody>
                    <a:bodyPr/>
                    <a:lstStyle/>
                    <a:p>
                      <a:r>
                        <a:rPr lang="en-US" sz="1600" b="0" kern="1200" dirty="0">
                          <a:solidFill>
                            <a:schemeClr val="tx1"/>
                          </a:solidFill>
                          <a:effectLst/>
                          <a:latin typeface="Times New Roman" panose="02020603050405020304" pitchFamily="18" charset="0"/>
                          <a:ea typeface="+mn-ea"/>
                          <a:cs typeface="Times New Roman" panose="02020603050405020304" pitchFamily="18" charset="0"/>
                        </a:rPr>
                        <a:t>Task-Induced Pyramid and Attention GAN for Multimodal Brain Image Imputation and Classification in Alzheimer's Disease</a:t>
                      </a:r>
                      <a:endParaRPr lang="en-IN" sz="1600" b="0" kern="1200" dirty="0">
                        <a:solidFill>
                          <a:schemeClr val="tx1"/>
                        </a:solidFill>
                        <a:effectLst/>
                        <a:latin typeface="Times New Roman" panose="02020603050405020304" pitchFamily="18" charset="0"/>
                        <a:ea typeface="+mn-ea"/>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kern="1200" dirty="0">
                          <a:solidFill>
                            <a:schemeClr val="tx1"/>
                          </a:solidFill>
                          <a:effectLst/>
                          <a:latin typeface="Times New Roman" panose="02020603050405020304" pitchFamily="18" charset="0"/>
                          <a:ea typeface="+mn-ea"/>
                          <a:cs typeface="Times New Roman" panose="02020603050405020304" pitchFamily="18" charset="0"/>
                        </a:rPr>
                        <a:t>Xingyu Gao, Feng Shi</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2022</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IEEE Journal of Biomedical and Health Informatics</a:t>
                      </a:r>
                      <a:endParaRPr lang="en-IN" sz="1600" b="0" kern="1200" dirty="0">
                        <a:solidFill>
                          <a:schemeClr val="tx1"/>
                        </a:solidFill>
                        <a:effectLst/>
                        <a:latin typeface="Times New Roman" panose="02020603050405020304" pitchFamily="18" charset="0"/>
                        <a:ea typeface="+mn-ea"/>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50712808"/>
                  </a:ext>
                </a:extLst>
              </a:tr>
            </a:tbl>
          </a:graphicData>
        </a:graphic>
      </p:graphicFrame>
    </p:spTree>
    <p:extLst>
      <p:ext uri="{BB962C8B-B14F-4D97-AF65-F5344CB8AC3E}">
        <p14:creationId xmlns:p14="http://schemas.microsoft.com/office/powerpoint/2010/main" val="429269442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DD75C-7532-B01F-23D0-3377ED6F083E}"/>
              </a:ext>
            </a:extLst>
          </p:cNvPr>
          <p:cNvSpPr>
            <a:spLocks noGrp="1"/>
          </p:cNvSpPr>
          <p:nvPr>
            <p:ph type="title"/>
          </p:nvPr>
        </p:nvSpPr>
        <p:spPr>
          <a:xfrm>
            <a:off x="971600" y="332656"/>
            <a:ext cx="7562801" cy="576064"/>
          </a:xfrm>
        </p:spPr>
        <p:txBody>
          <a:bodyPr>
            <a:normAutofit/>
          </a:bodyPr>
          <a:lstStyle/>
          <a:p>
            <a:pPr algn="ctr"/>
            <a:r>
              <a:rPr lang="en-IN" sz="3200" b="1" dirty="0">
                <a:solidFill>
                  <a:schemeClr val="accent1"/>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37C608F3-51E8-090D-A24E-9110B1875CAB}"/>
              </a:ext>
            </a:extLst>
          </p:cNvPr>
          <p:cNvSpPr>
            <a:spLocks noGrp="1"/>
          </p:cNvSpPr>
          <p:nvPr>
            <p:ph idx="1"/>
          </p:nvPr>
        </p:nvSpPr>
        <p:spPr>
          <a:xfrm>
            <a:off x="1115616" y="1052737"/>
            <a:ext cx="7274769" cy="5303614"/>
          </a:xfrm>
        </p:spPr>
        <p:txBody>
          <a:bodyPr>
            <a:noAutofit/>
          </a:bodyPr>
          <a:lstStyle/>
          <a:p>
            <a:pPr algn="just">
              <a:lnSpc>
                <a:spcPct val="11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There is no proper awareness about Alzheimer Disease. As they age, they may experience changes in your physical abilities and walking, sitting, and eventually swallowing. </a:t>
            </a:r>
          </a:p>
          <a:p>
            <a:pPr algn="just">
              <a:lnSpc>
                <a:spcPct val="11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Individuals may need substantial assistance with daily activities as their memory, and cognitive skills continue to decline.</a:t>
            </a:r>
          </a:p>
          <a:p>
            <a:pPr algn="just">
              <a:lnSpc>
                <a:spcPct val="11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At this stage, individuals may need 24/7 assistance for personal care and daily activities.</a:t>
            </a:r>
          </a:p>
          <a:p>
            <a:pPr algn="just">
              <a:lnSpc>
                <a:spcPct val="11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When people suffer from dementia, their ability to communicate, adapt to their environment, and eventually move is lost. </a:t>
            </a:r>
          </a:p>
          <a:p>
            <a:pPr algn="just">
              <a:lnSpc>
                <a:spcPct val="11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It becomes much more difficult for them to communicate pain through words or phrases.</a:t>
            </a:r>
            <a:endParaRPr lang="en-US" sz="1800" b="0" i="0" dirty="0">
              <a:solidFill>
                <a:srgbClr val="222222"/>
              </a:solidFill>
              <a:effectLst/>
              <a:latin typeface="Times New Roman" panose="02020603050405020304" pitchFamily="18" charset="0"/>
              <a:cs typeface="Times New Roman" panose="02020603050405020304" pitchFamily="18" charset="0"/>
            </a:endParaRPr>
          </a:p>
          <a:p>
            <a:pPr marL="0" indent="0" algn="just">
              <a:buNone/>
            </a:pPr>
            <a:br>
              <a:rPr lang="en-US" sz="18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C8372D2-0442-E55C-A4A4-DFD0AC50E22F}"/>
              </a:ext>
            </a:extLst>
          </p:cNvPr>
          <p:cNvSpPr>
            <a:spLocks noGrp="1"/>
          </p:cNvSpPr>
          <p:nvPr>
            <p:ph type="dt" sz="half" idx="10"/>
          </p:nvPr>
        </p:nvSpPr>
        <p:spPr/>
        <p:txBody>
          <a:bodyPr/>
          <a:lstStyle/>
          <a:p>
            <a:fld id="{733085BE-3538-4FC5-92EB-6CA1D5C65547}" type="datetime1">
              <a:rPr lang="en-US" smtClean="0"/>
              <a:t>4/10/2023</a:t>
            </a:fld>
            <a:endParaRPr lang="en-US" dirty="0"/>
          </a:p>
        </p:txBody>
      </p:sp>
      <p:sp>
        <p:nvSpPr>
          <p:cNvPr id="5" name="Slide Number Placeholder 4">
            <a:extLst>
              <a:ext uri="{FF2B5EF4-FFF2-40B4-BE49-F238E27FC236}">
                <a16:creationId xmlns:a16="http://schemas.microsoft.com/office/drawing/2014/main" id="{AA0177E9-79C6-69C7-294B-778CA6F76773}"/>
              </a:ext>
            </a:extLst>
          </p:cNvPr>
          <p:cNvSpPr>
            <a:spLocks noGrp="1"/>
          </p:cNvSpPr>
          <p:nvPr>
            <p:ph type="sldNum" sz="quarter" idx="12"/>
          </p:nvPr>
        </p:nvSpPr>
        <p:spPr/>
        <p:txBody>
          <a:bodyPr/>
          <a:lstStyle/>
          <a:p>
            <a:fld id="{B6F15528-21DE-4FAA-801E-634DDDAF4B2B}" type="slidenum">
              <a:rPr lang="en-US" smtClean="0"/>
              <a:t>6</a:t>
            </a:fld>
            <a:endParaRPr lang="en-US" dirty="0"/>
          </a:p>
        </p:txBody>
      </p:sp>
    </p:spTree>
    <p:extLst>
      <p:ext uri="{BB962C8B-B14F-4D97-AF65-F5344CB8AC3E}">
        <p14:creationId xmlns:p14="http://schemas.microsoft.com/office/powerpoint/2010/main" val="75205403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609600"/>
            <a:ext cx="6589199" cy="587152"/>
          </a:xfrm>
        </p:spPr>
        <p:txBody>
          <a:bodyPr>
            <a:normAutofit/>
          </a:bodyPr>
          <a:lstStyle/>
          <a:p>
            <a:pPr algn="ctr"/>
            <a:r>
              <a:rPr lang="en-US" sz="3200" b="1" dirty="0">
                <a:solidFill>
                  <a:schemeClr val="accent1"/>
                </a:solidFill>
                <a:latin typeface="Times New Roman" panose="02020603050405020304" pitchFamily="18" charset="0"/>
                <a:cs typeface="Times New Roman" panose="02020603050405020304" pitchFamily="18" charset="0"/>
              </a:rPr>
              <a:t>Existing System</a:t>
            </a:r>
          </a:p>
        </p:txBody>
      </p:sp>
      <p:sp>
        <p:nvSpPr>
          <p:cNvPr id="3" name="Content Placeholder 2"/>
          <p:cNvSpPr>
            <a:spLocks noGrp="1"/>
          </p:cNvSpPr>
          <p:nvPr>
            <p:ph idx="1"/>
          </p:nvPr>
        </p:nvSpPr>
        <p:spPr>
          <a:xfrm>
            <a:off x="1219200" y="1340768"/>
            <a:ext cx="7296150" cy="5212432"/>
          </a:xfrm>
        </p:spPr>
        <p:txBody>
          <a:bodyPr>
            <a:noAutofit/>
          </a:bodyPr>
          <a:lstStyle/>
          <a:p>
            <a:pPr algn="just">
              <a:lnSpc>
                <a:spcPct val="100000"/>
              </a:lnSpc>
              <a:buFont typeface="Wingdings" panose="05000000000000000000" pitchFamily="2" charset="2"/>
              <a:buChar char="Ø"/>
            </a:pPr>
            <a:r>
              <a:rPr lang="en-US" sz="1800" kern="1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Some of the symptoms of dementia include memory loss, trouble processing language, difficulties communicating, and changes in mood. The principal impacts of the condition on a patient's mind and body go hand in hand with a significant adjustment in lifestyle and the ability to carry out ordinary duties.</a:t>
            </a:r>
          </a:p>
          <a:p>
            <a:pPr algn="just">
              <a:lnSpc>
                <a:spcPct val="100000"/>
              </a:lnSpc>
              <a:buFont typeface="Wingdings" panose="05000000000000000000" pitchFamily="2" charset="2"/>
              <a:buChar char="Ø"/>
            </a:pPr>
            <a:r>
              <a:rPr lang="en-US" sz="1800" kern="1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The voxel, region, and patch-based techniques relied significantly on manually constructed features and feature representations since they saw segmentation jobs as classification problems. It took more time and a larger number of expertly segmented images to train classification algorithms.</a:t>
            </a:r>
          </a:p>
          <a:p>
            <a:pPr marL="0" indent="0" algn="just">
              <a:lnSpc>
                <a:spcPct val="100000"/>
              </a:lnSpc>
              <a:buNone/>
            </a:pPr>
            <a:endParaRPr lang="en-US" sz="1800" kern="1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endParaRPr>
          </a:p>
          <a:p>
            <a:pPr algn="just">
              <a:lnSpc>
                <a:spcPct val="100000"/>
              </a:lnSpc>
              <a:buFont typeface="Wingdings" panose="05000000000000000000" pitchFamily="2" charset="2"/>
              <a:buChar char="Ø"/>
            </a:pP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649BCDD-BC10-FA9B-A668-C3F903B8C7F3}"/>
              </a:ext>
            </a:extLst>
          </p:cNvPr>
          <p:cNvSpPr>
            <a:spLocks noGrp="1"/>
          </p:cNvSpPr>
          <p:nvPr>
            <p:ph type="dt" sz="half" idx="10"/>
          </p:nvPr>
        </p:nvSpPr>
        <p:spPr/>
        <p:txBody>
          <a:bodyPr/>
          <a:lstStyle/>
          <a:p>
            <a:fld id="{652D7C21-DC57-41B3-A3F3-1B9EE4D5A894}" type="datetime1">
              <a:rPr lang="en-US" smtClean="0"/>
              <a:t>4/10/2023</a:t>
            </a:fld>
            <a:endParaRPr lang="en-US" dirty="0"/>
          </a:p>
        </p:txBody>
      </p:sp>
      <p:sp>
        <p:nvSpPr>
          <p:cNvPr id="5" name="Slide Number Placeholder 4">
            <a:extLst>
              <a:ext uri="{FF2B5EF4-FFF2-40B4-BE49-F238E27FC236}">
                <a16:creationId xmlns:a16="http://schemas.microsoft.com/office/drawing/2014/main" id="{81A840E5-5AD1-E46D-4059-0D3A78B7843A}"/>
              </a:ext>
            </a:extLst>
          </p:cNvPr>
          <p:cNvSpPr>
            <a:spLocks noGrp="1"/>
          </p:cNvSpPr>
          <p:nvPr>
            <p:ph type="sldNum" sz="quarter" idx="12"/>
          </p:nvPr>
        </p:nvSpPr>
        <p:spPr/>
        <p:txBody>
          <a:bodyPr/>
          <a:lstStyle/>
          <a:p>
            <a:fld id="{B6F15528-21DE-4FAA-801E-634DDDAF4B2B}" type="slidenum">
              <a:rPr lang="en-US" smtClean="0"/>
              <a:t>7</a:t>
            </a:fld>
            <a:endParaRPr 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624110"/>
            <a:ext cx="7696199" cy="671290"/>
          </a:xfrm>
        </p:spPr>
        <p:txBody>
          <a:bodyPr/>
          <a:lstStyle/>
          <a:p>
            <a:pPr algn="ctr"/>
            <a:r>
              <a:rPr lang="en-US" sz="3200" b="1" dirty="0">
                <a:solidFill>
                  <a:schemeClr val="accent1"/>
                </a:solidFill>
                <a:latin typeface="Times New Roman" panose="02020603050405020304" pitchFamily="18" charset="0"/>
                <a:cs typeface="Times New Roman" panose="02020603050405020304" pitchFamily="18" charset="0"/>
              </a:rPr>
              <a:t>Proposed System</a:t>
            </a:r>
            <a:endParaRPr lang="en-US" sz="3200"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87624" y="1700809"/>
            <a:ext cx="7194376" cy="3023592"/>
          </a:xfrm>
        </p:spPr>
        <p:txBody>
          <a:bodyPr>
            <a:normAutofit/>
          </a:bodyPr>
          <a:lstStyle/>
          <a:p>
            <a:pPr marL="0" indent="0" algn="just">
              <a:buNone/>
            </a:pPr>
            <a:endParaRPr lang="en-US" dirty="0"/>
          </a:p>
          <a:p>
            <a:pPr algn="just">
              <a:lnSpc>
                <a:spcPct val="100000"/>
              </a:lnSpc>
              <a:buFont typeface="Wingdings" panose="05000000000000000000" pitchFamily="2" charset="2"/>
              <a:buChar char="Ø"/>
            </a:pPr>
            <a:r>
              <a:rPr lang="en-US" sz="1800" kern="1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Preprocessing of MR images, skull stripping (the extraction of essential parts of the brain by removing the brain membrane and unnecessary tissues), feature extraction and selection of non-redundant features from the processed MR images, application of fractal analysis on the selected features, and classification using the proposed machine learning method are all required for successful detection and classification of Alzheimer's disease from brain MR images</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buNone/>
            </a:pP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B6492C7-9DE9-42F9-D863-8D6DE1E1EEDC}"/>
              </a:ext>
            </a:extLst>
          </p:cNvPr>
          <p:cNvSpPr>
            <a:spLocks noGrp="1"/>
          </p:cNvSpPr>
          <p:nvPr>
            <p:ph type="dt" sz="half" idx="10"/>
          </p:nvPr>
        </p:nvSpPr>
        <p:spPr/>
        <p:txBody>
          <a:bodyPr/>
          <a:lstStyle/>
          <a:p>
            <a:fld id="{659412D7-CB01-437D-821C-8E7EE1B217A8}" type="datetime1">
              <a:rPr lang="en-US" smtClean="0"/>
              <a:t>4/10/2023</a:t>
            </a:fld>
            <a:endParaRPr lang="en-US" dirty="0"/>
          </a:p>
        </p:txBody>
      </p:sp>
      <p:sp>
        <p:nvSpPr>
          <p:cNvPr id="5" name="Slide Number Placeholder 4">
            <a:extLst>
              <a:ext uri="{FF2B5EF4-FFF2-40B4-BE49-F238E27FC236}">
                <a16:creationId xmlns:a16="http://schemas.microsoft.com/office/drawing/2014/main" id="{7160B95D-2D1B-94D5-D322-FF484DD6422D}"/>
              </a:ext>
            </a:extLst>
          </p:cNvPr>
          <p:cNvSpPr>
            <a:spLocks noGrp="1"/>
          </p:cNvSpPr>
          <p:nvPr>
            <p:ph type="sldNum" sz="quarter" idx="12"/>
          </p:nvPr>
        </p:nvSpPr>
        <p:spPr/>
        <p:txBody>
          <a:bodyPr/>
          <a:lstStyle/>
          <a:p>
            <a:fld id="{B6F15528-21DE-4FAA-801E-634DDDAF4B2B}" type="slidenum">
              <a:rPr lang="en-US" smtClean="0"/>
              <a:t>8</a:t>
            </a:fld>
            <a:endParaRPr 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609600"/>
            <a:ext cx="7428935" cy="515144"/>
          </a:xfrm>
        </p:spPr>
        <p:txBody>
          <a:bodyPr>
            <a:noAutofit/>
          </a:bodyPr>
          <a:lstStyle/>
          <a:p>
            <a:pPr algn="ctr"/>
            <a:r>
              <a:rPr lang="en-US" sz="3200" b="1" dirty="0">
                <a:solidFill>
                  <a:schemeClr val="accent1"/>
                </a:solidFill>
                <a:latin typeface="Times New Roman" panose="02020603050405020304" pitchFamily="18" charset="0"/>
                <a:cs typeface="Times New Roman" panose="02020603050405020304" pitchFamily="18" charset="0"/>
              </a:rPr>
              <a:t>Development Environment</a:t>
            </a:r>
          </a:p>
        </p:txBody>
      </p:sp>
      <p:sp>
        <p:nvSpPr>
          <p:cNvPr id="3" name="Content Placeholder 2"/>
          <p:cNvSpPr>
            <a:spLocks noGrp="1"/>
          </p:cNvSpPr>
          <p:nvPr>
            <p:ph idx="1"/>
          </p:nvPr>
        </p:nvSpPr>
        <p:spPr>
          <a:xfrm>
            <a:off x="1847335" y="1447801"/>
            <a:ext cx="6019800" cy="4800599"/>
          </a:xfrm>
        </p:spPr>
        <p:txBody>
          <a:bodyPr>
            <a:normAutofit lnSpcReduction="10000"/>
          </a:bodyPr>
          <a:lstStyle/>
          <a:p>
            <a:pPr marL="0" lvl="0" indent="0">
              <a:buNone/>
            </a:pPr>
            <a:r>
              <a:rPr lang="en-US" sz="2000" dirty="0">
                <a:latin typeface="Times New Roman" panose="02020603050405020304" pitchFamily="18" charset="0"/>
                <a:cs typeface="Times New Roman" panose="02020603050405020304" pitchFamily="18" charset="0"/>
              </a:rPr>
              <a:t>HARDWARE REQUIREMENTS:</a:t>
            </a:r>
          </a:p>
          <a:p>
            <a:pPr marL="0" lvl="0" indent="0">
              <a:buNone/>
            </a:pPr>
            <a:endParaRPr lang="en-US" sz="20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Hard Disk	           :	500GB and Above</a:t>
            </a:r>
          </a:p>
          <a:p>
            <a:pPr lvl="0">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RAM	           : 	8GB and Above</a:t>
            </a:r>
          </a:p>
          <a:p>
            <a:pPr lvl="0">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Processor	           :	I5 and Above</a:t>
            </a:r>
          </a:p>
          <a:p>
            <a:pPr lvl="0">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GPU</a:t>
            </a:r>
          </a:p>
          <a:p>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SOFTWARE REQUIREMENTS:</a:t>
            </a:r>
          </a:p>
          <a:p>
            <a:pPr marL="0" indent="0">
              <a:buNone/>
            </a:pPr>
            <a:endParaRPr lang="en-US"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Operating System     :	Windows 10 (64 bit)</a:t>
            </a:r>
            <a:endParaRPr lang="en-IN" sz="1800" dirty="0">
              <a:solidFill>
                <a:schemeClr val="tx1"/>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Software		 : 	Python</a:t>
            </a:r>
          </a:p>
          <a:p>
            <a:pPr>
              <a:lnSpc>
                <a:spcPct val="15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 Tools 		 :	Anaconda</a:t>
            </a:r>
            <a:endParaRPr lang="en-IN" sz="18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A5A45CA-52B8-69A1-C4C3-A321FFE63436}"/>
              </a:ext>
            </a:extLst>
          </p:cNvPr>
          <p:cNvSpPr>
            <a:spLocks noGrp="1"/>
          </p:cNvSpPr>
          <p:nvPr>
            <p:ph type="dt" sz="half" idx="10"/>
          </p:nvPr>
        </p:nvSpPr>
        <p:spPr/>
        <p:txBody>
          <a:bodyPr/>
          <a:lstStyle/>
          <a:p>
            <a:fld id="{44E1630B-14B3-4D33-A321-1DCA546A274D}" type="datetime1">
              <a:rPr lang="en-US" smtClean="0"/>
              <a:t>4/10/2023</a:t>
            </a:fld>
            <a:endParaRPr lang="en-US" dirty="0"/>
          </a:p>
        </p:txBody>
      </p:sp>
      <p:sp>
        <p:nvSpPr>
          <p:cNvPr id="5" name="Slide Number Placeholder 4">
            <a:extLst>
              <a:ext uri="{FF2B5EF4-FFF2-40B4-BE49-F238E27FC236}">
                <a16:creationId xmlns:a16="http://schemas.microsoft.com/office/drawing/2014/main" id="{E6B1AAE3-F43E-0D2D-9C72-71384DBF24D4}"/>
              </a:ext>
            </a:extLst>
          </p:cNvPr>
          <p:cNvSpPr>
            <a:spLocks noGrp="1"/>
          </p:cNvSpPr>
          <p:nvPr>
            <p:ph type="sldNum" sz="quarter" idx="12"/>
          </p:nvPr>
        </p:nvSpPr>
        <p:spPr/>
        <p:txBody>
          <a:bodyPr/>
          <a:lstStyle/>
          <a:p>
            <a:fld id="{B6F15528-21DE-4FAA-801E-634DDDAF4B2B}" type="slidenum">
              <a:rPr lang="en-US" smtClean="0"/>
              <a:t>9</a:t>
            </a:fld>
            <a:endParaRPr lang="en-US" dirty="0"/>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5"/>
  <p:tag name="AS_OS" val="Unix 5.15.0.1033"/>
  <p:tag name="AS_RELEASE_DATE" val="2022.06.14"/>
  <p:tag name="AS_TITLE" val="Aspose.Slides for .NET5"/>
  <p:tag name="AS_VERSION" val="22.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TotalTime>
  <Words>2228</Words>
  <Application>Microsoft Office PowerPoint</Application>
  <PresentationFormat>On-screen Show (4:3)</PresentationFormat>
  <Paragraphs>218</Paragraphs>
  <Slides>29</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29</vt:i4>
      </vt:variant>
    </vt:vector>
  </HeadingPairs>
  <TitlesOfParts>
    <vt:vector size="38" baseType="lpstr">
      <vt:lpstr>Arial</vt:lpstr>
      <vt:lpstr>Calibri</vt:lpstr>
      <vt:lpstr>Calibri Light</vt:lpstr>
      <vt:lpstr>Century Schoolbook</vt:lpstr>
      <vt:lpstr>Times New Roman</vt:lpstr>
      <vt:lpstr>Wingdings</vt:lpstr>
      <vt:lpstr>Office Theme</vt:lpstr>
      <vt:lpstr>Office Theme</vt:lpstr>
      <vt:lpstr>Office Theme</vt:lpstr>
      <vt:lpstr>PowerPoint Presentation</vt:lpstr>
      <vt:lpstr>Introduction</vt:lpstr>
      <vt:lpstr>Objectives</vt:lpstr>
      <vt:lpstr>           Literature Review</vt:lpstr>
      <vt:lpstr>PowerPoint Presentation</vt:lpstr>
      <vt:lpstr>Problem Statement</vt:lpstr>
      <vt:lpstr>Existing System</vt:lpstr>
      <vt:lpstr>Proposed System</vt:lpstr>
      <vt:lpstr>Development Environment</vt:lpstr>
      <vt:lpstr>  System Architecture </vt:lpstr>
      <vt:lpstr>                   UML DIAGRAMS  Use case diagram :</vt:lpstr>
      <vt:lpstr>PowerPoint Presentation</vt:lpstr>
      <vt:lpstr>PowerPoint Presentation</vt:lpstr>
      <vt:lpstr>PowerPoint Presentation</vt:lpstr>
      <vt:lpstr>PowerPoint Presentation</vt:lpstr>
      <vt:lpstr>Module Description</vt:lpstr>
      <vt:lpstr>PowerPoint Presentation</vt:lpstr>
      <vt:lpstr>PowerPoint Presentation</vt:lpstr>
      <vt:lpstr>PowerPoint Presentation</vt:lpstr>
      <vt:lpstr>Testing</vt:lpstr>
      <vt:lpstr>Screenshots</vt:lpstr>
      <vt:lpstr>PowerPoint Presentation</vt:lpstr>
      <vt:lpstr>PowerPoint Presentation</vt:lpstr>
      <vt:lpstr>PowerPoint Presentation</vt:lpstr>
      <vt:lpstr>Conclusion</vt:lpstr>
      <vt:lpstr>Future Enhancement</vt:lpstr>
      <vt:lpstr>References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Benson</dc:creator>
  <cp:lastModifiedBy>DIWAKAR V</cp:lastModifiedBy>
  <cp:revision>13</cp:revision>
  <cp:lastPrinted>2023-04-03T07:11:04Z</cp:lastPrinted>
  <dcterms:created xsi:type="dcterms:W3CDTF">2023-04-03T07:11:04Z</dcterms:created>
  <dcterms:modified xsi:type="dcterms:W3CDTF">2023-04-10T17:09:15Z</dcterms:modified>
</cp:coreProperties>
</file>