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73" r:id="rId6"/>
    <p:sldId id="274" r:id="rId7"/>
    <p:sldId id="267" r:id="rId8"/>
    <p:sldId id="263" r:id="rId9"/>
    <p:sldId id="264" r:id="rId10"/>
    <p:sldId id="262"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mbria Math" panose="02040503050406030204" pitchFamily="18" charset="0"/>
      <p:regular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2FD6FB-0877-47F3-BFEA-319D954DD192}">
  <a:tblStyle styleId="{F42FD6FB-0877-47F3-BFEA-319D954DD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6abf79e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46abf79e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64e0c2f2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64e0c2f2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a11f6421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a11f642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a11f642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a11f642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a11f642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a11f642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53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a11f642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a11f642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95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a11f642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a11f642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6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a11f6421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a11f642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37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a11f6421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4a11f642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we use quantum approach and hybrid approach? -yongjia</a:t>
            </a:r>
            <a:endParaRPr/>
          </a:p>
        </p:txBody>
      </p:sp>
    </p:spTree>
    <p:extLst>
      <p:ext uri="{BB962C8B-B14F-4D97-AF65-F5344CB8AC3E}">
        <p14:creationId xmlns:p14="http://schemas.microsoft.com/office/powerpoint/2010/main" val="300873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3673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Deloitte Qupermarket Hackathon Challenge</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Qustomers: Dinesh, Perminder, Yongjia, Amit, Kalai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Solutions</a:t>
            </a:r>
            <a:endParaRPr dirty="0"/>
          </a:p>
        </p:txBody>
      </p:sp>
      <p:sp>
        <p:nvSpPr>
          <p:cNvPr id="125" name="Google Shape;12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Requirements to implement our solution in real life</a:t>
            </a:r>
            <a:endParaRPr dirty="0"/>
          </a:p>
          <a:p>
            <a:pPr marL="914400" lvl="1" indent="-317500" algn="l" rtl="0">
              <a:spcBef>
                <a:spcPts val="0"/>
              </a:spcBef>
              <a:spcAft>
                <a:spcPts val="0"/>
              </a:spcAft>
              <a:buSzPts val="1400"/>
              <a:buChar char="○"/>
            </a:pPr>
            <a:r>
              <a:rPr lang="en" dirty="0"/>
              <a:t>Dwave (Neal library for Simulated annealing sampler or Hardware API DwaveSampler)</a:t>
            </a:r>
            <a:endParaRPr dirty="0"/>
          </a:p>
          <a:p>
            <a:pPr marL="914400" lvl="1" indent="-317500" algn="l" rtl="0">
              <a:spcBef>
                <a:spcPts val="0"/>
              </a:spcBef>
              <a:spcAft>
                <a:spcPts val="0"/>
              </a:spcAft>
              <a:buSzPts val="1400"/>
              <a:buChar char="○"/>
            </a:pPr>
            <a:r>
              <a:rPr lang="en" dirty="0"/>
              <a:t>Python</a:t>
            </a:r>
            <a:endParaRPr dirty="0"/>
          </a:p>
          <a:p>
            <a:pPr marL="457200" lvl="0" indent="-342900" algn="l" rtl="0">
              <a:spcBef>
                <a:spcPts val="0"/>
              </a:spcBef>
              <a:spcAft>
                <a:spcPts val="0"/>
              </a:spcAft>
              <a:buSzPts val="1800"/>
              <a:buChar char="●"/>
            </a:pPr>
            <a:r>
              <a:rPr lang="en" dirty="0"/>
              <a:t>Scalability </a:t>
            </a:r>
            <a:endParaRPr dirty="0"/>
          </a:p>
          <a:p>
            <a:pPr marL="914400" lvl="1" indent="-317500" algn="l" rtl="0">
              <a:spcBef>
                <a:spcPts val="0"/>
              </a:spcBef>
              <a:spcAft>
                <a:spcPts val="0"/>
              </a:spcAft>
              <a:buSzPts val="1400"/>
              <a:buChar char="○"/>
            </a:pPr>
            <a:r>
              <a:rPr lang="en" dirty="0"/>
              <a:t>Logical qubits: 2, Physical qubits: 11</a:t>
            </a:r>
            <a:endParaRPr dirty="0"/>
          </a:p>
          <a:p>
            <a:pPr marL="914400" lvl="1" indent="-317500" algn="l" rtl="0">
              <a:spcBef>
                <a:spcPts val="0"/>
              </a:spcBef>
              <a:spcAft>
                <a:spcPts val="0"/>
              </a:spcAft>
              <a:buSzPts val="1400"/>
              <a:buChar char="○"/>
            </a:pPr>
            <a:r>
              <a:rPr lang="en" dirty="0"/>
              <a:t>Runtime increases linearly with datasets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12600"/>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6" name="Google Shape;66;p14"/>
          <p:cNvSpPr txBox="1">
            <a:spLocks noGrp="1"/>
          </p:cNvSpPr>
          <p:nvPr>
            <p:ph type="body" idx="1"/>
          </p:nvPr>
        </p:nvSpPr>
        <p:spPr>
          <a:xfrm>
            <a:off x="311700" y="630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Goal: Optimize the energy consumption of Qupermarket in regard to its CO2.</a:t>
            </a:r>
            <a:endParaRPr dirty="0"/>
          </a:p>
          <a:p>
            <a:pPr marL="0" lvl="0" indent="0" algn="l" rtl="0">
              <a:spcBef>
                <a:spcPts val="1200"/>
              </a:spcBef>
              <a:spcAft>
                <a:spcPts val="1200"/>
              </a:spcAft>
              <a:buNone/>
            </a:pPr>
            <a:r>
              <a:rPr lang="en" dirty="0"/>
              <a:t> </a:t>
            </a:r>
            <a:endParaRPr dirty="0"/>
          </a:p>
        </p:txBody>
      </p:sp>
      <p:sp>
        <p:nvSpPr>
          <p:cNvPr id="67" name="Google Shape;67;p14"/>
          <p:cNvSpPr/>
          <p:nvPr/>
        </p:nvSpPr>
        <p:spPr>
          <a:xfrm>
            <a:off x="4051270" y="2457819"/>
            <a:ext cx="2351400" cy="6798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8" name="Google Shape;68;p14"/>
          <p:cNvSpPr/>
          <p:nvPr/>
        </p:nvSpPr>
        <p:spPr>
          <a:xfrm>
            <a:off x="2426544" y="3617903"/>
            <a:ext cx="5134500" cy="6183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69" name="Google Shape;69;p14"/>
          <p:cNvCxnSpPr>
            <a:stCxn id="68" idx="0"/>
            <a:endCxn id="67" idx="2"/>
          </p:cNvCxnSpPr>
          <p:nvPr/>
        </p:nvCxnSpPr>
        <p:spPr>
          <a:xfrm rot="-5400000">
            <a:off x="4870194" y="3261203"/>
            <a:ext cx="480300" cy="233100"/>
          </a:xfrm>
          <a:prstGeom prst="bentConnector3">
            <a:avLst>
              <a:gd name="adj1" fmla="val 49998"/>
            </a:avLst>
          </a:prstGeom>
          <a:noFill/>
          <a:ln w="28575" cap="flat" cmpd="sng">
            <a:solidFill>
              <a:schemeClr val="accent1"/>
            </a:solidFill>
            <a:prstDash val="solid"/>
            <a:miter lim="800000"/>
            <a:headEnd type="triangle" w="med" len="med"/>
            <a:tailEnd type="triangle" w="med" len="med"/>
          </a:ln>
        </p:spPr>
      </p:cxnSp>
      <p:pic>
        <p:nvPicPr>
          <p:cNvPr id="70" name="Google Shape;70;p14" descr="Electricity, energy, solar battery, solar panel icon - Download on  Iconfinder"/>
          <p:cNvPicPr preferRelativeResize="0"/>
          <p:nvPr/>
        </p:nvPicPr>
        <p:blipFill rotWithShape="1">
          <a:blip r:embed="rId3">
            <a:alphaModFix/>
          </a:blip>
          <a:srcRect/>
          <a:stretch/>
        </p:blipFill>
        <p:spPr>
          <a:xfrm>
            <a:off x="4614927" y="1492448"/>
            <a:ext cx="791700" cy="791700"/>
          </a:xfrm>
          <a:prstGeom prst="rect">
            <a:avLst/>
          </a:prstGeom>
          <a:noFill/>
          <a:ln>
            <a:noFill/>
          </a:ln>
        </p:spPr>
      </p:pic>
      <p:pic>
        <p:nvPicPr>
          <p:cNvPr id="71" name="Google Shape;71;p14" descr="Electric Car Icon #408499 - Free Icons Library"/>
          <p:cNvPicPr preferRelativeResize="0"/>
          <p:nvPr/>
        </p:nvPicPr>
        <p:blipFill rotWithShape="1">
          <a:blip r:embed="rId4">
            <a:alphaModFix/>
          </a:blip>
          <a:srcRect/>
          <a:stretch/>
        </p:blipFill>
        <p:spPr>
          <a:xfrm>
            <a:off x="2500259" y="3688008"/>
            <a:ext cx="555488" cy="486657"/>
          </a:xfrm>
          <a:prstGeom prst="rect">
            <a:avLst/>
          </a:prstGeom>
          <a:noFill/>
          <a:ln>
            <a:noFill/>
          </a:ln>
        </p:spPr>
      </p:pic>
      <p:pic>
        <p:nvPicPr>
          <p:cNvPr id="72" name="Google Shape;72;p14" descr="Electric Car Icon #408499 - Free Icons Library"/>
          <p:cNvPicPr preferRelativeResize="0"/>
          <p:nvPr/>
        </p:nvPicPr>
        <p:blipFill rotWithShape="1">
          <a:blip r:embed="rId4">
            <a:alphaModFix/>
          </a:blip>
          <a:srcRect/>
          <a:stretch/>
        </p:blipFill>
        <p:spPr>
          <a:xfrm>
            <a:off x="3156620" y="3684459"/>
            <a:ext cx="555488" cy="486657"/>
          </a:xfrm>
          <a:prstGeom prst="rect">
            <a:avLst/>
          </a:prstGeom>
          <a:noFill/>
          <a:ln>
            <a:noFill/>
          </a:ln>
        </p:spPr>
      </p:pic>
      <p:pic>
        <p:nvPicPr>
          <p:cNvPr id="73" name="Google Shape;73;p14" descr="Electric Car Icon #408499 - Free Icons Library"/>
          <p:cNvPicPr preferRelativeResize="0"/>
          <p:nvPr/>
        </p:nvPicPr>
        <p:blipFill rotWithShape="1">
          <a:blip r:embed="rId4">
            <a:alphaModFix/>
          </a:blip>
          <a:srcRect/>
          <a:stretch/>
        </p:blipFill>
        <p:spPr>
          <a:xfrm>
            <a:off x="6288917" y="3684458"/>
            <a:ext cx="555488" cy="486657"/>
          </a:xfrm>
          <a:prstGeom prst="rect">
            <a:avLst/>
          </a:prstGeom>
          <a:noFill/>
          <a:ln>
            <a:noFill/>
          </a:ln>
        </p:spPr>
      </p:pic>
      <p:cxnSp>
        <p:nvCxnSpPr>
          <p:cNvPr id="74" name="Google Shape;74;p14"/>
          <p:cNvCxnSpPr/>
          <p:nvPr/>
        </p:nvCxnSpPr>
        <p:spPr>
          <a:xfrm>
            <a:off x="3781207" y="3970700"/>
            <a:ext cx="2400300" cy="0"/>
          </a:xfrm>
          <a:prstGeom prst="straightConnector1">
            <a:avLst/>
          </a:prstGeom>
          <a:noFill/>
          <a:ln w="38100" cap="flat" cmpd="sng">
            <a:solidFill>
              <a:schemeClr val="accent1"/>
            </a:solidFill>
            <a:prstDash val="dot"/>
            <a:miter lim="800000"/>
            <a:headEnd type="none" w="sm" len="sm"/>
            <a:tailEnd type="none" w="sm" len="sm"/>
          </a:ln>
        </p:spPr>
      </p:cxnSp>
      <p:sp>
        <p:nvSpPr>
          <p:cNvPr id="75" name="Google Shape;75;p14"/>
          <p:cNvSpPr txBox="1"/>
          <p:nvPr/>
        </p:nvSpPr>
        <p:spPr>
          <a:xfrm>
            <a:off x="2238421" y="4279708"/>
            <a:ext cx="57999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rgbClr val="C00000"/>
                </a:solidFill>
                <a:latin typeface="Calibri"/>
                <a:ea typeface="Calibri"/>
                <a:cs typeface="Calibri"/>
                <a:sym typeface="Calibri"/>
              </a:rPr>
              <a:t>‘m’ electric vehicles visit the supermarket on a given day. They also have additional batteries that can be used as storage to ‘discharge’ electricity</a:t>
            </a:r>
            <a:endParaRPr sz="1100" dirty="0"/>
          </a:p>
        </p:txBody>
      </p:sp>
      <p:sp>
        <p:nvSpPr>
          <p:cNvPr id="76" name="Google Shape;76;p14"/>
          <p:cNvSpPr txBox="1"/>
          <p:nvPr/>
        </p:nvSpPr>
        <p:spPr>
          <a:xfrm>
            <a:off x="5654391" y="1674583"/>
            <a:ext cx="2883900" cy="715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rgbClr val="C00000"/>
                </a:solidFill>
                <a:latin typeface="Calibri"/>
                <a:ea typeface="Calibri"/>
                <a:cs typeface="Calibri"/>
                <a:sym typeface="Calibri"/>
              </a:rPr>
              <a:t>Weather conditions affect how much electricity is generated by solar panels (sunny --&gt; more electricity)</a:t>
            </a:r>
            <a:endParaRPr sz="1100" dirty="0"/>
          </a:p>
        </p:txBody>
      </p:sp>
      <p:pic>
        <p:nvPicPr>
          <p:cNvPr id="77" name="Google Shape;77;p14"/>
          <p:cNvPicPr preferRelativeResize="0"/>
          <p:nvPr/>
        </p:nvPicPr>
        <p:blipFill rotWithShape="1">
          <a:blip r:embed="rId5">
            <a:alphaModFix/>
          </a:blip>
          <a:srcRect/>
          <a:stretch/>
        </p:blipFill>
        <p:spPr>
          <a:xfrm>
            <a:off x="2279651" y="1307048"/>
            <a:ext cx="1150801" cy="1150778"/>
          </a:xfrm>
          <a:prstGeom prst="rect">
            <a:avLst/>
          </a:prstGeom>
          <a:noFill/>
          <a:ln>
            <a:noFill/>
          </a:ln>
        </p:spPr>
      </p:pic>
      <p:grpSp>
        <p:nvGrpSpPr>
          <p:cNvPr id="78" name="Google Shape;78;p14"/>
          <p:cNvGrpSpPr/>
          <p:nvPr/>
        </p:nvGrpSpPr>
        <p:grpSpPr>
          <a:xfrm>
            <a:off x="4162683" y="2524539"/>
            <a:ext cx="2128584" cy="546464"/>
            <a:chOff x="5363838" y="2784671"/>
            <a:chExt cx="2838112" cy="728619"/>
          </a:xfrm>
        </p:grpSpPr>
        <p:pic>
          <p:nvPicPr>
            <p:cNvPr id="79" name="Google Shape;79;p14"/>
            <p:cNvPicPr preferRelativeResize="0"/>
            <p:nvPr/>
          </p:nvPicPr>
          <p:blipFill rotWithShape="1">
            <a:blip r:embed="rId6">
              <a:alphaModFix/>
            </a:blip>
            <a:srcRect/>
            <a:stretch/>
          </p:blipFill>
          <p:spPr>
            <a:xfrm>
              <a:off x="5363838" y="2784673"/>
              <a:ext cx="728617" cy="728617"/>
            </a:xfrm>
            <a:prstGeom prst="rect">
              <a:avLst/>
            </a:prstGeom>
            <a:noFill/>
            <a:ln>
              <a:noFill/>
            </a:ln>
          </p:spPr>
        </p:pic>
        <p:pic>
          <p:nvPicPr>
            <p:cNvPr id="80" name="Google Shape;80;p14"/>
            <p:cNvPicPr preferRelativeResize="0"/>
            <p:nvPr/>
          </p:nvPicPr>
          <p:blipFill rotWithShape="1">
            <a:blip r:embed="rId6">
              <a:alphaModFix/>
            </a:blip>
            <a:srcRect/>
            <a:stretch/>
          </p:blipFill>
          <p:spPr>
            <a:xfrm>
              <a:off x="6218465" y="2784672"/>
              <a:ext cx="728617" cy="728617"/>
            </a:xfrm>
            <a:prstGeom prst="rect">
              <a:avLst/>
            </a:prstGeom>
            <a:noFill/>
            <a:ln>
              <a:noFill/>
            </a:ln>
          </p:spPr>
        </p:pic>
        <p:pic>
          <p:nvPicPr>
            <p:cNvPr id="81" name="Google Shape;81;p14"/>
            <p:cNvPicPr preferRelativeResize="0"/>
            <p:nvPr/>
          </p:nvPicPr>
          <p:blipFill rotWithShape="1">
            <a:blip r:embed="rId6">
              <a:alphaModFix/>
            </a:blip>
            <a:srcRect/>
            <a:stretch/>
          </p:blipFill>
          <p:spPr>
            <a:xfrm>
              <a:off x="7473333" y="2784671"/>
              <a:ext cx="728617" cy="728617"/>
            </a:xfrm>
            <a:prstGeom prst="rect">
              <a:avLst/>
            </a:prstGeom>
            <a:noFill/>
            <a:ln>
              <a:noFill/>
            </a:ln>
          </p:spPr>
        </p:pic>
        <p:cxnSp>
          <p:nvCxnSpPr>
            <p:cNvPr id="82" name="Google Shape;82;p14"/>
            <p:cNvCxnSpPr/>
            <p:nvPr/>
          </p:nvCxnSpPr>
          <p:spPr>
            <a:xfrm>
              <a:off x="6947082" y="3272502"/>
              <a:ext cx="462600" cy="0"/>
            </a:xfrm>
            <a:prstGeom prst="straightConnector1">
              <a:avLst/>
            </a:prstGeom>
            <a:noFill/>
            <a:ln w="38100" cap="flat" cmpd="sng">
              <a:solidFill>
                <a:schemeClr val="accent1"/>
              </a:solidFill>
              <a:prstDash val="dot"/>
              <a:miter lim="800000"/>
              <a:headEnd type="none" w="sm" len="sm"/>
              <a:tailEnd type="none" w="sm" len="sm"/>
            </a:ln>
          </p:spPr>
        </p:cxnSp>
      </p:grpSp>
      <p:pic>
        <p:nvPicPr>
          <p:cNvPr id="83" name="Google Shape;83;p14"/>
          <p:cNvPicPr preferRelativeResize="0"/>
          <p:nvPr/>
        </p:nvPicPr>
        <p:blipFill rotWithShape="1">
          <a:blip r:embed="rId7">
            <a:alphaModFix/>
          </a:blip>
          <a:srcRect/>
          <a:stretch/>
        </p:blipFill>
        <p:spPr>
          <a:xfrm>
            <a:off x="464098" y="1468565"/>
            <a:ext cx="968860" cy="968860"/>
          </a:xfrm>
          <a:prstGeom prst="rect">
            <a:avLst/>
          </a:prstGeom>
          <a:noFill/>
          <a:ln>
            <a:noFill/>
          </a:ln>
        </p:spPr>
      </p:pic>
      <p:cxnSp>
        <p:nvCxnSpPr>
          <p:cNvPr id="84" name="Google Shape;84;p14"/>
          <p:cNvCxnSpPr>
            <a:stCxn id="83" idx="3"/>
          </p:cNvCxnSpPr>
          <p:nvPr/>
        </p:nvCxnSpPr>
        <p:spPr>
          <a:xfrm>
            <a:off x="1432958" y="1952995"/>
            <a:ext cx="791700" cy="0"/>
          </a:xfrm>
          <a:prstGeom prst="straightConnector1">
            <a:avLst/>
          </a:prstGeom>
          <a:noFill/>
          <a:ln w="28575" cap="flat" cmpd="sng">
            <a:solidFill>
              <a:srgbClr val="548135"/>
            </a:solidFill>
            <a:prstDash val="solid"/>
            <a:miter lim="800000"/>
            <a:headEnd type="none" w="sm" len="sm"/>
            <a:tailEnd type="triangle" w="med" len="med"/>
          </a:ln>
        </p:spPr>
      </p:cxnSp>
      <p:cxnSp>
        <p:nvCxnSpPr>
          <p:cNvPr id="85" name="Google Shape;85;p14"/>
          <p:cNvCxnSpPr/>
          <p:nvPr/>
        </p:nvCxnSpPr>
        <p:spPr>
          <a:xfrm rot="10800000">
            <a:off x="3430460" y="2000300"/>
            <a:ext cx="1138800" cy="0"/>
          </a:xfrm>
          <a:prstGeom prst="straightConnector1">
            <a:avLst/>
          </a:prstGeom>
          <a:noFill/>
          <a:ln w="28575" cap="flat" cmpd="sng">
            <a:solidFill>
              <a:srgbClr val="548135"/>
            </a:solidFill>
            <a:prstDash val="solid"/>
            <a:miter lim="800000"/>
            <a:headEnd type="none" w="sm" len="sm"/>
            <a:tailEnd type="triangle" w="med" len="med"/>
          </a:ln>
        </p:spPr>
      </p:cxnSp>
      <p:cxnSp>
        <p:nvCxnSpPr>
          <p:cNvPr id="86" name="Google Shape;86;p14"/>
          <p:cNvCxnSpPr>
            <a:stCxn id="77" idx="2"/>
            <a:endCxn id="67" idx="1"/>
          </p:cNvCxnSpPr>
          <p:nvPr/>
        </p:nvCxnSpPr>
        <p:spPr>
          <a:xfrm rot="-5400000" flipH="1">
            <a:off x="3283151" y="2029726"/>
            <a:ext cx="339900" cy="1196100"/>
          </a:xfrm>
          <a:prstGeom prst="bentConnector2">
            <a:avLst/>
          </a:prstGeom>
          <a:noFill/>
          <a:ln w="28575" cap="flat" cmpd="sng">
            <a:solidFill>
              <a:srgbClr val="548135"/>
            </a:solidFill>
            <a:prstDash val="solid"/>
            <a:miter lim="800000"/>
            <a:headEnd type="triangle" w="med" len="med"/>
            <a:tailEnd type="triangle" w="med" len="med"/>
          </a:ln>
        </p:spPr>
      </p:cxnSp>
      <p:sp>
        <p:nvSpPr>
          <p:cNvPr id="87" name="Google Shape;87;p14"/>
          <p:cNvSpPr/>
          <p:nvPr/>
        </p:nvSpPr>
        <p:spPr>
          <a:xfrm>
            <a:off x="3156635" y="2524550"/>
            <a:ext cx="240900" cy="2283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2</a:t>
            </a:r>
            <a:endParaRPr sz="1100"/>
          </a:p>
        </p:txBody>
      </p:sp>
      <p:sp>
        <p:nvSpPr>
          <p:cNvPr id="88" name="Google Shape;88;p14"/>
          <p:cNvSpPr/>
          <p:nvPr/>
        </p:nvSpPr>
        <p:spPr>
          <a:xfrm>
            <a:off x="3921766" y="1674587"/>
            <a:ext cx="240900" cy="2283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1</a:t>
            </a:r>
            <a:endParaRPr sz="1100"/>
          </a:p>
        </p:txBody>
      </p:sp>
      <p:sp>
        <p:nvSpPr>
          <p:cNvPr id="89" name="Google Shape;89;p14"/>
          <p:cNvSpPr/>
          <p:nvPr/>
        </p:nvSpPr>
        <p:spPr>
          <a:xfrm>
            <a:off x="1673810" y="1674579"/>
            <a:ext cx="240900" cy="2283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3</a:t>
            </a:r>
            <a:endParaRPr sz="1100"/>
          </a:p>
        </p:txBody>
      </p:sp>
      <p:sp>
        <p:nvSpPr>
          <p:cNvPr id="90" name="Google Shape;90;p14"/>
          <p:cNvSpPr/>
          <p:nvPr/>
        </p:nvSpPr>
        <p:spPr>
          <a:xfrm>
            <a:off x="303975" y="2642599"/>
            <a:ext cx="1868100" cy="1637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r>
              <a:rPr lang="en" sz="1200">
                <a:solidFill>
                  <a:schemeClr val="lt1"/>
                </a:solidFill>
                <a:latin typeface="Calibri"/>
                <a:ea typeface="Calibri"/>
                <a:cs typeface="Calibri"/>
                <a:sym typeface="Calibri"/>
              </a:rPr>
              <a:t>Supermarket can get its electricity from three ways:</a:t>
            </a:r>
            <a:endParaRPr sz="900"/>
          </a:p>
          <a:p>
            <a:pPr marL="254000" marR="0" lvl="0" indent="-241300" algn="l" rtl="0">
              <a:spcBef>
                <a:spcPts val="0"/>
              </a:spcBef>
              <a:spcAft>
                <a:spcPts val="0"/>
              </a:spcAft>
              <a:buClr>
                <a:schemeClr val="lt1"/>
              </a:buClr>
              <a:buSzPts val="1200"/>
              <a:buFont typeface="Calibri"/>
              <a:buAutoNum type="arabicPeriod"/>
            </a:pPr>
            <a:r>
              <a:rPr lang="en" sz="1200">
                <a:solidFill>
                  <a:schemeClr val="lt1"/>
                </a:solidFill>
                <a:latin typeface="Calibri"/>
                <a:ea typeface="Calibri"/>
                <a:cs typeface="Calibri"/>
                <a:sym typeface="Calibri"/>
              </a:rPr>
              <a:t>From solar panels</a:t>
            </a:r>
            <a:endParaRPr sz="900"/>
          </a:p>
          <a:p>
            <a:pPr marL="254000" marR="0" lvl="0" indent="-241300" algn="l" rtl="0">
              <a:spcBef>
                <a:spcPts val="0"/>
              </a:spcBef>
              <a:spcAft>
                <a:spcPts val="0"/>
              </a:spcAft>
              <a:buClr>
                <a:schemeClr val="lt1"/>
              </a:buClr>
              <a:buSzPts val="1200"/>
              <a:buFont typeface="Calibri"/>
              <a:buAutoNum type="arabicPeriod"/>
            </a:pPr>
            <a:r>
              <a:rPr lang="en" sz="1200">
                <a:solidFill>
                  <a:schemeClr val="lt1"/>
                </a:solidFill>
                <a:latin typeface="Calibri"/>
                <a:ea typeface="Calibri"/>
                <a:cs typeface="Calibri"/>
                <a:sym typeface="Calibri"/>
              </a:rPr>
              <a:t>Vehicle discharge</a:t>
            </a:r>
            <a:endParaRPr sz="900"/>
          </a:p>
          <a:p>
            <a:pPr marL="254000" marR="0" lvl="0" indent="-241300" algn="l" rtl="0">
              <a:spcBef>
                <a:spcPts val="0"/>
              </a:spcBef>
              <a:spcAft>
                <a:spcPts val="0"/>
              </a:spcAft>
              <a:buClr>
                <a:schemeClr val="lt1"/>
              </a:buClr>
              <a:buSzPts val="1200"/>
              <a:buFont typeface="Calibri"/>
              <a:buAutoNum type="arabicPeriod"/>
            </a:pPr>
            <a:r>
              <a:rPr lang="en" sz="1200">
                <a:solidFill>
                  <a:schemeClr val="lt1"/>
                </a:solidFill>
                <a:latin typeface="Calibri"/>
                <a:ea typeface="Calibri"/>
                <a:cs typeface="Calibri"/>
                <a:sym typeface="Calibri"/>
              </a:rPr>
              <a:t>Plug</a:t>
            </a:r>
            <a:br>
              <a:rPr lang="en" sz="1200">
                <a:solidFill>
                  <a:schemeClr val="lt1"/>
                </a:solidFill>
                <a:latin typeface="Calibri"/>
                <a:ea typeface="Calibri"/>
                <a:cs typeface="Calibri"/>
                <a:sym typeface="Calibri"/>
              </a:rPr>
            </a:br>
            <a:endParaRPr sz="1200">
              <a:solidFill>
                <a:schemeClr val="lt1"/>
              </a:solidFill>
              <a:latin typeface="Calibri"/>
              <a:ea typeface="Calibri"/>
              <a:cs typeface="Calibri"/>
              <a:sym typeface="Calibri"/>
            </a:endParaRPr>
          </a:p>
          <a:p>
            <a:pPr marL="0" marR="0" lvl="0" indent="0" algn="l" rtl="0">
              <a:spcBef>
                <a:spcPts val="0"/>
              </a:spcBef>
              <a:spcAft>
                <a:spcPts val="0"/>
              </a:spcAft>
              <a:buNone/>
            </a:pPr>
            <a:r>
              <a:rPr lang="en" sz="1200">
                <a:solidFill>
                  <a:schemeClr val="lt1"/>
                </a:solidFill>
                <a:latin typeface="Calibri"/>
                <a:ea typeface="Calibri"/>
                <a:cs typeface="Calibri"/>
                <a:sym typeface="Calibri"/>
              </a:rPr>
              <a:t>CO2 emissions increase in this order</a:t>
            </a:r>
            <a:endParaRPr sz="900"/>
          </a:p>
        </p:txBody>
      </p:sp>
      <p:cxnSp>
        <p:nvCxnSpPr>
          <p:cNvPr id="91" name="Google Shape;91;p14"/>
          <p:cNvCxnSpPr>
            <a:endCxn id="67" idx="0"/>
          </p:cNvCxnSpPr>
          <p:nvPr/>
        </p:nvCxnSpPr>
        <p:spPr>
          <a:xfrm flipH="1">
            <a:off x="5226970" y="2098419"/>
            <a:ext cx="6300" cy="359400"/>
          </a:xfrm>
          <a:prstGeom prst="straightConnector1">
            <a:avLst/>
          </a:prstGeom>
          <a:noFill/>
          <a:ln w="28575" cap="flat" cmpd="sng">
            <a:solidFill>
              <a:srgbClr val="548135"/>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Approaches:</a:t>
            </a:r>
            <a:endParaRPr dirty="0"/>
          </a:p>
        </p:txBody>
      </p:sp>
      <p:sp>
        <p:nvSpPr>
          <p:cNvPr id="97" name="Google Shape;97;p15"/>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j-lt"/>
              <a:buAutoNum type="arabicPeriod"/>
            </a:pPr>
            <a:r>
              <a:rPr lang="en" sz="1600" dirty="0"/>
              <a:t>Quantum Inspired Approach (Simulated Annealing):</a:t>
            </a:r>
          </a:p>
          <a:p>
            <a:pPr marL="571500" lvl="1" indent="0">
              <a:buSzPts val="1800"/>
              <a:buNone/>
            </a:pPr>
            <a:r>
              <a:rPr lang="en" dirty="0"/>
              <a:t>The QUBO function accepts the factors like power availability from sources and consumption elements and also the vehicle data for discharging and charging and optimize the vehicles to be discharged and charged.</a:t>
            </a:r>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Font typeface="+mj-lt"/>
              <a:buAutoNum type="arabicPeriod"/>
            </a:pPr>
            <a:r>
              <a:rPr lang="en" sz="1600" b="1" dirty="0"/>
              <a:t>Hybrid Approach (Quantum Inspired (Simulated Annealing) + Classical (Energy computation) ): </a:t>
            </a:r>
            <a:r>
              <a:rPr lang="en" sz="1000" b="1" dirty="0">
                <a:solidFill>
                  <a:srgbClr val="FF0000"/>
                </a:solidFill>
              </a:rPr>
              <a:t>**our approach</a:t>
            </a:r>
            <a:endParaRPr lang="en" sz="1600" b="1" dirty="0">
              <a:solidFill>
                <a:srgbClr val="FF0000"/>
              </a:solidFill>
            </a:endParaRPr>
          </a:p>
          <a:p>
            <a:pPr marL="571500" lvl="1" indent="0">
              <a:buSzPts val="1800"/>
              <a:buNone/>
            </a:pPr>
            <a:r>
              <a:rPr lang="en" dirty="0"/>
              <a:t>The consumption and energy availability is computed classically for each interval considering the mandatorily charging and route to optimization only if energy is not met by Solar power.</a:t>
            </a:r>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Font typeface="+mj-lt"/>
              <a:buAutoNum type="arabicPeriod"/>
            </a:pPr>
            <a:r>
              <a:rPr lang="en" sz="1600" dirty="0"/>
              <a:t>Classical Approach (Gurobi Optimization)</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Approach 2 - Hybrid approach - QUBO Data:</a:t>
            </a:r>
            <a:endParaRPr dirty="0"/>
          </a:p>
        </p:txBody>
      </p:sp>
      <mc:AlternateContent xmlns:mc="http://schemas.openxmlformats.org/markup-compatibility/2006" xmlns:a14="http://schemas.microsoft.com/office/drawing/2010/main">
        <mc:Choice Requires="a14">
          <p:sp>
            <p:nvSpPr>
              <p:cNvPr id="103" name="Google Shape;10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sz="1700" dirty="0"/>
                  <a:t>Step 1: Compute the remaining energy needed to charge the vehicles and restore in the mall battery. Assume the vehicle is mandatorily charged and is not a part of optimization.</a:t>
                </a:r>
              </a:p>
              <a:p>
                <a:pPr marL="0" lvl="0" indent="0" algn="l" rtl="0">
                  <a:spcBef>
                    <a:spcPts val="1200"/>
                  </a:spcBef>
                  <a:spcAft>
                    <a:spcPts val="0"/>
                  </a:spcAft>
                  <a:buNone/>
                </a:pPr>
                <a:r>
                  <a:rPr lang="en-US" sz="1400" dirty="0"/>
                  <a:t>{Energy needed} = {Mall battery Capacity} - {Existing mall battery value} + {Solar Power} -  {Vehicle Charging Power} - {Mall consumption}</a:t>
                </a:r>
              </a:p>
              <a:p>
                <a:pPr marL="0" lvl="0" indent="0" algn="l" rtl="0">
                  <a:spcBef>
                    <a:spcPts val="1200"/>
                  </a:spcBef>
                  <a:spcAft>
                    <a:spcPts val="0"/>
                  </a:spcAft>
                  <a:buNone/>
                </a:pPr>
                <a:r>
                  <a:rPr lang="en-US" sz="1700" dirty="0"/>
                  <a:t>Step 2: If Energy needed is not enough to meet consumption and restore mall battery, then discharging power is looked upon. So, construct the QUBO to optimize the discharging vehicles to meet the energy needs.</a:t>
                </a:r>
              </a:p>
              <a:p>
                <a:pPr marL="0" lvl="0" indent="0" algn="l" rtl="0">
                  <a:spcBef>
                    <a:spcPts val="1200"/>
                  </a:spcBef>
                  <a:spcAft>
                    <a:spcPts val="0"/>
                  </a:spcAft>
                  <a:buNone/>
                </a:pPr>
                <a:r>
                  <a:rPr lang="en-US" sz="1500" dirty="0"/>
                  <a:t>QUBO : ({Energy needed} - </a:t>
                </a:r>
                <a14:m>
                  <m:oMath xmlns:m="http://schemas.openxmlformats.org/officeDocument/2006/math">
                    <m:r>
                      <m:rPr>
                        <m:sty m:val="p"/>
                      </m:rPr>
                      <a:rPr lang="en-US" sz="1500">
                        <a:latin typeface="Cambria Math" panose="02040503050406030204" pitchFamily="18" charset="0"/>
                      </a:rPr>
                      <m:t>Σ</m:t>
                    </m:r>
                    <m:r>
                      <a:rPr lang="en-US" sz="1500">
                        <a:latin typeface="Cambria Math" panose="02040503050406030204" pitchFamily="18" charset="0"/>
                      </a:rPr>
                      <m:t>(</m:t>
                    </m:r>
                    <m:r>
                      <a:rPr lang="en-SG" sz="1500">
                        <a:latin typeface="Cambria Math" panose="02040503050406030204" pitchFamily="18" charset="0"/>
                      </a:rPr>
                      <m:t>𝐷𝑖𝑠𝑐h𝑎𝑟𝑔𝑖𝑛𝑔</m:t>
                    </m:r>
                    <m:r>
                      <a:rPr lang="en-SG" sz="1500">
                        <a:latin typeface="Cambria Math" panose="02040503050406030204" pitchFamily="18" charset="0"/>
                      </a:rPr>
                      <m:t> </m:t>
                    </m:r>
                    <m:r>
                      <a:rPr lang="en-SG" sz="1500">
                        <a:latin typeface="Cambria Math" panose="02040503050406030204" pitchFamily="18" charset="0"/>
                      </a:rPr>
                      <m:t>𝑉𝑒h𝑖𝑐𝑙𝑒𝑠</m:t>
                    </m:r>
                    <m:r>
                      <a:rPr lang="en-SG" sz="1500">
                        <a:latin typeface="Cambria Math" panose="02040503050406030204" pitchFamily="18" charset="0"/>
                      </a:rPr>
                      <m:t>))</m:t>
                    </m:r>
                  </m:oMath>
                </a14:m>
                <a:r>
                  <a:rPr lang="en-US" sz="1500" baseline="30000" dirty="0"/>
                  <a:t>2</a:t>
                </a:r>
              </a:p>
              <a:p>
                <a:pPr marL="0" lvl="0" indent="0" algn="l" rtl="0">
                  <a:spcBef>
                    <a:spcPts val="1200"/>
                  </a:spcBef>
                  <a:spcAft>
                    <a:spcPts val="1200"/>
                  </a:spcAft>
                  <a:buNone/>
                </a:pPr>
                <a:r>
                  <a:rPr lang="en-US" sz="1700" dirty="0"/>
                  <a:t>Step 3: If still Energy needs are not met, calculate the excess Plug power needed.</a:t>
                </a:r>
                <a:endParaRPr sz="1700" dirty="0"/>
              </a:p>
            </p:txBody>
          </p:sp>
        </mc:Choice>
        <mc:Fallback xmlns="">
          <p:sp>
            <p:nvSpPr>
              <p:cNvPr id="103" name="Google Shape;103;p16"/>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358"/>
                </a:stretch>
              </a:blipFill>
            </p:spPr>
            <p:txBody>
              <a:bodyPr/>
              <a:lstStyle/>
              <a:p>
                <a:r>
                  <a:rPr lang="en-SG">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Solution approach</a:t>
            </a:r>
            <a:endParaRPr dirty="0"/>
          </a:p>
        </p:txBody>
      </p:sp>
      <p:sp>
        <p:nvSpPr>
          <p:cNvPr id="103" name="Google Shape;10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1700" dirty="0"/>
              <a:t> </a:t>
            </a:r>
            <a:endParaRPr sz="1700" dirty="0"/>
          </a:p>
        </p:txBody>
      </p:sp>
      <p:pic>
        <p:nvPicPr>
          <p:cNvPr id="5" name="Picture 4" descr="Diagram&#10;&#10;Description automatically generated">
            <a:extLst>
              <a:ext uri="{FF2B5EF4-FFF2-40B4-BE49-F238E27FC236}">
                <a16:creationId xmlns:a16="http://schemas.microsoft.com/office/drawing/2014/main" id="{A3B518CB-5585-A54E-FDB8-F0C13DBCDC8C}"/>
              </a:ext>
            </a:extLst>
          </p:cNvPr>
          <p:cNvPicPr>
            <a:picLocks noChangeAspect="1"/>
          </p:cNvPicPr>
          <p:nvPr/>
        </p:nvPicPr>
        <p:blipFill>
          <a:blip r:embed="rId3"/>
          <a:stretch>
            <a:fillRect/>
          </a:stretch>
        </p:blipFill>
        <p:spPr>
          <a:xfrm>
            <a:off x="861241" y="1152475"/>
            <a:ext cx="5902416" cy="3418818"/>
          </a:xfrm>
          <a:prstGeom prst="rect">
            <a:avLst/>
          </a:prstGeom>
        </p:spPr>
      </p:pic>
    </p:spTree>
    <p:extLst>
      <p:ext uri="{BB962C8B-B14F-4D97-AF65-F5344CB8AC3E}">
        <p14:creationId xmlns:p14="http://schemas.microsoft.com/office/powerpoint/2010/main" val="15410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Vehicle Charging/Discharging schedules:</a:t>
            </a:r>
            <a:endParaRPr dirty="0"/>
          </a:p>
        </p:txBody>
      </p:sp>
      <p:sp>
        <p:nvSpPr>
          <p:cNvPr id="103" name="Google Shape;10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SG" sz="1700" dirty="0"/>
              <a:t> </a:t>
            </a:r>
            <a:endParaRPr sz="1700" dirty="0"/>
          </a:p>
        </p:txBody>
      </p:sp>
      <p:pic>
        <p:nvPicPr>
          <p:cNvPr id="3" name="Picture 2">
            <a:extLst>
              <a:ext uri="{FF2B5EF4-FFF2-40B4-BE49-F238E27FC236}">
                <a16:creationId xmlns:a16="http://schemas.microsoft.com/office/drawing/2014/main" id="{76130C1B-F268-4A28-930D-71F47B387C80}"/>
              </a:ext>
            </a:extLst>
          </p:cNvPr>
          <p:cNvPicPr>
            <a:picLocks noChangeAspect="1"/>
          </p:cNvPicPr>
          <p:nvPr/>
        </p:nvPicPr>
        <p:blipFill>
          <a:blip r:embed="rId3"/>
          <a:stretch>
            <a:fillRect/>
          </a:stretch>
        </p:blipFill>
        <p:spPr>
          <a:xfrm>
            <a:off x="257184" y="1152475"/>
            <a:ext cx="8629631" cy="3151011"/>
          </a:xfrm>
          <a:prstGeom prst="rect">
            <a:avLst/>
          </a:prstGeom>
        </p:spPr>
      </p:pic>
    </p:spTree>
    <p:extLst>
      <p:ext uri="{BB962C8B-B14F-4D97-AF65-F5344CB8AC3E}">
        <p14:creationId xmlns:p14="http://schemas.microsoft.com/office/powerpoint/2010/main" val="393200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45025"/>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Analysis - Hybrid vs Quantum Approach</a:t>
            </a:r>
            <a:endParaRPr dirty="0"/>
          </a:p>
        </p:txBody>
      </p:sp>
      <p:sp>
        <p:nvSpPr>
          <p:cNvPr id="157" name="Google Shape;15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58" name="Google Shape;158;p24"/>
          <p:cNvGraphicFramePr/>
          <p:nvPr/>
        </p:nvGraphicFramePr>
        <p:xfrm>
          <a:off x="311700" y="1090398"/>
          <a:ext cx="8520600" cy="3386556"/>
        </p:xfrm>
        <a:graphic>
          <a:graphicData uri="http://schemas.openxmlformats.org/drawingml/2006/table">
            <a:tbl>
              <a:tblPr>
                <a:noFill/>
                <a:tableStyleId>{F42FD6FB-0877-47F3-BFEA-319D954DD192}</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781945">
                <a:tc>
                  <a:txBody>
                    <a:bodyPr/>
                    <a:lstStyle/>
                    <a:p>
                      <a:pPr marL="0" lvl="0" indent="0" algn="l" rtl="0">
                        <a:spcBef>
                          <a:spcPts val="0"/>
                        </a:spcBef>
                        <a:spcAft>
                          <a:spcPts val="0"/>
                        </a:spcAft>
                        <a:buNone/>
                      </a:pPr>
                      <a:r>
                        <a:rPr lang="en" sz="1200" b="1" dirty="0">
                          <a:solidFill>
                            <a:schemeClr val="accent5"/>
                          </a:solidFill>
                        </a:rPr>
                        <a:t>Carbon cost is noticed in high range</a:t>
                      </a:r>
                      <a:r>
                        <a:rPr lang="en" sz="1200" dirty="0"/>
                        <a:t>, as few optimizations consider few vehicles and plug power is used</a:t>
                      </a:r>
                      <a:endParaRPr sz="1200" dirty="0"/>
                    </a:p>
                  </a:txBody>
                  <a:tcPr marL="91425" marR="91425" marT="91425" marB="91425"/>
                </a:tc>
                <a:tc>
                  <a:txBody>
                    <a:bodyPr/>
                    <a:lstStyle/>
                    <a:p>
                      <a:pPr marL="0" lvl="0" indent="0" algn="l" rtl="0">
                        <a:spcBef>
                          <a:spcPts val="0"/>
                        </a:spcBef>
                        <a:spcAft>
                          <a:spcPts val="0"/>
                        </a:spcAft>
                        <a:buNone/>
                      </a:pPr>
                      <a:r>
                        <a:rPr lang="en" sz="1200" b="1" dirty="0">
                          <a:solidFill>
                            <a:schemeClr val="bg2"/>
                          </a:solidFill>
                        </a:rPr>
                        <a:t>Carbon cost is noticed better compared to the former one</a:t>
                      </a:r>
                      <a:r>
                        <a:rPr lang="en" sz="1200" dirty="0"/>
                        <a:t> as the discharging vehicles are properly optimised and only if energy is needed, plug power is sought.</a:t>
                      </a:r>
                      <a:endParaRPr sz="1200" dirty="0"/>
                    </a:p>
                  </a:txBody>
                  <a:tcPr marL="91425" marR="91425" marT="91425" marB="91425"/>
                </a:tc>
                <a:extLst>
                  <a:ext uri="{0D108BD9-81ED-4DB2-BD59-A6C34878D82A}">
                    <a16:rowId xmlns:a16="http://schemas.microsoft.com/office/drawing/2014/main" val="10000"/>
                  </a:ext>
                </a:extLst>
              </a:tr>
              <a:tr h="631371">
                <a:tc>
                  <a:txBody>
                    <a:bodyPr/>
                    <a:lstStyle/>
                    <a:p>
                      <a:pPr marL="0" lvl="0" indent="0" algn="l" rtl="0">
                        <a:spcBef>
                          <a:spcPts val="0"/>
                        </a:spcBef>
                        <a:spcAft>
                          <a:spcPts val="0"/>
                        </a:spcAft>
                        <a:buNone/>
                      </a:pPr>
                      <a:r>
                        <a:rPr lang="en" sz="1200" dirty="0"/>
                        <a:t>Vehicles are not fully utilised to the extent</a:t>
                      </a:r>
                      <a:endParaRPr sz="1200" dirty="0"/>
                    </a:p>
                  </a:txBody>
                  <a:tcPr marL="91425" marR="91425" marT="91425" marB="91425"/>
                </a:tc>
                <a:tc>
                  <a:txBody>
                    <a:bodyPr/>
                    <a:lstStyle/>
                    <a:p>
                      <a:pPr marL="0" lvl="0" indent="0" algn="l" rtl="0">
                        <a:spcBef>
                          <a:spcPts val="0"/>
                        </a:spcBef>
                        <a:spcAft>
                          <a:spcPts val="0"/>
                        </a:spcAft>
                        <a:buNone/>
                      </a:pPr>
                      <a:r>
                        <a:rPr lang="en" sz="1200"/>
                        <a:t>Only Discharging vehicles are put in optimization process, so vehicles are effectively discharged.</a:t>
                      </a:r>
                      <a:endParaRPr sz="1200"/>
                    </a:p>
                  </a:txBody>
                  <a:tcPr marL="91425" marR="91425" marT="91425" marB="91425"/>
                </a:tc>
                <a:extLst>
                  <a:ext uri="{0D108BD9-81ED-4DB2-BD59-A6C34878D82A}">
                    <a16:rowId xmlns:a16="http://schemas.microsoft.com/office/drawing/2014/main" val="10001"/>
                  </a:ext>
                </a:extLst>
              </a:tr>
              <a:tr h="947617">
                <a:tc>
                  <a:txBody>
                    <a:bodyPr/>
                    <a:lstStyle/>
                    <a:p>
                      <a:pPr marL="0" lvl="0" indent="0" algn="l" rtl="0">
                        <a:spcBef>
                          <a:spcPts val="0"/>
                        </a:spcBef>
                        <a:spcAft>
                          <a:spcPts val="0"/>
                        </a:spcAft>
                        <a:buNone/>
                      </a:pPr>
                      <a:r>
                        <a:rPr lang="en" sz="1200" dirty="0"/>
                        <a:t>Since </a:t>
                      </a:r>
                      <a:r>
                        <a:rPr lang="en" sz="1200" b="1" dirty="0">
                          <a:solidFill>
                            <a:schemeClr val="accent5"/>
                          </a:solidFill>
                        </a:rPr>
                        <a:t>charging vehicles are also under optimization, there is a possibility of missing </a:t>
                      </a:r>
                      <a:r>
                        <a:rPr lang="en" sz="1200" dirty="0"/>
                        <a:t>the vehicle to be charged thus may put the customer in a situation to wait for the technical assistance</a:t>
                      </a:r>
                      <a:endParaRPr sz="1200" dirty="0"/>
                    </a:p>
                  </a:txBody>
                  <a:tcPr marL="91425" marR="91425" marT="91425" marB="91425"/>
                </a:tc>
                <a:tc>
                  <a:txBody>
                    <a:bodyPr/>
                    <a:lstStyle/>
                    <a:p>
                      <a:pPr marL="0" lvl="0" indent="0" algn="l" rtl="0">
                        <a:spcBef>
                          <a:spcPts val="0"/>
                        </a:spcBef>
                        <a:spcAft>
                          <a:spcPts val="0"/>
                        </a:spcAft>
                        <a:buNone/>
                      </a:pPr>
                      <a:r>
                        <a:rPr lang="en" sz="1200" dirty="0"/>
                        <a:t>Since </a:t>
                      </a:r>
                      <a:r>
                        <a:rPr lang="en" sz="1200" b="1" dirty="0">
                          <a:solidFill>
                            <a:schemeClr val="bg2"/>
                          </a:solidFill>
                        </a:rPr>
                        <a:t>charging vehicles are mandatorily charged based on the energy </a:t>
                      </a:r>
                      <a:r>
                        <a:rPr lang="en" sz="1200" dirty="0"/>
                        <a:t>needed in a classical way, there is no possibility of any customer being missed, ensuring customers safe exit from mall.</a:t>
                      </a:r>
                      <a:endParaRPr sz="1200" dirty="0"/>
                    </a:p>
                  </a:txBody>
                  <a:tcPr marL="91425" marR="91425" marT="91425" marB="91425"/>
                </a:tc>
                <a:extLst>
                  <a:ext uri="{0D108BD9-81ED-4DB2-BD59-A6C34878D82A}">
                    <a16:rowId xmlns:a16="http://schemas.microsoft.com/office/drawing/2014/main" val="10002"/>
                  </a:ext>
                </a:extLst>
              </a:tr>
              <a:tr h="1025623">
                <a:tc>
                  <a:txBody>
                    <a:bodyPr/>
                    <a:lstStyle/>
                    <a:p>
                      <a:pPr marL="0" lvl="0" indent="0" algn="l" rtl="0">
                        <a:spcBef>
                          <a:spcPts val="0"/>
                        </a:spcBef>
                        <a:spcAft>
                          <a:spcPts val="0"/>
                        </a:spcAft>
                        <a:buNone/>
                      </a:pPr>
                      <a:r>
                        <a:rPr lang="en" sz="1200" b="1" dirty="0">
                          <a:solidFill>
                            <a:schemeClr val="accent5"/>
                          </a:solidFill>
                        </a:rPr>
                        <a:t>Every interval, there is a call to the optimization </a:t>
                      </a:r>
                      <a:r>
                        <a:rPr lang="en" sz="1200" dirty="0"/>
                        <a:t>engine to predict the discharging and charging vehicles.</a:t>
                      </a:r>
                      <a:endParaRPr sz="1200" dirty="0"/>
                    </a:p>
                  </a:txBody>
                  <a:tcPr marL="91425" marR="91425" marT="91425" marB="91425"/>
                </a:tc>
                <a:tc>
                  <a:txBody>
                    <a:bodyPr/>
                    <a:lstStyle/>
                    <a:p>
                      <a:pPr marL="0" lvl="0" indent="0" algn="l" rtl="0">
                        <a:spcBef>
                          <a:spcPts val="0"/>
                        </a:spcBef>
                        <a:spcAft>
                          <a:spcPts val="0"/>
                        </a:spcAft>
                        <a:buNone/>
                      </a:pPr>
                      <a:r>
                        <a:rPr lang="en" sz="1200" dirty="0"/>
                        <a:t>Every interval, energy is classically computed and </a:t>
                      </a:r>
                      <a:r>
                        <a:rPr lang="en" sz="1200" b="1" dirty="0">
                          <a:solidFill>
                            <a:schemeClr val="bg2"/>
                          </a:solidFill>
                        </a:rPr>
                        <a:t>there is a optimization call only if energy shortage is there</a:t>
                      </a:r>
                      <a:r>
                        <a:rPr lang="en" sz="1200" dirty="0"/>
                        <a:t>, else Algorithm effectively uses solar power and existing mall battery energy.</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971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326076"/>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Carbon Cost Analysis (Hybrid Approach) - </a:t>
            </a:r>
            <a:r>
              <a:rPr lang="en" sz="2244" dirty="0"/>
              <a:t>battery weekly reset</a:t>
            </a:r>
            <a:endParaRPr sz="2244" dirty="0"/>
          </a:p>
        </p:txBody>
      </p:sp>
      <p:sp>
        <p:nvSpPr>
          <p:cNvPr id="131" name="Google Shape;13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32" name="Google Shape;132;p20"/>
          <p:cNvPicPr preferRelativeResize="0"/>
          <p:nvPr/>
        </p:nvPicPr>
        <p:blipFill>
          <a:blip r:embed="rId3">
            <a:alphaModFix/>
          </a:blip>
          <a:stretch>
            <a:fillRect/>
          </a:stretch>
        </p:blipFill>
        <p:spPr>
          <a:xfrm>
            <a:off x="590850" y="936575"/>
            <a:ext cx="8241450" cy="3594499"/>
          </a:xfrm>
          <a:prstGeom prst="rect">
            <a:avLst/>
          </a:prstGeom>
          <a:noFill/>
          <a:ln>
            <a:noFill/>
          </a:ln>
        </p:spPr>
      </p:pic>
    </p:spTree>
    <p:extLst>
      <p:ext uri="{BB962C8B-B14F-4D97-AF65-F5344CB8AC3E}">
        <p14:creationId xmlns:p14="http://schemas.microsoft.com/office/powerpoint/2010/main" val="205375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379711"/>
            <a:ext cx="8520600" cy="572700"/>
          </a:xfrm>
          <a:prstGeom prst="rect">
            <a:avLst/>
          </a:prstGeom>
          <a:solidFill>
            <a:schemeClr val="tx2">
              <a:lumMod val="60000"/>
              <a:lumOff val="40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Carbon Cost Analysis (Quantum Approach) - </a:t>
            </a:r>
            <a:r>
              <a:rPr lang="en" sz="1800" dirty="0"/>
              <a:t>battery weekly reset</a:t>
            </a:r>
            <a:endParaRPr dirty="0"/>
          </a:p>
        </p:txBody>
      </p:sp>
      <p:sp>
        <p:nvSpPr>
          <p:cNvPr id="138" name="Google Shape;13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39" name="Google Shape;139;p21"/>
          <p:cNvPicPr preferRelativeResize="0"/>
          <p:nvPr/>
        </p:nvPicPr>
        <p:blipFill>
          <a:blip r:embed="rId3">
            <a:alphaModFix/>
          </a:blip>
          <a:stretch>
            <a:fillRect/>
          </a:stretch>
        </p:blipFill>
        <p:spPr>
          <a:xfrm>
            <a:off x="506675" y="1091050"/>
            <a:ext cx="8325627" cy="3786549"/>
          </a:xfrm>
          <a:prstGeom prst="rect">
            <a:avLst/>
          </a:prstGeom>
          <a:noFill/>
          <a:ln>
            <a:noFill/>
          </a:ln>
        </p:spPr>
      </p:pic>
    </p:spTree>
    <p:extLst>
      <p:ext uri="{BB962C8B-B14F-4D97-AF65-F5344CB8AC3E}">
        <p14:creationId xmlns:p14="http://schemas.microsoft.com/office/powerpoint/2010/main" val="150243437"/>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628</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Cambria Math</vt:lpstr>
      <vt:lpstr>Proxima Nova</vt:lpstr>
      <vt:lpstr>Arial</vt:lpstr>
      <vt:lpstr>Calibri</vt:lpstr>
      <vt:lpstr>Spearmint</vt:lpstr>
      <vt:lpstr>Deloitte Qupermarket Hackathon Challenge</vt:lpstr>
      <vt:lpstr>Problem Statement</vt:lpstr>
      <vt:lpstr>Approaches:</vt:lpstr>
      <vt:lpstr>Approach 2 - Hybrid approach - QUBO Data:</vt:lpstr>
      <vt:lpstr>Solution approach</vt:lpstr>
      <vt:lpstr>Vehicle Charging/Discharging schedules:</vt:lpstr>
      <vt:lpstr>Analysis - Hybrid vs Quantum Approach</vt:lpstr>
      <vt:lpstr>Carbon Cost Analysis (Hybrid Approach) - battery weekly reset</vt:lpstr>
      <vt:lpstr>Carbon Cost Analysis (Quantum Approach) - battery weekly reset</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Qupermarket Hackathon Challenge</dc:title>
  <cp:lastModifiedBy>Dinesh Vishnu Kumar, Chandrasekaran</cp:lastModifiedBy>
  <cp:revision>2</cp:revision>
  <dcterms:modified xsi:type="dcterms:W3CDTF">2022-08-24T01:20:07Z</dcterms:modified>
</cp:coreProperties>
</file>