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0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3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avind.c\OneDrive\&#47928;&#49436;\employee_data%20teenu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avind.c\OneDrive\&#47928;&#49436;\employee_data%20teenu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teenu.csv]Sheet1!PivotTable1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25</c:v>
                </c:pt>
                <c:pt idx="1">
                  <c:v>32</c:v>
                </c:pt>
                <c:pt idx="2">
                  <c:v>29</c:v>
                </c:pt>
                <c:pt idx="3">
                  <c:v>25</c:v>
                </c:pt>
                <c:pt idx="4">
                  <c:v>25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EE-41D2-A2CB-5039FFA73175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55</c:v>
                </c:pt>
                <c:pt idx="1">
                  <c:v>57</c:v>
                </c:pt>
                <c:pt idx="2">
                  <c:v>49</c:v>
                </c:pt>
                <c:pt idx="3">
                  <c:v>51</c:v>
                </c:pt>
                <c:pt idx="4">
                  <c:v>48</c:v>
                </c:pt>
                <c:pt idx="5">
                  <c:v>40</c:v>
                </c:pt>
                <c:pt idx="6">
                  <c:v>57</c:v>
                </c:pt>
                <c:pt idx="7">
                  <c:v>50</c:v>
                </c:pt>
                <c:pt idx="8">
                  <c:v>51</c:v>
                </c:pt>
                <c:pt idx="9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EEE-41D2-A2CB-5039FFA73175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EEE-41D2-A2CB-5039FFA73175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EEE-41D2-A2CB-5039FFA73175}"/>
            </c:ext>
          </c:extLst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EEE-41D2-A2CB-5039FFA731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6503760"/>
        <c:axId val="1216525360"/>
      </c:barChart>
      <c:catAx>
        <c:axId val="1216503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6525360"/>
        <c:crosses val="autoZero"/>
        <c:auto val="1"/>
        <c:lblAlgn val="ctr"/>
        <c:lblOffset val="100"/>
        <c:noMultiLvlLbl val="0"/>
      </c:catAx>
      <c:valAx>
        <c:axId val="1216525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6503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5198087431693994"/>
          <c:y val="0.37088689495208449"/>
          <c:w val="0.21971766848816029"/>
          <c:h val="0.3833531709699078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teenu.csv]Sheet1!PivotTable1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7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8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9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10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11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12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13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14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15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1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18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19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20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21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22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23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24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25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26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2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29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30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31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32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33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34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35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36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37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3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40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41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42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43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44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45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46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47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48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4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51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52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53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54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55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56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57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58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59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6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62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63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64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65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66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67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68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69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70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7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73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74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75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76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77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78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79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80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81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8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84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85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86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87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88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89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90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91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92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9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4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95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96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97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98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99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100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101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102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103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10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5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106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107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108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109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110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111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112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113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114"/>
        <c:spPr>
          <a:solidFill>
            <a:schemeClr val="accent1"/>
          </a:solidFill>
          <a:ln>
            <a:noFill/>
          </a:ln>
          <a:effectLst/>
          <a:sp3d/>
        </c:spPr>
      </c:pivotFmt>
    </c:pivotFmts>
    <c:view3D>
      <c:rotX val="15"/>
      <c:rotY val="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8244-4372-8BAD-E8638268A9F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8244-4372-8BAD-E8638268A9F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8244-4372-8BAD-E8638268A9F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7-8244-4372-8BAD-E8638268A9F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9-8244-4372-8BAD-E8638268A9FD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B-8244-4372-8BAD-E8638268A9FD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D-8244-4372-8BAD-E8638268A9FD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F-8244-4372-8BAD-E8638268A9FD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11-8244-4372-8BAD-E8638268A9FD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13-8244-4372-8BAD-E8638268A9FD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25</c:v>
                </c:pt>
                <c:pt idx="1">
                  <c:v>32</c:v>
                </c:pt>
                <c:pt idx="2">
                  <c:v>29</c:v>
                </c:pt>
                <c:pt idx="3">
                  <c:v>25</c:v>
                </c:pt>
                <c:pt idx="4">
                  <c:v>25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8244-4372-8BAD-E8638268A9FD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16-8244-4372-8BAD-E8638268A9F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18-8244-4372-8BAD-E8638268A9F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1A-8244-4372-8BAD-E8638268A9F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1C-8244-4372-8BAD-E8638268A9F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1E-8244-4372-8BAD-E8638268A9FD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20-8244-4372-8BAD-E8638268A9FD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22-8244-4372-8BAD-E8638268A9FD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24-8244-4372-8BAD-E8638268A9FD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26-8244-4372-8BAD-E8638268A9FD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28-8244-4372-8BAD-E8638268A9FD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55</c:v>
                </c:pt>
                <c:pt idx="1">
                  <c:v>57</c:v>
                </c:pt>
                <c:pt idx="2">
                  <c:v>49</c:v>
                </c:pt>
                <c:pt idx="3">
                  <c:v>51</c:v>
                </c:pt>
                <c:pt idx="4">
                  <c:v>48</c:v>
                </c:pt>
                <c:pt idx="5">
                  <c:v>40</c:v>
                </c:pt>
                <c:pt idx="6">
                  <c:v>57</c:v>
                </c:pt>
                <c:pt idx="7">
                  <c:v>50</c:v>
                </c:pt>
                <c:pt idx="8">
                  <c:v>51</c:v>
                </c:pt>
                <c:pt idx="9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8244-4372-8BAD-E8638268A9FD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2B-8244-4372-8BAD-E8638268A9F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2D-8244-4372-8BAD-E8638268A9F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2F-8244-4372-8BAD-E8638268A9F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31-8244-4372-8BAD-E8638268A9F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33-8244-4372-8BAD-E8638268A9FD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35-8244-4372-8BAD-E8638268A9FD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37-8244-4372-8BAD-E8638268A9FD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39-8244-4372-8BAD-E8638268A9FD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3B-8244-4372-8BAD-E8638268A9FD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3D-8244-4372-8BAD-E8638268A9FD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8244-4372-8BAD-E8638268A9FD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40-8244-4372-8BAD-E8638268A9F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42-8244-4372-8BAD-E8638268A9F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44-8244-4372-8BAD-E8638268A9F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46-8244-4372-8BAD-E8638268A9F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48-8244-4372-8BAD-E8638268A9FD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4A-8244-4372-8BAD-E8638268A9FD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4C-8244-4372-8BAD-E8638268A9FD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4E-8244-4372-8BAD-E8638268A9FD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50-8244-4372-8BAD-E8638268A9FD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52-8244-4372-8BAD-E8638268A9FD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3-8244-4372-8BAD-E8638268A9FD}"/>
            </c:ext>
          </c:extLst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55-8244-4372-8BAD-E8638268A9F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57-8244-4372-8BAD-E8638268A9F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59-8244-4372-8BAD-E8638268A9F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5B-8244-4372-8BAD-E8638268A9F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5D-8244-4372-8BAD-E8638268A9FD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5F-8244-4372-8BAD-E8638268A9FD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61-8244-4372-8BAD-E8638268A9FD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63-8244-4372-8BAD-E8638268A9FD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65-8244-4372-8BAD-E8638268A9FD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67-8244-4372-8BAD-E8638268A9FD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8-8244-4372-8BAD-E8638268A9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9327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DINESHWARI G</a:t>
            </a:r>
          </a:p>
          <a:p>
            <a:r>
              <a:rPr lang="en-US" sz="2400" dirty="0"/>
              <a:t>REGISTER NO: 312217110 / 8925472152</a:t>
            </a:r>
          </a:p>
          <a:p>
            <a:r>
              <a:rPr lang="en-US" sz="2400" dirty="0"/>
              <a:t>DEPARTMENT: B.COM (COMPUTER APPLICATIONS)</a:t>
            </a:r>
          </a:p>
          <a:p>
            <a:r>
              <a:rPr lang="en-US" sz="2400" dirty="0"/>
              <a:t>COLLEGE: SHRI KRISHNASWAMYY COLLEGE FOR WOMEN.</a:t>
            </a:r>
          </a:p>
          <a:p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681CCC-1563-6E7E-64F9-0EFD46D47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C6EBD-36A9-5F37-E811-5FDDF03CE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954655"/>
          </a:xfrm>
        </p:spPr>
        <p:txBody>
          <a:bodyPr/>
          <a:lstStyle/>
          <a:p>
            <a:r>
              <a:rPr lang="en-IN" sz="2400" dirty="0">
                <a:solidFill>
                  <a:srgbClr val="FF0000"/>
                </a:solidFill>
              </a:rPr>
              <a:t>DATA COLLECTION:</a:t>
            </a:r>
            <a:r>
              <a:rPr lang="en-IN" sz="2400" dirty="0">
                <a:solidFill>
                  <a:schemeClr val="tx1"/>
                </a:solidFill>
              </a:rPr>
              <a:t> Downloaded the dataset from the </a:t>
            </a:r>
            <a:r>
              <a:rPr lang="en-IN" sz="2400" dirty="0" err="1">
                <a:solidFill>
                  <a:schemeClr val="tx1"/>
                </a:solidFill>
              </a:rPr>
              <a:t>Edunet</a:t>
            </a:r>
            <a:r>
              <a:rPr lang="en-IN" sz="2400" dirty="0">
                <a:solidFill>
                  <a:schemeClr val="tx1"/>
                </a:solidFill>
              </a:rPr>
              <a:t> dashboard.</a:t>
            </a:r>
            <a:endParaRPr lang="en-IN" sz="2400" dirty="0">
              <a:solidFill>
                <a:srgbClr val="FF0000"/>
              </a:solidFill>
            </a:endParaRPr>
          </a:p>
          <a:p>
            <a:r>
              <a:rPr lang="en-IN" sz="2400" dirty="0">
                <a:solidFill>
                  <a:srgbClr val="FF0000"/>
                </a:solidFill>
              </a:rPr>
              <a:t>FEATURE COLLECTION:</a:t>
            </a:r>
            <a:r>
              <a:rPr lang="en-IN" sz="2400" dirty="0">
                <a:solidFill>
                  <a:schemeClr val="tx1"/>
                </a:solidFill>
              </a:rPr>
              <a:t> Collected the </a:t>
            </a:r>
            <a:r>
              <a:rPr lang="en-IN" sz="2400" dirty="0" err="1">
                <a:solidFill>
                  <a:schemeClr val="tx1"/>
                </a:solidFill>
              </a:rPr>
              <a:t>empl</a:t>
            </a:r>
            <a:r>
              <a:rPr lang="en-IN" sz="2400" dirty="0">
                <a:solidFill>
                  <a:schemeClr val="tx1"/>
                </a:solidFill>
              </a:rPr>
              <a:t> id, </a:t>
            </a:r>
            <a:r>
              <a:rPr lang="en-IN" sz="2400" dirty="0" err="1">
                <a:solidFill>
                  <a:schemeClr val="tx1"/>
                </a:solidFill>
              </a:rPr>
              <a:t>empl</a:t>
            </a:r>
            <a:r>
              <a:rPr lang="en-IN" sz="2400" dirty="0">
                <a:solidFill>
                  <a:schemeClr val="tx1"/>
                </a:solidFill>
              </a:rPr>
              <a:t> </a:t>
            </a:r>
            <a:r>
              <a:rPr lang="en-IN" sz="2400" dirty="0" err="1">
                <a:solidFill>
                  <a:schemeClr val="tx1"/>
                </a:solidFill>
              </a:rPr>
              <a:t>num</a:t>
            </a:r>
            <a:r>
              <a:rPr lang="en-IN" sz="2400" dirty="0">
                <a:solidFill>
                  <a:schemeClr val="tx1"/>
                </a:solidFill>
              </a:rPr>
              <a:t>, gender features.</a:t>
            </a:r>
            <a:endParaRPr lang="en-IN" sz="2400" dirty="0">
              <a:solidFill>
                <a:srgbClr val="FF0000"/>
              </a:solidFill>
            </a:endParaRPr>
          </a:p>
          <a:p>
            <a:r>
              <a:rPr lang="en-IN" sz="2400" dirty="0">
                <a:solidFill>
                  <a:srgbClr val="FF0000"/>
                </a:solidFill>
              </a:rPr>
              <a:t>DATA CLEANING:</a:t>
            </a:r>
            <a:r>
              <a:rPr lang="en-IN" sz="2400" dirty="0">
                <a:solidFill>
                  <a:schemeClr val="tx1"/>
                </a:solidFill>
              </a:rPr>
              <a:t> Identified missing values and filter out the missing values.</a:t>
            </a:r>
            <a:endParaRPr lang="en-IN" sz="2400" dirty="0">
              <a:solidFill>
                <a:srgbClr val="FF0000"/>
              </a:solidFill>
            </a:endParaRPr>
          </a:p>
          <a:p>
            <a:r>
              <a:rPr lang="en-IN" sz="2400" dirty="0">
                <a:solidFill>
                  <a:srgbClr val="FF0000"/>
                </a:solidFill>
              </a:rPr>
              <a:t>PERFORMANCE LEVEL:</a:t>
            </a:r>
            <a:r>
              <a:rPr lang="en-IN" sz="2400" dirty="0">
                <a:solidFill>
                  <a:schemeClr val="tx1"/>
                </a:solidFill>
              </a:rPr>
              <a:t> Calculated the performance level by giving the formula to Z8.</a:t>
            </a:r>
            <a:endParaRPr lang="en-IN" sz="2400" dirty="0">
              <a:solidFill>
                <a:srgbClr val="FF0000"/>
              </a:solidFill>
            </a:endParaRPr>
          </a:p>
          <a:p>
            <a:r>
              <a:rPr lang="en-IN" sz="2400" dirty="0">
                <a:solidFill>
                  <a:srgbClr val="FF0000"/>
                </a:solidFill>
              </a:rPr>
              <a:t>PIVOT TABLE:</a:t>
            </a:r>
            <a:r>
              <a:rPr lang="en-IN" sz="2400" dirty="0">
                <a:solidFill>
                  <a:schemeClr val="tx1"/>
                </a:solidFill>
              </a:rPr>
              <a:t> In pivot table e used the business unit feature and performance score feature.</a:t>
            </a:r>
          </a:p>
          <a:p>
            <a:endParaRPr lang="en-IN" sz="2400" dirty="0">
              <a:solidFill>
                <a:schemeClr val="tx1"/>
              </a:solidFill>
            </a:endParaRPr>
          </a:p>
          <a:p>
            <a:endParaRPr lang="en-IN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E2310587-EAED-E4FA-9768-51E871F454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3002730"/>
              </p:ext>
            </p:extLst>
          </p:nvPr>
        </p:nvGraphicFramePr>
        <p:xfrm>
          <a:off x="1371600" y="1295400"/>
          <a:ext cx="728472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E2310587-EAED-E4FA-9768-51E871F454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6179499"/>
              </p:ext>
            </p:extLst>
          </p:nvPr>
        </p:nvGraphicFramePr>
        <p:xfrm>
          <a:off x="1752600" y="990600"/>
          <a:ext cx="557784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8949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9A2A16-805B-D381-B2F0-90B373714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1969770"/>
          </a:xfrm>
        </p:spPr>
        <p:txBody>
          <a:bodyPr/>
          <a:lstStyle/>
          <a:p>
            <a:r>
              <a:rPr lang="en-IN" sz="3200" dirty="0"/>
              <a:t>It’s important to summarize key findings, highlight the implications of those findings, and provide recommendations for future </a:t>
            </a:r>
            <a:r>
              <a:rPr lang="en-IN" sz="3200" err="1"/>
              <a:t>actions</a:t>
            </a:r>
            <a:r>
              <a:rPr lang="en-IN" sz="3200"/>
              <a:t>. if </a:t>
            </a:r>
            <a:r>
              <a:rPr lang="en-IN" sz="3200" dirty="0"/>
              <a:t>you have specific details or data points you’d like </a:t>
            </a:r>
          </a:p>
          <a:p>
            <a:r>
              <a:rPr lang="en-IN" sz="3200" dirty="0"/>
              <a:t>Included, I can tailor the conclusion more closely to your analysis.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B6A6A5-EBAD-1E77-FF67-0B6BD7366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062651"/>
          </a:xfrm>
        </p:spPr>
        <p:txBody>
          <a:bodyPr/>
          <a:lstStyle/>
          <a:p>
            <a:pPr algn="just"/>
            <a:r>
              <a:rPr lang="en-US" sz="2400" dirty="0"/>
              <a:t>EMPLOYEE PERFORMANCE ANALYYSIS statement is leading to </a:t>
            </a:r>
          </a:p>
          <a:p>
            <a:pPr algn="just"/>
            <a:r>
              <a:rPr lang="en-US" sz="2400" dirty="0"/>
              <a:t>inconsistencies in productivity, customer satisfaction, and overall business</a:t>
            </a:r>
          </a:p>
          <a:p>
            <a:pPr algn="just"/>
            <a:r>
              <a:rPr lang="en-US" sz="2400" dirty="0"/>
              <a:t> outcomes. Employee performance analysis system that can accurately</a:t>
            </a:r>
          </a:p>
          <a:p>
            <a:pPr algn="just"/>
            <a:r>
              <a:rPr lang="en-US" sz="2400" dirty="0"/>
              <a:t> assess individual and team performance, identify the key factors </a:t>
            </a:r>
          </a:p>
          <a:p>
            <a:pPr algn="just"/>
            <a:r>
              <a:rPr lang="en-US" sz="2400" dirty="0"/>
              <a:t>Influencing performance outcomes. The analysis should take </a:t>
            </a:r>
          </a:p>
          <a:p>
            <a:pPr algn="just"/>
            <a:r>
              <a:rPr lang="en-US" sz="2400" dirty="0"/>
              <a:t>Into account various factors such as job roles, experience,</a:t>
            </a:r>
          </a:p>
          <a:p>
            <a:pPr algn="just"/>
            <a:r>
              <a:rPr lang="en-US" sz="2400" dirty="0"/>
              <a:t>training, work environment, management practices, and</a:t>
            </a:r>
          </a:p>
          <a:p>
            <a:pPr algn="just"/>
            <a:r>
              <a:rPr lang="en-US" sz="2400" dirty="0"/>
              <a:t>Employee engagement. By addressing these issues, the company</a:t>
            </a:r>
          </a:p>
          <a:p>
            <a:pPr algn="just"/>
            <a:r>
              <a:rPr lang="en-US" sz="2400" dirty="0"/>
              <a:t>Aims to improve overall efficiency, retain top talent, and </a:t>
            </a:r>
          </a:p>
          <a:p>
            <a:pPr algn="just"/>
            <a:r>
              <a:rPr lang="en-US" sz="2400" dirty="0"/>
              <a:t>Achieve strategic business goals…</a:t>
            </a:r>
          </a:p>
          <a:p>
            <a:pPr algn="just"/>
            <a:endParaRPr lang="en-IN" sz="240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F378306-34A1-F131-2935-A2FE89A88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3016210"/>
          </a:xfrm>
        </p:spPr>
        <p:txBody>
          <a:bodyPr/>
          <a:lstStyle/>
          <a:p>
            <a:r>
              <a:rPr lang="en-US" sz="2800" dirty="0"/>
              <a:t>The employee performance analysis project aims to assess and</a:t>
            </a:r>
          </a:p>
          <a:p>
            <a:r>
              <a:rPr lang="en-US" sz="2800" dirty="0"/>
              <a:t> improve the performance of employees within an organization by identifying key factors that influence productivity and effectiveness. </a:t>
            </a:r>
          </a:p>
          <a:p>
            <a:r>
              <a:rPr lang="en-US" sz="2800" dirty="0"/>
              <a:t>The project will involve collecting and analyzing data on </a:t>
            </a:r>
          </a:p>
          <a:p>
            <a:r>
              <a:rPr lang="en-US" sz="2800" dirty="0"/>
              <a:t>employee performance metrics, such as productivity, quality </a:t>
            </a:r>
          </a:p>
          <a:p>
            <a:r>
              <a:rPr lang="en-US" sz="2800" dirty="0"/>
              <a:t>of work, and goal achievement, as well as contextual factors</a:t>
            </a:r>
          </a:p>
          <a:p>
            <a:r>
              <a:rPr lang="en-US" sz="2800" dirty="0"/>
              <a:t>Like job rules, experience, training, and work environment.</a:t>
            </a:r>
            <a:endParaRPr lang="en-IN" sz="280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0673348-1FD1-802E-4B73-38CC0FBD1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308872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/>
              <a:t>Business Executives and Management.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/>
              <a:t>Data Analysts and Scientists.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/>
              <a:t>Marketing Teams.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/>
              <a:t>Operations and Supply Chain Management.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/>
              <a:t>Sales Teams.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/>
              <a:t>Product Managers.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/>
              <a:t>Customers Support Teams.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/>
              <a:t>Inventors and Stakeholders.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/>
              <a:t>IT and Engineering Teams.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/>
              <a:t>Compliance and Risk Management Teams.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DB187-AD8B-821F-0B79-E3BC9DE52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188482"/>
            <a:ext cx="10972800" cy="4801314"/>
          </a:xfrm>
        </p:spPr>
        <p:txBody>
          <a:bodyPr/>
          <a:lstStyle/>
          <a:p>
            <a:r>
              <a:rPr lang="en-IN" sz="2400" dirty="0">
                <a:solidFill>
                  <a:srgbClr val="FF0000"/>
                </a:solidFill>
              </a:rPr>
              <a:t>CONDITIONAL FORMATTING:  </a:t>
            </a:r>
            <a:r>
              <a:rPr lang="en-IN" sz="2400" dirty="0">
                <a:solidFill>
                  <a:schemeClr val="tx1"/>
                </a:solidFill>
              </a:rPr>
              <a:t>It allows you to automatically apply formatting such as </a:t>
            </a:r>
          </a:p>
          <a:p>
            <a:r>
              <a:rPr lang="en-IN" sz="2400" dirty="0" err="1">
                <a:solidFill>
                  <a:schemeClr val="tx1"/>
                </a:solidFill>
              </a:rPr>
              <a:t>Colors</a:t>
            </a:r>
            <a:r>
              <a:rPr lang="en-IN" sz="2400" dirty="0">
                <a:solidFill>
                  <a:schemeClr val="tx1"/>
                </a:solidFill>
              </a:rPr>
              <a:t>, bolding, or data bars to cells based on the values.</a:t>
            </a:r>
            <a:endParaRPr lang="en-IN" sz="2400" dirty="0">
              <a:solidFill>
                <a:srgbClr val="FF0000"/>
              </a:solidFill>
            </a:endParaRPr>
          </a:p>
          <a:p>
            <a:r>
              <a:rPr lang="en-IN" sz="2400" dirty="0">
                <a:solidFill>
                  <a:srgbClr val="FF0000"/>
                </a:solidFill>
              </a:rPr>
              <a:t>MISSING FILTERS:</a:t>
            </a:r>
            <a:r>
              <a:rPr lang="en-IN" sz="2400" dirty="0">
                <a:solidFill>
                  <a:schemeClr val="tx1"/>
                </a:solidFill>
              </a:rPr>
              <a:t> Without filter you may be overwhelmed with too much data, making it difficult to focus on what’s relevant.</a:t>
            </a:r>
            <a:endParaRPr lang="en-IN" sz="2400" dirty="0">
              <a:solidFill>
                <a:srgbClr val="FF0000"/>
              </a:solidFill>
            </a:endParaRPr>
          </a:p>
          <a:p>
            <a:r>
              <a:rPr lang="en-IN" sz="2400" dirty="0">
                <a:solidFill>
                  <a:srgbClr val="FF0000"/>
                </a:solidFill>
              </a:rPr>
              <a:t>FORMULA:</a:t>
            </a:r>
            <a:r>
              <a:rPr lang="en-IN" sz="2400" dirty="0">
                <a:solidFill>
                  <a:schemeClr val="tx1"/>
                </a:solidFill>
              </a:rPr>
              <a:t> Formulas are essential tools in data analysis, enabling analysts to perform a wide range of tasks that simplify, automate, and enhance the analyse data.</a:t>
            </a:r>
            <a:endParaRPr lang="en-IN" sz="2400" dirty="0">
              <a:solidFill>
                <a:srgbClr val="FF0000"/>
              </a:solidFill>
            </a:endParaRPr>
          </a:p>
          <a:p>
            <a:r>
              <a:rPr lang="en-IN" sz="2400" dirty="0">
                <a:solidFill>
                  <a:srgbClr val="FF0000"/>
                </a:solidFill>
              </a:rPr>
              <a:t>PERFORMANCE PIVOT:</a:t>
            </a:r>
            <a:r>
              <a:rPr lang="en-IN" sz="2400" dirty="0">
                <a:solidFill>
                  <a:schemeClr val="tx1"/>
                </a:solidFill>
              </a:rPr>
              <a:t> Pivot tables are powerful tools, enabling users to quickly summarize, analyse, explore, and present large amounts of data.</a:t>
            </a:r>
            <a:endParaRPr lang="en-IN" sz="2400" dirty="0">
              <a:solidFill>
                <a:srgbClr val="FF0000"/>
              </a:solidFill>
            </a:endParaRPr>
          </a:p>
          <a:p>
            <a:r>
              <a:rPr lang="en-IN" sz="2400" dirty="0">
                <a:solidFill>
                  <a:srgbClr val="FF0000"/>
                </a:solidFill>
              </a:rPr>
              <a:t>GRAPHS:</a:t>
            </a:r>
            <a:r>
              <a:rPr lang="en-IN" sz="2400" dirty="0">
                <a:solidFill>
                  <a:schemeClr val="tx1"/>
                </a:solidFill>
              </a:rPr>
              <a:t> Graphs are crucial tools in data analysis, enabling the visualization of complex data in a way that is easy to understand and interpret.</a:t>
            </a:r>
            <a:endParaRPr lang="en-IN" sz="2400" dirty="0">
              <a:solidFill>
                <a:srgbClr val="FF0000"/>
              </a:solidFill>
            </a:endParaRPr>
          </a:p>
          <a:p>
            <a:r>
              <a:rPr lang="en-IN" sz="2400" dirty="0">
                <a:solidFill>
                  <a:srgbClr val="FF0000"/>
                </a:solidFill>
              </a:rPr>
              <a:t>DATA VISUALIZATION:</a:t>
            </a:r>
            <a:r>
              <a:rPr lang="en-IN" sz="2400" dirty="0">
                <a:solidFill>
                  <a:schemeClr val="tx1"/>
                </a:solidFill>
              </a:rPr>
              <a:t> Graphs turn into complex numerical data into visual formats, making it easier to comprehend patterns, trends, and relationships.</a:t>
            </a:r>
          </a:p>
          <a:p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8FDE6-C1EF-653D-DE82-0AE392CB4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387798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800" dirty="0"/>
              <a:t>EMPLOYEE DATASET – EDUNET FOUNDATION.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800" dirty="0"/>
              <a:t>THERE ARE 26 FEATURES.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800" dirty="0"/>
              <a:t>WE CHOOSE 9 FEATURES.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800" dirty="0"/>
              <a:t>EMPLOYEE ID-NUMERICAL VALUES.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800" dirty="0"/>
              <a:t>EMPLOYEE NAME-TEXT.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800" dirty="0"/>
              <a:t>EMPLOYEE TYPE.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800" dirty="0"/>
              <a:t>PERFORMANCE LEVEL.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800" dirty="0"/>
              <a:t>GENDER-MALE,FEMALE.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800" dirty="0"/>
              <a:t>EMPLOYEE RATINGS-NUMERICAL.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819A5C8-B7F9-BF42-0968-5A4CA958B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1354217"/>
          </a:xfrm>
        </p:spPr>
        <p:txBody>
          <a:bodyPr/>
          <a:lstStyle/>
          <a:p>
            <a:r>
              <a:rPr lang="en-IN" sz="4400" dirty="0">
                <a:solidFill>
                  <a:schemeClr val="accent6">
                    <a:lumMod val="75000"/>
                  </a:schemeClr>
                </a:solidFill>
              </a:rPr>
              <a:t>PERFORMANCE LEVEL = IFS(Z&gt;=5,”VERY HIGH”,</a:t>
            </a:r>
          </a:p>
          <a:p>
            <a:r>
              <a:rPr lang="en-IN" sz="4400" dirty="0">
                <a:solidFill>
                  <a:schemeClr val="accent6">
                    <a:lumMod val="75000"/>
                  </a:schemeClr>
                </a:solidFill>
              </a:rPr>
              <a:t>Z8&gt;=4,“HIGH”,Z8&gt;=3,”MED”,TRUE,”LOW”)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</TotalTime>
  <Words>656</Words>
  <Application>Microsoft Office PowerPoint</Application>
  <PresentationFormat>Widescreen</PresentationFormat>
  <Paragraphs>96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Aravind C</cp:lastModifiedBy>
  <cp:revision>13</cp:revision>
  <dcterms:created xsi:type="dcterms:W3CDTF">2024-03-29T15:07:22Z</dcterms:created>
  <dcterms:modified xsi:type="dcterms:W3CDTF">2024-09-04T17:38:36Z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