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4" r:id="rId4"/>
  </p:sldMasterIdLst>
  <p:notesMasterIdLst>
    <p:notesMasterId r:id="rId66"/>
  </p:notesMasterIdLst>
  <p:handoutMasterIdLst>
    <p:handoutMasterId r:id="rId67"/>
  </p:handoutMasterIdLst>
  <p:sldIdLst>
    <p:sldId id="277" r:id="rId5"/>
    <p:sldId id="366" r:id="rId6"/>
    <p:sldId id="368" r:id="rId7"/>
    <p:sldId id="367" r:id="rId8"/>
    <p:sldId id="369" r:id="rId9"/>
    <p:sldId id="365" r:id="rId10"/>
    <p:sldId id="300" r:id="rId11"/>
    <p:sldId id="304" r:id="rId12"/>
    <p:sldId id="305" r:id="rId13"/>
    <p:sldId id="303" r:id="rId14"/>
    <p:sldId id="302" r:id="rId15"/>
    <p:sldId id="306" r:id="rId16"/>
    <p:sldId id="307" r:id="rId17"/>
    <p:sldId id="308" r:id="rId18"/>
    <p:sldId id="310" r:id="rId19"/>
    <p:sldId id="309" r:id="rId20"/>
    <p:sldId id="312" r:id="rId21"/>
    <p:sldId id="314" r:id="rId22"/>
    <p:sldId id="311" r:id="rId23"/>
    <p:sldId id="335" r:id="rId24"/>
    <p:sldId id="336" r:id="rId25"/>
    <p:sldId id="338" r:id="rId26"/>
    <p:sldId id="340" r:id="rId27"/>
    <p:sldId id="346" r:id="rId28"/>
    <p:sldId id="347" r:id="rId29"/>
    <p:sldId id="313" r:id="rId30"/>
    <p:sldId id="350" r:id="rId31"/>
    <p:sldId id="356" r:id="rId32"/>
    <p:sldId id="357" r:id="rId33"/>
    <p:sldId id="371" r:id="rId34"/>
    <p:sldId id="351" r:id="rId35"/>
    <p:sldId id="372" r:id="rId36"/>
    <p:sldId id="363" r:id="rId37"/>
    <p:sldId id="364" r:id="rId38"/>
    <p:sldId id="301" r:id="rId39"/>
    <p:sldId id="316" r:id="rId40"/>
    <p:sldId id="319" r:id="rId41"/>
    <p:sldId id="320" r:id="rId42"/>
    <p:sldId id="321" r:id="rId43"/>
    <p:sldId id="322" r:id="rId44"/>
    <p:sldId id="323" r:id="rId45"/>
    <p:sldId id="324" r:id="rId46"/>
    <p:sldId id="325" r:id="rId47"/>
    <p:sldId id="326" r:id="rId48"/>
    <p:sldId id="327" r:id="rId49"/>
    <p:sldId id="328" r:id="rId50"/>
    <p:sldId id="329" r:id="rId51"/>
    <p:sldId id="333" r:id="rId52"/>
    <p:sldId id="337" r:id="rId53"/>
    <p:sldId id="289" r:id="rId54"/>
    <p:sldId id="294" r:id="rId55"/>
    <p:sldId id="292" r:id="rId56"/>
    <p:sldId id="339" r:id="rId57"/>
    <p:sldId id="354" r:id="rId58"/>
    <p:sldId id="348" r:id="rId59"/>
    <p:sldId id="349" r:id="rId60"/>
    <p:sldId id="353" r:id="rId61"/>
    <p:sldId id="355" r:id="rId62"/>
    <p:sldId id="370" r:id="rId63"/>
    <p:sldId id="359" r:id="rId64"/>
    <p:sldId id="361"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867BB2-8FF2-4D64-B587-3C9F982E241F}" v="309" dt="2023-04-05T14:25:31.797"/>
    <p1510:client id="{46D607FD-F822-494B-A3B6-E11DCA29C4EF}" v="2" dt="2023-04-06T04:15:16.1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0"/>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2C5EB4-0F47-4E99-8714-C8CE4DDEA78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F5BFDFB-DF37-45A2-9D53-5D042F32673F}">
      <dgm:prSet phldrT="[Text]"/>
      <dgm:spPr/>
      <dgm:t>
        <a:bodyPr/>
        <a:lstStyle/>
        <a:p>
          <a:r>
            <a:rPr lang="en-US"/>
            <a:t>Generate a comprehensive mind map for a given study material.</a:t>
          </a:r>
        </a:p>
      </dgm:t>
    </dgm:pt>
    <dgm:pt modelId="{5196E331-5D30-476C-B674-5A0D6918D27B}" type="parTrans" cxnId="{6326AF3D-A772-4906-9E92-CA1B8CCC26AB}">
      <dgm:prSet/>
      <dgm:spPr/>
      <dgm:t>
        <a:bodyPr/>
        <a:lstStyle/>
        <a:p>
          <a:endParaRPr lang="en-US"/>
        </a:p>
      </dgm:t>
    </dgm:pt>
    <dgm:pt modelId="{081B2A2B-B56A-4179-8BF7-F6E394A25A3A}" type="sibTrans" cxnId="{6326AF3D-A772-4906-9E92-CA1B8CCC26AB}">
      <dgm:prSet/>
      <dgm:spPr/>
      <dgm:t>
        <a:bodyPr/>
        <a:lstStyle/>
        <a:p>
          <a:endParaRPr lang="en-US"/>
        </a:p>
      </dgm:t>
    </dgm:pt>
    <dgm:pt modelId="{E840FA6B-E6C3-4EFC-B7BF-622ECF531E94}">
      <dgm:prSet phldrT="[Text]"/>
      <dgm:spPr/>
      <dgm:t>
        <a:bodyPr/>
        <a:lstStyle/>
        <a:p>
          <a:r>
            <a:rPr lang="en-US"/>
            <a:t>Generate a set of questions and answers from the study material and categorize them according to bloom’s taxonomy. </a:t>
          </a:r>
        </a:p>
      </dgm:t>
    </dgm:pt>
    <dgm:pt modelId="{948506CB-D3F9-4607-A011-C035462CC2D5}" type="parTrans" cxnId="{B2D3E082-4CA3-4E67-8C5B-FAB46657119F}">
      <dgm:prSet/>
      <dgm:spPr/>
      <dgm:t>
        <a:bodyPr/>
        <a:lstStyle/>
        <a:p>
          <a:endParaRPr lang="en-US"/>
        </a:p>
      </dgm:t>
    </dgm:pt>
    <dgm:pt modelId="{277ED97D-E945-476D-ACD2-F1C9389761B3}" type="sibTrans" cxnId="{B2D3E082-4CA3-4E67-8C5B-FAB46657119F}">
      <dgm:prSet/>
      <dgm:spPr/>
      <dgm:t>
        <a:bodyPr/>
        <a:lstStyle/>
        <a:p>
          <a:endParaRPr lang="en-US"/>
        </a:p>
      </dgm:t>
    </dgm:pt>
    <dgm:pt modelId="{C9E762A7-23EB-4181-B232-07C1024059A0}">
      <dgm:prSet phldrT="[Text]"/>
      <dgm:spPr/>
      <dgm:t>
        <a:bodyPr/>
        <a:lstStyle/>
        <a:p>
          <a:r>
            <a:rPr lang="en-US"/>
            <a:t>Track and forecast student performance in a specific subject.</a:t>
          </a:r>
        </a:p>
      </dgm:t>
    </dgm:pt>
    <dgm:pt modelId="{5CD3460C-3E38-40AB-8C09-319E91189238}" type="parTrans" cxnId="{9314298A-EB3E-40A7-9C07-550708BA2CBD}">
      <dgm:prSet/>
      <dgm:spPr/>
      <dgm:t>
        <a:bodyPr/>
        <a:lstStyle/>
        <a:p>
          <a:endParaRPr lang="en-US"/>
        </a:p>
      </dgm:t>
    </dgm:pt>
    <dgm:pt modelId="{76E7F011-F443-43B9-B673-75369CB11FF7}" type="sibTrans" cxnId="{9314298A-EB3E-40A7-9C07-550708BA2CBD}">
      <dgm:prSet/>
      <dgm:spPr/>
      <dgm:t>
        <a:bodyPr/>
        <a:lstStyle/>
        <a:p>
          <a:endParaRPr lang="en-US"/>
        </a:p>
      </dgm:t>
    </dgm:pt>
    <dgm:pt modelId="{433FEC4A-5E08-45FA-81E2-3D2381A09F50}">
      <dgm:prSet/>
      <dgm:spPr/>
      <dgm:t>
        <a:bodyPr/>
        <a:lstStyle/>
        <a:p>
          <a:r>
            <a:rPr lang="en-US"/>
            <a:t>Provide online extra study resources related to the upload study material. </a:t>
          </a:r>
        </a:p>
      </dgm:t>
    </dgm:pt>
    <dgm:pt modelId="{7F7B1C02-4BDE-4A0C-982B-D93648ED4385}" type="parTrans" cxnId="{4460225D-B4B5-4FA7-9D2A-AD1B91A98915}">
      <dgm:prSet/>
      <dgm:spPr/>
      <dgm:t>
        <a:bodyPr/>
        <a:lstStyle/>
        <a:p>
          <a:endParaRPr lang="en-US"/>
        </a:p>
      </dgm:t>
    </dgm:pt>
    <dgm:pt modelId="{16FFC78E-4DF1-4440-A240-C80AE53CEC68}" type="sibTrans" cxnId="{4460225D-B4B5-4FA7-9D2A-AD1B91A98915}">
      <dgm:prSet/>
      <dgm:spPr/>
      <dgm:t>
        <a:bodyPr/>
        <a:lstStyle/>
        <a:p>
          <a:endParaRPr lang="en-US"/>
        </a:p>
      </dgm:t>
    </dgm:pt>
    <dgm:pt modelId="{E7663103-0582-417E-AD2C-3CBE33E4DCBE}" type="pres">
      <dgm:prSet presAssocID="{692C5EB4-0F47-4E99-8714-C8CE4DDEA788}" presName="Name0" presStyleCnt="0">
        <dgm:presLayoutVars>
          <dgm:chMax val="7"/>
          <dgm:chPref val="7"/>
          <dgm:dir/>
        </dgm:presLayoutVars>
      </dgm:prSet>
      <dgm:spPr/>
    </dgm:pt>
    <dgm:pt modelId="{12C91E6B-2FEE-40D8-B878-55BE9F25C448}" type="pres">
      <dgm:prSet presAssocID="{692C5EB4-0F47-4E99-8714-C8CE4DDEA788}" presName="Name1" presStyleCnt="0"/>
      <dgm:spPr/>
    </dgm:pt>
    <dgm:pt modelId="{FBC930CD-3BBF-4E0A-9667-A01B9586A3AF}" type="pres">
      <dgm:prSet presAssocID="{692C5EB4-0F47-4E99-8714-C8CE4DDEA788}" presName="cycle" presStyleCnt="0"/>
      <dgm:spPr/>
    </dgm:pt>
    <dgm:pt modelId="{548407E7-CA5F-4308-9EC2-A80D792BDCF6}" type="pres">
      <dgm:prSet presAssocID="{692C5EB4-0F47-4E99-8714-C8CE4DDEA788}" presName="srcNode" presStyleLbl="node1" presStyleIdx="0" presStyleCnt="4"/>
      <dgm:spPr/>
    </dgm:pt>
    <dgm:pt modelId="{165A09F2-2F32-4005-B616-70AF04BEF105}" type="pres">
      <dgm:prSet presAssocID="{692C5EB4-0F47-4E99-8714-C8CE4DDEA788}" presName="conn" presStyleLbl="parChTrans1D2" presStyleIdx="0" presStyleCnt="1"/>
      <dgm:spPr/>
    </dgm:pt>
    <dgm:pt modelId="{CECB688F-A042-4162-9367-72659672D9C2}" type="pres">
      <dgm:prSet presAssocID="{692C5EB4-0F47-4E99-8714-C8CE4DDEA788}" presName="extraNode" presStyleLbl="node1" presStyleIdx="0" presStyleCnt="4"/>
      <dgm:spPr/>
    </dgm:pt>
    <dgm:pt modelId="{55AD593F-1784-4324-8C50-55C7AC4A987C}" type="pres">
      <dgm:prSet presAssocID="{692C5EB4-0F47-4E99-8714-C8CE4DDEA788}" presName="dstNode" presStyleLbl="node1" presStyleIdx="0" presStyleCnt="4"/>
      <dgm:spPr/>
    </dgm:pt>
    <dgm:pt modelId="{40CFB7A6-58F7-453E-906F-A97D1C71AFE4}" type="pres">
      <dgm:prSet presAssocID="{1F5BFDFB-DF37-45A2-9D53-5D042F32673F}" presName="text_1" presStyleLbl="node1" presStyleIdx="0" presStyleCnt="4">
        <dgm:presLayoutVars>
          <dgm:bulletEnabled val="1"/>
        </dgm:presLayoutVars>
      </dgm:prSet>
      <dgm:spPr/>
    </dgm:pt>
    <dgm:pt modelId="{B4FBE220-3DD0-4DE2-BEA8-4447B80359F6}" type="pres">
      <dgm:prSet presAssocID="{1F5BFDFB-DF37-45A2-9D53-5D042F32673F}" presName="accent_1" presStyleCnt="0"/>
      <dgm:spPr/>
    </dgm:pt>
    <dgm:pt modelId="{A865C7E5-3C02-4F02-8FF4-D8F4F174ECC4}" type="pres">
      <dgm:prSet presAssocID="{1F5BFDFB-DF37-45A2-9D53-5D042F32673F}" presName="accentRepeatNode" presStyleLbl="solidFgAcc1" presStyleIdx="0" presStyleCnt="4"/>
      <dgm:spPr/>
    </dgm:pt>
    <dgm:pt modelId="{80DB20F0-CE6F-4C5C-A971-6AF45E0BB01A}" type="pres">
      <dgm:prSet presAssocID="{E840FA6B-E6C3-4EFC-B7BF-622ECF531E94}" presName="text_2" presStyleLbl="node1" presStyleIdx="1" presStyleCnt="4">
        <dgm:presLayoutVars>
          <dgm:bulletEnabled val="1"/>
        </dgm:presLayoutVars>
      </dgm:prSet>
      <dgm:spPr/>
    </dgm:pt>
    <dgm:pt modelId="{0FB2A197-5571-4FE2-9536-1741234BBF5F}" type="pres">
      <dgm:prSet presAssocID="{E840FA6B-E6C3-4EFC-B7BF-622ECF531E94}" presName="accent_2" presStyleCnt="0"/>
      <dgm:spPr/>
    </dgm:pt>
    <dgm:pt modelId="{6A74E1AA-8201-4395-A7F2-D4DF212101C5}" type="pres">
      <dgm:prSet presAssocID="{E840FA6B-E6C3-4EFC-B7BF-622ECF531E94}" presName="accentRepeatNode" presStyleLbl="solidFgAcc1" presStyleIdx="1" presStyleCnt="4"/>
      <dgm:spPr/>
    </dgm:pt>
    <dgm:pt modelId="{86F57CC4-7379-4471-8999-C682DF590994}" type="pres">
      <dgm:prSet presAssocID="{C9E762A7-23EB-4181-B232-07C1024059A0}" presName="text_3" presStyleLbl="node1" presStyleIdx="2" presStyleCnt="4">
        <dgm:presLayoutVars>
          <dgm:bulletEnabled val="1"/>
        </dgm:presLayoutVars>
      </dgm:prSet>
      <dgm:spPr/>
    </dgm:pt>
    <dgm:pt modelId="{B9053178-610E-4C4B-8DD0-203898C8D971}" type="pres">
      <dgm:prSet presAssocID="{C9E762A7-23EB-4181-B232-07C1024059A0}" presName="accent_3" presStyleCnt="0"/>
      <dgm:spPr/>
    </dgm:pt>
    <dgm:pt modelId="{F3B45707-2F0B-4279-84E2-BFC217B36CD7}" type="pres">
      <dgm:prSet presAssocID="{C9E762A7-23EB-4181-B232-07C1024059A0}" presName="accentRepeatNode" presStyleLbl="solidFgAcc1" presStyleIdx="2" presStyleCnt="4"/>
      <dgm:spPr/>
    </dgm:pt>
    <dgm:pt modelId="{17C3DE91-494C-45E6-87C8-6B6E2AC1D61C}" type="pres">
      <dgm:prSet presAssocID="{433FEC4A-5E08-45FA-81E2-3D2381A09F50}" presName="text_4" presStyleLbl="node1" presStyleIdx="3" presStyleCnt="4">
        <dgm:presLayoutVars>
          <dgm:bulletEnabled val="1"/>
        </dgm:presLayoutVars>
      </dgm:prSet>
      <dgm:spPr/>
    </dgm:pt>
    <dgm:pt modelId="{B95D7840-879E-4EF2-B4C3-F2D744B4DC6E}" type="pres">
      <dgm:prSet presAssocID="{433FEC4A-5E08-45FA-81E2-3D2381A09F50}" presName="accent_4" presStyleCnt="0"/>
      <dgm:spPr/>
    </dgm:pt>
    <dgm:pt modelId="{46BD148D-24C6-4305-B850-7BF2B2DF3143}" type="pres">
      <dgm:prSet presAssocID="{433FEC4A-5E08-45FA-81E2-3D2381A09F50}" presName="accentRepeatNode" presStyleLbl="solidFgAcc1" presStyleIdx="3" presStyleCnt="4"/>
      <dgm:spPr/>
    </dgm:pt>
  </dgm:ptLst>
  <dgm:cxnLst>
    <dgm:cxn modelId="{3051B60E-F512-4714-AFBE-60B99EB833D8}" type="presOf" srcId="{C9E762A7-23EB-4181-B232-07C1024059A0}" destId="{86F57CC4-7379-4471-8999-C682DF590994}" srcOrd="0" destOrd="0" presId="urn:microsoft.com/office/officeart/2008/layout/VerticalCurvedList"/>
    <dgm:cxn modelId="{6326AF3D-A772-4906-9E92-CA1B8CCC26AB}" srcId="{692C5EB4-0F47-4E99-8714-C8CE4DDEA788}" destId="{1F5BFDFB-DF37-45A2-9D53-5D042F32673F}" srcOrd="0" destOrd="0" parTransId="{5196E331-5D30-476C-B674-5A0D6918D27B}" sibTransId="{081B2A2B-B56A-4179-8BF7-F6E394A25A3A}"/>
    <dgm:cxn modelId="{4460225D-B4B5-4FA7-9D2A-AD1B91A98915}" srcId="{692C5EB4-0F47-4E99-8714-C8CE4DDEA788}" destId="{433FEC4A-5E08-45FA-81E2-3D2381A09F50}" srcOrd="3" destOrd="0" parTransId="{7F7B1C02-4BDE-4A0C-982B-D93648ED4385}" sibTransId="{16FFC78E-4DF1-4440-A240-C80AE53CEC68}"/>
    <dgm:cxn modelId="{B2D3E082-4CA3-4E67-8C5B-FAB46657119F}" srcId="{692C5EB4-0F47-4E99-8714-C8CE4DDEA788}" destId="{E840FA6B-E6C3-4EFC-B7BF-622ECF531E94}" srcOrd="1" destOrd="0" parTransId="{948506CB-D3F9-4607-A011-C035462CC2D5}" sibTransId="{277ED97D-E945-476D-ACD2-F1C9389761B3}"/>
    <dgm:cxn modelId="{61687F85-2B3A-4029-8974-E0CC62FB3AB7}" type="presOf" srcId="{081B2A2B-B56A-4179-8BF7-F6E394A25A3A}" destId="{165A09F2-2F32-4005-B616-70AF04BEF105}" srcOrd="0" destOrd="0" presId="urn:microsoft.com/office/officeart/2008/layout/VerticalCurvedList"/>
    <dgm:cxn modelId="{9314298A-EB3E-40A7-9C07-550708BA2CBD}" srcId="{692C5EB4-0F47-4E99-8714-C8CE4DDEA788}" destId="{C9E762A7-23EB-4181-B232-07C1024059A0}" srcOrd="2" destOrd="0" parTransId="{5CD3460C-3E38-40AB-8C09-319E91189238}" sibTransId="{76E7F011-F443-43B9-B673-75369CB11FF7}"/>
    <dgm:cxn modelId="{B2944093-468E-4FE3-804B-3F462E7A2CCC}" type="presOf" srcId="{692C5EB4-0F47-4E99-8714-C8CE4DDEA788}" destId="{E7663103-0582-417E-AD2C-3CBE33E4DCBE}" srcOrd="0" destOrd="0" presId="urn:microsoft.com/office/officeart/2008/layout/VerticalCurvedList"/>
    <dgm:cxn modelId="{89E0C894-74CD-4690-BF37-8C88E069F6DB}" type="presOf" srcId="{433FEC4A-5E08-45FA-81E2-3D2381A09F50}" destId="{17C3DE91-494C-45E6-87C8-6B6E2AC1D61C}" srcOrd="0" destOrd="0" presId="urn:microsoft.com/office/officeart/2008/layout/VerticalCurvedList"/>
    <dgm:cxn modelId="{CBDCD0EA-EBE8-418C-9E4C-BAC5207B3F4B}" type="presOf" srcId="{1F5BFDFB-DF37-45A2-9D53-5D042F32673F}" destId="{40CFB7A6-58F7-453E-906F-A97D1C71AFE4}" srcOrd="0" destOrd="0" presId="urn:microsoft.com/office/officeart/2008/layout/VerticalCurvedList"/>
    <dgm:cxn modelId="{B870BCEC-D370-427A-8F01-AA5DA242A079}" type="presOf" srcId="{E840FA6B-E6C3-4EFC-B7BF-622ECF531E94}" destId="{80DB20F0-CE6F-4C5C-A971-6AF45E0BB01A}" srcOrd="0" destOrd="0" presId="urn:microsoft.com/office/officeart/2008/layout/VerticalCurvedList"/>
    <dgm:cxn modelId="{925625DD-8062-4112-ACB8-9F1BBE13FB04}" type="presParOf" srcId="{E7663103-0582-417E-AD2C-3CBE33E4DCBE}" destId="{12C91E6B-2FEE-40D8-B878-55BE9F25C448}" srcOrd="0" destOrd="0" presId="urn:microsoft.com/office/officeart/2008/layout/VerticalCurvedList"/>
    <dgm:cxn modelId="{FBEA3C98-DD46-4666-8E9B-145D3AA8D6BB}" type="presParOf" srcId="{12C91E6B-2FEE-40D8-B878-55BE9F25C448}" destId="{FBC930CD-3BBF-4E0A-9667-A01B9586A3AF}" srcOrd="0" destOrd="0" presId="urn:microsoft.com/office/officeart/2008/layout/VerticalCurvedList"/>
    <dgm:cxn modelId="{9C733792-2B25-4033-9DA8-7C067E7274CD}" type="presParOf" srcId="{FBC930CD-3BBF-4E0A-9667-A01B9586A3AF}" destId="{548407E7-CA5F-4308-9EC2-A80D792BDCF6}" srcOrd="0" destOrd="0" presId="urn:microsoft.com/office/officeart/2008/layout/VerticalCurvedList"/>
    <dgm:cxn modelId="{4C3C120F-A3CF-4875-82E9-26E44F0934FC}" type="presParOf" srcId="{FBC930CD-3BBF-4E0A-9667-A01B9586A3AF}" destId="{165A09F2-2F32-4005-B616-70AF04BEF105}" srcOrd="1" destOrd="0" presId="urn:microsoft.com/office/officeart/2008/layout/VerticalCurvedList"/>
    <dgm:cxn modelId="{96EAB0EC-1711-4C9A-B39C-3665D50A17BD}" type="presParOf" srcId="{FBC930CD-3BBF-4E0A-9667-A01B9586A3AF}" destId="{CECB688F-A042-4162-9367-72659672D9C2}" srcOrd="2" destOrd="0" presId="urn:microsoft.com/office/officeart/2008/layout/VerticalCurvedList"/>
    <dgm:cxn modelId="{53B6FFBF-E480-4E78-8843-37ABD9031C3D}" type="presParOf" srcId="{FBC930CD-3BBF-4E0A-9667-A01B9586A3AF}" destId="{55AD593F-1784-4324-8C50-55C7AC4A987C}" srcOrd="3" destOrd="0" presId="urn:microsoft.com/office/officeart/2008/layout/VerticalCurvedList"/>
    <dgm:cxn modelId="{57DCD716-74FB-47D7-9A4D-894D47F02DCA}" type="presParOf" srcId="{12C91E6B-2FEE-40D8-B878-55BE9F25C448}" destId="{40CFB7A6-58F7-453E-906F-A97D1C71AFE4}" srcOrd="1" destOrd="0" presId="urn:microsoft.com/office/officeart/2008/layout/VerticalCurvedList"/>
    <dgm:cxn modelId="{F6E7AF63-E7D1-4A0D-8AAA-5BEE601DDA8C}" type="presParOf" srcId="{12C91E6B-2FEE-40D8-B878-55BE9F25C448}" destId="{B4FBE220-3DD0-4DE2-BEA8-4447B80359F6}" srcOrd="2" destOrd="0" presId="urn:microsoft.com/office/officeart/2008/layout/VerticalCurvedList"/>
    <dgm:cxn modelId="{723E258F-DE70-48FB-9F81-5978E2E7DF12}" type="presParOf" srcId="{B4FBE220-3DD0-4DE2-BEA8-4447B80359F6}" destId="{A865C7E5-3C02-4F02-8FF4-D8F4F174ECC4}" srcOrd="0" destOrd="0" presId="urn:microsoft.com/office/officeart/2008/layout/VerticalCurvedList"/>
    <dgm:cxn modelId="{C5080753-37E1-427C-BEA6-E3869A5674C7}" type="presParOf" srcId="{12C91E6B-2FEE-40D8-B878-55BE9F25C448}" destId="{80DB20F0-CE6F-4C5C-A971-6AF45E0BB01A}" srcOrd="3" destOrd="0" presId="urn:microsoft.com/office/officeart/2008/layout/VerticalCurvedList"/>
    <dgm:cxn modelId="{3728220C-537F-4053-86AE-D417D7D0E84E}" type="presParOf" srcId="{12C91E6B-2FEE-40D8-B878-55BE9F25C448}" destId="{0FB2A197-5571-4FE2-9536-1741234BBF5F}" srcOrd="4" destOrd="0" presId="urn:microsoft.com/office/officeart/2008/layout/VerticalCurvedList"/>
    <dgm:cxn modelId="{7550A8FA-16EE-4B15-AA81-9175A13823A0}" type="presParOf" srcId="{0FB2A197-5571-4FE2-9536-1741234BBF5F}" destId="{6A74E1AA-8201-4395-A7F2-D4DF212101C5}" srcOrd="0" destOrd="0" presId="urn:microsoft.com/office/officeart/2008/layout/VerticalCurvedList"/>
    <dgm:cxn modelId="{4B2788B7-82AD-4209-BB25-D18F8DCCD77E}" type="presParOf" srcId="{12C91E6B-2FEE-40D8-B878-55BE9F25C448}" destId="{86F57CC4-7379-4471-8999-C682DF590994}" srcOrd="5" destOrd="0" presId="urn:microsoft.com/office/officeart/2008/layout/VerticalCurvedList"/>
    <dgm:cxn modelId="{DAC9F5F7-A36E-4F88-8309-DC2731824E5C}" type="presParOf" srcId="{12C91E6B-2FEE-40D8-B878-55BE9F25C448}" destId="{B9053178-610E-4C4B-8DD0-203898C8D971}" srcOrd="6" destOrd="0" presId="urn:microsoft.com/office/officeart/2008/layout/VerticalCurvedList"/>
    <dgm:cxn modelId="{D36B07CF-1AE5-4295-8B4E-4165BF00F8C8}" type="presParOf" srcId="{B9053178-610E-4C4B-8DD0-203898C8D971}" destId="{F3B45707-2F0B-4279-84E2-BFC217B36CD7}" srcOrd="0" destOrd="0" presId="urn:microsoft.com/office/officeart/2008/layout/VerticalCurvedList"/>
    <dgm:cxn modelId="{9B96F03A-F4C7-4DFC-B2E0-34DFD932ABD0}" type="presParOf" srcId="{12C91E6B-2FEE-40D8-B878-55BE9F25C448}" destId="{17C3DE91-494C-45E6-87C8-6B6E2AC1D61C}" srcOrd="7" destOrd="0" presId="urn:microsoft.com/office/officeart/2008/layout/VerticalCurvedList"/>
    <dgm:cxn modelId="{D355665E-B4EE-4546-AB9D-DEF351EB1F7A}" type="presParOf" srcId="{12C91E6B-2FEE-40D8-B878-55BE9F25C448}" destId="{B95D7840-879E-4EF2-B4C3-F2D744B4DC6E}" srcOrd="8" destOrd="0" presId="urn:microsoft.com/office/officeart/2008/layout/VerticalCurvedList"/>
    <dgm:cxn modelId="{88F205DB-D4BA-47E3-99B8-E943594AAB33}" type="presParOf" srcId="{B95D7840-879E-4EF2-B4C3-F2D744B4DC6E}" destId="{46BD148D-24C6-4305-B850-7BF2B2DF314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A09F2-2F32-4005-B616-70AF04BEF105}">
      <dsp:nvSpPr>
        <dsp:cNvPr id="0" name=""/>
        <dsp:cNvSpPr/>
      </dsp:nvSpPr>
      <dsp:spPr>
        <a:xfrm>
          <a:off x="-5329470" y="-816167"/>
          <a:ext cx="6346102" cy="6346102"/>
        </a:xfrm>
        <a:prstGeom prst="blockArc">
          <a:avLst>
            <a:gd name="adj1" fmla="val 18900000"/>
            <a:gd name="adj2" fmla="val 2700000"/>
            <a:gd name="adj3" fmla="val 34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CFB7A6-58F7-453E-906F-A97D1C71AFE4}">
      <dsp:nvSpPr>
        <dsp:cNvPr id="0" name=""/>
        <dsp:cNvSpPr/>
      </dsp:nvSpPr>
      <dsp:spPr>
        <a:xfrm>
          <a:off x="532256" y="362394"/>
          <a:ext cx="6775551" cy="7251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5600"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a:t>Generate a comprehensive mind map for a given study material.</a:t>
          </a:r>
        </a:p>
      </dsp:txBody>
      <dsp:txXfrm>
        <a:off x="532256" y="362394"/>
        <a:ext cx="6775551" cy="725165"/>
      </dsp:txXfrm>
    </dsp:sp>
    <dsp:sp modelId="{A865C7E5-3C02-4F02-8FF4-D8F4F174ECC4}">
      <dsp:nvSpPr>
        <dsp:cNvPr id="0" name=""/>
        <dsp:cNvSpPr/>
      </dsp:nvSpPr>
      <dsp:spPr>
        <a:xfrm>
          <a:off x="79028" y="271748"/>
          <a:ext cx="906457" cy="90645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DB20F0-CE6F-4C5C-A971-6AF45E0BB01A}">
      <dsp:nvSpPr>
        <dsp:cNvPr id="0" name=""/>
        <dsp:cNvSpPr/>
      </dsp:nvSpPr>
      <dsp:spPr>
        <a:xfrm>
          <a:off x="948010" y="1450331"/>
          <a:ext cx="6359797" cy="7251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5600"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a:t>Generate a set of questions and answers from the study material and categorize them according to bloom’s taxonomy. </a:t>
          </a:r>
        </a:p>
      </dsp:txBody>
      <dsp:txXfrm>
        <a:off x="948010" y="1450331"/>
        <a:ext cx="6359797" cy="725165"/>
      </dsp:txXfrm>
    </dsp:sp>
    <dsp:sp modelId="{6A74E1AA-8201-4395-A7F2-D4DF212101C5}">
      <dsp:nvSpPr>
        <dsp:cNvPr id="0" name=""/>
        <dsp:cNvSpPr/>
      </dsp:nvSpPr>
      <dsp:spPr>
        <a:xfrm>
          <a:off x="494782" y="1359686"/>
          <a:ext cx="906457" cy="90645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F57CC4-7379-4471-8999-C682DF590994}">
      <dsp:nvSpPr>
        <dsp:cNvPr id="0" name=""/>
        <dsp:cNvSpPr/>
      </dsp:nvSpPr>
      <dsp:spPr>
        <a:xfrm>
          <a:off x="948010" y="2538269"/>
          <a:ext cx="6359797" cy="7251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5600"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a:t>Track and forecast student performance in a specific subject.</a:t>
          </a:r>
        </a:p>
      </dsp:txBody>
      <dsp:txXfrm>
        <a:off x="948010" y="2538269"/>
        <a:ext cx="6359797" cy="725165"/>
      </dsp:txXfrm>
    </dsp:sp>
    <dsp:sp modelId="{F3B45707-2F0B-4279-84E2-BFC217B36CD7}">
      <dsp:nvSpPr>
        <dsp:cNvPr id="0" name=""/>
        <dsp:cNvSpPr/>
      </dsp:nvSpPr>
      <dsp:spPr>
        <a:xfrm>
          <a:off x="494782" y="2447623"/>
          <a:ext cx="906457" cy="90645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C3DE91-494C-45E6-87C8-6B6E2AC1D61C}">
      <dsp:nvSpPr>
        <dsp:cNvPr id="0" name=""/>
        <dsp:cNvSpPr/>
      </dsp:nvSpPr>
      <dsp:spPr>
        <a:xfrm>
          <a:off x="532256" y="3626206"/>
          <a:ext cx="6775551" cy="7251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5600"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a:t>Provide online extra study resources related to the upload study material. </a:t>
          </a:r>
        </a:p>
      </dsp:txBody>
      <dsp:txXfrm>
        <a:off x="532256" y="3626206"/>
        <a:ext cx="6775551" cy="725165"/>
      </dsp:txXfrm>
    </dsp:sp>
    <dsp:sp modelId="{46BD148D-24C6-4305-B850-7BF2B2DF3143}">
      <dsp:nvSpPr>
        <dsp:cNvPr id="0" name=""/>
        <dsp:cNvSpPr/>
      </dsp:nvSpPr>
      <dsp:spPr>
        <a:xfrm>
          <a:off x="79028" y="3535560"/>
          <a:ext cx="906457" cy="90645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BAAE38-79BE-4082-9A4D-2BEC47341C04}" type="datetimeFigureOut">
              <a:rPr lang="en-US" smtClean="0"/>
              <a:t>2023-04-06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F15613-D24F-46B4-9010-BD7B318E3C30}" type="slidenum">
              <a:rPr lang="en-US" smtClean="0"/>
              <a:t>‹#›</a:t>
            </a:fld>
            <a:endParaRPr lang="en-US"/>
          </a:p>
        </p:txBody>
      </p:sp>
    </p:spTree>
    <p:extLst>
      <p:ext uri="{BB962C8B-B14F-4D97-AF65-F5344CB8AC3E}">
        <p14:creationId xmlns:p14="http://schemas.microsoft.com/office/powerpoint/2010/main" val="2864050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BCF22-2D75-4779-9C8B-6270AA3FA919}" type="datetimeFigureOut">
              <a:rPr lang="en-US" smtClean="0"/>
              <a:t>2023-04-06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B8AC8-E212-48B2-9917-7448FC83DD17}" type="slidenum">
              <a:rPr lang="en-US" smtClean="0"/>
              <a:t>‹#›</a:t>
            </a:fld>
            <a:endParaRPr lang="en-US"/>
          </a:p>
        </p:txBody>
      </p:sp>
    </p:spTree>
    <p:extLst>
      <p:ext uri="{BB962C8B-B14F-4D97-AF65-F5344CB8AC3E}">
        <p14:creationId xmlns:p14="http://schemas.microsoft.com/office/powerpoint/2010/main" val="1786590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C0B8AC8-E212-48B2-9917-7448FC83DD17}" type="slidenum">
              <a:rPr lang="en-US" smtClean="0"/>
              <a:t>1</a:t>
            </a:fld>
            <a:endParaRPr lang="en-US"/>
          </a:p>
        </p:txBody>
      </p:sp>
    </p:spTree>
    <p:extLst>
      <p:ext uri="{BB962C8B-B14F-4D97-AF65-F5344CB8AC3E}">
        <p14:creationId xmlns:p14="http://schemas.microsoft.com/office/powerpoint/2010/main" val="3437573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C0B8AC8-E212-48B2-9917-7448FC83DD17}" type="slidenum">
              <a:rPr lang="en-US" smtClean="0"/>
              <a:t>31</a:t>
            </a:fld>
            <a:endParaRPr lang="en-US"/>
          </a:p>
        </p:txBody>
      </p:sp>
    </p:spTree>
    <p:extLst>
      <p:ext uri="{BB962C8B-B14F-4D97-AF65-F5344CB8AC3E}">
        <p14:creationId xmlns:p14="http://schemas.microsoft.com/office/powerpoint/2010/main" val="3040254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C0B8AC8-E212-48B2-9917-7448FC83DD17}" type="slidenum">
              <a:rPr lang="en-US" smtClean="0"/>
              <a:t>32</a:t>
            </a:fld>
            <a:endParaRPr lang="en-US"/>
          </a:p>
        </p:txBody>
      </p:sp>
    </p:spTree>
    <p:extLst>
      <p:ext uri="{BB962C8B-B14F-4D97-AF65-F5344CB8AC3E}">
        <p14:creationId xmlns:p14="http://schemas.microsoft.com/office/powerpoint/2010/main" val="232340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F6E6B-3060-851E-2AA2-38A70FF896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BFB6D0-373A-890F-0EDB-8C4ABE1C91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E69121-1D4A-40A2-F625-F7E899AA0B0E}"/>
              </a:ext>
            </a:extLst>
          </p:cNvPr>
          <p:cNvSpPr>
            <a:spLocks noGrp="1"/>
          </p:cNvSpPr>
          <p:nvPr>
            <p:ph type="dt" sz="half" idx="10"/>
          </p:nvPr>
        </p:nvSpPr>
        <p:spPr/>
        <p:txBody>
          <a:bodyPr/>
          <a:lstStyle/>
          <a:p>
            <a:fld id="{B61BEF0D-F0BB-DE4B-95CE-6DB70DBA9567}" type="datetimeFigureOut">
              <a:rPr lang="en-US" smtClean="0"/>
              <a:pPr/>
              <a:t>2023-04-06</a:t>
            </a:fld>
            <a:endParaRPr lang="en-US"/>
          </a:p>
        </p:txBody>
      </p:sp>
      <p:sp>
        <p:nvSpPr>
          <p:cNvPr id="5" name="Footer Placeholder 4">
            <a:extLst>
              <a:ext uri="{FF2B5EF4-FFF2-40B4-BE49-F238E27FC236}">
                <a16:creationId xmlns:a16="http://schemas.microsoft.com/office/drawing/2014/main" id="{27EF6BA2-DE14-9CC3-77A0-AD43148D9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97CDA-12D2-A34B-DAE7-42E08DBE916D}"/>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0601256"/>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33AEC-877C-776D-EA2B-E4165CBA83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072A09-B18F-3A69-F537-BE36C6BAED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94C8F9-7D6D-340B-7AAE-0F8E46038AF0}"/>
              </a:ext>
            </a:extLst>
          </p:cNvPr>
          <p:cNvSpPr>
            <a:spLocks noGrp="1"/>
          </p:cNvSpPr>
          <p:nvPr>
            <p:ph type="dt" sz="half" idx="10"/>
          </p:nvPr>
        </p:nvSpPr>
        <p:spPr/>
        <p:txBody>
          <a:bodyPr/>
          <a:lstStyle/>
          <a:p>
            <a:fld id="{55C6B4A9-1611-4792-9094-5F34BCA07E0B}" type="datetimeFigureOut">
              <a:rPr lang="en-US" smtClean="0"/>
              <a:t>2023-04-06</a:t>
            </a:fld>
            <a:endParaRPr lang="en-US"/>
          </a:p>
        </p:txBody>
      </p:sp>
      <p:sp>
        <p:nvSpPr>
          <p:cNvPr id="5" name="Footer Placeholder 4">
            <a:extLst>
              <a:ext uri="{FF2B5EF4-FFF2-40B4-BE49-F238E27FC236}">
                <a16:creationId xmlns:a16="http://schemas.microsoft.com/office/drawing/2014/main" id="{02D9409D-C6D3-DD2D-A5E5-79D6FC776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3C4D98-D4DC-CF86-4763-6673E948A06D}"/>
              </a:ext>
            </a:extLst>
          </p:cNvPr>
          <p:cNvSpPr>
            <a:spLocks noGrp="1"/>
          </p:cNvSpPr>
          <p:nvPr>
            <p:ph type="sldNum" sz="quarter" idx="12"/>
          </p:nvPr>
        </p:nvSpPr>
        <p:spPr/>
        <p:txBody>
          <a:bodyPr/>
          <a:lstStyle/>
          <a:p>
            <a:fld id="{89333C77-0158-454C-844F-B7AB9BD7DAD4}" type="slidenum">
              <a:rPr lang="en-US" smtClean="0"/>
              <a:t>‹#›</a:t>
            </a:fld>
            <a:endParaRPr lang="en-US"/>
          </a:p>
        </p:txBody>
      </p:sp>
      <p:sp>
        <p:nvSpPr>
          <p:cNvPr id="7" name="二等辺三角形 10">
            <a:extLst>
              <a:ext uri="{FF2B5EF4-FFF2-40B4-BE49-F238E27FC236}">
                <a16:creationId xmlns:a16="http://schemas.microsoft.com/office/drawing/2014/main" id="{78E82D8C-CC38-4151-F138-D2C07EDEC5C7}"/>
              </a:ext>
            </a:extLst>
          </p:cNvPr>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263994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9D8B1D-63A5-3709-3865-B24C9EEF7F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847D49-880C-352A-FD5D-1C5EB7CF5A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AF7105-EBEC-2AB6-03F9-470FCA20CC23}"/>
              </a:ext>
            </a:extLst>
          </p:cNvPr>
          <p:cNvSpPr>
            <a:spLocks noGrp="1"/>
          </p:cNvSpPr>
          <p:nvPr>
            <p:ph type="dt" sz="half" idx="10"/>
          </p:nvPr>
        </p:nvSpPr>
        <p:spPr/>
        <p:txBody>
          <a:bodyPr/>
          <a:lstStyle/>
          <a:p>
            <a:fld id="{B61BEF0D-F0BB-DE4B-95CE-6DB70DBA9567}" type="datetimeFigureOut">
              <a:rPr lang="en-US" smtClean="0"/>
              <a:pPr/>
              <a:t>2023-04-06</a:t>
            </a:fld>
            <a:endParaRPr lang="en-US"/>
          </a:p>
        </p:txBody>
      </p:sp>
      <p:sp>
        <p:nvSpPr>
          <p:cNvPr id="5" name="Footer Placeholder 4">
            <a:extLst>
              <a:ext uri="{FF2B5EF4-FFF2-40B4-BE49-F238E27FC236}">
                <a16:creationId xmlns:a16="http://schemas.microsoft.com/office/drawing/2014/main" id="{B85961E3-324C-38FB-1958-5FC97946AE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E1A7BE-E3DD-175C-ED9F-0992F998BE57}"/>
              </a:ext>
            </a:extLst>
          </p:cNvPr>
          <p:cNvSpPr>
            <a:spLocks noGrp="1"/>
          </p:cNvSpPr>
          <p:nvPr>
            <p:ph type="sldNum" sz="quarter" idx="12"/>
          </p:nvPr>
        </p:nvSpPr>
        <p:spPr/>
        <p:txBody>
          <a:bodyPr/>
          <a:lstStyle/>
          <a:p>
            <a:fld id="{D57F1E4F-1CFF-5643-939E-217C01CDF565}" type="slidenum">
              <a:rPr lang="en-US" smtClean="0"/>
              <a:pPr/>
              <a:t>‹#›</a:t>
            </a:fld>
            <a:endParaRPr lang="en-US"/>
          </a:p>
        </p:txBody>
      </p:sp>
      <p:sp>
        <p:nvSpPr>
          <p:cNvPr id="7" name="二等辺三角形 9">
            <a:extLst>
              <a:ext uri="{FF2B5EF4-FFF2-40B4-BE49-F238E27FC236}">
                <a16:creationId xmlns:a16="http://schemas.microsoft.com/office/drawing/2014/main" id="{76655FBD-5664-009F-2895-B5B9AF150CEA}"/>
              </a:ext>
            </a:extLst>
          </p:cNvPr>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8" name="二等辺三角形 10">
            <a:extLst>
              <a:ext uri="{FF2B5EF4-FFF2-40B4-BE49-F238E27FC236}">
                <a16:creationId xmlns:a16="http://schemas.microsoft.com/office/drawing/2014/main" id="{13EF4E8E-3806-4D21-4F76-4F59BD50A589}"/>
              </a:ext>
            </a:extLst>
          </p:cNvPr>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1235583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37A64-F6D9-667E-863C-3D14857C88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672BB5-B677-D1A7-C02B-E9F1B74992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1BFC4-87DE-5623-F2BC-9668745A7719}"/>
              </a:ext>
            </a:extLst>
          </p:cNvPr>
          <p:cNvSpPr>
            <a:spLocks noGrp="1"/>
          </p:cNvSpPr>
          <p:nvPr>
            <p:ph type="dt" sz="half" idx="10"/>
          </p:nvPr>
        </p:nvSpPr>
        <p:spPr/>
        <p:txBody>
          <a:bodyPr/>
          <a:lstStyle/>
          <a:p>
            <a:fld id="{B61BEF0D-F0BB-DE4B-95CE-6DB70DBA9567}" type="datetimeFigureOut">
              <a:rPr lang="en-US" smtClean="0"/>
              <a:pPr/>
              <a:t>2023-04-06</a:t>
            </a:fld>
            <a:endParaRPr lang="en-US"/>
          </a:p>
        </p:txBody>
      </p:sp>
      <p:sp>
        <p:nvSpPr>
          <p:cNvPr id="5" name="Footer Placeholder 4">
            <a:extLst>
              <a:ext uri="{FF2B5EF4-FFF2-40B4-BE49-F238E27FC236}">
                <a16:creationId xmlns:a16="http://schemas.microsoft.com/office/drawing/2014/main" id="{9F9B937A-FAB7-7777-004A-D505A7A02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350F6C-DB69-9C1F-32E1-C02D1C51D71C}"/>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15692480"/>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8E751-ED37-C470-B3AF-6153AB46DB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53C52D-F4AB-1726-EEE3-7188E71BC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0436B8-127C-EA73-4087-55F663CAF36A}"/>
              </a:ext>
            </a:extLst>
          </p:cNvPr>
          <p:cNvSpPr>
            <a:spLocks noGrp="1"/>
          </p:cNvSpPr>
          <p:nvPr>
            <p:ph type="dt" sz="half" idx="10"/>
          </p:nvPr>
        </p:nvSpPr>
        <p:spPr/>
        <p:txBody>
          <a:bodyPr/>
          <a:lstStyle/>
          <a:p>
            <a:fld id="{B61BEF0D-F0BB-DE4B-95CE-6DB70DBA9567}" type="datetimeFigureOut">
              <a:rPr lang="en-US" smtClean="0"/>
              <a:pPr/>
              <a:t>2023-04-06</a:t>
            </a:fld>
            <a:endParaRPr lang="en-US"/>
          </a:p>
        </p:txBody>
      </p:sp>
      <p:sp>
        <p:nvSpPr>
          <p:cNvPr id="5" name="Footer Placeholder 4">
            <a:extLst>
              <a:ext uri="{FF2B5EF4-FFF2-40B4-BE49-F238E27FC236}">
                <a16:creationId xmlns:a16="http://schemas.microsoft.com/office/drawing/2014/main" id="{A5D2552F-BB0E-18A2-1A20-B0AA264D41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11984-D892-0366-637E-CB46A60E1D4A}"/>
              </a:ext>
            </a:extLst>
          </p:cNvPr>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a:extLst>
              <a:ext uri="{FF2B5EF4-FFF2-40B4-BE49-F238E27FC236}">
                <a16:creationId xmlns:a16="http://schemas.microsoft.com/office/drawing/2014/main" id="{27B8CDDB-92AE-1ED0-B0F7-69B47AB12D5F}"/>
              </a:ext>
            </a:extLst>
          </p:cNvPr>
          <p:cNvSpPr/>
          <p:nvPr userDrawn="1"/>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a:solidFill>
                  <a:schemeClr val="tx1"/>
                </a:solidFill>
              </a:rPr>
              <a:t>ITXXXXXXXX</a:t>
            </a:r>
            <a:r>
              <a:rPr lang="en-US" sz="1800">
                <a:solidFill>
                  <a:schemeClr val="tx1"/>
                </a:solidFill>
              </a:rPr>
              <a:t>   |   &lt;</a:t>
            </a:r>
            <a:r>
              <a:rPr lang="en-US" sz="1800" b="1">
                <a:solidFill>
                  <a:schemeClr val="tx1"/>
                </a:solidFill>
              </a:rPr>
              <a:t>&lt;Student Name&gt;&gt;   </a:t>
            </a:r>
            <a:r>
              <a:rPr lang="en-US" sz="1800">
                <a:solidFill>
                  <a:schemeClr val="tx1"/>
                </a:solidFill>
              </a:rPr>
              <a:t>|   </a:t>
            </a:r>
            <a:r>
              <a:rPr lang="en-US" sz="1800" b="0">
                <a:solidFill>
                  <a:schemeClr val="tx1"/>
                </a:solidFill>
              </a:rPr>
              <a:t>&lt;&lt;Project ID&gt;&gt;</a:t>
            </a:r>
          </a:p>
        </p:txBody>
      </p:sp>
    </p:spTree>
    <p:extLst>
      <p:ext uri="{BB962C8B-B14F-4D97-AF65-F5344CB8AC3E}">
        <p14:creationId xmlns:p14="http://schemas.microsoft.com/office/powerpoint/2010/main" val="1466818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D063-7B20-32BB-1D04-EE2E84F59A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405304-B969-24FC-6EA5-553280E9D6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6B7E76-A468-5385-6C0A-7373C25D20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E3B45C-1C03-5755-D9D1-DB656F36E4E0}"/>
              </a:ext>
            </a:extLst>
          </p:cNvPr>
          <p:cNvSpPr>
            <a:spLocks noGrp="1"/>
          </p:cNvSpPr>
          <p:nvPr>
            <p:ph type="dt" sz="half" idx="10"/>
          </p:nvPr>
        </p:nvSpPr>
        <p:spPr/>
        <p:txBody>
          <a:bodyPr/>
          <a:lstStyle/>
          <a:p>
            <a:fld id="{EB712588-04B1-427B-82EE-E8DB90309F08}" type="datetimeFigureOut">
              <a:rPr lang="en-US" smtClean="0"/>
              <a:t>2023-04-06</a:t>
            </a:fld>
            <a:endParaRPr lang="en-US"/>
          </a:p>
        </p:txBody>
      </p:sp>
      <p:sp>
        <p:nvSpPr>
          <p:cNvPr id="6" name="Footer Placeholder 5">
            <a:extLst>
              <a:ext uri="{FF2B5EF4-FFF2-40B4-BE49-F238E27FC236}">
                <a16:creationId xmlns:a16="http://schemas.microsoft.com/office/drawing/2014/main" id="{970A4BA3-B46D-116E-306D-388271F846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52B536-4AAF-0D5D-21D2-780D23FCAB12}"/>
              </a:ext>
            </a:extLst>
          </p:cNvPr>
          <p:cNvSpPr>
            <a:spLocks noGrp="1"/>
          </p:cNvSpPr>
          <p:nvPr>
            <p:ph type="sldNum" sz="quarter" idx="12"/>
          </p:nvPr>
        </p:nvSpPr>
        <p:spPr/>
        <p:txBody>
          <a:bodyPr/>
          <a:lstStyle/>
          <a:p>
            <a:fld id="{6FF9F0C5-380F-41C2-899A-BAC0F0927E16}" type="slidenum">
              <a:rPr lang="en-US" smtClean="0"/>
              <a:t>‹#›</a:t>
            </a:fld>
            <a:endParaRPr lang="en-US"/>
          </a:p>
        </p:txBody>
      </p:sp>
    </p:spTree>
    <p:extLst>
      <p:ext uri="{BB962C8B-B14F-4D97-AF65-F5344CB8AC3E}">
        <p14:creationId xmlns:p14="http://schemas.microsoft.com/office/powerpoint/2010/main" val="3847342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FCEA-1771-725D-0826-1DBB3873AA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A014EE-3B3C-92AD-D2A9-8CD9F44AF4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CFF6E5-4C9E-4E3F-DAFE-03304F53F5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BD4FF3-742A-7B70-26B9-CCFB5438C7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BBF93B-073B-6355-2B19-26D6363701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96FCB8-9AAD-E3F4-87F4-AD044D1A6369}"/>
              </a:ext>
            </a:extLst>
          </p:cNvPr>
          <p:cNvSpPr>
            <a:spLocks noGrp="1"/>
          </p:cNvSpPr>
          <p:nvPr>
            <p:ph type="dt" sz="half" idx="10"/>
          </p:nvPr>
        </p:nvSpPr>
        <p:spPr/>
        <p:txBody>
          <a:bodyPr/>
          <a:lstStyle/>
          <a:p>
            <a:fld id="{B61BEF0D-F0BB-DE4B-95CE-6DB70DBA9567}" type="datetimeFigureOut">
              <a:rPr lang="en-US" smtClean="0"/>
              <a:pPr/>
              <a:t>2023-04-06</a:t>
            </a:fld>
            <a:endParaRPr lang="en-US"/>
          </a:p>
        </p:txBody>
      </p:sp>
      <p:sp>
        <p:nvSpPr>
          <p:cNvPr id="8" name="Footer Placeholder 7">
            <a:extLst>
              <a:ext uri="{FF2B5EF4-FFF2-40B4-BE49-F238E27FC236}">
                <a16:creationId xmlns:a16="http://schemas.microsoft.com/office/drawing/2014/main" id="{B6298E8A-6A22-FD76-4850-1E15535746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CC74E0-2C34-49CE-D9C1-8C0864C98F9A}"/>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081368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3659-35D4-E650-86E4-C0E66C9366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98C7BB-0DD3-C353-2CBD-C00049E2B7EA}"/>
              </a:ext>
            </a:extLst>
          </p:cNvPr>
          <p:cNvSpPr>
            <a:spLocks noGrp="1"/>
          </p:cNvSpPr>
          <p:nvPr>
            <p:ph type="dt" sz="half" idx="10"/>
          </p:nvPr>
        </p:nvSpPr>
        <p:spPr/>
        <p:txBody>
          <a:bodyPr/>
          <a:lstStyle/>
          <a:p>
            <a:fld id="{B61BEF0D-F0BB-DE4B-95CE-6DB70DBA9567}" type="datetimeFigureOut">
              <a:rPr lang="en-US" smtClean="0"/>
              <a:pPr/>
              <a:t>2023-04-06</a:t>
            </a:fld>
            <a:endParaRPr lang="en-US"/>
          </a:p>
        </p:txBody>
      </p:sp>
      <p:sp>
        <p:nvSpPr>
          <p:cNvPr id="4" name="Footer Placeholder 3">
            <a:extLst>
              <a:ext uri="{FF2B5EF4-FFF2-40B4-BE49-F238E27FC236}">
                <a16:creationId xmlns:a16="http://schemas.microsoft.com/office/drawing/2014/main" id="{7715B07D-3857-8ABE-C043-57451BE8E8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72E732-1590-197F-178D-DA5F01B3EDD5}"/>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88245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F8DC84-5C79-EC56-D6F7-C806E43C9723}"/>
              </a:ext>
            </a:extLst>
          </p:cNvPr>
          <p:cNvSpPr>
            <a:spLocks noGrp="1"/>
          </p:cNvSpPr>
          <p:nvPr>
            <p:ph type="dt" sz="half" idx="10"/>
          </p:nvPr>
        </p:nvSpPr>
        <p:spPr/>
        <p:txBody>
          <a:bodyPr/>
          <a:lstStyle/>
          <a:p>
            <a:fld id="{B61BEF0D-F0BB-DE4B-95CE-6DB70DBA9567}" type="datetimeFigureOut">
              <a:rPr lang="en-US" smtClean="0"/>
              <a:pPr/>
              <a:t>2023-04-06</a:t>
            </a:fld>
            <a:endParaRPr lang="en-US"/>
          </a:p>
        </p:txBody>
      </p:sp>
      <p:sp>
        <p:nvSpPr>
          <p:cNvPr id="3" name="Footer Placeholder 2">
            <a:extLst>
              <a:ext uri="{FF2B5EF4-FFF2-40B4-BE49-F238E27FC236}">
                <a16:creationId xmlns:a16="http://schemas.microsoft.com/office/drawing/2014/main" id="{FE5CE699-9E3B-8835-F674-8EB388A168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8FA382-000E-A669-E2AC-E9E377B343F0}"/>
              </a:ext>
            </a:extLst>
          </p:cNvPr>
          <p:cNvSpPr>
            <a:spLocks noGrp="1"/>
          </p:cNvSpPr>
          <p:nvPr>
            <p:ph type="sldNum" sz="quarter" idx="12"/>
          </p:nvPr>
        </p:nvSpPr>
        <p:spPr/>
        <p:txBody>
          <a:bodyPr/>
          <a:lstStyle/>
          <a:p>
            <a:fld id="{D57F1E4F-1CFF-5643-939E-217C01CDF565}" type="slidenum">
              <a:rPr lang="en-US" smtClean="0"/>
              <a:pPr/>
              <a:t>‹#›</a:t>
            </a:fld>
            <a:endParaRPr lang="en-US"/>
          </a:p>
        </p:txBody>
      </p:sp>
      <p:sp>
        <p:nvSpPr>
          <p:cNvPr id="5" name="二等辺三角形 9">
            <a:extLst>
              <a:ext uri="{FF2B5EF4-FFF2-40B4-BE49-F238E27FC236}">
                <a16:creationId xmlns:a16="http://schemas.microsoft.com/office/drawing/2014/main" id="{001293F8-D223-0D97-6767-7E1F6F5DC0FE}"/>
              </a:ext>
            </a:extLst>
          </p:cNvPr>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6" name="二等辺三角形 10">
            <a:extLst>
              <a:ext uri="{FF2B5EF4-FFF2-40B4-BE49-F238E27FC236}">
                <a16:creationId xmlns:a16="http://schemas.microsoft.com/office/drawing/2014/main" id="{4A3A957D-136D-213D-3BAB-6297A9BC7A83}"/>
              </a:ext>
            </a:extLst>
          </p:cNvPr>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7" name="Slide Number Placeholder 5">
            <a:extLst>
              <a:ext uri="{FF2B5EF4-FFF2-40B4-BE49-F238E27FC236}">
                <a16:creationId xmlns:a16="http://schemas.microsoft.com/office/drawing/2014/main" id="{1A389C97-6E60-6E09-B541-7BD76CB946E5}"/>
              </a:ext>
            </a:extLst>
          </p:cNvPr>
          <p:cNvSpPr txBox="1">
            <a:spLocks/>
          </p:cNvSpPr>
          <p:nvPr userDrawn="1"/>
        </p:nvSpPr>
        <p:spPr>
          <a:xfrm>
            <a:off x="11435142" y="6492875"/>
            <a:ext cx="680658" cy="365125"/>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D6051F-EF20-4D26-A49B-A9D5F0B34CE8}" type="slidenum">
              <a:rPr lang="en-US" smtClean="0"/>
              <a:pPr/>
              <a:t>‹#›</a:t>
            </a:fld>
            <a:endParaRPr lang="en-US"/>
          </a:p>
        </p:txBody>
      </p:sp>
    </p:spTree>
    <p:extLst>
      <p:ext uri="{BB962C8B-B14F-4D97-AF65-F5344CB8AC3E}">
        <p14:creationId xmlns:p14="http://schemas.microsoft.com/office/powerpoint/2010/main" val="21311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C4CE8-99BE-5654-F904-227D31BEE4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D12B0C-5204-21DA-C6FF-A0A2D3E5B9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C91AE0-8616-3535-6B8F-1E1A2975CC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02936A-245B-1274-5AA2-030B328AACD8}"/>
              </a:ext>
            </a:extLst>
          </p:cNvPr>
          <p:cNvSpPr>
            <a:spLocks noGrp="1"/>
          </p:cNvSpPr>
          <p:nvPr>
            <p:ph type="dt" sz="half" idx="10"/>
          </p:nvPr>
        </p:nvSpPr>
        <p:spPr/>
        <p:txBody>
          <a:bodyPr/>
          <a:lstStyle/>
          <a:p>
            <a:fld id="{42A54C80-263E-416B-A8E0-580EDEADCBDC}" type="datetimeFigureOut">
              <a:rPr lang="en-US" smtClean="0"/>
              <a:t>2023-04-06</a:t>
            </a:fld>
            <a:endParaRPr lang="en-US"/>
          </a:p>
        </p:txBody>
      </p:sp>
      <p:sp>
        <p:nvSpPr>
          <p:cNvPr id="6" name="Footer Placeholder 5">
            <a:extLst>
              <a:ext uri="{FF2B5EF4-FFF2-40B4-BE49-F238E27FC236}">
                <a16:creationId xmlns:a16="http://schemas.microsoft.com/office/drawing/2014/main" id="{1B6ECDF3-16BD-BA8E-E1A2-1F9B8092E0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2E601D-06C9-725E-4C93-95D5EFBC691C}"/>
              </a:ext>
            </a:extLst>
          </p:cNvPr>
          <p:cNvSpPr>
            <a:spLocks noGrp="1"/>
          </p:cNvSpPr>
          <p:nvPr>
            <p:ph type="sldNum" sz="quarter" idx="12"/>
          </p:nvPr>
        </p:nvSpPr>
        <p:spPr/>
        <p:txBody>
          <a:bodyPr/>
          <a:lstStyle/>
          <a:p>
            <a:fld id="{519954A3-9DFD-4C44-94BA-B95130A3BA1C}" type="slidenum">
              <a:rPr lang="en-US" smtClean="0"/>
              <a:t>‹#›</a:t>
            </a:fld>
            <a:endParaRPr lang="en-US"/>
          </a:p>
        </p:txBody>
      </p:sp>
      <p:sp>
        <p:nvSpPr>
          <p:cNvPr id="8" name="二等辺三角形 11">
            <a:extLst>
              <a:ext uri="{FF2B5EF4-FFF2-40B4-BE49-F238E27FC236}">
                <a16:creationId xmlns:a16="http://schemas.microsoft.com/office/drawing/2014/main" id="{2FCACE09-EE63-EBC0-8621-CC4676150AA3}"/>
              </a:ext>
            </a:extLst>
          </p:cNvPr>
          <p:cNvSpPr/>
          <p:nvPr userDrawn="1"/>
        </p:nvSpPr>
        <p:spPr>
          <a:xfrm>
            <a:off x="0" y="6406010"/>
            <a:ext cx="12192000" cy="452885"/>
          </a:xfrm>
          <a:prstGeom prst="triangle">
            <a:avLst>
              <a:gd name="adj" fmla="val 85448"/>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9" name="二等辺三角形 9">
            <a:extLst>
              <a:ext uri="{FF2B5EF4-FFF2-40B4-BE49-F238E27FC236}">
                <a16:creationId xmlns:a16="http://schemas.microsoft.com/office/drawing/2014/main" id="{0F2D1700-AC28-6CBD-8CA6-CD2D1B2EE201}"/>
              </a:ext>
            </a:extLst>
          </p:cNvPr>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0" name="二等辺三角形 10">
            <a:extLst>
              <a:ext uri="{FF2B5EF4-FFF2-40B4-BE49-F238E27FC236}">
                <a16:creationId xmlns:a16="http://schemas.microsoft.com/office/drawing/2014/main" id="{8CAF31ED-2EC7-B569-8C8D-30A96A8ACD81}"/>
              </a:ext>
            </a:extLst>
          </p:cNvPr>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3528090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959B8-4F05-1412-E50B-9DC9D9992B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BC74A0-F2DD-929C-015A-6E06BE1A97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098764-DF1A-4F00-AE36-2702CCA9B2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4F2669-DBD2-6213-7B22-F7499BA996BC}"/>
              </a:ext>
            </a:extLst>
          </p:cNvPr>
          <p:cNvSpPr>
            <a:spLocks noGrp="1"/>
          </p:cNvSpPr>
          <p:nvPr>
            <p:ph type="dt" sz="half" idx="10"/>
          </p:nvPr>
        </p:nvSpPr>
        <p:spPr/>
        <p:txBody>
          <a:bodyPr/>
          <a:lstStyle/>
          <a:p>
            <a:fld id="{B61BEF0D-F0BB-DE4B-95CE-6DB70DBA9567}" type="datetimeFigureOut">
              <a:rPr lang="en-US" smtClean="0"/>
              <a:pPr/>
              <a:t>2023-04-06</a:t>
            </a:fld>
            <a:endParaRPr lang="en-US"/>
          </a:p>
        </p:txBody>
      </p:sp>
      <p:sp>
        <p:nvSpPr>
          <p:cNvPr id="6" name="Footer Placeholder 5">
            <a:extLst>
              <a:ext uri="{FF2B5EF4-FFF2-40B4-BE49-F238E27FC236}">
                <a16:creationId xmlns:a16="http://schemas.microsoft.com/office/drawing/2014/main" id="{3811EECA-7FBE-A3D8-02B2-37F6AD0B16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C0430E-6930-F0D5-E68C-9CD8766A7B10}"/>
              </a:ext>
            </a:extLst>
          </p:cNvPr>
          <p:cNvSpPr>
            <a:spLocks noGrp="1"/>
          </p:cNvSpPr>
          <p:nvPr>
            <p:ph type="sldNum" sz="quarter" idx="12"/>
          </p:nvPr>
        </p:nvSpPr>
        <p:spPr/>
        <p:txBody>
          <a:bodyPr/>
          <a:lstStyle/>
          <a:p>
            <a:fld id="{D57F1E4F-1CFF-5643-939E-217C01CDF565}" type="slidenum">
              <a:rPr lang="en-US" smtClean="0"/>
              <a:pPr/>
              <a:t>‹#›</a:t>
            </a:fld>
            <a:endParaRPr lang="en-US"/>
          </a:p>
        </p:txBody>
      </p:sp>
      <p:sp>
        <p:nvSpPr>
          <p:cNvPr id="8" name="二等辺三角形 10">
            <a:extLst>
              <a:ext uri="{FF2B5EF4-FFF2-40B4-BE49-F238E27FC236}">
                <a16:creationId xmlns:a16="http://schemas.microsoft.com/office/drawing/2014/main" id="{6326F913-9320-0260-3388-15CDB83EA125}"/>
              </a:ext>
            </a:extLst>
          </p:cNvPr>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3044487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A3589C-7CCE-5561-185A-F3A5462E91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A5276F-2EE9-6816-FD4E-A60DFEF5C2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1BE93B-989E-9D27-19CC-26587C14F8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2023-04-06</a:t>
            </a:fld>
            <a:endParaRPr lang="en-US"/>
          </a:p>
        </p:txBody>
      </p:sp>
      <p:sp>
        <p:nvSpPr>
          <p:cNvPr id="5" name="Footer Placeholder 4">
            <a:extLst>
              <a:ext uri="{FF2B5EF4-FFF2-40B4-BE49-F238E27FC236}">
                <a16:creationId xmlns:a16="http://schemas.microsoft.com/office/drawing/2014/main" id="{B1189FCD-0D1A-32CF-D7BF-9D8D2FDA16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0C900F-0F0E-F5F4-28AA-965036E7E7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a:p>
        </p:txBody>
      </p:sp>
      <p:sp>
        <p:nvSpPr>
          <p:cNvPr id="7" name="Slide Number Placeholder 5">
            <a:extLst>
              <a:ext uri="{FF2B5EF4-FFF2-40B4-BE49-F238E27FC236}">
                <a16:creationId xmlns:a16="http://schemas.microsoft.com/office/drawing/2014/main" id="{E5CE1EFC-F8F6-04F7-8199-23A6B2265AE3}"/>
              </a:ext>
            </a:extLst>
          </p:cNvPr>
          <p:cNvSpPr txBox="1">
            <a:spLocks/>
          </p:cNvSpPr>
          <p:nvPr userDrawn="1"/>
        </p:nvSpPr>
        <p:spPr>
          <a:xfrm>
            <a:off x="11435142" y="6492875"/>
            <a:ext cx="680658" cy="365125"/>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D6051F-EF20-4D26-A49B-A9D5F0B34CE8}" type="slidenum">
              <a:rPr lang="en-US" smtClean="0"/>
              <a:pPr/>
              <a:t>‹#›</a:t>
            </a:fld>
            <a:endParaRPr lang="en-US"/>
          </a:p>
        </p:txBody>
      </p:sp>
      <p:pic>
        <p:nvPicPr>
          <p:cNvPr id="8" name="Picture 7" descr="A picture containing photo, table, person, monitor&#10;&#10;Description automatically generated">
            <a:extLst>
              <a:ext uri="{FF2B5EF4-FFF2-40B4-BE49-F238E27FC236}">
                <a16:creationId xmlns:a16="http://schemas.microsoft.com/office/drawing/2014/main" id="{BA17E7B3-E092-77A1-EF19-A720FA372447}"/>
              </a:ext>
            </a:extLst>
          </p:cNvPr>
          <p:cNvPicPr>
            <a:picLocks noChangeAspect="1"/>
          </p:cNvPicPr>
          <p:nvPr userDrawn="1"/>
        </p:nvPicPr>
        <p:blipFill rotWithShape="1">
          <a:blip r:embed="rId13"/>
          <a:srcRect t="90286" r="71976"/>
          <a:stretch/>
        </p:blipFill>
        <p:spPr>
          <a:xfrm>
            <a:off x="0" y="6373302"/>
            <a:ext cx="2514600" cy="490308"/>
          </a:xfrm>
          <a:prstGeom prst="rect">
            <a:avLst/>
          </a:prstGeom>
        </p:spPr>
      </p:pic>
      <p:sp>
        <p:nvSpPr>
          <p:cNvPr id="9" name="TextBox 8">
            <a:extLst>
              <a:ext uri="{FF2B5EF4-FFF2-40B4-BE49-F238E27FC236}">
                <a16:creationId xmlns:a16="http://schemas.microsoft.com/office/drawing/2014/main" id="{D06EB4CE-8C93-C0A3-2C32-7A2B5E8EE527}"/>
              </a:ext>
            </a:extLst>
          </p:cNvPr>
          <p:cNvSpPr txBox="1"/>
          <p:nvPr userDrawn="1"/>
        </p:nvSpPr>
        <p:spPr>
          <a:xfrm>
            <a:off x="10287000" y="6536937"/>
            <a:ext cx="1066800" cy="276999"/>
          </a:xfrm>
          <a:prstGeom prst="rect">
            <a:avLst/>
          </a:prstGeom>
          <a:noFill/>
        </p:spPr>
        <p:txBody>
          <a:bodyPr wrap="square" rtlCol="0">
            <a:spAutoFit/>
          </a:bodyPr>
          <a:lstStyle/>
          <a:p>
            <a:fld id="{98C4007C-554A-4B16-A31C-089CB53EF86F}" type="datetime1">
              <a:rPr lang="en-US" sz="1200" b="1" smtClean="0"/>
              <a:t>2023-04-06</a:t>
            </a:fld>
            <a:endParaRPr lang="en-US" sz="1200" b="1"/>
          </a:p>
        </p:txBody>
      </p:sp>
    </p:spTree>
    <p:extLst>
      <p:ext uri="{BB962C8B-B14F-4D97-AF65-F5344CB8AC3E}">
        <p14:creationId xmlns:p14="http://schemas.microsoft.com/office/powerpoint/2010/main" val="673452279"/>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1574D71B-7917-4BD7-887C-1D652DB0D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605660" y="145634"/>
            <a:ext cx="1715478" cy="69267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269325"/>
            <a:ext cx="6116779" cy="617193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8">
            <a:extLst>
              <a:ext uri="{FF2B5EF4-FFF2-40B4-BE49-F238E27FC236}">
                <a16:creationId xmlns:a16="http://schemas.microsoft.com/office/drawing/2014/main" id="{6CF143E5-57C3-46A3-91A2-EDAA7A8E6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80788" y="2754068"/>
            <a:ext cx="149016" cy="17099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Graphical user interface, application&#10;&#10;Description automatically generated">
            <a:extLst>
              <a:ext uri="{FF2B5EF4-FFF2-40B4-BE49-F238E27FC236}">
                <a16:creationId xmlns:a16="http://schemas.microsoft.com/office/drawing/2014/main" id="{6D004430-4896-521B-F3ED-39D12598CD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388" y="550863"/>
            <a:ext cx="5608638" cy="5608638"/>
          </a:xfrm>
          <a:prstGeom prst="rect">
            <a:avLst/>
          </a:prstGeom>
        </p:spPr>
      </p:pic>
      <p:sp>
        <p:nvSpPr>
          <p:cNvPr id="2" name="Subtitle 4">
            <a:extLst>
              <a:ext uri="{FF2B5EF4-FFF2-40B4-BE49-F238E27FC236}">
                <a16:creationId xmlns:a16="http://schemas.microsoft.com/office/drawing/2014/main" id="{918193B0-5640-2832-AA47-95EFC479673C}"/>
              </a:ext>
            </a:extLst>
          </p:cNvPr>
          <p:cNvSpPr txBox="1">
            <a:spLocks/>
          </p:cNvSpPr>
          <p:nvPr/>
        </p:nvSpPr>
        <p:spPr>
          <a:xfrm>
            <a:off x="941388" y="5037138"/>
            <a:ext cx="5608638" cy="1122363"/>
          </a:xfrm>
          <a:prstGeom prst="rect">
            <a:avLst/>
          </a:prstGeom>
          <a:solidFill>
            <a:srgbClr val="000000">
              <a:alpha val="50000"/>
            </a:srgbClr>
          </a:solidFill>
          <a:ln>
            <a:noFill/>
          </a:ln>
        </p:spPr>
        <p:txBody>
          <a:bodyPr vert="horz" wrap="square"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b="1">
                <a:solidFill>
                  <a:srgbClr val="FFFFFF"/>
                </a:solidFill>
              </a:rPr>
              <a:t>TMP-23-035</a:t>
            </a:r>
          </a:p>
        </p:txBody>
      </p:sp>
      <p:sp>
        <p:nvSpPr>
          <p:cNvPr id="4" name="Title 3">
            <a:extLst>
              <a:ext uri="{FF2B5EF4-FFF2-40B4-BE49-F238E27FC236}">
                <a16:creationId xmlns:a16="http://schemas.microsoft.com/office/drawing/2014/main" id="{B475E098-F3D0-453C-BBF5-A7C840F21FD8}"/>
              </a:ext>
            </a:extLst>
          </p:cNvPr>
          <p:cNvSpPr>
            <a:spLocks noGrp="1"/>
          </p:cNvSpPr>
          <p:nvPr>
            <p:ph type="ctrTitle"/>
          </p:nvPr>
        </p:nvSpPr>
        <p:spPr>
          <a:xfrm>
            <a:off x="7658841" y="679730"/>
            <a:ext cx="3951414" cy="3787041"/>
          </a:xfrm>
        </p:spPr>
        <p:txBody>
          <a:bodyPr vert="horz" lIns="91440" tIns="45720" rIns="91440" bIns="45720" rtlCol="0" anchor="b">
            <a:normAutofit/>
          </a:bodyPr>
          <a:lstStyle/>
          <a:p>
            <a:pPr algn="l"/>
            <a:r>
              <a:rPr lang="en-US" b="1" kern="1200" err="1">
                <a:solidFill>
                  <a:schemeClr val="tx1"/>
                </a:solidFill>
                <a:latin typeface="+mj-lt"/>
                <a:ea typeface="+mj-ea"/>
                <a:cs typeface="+mj-cs"/>
              </a:rPr>
              <a:t>BloomQuest</a:t>
            </a:r>
            <a:endParaRPr lang="en-US" b="1" kern="1200">
              <a:solidFill>
                <a:schemeClr val="tx1"/>
              </a:solidFill>
              <a:latin typeface="+mj-lt"/>
              <a:ea typeface="+mj-ea"/>
              <a:cs typeface="+mj-cs"/>
            </a:endParaRPr>
          </a:p>
        </p:txBody>
      </p:sp>
      <p:sp>
        <p:nvSpPr>
          <p:cNvPr id="5" name="Subtitle 4">
            <a:extLst>
              <a:ext uri="{FF2B5EF4-FFF2-40B4-BE49-F238E27FC236}">
                <a16:creationId xmlns:a16="http://schemas.microsoft.com/office/drawing/2014/main" id="{288F3F03-40A0-499D-BDCC-A8E886D9D7C4}"/>
              </a:ext>
            </a:extLst>
          </p:cNvPr>
          <p:cNvSpPr>
            <a:spLocks noGrp="1"/>
          </p:cNvSpPr>
          <p:nvPr>
            <p:ph type="subTitle" idx="1"/>
          </p:nvPr>
        </p:nvSpPr>
        <p:spPr>
          <a:xfrm>
            <a:off x="7658840" y="5045529"/>
            <a:ext cx="3951414" cy="1322614"/>
          </a:xfrm>
        </p:spPr>
        <p:txBody>
          <a:bodyPr vert="horz" lIns="91440" tIns="45720" rIns="91440" bIns="45720" rtlCol="0">
            <a:normAutofit/>
          </a:bodyPr>
          <a:lstStyle/>
          <a:p>
            <a:pPr algn="l"/>
            <a:r>
              <a:rPr lang="en-US" kern="1200">
                <a:solidFill>
                  <a:schemeClr val="tx1"/>
                </a:solidFill>
                <a:effectLst/>
                <a:latin typeface="+mn-lt"/>
                <a:ea typeface="+mn-ea"/>
                <a:cs typeface="+mn-cs"/>
              </a:rPr>
              <a:t>Personalized Learning System Based on Knowledge Graphs and Bloom’s Taxonomy.</a:t>
            </a:r>
            <a:endParaRPr lang="en-US" kern="1200">
              <a:solidFill>
                <a:schemeClr val="tx1"/>
              </a:solidFill>
              <a:latin typeface="+mn-lt"/>
              <a:ea typeface="+mn-ea"/>
              <a:cs typeface="+mn-cs"/>
            </a:endParaRPr>
          </a:p>
        </p:txBody>
      </p:sp>
    </p:spTree>
    <p:extLst>
      <p:ext uri="{BB962C8B-B14F-4D97-AF65-F5344CB8AC3E}">
        <p14:creationId xmlns:p14="http://schemas.microsoft.com/office/powerpoint/2010/main" val="3813887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E04FDD-9E5A-37B5-7CE1-7B663B87E2D1}"/>
              </a:ext>
            </a:extLst>
          </p:cNvPr>
          <p:cNvSpPr>
            <a:spLocks noChangeArrowheads="1"/>
          </p:cNvSpPr>
          <p:nvPr/>
        </p:nvSpPr>
        <p:spPr bwMode="auto">
          <a:xfrm>
            <a:off x="486639" y="1397942"/>
            <a:ext cx="11218722"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Font typeface="Arial" panose="020B0604020202020204" pitchFamily="34" charset="0"/>
              <a:buChar char="•"/>
            </a:pPr>
            <a:r>
              <a:rPr lang="en-US" altLang="en-US" sz="2800"/>
              <a:t>Nowadays many students are focusing on doing self studies but many of them don’t use mind maps because creating mind maps need extra mental efforts. Only few are creative enough to draw good mind maps and the rest don’t have that creativity[1].</a:t>
            </a:r>
            <a:br>
              <a:rPr lang="en-US" altLang="en-US" sz="2800"/>
            </a:br>
            <a:endParaRPr lang="en-US" altLang="en-US" sz="2800"/>
          </a:p>
          <a:p>
            <a:pPr marL="342900" indent="-342900" eaLnBrk="0" fontAlgn="base" hangingPunct="0">
              <a:spcBef>
                <a:spcPct val="0"/>
              </a:spcBef>
              <a:spcAft>
                <a:spcPct val="0"/>
              </a:spcAft>
              <a:buFont typeface="Arial" panose="020B0604020202020204" pitchFamily="34" charset="0"/>
              <a:buChar char="•"/>
            </a:pPr>
            <a:r>
              <a:rPr lang="en-US" sz="2800"/>
              <a:t>If every student gets a chance to summarize their work using a mind map, they could improve their memory retention significantly.</a:t>
            </a:r>
          </a:p>
          <a:p>
            <a:pPr eaLnBrk="0" fontAlgn="base" hangingPunct="0">
              <a:spcBef>
                <a:spcPct val="0"/>
              </a:spcBef>
              <a:spcAft>
                <a:spcPct val="0"/>
              </a:spcAft>
            </a:pPr>
            <a:endParaRPr lang="en-US" altLang="en-US" sz="2800"/>
          </a:p>
          <a:p>
            <a:pPr marL="342900" indent="-342900" eaLnBrk="0" fontAlgn="base" hangingPunct="0">
              <a:spcBef>
                <a:spcPct val="0"/>
              </a:spcBef>
              <a:spcAft>
                <a:spcPct val="0"/>
              </a:spcAft>
              <a:buFont typeface="Arial" panose="020B0604020202020204" pitchFamily="34" charset="0"/>
              <a:buChar char="•"/>
            </a:pPr>
            <a:r>
              <a:rPr lang="en-US" altLang="en-US" sz="2800"/>
              <a:t>There were some tools that built to generate mind maps in previous researches.</a:t>
            </a:r>
            <a:br>
              <a:rPr lang="en-US" altLang="en-US" sz="800">
                <a:solidFill>
                  <a:prstClr val="black"/>
                </a:solidFill>
                <a:latin typeface="Cambria"/>
              </a:rPr>
            </a:br>
            <a:endParaRPr lang="en-US" altLang="en-US">
              <a:solidFill>
                <a:prstClr val="black"/>
              </a:solidFill>
              <a:latin typeface="Arial" panose="020B0604020202020204" pitchFamily="34" charset="0"/>
            </a:endParaRPr>
          </a:p>
        </p:txBody>
      </p:sp>
      <p:sp>
        <p:nvSpPr>
          <p:cNvPr id="4" name="Subtitle 2">
            <a:extLst>
              <a:ext uri="{FF2B5EF4-FFF2-40B4-BE49-F238E27FC236}">
                <a16:creationId xmlns:a16="http://schemas.microsoft.com/office/drawing/2014/main" id="{B633ED9D-D3DA-D459-2B3C-4EF5EFE78DAC}"/>
              </a:ext>
            </a:extLst>
          </p:cNvPr>
          <p:cNvSpPr txBox="1">
            <a:spLocks/>
          </p:cNvSpPr>
          <p:nvPr/>
        </p:nvSpPr>
        <p:spPr>
          <a:xfrm>
            <a:off x="3862614" y="461109"/>
            <a:ext cx="4466771" cy="64148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000" b="1">
                <a:latin typeface="+mj-lt"/>
                <a:ea typeface="+mj-ea"/>
                <a:cs typeface="+mj-cs"/>
              </a:rPr>
              <a:t>Background Cont’d</a:t>
            </a:r>
          </a:p>
        </p:txBody>
      </p:sp>
      <p:sp>
        <p:nvSpPr>
          <p:cNvPr id="5" name="Rectangle 4">
            <a:extLst>
              <a:ext uri="{FF2B5EF4-FFF2-40B4-BE49-F238E27FC236}">
                <a16:creationId xmlns:a16="http://schemas.microsoft.com/office/drawing/2014/main" id="{1743B3F0-EEBF-2A3F-A1F2-C77BAFFA2AE4}"/>
              </a:ext>
            </a:extLst>
          </p:cNvPr>
          <p:cNvSpPr/>
          <p:nvPr/>
        </p:nvSpPr>
        <p:spPr>
          <a:xfrm>
            <a:off x="3124200" y="6451600"/>
            <a:ext cx="6816365" cy="365125"/>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mbria"/>
                <a:ea typeface="+mn-ea"/>
                <a:cs typeface="+mn-cs"/>
              </a:rPr>
              <a:t>IT20133504</a:t>
            </a:r>
            <a:r>
              <a:rPr kumimoji="0" lang="en-US" sz="1800" b="0" i="0" u="none" strike="noStrike" kern="0" cap="none" spc="0" normalizeH="0" baseline="0" noProof="0">
                <a:ln>
                  <a:noFill/>
                </a:ln>
                <a:solidFill>
                  <a:prstClr val="black"/>
                </a:solidFill>
                <a:effectLst/>
                <a:uLnTx/>
                <a:uFillTx/>
                <a:latin typeface="Cambria"/>
                <a:ea typeface="+mn-ea"/>
                <a:cs typeface="+mn-cs"/>
              </a:rPr>
              <a:t>  |   </a:t>
            </a:r>
            <a:r>
              <a:rPr kumimoji="0" lang="en-US" sz="1800" b="1" i="0" u="none" strike="noStrike" kern="0" cap="none" spc="0" normalizeH="0" baseline="0" noProof="0">
                <a:ln>
                  <a:noFill/>
                </a:ln>
                <a:solidFill>
                  <a:prstClr val="black"/>
                </a:solidFill>
                <a:effectLst/>
                <a:uLnTx/>
                <a:uFillTx/>
                <a:latin typeface="Cambria"/>
                <a:ea typeface="+mn-ea"/>
                <a:cs typeface="+mn-cs"/>
              </a:rPr>
              <a:t>Weerasekara N.N.   </a:t>
            </a:r>
            <a:r>
              <a:rPr kumimoji="0" lang="en-US" sz="1800" b="0" i="0" u="none" strike="noStrike" kern="0" cap="none" spc="0" normalizeH="0" baseline="0" noProof="0">
                <a:ln>
                  <a:noFill/>
                </a:ln>
                <a:solidFill>
                  <a:prstClr val="black"/>
                </a:solidFill>
                <a:effectLst/>
                <a:uLnTx/>
                <a:uFillTx/>
                <a:latin typeface="Cambria"/>
                <a:ea typeface="+mn-ea"/>
                <a:cs typeface="+mn-cs"/>
              </a:rPr>
              <a:t>|   TMP-23-035</a:t>
            </a:r>
          </a:p>
        </p:txBody>
      </p:sp>
    </p:spTree>
    <p:extLst>
      <p:ext uri="{BB962C8B-B14F-4D97-AF65-F5344CB8AC3E}">
        <p14:creationId xmlns:p14="http://schemas.microsoft.com/office/powerpoint/2010/main" val="899473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9AC490-0CCF-DA2E-B570-0C19ED534C72}"/>
              </a:ext>
            </a:extLst>
          </p:cNvPr>
          <p:cNvSpPr>
            <a:spLocks noChangeArrowheads="1"/>
          </p:cNvSpPr>
          <p:nvPr/>
        </p:nvSpPr>
        <p:spPr bwMode="auto">
          <a:xfrm>
            <a:off x="128726" y="993168"/>
            <a:ext cx="11934548"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Font typeface="Arial" panose="020B0604020202020204" pitchFamily="34" charset="0"/>
              <a:buChar char="•"/>
            </a:pPr>
            <a:r>
              <a:rPr lang="en-US" sz="2800"/>
              <a:t>Existing automated systems for creating mind maps from text data rely on </a:t>
            </a:r>
            <a:r>
              <a:rPr lang="en-US" altLang="en-US" sz="2800"/>
              <a:t>text mining algorithms[2] and</a:t>
            </a:r>
            <a:r>
              <a:rPr lang="en-US" sz="2800"/>
              <a:t> machine learning approaches[3] that may not consider the domain-specific knowledge. As a result, the mind maps may be incomplete or may not accurately represent the text's intent. </a:t>
            </a:r>
          </a:p>
          <a:p>
            <a:pPr eaLnBrk="0" fontAlgn="base" hangingPunct="0">
              <a:spcBef>
                <a:spcPct val="0"/>
              </a:spcBef>
              <a:spcAft>
                <a:spcPct val="0"/>
              </a:spcAft>
            </a:pPr>
            <a:endParaRPr lang="en-US" sz="2800"/>
          </a:p>
          <a:p>
            <a:pPr marL="342900" indent="-342900" eaLnBrk="0" fontAlgn="base" hangingPunct="0">
              <a:spcBef>
                <a:spcPct val="0"/>
              </a:spcBef>
              <a:spcAft>
                <a:spcPct val="0"/>
              </a:spcAft>
              <a:buFont typeface="Arial" panose="020B0604020202020204" pitchFamily="34" charset="0"/>
              <a:buChar char="•"/>
            </a:pPr>
            <a:r>
              <a:rPr lang="en-US" sz="2800"/>
              <a:t>This research attempts to design a knowledge-based system that uses domain-specific knowledge to generate more precise and significant mind maps from text input in order to get over this constraint.</a:t>
            </a:r>
            <a:br>
              <a:rPr lang="en-US" sz="2800">
                <a:solidFill>
                  <a:prstClr val="black"/>
                </a:solidFill>
                <a:latin typeface="Söhne"/>
              </a:rPr>
            </a:br>
            <a:endParaRPr lang="en-US" sz="2800">
              <a:solidFill>
                <a:prstClr val="black"/>
              </a:solidFill>
              <a:latin typeface="Söhne"/>
            </a:endParaRPr>
          </a:p>
          <a:p>
            <a:pPr marL="342900" indent="-342900" eaLnBrk="0" fontAlgn="base" hangingPunct="0">
              <a:spcBef>
                <a:spcPct val="0"/>
              </a:spcBef>
              <a:spcAft>
                <a:spcPct val="0"/>
              </a:spcAft>
              <a:buFont typeface="Arial" panose="020B0604020202020204" pitchFamily="34" charset="0"/>
              <a:buChar char="•"/>
            </a:pPr>
            <a:r>
              <a:rPr lang="en-US" altLang="en-US" sz="2400"/>
              <a:t>In studies published in the Journal of the American Medical informatics association and Journal of Biomedical informatics found that their systems(Knowledge based) outperformed text mining algorithms in terms of accuracy.</a:t>
            </a:r>
          </a:p>
        </p:txBody>
      </p:sp>
      <p:sp>
        <p:nvSpPr>
          <p:cNvPr id="4" name="Subtitle 2">
            <a:extLst>
              <a:ext uri="{FF2B5EF4-FFF2-40B4-BE49-F238E27FC236}">
                <a16:creationId xmlns:a16="http://schemas.microsoft.com/office/drawing/2014/main" id="{800E7415-298A-40CD-3D63-4E5E9F79EDE5}"/>
              </a:ext>
            </a:extLst>
          </p:cNvPr>
          <p:cNvSpPr txBox="1">
            <a:spLocks/>
          </p:cNvSpPr>
          <p:nvPr/>
        </p:nvSpPr>
        <p:spPr>
          <a:xfrm>
            <a:off x="4298272" y="152400"/>
            <a:ext cx="3595456" cy="6414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20000"/>
              </a:spcBef>
              <a:buNone/>
            </a:pPr>
            <a:r>
              <a:rPr lang="en-US" sz="4000" b="1">
                <a:latin typeface="+mj-lt"/>
                <a:ea typeface="+mj-ea"/>
                <a:cs typeface="+mj-cs"/>
              </a:rPr>
              <a:t>Research Gap</a:t>
            </a:r>
          </a:p>
        </p:txBody>
      </p:sp>
      <p:sp>
        <p:nvSpPr>
          <p:cNvPr id="5" name="Rectangle 4">
            <a:extLst>
              <a:ext uri="{FF2B5EF4-FFF2-40B4-BE49-F238E27FC236}">
                <a16:creationId xmlns:a16="http://schemas.microsoft.com/office/drawing/2014/main" id="{2ED06BBE-25AE-71D2-E503-D2A962CF90AD}"/>
              </a:ext>
            </a:extLst>
          </p:cNvPr>
          <p:cNvSpPr/>
          <p:nvPr/>
        </p:nvSpPr>
        <p:spPr>
          <a:xfrm>
            <a:off x="3352800" y="6476711"/>
            <a:ext cx="6816365" cy="365125"/>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mbria"/>
                <a:ea typeface="+mn-ea"/>
                <a:cs typeface="+mn-cs"/>
              </a:rPr>
              <a:t>IT20133504</a:t>
            </a:r>
            <a:r>
              <a:rPr kumimoji="0" lang="en-US" sz="1800" b="0" i="0" u="none" strike="noStrike" kern="0" cap="none" spc="0" normalizeH="0" baseline="0" noProof="0">
                <a:ln>
                  <a:noFill/>
                </a:ln>
                <a:solidFill>
                  <a:prstClr val="black"/>
                </a:solidFill>
                <a:effectLst/>
                <a:uLnTx/>
                <a:uFillTx/>
                <a:latin typeface="Cambria"/>
                <a:ea typeface="+mn-ea"/>
                <a:cs typeface="+mn-cs"/>
              </a:rPr>
              <a:t>  |   </a:t>
            </a:r>
            <a:r>
              <a:rPr kumimoji="0" lang="en-US" sz="1800" b="1" i="0" u="none" strike="noStrike" kern="0" cap="none" spc="0" normalizeH="0" baseline="0" noProof="0">
                <a:ln>
                  <a:noFill/>
                </a:ln>
                <a:solidFill>
                  <a:prstClr val="black"/>
                </a:solidFill>
                <a:effectLst/>
                <a:uLnTx/>
                <a:uFillTx/>
                <a:latin typeface="Cambria"/>
                <a:ea typeface="+mn-ea"/>
                <a:cs typeface="+mn-cs"/>
              </a:rPr>
              <a:t>Weerasekara N.N.   </a:t>
            </a:r>
            <a:r>
              <a:rPr kumimoji="0" lang="en-US" sz="1800" b="0" i="0" u="none" strike="noStrike" kern="0" cap="none" spc="0" normalizeH="0" baseline="0" noProof="0">
                <a:ln>
                  <a:noFill/>
                </a:ln>
                <a:solidFill>
                  <a:prstClr val="black"/>
                </a:solidFill>
                <a:effectLst/>
                <a:uLnTx/>
                <a:uFillTx/>
                <a:latin typeface="Cambria"/>
                <a:ea typeface="+mn-ea"/>
                <a:cs typeface="+mn-cs"/>
              </a:rPr>
              <a:t>|   TMP-23-035</a:t>
            </a:r>
          </a:p>
        </p:txBody>
      </p:sp>
    </p:spTree>
    <p:extLst>
      <p:ext uri="{BB962C8B-B14F-4D97-AF65-F5344CB8AC3E}">
        <p14:creationId xmlns:p14="http://schemas.microsoft.com/office/powerpoint/2010/main" val="3524496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264A9C7-4A59-94FC-A022-F1F4E6C35151}"/>
              </a:ext>
            </a:extLst>
          </p:cNvPr>
          <p:cNvGraphicFramePr>
            <a:graphicFrameLocks noGrp="1"/>
          </p:cNvGraphicFramePr>
          <p:nvPr>
            <p:extLst>
              <p:ext uri="{D42A27DB-BD31-4B8C-83A1-F6EECF244321}">
                <p14:modId xmlns:p14="http://schemas.microsoft.com/office/powerpoint/2010/main" val="2520039039"/>
              </p:ext>
            </p:extLst>
          </p:nvPr>
        </p:nvGraphicFramePr>
        <p:xfrm>
          <a:off x="1600200" y="1613046"/>
          <a:ext cx="9170630" cy="3631907"/>
        </p:xfrm>
        <a:graphic>
          <a:graphicData uri="http://schemas.openxmlformats.org/drawingml/2006/table">
            <a:tbl>
              <a:tblPr firstRow="1" bandRow="1"/>
              <a:tblGrid>
                <a:gridCol w="2610034">
                  <a:extLst>
                    <a:ext uri="{9D8B030D-6E8A-4147-A177-3AD203B41FA5}">
                      <a16:colId xmlns:a16="http://schemas.microsoft.com/office/drawing/2014/main" val="1761611991"/>
                    </a:ext>
                  </a:extLst>
                </a:gridCol>
                <a:gridCol w="1580225">
                  <a:extLst>
                    <a:ext uri="{9D8B030D-6E8A-4147-A177-3AD203B41FA5}">
                      <a16:colId xmlns:a16="http://schemas.microsoft.com/office/drawing/2014/main" val="2854000261"/>
                    </a:ext>
                  </a:extLst>
                </a:gridCol>
                <a:gridCol w="1491449">
                  <a:extLst>
                    <a:ext uri="{9D8B030D-6E8A-4147-A177-3AD203B41FA5}">
                      <a16:colId xmlns:a16="http://schemas.microsoft.com/office/drawing/2014/main" val="2003424855"/>
                    </a:ext>
                  </a:extLst>
                </a:gridCol>
                <a:gridCol w="1491448">
                  <a:extLst>
                    <a:ext uri="{9D8B030D-6E8A-4147-A177-3AD203B41FA5}">
                      <a16:colId xmlns:a16="http://schemas.microsoft.com/office/drawing/2014/main" val="1413277551"/>
                    </a:ext>
                  </a:extLst>
                </a:gridCol>
                <a:gridCol w="1997474">
                  <a:extLst>
                    <a:ext uri="{9D8B030D-6E8A-4147-A177-3AD203B41FA5}">
                      <a16:colId xmlns:a16="http://schemas.microsoft.com/office/drawing/2014/main" val="1549029838"/>
                    </a:ext>
                  </a:extLst>
                </a:gridCol>
              </a:tblGrid>
              <a:tr h="713471">
                <a:tc>
                  <a:txBody>
                    <a:bodyPr/>
                    <a:lstStyle>
                      <a:lvl1pPr marL="0" algn="l" defTabSz="914400" rtl="0" eaLnBrk="1" latinLnBrk="0" hangingPunct="1">
                        <a:defRPr sz="1800" b="1" kern="1200">
                          <a:solidFill>
                            <a:schemeClr val="lt1"/>
                          </a:solidFill>
                          <a:latin typeface="Cambria"/>
                        </a:defRPr>
                      </a:lvl1pPr>
                      <a:lvl2pPr marL="457200" algn="l" defTabSz="914400" rtl="0" eaLnBrk="1" latinLnBrk="0" hangingPunct="1">
                        <a:defRPr sz="1800" b="1" kern="1200">
                          <a:solidFill>
                            <a:schemeClr val="lt1"/>
                          </a:solidFill>
                          <a:latin typeface="Cambria"/>
                        </a:defRPr>
                      </a:lvl2pPr>
                      <a:lvl3pPr marL="914400" algn="l" defTabSz="914400" rtl="0" eaLnBrk="1" latinLnBrk="0" hangingPunct="1">
                        <a:defRPr sz="1800" b="1" kern="1200">
                          <a:solidFill>
                            <a:schemeClr val="lt1"/>
                          </a:solidFill>
                          <a:latin typeface="Cambria"/>
                        </a:defRPr>
                      </a:lvl3pPr>
                      <a:lvl4pPr marL="1371600" algn="l" defTabSz="914400" rtl="0" eaLnBrk="1" latinLnBrk="0" hangingPunct="1">
                        <a:defRPr sz="1800" b="1" kern="1200">
                          <a:solidFill>
                            <a:schemeClr val="lt1"/>
                          </a:solidFill>
                          <a:latin typeface="Cambria"/>
                        </a:defRPr>
                      </a:lvl4pPr>
                      <a:lvl5pPr marL="1828800" algn="l" defTabSz="914400" rtl="0" eaLnBrk="1" latinLnBrk="0" hangingPunct="1">
                        <a:defRPr sz="1800" b="1" kern="1200">
                          <a:solidFill>
                            <a:schemeClr val="lt1"/>
                          </a:solidFill>
                          <a:latin typeface="Cambria"/>
                        </a:defRPr>
                      </a:lvl5pPr>
                      <a:lvl6pPr marL="2286000" algn="l" defTabSz="914400" rtl="0" eaLnBrk="1" latinLnBrk="0" hangingPunct="1">
                        <a:defRPr sz="1800" b="1" kern="1200">
                          <a:solidFill>
                            <a:schemeClr val="lt1"/>
                          </a:solidFill>
                          <a:latin typeface="Cambria"/>
                        </a:defRPr>
                      </a:lvl6pPr>
                      <a:lvl7pPr marL="2743200" algn="l" defTabSz="914400" rtl="0" eaLnBrk="1" latinLnBrk="0" hangingPunct="1">
                        <a:defRPr sz="1800" b="1" kern="1200">
                          <a:solidFill>
                            <a:schemeClr val="lt1"/>
                          </a:solidFill>
                          <a:latin typeface="Cambria"/>
                        </a:defRPr>
                      </a:lvl7pPr>
                      <a:lvl8pPr marL="3200400" algn="l" defTabSz="914400" rtl="0" eaLnBrk="1" latinLnBrk="0" hangingPunct="1">
                        <a:defRPr sz="1800" b="1" kern="1200">
                          <a:solidFill>
                            <a:schemeClr val="lt1"/>
                          </a:solidFill>
                          <a:latin typeface="Cambria"/>
                        </a:defRPr>
                      </a:lvl8pPr>
                      <a:lvl9pPr marL="3657600" algn="l" defTabSz="914400" rtl="0" eaLnBrk="1" latinLnBrk="0" hangingPunct="1">
                        <a:defRPr sz="1800" b="1" kern="1200">
                          <a:solidFill>
                            <a:schemeClr val="lt1"/>
                          </a:solidFill>
                          <a:latin typeface="Cambria"/>
                        </a:defRPr>
                      </a:lvl9pPr>
                    </a:lstStyle>
                    <a:p>
                      <a:pPr algn="ctr" fontAlgn="b"/>
                      <a:r>
                        <a:rPr lang="en-US" b="1">
                          <a:effectLst/>
                        </a:rPr>
                        <a:t>Comparison Criteria</a:t>
                      </a:r>
                    </a:p>
                  </a:txBody>
                  <a:tcPr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F6FC6"/>
                    </a:solidFill>
                  </a:tcPr>
                </a:tc>
                <a:tc>
                  <a:txBody>
                    <a:bodyPr/>
                    <a:lstStyle>
                      <a:lvl1pPr marL="0" algn="l" defTabSz="914400" rtl="0" eaLnBrk="1" latinLnBrk="0" hangingPunct="1">
                        <a:defRPr sz="1800" b="1" kern="1200">
                          <a:solidFill>
                            <a:schemeClr val="lt1"/>
                          </a:solidFill>
                          <a:latin typeface="Cambria"/>
                        </a:defRPr>
                      </a:lvl1pPr>
                      <a:lvl2pPr marL="457200" algn="l" defTabSz="914400" rtl="0" eaLnBrk="1" latinLnBrk="0" hangingPunct="1">
                        <a:defRPr sz="1800" b="1" kern="1200">
                          <a:solidFill>
                            <a:schemeClr val="lt1"/>
                          </a:solidFill>
                          <a:latin typeface="Cambria"/>
                        </a:defRPr>
                      </a:lvl2pPr>
                      <a:lvl3pPr marL="914400" algn="l" defTabSz="914400" rtl="0" eaLnBrk="1" latinLnBrk="0" hangingPunct="1">
                        <a:defRPr sz="1800" b="1" kern="1200">
                          <a:solidFill>
                            <a:schemeClr val="lt1"/>
                          </a:solidFill>
                          <a:latin typeface="Cambria"/>
                        </a:defRPr>
                      </a:lvl3pPr>
                      <a:lvl4pPr marL="1371600" algn="l" defTabSz="914400" rtl="0" eaLnBrk="1" latinLnBrk="0" hangingPunct="1">
                        <a:defRPr sz="1800" b="1" kern="1200">
                          <a:solidFill>
                            <a:schemeClr val="lt1"/>
                          </a:solidFill>
                          <a:latin typeface="Cambria"/>
                        </a:defRPr>
                      </a:lvl4pPr>
                      <a:lvl5pPr marL="1828800" algn="l" defTabSz="914400" rtl="0" eaLnBrk="1" latinLnBrk="0" hangingPunct="1">
                        <a:defRPr sz="1800" b="1" kern="1200">
                          <a:solidFill>
                            <a:schemeClr val="lt1"/>
                          </a:solidFill>
                          <a:latin typeface="Cambria"/>
                        </a:defRPr>
                      </a:lvl5pPr>
                      <a:lvl6pPr marL="2286000" algn="l" defTabSz="914400" rtl="0" eaLnBrk="1" latinLnBrk="0" hangingPunct="1">
                        <a:defRPr sz="1800" b="1" kern="1200">
                          <a:solidFill>
                            <a:schemeClr val="lt1"/>
                          </a:solidFill>
                          <a:latin typeface="Cambria"/>
                        </a:defRPr>
                      </a:lvl6pPr>
                      <a:lvl7pPr marL="2743200" algn="l" defTabSz="914400" rtl="0" eaLnBrk="1" latinLnBrk="0" hangingPunct="1">
                        <a:defRPr sz="1800" b="1" kern="1200">
                          <a:solidFill>
                            <a:schemeClr val="lt1"/>
                          </a:solidFill>
                          <a:latin typeface="Cambria"/>
                        </a:defRPr>
                      </a:lvl7pPr>
                      <a:lvl8pPr marL="3200400" algn="l" defTabSz="914400" rtl="0" eaLnBrk="1" latinLnBrk="0" hangingPunct="1">
                        <a:defRPr sz="1800" b="1" kern="1200">
                          <a:solidFill>
                            <a:schemeClr val="lt1"/>
                          </a:solidFill>
                          <a:latin typeface="Cambria"/>
                        </a:defRPr>
                      </a:lvl8pPr>
                      <a:lvl9pPr marL="3657600" algn="l" defTabSz="914400" rtl="0" eaLnBrk="1" latinLnBrk="0" hangingPunct="1">
                        <a:defRPr sz="1800" b="1" kern="1200">
                          <a:solidFill>
                            <a:schemeClr val="lt1"/>
                          </a:solidFill>
                          <a:latin typeface="Cambria"/>
                        </a:defRPr>
                      </a:lvl9pPr>
                    </a:lstStyle>
                    <a:p>
                      <a:pPr algn="ctr" fontAlgn="b"/>
                      <a:r>
                        <a:rPr lang="en-US" b="1">
                          <a:effectLst/>
                        </a:rPr>
                        <a:t>Paper [1]</a:t>
                      </a:r>
                    </a:p>
                  </a:txBody>
                  <a:tcPr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F6FC6"/>
                    </a:solidFill>
                  </a:tcPr>
                </a:tc>
                <a:tc>
                  <a:txBody>
                    <a:bodyPr/>
                    <a:lstStyle>
                      <a:lvl1pPr marL="0" algn="l" defTabSz="914400" rtl="0" eaLnBrk="1" latinLnBrk="0" hangingPunct="1">
                        <a:defRPr sz="1800" b="1" kern="1200">
                          <a:solidFill>
                            <a:schemeClr val="lt1"/>
                          </a:solidFill>
                          <a:latin typeface="Cambria"/>
                        </a:defRPr>
                      </a:lvl1pPr>
                      <a:lvl2pPr marL="457200" algn="l" defTabSz="914400" rtl="0" eaLnBrk="1" latinLnBrk="0" hangingPunct="1">
                        <a:defRPr sz="1800" b="1" kern="1200">
                          <a:solidFill>
                            <a:schemeClr val="lt1"/>
                          </a:solidFill>
                          <a:latin typeface="Cambria"/>
                        </a:defRPr>
                      </a:lvl2pPr>
                      <a:lvl3pPr marL="914400" algn="l" defTabSz="914400" rtl="0" eaLnBrk="1" latinLnBrk="0" hangingPunct="1">
                        <a:defRPr sz="1800" b="1" kern="1200">
                          <a:solidFill>
                            <a:schemeClr val="lt1"/>
                          </a:solidFill>
                          <a:latin typeface="Cambria"/>
                        </a:defRPr>
                      </a:lvl3pPr>
                      <a:lvl4pPr marL="1371600" algn="l" defTabSz="914400" rtl="0" eaLnBrk="1" latinLnBrk="0" hangingPunct="1">
                        <a:defRPr sz="1800" b="1" kern="1200">
                          <a:solidFill>
                            <a:schemeClr val="lt1"/>
                          </a:solidFill>
                          <a:latin typeface="Cambria"/>
                        </a:defRPr>
                      </a:lvl4pPr>
                      <a:lvl5pPr marL="1828800" algn="l" defTabSz="914400" rtl="0" eaLnBrk="1" latinLnBrk="0" hangingPunct="1">
                        <a:defRPr sz="1800" b="1" kern="1200">
                          <a:solidFill>
                            <a:schemeClr val="lt1"/>
                          </a:solidFill>
                          <a:latin typeface="Cambria"/>
                        </a:defRPr>
                      </a:lvl5pPr>
                      <a:lvl6pPr marL="2286000" algn="l" defTabSz="914400" rtl="0" eaLnBrk="1" latinLnBrk="0" hangingPunct="1">
                        <a:defRPr sz="1800" b="1" kern="1200">
                          <a:solidFill>
                            <a:schemeClr val="lt1"/>
                          </a:solidFill>
                          <a:latin typeface="Cambria"/>
                        </a:defRPr>
                      </a:lvl6pPr>
                      <a:lvl7pPr marL="2743200" algn="l" defTabSz="914400" rtl="0" eaLnBrk="1" latinLnBrk="0" hangingPunct="1">
                        <a:defRPr sz="1800" b="1" kern="1200">
                          <a:solidFill>
                            <a:schemeClr val="lt1"/>
                          </a:solidFill>
                          <a:latin typeface="Cambria"/>
                        </a:defRPr>
                      </a:lvl7pPr>
                      <a:lvl8pPr marL="3200400" algn="l" defTabSz="914400" rtl="0" eaLnBrk="1" latinLnBrk="0" hangingPunct="1">
                        <a:defRPr sz="1800" b="1" kern="1200">
                          <a:solidFill>
                            <a:schemeClr val="lt1"/>
                          </a:solidFill>
                          <a:latin typeface="Cambria"/>
                        </a:defRPr>
                      </a:lvl8pPr>
                      <a:lvl9pPr marL="3657600" algn="l" defTabSz="914400" rtl="0" eaLnBrk="1" latinLnBrk="0" hangingPunct="1">
                        <a:defRPr sz="1800" b="1" kern="1200">
                          <a:solidFill>
                            <a:schemeClr val="lt1"/>
                          </a:solidFill>
                          <a:latin typeface="Cambria"/>
                        </a:defRPr>
                      </a:lvl9pPr>
                    </a:lstStyle>
                    <a:p>
                      <a:pPr algn="ctr" fontAlgn="b"/>
                      <a:r>
                        <a:rPr lang="en-US" b="1">
                          <a:effectLst/>
                        </a:rPr>
                        <a:t>Paper [2]</a:t>
                      </a:r>
                    </a:p>
                  </a:txBody>
                  <a:tcPr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F6FC6"/>
                    </a:solidFill>
                  </a:tcPr>
                </a:tc>
                <a:tc>
                  <a:txBody>
                    <a:bodyPr/>
                    <a:lstStyle>
                      <a:lvl1pPr marL="0" algn="l" defTabSz="914400" rtl="0" eaLnBrk="1" latinLnBrk="0" hangingPunct="1">
                        <a:defRPr sz="1800" b="1" kern="1200">
                          <a:solidFill>
                            <a:schemeClr val="lt1"/>
                          </a:solidFill>
                          <a:latin typeface="Cambria"/>
                        </a:defRPr>
                      </a:lvl1pPr>
                      <a:lvl2pPr marL="457200" algn="l" defTabSz="914400" rtl="0" eaLnBrk="1" latinLnBrk="0" hangingPunct="1">
                        <a:defRPr sz="1800" b="1" kern="1200">
                          <a:solidFill>
                            <a:schemeClr val="lt1"/>
                          </a:solidFill>
                          <a:latin typeface="Cambria"/>
                        </a:defRPr>
                      </a:lvl2pPr>
                      <a:lvl3pPr marL="914400" algn="l" defTabSz="914400" rtl="0" eaLnBrk="1" latinLnBrk="0" hangingPunct="1">
                        <a:defRPr sz="1800" b="1" kern="1200">
                          <a:solidFill>
                            <a:schemeClr val="lt1"/>
                          </a:solidFill>
                          <a:latin typeface="Cambria"/>
                        </a:defRPr>
                      </a:lvl3pPr>
                      <a:lvl4pPr marL="1371600" algn="l" defTabSz="914400" rtl="0" eaLnBrk="1" latinLnBrk="0" hangingPunct="1">
                        <a:defRPr sz="1800" b="1" kern="1200">
                          <a:solidFill>
                            <a:schemeClr val="lt1"/>
                          </a:solidFill>
                          <a:latin typeface="Cambria"/>
                        </a:defRPr>
                      </a:lvl4pPr>
                      <a:lvl5pPr marL="1828800" algn="l" defTabSz="914400" rtl="0" eaLnBrk="1" latinLnBrk="0" hangingPunct="1">
                        <a:defRPr sz="1800" b="1" kern="1200">
                          <a:solidFill>
                            <a:schemeClr val="lt1"/>
                          </a:solidFill>
                          <a:latin typeface="Cambria"/>
                        </a:defRPr>
                      </a:lvl5pPr>
                      <a:lvl6pPr marL="2286000" algn="l" defTabSz="914400" rtl="0" eaLnBrk="1" latinLnBrk="0" hangingPunct="1">
                        <a:defRPr sz="1800" b="1" kern="1200">
                          <a:solidFill>
                            <a:schemeClr val="lt1"/>
                          </a:solidFill>
                          <a:latin typeface="Cambria"/>
                        </a:defRPr>
                      </a:lvl6pPr>
                      <a:lvl7pPr marL="2743200" algn="l" defTabSz="914400" rtl="0" eaLnBrk="1" latinLnBrk="0" hangingPunct="1">
                        <a:defRPr sz="1800" b="1" kern="1200">
                          <a:solidFill>
                            <a:schemeClr val="lt1"/>
                          </a:solidFill>
                          <a:latin typeface="Cambria"/>
                        </a:defRPr>
                      </a:lvl7pPr>
                      <a:lvl8pPr marL="3200400" algn="l" defTabSz="914400" rtl="0" eaLnBrk="1" latinLnBrk="0" hangingPunct="1">
                        <a:defRPr sz="1800" b="1" kern="1200">
                          <a:solidFill>
                            <a:schemeClr val="lt1"/>
                          </a:solidFill>
                          <a:latin typeface="Cambria"/>
                        </a:defRPr>
                      </a:lvl8pPr>
                      <a:lvl9pPr marL="3657600" algn="l" defTabSz="914400" rtl="0" eaLnBrk="1" latinLnBrk="0" hangingPunct="1">
                        <a:defRPr sz="1800" b="1" kern="1200">
                          <a:solidFill>
                            <a:schemeClr val="lt1"/>
                          </a:solidFill>
                          <a:latin typeface="Cambria"/>
                        </a:defRPr>
                      </a:lvl9pPr>
                    </a:lstStyle>
                    <a:p>
                      <a:pPr algn="ctr" fontAlgn="b"/>
                      <a:r>
                        <a:rPr lang="en-US" b="1">
                          <a:effectLst/>
                        </a:rPr>
                        <a:t>Paper [3]</a:t>
                      </a:r>
                    </a:p>
                  </a:txBody>
                  <a:tcPr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F6FC6"/>
                    </a:solidFill>
                  </a:tcPr>
                </a:tc>
                <a:tc>
                  <a:txBody>
                    <a:bodyPr/>
                    <a:lstStyle>
                      <a:lvl1pPr marL="0" algn="l" defTabSz="914400" rtl="0" eaLnBrk="1" latinLnBrk="0" hangingPunct="1">
                        <a:defRPr sz="1800" b="1" kern="1200">
                          <a:solidFill>
                            <a:schemeClr val="lt1"/>
                          </a:solidFill>
                          <a:latin typeface="Cambria"/>
                        </a:defRPr>
                      </a:lvl1pPr>
                      <a:lvl2pPr marL="457200" algn="l" defTabSz="914400" rtl="0" eaLnBrk="1" latinLnBrk="0" hangingPunct="1">
                        <a:defRPr sz="1800" b="1" kern="1200">
                          <a:solidFill>
                            <a:schemeClr val="lt1"/>
                          </a:solidFill>
                          <a:latin typeface="Cambria"/>
                        </a:defRPr>
                      </a:lvl2pPr>
                      <a:lvl3pPr marL="914400" algn="l" defTabSz="914400" rtl="0" eaLnBrk="1" latinLnBrk="0" hangingPunct="1">
                        <a:defRPr sz="1800" b="1" kern="1200">
                          <a:solidFill>
                            <a:schemeClr val="lt1"/>
                          </a:solidFill>
                          <a:latin typeface="Cambria"/>
                        </a:defRPr>
                      </a:lvl3pPr>
                      <a:lvl4pPr marL="1371600" algn="l" defTabSz="914400" rtl="0" eaLnBrk="1" latinLnBrk="0" hangingPunct="1">
                        <a:defRPr sz="1800" b="1" kern="1200">
                          <a:solidFill>
                            <a:schemeClr val="lt1"/>
                          </a:solidFill>
                          <a:latin typeface="Cambria"/>
                        </a:defRPr>
                      </a:lvl4pPr>
                      <a:lvl5pPr marL="1828800" algn="l" defTabSz="914400" rtl="0" eaLnBrk="1" latinLnBrk="0" hangingPunct="1">
                        <a:defRPr sz="1800" b="1" kern="1200">
                          <a:solidFill>
                            <a:schemeClr val="lt1"/>
                          </a:solidFill>
                          <a:latin typeface="Cambria"/>
                        </a:defRPr>
                      </a:lvl5pPr>
                      <a:lvl6pPr marL="2286000" algn="l" defTabSz="914400" rtl="0" eaLnBrk="1" latinLnBrk="0" hangingPunct="1">
                        <a:defRPr sz="1800" b="1" kern="1200">
                          <a:solidFill>
                            <a:schemeClr val="lt1"/>
                          </a:solidFill>
                          <a:latin typeface="Cambria"/>
                        </a:defRPr>
                      </a:lvl6pPr>
                      <a:lvl7pPr marL="2743200" algn="l" defTabSz="914400" rtl="0" eaLnBrk="1" latinLnBrk="0" hangingPunct="1">
                        <a:defRPr sz="1800" b="1" kern="1200">
                          <a:solidFill>
                            <a:schemeClr val="lt1"/>
                          </a:solidFill>
                          <a:latin typeface="Cambria"/>
                        </a:defRPr>
                      </a:lvl7pPr>
                      <a:lvl8pPr marL="3200400" algn="l" defTabSz="914400" rtl="0" eaLnBrk="1" latinLnBrk="0" hangingPunct="1">
                        <a:defRPr sz="1800" b="1" kern="1200">
                          <a:solidFill>
                            <a:schemeClr val="lt1"/>
                          </a:solidFill>
                          <a:latin typeface="Cambria"/>
                        </a:defRPr>
                      </a:lvl8pPr>
                      <a:lvl9pPr marL="3657600" algn="l" defTabSz="914400" rtl="0" eaLnBrk="1" latinLnBrk="0" hangingPunct="1">
                        <a:defRPr sz="1800" b="1" kern="1200">
                          <a:solidFill>
                            <a:schemeClr val="lt1"/>
                          </a:solidFill>
                          <a:latin typeface="Cambria"/>
                        </a:defRPr>
                      </a:lvl9pPr>
                    </a:lstStyle>
                    <a:p>
                      <a:pPr algn="ctr" fontAlgn="b"/>
                      <a:r>
                        <a:rPr lang="en-US" b="1">
                          <a:effectLst/>
                        </a:rPr>
                        <a:t>Proposed System</a:t>
                      </a:r>
                    </a:p>
                  </a:txBody>
                  <a:tcPr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F6FC6"/>
                    </a:solidFill>
                  </a:tcPr>
                </a:tc>
                <a:extLst>
                  <a:ext uri="{0D108BD9-81ED-4DB2-BD59-A6C34878D82A}">
                    <a16:rowId xmlns:a16="http://schemas.microsoft.com/office/drawing/2014/main" val="1351575655"/>
                  </a:ext>
                </a:extLst>
              </a:tr>
              <a:tr h="688626">
                <a:tc>
                  <a:txBody>
                    <a:bodyPr/>
                    <a:lstStyle>
                      <a:lvl1pPr marL="0" algn="l" defTabSz="914400" rtl="0" eaLnBrk="1" latinLnBrk="0" hangingPunct="1">
                        <a:defRPr sz="1800" kern="1200">
                          <a:solidFill>
                            <a:schemeClr val="dk1"/>
                          </a:solidFill>
                          <a:latin typeface="Cambria"/>
                        </a:defRPr>
                      </a:lvl1pPr>
                      <a:lvl2pPr marL="457200" algn="l" defTabSz="914400" rtl="0" eaLnBrk="1" latinLnBrk="0" hangingPunct="1">
                        <a:defRPr sz="1800" kern="1200">
                          <a:solidFill>
                            <a:schemeClr val="dk1"/>
                          </a:solidFill>
                          <a:latin typeface="Cambria"/>
                        </a:defRPr>
                      </a:lvl2pPr>
                      <a:lvl3pPr marL="914400" algn="l" defTabSz="914400" rtl="0" eaLnBrk="1" latinLnBrk="0" hangingPunct="1">
                        <a:defRPr sz="1800" kern="1200">
                          <a:solidFill>
                            <a:schemeClr val="dk1"/>
                          </a:solidFill>
                          <a:latin typeface="Cambria"/>
                        </a:defRPr>
                      </a:lvl3pPr>
                      <a:lvl4pPr marL="1371600" algn="l" defTabSz="914400" rtl="0" eaLnBrk="1" latinLnBrk="0" hangingPunct="1">
                        <a:defRPr sz="1800" kern="1200">
                          <a:solidFill>
                            <a:schemeClr val="dk1"/>
                          </a:solidFill>
                          <a:latin typeface="Cambria"/>
                        </a:defRPr>
                      </a:lvl4pPr>
                      <a:lvl5pPr marL="1828800" algn="l" defTabSz="914400" rtl="0" eaLnBrk="1" latinLnBrk="0" hangingPunct="1">
                        <a:defRPr sz="1800" kern="1200">
                          <a:solidFill>
                            <a:schemeClr val="dk1"/>
                          </a:solidFill>
                          <a:latin typeface="Cambria"/>
                        </a:defRPr>
                      </a:lvl5pPr>
                      <a:lvl6pPr marL="2286000" algn="l" defTabSz="914400" rtl="0" eaLnBrk="1" latinLnBrk="0" hangingPunct="1">
                        <a:defRPr sz="1800" kern="1200">
                          <a:solidFill>
                            <a:schemeClr val="dk1"/>
                          </a:solidFill>
                          <a:latin typeface="Cambria"/>
                        </a:defRPr>
                      </a:lvl6pPr>
                      <a:lvl7pPr marL="2743200" algn="l" defTabSz="914400" rtl="0" eaLnBrk="1" latinLnBrk="0" hangingPunct="1">
                        <a:defRPr sz="1800" kern="1200">
                          <a:solidFill>
                            <a:schemeClr val="dk1"/>
                          </a:solidFill>
                          <a:latin typeface="Cambria"/>
                        </a:defRPr>
                      </a:lvl7pPr>
                      <a:lvl8pPr marL="3200400" algn="l" defTabSz="914400" rtl="0" eaLnBrk="1" latinLnBrk="0" hangingPunct="1">
                        <a:defRPr sz="1800" kern="1200">
                          <a:solidFill>
                            <a:schemeClr val="dk1"/>
                          </a:solidFill>
                          <a:latin typeface="Cambria"/>
                        </a:defRPr>
                      </a:lvl8pPr>
                      <a:lvl9pPr marL="3657600" algn="l" defTabSz="914400" rtl="0" eaLnBrk="1" latinLnBrk="0" hangingPunct="1">
                        <a:defRPr sz="1800" kern="1200">
                          <a:solidFill>
                            <a:schemeClr val="dk1"/>
                          </a:solidFill>
                          <a:latin typeface="Cambria"/>
                        </a:defRPr>
                      </a:lvl9pPr>
                    </a:lstStyle>
                    <a:p>
                      <a:pPr fontAlgn="base"/>
                      <a:r>
                        <a:rPr lang="en-US">
                          <a:effectLst/>
                        </a:rPr>
                        <a:t>Use of knowledge-based concepts</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tc>
                  <a:txBody>
                    <a:bodyPr/>
                    <a:lstStyle>
                      <a:lvl1pPr marL="0" algn="l" defTabSz="914400" rtl="0" eaLnBrk="1" latinLnBrk="0" hangingPunct="1">
                        <a:defRPr sz="1800" kern="1200">
                          <a:solidFill>
                            <a:schemeClr val="dk1"/>
                          </a:solidFill>
                          <a:latin typeface="Cambria"/>
                        </a:defRPr>
                      </a:lvl1pPr>
                      <a:lvl2pPr marL="457200" algn="l" defTabSz="914400" rtl="0" eaLnBrk="1" latinLnBrk="0" hangingPunct="1">
                        <a:defRPr sz="1800" kern="1200">
                          <a:solidFill>
                            <a:schemeClr val="dk1"/>
                          </a:solidFill>
                          <a:latin typeface="Cambria"/>
                        </a:defRPr>
                      </a:lvl2pPr>
                      <a:lvl3pPr marL="914400" algn="l" defTabSz="914400" rtl="0" eaLnBrk="1" latinLnBrk="0" hangingPunct="1">
                        <a:defRPr sz="1800" kern="1200">
                          <a:solidFill>
                            <a:schemeClr val="dk1"/>
                          </a:solidFill>
                          <a:latin typeface="Cambria"/>
                        </a:defRPr>
                      </a:lvl3pPr>
                      <a:lvl4pPr marL="1371600" algn="l" defTabSz="914400" rtl="0" eaLnBrk="1" latinLnBrk="0" hangingPunct="1">
                        <a:defRPr sz="1800" kern="1200">
                          <a:solidFill>
                            <a:schemeClr val="dk1"/>
                          </a:solidFill>
                          <a:latin typeface="Cambria"/>
                        </a:defRPr>
                      </a:lvl4pPr>
                      <a:lvl5pPr marL="1828800" algn="l" defTabSz="914400" rtl="0" eaLnBrk="1" latinLnBrk="0" hangingPunct="1">
                        <a:defRPr sz="1800" kern="1200">
                          <a:solidFill>
                            <a:schemeClr val="dk1"/>
                          </a:solidFill>
                          <a:latin typeface="Cambria"/>
                        </a:defRPr>
                      </a:lvl5pPr>
                      <a:lvl6pPr marL="2286000" algn="l" defTabSz="914400" rtl="0" eaLnBrk="1" latinLnBrk="0" hangingPunct="1">
                        <a:defRPr sz="1800" kern="1200">
                          <a:solidFill>
                            <a:schemeClr val="dk1"/>
                          </a:solidFill>
                          <a:latin typeface="Cambria"/>
                        </a:defRPr>
                      </a:lvl6pPr>
                      <a:lvl7pPr marL="2743200" algn="l" defTabSz="914400" rtl="0" eaLnBrk="1" latinLnBrk="0" hangingPunct="1">
                        <a:defRPr sz="1800" kern="1200">
                          <a:solidFill>
                            <a:schemeClr val="dk1"/>
                          </a:solidFill>
                          <a:latin typeface="Cambria"/>
                        </a:defRPr>
                      </a:lvl7pPr>
                      <a:lvl8pPr marL="3200400" algn="l" defTabSz="914400" rtl="0" eaLnBrk="1" latinLnBrk="0" hangingPunct="1">
                        <a:defRPr sz="1800" kern="1200">
                          <a:solidFill>
                            <a:schemeClr val="dk1"/>
                          </a:solidFill>
                          <a:latin typeface="Cambria"/>
                        </a:defRPr>
                      </a:lvl8pPr>
                      <a:lvl9pPr marL="3657600" algn="l" defTabSz="914400" rtl="0" eaLnBrk="1" latinLnBrk="0" hangingPunct="1">
                        <a:defRPr sz="1800" kern="1200">
                          <a:solidFill>
                            <a:schemeClr val="dk1"/>
                          </a:solidFill>
                          <a:latin typeface="Cambria"/>
                        </a:defRPr>
                      </a:lvl9pPr>
                    </a:lstStyle>
                    <a:p>
                      <a:pPr algn="ctr" fontAlgn="base"/>
                      <a:r>
                        <a:rPr lang="en-US">
                          <a:effectLst/>
                        </a:rPr>
                        <a:t>❌</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tc>
                  <a:txBody>
                    <a:bodyPr/>
                    <a:lstStyle>
                      <a:lvl1pPr marL="0" algn="l" defTabSz="914400" rtl="0" eaLnBrk="1" latinLnBrk="0" hangingPunct="1">
                        <a:defRPr sz="1800" kern="1200">
                          <a:solidFill>
                            <a:schemeClr val="dk1"/>
                          </a:solidFill>
                          <a:latin typeface="Cambria"/>
                        </a:defRPr>
                      </a:lvl1pPr>
                      <a:lvl2pPr marL="457200" algn="l" defTabSz="914400" rtl="0" eaLnBrk="1" latinLnBrk="0" hangingPunct="1">
                        <a:defRPr sz="1800" kern="1200">
                          <a:solidFill>
                            <a:schemeClr val="dk1"/>
                          </a:solidFill>
                          <a:latin typeface="Cambria"/>
                        </a:defRPr>
                      </a:lvl2pPr>
                      <a:lvl3pPr marL="914400" algn="l" defTabSz="914400" rtl="0" eaLnBrk="1" latinLnBrk="0" hangingPunct="1">
                        <a:defRPr sz="1800" kern="1200">
                          <a:solidFill>
                            <a:schemeClr val="dk1"/>
                          </a:solidFill>
                          <a:latin typeface="Cambria"/>
                        </a:defRPr>
                      </a:lvl3pPr>
                      <a:lvl4pPr marL="1371600" algn="l" defTabSz="914400" rtl="0" eaLnBrk="1" latinLnBrk="0" hangingPunct="1">
                        <a:defRPr sz="1800" kern="1200">
                          <a:solidFill>
                            <a:schemeClr val="dk1"/>
                          </a:solidFill>
                          <a:latin typeface="Cambria"/>
                        </a:defRPr>
                      </a:lvl4pPr>
                      <a:lvl5pPr marL="1828800" algn="l" defTabSz="914400" rtl="0" eaLnBrk="1" latinLnBrk="0" hangingPunct="1">
                        <a:defRPr sz="1800" kern="1200">
                          <a:solidFill>
                            <a:schemeClr val="dk1"/>
                          </a:solidFill>
                          <a:latin typeface="Cambria"/>
                        </a:defRPr>
                      </a:lvl5pPr>
                      <a:lvl6pPr marL="2286000" algn="l" defTabSz="914400" rtl="0" eaLnBrk="1" latinLnBrk="0" hangingPunct="1">
                        <a:defRPr sz="1800" kern="1200">
                          <a:solidFill>
                            <a:schemeClr val="dk1"/>
                          </a:solidFill>
                          <a:latin typeface="Cambria"/>
                        </a:defRPr>
                      </a:lvl6pPr>
                      <a:lvl7pPr marL="2743200" algn="l" defTabSz="914400" rtl="0" eaLnBrk="1" latinLnBrk="0" hangingPunct="1">
                        <a:defRPr sz="1800" kern="1200">
                          <a:solidFill>
                            <a:schemeClr val="dk1"/>
                          </a:solidFill>
                          <a:latin typeface="Cambria"/>
                        </a:defRPr>
                      </a:lvl7pPr>
                      <a:lvl8pPr marL="3200400" algn="l" defTabSz="914400" rtl="0" eaLnBrk="1" latinLnBrk="0" hangingPunct="1">
                        <a:defRPr sz="1800" kern="1200">
                          <a:solidFill>
                            <a:schemeClr val="dk1"/>
                          </a:solidFill>
                          <a:latin typeface="Cambria"/>
                        </a:defRPr>
                      </a:lvl8pPr>
                      <a:lvl9pPr marL="3657600" algn="l" defTabSz="914400" rtl="0" eaLnBrk="1" latinLnBrk="0" hangingPunct="1">
                        <a:defRPr sz="1800" kern="1200">
                          <a:solidFill>
                            <a:schemeClr val="dk1"/>
                          </a:solidFill>
                          <a:latin typeface="Cambria"/>
                        </a:defRPr>
                      </a:lvl9pPr>
                    </a:lstStyle>
                    <a:p>
                      <a:pPr algn="ctr" fontAlgn="base"/>
                      <a:r>
                        <a:rPr lang="en-US">
                          <a:effectLst/>
                        </a:rPr>
                        <a:t>❌</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tc>
                  <a:txBody>
                    <a:bodyPr/>
                    <a:lstStyle>
                      <a:lvl1pPr marL="0" algn="l" defTabSz="914400" rtl="0" eaLnBrk="1" latinLnBrk="0" hangingPunct="1">
                        <a:defRPr sz="1800" kern="1200">
                          <a:solidFill>
                            <a:schemeClr val="dk1"/>
                          </a:solidFill>
                          <a:latin typeface="Cambria"/>
                        </a:defRPr>
                      </a:lvl1pPr>
                      <a:lvl2pPr marL="457200" algn="l" defTabSz="914400" rtl="0" eaLnBrk="1" latinLnBrk="0" hangingPunct="1">
                        <a:defRPr sz="1800" kern="1200">
                          <a:solidFill>
                            <a:schemeClr val="dk1"/>
                          </a:solidFill>
                          <a:latin typeface="Cambria"/>
                        </a:defRPr>
                      </a:lvl2pPr>
                      <a:lvl3pPr marL="914400" algn="l" defTabSz="914400" rtl="0" eaLnBrk="1" latinLnBrk="0" hangingPunct="1">
                        <a:defRPr sz="1800" kern="1200">
                          <a:solidFill>
                            <a:schemeClr val="dk1"/>
                          </a:solidFill>
                          <a:latin typeface="Cambria"/>
                        </a:defRPr>
                      </a:lvl3pPr>
                      <a:lvl4pPr marL="1371600" algn="l" defTabSz="914400" rtl="0" eaLnBrk="1" latinLnBrk="0" hangingPunct="1">
                        <a:defRPr sz="1800" kern="1200">
                          <a:solidFill>
                            <a:schemeClr val="dk1"/>
                          </a:solidFill>
                          <a:latin typeface="Cambria"/>
                        </a:defRPr>
                      </a:lvl4pPr>
                      <a:lvl5pPr marL="1828800" algn="l" defTabSz="914400" rtl="0" eaLnBrk="1" latinLnBrk="0" hangingPunct="1">
                        <a:defRPr sz="1800" kern="1200">
                          <a:solidFill>
                            <a:schemeClr val="dk1"/>
                          </a:solidFill>
                          <a:latin typeface="Cambria"/>
                        </a:defRPr>
                      </a:lvl5pPr>
                      <a:lvl6pPr marL="2286000" algn="l" defTabSz="914400" rtl="0" eaLnBrk="1" latinLnBrk="0" hangingPunct="1">
                        <a:defRPr sz="1800" kern="1200">
                          <a:solidFill>
                            <a:schemeClr val="dk1"/>
                          </a:solidFill>
                          <a:latin typeface="Cambria"/>
                        </a:defRPr>
                      </a:lvl6pPr>
                      <a:lvl7pPr marL="2743200" algn="l" defTabSz="914400" rtl="0" eaLnBrk="1" latinLnBrk="0" hangingPunct="1">
                        <a:defRPr sz="1800" kern="1200">
                          <a:solidFill>
                            <a:schemeClr val="dk1"/>
                          </a:solidFill>
                          <a:latin typeface="Cambria"/>
                        </a:defRPr>
                      </a:lvl7pPr>
                      <a:lvl8pPr marL="3200400" algn="l" defTabSz="914400" rtl="0" eaLnBrk="1" latinLnBrk="0" hangingPunct="1">
                        <a:defRPr sz="1800" kern="1200">
                          <a:solidFill>
                            <a:schemeClr val="dk1"/>
                          </a:solidFill>
                          <a:latin typeface="Cambria"/>
                        </a:defRPr>
                      </a:lvl8pPr>
                      <a:lvl9pPr marL="3657600" algn="l" defTabSz="914400" rtl="0" eaLnBrk="1" latinLnBrk="0" hangingPunct="1">
                        <a:defRPr sz="1800" kern="1200">
                          <a:solidFill>
                            <a:schemeClr val="dk1"/>
                          </a:solidFill>
                          <a:latin typeface="Cambria"/>
                        </a:defRPr>
                      </a:lvl9pPr>
                    </a:lstStyle>
                    <a:p>
                      <a:pPr algn="ctr" fontAlgn="base"/>
                      <a:r>
                        <a:rPr lang="en-US">
                          <a:effectLst/>
                        </a:rPr>
                        <a:t>❌</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tc>
                  <a:txBody>
                    <a:bodyPr/>
                    <a:lstStyle>
                      <a:lvl1pPr marL="0" algn="l" defTabSz="914400" rtl="0" eaLnBrk="1" latinLnBrk="0" hangingPunct="1">
                        <a:defRPr sz="1800" kern="1200">
                          <a:solidFill>
                            <a:schemeClr val="dk1"/>
                          </a:solidFill>
                          <a:latin typeface="Cambria"/>
                        </a:defRPr>
                      </a:lvl1pPr>
                      <a:lvl2pPr marL="457200" algn="l" defTabSz="914400" rtl="0" eaLnBrk="1" latinLnBrk="0" hangingPunct="1">
                        <a:defRPr sz="1800" kern="1200">
                          <a:solidFill>
                            <a:schemeClr val="dk1"/>
                          </a:solidFill>
                          <a:latin typeface="Cambria"/>
                        </a:defRPr>
                      </a:lvl2pPr>
                      <a:lvl3pPr marL="914400" algn="l" defTabSz="914400" rtl="0" eaLnBrk="1" latinLnBrk="0" hangingPunct="1">
                        <a:defRPr sz="1800" kern="1200">
                          <a:solidFill>
                            <a:schemeClr val="dk1"/>
                          </a:solidFill>
                          <a:latin typeface="Cambria"/>
                        </a:defRPr>
                      </a:lvl3pPr>
                      <a:lvl4pPr marL="1371600" algn="l" defTabSz="914400" rtl="0" eaLnBrk="1" latinLnBrk="0" hangingPunct="1">
                        <a:defRPr sz="1800" kern="1200">
                          <a:solidFill>
                            <a:schemeClr val="dk1"/>
                          </a:solidFill>
                          <a:latin typeface="Cambria"/>
                        </a:defRPr>
                      </a:lvl4pPr>
                      <a:lvl5pPr marL="1828800" algn="l" defTabSz="914400" rtl="0" eaLnBrk="1" latinLnBrk="0" hangingPunct="1">
                        <a:defRPr sz="1800" kern="1200">
                          <a:solidFill>
                            <a:schemeClr val="dk1"/>
                          </a:solidFill>
                          <a:latin typeface="Cambria"/>
                        </a:defRPr>
                      </a:lvl5pPr>
                      <a:lvl6pPr marL="2286000" algn="l" defTabSz="914400" rtl="0" eaLnBrk="1" latinLnBrk="0" hangingPunct="1">
                        <a:defRPr sz="1800" kern="1200">
                          <a:solidFill>
                            <a:schemeClr val="dk1"/>
                          </a:solidFill>
                          <a:latin typeface="Cambria"/>
                        </a:defRPr>
                      </a:lvl6pPr>
                      <a:lvl7pPr marL="2743200" algn="l" defTabSz="914400" rtl="0" eaLnBrk="1" latinLnBrk="0" hangingPunct="1">
                        <a:defRPr sz="1800" kern="1200">
                          <a:solidFill>
                            <a:schemeClr val="dk1"/>
                          </a:solidFill>
                          <a:latin typeface="Cambria"/>
                        </a:defRPr>
                      </a:lvl7pPr>
                      <a:lvl8pPr marL="3200400" algn="l" defTabSz="914400" rtl="0" eaLnBrk="1" latinLnBrk="0" hangingPunct="1">
                        <a:defRPr sz="1800" kern="1200">
                          <a:solidFill>
                            <a:schemeClr val="dk1"/>
                          </a:solidFill>
                          <a:latin typeface="Cambria"/>
                        </a:defRPr>
                      </a:lvl8pPr>
                      <a:lvl9pPr marL="3657600" algn="l" defTabSz="914400" rtl="0" eaLnBrk="1" latinLnBrk="0" hangingPunct="1">
                        <a:defRPr sz="1800" kern="1200">
                          <a:solidFill>
                            <a:schemeClr val="dk1"/>
                          </a:solidFill>
                          <a:latin typeface="Cambria"/>
                        </a:defRPr>
                      </a:lvl9pPr>
                    </a:lstStyle>
                    <a:p>
                      <a:pPr algn="ctr" fontAlgn="base"/>
                      <a:r>
                        <a:rPr lang="en-US">
                          <a:effectLst/>
                        </a:rPr>
                        <a:t>✔</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extLst>
                  <a:ext uri="{0D108BD9-81ED-4DB2-BD59-A6C34878D82A}">
                    <a16:rowId xmlns:a16="http://schemas.microsoft.com/office/drawing/2014/main" val="3240240522"/>
                  </a:ext>
                </a:extLst>
              </a:tr>
              <a:tr h="499430">
                <a:tc>
                  <a:txBody>
                    <a:bodyPr/>
                    <a:lstStyle>
                      <a:lvl1pPr marL="0" algn="l" defTabSz="914400" rtl="0" eaLnBrk="1" latinLnBrk="0" hangingPunct="1">
                        <a:defRPr sz="1800" kern="1200">
                          <a:solidFill>
                            <a:schemeClr val="dk1"/>
                          </a:solidFill>
                          <a:latin typeface="Cambria"/>
                        </a:defRPr>
                      </a:lvl1pPr>
                      <a:lvl2pPr marL="457200" algn="l" defTabSz="914400" rtl="0" eaLnBrk="1" latinLnBrk="0" hangingPunct="1">
                        <a:defRPr sz="1800" kern="1200">
                          <a:solidFill>
                            <a:schemeClr val="dk1"/>
                          </a:solidFill>
                          <a:latin typeface="Cambria"/>
                        </a:defRPr>
                      </a:lvl2pPr>
                      <a:lvl3pPr marL="914400" algn="l" defTabSz="914400" rtl="0" eaLnBrk="1" latinLnBrk="0" hangingPunct="1">
                        <a:defRPr sz="1800" kern="1200">
                          <a:solidFill>
                            <a:schemeClr val="dk1"/>
                          </a:solidFill>
                          <a:latin typeface="Cambria"/>
                        </a:defRPr>
                      </a:lvl3pPr>
                      <a:lvl4pPr marL="1371600" algn="l" defTabSz="914400" rtl="0" eaLnBrk="1" latinLnBrk="0" hangingPunct="1">
                        <a:defRPr sz="1800" kern="1200">
                          <a:solidFill>
                            <a:schemeClr val="dk1"/>
                          </a:solidFill>
                          <a:latin typeface="Cambria"/>
                        </a:defRPr>
                      </a:lvl4pPr>
                      <a:lvl5pPr marL="1828800" algn="l" defTabSz="914400" rtl="0" eaLnBrk="1" latinLnBrk="0" hangingPunct="1">
                        <a:defRPr sz="1800" kern="1200">
                          <a:solidFill>
                            <a:schemeClr val="dk1"/>
                          </a:solidFill>
                          <a:latin typeface="Cambria"/>
                        </a:defRPr>
                      </a:lvl5pPr>
                      <a:lvl6pPr marL="2286000" algn="l" defTabSz="914400" rtl="0" eaLnBrk="1" latinLnBrk="0" hangingPunct="1">
                        <a:defRPr sz="1800" kern="1200">
                          <a:solidFill>
                            <a:schemeClr val="dk1"/>
                          </a:solidFill>
                          <a:latin typeface="Cambria"/>
                        </a:defRPr>
                      </a:lvl6pPr>
                      <a:lvl7pPr marL="2743200" algn="l" defTabSz="914400" rtl="0" eaLnBrk="1" latinLnBrk="0" hangingPunct="1">
                        <a:defRPr sz="1800" kern="1200">
                          <a:solidFill>
                            <a:schemeClr val="dk1"/>
                          </a:solidFill>
                          <a:latin typeface="Cambria"/>
                        </a:defRPr>
                      </a:lvl7pPr>
                      <a:lvl8pPr marL="3200400" algn="l" defTabSz="914400" rtl="0" eaLnBrk="1" latinLnBrk="0" hangingPunct="1">
                        <a:defRPr sz="1800" kern="1200">
                          <a:solidFill>
                            <a:schemeClr val="dk1"/>
                          </a:solidFill>
                          <a:latin typeface="Cambria"/>
                        </a:defRPr>
                      </a:lvl8pPr>
                      <a:lvl9pPr marL="3657600" algn="l" defTabSz="914400" rtl="0" eaLnBrk="1" latinLnBrk="0" hangingPunct="1">
                        <a:defRPr sz="1800" kern="1200">
                          <a:solidFill>
                            <a:schemeClr val="dk1"/>
                          </a:solidFill>
                          <a:latin typeface="Cambria"/>
                        </a:defRPr>
                      </a:lvl9pPr>
                    </a:lstStyle>
                    <a:p>
                      <a:pPr fontAlgn="base"/>
                      <a:r>
                        <a:rPr lang="en-US">
                          <a:effectLst/>
                        </a:rPr>
                        <a:t>Evaluation metrics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tc>
                  <a:txBody>
                    <a:bodyPr/>
                    <a:lstStyle>
                      <a:lvl1pPr marL="0" algn="l" defTabSz="914400" rtl="0" eaLnBrk="1" latinLnBrk="0" hangingPunct="1">
                        <a:defRPr sz="1800" kern="1200">
                          <a:solidFill>
                            <a:schemeClr val="dk1"/>
                          </a:solidFill>
                          <a:latin typeface="Cambria"/>
                        </a:defRPr>
                      </a:lvl1pPr>
                      <a:lvl2pPr marL="457200" algn="l" defTabSz="914400" rtl="0" eaLnBrk="1" latinLnBrk="0" hangingPunct="1">
                        <a:defRPr sz="1800" kern="1200">
                          <a:solidFill>
                            <a:schemeClr val="dk1"/>
                          </a:solidFill>
                          <a:latin typeface="Cambria"/>
                        </a:defRPr>
                      </a:lvl2pPr>
                      <a:lvl3pPr marL="914400" algn="l" defTabSz="914400" rtl="0" eaLnBrk="1" latinLnBrk="0" hangingPunct="1">
                        <a:defRPr sz="1800" kern="1200">
                          <a:solidFill>
                            <a:schemeClr val="dk1"/>
                          </a:solidFill>
                          <a:latin typeface="Cambria"/>
                        </a:defRPr>
                      </a:lvl3pPr>
                      <a:lvl4pPr marL="1371600" algn="l" defTabSz="914400" rtl="0" eaLnBrk="1" latinLnBrk="0" hangingPunct="1">
                        <a:defRPr sz="1800" kern="1200">
                          <a:solidFill>
                            <a:schemeClr val="dk1"/>
                          </a:solidFill>
                          <a:latin typeface="Cambria"/>
                        </a:defRPr>
                      </a:lvl4pPr>
                      <a:lvl5pPr marL="1828800" algn="l" defTabSz="914400" rtl="0" eaLnBrk="1" latinLnBrk="0" hangingPunct="1">
                        <a:defRPr sz="1800" kern="1200">
                          <a:solidFill>
                            <a:schemeClr val="dk1"/>
                          </a:solidFill>
                          <a:latin typeface="Cambria"/>
                        </a:defRPr>
                      </a:lvl5pPr>
                      <a:lvl6pPr marL="2286000" algn="l" defTabSz="914400" rtl="0" eaLnBrk="1" latinLnBrk="0" hangingPunct="1">
                        <a:defRPr sz="1800" kern="1200">
                          <a:solidFill>
                            <a:schemeClr val="dk1"/>
                          </a:solidFill>
                          <a:latin typeface="Cambria"/>
                        </a:defRPr>
                      </a:lvl6pPr>
                      <a:lvl7pPr marL="2743200" algn="l" defTabSz="914400" rtl="0" eaLnBrk="1" latinLnBrk="0" hangingPunct="1">
                        <a:defRPr sz="1800" kern="1200">
                          <a:solidFill>
                            <a:schemeClr val="dk1"/>
                          </a:solidFill>
                          <a:latin typeface="Cambria"/>
                        </a:defRPr>
                      </a:lvl7pPr>
                      <a:lvl8pPr marL="3200400" algn="l" defTabSz="914400" rtl="0" eaLnBrk="1" latinLnBrk="0" hangingPunct="1">
                        <a:defRPr sz="1800" kern="1200">
                          <a:solidFill>
                            <a:schemeClr val="dk1"/>
                          </a:solidFill>
                          <a:latin typeface="Cambria"/>
                        </a:defRPr>
                      </a:lvl8pPr>
                      <a:lvl9pPr marL="3657600" algn="l" defTabSz="914400" rtl="0" eaLnBrk="1" latinLnBrk="0" hangingPunct="1">
                        <a:defRPr sz="1800" kern="1200">
                          <a:solidFill>
                            <a:schemeClr val="dk1"/>
                          </a:solidFill>
                          <a:latin typeface="Cambria"/>
                        </a:defRPr>
                      </a:lvl9pPr>
                    </a:lstStyle>
                    <a:p>
                      <a:pPr algn="ctr" fontAlgn="base"/>
                      <a:r>
                        <a:rPr lang="en-US">
                          <a:effectLst/>
                        </a:rPr>
                        <a:t>✔</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tc>
                  <a:txBody>
                    <a:bodyPr/>
                    <a:lstStyle>
                      <a:lvl1pPr marL="0" algn="l" defTabSz="914400" rtl="0" eaLnBrk="1" latinLnBrk="0" hangingPunct="1">
                        <a:defRPr sz="1800" kern="1200">
                          <a:solidFill>
                            <a:schemeClr val="dk1"/>
                          </a:solidFill>
                          <a:latin typeface="Cambria"/>
                        </a:defRPr>
                      </a:lvl1pPr>
                      <a:lvl2pPr marL="457200" algn="l" defTabSz="914400" rtl="0" eaLnBrk="1" latinLnBrk="0" hangingPunct="1">
                        <a:defRPr sz="1800" kern="1200">
                          <a:solidFill>
                            <a:schemeClr val="dk1"/>
                          </a:solidFill>
                          <a:latin typeface="Cambria"/>
                        </a:defRPr>
                      </a:lvl2pPr>
                      <a:lvl3pPr marL="914400" algn="l" defTabSz="914400" rtl="0" eaLnBrk="1" latinLnBrk="0" hangingPunct="1">
                        <a:defRPr sz="1800" kern="1200">
                          <a:solidFill>
                            <a:schemeClr val="dk1"/>
                          </a:solidFill>
                          <a:latin typeface="Cambria"/>
                        </a:defRPr>
                      </a:lvl3pPr>
                      <a:lvl4pPr marL="1371600" algn="l" defTabSz="914400" rtl="0" eaLnBrk="1" latinLnBrk="0" hangingPunct="1">
                        <a:defRPr sz="1800" kern="1200">
                          <a:solidFill>
                            <a:schemeClr val="dk1"/>
                          </a:solidFill>
                          <a:latin typeface="Cambria"/>
                        </a:defRPr>
                      </a:lvl4pPr>
                      <a:lvl5pPr marL="1828800" algn="l" defTabSz="914400" rtl="0" eaLnBrk="1" latinLnBrk="0" hangingPunct="1">
                        <a:defRPr sz="1800" kern="1200">
                          <a:solidFill>
                            <a:schemeClr val="dk1"/>
                          </a:solidFill>
                          <a:latin typeface="Cambria"/>
                        </a:defRPr>
                      </a:lvl5pPr>
                      <a:lvl6pPr marL="2286000" algn="l" defTabSz="914400" rtl="0" eaLnBrk="1" latinLnBrk="0" hangingPunct="1">
                        <a:defRPr sz="1800" kern="1200">
                          <a:solidFill>
                            <a:schemeClr val="dk1"/>
                          </a:solidFill>
                          <a:latin typeface="Cambria"/>
                        </a:defRPr>
                      </a:lvl6pPr>
                      <a:lvl7pPr marL="2743200" algn="l" defTabSz="914400" rtl="0" eaLnBrk="1" latinLnBrk="0" hangingPunct="1">
                        <a:defRPr sz="1800" kern="1200">
                          <a:solidFill>
                            <a:schemeClr val="dk1"/>
                          </a:solidFill>
                          <a:latin typeface="Cambria"/>
                        </a:defRPr>
                      </a:lvl7pPr>
                      <a:lvl8pPr marL="3200400" algn="l" defTabSz="914400" rtl="0" eaLnBrk="1" latinLnBrk="0" hangingPunct="1">
                        <a:defRPr sz="1800" kern="1200">
                          <a:solidFill>
                            <a:schemeClr val="dk1"/>
                          </a:solidFill>
                          <a:latin typeface="Cambria"/>
                        </a:defRPr>
                      </a:lvl8pPr>
                      <a:lvl9pPr marL="3657600" algn="l" defTabSz="914400" rtl="0" eaLnBrk="1" latinLnBrk="0" hangingPunct="1">
                        <a:defRPr sz="1800" kern="1200">
                          <a:solidFill>
                            <a:schemeClr val="dk1"/>
                          </a:solidFill>
                          <a:latin typeface="Cambria"/>
                        </a:defRPr>
                      </a:lvl9pPr>
                    </a:lstStyle>
                    <a:p>
                      <a:pPr algn="ctr" fontAlgn="base"/>
                      <a:r>
                        <a:rPr lang="en-US">
                          <a:effectLst/>
                        </a:rPr>
                        <a:t>❌</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tc>
                  <a:txBody>
                    <a:bodyPr/>
                    <a:lstStyle>
                      <a:lvl1pPr marL="0" algn="l" defTabSz="914400" rtl="0" eaLnBrk="1" latinLnBrk="0" hangingPunct="1">
                        <a:defRPr sz="1800" kern="1200">
                          <a:solidFill>
                            <a:schemeClr val="dk1"/>
                          </a:solidFill>
                          <a:latin typeface="Cambria"/>
                        </a:defRPr>
                      </a:lvl1pPr>
                      <a:lvl2pPr marL="457200" algn="l" defTabSz="914400" rtl="0" eaLnBrk="1" latinLnBrk="0" hangingPunct="1">
                        <a:defRPr sz="1800" kern="1200">
                          <a:solidFill>
                            <a:schemeClr val="dk1"/>
                          </a:solidFill>
                          <a:latin typeface="Cambria"/>
                        </a:defRPr>
                      </a:lvl2pPr>
                      <a:lvl3pPr marL="914400" algn="l" defTabSz="914400" rtl="0" eaLnBrk="1" latinLnBrk="0" hangingPunct="1">
                        <a:defRPr sz="1800" kern="1200">
                          <a:solidFill>
                            <a:schemeClr val="dk1"/>
                          </a:solidFill>
                          <a:latin typeface="Cambria"/>
                        </a:defRPr>
                      </a:lvl3pPr>
                      <a:lvl4pPr marL="1371600" algn="l" defTabSz="914400" rtl="0" eaLnBrk="1" latinLnBrk="0" hangingPunct="1">
                        <a:defRPr sz="1800" kern="1200">
                          <a:solidFill>
                            <a:schemeClr val="dk1"/>
                          </a:solidFill>
                          <a:latin typeface="Cambria"/>
                        </a:defRPr>
                      </a:lvl4pPr>
                      <a:lvl5pPr marL="1828800" algn="l" defTabSz="914400" rtl="0" eaLnBrk="1" latinLnBrk="0" hangingPunct="1">
                        <a:defRPr sz="1800" kern="1200">
                          <a:solidFill>
                            <a:schemeClr val="dk1"/>
                          </a:solidFill>
                          <a:latin typeface="Cambria"/>
                        </a:defRPr>
                      </a:lvl5pPr>
                      <a:lvl6pPr marL="2286000" algn="l" defTabSz="914400" rtl="0" eaLnBrk="1" latinLnBrk="0" hangingPunct="1">
                        <a:defRPr sz="1800" kern="1200">
                          <a:solidFill>
                            <a:schemeClr val="dk1"/>
                          </a:solidFill>
                          <a:latin typeface="Cambria"/>
                        </a:defRPr>
                      </a:lvl6pPr>
                      <a:lvl7pPr marL="2743200" algn="l" defTabSz="914400" rtl="0" eaLnBrk="1" latinLnBrk="0" hangingPunct="1">
                        <a:defRPr sz="1800" kern="1200">
                          <a:solidFill>
                            <a:schemeClr val="dk1"/>
                          </a:solidFill>
                          <a:latin typeface="Cambria"/>
                        </a:defRPr>
                      </a:lvl7pPr>
                      <a:lvl8pPr marL="3200400" algn="l" defTabSz="914400" rtl="0" eaLnBrk="1" latinLnBrk="0" hangingPunct="1">
                        <a:defRPr sz="1800" kern="1200">
                          <a:solidFill>
                            <a:schemeClr val="dk1"/>
                          </a:solidFill>
                          <a:latin typeface="Cambria"/>
                        </a:defRPr>
                      </a:lvl8pPr>
                      <a:lvl9pPr marL="3657600" algn="l" defTabSz="914400" rtl="0" eaLnBrk="1" latinLnBrk="0" hangingPunct="1">
                        <a:defRPr sz="1800" kern="1200">
                          <a:solidFill>
                            <a:schemeClr val="dk1"/>
                          </a:solidFill>
                          <a:latin typeface="Cambria"/>
                        </a:defRPr>
                      </a:lvl9pPr>
                    </a:lstStyle>
                    <a:p>
                      <a:pPr algn="ctr" fontAlgn="base"/>
                      <a:r>
                        <a:rPr lang="en-US">
                          <a:effectLst/>
                        </a:rPr>
                        <a:t>❌</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tc>
                  <a:txBody>
                    <a:bodyPr/>
                    <a:lstStyle>
                      <a:lvl1pPr marL="0" algn="l" defTabSz="914400" rtl="0" eaLnBrk="1" latinLnBrk="0" hangingPunct="1">
                        <a:defRPr sz="1800" kern="1200">
                          <a:solidFill>
                            <a:schemeClr val="dk1"/>
                          </a:solidFill>
                          <a:latin typeface="Cambria"/>
                        </a:defRPr>
                      </a:lvl1pPr>
                      <a:lvl2pPr marL="457200" algn="l" defTabSz="914400" rtl="0" eaLnBrk="1" latinLnBrk="0" hangingPunct="1">
                        <a:defRPr sz="1800" kern="1200">
                          <a:solidFill>
                            <a:schemeClr val="dk1"/>
                          </a:solidFill>
                          <a:latin typeface="Cambria"/>
                        </a:defRPr>
                      </a:lvl2pPr>
                      <a:lvl3pPr marL="914400" algn="l" defTabSz="914400" rtl="0" eaLnBrk="1" latinLnBrk="0" hangingPunct="1">
                        <a:defRPr sz="1800" kern="1200">
                          <a:solidFill>
                            <a:schemeClr val="dk1"/>
                          </a:solidFill>
                          <a:latin typeface="Cambria"/>
                        </a:defRPr>
                      </a:lvl3pPr>
                      <a:lvl4pPr marL="1371600" algn="l" defTabSz="914400" rtl="0" eaLnBrk="1" latinLnBrk="0" hangingPunct="1">
                        <a:defRPr sz="1800" kern="1200">
                          <a:solidFill>
                            <a:schemeClr val="dk1"/>
                          </a:solidFill>
                          <a:latin typeface="Cambria"/>
                        </a:defRPr>
                      </a:lvl4pPr>
                      <a:lvl5pPr marL="1828800" algn="l" defTabSz="914400" rtl="0" eaLnBrk="1" latinLnBrk="0" hangingPunct="1">
                        <a:defRPr sz="1800" kern="1200">
                          <a:solidFill>
                            <a:schemeClr val="dk1"/>
                          </a:solidFill>
                          <a:latin typeface="Cambria"/>
                        </a:defRPr>
                      </a:lvl5pPr>
                      <a:lvl6pPr marL="2286000" algn="l" defTabSz="914400" rtl="0" eaLnBrk="1" latinLnBrk="0" hangingPunct="1">
                        <a:defRPr sz="1800" kern="1200">
                          <a:solidFill>
                            <a:schemeClr val="dk1"/>
                          </a:solidFill>
                          <a:latin typeface="Cambria"/>
                        </a:defRPr>
                      </a:lvl6pPr>
                      <a:lvl7pPr marL="2743200" algn="l" defTabSz="914400" rtl="0" eaLnBrk="1" latinLnBrk="0" hangingPunct="1">
                        <a:defRPr sz="1800" kern="1200">
                          <a:solidFill>
                            <a:schemeClr val="dk1"/>
                          </a:solidFill>
                          <a:latin typeface="Cambria"/>
                        </a:defRPr>
                      </a:lvl7pPr>
                      <a:lvl8pPr marL="3200400" algn="l" defTabSz="914400" rtl="0" eaLnBrk="1" latinLnBrk="0" hangingPunct="1">
                        <a:defRPr sz="1800" kern="1200">
                          <a:solidFill>
                            <a:schemeClr val="dk1"/>
                          </a:solidFill>
                          <a:latin typeface="Cambria"/>
                        </a:defRPr>
                      </a:lvl8pPr>
                      <a:lvl9pPr marL="3657600" algn="l" defTabSz="914400" rtl="0" eaLnBrk="1" latinLnBrk="0" hangingPunct="1">
                        <a:defRPr sz="1800" kern="1200">
                          <a:solidFill>
                            <a:schemeClr val="dk1"/>
                          </a:solidFill>
                          <a:latin typeface="Cambria"/>
                        </a:defRPr>
                      </a:lvl9pPr>
                    </a:lstStyle>
                    <a:p>
                      <a:pPr algn="ctr" fontAlgn="base"/>
                      <a:r>
                        <a:rPr lang="en-US">
                          <a:effectLst/>
                        </a:rPr>
                        <a:t>✔</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extLst>
                  <a:ext uri="{0D108BD9-81ED-4DB2-BD59-A6C34878D82A}">
                    <a16:rowId xmlns:a16="http://schemas.microsoft.com/office/drawing/2014/main" val="1947766827"/>
                  </a:ext>
                </a:extLst>
              </a:tr>
              <a:tr h="499430">
                <a:tc>
                  <a:txBody>
                    <a:bodyPr/>
                    <a:lstStyle>
                      <a:lvl1pPr marL="0" algn="l" defTabSz="914400" rtl="0" eaLnBrk="1" latinLnBrk="0" hangingPunct="1">
                        <a:defRPr sz="1800" kern="1200">
                          <a:solidFill>
                            <a:schemeClr val="dk1"/>
                          </a:solidFill>
                          <a:latin typeface="Cambria"/>
                        </a:defRPr>
                      </a:lvl1pPr>
                      <a:lvl2pPr marL="457200" algn="l" defTabSz="914400" rtl="0" eaLnBrk="1" latinLnBrk="0" hangingPunct="1">
                        <a:defRPr sz="1800" kern="1200">
                          <a:solidFill>
                            <a:schemeClr val="dk1"/>
                          </a:solidFill>
                          <a:latin typeface="Cambria"/>
                        </a:defRPr>
                      </a:lvl2pPr>
                      <a:lvl3pPr marL="914400" algn="l" defTabSz="914400" rtl="0" eaLnBrk="1" latinLnBrk="0" hangingPunct="1">
                        <a:defRPr sz="1800" kern="1200">
                          <a:solidFill>
                            <a:schemeClr val="dk1"/>
                          </a:solidFill>
                          <a:latin typeface="Cambria"/>
                        </a:defRPr>
                      </a:lvl3pPr>
                      <a:lvl4pPr marL="1371600" algn="l" defTabSz="914400" rtl="0" eaLnBrk="1" latinLnBrk="0" hangingPunct="1">
                        <a:defRPr sz="1800" kern="1200">
                          <a:solidFill>
                            <a:schemeClr val="dk1"/>
                          </a:solidFill>
                          <a:latin typeface="Cambria"/>
                        </a:defRPr>
                      </a:lvl4pPr>
                      <a:lvl5pPr marL="1828800" algn="l" defTabSz="914400" rtl="0" eaLnBrk="1" latinLnBrk="0" hangingPunct="1">
                        <a:defRPr sz="1800" kern="1200">
                          <a:solidFill>
                            <a:schemeClr val="dk1"/>
                          </a:solidFill>
                          <a:latin typeface="Cambria"/>
                        </a:defRPr>
                      </a:lvl5pPr>
                      <a:lvl6pPr marL="2286000" algn="l" defTabSz="914400" rtl="0" eaLnBrk="1" latinLnBrk="0" hangingPunct="1">
                        <a:defRPr sz="1800" kern="1200">
                          <a:solidFill>
                            <a:schemeClr val="dk1"/>
                          </a:solidFill>
                          <a:latin typeface="Cambria"/>
                        </a:defRPr>
                      </a:lvl6pPr>
                      <a:lvl7pPr marL="2743200" algn="l" defTabSz="914400" rtl="0" eaLnBrk="1" latinLnBrk="0" hangingPunct="1">
                        <a:defRPr sz="1800" kern="1200">
                          <a:solidFill>
                            <a:schemeClr val="dk1"/>
                          </a:solidFill>
                          <a:latin typeface="Cambria"/>
                        </a:defRPr>
                      </a:lvl7pPr>
                      <a:lvl8pPr marL="3200400" algn="l" defTabSz="914400" rtl="0" eaLnBrk="1" latinLnBrk="0" hangingPunct="1">
                        <a:defRPr sz="1800" kern="1200">
                          <a:solidFill>
                            <a:schemeClr val="dk1"/>
                          </a:solidFill>
                          <a:latin typeface="Cambria"/>
                        </a:defRPr>
                      </a:lvl8pPr>
                      <a:lvl9pPr marL="3657600" algn="l" defTabSz="914400" rtl="0" eaLnBrk="1" latinLnBrk="0" hangingPunct="1">
                        <a:defRPr sz="1800" kern="1200">
                          <a:solidFill>
                            <a:schemeClr val="dk1"/>
                          </a:solidFill>
                          <a:latin typeface="Cambria"/>
                        </a:defRPr>
                      </a:lvl9p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a:effectLst/>
                        </a:rPr>
                        <a:t>Scoring Algorithms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tc>
                  <a:txBody>
                    <a:bodyPr/>
                    <a:lstStyle>
                      <a:lvl1pPr marL="0" algn="l" defTabSz="914400" rtl="0" eaLnBrk="1" latinLnBrk="0" hangingPunct="1">
                        <a:defRPr sz="1800" kern="1200">
                          <a:solidFill>
                            <a:schemeClr val="dk1"/>
                          </a:solidFill>
                          <a:latin typeface="Cambria"/>
                        </a:defRPr>
                      </a:lvl1pPr>
                      <a:lvl2pPr marL="457200" algn="l" defTabSz="914400" rtl="0" eaLnBrk="1" latinLnBrk="0" hangingPunct="1">
                        <a:defRPr sz="1800" kern="1200">
                          <a:solidFill>
                            <a:schemeClr val="dk1"/>
                          </a:solidFill>
                          <a:latin typeface="Cambria"/>
                        </a:defRPr>
                      </a:lvl2pPr>
                      <a:lvl3pPr marL="914400" algn="l" defTabSz="914400" rtl="0" eaLnBrk="1" latinLnBrk="0" hangingPunct="1">
                        <a:defRPr sz="1800" kern="1200">
                          <a:solidFill>
                            <a:schemeClr val="dk1"/>
                          </a:solidFill>
                          <a:latin typeface="Cambria"/>
                        </a:defRPr>
                      </a:lvl3pPr>
                      <a:lvl4pPr marL="1371600" algn="l" defTabSz="914400" rtl="0" eaLnBrk="1" latinLnBrk="0" hangingPunct="1">
                        <a:defRPr sz="1800" kern="1200">
                          <a:solidFill>
                            <a:schemeClr val="dk1"/>
                          </a:solidFill>
                          <a:latin typeface="Cambria"/>
                        </a:defRPr>
                      </a:lvl4pPr>
                      <a:lvl5pPr marL="1828800" algn="l" defTabSz="914400" rtl="0" eaLnBrk="1" latinLnBrk="0" hangingPunct="1">
                        <a:defRPr sz="1800" kern="1200">
                          <a:solidFill>
                            <a:schemeClr val="dk1"/>
                          </a:solidFill>
                          <a:latin typeface="Cambria"/>
                        </a:defRPr>
                      </a:lvl5pPr>
                      <a:lvl6pPr marL="2286000" algn="l" defTabSz="914400" rtl="0" eaLnBrk="1" latinLnBrk="0" hangingPunct="1">
                        <a:defRPr sz="1800" kern="1200">
                          <a:solidFill>
                            <a:schemeClr val="dk1"/>
                          </a:solidFill>
                          <a:latin typeface="Cambria"/>
                        </a:defRPr>
                      </a:lvl6pPr>
                      <a:lvl7pPr marL="2743200" algn="l" defTabSz="914400" rtl="0" eaLnBrk="1" latinLnBrk="0" hangingPunct="1">
                        <a:defRPr sz="1800" kern="1200">
                          <a:solidFill>
                            <a:schemeClr val="dk1"/>
                          </a:solidFill>
                          <a:latin typeface="Cambria"/>
                        </a:defRPr>
                      </a:lvl7pPr>
                      <a:lvl8pPr marL="3200400" algn="l" defTabSz="914400" rtl="0" eaLnBrk="1" latinLnBrk="0" hangingPunct="1">
                        <a:defRPr sz="1800" kern="1200">
                          <a:solidFill>
                            <a:schemeClr val="dk1"/>
                          </a:solidFill>
                          <a:latin typeface="Cambria"/>
                        </a:defRPr>
                      </a:lvl8pPr>
                      <a:lvl9pPr marL="3657600" algn="l" defTabSz="914400" rtl="0" eaLnBrk="1" latinLnBrk="0" hangingPunct="1">
                        <a:defRPr sz="1800" kern="1200">
                          <a:solidFill>
                            <a:schemeClr val="dk1"/>
                          </a:solidFill>
                          <a:latin typeface="Cambria"/>
                        </a:defRPr>
                      </a:lvl9pPr>
                    </a:lstStyle>
                    <a:p>
                      <a:pPr algn="ctr" fontAlgn="base"/>
                      <a:r>
                        <a:rPr lang="en-US">
                          <a:effectLst/>
                        </a:rPr>
                        <a:t>✔</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tc>
                  <a:txBody>
                    <a:bodyPr/>
                    <a:lstStyle>
                      <a:lvl1pPr marL="0" algn="l" defTabSz="914400" rtl="0" eaLnBrk="1" latinLnBrk="0" hangingPunct="1">
                        <a:defRPr sz="1800" kern="1200">
                          <a:solidFill>
                            <a:schemeClr val="dk1"/>
                          </a:solidFill>
                          <a:latin typeface="Cambria"/>
                        </a:defRPr>
                      </a:lvl1pPr>
                      <a:lvl2pPr marL="457200" algn="l" defTabSz="914400" rtl="0" eaLnBrk="1" latinLnBrk="0" hangingPunct="1">
                        <a:defRPr sz="1800" kern="1200">
                          <a:solidFill>
                            <a:schemeClr val="dk1"/>
                          </a:solidFill>
                          <a:latin typeface="Cambria"/>
                        </a:defRPr>
                      </a:lvl2pPr>
                      <a:lvl3pPr marL="914400" algn="l" defTabSz="914400" rtl="0" eaLnBrk="1" latinLnBrk="0" hangingPunct="1">
                        <a:defRPr sz="1800" kern="1200">
                          <a:solidFill>
                            <a:schemeClr val="dk1"/>
                          </a:solidFill>
                          <a:latin typeface="Cambria"/>
                        </a:defRPr>
                      </a:lvl3pPr>
                      <a:lvl4pPr marL="1371600" algn="l" defTabSz="914400" rtl="0" eaLnBrk="1" latinLnBrk="0" hangingPunct="1">
                        <a:defRPr sz="1800" kern="1200">
                          <a:solidFill>
                            <a:schemeClr val="dk1"/>
                          </a:solidFill>
                          <a:latin typeface="Cambria"/>
                        </a:defRPr>
                      </a:lvl4pPr>
                      <a:lvl5pPr marL="1828800" algn="l" defTabSz="914400" rtl="0" eaLnBrk="1" latinLnBrk="0" hangingPunct="1">
                        <a:defRPr sz="1800" kern="1200">
                          <a:solidFill>
                            <a:schemeClr val="dk1"/>
                          </a:solidFill>
                          <a:latin typeface="Cambria"/>
                        </a:defRPr>
                      </a:lvl5pPr>
                      <a:lvl6pPr marL="2286000" algn="l" defTabSz="914400" rtl="0" eaLnBrk="1" latinLnBrk="0" hangingPunct="1">
                        <a:defRPr sz="1800" kern="1200">
                          <a:solidFill>
                            <a:schemeClr val="dk1"/>
                          </a:solidFill>
                          <a:latin typeface="Cambria"/>
                        </a:defRPr>
                      </a:lvl6pPr>
                      <a:lvl7pPr marL="2743200" algn="l" defTabSz="914400" rtl="0" eaLnBrk="1" latinLnBrk="0" hangingPunct="1">
                        <a:defRPr sz="1800" kern="1200">
                          <a:solidFill>
                            <a:schemeClr val="dk1"/>
                          </a:solidFill>
                          <a:latin typeface="Cambria"/>
                        </a:defRPr>
                      </a:lvl7pPr>
                      <a:lvl8pPr marL="3200400" algn="l" defTabSz="914400" rtl="0" eaLnBrk="1" latinLnBrk="0" hangingPunct="1">
                        <a:defRPr sz="1800" kern="1200">
                          <a:solidFill>
                            <a:schemeClr val="dk1"/>
                          </a:solidFill>
                          <a:latin typeface="Cambria"/>
                        </a:defRPr>
                      </a:lvl8pPr>
                      <a:lvl9pPr marL="3657600" algn="l" defTabSz="914400" rtl="0" eaLnBrk="1" latinLnBrk="0" hangingPunct="1">
                        <a:defRPr sz="1800" kern="1200">
                          <a:solidFill>
                            <a:schemeClr val="dk1"/>
                          </a:solidFill>
                          <a:latin typeface="Cambria"/>
                        </a:defRPr>
                      </a:lvl9pPr>
                    </a:lstStyle>
                    <a:p>
                      <a:pPr algn="ctr" fontAlgn="base"/>
                      <a:r>
                        <a:rPr lang="en-US">
                          <a:effectLst/>
                        </a:rPr>
                        <a:t>❌</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tc>
                  <a:txBody>
                    <a:bodyPr/>
                    <a:lstStyle>
                      <a:lvl1pPr marL="0" algn="l" defTabSz="914400" rtl="0" eaLnBrk="1" latinLnBrk="0" hangingPunct="1">
                        <a:defRPr sz="1800" kern="1200">
                          <a:solidFill>
                            <a:schemeClr val="dk1"/>
                          </a:solidFill>
                          <a:latin typeface="Cambria"/>
                        </a:defRPr>
                      </a:lvl1pPr>
                      <a:lvl2pPr marL="457200" algn="l" defTabSz="914400" rtl="0" eaLnBrk="1" latinLnBrk="0" hangingPunct="1">
                        <a:defRPr sz="1800" kern="1200">
                          <a:solidFill>
                            <a:schemeClr val="dk1"/>
                          </a:solidFill>
                          <a:latin typeface="Cambria"/>
                        </a:defRPr>
                      </a:lvl2pPr>
                      <a:lvl3pPr marL="914400" algn="l" defTabSz="914400" rtl="0" eaLnBrk="1" latinLnBrk="0" hangingPunct="1">
                        <a:defRPr sz="1800" kern="1200">
                          <a:solidFill>
                            <a:schemeClr val="dk1"/>
                          </a:solidFill>
                          <a:latin typeface="Cambria"/>
                        </a:defRPr>
                      </a:lvl3pPr>
                      <a:lvl4pPr marL="1371600" algn="l" defTabSz="914400" rtl="0" eaLnBrk="1" latinLnBrk="0" hangingPunct="1">
                        <a:defRPr sz="1800" kern="1200">
                          <a:solidFill>
                            <a:schemeClr val="dk1"/>
                          </a:solidFill>
                          <a:latin typeface="Cambria"/>
                        </a:defRPr>
                      </a:lvl4pPr>
                      <a:lvl5pPr marL="1828800" algn="l" defTabSz="914400" rtl="0" eaLnBrk="1" latinLnBrk="0" hangingPunct="1">
                        <a:defRPr sz="1800" kern="1200">
                          <a:solidFill>
                            <a:schemeClr val="dk1"/>
                          </a:solidFill>
                          <a:latin typeface="Cambria"/>
                        </a:defRPr>
                      </a:lvl5pPr>
                      <a:lvl6pPr marL="2286000" algn="l" defTabSz="914400" rtl="0" eaLnBrk="1" latinLnBrk="0" hangingPunct="1">
                        <a:defRPr sz="1800" kern="1200">
                          <a:solidFill>
                            <a:schemeClr val="dk1"/>
                          </a:solidFill>
                          <a:latin typeface="Cambria"/>
                        </a:defRPr>
                      </a:lvl6pPr>
                      <a:lvl7pPr marL="2743200" algn="l" defTabSz="914400" rtl="0" eaLnBrk="1" latinLnBrk="0" hangingPunct="1">
                        <a:defRPr sz="1800" kern="1200">
                          <a:solidFill>
                            <a:schemeClr val="dk1"/>
                          </a:solidFill>
                          <a:latin typeface="Cambria"/>
                        </a:defRPr>
                      </a:lvl7pPr>
                      <a:lvl8pPr marL="3200400" algn="l" defTabSz="914400" rtl="0" eaLnBrk="1" latinLnBrk="0" hangingPunct="1">
                        <a:defRPr sz="1800" kern="1200">
                          <a:solidFill>
                            <a:schemeClr val="dk1"/>
                          </a:solidFill>
                          <a:latin typeface="Cambria"/>
                        </a:defRPr>
                      </a:lvl8pPr>
                      <a:lvl9pPr marL="3657600" algn="l" defTabSz="914400" rtl="0" eaLnBrk="1" latinLnBrk="0" hangingPunct="1">
                        <a:defRPr sz="1800" kern="1200">
                          <a:solidFill>
                            <a:schemeClr val="dk1"/>
                          </a:solidFill>
                          <a:latin typeface="Cambria"/>
                        </a:defRPr>
                      </a:lvl9pPr>
                    </a:lstStyle>
                    <a:p>
                      <a:pPr algn="ctr" fontAlgn="base"/>
                      <a:r>
                        <a:rPr lang="en-US">
                          <a:effectLst/>
                        </a:rPr>
                        <a:t>❌</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tc>
                  <a:txBody>
                    <a:bodyPr/>
                    <a:lstStyle>
                      <a:lvl1pPr marL="0" algn="l" defTabSz="914400" rtl="0" eaLnBrk="1" latinLnBrk="0" hangingPunct="1">
                        <a:defRPr sz="1800" kern="1200">
                          <a:solidFill>
                            <a:schemeClr val="dk1"/>
                          </a:solidFill>
                          <a:latin typeface="Cambria"/>
                        </a:defRPr>
                      </a:lvl1pPr>
                      <a:lvl2pPr marL="457200" algn="l" defTabSz="914400" rtl="0" eaLnBrk="1" latinLnBrk="0" hangingPunct="1">
                        <a:defRPr sz="1800" kern="1200">
                          <a:solidFill>
                            <a:schemeClr val="dk1"/>
                          </a:solidFill>
                          <a:latin typeface="Cambria"/>
                        </a:defRPr>
                      </a:lvl2pPr>
                      <a:lvl3pPr marL="914400" algn="l" defTabSz="914400" rtl="0" eaLnBrk="1" latinLnBrk="0" hangingPunct="1">
                        <a:defRPr sz="1800" kern="1200">
                          <a:solidFill>
                            <a:schemeClr val="dk1"/>
                          </a:solidFill>
                          <a:latin typeface="Cambria"/>
                        </a:defRPr>
                      </a:lvl3pPr>
                      <a:lvl4pPr marL="1371600" algn="l" defTabSz="914400" rtl="0" eaLnBrk="1" latinLnBrk="0" hangingPunct="1">
                        <a:defRPr sz="1800" kern="1200">
                          <a:solidFill>
                            <a:schemeClr val="dk1"/>
                          </a:solidFill>
                          <a:latin typeface="Cambria"/>
                        </a:defRPr>
                      </a:lvl4pPr>
                      <a:lvl5pPr marL="1828800" algn="l" defTabSz="914400" rtl="0" eaLnBrk="1" latinLnBrk="0" hangingPunct="1">
                        <a:defRPr sz="1800" kern="1200">
                          <a:solidFill>
                            <a:schemeClr val="dk1"/>
                          </a:solidFill>
                          <a:latin typeface="Cambria"/>
                        </a:defRPr>
                      </a:lvl5pPr>
                      <a:lvl6pPr marL="2286000" algn="l" defTabSz="914400" rtl="0" eaLnBrk="1" latinLnBrk="0" hangingPunct="1">
                        <a:defRPr sz="1800" kern="1200">
                          <a:solidFill>
                            <a:schemeClr val="dk1"/>
                          </a:solidFill>
                          <a:latin typeface="Cambria"/>
                        </a:defRPr>
                      </a:lvl6pPr>
                      <a:lvl7pPr marL="2743200" algn="l" defTabSz="914400" rtl="0" eaLnBrk="1" latinLnBrk="0" hangingPunct="1">
                        <a:defRPr sz="1800" kern="1200">
                          <a:solidFill>
                            <a:schemeClr val="dk1"/>
                          </a:solidFill>
                          <a:latin typeface="Cambria"/>
                        </a:defRPr>
                      </a:lvl7pPr>
                      <a:lvl8pPr marL="3200400" algn="l" defTabSz="914400" rtl="0" eaLnBrk="1" latinLnBrk="0" hangingPunct="1">
                        <a:defRPr sz="1800" kern="1200">
                          <a:solidFill>
                            <a:schemeClr val="dk1"/>
                          </a:solidFill>
                          <a:latin typeface="Cambria"/>
                        </a:defRPr>
                      </a:lvl8pPr>
                      <a:lvl9pPr marL="3657600" algn="l" defTabSz="914400" rtl="0" eaLnBrk="1" latinLnBrk="0" hangingPunct="1">
                        <a:defRPr sz="1800" kern="1200">
                          <a:solidFill>
                            <a:schemeClr val="dk1"/>
                          </a:solidFill>
                          <a:latin typeface="Cambria"/>
                        </a:defRPr>
                      </a:lvl9pPr>
                    </a:lstStyle>
                    <a:p>
                      <a:pPr algn="ctr" fontAlgn="base"/>
                      <a:r>
                        <a:rPr lang="en-US">
                          <a:effectLst/>
                        </a:rPr>
                        <a:t>✔</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extLst>
                  <a:ext uri="{0D108BD9-81ED-4DB2-BD59-A6C34878D82A}">
                    <a16:rowId xmlns:a16="http://schemas.microsoft.com/office/drawing/2014/main" val="1275850162"/>
                  </a:ext>
                </a:extLst>
              </a:tr>
              <a:tr h="285388">
                <a:tc>
                  <a:txBody>
                    <a:bodyPr/>
                    <a:lstStyle>
                      <a:lvl1pPr marL="0" algn="l" defTabSz="914400" rtl="0" eaLnBrk="1" latinLnBrk="0" hangingPunct="1">
                        <a:defRPr sz="1800" kern="1200">
                          <a:solidFill>
                            <a:schemeClr val="dk1"/>
                          </a:solidFill>
                          <a:latin typeface="Cambria"/>
                        </a:defRPr>
                      </a:lvl1pPr>
                      <a:lvl2pPr marL="457200" algn="l" defTabSz="914400" rtl="0" eaLnBrk="1" latinLnBrk="0" hangingPunct="1">
                        <a:defRPr sz="1800" kern="1200">
                          <a:solidFill>
                            <a:schemeClr val="dk1"/>
                          </a:solidFill>
                          <a:latin typeface="Cambria"/>
                        </a:defRPr>
                      </a:lvl2pPr>
                      <a:lvl3pPr marL="914400" algn="l" defTabSz="914400" rtl="0" eaLnBrk="1" latinLnBrk="0" hangingPunct="1">
                        <a:defRPr sz="1800" kern="1200">
                          <a:solidFill>
                            <a:schemeClr val="dk1"/>
                          </a:solidFill>
                          <a:latin typeface="Cambria"/>
                        </a:defRPr>
                      </a:lvl3pPr>
                      <a:lvl4pPr marL="1371600" algn="l" defTabSz="914400" rtl="0" eaLnBrk="1" latinLnBrk="0" hangingPunct="1">
                        <a:defRPr sz="1800" kern="1200">
                          <a:solidFill>
                            <a:schemeClr val="dk1"/>
                          </a:solidFill>
                          <a:latin typeface="Cambria"/>
                        </a:defRPr>
                      </a:lvl4pPr>
                      <a:lvl5pPr marL="1828800" algn="l" defTabSz="914400" rtl="0" eaLnBrk="1" latinLnBrk="0" hangingPunct="1">
                        <a:defRPr sz="1800" kern="1200">
                          <a:solidFill>
                            <a:schemeClr val="dk1"/>
                          </a:solidFill>
                          <a:latin typeface="Cambria"/>
                        </a:defRPr>
                      </a:lvl5pPr>
                      <a:lvl6pPr marL="2286000" algn="l" defTabSz="914400" rtl="0" eaLnBrk="1" latinLnBrk="0" hangingPunct="1">
                        <a:defRPr sz="1800" kern="1200">
                          <a:solidFill>
                            <a:schemeClr val="dk1"/>
                          </a:solidFill>
                          <a:latin typeface="Cambria"/>
                        </a:defRPr>
                      </a:lvl6pPr>
                      <a:lvl7pPr marL="2743200" algn="l" defTabSz="914400" rtl="0" eaLnBrk="1" latinLnBrk="0" hangingPunct="1">
                        <a:defRPr sz="1800" kern="1200">
                          <a:solidFill>
                            <a:schemeClr val="dk1"/>
                          </a:solidFill>
                          <a:latin typeface="Cambria"/>
                        </a:defRPr>
                      </a:lvl7pPr>
                      <a:lvl8pPr marL="3200400" algn="l" defTabSz="914400" rtl="0" eaLnBrk="1" latinLnBrk="0" hangingPunct="1">
                        <a:defRPr sz="1800" kern="1200">
                          <a:solidFill>
                            <a:schemeClr val="dk1"/>
                          </a:solidFill>
                          <a:latin typeface="Cambria"/>
                        </a:defRPr>
                      </a:lvl8pPr>
                      <a:lvl9pPr marL="3657600" algn="l" defTabSz="914400" rtl="0" eaLnBrk="1" latinLnBrk="0" hangingPunct="1">
                        <a:defRPr sz="1800" kern="1200">
                          <a:solidFill>
                            <a:schemeClr val="dk1"/>
                          </a:solidFill>
                          <a:latin typeface="Cambria"/>
                        </a:defRPr>
                      </a:lvl9pPr>
                    </a:lstStyle>
                    <a:p>
                      <a:pPr fontAlgn="base"/>
                      <a:r>
                        <a:rPr lang="en-US">
                          <a:effectLst/>
                        </a:rPr>
                        <a:t>Accuracy</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tc>
                  <a:txBody>
                    <a:bodyPr/>
                    <a:lstStyle>
                      <a:lvl1pPr marL="0" algn="l" defTabSz="914400" rtl="0" eaLnBrk="1" latinLnBrk="0" hangingPunct="1">
                        <a:defRPr sz="1800" kern="1200">
                          <a:solidFill>
                            <a:schemeClr val="dk1"/>
                          </a:solidFill>
                          <a:latin typeface="Cambria"/>
                        </a:defRPr>
                      </a:lvl1pPr>
                      <a:lvl2pPr marL="457200" algn="l" defTabSz="914400" rtl="0" eaLnBrk="1" latinLnBrk="0" hangingPunct="1">
                        <a:defRPr sz="1800" kern="1200">
                          <a:solidFill>
                            <a:schemeClr val="dk1"/>
                          </a:solidFill>
                          <a:latin typeface="Cambria"/>
                        </a:defRPr>
                      </a:lvl2pPr>
                      <a:lvl3pPr marL="914400" algn="l" defTabSz="914400" rtl="0" eaLnBrk="1" latinLnBrk="0" hangingPunct="1">
                        <a:defRPr sz="1800" kern="1200">
                          <a:solidFill>
                            <a:schemeClr val="dk1"/>
                          </a:solidFill>
                          <a:latin typeface="Cambria"/>
                        </a:defRPr>
                      </a:lvl3pPr>
                      <a:lvl4pPr marL="1371600" algn="l" defTabSz="914400" rtl="0" eaLnBrk="1" latinLnBrk="0" hangingPunct="1">
                        <a:defRPr sz="1800" kern="1200">
                          <a:solidFill>
                            <a:schemeClr val="dk1"/>
                          </a:solidFill>
                          <a:latin typeface="Cambria"/>
                        </a:defRPr>
                      </a:lvl4pPr>
                      <a:lvl5pPr marL="1828800" algn="l" defTabSz="914400" rtl="0" eaLnBrk="1" latinLnBrk="0" hangingPunct="1">
                        <a:defRPr sz="1800" kern="1200">
                          <a:solidFill>
                            <a:schemeClr val="dk1"/>
                          </a:solidFill>
                          <a:latin typeface="Cambria"/>
                        </a:defRPr>
                      </a:lvl5pPr>
                      <a:lvl6pPr marL="2286000" algn="l" defTabSz="914400" rtl="0" eaLnBrk="1" latinLnBrk="0" hangingPunct="1">
                        <a:defRPr sz="1800" kern="1200">
                          <a:solidFill>
                            <a:schemeClr val="dk1"/>
                          </a:solidFill>
                          <a:latin typeface="Cambria"/>
                        </a:defRPr>
                      </a:lvl6pPr>
                      <a:lvl7pPr marL="2743200" algn="l" defTabSz="914400" rtl="0" eaLnBrk="1" latinLnBrk="0" hangingPunct="1">
                        <a:defRPr sz="1800" kern="1200">
                          <a:solidFill>
                            <a:schemeClr val="dk1"/>
                          </a:solidFill>
                          <a:latin typeface="Cambria"/>
                        </a:defRPr>
                      </a:lvl7pPr>
                      <a:lvl8pPr marL="3200400" algn="l" defTabSz="914400" rtl="0" eaLnBrk="1" latinLnBrk="0" hangingPunct="1">
                        <a:defRPr sz="1800" kern="1200">
                          <a:solidFill>
                            <a:schemeClr val="dk1"/>
                          </a:solidFill>
                          <a:latin typeface="Cambria"/>
                        </a:defRPr>
                      </a:lvl8pPr>
                      <a:lvl9pPr marL="3657600" algn="l" defTabSz="914400" rtl="0" eaLnBrk="1" latinLnBrk="0" hangingPunct="1">
                        <a:defRPr sz="1800" kern="1200">
                          <a:solidFill>
                            <a:schemeClr val="dk1"/>
                          </a:solidFill>
                          <a:latin typeface="Cambria"/>
                        </a:defRPr>
                      </a:lvl9pPr>
                    </a:lstStyle>
                    <a:p>
                      <a:pPr algn="ctr" fontAlgn="base"/>
                      <a:r>
                        <a:rPr lang="en-US">
                          <a:effectLst/>
                        </a:rPr>
                        <a:t>✔</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tc>
                  <a:txBody>
                    <a:bodyPr/>
                    <a:lstStyle>
                      <a:lvl1pPr marL="0" algn="l" defTabSz="914400" rtl="0" eaLnBrk="1" latinLnBrk="0" hangingPunct="1">
                        <a:defRPr sz="1800" kern="1200">
                          <a:solidFill>
                            <a:schemeClr val="dk1"/>
                          </a:solidFill>
                          <a:latin typeface="Cambria"/>
                        </a:defRPr>
                      </a:lvl1pPr>
                      <a:lvl2pPr marL="457200" algn="l" defTabSz="914400" rtl="0" eaLnBrk="1" latinLnBrk="0" hangingPunct="1">
                        <a:defRPr sz="1800" kern="1200">
                          <a:solidFill>
                            <a:schemeClr val="dk1"/>
                          </a:solidFill>
                          <a:latin typeface="Cambria"/>
                        </a:defRPr>
                      </a:lvl2pPr>
                      <a:lvl3pPr marL="914400" algn="l" defTabSz="914400" rtl="0" eaLnBrk="1" latinLnBrk="0" hangingPunct="1">
                        <a:defRPr sz="1800" kern="1200">
                          <a:solidFill>
                            <a:schemeClr val="dk1"/>
                          </a:solidFill>
                          <a:latin typeface="Cambria"/>
                        </a:defRPr>
                      </a:lvl3pPr>
                      <a:lvl4pPr marL="1371600" algn="l" defTabSz="914400" rtl="0" eaLnBrk="1" latinLnBrk="0" hangingPunct="1">
                        <a:defRPr sz="1800" kern="1200">
                          <a:solidFill>
                            <a:schemeClr val="dk1"/>
                          </a:solidFill>
                          <a:latin typeface="Cambria"/>
                        </a:defRPr>
                      </a:lvl4pPr>
                      <a:lvl5pPr marL="1828800" algn="l" defTabSz="914400" rtl="0" eaLnBrk="1" latinLnBrk="0" hangingPunct="1">
                        <a:defRPr sz="1800" kern="1200">
                          <a:solidFill>
                            <a:schemeClr val="dk1"/>
                          </a:solidFill>
                          <a:latin typeface="Cambria"/>
                        </a:defRPr>
                      </a:lvl5pPr>
                      <a:lvl6pPr marL="2286000" algn="l" defTabSz="914400" rtl="0" eaLnBrk="1" latinLnBrk="0" hangingPunct="1">
                        <a:defRPr sz="1800" kern="1200">
                          <a:solidFill>
                            <a:schemeClr val="dk1"/>
                          </a:solidFill>
                          <a:latin typeface="Cambria"/>
                        </a:defRPr>
                      </a:lvl6pPr>
                      <a:lvl7pPr marL="2743200" algn="l" defTabSz="914400" rtl="0" eaLnBrk="1" latinLnBrk="0" hangingPunct="1">
                        <a:defRPr sz="1800" kern="1200">
                          <a:solidFill>
                            <a:schemeClr val="dk1"/>
                          </a:solidFill>
                          <a:latin typeface="Cambria"/>
                        </a:defRPr>
                      </a:lvl7pPr>
                      <a:lvl8pPr marL="3200400" algn="l" defTabSz="914400" rtl="0" eaLnBrk="1" latinLnBrk="0" hangingPunct="1">
                        <a:defRPr sz="1800" kern="1200">
                          <a:solidFill>
                            <a:schemeClr val="dk1"/>
                          </a:solidFill>
                          <a:latin typeface="Cambria"/>
                        </a:defRPr>
                      </a:lvl8pPr>
                      <a:lvl9pPr marL="3657600" algn="l" defTabSz="914400" rtl="0" eaLnBrk="1" latinLnBrk="0" hangingPunct="1">
                        <a:defRPr sz="1800" kern="1200">
                          <a:solidFill>
                            <a:schemeClr val="dk1"/>
                          </a:solidFill>
                          <a:latin typeface="Cambria"/>
                        </a:defRPr>
                      </a:lvl9pPr>
                    </a:lstStyle>
                    <a:p>
                      <a:pPr algn="ctr" fontAlgn="base"/>
                      <a:r>
                        <a:rPr lang="en-US">
                          <a:effectLst/>
                        </a:rPr>
                        <a:t>❌</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tc>
                  <a:txBody>
                    <a:bodyPr/>
                    <a:lstStyle>
                      <a:lvl1pPr marL="0" algn="l" defTabSz="914400" rtl="0" eaLnBrk="1" latinLnBrk="0" hangingPunct="1">
                        <a:defRPr sz="1800" kern="1200">
                          <a:solidFill>
                            <a:schemeClr val="dk1"/>
                          </a:solidFill>
                          <a:latin typeface="Cambria"/>
                        </a:defRPr>
                      </a:lvl1pPr>
                      <a:lvl2pPr marL="457200" algn="l" defTabSz="914400" rtl="0" eaLnBrk="1" latinLnBrk="0" hangingPunct="1">
                        <a:defRPr sz="1800" kern="1200">
                          <a:solidFill>
                            <a:schemeClr val="dk1"/>
                          </a:solidFill>
                          <a:latin typeface="Cambria"/>
                        </a:defRPr>
                      </a:lvl2pPr>
                      <a:lvl3pPr marL="914400" algn="l" defTabSz="914400" rtl="0" eaLnBrk="1" latinLnBrk="0" hangingPunct="1">
                        <a:defRPr sz="1800" kern="1200">
                          <a:solidFill>
                            <a:schemeClr val="dk1"/>
                          </a:solidFill>
                          <a:latin typeface="Cambria"/>
                        </a:defRPr>
                      </a:lvl3pPr>
                      <a:lvl4pPr marL="1371600" algn="l" defTabSz="914400" rtl="0" eaLnBrk="1" latinLnBrk="0" hangingPunct="1">
                        <a:defRPr sz="1800" kern="1200">
                          <a:solidFill>
                            <a:schemeClr val="dk1"/>
                          </a:solidFill>
                          <a:latin typeface="Cambria"/>
                        </a:defRPr>
                      </a:lvl4pPr>
                      <a:lvl5pPr marL="1828800" algn="l" defTabSz="914400" rtl="0" eaLnBrk="1" latinLnBrk="0" hangingPunct="1">
                        <a:defRPr sz="1800" kern="1200">
                          <a:solidFill>
                            <a:schemeClr val="dk1"/>
                          </a:solidFill>
                          <a:latin typeface="Cambria"/>
                        </a:defRPr>
                      </a:lvl5pPr>
                      <a:lvl6pPr marL="2286000" algn="l" defTabSz="914400" rtl="0" eaLnBrk="1" latinLnBrk="0" hangingPunct="1">
                        <a:defRPr sz="1800" kern="1200">
                          <a:solidFill>
                            <a:schemeClr val="dk1"/>
                          </a:solidFill>
                          <a:latin typeface="Cambria"/>
                        </a:defRPr>
                      </a:lvl6pPr>
                      <a:lvl7pPr marL="2743200" algn="l" defTabSz="914400" rtl="0" eaLnBrk="1" latinLnBrk="0" hangingPunct="1">
                        <a:defRPr sz="1800" kern="1200">
                          <a:solidFill>
                            <a:schemeClr val="dk1"/>
                          </a:solidFill>
                          <a:latin typeface="Cambria"/>
                        </a:defRPr>
                      </a:lvl7pPr>
                      <a:lvl8pPr marL="3200400" algn="l" defTabSz="914400" rtl="0" eaLnBrk="1" latinLnBrk="0" hangingPunct="1">
                        <a:defRPr sz="1800" kern="1200">
                          <a:solidFill>
                            <a:schemeClr val="dk1"/>
                          </a:solidFill>
                          <a:latin typeface="Cambria"/>
                        </a:defRPr>
                      </a:lvl8pPr>
                      <a:lvl9pPr marL="3657600" algn="l" defTabSz="914400" rtl="0" eaLnBrk="1" latinLnBrk="0" hangingPunct="1">
                        <a:defRPr sz="1800" kern="1200">
                          <a:solidFill>
                            <a:schemeClr val="dk1"/>
                          </a:solidFill>
                          <a:latin typeface="Cambria"/>
                        </a:defRPr>
                      </a:lvl9pPr>
                    </a:lstStyle>
                    <a:p>
                      <a:pPr algn="ctr" fontAlgn="base"/>
                      <a:r>
                        <a:rPr lang="en-US">
                          <a:effectLst/>
                        </a:rPr>
                        <a:t>❌</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tc>
                  <a:txBody>
                    <a:bodyPr/>
                    <a:lstStyle>
                      <a:lvl1pPr marL="0" algn="l" defTabSz="914400" rtl="0" eaLnBrk="1" latinLnBrk="0" hangingPunct="1">
                        <a:defRPr sz="1800" kern="1200">
                          <a:solidFill>
                            <a:schemeClr val="dk1"/>
                          </a:solidFill>
                          <a:latin typeface="Cambria"/>
                        </a:defRPr>
                      </a:lvl1pPr>
                      <a:lvl2pPr marL="457200" algn="l" defTabSz="914400" rtl="0" eaLnBrk="1" latinLnBrk="0" hangingPunct="1">
                        <a:defRPr sz="1800" kern="1200">
                          <a:solidFill>
                            <a:schemeClr val="dk1"/>
                          </a:solidFill>
                          <a:latin typeface="Cambria"/>
                        </a:defRPr>
                      </a:lvl2pPr>
                      <a:lvl3pPr marL="914400" algn="l" defTabSz="914400" rtl="0" eaLnBrk="1" latinLnBrk="0" hangingPunct="1">
                        <a:defRPr sz="1800" kern="1200">
                          <a:solidFill>
                            <a:schemeClr val="dk1"/>
                          </a:solidFill>
                          <a:latin typeface="Cambria"/>
                        </a:defRPr>
                      </a:lvl3pPr>
                      <a:lvl4pPr marL="1371600" algn="l" defTabSz="914400" rtl="0" eaLnBrk="1" latinLnBrk="0" hangingPunct="1">
                        <a:defRPr sz="1800" kern="1200">
                          <a:solidFill>
                            <a:schemeClr val="dk1"/>
                          </a:solidFill>
                          <a:latin typeface="Cambria"/>
                        </a:defRPr>
                      </a:lvl4pPr>
                      <a:lvl5pPr marL="1828800" algn="l" defTabSz="914400" rtl="0" eaLnBrk="1" latinLnBrk="0" hangingPunct="1">
                        <a:defRPr sz="1800" kern="1200">
                          <a:solidFill>
                            <a:schemeClr val="dk1"/>
                          </a:solidFill>
                          <a:latin typeface="Cambria"/>
                        </a:defRPr>
                      </a:lvl5pPr>
                      <a:lvl6pPr marL="2286000" algn="l" defTabSz="914400" rtl="0" eaLnBrk="1" latinLnBrk="0" hangingPunct="1">
                        <a:defRPr sz="1800" kern="1200">
                          <a:solidFill>
                            <a:schemeClr val="dk1"/>
                          </a:solidFill>
                          <a:latin typeface="Cambria"/>
                        </a:defRPr>
                      </a:lvl6pPr>
                      <a:lvl7pPr marL="2743200" algn="l" defTabSz="914400" rtl="0" eaLnBrk="1" latinLnBrk="0" hangingPunct="1">
                        <a:defRPr sz="1800" kern="1200">
                          <a:solidFill>
                            <a:schemeClr val="dk1"/>
                          </a:solidFill>
                          <a:latin typeface="Cambria"/>
                        </a:defRPr>
                      </a:lvl7pPr>
                      <a:lvl8pPr marL="3200400" algn="l" defTabSz="914400" rtl="0" eaLnBrk="1" latinLnBrk="0" hangingPunct="1">
                        <a:defRPr sz="1800" kern="1200">
                          <a:solidFill>
                            <a:schemeClr val="dk1"/>
                          </a:solidFill>
                          <a:latin typeface="Cambria"/>
                        </a:defRPr>
                      </a:lvl8pPr>
                      <a:lvl9pPr marL="3657600" algn="l" defTabSz="914400" rtl="0" eaLnBrk="1" latinLnBrk="0" hangingPunct="1">
                        <a:defRPr sz="1800" kern="1200">
                          <a:solidFill>
                            <a:schemeClr val="dk1"/>
                          </a:solidFill>
                          <a:latin typeface="Cambria"/>
                        </a:defRPr>
                      </a:lvl9pPr>
                    </a:lstStyle>
                    <a:p>
                      <a:pPr algn="ctr" fontAlgn="base"/>
                      <a:r>
                        <a:rPr lang="en-US">
                          <a:effectLst/>
                        </a:rPr>
                        <a:t>✔</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extLst>
                  <a:ext uri="{0D108BD9-81ED-4DB2-BD59-A6C34878D82A}">
                    <a16:rowId xmlns:a16="http://schemas.microsoft.com/office/drawing/2014/main" val="1290020132"/>
                  </a:ext>
                </a:extLst>
              </a:tr>
              <a:tr h="360440">
                <a:tc>
                  <a:txBody>
                    <a:bodyPr/>
                    <a:lstStyle>
                      <a:lvl1pPr marL="0" algn="l" defTabSz="914400" rtl="0" eaLnBrk="1" latinLnBrk="0" hangingPunct="1">
                        <a:defRPr sz="1800" kern="1200">
                          <a:solidFill>
                            <a:schemeClr val="dk1"/>
                          </a:solidFill>
                          <a:latin typeface="Cambria"/>
                        </a:defRPr>
                      </a:lvl1pPr>
                      <a:lvl2pPr marL="457200" algn="l" defTabSz="914400" rtl="0" eaLnBrk="1" latinLnBrk="0" hangingPunct="1">
                        <a:defRPr sz="1800" kern="1200">
                          <a:solidFill>
                            <a:schemeClr val="dk1"/>
                          </a:solidFill>
                          <a:latin typeface="Cambria"/>
                        </a:defRPr>
                      </a:lvl2pPr>
                      <a:lvl3pPr marL="914400" algn="l" defTabSz="914400" rtl="0" eaLnBrk="1" latinLnBrk="0" hangingPunct="1">
                        <a:defRPr sz="1800" kern="1200">
                          <a:solidFill>
                            <a:schemeClr val="dk1"/>
                          </a:solidFill>
                          <a:latin typeface="Cambria"/>
                        </a:defRPr>
                      </a:lvl3pPr>
                      <a:lvl4pPr marL="1371600" algn="l" defTabSz="914400" rtl="0" eaLnBrk="1" latinLnBrk="0" hangingPunct="1">
                        <a:defRPr sz="1800" kern="1200">
                          <a:solidFill>
                            <a:schemeClr val="dk1"/>
                          </a:solidFill>
                          <a:latin typeface="Cambria"/>
                        </a:defRPr>
                      </a:lvl4pPr>
                      <a:lvl5pPr marL="1828800" algn="l" defTabSz="914400" rtl="0" eaLnBrk="1" latinLnBrk="0" hangingPunct="1">
                        <a:defRPr sz="1800" kern="1200">
                          <a:solidFill>
                            <a:schemeClr val="dk1"/>
                          </a:solidFill>
                          <a:latin typeface="Cambria"/>
                        </a:defRPr>
                      </a:lvl5pPr>
                      <a:lvl6pPr marL="2286000" algn="l" defTabSz="914400" rtl="0" eaLnBrk="1" latinLnBrk="0" hangingPunct="1">
                        <a:defRPr sz="1800" kern="1200">
                          <a:solidFill>
                            <a:schemeClr val="dk1"/>
                          </a:solidFill>
                          <a:latin typeface="Cambria"/>
                        </a:defRPr>
                      </a:lvl6pPr>
                      <a:lvl7pPr marL="2743200" algn="l" defTabSz="914400" rtl="0" eaLnBrk="1" latinLnBrk="0" hangingPunct="1">
                        <a:defRPr sz="1800" kern="1200">
                          <a:solidFill>
                            <a:schemeClr val="dk1"/>
                          </a:solidFill>
                          <a:latin typeface="Cambria"/>
                        </a:defRPr>
                      </a:lvl7pPr>
                      <a:lvl8pPr marL="3200400" algn="l" defTabSz="914400" rtl="0" eaLnBrk="1" latinLnBrk="0" hangingPunct="1">
                        <a:defRPr sz="1800" kern="1200">
                          <a:solidFill>
                            <a:schemeClr val="dk1"/>
                          </a:solidFill>
                          <a:latin typeface="Cambria"/>
                        </a:defRPr>
                      </a:lvl8pPr>
                      <a:lvl9pPr marL="3657600" algn="l" defTabSz="914400" rtl="0" eaLnBrk="1" latinLnBrk="0" hangingPunct="1">
                        <a:defRPr sz="1800" kern="1200">
                          <a:solidFill>
                            <a:schemeClr val="dk1"/>
                          </a:solidFill>
                          <a:latin typeface="Cambria"/>
                        </a:defRPr>
                      </a:lvl9pPr>
                    </a:lstStyle>
                    <a:p>
                      <a:pPr fontAlgn="base"/>
                      <a:r>
                        <a:rPr lang="en-US">
                          <a:effectLst/>
                        </a:rPr>
                        <a:t>Speed</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tc>
                  <a:txBody>
                    <a:bodyPr/>
                    <a:lstStyle>
                      <a:lvl1pPr marL="0" algn="l" defTabSz="914400" rtl="0" eaLnBrk="1" latinLnBrk="0" hangingPunct="1">
                        <a:defRPr sz="1800" kern="1200">
                          <a:solidFill>
                            <a:schemeClr val="dk1"/>
                          </a:solidFill>
                          <a:latin typeface="Cambria"/>
                        </a:defRPr>
                      </a:lvl1pPr>
                      <a:lvl2pPr marL="457200" algn="l" defTabSz="914400" rtl="0" eaLnBrk="1" latinLnBrk="0" hangingPunct="1">
                        <a:defRPr sz="1800" kern="1200">
                          <a:solidFill>
                            <a:schemeClr val="dk1"/>
                          </a:solidFill>
                          <a:latin typeface="Cambria"/>
                        </a:defRPr>
                      </a:lvl2pPr>
                      <a:lvl3pPr marL="914400" algn="l" defTabSz="914400" rtl="0" eaLnBrk="1" latinLnBrk="0" hangingPunct="1">
                        <a:defRPr sz="1800" kern="1200">
                          <a:solidFill>
                            <a:schemeClr val="dk1"/>
                          </a:solidFill>
                          <a:latin typeface="Cambria"/>
                        </a:defRPr>
                      </a:lvl3pPr>
                      <a:lvl4pPr marL="1371600" algn="l" defTabSz="914400" rtl="0" eaLnBrk="1" latinLnBrk="0" hangingPunct="1">
                        <a:defRPr sz="1800" kern="1200">
                          <a:solidFill>
                            <a:schemeClr val="dk1"/>
                          </a:solidFill>
                          <a:latin typeface="Cambria"/>
                        </a:defRPr>
                      </a:lvl4pPr>
                      <a:lvl5pPr marL="1828800" algn="l" defTabSz="914400" rtl="0" eaLnBrk="1" latinLnBrk="0" hangingPunct="1">
                        <a:defRPr sz="1800" kern="1200">
                          <a:solidFill>
                            <a:schemeClr val="dk1"/>
                          </a:solidFill>
                          <a:latin typeface="Cambria"/>
                        </a:defRPr>
                      </a:lvl5pPr>
                      <a:lvl6pPr marL="2286000" algn="l" defTabSz="914400" rtl="0" eaLnBrk="1" latinLnBrk="0" hangingPunct="1">
                        <a:defRPr sz="1800" kern="1200">
                          <a:solidFill>
                            <a:schemeClr val="dk1"/>
                          </a:solidFill>
                          <a:latin typeface="Cambria"/>
                        </a:defRPr>
                      </a:lvl6pPr>
                      <a:lvl7pPr marL="2743200" algn="l" defTabSz="914400" rtl="0" eaLnBrk="1" latinLnBrk="0" hangingPunct="1">
                        <a:defRPr sz="1800" kern="1200">
                          <a:solidFill>
                            <a:schemeClr val="dk1"/>
                          </a:solidFill>
                          <a:latin typeface="Cambria"/>
                        </a:defRPr>
                      </a:lvl7pPr>
                      <a:lvl8pPr marL="3200400" algn="l" defTabSz="914400" rtl="0" eaLnBrk="1" latinLnBrk="0" hangingPunct="1">
                        <a:defRPr sz="1800" kern="1200">
                          <a:solidFill>
                            <a:schemeClr val="dk1"/>
                          </a:solidFill>
                          <a:latin typeface="Cambria"/>
                        </a:defRPr>
                      </a:lvl8pPr>
                      <a:lvl9pPr marL="3657600" algn="l" defTabSz="914400" rtl="0" eaLnBrk="1" latinLnBrk="0" hangingPunct="1">
                        <a:defRPr sz="1800" kern="1200">
                          <a:solidFill>
                            <a:schemeClr val="dk1"/>
                          </a:solidFill>
                          <a:latin typeface="Cambria"/>
                        </a:defRPr>
                      </a:lvl9pPr>
                    </a:lstStyle>
                    <a:p>
                      <a:pPr algn="ctr" fontAlgn="base"/>
                      <a:r>
                        <a:rPr lang="en-US">
                          <a:effectLst/>
                        </a:rPr>
                        <a:t>❌</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tc>
                  <a:txBody>
                    <a:bodyPr/>
                    <a:lstStyle>
                      <a:lvl1pPr marL="0" algn="l" defTabSz="914400" rtl="0" eaLnBrk="1" latinLnBrk="0" hangingPunct="1">
                        <a:defRPr sz="1800" kern="1200">
                          <a:solidFill>
                            <a:schemeClr val="dk1"/>
                          </a:solidFill>
                          <a:latin typeface="Cambria"/>
                        </a:defRPr>
                      </a:lvl1pPr>
                      <a:lvl2pPr marL="457200" algn="l" defTabSz="914400" rtl="0" eaLnBrk="1" latinLnBrk="0" hangingPunct="1">
                        <a:defRPr sz="1800" kern="1200">
                          <a:solidFill>
                            <a:schemeClr val="dk1"/>
                          </a:solidFill>
                          <a:latin typeface="Cambria"/>
                        </a:defRPr>
                      </a:lvl2pPr>
                      <a:lvl3pPr marL="914400" algn="l" defTabSz="914400" rtl="0" eaLnBrk="1" latinLnBrk="0" hangingPunct="1">
                        <a:defRPr sz="1800" kern="1200">
                          <a:solidFill>
                            <a:schemeClr val="dk1"/>
                          </a:solidFill>
                          <a:latin typeface="Cambria"/>
                        </a:defRPr>
                      </a:lvl3pPr>
                      <a:lvl4pPr marL="1371600" algn="l" defTabSz="914400" rtl="0" eaLnBrk="1" latinLnBrk="0" hangingPunct="1">
                        <a:defRPr sz="1800" kern="1200">
                          <a:solidFill>
                            <a:schemeClr val="dk1"/>
                          </a:solidFill>
                          <a:latin typeface="Cambria"/>
                        </a:defRPr>
                      </a:lvl4pPr>
                      <a:lvl5pPr marL="1828800" algn="l" defTabSz="914400" rtl="0" eaLnBrk="1" latinLnBrk="0" hangingPunct="1">
                        <a:defRPr sz="1800" kern="1200">
                          <a:solidFill>
                            <a:schemeClr val="dk1"/>
                          </a:solidFill>
                          <a:latin typeface="Cambria"/>
                        </a:defRPr>
                      </a:lvl5pPr>
                      <a:lvl6pPr marL="2286000" algn="l" defTabSz="914400" rtl="0" eaLnBrk="1" latinLnBrk="0" hangingPunct="1">
                        <a:defRPr sz="1800" kern="1200">
                          <a:solidFill>
                            <a:schemeClr val="dk1"/>
                          </a:solidFill>
                          <a:latin typeface="Cambria"/>
                        </a:defRPr>
                      </a:lvl6pPr>
                      <a:lvl7pPr marL="2743200" algn="l" defTabSz="914400" rtl="0" eaLnBrk="1" latinLnBrk="0" hangingPunct="1">
                        <a:defRPr sz="1800" kern="1200">
                          <a:solidFill>
                            <a:schemeClr val="dk1"/>
                          </a:solidFill>
                          <a:latin typeface="Cambria"/>
                        </a:defRPr>
                      </a:lvl7pPr>
                      <a:lvl8pPr marL="3200400" algn="l" defTabSz="914400" rtl="0" eaLnBrk="1" latinLnBrk="0" hangingPunct="1">
                        <a:defRPr sz="1800" kern="1200">
                          <a:solidFill>
                            <a:schemeClr val="dk1"/>
                          </a:solidFill>
                          <a:latin typeface="Cambria"/>
                        </a:defRPr>
                      </a:lvl8pPr>
                      <a:lvl9pPr marL="3657600" algn="l" defTabSz="914400" rtl="0" eaLnBrk="1" latinLnBrk="0" hangingPunct="1">
                        <a:defRPr sz="1800" kern="1200">
                          <a:solidFill>
                            <a:schemeClr val="dk1"/>
                          </a:solidFill>
                          <a:latin typeface="Cambria"/>
                        </a:defRPr>
                      </a:lvl9pPr>
                    </a:lstStyle>
                    <a:p>
                      <a:pPr algn="ctr" fontAlgn="base"/>
                      <a:r>
                        <a:rPr lang="en-US">
                          <a:effectLst/>
                        </a:rPr>
                        <a:t>✔</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tc>
                  <a:txBody>
                    <a:bodyPr/>
                    <a:lstStyle>
                      <a:lvl1pPr marL="0" algn="l" defTabSz="914400" rtl="0" eaLnBrk="1" latinLnBrk="0" hangingPunct="1">
                        <a:defRPr sz="1800" kern="1200">
                          <a:solidFill>
                            <a:schemeClr val="dk1"/>
                          </a:solidFill>
                          <a:latin typeface="Cambria"/>
                        </a:defRPr>
                      </a:lvl1pPr>
                      <a:lvl2pPr marL="457200" algn="l" defTabSz="914400" rtl="0" eaLnBrk="1" latinLnBrk="0" hangingPunct="1">
                        <a:defRPr sz="1800" kern="1200">
                          <a:solidFill>
                            <a:schemeClr val="dk1"/>
                          </a:solidFill>
                          <a:latin typeface="Cambria"/>
                        </a:defRPr>
                      </a:lvl2pPr>
                      <a:lvl3pPr marL="914400" algn="l" defTabSz="914400" rtl="0" eaLnBrk="1" latinLnBrk="0" hangingPunct="1">
                        <a:defRPr sz="1800" kern="1200">
                          <a:solidFill>
                            <a:schemeClr val="dk1"/>
                          </a:solidFill>
                          <a:latin typeface="Cambria"/>
                        </a:defRPr>
                      </a:lvl3pPr>
                      <a:lvl4pPr marL="1371600" algn="l" defTabSz="914400" rtl="0" eaLnBrk="1" latinLnBrk="0" hangingPunct="1">
                        <a:defRPr sz="1800" kern="1200">
                          <a:solidFill>
                            <a:schemeClr val="dk1"/>
                          </a:solidFill>
                          <a:latin typeface="Cambria"/>
                        </a:defRPr>
                      </a:lvl4pPr>
                      <a:lvl5pPr marL="1828800" algn="l" defTabSz="914400" rtl="0" eaLnBrk="1" latinLnBrk="0" hangingPunct="1">
                        <a:defRPr sz="1800" kern="1200">
                          <a:solidFill>
                            <a:schemeClr val="dk1"/>
                          </a:solidFill>
                          <a:latin typeface="Cambria"/>
                        </a:defRPr>
                      </a:lvl5pPr>
                      <a:lvl6pPr marL="2286000" algn="l" defTabSz="914400" rtl="0" eaLnBrk="1" latinLnBrk="0" hangingPunct="1">
                        <a:defRPr sz="1800" kern="1200">
                          <a:solidFill>
                            <a:schemeClr val="dk1"/>
                          </a:solidFill>
                          <a:latin typeface="Cambria"/>
                        </a:defRPr>
                      </a:lvl6pPr>
                      <a:lvl7pPr marL="2743200" algn="l" defTabSz="914400" rtl="0" eaLnBrk="1" latinLnBrk="0" hangingPunct="1">
                        <a:defRPr sz="1800" kern="1200">
                          <a:solidFill>
                            <a:schemeClr val="dk1"/>
                          </a:solidFill>
                          <a:latin typeface="Cambria"/>
                        </a:defRPr>
                      </a:lvl7pPr>
                      <a:lvl8pPr marL="3200400" algn="l" defTabSz="914400" rtl="0" eaLnBrk="1" latinLnBrk="0" hangingPunct="1">
                        <a:defRPr sz="1800" kern="1200">
                          <a:solidFill>
                            <a:schemeClr val="dk1"/>
                          </a:solidFill>
                          <a:latin typeface="Cambria"/>
                        </a:defRPr>
                      </a:lvl8pPr>
                      <a:lvl9pPr marL="3657600" algn="l" defTabSz="914400" rtl="0" eaLnBrk="1" latinLnBrk="0" hangingPunct="1">
                        <a:defRPr sz="1800" kern="1200">
                          <a:solidFill>
                            <a:schemeClr val="dk1"/>
                          </a:solidFill>
                          <a:latin typeface="Cambria"/>
                        </a:defRPr>
                      </a:lvl9pPr>
                    </a:lstStyle>
                    <a:p>
                      <a:pPr algn="ctr" fontAlgn="base"/>
                      <a:r>
                        <a:rPr lang="en-US">
                          <a:effectLst/>
                        </a:rPr>
                        <a:t>✔</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tc>
                  <a:txBody>
                    <a:bodyPr/>
                    <a:lstStyle>
                      <a:lvl1pPr marL="0" algn="l" defTabSz="914400" rtl="0" eaLnBrk="1" latinLnBrk="0" hangingPunct="1">
                        <a:defRPr sz="1800" kern="1200">
                          <a:solidFill>
                            <a:schemeClr val="dk1"/>
                          </a:solidFill>
                          <a:latin typeface="Cambria"/>
                        </a:defRPr>
                      </a:lvl1pPr>
                      <a:lvl2pPr marL="457200" algn="l" defTabSz="914400" rtl="0" eaLnBrk="1" latinLnBrk="0" hangingPunct="1">
                        <a:defRPr sz="1800" kern="1200">
                          <a:solidFill>
                            <a:schemeClr val="dk1"/>
                          </a:solidFill>
                          <a:latin typeface="Cambria"/>
                        </a:defRPr>
                      </a:lvl2pPr>
                      <a:lvl3pPr marL="914400" algn="l" defTabSz="914400" rtl="0" eaLnBrk="1" latinLnBrk="0" hangingPunct="1">
                        <a:defRPr sz="1800" kern="1200">
                          <a:solidFill>
                            <a:schemeClr val="dk1"/>
                          </a:solidFill>
                          <a:latin typeface="Cambria"/>
                        </a:defRPr>
                      </a:lvl3pPr>
                      <a:lvl4pPr marL="1371600" algn="l" defTabSz="914400" rtl="0" eaLnBrk="1" latinLnBrk="0" hangingPunct="1">
                        <a:defRPr sz="1800" kern="1200">
                          <a:solidFill>
                            <a:schemeClr val="dk1"/>
                          </a:solidFill>
                          <a:latin typeface="Cambria"/>
                        </a:defRPr>
                      </a:lvl4pPr>
                      <a:lvl5pPr marL="1828800" algn="l" defTabSz="914400" rtl="0" eaLnBrk="1" latinLnBrk="0" hangingPunct="1">
                        <a:defRPr sz="1800" kern="1200">
                          <a:solidFill>
                            <a:schemeClr val="dk1"/>
                          </a:solidFill>
                          <a:latin typeface="Cambria"/>
                        </a:defRPr>
                      </a:lvl5pPr>
                      <a:lvl6pPr marL="2286000" algn="l" defTabSz="914400" rtl="0" eaLnBrk="1" latinLnBrk="0" hangingPunct="1">
                        <a:defRPr sz="1800" kern="1200">
                          <a:solidFill>
                            <a:schemeClr val="dk1"/>
                          </a:solidFill>
                          <a:latin typeface="Cambria"/>
                        </a:defRPr>
                      </a:lvl6pPr>
                      <a:lvl7pPr marL="2743200" algn="l" defTabSz="914400" rtl="0" eaLnBrk="1" latinLnBrk="0" hangingPunct="1">
                        <a:defRPr sz="1800" kern="1200">
                          <a:solidFill>
                            <a:schemeClr val="dk1"/>
                          </a:solidFill>
                          <a:latin typeface="Cambria"/>
                        </a:defRPr>
                      </a:lvl7pPr>
                      <a:lvl8pPr marL="3200400" algn="l" defTabSz="914400" rtl="0" eaLnBrk="1" latinLnBrk="0" hangingPunct="1">
                        <a:defRPr sz="1800" kern="1200">
                          <a:solidFill>
                            <a:schemeClr val="dk1"/>
                          </a:solidFill>
                          <a:latin typeface="Cambria"/>
                        </a:defRPr>
                      </a:lvl8pPr>
                      <a:lvl9pPr marL="3657600" algn="l" defTabSz="914400" rtl="0" eaLnBrk="1" latinLnBrk="0" hangingPunct="1">
                        <a:defRPr sz="1800" kern="1200">
                          <a:solidFill>
                            <a:schemeClr val="dk1"/>
                          </a:solidFill>
                          <a:latin typeface="Cambria"/>
                        </a:defRPr>
                      </a:lvl9pPr>
                    </a:lstStyle>
                    <a:p>
                      <a:pPr algn="ctr" fontAlgn="base"/>
                      <a:r>
                        <a:rPr lang="en-US">
                          <a:effectLst/>
                        </a:rPr>
                        <a:t>✔</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40000"/>
                      </a:srgbClr>
                    </a:solidFill>
                  </a:tcPr>
                </a:tc>
                <a:extLst>
                  <a:ext uri="{0D108BD9-81ED-4DB2-BD59-A6C34878D82A}">
                    <a16:rowId xmlns:a16="http://schemas.microsoft.com/office/drawing/2014/main" val="1043527883"/>
                  </a:ext>
                </a:extLst>
              </a:tr>
              <a:tr h="499430">
                <a:tc>
                  <a:txBody>
                    <a:bodyPr/>
                    <a:lstStyle>
                      <a:lvl1pPr marL="0" algn="l" defTabSz="914400" rtl="0" eaLnBrk="1" latinLnBrk="0" hangingPunct="1">
                        <a:defRPr sz="1800" kern="1200">
                          <a:solidFill>
                            <a:schemeClr val="dk1"/>
                          </a:solidFill>
                          <a:latin typeface="Cambria"/>
                        </a:defRPr>
                      </a:lvl1pPr>
                      <a:lvl2pPr marL="457200" algn="l" defTabSz="914400" rtl="0" eaLnBrk="1" latinLnBrk="0" hangingPunct="1">
                        <a:defRPr sz="1800" kern="1200">
                          <a:solidFill>
                            <a:schemeClr val="dk1"/>
                          </a:solidFill>
                          <a:latin typeface="Cambria"/>
                        </a:defRPr>
                      </a:lvl2pPr>
                      <a:lvl3pPr marL="914400" algn="l" defTabSz="914400" rtl="0" eaLnBrk="1" latinLnBrk="0" hangingPunct="1">
                        <a:defRPr sz="1800" kern="1200">
                          <a:solidFill>
                            <a:schemeClr val="dk1"/>
                          </a:solidFill>
                          <a:latin typeface="Cambria"/>
                        </a:defRPr>
                      </a:lvl3pPr>
                      <a:lvl4pPr marL="1371600" algn="l" defTabSz="914400" rtl="0" eaLnBrk="1" latinLnBrk="0" hangingPunct="1">
                        <a:defRPr sz="1800" kern="1200">
                          <a:solidFill>
                            <a:schemeClr val="dk1"/>
                          </a:solidFill>
                          <a:latin typeface="Cambria"/>
                        </a:defRPr>
                      </a:lvl4pPr>
                      <a:lvl5pPr marL="1828800" algn="l" defTabSz="914400" rtl="0" eaLnBrk="1" latinLnBrk="0" hangingPunct="1">
                        <a:defRPr sz="1800" kern="1200">
                          <a:solidFill>
                            <a:schemeClr val="dk1"/>
                          </a:solidFill>
                          <a:latin typeface="Cambria"/>
                        </a:defRPr>
                      </a:lvl5pPr>
                      <a:lvl6pPr marL="2286000" algn="l" defTabSz="914400" rtl="0" eaLnBrk="1" latinLnBrk="0" hangingPunct="1">
                        <a:defRPr sz="1800" kern="1200">
                          <a:solidFill>
                            <a:schemeClr val="dk1"/>
                          </a:solidFill>
                          <a:latin typeface="Cambria"/>
                        </a:defRPr>
                      </a:lvl6pPr>
                      <a:lvl7pPr marL="2743200" algn="l" defTabSz="914400" rtl="0" eaLnBrk="1" latinLnBrk="0" hangingPunct="1">
                        <a:defRPr sz="1800" kern="1200">
                          <a:solidFill>
                            <a:schemeClr val="dk1"/>
                          </a:solidFill>
                          <a:latin typeface="Cambria"/>
                        </a:defRPr>
                      </a:lvl7pPr>
                      <a:lvl8pPr marL="3200400" algn="l" defTabSz="914400" rtl="0" eaLnBrk="1" latinLnBrk="0" hangingPunct="1">
                        <a:defRPr sz="1800" kern="1200">
                          <a:solidFill>
                            <a:schemeClr val="dk1"/>
                          </a:solidFill>
                          <a:latin typeface="Cambria"/>
                        </a:defRPr>
                      </a:lvl8pPr>
                      <a:lvl9pPr marL="3657600" algn="l" defTabSz="914400" rtl="0" eaLnBrk="1" latinLnBrk="0" hangingPunct="1">
                        <a:defRPr sz="1800" kern="1200">
                          <a:solidFill>
                            <a:schemeClr val="dk1"/>
                          </a:solidFill>
                          <a:latin typeface="Cambria"/>
                        </a:defRPr>
                      </a:lvl9pPr>
                    </a:lstStyle>
                    <a:p>
                      <a:pPr fontAlgn="base"/>
                      <a:r>
                        <a:rPr lang="en-US">
                          <a:effectLst/>
                        </a:rPr>
                        <a:t>User needs focus </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tc>
                  <a:txBody>
                    <a:bodyPr/>
                    <a:lstStyle>
                      <a:lvl1pPr marL="0" algn="l" defTabSz="914400" rtl="0" eaLnBrk="1" latinLnBrk="0" hangingPunct="1">
                        <a:defRPr sz="1800" kern="1200">
                          <a:solidFill>
                            <a:schemeClr val="dk1"/>
                          </a:solidFill>
                          <a:latin typeface="Cambria"/>
                        </a:defRPr>
                      </a:lvl1pPr>
                      <a:lvl2pPr marL="457200" algn="l" defTabSz="914400" rtl="0" eaLnBrk="1" latinLnBrk="0" hangingPunct="1">
                        <a:defRPr sz="1800" kern="1200">
                          <a:solidFill>
                            <a:schemeClr val="dk1"/>
                          </a:solidFill>
                          <a:latin typeface="Cambria"/>
                        </a:defRPr>
                      </a:lvl2pPr>
                      <a:lvl3pPr marL="914400" algn="l" defTabSz="914400" rtl="0" eaLnBrk="1" latinLnBrk="0" hangingPunct="1">
                        <a:defRPr sz="1800" kern="1200">
                          <a:solidFill>
                            <a:schemeClr val="dk1"/>
                          </a:solidFill>
                          <a:latin typeface="Cambria"/>
                        </a:defRPr>
                      </a:lvl3pPr>
                      <a:lvl4pPr marL="1371600" algn="l" defTabSz="914400" rtl="0" eaLnBrk="1" latinLnBrk="0" hangingPunct="1">
                        <a:defRPr sz="1800" kern="1200">
                          <a:solidFill>
                            <a:schemeClr val="dk1"/>
                          </a:solidFill>
                          <a:latin typeface="Cambria"/>
                        </a:defRPr>
                      </a:lvl4pPr>
                      <a:lvl5pPr marL="1828800" algn="l" defTabSz="914400" rtl="0" eaLnBrk="1" latinLnBrk="0" hangingPunct="1">
                        <a:defRPr sz="1800" kern="1200">
                          <a:solidFill>
                            <a:schemeClr val="dk1"/>
                          </a:solidFill>
                          <a:latin typeface="Cambria"/>
                        </a:defRPr>
                      </a:lvl5pPr>
                      <a:lvl6pPr marL="2286000" algn="l" defTabSz="914400" rtl="0" eaLnBrk="1" latinLnBrk="0" hangingPunct="1">
                        <a:defRPr sz="1800" kern="1200">
                          <a:solidFill>
                            <a:schemeClr val="dk1"/>
                          </a:solidFill>
                          <a:latin typeface="Cambria"/>
                        </a:defRPr>
                      </a:lvl6pPr>
                      <a:lvl7pPr marL="2743200" algn="l" defTabSz="914400" rtl="0" eaLnBrk="1" latinLnBrk="0" hangingPunct="1">
                        <a:defRPr sz="1800" kern="1200">
                          <a:solidFill>
                            <a:schemeClr val="dk1"/>
                          </a:solidFill>
                          <a:latin typeface="Cambria"/>
                        </a:defRPr>
                      </a:lvl7pPr>
                      <a:lvl8pPr marL="3200400" algn="l" defTabSz="914400" rtl="0" eaLnBrk="1" latinLnBrk="0" hangingPunct="1">
                        <a:defRPr sz="1800" kern="1200">
                          <a:solidFill>
                            <a:schemeClr val="dk1"/>
                          </a:solidFill>
                          <a:latin typeface="Cambria"/>
                        </a:defRPr>
                      </a:lvl8pPr>
                      <a:lvl9pPr marL="3657600" algn="l" defTabSz="914400" rtl="0" eaLnBrk="1" latinLnBrk="0" hangingPunct="1">
                        <a:defRPr sz="1800" kern="1200">
                          <a:solidFill>
                            <a:schemeClr val="dk1"/>
                          </a:solidFill>
                          <a:latin typeface="Cambria"/>
                        </a:defRPr>
                      </a:lvl9pPr>
                    </a:lstStyle>
                    <a:p>
                      <a:pPr algn="ctr" fontAlgn="base"/>
                      <a:r>
                        <a:rPr lang="en-US">
                          <a:effectLst/>
                        </a:rPr>
                        <a:t>❌</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tc>
                  <a:txBody>
                    <a:bodyPr/>
                    <a:lstStyle>
                      <a:lvl1pPr marL="0" algn="l" defTabSz="914400" rtl="0" eaLnBrk="1" latinLnBrk="0" hangingPunct="1">
                        <a:defRPr sz="1800" kern="1200">
                          <a:solidFill>
                            <a:schemeClr val="dk1"/>
                          </a:solidFill>
                          <a:latin typeface="Cambria"/>
                        </a:defRPr>
                      </a:lvl1pPr>
                      <a:lvl2pPr marL="457200" algn="l" defTabSz="914400" rtl="0" eaLnBrk="1" latinLnBrk="0" hangingPunct="1">
                        <a:defRPr sz="1800" kern="1200">
                          <a:solidFill>
                            <a:schemeClr val="dk1"/>
                          </a:solidFill>
                          <a:latin typeface="Cambria"/>
                        </a:defRPr>
                      </a:lvl2pPr>
                      <a:lvl3pPr marL="914400" algn="l" defTabSz="914400" rtl="0" eaLnBrk="1" latinLnBrk="0" hangingPunct="1">
                        <a:defRPr sz="1800" kern="1200">
                          <a:solidFill>
                            <a:schemeClr val="dk1"/>
                          </a:solidFill>
                          <a:latin typeface="Cambria"/>
                        </a:defRPr>
                      </a:lvl3pPr>
                      <a:lvl4pPr marL="1371600" algn="l" defTabSz="914400" rtl="0" eaLnBrk="1" latinLnBrk="0" hangingPunct="1">
                        <a:defRPr sz="1800" kern="1200">
                          <a:solidFill>
                            <a:schemeClr val="dk1"/>
                          </a:solidFill>
                          <a:latin typeface="Cambria"/>
                        </a:defRPr>
                      </a:lvl4pPr>
                      <a:lvl5pPr marL="1828800" algn="l" defTabSz="914400" rtl="0" eaLnBrk="1" latinLnBrk="0" hangingPunct="1">
                        <a:defRPr sz="1800" kern="1200">
                          <a:solidFill>
                            <a:schemeClr val="dk1"/>
                          </a:solidFill>
                          <a:latin typeface="Cambria"/>
                        </a:defRPr>
                      </a:lvl5pPr>
                      <a:lvl6pPr marL="2286000" algn="l" defTabSz="914400" rtl="0" eaLnBrk="1" latinLnBrk="0" hangingPunct="1">
                        <a:defRPr sz="1800" kern="1200">
                          <a:solidFill>
                            <a:schemeClr val="dk1"/>
                          </a:solidFill>
                          <a:latin typeface="Cambria"/>
                        </a:defRPr>
                      </a:lvl6pPr>
                      <a:lvl7pPr marL="2743200" algn="l" defTabSz="914400" rtl="0" eaLnBrk="1" latinLnBrk="0" hangingPunct="1">
                        <a:defRPr sz="1800" kern="1200">
                          <a:solidFill>
                            <a:schemeClr val="dk1"/>
                          </a:solidFill>
                          <a:latin typeface="Cambria"/>
                        </a:defRPr>
                      </a:lvl7pPr>
                      <a:lvl8pPr marL="3200400" algn="l" defTabSz="914400" rtl="0" eaLnBrk="1" latinLnBrk="0" hangingPunct="1">
                        <a:defRPr sz="1800" kern="1200">
                          <a:solidFill>
                            <a:schemeClr val="dk1"/>
                          </a:solidFill>
                          <a:latin typeface="Cambria"/>
                        </a:defRPr>
                      </a:lvl8pPr>
                      <a:lvl9pPr marL="3657600" algn="l" defTabSz="914400" rtl="0" eaLnBrk="1" latinLnBrk="0" hangingPunct="1">
                        <a:defRPr sz="1800" kern="1200">
                          <a:solidFill>
                            <a:schemeClr val="dk1"/>
                          </a:solidFill>
                          <a:latin typeface="Cambria"/>
                        </a:defRPr>
                      </a:lvl9pPr>
                    </a:lstStyle>
                    <a:p>
                      <a:pPr algn="ctr" fontAlgn="base"/>
                      <a:r>
                        <a:rPr lang="en-US">
                          <a:effectLst/>
                        </a:rPr>
                        <a:t>❌</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tc>
                  <a:txBody>
                    <a:bodyPr/>
                    <a:lstStyle>
                      <a:lvl1pPr marL="0" algn="l" defTabSz="914400" rtl="0" eaLnBrk="1" latinLnBrk="0" hangingPunct="1">
                        <a:defRPr sz="1800" kern="1200">
                          <a:solidFill>
                            <a:schemeClr val="dk1"/>
                          </a:solidFill>
                          <a:latin typeface="Cambria"/>
                        </a:defRPr>
                      </a:lvl1pPr>
                      <a:lvl2pPr marL="457200" algn="l" defTabSz="914400" rtl="0" eaLnBrk="1" latinLnBrk="0" hangingPunct="1">
                        <a:defRPr sz="1800" kern="1200">
                          <a:solidFill>
                            <a:schemeClr val="dk1"/>
                          </a:solidFill>
                          <a:latin typeface="Cambria"/>
                        </a:defRPr>
                      </a:lvl2pPr>
                      <a:lvl3pPr marL="914400" algn="l" defTabSz="914400" rtl="0" eaLnBrk="1" latinLnBrk="0" hangingPunct="1">
                        <a:defRPr sz="1800" kern="1200">
                          <a:solidFill>
                            <a:schemeClr val="dk1"/>
                          </a:solidFill>
                          <a:latin typeface="Cambria"/>
                        </a:defRPr>
                      </a:lvl3pPr>
                      <a:lvl4pPr marL="1371600" algn="l" defTabSz="914400" rtl="0" eaLnBrk="1" latinLnBrk="0" hangingPunct="1">
                        <a:defRPr sz="1800" kern="1200">
                          <a:solidFill>
                            <a:schemeClr val="dk1"/>
                          </a:solidFill>
                          <a:latin typeface="Cambria"/>
                        </a:defRPr>
                      </a:lvl4pPr>
                      <a:lvl5pPr marL="1828800" algn="l" defTabSz="914400" rtl="0" eaLnBrk="1" latinLnBrk="0" hangingPunct="1">
                        <a:defRPr sz="1800" kern="1200">
                          <a:solidFill>
                            <a:schemeClr val="dk1"/>
                          </a:solidFill>
                          <a:latin typeface="Cambria"/>
                        </a:defRPr>
                      </a:lvl5pPr>
                      <a:lvl6pPr marL="2286000" algn="l" defTabSz="914400" rtl="0" eaLnBrk="1" latinLnBrk="0" hangingPunct="1">
                        <a:defRPr sz="1800" kern="1200">
                          <a:solidFill>
                            <a:schemeClr val="dk1"/>
                          </a:solidFill>
                          <a:latin typeface="Cambria"/>
                        </a:defRPr>
                      </a:lvl6pPr>
                      <a:lvl7pPr marL="2743200" algn="l" defTabSz="914400" rtl="0" eaLnBrk="1" latinLnBrk="0" hangingPunct="1">
                        <a:defRPr sz="1800" kern="1200">
                          <a:solidFill>
                            <a:schemeClr val="dk1"/>
                          </a:solidFill>
                          <a:latin typeface="Cambria"/>
                        </a:defRPr>
                      </a:lvl7pPr>
                      <a:lvl8pPr marL="3200400" algn="l" defTabSz="914400" rtl="0" eaLnBrk="1" latinLnBrk="0" hangingPunct="1">
                        <a:defRPr sz="1800" kern="1200">
                          <a:solidFill>
                            <a:schemeClr val="dk1"/>
                          </a:solidFill>
                          <a:latin typeface="Cambria"/>
                        </a:defRPr>
                      </a:lvl8pPr>
                      <a:lvl9pPr marL="3657600" algn="l" defTabSz="914400" rtl="0" eaLnBrk="1" latinLnBrk="0" hangingPunct="1">
                        <a:defRPr sz="1800" kern="1200">
                          <a:solidFill>
                            <a:schemeClr val="dk1"/>
                          </a:solidFill>
                          <a:latin typeface="Cambria"/>
                        </a:defRPr>
                      </a:lvl9pPr>
                    </a:lstStyle>
                    <a:p>
                      <a:pPr algn="ctr" fontAlgn="base"/>
                      <a:r>
                        <a:rPr lang="en-US">
                          <a:effectLst/>
                        </a:rPr>
                        <a:t>❌</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tc>
                  <a:txBody>
                    <a:bodyPr/>
                    <a:lstStyle>
                      <a:lvl1pPr marL="0" algn="l" defTabSz="914400" rtl="0" eaLnBrk="1" latinLnBrk="0" hangingPunct="1">
                        <a:defRPr sz="1800" kern="1200">
                          <a:solidFill>
                            <a:schemeClr val="dk1"/>
                          </a:solidFill>
                          <a:latin typeface="Cambria"/>
                        </a:defRPr>
                      </a:lvl1pPr>
                      <a:lvl2pPr marL="457200" algn="l" defTabSz="914400" rtl="0" eaLnBrk="1" latinLnBrk="0" hangingPunct="1">
                        <a:defRPr sz="1800" kern="1200">
                          <a:solidFill>
                            <a:schemeClr val="dk1"/>
                          </a:solidFill>
                          <a:latin typeface="Cambria"/>
                        </a:defRPr>
                      </a:lvl2pPr>
                      <a:lvl3pPr marL="914400" algn="l" defTabSz="914400" rtl="0" eaLnBrk="1" latinLnBrk="0" hangingPunct="1">
                        <a:defRPr sz="1800" kern="1200">
                          <a:solidFill>
                            <a:schemeClr val="dk1"/>
                          </a:solidFill>
                          <a:latin typeface="Cambria"/>
                        </a:defRPr>
                      </a:lvl3pPr>
                      <a:lvl4pPr marL="1371600" algn="l" defTabSz="914400" rtl="0" eaLnBrk="1" latinLnBrk="0" hangingPunct="1">
                        <a:defRPr sz="1800" kern="1200">
                          <a:solidFill>
                            <a:schemeClr val="dk1"/>
                          </a:solidFill>
                          <a:latin typeface="Cambria"/>
                        </a:defRPr>
                      </a:lvl4pPr>
                      <a:lvl5pPr marL="1828800" algn="l" defTabSz="914400" rtl="0" eaLnBrk="1" latinLnBrk="0" hangingPunct="1">
                        <a:defRPr sz="1800" kern="1200">
                          <a:solidFill>
                            <a:schemeClr val="dk1"/>
                          </a:solidFill>
                          <a:latin typeface="Cambria"/>
                        </a:defRPr>
                      </a:lvl5pPr>
                      <a:lvl6pPr marL="2286000" algn="l" defTabSz="914400" rtl="0" eaLnBrk="1" latinLnBrk="0" hangingPunct="1">
                        <a:defRPr sz="1800" kern="1200">
                          <a:solidFill>
                            <a:schemeClr val="dk1"/>
                          </a:solidFill>
                          <a:latin typeface="Cambria"/>
                        </a:defRPr>
                      </a:lvl6pPr>
                      <a:lvl7pPr marL="2743200" algn="l" defTabSz="914400" rtl="0" eaLnBrk="1" latinLnBrk="0" hangingPunct="1">
                        <a:defRPr sz="1800" kern="1200">
                          <a:solidFill>
                            <a:schemeClr val="dk1"/>
                          </a:solidFill>
                          <a:latin typeface="Cambria"/>
                        </a:defRPr>
                      </a:lvl7pPr>
                      <a:lvl8pPr marL="3200400" algn="l" defTabSz="914400" rtl="0" eaLnBrk="1" latinLnBrk="0" hangingPunct="1">
                        <a:defRPr sz="1800" kern="1200">
                          <a:solidFill>
                            <a:schemeClr val="dk1"/>
                          </a:solidFill>
                          <a:latin typeface="Cambria"/>
                        </a:defRPr>
                      </a:lvl8pPr>
                      <a:lvl9pPr marL="3657600" algn="l" defTabSz="914400" rtl="0" eaLnBrk="1" latinLnBrk="0" hangingPunct="1">
                        <a:defRPr sz="1800" kern="1200">
                          <a:solidFill>
                            <a:schemeClr val="dk1"/>
                          </a:solidFill>
                          <a:latin typeface="Cambria"/>
                        </a:defRPr>
                      </a:lvl9pPr>
                    </a:lstStyle>
                    <a:p>
                      <a:pPr algn="ctr" fontAlgn="base"/>
                      <a:r>
                        <a:rPr lang="en-US">
                          <a:effectLst/>
                        </a:rPr>
                        <a:t>✔</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F6FC6">
                        <a:tint val="20000"/>
                      </a:srgbClr>
                    </a:solidFill>
                  </a:tcPr>
                </a:tc>
                <a:extLst>
                  <a:ext uri="{0D108BD9-81ED-4DB2-BD59-A6C34878D82A}">
                    <a16:rowId xmlns:a16="http://schemas.microsoft.com/office/drawing/2014/main" val="3197337726"/>
                  </a:ext>
                </a:extLst>
              </a:tr>
            </a:tbl>
          </a:graphicData>
        </a:graphic>
      </p:graphicFrame>
      <p:sp>
        <p:nvSpPr>
          <p:cNvPr id="4" name="Subtitle 2">
            <a:extLst>
              <a:ext uri="{FF2B5EF4-FFF2-40B4-BE49-F238E27FC236}">
                <a16:creationId xmlns:a16="http://schemas.microsoft.com/office/drawing/2014/main" id="{5DC88A65-F4E6-D76F-EB2A-87C0D17522DA}"/>
              </a:ext>
            </a:extLst>
          </p:cNvPr>
          <p:cNvSpPr txBox="1">
            <a:spLocks/>
          </p:cNvSpPr>
          <p:nvPr/>
        </p:nvSpPr>
        <p:spPr>
          <a:xfrm>
            <a:off x="4374157" y="533400"/>
            <a:ext cx="4730931" cy="6414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20000"/>
              </a:spcBef>
              <a:buNone/>
            </a:pPr>
            <a:r>
              <a:rPr lang="en-US" sz="4000" b="1">
                <a:latin typeface="+mj-lt"/>
                <a:ea typeface="+mj-ea"/>
                <a:cs typeface="+mj-cs"/>
              </a:rPr>
              <a:t>Research Gap Cont’d</a:t>
            </a:r>
          </a:p>
        </p:txBody>
      </p:sp>
      <p:sp>
        <p:nvSpPr>
          <p:cNvPr id="5" name="Rectangle 4">
            <a:extLst>
              <a:ext uri="{FF2B5EF4-FFF2-40B4-BE49-F238E27FC236}">
                <a16:creationId xmlns:a16="http://schemas.microsoft.com/office/drawing/2014/main" id="{6ED6D683-B533-6886-5E0F-0544EA402CE4}"/>
              </a:ext>
            </a:extLst>
          </p:cNvPr>
          <p:cNvSpPr/>
          <p:nvPr/>
        </p:nvSpPr>
        <p:spPr>
          <a:xfrm>
            <a:off x="3505200" y="6492875"/>
            <a:ext cx="6816365" cy="365125"/>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mbria"/>
                <a:ea typeface="+mn-ea"/>
                <a:cs typeface="+mn-cs"/>
              </a:rPr>
              <a:t>IT20133504</a:t>
            </a:r>
            <a:r>
              <a:rPr kumimoji="0" lang="en-US" sz="1800" b="0" i="0" u="none" strike="noStrike" kern="0" cap="none" spc="0" normalizeH="0" baseline="0" noProof="0">
                <a:ln>
                  <a:noFill/>
                </a:ln>
                <a:solidFill>
                  <a:prstClr val="black"/>
                </a:solidFill>
                <a:effectLst/>
                <a:uLnTx/>
                <a:uFillTx/>
                <a:latin typeface="Cambria"/>
                <a:ea typeface="+mn-ea"/>
                <a:cs typeface="+mn-cs"/>
              </a:rPr>
              <a:t>  |   </a:t>
            </a:r>
            <a:r>
              <a:rPr kumimoji="0" lang="en-US" sz="1800" b="1" i="0" u="none" strike="noStrike" kern="0" cap="none" spc="0" normalizeH="0" baseline="0" noProof="0">
                <a:ln>
                  <a:noFill/>
                </a:ln>
                <a:solidFill>
                  <a:prstClr val="black"/>
                </a:solidFill>
                <a:effectLst/>
                <a:uLnTx/>
                <a:uFillTx/>
                <a:latin typeface="Cambria"/>
                <a:ea typeface="+mn-ea"/>
                <a:cs typeface="+mn-cs"/>
              </a:rPr>
              <a:t>Weerasekara N.N.   </a:t>
            </a:r>
            <a:r>
              <a:rPr kumimoji="0" lang="en-US" sz="1800" b="0" i="0" u="none" strike="noStrike" kern="0" cap="none" spc="0" normalizeH="0" baseline="0" noProof="0">
                <a:ln>
                  <a:noFill/>
                </a:ln>
                <a:solidFill>
                  <a:prstClr val="black"/>
                </a:solidFill>
                <a:effectLst/>
                <a:uLnTx/>
                <a:uFillTx/>
                <a:latin typeface="Cambria"/>
                <a:ea typeface="+mn-ea"/>
                <a:cs typeface="+mn-cs"/>
              </a:rPr>
              <a:t>|   TMP-23-035</a:t>
            </a:r>
          </a:p>
        </p:txBody>
      </p:sp>
    </p:spTree>
    <p:extLst>
      <p:ext uri="{BB962C8B-B14F-4D97-AF65-F5344CB8AC3E}">
        <p14:creationId xmlns:p14="http://schemas.microsoft.com/office/powerpoint/2010/main" val="2929768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54740-DE64-ACB2-F72B-1C75E5BBC4EA}"/>
              </a:ext>
            </a:extLst>
          </p:cNvPr>
          <p:cNvSpPr txBox="1">
            <a:spLocks/>
          </p:cNvSpPr>
          <p:nvPr/>
        </p:nvSpPr>
        <p:spPr>
          <a:xfrm>
            <a:off x="863927" y="1976021"/>
            <a:ext cx="10544302" cy="3234608"/>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a:latin typeface="+mn-lt"/>
                <a:ea typeface="+mn-ea"/>
                <a:cs typeface="+mn-cs"/>
              </a:rPr>
              <a:t>"Can a knowledge-based system improve the accuracy and usefulness of mind maps generated from text data compared to existing text mining algorithms and Machine learning approaches?"</a:t>
            </a:r>
          </a:p>
        </p:txBody>
      </p:sp>
      <p:sp>
        <p:nvSpPr>
          <p:cNvPr id="4" name="Subtitle 2">
            <a:extLst>
              <a:ext uri="{FF2B5EF4-FFF2-40B4-BE49-F238E27FC236}">
                <a16:creationId xmlns:a16="http://schemas.microsoft.com/office/drawing/2014/main" id="{6570DD92-0245-BDCC-8D23-1466A5E7E058}"/>
              </a:ext>
            </a:extLst>
          </p:cNvPr>
          <p:cNvSpPr txBox="1">
            <a:spLocks/>
          </p:cNvSpPr>
          <p:nvPr/>
        </p:nvSpPr>
        <p:spPr>
          <a:xfrm>
            <a:off x="4202308" y="687565"/>
            <a:ext cx="4832411" cy="641489"/>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Clr>
                <a:srgbClr val="0F6FC6"/>
              </a:buClr>
              <a:buFont typeface="Wingdings 3" charset="2"/>
              <a:buNone/>
            </a:pPr>
            <a:r>
              <a:rPr lang="en-US" sz="4000" b="1">
                <a:solidFill>
                  <a:schemeClr val="tx1"/>
                </a:solidFill>
                <a:latin typeface="+mj-lt"/>
                <a:ea typeface="+mj-ea"/>
                <a:cs typeface="+mj-cs"/>
              </a:rPr>
              <a:t>Research Question</a:t>
            </a:r>
          </a:p>
        </p:txBody>
      </p:sp>
      <p:sp>
        <p:nvSpPr>
          <p:cNvPr id="5" name="Rectangle 4">
            <a:extLst>
              <a:ext uri="{FF2B5EF4-FFF2-40B4-BE49-F238E27FC236}">
                <a16:creationId xmlns:a16="http://schemas.microsoft.com/office/drawing/2014/main" id="{D95A26B9-E985-DDE7-6C0A-D843440ECD34}"/>
              </a:ext>
            </a:extLst>
          </p:cNvPr>
          <p:cNvSpPr/>
          <p:nvPr/>
        </p:nvSpPr>
        <p:spPr>
          <a:xfrm>
            <a:off x="3505200" y="6458239"/>
            <a:ext cx="6816365" cy="365125"/>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mbria"/>
                <a:ea typeface="+mn-ea"/>
                <a:cs typeface="+mn-cs"/>
              </a:rPr>
              <a:t>IT20133504</a:t>
            </a:r>
            <a:r>
              <a:rPr kumimoji="0" lang="en-US" sz="1800" b="0" i="0" u="none" strike="noStrike" kern="0" cap="none" spc="0" normalizeH="0" baseline="0" noProof="0">
                <a:ln>
                  <a:noFill/>
                </a:ln>
                <a:solidFill>
                  <a:prstClr val="black"/>
                </a:solidFill>
                <a:effectLst/>
                <a:uLnTx/>
                <a:uFillTx/>
                <a:latin typeface="Cambria"/>
                <a:ea typeface="+mn-ea"/>
                <a:cs typeface="+mn-cs"/>
              </a:rPr>
              <a:t>  |   </a:t>
            </a:r>
            <a:r>
              <a:rPr kumimoji="0" lang="en-US" sz="1800" b="1" i="0" u="none" strike="noStrike" kern="0" cap="none" spc="0" normalizeH="0" baseline="0" noProof="0">
                <a:ln>
                  <a:noFill/>
                </a:ln>
                <a:solidFill>
                  <a:prstClr val="black"/>
                </a:solidFill>
                <a:effectLst/>
                <a:uLnTx/>
                <a:uFillTx/>
                <a:latin typeface="Cambria"/>
                <a:ea typeface="+mn-ea"/>
                <a:cs typeface="+mn-cs"/>
              </a:rPr>
              <a:t>Weerasekara N.N.   </a:t>
            </a:r>
            <a:r>
              <a:rPr kumimoji="0" lang="en-US" sz="1800" b="0" i="0" u="none" strike="noStrike" kern="0" cap="none" spc="0" normalizeH="0" baseline="0" noProof="0">
                <a:ln>
                  <a:noFill/>
                </a:ln>
                <a:solidFill>
                  <a:prstClr val="black"/>
                </a:solidFill>
                <a:effectLst/>
                <a:uLnTx/>
                <a:uFillTx/>
                <a:latin typeface="Cambria"/>
                <a:ea typeface="+mn-ea"/>
                <a:cs typeface="+mn-cs"/>
              </a:rPr>
              <a:t>|   TMP-23-035</a:t>
            </a:r>
          </a:p>
        </p:txBody>
      </p:sp>
    </p:spTree>
    <p:extLst>
      <p:ext uri="{BB962C8B-B14F-4D97-AF65-F5344CB8AC3E}">
        <p14:creationId xmlns:p14="http://schemas.microsoft.com/office/powerpoint/2010/main" val="846045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68319845-8748-3C98-F3D2-6A2E6D0CED1D}"/>
              </a:ext>
            </a:extLst>
          </p:cNvPr>
          <p:cNvSpPr txBox="1">
            <a:spLocks/>
          </p:cNvSpPr>
          <p:nvPr/>
        </p:nvSpPr>
        <p:spPr>
          <a:xfrm>
            <a:off x="4267200" y="130868"/>
            <a:ext cx="3803374" cy="6414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a:latin typeface="+mj-lt"/>
                <a:ea typeface="+mj-ea"/>
                <a:cs typeface="+mj-cs"/>
              </a:rPr>
              <a:t>System Diagram</a:t>
            </a:r>
          </a:p>
        </p:txBody>
      </p:sp>
      <p:pic>
        <p:nvPicPr>
          <p:cNvPr id="4" name="Picture 3" descr="Diagram&#10;&#10;Description automatically generated">
            <a:extLst>
              <a:ext uri="{FF2B5EF4-FFF2-40B4-BE49-F238E27FC236}">
                <a16:creationId xmlns:a16="http://schemas.microsoft.com/office/drawing/2014/main" id="{CA946F9A-E948-8E64-1C1A-C9030320413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55" t="3110" r="2277" b="6241"/>
          <a:stretch/>
        </p:blipFill>
        <p:spPr>
          <a:xfrm>
            <a:off x="1395412" y="772357"/>
            <a:ext cx="9401175" cy="5372101"/>
          </a:xfrm>
          <a:prstGeom prst="rect">
            <a:avLst/>
          </a:prstGeom>
        </p:spPr>
      </p:pic>
      <p:sp>
        <p:nvSpPr>
          <p:cNvPr id="5" name="Rectangle 4">
            <a:extLst>
              <a:ext uri="{FF2B5EF4-FFF2-40B4-BE49-F238E27FC236}">
                <a16:creationId xmlns:a16="http://schemas.microsoft.com/office/drawing/2014/main" id="{F106F624-E99C-8EFD-E5C9-F742631E9C8F}"/>
              </a:ext>
            </a:extLst>
          </p:cNvPr>
          <p:cNvSpPr/>
          <p:nvPr/>
        </p:nvSpPr>
        <p:spPr>
          <a:xfrm>
            <a:off x="3276600" y="6476711"/>
            <a:ext cx="6816365" cy="365125"/>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mbria"/>
                <a:ea typeface="+mn-ea"/>
                <a:cs typeface="+mn-cs"/>
              </a:rPr>
              <a:t>IT20133504</a:t>
            </a:r>
            <a:r>
              <a:rPr kumimoji="0" lang="en-US" sz="1800" b="0" i="0" u="none" strike="noStrike" kern="0" cap="none" spc="0" normalizeH="0" baseline="0" noProof="0">
                <a:ln>
                  <a:noFill/>
                </a:ln>
                <a:solidFill>
                  <a:prstClr val="black"/>
                </a:solidFill>
                <a:effectLst/>
                <a:uLnTx/>
                <a:uFillTx/>
                <a:latin typeface="Cambria"/>
                <a:ea typeface="+mn-ea"/>
                <a:cs typeface="+mn-cs"/>
              </a:rPr>
              <a:t>  |   </a:t>
            </a:r>
            <a:r>
              <a:rPr kumimoji="0" lang="en-US" sz="1800" b="1" i="0" u="none" strike="noStrike" kern="0" cap="none" spc="0" normalizeH="0" baseline="0" noProof="0">
                <a:ln>
                  <a:noFill/>
                </a:ln>
                <a:solidFill>
                  <a:prstClr val="black"/>
                </a:solidFill>
                <a:effectLst/>
                <a:uLnTx/>
                <a:uFillTx/>
                <a:latin typeface="Cambria"/>
                <a:ea typeface="+mn-ea"/>
                <a:cs typeface="+mn-cs"/>
              </a:rPr>
              <a:t>Weerasekara N.N.   </a:t>
            </a:r>
            <a:r>
              <a:rPr kumimoji="0" lang="en-US" sz="1800" b="0" i="0" u="none" strike="noStrike" kern="0" cap="none" spc="0" normalizeH="0" baseline="0" noProof="0">
                <a:ln>
                  <a:noFill/>
                </a:ln>
                <a:solidFill>
                  <a:prstClr val="black"/>
                </a:solidFill>
                <a:effectLst/>
                <a:uLnTx/>
                <a:uFillTx/>
                <a:latin typeface="Cambria"/>
                <a:ea typeface="+mn-ea"/>
                <a:cs typeface="+mn-cs"/>
              </a:rPr>
              <a:t>|   TMP-23-035</a:t>
            </a:r>
          </a:p>
        </p:txBody>
      </p:sp>
    </p:spTree>
    <p:extLst>
      <p:ext uri="{BB962C8B-B14F-4D97-AF65-F5344CB8AC3E}">
        <p14:creationId xmlns:p14="http://schemas.microsoft.com/office/powerpoint/2010/main" val="3930305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108C93A-F442-7D1E-0701-7BA7192577A2}"/>
              </a:ext>
            </a:extLst>
          </p:cNvPr>
          <p:cNvSpPr txBox="1">
            <a:spLocks/>
          </p:cNvSpPr>
          <p:nvPr/>
        </p:nvSpPr>
        <p:spPr>
          <a:xfrm>
            <a:off x="4546219" y="363061"/>
            <a:ext cx="3099562" cy="6414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b="1">
                <a:latin typeface="+mj-lt"/>
                <a:ea typeface="+mj-ea"/>
                <a:cs typeface="+mj-cs"/>
              </a:rPr>
              <a:t>Technologies</a:t>
            </a:r>
          </a:p>
        </p:txBody>
      </p:sp>
      <p:sp>
        <p:nvSpPr>
          <p:cNvPr id="4" name="Rectangle 1">
            <a:extLst>
              <a:ext uri="{FF2B5EF4-FFF2-40B4-BE49-F238E27FC236}">
                <a16:creationId xmlns:a16="http://schemas.microsoft.com/office/drawing/2014/main" id="{AE2EE410-1921-EE6B-44D8-90B8F1A3BDE5}"/>
              </a:ext>
            </a:extLst>
          </p:cNvPr>
          <p:cNvSpPr>
            <a:spLocks noChangeArrowheads="1"/>
          </p:cNvSpPr>
          <p:nvPr/>
        </p:nvSpPr>
        <p:spPr bwMode="auto">
          <a:xfrm>
            <a:off x="1004586" y="1004550"/>
            <a:ext cx="10182827"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indent="-514350" eaLnBrk="0" fontAlgn="base" hangingPunct="0">
              <a:spcBef>
                <a:spcPct val="0"/>
              </a:spcBef>
              <a:spcAft>
                <a:spcPct val="0"/>
              </a:spcAft>
              <a:buFont typeface="+mj-lt"/>
              <a:buAutoNum type="arabicPeriod"/>
            </a:pPr>
            <a:r>
              <a:rPr lang="en-US" altLang="en-US" sz="2000">
                <a:solidFill>
                  <a:prstClr val="black"/>
                </a:solidFill>
                <a:latin typeface="Söhne"/>
              </a:rPr>
              <a:t>Text Preprocessing : Clean the text data by removing stop words, punctuations, etc.</a:t>
            </a:r>
            <a:br>
              <a:rPr lang="en-US" altLang="en-US" sz="2000">
                <a:solidFill>
                  <a:prstClr val="black"/>
                </a:solidFill>
                <a:latin typeface="Söhne"/>
              </a:rPr>
            </a:br>
            <a:r>
              <a:rPr lang="en-US" altLang="en-US" sz="2000">
                <a:solidFill>
                  <a:prstClr val="black"/>
                </a:solidFill>
                <a:latin typeface="Söhne"/>
              </a:rPr>
              <a:t>                                      (</a:t>
            </a:r>
            <a:r>
              <a:rPr lang="en-US" altLang="en-US" sz="2000">
                <a:solidFill>
                  <a:srgbClr val="0070C0"/>
                </a:solidFill>
                <a:latin typeface="Söhne"/>
              </a:rPr>
              <a:t>Python library :  </a:t>
            </a:r>
            <a:r>
              <a:rPr lang="en-US" altLang="en-US" sz="2000" err="1">
                <a:solidFill>
                  <a:srgbClr val="0070C0"/>
                </a:solidFill>
                <a:latin typeface="Söhne"/>
              </a:rPr>
              <a:t>spaCY</a:t>
            </a:r>
            <a:r>
              <a:rPr lang="en-US" altLang="en-US" sz="2000">
                <a:solidFill>
                  <a:prstClr val="black"/>
                </a:solidFill>
                <a:latin typeface="Söhne"/>
              </a:rPr>
              <a:t>)</a:t>
            </a:r>
          </a:p>
          <a:p>
            <a:pPr marL="514350" indent="-514350" eaLnBrk="0" fontAlgn="base" hangingPunct="0">
              <a:spcBef>
                <a:spcPct val="0"/>
              </a:spcBef>
              <a:spcAft>
                <a:spcPct val="0"/>
              </a:spcAft>
              <a:buFont typeface="+mj-lt"/>
              <a:buAutoNum type="arabicPeriod"/>
            </a:pPr>
            <a:r>
              <a:rPr lang="en-US" altLang="en-US" sz="2000">
                <a:solidFill>
                  <a:prstClr val="black"/>
                </a:solidFill>
                <a:latin typeface="Söhne"/>
              </a:rPr>
              <a:t>Entity Recognition  : Identify the name entities. (e.g.- People, Places, etc.)</a:t>
            </a:r>
            <a:br>
              <a:rPr lang="en-US" altLang="en-US" sz="2000">
                <a:solidFill>
                  <a:prstClr val="black"/>
                </a:solidFill>
                <a:latin typeface="Söhne"/>
              </a:rPr>
            </a:br>
            <a:r>
              <a:rPr lang="en-US" altLang="en-US" sz="2000">
                <a:solidFill>
                  <a:prstClr val="black"/>
                </a:solidFill>
                <a:latin typeface="Söhne"/>
              </a:rPr>
              <a:t> 		               (</a:t>
            </a:r>
            <a:r>
              <a:rPr lang="en-US" altLang="en-US" sz="2000">
                <a:solidFill>
                  <a:srgbClr val="0070C0"/>
                </a:solidFill>
                <a:latin typeface="Söhne"/>
              </a:rPr>
              <a:t>Stanford NLP</a:t>
            </a:r>
            <a:r>
              <a:rPr lang="en-US" altLang="en-US" sz="2000">
                <a:solidFill>
                  <a:prstClr val="black"/>
                </a:solidFill>
                <a:latin typeface="Söhne"/>
              </a:rPr>
              <a:t>)</a:t>
            </a:r>
          </a:p>
          <a:p>
            <a:pPr marL="514350" indent="-514350" eaLnBrk="0" fontAlgn="base" hangingPunct="0">
              <a:spcBef>
                <a:spcPct val="0"/>
              </a:spcBef>
              <a:spcAft>
                <a:spcPct val="0"/>
              </a:spcAft>
              <a:buFont typeface="+mj-lt"/>
              <a:buAutoNum type="arabicPeriod"/>
            </a:pPr>
            <a:r>
              <a:rPr lang="en-US" altLang="en-US" sz="2000">
                <a:solidFill>
                  <a:prstClr val="black"/>
                </a:solidFill>
                <a:latin typeface="Söhne"/>
              </a:rPr>
              <a:t>Relationship Extraction : Identify the relationships between the entities.</a:t>
            </a:r>
            <a:br>
              <a:rPr lang="en-US" altLang="en-US" sz="2000">
                <a:solidFill>
                  <a:prstClr val="black"/>
                </a:solidFill>
                <a:latin typeface="Söhne"/>
              </a:rPr>
            </a:br>
            <a:r>
              <a:rPr lang="en-US" altLang="en-US" sz="2000">
                <a:solidFill>
                  <a:prstClr val="black"/>
                </a:solidFill>
                <a:latin typeface="Söhne"/>
              </a:rPr>
              <a:t>		               (</a:t>
            </a:r>
            <a:r>
              <a:rPr lang="en-US" altLang="en-US" sz="2000">
                <a:solidFill>
                  <a:srgbClr val="0070C0"/>
                </a:solidFill>
                <a:latin typeface="Söhne"/>
              </a:rPr>
              <a:t>Stanford NLP, Apache </a:t>
            </a:r>
            <a:r>
              <a:rPr lang="en-US" altLang="en-US" sz="2000" err="1">
                <a:solidFill>
                  <a:srgbClr val="0070C0"/>
                </a:solidFill>
                <a:latin typeface="Söhne"/>
              </a:rPr>
              <a:t>OpenNLP</a:t>
            </a:r>
            <a:r>
              <a:rPr lang="en-US" altLang="en-US" sz="2000">
                <a:solidFill>
                  <a:prstClr val="black"/>
                </a:solidFill>
                <a:latin typeface="Söhne"/>
              </a:rPr>
              <a:t>)		</a:t>
            </a:r>
          </a:p>
          <a:p>
            <a:pPr marL="514350" indent="-514350" eaLnBrk="0" fontAlgn="base" hangingPunct="0">
              <a:spcBef>
                <a:spcPct val="0"/>
              </a:spcBef>
              <a:spcAft>
                <a:spcPct val="0"/>
              </a:spcAft>
              <a:buFont typeface="+mj-lt"/>
              <a:buAutoNum type="arabicPeriod"/>
            </a:pPr>
            <a:r>
              <a:rPr lang="en-US" altLang="en-US" sz="2000">
                <a:solidFill>
                  <a:prstClr val="black"/>
                </a:solidFill>
                <a:latin typeface="Söhne"/>
              </a:rPr>
              <a:t>Graph Construction : Construct the graph. ( Entities as nodes, Relationships as Edges.)</a:t>
            </a:r>
            <a:br>
              <a:rPr lang="en-US" altLang="en-US" sz="2000">
                <a:solidFill>
                  <a:prstClr val="black"/>
                </a:solidFill>
                <a:latin typeface="Söhne"/>
              </a:rPr>
            </a:br>
            <a:r>
              <a:rPr lang="en-US" altLang="en-US" sz="2000">
                <a:solidFill>
                  <a:prstClr val="black"/>
                </a:solidFill>
                <a:latin typeface="Söhne"/>
              </a:rPr>
              <a:t>		               (</a:t>
            </a:r>
            <a:r>
              <a:rPr lang="en-US" altLang="en-US" sz="2000">
                <a:solidFill>
                  <a:srgbClr val="0070C0"/>
                </a:solidFill>
                <a:latin typeface="Söhne"/>
              </a:rPr>
              <a:t>Neo4j Tool</a:t>
            </a:r>
            <a:r>
              <a:rPr lang="en-US" altLang="en-US" sz="2000">
                <a:solidFill>
                  <a:prstClr val="black"/>
                </a:solidFill>
                <a:latin typeface="Söhne"/>
              </a:rPr>
              <a:t>)</a:t>
            </a:r>
          </a:p>
          <a:p>
            <a:pPr marL="514350" indent="-514350" eaLnBrk="0" fontAlgn="base" hangingPunct="0">
              <a:spcBef>
                <a:spcPct val="0"/>
              </a:spcBef>
              <a:spcAft>
                <a:spcPct val="0"/>
              </a:spcAft>
              <a:buFont typeface="+mj-lt"/>
              <a:buAutoNum type="arabicPeriod"/>
            </a:pPr>
            <a:r>
              <a:rPr lang="en-US" altLang="en-US" sz="2000">
                <a:solidFill>
                  <a:prstClr val="black"/>
                </a:solidFill>
                <a:latin typeface="Söhne"/>
              </a:rPr>
              <a:t>Querying : Retrieve data from the Knowledge graph.</a:t>
            </a:r>
            <a:br>
              <a:rPr lang="en-US" altLang="en-US" sz="2000">
                <a:solidFill>
                  <a:prstClr val="black"/>
                </a:solidFill>
                <a:latin typeface="Söhne"/>
              </a:rPr>
            </a:br>
            <a:r>
              <a:rPr lang="en-US" altLang="en-US" sz="2000">
                <a:solidFill>
                  <a:prstClr val="black"/>
                </a:solidFill>
                <a:latin typeface="Söhne"/>
              </a:rPr>
              <a:t>                                     (</a:t>
            </a:r>
            <a:r>
              <a:rPr lang="en-US" altLang="en-US" sz="2000">
                <a:solidFill>
                  <a:srgbClr val="0070C0"/>
                </a:solidFill>
                <a:latin typeface="Söhne"/>
              </a:rPr>
              <a:t>SPARQL</a:t>
            </a:r>
            <a:r>
              <a:rPr lang="en-US" altLang="en-US" sz="2000">
                <a:solidFill>
                  <a:prstClr val="black"/>
                </a:solidFill>
                <a:latin typeface="Söhne"/>
              </a:rPr>
              <a:t>)</a:t>
            </a:r>
          </a:p>
          <a:p>
            <a:pPr marL="514350" indent="-514350" eaLnBrk="0" fontAlgn="base" hangingPunct="0">
              <a:spcBef>
                <a:spcPct val="0"/>
              </a:spcBef>
              <a:spcAft>
                <a:spcPct val="0"/>
              </a:spcAft>
              <a:buFont typeface="+mj-lt"/>
              <a:buAutoNum type="arabicPeriod"/>
            </a:pPr>
            <a:r>
              <a:rPr lang="en-US" altLang="en-US" sz="2000">
                <a:solidFill>
                  <a:prstClr val="black"/>
                </a:solidFill>
                <a:latin typeface="Söhne"/>
              </a:rPr>
              <a:t>Filtering : Include only the relevant entities and relationships.</a:t>
            </a:r>
            <a:br>
              <a:rPr lang="en-US" altLang="en-US" sz="2000">
                <a:solidFill>
                  <a:prstClr val="black"/>
                </a:solidFill>
                <a:latin typeface="Söhne"/>
              </a:rPr>
            </a:br>
            <a:r>
              <a:rPr lang="en-US" altLang="en-US" sz="2000">
                <a:solidFill>
                  <a:prstClr val="black"/>
                </a:solidFill>
                <a:latin typeface="Söhne"/>
              </a:rPr>
              <a:t>                                     (</a:t>
            </a:r>
            <a:r>
              <a:rPr lang="en-US" altLang="en-US" sz="2000">
                <a:solidFill>
                  <a:srgbClr val="0070C0"/>
                </a:solidFill>
                <a:latin typeface="Söhne"/>
              </a:rPr>
              <a:t>A Scoring Algorithm</a:t>
            </a:r>
            <a:r>
              <a:rPr lang="en-US" altLang="en-US" sz="2000">
                <a:solidFill>
                  <a:prstClr val="black"/>
                </a:solidFill>
                <a:latin typeface="Söhne"/>
              </a:rPr>
              <a:t>)</a:t>
            </a:r>
          </a:p>
          <a:p>
            <a:pPr marL="514350" indent="-514350" eaLnBrk="0" fontAlgn="base" hangingPunct="0">
              <a:spcBef>
                <a:spcPct val="0"/>
              </a:spcBef>
              <a:spcAft>
                <a:spcPct val="0"/>
              </a:spcAft>
              <a:buFont typeface="+mj-lt"/>
              <a:buAutoNum type="arabicPeriod"/>
            </a:pPr>
            <a:r>
              <a:rPr lang="en-US" altLang="en-US" sz="2000">
                <a:solidFill>
                  <a:prstClr val="black"/>
                </a:solidFill>
                <a:latin typeface="Söhne"/>
              </a:rPr>
              <a:t>Mapping : Map the entities and Visualize.</a:t>
            </a:r>
            <a:br>
              <a:rPr lang="en-US" altLang="en-US" sz="800">
                <a:solidFill>
                  <a:prstClr val="black"/>
                </a:solidFill>
                <a:latin typeface="Cambria"/>
              </a:rPr>
            </a:br>
            <a:r>
              <a:rPr lang="en-US" altLang="en-US" sz="800">
                <a:solidFill>
                  <a:prstClr val="black"/>
                </a:solidFill>
                <a:latin typeface="Cambria"/>
              </a:rPr>
              <a:t>                                                                                                </a:t>
            </a:r>
            <a:r>
              <a:rPr lang="en-US" altLang="en-US">
                <a:solidFill>
                  <a:prstClr val="black"/>
                </a:solidFill>
                <a:latin typeface="Söhne"/>
              </a:rPr>
              <a:t>(</a:t>
            </a:r>
            <a:r>
              <a:rPr lang="en-US" altLang="en-US" err="1">
                <a:solidFill>
                  <a:srgbClr val="0070C0"/>
                </a:solidFill>
                <a:latin typeface="Söhne"/>
              </a:rPr>
              <a:t>GraphViz</a:t>
            </a:r>
            <a:r>
              <a:rPr lang="en-US" altLang="en-US">
                <a:solidFill>
                  <a:srgbClr val="0070C0"/>
                </a:solidFill>
                <a:latin typeface="Söhne"/>
              </a:rPr>
              <a:t> Tool</a:t>
            </a:r>
            <a:r>
              <a:rPr lang="en-US" altLang="en-US">
                <a:solidFill>
                  <a:prstClr val="black"/>
                </a:solidFill>
                <a:latin typeface="Söhne"/>
              </a:rPr>
              <a:t>)</a:t>
            </a:r>
          </a:p>
          <a:p>
            <a:pPr marL="514350" indent="-514350" eaLnBrk="0" fontAlgn="base" hangingPunct="0">
              <a:spcBef>
                <a:spcPct val="0"/>
              </a:spcBef>
              <a:spcAft>
                <a:spcPct val="0"/>
              </a:spcAft>
              <a:buFont typeface="+mj-lt"/>
              <a:buAutoNum type="arabicPeriod"/>
            </a:pPr>
            <a:r>
              <a:rPr lang="en-US" altLang="en-US">
                <a:solidFill>
                  <a:prstClr val="black"/>
                </a:solidFill>
                <a:latin typeface="Söhne"/>
              </a:rPr>
              <a:t>Frontend Development : User Interface</a:t>
            </a:r>
            <a:br>
              <a:rPr lang="en-US" altLang="en-US">
                <a:solidFill>
                  <a:prstClr val="black"/>
                </a:solidFill>
                <a:latin typeface="Arial" panose="020B0604020202020204" pitchFamily="34" charset="0"/>
              </a:rPr>
            </a:br>
            <a:r>
              <a:rPr lang="en-US" altLang="en-US">
                <a:solidFill>
                  <a:prstClr val="black"/>
                </a:solidFill>
                <a:latin typeface="Arial" panose="020B0604020202020204" pitchFamily="34" charset="0"/>
              </a:rPr>
              <a:t>                                  </a:t>
            </a:r>
            <a:r>
              <a:rPr lang="en-US" altLang="en-US">
                <a:solidFill>
                  <a:prstClr val="black"/>
                </a:solidFill>
                <a:latin typeface="Söhne"/>
              </a:rPr>
              <a:t>(</a:t>
            </a:r>
            <a:r>
              <a:rPr lang="en-US" altLang="en-US">
                <a:solidFill>
                  <a:srgbClr val="0070C0"/>
                </a:solidFill>
                <a:latin typeface="Söhne"/>
              </a:rPr>
              <a:t>React </a:t>
            </a:r>
            <a:r>
              <a:rPr lang="en-US" altLang="en-US" err="1">
                <a:solidFill>
                  <a:srgbClr val="0070C0"/>
                </a:solidFill>
                <a:latin typeface="Söhne"/>
              </a:rPr>
              <a:t>js</a:t>
            </a:r>
            <a:r>
              <a:rPr lang="en-US" altLang="en-US">
                <a:solidFill>
                  <a:prstClr val="black"/>
                </a:solidFill>
                <a:latin typeface="Söhne"/>
              </a:rPr>
              <a:t>)</a:t>
            </a:r>
            <a:r>
              <a:rPr lang="en-US" altLang="en-US">
                <a:solidFill>
                  <a:prstClr val="black"/>
                </a:solidFill>
                <a:latin typeface="Arial" panose="020B0604020202020204" pitchFamily="34" charset="0"/>
              </a:rPr>
              <a:t>        </a:t>
            </a:r>
            <a:endParaRPr lang="en-US" altLang="en-US">
              <a:solidFill>
                <a:prstClr val="black"/>
              </a:solidFill>
              <a:latin typeface="Söhne"/>
            </a:endParaRPr>
          </a:p>
        </p:txBody>
      </p:sp>
      <p:sp>
        <p:nvSpPr>
          <p:cNvPr id="5" name="Rectangle 4">
            <a:extLst>
              <a:ext uri="{FF2B5EF4-FFF2-40B4-BE49-F238E27FC236}">
                <a16:creationId xmlns:a16="http://schemas.microsoft.com/office/drawing/2014/main" id="{6DF37A62-3C2D-1EE8-340F-310D5B0176B1}"/>
              </a:ext>
            </a:extLst>
          </p:cNvPr>
          <p:cNvSpPr/>
          <p:nvPr/>
        </p:nvSpPr>
        <p:spPr>
          <a:xfrm>
            <a:off x="3581400" y="6413877"/>
            <a:ext cx="6816365" cy="365125"/>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mbria"/>
                <a:ea typeface="+mn-ea"/>
                <a:cs typeface="+mn-cs"/>
              </a:rPr>
              <a:t>IT20133504</a:t>
            </a:r>
            <a:r>
              <a:rPr kumimoji="0" lang="en-US" sz="1800" b="0" i="0" u="none" strike="noStrike" kern="0" cap="none" spc="0" normalizeH="0" baseline="0" noProof="0">
                <a:ln>
                  <a:noFill/>
                </a:ln>
                <a:solidFill>
                  <a:prstClr val="black"/>
                </a:solidFill>
                <a:effectLst/>
                <a:uLnTx/>
                <a:uFillTx/>
                <a:latin typeface="Cambria"/>
                <a:ea typeface="+mn-ea"/>
                <a:cs typeface="+mn-cs"/>
              </a:rPr>
              <a:t>  |   </a:t>
            </a:r>
            <a:r>
              <a:rPr kumimoji="0" lang="en-US" sz="1800" b="1" i="0" u="none" strike="noStrike" kern="0" cap="none" spc="0" normalizeH="0" baseline="0" noProof="0">
                <a:ln>
                  <a:noFill/>
                </a:ln>
                <a:solidFill>
                  <a:prstClr val="black"/>
                </a:solidFill>
                <a:effectLst/>
                <a:uLnTx/>
                <a:uFillTx/>
                <a:latin typeface="Cambria"/>
                <a:ea typeface="+mn-ea"/>
                <a:cs typeface="+mn-cs"/>
              </a:rPr>
              <a:t>Weerasekara N.N.   </a:t>
            </a:r>
            <a:r>
              <a:rPr kumimoji="0" lang="en-US" sz="1800" b="0" i="0" u="none" strike="noStrike" kern="0" cap="none" spc="0" normalizeH="0" baseline="0" noProof="0">
                <a:ln>
                  <a:noFill/>
                </a:ln>
                <a:solidFill>
                  <a:prstClr val="black"/>
                </a:solidFill>
                <a:effectLst/>
                <a:uLnTx/>
                <a:uFillTx/>
                <a:latin typeface="Cambria"/>
                <a:ea typeface="+mn-ea"/>
                <a:cs typeface="+mn-cs"/>
              </a:rPr>
              <a:t>|   TMP-23-035</a:t>
            </a:r>
          </a:p>
        </p:txBody>
      </p:sp>
    </p:spTree>
    <p:extLst>
      <p:ext uri="{BB962C8B-B14F-4D97-AF65-F5344CB8AC3E}">
        <p14:creationId xmlns:p14="http://schemas.microsoft.com/office/powerpoint/2010/main" val="1784911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6ABCD4-ADF6-D825-2113-C6A9271E0989}"/>
              </a:ext>
            </a:extLst>
          </p:cNvPr>
          <p:cNvSpPr txBox="1"/>
          <p:nvPr/>
        </p:nvSpPr>
        <p:spPr>
          <a:xfrm>
            <a:off x="337350" y="262458"/>
            <a:ext cx="11754036" cy="2062103"/>
          </a:xfrm>
          <a:prstGeom prst="rect">
            <a:avLst/>
          </a:prstGeom>
          <a:noFill/>
        </p:spPr>
        <p:txBody>
          <a:bodyPr wrap="square" rtlCol="0">
            <a:spAutoFit/>
          </a:bodyPr>
          <a:lstStyle/>
          <a:p>
            <a:r>
              <a:rPr lang="en-US" sz="4000" b="1">
                <a:latin typeface="+mj-lt"/>
                <a:ea typeface="+mj-ea"/>
                <a:cs typeface="+mj-cs"/>
              </a:rPr>
              <a:t>Main objective: </a:t>
            </a:r>
          </a:p>
          <a:p>
            <a:endParaRPr lang="en-US" sz="3200">
              <a:solidFill>
                <a:prstClr val="black"/>
              </a:solidFill>
              <a:latin typeface="Söhne"/>
            </a:endParaRPr>
          </a:p>
          <a:p>
            <a:pPr marL="457200" indent="-457200">
              <a:buFont typeface="Arial" panose="020B0604020202020204" pitchFamily="34" charset="0"/>
              <a:buChar char="•"/>
            </a:pPr>
            <a:r>
              <a:rPr lang="en-US" sz="2800"/>
              <a:t>To develop a knowledge-based system for creating more accurate and meaningful mind maps from text data.</a:t>
            </a:r>
          </a:p>
        </p:txBody>
      </p:sp>
      <p:sp>
        <p:nvSpPr>
          <p:cNvPr id="4" name="TextBox 3">
            <a:extLst>
              <a:ext uri="{FF2B5EF4-FFF2-40B4-BE49-F238E27FC236}">
                <a16:creationId xmlns:a16="http://schemas.microsoft.com/office/drawing/2014/main" id="{D0E97729-8880-A501-6310-92264AF9E2B1}"/>
              </a:ext>
            </a:extLst>
          </p:cNvPr>
          <p:cNvSpPr txBox="1"/>
          <p:nvPr/>
        </p:nvSpPr>
        <p:spPr>
          <a:xfrm>
            <a:off x="337350" y="2502115"/>
            <a:ext cx="11754036" cy="4001095"/>
          </a:xfrm>
          <a:prstGeom prst="rect">
            <a:avLst/>
          </a:prstGeom>
          <a:noFill/>
        </p:spPr>
        <p:txBody>
          <a:bodyPr wrap="square" rtlCol="0">
            <a:spAutoFit/>
          </a:bodyPr>
          <a:lstStyle/>
          <a:p>
            <a:r>
              <a:rPr lang="en-US" sz="4000" b="1">
                <a:latin typeface="+mj-lt"/>
                <a:ea typeface="+mj-ea"/>
                <a:cs typeface="+mj-cs"/>
              </a:rPr>
              <a:t>Sub objectives: </a:t>
            </a:r>
          </a:p>
          <a:p>
            <a:endParaRPr lang="en-US" sz="2800">
              <a:solidFill>
                <a:prstClr val="black"/>
              </a:solidFill>
              <a:latin typeface="Söhne"/>
            </a:endParaRPr>
          </a:p>
          <a:p>
            <a:pPr marL="457200" indent="-457200">
              <a:buFont typeface="Arial" panose="020B0604020202020204" pitchFamily="34" charset="0"/>
              <a:buChar char="•"/>
            </a:pPr>
            <a:r>
              <a:rPr lang="en-US" sz="2800"/>
              <a:t>To design a mind map that supports self-study and helps students to better understand and retain key concepts in a particular subject.</a:t>
            </a:r>
          </a:p>
          <a:p>
            <a:pPr marL="457200" indent="-457200">
              <a:buFont typeface="Arial" panose="020B0604020202020204" pitchFamily="34" charset="0"/>
              <a:buChar char="•"/>
            </a:pPr>
            <a:r>
              <a:rPr lang="en-US" sz="2800"/>
              <a:t>To review existing literature on automated systems for creating mind maps from text data and identify the limitations of current approaches.</a:t>
            </a:r>
          </a:p>
          <a:p>
            <a:pPr marL="457200" indent="-457200">
              <a:buFont typeface="Arial" panose="020B0604020202020204" pitchFamily="34" charset="0"/>
              <a:buChar char="•"/>
            </a:pPr>
            <a:r>
              <a:rPr lang="en-US" sz="2800"/>
              <a:t>To conduct user studies to gather feedback on the usability and usefulness of the proposed system.</a:t>
            </a:r>
            <a:endParaRPr lang="en-US" sz="2800">
              <a:solidFill>
                <a:prstClr val="black"/>
              </a:solidFill>
              <a:latin typeface="Söhne"/>
            </a:endParaRPr>
          </a:p>
          <a:p>
            <a:pPr marL="457200" indent="-457200">
              <a:buFont typeface="Arial" panose="020B0604020202020204" pitchFamily="34" charset="0"/>
              <a:buChar char="•"/>
            </a:pPr>
            <a:endParaRPr lang="en-US">
              <a:solidFill>
                <a:prstClr val="black"/>
              </a:solidFill>
              <a:latin typeface="Cambria"/>
            </a:endParaRPr>
          </a:p>
        </p:txBody>
      </p:sp>
      <p:sp>
        <p:nvSpPr>
          <p:cNvPr id="5" name="Rectangle 4">
            <a:extLst>
              <a:ext uri="{FF2B5EF4-FFF2-40B4-BE49-F238E27FC236}">
                <a16:creationId xmlns:a16="http://schemas.microsoft.com/office/drawing/2014/main" id="{CF0FC24F-CCFE-7281-89DD-D0A5A08AB871}"/>
              </a:ext>
            </a:extLst>
          </p:cNvPr>
          <p:cNvSpPr/>
          <p:nvPr/>
        </p:nvSpPr>
        <p:spPr>
          <a:xfrm>
            <a:off x="3581400" y="6495184"/>
            <a:ext cx="6816365" cy="365125"/>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mbria"/>
                <a:ea typeface="+mn-ea"/>
                <a:cs typeface="+mn-cs"/>
              </a:rPr>
              <a:t>IT20133504</a:t>
            </a:r>
            <a:r>
              <a:rPr kumimoji="0" lang="en-US" sz="1800" b="0" i="0" u="none" strike="noStrike" kern="0" cap="none" spc="0" normalizeH="0" baseline="0" noProof="0">
                <a:ln>
                  <a:noFill/>
                </a:ln>
                <a:solidFill>
                  <a:prstClr val="black"/>
                </a:solidFill>
                <a:effectLst/>
                <a:uLnTx/>
                <a:uFillTx/>
                <a:latin typeface="Cambria"/>
                <a:ea typeface="+mn-ea"/>
                <a:cs typeface="+mn-cs"/>
              </a:rPr>
              <a:t>  |   </a:t>
            </a:r>
            <a:r>
              <a:rPr kumimoji="0" lang="en-US" sz="1800" b="1" i="0" u="none" strike="noStrike" kern="0" cap="none" spc="0" normalizeH="0" baseline="0" noProof="0">
                <a:ln>
                  <a:noFill/>
                </a:ln>
                <a:solidFill>
                  <a:prstClr val="black"/>
                </a:solidFill>
                <a:effectLst/>
                <a:uLnTx/>
                <a:uFillTx/>
                <a:latin typeface="Cambria"/>
                <a:ea typeface="+mn-ea"/>
                <a:cs typeface="+mn-cs"/>
              </a:rPr>
              <a:t>Weerasekara N.N.   </a:t>
            </a:r>
            <a:r>
              <a:rPr kumimoji="0" lang="en-US" sz="1800" b="0" i="0" u="none" strike="noStrike" kern="0" cap="none" spc="0" normalizeH="0" baseline="0" noProof="0">
                <a:ln>
                  <a:noFill/>
                </a:ln>
                <a:solidFill>
                  <a:prstClr val="black"/>
                </a:solidFill>
                <a:effectLst/>
                <a:uLnTx/>
                <a:uFillTx/>
                <a:latin typeface="Cambria"/>
                <a:ea typeface="+mn-ea"/>
                <a:cs typeface="+mn-cs"/>
              </a:rPr>
              <a:t>|   TMP-23-035</a:t>
            </a:r>
          </a:p>
        </p:txBody>
      </p:sp>
    </p:spTree>
    <p:extLst>
      <p:ext uri="{BB962C8B-B14F-4D97-AF65-F5344CB8AC3E}">
        <p14:creationId xmlns:p14="http://schemas.microsoft.com/office/powerpoint/2010/main" val="3381159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BC56460-6200-4AAC-C853-47DED75C5BB4}"/>
              </a:ext>
            </a:extLst>
          </p:cNvPr>
          <p:cNvSpPr>
            <a:spLocks noGrp="1"/>
          </p:cNvSpPr>
          <p:nvPr>
            <p:ph type="sldNum" sz="quarter" idx="12"/>
          </p:nvPr>
        </p:nvSpPr>
        <p:spPr/>
        <p:txBody>
          <a:bodyPr/>
          <a:lstStyle/>
          <a:p>
            <a:fld id="{D57F1E4F-1CFF-5643-939E-217C01CDF565}" type="slidenum">
              <a:rPr lang="en-US" smtClean="0"/>
              <a:pPr/>
              <a:t>17</a:t>
            </a:fld>
            <a:endParaRPr lang="en-US"/>
          </a:p>
        </p:txBody>
      </p:sp>
      <p:sp>
        <p:nvSpPr>
          <p:cNvPr id="2" name="TextBox 1">
            <a:extLst>
              <a:ext uri="{FF2B5EF4-FFF2-40B4-BE49-F238E27FC236}">
                <a16:creationId xmlns:a16="http://schemas.microsoft.com/office/drawing/2014/main" id="{5B80C137-9D83-1BEA-A0CA-45278C2AD0FD}"/>
              </a:ext>
            </a:extLst>
          </p:cNvPr>
          <p:cNvSpPr txBox="1"/>
          <p:nvPr/>
        </p:nvSpPr>
        <p:spPr>
          <a:xfrm>
            <a:off x="337350" y="262458"/>
            <a:ext cx="11754036" cy="3175228"/>
          </a:xfrm>
          <a:prstGeom prst="rect">
            <a:avLst/>
          </a:prstGeom>
          <a:noFill/>
        </p:spPr>
        <p:txBody>
          <a:bodyPr wrap="square" rtlCol="0">
            <a:spAutoFit/>
          </a:bodyPr>
          <a:lstStyle/>
          <a:p>
            <a:pPr>
              <a:lnSpc>
                <a:spcPct val="90000"/>
              </a:lnSpc>
              <a:spcBef>
                <a:spcPts val="1000"/>
              </a:spcBef>
            </a:pPr>
            <a:r>
              <a:rPr lang="en-US" sz="4000" b="1">
                <a:latin typeface="+mj-lt"/>
                <a:ea typeface="+mj-ea"/>
                <a:cs typeface="+mj-cs"/>
              </a:rPr>
              <a:t>Functional Requirements:</a:t>
            </a:r>
          </a:p>
          <a:p>
            <a:pPr>
              <a:lnSpc>
                <a:spcPct val="90000"/>
              </a:lnSpc>
              <a:spcBef>
                <a:spcPts val="1000"/>
              </a:spcBef>
            </a:pPr>
            <a:endParaRPr lang="en-US" sz="4000" b="1">
              <a:latin typeface="+mj-lt"/>
              <a:ea typeface="+mj-ea"/>
              <a:cs typeface="+mj-cs"/>
            </a:endParaRPr>
          </a:p>
          <a:p>
            <a:pPr>
              <a:buFont typeface="+mj-lt"/>
              <a:buAutoNum type="arabicPeriod"/>
            </a:pPr>
            <a:r>
              <a:rPr lang="en-US" sz="2400">
                <a:solidFill>
                  <a:prstClr val="black"/>
                </a:solidFill>
                <a:latin typeface="Söhne"/>
              </a:rPr>
              <a:t>Ability to extract and process text data from various file formats (e.g., PDF, Word).</a:t>
            </a:r>
          </a:p>
          <a:p>
            <a:pPr>
              <a:buFont typeface="+mj-lt"/>
              <a:buAutoNum type="arabicPeriod"/>
            </a:pPr>
            <a:r>
              <a:rPr lang="en-US" sz="2400">
                <a:solidFill>
                  <a:prstClr val="black"/>
                </a:solidFill>
                <a:latin typeface="Söhne"/>
              </a:rPr>
              <a:t>Ability to identify key concepts and relationships within the inputted text data.</a:t>
            </a:r>
          </a:p>
          <a:p>
            <a:pPr>
              <a:buFont typeface="+mj-lt"/>
              <a:buAutoNum type="arabicPeriod"/>
            </a:pPr>
            <a:r>
              <a:rPr lang="en-US" sz="2400">
                <a:solidFill>
                  <a:prstClr val="black"/>
                </a:solidFill>
                <a:latin typeface="Söhne"/>
              </a:rPr>
              <a:t>Ability to generate a visual mind map that represents the key concepts and relationships.</a:t>
            </a:r>
          </a:p>
          <a:p>
            <a:pPr>
              <a:buFont typeface="+mj-lt"/>
              <a:buAutoNum type="arabicPeriod"/>
            </a:pPr>
            <a:r>
              <a:rPr lang="en-US" sz="2400">
                <a:solidFill>
                  <a:prstClr val="black"/>
                </a:solidFill>
                <a:latin typeface="Söhne"/>
              </a:rPr>
              <a:t>Ability to allow users to modify and edit the generated mind map.</a:t>
            </a:r>
          </a:p>
          <a:p>
            <a:pPr>
              <a:buFont typeface="+mj-lt"/>
              <a:buAutoNum type="arabicPeriod"/>
            </a:pPr>
            <a:r>
              <a:rPr lang="en-US" sz="2400">
                <a:solidFill>
                  <a:prstClr val="black"/>
                </a:solidFill>
                <a:latin typeface="Söhne"/>
              </a:rPr>
              <a:t>Ability to export the generated mind map in various file formats (e.g., PNG, SVG).</a:t>
            </a:r>
            <a:endParaRPr lang="en-US">
              <a:solidFill>
                <a:prstClr val="black"/>
              </a:solidFill>
              <a:latin typeface="Cambria"/>
            </a:endParaRPr>
          </a:p>
        </p:txBody>
      </p:sp>
      <p:sp>
        <p:nvSpPr>
          <p:cNvPr id="4" name="TextBox 3">
            <a:extLst>
              <a:ext uri="{FF2B5EF4-FFF2-40B4-BE49-F238E27FC236}">
                <a16:creationId xmlns:a16="http://schemas.microsoft.com/office/drawing/2014/main" id="{EA39FC9C-89F2-843A-4DE3-F596B18E1D2C}"/>
              </a:ext>
            </a:extLst>
          </p:cNvPr>
          <p:cNvSpPr txBox="1"/>
          <p:nvPr/>
        </p:nvSpPr>
        <p:spPr>
          <a:xfrm>
            <a:off x="337350" y="3588967"/>
            <a:ext cx="11434440" cy="2616101"/>
          </a:xfrm>
          <a:prstGeom prst="rect">
            <a:avLst/>
          </a:prstGeom>
          <a:noFill/>
        </p:spPr>
        <p:txBody>
          <a:bodyPr wrap="square" rtlCol="0">
            <a:spAutoFit/>
          </a:bodyPr>
          <a:lstStyle/>
          <a:p>
            <a:r>
              <a:rPr lang="en-US" sz="4000" b="1">
                <a:latin typeface="+mj-lt"/>
                <a:ea typeface="+mj-ea"/>
                <a:cs typeface="+mj-cs"/>
              </a:rPr>
              <a:t>Non-functional Requirements:</a:t>
            </a:r>
            <a:br>
              <a:rPr lang="en-US" sz="2800">
                <a:solidFill>
                  <a:prstClr val="black"/>
                </a:solidFill>
                <a:latin typeface="Söhne"/>
              </a:rPr>
            </a:br>
            <a:endParaRPr lang="en-US" sz="2800">
              <a:solidFill>
                <a:prstClr val="black"/>
              </a:solidFill>
              <a:latin typeface="Söhne"/>
            </a:endParaRPr>
          </a:p>
          <a:p>
            <a:pPr>
              <a:buFont typeface="+mj-lt"/>
              <a:buAutoNum type="arabicPeriod"/>
            </a:pPr>
            <a:r>
              <a:rPr lang="en-US" sz="2400">
                <a:solidFill>
                  <a:prstClr val="black"/>
                </a:solidFill>
                <a:latin typeface="Söhne"/>
              </a:rPr>
              <a:t>Accuracy: The system should accurately represent the key concepts and relationships.</a:t>
            </a:r>
          </a:p>
          <a:p>
            <a:pPr>
              <a:buFont typeface="+mj-lt"/>
              <a:buAutoNum type="arabicPeriod"/>
            </a:pPr>
            <a:r>
              <a:rPr lang="en-US" sz="2400">
                <a:solidFill>
                  <a:prstClr val="black"/>
                </a:solidFill>
                <a:latin typeface="Söhne"/>
              </a:rPr>
              <a:t>Usability: The system should be user-friendly and easy to navigate.</a:t>
            </a:r>
          </a:p>
          <a:p>
            <a:pPr>
              <a:buFont typeface="+mj-lt"/>
              <a:buAutoNum type="arabicPeriod"/>
            </a:pPr>
            <a:r>
              <a:rPr lang="en-US" sz="2400">
                <a:solidFill>
                  <a:prstClr val="black"/>
                </a:solidFill>
                <a:latin typeface="Söhne"/>
              </a:rPr>
              <a:t>Security: The system should ensure the confidentiality and integrity of the text data and generated mind maps.</a:t>
            </a:r>
            <a:endParaRPr lang="en-US">
              <a:solidFill>
                <a:prstClr val="black"/>
              </a:solidFill>
              <a:latin typeface="Cambria"/>
            </a:endParaRPr>
          </a:p>
        </p:txBody>
      </p:sp>
      <p:sp>
        <p:nvSpPr>
          <p:cNvPr id="5" name="Rectangle 4">
            <a:extLst>
              <a:ext uri="{FF2B5EF4-FFF2-40B4-BE49-F238E27FC236}">
                <a16:creationId xmlns:a16="http://schemas.microsoft.com/office/drawing/2014/main" id="{985CCD60-60B4-DBD7-205A-E6A50808CE37}"/>
              </a:ext>
            </a:extLst>
          </p:cNvPr>
          <p:cNvSpPr/>
          <p:nvPr/>
        </p:nvSpPr>
        <p:spPr>
          <a:xfrm>
            <a:off x="3581400" y="6477000"/>
            <a:ext cx="6816365" cy="365125"/>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mbria"/>
                <a:ea typeface="+mn-ea"/>
                <a:cs typeface="+mn-cs"/>
              </a:rPr>
              <a:t>IT20133504</a:t>
            </a:r>
            <a:r>
              <a:rPr kumimoji="0" lang="en-US" sz="1800" b="0" i="0" u="none" strike="noStrike" kern="0" cap="none" spc="0" normalizeH="0" baseline="0" noProof="0">
                <a:ln>
                  <a:noFill/>
                </a:ln>
                <a:solidFill>
                  <a:prstClr val="black"/>
                </a:solidFill>
                <a:effectLst/>
                <a:uLnTx/>
                <a:uFillTx/>
                <a:latin typeface="Cambria"/>
                <a:ea typeface="+mn-ea"/>
                <a:cs typeface="+mn-cs"/>
              </a:rPr>
              <a:t>  |   </a:t>
            </a:r>
            <a:r>
              <a:rPr kumimoji="0" lang="en-US" sz="1800" b="1" i="0" u="none" strike="noStrike" kern="0" cap="none" spc="0" normalizeH="0" baseline="0" noProof="0">
                <a:ln>
                  <a:noFill/>
                </a:ln>
                <a:solidFill>
                  <a:prstClr val="black"/>
                </a:solidFill>
                <a:effectLst/>
                <a:uLnTx/>
                <a:uFillTx/>
                <a:latin typeface="Cambria"/>
                <a:ea typeface="+mn-ea"/>
                <a:cs typeface="+mn-cs"/>
              </a:rPr>
              <a:t>Weerasekara N.N.   </a:t>
            </a:r>
            <a:r>
              <a:rPr kumimoji="0" lang="en-US" sz="1800" b="0" i="0" u="none" strike="noStrike" kern="0" cap="none" spc="0" normalizeH="0" baseline="0" noProof="0">
                <a:ln>
                  <a:noFill/>
                </a:ln>
                <a:solidFill>
                  <a:prstClr val="black"/>
                </a:solidFill>
                <a:effectLst/>
                <a:uLnTx/>
                <a:uFillTx/>
                <a:latin typeface="Cambria"/>
                <a:ea typeface="+mn-ea"/>
                <a:cs typeface="+mn-cs"/>
              </a:rPr>
              <a:t>|   TMP-23-035</a:t>
            </a:r>
          </a:p>
        </p:txBody>
      </p:sp>
    </p:spTree>
    <p:extLst>
      <p:ext uri="{BB962C8B-B14F-4D97-AF65-F5344CB8AC3E}">
        <p14:creationId xmlns:p14="http://schemas.microsoft.com/office/powerpoint/2010/main" val="60829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20272902-2F4C-02E2-0133-C430B9378812}"/>
              </a:ext>
            </a:extLst>
          </p:cNvPr>
          <p:cNvSpPr txBox="1">
            <a:spLocks/>
          </p:cNvSpPr>
          <p:nvPr/>
        </p:nvSpPr>
        <p:spPr>
          <a:xfrm>
            <a:off x="2780512" y="122549"/>
            <a:ext cx="8113340" cy="6414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b="1">
                <a:latin typeface="+mj-lt"/>
                <a:ea typeface="+mj-ea"/>
                <a:cs typeface="+mj-cs"/>
              </a:rPr>
              <a:t>Work Breakdown Structure (WBS)</a:t>
            </a:r>
          </a:p>
        </p:txBody>
      </p:sp>
      <p:pic>
        <p:nvPicPr>
          <p:cNvPr id="4" name="Picture 3" descr="Diagram&#10;&#10;Description automatically generated">
            <a:extLst>
              <a:ext uri="{FF2B5EF4-FFF2-40B4-BE49-F238E27FC236}">
                <a16:creationId xmlns:a16="http://schemas.microsoft.com/office/drawing/2014/main" id="{C1CED8D1-737E-67BE-502C-9C404B7EDF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368" y="986425"/>
            <a:ext cx="10195264" cy="5107537"/>
          </a:xfrm>
          <a:prstGeom prst="rect">
            <a:avLst/>
          </a:prstGeom>
        </p:spPr>
      </p:pic>
      <p:sp>
        <p:nvSpPr>
          <p:cNvPr id="5" name="Rectangle 4">
            <a:extLst>
              <a:ext uri="{FF2B5EF4-FFF2-40B4-BE49-F238E27FC236}">
                <a16:creationId xmlns:a16="http://schemas.microsoft.com/office/drawing/2014/main" id="{1F848F16-2E2F-83BE-E1AF-412AB1227B02}"/>
              </a:ext>
            </a:extLst>
          </p:cNvPr>
          <p:cNvSpPr/>
          <p:nvPr/>
        </p:nvSpPr>
        <p:spPr>
          <a:xfrm>
            <a:off x="3429000" y="6485066"/>
            <a:ext cx="6816365" cy="365125"/>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mbria"/>
                <a:ea typeface="+mn-ea"/>
                <a:cs typeface="+mn-cs"/>
              </a:rPr>
              <a:t>IT20133504</a:t>
            </a:r>
            <a:r>
              <a:rPr kumimoji="0" lang="en-US" sz="1800" b="0" i="0" u="none" strike="noStrike" kern="0" cap="none" spc="0" normalizeH="0" baseline="0" noProof="0">
                <a:ln>
                  <a:noFill/>
                </a:ln>
                <a:solidFill>
                  <a:prstClr val="black"/>
                </a:solidFill>
                <a:effectLst/>
                <a:uLnTx/>
                <a:uFillTx/>
                <a:latin typeface="Cambria"/>
                <a:ea typeface="+mn-ea"/>
                <a:cs typeface="+mn-cs"/>
              </a:rPr>
              <a:t>  |   </a:t>
            </a:r>
            <a:r>
              <a:rPr kumimoji="0" lang="en-US" sz="1800" b="1" i="0" u="none" strike="noStrike" kern="0" cap="none" spc="0" normalizeH="0" baseline="0" noProof="0">
                <a:ln>
                  <a:noFill/>
                </a:ln>
                <a:solidFill>
                  <a:prstClr val="black"/>
                </a:solidFill>
                <a:effectLst/>
                <a:uLnTx/>
                <a:uFillTx/>
                <a:latin typeface="Cambria"/>
                <a:ea typeface="+mn-ea"/>
                <a:cs typeface="+mn-cs"/>
              </a:rPr>
              <a:t>Weerasekara N.N.   </a:t>
            </a:r>
            <a:r>
              <a:rPr kumimoji="0" lang="en-US" sz="1800" b="0" i="0" u="none" strike="noStrike" kern="0" cap="none" spc="0" normalizeH="0" baseline="0" noProof="0">
                <a:ln>
                  <a:noFill/>
                </a:ln>
                <a:solidFill>
                  <a:prstClr val="black"/>
                </a:solidFill>
                <a:effectLst/>
                <a:uLnTx/>
                <a:uFillTx/>
                <a:latin typeface="Cambria"/>
                <a:ea typeface="+mn-ea"/>
                <a:cs typeface="+mn-cs"/>
              </a:rPr>
              <a:t>|   TMP-23-035</a:t>
            </a:r>
          </a:p>
        </p:txBody>
      </p:sp>
    </p:spTree>
    <p:extLst>
      <p:ext uri="{BB962C8B-B14F-4D97-AF65-F5344CB8AC3E}">
        <p14:creationId xmlns:p14="http://schemas.microsoft.com/office/powerpoint/2010/main" val="3756096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99D66-BBCE-31B0-34C8-35FF4C907D76}"/>
              </a:ext>
            </a:extLst>
          </p:cNvPr>
          <p:cNvSpPr txBox="1">
            <a:spLocks/>
          </p:cNvSpPr>
          <p:nvPr/>
        </p:nvSpPr>
        <p:spPr>
          <a:xfrm>
            <a:off x="4533900" y="0"/>
            <a:ext cx="3124200" cy="1066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000" b="1">
                <a:latin typeface="+mj-lt"/>
                <a:cs typeface="+mj-cs"/>
              </a:rPr>
              <a:t>References</a:t>
            </a:r>
          </a:p>
        </p:txBody>
      </p:sp>
      <p:sp>
        <p:nvSpPr>
          <p:cNvPr id="4" name="TextBox 3">
            <a:extLst>
              <a:ext uri="{FF2B5EF4-FFF2-40B4-BE49-F238E27FC236}">
                <a16:creationId xmlns:a16="http://schemas.microsoft.com/office/drawing/2014/main" id="{383B559F-99BD-7EAE-667E-7654EF0C022D}"/>
              </a:ext>
            </a:extLst>
          </p:cNvPr>
          <p:cNvSpPr txBox="1"/>
          <p:nvPr/>
        </p:nvSpPr>
        <p:spPr>
          <a:xfrm>
            <a:off x="76200" y="914400"/>
            <a:ext cx="11754036" cy="5355312"/>
          </a:xfrm>
          <a:prstGeom prst="rect">
            <a:avLst/>
          </a:prstGeom>
          <a:noFill/>
        </p:spPr>
        <p:txBody>
          <a:bodyPr wrap="square" rtlCol="0">
            <a:spAutoFit/>
          </a:bodyPr>
          <a:lstStyle/>
          <a:p>
            <a:r>
              <a:rPr lang="en-US">
                <a:solidFill>
                  <a:prstClr val="black"/>
                </a:solidFill>
                <a:latin typeface="Söhne"/>
              </a:rPr>
              <a:t>[1]M. </a:t>
            </a:r>
            <a:r>
              <a:rPr lang="en-US" err="1">
                <a:solidFill>
                  <a:prstClr val="black"/>
                </a:solidFill>
                <a:latin typeface="Söhne"/>
              </a:rPr>
              <a:t>Elhoseiny</a:t>
            </a:r>
            <a:r>
              <a:rPr lang="en-US">
                <a:solidFill>
                  <a:prstClr val="black"/>
                </a:solidFill>
                <a:latin typeface="Söhne"/>
              </a:rPr>
              <a:t> and A. </a:t>
            </a:r>
            <a:r>
              <a:rPr lang="en-US" err="1">
                <a:solidFill>
                  <a:prstClr val="black"/>
                </a:solidFill>
                <a:latin typeface="Söhne"/>
              </a:rPr>
              <a:t>Elgammal</a:t>
            </a:r>
            <a:r>
              <a:rPr lang="en-US">
                <a:solidFill>
                  <a:prstClr val="black"/>
                </a:solidFill>
                <a:latin typeface="Söhne"/>
              </a:rPr>
              <a:t>, "English2MindMap: an Automated System for </a:t>
            </a:r>
            <a:r>
              <a:rPr lang="en-US" err="1">
                <a:solidFill>
                  <a:prstClr val="black"/>
                </a:solidFill>
                <a:latin typeface="Söhne"/>
              </a:rPr>
              <a:t>MindMap</a:t>
            </a:r>
            <a:r>
              <a:rPr lang="en-US">
                <a:solidFill>
                  <a:prstClr val="black"/>
                </a:solidFill>
                <a:latin typeface="Söhne"/>
              </a:rPr>
              <a:t> Generation from English Text," Computer Science Department, Rutgers, The state university of New Jersey, Piscataway, NJ, USA, 2012.</a:t>
            </a:r>
          </a:p>
          <a:p>
            <a:endParaRPr lang="en-US">
              <a:solidFill>
                <a:prstClr val="black"/>
              </a:solidFill>
              <a:latin typeface="Söhne"/>
            </a:endParaRPr>
          </a:p>
          <a:p>
            <a:r>
              <a:rPr lang="en-US">
                <a:solidFill>
                  <a:prstClr val="black"/>
                </a:solidFill>
                <a:latin typeface="Söhne"/>
              </a:rPr>
              <a:t>[2] R. </a:t>
            </a:r>
            <a:r>
              <a:rPr lang="en-US" err="1">
                <a:solidFill>
                  <a:prstClr val="black"/>
                </a:solidFill>
                <a:latin typeface="Söhne"/>
              </a:rPr>
              <a:t>Kudelić</a:t>
            </a:r>
            <a:r>
              <a:rPr lang="en-US">
                <a:solidFill>
                  <a:prstClr val="black"/>
                </a:solidFill>
                <a:latin typeface="Söhne"/>
              </a:rPr>
              <a:t>, M. </a:t>
            </a:r>
            <a:r>
              <a:rPr lang="en-US" err="1">
                <a:solidFill>
                  <a:prstClr val="black"/>
                </a:solidFill>
                <a:latin typeface="Söhne"/>
              </a:rPr>
              <a:t>Konecki</a:t>
            </a:r>
            <a:r>
              <a:rPr lang="en-US">
                <a:solidFill>
                  <a:prstClr val="black"/>
                </a:solidFill>
                <a:latin typeface="Söhne"/>
              </a:rPr>
              <a:t>, and M. </a:t>
            </a:r>
            <a:r>
              <a:rPr lang="en-US" err="1">
                <a:solidFill>
                  <a:prstClr val="black"/>
                </a:solidFill>
                <a:latin typeface="Söhne"/>
              </a:rPr>
              <a:t>Maleković</a:t>
            </a:r>
            <a:r>
              <a:rPr lang="en-US">
                <a:solidFill>
                  <a:prstClr val="black"/>
                </a:solidFill>
                <a:latin typeface="Söhne"/>
              </a:rPr>
              <a:t>, "Mind Map Generator Software Model with Text Mining Algorithm," in Proceedings of the ITI 2011 33rd Int. Conf. on Information Technology Interfaces, </a:t>
            </a:r>
            <a:r>
              <a:rPr lang="en-US" err="1">
                <a:solidFill>
                  <a:prstClr val="black"/>
                </a:solidFill>
                <a:latin typeface="Söhne"/>
              </a:rPr>
              <a:t>Cavtat</a:t>
            </a:r>
            <a:r>
              <a:rPr lang="en-US">
                <a:solidFill>
                  <a:prstClr val="black"/>
                </a:solidFill>
                <a:latin typeface="Söhne"/>
              </a:rPr>
              <a:t>, Croatia, 2011</a:t>
            </a:r>
          </a:p>
          <a:p>
            <a:endParaRPr lang="en-US">
              <a:solidFill>
                <a:prstClr val="black"/>
              </a:solidFill>
              <a:latin typeface="Söhne"/>
            </a:endParaRPr>
          </a:p>
          <a:p>
            <a:r>
              <a:rPr lang="en-US">
                <a:solidFill>
                  <a:prstClr val="black"/>
                </a:solidFill>
                <a:latin typeface="Söhne"/>
              </a:rPr>
              <a:t>[3] M. F. </a:t>
            </a:r>
            <a:r>
              <a:rPr lang="en-US" err="1">
                <a:solidFill>
                  <a:prstClr val="black"/>
                </a:solidFill>
                <a:latin typeface="Söhne"/>
              </a:rPr>
              <a:t>Nurrokhim</a:t>
            </a:r>
            <a:r>
              <a:rPr lang="en-US">
                <a:solidFill>
                  <a:prstClr val="black"/>
                </a:solidFill>
                <a:latin typeface="Söhne"/>
              </a:rPr>
              <a:t>, L. S. Riza, and </a:t>
            </a:r>
            <a:r>
              <a:rPr lang="en-US" err="1">
                <a:solidFill>
                  <a:prstClr val="black"/>
                </a:solidFill>
                <a:latin typeface="Söhne"/>
              </a:rPr>
              <a:t>Rasim</a:t>
            </a:r>
            <a:r>
              <a:rPr lang="en-US">
                <a:solidFill>
                  <a:prstClr val="black"/>
                </a:solidFill>
                <a:latin typeface="Söhne"/>
              </a:rPr>
              <a:t>, "Generating mind map from an article using machine learning," J. Phys.: Conf. Ser., vol. 1280, p. 032023, 2019. DOI: 10.1088/1742-6596/1280/3/032023.</a:t>
            </a:r>
          </a:p>
          <a:p>
            <a:endParaRPr lang="en-US">
              <a:solidFill>
                <a:prstClr val="black"/>
              </a:solidFill>
              <a:latin typeface="Söhne"/>
            </a:endParaRPr>
          </a:p>
          <a:p>
            <a:r>
              <a:rPr lang="en-US">
                <a:solidFill>
                  <a:prstClr val="black"/>
                </a:solidFill>
                <a:latin typeface="Söhne"/>
              </a:rPr>
              <a:t>[4] A. </a:t>
            </a:r>
            <a:r>
              <a:rPr lang="en-US" err="1">
                <a:solidFill>
                  <a:prstClr val="black"/>
                </a:solidFill>
                <a:latin typeface="Söhne"/>
              </a:rPr>
              <a:t>Saelan</a:t>
            </a:r>
            <a:r>
              <a:rPr lang="en-US">
                <a:solidFill>
                  <a:prstClr val="black"/>
                </a:solidFill>
                <a:latin typeface="Söhne"/>
              </a:rPr>
              <a:t> and A. </a:t>
            </a:r>
            <a:r>
              <a:rPr lang="en-US" err="1">
                <a:solidFill>
                  <a:prstClr val="black"/>
                </a:solidFill>
                <a:latin typeface="Söhne"/>
              </a:rPr>
              <a:t>Purwarianti</a:t>
            </a:r>
            <a:r>
              <a:rPr lang="en-US">
                <a:solidFill>
                  <a:prstClr val="black"/>
                </a:solidFill>
                <a:latin typeface="Söhne"/>
              </a:rPr>
              <a:t>, "Generating Mind Map from Indonesian Text using Natural Language Processing Tools," Procedia Technology, vol. 11, pp. 1163-1169, 2013.</a:t>
            </a:r>
          </a:p>
          <a:p>
            <a:endParaRPr lang="en-US">
              <a:solidFill>
                <a:prstClr val="black"/>
              </a:solidFill>
              <a:latin typeface="Söhne"/>
            </a:endParaRPr>
          </a:p>
          <a:p>
            <a:r>
              <a:rPr lang="en-US">
                <a:solidFill>
                  <a:prstClr val="black"/>
                </a:solidFill>
                <a:latin typeface="Söhne"/>
              </a:rPr>
              <a:t>[5] D. </a:t>
            </a:r>
            <a:r>
              <a:rPr lang="en-US" err="1">
                <a:solidFill>
                  <a:prstClr val="black"/>
                </a:solidFill>
                <a:latin typeface="Söhne"/>
              </a:rPr>
              <a:t>Dessì</a:t>
            </a:r>
            <a:r>
              <a:rPr lang="en-US">
                <a:solidFill>
                  <a:prstClr val="black"/>
                </a:solidFill>
                <a:latin typeface="Söhne"/>
              </a:rPr>
              <a:t>, F. Osborne, D. </a:t>
            </a:r>
            <a:r>
              <a:rPr lang="en-US" err="1">
                <a:solidFill>
                  <a:prstClr val="black"/>
                </a:solidFill>
                <a:latin typeface="Söhne"/>
              </a:rPr>
              <a:t>Reforgiato</a:t>
            </a:r>
            <a:r>
              <a:rPr lang="en-US">
                <a:solidFill>
                  <a:prstClr val="black"/>
                </a:solidFill>
                <a:latin typeface="Söhne"/>
              </a:rPr>
              <a:t> </a:t>
            </a:r>
            <a:r>
              <a:rPr lang="en-US" err="1">
                <a:solidFill>
                  <a:prstClr val="black"/>
                </a:solidFill>
                <a:latin typeface="Söhne"/>
              </a:rPr>
              <a:t>Recupero</a:t>
            </a:r>
            <a:r>
              <a:rPr lang="en-US">
                <a:solidFill>
                  <a:prstClr val="black"/>
                </a:solidFill>
                <a:latin typeface="Söhne"/>
              </a:rPr>
              <a:t>, D. </a:t>
            </a:r>
            <a:r>
              <a:rPr lang="en-US" err="1">
                <a:solidFill>
                  <a:prstClr val="black"/>
                </a:solidFill>
                <a:latin typeface="Söhne"/>
              </a:rPr>
              <a:t>Buscaldi</a:t>
            </a:r>
            <a:r>
              <a:rPr lang="en-US">
                <a:solidFill>
                  <a:prstClr val="black"/>
                </a:solidFill>
                <a:latin typeface="Söhne"/>
              </a:rPr>
              <a:t>, and E. Motta, "Generating Knowledge Graphs by Employing Natural Language Processing and Machine Learning Techniques within the Scholarly Domain," Knowledge-Based Systems, vol. 154, pp. 1-14, 2018.</a:t>
            </a:r>
          </a:p>
          <a:p>
            <a:endParaRPr lang="en-US">
              <a:solidFill>
                <a:prstClr val="black"/>
              </a:solidFill>
              <a:latin typeface="Söhne"/>
            </a:endParaRPr>
          </a:p>
          <a:p>
            <a:r>
              <a:rPr lang="en-US">
                <a:solidFill>
                  <a:prstClr val="black"/>
                </a:solidFill>
                <a:latin typeface="Söhne"/>
              </a:rPr>
              <a:t>[6] A. </a:t>
            </a:r>
            <a:r>
              <a:rPr lang="en-US" err="1">
                <a:solidFill>
                  <a:prstClr val="black"/>
                </a:solidFill>
                <a:latin typeface="Söhne"/>
              </a:rPr>
              <a:t>Purwarianti</a:t>
            </a:r>
            <a:r>
              <a:rPr lang="en-US">
                <a:solidFill>
                  <a:prstClr val="black"/>
                </a:solidFill>
                <a:latin typeface="Söhne"/>
              </a:rPr>
              <a:t>, A. </a:t>
            </a:r>
            <a:r>
              <a:rPr lang="en-US" err="1">
                <a:solidFill>
                  <a:prstClr val="black"/>
                </a:solidFill>
                <a:latin typeface="Söhne"/>
              </a:rPr>
              <a:t>Saelan</a:t>
            </a:r>
            <a:r>
              <a:rPr lang="en-US">
                <a:solidFill>
                  <a:prstClr val="black"/>
                </a:solidFill>
                <a:latin typeface="Söhne"/>
              </a:rPr>
              <a:t>, I. </a:t>
            </a:r>
            <a:r>
              <a:rPr lang="en-US" err="1">
                <a:solidFill>
                  <a:prstClr val="black"/>
                </a:solidFill>
                <a:latin typeface="Söhne"/>
              </a:rPr>
              <a:t>Afif</a:t>
            </a:r>
            <a:r>
              <a:rPr lang="en-US">
                <a:solidFill>
                  <a:prstClr val="black"/>
                </a:solidFill>
                <a:latin typeface="Söhne"/>
              </a:rPr>
              <a:t>, F. </a:t>
            </a:r>
            <a:r>
              <a:rPr lang="en-US" err="1">
                <a:solidFill>
                  <a:prstClr val="black"/>
                </a:solidFill>
                <a:latin typeface="Söhne"/>
              </a:rPr>
              <a:t>Ferdian</a:t>
            </a:r>
            <a:r>
              <a:rPr lang="en-US">
                <a:solidFill>
                  <a:prstClr val="black"/>
                </a:solidFill>
                <a:latin typeface="Söhne"/>
              </a:rPr>
              <a:t>, and A. F. </a:t>
            </a:r>
            <a:r>
              <a:rPr lang="en-US" err="1">
                <a:solidFill>
                  <a:prstClr val="black"/>
                </a:solidFill>
                <a:latin typeface="Söhne"/>
              </a:rPr>
              <a:t>Wicaksono</a:t>
            </a:r>
            <a:r>
              <a:rPr lang="en-US">
                <a:solidFill>
                  <a:prstClr val="black"/>
                </a:solidFill>
                <a:latin typeface="Söhne"/>
              </a:rPr>
              <a:t>, "Natural Language Understanding Tools with Low Language Resource in Building Automatic Indonesian Mind Map Generator," in Proceedings of the International Conference on Advanced Computer Science and Information Systems (ICACSIS), Bali, Indonesia, 2013,</a:t>
            </a:r>
            <a:endParaRPr lang="en-US">
              <a:solidFill>
                <a:prstClr val="black"/>
              </a:solidFill>
              <a:latin typeface="Cambria"/>
            </a:endParaRPr>
          </a:p>
        </p:txBody>
      </p:sp>
      <p:sp>
        <p:nvSpPr>
          <p:cNvPr id="5" name="Rectangle 4">
            <a:extLst>
              <a:ext uri="{FF2B5EF4-FFF2-40B4-BE49-F238E27FC236}">
                <a16:creationId xmlns:a16="http://schemas.microsoft.com/office/drawing/2014/main" id="{BD9D8EC0-6344-4DC1-600D-D46F9A286A93}"/>
              </a:ext>
            </a:extLst>
          </p:cNvPr>
          <p:cNvSpPr/>
          <p:nvPr/>
        </p:nvSpPr>
        <p:spPr>
          <a:xfrm>
            <a:off x="3429000" y="6467475"/>
            <a:ext cx="6816365" cy="365125"/>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mbria"/>
                <a:ea typeface="+mn-ea"/>
                <a:cs typeface="+mn-cs"/>
              </a:rPr>
              <a:t>IT20133504</a:t>
            </a:r>
            <a:r>
              <a:rPr kumimoji="0" lang="en-US" sz="1800" b="0" i="0" u="none" strike="noStrike" kern="0" cap="none" spc="0" normalizeH="0" baseline="0" noProof="0">
                <a:ln>
                  <a:noFill/>
                </a:ln>
                <a:solidFill>
                  <a:prstClr val="black"/>
                </a:solidFill>
                <a:effectLst/>
                <a:uLnTx/>
                <a:uFillTx/>
                <a:latin typeface="Cambria"/>
                <a:ea typeface="+mn-ea"/>
                <a:cs typeface="+mn-cs"/>
              </a:rPr>
              <a:t>  |   </a:t>
            </a:r>
            <a:r>
              <a:rPr kumimoji="0" lang="en-US" sz="1800" b="1" i="0" u="none" strike="noStrike" kern="0" cap="none" spc="0" normalizeH="0" baseline="0" noProof="0">
                <a:ln>
                  <a:noFill/>
                </a:ln>
                <a:solidFill>
                  <a:prstClr val="black"/>
                </a:solidFill>
                <a:effectLst/>
                <a:uLnTx/>
                <a:uFillTx/>
                <a:latin typeface="Cambria"/>
                <a:ea typeface="+mn-ea"/>
                <a:cs typeface="+mn-cs"/>
              </a:rPr>
              <a:t>Weerasekara N.N.   </a:t>
            </a:r>
            <a:r>
              <a:rPr kumimoji="0" lang="en-US" sz="1800" b="0" i="0" u="none" strike="noStrike" kern="0" cap="none" spc="0" normalizeH="0" baseline="0" noProof="0">
                <a:ln>
                  <a:noFill/>
                </a:ln>
                <a:solidFill>
                  <a:prstClr val="black"/>
                </a:solidFill>
                <a:effectLst/>
                <a:uLnTx/>
                <a:uFillTx/>
                <a:latin typeface="Cambria"/>
                <a:ea typeface="+mn-ea"/>
                <a:cs typeface="+mn-cs"/>
              </a:rPr>
              <a:t>|   TMP-23-035</a:t>
            </a:r>
          </a:p>
        </p:txBody>
      </p:sp>
    </p:spTree>
    <p:extLst>
      <p:ext uri="{BB962C8B-B14F-4D97-AF65-F5344CB8AC3E}">
        <p14:creationId xmlns:p14="http://schemas.microsoft.com/office/powerpoint/2010/main" val="1996211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4194629" y="145097"/>
            <a:ext cx="4325257" cy="879848"/>
          </a:xfrm>
        </p:spPr>
        <p:txBody>
          <a:bodyPr>
            <a:noAutofit/>
          </a:bodyPr>
          <a:lstStyle/>
          <a:p>
            <a:pPr algn="ctr"/>
            <a:r>
              <a:rPr lang="en-US" sz="4000" b="1"/>
              <a:t>Research Problem</a:t>
            </a:r>
          </a:p>
        </p:txBody>
      </p:sp>
      <p:sp>
        <p:nvSpPr>
          <p:cNvPr id="3" name="TextBox 2">
            <a:extLst>
              <a:ext uri="{FF2B5EF4-FFF2-40B4-BE49-F238E27FC236}">
                <a16:creationId xmlns:a16="http://schemas.microsoft.com/office/drawing/2014/main" id="{ED80FB78-1230-C2DD-DB86-0B528F3AFEA2}"/>
              </a:ext>
            </a:extLst>
          </p:cNvPr>
          <p:cNvSpPr txBox="1"/>
          <p:nvPr/>
        </p:nvSpPr>
        <p:spPr>
          <a:xfrm>
            <a:off x="682171" y="1024945"/>
            <a:ext cx="11030858" cy="1758110"/>
          </a:xfrm>
          <a:prstGeom prst="rect">
            <a:avLst/>
          </a:prstGeom>
          <a:noFill/>
        </p:spPr>
        <p:txBody>
          <a:bodyPr wrap="square">
            <a:spAutoFit/>
          </a:bodyPr>
          <a:lstStyle/>
          <a:p>
            <a:pPr marL="285750" marR="0" indent="-285750">
              <a:lnSpc>
                <a:spcPct val="107000"/>
              </a:lnSpc>
              <a:spcBef>
                <a:spcPts val="0"/>
              </a:spcBef>
              <a:spcAft>
                <a:spcPts val="800"/>
              </a:spcAft>
              <a:buFont typeface="Arial" panose="020B0604020202020204" pitchFamily="34" charset="0"/>
              <a:buChar char="•"/>
            </a:pPr>
            <a:r>
              <a:rPr lang="en-US" sz="2400">
                <a:latin typeface="Calibri" panose="020F0502020204030204" pitchFamily="34" charset="0"/>
                <a:ea typeface="DengXian" panose="02010600030101010101" pitchFamily="2" charset="-122"/>
                <a:cs typeface="Mangal" panose="02040503050203030202" pitchFamily="18" charset="0"/>
              </a:rPr>
              <a:t>L</a:t>
            </a:r>
            <a:r>
              <a:rPr lang="en-US" sz="2400">
                <a:effectLst/>
                <a:latin typeface="Calibri" panose="020F0502020204030204" pitchFamily="34" charset="0"/>
                <a:ea typeface="DengXian" panose="02010600030101010101" pitchFamily="2" charset="-122"/>
                <a:cs typeface="Mangal" panose="02040503050203030202" pitchFamily="18" charset="0"/>
              </a:rPr>
              <a:t>ecturers rely on </a:t>
            </a:r>
            <a:r>
              <a:rPr lang="en-US" sz="2400" b="1">
                <a:effectLst/>
                <a:latin typeface="Calibri" panose="020F0502020204030204" pitchFamily="34" charset="0"/>
                <a:ea typeface="DengXian" panose="02010600030101010101" pitchFamily="2" charset="-122"/>
                <a:cs typeface="Mangal" panose="02040503050203030202" pitchFamily="18" charset="0"/>
              </a:rPr>
              <a:t>Bloom's Taxonomy</a:t>
            </a:r>
            <a:r>
              <a:rPr lang="en-US" sz="2400">
                <a:effectLst/>
                <a:latin typeface="Calibri" panose="020F0502020204030204" pitchFamily="34" charset="0"/>
                <a:ea typeface="DengXian" panose="02010600030101010101" pitchFamily="2" charset="-122"/>
                <a:cs typeface="Mangal" panose="02040503050203030202" pitchFamily="18" charset="0"/>
              </a:rPr>
              <a:t> framework to assess students' intellectual abilities and skills. </a:t>
            </a:r>
          </a:p>
          <a:p>
            <a:pPr marL="285750" indent="-285750">
              <a:lnSpc>
                <a:spcPct val="107000"/>
              </a:lnSpc>
              <a:spcAft>
                <a:spcPts val="800"/>
              </a:spcAft>
              <a:buFont typeface="Arial" panose="020B0604020202020204" pitchFamily="34" charset="0"/>
              <a:buChar char="•"/>
            </a:pPr>
            <a:r>
              <a:rPr lang="en-US" sz="2400">
                <a:latin typeface="Calibri" panose="020F0502020204030204" pitchFamily="34" charset="0"/>
                <a:ea typeface="DengXian" panose="02010600030101010101" pitchFamily="2" charset="-122"/>
                <a:cs typeface="Mangal" panose="02040503050203030202" pitchFamily="18" charset="0"/>
              </a:rPr>
              <a:t>Many students are not aware of Bloom's Taxonomy and how it affects their learning experience. </a:t>
            </a:r>
          </a:p>
        </p:txBody>
      </p:sp>
      <p:pic>
        <p:nvPicPr>
          <p:cNvPr id="6" name="Picture 5" descr="Chart, pie chart&#10;&#10;Description automatically generated">
            <a:extLst>
              <a:ext uri="{FF2B5EF4-FFF2-40B4-BE49-F238E27FC236}">
                <a16:creationId xmlns:a16="http://schemas.microsoft.com/office/drawing/2014/main" id="{78A11747-BED0-71EC-D378-8412DD80B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189" y="3104868"/>
            <a:ext cx="5026865" cy="24527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descr="Chart, pie chart&#10;&#10;Description automatically generated">
            <a:extLst>
              <a:ext uri="{FF2B5EF4-FFF2-40B4-BE49-F238E27FC236}">
                <a16:creationId xmlns:a16="http://schemas.microsoft.com/office/drawing/2014/main" id="{7DBBD509-22EB-66DB-3DBF-FC0EEC5D8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257" y="3104867"/>
            <a:ext cx="5204433" cy="24527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40279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4">
            <a:extLst>
              <a:ext uri="{FF2B5EF4-FFF2-40B4-BE49-F238E27FC236}">
                <a16:creationId xmlns:a16="http://schemas.microsoft.com/office/drawing/2014/main" id="{C55481C5-D1BB-1FEF-2DBB-DD75CD5B57D8}"/>
              </a:ext>
            </a:extLst>
          </p:cNvPr>
          <p:cNvSpPr txBox="1">
            <a:spLocks/>
          </p:cNvSpPr>
          <p:nvPr/>
        </p:nvSpPr>
        <p:spPr>
          <a:xfrm>
            <a:off x="963084" y="2837087"/>
            <a:ext cx="10363200" cy="1362075"/>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b="1" kern="1200" cap="all">
                <a:solidFill>
                  <a:schemeClr val="tx1"/>
                </a:solidFill>
                <a:latin typeface="Adobe Devanagari" pitchFamily="18" charset="0"/>
                <a:ea typeface="+mj-ea"/>
                <a:cs typeface="Adobe Devanagari" pitchFamily="18" charset="0"/>
              </a:defRPr>
            </a:lvl1pPr>
          </a:lstStyle>
          <a:p>
            <a:pPr>
              <a:defRPr/>
            </a:pPr>
            <a:r>
              <a:rPr lang="en-US">
                <a:latin typeface="Adobe Devanagari"/>
              </a:rPr>
              <a:t>IT20126438</a:t>
            </a:r>
            <a:r>
              <a:rPr kumimoji="0" lang="en-US" sz="4000" b="1" i="0" u="none" strike="noStrike" kern="1200" cap="all" spc="0" normalizeH="0" baseline="0" noProof="0">
                <a:ln>
                  <a:noFill/>
                </a:ln>
                <a:effectLst/>
                <a:uLnTx/>
                <a:uFillTx/>
                <a:latin typeface="Adobe Devanagari"/>
              </a:rPr>
              <a:t> | </a:t>
            </a:r>
            <a:r>
              <a:rPr lang="en-US" err="1">
                <a:latin typeface="Adobe Devanagari"/>
              </a:rPr>
              <a:t>Colambage</a:t>
            </a:r>
            <a:r>
              <a:rPr lang="en-US">
                <a:latin typeface="Adobe Devanagari"/>
              </a:rPr>
              <a:t> K.G</a:t>
            </a:r>
            <a:endParaRPr kumimoji="0" lang="en-US" sz="4000" b="1" i="0" u="none" strike="noStrike" kern="1200" cap="all" spc="0" normalizeH="0" baseline="0" noProof="0">
              <a:ln>
                <a:noFill/>
              </a:ln>
              <a:effectLst/>
              <a:uLnTx/>
              <a:uFillTx/>
              <a:latin typeface="Adobe Devanagari"/>
            </a:endParaRPr>
          </a:p>
        </p:txBody>
      </p:sp>
      <p:sp>
        <p:nvSpPr>
          <p:cNvPr id="12" name="Text Placeholder 5">
            <a:extLst>
              <a:ext uri="{FF2B5EF4-FFF2-40B4-BE49-F238E27FC236}">
                <a16:creationId xmlns:a16="http://schemas.microsoft.com/office/drawing/2014/main" id="{23A1AAE4-B36A-6F2E-FFF8-6AAA2394DA0C}"/>
              </a:ext>
            </a:extLst>
          </p:cNvPr>
          <p:cNvSpPr txBox="1">
            <a:spLocks/>
          </p:cNvSpPr>
          <p:nvPr/>
        </p:nvSpPr>
        <p:spPr>
          <a:xfrm>
            <a:off x="963084" y="4237261"/>
            <a:ext cx="10363200" cy="1500187"/>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Wingdings" pitchFamily="2" charset="2"/>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Wingdings" pitchFamily="2" charset="2"/>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a:ln>
                  <a:noFill/>
                </a:ln>
                <a:solidFill>
                  <a:sysClr val="windowText" lastClr="000000">
                    <a:tint val="75000"/>
                  </a:sysClr>
                </a:solidFill>
                <a:effectLst/>
                <a:uLnTx/>
                <a:uFillTx/>
                <a:latin typeface="Cambria"/>
                <a:ea typeface="+mn-ea"/>
                <a:cs typeface="+mn-cs"/>
              </a:rPr>
              <a:t>Data Science</a:t>
            </a:r>
          </a:p>
        </p:txBody>
      </p:sp>
      <p:sp>
        <p:nvSpPr>
          <p:cNvPr id="13" name="Rectangle 12">
            <a:extLst>
              <a:ext uri="{FF2B5EF4-FFF2-40B4-BE49-F238E27FC236}">
                <a16:creationId xmlns:a16="http://schemas.microsoft.com/office/drawing/2014/main" id="{20DA5405-128A-25BB-1685-95C94A885004}"/>
              </a:ext>
            </a:extLst>
          </p:cNvPr>
          <p:cNvSpPr/>
          <p:nvPr/>
        </p:nvSpPr>
        <p:spPr>
          <a:xfrm>
            <a:off x="2971800" y="6485948"/>
            <a:ext cx="6816365" cy="365125"/>
          </a:xfrm>
          <a:prstGeom prst="rect">
            <a:avLst/>
          </a:prstGeom>
          <a:noFill/>
          <a:ln w="25400" cap="flat" cmpd="sng" algn="ctr">
            <a:noFill/>
            <a:prstDash val="solid"/>
          </a:ln>
          <a:effectLst/>
        </p:spPr>
        <p:txBody>
          <a:bodyPr lIns="91440" tIns="45720" rIns="91440" bIns="45720" rtlCol="0" anchor="ctr"/>
          <a:lstStyle/>
          <a:p>
            <a:pPr>
              <a:defRPr/>
            </a:pPr>
            <a:r>
              <a:rPr lang="en-US" b="1" kern="0">
                <a:latin typeface="Cambria"/>
              </a:rPr>
              <a:t>IT20126438</a:t>
            </a:r>
            <a:r>
              <a:rPr lang="en-US" kern="0">
                <a:latin typeface="Cambria"/>
              </a:rPr>
              <a:t>  </a:t>
            </a:r>
            <a:r>
              <a:rPr kumimoji="0" lang="en-US" sz="1800" b="0" i="0" u="none" strike="noStrike" kern="0" cap="none" spc="0" normalizeH="0" baseline="0" noProof="0">
                <a:ln>
                  <a:noFill/>
                </a:ln>
                <a:effectLst/>
                <a:uLnTx/>
                <a:uFillTx/>
                <a:latin typeface="Cambria"/>
                <a:ea typeface="+mn-ea"/>
                <a:cs typeface="+mn-cs"/>
              </a:rPr>
              <a:t>|</a:t>
            </a:r>
            <a:r>
              <a:rPr lang="en-US" kern="0">
                <a:latin typeface="Cambria"/>
              </a:rPr>
              <a:t>   </a:t>
            </a:r>
            <a:r>
              <a:rPr lang="en-US" kern="0" err="1">
                <a:latin typeface="Cambria"/>
              </a:rPr>
              <a:t>Colambage</a:t>
            </a:r>
            <a:r>
              <a:rPr lang="en-US" kern="0">
                <a:latin typeface="Cambria"/>
              </a:rPr>
              <a:t> K.G</a:t>
            </a:r>
            <a:r>
              <a:rPr lang="en-US" b="1" kern="0">
                <a:latin typeface="Cambria"/>
              </a:rPr>
              <a:t>  </a:t>
            </a:r>
            <a:r>
              <a:rPr kumimoji="0" lang="en-US" sz="1800" b="1" i="0" u="none" strike="noStrike" kern="0" cap="none" spc="0" normalizeH="0" baseline="0" noProof="0">
                <a:ln>
                  <a:noFill/>
                </a:ln>
                <a:effectLst/>
                <a:uLnTx/>
                <a:uFillTx/>
                <a:latin typeface="Cambria"/>
                <a:ea typeface="+mn-ea"/>
                <a:cs typeface="+mn-cs"/>
              </a:rPr>
              <a:t> </a:t>
            </a:r>
            <a:r>
              <a:rPr kumimoji="0" lang="en-US" sz="1800" b="0" i="0" u="none" strike="noStrike" kern="0" cap="none" spc="0" normalizeH="0" baseline="0" noProof="0">
                <a:ln>
                  <a:noFill/>
                </a:ln>
                <a:effectLst/>
                <a:uLnTx/>
                <a:uFillTx/>
                <a:latin typeface="Cambria"/>
                <a:ea typeface="+mn-ea"/>
                <a:cs typeface="+mn-cs"/>
              </a:rPr>
              <a:t>|</a:t>
            </a:r>
            <a:r>
              <a:rPr lang="en-US" kern="0">
                <a:latin typeface="Cambria"/>
              </a:rPr>
              <a:t>  </a:t>
            </a:r>
            <a:r>
              <a:rPr kumimoji="0" lang="en-US" sz="1800" b="0" i="0" u="none" strike="noStrike" kern="0" cap="none" spc="0" normalizeH="0" baseline="0" noProof="0">
                <a:ln>
                  <a:noFill/>
                </a:ln>
                <a:effectLst/>
                <a:uLnTx/>
                <a:uFillTx/>
                <a:latin typeface="Cambria"/>
                <a:ea typeface="+mn-ea"/>
                <a:cs typeface="+mn-cs"/>
              </a:rPr>
              <a:t> TMP-23-035</a:t>
            </a:r>
          </a:p>
        </p:txBody>
      </p:sp>
      <p:pic>
        <p:nvPicPr>
          <p:cNvPr id="2" name="Picture 2">
            <a:extLst>
              <a:ext uri="{FF2B5EF4-FFF2-40B4-BE49-F238E27FC236}">
                <a16:creationId xmlns:a16="http://schemas.microsoft.com/office/drawing/2014/main" id="{B14CF3B0-9D67-07EE-1F64-4E6FB9A6F6F7}"/>
              </a:ext>
            </a:extLst>
          </p:cNvPr>
          <p:cNvPicPr>
            <a:picLocks noChangeAspect="1"/>
          </p:cNvPicPr>
          <p:nvPr/>
        </p:nvPicPr>
        <p:blipFill>
          <a:blip r:embed="rId2"/>
          <a:stretch>
            <a:fillRect/>
          </a:stretch>
        </p:blipFill>
        <p:spPr>
          <a:xfrm>
            <a:off x="8476891" y="5875"/>
            <a:ext cx="3720860" cy="2116099"/>
          </a:xfrm>
          <a:prstGeom prst="rect">
            <a:avLst/>
          </a:prstGeom>
        </p:spPr>
      </p:pic>
    </p:spTree>
    <p:extLst>
      <p:ext uri="{BB962C8B-B14F-4D97-AF65-F5344CB8AC3E}">
        <p14:creationId xmlns:p14="http://schemas.microsoft.com/office/powerpoint/2010/main" val="131485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2A15F1-6230-695C-BACB-1C3918F758B1}"/>
              </a:ext>
            </a:extLst>
          </p:cNvPr>
          <p:cNvSpPr txBox="1"/>
          <p:nvPr/>
        </p:nvSpPr>
        <p:spPr>
          <a:xfrm>
            <a:off x="497190" y="865675"/>
            <a:ext cx="7703389" cy="54784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Font typeface="Arial"/>
              <a:buChar char="•"/>
            </a:pPr>
            <a:r>
              <a:rPr lang="en-US" sz="2400">
                <a:ea typeface="+mn-lt"/>
                <a:cs typeface="+mn-lt"/>
              </a:rPr>
              <a:t> </a:t>
            </a:r>
            <a:r>
              <a:rPr lang="en-US" sz="2400" b="1">
                <a:ea typeface="+mn-lt"/>
                <a:cs typeface="+mn-lt"/>
              </a:rPr>
              <a:t>What is Generate a set of questions and answers using knowledge graph and categorize them according to bloom’s taxonomy</a:t>
            </a:r>
            <a:r>
              <a:rPr lang="en-US" sz="2400" b="1">
                <a:solidFill>
                  <a:schemeClr val="dk1"/>
                </a:solidFill>
                <a:latin typeface="Arial"/>
                <a:cs typeface="Arial"/>
              </a:rPr>
              <a:t>?</a:t>
            </a:r>
            <a:endParaRPr lang="en-US">
              <a:solidFill>
                <a:schemeClr val="dk1"/>
              </a:solidFill>
            </a:endParaRPr>
          </a:p>
          <a:p>
            <a:pPr algn="just">
              <a:buFont typeface="Arial"/>
              <a:buChar char="•"/>
            </a:pPr>
            <a:endParaRPr lang="en-US" sz="2400" b="1">
              <a:solidFill>
                <a:schemeClr val="dk1"/>
              </a:solidFill>
              <a:latin typeface="Arial"/>
              <a:ea typeface="+mn-lt"/>
              <a:cs typeface="Arial"/>
            </a:endParaRPr>
          </a:p>
          <a:p>
            <a:r>
              <a:rPr lang="en-US">
                <a:ea typeface="+mn-lt"/>
                <a:cs typeface="+mn-lt"/>
              </a:rPr>
              <a:t>Generating a set of questions and answers using a knowledge graph involves extracting information from a structured representation of knowledge and transforming it into a set of questions and answers. Bloom's taxonomy is a framework for categorizing educational goals and objectives into levels of cognitive complexity. Categorizing the questions and answers generated by the knowledge graph according to Bloom's taxonomy involves mapping them to the appropriate level of cognitive complexity, such as remembering, understanding, applying, analyzing, evaluating, or creating. This can help ensure that the questions and answers are appropriate for the level of learning intended and can guide the design of instructional materials and assessments</a:t>
            </a:r>
            <a:endParaRPr lang="en-US"/>
          </a:p>
          <a:p>
            <a:pPr algn="just"/>
            <a:endParaRPr lang="en-US"/>
          </a:p>
          <a:p>
            <a:pPr algn="just"/>
            <a:r>
              <a:rPr lang="en-US" sz="2400">
                <a:solidFill>
                  <a:schemeClr val="dk1"/>
                </a:solidFill>
                <a:latin typeface="Arial"/>
                <a:cs typeface="Arial"/>
              </a:rPr>
              <a:t>• </a:t>
            </a:r>
            <a:r>
              <a:rPr lang="en-US" sz="2400" b="1">
                <a:solidFill>
                  <a:schemeClr val="dk1"/>
                </a:solidFill>
                <a:latin typeface="Arial"/>
                <a:cs typeface="Arial"/>
              </a:rPr>
              <a:t>Why do we say that it’s useful </a:t>
            </a:r>
            <a:r>
              <a:rPr lang="en-US" sz="2400">
                <a:solidFill>
                  <a:schemeClr val="dk1"/>
                </a:solidFill>
                <a:latin typeface="Arial"/>
                <a:cs typeface="Arial"/>
              </a:rPr>
              <a:t>?</a:t>
            </a:r>
          </a:p>
          <a:p>
            <a:pPr algn="just"/>
            <a:r>
              <a:rPr lang="en-US" sz="1600">
                <a:solidFill>
                  <a:schemeClr val="dk1"/>
                </a:solidFill>
                <a:latin typeface="Arial"/>
                <a:cs typeface="Arial"/>
              </a:rPr>
              <a:t>If you have enough knowledge about Bloom’ taxonomy level, you can handle how to face the questions by categorizing </a:t>
            </a:r>
            <a:r>
              <a:rPr lang="en-US" sz="1600">
                <a:ea typeface="+mn-lt"/>
                <a:cs typeface="+mn-lt"/>
              </a:rPr>
              <a:t>Bloom’ taxonomy level</a:t>
            </a:r>
            <a:r>
              <a:rPr lang="en-US" sz="1600">
                <a:solidFill>
                  <a:schemeClr val="dk1"/>
                </a:solidFill>
                <a:latin typeface="Arial"/>
                <a:cs typeface="Arial"/>
              </a:rPr>
              <a:t>  </a:t>
            </a:r>
          </a:p>
        </p:txBody>
      </p:sp>
      <p:pic>
        <p:nvPicPr>
          <p:cNvPr id="5" name="Picture 5" descr="Text, whiteboard&#10;&#10;Description automatically generated">
            <a:extLst>
              <a:ext uri="{FF2B5EF4-FFF2-40B4-BE49-F238E27FC236}">
                <a16:creationId xmlns:a16="http://schemas.microsoft.com/office/drawing/2014/main" id="{29544ACB-E5E7-35BE-5D70-B70F6FF8A19A}"/>
              </a:ext>
            </a:extLst>
          </p:cNvPr>
          <p:cNvPicPr>
            <a:picLocks noChangeAspect="1"/>
          </p:cNvPicPr>
          <p:nvPr/>
        </p:nvPicPr>
        <p:blipFill>
          <a:blip r:embed="rId2"/>
          <a:stretch>
            <a:fillRect/>
          </a:stretch>
        </p:blipFill>
        <p:spPr>
          <a:xfrm>
            <a:off x="8695214" y="1405677"/>
            <a:ext cx="2743200" cy="1824547"/>
          </a:xfrm>
          <a:prstGeom prst="rect">
            <a:avLst/>
          </a:prstGeom>
        </p:spPr>
      </p:pic>
      <p:pic>
        <p:nvPicPr>
          <p:cNvPr id="6" name="Picture 6">
            <a:extLst>
              <a:ext uri="{FF2B5EF4-FFF2-40B4-BE49-F238E27FC236}">
                <a16:creationId xmlns:a16="http://schemas.microsoft.com/office/drawing/2014/main" id="{4DCA6150-DBC1-8863-550C-7E7C6B408ED0}"/>
              </a:ext>
            </a:extLst>
          </p:cNvPr>
          <p:cNvPicPr>
            <a:picLocks noChangeAspect="1"/>
          </p:cNvPicPr>
          <p:nvPr/>
        </p:nvPicPr>
        <p:blipFill>
          <a:blip r:embed="rId3"/>
          <a:stretch>
            <a:fillRect/>
          </a:stretch>
        </p:blipFill>
        <p:spPr>
          <a:xfrm>
            <a:off x="8836325" y="4330390"/>
            <a:ext cx="2743200" cy="1820314"/>
          </a:xfrm>
          <a:prstGeom prst="rect">
            <a:avLst/>
          </a:prstGeom>
        </p:spPr>
      </p:pic>
      <p:sp>
        <p:nvSpPr>
          <p:cNvPr id="7" name="TextBox 6">
            <a:extLst>
              <a:ext uri="{FF2B5EF4-FFF2-40B4-BE49-F238E27FC236}">
                <a16:creationId xmlns:a16="http://schemas.microsoft.com/office/drawing/2014/main" id="{14D49863-57EF-7AE6-9F58-B9E508483840}"/>
              </a:ext>
            </a:extLst>
          </p:cNvPr>
          <p:cNvSpPr txBox="1"/>
          <p:nvPr/>
        </p:nvSpPr>
        <p:spPr>
          <a:xfrm>
            <a:off x="5055592" y="159959"/>
            <a:ext cx="34628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latin typeface="+mj-lt"/>
                <a:cs typeface="Calibri"/>
              </a:rPr>
              <a:t>Background</a:t>
            </a:r>
            <a:endParaRPr lang="en-US" sz="4000" b="1">
              <a:latin typeface="+mj-lt"/>
            </a:endParaRPr>
          </a:p>
        </p:txBody>
      </p:sp>
      <p:sp>
        <p:nvSpPr>
          <p:cNvPr id="8" name="TextBox 7">
            <a:extLst>
              <a:ext uri="{FF2B5EF4-FFF2-40B4-BE49-F238E27FC236}">
                <a16:creationId xmlns:a16="http://schemas.microsoft.com/office/drawing/2014/main" id="{4EC0317E-DAC6-43FA-63D8-DEBF01DE5E42}"/>
              </a:ext>
            </a:extLst>
          </p:cNvPr>
          <p:cNvSpPr txBox="1"/>
          <p:nvPr/>
        </p:nvSpPr>
        <p:spPr>
          <a:xfrm>
            <a:off x="2847623" y="6445956"/>
            <a:ext cx="54525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ambria"/>
              </a:rPr>
              <a:t>IT20126438</a:t>
            </a:r>
            <a:r>
              <a:rPr lang="en-US">
                <a:latin typeface="Cambria"/>
              </a:rPr>
              <a:t>  |   Colambage K.G</a:t>
            </a:r>
            <a:r>
              <a:rPr lang="en-US" b="1">
                <a:latin typeface="Cambria"/>
              </a:rPr>
              <a:t>   </a:t>
            </a:r>
            <a:r>
              <a:rPr lang="en-US">
                <a:latin typeface="Cambria"/>
              </a:rPr>
              <a:t>|   TMP-23-035</a:t>
            </a:r>
            <a:endParaRPr lang="en-US"/>
          </a:p>
        </p:txBody>
      </p:sp>
    </p:spTree>
    <p:extLst>
      <p:ext uri="{BB962C8B-B14F-4D97-AF65-F5344CB8AC3E}">
        <p14:creationId xmlns:p14="http://schemas.microsoft.com/office/powerpoint/2010/main" val="2779165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3B0FEA-E624-5028-31C8-BAFB6A52DC64}"/>
              </a:ext>
            </a:extLst>
          </p:cNvPr>
          <p:cNvSpPr txBox="1"/>
          <p:nvPr/>
        </p:nvSpPr>
        <p:spPr>
          <a:xfrm>
            <a:off x="324928" y="1233630"/>
            <a:ext cx="8222571" cy="38082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Char char="•"/>
            </a:pPr>
            <a:r>
              <a:rPr lang="en-US" sz="2500">
                <a:solidFill>
                  <a:schemeClr val="dk1"/>
                </a:solidFill>
                <a:latin typeface="Arial"/>
                <a:cs typeface="Arial"/>
              </a:rPr>
              <a:t> </a:t>
            </a:r>
            <a:r>
              <a:rPr lang="en-US" sz="2500" b="1">
                <a:solidFill>
                  <a:schemeClr val="dk1"/>
                </a:solidFill>
                <a:latin typeface="Arial"/>
                <a:cs typeface="Arial"/>
              </a:rPr>
              <a:t>What is bloom’s taxonomy </a:t>
            </a:r>
          </a:p>
          <a:p>
            <a:pPr algn="just"/>
            <a:endParaRPr lang="en-US"/>
          </a:p>
          <a:p>
            <a:pPr marL="285750" indent="-285750">
              <a:lnSpc>
                <a:spcPct val="90000"/>
              </a:lnSpc>
              <a:spcBef>
                <a:spcPts val="1000"/>
              </a:spcBef>
              <a:buFont typeface="Arial"/>
              <a:buChar char="•"/>
            </a:pPr>
            <a:r>
              <a:rPr lang="en-US" sz="2400">
                <a:solidFill>
                  <a:schemeClr val="dk1"/>
                </a:solidFill>
                <a:latin typeface="Cambria"/>
                <a:ea typeface="Cambria"/>
              </a:rPr>
              <a:t>Bloom's taxonomy is a framework a hierarchical model used for categorizing educational goals and objectives The taxonomy consists of six levels, which are listed below in order from lower to higher order thinking skills EX: </a:t>
            </a:r>
            <a:r>
              <a:rPr lang="en-US" sz="2200">
                <a:solidFill>
                  <a:schemeClr val="dk1"/>
                </a:solidFill>
                <a:latin typeface="Cambria"/>
                <a:ea typeface="Cambria"/>
              </a:rPr>
              <a:t>remembering, understanding, applying, analyzing, evaluating, and creating. </a:t>
            </a:r>
          </a:p>
          <a:p>
            <a:pPr marL="285750" indent="-285750">
              <a:lnSpc>
                <a:spcPct val="90000"/>
              </a:lnSpc>
              <a:spcBef>
                <a:spcPts val="1000"/>
              </a:spcBef>
              <a:buFont typeface="Arial"/>
              <a:buChar char="•"/>
            </a:pPr>
            <a:r>
              <a:rPr lang="en-US" sz="2200">
                <a:ea typeface="+mn-lt"/>
                <a:cs typeface="+mn-lt"/>
              </a:rPr>
              <a:t>Blooms taxonomy framework is used to assess university students</a:t>
            </a:r>
            <a:endParaRPr lang="en-US"/>
          </a:p>
          <a:p>
            <a:pPr algn="just"/>
            <a:endParaRPr lang="en-US"/>
          </a:p>
          <a:p>
            <a:endParaRPr lang="en-US" b="1">
              <a:solidFill>
                <a:schemeClr val="dk1"/>
              </a:solidFill>
              <a:latin typeface="Arial"/>
              <a:cs typeface="Arial"/>
            </a:endParaRPr>
          </a:p>
        </p:txBody>
      </p:sp>
      <p:pic>
        <p:nvPicPr>
          <p:cNvPr id="5" name="Picture 5" descr="A picture containing diagram&#10;&#10;Description automatically generated">
            <a:extLst>
              <a:ext uri="{FF2B5EF4-FFF2-40B4-BE49-F238E27FC236}">
                <a16:creationId xmlns:a16="http://schemas.microsoft.com/office/drawing/2014/main" id="{EFAA6458-B0D8-7657-2629-D3818B565B0A}"/>
              </a:ext>
            </a:extLst>
          </p:cNvPr>
          <p:cNvPicPr>
            <a:picLocks noChangeAspect="1"/>
          </p:cNvPicPr>
          <p:nvPr/>
        </p:nvPicPr>
        <p:blipFill>
          <a:blip r:embed="rId2"/>
          <a:stretch>
            <a:fillRect/>
          </a:stretch>
        </p:blipFill>
        <p:spPr>
          <a:xfrm>
            <a:off x="8663796" y="1542934"/>
            <a:ext cx="3375803" cy="2550056"/>
          </a:xfrm>
          <a:prstGeom prst="rect">
            <a:avLst/>
          </a:prstGeom>
        </p:spPr>
      </p:pic>
      <p:pic>
        <p:nvPicPr>
          <p:cNvPr id="6" name="Picture 6" descr="Graphical user interface, application, website&#10;&#10;Description automatically generated">
            <a:extLst>
              <a:ext uri="{FF2B5EF4-FFF2-40B4-BE49-F238E27FC236}">
                <a16:creationId xmlns:a16="http://schemas.microsoft.com/office/drawing/2014/main" id="{69D5AFD1-27DA-2CEE-0A73-4716D17E6B38}"/>
              </a:ext>
            </a:extLst>
          </p:cNvPr>
          <p:cNvPicPr>
            <a:picLocks noChangeAspect="1"/>
          </p:cNvPicPr>
          <p:nvPr/>
        </p:nvPicPr>
        <p:blipFill>
          <a:blip r:embed="rId3"/>
          <a:stretch>
            <a:fillRect/>
          </a:stretch>
        </p:blipFill>
        <p:spPr>
          <a:xfrm>
            <a:off x="8663796" y="4231912"/>
            <a:ext cx="3476445" cy="1873496"/>
          </a:xfrm>
          <a:prstGeom prst="rect">
            <a:avLst/>
          </a:prstGeom>
        </p:spPr>
      </p:pic>
      <p:sp>
        <p:nvSpPr>
          <p:cNvPr id="7" name="TextBox 6">
            <a:extLst>
              <a:ext uri="{FF2B5EF4-FFF2-40B4-BE49-F238E27FC236}">
                <a16:creationId xmlns:a16="http://schemas.microsoft.com/office/drawing/2014/main" id="{4D54921D-9FD8-84C4-4A82-56488EEFBED3}"/>
              </a:ext>
            </a:extLst>
          </p:cNvPr>
          <p:cNvSpPr txBox="1"/>
          <p:nvPr/>
        </p:nvSpPr>
        <p:spPr>
          <a:xfrm>
            <a:off x="251178" y="4286955"/>
            <a:ext cx="806308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a:p>
          <a:p>
            <a:r>
              <a:rPr lang="en-US" sz="2400">
                <a:latin typeface="Arial"/>
                <a:cs typeface="Arial"/>
              </a:rPr>
              <a:t>  • </a:t>
            </a:r>
            <a:r>
              <a:rPr lang="en-US" b="1">
                <a:latin typeface="Arial"/>
                <a:cs typeface="Arial"/>
              </a:rPr>
              <a:t>What is the Reason for selecting this system ?</a:t>
            </a:r>
          </a:p>
          <a:p>
            <a:r>
              <a:rPr lang="en-US">
                <a:latin typeface="Arial"/>
                <a:cs typeface="Arial"/>
              </a:rPr>
              <a:t>  I have done a survey by getting details from the academic staff of                         the  SLIIT campus, that the students those who are in the campus are not aware and not have enough knowledge about this system</a:t>
            </a:r>
            <a:endParaRPr lang="en-US"/>
          </a:p>
        </p:txBody>
      </p:sp>
      <p:sp>
        <p:nvSpPr>
          <p:cNvPr id="8" name="TextBox 7">
            <a:extLst>
              <a:ext uri="{FF2B5EF4-FFF2-40B4-BE49-F238E27FC236}">
                <a16:creationId xmlns:a16="http://schemas.microsoft.com/office/drawing/2014/main" id="{08750F17-796E-2805-4236-6F5C0DDAE5A6}"/>
              </a:ext>
            </a:extLst>
          </p:cNvPr>
          <p:cNvSpPr txBox="1"/>
          <p:nvPr/>
        </p:nvSpPr>
        <p:spPr>
          <a:xfrm>
            <a:off x="2805289" y="6361289"/>
            <a:ext cx="53678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ambria"/>
              </a:rPr>
              <a:t>IT20126438</a:t>
            </a:r>
            <a:r>
              <a:rPr lang="en-US">
                <a:latin typeface="Cambria"/>
              </a:rPr>
              <a:t>  |   Colambage K.G</a:t>
            </a:r>
            <a:r>
              <a:rPr lang="en-US" b="1">
                <a:latin typeface="Cambria"/>
              </a:rPr>
              <a:t>   </a:t>
            </a:r>
            <a:r>
              <a:rPr lang="en-US">
                <a:latin typeface="Cambria"/>
              </a:rPr>
              <a:t>|   TMP-23-035</a:t>
            </a:r>
            <a:endParaRPr lang="en-US"/>
          </a:p>
        </p:txBody>
      </p:sp>
      <p:sp>
        <p:nvSpPr>
          <p:cNvPr id="9" name="TextBox 8">
            <a:extLst>
              <a:ext uri="{FF2B5EF4-FFF2-40B4-BE49-F238E27FC236}">
                <a16:creationId xmlns:a16="http://schemas.microsoft.com/office/drawing/2014/main" id="{F020AAFC-13ED-91AE-AC81-AF226B923184}"/>
              </a:ext>
            </a:extLst>
          </p:cNvPr>
          <p:cNvSpPr txBox="1"/>
          <p:nvPr/>
        </p:nvSpPr>
        <p:spPr>
          <a:xfrm>
            <a:off x="4148239" y="170102"/>
            <a:ext cx="416602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latin typeface="+mj-lt"/>
                <a:cs typeface="Calibri"/>
              </a:rPr>
              <a:t>Background Cont’d</a:t>
            </a:r>
            <a:endParaRPr lang="en-US" sz="4000" b="1">
              <a:latin typeface="+mj-lt"/>
            </a:endParaRPr>
          </a:p>
        </p:txBody>
      </p:sp>
    </p:spTree>
    <p:extLst>
      <p:ext uri="{BB962C8B-B14F-4D97-AF65-F5344CB8AC3E}">
        <p14:creationId xmlns:p14="http://schemas.microsoft.com/office/powerpoint/2010/main" val="2515695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3323C1-4963-F408-7B76-C10DBC022F4E}"/>
              </a:ext>
            </a:extLst>
          </p:cNvPr>
          <p:cNvSpPr txBox="1"/>
          <p:nvPr/>
        </p:nvSpPr>
        <p:spPr>
          <a:xfrm>
            <a:off x="292181" y="791393"/>
            <a:ext cx="11067691"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a:solidFill>
                  <a:schemeClr val="dk1"/>
                </a:solidFill>
                <a:latin typeface="Cambria"/>
                <a:ea typeface="Cambria"/>
              </a:rPr>
              <a:t>A system that generates, exam questions using natural language processing and ontology engineering. There is a potential research gap in comparing the effectiveness of generating exam questions with ontology engineering and natural language processing to generating self-study questions using a knowledge graph and Bloom's Taxonomy.</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solidFill>
                  <a:schemeClr val="dk1"/>
                </a:solidFill>
                <a:latin typeface="Cambria"/>
                <a:ea typeface="Cambria"/>
              </a:rPr>
              <a:t>This research that generates, multiple-choice questions based on lecture notes here is a potential research gap in comparing the effectiveness of generating self-study questions with a knowledge graph and Bloom's Taxonomy to generating multiple-choice questions based on lecture notes. Use NLG</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solidFill>
                  <a:schemeClr val="dk1"/>
                </a:solidFill>
                <a:latin typeface="Cambria"/>
                <a:ea typeface="Cambria"/>
              </a:rPr>
              <a:t>Another way of research that generates, quiz questions using a cognitive map here is a potential research gap in comparing the effectiveness of generating self-study questions with a knowledge graph and Bloom's Taxonomy to generating quiz questions using a cognitive map.</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solidFill>
                  <a:schemeClr val="dk1"/>
                </a:solidFill>
                <a:latin typeface="Cambria"/>
                <a:ea typeface="Cambria"/>
              </a:rPr>
              <a:t>At a glance of research that generates, adaptive test questions based on a student's learning progress There is a potential research gap in comparing the effectiveness of generating self-study questions with a knowledge graph and Bloom's Taxonomy to generating adaptive test questions based on a student's learning progress.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solidFill>
                  <a:schemeClr val="dk1"/>
                </a:solidFill>
                <a:cs typeface="Calibri"/>
              </a:rPr>
              <a:t>If a question contain mostly keyword associated Analyzing level then can categories  is Analyzing level.</a:t>
            </a:r>
            <a:r>
              <a:rPr lang="en-US" sz="700">
                <a:solidFill>
                  <a:schemeClr val="dk1"/>
                </a:solidFill>
                <a:cs typeface="Calibri"/>
              </a:rPr>
              <a:t>.</a:t>
            </a:r>
            <a:endParaRPr lang="en-US">
              <a:solidFill>
                <a:schemeClr val="dk1"/>
              </a:solidFill>
              <a:latin typeface="Cambria"/>
              <a:ea typeface="Cambria"/>
            </a:endParaRPr>
          </a:p>
        </p:txBody>
      </p:sp>
      <p:sp>
        <p:nvSpPr>
          <p:cNvPr id="5" name="TextBox 4">
            <a:extLst>
              <a:ext uri="{FF2B5EF4-FFF2-40B4-BE49-F238E27FC236}">
                <a16:creationId xmlns:a16="http://schemas.microsoft.com/office/drawing/2014/main" id="{AADC3DCE-7F12-D5A6-0936-39A6496E8CAB}"/>
              </a:ext>
            </a:extLst>
          </p:cNvPr>
          <p:cNvSpPr txBox="1"/>
          <p:nvPr/>
        </p:nvSpPr>
        <p:spPr>
          <a:xfrm>
            <a:off x="4553069" y="139679"/>
            <a:ext cx="308586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latin typeface="+mj-lt"/>
              </a:rPr>
              <a:t>Research Gap</a:t>
            </a:r>
            <a:endParaRPr lang="en-US" sz="4000">
              <a:latin typeface="+mj-lt"/>
            </a:endParaRPr>
          </a:p>
        </p:txBody>
      </p:sp>
      <p:sp>
        <p:nvSpPr>
          <p:cNvPr id="6" name="TextBox 5">
            <a:extLst>
              <a:ext uri="{FF2B5EF4-FFF2-40B4-BE49-F238E27FC236}">
                <a16:creationId xmlns:a16="http://schemas.microsoft.com/office/drawing/2014/main" id="{CFA5AA5E-5248-889E-88A7-FB1EA8DB81C1}"/>
              </a:ext>
            </a:extLst>
          </p:cNvPr>
          <p:cNvSpPr txBox="1"/>
          <p:nvPr/>
        </p:nvSpPr>
        <p:spPr>
          <a:xfrm>
            <a:off x="2762956" y="6488289"/>
            <a:ext cx="52973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ambria"/>
              </a:rPr>
              <a:t>IT20126438</a:t>
            </a:r>
            <a:r>
              <a:rPr lang="en-US">
                <a:latin typeface="Cambria"/>
              </a:rPr>
              <a:t> |   </a:t>
            </a:r>
            <a:r>
              <a:rPr lang="en-US" err="1">
                <a:latin typeface="Cambria"/>
              </a:rPr>
              <a:t>Colambage</a:t>
            </a:r>
            <a:r>
              <a:rPr lang="en-US">
                <a:latin typeface="Cambria"/>
              </a:rPr>
              <a:t> K.G</a:t>
            </a:r>
            <a:r>
              <a:rPr lang="en-US" b="1">
                <a:latin typeface="Cambria"/>
              </a:rPr>
              <a:t>   </a:t>
            </a:r>
            <a:r>
              <a:rPr lang="en-US">
                <a:latin typeface="Cambria"/>
              </a:rPr>
              <a:t>|   TMP-23-035</a:t>
            </a:r>
            <a:r>
              <a:rPr lang="en-US">
                <a:latin typeface="Cambria"/>
                <a:ea typeface="Cambria"/>
              </a:rPr>
              <a:t>​</a:t>
            </a:r>
            <a:endParaRPr lang="en-US"/>
          </a:p>
        </p:txBody>
      </p:sp>
    </p:spTree>
    <p:extLst>
      <p:ext uri="{BB962C8B-B14F-4D97-AF65-F5344CB8AC3E}">
        <p14:creationId xmlns:p14="http://schemas.microsoft.com/office/powerpoint/2010/main" val="598183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58E7C9-B12B-88F8-77EB-16FDD14D76F6}"/>
              </a:ext>
            </a:extLst>
          </p:cNvPr>
          <p:cNvSpPr txBox="1"/>
          <p:nvPr/>
        </p:nvSpPr>
        <p:spPr>
          <a:xfrm>
            <a:off x="3863553" y="281746"/>
            <a:ext cx="455666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latin typeface="+mj-lt"/>
              </a:rPr>
              <a:t>Research Gap Cont’d</a:t>
            </a:r>
          </a:p>
        </p:txBody>
      </p:sp>
      <p:sp>
        <p:nvSpPr>
          <p:cNvPr id="6" name="TextBox 5">
            <a:extLst>
              <a:ext uri="{FF2B5EF4-FFF2-40B4-BE49-F238E27FC236}">
                <a16:creationId xmlns:a16="http://schemas.microsoft.com/office/drawing/2014/main" id="{1B029226-8825-0124-7A75-4B6A3AF26EDD}"/>
              </a:ext>
            </a:extLst>
          </p:cNvPr>
          <p:cNvSpPr txBox="1"/>
          <p:nvPr/>
        </p:nvSpPr>
        <p:spPr>
          <a:xfrm>
            <a:off x="2734733" y="6417733"/>
            <a:ext cx="54948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ambria"/>
              </a:rPr>
              <a:t>IT20126438</a:t>
            </a:r>
            <a:r>
              <a:rPr lang="en-US">
                <a:latin typeface="Cambria"/>
              </a:rPr>
              <a:t>  |   </a:t>
            </a:r>
            <a:r>
              <a:rPr lang="en-US" err="1">
                <a:latin typeface="Cambria"/>
              </a:rPr>
              <a:t>Colambage</a:t>
            </a:r>
            <a:r>
              <a:rPr lang="en-US">
                <a:latin typeface="Cambria"/>
              </a:rPr>
              <a:t> K.G</a:t>
            </a:r>
            <a:r>
              <a:rPr lang="en-US" b="1">
                <a:latin typeface="Cambria"/>
              </a:rPr>
              <a:t>   </a:t>
            </a:r>
            <a:r>
              <a:rPr lang="en-US">
                <a:latin typeface="Cambria"/>
              </a:rPr>
              <a:t>|   TMP-23-035</a:t>
            </a:r>
            <a:r>
              <a:rPr lang="en-US">
                <a:latin typeface="Cambria"/>
                <a:ea typeface="Cambria"/>
              </a:rPr>
              <a:t>​</a:t>
            </a:r>
            <a:endParaRPr lang="en-US"/>
          </a:p>
        </p:txBody>
      </p:sp>
      <p:graphicFrame>
        <p:nvGraphicFramePr>
          <p:cNvPr id="8" name="Table 7">
            <a:extLst>
              <a:ext uri="{FF2B5EF4-FFF2-40B4-BE49-F238E27FC236}">
                <a16:creationId xmlns:a16="http://schemas.microsoft.com/office/drawing/2014/main" id="{CFF653FC-8735-B750-465E-D912B3070F31}"/>
              </a:ext>
            </a:extLst>
          </p:cNvPr>
          <p:cNvGraphicFramePr>
            <a:graphicFrameLocks noGrp="1"/>
          </p:cNvGraphicFramePr>
          <p:nvPr>
            <p:extLst>
              <p:ext uri="{D42A27DB-BD31-4B8C-83A1-F6EECF244321}">
                <p14:modId xmlns:p14="http://schemas.microsoft.com/office/powerpoint/2010/main" val="1710114537"/>
              </p:ext>
            </p:extLst>
          </p:nvPr>
        </p:nvGraphicFramePr>
        <p:xfrm>
          <a:off x="747888" y="1185333"/>
          <a:ext cx="10787995" cy="4473956"/>
        </p:xfrm>
        <a:graphic>
          <a:graphicData uri="http://schemas.openxmlformats.org/drawingml/2006/table">
            <a:tbl>
              <a:tblPr firstRow="1" bandRow="1">
                <a:tableStyleId>{5C22544A-7EE6-4342-B048-85BDC9FD1C3A}</a:tableStyleId>
              </a:tblPr>
              <a:tblGrid>
                <a:gridCol w="2675538">
                  <a:extLst>
                    <a:ext uri="{9D8B030D-6E8A-4147-A177-3AD203B41FA5}">
                      <a16:colId xmlns:a16="http://schemas.microsoft.com/office/drawing/2014/main" val="3233985796"/>
                    </a:ext>
                  </a:extLst>
                </a:gridCol>
                <a:gridCol w="1545230">
                  <a:extLst>
                    <a:ext uri="{9D8B030D-6E8A-4147-A177-3AD203B41FA5}">
                      <a16:colId xmlns:a16="http://schemas.microsoft.com/office/drawing/2014/main" val="496475573"/>
                    </a:ext>
                  </a:extLst>
                </a:gridCol>
                <a:gridCol w="1545230">
                  <a:extLst>
                    <a:ext uri="{9D8B030D-6E8A-4147-A177-3AD203B41FA5}">
                      <a16:colId xmlns:a16="http://schemas.microsoft.com/office/drawing/2014/main" val="929247149"/>
                    </a:ext>
                  </a:extLst>
                </a:gridCol>
                <a:gridCol w="1545230">
                  <a:extLst>
                    <a:ext uri="{9D8B030D-6E8A-4147-A177-3AD203B41FA5}">
                      <a16:colId xmlns:a16="http://schemas.microsoft.com/office/drawing/2014/main" val="332857713"/>
                    </a:ext>
                  </a:extLst>
                </a:gridCol>
                <a:gridCol w="1487999">
                  <a:extLst>
                    <a:ext uri="{9D8B030D-6E8A-4147-A177-3AD203B41FA5}">
                      <a16:colId xmlns:a16="http://schemas.microsoft.com/office/drawing/2014/main" val="2062958970"/>
                    </a:ext>
                  </a:extLst>
                </a:gridCol>
                <a:gridCol w="1988768">
                  <a:extLst>
                    <a:ext uri="{9D8B030D-6E8A-4147-A177-3AD203B41FA5}">
                      <a16:colId xmlns:a16="http://schemas.microsoft.com/office/drawing/2014/main" val="817749824"/>
                    </a:ext>
                  </a:extLst>
                </a:gridCol>
              </a:tblGrid>
              <a:tr h="837438">
                <a:tc>
                  <a:txBody>
                    <a:bodyPr/>
                    <a:lstStyle/>
                    <a:p>
                      <a:pPr marR="0" algn="ctr" rtl="0" fontAlgn="base">
                        <a:spcBef>
                          <a:spcPts val="0"/>
                        </a:spcBef>
                        <a:spcAft>
                          <a:spcPts val="0"/>
                        </a:spcAft>
                      </a:pPr>
                      <a:r>
                        <a:rPr lang="en-US" sz="1500">
                          <a:effectLst/>
                        </a:rPr>
                        <a:t>Feature​</a:t>
                      </a:r>
                      <a:endParaRPr lang="en-US">
                        <a:effectLst/>
                      </a:endParaRPr>
                    </a:p>
                  </a:txBody>
                  <a:tcPr marL="0" marR="0" marT="0" marB="0" anchor="ctr"/>
                </a:tc>
                <a:tc>
                  <a:txBody>
                    <a:bodyPr/>
                    <a:lstStyle/>
                    <a:p>
                      <a:pPr marR="0" algn="ctr" rtl="0" fontAlgn="base">
                        <a:spcBef>
                          <a:spcPts val="0"/>
                        </a:spcBef>
                        <a:spcAft>
                          <a:spcPts val="0"/>
                        </a:spcAft>
                      </a:pPr>
                      <a:r>
                        <a:rPr lang="en-US" sz="1500">
                          <a:effectLst/>
                        </a:rPr>
                        <a:t>Paper [1]​</a:t>
                      </a:r>
                      <a:endParaRPr lang="en-US">
                        <a:effectLst/>
                      </a:endParaRPr>
                    </a:p>
                  </a:txBody>
                  <a:tcPr marL="0" marR="0" marT="0" marB="0" anchor="ctr"/>
                </a:tc>
                <a:tc>
                  <a:txBody>
                    <a:bodyPr/>
                    <a:lstStyle/>
                    <a:p>
                      <a:pPr marR="0" algn="ctr" rtl="0" fontAlgn="base">
                        <a:spcBef>
                          <a:spcPts val="0"/>
                        </a:spcBef>
                        <a:spcAft>
                          <a:spcPts val="0"/>
                        </a:spcAft>
                      </a:pPr>
                      <a:endParaRPr lang="en-US" sz="1500">
                        <a:effectLst/>
                      </a:endParaRPr>
                    </a:p>
                    <a:p>
                      <a:pPr marR="0" algn="ctr" rtl="0" fontAlgn="base">
                        <a:spcBef>
                          <a:spcPts val="0"/>
                        </a:spcBef>
                        <a:spcAft>
                          <a:spcPts val="0"/>
                        </a:spcAft>
                      </a:pPr>
                      <a:r>
                        <a:rPr lang="en-US" sz="1500">
                          <a:effectLst/>
                        </a:rPr>
                        <a:t>Paper [2]​</a:t>
                      </a:r>
                      <a:endParaRPr lang="en-US">
                        <a:effectLst/>
                      </a:endParaRPr>
                    </a:p>
                    <a:p>
                      <a:pPr marR="0" algn="ctr" rtl="0" fontAlgn="base">
                        <a:spcBef>
                          <a:spcPts val="0"/>
                        </a:spcBef>
                        <a:spcAft>
                          <a:spcPts val="0"/>
                        </a:spcAft>
                      </a:pPr>
                      <a:r>
                        <a:rPr lang="en-US" sz="1500">
                          <a:effectLst/>
                        </a:rPr>
                        <a:t>​</a:t>
                      </a:r>
                      <a:endParaRPr lang="en-US">
                        <a:effectLst/>
                      </a:endParaRPr>
                    </a:p>
                  </a:txBody>
                  <a:tcPr marL="0" marR="0" marT="0" marB="0" anchor="ctr"/>
                </a:tc>
                <a:tc>
                  <a:txBody>
                    <a:bodyPr/>
                    <a:lstStyle/>
                    <a:p>
                      <a:pPr marR="0" algn="ctr" rtl="0" fontAlgn="base">
                        <a:spcBef>
                          <a:spcPts val="0"/>
                        </a:spcBef>
                        <a:spcAft>
                          <a:spcPts val="0"/>
                        </a:spcAft>
                      </a:pPr>
                      <a:endParaRPr lang="en-US" sz="1500">
                        <a:effectLst/>
                      </a:endParaRPr>
                    </a:p>
                    <a:p>
                      <a:pPr marR="0" algn="ctr" rtl="0" fontAlgn="base">
                        <a:spcBef>
                          <a:spcPts val="0"/>
                        </a:spcBef>
                        <a:spcAft>
                          <a:spcPts val="0"/>
                        </a:spcAft>
                      </a:pPr>
                      <a:r>
                        <a:rPr lang="en-US" sz="1500">
                          <a:effectLst/>
                        </a:rPr>
                        <a:t>Paper [3]​</a:t>
                      </a:r>
                      <a:endParaRPr lang="en-US">
                        <a:effectLst/>
                      </a:endParaRPr>
                    </a:p>
                    <a:p>
                      <a:pPr marR="0" algn="ctr" rtl="0" fontAlgn="base">
                        <a:spcBef>
                          <a:spcPts val="0"/>
                        </a:spcBef>
                        <a:spcAft>
                          <a:spcPts val="0"/>
                        </a:spcAft>
                      </a:pPr>
                      <a:r>
                        <a:rPr lang="en-US" sz="1500">
                          <a:effectLst/>
                        </a:rPr>
                        <a:t>​</a:t>
                      </a:r>
                      <a:endParaRPr lang="en-US">
                        <a:effectLst/>
                      </a:endParaRPr>
                    </a:p>
                  </a:txBody>
                  <a:tcPr marL="0" marR="0" marT="0" marB="0" anchor="ctr"/>
                </a:tc>
                <a:tc>
                  <a:txBody>
                    <a:bodyPr/>
                    <a:lstStyle/>
                    <a:p>
                      <a:pPr marR="0" algn="ctr" rtl="0" fontAlgn="base">
                        <a:spcBef>
                          <a:spcPts val="0"/>
                        </a:spcBef>
                        <a:spcAft>
                          <a:spcPts val="0"/>
                        </a:spcAft>
                      </a:pPr>
                      <a:endParaRPr lang="en-US" sz="1500">
                        <a:effectLst/>
                      </a:endParaRPr>
                    </a:p>
                    <a:p>
                      <a:pPr marR="0" algn="ctr" rtl="0" fontAlgn="base">
                        <a:spcBef>
                          <a:spcPts val="0"/>
                        </a:spcBef>
                        <a:spcAft>
                          <a:spcPts val="0"/>
                        </a:spcAft>
                      </a:pPr>
                      <a:r>
                        <a:rPr lang="en-US" sz="1500">
                          <a:effectLst/>
                        </a:rPr>
                        <a:t>Paper [4]​</a:t>
                      </a:r>
                      <a:endParaRPr lang="en-US">
                        <a:effectLst/>
                      </a:endParaRPr>
                    </a:p>
                    <a:p>
                      <a:pPr marR="0" algn="ctr" rtl="0" fontAlgn="base">
                        <a:spcBef>
                          <a:spcPts val="0"/>
                        </a:spcBef>
                        <a:spcAft>
                          <a:spcPts val="0"/>
                        </a:spcAft>
                      </a:pPr>
                      <a:r>
                        <a:rPr lang="en-US" sz="1500">
                          <a:effectLst/>
                        </a:rPr>
                        <a:t>​</a:t>
                      </a:r>
                      <a:endParaRPr lang="en-US">
                        <a:effectLst/>
                      </a:endParaRPr>
                    </a:p>
                  </a:txBody>
                  <a:tcPr marL="0" marR="0" marT="0" marB="0" anchor="ctr"/>
                </a:tc>
                <a:tc>
                  <a:txBody>
                    <a:bodyPr/>
                    <a:lstStyle/>
                    <a:p>
                      <a:pPr marR="0" algn="ctr" rtl="0" fontAlgn="base">
                        <a:spcBef>
                          <a:spcPts val="0"/>
                        </a:spcBef>
                        <a:spcAft>
                          <a:spcPts val="0"/>
                        </a:spcAft>
                      </a:pPr>
                      <a:r>
                        <a:rPr lang="en-US" sz="1500">
                          <a:effectLst/>
                        </a:rPr>
                        <a:t>Proposed Research Project​</a:t>
                      </a:r>
                      <a:endParaRPr lang="en-US">
                        <a:effectLst/>
                      </a:endParaRPr>
                    </a:p>
                  </a:txBody>
                  <a:tcPr marL="0" marR="0" marT="0" marB="0" anchor="ctr"/>
                </a:tc>
                <a:extLst>
                  <a:ext uri="{0D108BD9-81ED-4DB2-BD59-A6C34878D82A}">
                    <a16:rowId xmlns:a16="http://schemas.microsoft.com/office/drawing/2014/main" val="220296192"/>
                  </a:ext>
                </a:extLst>
              </a:tr>
              <a:tr h="837438">
                <a:tc>
                  <a:txBody>
                    <a:bodyPr/>
                    <a:lstStyle/>
                    <a:p>
                      <a:pPr marL="0" marR="0" indent="0" algn="l" rtl="0" eaLnBrk="1" fontAlgn="base" latinLnBrk="0" hangingPunct="1">
                        <a:spcBef>
                          <a:spcPts val="0"/>
                        </a:spcBef>
                        <a:spcAft>
                          <a:spcPts val="0"/>
                        </a:spcAft>
                      </a:pPr>
                      <a:r>
                        <a:rPr lang="en-US" sz="1400">
                          <a:effectLst/>
                        </a:rPr>
                        <a:t>Each question categorize bloom’s taxonomy level</a:t>
                      </a:r>
                      <a:endParaRPr lang="en-US">
                        <a:effectLst/>
                      </a:endParaRPr>
                    </a:p>
                  </a:txBody>
                  <a:tcPr marL="0" marR="0" marT="0" marB="0" anchor="ctr"/>
                </a:tc>
                <a:tc>
                  <a:txBody>
                    <a:bodyPr/>
                    <a:lstStyle/>
                    <a:p>
                      <a:pPr marL="0" marR="0" indent="0" algn="ctr" rtl="0" eaLnBrk="1" fontAlgn="base" latinLnBrk="0" hangingPunct="1">
                        <a:spcBef>
                          <a:spcPts val="0"/>
                        </a:spcBef>
                        <a:spcAft>
                          <a:spcPts val="0"/>
                        </a:spcAft>
                      </a:pPr>
                      <a:endParaRPr lang="en-US">
                        <a:effectLst/>
                      </a:endParaRPr>
                    </a:p>
                    <a:p>
                      <a:pPr marL="0" marR="0" indent="0" algn="ctr" rtl="0" eaLnBrk="1" fontAlgn="base" latinLnBrk="0" hangingPunct="1">
                        <a:spcBef>
                          <a:spcPts val="0"/>
                        </a:spcBef>
                        <a:spcAft>
                          <a:spcPts val="0"/>
                        </a:spcAft>
                      </a:pPr>
                      <a:r>
                        <a:rPr lang="en-US" sz="1500">
                          <a:effectLst/>
                        </a:rPr>
                        <a:t>❌</a:t>
                      </a:r>
                      <a:endParaRPr lang="en-US">
                        <a:effectLst/>
                      </a:endParaRPr>
                    </a:p>
                    <a:p>
                      <a:pPr marR="0" algn="ctr" rtl="0" fontAlgn="base">
                        <a:spcBef>
                          <a:spcPts val="0"/>
                        </a:spcBef>
                        <a:spcAft>
                          <a:spcPts val="0"/>
                        </a:spcAft>
                      </a:pPr>
                      <a:r>
                        <a:rPr lang="en-US" sz="1500">
                          <a:effectLst/>
                        </a:rPr>
                        <a:t>​</a:t>
                      </a:r>
                      <a:endParaRPr lang="en-US">
                        <a:effectLst/>
                      </a:endParaRPr>
                    </a:p>
                    <a:p>
                      <a:pPr marR="0" algn="ctr" rtl="0" fontAlgn="base">
                        <a:spcBef>
                          <a:spcPts val="0"/>
                        </a:spcBef>
                        <a:spcAft>
                          <a:spcPts val="0"/>
                        </a:spcAft>
                      </a:pPr>
                      <a:r>
                        <a:rPr lang="en-US" sz="1500">
                          <a:effectLst/>
                        </a:rPr>
                        <a:t>​</a:t>
                      </a:r>
                      <a:endParaRPr lang="en-US">
                        <a:effectLst/>
                      </a:endParaRPr>
                    </a:p>
                  </a:txBody>
                  <a:tcPr marL="0" marR="0" marT="0" marB="0" anchor="ctr"/>
                </a:tc>
                <a:tc>
                  <a:txBody>
                    <a:bodyPr/>
                    <a:lstStyle/>
                    <a:p>
                      <a:pPr marR="0" algn="ctr" rtl="0" fontAlgn="base">
                        <a:spcBef>
                          <a:spcPts val="0"/>
                        </a:spcBef>
                        <a:spcAft>
                          <a:spcPts val="0"/>
                        </a:spcAft>
                      </a:pPr>
                      <a:r>
                        <a:rPr lang="en-US" sz="1500">
                          <a:effectLst/>
                        </a:rPr>
                        <a:t>​❌</a:t>
                      </a:r>
                      <a:endParaRPr lang="en-US">
                        <a:effectLst/>
                      </a:endParaRPr>
                    </a:p>
                    <a:p>
                      <a:pPr marR="0" algn="ctr" rtl="0" fontAlgn="base">
                        <a:spcBef>
                          <a:spcPts val="0"/>
                        </a:spcBef>
                        <a:spcAft>
                          <a:spcPts val="0"/>
                        </a:spcAft>
                      </a:pPr>
                      <a:r>
                        <a:rPr lang="en-US" sz="1500">
                          <a:effectLst/>
                        </a:rPr>
                        <a:t>​</a:t>
                      </a:r>
                      <a:endParaRPr lang="en-US">
                        <a:effectLst/>
                      </a:endParaRPr>
                    </a:p>
                  </a:txBody>
                  <a:tcPr marL="0" marR="0" marT="0" marB="0" anchor="ctr"/>
                </a:tc>
                <a:tc>
                  <a:txBody>
                    <a:bodyPr/>
                    <a:lstStyle/>
                    <a:p>
                      <a:pPr marR="0" algn="ctr" rtl="0" fontAlgn="base">
                        <a:spcBef>
                          <a:spcPts val="0"/>
                        </a:spcBef>
                        <a:spcAft>
                          <a:spcPts val="0"/>
                        </a:spcAft>
                      </a:pPr>
                      <a:r>
                        <a:rPr lang="en-US" sz="1500">
                          <a:effectLst/>
                        </a:rPr>
                        <a:t>❌​</a:t>
                      </a:r>
                      <a:endParaRPr lang="en-US">
                        <a:effectLst/>
                      </a:endParaRPr>
                    </a:p>
                    <a:p>
                      <a:pPr marR="0" algn="ctr" rtl="0" fontAlgn="base">
                        <a:spcBef>
                          <a:spcPts val="0"/>
                        </a:spcBef>
                        <a:spcAft>
                          <a:spcPts val="0"/>
                        </a:spcAft>
                      </a:pPr>
                      <a:r>
                        <a:rPr lang="en-US" sz="1500">
                          <a:effectLst/>
                        </a:rPr>
                        <a:t>​</a:t>
                      </a:r>
                      <a:endParaRPr lang="en-US">
                        <a:effectLst/>
                      </a:endParaRPr>
                    </a:p>
                  </a:txBody>
                  <a:tcPr marL="0" marR="0" marT="0" marB="0" anchor="ctr"/>
                </a:tc>
                <a:tc>
                  <a:txBody>
                    <a:bodyPr/>
                    <a:lstStyle/>
                    <a:p>
                      <a:pPr marR="0" algn="ctr" rtl="0" fontAlgn="base">
                        <a:spcBef>
                          <a:spcPts val="0"/>
                        </a:spcBef>
                        <a:spcAft>
                          <a:spcPts val="0"/>
                        </a:spcAft>
                      </a:pPr>
                      <a:r>
                        <a:rPr lang="en-US" sz="1500">
                          <a:effectLst/>
                        </a:rPr>
                        <a:t>❌​</a:t>
                      </a:r>
                      <a:endParaRPr lang="en-US">
                        <a:effectLst/>
                      </a:endParaRPr>
                    </a:p>
                    <a:p>
                      <a:pPr marR="0" algn="ctr" rtl="0" fontAlgn="base">
                        <a:spcBef>
                          <a:spcPts val="0"/>
                        </a:spcBef>
                        <a:spcAft>
                          <a:spcPts val="0"/>
                        </a:spcAft>
                      </a:pPr>
                      <a:r>
                        <a:rPr lang="en-US" sz="1500">
                          <a:effectLst/>
                        </a:rPr>
                        <a:t>​</a:t>
                      </a:r>
                      <a:endParaRPr lang="en-US">
                        <a:effectLst/>
                      </a:endParaRPr>
                    </a:p>
                  </a:txBody>
                  <a:tcPr marL="0" marR="0" marT="0" marB="0" anchor="ctr"/>
                </a:tc>
                <a:tc>
                  <a:txBody>
                    <a:bodyPr/>
                    <a:lstStyle/>
                    <a:p>
                      <a:pPr marR="0" algn="ctr" rtl="0" fontAlgn="base">
                        <a:spcBef>
                          <a:spcPts val="0"/>
                        </a:spcBef>
                        <a:spcAft>
                          <a:spcPts val="0"/>
                        </a:spcAft>
                      </a:pPr>
                      <a:r>
                        <a:rPr lang="en-US" sz="1500">
                          <a:effectLst/>
                        </a:rPr>
                        <a:t>✔​</a:t>
                      </a:r>
                      <a:endParaRPr lang="en-US">
                        <a:effectLst/>
                      </a:endParaRPr>
                    </a:p>
                    <a:p>
                      <a:pPr marR="0" algn="ctr" rtl="0" fontAlgn="base">
                        <a:spcBef>
                          <a:spcPts val="0"/>
                        </a:spcBef>
                        <a:spcAft>
                          <a:spcPts val="0"/>
                        </a:spcAft>
                      </a:pPr>
                      <a:r>
                        <a:rPr lang="en-US" sz="1500">
                          <a:effectLst/>
                        </a:rPr>
                        <a:t>​</a:t>
                      </a:r>
                      <a:endParaRPr lang="en-US">
                        <a:effectLst/>
                      </a:endParaRPr>
                    </a:p>
                  </a:txBody>
                  <a:tcPr marL="0" marR="0" marT="0" marB="0" anchor="ctr"/>
                </a:tc>
                <a:extLst>
                  <a:ext uri="{0D108BD9-81ED-4DB2-BD59-A6C34878D82A}">
                    <a16:rowId xmlns:a16="http://schemas.microsoft.com/office/drawing/2014/main" val="3380763365"/>
                  </a:ext>
                </a:extLst>
              </a:tr>
              <a:tr h="618236">
                <a:tc>
                  <a:txBody>
                    <a:bodyPr/>
                    <a:lstStyle/>
                    <a:p>
                      <a:pPr marL="0" marR="0" indent="0" algn="l" rtl="0" eaLnBrk="1" fontAlgn="base" latinLnBrk="0" hangingPunct="1">
                        <a:spcBef>
                          <a:spcPts val="0"/>
                        </a:spcBef>
                        <a:spcAft>
                          <a:spcPts val="0"/>
                        </a:spcAft>
                      </a:pPr>
                      <a:r>
                        <a:rPr lang="en-US" sz="1600">
                          <a:effectLst/>
                        </a:rPr>
                        <a:t>Self-study help system.</a:t>
                      </a:r>
                      <a:endParaRPr lang="en-US">
                        <a:effectLst/>
                      </a:endParaRPr>
                    </a:p>
                  </a:txBody>
                  <a:tcPr marL="0" marR="0" marT="0" marB="0" anchor="ctr"/>
                </a:tc>
                <a:tc>
                  <a:txBody>
                    <a:bodyPr/>
                    <a:lstStyle/>
                    <a:p>
                      <a:pPr marR="0" algn="ctr" rtl="0" fontAlgn="base">
                        <a:spcBef>
                          <a:spcPts val="0"/>
                        </a:spcBef>
                        <a:spcAft>
                          <a:spcPts val="0"/>
                        </a:spcAft>
                      </a:pPr>
                      <a:r>
                        <a:rPr lang="en-US" sz="1500">
                          <a:effectLst/>
                        </a:rPr>
                        <a:t>❌​</a:t>
                      </a:r>
                      <a:endParaRPr lang="en-US">
                        <a:effectLst/>
                      </a:endParaRPr>
                    </a:p>
                    <a:p>
                      <a:pPr marR="0" algn="ctr" rtl="0" fontAlgn="base">
                        <a:spcBef>
                          <a:spcPts val="0"/>
                        </a:spcBef>
                        <a:spcAft>
                          <a:spcPts val="0"/>
                        </a:spcAft>
                      </a:pPr>
                      <a:r>
                        <a:rPr lang="en-US" sz="1500">
                          <a:effectLst/>
                        </a:rPr>
                        <a:t>​</a:t>
                      </a:r>
                      <a:endParaRPr lang="en-US">
                        <a:effectLst/>
                      </a:endParaRPr>
                    </a:p>
                  </a:txBody>
                  <a:tcPr marL="0" marR="0" marT="0" marB="0" anchor="ctr"/>
                </a:tc>
                <a:tc>
                  <a:txBody>
                    <a:bodyPr/>
                    <a:lstStyle/>
                    <a:p>
                      <a:pPr marR="0" algn="ctr" rtl="0" fontAlgn="base">
                        <a:spcBef>
                          <a:spcPts val="0"/>
                        </a:spcBef>
                        <a:spcAft>
                          <a:spcPts val="0"/>
                        </a:spcAft>
                      </a:pPr>
                      <a:r>
                        <a:rPr lang="en-US" sz="1500">
                          <a:effectLst/>
                        </a:rPr>
                        <a:t>❌​</a:t>
                      </a:r>
                      <a:endParaRPr lang="en-US">
                        <a:effectLst/>
                      </a:endParaRPr>
                    </a:p>
                    <a:p>
                      <a:pPr marR="0" algn="ctr" rtl="0" fontAlgn="base">
                        <a:spcBef>
                          <a:spcPts val="0"/>
                        </a:spcBef>
                        <a:spcAft>
                          <a:spcPts val="0"/>
                        </a:spcAft>
                      </a:pPr>
                      <a:r>
                        <a:rPr lang="en-US" sz="1500">
                          <a:effectLst/>
                        </a:rPr>
                        <a:t>​</a:t>
                      </a:r>
                      <a:endParaRPr lang="en-US">
                        <a:effectLst/>
                      </a:endParaRPr>
                    </a:p>
                  </a:txBody>
                  <a:tcPr marL="0" marR="0" marT="0" marB="0" anchor="ctr"/>
                </a:tc>
                <a:tc>
                  <a:txBody>
                    <a:bodyPr/>
                    <a:lstStyle/>
                    <a:p>
                      <a:pPr marR="0" algn="ctr" rtl="0" fontAlgn="base">
                        <a:spcBef>
                          <a:spcPts val="0"/>
                        </a:spcBef>
                        <a:spcAft>
                          <a:spcPts val="0"/>
                        </a:spcAft>
                      </a:pPr>
                      <a:r>
                        <a:rPr lang="en-US" sz="1500">
                          <a:effectLst/>
                        </a:rPr>
                        <a:t>❌​</a:t>
                      </a:r>
                      <a:endParaRPr lang="en-US">
                        <a:effectLst/>
                      </a:endParaRPr>
                    </a:p>
                    <a:p>
                      <a:pPr marR="0" algn="ctr" rtl="0" fontAlgn="base">
                        <a:spcBef>
                          <a:spcPts val="0"/>
                        </a:spcBef>
                        <a:spcAft>
                          <a:spcPts val="0"/>
                        </a:spcAft>
                      </a:pPr>
                      <a:r>
                        <a:rPr lang="en-US" sz="1500">
                          <a:effectLst/>
                        </a:rPr>
                        <a:t>​</a:t>
                      </a:r>
                      <a:endParaRPr lang="en-US">
                        <a:effectLst/>
                      </a:endParaRPr>
                    </a:p>
                  </a:txBody>
                  <a:tcPr marL="0" marR="0" marT="0" marB="0" anchor="ctr"/>
                </a:tc>
                <a:tc>
                  <a:txBody>
                    <a:bodyPr/>
                    <a:lstStyle/>
                    <a:p>
                      <a:pPr marR="0" algn="ctr" rtl="0" fontAlgn="base">
                        <a:spcBef>
                          <a:spcPts val="0"/>
                        </a:spcBef>
                        <a:spcAft>
                          <a:spcPts val="0"/>
                        </a:spcAft>
                      </a:pPr>
                      <a:r>
                        <a:rPr lang="en-US" sz="1500">
                          <a:effectLst/>
                        </a:rPr>
                        <a:t>✔​</a:t>
                      </a:r>
                      <a:endParaRPr lang="en-US">
                        <a:effectLst/>
                      </a:endParaRPr>
                    </a:p>
                    <a:p>
                      <a:pPr marR="0" algn="ctr" rtl="0" fontAlgn="base">
                        <a:spcBef>
                          <a:spcPts val="0"/>
                        </a:spcBef>
                        <a:spcAft>
                          <a:spcPts val="0"/>
                        </a:spcAft>
                      </a:pPr>
                      <a:r>
                        <a:rPr lang="en-US" sz="1500">
                          <a:effectLst/>
                        </a:rPr>
                        <a:t>​</a:t>
                      </a:r>
                      <a:endParaRPr lang="en-US">
                        <a:effectLst/>
                      </a:endParaRPr>
                    </a:p>
                  </a:txBody>
                  <a:tcPr marL="0" marR="0" marT="0" marB="0" anchor="ctr"/>
                </a:tc>
                <a:tc>
                  <a:txBody>
                    <a:bodyPr/>
                    <a:lstStyle/>
                    <a:p>
                      <a:pPr marR="0" algn="ctr" rtl="0" fontAlgn="base">
                        <a:spcBef>
                          <a:spcPts val="0"/>
                        </a:spcBef>
                        <a:spcAft>
                          <a:spcPts val="0"/>
                        </a:spcAft>
                      </a:pPr>
                      <a:r>
                        <a:rPr lang="en-US" sz="1500">
                          <a:effectLst/>
                        </a:rPr>
                        <a:t>✔​</a:t>
                      </a:r>
                      <a:endParaRPr lang="en-US">
                        <a:effectLst/>
                      </a:endParaRPr>
                    </a:p>
                    <a:p>
                      <a:pPr marR="0" algn="ctr" rtl="0" fontAlgn="base">
                        <a:spcBef>
                          <a:spcPts val="0"/>
                        </a:spcBef>
                        <a:spcAft>
                          <a:spcPts val="0"/>
                        </a:spcAft>
                      </a:pPr>
                      <a:r>
                        <a:rPr lang="en-US" sz="1500">
                          <a:effectLst/>
                        </a:rPr>
                        <a:t>​</a:t>
                      </a:r>
                      <a:endParaRPr lang="en-US">
                        <a:effectLst/>
                      </a:endParaRPr>
                    </a:p>
                  </a:txBody>
                  <a:tcPr marL="0" marR="0" marT="0" marB="0" anchor="ctr"/>
                </a:tc>
                <a:extLst>
                  <a:ext uri="{0D108BD9-81ED-4DB2-BD59-A6C34878D82A}">
                    <a16:rowId xmlns:a16="http://schemas.microsoft.com/office/drawing/2014/main" val="2563718240"/>
                  </a:ext>
                </a:extLst>
              </a:tr>
              <a:tr h="618236">
                <a:tc>
                  <a:txBody>
                    <a:bodyPr/>
                    <a:lstStyle/>
                    <a:p>
                      <a:pPr marL="0" marR="0" indent="0" algn="l" rtl="0" eaLnBrk="1" fontAlgn="base" latinLnBrk="0" hangingPunct="1">
                        <a:spcBef>
                          <a:spcPts val="0"/>
                        </a:spcBef>
                        <a:spcAft>
                          <a:spcPts val="0"/>
                        </a:spcAft>
                      </a:pPr>
                      <a:r>
                        <a:rPr lang="en-US" sz="1600">
                          <a:effectLst/>
                        </a:rPr>
                        <a:t>Question and Answer Generation</a:t>
                      </a:r>
                      <a:endParaRPr lang="en-US">
                        <a:effectLst/>
                      </a:endParaRPr>
                    </a:p>
                  </a:txBody>
                  <a:tcPr marL="0" marR="0" marT="0" marB="0" anchor="ctr"/>
                </a:tc>
                <a:tc>
                  <a:txBody>
                    <a:bodyPr/>
                    <a:lstStyle/>
                    <a:p>
                      <a:pPr marR="0" algn="ctr" rtl="0" fontAlgn="base">
                        <a:spcBef>
                          <a:spcPts val="0"/>
                        </a:spcBef>
                        <a:spcAft>
                          <a:spcPts val="0"/>
                        </a:spcAft>
                      </a:pPr>
                      <a:r>
                        <a:rPr lang="en-US" sz="1500">
                          <a:effectLst/>
                        </a:rPr>
                        <a:t>❌​</a:t>
                      </a:r>
                      <a:endParaRPr lang="en-US">
                        <a:effectLst/>
                      </a:endParaRPr>
                    </a:p>
                  </a:txBody>
                  <a:tcPr marL="0" marR="0" marT="0" marB="0" anchor="ctr"/>
                </a:tc>
                <a:tc>
                  <a:txBody>
                    <a:bodyPr/>
                    <a:lstStyle/>
                    <a:p>
                      <a:pPr marR="0" algn="ctr" rtl="0" fontAlgn="base">
                        <a:spcBef>
                          <a:spcPts val="0"/>
                        </a:spcBef>
                        <a:spcAft>
                          <a:spcPts val="0"/>
                        </a:spcAft>
                      </a:pPr>
                      <a:r>
                        <a:rPr lang="en-US" sz="1500">
                          <a:effectLst/>
                        </a:rPr>
                        <a:t>❌​</a:t>
                      </a:r>
                      <a:endParaRPr lang="en-US">
                        <a:effectLst/>
                      </a:endParaRPr>
                    </a:p>
                  </a:txBody>
                  <a:tcPr marL="0" marR="0" marT="0" marB="0" anchor="ctr"/>
                </a:tc>
                <a:tc>
                  <a:txBody>
                    <a:bodyPr/>
                    <a:lstStyle/>
                    <a:p>
                      <a:pPr marR="0" algn="ctr" rtl="0" fontAlgn="base">
                        <a:spcBef>
                          <a:spcPts val="0"/>
                        </a:spcBef>
                        <a:spcAft>
                          <a:spcPts val="0"/>
                        </a:spcAft>
                      </a:pPr>
                      <a:r>
                        <a:rPr lang="en-US" sz="1500">
                          <a:effectLst/>
                        </a:rPr>
                        <a:t>❌​</a:t>
                      </a:r>
                      <a:endParaRPr lang="en-US">
                        <a:effectLst/>
                      </a:endParaRPr>
                    </a:p>
                  </a:txBody>
                  <a:tcPr marL="0" marR="0" marT="0" marB="0" anchor="ctr"/>
                </a:tc>
                <a:tc>
                  <a:txBody>
                    <a:bodyPr/>
                    <a:lstStyle/>
                    <a:p>
                      <a:pPr marR="0" algn="ctr" rtl="0" fontAlgn="base">
                        <a:spcBef>
                          <a:spcPts val="0"/>
                        </a:spcBef>
                        <a:spcAft>
                          <a:spcPts val="0"/>
                        </a:spcAft>
                      </a:pPr>
                      <a:r>
                        <a:rPr lang="en-US" sz="1500">
                          <a:effectLst/>
                        </a:rPr>
                        <a:t>❌​</a:t>
                      </a:r>
                      <a:endParaRPr lang="en-US">
                        <a:effectLst/>
                      </a:endParaRPr>
                    </a:p>
                  </a:txBody>
                  <a:tcPr marL="0" marR="0" marT="0" marB="0" anchor="ctr"/>
                </a:tc>
                <a:tc>
                  <a:txBody>
                    <a:bodyPr/>
                    <a:lstStyle/>
                    <a:p>
                      <a:pPr marR="0" algn="ctr" rtl="0" fontAlgn="base">
                        <a:spcBef>
                          <a:spcPts val="0"/>
                        </a:spcBef>
                        <a:spcAft>
                          <a:spcPts val="0"/>
                        </a:spcAft>
                      </a:pPr>
                      <a:r>
                        <a:rPr lang="en-US" sz="1500">
                          <a:effectLst/>
                        </a:rPr>
                        <a:t>✔​</a:t>
                      </a:r>
                      <a:endParaRPr lang="en-US">
                        <a:effectLst/>
                      </a:endParaRPr>
                    </a:p>
                    <a:p>
                      <a:pPr marR="0" algn="ctr" rtl="0" fontAlgn="base">
                        <a:spcBef>
                          <a:spcPts val="0"/>
                        </a:spcBef>
                        <a:spcAft>
                          <a:spcPts val="0"/>
                        </a:spcAft>
                      </a:pPr>
                      <a:r>
                        <a:rPr lang="en-US" sz="1500">
                          <a:effectLst/>
                        </a:rPr>
                        <a:t>​</a:t>
                      </a:r>
                      <a:endParaRPr lang="en-US">
                        <a:effectLst/>
                      </a:endParaRPr>
                    </a:p>
                  </a:txBody>
                  <a:tcPr marL="0" marR="0" marT="0" marB="0" anchor="ctr"/>
                </a:tc>
                <a:extLst>
                  <a:ext uri="{0D108BD9-81ED-4DB2-BD59-A6C34878D82A}">
                    <a16:rowId xmlns:a16="http://schemas.microsoft.com/office/drawing/2014/main" val="299801048"/>
                  </a:ext>
                </a:extLst>
              </a:tr>
              <a:tr h="884301">
                <a:tc>
                  <a:txBody>
                    <a:bodyPr/>
                    <a:lstStyle/>
                    <a:p>
                      <a:pPr marR="0" algn="l" rtl="0" fontAlgn="base">
                        <a:spcBef>
                          <a:spcPts val="0"/>
                        </a:spcBef>
                        <a:spcAft>
                          <a:spcPts val="0"/>
                        </a:spcAft>
                      </a:pPr>
                      <a:r>
                        <a:rPr lang="en-US" sz="1500">
                          <a:effectLst/>
                        </a:rPr>
                        <a:t>​</a:t>
                      </a:r>
                      <a:r>
                        <a:rPr lang="en-US" sz="1600">
                          <a:effectLst/>
                        </a:rPr>
                        <a:t>Automated using knowledge graph and using (NLP)</a:t>
                      </a:r>
                      <a:endParaRPr lang="en-US">
                        <a:effectLst/>
                      </a:endParaRPr>
                    </a:p>
                  </a:txBody>
                  <a:tcPr marL="0" marR="0" marT="0" marB="0" anchor="ctr"/>
                </a:tc>
                <a:tc>
                  <a:txBody>
                    <a:bodyPr/>
                    <a:lstStyle/>
                    <a:p>
                      <a:pPr marR="0" algn="ctr" rtl="0" fontAlgn="base">
                        <a:spcBef>
                          <a:spcPts val="0"/>
                        </a:spcBef>
                        <a:spcAft>
                          <a:spcPts val="0"/>
                        </a:spcAft>
                      </a:pPr>
                      <a:r>
                        <a:rPr lang="en-US" sz="1500">
                          <a:effectLst/>
                        </a:rPr>
                        <a:t>❌​</a:t>
                      </a:r>
                      <a:endParaRPr lang="en-US">
                        <a:effectLst/>
                      </a:endParaRPr>
                    </a:p>
                  </a:txBody>
                  <a:tcPr marL="0" marR="0" marT="0" marB="0" anchor="ctr"/>
                </a:tc>
                <a:tc>
                  <a:txBody>
                    <a:bodyPr/>
                    <a:lstStyle/>
                    <a:p>
                      <a:pPr marR="0" algn="ctr" rtl="0" fontAlgn="base">
                        <a:spcBef>
                          <a:spcPts val="0"/>
                        </a:spcBef>
                        <a:spcAft>
                          <a:spcPts val="0"/>
                        </a:spcAft>
                      </a:pPr>
                      <a:r>
                        <a:rPr lang="en-US" sz="1500">
                          <a:effectLst/>
                        </a:rPr>
                        <a:t>❌​</a:t>
                      </a:r>
                      <a:endParaRPr lang="en-US">
                        <a:effectLst/>
                      </a:endParaRPr>
                    </a:p>
                  </a:txBody>
                  <a:tcPr marL="0" marR="0" marT="0" marB="0" anchor="ctr"/>
                </a:tc>
                <a:tc>
                  <a:txBody>
                    <a:bodyPr/>
                    <a:lstStyle/>
                    <a:p>
                      <a:pPr marR="0" algn="ctr" rtl="0" fontAlgn="base">
                        <a:spcBef>
                          <a:spcPts val="0"/>
                        </a:spcBef>
                        <a:spcAft>
                          <a:spcPts val="0"/>
                        </a:spcAft>
                      </a:pPr>
                      <a:r>
                        <a:rPr lang="en-US" sz="1500">
                          <a:effectLst/>
                        </a:rPr>
                        <a:t>✔​</a:t>
                      </a:r>
                      <a:endParaRPr lang="en-US">
                        <a:effectLst/>
                      </a:endParaRPr>
                    </a:p>
                  </a:txBody>
                  <a:tcPr marL="0" marR="0" marT="0" marB="0" anchor="ctr"/>
                </a:tc>
                <a:tc>
                  <a:txBody>
                    <a:bodyPr/>
                    <a:lstStyle/>
                    <a:p>
                      <a:pPr marR="0" algn="ctr" rtl="0" fontAlgn="base">
                        <a:spcBef>
                          <a:spcPts val="0"/>
                        </a:spcBef>
                        <a:spcAft>
                          <a:spcPts val="0"/>
                        </a:spcAft>
                      </a:pPr>
                      <a:r>
                        <a:rPr lang="en-US" sz="1500">
                          <a:effectLst/>
                        </a:rPr>
                        <a:t>❌​</a:t>
                      </a:r>
                      <a:endParaRPr lang="en-US">
                        <a:effectLst/>
                      </a:endParaRPr>
                    </a:p>
                  </a:txBody>
                  <a:tcPr marL="0" marR="0" marT="0" marB="0" anchor="ctr"/>
                </a:tc>
                <a:tc>
                  <a:txBody>
                    <a:bodyPr/>
                    <a:lstStyle/>
                    <a:p>
                      <a:pPr marR="0" algn="ctr" rtl="0" fontAlgn="base">
                        <a:spcBef>
                          <a:spcPts val="0"/>
                        </a:spcBef>
                        <a:spcAft>
                          <a:spcPts val="0"/>
                        </a:spcAft>
                      </a:pPr>
                      <a:r>
                        <a:rPr lang="en-US" sz="1500">
                          <a:effectLst/>
                        </a:rPr>
                        <a:t>✔​</a:t>
                      </a:r>
                      <a:endParaRPr lang="en-US">
                        <a:effectLst/>
                      </a:endParaRPr>
                    </a:p>
                  </a:txBody>
                  <a:tcPr marL="0" marR="0" marT="0" marB="0" anchor="ctr"/>
                </a:tc>
                <a:extLst>
                  <a:ext uri="{0D108BD9-81ED-4DB2-BD59-A6C34878D82A}">
                    <a16:rowId xmlns:a16="http://schemas.microsoft.com/office/drawing/2014/main" val="3302055984"/>
                  </a:ext>
                </a:extLst>
              </a:tr>
              <a:tr h="555625">
                <a:tc>
                  <a:txBody>
                    <a:bodyPr/>
                    <a:lstStyle/>
                    <a:p>
                      <a:pPr marL="0" marR="0" indent="0" algn="l" rtl="0" eaLnBrk="1" fontAlgn="base" latinLnBrk="0" hangingPunct="1">
                        <a:spcBef>
                          <a:spcPts val="0"/>
                        </a:spcBef>
                        <a:spcAft>
                          <a:spcPts val="0"/>
                        </a:spcAft>
                      </a:pPr>
                      <a:r>
                        <a:rPr lang="en-US" sz="1600">
                          <a:effectLst/>
                        </a:rPr>
                        <a:t>Using the Knowledge graph</a:t>
                      </a:r>
                      <a:endParaRPr lang="en-US">
                        <a:effectLst/>
                      </a:endParaRPr>
                    </a:p>
                  </a:txBody>
                  <a:tcPr marL="0" marR="0" marT="0" marB="0" anchor="ctr"/>
                </a:tc>
                <a:tc>
                  <a:txBody>
                    <a:bodyPr/>
                    <a:lstStyle/>
                    <a:p>
                      <a:pPr marR="0" algn="ctr" rtl="0" fontAlgn="base">
                        <a:spcBef>
                          <a:spcPts val="0"/>
                        </a:spcBef>
                        <a:spcAft>
                          <a:spcPts val="0"/>
                        </a:spcAft>
                      </a:pPr>
                      <a:r>
                        <a:rPr lang="en-US" sz="1500">
                          <a:effectLst/>
                        </a:rPr>
                        <a:t>❌​</a:t>
                      </a:r>
                      <a:endParaRPr lang="en-US">
                        <a:effectLst/>
                      </a:endParaRPr>
                    </a:p>
                  </a:txBody>
                  <a:tcPr marL="0" marR="0" marT="0" marB="0" anchor="ctr"/>
                </a:tc>
                <a:tc>
                  <a:txBody>
                    <a:bodyPr/>
                    <a:lstStyle/>
                    <a:p>
                      <a:pPr marR="0" algn="ctr" rtl="0" fontAlgn="base">
                        <a:spcBef>
                          <a:spcPts val="0"/>
                        </a:spcBef>
                        <a:spcAft>
                          <a:spcPts val="0"/>
                        </a:spcAft>
                      </a:pPr>
                      <a:r>
                        <a:rPr lang="en-US" sz="1500">
                          <a:effectLst/>
                        </a:rPr>
                        <a:t>❌​</a:t>
                      </a:r>
                      <a:endParaRPr lang="en-US">
                        <a:effectLst/>
                      </a:endParaRPr>
                    </a:p>
                  </a:txBody>
                  <a:tcPr marL="0" marR="0" marT="0" marB="0" anchor="ctr"/>
                </a:tc>
                <a:tc>
                  <a:txBody>
                    <a:bodyPr/>
                    <a:lstStyle/>
                    <a:p>
                      <a:pPr marR="0" algn="ctr" rtl="0" fontAlgn="base">
                        <a:spcBef>
                          <a:spcPts val="0"/>
                        </a:spcBef>
                        <a:spcAft>
                          <a:spcPts val="0"/>
                        </a:spcAft>
                      </a:pPr>
                      <a:r>
                        <a:rPr lang="en-US" sz="1500">
                          <a:effectLst/>
                        </a:rPr>
                        <a:t>✔</a:t>
                      </a:r>
                      <a:endParaRPr lang="en-US">
                        <a:effectLst/>
                      </a:endParaRPr>
                    </a:p>
                  </a:txBody>
                  <a:tcPr marL="0" marR="0" marT="0" marB="0" anchor="ctr"/>
                </a:tc>
                <a:tc>
                  <a:txBody>
                    <a:bodyPr/>
                    <a:lstStyle/>
                    <a:p>
                      <a:pPr marR="0" algn="ctr" rtl="0" fontAlgn="base">
                        <a:spcBef>
                          <a:spcPts val="0"/>
                        </a:spcBef>
                        <a:spcAft>
                          <a:spcPts val="0"/>
                        </a:spcAft>
                      </a:pPr>
                      <a:r>
                        <a:rPr lang="en-US" sz="1500">
                          <a:effectLst/>
                        </a:rPr>
                        <a:t>❌​</a:t>
                      </a:r>
                      <a:endParaRPr lang="en-US">
                        <a:effectLst/>
                      </a:endParaRPr>
                    </a:p>
                  </a:txBody>
                  <a:tcPr marL="0" marR="0" marT="0" marB="0" anchor="ctr"/>
                </a:tc>
                <a:tc>
                  <a:txBody>
                    <a:bodyPr/>
                    <a:lstStyle/>
                    <a:p>
                      <a:pPr marR="0" algn="ctr" rtl="0" fontAlgn="base">
                        <a:spcBef>
                          <a:spcPts val="0"/>
                        </a:spcBef>
                        <a:spcAft>
                          <a:spcPts val="0"/>
                        </a:spcAft>
                      </a:pPr>
                      <a:r>
                        <a:rPr lang="en-US" sz="1500">
                          <a:effectLst/>
                        </a:rPr>
                        <a:t>✔​</a:t>
                      </a:r>
                      <a:endParaRPr lang="en-US">
                        <a:effectLst/>
                      </a:endParaRPr>
                    </a:p>
                  </a:txBody>
                  <a:tcPr marL="0" marR="0" marT="0" marB="0" anchor="ctr"/>
                </a:tc>
                <a:extLst>
                  <a:ext uri="{0D108BD9-81ED-4DB2-BD59-A6C34878D82A}">
                    <a16:rowId xmlns:a16="http://schemas.microsoft.com/office/drawing/2014/main" val="1155286405"/>
                  </a:ext>
                </a:extLst>
              </a:tr>
            </a:tbl>
          </a:graphicData>
        </a:graphic>
      </p:graphicFrame>
    </p:spTree>
    <p:extLst>
      <p:ext uri="{BB962C8B-B14F-4D97-AF65-F5344CB8AC3E}">
        <p14:creationId xmlns:p14="http://schemas.microsoft.com/office/powerpoint/2010/main" val="3640888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7939B2-D160-6473-9F2E-DBD268EDDF8F}"/>
              </a:ext>
            </a:extLst>
          </p:cNvPr>
          <p:cNvSpPr txBox="1"/>
          <p:nvPr/>
        </p:nvSpPr>
        <p:spPr>
          <a:xfrm>
            <a:off x="339838" y="761839"/>
            <a:ext cx="11499010"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sz="2800">
                <a:solidFill>
                  <a:schemeClr val="dk1"/>
                </a:solidFill>
                <a:ea typeface="Cambria"/>
              </a:rPr>
              <a:t>“How does categorizing Bloom’s taxonomy level questions understand by the students?”</a:t>
            </a:r>
          </a:p>
          <a:p>
            <a:pPr marL="457200" indent="-457200">
              <a:buFont typeface="Arial" panose="020B0604020202020204" pitchFamily="34" charset="0"/>
              <a:buChar char="•"/>
            </a:pPr>
            <a:endParaRPr lang="en-US" sz="2800"/>
          </a:p>
          <a:p>
            <a:pPr marL="457200" indent="-457200">
              <a:buFont typeface="Arial" panose="020B0604020202020204" pitchFamily="34" charset="0"/>
              <a:buChar char="•"/>
            </a:pPr>
            <a:r>
              <a:rPr lang="en-US" sz="2800">
                <a:solidFill>
                  <a:schemeClr val="dk1"/>
                </a:solidFill>
                <a:ea typeface="Cambria"/>
              </a:rPr>
              <a:t>“What factors, such as the size and complexity of the knowledge graph or the level of Bloom's Taxonomy used, influence the quality and usefulness of the generated questions and answers?”</a:t>
            </a:r>
          </a:p>
          <a:p>
            <a:pPr marL="457200" indent="-457200">
              <a:buFont typeface="Arial" panose="020B0604020202020204" pitchFamily="34" charset="0"/>
              <a:buChar char="•"/>
            </a:pPr>
            <a:endParaRPr lang="en-US" sz="2800"/>
          </a:p>
          <a:p>
            <a:pPr marL="457200" indent="-457200">
              <a:buFont typeface="Arial" panose="020B0604020202020204" pitchFamily="34" charset="0"/>
              <a:buChar char="•"/>
            </a:pPr>
            <a:r>
              <a:rPr lang="en-US" sz="2800">
                <a:solidFill>
                  <a:schemeClr val="dk1"/>
                </a:solidFill>
                <a:ea typeface="Cambria"/>
              </a:rPr>
              <a:t>“How does categorizing the generated questions and answers according to Bloom's Taxonomy impact the effectiveness of the self-study tool?”</a:t>
            </a:r>
          </a:p>
          <a:p>
            <a:pPr marL="457200" indent="-457200">
              <a:buFont typeface="Arial" panose="020B0604020202020204" pitchFamily="34" charset="0"/>
              <a:buChar char="•"/>
            </a:pPr>
            <a:endParaRPr lang="en-US" sz="2800"/>
          </a:p>
          <a:p>
            <a:pPr marL="457200" indent="-457200">
              <a:buFont typeface="Arial" panose="020B0604020202020204" pitchFamily="34" charset="0"/>
              <a:buChar char="•"/>
            </a:pPr>
            <a:r>
              <a:rPr lang="en-US" sz="2800">
                <a:solidFill>
                  <a:schemeClr val="dk1"/>
                </a:solidFill>
                <a:ea typeface="Cambria"/>
              </a:rPr>
              <a:t>"How effective is the use of a knowledge graph in generating sets of questions and answers to support self-study for students?”</a:t>
            </a:r>
          </a:p>
        </p:txBody>
      </p:sp>
      <p:sp>
        <p:nvSpPr>
          <p:cNvPr id="5" name="TextBox 4">
            <a:extLst>
              <a:ext uri="{FF2B5EF4-FFF2-40B4-BE49-F238E27FC236}">
                <a16:creationId xmlns:a16="http://schemas.microsoft.com/office/drawing/2014/main" id="{10DCC3C9-9129-7246-EAF5-A91DBE5483CC}"/>
              </a:ext>
            </a:extLst>
          </p:cNvPr>
          <p:cNvSpPr txBox="1"/>
          <p:nvPr/>
        </p:nvSpPr>
        <p:spPr>
          <a:xfrm>
            <a:off x="3865762" y="70935"/>
            <a:ext cx="446047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latin typeface="+mj-lt"/>
                <a:cs typeface="Arial"/>
              </a:rPr>
              <a:t>Research Questions</a:t>
            </a:r>
            <a:endParaRPr lang="en-US" sz="4000" b="1">
              <a:latin typeface="+mj-lt"/>
            </a:endParaRPr>
          </a:p>
        </p:txBody>
      </p:sp>
      <p:sp>
        <p:nvSpPr>
          <p:cNvPr id="6" name="TextBox 5">
            <a:extLst>
              <a:ext uri="{FF2B5EF4-FFF2-40B4-BE49-F238E27FC236}">
                <a16:creationId xmlns:a16="http://schemas.microsoft.com/office/drawing/2014/main" id="{80B0D50E-8F35-32F7-C47D-384AB04647EF}"/>
              </a:ext>
            </a:extLst>
          </p:cNvPr>
          <p:cNvSpPr txBox="1"/>
          <p:nvPr/>
        </p:nvSpPr>
        <p:spPr>
          <a:xfrm>
            <a:off x="2833511" y="6417733"/>
            <a:ext cx="53537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ambria"/>
              </a:rPr>
              <a:t>IT20126438</a:t>
            </a:r>
            <a:r>
              <a:rPr lang="en-US">
                <a:latin typeface="Cambria"/>
              </a:rPr>
              <a:t>  |   </a:t>
            </a:r>
            <a:r>
              <a:rPr lang="en-US" err="1">
                <a:latin typeface="Cambria"/>
              </a:rPr>
              <a:t>Colambage</a:t>
            </a:r>
            <a:r>
              <a:rPr lang="en-US">
                <a:latin typeface="Cambria"/>
              </a:rPr>
              <a:t> K.G</a:t>
            </a:r>
            <a:r>
              <a:rPr lang="en-US" b="1">
                <a:latin typeface="Cambria"/>
              </a:rPr>
              <a:t>   </a:t>
            </a:r>
            <a:r>
              <a:rPr lang="en-US">
                <a:latin typeface="Cambria"/>
              </a:rPr>
              <a:t>|   TMP-23-035</a:t>
            </a:r>
            <a:r>
              <a:rPr lang="en-US">
                <a:latin typeface="Cambria"/>
                <a:ea typeface="Cambria"/>
              </a:rPr>
              <a:t>​</a:t>
            </a:r>
            <a:endParaRPr lang="en-US"/>
          </a:p>
        </p:txBody>
      </p:sp>
    </p:spTree>
    <p:extLst>
      <p:ext uri="{BB962C8B-B14F-4D97-AF65-F5344CB8AC3E}">
        <p14:creationId xmlns:p14="http://schemas.microsoft.com/office/powerpoint/2010/main" val="1910157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BA4574-4EDF-1AF5-8EDC-02D7DAE6CA6D}"/>
              </a:ext>
            </a:extLst>
          </p:cNvPr>
          <p:cNvSpPr txBox="1"/>
          <p:nvPr/>
        </p:nvSpPr>
        <p:spPr>
          <a:xfrm>
            <a:off x="829732" y="1228397"/>
            <a:ext cx="10123312"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sz="2800">
                <a:solidFill>
                  <a:schemeClr val="dk1"/>
                </a:solidFill>
                <a:ea typeface="Cambria"/>
              </a:rPr>
              <a:t>The main objective of a project is the overarching goal that the project aims to achieve. It represents the desired outcome or end result of the project. The main objective provides a clear direction and focus for the project team and stakeholders to work towards.</a:t>
            </a:r>
          </a:p>
          <a:p>
            <a:pPr>
              <a:buChar char="•"/>
            </a:pPr>
            <a:endParaRPr lang="en-US" sz="2800">
              <a:solidFill>
                <a:schemeClr val="dk1"/>
              </a:solidFill>
              <a:ea typeface="Cambria"/>
            </a:endParaRPr>
          </a:p>
          <a:p>
            <a:pPr marL="457200" indent="-457200">
              <a:buFont typeface="Arial" panose="020B0604020202020204" pitchFamily="34" charset="0"/>
              <a:buChar char="•"/>
            </a:pPr>
            <a:r>
              <a:rPr lang="en-US" sz="2800">
                <a:solidFill>
                  <a:schemeClr val="dk1"/>
                </a:solidFill>
                <a:ea typeface="Cambria"/>
              </a:rPr>
              <a:t>When generating questions and answers using a knowledge graph and categorizing them according to Bloom's Taxonomy, here are some examples of how the main objective can be addressed</a:t>
            </a:r>
          </a:p>
        </p:txBody>
      </p:sp>
      <p:sp>
        <p:nvSpPr>
          <p:cNvPr id="4" name="TextBox 3">
            <a:extLst>
              <a:ext uri="{FF2B5EF4-FFF2-40B4-BE49-F238E27FC236}">
                <a16:creationId xmlns:a16="http://schemas.microsoft.com/office/drawing/2014/main" id="{5A493E32-40A6-C91A-AF2C-F03B5EC7B9CC}"/>
              </a:ext>
            </a:extLst>
          </p:cNvPr>
          <p:cNvSpPr txBox="1"/>
          <p:nvPr/>
        </p:nvSpPr>
        <p:spPr>
          <a:xfrm>
            <a:off x="4193713" y="404069"/>
            <a:ext cx="339535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latin typeface="+mj-lt"/>
                <a:cs typeface="Arial"/>
              </a:rPr>
              <a:t>Main objectives</a:t>
            </a:r>
            <a:endParaRPr lang="en-US" sz="4000">
              <a:latin typeface="+mj-lt"/>
            </a:endParaRPr>
          </a:p>
        </p:txBody>
      </p:sp>
      <p:sp>
        <p:nvSpPr>
          <p:cNvPr id="5" name="TextBox 4">
            <a:extLst>
              <a:ext uri="{FF2B5EF4-FFF2-40B4-BE49-F238E27FC236}">
                <a16:creationId xmlns:a16="http://schemas.microsoft.com/office/drawing/2014/main" id="{ED3DB2E5-5DB7-8795-5738-178053479A05}"/>
              </a:ext>
            </a:extLst>
          </p:cNvPr>
          <p:cNvSpPr txBox="1"/>
          <p:nvPr/>
        </p:nvSpPr>
        <p:spPr>
          <a:xfrm>
            <a:off x="3045178" y="6431844"/>
            <a:ext cx="54666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ambria"/>
              </a:rPr>
              <a:t>IT20126438</a:t>
            </a:r>
            <a:r>
              <a:rPr lang="en-US">
                <a:latin typeface="Cambria"/>
              </a:rPr>
              <a:t>  |   Colambage K.G</a:t>
            </a:r>
            <a:r>
              <a:rPr lang="en-US" b="1">
                <a:latin typeface="Cambria"/>
              </a:rPr>
              <a:t>   </a:t>
            </a:r>
            <a:r>
              <a:rPr lang="en-US">
                <a:latin typeface="Cambria"/>
              </a:rPr>
              <a:t>|   TMP-23-035​</a:t>
            </a:r>
            <a:endParaRPr lang="en-US"/>
          </a:p>
        </p:txBody>
      </p:sp>
    </p:spTree>
    <p:extLst>
      <p:ext uri="{BB962C8B-B14F-4D97-AF65-F5344CB8AC3E}">
        <p14:creationId xmlns:p14="http://schemas.microsoft.com/office/powerpoint/2010/main" val="2997872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33C186-802B-61E6-F66A-E9E5B8924C35}"/>
              </a:ext>
            </a:extLst>
          </p:cNvPr>
          <p:cNvSpPr>
            <a:spLocks noGrp="1"/>
          </p:cNvSpPr>
          <p:nvPr>
            <p:ph type="dt" sz="half" idx="10"/>
          </p:nvPr>
        </p:nvSpPr>
        <p:spPr/>
        <p:txBody>
          <a:bodyPr/>
          <a:lstStyle/>
          <a:p>
            <a:fld id="{15E70367-D13A-4476-9EC5-2C7950DBEFAF}" type="datetime1">
              <a:rPr lang="en-US"/>
              <a:t>2023-04-06</a:t>
            </a:fld>
            <a:endParaRPr lang="en-US"/>
          </a:p>
        </p:txBody>
      </p:sp>
      <p:sp>
        <p:nvSpPr>
          <p:cNvPr id="3" name="Slide Number Placeholder 2">
            <a:extLst>
              <a:ext uri="{FF2B5EF4-FFF2-40B4-BE49-F238E27FC236}">
                <a16:creationId xmlns:a16="http://schemas.microsoft.com/office/drawing/2014/main" id="{7C278CCC-1BA9-2D23-18F1-4E134CDB8FA0}"/>
              </a:ext>
            </a:extLst>
          </p:cNvPr>
          <p:cNvSpPr>
            <a:spLocks noGrp="1"/>
          </p:cNvSpPr>
          <p:nvPr>
            <p:ph type="sldNum" sz="quarter" idx="12"/>
          </p:nvPr>
        </p:nvSpPr>
        <p:spPr/>
        <p:txBody>
          <a:bodyPr/>
          <a:lstStyle/>
          <a:p>
            <a:fld id="{D57F1E4F-1CFF-5643-939E-217C01CDF565}" type="slidenum">
              <a:rPr lang="en-US" smtClean="0"/>
              <a:pPr/>
              <a:t>27</a:t>
            </a:fld>
            <a:endParaRPr lang="en-US"/>
          </a:p>
        </p:txBody>
      </p:sp>
      <p:sp>
        <p:nvSpPr>
          <p:cNvPr id="4" name="TextBox 3">
            <a:extLst>
              <a:ext uri="{FF2B5EF4-FFF2-40B4-BE49-F238E27FC236}">
                <a16:creationId xmlns:a16="http://schemas.microsoft.com/office/drawing/2014/main" id="{3A562286-240F-C496-2CAA-50F50CDA15A9}"/>
              </a:ext>
            </a:extLst>
          </p:cNvPr>
          <p:cNvSpPr txBox="1"/>
          <p:nvPr/>
        </p:nvSpPr>
        <p:spPr>
          <a:xfrm>
            <a:off x="431161" y="459382"/>
            <a:ext cx="11125199" cy="56784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AutoNum type="arabicPeriod"/>
            </a:pPr>
            <a:endParaRPr lang="en-US" sz="2700">
              <a:solidFill>
                <a:schemeClr val="dk1"/>
              </a:solidFill>
              <a:latin typeface="Cambria"/>
              <a:ea typeface="Cambria"/>
            </a:endParaRPr>
          </a:p>
          <a:p>
            <a:pPr marL="457200" indent="-457200">
              <a:buFont typeface="Arial" panose="020B0604020202020204" pitchFamily="34" charset="0"/>
              <a:buChar char="•"/>
            </a:pPr>
            <a:r>
              <a:rPr lang="en-US" sz="2800">
                <a:solidFill>
                  <a:schemeClr val="dk1"/>
                </a:solidFill>
                <a:ea typeface="Cambria"/>
              </a:rPr>
              <a:t>To develop a knowledge graph that includes relevant concepts and relationships for a given topic[1].</a:t>
            </a:r>
            <a:endParaRPr lang="en-US" sz="2800">
              <a:solidFill>
                <a:schemeClr val="dk1"/>
              </a:solidFill>
            </a:endParaRPr>
          </a:p>
          <a:p>
            <a:pPr marL="457200" indent="-457200">
              <a:buFont typeface="Arial" panose="020B0604020202020204" pitchFamily="34" charset="0"/>
              <a:buChar char="•"/>
            </a:pPr>
            <a:r>
              <a:rPr lang="en-US" sz="2800">
                <a:solidFill>
                  <a:schemeClr val="dk1"/>
                </a:solidFill>
                <a:ea typeface="Cambria"/>
              </a:rPr>
              <a:t>To use the knowledge graph to generate a set of self-study questions and answers.</a:t>
            </a:r>
          </a:p>
          <a:p>
            <a:pPr marL="457200" indent="-457200">
              <a:buFont typeface="Arial" panose="020B0604020202020204" pitchFamily="34" charset="0"/>
              <a:buChar char="•"/>
            </a:pPr>
            <a:r>
              <a:rPr lang="en-US" sz="2800">
                <a:solidFill>
                  <a:schemeClr val="dk1"/>
                </a:solidFill>
                <a:ea typeface="Cambria"/>
              </a:rPr>
              <a:t>Develop an algorithm to generate questions and answers from the knowledge graph</a:t>
            </a:r>
          </a:p>
          <a:p>
            <a:pPr marL="457200" indent="-457200">
              <a:buFont typeface="Arial" panose="020B0604020202020204" pitchFamily="34" charset="0"/>
              <a:buChar char="•"/>
            </a:pPr>
            <a:r>
              <a:rPr lang="en-US" sz="2800">
                <a:solidFill>
                  <a:schemeClr val="dk1"/>
                </a:solidFill>
                <a:ea typeface="Cambria"/>
              </a:rPr>
              <a:t>To categorize the self-study questions and answers according to Bloom's Taxonomy.</a:t>
            </a:r>
          </a:p>
          <a:p>
            <a:pPr marL="457200" indent="-457200">
              <a:buFont typeface="Arial" panose="020B0604020202020204" pitchFamily="34" charset="0"/>
              <a:buChar char="•"/>
            </a:pPr>
            <a:r>
              <a:rPr lang="en-US" sz="2800">
                <a:solidFill>
                  <a:schemeClr val="dk1"/>
                </a:solidFill>
                <a:ea typeface="Cambria"/>
              </a:rPr>
              <a:t>To generate a set of questions and answers that cover different levels of Bloom's Taxonomy.</a:t>
            </a:r>
          </a:p>
          <a:p>
            <a:pPr marL="457200" indent="-457200">
              <a:buFont typeface="Arial" panose="020B0604020202020204" pitchFamily="34" charset="0"/>
              <a:buChar char="•"/>
            </a:pPr>
            <a:r>
              <a:rPr lang="en-US" sz="2800">
                <a:solidFill>
                  <a:schemeClr val="dk1"/>
                </a:solidFill>
                <a:ea typeface="Cambria"/>
              </a:rPr>
              <a:t>Categorize the questions and answers according to the identified Bloom's Taxonomy levels.</a:t>
            </a:r>
            <a:endParaRPr lang="en-US" sz="2700">
              <a:solidFill>
                <a:schemeClr val="dk1"/>
              </a:solidFill>
              <a:latin typeface="Cambria"/>
              <a:ea typeface="Cambria"/>
            </a:endParaRPr>
          </a:p>
        </p:txBody>
      </p:sp>
      <p:sp>
        <p:nvSpPr>
          <p:cNvPr id="5" name="TextBox 4">
            <a:extLst>
              <a:ext uri="{FF2B5EF4-FFF2-40B4-BE49-F238E27FC236}">
                <a16:creationId xmlns:a16="http://schemas.microsoft.com/office/drawing/2014/main" id="{C9762E12-DE17-157B-C76C-C06ADEBB5B76}"/>
              </a:ext>
            </a:extLst>
          </p:cNvPr>
          <p:cNvSpPr txBox="1"/>
          <p:nvPr/>
        </p:nvSpPr>
        <p:spPr>
          <a:xfrm>
            <a:off x="3148078" y="136525"/>
            <a:ext cx="58958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latin typeface="+mj-lt"/>
                <a:cs typeface="Arial"/>
              </a:rPr>
              <a:t>Specific and sub objectives</a:t>
            </a:r>
            <a:endParaRPr lang="en-US" sz="4000" b="1">
              <a:latin typeface="+mj-lt"/>
            </a:endParaRPr>
          </a:p>
        </p:txBody>
      </p:sp>
      <p:sp>
        <p:nvSpPr>
          <p:cNvPr id="6" name="TextBox 5">
            <a:extLst>
              <a:ext uri="{FF2B5EF4-FFF2-40B4-BE49-F238E27FC236}">
                <a16:creationId xmlns:a16="http://schemas.microsoft.com/office/drawing/2014/main" id="{C0A5ED81-0F1B-5074-F8BD-A74863263B2F}"/>
              </a:ext>
            </a:extLst>
          </p:cNvPr>
          <p:cNvSpPr txBox="1"/>
          <p:nvPr/>
        </p:nvSpPr>
        <p:spPr>
          <a:xfrm>
            <a:off x="2650067" y="6403622"/>
            <a:ext cx="5410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ambria"/>
              </a:rPr>
              <a:t>IT20126438</a:t>
            </a:r>
            <a:r>
              <a:rPr lang="en-US">
                <a:latin typeface="Cambria"/>
              </a:rPr>
              <a:t>  |   </a:t>
            </a:r>
            <a:r>
              <a:rPr lang="en-US" err="1">
                <a:latin typeface="Cambria"/>
              </a:rPr>
              <a:t>Colambage</a:t>
            </a:r>
            <a:r>
              <a:rPr lang="en-US">
                <a:latin typeface="Cambria"/>
              </a:rPr>
              <a:t> K.G</a:t>
            </a:r>
            <a:r>
              <a:rPr lang="en-US" b="1">
                <a:latin typeface="Cambria"/>
              </a:rPr>
              <a:t>   </a:t>
            </a:r>
            <a:r>
              <a:rPr lang="en-US">
                <a:latin typeface="Cambria"/>
              </a:rPr>
              <a:t>|   TMP-23-035</a:t>
            </a:r>
            <a:r>
              <a:rPr lang="en-US">
                <a:latin typeface="Cambria"/>
                <a:ea typeface="Cambria"/>
              </a:rPr>
              <a:t>​</a:t>
            </a:r>
            <a:endParaRPr lang="en-US"/>
          </a:p>
        </p:txBody>
      </p:sp>
    </p:spTree>
    <p:extLst>
      <p:ext uri="{BB962C8B-B14F-4D97-AF65-F5344CB8AC3E}">
        <p14:creationId xmlns:p14="http://schemas.microsoft.com/office/powerpoint/2010/main" val="3443927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132D77-695C-108C-F196-7E0DFB7B52A5}"/>
              </a:ext>
            </a:extLst>
          </p:cNvPr>
          <p:cNvSpPr>
            <a:spLocks noGrp="1"/>
          </p:cNvSpPr>
          <p:nvPr>
            <p:ph type="dt" sz="half" idx="10"/>
          </p:nvPr>
        </p:nvSpPr>
        <p:spPr/>
        <p:txBody>
          <a:bodyPr/>
          <a:lstStyle/>
          <a:p>
            <a:fld id="{2FD91A21-0585-4DAA-900B-114307D32CB7}" type="datetime1">
              <a:rPr lang="en-US"/>
              <a:t>2023-04-06</a:t>
            </a:fld>
            <a:endParaRPr lang="en-US"/>
          </a:p>
        </p:txBody>
      </p:sp>
      <p:sp>
        <p:nvSpPr>
          <p:cNvPr id="3" name="Slide Number Placeholder 2">
            <a:extLst>
              <a:ext uri="{FF2B5EF4-FFF2-40B4-BE49-F238E27FC236}">
                <a16:creationId xmlns:a16="http://schemas.microsoft.com/office/drawing/2014/main" id="{6A123A3B-1599-F754-CA85-C7D47FC7932B}"/>
              </a:ext>
            </a:extLst>
          </p:cNvPr>
          <p:cNvSpPr>
            <a:spLocks noGrp="1"/>
          </p:cNvSpPr>
          <p:nvPr>
            <p:ph type="sldNum" sz="quarter" idx="12"/>
          </p:nvPr>
        </p:nvSpPr>
        <p:spPr/>
        <p:txBody>
          <a:bodyPr/>
          <a:lstStyle/>
          <a:p>
            <a:fld id="{D57F1E4F-1CFF-5643-939E-217C01CDF565}" type="slidenum">
              <a:rPr lang="en-US" smtClean="0"/>
              <a:pPr/>
              <a:t>28</a:t>
            </a:fld>
            <a:endParaRPr lang="en-US"/>
          </a:p>
        </p:txBody>
      </p:sp>
      <p:sp>
        <p:nvSpPr>
          <p:cNvPr id="4" name="TextBox 3">
            <a:extLst>
              <a:ext uri="{FF2B5EF4-FFF2-40B4-BE49-F238E27FC236}">
                <a16:creationId xmlns:a16="http://schemas.microsoft.com/office/drawing/2014/main" id="{3CDABCAB-3342-BC13-70B0-025D175C0762}"/>
              </a:ext>
            </a:extLst>
          </p:cNvPr>
          <p:cNvSpPr txBox="1"/>
          <p:nvPr/>
        </p:nvSpPr>
        <p:spPr>
          <a:xfrm>
            <a:off x="411193" y="1072551"/>
            <a:ext cx="11010179" cy="5293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Arial"/>
              </a:rPr>
              <a:t>•</a:t>
            </a:r>
            <a:r>
              <a:rPr lang="en-US" sz="2000">
                <a:ea typeface="Cambria"/>
              </a:rPr>
              <a:t>Input knowledge graph: Your component must accept an input knowledge graph that contains structured data that can be used to generate questions and answers.</a:t>
            </a:r>
          </a:p>
          <a:p>
            <a:endParaRPr lang="en-US" sz="2000">
              <a:ea typeface="Cambria"/>
              <a:cs typeface="Arial"/>
            </a:endParaRPr>
          </a:p>
          <a:p>
            <a:r>
              <a:rPr lang="en-US" sz="2000">
                <a:cs typeface="Arial"/>
              </a:rPr>
              <a:t>•</a:t>
            </a:r>
            <a:r>
              <a:rPr lang="en-US" sz="2000">
                <a:ea typeface="Cambria"/>
              </a:rPr>
              <a:t>Question generation algorithm: Your component must have a question generation algorithm that can automatically generate questions based on the input knowledge graph.</a:t>
            </a:r>
          </a:p>
          <a:p>
            <a:endParaRPr lang="en-US" sz="2000">
              <a:ea typeface="Cambria"/>
              <a:cs typeface="Arial"/>
            </a:endParaRPr>
          </a:p>
          <a:p>
            <a:r>
              <a:rPr lang="en-US" sz="2000">
                <a:cs typeface="Arial"/>
              </a:rPr>
              <a:t>•</a:t>
            </a:r>
            <a:r>
              <a:rPr lang="en-US" sz="2000">
                <a:ea typeface="Cambria"/>
              </a:rPr>
              <a:t>Answer generation algorithm: Your component must have an answer generation algorithm that can automatically generate answers based on the input knowledge graph.</a:t>
            </a:r>
          </a:p>
          <a:p>
            <a:endParaRPr lang="en-US" sz="2000">
              <a:ea typeface="Cambria"/>
              <a:cs typeface="Arial"/>
            </a:endParaRPr>
          </a:p>
          <a:p>
            <a:r>
              <a:rPr lang="en-US" sz="2000">
                <a:cs typeface="Arial"/>
              </a:rPr>
              <a:t>•</a:t>
            </a:r>
            <a:r>
              <a:rPr lang="en-US" sz="2000">
                <a:ea typeface="Cambria"/>
              </a:rPr>
              <a:t>Bloom's taxonomy categorization: Your component must be able to categorize the generated questions according to the levels of Bloom's taxonomy.</a:t>
            </a:r>
          </a:p>
          <a:p>
            <a:endParaRPr lang="en-US" sz="2000">
              <a:ea typeface="Cambria"/>
              <a:cs typeface="Arial"/>
            </a:endParaRPr>
          </a:p>
          <a:p>
            <a:r>
              <a:rPr lang="en-US" sz="2000">
                <a:cs typeface="Arial"/>
              </a:rPr>
              <a:t>•</a:t>
            </a:r>
            <a:r>
              <a:rPr lang="en-US" sz="2000">
                <a:ea typeface="Cambria"/>
              </a:rPr>
              <a:t>User interface: Your component should have a user interface to allow users to input the knowledge graph and interact with the generated questions and answers.</a:t>
            </a:r>
          </a:p>
          <a:p>
            <a:r>
              <a:rPr lang="en-US" sz="2000">
                <a:cs typeface="Arial"/>
              </a:rPr>
              <a:t>•</a:t>
            </a:r>
            <a:r>
              <a:rPr lang="en-US" sz="2000">
                <a:ea typeface="Cambria"/>
              </a:rPr>
              <a:t>Scalability: Your component should be able to handle large knowledge graphs and generate a large number of questions and answers in a reasonable amount of time.</a:t>
            </a:r>
          </a:p>
          <a:p>
            <a:endParaRPr lang="en-US">
              <a:latin typeface="Arial"/>
              <a:ea typeface="Cambria"/>
              <a:cs typeface="Arial"/>
            </a:endParaRPr>
          </a:p>
        </p:txBody>
      </p:sp>
      <p:sp>
        <p:nvSpPr>
          <p:cNvPr id="5" name="TextBox 4">
            <a:extLst>
              <a:ext uri="{FF2B5EF4-FFF2-40B4-BE49-F238E27FC236}">
                <a16:creationId xmlns:a16="http://schemas.microsoft.com/office/drawing/2014/main" id="{763E255B-BF48-5C95-CB75-FFAEF72ED235}"/>
              </a:ext>
            </a:extLst>
          </p:cNvPr>
          <p:cNvSpPr txBox="1"/>
          <p:nvPr/>
        </p:nvSpPr>
        <p:spPr>
          <a:xfrm>
            <a:off x="3452159" y="364665"/>
            <a:ext cx="528768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latin typeface="+mj-lt"/>
              </a:rPr>
              <a:t>Functional Requirements</a:t>
            </a:r>
          </a:p>
        </p:txBody>
      </p:sp>
      <p:sp>
        <p:nvSpPr>
          <p:cNvPr id="6" name="TextBox 5">
            <a:extLst>
              <a:ext uri="{FF2B5EF4-FFF2-40B4-BE49-F238E27FC236}">
                <a16:creationId xmlns:a16="http://schemas.microsoft.com/office/drawing/2014/main" id="{1DFAD613-BAA8-7C09-B0A5-0B426DA3F210}"/>
              </a:ext>
            </a:extLst>
          </p:cNvPr>
          <p:cNvSpPr txBox="1"/>
          <p:nvPr/>
        </p:nvSpPr>
        <p:spPr>
          <a:xfrm>
            <a:off x="2664178" y="6431845"/>
            <a:ext cx="53255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ambria"/>
              </a:rPr>
              <a:t>IT20126438</a:t>
            </a:r>
            <a:r>
              <a:rPr lang="en-US">
                <a:latin typeface="Cambria"/>
              </a:rPr>
              <a:t>  |   </a:t>
            </a:r>
            <a:r>
              <a:rPr lang="en-US" err="1">
                <a:latin typeface="Cambria"/>
              </a:rPr>
              <a:t>Colambage</a:t>
            </a:r>
            <a:r>
              <a:rPr lang="en-US">
                <a:latin typeface="Cambria"/>
              </a:rPr>
              <a:t> K.G</a:t>
            </a:r>
            <a:r>
              <a:rPr lang="en-US" b="1">
                <a:latin typeface="Cambria"/>
              </a:rPr>
              <a:t>   </a:t>
            </a:r>
            <a:r>
              <a:rPr lang="en-US">
                <a:latin typeface="Cambria"/>
              </a:rPr>
              <a:t>|   TMP-23-035</a:t>
            </a:r>
            <a:r>
              <a:rPr lang="en-US">
                <a:latin typeface="Cambria"/>
                <a:ea typeface="Cambria"/>
              </a:rPr>
              <a:t>​</a:t>
            </a:r>
            <a:endParaRPr lang="en-US"/>
          </a:p>
        </p:txBody>
      </p:sp>
    </p:spTree>
    <p:extLst>
      <p:ext uri="{BB962C8B-B14F-4D97-AF65-F5344CB8AC3E}">
        <p14:creationId xmlns:p14="http://schemas.microsoft.com/office/powerpoint/2010/main" val="1625398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BB3B04-2CAE-D074-714F-143D78B67882}"/>
              </a:ext>
            </a:extLst>
          </p:cNvPr>
          <p:cNvSpPr>
            <a:spLocks noGrp="1"/>
          </p:cNvSpPr>
          <p:nvPr>
            <p:ph type="dt" sz="half" idx="10"/>
          </p:nvPr>
        </p:nvSpPr>
        <p:spPr/>
        <p:txBody>
          <a:bodyPr/>
          <a:lstStyle/>
          <a:p>
            <a:fld id="{4253F79F-2F50-43EB-B23E-4F779A71FCDD}" type="datetime1">
              <a:rPr lang="en-US"/>
              <a:t>2023-04-06</a:t>
            </a:fld>
            <a:endParaRPr lang="en-US"/>
          </a:p>
        </p:txBody>
      </p:sp>
      <p:sp>
        <p:nvSpPr>
          <p:cNvPr id="3" name="Slide Number Placeholder 2">
            <a:extLst>
              <a:ext uri="{FF2B5EF4-FFF2-40B4-BE49-F238E27FC236}">
                <a16:creationId xmlns:a16="http://schemas.microsoft.com/office/drawing/2014/main" id="{C482389B-0AB3-0B04-4B90-95E752A355B3}"/>
              </a:ext>
            </a:extLst>
          </p:cNvPr>
          <p:cNvSpPr>
            <a:spLocks noGrp="1"/>
          </p:cNvSpPr>
          <p:nvPr>
            <p:ph type="sldNum" sz="quarter" idx="12"/>
          </p:nvPr>
        </p:nvSpPr>
        <p:spPr/>
        <p:txBody>
          <a:bodyPr/>
          <a:lstStyle/>
          <a:p>
            <a:fld id="{D57F1E4F-1CFF-5643-939E-217C01CDF565}" type="slidenum">
              <a:rPr lang="en-US" smtClean="0"/>
              <a:pPr/>
              <a:t>29</a:t>
            </a:fld>
            <a:endParaRPr lang="en-US"/>
          </a:p>
        </p:txBody>
      </p:sp>
      <p:sp>
        <p:nvSpPr>
          <p:cNvPr id="4" name="TextBox 3">
            <a:extLst>
              <a:ext uri="{FF2B5EF4-FFF2-40B4-BE49-F238E27FC236}">
                <a16:creationId xmlns:a16="http://schemas.microsoft.com/office/drawing/2014/main" id="{02A2A367-1CDE-7E6F-D311-C8C86DA50CFE}"/>
              </a:ext>
            </a:extLst>
          </p:cNvPr>
          <p:cNvSpPr txBox="1"/>
          <p:nvPr/>
        </p:nvSpPr>
        <p:spPr>
          <a:xfrm>
            <a:off x="409728" y="128262"/>
            <a:ext cx="11372543" cy="60631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a:ea typeface="+mn-lt"/>
                <a:cs typeface="+mn-lt"/>
              </a:rPr>
              <a:t>         </a:t>
            </a:r>
            <a:r>
              <a:rPr lang="en-US" sz="3600" b="1">
                <a:ea typeface="+mn-lt"/>
                <a:cs typeface="+mn-lt"/>
              </a:rPr>
              <a:t>  </a:t>
            </a:r>
            <a:r>
              <a:rPr lang="en-US" sz="4000" b="1">
                <a:ea typeface="+mn-lt"/>
                <a:cs typeface="+mn-lt"/>
              </a:rPr>
              <a:t> </a:t>
            </a:r>
            <a:r>
              <a:rPr lang="en-US" sz="4000" b="1">
                <a:latin typeface="+mj-lt"/>
                <a:ea typeface="+mn-lt"/>
                <a:cs typeface="+mn-lt"/>
              </a:rPr>
              <a:t>Non-functional Requirements</a:t>
            </a:r>
          </a:p>
          <a:p>
            <a:pPr algn="ctr"/>
            <a:endParaRPr lang="en-US" sz="4000" b="1">
              <a:solidFill>
                <a:schemeClr val="dk1"/>
              </a:solidFill>
              <a:latin typeface="+mj-lt"/>
              <a:ea typeface="Cambria"/>
            </a:endParaRPr>
          </a:p>
          <a:p>
            <a:pPr marL="457200" indent="-457200">
              <a:buFont typeface="Arial" panose="020B0604020202020204" pitchFamily="34" charset="0"/>
              <a:buChar char="•"/>
            </a:pPr>
            <a:r>
              <a:rPr lang="en-US" sz="2800">
                <a:solidFill>
                  <a:schemeClr val="dk1"/>
                </a:solidFill>
                <a:ea typeface="Cambria"/>
              </a:rPr>
              <a:t>Performance: Your component should be able to generate questions and answers quickly and efficiently, even with large amounts of data.</a:t>
            </a:r>
            <a:endParaRPr lang="en-US" sz="2800">
              <a:solidFill>
                <a:schemeClr val="dk1"/>
              </a:solidFill>
              <a:cs typeface="Calibri"/>
            </a:endParaRPr>
          </a:p>
          <a:p>
            <a:pPr>
              <a:buChar char="•"/>
            </a:pPr>
            <a:endParaRPr lang="en-US" sz="2800">
              <a:solidFill>
                <a:schemeClr val="dk1"/>
              </a:solidFill>
              <a:ea typeface="Cambria"/>
            </a:endParaRPr>
          </a:p>
          <a:p>
            <a:pPr marL="457200" indent="-457200">
              <a:buFont typeface="Arial" panose="020B0604020202020204" pitchFamily="34" charset="0"/>
              <a:buChar char="•"/>
            </a:pPr>
            <a:r>
              <a:rPr lang="en-US" sz="2800">
                <a:solidFill>
                  <a:schemeClr val="dk1"/>
                </a:solidFill>
                <a:ea typeface="Cambria"/>
              </a:rPr>
              <a:t>Scalability: The component should be designed to handle increasing amounts of data and user traffic over time.</a:t>
            </a:r>
          </a:p>
          <a:p>
            <a:pPr marL="457200" indent="-457200">
              <a:buFont typeface="Arial" panose="020B0604020202020204" pitchFamily="34" charset="0"/>
              <a:buChar char="•"/>
            </a:pPr>
            <a:endParaRPr lang="en-US" sz="2800">
              <a:solidFill>
                <a:schemeClr val="dk1"/>
              </a:solidFill>
              <a:ea typeface="Cambria"/>
            </a:endParaRPr>
          </a:p>
          <a:p>
            <a:pPr marL="457200" indent="-457200">
              <a:buFont typeface="Arial" panose="020B0604020202020204" pitchFamily="34" charset="0"/>
              <a:buChar char="•"/>
            </a:pPr>
            <a:r>
              <a:rPr lang="en-US" sz="2800">
                <a:solidFill>
                  <a:schemeClr val="dk1"/>
                </a:solidFill>
                <a:ea typeface="Cambria"/>
              </a:rPr>
              <a:t>Usability: The user interface should be intuitive and easy to use for both technical and non-technical users.</a:t>
            </a:r>
          </a:p>
          <a:p>
            <a:pPr marL="457200" indent="-457200">
              <a:buFont typeface="Arial" panose="020B0604020202020204" pitchFamily="34" charset="0"/>
              <a:buChar char="•"/>
            </a:pPr>
            <a:endParaRPr lang="en-US" sz="2800">
              <a:solidFill>
                <a:schemeClr val="dk1"/>
              </a:solidFill>
              <a:ea typeface="Cambria"/>
            </a:endParaRPr>
          </a:p>
          <a:p>
            <a:pPr marL="457200" indent="-457200">
              <a:buFont typeface="Arial" panose="020B0604020202020204" pitchFamily="34" charset="0"/>
              <a:buChar char="•"/>
            </a:pPr>
            <a:r>
              <a:rPr lang="en-US" sz="2800">
                <a:solidFill>
                  <a:schemeClr val="dk1"/>
                </a:solidFill>
                <a:ea typeface="Cambria"/>
              </a:rPr>
              <a:t>Security: The component should be designed to prevent unauthorized access and protect sensitive data.</a:t>
            </a:r>
          </a:p>
        </p:txBody>
      </p:sp>
      <p:sp>
        <p:nvSpPr>
          <p:cNvPr id="5" name="TextBox 4">
            <a:extLst>
              <a:ext uri="{FF2B5EF4-FFF2-40B4-BE49-F238E27FC236}">
                <a16:creationId xmlns:a16="http://schemas.microsoft.com/office/drawing/2014/main" id="{5EF9BC8F-E5CA-7E23-5B33-C31BD7CB7E9A}"/>
              </a:ext>
            </a:extLst>
          </p:cNvPr>
          <p:cNvSpPr txBox="1"/>
          <p:nvPr/>
        </p:nvSpPr>
        <p:spPr>
          <a:xfrm>
            <a:off x="2734733" y="6417734"/>
            <a:ext cx="53255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ambria"/>
              </a:rPr>
              <a:t>IT20126438</a:t>
            </a:r>
            <a:r>
              <a:rPr lang="en-US">
                <a:latin typeface="Cambria"/>
              </a:rPr>
              <a:t>  |   </a:t>
            </a:r>
            <a:r>
              <a:rPr lang="en-US" err="1">
                <a:latin typeface="Cambria"/>
              </a:rPr>
              <a:t>Colambage</a:t>
            </a:r>
            <a:r>
              <a:rPr lang="en-US">
                <a:latin typeface="Cambria"/>
              </a:rPr>
              <a:t> K.G</a:t>
            </a:r>
            <a:r>
              <a:rPr lang="en-US" b="1">
                <a:latin typeface="Cambria"/>
              </a:rPr>
              <a:t>   </a:t>
            </a:r>
            <a:r>
              <a:rPr lang="en-US">
                <a:latin typeface="Cambria"/>
              </a:rPr>
              <a:t>|   TMP-23-035</a:t>
            </a:r>
            <a:r>
              <a:rPr lang="en-US">
                <a:latin typeface="Cambria"/>
                <a:ea typeface="Cambria"/>
              </a:rPr>
              <a:t>​</a:t>
            </a:r>
            <a:endParaRPr lang="en-US"/>
          </a:p>
        </p:txBody>
      </p:sp>
    </p:spTree>
    <p:extLst>
      <p:ext uri="{BB962C8B-B14F-4D97-AF65-F5344CB8AC3E}">
        <p14:creationId xmlns:p14="http://schemas.microsoft.com/office/powerpoint/2010/main" val="1180677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3759201" y="145097"/>
            <a:ext cx="5355771" cy="879848"/>
          </a:xfrm>
        </p:spPr>
        <p:txBody>
          <a:bodyPr>
            <a:noAutofit/>
          </a:bodyPr>
          <a:lstStyle/>
          <a:p>
            <a:pPr algn="ctr"/>
            <a:r>
              <a:rPr lang="en-US" sz="4000" b="1"/>
              <a:t>Research Problem Cont’d</a:t>
            </a:r>
          </a:p>
        </p:txBody>
      </p:sp>
      <p:sp>
        <p:nvSpPr>
          <p:cNvPr id="3" name="TextBox 2">
            <a:extLst>
              <a:ext uri="{FF2B5EF4-FFF2-40B4-BE49-F238E27FC236}">
                <a16:creationId xmlns:a16="http://schemas.microsoft.com/office/drawing/2014/main" id="{ED80FB78-1230-C2DD-DB86-0B528F3AFEA2}"/>
              </a:ext>
            </a:extLst>
          </p:cNvPr>
          <p:cNvSpPr txBox="1"/>
          <p:nvPr/>
        </p:nvSpPr>
        <p:spPr>
          <a:xfrm>
            <a:off x="682171" y="1024945"/>
            <a:ext cx="11030858" cy="2358466"/>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US" sz="2400">
                <a:latin typeface="Calibri" panose="020F0502020204030204" pitchFamily="34" charset="0"/>
                <a:ea typeface="DengXian" panose="02010600030101010101" pitchFamily="2" charset="-122"/>
                <a:cs typeface="Mangal" panose="02040503050203030202" pitchFamily="18" charset="0"/>
              </a:rPr>
              <a:t>Students missing important opportunities for growth and development in their academic pursuits. </a:t>
            </a:r>
          </a:p>
          <a:p>
            <a:pPr marL="285750" indent="-285750">
              <a:lnSpc>
                <a:spcPct val="107000"/>
              </a:lnSpc>
              <a:spcAft>
                <a:spcPts val="800"/>
              </a:spcAft>
              <a:buFont typeface="Arial" panose="020B0604020202020204" pitchFamily="34" charset="0"/>
              <a:buChar char="•"/>
            </a:pPr>
            <a:r>
              <a:rPr lang="en-US" sz="2400">
                <a:latin typeface="Calibri" panose="020F0502020204030204" pitchFamily="34" charset="0"/>
                <a:ea typeface="DengXian" panose="02010600030101010101" pitchFamily="2" charset="-122"/>
                <a:cs typeface="Mangal" panose="02040503050203030202" pitchFamily="18" charset="0"/>
              </a:rPr>
              <a:t>Method for undergraduate students to</a:t>
            </a:r>
          </a:p>
          <a:p>
            <a:pPr marL="800100" lvl="1" indent="-342900">
              <a:lnSpc>
                <a:spcPct val="107000"/>
              </a:lnSpc>
              <a:spcAft>
                <a:spcPts val="800"/>
              </a:spcAft>
              <a:buFont typeface="Wingdings" panose="05000000000000000000" pitchFamily="2" charset="2"/>
              <a:buChar char="Ø"/>
            </a:pPr>
            <a:r>
              <a:rPr lang="en-US" sz="2400">
                <a:latin typeface="Calibri" panose="020F0502020204030204" pitchFamily="34" charset="0"/>
                <a:ea typeface="DengXian" panose="02010600030101010101" pitchFamily="2" charset="-122"/>
                <a:cs typeface="Mangal" panose="02040503050203030202" pitchFamily="18" charset="0"/>
              </a:rPr>
              <a:t>Identify and understand their cognitive level</a:t>
            </a:r>
          </a:p>
          <a:p>
            <a:pPr marL="800100" lvl="1" indent="-342900">
              <a:lnSpc>
                <a:spcPct val="107000"/>
              </a:lnSpc>
              <a:spcAft>
                <a:spcPts val="800"/>
              </a:spcAft>
              <a:buFont typeface="Wingdings" panose="05000000000000000000" pitchFamily="2" charset="2"/>
              <a:buChar char="Ø"/>
            </a:pPr>
            <a:r>
              <a:rPr lang="en-US" sz="2400">
                <a:latin typeface="Calibri" panose="020F0502020204030204" pitchFamily="34" charset="0"/>
                <a:ea typeface="DengXian" panose="02010600030101010101" pitchFamily="2" charset="-122"/>
                <a:cs typeface="Mangal" panose="02040503050203030202" pitchFamily="18" charset="0"/>
              </a:rPr>
              <a:t>Use the gained knowledge to do self studies effectively. </a:t>
            </a:r>
          </a:p>
        </p:txBody>
      </p:sp>
      <p:pic>
        <p:nvPicPr>
          <p:cNvPr id="4" name="Picture 3" descr="Chart, pie chart&#10;&#10;Description automatically generated">
            <a:extLst>
              <a:ext uri="{FF2B5EF4-FFF2-40B4-BE49-F238E27FC236}">
                <a16:creationId xmlns:a16="http://schemas.microsoft.com/office/drawing/2014/main" id="{4C059746-C831-1938-C2FE-524D44BC92FA}"/>
              </a:ext>
            </a:extLst>
          </p:cNvPr>
          <p:cNvPicPr>
            <a:picLocks noChangeAspect="1"/>
          </p:cNvPicPr>
          <p:nvPr/>
        </p:nvPicPr>
        <p:blipFill rotWithShape="1">
          <a:blip r:embed="rId2">
            <a:extLst>
              <a:ext uri="{28A0092B-C50C-407E-A947-70E740481C1C}">
                <a14:useLocalDpi xmlns:a14="http://schemas.microsoft.com/office/drawing/2010/main" val="0"/>
              </a:ext>
            </a:extLst>
          </a:blip>
          <a:srcRect r="7193"/>
          <a:stretch/>
        </p:blipFill>
        <p:spPr>
          <a:xfrm>
            <a:off x="2918969" y="3544810"/>
            <a:ext cx="5992802" cy="29720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73724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D6CE8A36-CC7E-2C09-1339-0EA011B28DD6}"/>
              </a:ext>
            </a:extLst>
          </p:cNvPr>
          <p:cNvPicPr>
            <a:picLocks noChangeAspect="1"/>
          </p:cNvPicPr>
          <p:nvPr/>
        </p:nvPicPr>
        <p:blipFill>
          <a:blip r:embed="rId2"/>
          <a:stretch>
            <a:fillRect/>
          </a:stretch>
        </p:blipFill>
        <p:spPr>
          <a:xfrm>
            <a:off x="2107721" y="1619787"/>
            <a:ext cx="7818406" cy="4136012"/>
          </a:xfrm>
          <a:prstGeom prst="rect">
            <a:avLst/>
          </a:prstGeom>
        </p:spPr>
      </p:pic>
      <p:sp>
        <p:nvSpPr>
          <p:cNvPr id="5" name="TextBox 4">
            <a:extLst>
              <a:ext uri="{FF2B5EF4-FFF2-40B4-BE49-F238E27FC236}">
                <a16:creationId xmlns:a16="http://schemas.microsoft.com/office/drawing/2014/main" id="{FEEA5863-C41E-9CC8-8F90-FB1C93F4BF98}"/>
              </a:ext>
            </a:extLst>
          </p:cNvPr>
          <p:cNvSpPr txBox="1"/>
          <p:nvPr/>
        </p:nvSpPr>
        <p:spPr>
          <a:xfrm>
            <a:off x="3042249" y="396816"/>
            <a:ext cx="737270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latin typeface="Calibri Light"/>
                <a:cs typeface="Calibri Light"/>
              </a:rPr>
              <a:t>Work Breakdown Structure (WBS)</a:t>
            </a:r>
            <a:endParaRPr lang="en-US" sz="4000"/>
          </a:p>
        </p:txBody>
      </p:sp>
    </p:spTree>
    <p:extLst>
      <p:ext uri="{BB962C8B-B14F-4D97-AF65-F5344CB8AC3E}">
        <p14:creationId xmlns:p14="http://schemas.microsoft.com/office/powerpoint/2010/main" val="1017635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F3829C-FA52-7F23-ADC9-1703902FCCFE}"/>
              </a:ext>
            </a:extLst>
          </p:cNvPr>
          <p:cNvSpPr>
            <a:spLocks noGrp="1"/>
          </p:cNvSpPr>
          <p:nvPr>
            <p:ph type="dt" sz="half" idx="10"/>
          </p:nvPr>
        </p:nvSpPr>
        <p:spPr/>
        <p:txBody>
          <a:bodyPr/>
          <a:lstStyle/>
          <a:p>
            <a:fld id="{05C5193B-247B-472C-B0AE-1024589362D3}" type="datetime1">
              <a:rPr lang="en-US"/>
              <a:t>2023-04-06</a:t>
            </a:fld>
            <a:endParaRPr lang="en-US"/>
          </a:p>
        </p:txBody>
      </p:sp>
      <p:sp>
        <p:nvSpPr>
          <p:cNvPr id="3" name="Slide Number Placeholder 2">
            <a:extLst>
              <a:ext uri="{FF2B5EF4-FFF2-40B4-BE49-F238E27FC236}">
                <a16:creationId xmlns:a16="http://schemas.microsoft.com/office/drawing/2014/main" id="{AA7AE403-BB76-EB9A-A8CD-803F5388978F}"/>
              </a:ext>
            </a:extLst>
          </p:cNvPr>
          <p:cNvSpPr>
            <a:spLocks noGrp="1"/>
          </p:cNvSpPr>
          <p:nvPr>
            <p:ph type="sldNum" sz="quarter" idx="12"/>
          </p:nvPr>
        </p:nvSpPr>
        <p:spPr/>
        <p:txBody>
          <a:bodyPr/>
          <a:lstStyle/>
          <a:p>
            <a:fld id="{D57F1E4F-1CFF-5643-939E-217C01CDF565}" type="slidenum">
              <a:rPr lang="en-US" smtClean="0"/>
              <a:pPr/>
              <a:t>31</a:t>
            </a:fld>
            <a:endParaRPr lang="en-US"/>
          </a:p>
        </p:txBody>
      </p:sp>
      <p:pic>
        <p:nvPicPr>
          <p:cNvPr id="4" name="Picture 4" descr="Diagram&#10;&#10;Description automatically generated">
            <a:extLst>
              <a:ext uri="{FF2B5EF4-FFF2-40B4-BE49-F238E27FC236}">
                <a16:creationId xmlns:a16="http://schemas.microsoft.com/office/drawing/2014/main" id="{3844B902-E70F-E0E4-7412-2EE8B0D21B47}"/>
              </a:ext>
            </a:extLst>
          </p:cNvPr>
          <p:cNvPicPr>
            <a:picLocks noChangeAspect="1"/>
          </p:cNvPicPr>
          <p:nvPr/>
        </p:nvPicPr>
        <p:blipFill>
          <a:blip r:embed="rId3"/>
          <a:stretch>
            <a:fillRect/>
          </a:stretch>
        </p:blipFill>
        <p:spPr>
          <a:xfrm>
            <a:off x="1288212" y="1485991"/>
            <a:ext cx="9802481" cy="4719904"/>
          </a:xfrm>
          <a:prstGeom prst="rect">
            <a:avLst/>
          </a:prstGeom>
        </p:spPr>
      </p:pic>
      <p:sp>
        <p:nvSpPr>
          <p:cNvPr id="5" name="TextBox 4">
            <a:extLst>
              <a:ext uri="{FF2B5EF4-FFF2-40B4-BE49-F238E27FC236}">
                <a16:creationId xmlns:a16="http://schemas.microsoft.com/office/drawing/2014/main" id="{1D16C5BA-4D8E-859B-74FA-1CC70F7905DA}"/>
              </a:ext>
            </a:extLst>
          </p:cNvPr>
          <p:cNvSpPr txBox="1"/>
          <p:nvPr/>
        </p:nvSpPr>
        <p:spPr>
          <a:xfrm>
            <a:off x="4327000" y="325299"/>
            <a:ext cx="35379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latin typeface="+mj-lt"/>
                <a:cs typeface="Arial"/>
              </a:rPr>
              <a:t>System Diagram</a:t>
            </a:r>
            <a:endParaRPr lang="en-US" sz="4000" b="1">
              <a:latin typeface="+mj-lt"/>
            </a:endParaRPr>
          </a:p>
        </p:txBody>
      </p:sp>
      <p:sp>
        <p:nvSpPr>
          <p:cNvPr id="6" name="TextBox 5">
            <a:extLst>
              <a:ext uri="{FF2B5EF4-FFF2-40B4-BE49-F238E27FC236}">
                <a16:creationId xmlns:a16="http://schemas.microsoft.com/office/drawing/2014/main" id="{13062930-37B6-99EE-A84F-0E1A33442A44}"/>
              </a:ext>
            </a:extLst>
          </p:cNvPr>
          <p:cNvSpPr txBox="1"/>
          <p:nvPr/>
        </p:nvSpPr>
        <p:spPr>
          <a:xfrm>
            <a:off x="2664178" y="6403622"/>
            <a:ext cx="5424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ambria"/>
              </a:rPr>
              <a:t>IT20126438</a:t>
            </a:r>
            <a:r>
              <a:rPr lang="en-US">
                <a:latin typeface="Cambria"/>
              </a:rPr>
              <a:t>  |   </a:t>
            </a:r>
            <a:r>
              <a:rPr lang="en-US" err="1">
                <a:latin typeface="Cambria"/>
              </a:rPr>
              <a:t>Colambage</a:t>
            </a:r>
            <a:r>
              <a:rPr lang="en-US">
                <a:latin typeface="Cambria"/>
              </a:rPr>
              <a:t> K.G</a:t>
            </a:r>
            <a:r>
              <a:rPr lang="en-US" b="1">
                <a:latin typeface="Cambria"/>
              </a:rPr>
              <a:t>   </a:t>
            </a:r>
            <a:r>
              <a:rPr lang="en-US">
                <a:latin typeface="Cambria"/>
              </a:rPr>
              <a:t>|   TMP-23-035</a:t>
            </a:r>
            <a:r>
              <a:rPr lang="en-US">
                <a:latin typeface="Cambria"/>
                <a:ea typeface="Cambria"/>
              </a:rPr>
              <a:t>​</a:t>
            </a:r>
            <a:endParaRPr lang="en-US"/>
          </a:p>
        </p:txBody>
      </p:sp>
    </p:spTree>
    <p:extLst>
      <p:ext uri="{BB962C8B-B14F-4D97-AF65-F5344CB8AC3E}">
        <p14:creationId xmlns:p14="http://schemas.microsoft.com/office/powerpoint/2010/main" val="1317790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3062930-37B6-99EE-A84F-0E1A33442A44}"/>
              </a:ext>
            </a:extLst>
          </p:cNvPr>
          <p:cNvSpPr txBox="1"/>
          <p:nvPr/>
        </p:nvSpPr>
        <p:spPr>
          <a:xfrm>
            <a:off x="2664178" y="6403622"/>
            <a:ext cx="5424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ambria"/>
              </a:rPr>
              <a:t>IT20126438</a:t>
            </a:r>
            <a:r>
              <a:rPr lang="en-US">
                <a:latin typeface="Cambria"/>
              </a:rPr>
              <a:t>  |   </a:t>
            </a:r>
            <a:r>
              <a:rPr lang="en-US" err="1">
                <a:latin typeface="Cambria"/>
              </a:rPr>
              <a:t>Colambage</a:t>
            </a:r>
            <a:r>
              <a:rPr lang="en-US">
                <a:latin typeface="Cambria"/>
              </a:rPr>
              <a:t> K.G</a:t>
            </a:r>
            <a:r>
              <a:rPr lang="en-US" b="1">
                <a:latin typeface="Cambria"/>
              </a:rPr>
              <a:t>   </a:t>
            </a:r>
            <a:r>
              <a:rPr lang="en-US">
                <a:latin typeface="Cambria"/>
              </a:rPr>
              <a:t>|   TMP-23-035</a:t>
            </a:r>
            <a:r>
              <a:rPr lang="en-US">
                <a:latin typeface="Cambria"/>
                <a:ea typeface="Cambria"/>
              </a:rPr>
              <a:t>​</a:t>
            </a:r>
            <a:endParaRPr lang="en-US"/>
          </a:p>
        </p:txBody>
      </p:sp>
      <p:sp>
        <p:nvSpPr>
          <p:cNvPr id="7" name="Text Placeholder 5">
            <a:extLst>
              <a:ext uri="{FF2B5EF4-FFF2-40B4-BE49-F238E27FC236}">
                <a16:creationId xmlns:a16="http://schemas.microsoft.com/office/drawing/2014/main" id="{221C3E9B-7143-BB17-CDF4-4AC5DC1EBADC}"/>
              </a:ext>
            </a:extLst>
          </p:cNvPr>
          <p:cNvSpPr txBox="1">
            <a:spLocks/>
          </p:cNvSpPr>
          <p:nvPr/>
        </p:nvSpPr>
        <p:spPr>
          <a:xfrm>
            <a:off x="905676" y="673751"/>
            <a:ext cx="9394167" cy="541082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ea typeface="+mn-lt"/>
                <a:cs typeface="+mn-lt"/>
              </a:rPr>
              <a:t>                  </a:t>
            </a:r>
            <a:endParaRPr lang="en-US" sz="3200" b="1">
              <a:cs typeface="Calibri"/>
            </a:endParaRPr>
          </a:p>
        </p:txBody>
      </p:sp>
      <p:sp>
        <p:nvSpPr>
          <p:cNvPr id="8" name="TextBox 7">
            <a:extLst>
              <a:ext uri="{FF2B5EF4-FFF2-40B4-BE49-F238E27FC236}">
                <a16:creationId xmlns:a16="http://schemas.microsoft.com/office/drawing/2014/main" id="{191682C7-CFC0-468C-1E76-D72AC12A29E8}"/>
              </a:ext>
            </a:extLst>
          </p:cNvPr>
          <p:cNvSpPr txBox="1"/>
          <p:nvPr/>
        </p:nvSpPr>
        <p:spPr>
          <a:xfrm>
            <a:off x="905676" y="974247"/>
            <a:ext cx="10448124" cy="56015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000">
                <a:cs typeface="Arial"/>
              </a:rPr>
              <a:t>Programming languages:​</a:t>
            </a:r>
            <a:endParaRPr lang="en-US" sz="2000">
              <a:cs typeface="Calibri"/>
            </a:endParaRPr>
          </a:p>
          <a:p>
            <a:pPr lvl="1">
              <a:buChar char="•"/>
            </a:pPr>
            <a:r>
              <a:rPr lang="en-US" sz="2000">
                <a:cs typeface="Arial"/>
              </a:rPr>
              <a:t>Python for data analysis and machine learning.​</a:t>
            </a:r>
          </a:p>
          <a:p>
            <a:pPr lvl="1">
              <a:buChar char="•"/>
            </a:pPr>
            <a:r>
              <a:rPr lang="en-US" sz="2000">
                <a:cs typeface="Arial"/>
              </a:rPr>
              <a:t>JavaScript for building the front-end of the application.​</a:t>
            </a:r>
          </a:p>
          <a:p>
            <a:pPr>
              <a:buChar char="•"/>
            </a:pPr>
            <a:r>
              <a:rPr lang="en-US" sz="2000">
                <a:cs typeface="Arial"/>
              </a:rPr>
              <a:t>Frameworks and algorithms:​</a:t>
            </a:r>
          </a:p>
          <a:p>
            <a:pPr>
              <a:buChar char="•"/>
            </a:pPr>
            <a:r>
              <a:rPr lang="en-US" sz="2000">
                <a:cs typeface="Arial"/>
              </a:rPr>
              <a:t>Frontend  : Neo4j</a:t>
            </a:r>
          </a:p>
          <a:p>
            <a:pPr lvl="1">
              <a:buChar char="•"/>
            </a:pPr>
            <a:r>
              <a:rPr lang="en-US" sz="2000">
                <a:cs typeface="Arial"/>
              </a:rPr>
              <a:t>ReactJS for building user interfaces.​</a:t>
            </a:r>
          </a:p>
          <a:p>
            <a:pPr>
              <a:buFont typeface="Arial"/>
              <a:buChar char="•"/>
            </a:pPr>
            <a:r>
              <a:rPr lang="en-US" sz="2000">
                <a:ea typeface="+mn-lt"/>
                <a:cs typeface="+mn-lt"/>
              </a:rPr>
              <a:t>Python </a:t>
            </a:r>
            <a:endParaRPr lang="en-US" sz="2000">
              <a:cs typeface="Arial"/>
            </a:endParaRPr>
          </a:p>
          <a:p>
            <a:pPr lvl="1">
              <a:buFont typeface="Arial"/>
              <a:buChar char="•"/>
            </a:pPr>
            <a:r>
              <a:rPr lang="en-US" sz="2000">
                <a:ea typeface="+mn-lt"/>
                <a:cs typeface="+mn-lt"/>
              </a:rPr>
              <a:t>NLTK python package</a:t>
            </a:r>
            <a:endParaRPr lang="en-US" sz="2000"/>
          </a:p>
          <a:p>
            <a:pPr lvl="1">
              <a:buFont typeface="Arial"/>
              <a:buChar char="•"/>
            </a:pPr>
            <a:r>
              <a:rPr lang="en-US" sz="2000">
                <a:ea typeface="+mn-lt"/>
                <a:cs typeface="+mn-lt"/>
              </a:rPr>
              <a:t>(SPARQL)</a:t>
            </a:r>
            <a:endParaRPr lang="en-US" sz="2000"/>
          </a:p>
          <a:p>
            <a:pPr lvl="1">
              <a:buFont typeface="Arial"/>
              <a:buChar char="•"/>
            </a:pPr>
            <a:r>
              <a:rPr lang="en-US" sz="2000">
                <a:ea typeface="+mn-lt"/>
                <a:cs typeface="+mn-lt"/>
              </a:rPr>
              <a:t>NLP</a:t>
            </a:r>
            <a:endParaRPr lang="en-US" sz="2000"/>
          </a:p>
          <a:p>
            <a:pPr>
              <a:buFont typeface="Arial"/>
              <a:buChar char="•"/>
            </a:pPr>
            <a:r>
              <a:rPr lang="en-US" sz="2000">
                <a:cs typeface="Arial"/>
              </a:rPr>
              <a:t>.​</a:t>
            </a:r>
            <a:r>
              <a:rPr lang="en-US" sz="2000">
                <a:ea typeface="+mn-lt"/>
                <a:cs typeface="+mn-lt"/>
              </a:rPr>
              <a:t>An algorithm would be created utilizing basics of </a:t>
            </a:r>
          </a:p>
          <a:p>
            <a:pPr lvl="1">
              <a:buFont typeface="Arial"/>
              <a:buChar char="•"/>
            </a:pPr>
            <a:r>
              <a:rPr lang="en-US" sz="2000">
                <a:ea typeface="+mn-lt"/>
                <a:cs typeface="+mn-lt"/>
              </a:rPr>
              <a:t>Tokenization algorithm</a:t>
            </a:r>
            <a:endParaRPr lang="en-US" sz="2000"/>
          </a:p>
          <a:p>
            <a:pPr lvl="1">
              <a:buFont typeface="Arial"/>
              <a:buChar char="•"/>
            </a:pPr>
            <a:r>
              <a:rPr lang="en-US" sz="2000" u="sng">
                <a:ea typeface="+mn-lt"/>
                <a:cs typeface="+mn-lt"/>
              </a:rPr>
              <a:t>Sequence to sequence</a:t>
            </a:r>
            <a:endParaRPr lang="en-US" sz="2000"/>
          </a:p>
          <a:p>
            <a:pPr lvl="1">
              <a:buFont typeface="Arial"/>
              <a:buChar char="•"/>
            </a:pPr>
            <a:r>
              <a:rPr lang="en-US" sz="2000" u="sng">
                <a:ea typeface="+mn-lt"/>
                <a:cs typeface="+mn-lt"/>
              </a:rPr>
              <a:t>Wordnet</a:t>
            </a:r>
            <a:endParaRPr lang="en-US" sz="2000"/>
          </a:p>
          <a:p>
            <a:pPr lvl="1">
              <a:buFont typeface="Arial"/>
              <a:buChar char="•"/>
            </a:pPr>
            <a:r>
              <a:rPr lang="en-US" sz="2000">
                <a:ea typeface="+mn-lt"/>
                <a:cs typeface="+mn-lt"/>
              </a:rPr>
              <a:t> that is capable of extracting data from multi sources and performing an effective </a:t>
            </a:r>
            <a:r>
              <a:rPr lang="en-US" sz="2000" u="sng">
                <a:ea typeface="+mn-lt"/>
                <a:cs typeface="+mn-lt"/>
              </a:rPr>
              <a:t>classification</a:t>
            </a:r>
            <a:endParaRPr lang="en-US" sz="2000">
              <a:cs typeface="Arial"/>
            </a:endParaRPr>
          </a:p>
          <a:p>
            <a:pPr>
              <a:buChar char="•"/>
            </a:pPr>
            <a:r>
              <a:rPr lang="en-US" sz="2000">
                <a:cs typeface="Arial"/>
              </a:rPr>
              <a:t>Time series analysis or machine learning models for forecasting future performance.​</a:t>
            </a:r>
          </a:p>
          <a:p>
            <a:endParaRPr lang="en-US">
              <a:cs typeface="Arial"/>
            </a:endParaRPr>
          </a:p>
        </p:txBody>
      </p:sp>
      <p:sp>
        <p:nvSpPr>
          <p:cNvPr id="9" name="TextBox 8">
            <a:extLst>
              <a:ext uri="{FF2B5EF4-FFF2-40B4-BE49-F238E27FC236}">
                <a16:creationId xmlns:a16="http://schemas.microsoft.com/office/drawing/2014/main" id="{F47D17B1-B62C-B8B3-B837-47474BED5CFD}"/>
              </a:ext>
            </a:extLst>
          </p:cNvPr>
          <p:cNvSpPr txBox="1"/>
          <p:nvPr/>
        </p:nvSpPr>
        <p:spPr>
          <a:xfrm>
            <a:off x="2474216" y="136525"/>
            <a:ext cx="809484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latin typeface="+mj-lt"/>
                <a:ea typeface="+mn-lt"/>
                <a:cs typeface="+mn-lt"/>
              </a:rPr>
              <a:t>Technologies, techniques &amp; algorithms</a:t>
            </a:r>
            <a:endParaRPr lang="en-US" sz="4000" b="1">
              <a:latin typeface="+mj-lt"/>
            </a:endParaRPr>
          </a:p>
        </p:txBody>
      </p:sp>
    </p:spTree>
    <p:extLst>
      <p:ext uri="{BB962C8B-B14F-4D97-AF65-F5344CB8AC3E}">
        <p14:creationId xmlns:p14="http://schemas.microsoft.com/office/powerpoint/2010/main" val="2395127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052494-0222-B9EE-817B-75B5EF1EEB4C}"/>
              </a:ext>
            </a:extLst>
          </p:cNvPr>
          <p:cNvSpPr txBox="1"/>
          <p:nvPr/>
        </p:nvSpPr>
        <p:spPr>
          <a:xfrm>
            <a:off x="1420576" y="1425931"/>
            <a:ext cx="8006644" cy="4462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sz="2800">
                <a:solidFill>
                  <a:schemeClr val="dk1"/>
                </a:solidFill>
                <a:ea typeface="Cambria"/>
              </a:rPr>
              <a:t>Analyzed student </a:t>
            </a:r>
            <a:endParaRPr lang="en-US" sz="2800">
              <a:solidFill>
                <a:schemeClr val="dk1"/>
              </a:solidFill>
              <a:cs typeface="Calibri"/>
            </a:endParaRPr>
          </a:p>
          <a:p>
            <a:pPr>
              <a:buChar char="•"/>
            </a:pPr>
            <a:endParaRPr lang="en-US" sz="2800">
              <a:solidFill>
                <a:schemeClr val="dk1"/>
              </a:solidFill>
              <a:ea typeface="Cambria"/>
            </a:endParaRPr>
          </a:p>
          <a:p>
            <a:pPr marL="457200" indent="-457200">
              <a:buFont typeface="Arial" panose="020B0604020202020204" pitchFamily="34" charset="0"/>
              <a:buChar char="•"/>
            </a:pPr>
            <a:r>
              <a:rPr lang="en-US" sz="2800">
                <a:solidFill>
                  <a:schemeClr val="dk1"/>
                </a:solidFill>
                <a:ea typeface="Cambria"/>
              </a:rPr>
              <a:t>Knowledge graph</a:t>
            </a:r>
          </a:p>
          <a:p>
            <a:pPr marL="457200" indent="-457200">
              <a:buFont typeface="Arial" panose="020B0604020202020204" pitchFamily="34" charset="0"/>
              <a:buChar char="•"/>
            </a:pPr>
            <a:endParaRPr lang="en-US" sz="2800">
              <a:solidFill>
                <a:schemeClr val="dk1"/>
              </a:solidFill>
              <a:ea typeface="Cambria"/>
            </a:endParaRPr>
          </a:p>
          <a:p>
            <a:pPr marL="457200" indent="-457200">
              <a:buFont typeface="Arial" panose="020B0604020202020204" pitchFamily="34" charset="0"/>
              <a:buChar char="•"/>
            </a:pPr>
            <a:r>
              <a:rPr lang="en-US" sz="2800">
                <a:solidFill>
                  <a:schemeClr val="dk1"/>
                </a:solidFill>
                <a:ea typeface="Cambria"/>
              </a:rPr>
              <a:t>Bloom's Taxonomy</a:t>
            </a:r>
          </a:p>
          <a:p>
            <a:pPr marL="457200" indent="-457200">
              <a:buFont typeface="Arial" panose="020B0604020202020204" pitchFamily="34" charset="0"/>
              <a:buChar char="•"/>
            </a:pPr>
            <a:endParaRPr lang="en-US" sz="2800">
              <a:solidFill>
                <a:schemeClr val="dk1"/>
              </a:solidFill>
              <a:ea typeface="Cambria"/>
            </a:endParaRPr>
          </a:p>
          <a:p>
            <a:pPr marL="457200" indent="-457200">
              <a:buFont typeface="Arial" panose="020B0604020202020204" pitchFamily="34" charset="0"/>
              <a:buChar char="•"/>
            </a:pPr>
            <a:r>
              <a:rPr lang="en-US" sz="2800">
                <a:solidFill>
                  <a:schemeClr val="dk1"/>
                </a:solidFill>
                <a:ea typeface="Cambria"/>
              </a:rPr>
              <a:t>Machine learning algorithms</a:t>
            </a:r>
          </a:p>
          <a:p>
            <a:pPr marL="457200" indent="-457200">
              <a:buFont typeface="Arial" panose="020B0604020202020204" pitchFamily="34" charset="0"/>
              <a:buChar char="•"/>
            </a:pPr>
            <a:endParaRPr lang="en-US" sz="2800">
              <a:solidFill>
                <a:schemeClr val="dk1"/>
              </a:solidFill>
              <a:ea typeface="Cambria"/>
            </a:endParaRPr>
          </a:p>
          <a:p>
            <a:pPr marL="457200" indent="-457200">
              <a:buFont typeface="Arial" panose="020B0604020202020204" pitchFamily="34" charset="0"/>
              <a:buChar char="•"/>
            </a:pPr>
            <a:r>
              <a:rPr lang="en-US" sz="2800">
                <a:solidFill>
                  <a:schemeClr val="dk1"/>
                </a:solidFill>
                <a:ea typeface="Cambria"/>
              </a:rPr>
              <a:t>Online resources</a:t>
            </a:r>
          </a:p>
          <a:p>
            <a:endParaRPr lang="en-US" sz="3200">
              <a:solidFill>
                <a:schemeClr val="dk1"/>
              </a:solidFill>
              <a:latin typeface="Cambria"/>
              <a:ea typeface="Cambria"/>
            </a:endParaRPr>
          </a:p>
        </p:txBody>
      </p:sp>
      <p:sp>
        <p:nvSpPr>
          <p:cNvPr id="6" name="TextBox 5">
            <a:extLst>
              <a:ext uri="{FF2B5EF4-FFF2-40B4-BE49-F238E27FC236}">
                <a16:creationId xmlns:a16="http://schemas.microsoft.com/office/drawing/2014/main" id="{60C395C9-FA8C-19B2-4C54-B7C89771F255}"/>
              </a:ext>
            </a:extLst>
          </p:cNvPr>
          <p:cNvSpPr txBox="1"/>
          <p:nvPr/>
        </p:nvSpPr>
        <p:spPr>
          <a:xfrm>
            <a:off x="2628900" y="245448"/>
            <a:ext cx="6934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ct val="0"/>
              </a:spcBef>
              <a:defRPr/>
            </a:pPr>
            <a:r>
              <a:rPr lang="en-US" sz="4000" b="1">
                <a:latin typeface="+mj-lt"/>
                <a:ea typeface="+mj-ea"/>
                <a:cs typeface="+mj-cs"/>
              </a:rPr>
              <a:t>Other Required Resources</a:t>
            </a:r>
          </a:p>
        </p:txBody>
      </p:sp>
      <p:sp>
        <p:nvSpPr>
          <p:cNvPr id="7" name="TextBox 6">
            <a:extLst>
              <a:ext uri="{FF2B5EF4-FFF2-40B4-BE49-F238E27FC236}">
                <a16:creationId xmlns:a16="http://schemas.microsoft.com/office/drawing/2014/main" id="{D954E296-F85A-2F5F-C5DE-C4653A893219}"/>
              </a:ext>
            </a:extLst>
          </p:cNvPr>
          <p:cNvSpPr txBox="1"/>
          <p:nvPr/>
        </p:nvSpPr>
        <p:spPr>
          <a:xfrm>
            <a:off x="2932289" y="6361289"/>
            <a:ext cx="5635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ambria"/>
              </a:rPr>
              <a:t>IT20126438</a:t>
            </a:r>
            <a:r>
              <a:rPr lang="en-US">
                <a:latin typeface="Cambria"/>
              </a:rPr>
              <a:t>  |   </a:t>
            </a:r>
            <a:r>
              <a:rPr lang="en-US" err="1">
                <a:latin typeface="Cambria"/>
              </a:rPr>
              <a:t>Colambage</a:t>
            </a:r>
            <a:r>
              <a:rPr lang="en-US">
                <a:latin typeface="Cambria"/>
              </a:rPr>
              <a:t> K.G</a:t>
            </a:r>
            <a:r>
              <a:rPr lang="en-US" b="1">
                <a:latin typeface="Cambria"/>
              </a:rPr>
              <a:t>   </a:t>
            </a:r>
            <a:r>
              <a:rPr lang="en-US">
                <a:latin typeface="Cambria"/>
              </a:rPr>
              <a:t>|   TMP-23-035</a:t>
            </a:r>
            <a:r>
              <a:rPr lang="en-US">
                <a:latin typeface="Cambria"/>
                <a:ea typeface="Cambria"/>
              </a:rPr>
              <a:t>​</a:t>
            </a:r>
            <a:endParaRPr lang="en-US"/>
          </a:p>
        </p:txBody>
      </p:sp>
    </p:spTree>
    <p:extLst>
      <p:ext uri="{BB962C8B-B14F-4D97-AF65-F5344CB8AC3E}">
        <p14:creationId xmlns:p14="http://schemas.microsoft.com/office/powerpoint/2010/main" val="453197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026DA5-5074-499A-60CC-F089F1CC53D1}"/>
              </a:ext>
            </a:extLst>
          </p:cNvPr>
          <p:cNvSpPr txBox="1"/>
          <p:nvPr/>
        </p:nvSpPr>
        <p:spPr>
          <a:xfrm>
            <a:off x="281796" y="799381"/>
            <a:ext cx="11355236"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000000"/>
                </a:solidFill>
              </a:rPr>
              <a:t>1</a:t>
            </a:r>
            <a:r>
              <a:rPr lang="en-US" sz="2000">
                <a:ea typeface="+mn-lt"/>
                <a:cs typeface="+mn-lt"/>
              </a:rPr>
              <a:t>]  L. </a:t>
            </a:r>
            <a:r>
              <a:rPr lang="en-US" sz="2000" err="1">
                <a:ea typeface="+mn-lt"/>
                <a:cs typeface="+mn-lt"/>
              </a:rPr>
              <a:t>Einhardt</a:t>
            </a:r>
            <a:r>
              <a:rPr lang="en-US" sz="2000">
                <a:ea typeface="+mn-lt"/>
                <a:cs typeface="+mn-lt"/>
              </a:rPr>
              <a:t>, T. A. Tavares, and C. </a:t>
            </a:r>
            <a:r>
              <a:rPr lang="en-US" sz="2000" err="1">
                <a:ea typeface="+mn-lt"/>
                <a:cs typeface="+mn-lt"/>
              </a:rPr>
              <a:t>Cechinel</a:t>
            </a:r>
            <a:r>
              <a:rPr lang="en-US" sz="2000">
                <a:ea typeface="+mn-lt"/>
                <a:cs typeface="+mn-lt"/>
              </a:rPr>
              <a:t>, “Moodle analytics dashboard: A learning analytics tool to visualize users interactions in </a:t>
            </a:r>
            <a:r>
              <a:rPr lang="en-US" sz="2000" err="1">
                <a:ea typeface="+mn-lt"/>
                <a:cs typeface="+mn-lt"/>
              </a:rPr>
              <a:t>moodle</a:t>
            </a:r>
            <a:r>
              <a:rPr lang="en-US" sz="2000">
                <a:ea typeface="+mn-lt"/>
                <a:cs typeface="+mn-lt"/>
              </a:rPr>
              <a:t>,” 2016, </a:t>
            </a:r>
            <a:r>
              <a:rPr lang="en-US" sz="2000" err="1">
                <a:ea typeface="+mn-lt"/>
                <a:cs typeface="+mn-lt"/>
              </a:rPr>
              <a:t>doi</a:t>
            </a:r>
            <a:r>
              <a:rPr lang="en-US" sz="2000">
                <a:ea typeface="+mn-lt"/>
                <a:cs typeface="+mn-lt"/>
              </a:rPr>
              <a:t>: 10.1109/LACLO.2016.7751805.</a:t>
            </a:r>
            <a:endParaRPr lang="en-US">
              <a:solidFill>
                <a:srgbClr val="000000"/>
              </a:solidFill>
            </a:endParaRPr>
          </a:p>
          <a:p>
            <a:r>
              <a:rPr lang="en-US" sz="2000">
                <a:ea typeface="+mn-lt"/>
                <a:cs typeface="+mn-lt"/>
              </a:rPr>
              <a:t>[2]  F. Gutiérrez, K. </a:t>
            </a:r>
            <a:r>
              <a:rPr lang="en-US" sz="2000" err="1">
                <a:ea typeface="+mn-lt"/>
                <a:cs typeface="+mn-lt"/>
              </a:rPr>
              <a:t>Seipp</a:t>
            </a:r>
            <a:r>
              <a:rPr lang="en-US" sz="2000">
                <a:ea typeface="+mn-lt"/>
                <a:cs typeface="+mn-lt"/>
              </a:rPr>
              <a:t>, X. Ochoa, K. </a:t>
            </a:r>
            <a:r>
              <a:rPr lang="en-US" sz="2000" err="1">
                <a:ea typeface="+mn-lt"/>
                <a:cs typeface="+mn-lt"/>
              </a:rPr>
              <a:t>Chiluiza</a:t>
            </a:r>
            <a:r>
              <a:rPr lang="en-US" sz="2000">
                <a:ea typeface="+mn-lt"/>
                <a:cs typeface="+mn-lt"/>
              </a:rPr>
              <a:t>, T. De </a:t>
            </a:r>
            <a:r>
              <a:rPr lang="en-US" sz="2000" err="1">
                <a:ea typeface="+mn-lt"/>
                <a:cs typeface="+mn-lt"/>
              </a:rPr>
              <a:t>Laet</a:t>
            </a:r>
            <a:r>
              <a:rPr lang="en-US" sz="2000">
                <a:ea typeface="+mn-lt"/>
                <a:cs typeface="+mn-lt"/>
              </a:rPr>
              <a:t>, and K. </a:t>
            </a:r>
            <a:r>
              <a:rPr lang="en-US" sz="2000" err="1">
                <a:ea typeface="+mn-lt"/>
                <a:cs typeface="+mn-lt"/>
              </a:rPr>
              <a:t>Verbert</a:t>
            </a:r>
            <a:r>
              <a:rPr lang="en-US" sz="2000">
                <a:ea typeface="+mn-lt"/>
                <a:cs typeface="+mn-lt"/>
              </a:rPr>
              <a:t>, “LADA: A learning analytics dashboard for academic advising,” 2020. </a:t>
            </a:r>
            <a:r>
              <a:rPr lang="en-US" sz="2000" err="1">
                <a:ea typeface="+mn-lt"/>
                <a:cs typeface="+mn-lt"/>
              </a:rPr>
              <a:t>doi</a:t>
            </a:r>
            <a:r>
              <a:rPr lang="en-US" sz="2000">
                <a:ea typeface="+mn-lt"/>
                <a:cs typeface="+mn-lt"/>
              </a:rPr>
              <a:t>: 10.1016/j.chb.2018.12.004.</a:t>
            </a:r>
            <a:endParaRPr lang="en-US"/>
          </a:p>
          <a:p>
            <a:r>
              <a:rPr lang="en-US" sz="2000">
                <a:ea typeface="+mn-lt"/>
                <a:cs typeface="+mn-lt"/>
              </a:rPr>
              <a:t>[3]  L. A. Costa, L. Do Nascimento Salvador, M. V. Das Santos E Souza, and R. J. Rocha Amorim, “Monitoring students performance in e-learning based on learning analytics and learning educational objectives,” 2019, </a:t>
            </a:r>
            <a:r>
              <a:rPr lang="en-US" sz="2000" err="1">
                <a:ea typeface="+mn-lt"/>
                <a:cs typeface="+mn-lt"/>
              </a:rPr>
              <a:t>doi</a:t>
            </a:r>
            <a:r>
              <a:rPr lang="en-US" sz="2000">
                <a:ea typeface="+mn-lt"/>
                <a:cs typeface="+mn-lt"/>
              </a:rPr>
              <a:t>: 10.1109/ICALT.2019.00067.</a:t>
            </a:r>
            <a:endParaRPr lang="en-US"/>
          </a:p>
          <a:p>
            <a:r>
              <a:rPr lang="en-US" sz="2000">
                <a:ea typeface="+mn-lt"/>
                <a:cs typeface="+mn-lt"/>
              </a:rPr>
              <a:t>[4] U. K. </a:t>
            </a:r>
            <a:r>
              <a:rPr lang="en-US" sz="2000" err="1">
                <a:ea typeface="+mn-lt"/>
                <a:cs typeface="+mn-lt"/>
              </a:rPr>
              <a:t>Mothukuri</a:t>
            </a:r>
            <a:r>
              <a:rPr lang="en-US" sz="2000">
                <a:ea typeface="+mn-lt"/>
                <a:cs typeface="+mn-lt"/>
              </a:rPr>
              <a:t> </a:t>
            </a:r>
            <a:r>
              <a:rPr lang="en-US" sz="2000" i="1">
                <a:ea typeface="+mn-lt"/>
                <a:cs typeface="+mn-lt"/>
              </a:rPr>
              <a:t>et al.</a:t>
            </a:r>
            <a:r>
              <a:rPr lang="en-US" sz="2000">
                <a:ea typeface="+mn-lt"/>
                <a:cs typeface="+mn-lt"/>
              </a:rPr>
              <a:t>, “Improvisation of learning experience using learning analytics in eLearning,” 2017, </a:t>
            </a:r>
            <a:r>
              <a:rPr lang="en-US" sz="2000" err="1">
                <a:ea typeface="+mn-lt"/>
                <a:cs typeface="+mn-lt"/>
              </a:rPr>
              <a:t>doi</a:t>
            </a:r>
            <a:r>
              <a:rPr lang="en-US" sz="2000">
                <a:ea typeface="+mn-lt"/>
                <a:cs typeface="+mn-lt"/>
              </a:rPr>
              <a:t>: 10.1109/ELELTECH.2017.8074995.</a:t>
            </a:r>
            <a:endParaRPr lang="en-US"/>
          </a:p>
          <a:p>
            <a:r>
              <a:rPr lang="en-US" sz="2000">
                <a:ea typeface="+mn-lt"/>
                <a:cs typeface="+mn-lt"/>
              </a:rPr>
              <a:t>[5] D. </a:t>
            </a:r>
            <a:r>
              <a:rPr lang="en-US" sz="2000" err="1">
                <a:ea typeface="+mn-lt"/>
                <a:cs typeface="+mn-lt"/>
              </a:rPr>
              <a:t>Distante</a:t>
            </a:r>
            <a:r>
              <a:rPr lang="en-US" sz="2000">
                <a:ea typeface="+mn-lt"/>
                <a:cs typeface="+mn-lt"/>
              </a:rPr>
              <a:t>, M. Villa, N. Sansone, and S. </a:t>
            </a:r>
            <a:r>
              <a:rPr lang="en-US" sz="2000" err="1">
                <a:ea typeface="+mn-lt"/>
                <a:cs typeface="+mn-lt"/>
              </a:rPr>
              <a:t>Faralli</a:t>
            </a:r>
            <a:r>
              <a:rPr lang="en-US" sz="2000">
                <a:ea typeface="+mn-lt"/>
                <a:cs typeface="+mn-lt"/>
              </a:rPr>
              <a:t>, “MILA: A SCORM-compliant interactive learning analytics tool for </a:t>
            </a:r>
            <a:r>
              <a:rPr lang="en-US" sz="2000" err="1">
                <a:ea typeface="+mn-lt"/>
                <a:cs typeface="+mn-lt"/>
              </a:rPr>
              <a:t>moodle</a:t>
            </a:r>
            <a:r>
              <a:rPr lang="en-US" sz="2000">
                <a:ea typeface="+mn-lt"/>
                <a:cs typeface="+mn-lt"/>
              </a:rPr>
              <a:t>,” 2020, </a:t>
            </a:r>
            <a:r>
              <a:rPr lang="en-US" sz="2000" err="1">
                <a:ea typeface="+mn-lt"/>
                <a:cs typeface="+mn-lt"/>
              </a:rPr>
              <a:t>doi</a:t>
            </a:r>
            <a:r>
              <a:rPr lang="en-US" sz="2000">
                <a:ea typeface="+mn-lt"/>
                <a:cs typeface="+mn-lt"/>
              </a:rPr>
              <a:t>: 10.1109/ICALT49669.2020.00056.</a:t>
            </a:r>
            <a:endParaRPr lang="en-US"/>
          </a:p>
          <a:p>
            <a:r>
              <a:rPr lang="en-US" sz="2000">
                <a:ea typeface="+mn-lt"/>
                <a:cs typeface="+mn-lt"/>
              </a:rPr>
              <a:t>6] M. </a:t>
            </a:r>
            <a:r>
              <a:rPr lang="en-US" sz="2000" err="1">
                <a:ea typeface="+mn-lt"/>
                <a:cs typeface="+mn-lt"/>
              </a:rPr>
              <a:t>Adraoui</a:t>
            </a:r>
            <a:r>
              <a:rPr lang="en-US" sz="2000">
                <a:ea typeface="+mn-lt"/>
                <a:cs typeface="+mn-lt"/>
              </a:rPr>
              <a:t>, A. </a:t>
            </a:r>
            <a:r>
              <a:rPr lang="en-US" sz="2000" err="1">
                <a:ea typeface="+mn-lt"/>
                <a:cs typeface="+mn-lt"/>
              </a:rPr>
              <a:t>Retbi</a:t>
            </a:r>
            <a:r>
              <a:rPr lang="en-US" sz="2000">
                <a:ea typeface="+mn-lt"/>
                <a:cs typeface="+mn-lt"/>
              </a:rPr>
              <a:t>, M. K. </a:t>
            </a:r>
            <a:r>
              <a:rPr lang="en-US" sz="2000" err="1">
                <a:ea typeface="+mn-lt"/>
                <a:cs typeface="+mn-lt"/>
              </a:rPr>
              <a:t>Idrissi</a:t>
            </a:r>
            <a:r>
              <a:rPr lang="en-US" sz="2000">
                <a:ea typeface="+mn-lt"/>
                <a:cs typeface="+mn-lt"/>
              </a:rPr>
              <a:t>, and S. Bennani, “Social learning analytics to describe the learners’ interaction in online discussion forum in Moodle,” 2017, </a:t>
            </a:r>
            <a:r>
              <a:rPr lang="en-US" sz="2000" err="1">
                <a:ea typeface="+mn-lt"/>
                <a:cs typeface="+mn-lt"/>
              </a:rPr>
              <a:t>doi</a:t>
            </a:r>
            <a:r>
              <a:rPr lang="en-US" sz="2000">
                <a:ea typeface="+mn-lt"/>
                <a:cs typeface="+mn-lt"/>
              </a:rPr>
              <a:t>: 10.1109/ITHET.2017.806781</a:t>
            </a:r>
            <a:endParaRPr lang="en-US"/>
          </a:p>
          <a:p>
            <a:r>
              <a:rPr lang="en-US" sz="2000">
                <a:ea typeface="+mn-lt"/>
                <a:cs typeface="+mn-lt"/>
              </a:rPr>
              <a:t>[7] B. Yi </a:t>
            </a:r>
            <a:r>
              <a:rPr lang="en-US" sz="2000" i="1">
                <a:ea typeface="+mn-lt"/>
                <a:cs typeface="+mn-lt"/>
              </a:rPr>
              <a:t>et al.</a:t>
            </a:r>
            <a:r>
              <a:rPr lang="en-US" sz="2000">
                <a:ea typeface="+mn-lt"/>
                <a:cs typeface="+mn-lt"/>
              </a:rPr>
              <a:t>, “Learning analytics-based evaluation mode for blended learning and its applications,” 2017, </a:t>
            </a:r>
            <a:r>
              <a:rPr lang="en-US" sz="2000" err="1">
                <a:ea typeface="+mn-lt"/>
                <a:cs typeface="+mn-lt"/>
              </a:rPr>
              <a:t>doi</a:t>
            </a:r>
            <a:r>
              <a:rPr lang="en-US" sz="2000">
                <a:ea typeface="+mn-lt"/>
                <a:cs typeface="+mn-lt"/>
              </a:rPr>
              <a:t>: 10.1109/ISET.2017.42.</a:t>
            </a:r>
            <a:endParaRPr lang="en-US"/>
          </a:p>
          <a:p>
            <a:r>
              <a:rPr lang="en-US" sz="2000">
                <a:ea typeface="+mn-lt"/>
                <a:cs typeface="+mn-lt"/>
              </a:rPr>
              <a:t>[8] E. Hussein, S. Daoud, H. </a:t>
            </a:r>
            <a:r>
              <a:rPr lang="en-US" sz="2000" err="1">
                <a:ea typeface="+mn-lt"/>
                <a:cs typeface="+mn-lt"/>
              </a:rPr>
              <a:t>Alrabaiah</a:t>
            </a:r>
            <a:r>
              <a:rPr lang="en-US" sz="2000">
                <a:ea typeface="+mn-lt"/>
                <a:cs typeface="+mn-lt"/>
              </a:rPr>
              <a:t>, and R. Badawi, “Exploring undergraduate students’ attitudes towards emergency online learning during COVID-19: A case from the UAE,” </a:t>
            </a:r>
            <a:r>
              <a:rPr lang="en-US" sz="2000" i="1">
                <a:ea typeface="+mn-lt"/>
                <a:cs typeface="+mn-lt"/>
              </a:rPr>
              <a:t>Child. Youth Serv. Rev.</a:t>
            </a:r>
            <a:r>
              <a:rPr lang="en-US" sz="2000">
                <a:ea typeface="+mn-lt"/>
                <a:cs typeface="+mn-lt"/>
              </a:rPr>
              <a:t>, vol. 119, 2</a:t>
            </a:r>
            <a:endParaRPr lang="en-US" sz="2000">
              <a:solidFill>
                <a:srgbClr val="000000"/>
              </a:solidFill>
              <a:cs typeface="Calibri"/>
            </a:endParaRPr>
          </a:p>
        </p:txBody>
      </p:sp>
      <p:sp>
        <p:nvSpPr>
          <p:cNvPr id="5" name="TextBox 4">
            <a:extLst>
              <a:ext uri="{FF2B5EF4-FFF2-40B4-BE49-F238E27FC236}">
                <a16:creationId xmlns:a16="http://schemas.microsoft.com/office/drawing/2014/main" id="{4577B665-2C8D-00F0-6005-E7ECE77EBBA4}"/>
              </a:ext>
            </a:extLst>
          </p:cNvPr>
          <p:cNvSpPr txBox="1"/>
          <p:nvPr/>
        </p:nvSpPr>
        <p:spPr>
          <a:xfrm>
            <a:off x="4192438" y="91495"/>
            <a:ext cx="380712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ct val="0"/>
              </a:spcBef>
              <a:defRPr/>
            </a:pPr>
            <a:r>
              <a:rPr lang="en-US" sz="4000" b="1">
                <a:latin typeface="+mj-lt"/>
                <a:ea typeface="+mj-ea"/>
                <a:cs typeface="+mj-cs"/>
              </a:rPr>
              <a:t>References</a:t>
            </a:r>
          </a:p>
        </p:txBody>
      </p:sp>
      <p:sp>
        <p:nvSpPr>
          <p:cNvPr id="6" name="TextBox 5">
            <a:extLst>
              <a:ext uri="{FF2B5EF4-FFF2-40B4-BE49-F238E27FC236}">
                <a16:creationId xmlns:a16="http://schemas.microsoft.com/office/drawing/2014/main" id="{862E6049-CE37-FF2A-E273-2B54069D78C4}"/>
              </a:ext>
            </a:extLst>
          </p:cNvPr>
          <p:cNvSpPr txBox="1"/>
          <p:nvPr/>
        </p:nvSpPr>
        <p:spPr>
          <a:xfrm>
            <a:off x="3129845" y="6431845"/>
            <a:ext cx="56783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ambria"/>
              </a:rPr>
              <a:t>IT20126438</a:t>
            </a:r>
            <a:r>
              <a:rPr lang="en-US">
                <a:latin typeface="Cambria"/>
              </a:rPr>
              <a:t>  |   </a:t>
            </a:r>
            <a:r>
              <a:rPr lang="en-US" err="1">
                <a:latin typeface="Cambria"/>
              </a:rPr>
              <a:t>Colambage</a:t>
            </a:r>
            <a:r>
              <a:rPr lang="en-US">
                <a:latin typeface="Cambria"/>
              </a:rPr>
              <a:t> K.G</a:t>
            </a:r>
            <a:r>
              <a:rPr lang="en-US" b="1">
                <a:latin typeface="Cambria"/>
              </a:rPr>
              <a:t>   </a:t>
            </a:r>
            <a:r>
              <a:rPr lang="en-US">
                <a:latin typeface="Cambria"/>
              </a:rPr>
              <a:t>|   TMP-23-035</a:t>
            </a:r>
            <a:r>
              <a:rPr lang="en-US">
                <a:latin typeface="Cambria"/>
                <a:ea typeface="Cambria"/>
              </a:rPr>
              <a:t>​</a:t>
            </a:r>
            <a:endParaRPr lang="en-US"/>
          </a:p>
        </p:txBody>
      </p:sp>
    </p:spTree>
    <p:extLst>
      <p:ext uri="{BB962C8B-B14F-4D97-AF65-F5344CB8AC3E}">
        <p14:creationId xmlns:p14="http://schemas.microsoft.com/office/powerpoint/2010/main" val="3637499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1AAE000B-C397-0378-7AB9-524BF9800D72}"/>
              </a:ext>
            </a:extLst>
          </p:cNvPr>
          <p:cNvSpPr txBox="1">
            <a:spLocks/>
          </p:cNvSpPr>
          <p:nvPr/>
        </p:nvSpPr>
        <p:spPr>
          <a:xfrm>
            <a:off x="963084" y="2837087"/>
            <a:ext cx="10363200" cy="1362075"/>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b="1" kern="1200" cap="all">
                <a:solidFill>
                  <a:schemeClr val="tx1"/>
                </a:solidFill>
                <a:latin typeface="Adobe Devanagari" pitchFamily="18" charset="0"/>
                <a:ea typeface="+mj-ea"/>
                <a:cs typeface="Adobe Devanagari" pitchFamily="18"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all" spc="0" normalizeH="0" baseline="0" noProof="0">
                <a:ln>
                  <a:noFill/>
                </a:ln>
                <a:solidFill>
                  <a:sysClr val="windowText" lastClr="000000"/>
                </a:solidFill>
                <a:effectLst/>
                <a:uLnTx/>
                <a:uFillTx/>
                <a:latin typeface="Adobe Devanagari" pitchFamily="18" charset="0"/>
                <a:ea typeface="+mj-ea"/>
              </a:rPr>
              <a:t>IT20123468 | SENAWEERA T.I.S</a:t>
            </a:r>
          </a:p>
        </p:txBody>
      </p:sp>
      <p:sp>
        <p:nvSpPr>
          <p:cNvPr id="4" name="Text Placeholder 5">
            <a:extLst>
              <a:ext uri="{FF2B5EF4-FFF2-40B4-BE49-F238E27FC236}">
                <a16:creationId xmlns:a16="http://schemas.microsoft.com/office/drawing/2014/main" id="{2EB1963D-14CA-7C81-CCAC-903F576D586E}"/>
              </a:ext>
            </a:extLst>
          </p:cNvPr>
          <p:cNvSpPr txBox="1">
            <a:spLocks/>
          </p:cNvSpPr>
          <p:nvPr/>
        </p:nvSpPr>
        <p:spPr>
          <a:xfrm>
            <a:off x="963084" y="4237261"/>
            <a:ext cx="10363200" cy="1500187"/>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Wingdings" pitchFamily="2" charset="2"/>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Wingdings" pitchFamily="2" charset="2"/>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a:ln>
                  <a:noFill/>
                </a:ln>
                <a:solidFill>
                  <a:sysClr val="windowText" lastClr="000000">
                    <a:tint val="75000"/>
                  </a:sysClr>
                </a:solidFill>
                <a:effectLst/>
                <a:uLnTx/>
                <a:uFillTx/>
                <a:latin typeface="Cambria"/>
                <a:ea typeface="+mn-ea"/>
                <a:cs typeface="+mn-cs"/>
              </a:rPr>
              <a:t>Software Engineering</a:t>
            </a:r>
          </a:p>
        </p:txBody>
      </p:sp>
      <p:sp>
        <p:nvSpPr>
          <p:cNvPr id="5" name="Rectangle 4">
            <a:extLst>
              <a:ext uri="{FF2B5EF4-FFF2-40B4-BE49-F238E27FC236}">
                <a16:creationId xmlns:a16="http://schemas.microsoft.com/office/drawing/2014/main" id="{3FC12DD8-8713-BA67-A8E2-E819F71A1598}"/>
              </a:ext>
            </a:extLst>
          </p:cNvPr>
          <p:cNvSpPr/>
          <p:nvPr/>
        </p:nvSpPr>
        <p:spPr>
          <a:xfrm>
            <a:off x="2632435" y="6492874"/>
            <a:ext cx="6816365" cy="365125"/>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mbria"/>
                <a:ea typeface="+mn-ea"/>
                <a:cs typeface="+mn-cs"/>
              </a:rPr>
              <a:t>IT20123468</a:t>
            </a:r>
            <a:r>
              <a:rPr kumimoji="0" lang="en-US" sz="1800" b="0" i="0" u="none" strike="noStrike" kern="0" cap="none" spc="0" normalizeH="0" baseline="0" noProof="0">
                <a:ln>
                  <a:noFill/>
                </a:ln>
                <a:solidFill>
                  <a:prstClr val="black"/>
                </a:solidFill>
                <a:effectLst/>
                <a:uLnTx/>
                <a:uFillTx/>
                <a:latin typeface="Cambria"/>
                <a:ea typeface="+mn-ea"/>
                <a:cs typeface="+mn-cs"/>
              </a:rPr>
              <a:t>   |   </a:t>
            </a:r>
            <a:r>
              <a:rPr kumimoji="0" lang="en-US" sz="1800" b="1" i="0" u="none" strike="noStrike" kern="0" cap="none" spc="0" normalizeH="0" baseline="0" noProof="0">
                <a:ln>
                  <a:noFill/>
                </a:ln>
                <a:solidFill>
                  <a:prstClr val="black"/>
                </a:solidFill>
                <a:effectLst/>
                <a:uLnTx/>
                <a:uFillTx/>
                <a:latin typeface="Cambria"/>
                <a:ea typeface="+mn-ea"/>
                <a:cs typeface="+mn-cs"/>
              </a:rPr>
              <a:t>Senaweera T.I.S</a:t>
            </a:r>
            <a:r>
              <a:rPr lang="en-US" b="1" kern="0">
                <a:solidFill>
                  <a:prstClr val="black"/>
                </a:solidFill>
                <a:latin typeface="Cambria"/>
              </a:rPr>
              <a:t>.</a:t>
            </a:r>
            <a:r>
              <a:rPr kumimoji="0" lang="en-US" sz="1800" b="1" i="0" u="none" strike="noStrike" kern="0" cap="none" spc="0" normalizeH="0" baseline="0" noProof="0">
                <a:ln>
                  <a:noFill/>
                </a:ln>
                <a:solidFill>
                  <a:prstClr val="black"/>
                </a:solidFill>
                <a:effectLst/>
                <a:uLnTx/>
                <a:uFillTx/>
                <a:latin typeface="Cambria"/>
                <a:ea typeface="+mn-ea"/>
                <a:cs typeface="+mn-cs"/>
              </a:rPr>
              <a:t>  </a:t>
            </a:r>
            <a:r>
              <a:rPr kumimoji="0" lang="en-US" sz="1800" b="0" i="0" u="none" strike="noStrike" kern="0" cap="none" spc="0" normalizeH="0" baseline="0" noProof="0">
                <a:ln>
                  <a:noFill/>
                </a:ln>
                <a:solidFill>
                  <a:prstClr val="black"/>
                </a:solidFill>
                <a:effectLst/>
                <a:uLnTx/>
                <a:uFillTx/>
                <a:latin typeface="Cambria"/>
                <a:ea typeface="+mn-ea"/>
                <a:cs typeface="+mn-cs"/>
              </a:rPr>
              <a:t>|   TMP-23-035</a:t>
            </a:r>
          </a:p>
        </p:txBody>
      </p:sp>
      <p:pic>
        <p:nvPicPr>
          <p:cNvPr id="6" name="Picture 5" descr="A person smiling for the camera&#10;&#10;Description automatically generated with low confidence">
            <a:extLst>
              <a:ext uri="{FF2B5EF4-FFF2-40B4-BE49-F238E27FC236}">
                <a16:creationId xmlns:a16="http://schemas.microsoft.com/office/drawing/2014/main" id="{4EFE3EA6-3AE8-CAB9-71EA-980B57D66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1756" y="126029"/>
            <a:ext cx="2301842" cy="2494710"/>
          </a:xfrm>
          <a:prstGeom prst="rect">
            <a:avLst/>
          </a:prstGeom>
        </p:spPr>
      </p:pic>
    </p:spTree>
    <p:extLst>
      <p:ext uri="{BB962C8B-B14F-4D97-AF65-F5344CB8AC3E}">
        <p14:creationId xmlns:p14="http://schemas.microsoft.com/office/powerpoint/2010/main" val="2229534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304800" y="228600"/>
            <a:ext cx="11684000" cy="868362"/>
          </a:xfrm>
        </p:spPr>
        <p:txBody>
          <a:bodyPr>
            <a:normAutofit/>
          </a:bodyPr>
          <a:lstStyle/>
          <a:p>
            <a:pPr algn="ctr"/>
            <a:r>
              <a:rPr lang="en-US" sz="4000" b="1"/>
              <a:t>Background</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18052" y="1040984"/>
            <a:ext cx="11684000" cy="5283615"/>
          </a:xfrm>
        </p:spPr>
        <p:txBody>
          <a:bodyPr>
            <a:noAutofit/>
          </a:bodyPr>
          <a:lstStyle/>
          <a:p>
            <a:r>
              <a:rPr lang="en-US"/>
              <a:t>University students are perplexed why their exam results are poor even though they performed well.</a:t>
            </a:r>
          </a:p>
          <a:p>
            <a:r>
              <a:rPr lang="en-US"/>
              <a:t>Blooms taxonomy framework is used to assess university students.</a:t>
            </a:r>
          </a:p>
          <a:p>
            <a:r>
              <a:rPr lang="en-US"/>
              <a:t>No method to find out which level student is performing better, and which is not.</a:t>
            </a:r>
          </a:p>
          <a:p>
            <a:r>
              <a:rPr lang="en-US"/>
              <a:t>Need of a personalized and effective approach to track status of each Bloom’s level for student in a specific subject.</a:t>
            </a:r>
          </a:p>
          <a:p>
            <a:r>
              <a:rPr lang="en-US"/>
              <a:t>Forecast how they will perform in a specific subject. </a:t>
            </a:r>
          </a:p>
          <a:p>
            <a:endParaRPr lang="en-US"/>
          </a:p>
        </p:txBody>
      </p:sp>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a:solidFill>
                  <a:schemeClr val="tx1"/>
                </a:solidFill>
              </a:rPr>
              <a:t>IT20123468</a:t>
            </a:r>
            <a:r>
              <a:rPr lang="en-US" sz="1800">
                <a:solidFill>
                  <a:schemeClr val="tx1"/>
                </a:solidFill>
              </a:rPr>
              <a:t>   |   </a:t>
            </a:r>
            <a:r>
              <a:rPr lang="en-US" b="1">
                <a:solidFill>
                  <a:schemeClr val="tx1"/>
                </a:solidFill>
              </a:rPr>
              <a:t>Senaweera T.I.S.</a:t>
            </a:r>
            <a:r>
              <a:rPr lang="en-US" sz="1800" b="1">
                <a:solidFill>
                  <a:schemeClr val="tx1"/>
                </a:solidFill>
              </a:rPr>
              <a:t>   </a:t>
            </a:r>
            <a:r>
              <a:rPr lang="en-US" sz="1800">
                <a:solidFill>
                  <a:schemeClr val="tx1"/>
                </a:solidFill>
              </a:rPr>
              <a:t>|   </a:t>
            </a:r>
            <a:r>
              <a:rPr lang="en-US">
                <a:solidFill>
                  <a:schemeClr val="tx1"/>
                </a:solidFill>
              </a:rPr>
              <a:t>TMP-23-035</a:t>
            </a:r>
            <a:endParaRPr lang="en-US" sz="1800" b="0">
              <a:solidFill>
                <a:schemeClr val="tx1"/>
              </a:solidFill>
            </a:endParaRPr>
          </a:p>
        </p:txBody>
      </p:sp>
    </p:spTree>
    <p:extLst>
      <p:ext uri="{BB962C8B-B14F-4D97-AF65-F5344CB8AC3E}">
        <p14:creationId xmlns:p14="http://schemas.microsoft.com/office/powerpoint/2010/main" val="22883229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304800" y="228600"/>
            <a:ext cx="11684000" cy="868362"/>
          </a:xfrm>
        </p:spPr>
        <p:txBody>
          <a:bodyPr vert="horz" lIns="91440" tIns="45720" rIns="91440" bIns="45720" rtlCol="0" anchor="ctr">
            <a:normAutofit/>
          </a:bodyPr>
          <a:lstStyle/>
          <a:p>
            <a:pPr algn="ctr"/>
            <a:r>
              <a:rPr lang="en-US" sz="4000" b="1"/>
              <a:t>Research Gap</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1096962"/>
            <a:ext cx="11684000" cy="5227638"/>
          </a:xfrm>
        </p:spPr>
        <p:txBody>
          <a:bodyPr>
            <a:normAutofit/>
          </a:bodyPr>
          <a:lstStyle/>
          <a:p>
            <a:r>
              <a:rPr lang="en-US"/>
              <a:t>Most studies predict student’s academic performance for the convenience of university decision-makers or higher education (HE) providers [1][2][3].</a:t>
            </a:r>
          </a:p>
          <a:p>
            <a:r>
              <a:rPr lang="en-US"/>
              <a:t>Fewer studies on identifying level of student based on bloom’s taxonomy [4].</a:t>
            </a:r>
          </a:p>
          <a:p>
            <a:r>
              <a:rPr lang="en-US"/>
              <a:t>Uses only historical information of an individual student to forecast/predict his/her own performance</a:t>
            </a: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a:t>[5].</a:t>
            </a:r>
          </a:p>
          <a:p>
            <a:r>
              <a:rPr lang="en-US" b="1" u="sng"/>
              <a:t>No</a:t>
            </a:r>
            <a:r>
              <a:rPr lang="en-US" u="sng"/>
              <a:t> </a:t>
            </a:r>
            <a:r>
              <a:rPr lang="en-US" b="1" u="sng"/>
              <a:t>studies </a:t>
            </a:r>
            <a:r>
              <a:rPr lang="en-US"/>
              <a:t>were found,</a:t>
            </a:r>
          </a:p>
          <a:p>
            <a:pPr lvl="1">
              <a:buFont typeface="Wingdings" panose="05000000000000000000" pitchFamily="2" charset="2"/>
              <a:buChar char="§"/>
            </a:pPr>
            <a:r>
              <a:rPr lang="en-US"/>
              <a:t>Predicting performance,</a:t>
            </a:r>
          </a:p>
          <a:p>
            <a:pPr lvl="1">
              <a:buFont typeface="Wingdings" panose="05000000000000000000" pitchFamily="2" charset="2"/>
              <a:buChar char="§"/>
            </a:pPr>
            <a:r>
              <a:rPr lang="en-US"/>
              <a:t>Identifying level of student based on bloom’s taxonomy,</a:t>
            </a:r>
          </a:p>
          <a:p>
            <a:pPr lvl="1">
              <a:buFont typeface="Wingdings" panose="05000000000000000000" pitchFamily="2" charset="2"/>
              <a:buChar char="§"/>
            </a:pPr>
            <a:r>
              <a:rPr lang="en-US"/>
              <a:t>Forecast performance using platform-based and Bloom's levels-based metrics,</a:t>
            </a:r>
          </a:p>
          <a:p>
            <a:pPr marL="457200" lvl="1" indent="0">
              <a:buNone/>
            </a:pPr>
            <a:r>
              <a:rPr lang="en-US"/>
              <a:t>	 		for the convenience of a student.</a:t>
            </a:r>
          </a:p>
          <a:p>
            <a:endParaRPr lang="en-US"/>
          </a:p>
          <a:p>
            <a:endParaRPr lang="en-US"/>
          </a:p>
        </p:txBody>
      </p:sp>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a:solidFill>
                  <a:schemeClr val="tx1"/>
                </a:solidFill>
              </a:rPr>
              <a:t>IT20123468</a:t>
            </a:r>
            <a:r>
              <a:rPr lang="en-US" sz="1800">
                <a:solidFill>
                  <a:schemeClr val="tx1"/>
                </a:solidFill>
              </a:rPr>
              <a:t>   |   </a:t>
            </a:r>
            <a:r>
              <a:rPr lang="en-US" b="1">
                <a:solidFill>
                  <a:schemeClr val="tx1"/>
                </a:solidFill>
              </a:rPr>
              <a:t>Senaweera T.I.S.</a:t>
            </a:r>
            <a:r>
              <a:rPr lang="en-US" sz="1800" b="1">
                <a:solidFill>
                  <a:schemeClr val="tx1"/>
                </a:solidFill>
              </a:rPr>
              <a:t>   </a:t>
            </a:r>
            <a:r>
              <a:rPr lang="en-US" sz="1800">
                <a:solidFill>
                  <a:schemeClr val="tx1"/>
                </a:solidFill>
              </a:rPr>
              <a:t>|   </a:t>
            </a:r>
            <a:r>
              <a:rPr lang="en-US">
                <a:solidFill>
                  <a:schemeClr val="tx1"/>
                </a:solidFill>
              </a:rPr>
              <a:t>TMP-23-035</a:t>
            </a:r>
            <a:endParaRPr lang="en-US" sz="1800" b="0">
              <a:solidFill>
                <a:schemeClr val="tx1"/>
              </a:solidFill>
            </a:endParaRPr>
          </a:p>
        </p:txBody>
      </p:sp>
    </p:spTree>
    <p:extLst>
      <p:ext uri="{BB962C8B-B14F-4D97-AF65-F5344CB8AC3E}">
        <p14:creationId xmlns:p14="http://schemas.microsoft.com/office/powerpoint/2010/main" val="39122606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304800" y="228600"/>
            <a:ext cx="11684000" cy="609600"/>
          </a:xfrm>
        </p:spPr>
        <p:txBody>
          <a:bodyPr>
            <a:noAutofit/>
          </a:bodyPr>
          <a:lstStyle/>
          <a:p>
            <a:pPr algn="ctr"/>
            <a:r>
              <a:rPr lang="en-US" sz="4000" b="1"/>
              <a:t>Research Gap Cont’d</a:t>
            </a:r>
          </a:p>
        </p:txBody>
      </p:sp>
      <p:graphicFrame>
        <p:nvGraphicFramePr>
          <p:cNvPr id="2" name="Table 2">
            <a:extLst>
              <a:ext uri="{FF2B5EF4-FFF2-40B4-BE49-F238E27FC236}">
                <a16:creationId xmlns:a16="http://schemas.microsoft.com/office/drawing/2014/main" id="{EBE3B50B-7212-7B97-4318-D0B1496C0506}"/>
              </a:ext>
            </a:extLst>
          </p:cNvPr>
          <p:cNvGraphicFramePr>
            <a:graphicFrameLocks noGrp="1"/>
          </p:cNvGraphicFramePr>
          <p:nvPr>
            <p:ph idx="1"/>
          </p:nvPr>
        </p:nvGraphicFramePr>
        <p:xfrm>
          <a:off x="304802" y="838200"/>
          <a:ext cx="11683998" cy="5333999"/>
        </p:xfrm>
        <a:graphic>
          <a:graphicData uri="http://schemas.openxmlformats.org/drawingml/2006/table">
            <a:tbl>
              <a:tblPr firstRow="1" bandRow="1">
                <a:tableStyleId>{5C22544A-7EE6-4342-B048-85BDC9FD1C3A}</a:tableStyleId>
              </a:tblPr>
              <a:tblGrid>
                <a:gridCol w="2895598">
                  <a:extLst>
                    <a:ext uri="{9D8B030D-6E8A-4147-A177-3AD203B41FA5}">
                      <a16:colId xmlns:a16="http://schemas.microsoft.com/office/drawing/2014/main" val="1895325807"/>
                    </a:ext>
                  </a:extLst>
                </a:gridCol>
                <a:gridCol w="1676400">
                  <a:extLst>
                    <a:ext uri="{9D8B030D-6E8A-4147-A177-3AD203B41FA5}">
                      <a16:colId xmlns:a16="http://schemas.microsoft.com/office/drawing/2014/main" val="3711906527"/>
                    </a:ext>
                  </a:extLst>
                </a:gridCol>
                <a:gridCol w="1676400">
                  <a:extLst>
                    <a:ext uri="{9D8B030D-6E8A-4147-A177-3AD203B41FA5}">
                      <a16:colId xmlns:a16="http://schemas.microsoft.com/office/drawing/2014/main" val="1083329312"/>
                    </a:ext>
                  </a:extLst>
                </a:gridCol>
                <a:gridCol w="1676400">
                  <a:extLst>
                    <a:ext uri="{9D8B030D-6E8A-4147-A177-3AD203B41FA5}">
                      <a16:colId xmlns:a16="http://schemas.microsoft.com/office/drawing/2014/main" val="3308147330"/>
                    </a:ext>
                  </a:extLst>
                </a:gridCol>
                <a:gridCol w="1600200">
                  <a:extLst>
                    <a:ext uri="{9D8B030D-6E8A-4147-A177-3AD203B41FA5}">
                      <a16:colId xmlns:a16="http://schemas.microsoft.com/office/drawing/2014/main" val="4285621375"/>
                    </a:ext>
                  </a:extLst>
                </a:gridCol>
                <a:gridCol w="2159000">
                  <a:extLst>
                    <a:ext uri="{9D8B030D-6E8A-4147-A177-3AD203B41FA5}">
                      <a16:colId xmlns:a16="http://schemas.microsoft.com/office/drawing/2014/main" val="653723430"/>
                    </a:ext>
                  </a:extLst>
                </a:gridCol>
              </a:tblGrid>
              <a:tr h="1028060">
                <a:tc>
                  <a:txBody>
                    <a:bodyPr/>
                    <a:lstStyle/>
                    <a:p>
                      <a:r>
                        <a:rPr lang="en-US"/>
                        <a:t>Feature</a:t>
                      </a:r>
                    </a:p>
                  </a:txBody>
                  <a:tcPr/>
                </a:tc>
                <a:tc>
                  <a:txBody>
                    <a:bodyPr/>
                    <a:lstStyle/>
                    <a:p>
                      <a:r>
                        <a:rPr lang="en-US"/>
                        <a:t>Paper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Paper [2]</a:t>
                      </a:r>
                    </a:p>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Paper [3]</a:t>
                      </a:r>
                    </a:p>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Paper [4]</a:t>
                      </a:r>
                    </a:p>
                    <a:p>
                      <a:endParaRPr lang="en-US"/>
                    </a:p>
                  </a:txBody>
                  <a:tcPr/>
                </a:tc>
                <a:tc>
                  <a:txBody>
                    <a:bodyPr/>
                    <a:lstStyle/>
                    <a:p>
                      <a:r>
                        <a:rPr lang="en-US"/>
                        <a:t>Proposed Research Project</a:t>
                      </a:r>
                    </a:p>
                  </a:txBody>
                  <a:tcPr/>
                </a:tc>
                <a:extLst>
                  <a:ext uri="{0D108BD9-81ED-4DB2-BD59-A6C34878D82A}">
                    <a16:rowId xmlns:a16="http://schemas.microsoft.com/office/drawing/2014/main" val="1562826727"/>
                  </a:ext>
                </a:extLst>
              </a:tr>
              <a:tr h="1028060">
                <a:tc>
                  <a:txBody>
                    <a:bodyPr/>
                    <a:lstStyle/>
                    <a:p>
                      <a:r>
                        <a:rPr lang="en-US"/>
                        <a:t>Use platform engagement metrics.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effectLst/>
                        </a:rPr>
                        <a:t>✔</a:t>
                      </a:r>
                    </a:p>
                    <a:p>
                      <a:pPr algn="ctr"/>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effectLst/>
                        </a:rPr>
                        <a:t>✔</a:t>
                      </a:r>
                    </a:p>
                    <a:p>
                      <a:pPr algn="ctr"/>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effectLst/>
                        </a:rPr>
                        <a:t>✔</a:t>
                      </a:r>
                    </a:p>
                    <a:p>
                      <a:pPr algn="ctr"/>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effectLst/>
                        </a:rPr>
                        <a:t>❌</a:t>
                      </a:r>
                      <a:endParaRPr lang="en-US"/>
                    </a:p>
                    <a:p>
                      <a:pPr algn="ctr"/>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effectLst/>
                        </a:rPr>
                        <a:t>✔</a:t>
                      </a:r>
                    </a:p>
                    <a:p>
                      <a:pPr algn="ctr"/>
                      <a:endParaRPr lang="en-US"/>
                    </a:p>
                  </a:txBody>
                  <a:tcPr anchor="ctr"/>
                </a:tc>
                <a:extLst>
                  <a:ext uri="{0D108BD9-81ED-4DB2-BD59-A6C34878D82A}">
                    <a16:rowId xmlns:a16="http://schemas.microsoft.com/office/drawing/2014/main" val="3066378061"/>
                  </a:ext>
                </a:extLst>
              </a:tr>
              <a:tr h="756183">
                <a:tc>
                  <a:txBody>
                    <a:bodyPr/>
                    <a:lstStyle/>
                    <a:p>
                      <a:r>
                        <a:rPr lang="en-US"/>
                        <a:t>Identify bloom’s level.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effectLst/>
                        </a:rPr>
                        <a:t>❌</a:t>
                      </a:r>
                      <a:endParaRPr lang="en-US"/>
                    </a:p>
                    <a:p>
                      <a:pPr algn="ctr"/>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effectLst/>
                        </a:rPr>
                        <a:t>❌</a:t>
                      </a:r>
                      <a:endParaRPr lang="en-US"/>
                    </a:p>
                    <a:p>
                      <a:pPr algn="ctr"/>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effectLst/>
                        </a:rPr>
                        <a:t>❌</a:t>
                      </a:r>
                      <a:endParaRPr lang="en-US"/>
                    </a:p>
                    <a:p>
                      <a:pPr algn="ctr"/>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effectLst/>
                        </a:rPr>
                        <a:t>✔</a:t>
                      </a:r>
                    </a:p>
                    <a:p>
                      <a:pPr algn="ctr"/>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effectLst/>
                        </a:rPr>
                        <a:t>✔</a:t>
                      </a:r>
                    </a:p>
                    <a:p>
                      <a:pPr algn="ctr"/>
                      <a:endParaRPr lang="en-US"/>
                    </a:p>
                  </a:txBody>
                  <a:tcPr anchor="ctr"/>
                </a:tc>
                <a:extLst>
                  <a:ext uri="{0D108BD9-81ED-4DB2-BD59-A6C34878D82A}">
                    <a16:rowId xmlns:a16="http://schemas.microsoft.com/office/drawing/2014/main" val="2401219837"/>
                  </a:ext>
                </a:extLst>
              </a:tr>
              <a:tr h="756183">
                <a:tc>
                  <a:txBody>
                    <a:bodyPr/>
                    <a:lstStyle/>
                    <a:p>
                      <a:r>
                        <a:rPr lang="en-US"/>
                        <a:t>Forecast student performance.</a:t>
                      </a:r>
                    </a:p>
                  </a:txBody>
                  <a:tcPr/>
                </a:tc>
                <a:tc>
                  <a:txBody>
                    <a:bodyPr/>
                    <a:lstStyle/>
                    <a:p>
                      <a:pPr algn="ctr"/>
                      <a:r>
                        <a:rPr lang="en-US">
                          <a:effectLst/>
                        </a:rPr>
                        <a:t>❌</a:t>
                      </a:r>
                      <a:endParaRPr lang="en-US"/>
                    </a:p>
                  </a:txBody>
                  <a:tcPr anchor="ctr"/>
                </a:tc>
                <a:tc>
                  <a:txBody>
                    <a:bodyPr/>
                    <a:lstStyle/>
                    <a:p>
                      <a:pPr algn="ctr"/>
                      <a:r>
                        <a:rPr lang="en-US">
                          <a:effectLst/>
                        </a:rPr>
                        <a:t>❌</a:t>
                      </a:r>
                      <a:endParaRPr lang="en-US"/>
                    </a:p>
                  </a:txBody>
                  <a:tcPr anchor="ctr"/>
                </a:tc>
                <a:tc>
                  <a:txBody>
                    <a:bodyPr/>
                    <a:lstStyle/>
                    <a:p>
                      <a:pPr algn="ctr"/>
                      <a:r>
                        <a:rPr lang="en-US">
                          <a:effectLst/>
                        </a:rPr>
                        <a:t>❌</a:t>
                      </a:r>
                      <a:endParaRPr lang="en-US"/>
                    </a:p>
                  </a:txBody>
                  <a:tcPr anchor="ctr"/>
                </a:tc>
                <a:tc>
                  <a:txBody>
                    <a:bodyPr/>
                    <a:lstStyle/>
                    <a:p>
                      <a:pPr algn="ctr"/>
                      <a:r>
                        <a:rPr lang="en-US">
                          <a:effectLst/>
                        </a:rPr>
                        <a:t>❌</a:t>
                      </a:r>
                      <a:endParaRPr lang="en-US"/>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effectLst/>
                        </a:rPr>
                        <a:t>✔</a:t>
                      </a:r>
                    </a:p>
                    <a:p>
                      <a:pPr algn="ctr"/>
                      <a:endParaRPr lang="en-US"/>
                    </a:p>
                  </a:txBody>
                  <a:tcPr anchor="ctr"/>
                </a:tc>
                <a:extLst>
                  <a:ext uri="{0D108BD9-81ED-4DB2-BD59-A6C34878D82A}">
                    <a16:rowId xmlns:a16="http://schemas.microsoft.com/office/drawing/2014/main" val="2349497774"/>
                  </a:ext>
                </a:extLst>
              </a:tr>
              <a:tr h="10802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Visualization of performance.</a:t>
                      </a:r>
                    </a:p>
                    <a:p>
                      <a:endParaRPr lang="en-US"/>
                    </a:p>
                  </a:txBody>
                  <a:tcPr/>
                </a:tc>
                <a:tc>
                  <a:txBody>
                    <a:bodyPr/>
                    <a:lstStyle/>
                    <a:p>
                      <a:pPr algn="ctr"/>
                      <a:r>
                        <a:rPr lang="en-US">
                          <a:effectLst/>
                        </a:rPr>
                        <a:t>❌</a:t>
                      </a:r>
                      <a:endParaRPr lang="en-US"/>
                    </a:p>
                  </a:txBody>
                  <a:tcPr anchor="ctr"/>
                </a:tc>
                <a:tc>
                  <a:txBody>
                    <a:bodyPr/>
                    <a:lstStyle/>
                    <a:p>
                      <a:pPr algn="ctr"/>
                      <a:r>
                        <a:rPr lang="en-US">
                          <a:effectLst/>
                        </a:rPr>
                        <a:t>❌</a:t>
                      </a:r>
                      <a:endParaRPr lang="en-US"/>
                    </a:p>
                  </a:txBody>
                  <a:tcPr anchor="ctr"/>
                </a:tc>
                <a:tc>
                  <a:txBody>
                    <a:bodyPr/>
                    <a:lstStyle/>
                    <a:p>
                      <a:pPr algn="ctr"/>
                      <a:r>
                        <a:rPr lang="en-US">
                          <a:effectLst/>
                        </a:rPr>
                        <a:t>❌</a:t>
                      </a:r>
                      <a:endParaRPr lang="en-US"/>
                    </a:p>
                  </a:txBody>
                  <a:tcPr anchor="ctr"/>
                </a:tc>
                <a:tc>
                  <a:txBody>
                    <a:bodyPr/>
                    <a:lstStyle/>
                    <a:p>
                      <a:pPr algn="ctr"/>
                      <a:r>
                        <a:rPr lang="en-US">
                          <a:effectLst/>
                        </a:rPr>
                        <a:t>❌</a:t>
                      </a:r>
                      <a:endParaRPr lang="en-US"/>
                    </a:p>
                  </a:txBody>
                  <a:tcPr anchor="ctr"/>
                </a:tc>
                <a:tc>
                  <a:txBody>
                    <a:bodyPr/>
                    <a:lstStyle/>
                    <a:p>
                      <a:pPr algn="ctr"/>
                      <a:r>
                        <a:rPr lang="en-US">
                          <a:effectLst/>
                        </a:rPr>
                        <a:t>✔</a:t>
                      </a:r>
                      <a:endParaRPr lang="en-US"/>
                    </a:p>
                  </a:txBody>
                  <a:tcPr anchor="ctr"/>
                </a:tc>
                <a:extLst>
                  <a:ext uri="{0D108BD9-81ED-4DB2-BD59-A6C34878D82A}">
                    <a16:rowId xmlns:a16="http://schemas.microsoft.com/office/drawing/2014/main" val="1202014475"/>
                  </a:ext>
                </a:extLst>
              </a:tr>
              <a:tr h="685252">
                <a:tc>
                  <a:txBody>
                    <a:bodyPr/>
                    <a:lstStyle/>
                    <a:p>
                      <a:r>
                        <a:rPr lang="en-US"/>
                        <a:t>Focused on student.</a:t>
                      </a:r>
                    </a:p>
                  </a:txBody>
                  <a:tcPr/>
                </a:tc>
                <a:tc>
                  <a:txBody>
                    <a:bodyPr/>
                    <a:lstStyle/>
                    <a:p>
                      <a:pPr algn="ctr"/>
                      <a:r>
                        <a:rPr lang="en-US">
                          <a:effectLst/>
                        </a:rPr>
                        <a:t>❌</a:t>
                      </a:r>
                      <a:endParaRPr lang="en-US"/>
                    </a:p>
                  </a:txBody>
                  <a:tcPr anchor="ctr"/>
                </a:tc>
                <a:tc>
                  <a:txBody>
                    <a:bodyPr/>
                    <a:lstStyle/>
                    <a:p>
                      <a:pPr algn="ctr"/>
                      <a:r>
                        <a:rPr lang="en-US">
                          <a:effectLst/>
                        </a:rPr>
                        <a:t>❌</a:t>
                      </a:r>
                      <a:endParaRPr lang="en-US"/>
                    </a:p>
                  </a:txBody>
                  <a:tcPr anchor="ctr"/>
                </a:tc>
                <a:tc>
                  <a:txBody>
                    <a:bodyPr/>
                    <a:lstStyle/>
                    <a:p>
                      <a:pPr algn="ctr"/>
                      <a:r>
                        <a:rPr lang="en-US">
                          <a:effectLst/>
                        </a:rPr>
                        <a:t>❌</a:t>
                      </a:r>
                      <a:endParaRPr lang="en-US"/>
                    </a:p>
                  </a:txBody>
                  <a:tcPr anchor="ctr"/>
                </a:tc>
                <a:tc>
                  <a:txBody>
                    <a:bodyPr/>
                    <a:lstStyle/>
                    <a:p>
                      <a:pPr algn="ctr"/>
                      <a:r>
                        <a:rPr lang="en-US">
                          <a:effectLst/>
                        </a:rPr>
                        <a:t>❌</a:t>
                      </a:r>
                      <a:endParaRPr lang="en-US"/>
                    </a:p>
                  </a:txBody>
                  <a:tcPr anchor="ctr"/>
                </a:tc>
                <a:tc>
                  <a:txBody>
                    <a:bodyPr/>
                    <a:lstStyle/>
                    <a:p>
                      <a:pPr algn="ctr"/>
                      <a:r>
                        <a:rPr lang="en-US">
                          <a:effectLst/>
                        </a:rPr>
                        <a:t>✔</a:t>
                      </a:r>
                      <a:endParaRPr lang="en-US"/>
                    </a:p>
                  </a:txBody>
                  <a:tcPr anchor="ctr"/>
                </a:tc>
                <a:extLst>
                  <a:ext uri="{0D108BD9-81ED-4DB2-BD59-A6C34878D82A}">
                    <a16:rowId xmlns:a16="http://schemas.microsoft.com/office/drawing/2014/main" val="3324440519"/>
                  </a:ext>
                </a:extLst>
              </a:tr>
            </a:tbl>
          </a:graphicData>
        </a:graphic>
      </p:graphicFrame>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a:solidFill>
                  <a:schemeClr val="tx1"/>
                </a:solidFill>
              </a:rPr>
              <a:t>IT20123468</a:t>
            </a:r>
            <a:r>
              <a:rPr lang="en-US" sz="1800">
                <a:solidFill>
                  <a:schemeClr val="tx1"/>
                </a:solidFill>
              </a:rPr>
              <a:t>   |   </a:t>
            </a:r>
            <a:r>
              <a:rPr lang="en-US" b="1">
                <a:solidFill>
                  <a:schemeClr val="tx1"/>
                </a:solidFill>
              </a:rPr>
              <a:t>Senaweera T.I.S.</a:t>
            </a:r>
            <a:r>
              <a:rPr lang="en-US" sz="1800" b="1">
                <a:solidFill>
                  <a:schemeClr val="tx1"/>
                </a:solidFill>
              </a:rPr>
              <a:t>   </a:t>
            </a:r>
            <a:r>
              <a:rPr lang="en-US" sz="1800">
                <a:solidFill>
                  <a:schemeClr val="tx1"/>
                </a:solidFill>
              </a:rPr>
              <a:t>|   </a:t>
            </a:r>
            <a:r>
              <a:rPr lang="en-US">
                <a:solidFill>
                  <a:schemeClr val="tx1"/>
                </a:solidFill>
              </a:rPr>
              <a:t>TMP-23-035</a:t>
            </a:r>
            <a:endParaRPr lang="en-US" sz="1800" b="0">
              <a:solidFill>
                <a:schemeClr val="tx1"/>
              </a:solidFill>
            </a:endParaRPr>
          </a:p>
        </p:txBody>
      </p:sp>
    </p:spTree>
    <p:extLst>
      <p:ext uri="{BB962C8B-B14F-4D97-AF65-F5344CB8AC3E}">
        <p14:creationId xmlns:p14="http://schemas.microsoft.com/office/powerpoint/2010/main" val="18091504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304800" y="228600"/>
            <a:ext cx="11684000" cy="868362"/>
          </a:xfrm>
        </p:spPr>
        <p:txBody>
          <a:bodyPr vert="horz" lIns="91440" tIns="45720" rIns="91440" bIns="45720" rtlCol="0" anchor="ctr">
            <a:normAutofit/>
          </a:bodyPr>
          <a:lstStyle/>
          <a:p>
            <a:pPr algn="ctr"/>
            <a:r>
              <a:rPr lang="en-US" sz="4000" b="1"/>
              <a:t>Research Question</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950741" y="1096962"/>
            <a:ext cx="10809849" cy="4150287"/>
          </a:xfrm>
        </p:spPr>
        <p:txBody>
          <a:bodyPr>
            <a:normAutofit/>
          </a:bodyPr>
          <a:lstStyle/>
          <a:p>
            <a:r>
              <a:rPr lang="en-US"/>
              <a:t>Current educational system fails to provide students with personalized learning experiences.</a:t>
            </a:r>
          </a:p>
          <a:p>
            <a:r>
              <a:rPr lang="en-US"/>
              <a:t>Need to develop functionality that can track a student's performance status for each level of Bloom's taxonomy. </a:t>
            </a:r>
          </a:p>
          <a:p>
            <a:r>
              <a:rPr lang="en-US"/>
              <a:t>The proposed system aims to address this gap by allowing students to, </a:t>
            </a:r>
          </a:p>
          <a:p>
            <a:pPr lvl="1"/>
            <a:r>
              <a:rPr lang="en-US"/>
              <a:t>Track their progress.</a:t>
            </a:r>
          </a:p>
          <a:p>
            <a:pPr lvl="1"/>
            <a:r>
              <a:rPr lang="en-US"/>
              <a:t>Forecast the performance using a statistical index.</a:t>
            </a:r>
          </a:p>
          <a:p>
            <a:r>
              <a:rPr lang="en-US"/>
              <a:t>Use of visualization techniques to present the data in a clear and understandable format to students.</a:t>
            </a:r>
          </a:p>
        </p:txBody>
      </p:sp>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a:solidFill>
                  <a:schemeClr val="tx1"/>
                </a:solidFill>
              </a:rPr>
              <a:t>IT20123468</a:t>
            </a:r>
            <a:r>
              <a:rPr lang="en-US" sz="1800">
                <a:solidFill>
                  <a:schemeClr val="tx1"/>
                </a:solidFill>
              </a:rPr>
              <a:t>   |   </a:t>
            </a:r>
            <a:r>
              <a:rPr lang="en-US" b="1">
                <a:solidFill>
                  <a:schemeClr val="tx1"/>
                </a:solidFill>
              </a:rPr>
              <a:t>Senaweera T.I.S.</a:t>
            </a:r>
            <a:r>
              <a:rPr lang="en-US" sz="1800" b="1">
                <a:solidFill>
                  <a:schemeClr val="tx1"/>
                </a:solidFill>
              </a:rPr>
              <a:t>   </a:t>
            </a:r>
            <a:r>
              <a:rPr lang="en-US" sz="1800">
                <a:solidFill>
                  <a:schemeClr val="tx1"/>
                </a:solidFill>
              </a:rPr>
              <a:t>|   </a:t>
            </a:r>
            <a:r>
              <a:rPr lang="en-US">
                <a:solidFill>
                  <a:schemeClr val="tx1"/>
                </a:solidFill>
              </a:rPr>
              <a:t>TMP-23-035</a:t>
            </a:r>
            <a:endParaRPr lang="en-US" sz="1800" b="0">
              <a:solidFill>
                <a:schemeClr val="tx1"/>
              </a:solidFill>
            </a:endParaRPr>
          </a:p>
        </p:txBody>
      </p:sp>
    </p:spTree>
    <p:extLst>
      <p:ext uri="{BB962C8B-B14F-4D97-AF65-F5344CB8AC3E}">
        <p14:creationId xmlns:p14="http://schemas.microsoft.com/office/powerpoint/2010/main" val="523949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4194627" y="290240"/>
            <a:ext cx="4325257" cy="879848"/>
          </a:xfrm>
        </p:spPr>
        <p:txBody>
          <a:bodyPr>
            <a:noAutofit/>
          </a:bodyPr>
          <a:lstStyle/>
          <a:p>
            <a:pPr algn="ctr"/>
            <a:r>
              <a:rPr lang="en-US" sz="4000" b="1"/>
              <a:t>Research Objectives</a:t>
            </a:r>
          </a:p>
        </p:txBody>
      </p:sp>
      <p:graphicFrame>
        <p:nvGraphicFramePr>
          <p:cNvPr id="6" name="Diagram 5">
            <a:extLst>
              <a:ext uri="{FF2B5EF4-FFF2-40B4-BE49-F238E27FC236}">
                <a16:creationId xmlns:a16="http://schemas.microsoft.com/office/drawing/2014/main" id="{23D5A66E-AA24-8455-5D64-0C17CCC81D6D}"/>
              </a:ext>
            </a:extLst>
          </p:cNvPr>
          <p:cNvGraphicFramePr/>
          <p:nvPr>
            <p:extLst>
              <p:ext uri="{D42A27DB-BD31-4B8C-83A1-F6EECF244321}">
                <p14:modId xmlns:p14="http://schemas.microsoft.com/office/powerpoint/2010/main" val="1071525578"/>
              </p:ext>
            </p:extLst>
          </p:nvPr>
        </p:nvGraphicFramePr>
        <p:xfrm>
          <a:off x="4383313" y="1222576"/>
          <a:ext cx="7373257" cy="4713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Oval 6">
            <a:extLst>
              <a:ext uri="{FF2B5EF4-FFF2-40B4-BE49-F238E27FC236}">
                <a16:creationId xmlns:a16="http://schemas.microsoft.com/office/drawing/2014/main" id="{29988F66-CF2D-D3EA-6C90-4AA52031A932}"/>
              </a:ext>
            </a:extLst>
          </p:cNvPr>
          <p:cNvSpPr/>
          <p:nvPr/>
        </p:nvSpPr>
        <p:spPr>
          <a:xfrm>
            <a:off x="580571" y="1719942"/>
            <a:ext cx="3802743" cy="3652032"/>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n w="0"/>
                <a:solidFill>
                  <a:schemeClr val="tx1"/>
                </a:solidFill>
                <a:effectLst>
                  <a:outerShdw blurRad="38100" dist="19050" dir="2700000" algn="tl" rotWithShape="0">
                    <a:schemeClr val="dk1">
                      <a:alpha val="40000"/>
                    </a:schemeClr>
                  </a:outerShdw>
                </a:effectLst>
                <a:latin typeface="Calibri" panose="020F0502020204030204" pitchFamily="34" charset="0"/>
                <a:ea typeface="DengXian" panose="02010600030101010101" pitchFamily="2" charset="-122"/>
                <a:cs typeface="Mangal" panose="02040503050203030202" pitchFamily="18" charset="0"/>
              </a:rPr>
              <a:t>Develop a personalized self-learning system to help undergraduate students. </a:t>
            </a:r>
            <a:endParaRPr lang="en-US" sz="2400" b="1">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658454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304800" y="228600"/>
            <a:ext cx="11684000" cy="868362"/>
          </a:xfrm>
        </p:spPr>
        <p:txBody>
          <a:bodyPr>
            <a:normAutofit/>
          </a:bodyPr>
          <a:lstStyle/>
          <a:p>
            <a:pPr algn="ctr"/>
            <a:r>
              <a:rPr lang="en-US" sz="4000" b="1"/>
              <a:t>System Diagram</a:t>
            </a:r>
          </a:p>
        </p:txBody>
      </p:sp>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a:solidFill>
                  <a:schemeClr val="tx1"/>
                </a:solidFill>
              </a:rPr>
              <a:t>IT20123468</a:t>
            </a:r>
            <a:r>
              <a:rPr lang="en-US" sz="1800">
                <a:solidFill>
                  <a:schemeClr val="tx1"/>
                </a:solidFill>
              </a:rPr>
              <a:t>   |   </a:t>
            </a:r>
            <a:r>
              <a:rPr lang="en-US" b="1">
                <a:solidFill>
                  <a:schemeClr val="tx1"/>
                </a:solidFill>
              </a:rPr>
              <a:t>Senaweera T.I.S.</a:t>
            </a:r>
            <a:r>
              <a:rPr lang="en-US" sz="1800" b="1">
                <a:solidFill>
                  <a:schemeClr val="tx1"/>
                </a:solidFill>
              </a:rPr>
              <a:t>   </a:t>
            </a:r>
            <a:r>
              <a:rPr lang="en-US" sz="1800">
                <a:solidFill>
                  <a:schemeClr val="tx1"/>
                </a:solidFill>
              </a:rPr>
              <a:t>|   </a:t>
            </a:r>
            <a:r>
              <a:rPr lang="en-US">
                <a:solidFill>
                  <a:schemeClr val="tx1"/>
                </a:solidFill>
              </a:rPr>
              <a:t>TMP-23-035</a:t>
            </a:r>
            <a:endParaRPr lang="en-US" sz="1800" b="0">
              <a:solidFill>
                <a:schemeClr val="tx1"/>
              </a:solidFill>
            </a:endParaRPr>
          </a:p>
        </p:txBody>
      </p:sp>
      <p:pic>
        <p:nvPicPr>
          <p:cNvPr id="3" name="Picture 2" descr="Diagram&#10;&#10;Description automatically generated">
            <a:extLst>
              <a:ext uri="{FF2B5EF4-FFF2-40B4-BE49-F238E27FC236}">
                <a16:creationId xmlns:a16="http://schemas.microsoft.com/office/drawing/2014/main" id="{FE0A520D-6286-0988-C642-0C552B361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150" y="1288051"/>
            <a:ext cx="10909300" cy="4506980"/>
          </a:xfrm>
          <a:prstGeom prst="rect">
            <a:avLst/>
          </a:prstGeom>
        </p:spPr>
      </p:pic>
    </p:spTree>
    <p:extLst>
      <p:ext uri="{BB962C8B-B14F-4D97-AF65-F5344CB8AC3E}">
        <p14:creationId xmlns:p14="http://schemas.microsoft.com/office/powerpoint/2010/main" val="19411218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304800" y="228600"/>
            <a:ext cx="11684000" cy="868362"/>
          </a:xfrm>
        </p:spPr>
        <p:txBody>
          <a:bodyPr>
            <a:normAutofit/>
          </a:bodyPr>
          <a:lstStyle/>
          <a:p>
            <a:pPr algn="ctr"/>
            <a:r>
              <a:rPr lang="en-US" sz="4000" b="1"/>
              <a:t>Specific Objective </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838200" y="1253331"/>
            <a:ext cx="10515600" cy="4351338"/>
          </a:xfrm>
        </p:spPr>
        <p:txBody>
          <a:bodyPr>
            <a:normAutofit/>
          </a:bodyPr>
          <a:lstStyle/>
          <a:p>
            <a:r>
              <a:rPr lang="en-US" sz="3500"/>
              <a:t>Track and forecast student performance in a specific subject by combining,</a:t>
            </a:r>
          </a:p>
          <a:p>
            <a:pPr lvl="1">
              <a:buFont typeface="Wingdings" panose="05000000000000000000" pitchFamily="2" charset="2"/>
              <a:buChar char="§"/>
            </a:pPr>
            <a:r>
              <a:rPr lang="en-US" sz="3000"/>
              <a:t>platform-based metrics.</a:t>
            </a:r>
          </a:p>
          <a:p>
            <a:pPr lvl="1">
              <a:buFont typeface="Wingdings" panose="05000000000000000000" pitchFamily="2" charset="2"/>
              <a:buChar char="§"/>
            </a:pPr>
            <a:r>
              <a:rPr lang="en-US" sz="3000"/>
              <a:t>Bloom's levels-based metrics. </a:t>
            </a:r>
            <a:endParaRPr lang="en-US"/>
          </a:p>
          <a:p>
            <a:pPr marL="342900" lvl="1" indent="-342900">
              <a:buFont typeface="Arial" pitchFamily="34" charset="0"/>
              <a:buChar char="•"/>
            </a:pPr>
            <a:r>
              <a:rPr lang="en-US" sz="3200"/>
              <a:t>Provide insights to students, allowing them to identify areas of strength and weakness and take steps to improve student learning outcomes through chart visualizations. </a:t>
            </a:r>
          </a:p>
          <a:p>
            <a:pPr marL="342900" lvl="1" indent="-342900">
              <a:buFont typeface="Arial" pitchFamily="34" charset="0"/>
              <a:buChar char="•"/>
            </a:pPr>
            <a:r>
              <a:rPr lang="en-US" sz="3200"/>
              <a:t>Ultimately, the goal is to improve student learning outcomes and enhance the educational experience.</a:t>
            </a:r>
          </a:p>
        </p:txBody>
      </p:sp>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a:solidFill>
                  <a:schemeClr val="tx1"/>
                </a:solidFill>
              </a:rPr>
              <a:t>IT20123468</a:t>
            </a:r>
            <a:r>
              <a:rPr lang="en-US" sz="1800">
                <a:solidFill>
                  <a:schemeClr val="tx1"/>
                </a:solidFill>
              </a:rPr>
              <a:t>   |   </a:t>
            </a:r>
            <a:r>
              <a:rPr lang="en-US" b="1">
                <a:solidFill>
                  <a:schemeClr val="tx1"/>
                </a:solidFill>
              </a:rPr>
              <a:t>Senaweera T.I.S.</a:t>
            </a:r>
            <a:r>
              <a:rPr lang="en-US" sz="1800" b="1">
                <a:solidFill>
                  <a:schemeClr val="tx1"/>
                </a:solidFill>
              </a:rPr>
              <a:t>   </a:t>
            </a:r>
            <a:r>
              <a:rPr lang="en-US" sz="1800">
                <a:solidFill>
                  <a:schemeClr val="tx1"/>
                </a:solidFill>
              </a:rPr>
              <a:t>|   </a:t>
            </a:r>
            <a:r>
              <a:rPr lang="en-US">
                <a:solidFill>
                  <a:schemeClr val="tx1"/>
                </a:solidFill>
              </a:rPr>
              <a:t>TMP-23-035</a:t>
            </a:r>
            <a:endParaRPr lang="en-US" sz="1800" b="0">
              <a:solidFill>
                <a:schemeClr val="tx1"/>
              </a:solidFill>
            </a:endParaRPr>
          </a:p>
        </p:txBody>
      </p:sp>
    </p:spTree>
    <p:extLst>
      <p:ext uri="{BB962C8B-B14F-4D97-AF65-F5344CB8AC3E}">
        <p14:creationId xmlns:p14="http://schemas.microsoft.com/office/powerpoint/2010/main" val="16630797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304800" y="228600"/>
            <a:ext cx="11684000" cy="868362"/>
          </a:xfrm>
        </p:spPr>
        <p:txBody>
          <a:bodyPr>
            <a:normAutofit/>
          </a:bodyPr>
          <a:lstStyle/>
          <a:p>
            <a:pPr algn="ctr"/>
            <a:r>
              <a:rPr lang="en-US" sz="4000" b="1"/>
              <a:t>Sub Objectives</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889000" y="1253331"/>
            <a:ext cx="10515600" cy="4351338"/>
          </a:xfrm>
        </p:spPr>
        <p:txBody>
          <a:bodyPr>
            <a:normAutofit/>
          </a:bodyPr>
          <a:lstStyle/>
          <a:p>
            <a:r>
              <a:rPr lang="en-US"/>
              <a:t>Track student scores for each level of Bloom's taxonomy through scores obtained.</a:t>
            </a:r>
          </a:p>
          <a:p>
            <a:r>
              <a:rPr lang="en-US"/>
              <a:t>Calculate the status of each Bloom's level for a student using Exponentially Weighted Moving Average (EWMA) formula.</a:t>
            </a:r>
          </a:p>
          <a:p>
            <a:r>
              <a:rPr lang="en-US"/>
              <a:t>Collect platform-based metrics data such as,</a:t>
            </a:r>
          </a:p>
          <a:p>
            <a:pPr lvl="1" indent="-342900">
              <a:lnSpc>
                <a:spcPct val="107000"/>
              </a:lnSpc>
              <a:spcBef>
                <a:spcPts val="0"/>
              </a:spcBef>
              <a:buFont typeface="+mj-lt"/>
              <a:buAutoNum type="arabicPeriod"/>
            </a:pPr>
            <a:r>
              <a:rPr lang="en-US">
                <a:effectLst/>
                <a:ea typeface="Calibri" panose="020F0502020204030204" pitchFamily="34" charset="0"/>
                <a:cs typeface="Times New Roman" panose="02020603050405020304" pitchFamily="18" charset="0"/>
              </a:rPr>
              <a:t>The number of visits to the specific subject.</a:t>
            </a:r>
          </a:p>
          <a:p>
            <a:pPr lvl="1" indent="-342900">
              <a:lnSpc>
                <a:spcPct val="107000"/>
              </a:lnSpc>
              <a:spcBef>
                <a:spcPts val="0"/>
              </a:spcBef>
              <a:buFont typeface="+mj-lt"/>
              <a:buAutoNum type="arabicPeriod"/>
            </a:pPr>
            <a:r>
              <a:rPr lang="en-US">
                <a:effectLst/>
                <a:ea typeface="Calibri" panose="020F0502020204030204" pitchFamily="34" charset="0"/>
                <a:cs typeface="Times New Roman" panose="02020603050405020304" pitchFamily="18" charset="0"/>
              </a:rPr>
              <a:t>Total time spent on a single Q and A.</a:t>
            </a:r>
          </a:p>
          <a:p>
            <a:pPr lvl="1" indent="-342900">
              <a:lnSpc>
                <a:spcPct val="107000"/>
              </a:lnSpc>
              <a:spcBef>
                <a:spcPts val="0"/>
              </a:spcBef>
              <a:buFont typeface="+mj-lt"/>
              <a:buAutoNum type="arabicPeriod"/>
            </a:pPr>
            <a:r>
              <a:rPr lang="en-US">
                <a:effectLst/>
                <a:ea typeface="Calibri" panose="020F0502020204030204" pitchFamily="34" charset="0"/>
                <a:cs typeface="Times New Roman" panose="02020603050405020304" pitchFamily="18" charset="0"/>
              </a:rPr>
              <a:t>Duration of interactions using the system.</a:t>
            </a:r>
          </a:p>
          <a:p>
            <a:pPr lvl="1" indent="-342900">
              <a:lnSpc>
                <a:spcPct val="107000"/>
              </a:lnSpc>
              <a:spcBef>
                <a:spcPts val="0"/>
              </a:spcBef>
              <a:buFont typeface="+mj-lt"/>
              <a:buAutoNum type="arabicPeriod"/>
            </a:pPr>
            <a:r>
              <a:rPr lang="en-US">
                <a:effectLst/>
                <a:ea typeface="Calibri" panose="020F0502020204030204" pitchFamily="34" charset="0"/>
                <a:cs typeface="Times New Roman" panose="02020603050405020304" pitchFamily="18" charset="0"/>
              </a:rPr>
              <a:t>Date of visit.</a:t>
            </a:r>
          </a:p>
          <a:p>
            <a:pPr lvl="1" indent="-342900">
              <a:lnSpc>
                <a:spcPct val="107000"/>
              </a:lnSpc>
              <a:spcBef>
                <a:spcPts val="0"/>
              </a:spcBef>
              <a:spcAft>
                <a:spcPts val="800"/>
              </a:spcAft>
              <a:buFont typeface="+mj-lt"/>
              <a:buAutoNum type="arabicPeriod"/>
            </a:pPr>
            <a:r>
              <a:rPr lang="en-US">
                <a:effectLst/>
                <a:ea typeface="Calibri" panose="020F0502020204030204" pitchFamily="34" charset="0"/>
                <a:cs typeface="Times New Roman" panose="02020603050405020304" pitchFamily="18" charset="0"/>
              </a:rPr>
              <a:t>Reference to extra study materials.</a:t>
            </a:r>
          </a:p>
        </p:txBody>
      </p:sp>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a:solidFill>
                  <a:schemeClr val="tx1"/>
                </a:solidFill>
              </a:rPr>
              <a:t>IT20123468</a:t>
            </a:r>
            <a:r>
              <a:rPr lang="en-US" sz="1800">
                <a:solidFill>
                  <a:schemeClr val="tx1"/>
                </a:solidFill>
              </a:rPr>
              <a:t>   |   </a:t>
            </a:r>
            <a:r>
              <a:rPr lang="en-US" b="1">
                <a:solidFill>
                  <a:schemeClr val="tx1"/>
                </a:solidFill>
              </a:rPr>
              <a:t>Senaweera T.I.S.</a:t>
            </a:r>
            <a:r>
              <a:rPr lang="en-US" sz="1800" b="1">
                <a:solidFill>
                  <a:schemeClr val="tx1"/>
                </a:solidFill>
              </a:rPr>
              <a:t>   </a:t>
            </a:r>
            <a:r>
              <a:rPr lang="en-US" sz="1800">
                <a:solidFill>
                  <a:schemeClr val="tx1"/>
                </a:solidFill>
              </a:rPr>
              <a:t>|   </a:t>
            </a:r>
            <a:r>
              <a:rPr lang="en-US">
                <a:solidFill>
                  <a:schemeClr val="tx1"/>
                </a:solidFill>
              </a:rPr>
              <a:t>TMP-23-035</a:t>
            </a:r>
            <a:endParaRPr lang="en-US" sz="1800" b="0">
              <a:solidFill>
                <a:schemeClr val="tx1"/>
              </a:solidFill>
            </a:endParaRPr>
          </a:p>
        </p:txBody>
      </p:sp>
    </p:spTree>
    <p:extLst>
      <p:ext uri="{BB962C8B-B14F-4D97-AF65-F5344CB8AC3E}">
        <p14:creationId xmlns:p14="http://schemas.microsoft.com/office/powerpoint/2010/main" val="1084133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304800" y="228600"/>
            <a:ext cx="11684000" cy="868362"/>
          </a:xfrm>
        </p:spPr>
        <p:txBody>
          <a:bodyPr>
            <a:normAutofit/>
          </a:bodyPr>
          <a:lstStyle/>
          <a:p>
            <a:pPr algn="ctr"/>
            <a:r>
              <a:rPr lang="en-US" sz="4000" b="1"/>
              <a:t>Sub Objectives Cont’d</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889000" y="1403594"/>
            <a:ext cx="10515600" cy="4351338"/>
          </a:xfrm>
        </p:spPr>
        <p:txBody>
          <a:bodyPr>
            <a:normAutofit/>
          </a:bodyPr>
          <a:lstStyle/>
          <a:p>
            <a:r>
              <a:rPr lang="en-US"/>
              <a:t>Develop a statistical index for each student on a scale of 0 to 100 based on both platform-based and Bloom's levels-based metrics.</a:t>
            </a:r>
          </a:p>
          <a:p>
            <a:r>
              <a:rPr lang="en-US"/>
              <a:t>Forecast future changes in the performance index, which can be updated over time as more data is collected.</a:t>
            </a:r>
          </a:p>
          <a:p>
            <a:r>
              <a:rPr lang="en-US" sz="3200">
                <a:effectLst/>
                <a:ea typeface="Calibri" panose="020F0502020204030204" pitchFamily="34" charset="0"/>
                <a:cs typeface="Times New Roman" panose="02020603050405020304" pitchFamily="18" charset="0"/>
              </a:rPr>
              <a:t>Presenting the data in a visual format using progress bar and gauge chart visualizations.</a:t>
            </a:r>
          </a:p>
        </p:txBody>
      </p:sp>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a:solidFill>
                  <a:schemeClr val="tx1"/>
                </a:solidFill>
              </a:rPr>
              <a:t>IT20123468</a:t>
            </a:r>
            <a:r>
              <a:rPr lang="en-US" sz="1800">
                <a:solidFill>
                  <a:schemeClr val="tx1"/>
                </a:solidFill>
              </a:rPr>
              <a:t>   |   </a:t>
            </a:r>
            <a:r>
              <a:rPr lang="en-US" b="1">
                <a:solidFill>
                  <a:schemeClr val="tx1"/>
                </a:solidFill>
              </a:rPr>
              <a:t>Senaweera T.I.S.</a:t>
            </a:r>
            <a:r>
              <a:rPr lang="en-US" sz="1800" b="1">
                <a:solidFill>
                  <a:schemeClr val="tx1"/>
                </a:solidFill>
              </a:rPr>
              <a:t>   </a:t>
            </a:r>
            <a:r>
              <a:rPr lang="en-US" sz="1800">
                <a:solidFill>
                  <a:schemeClr val="tx1"/>
                </a:solidFill>
              </a:rPr>
              <a:t>|   </a:t>
            </a:r>
            <a:r>
              <a:rPr lang="en-US">
                <a:solidFill>
                  <a:schemeClr val="tx1"/>
                </a:solidFill>
              </a:rPr>
              <a:t>TMP-23-035</a:t>
            </a:r>
            <a:endParaRPr lang="en-US" sz="1800" b="0">
              <a:solidFill>
                <a:schemeClr val="tx1"/>
              </a:solidFill>
            </a:endParaRPr>
          </a:p>
        </p:txBody>
      </p:sp>
    </p:spTree>
    <p:extLst>
      <p:ext uri="{BB962C8B-B14F-4D97-AF65-F5344CB8AC3E}">
        <p14:creationId xmlns:p14="http://schemas.microsoft.com/office/powerpoint/2010/main" val="35515781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304800" y="228600"/>
            <a:ext cx="11684000" cy="868362"/>
          </a:xfrm>
        </p:spPr>
        <p:txBody>
          <a:bodyPr>
            <a:normAutofit/>
          </a:bodyPr>
          <a:lstStyle/>
          <a:p>
            <a:pPr algn="ctr"/>
            <a:r>
              <a:rPr lang="en-US" sz="4000" b="1"/>
              <a:t>Functional Requirements</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838200" y="1760391"/>
            <a:ext cx="10515600" cy="3337218"/>
          </a:xfrm>
        </p:spPr>
        <p:txBody>
          <a:bodyPr>
            <a:noAutofit/>
          </a:bodyPr>
          <a:lstStyle/>
          <a:p>
            <a:r>
              <a:rPr lang="en-US"/>
              <a:t>Retrieving relevant data for analyzing.</a:t>
            </a:r>
          </a:p>
          <a:p>
            <a:r>
              <a:rPr lang="en-US"/>
              <a:t>Bloom's level calculation using Q &amp; A scores and EWMA formula.</a:t>
            </a:r>
          </a:p>
          <a:p>
            <a:r>
              <a:rPr lang="en-US"/>
              <a:t>Develop a statistical  index calculation method.</a:t>
            </a:r>
          </a:p>
          <a:p>
            <a:r>
              <a:rPr lang="en-US"/>
              <a:t>Performance forecasting.</a:t>
            </a:r>
          </a:p>
          <a:p>
            <a:r>
              <a:rPr lang="en-US"/>
              <a:t>Visualization of performance in dashboard.</a:t>
            </a:r>
          </a:p>
        </p:txBody>
      </p:sp>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a:solidFill>
                  <a:schemeClr val="tx1"/>
                </a:solidFill>
              </a:rPr>
              <a:t>IT20123468</a:t>
            </a:r>
            <a:r>
              <a:rPr lang="en-US" sz="1800">
                <a:solidFill>
                  <a:schemeClr val="tx1"/>
                </a:solidFill>
              </a:rPr>
              <a:t>   |   </a:t>
            </a:r>
            <a:r>
              <a:rPr lang="en-US" b="1">
                <a:solidFill>
                  <a:schemeClr val="tx1"/>
                </a:solidFill>
              </a:rPr>
              <a:t>Senaweera T.I.S.</a:t>
            </a:r>
            <a:r>
              <a:rPr lang="en-US" sz="1800" b="1">
                <a:solidFill>
                  <a:schemeClr val="tx1"/>
                </a:solidFill>
              </a:rPr>
              <a:t>   </a:t>
            </a:r>
            <a:r>
              <a:rPr lang="en-US" sz="1800">
                <a:solidFill>
                  <a:schemeClr val="tx1"/>
                </a:solidFill>
              </a:rPr>
              <a:t>|   </a:t>
            </a:r>
            <a:r>
              <a:rPr lang="en-US">
                <a:solidFill>
                  <a:schemeClr val="tx1"/>
                </a:solidFill>
              </a:rPr>
              <a:t>TMP-23-035</a:t>
            </a:r>
            <a:endParaRPr lang="en-US" sz="1800" b="0">
              <a:solidFill>
                <a:schemeClr val="tx1"/>
              </a:solidFill>
            </a:endParaRPr>
          </a:p>
        </p:txBody>
      </p:sp>
    </p:spTree>
    <p:extLst>
      <p:ext uri="{BB962C8B-B14F-4D97-AF65-F5344CB8AC3E}">
        <p14:creationId xmlns:p14="http://schemas.microsoft.com/office/powerpoint/2010/main" val="31799703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304800" y="228600"/>
            <a:ext cx="11684000" cy="868362"/>
          </a:xfrm>
        </p:spPr>
        <p:txBody>
          <a:bodyPr>
            <a:normAutofit/>
          </a:bodyPr>
          <a:lstStyle/>
          <a:p>
            <a:pPr algn="ctr"/>
            <a:r>
              <a:rPr lang="en-US" sz="4000" b="1"/>
              <a:t>Non-functional Requirements</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889000" y="1253331"/>
            <a:ext cx="10515600" cy="4351338"/>
          </a:xfrm>
        </p:spPr>
        <p:txBody>
          <a:bodyPr/>
          <a:lstStyle/>
          <a:p>
            <a:r>
              <a:rPr lang="en-US"/>
              <a:t>User Experience: Designed in a way that is visually appealing and engaging, while also being easy to interpret.</a:t>
            </a:r>
          </a:p>
          <a:p>
            <a:r>
              <a:rPr lang="en-US"/>
              <a:t>Usability: Easy to use and navigate, with a clear and intuitive interface that allows users to access the information they need quickly and easily.</a:t>
            </a:r>
          </a:p>
          <a:p>
            <a:r>
              <a:rPr lang="en-US"/>
              <a:t>Performance Standards: Meet specific performance standards for response time, throughput, and other metrics to ensure that it is delivering reliable and consistent results.</a:t>
            </a:r>
          </a:p>
        </p:txBody>
      </p:sp>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a:solidFill>
                  <a:schemeClr val="tx1"/>
                </a:solidFill>
              </a:rPr>
              <a:t>IT20123468</a:t>
            </a:r>
            <a:r>
              <a:rPr lang="en-US" sz="1800">
                <a:solidFill>
                  <a:schemeClr val="tx1"/>
                </a:solidFill>
              </a:rPr>
              <a:t>   |   </a:t>
            </a:r>
            <a:r>
              <a:rPr lang="en-US" b="1">
                <a:solidFill>
                  <a:schemeClr val="tx1"/>
                </a:solidFill>
              </a:rPr>
              <a:t>Senaweera T.I.S.</a:t>
            </a:r>
            <a:r>
              <a:rPr lang="en-US" sz="1800" b="1">
                <a:solidFill>
                  <a:schemeClr val="tx1"/>
                </a:solidFill>
              </a:rPr>
              <a:t>   </a:t>
            </a:r>
            <a:r>
              <a:rPr lang="en-US" sz="1800">
                <a:solidFill>
                  <a:schemeClr val="tx1"/>
                </a:solidFill>
              </a:rPr>
              <a:t>|   </a:t>
            </a:r>
            <a:r>
              <a:rPr lang="en-US">
                <a:solidFill>
                  <a:schemeClr val="tx1"/>
                </a:solidFill>
              </a:rPr>
              <a:t>TMP-23-035</a:t>
            </a:r>
            <a:endParaRPr lang="en-US" sz="1800" b="0">
              <a:solidFill>
                <a:schemeClr val="tx1"/>
              </a:solidFill>
            </a:endParaRPr>
          </a:p>
        </p:txBody>
      </p:sp>
    </p:spTree>
    <p:extLst>
      <p:ext uri="{BB962C8B-B14F-4D97-AF65-F5344CB8AC3E}">
        <p14:creationId xmlns:p14="http://schemas.microsoft.com/office/powerpoint/2010/main" val="9895268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304800" y="228600"/>
            <a:ext cx="11684000" cy="868362"/>
          </a:xfrm>
        </p:spPr>
        <p:txBody>
          <a:bodyPr>
            <a:normAutofit/>
          </a:bodyPr>
          <a:lstStyle/>
          <a:p>
            <a:pPr algn="ctr"/>
            <a:r>
              <a:rPr lang="en-US" sz="4000" b="1"/>
              <a:t>Technologies, techniques &amp; algorithms</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889000" y="1375459"/>
            <a:ext cx="10515600" cy="4351338"/>
          </a:xfrm>
        </p:spPr>
        <p:txBody>
          <a:bodyPr>
            <a:normAutofit fontScale="92500" lnSpcReduction="10000"/>
          </a:bodyPr>
          <a:lstStyle/>
          <a:p>
            <a:r>
              <a:rPr lang="en-US"/>
              <a:t>Programming languages:</a:t>
            </a:r>
          </a:p>
          <a:p>
            <a:pPr lvl="1">
              <a:buFont typeface="Wingdings" panose="05000000000000000000" pitchFamily="2" charset="2"/>
              <a:buChar char="§"/>
            </a:pPr>
            <a:r>
              <a:rPr lang="en-US"/>
              <a:t>Python for data analysis and machine learning.</a:t>
            </a:r>
          </a:p>
          <a:p>
            <a:pPr lvl="1">
              <a:buFont typeface="Wingdings" panose="05000000000000000000" pitchFamily="2" charset="2"/>
              <a:buChar char="§"/>
            </a:pPr>
            <a:r>
              <a:rPr lang="en-US"/>
              <a:t>JavaScript for building the front-end of the application.</a:t>
            </a:r>
          </a:p>
          <a:p>
            <a:r>
              <a:rPr lang="en-US"/>
              <a:t>Frameworks and libraries:</a:t>
            </a:r>
          </a:p>
          <a:p>
            <a:pPr lvl="1">
              <a:buFont typeface="Wingdings" panose="05000000000000000000" pitchFamily="2" charset="2"/>
              <a:buChar char="§"/>
            </a:pPr>
            <a:r>
              <a:rPr lang="en-US"/>
              <a:t>ReactJS for building user interfaces.</a:t>
            </a:r>
          </a:p>
          <a:p>
            <a:pPr lvl="1">
              <a:buFont typeface="Wingdings" panose="05000000000000000000" pitchFamily="2" charset="2"/>
              <a:buChar char="§"/>
            </a:pPr>
            <a:r>
              <a:rPr lang="en-US"/>
              <a:t>Recharts or Victory for data visualization.</a:t>
            </a:r>
          </a:p>
          <a:p>
            <a:pPr lvl="1">
              <a:buFont typeface="Wingdings" panose="05000000000000000000" pitchFamily="2" charset="2"/>
              <a:buChar char="§"/>
            </a:pPr>
            <a:r>
              <a:rPr lang="en-US"/>
              <a:t>NumPy, Pandas, and Scikit-learn for data processing and machine learning.</a:t>
            </a:r>
          </a:p>
          <a:p>
            <a:r>
              <a:rPr lang="en-US"/>
              <a:t>Exponentially weighted moving average (EWMA) formula for calculating the Bloom's level scores.</a:t>
            </a:r>
          </a:p>
          <a:p>
            <a:r>
              <a:rPr lang="en-US"/>
              <a:t>Time series analysis or machine learning models for forecasting future performance.</a:t>
            </a:r>
          </a:p>
        </p:txBody>
      </p:sp>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a:solidFill>
                  <a:schemeClr val="tx1"/>
                </a:solidFill>
              </a:rPr>
              <a:t>IT20123468</a:t>
            </a:r>
            <a:r>
              <a:rPr lang="en-US" sz="1800">
                <a:solidFill>
                  <a:schemeClr val="tx1"/>
                </a:solidFill>
              </a:rPr>
              <a:t>   |   </a:t>
            </a:r>
            <a:r>
              <a:rPr lang="en-US" b="1">
                <a:solidFill>
                  <a:schemeClr val="tx1"/>
                </a:solidFill>
              </a:rPr>
              <a:t>Senaweera T.I.S.</a:t>
            </a:r>
            <a:r>
              <a:rPr lang="en-US" sz="1800" b="1">
                <a:solidFill>
                  <a:schemeClr val="tx1"/>
                </a:solidFill>
              </a:rPr>
              <a:t>   </a:t>
            </a:r>
            <a:r>
              <a:rPr lang="en-US" sz="1800">
                <a:solidFill>
                  <a:schemeClr val="tx1"/>
                </a:solidFill>
              </a:rPr>
              <a:t>|   </a:t>
            </a:r>
            <a:r>
              <a:rPr lang="en-US">
                <a:solidFill>
                  <a:schemeClr val="tx1"/>
                </a:solidFill>
              </a:rPr>
              <a:t>TMP-23-035</a:t>
            </a:r>
            <a:endParaRPr lang="en-US" sz="1800" b="0">
              <a:solidFill>
                <a:schemeClr val="tx1"/>
              </a:solidFill>
            </a:endParaRPr>
          </a:p>
        </p:txBody>
      </p:sp>
    </p:spTree>
    <p:extLst>
      <p:ext uri="{BB962C8B-B14F-4D97-AF65-F5344CB8AC3E}">
        <p14:creationId xmlns:p14="http://schemas.microsoft.com/office/powerpoint/2010/main" val="29462499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304800" y="228600"/>
            <a:ext cx="11684000" cy="868362"/>
          </a:xfrm>
        </p:spPr>
        <p:txBody>
          <a:bodyPr>
            <a:normAutofit/>
          </a:bodyPr>
          <a:lstStyle/>
          <a:p>
            <a:pPr algn="ctr"/>
            <a:r>
              <a:rPr lang="en-US" sz="4000" b="1"/>
              <a:t>Work Breakdown Structure</a:t>
            </a:r>
          </a:p>
        </p:txBody>
      </p:sp>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a:solidFill>
                  <a:schemeClr val="tx1"/>
                </a:solidFill>
              </a:rPr>
              <a:t>IT20123468</a:t>
            </a:r>
            <a:r>
              <a:rPr lang="en-US" sz="1800">
                <a:solidFill>
                  <a:schemeClr val="tx1"/>
                </a:solidFill>
              </a:rPr>
              <a:t>   |   </a:t>
            </a:r>
            <a:r>
              <a:rPr lang="en-US" b="1">
                <a:solidFill>
                  <a:schemeClr val="tx1"/>
                </a:solidFill>
              </a:rPr>
              <a:t>Senaweera T.I.S.</a:t>
            </a:r>
            <a:r>
              <a:rPr lang="en-US" sz="1800" b="1">
                <a:solidFill>
                  <a:schemeClr val="tx1"/>
                </a:solidFill>
              </a:rPr>
              <a:t>   </a:t>
            </a:r>
            <a:r>
              <a:rPr lang="en-US" sz="1800">
                <a:solidFill>
                  <a:schemeClr val="tx1"/>
                </a:solidFill>
              </a:rPr>
              <a:t>|   </a:t>
            </a:r>
            <a:r>
              <a:rPr lang="en-US">
                <a:solidFill>
                  <a:schemeClr val="tx1"/>
                </a:solidFill>
              </a:rPr>
              <a:t>TMP-23-035</a:t>
            </a:r>
            <a:endParaRPr lang="en-US" sz="1800" b="0">
              <a:solidFill>
                <a:schemeClr val="tx1"/>
              </a:solidFill>
            </a:endParaRPr>
          </a:p>
        </p:txBody>
      </p:sp>
      <p:pic>
        <p:nvPicPr>
          <p:cNvPr id="3" name="Picture 2" descr="Diagram&#10;&#10;Description automatically generated">
            <a:extLst>
              <a:ext uri="{FF2B5EF4-FFF2-40B4-BE49-F238E27FC236}">
                <a16:creationId xmlns:a16="http://schemas.microsoft.com/office/drawing/2014/main" id="{72385135-FEDC-8B3C-208E-EE3F7B3332DF}"/>
              </a:ext>
            </a:extLst>
          </p:cNvPr>
          <p:cNvPicPr>
            <a:picLocks noChangeAspect="1"/>
          </p:cNvPicPr>
          <p:nvPr/>
        </p:nvPicPr>
        <p:blipFill rotWithShape="1">
          <a:blip r:embed="rId2">
            <a:extLst>
              <a:ext uri="{28A0092B-C50C-407E-A947-70E740481C1C}">
                <a14:useLocalDpi xmlns:a14="http://schemas.microsoft.com/office/drawing/2010/main" val="0"/>
              </a:ext>
            </a:extLst>
          </a:blip>
          <a:srcRect l="289" t="743" r="16064" b="1306"/>
          <a:stretch/>
        </p:blipFill>
        <p:spPr>
          <a:xfrm>
            <a:off x="1475874" y="1149263"/>
            <a:ext cx="9129485" cy="5291310"/>
          </a:xfrm>
          <a:prstGeom prst="rect">
            <a:avLst/>
          </a:prstGeom>
        </p:spPr>
      </p:pic>
    </p:spTree>
    <p:extLst>
      <p:ext uri="{BB962C8B-B14F-4D97-AF65-F5344CB8AC3E}">
        <p14:creationId xmlns:p14="http://schemas.microsoft.com/office/powerpoint/2010/main" val="5835208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99D66-BBCE-31B0-34C8-35FF4C907D76}"/>
              </a:ext>
            </a:extLst>
          </p:cNvPr>
          <p:cNvSpPr txBox="1">
            <a:spLocks/>
          </p:cNvSpPr>
          <p:nvPr/>
        </p:nvSpPr>
        <p:spPr>
          <a:xfrm>
            <a:off x="4307058" y="0"/>
            <a:ext cx="3124200" cy="1066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a:lstStyle>
          <a:p>
            <a:pPr marL="0" marR="0" lvl="0" indent="0" fontAlgn="auto">
              <a:lnSpc>
                <a:spcPct val="90000"/>
              </a:lnSpc>
              <a:spcAft>
                <a:spcPts val="0"/>
              </a:spcAft>
              <a:buClrTx/>
              <a:buSzTx/>
              <a:tabLst/>
              <a:defRPr/>
            </a:pPr>
            <a:r>
              <a:rPr lang="en-US" sz="4000" b="1">
                <a:latin typeface="+mj-lt"/>
                <a:cs typeface="+mj-cs"/>
              </a:rPr>
              <a:t>References</a:t>
            </a:r>
          </a:p>
        </p:txBody>
      </p:sp>
      <p:sp>
        <p:nvSpPr>
          <p:cNvPr id="4" name="TextBox 3">
            <a:extLst>
              <a:ext uri="{FF2B5EF4-FFF2-40B4-BE49-F238E27FC236}">
                <a16:creationId xmlns:a16="http://schemas.microsoft.com/office/drawing/2014/main" id="{383B559F-99BD-7EAE-667E-7654EF0C022D}"/>
              </a:ext>
            </a:extLst>
          </p:cNvPr>
          <p:cNvSpPr txBox="1"/>
          <p:nvPr/>
        </p:nvSpPr>
        <p:spPr>
          <a:xfrm>
            <a:off x="189328" y="900331"/>
            <a:ext cx="11813344" cy="5016758"/>
          </a:xfrm>
          <a:prstGeom prst="rect">
            <a:avLst/>
          </a:prstGeom>
          <a:noFill/>
        </p:spPr>
        <p:txBody>
          <a:bodyPr wrap="square" rtlCol="0">
            <a:spAutoFit/>
          </a:bodyPr>
          <a:lstStyle/>
          <a:p>
            <a:r>
              <a:rPr lang="en-US" sz="2000"/>
              <a:t>[</a:t>
            </a:r>
            <a:r>
              <a:rPr lang="en-US" sz="2000">
                <a:solidFill>
                  <a:prstClr val="black"/>
                </a:solidFill>
                <a:latin typeface="Söhne"/>
              </a:rPr>
              <a:t>1] S. </a:t>
            </a:r>
            <a:r>
              <a:rPr lang="en-US" sz="2000" err="1">
                <a:solidFill>
                  <a:prstClr val="black"/>
                </a:solidFill>
                <a:latin typeface="Söhne"/>
              </a:rPr>
              <a:t>Gaftandzhieva</a:t>
            </a:r>
            <a:r>
              <a:rPr lang="en-US" sz="2000">
                <a:solidFill>
                  <a:prstClr val="black"/>
                </a:solidFill>
                <a:latin typeface="Söhne"/>
              </a:rPr>
              <a:t> et al., “Exploring Online Activities to Predict the Final Grade of Student,” Mathematics, vol. 10, no. 20, Oct. 2022, </a:t>
            </a:r>
            <a:r>
              <a:rPr lang="en-US" sz="2000" err="1">
                <a:solidFill>
                  <a:prstClr val="black"/>
                </a:solidFill>
                <a:latin typeface="Söhne"/>
              </a:rPr>
              <a:t>doi</a:t>
            </a:r>
            <a:r>
              <a:rPr lang="en-US" sz="2000">
                <a:solidFill>
                  <a:prstClr val="black"/>
                </a:solidFill>
                <a:latin typeface="Söhne"/>
              </a:rPr>
              <a:t>: 10.3390/math10203758.</a:t>
            </a:r>
          </a:p>
          <a:p>
            <a:endParaRPr lang="en-US" sz="2000">
              <a:solidFill>
                <a:prstClr val="black"/>
              </a:solidFill>
              <a:latin typeface="Söhne"/>
            </a:endParaRPr>
          </a:p>
          <a:p>
            <a:r>
              <a:rPr lang="en-US" sz="2000">
                <a:solidFill>
                  <a:prstClr val="black"/>
                </a:solidFill>
                <a:latin typeface="Söhne"/>
              </a:rPr>
              <a:t>[2] A. S. </a:t>
            </a:r>
            <a:r>
              <a:rPr lang="en-US" sz="2000" err="1">
                <a:solidFill>
                  <a:prstClr val="black"/>
                </a:solidFill>
                <a:latin typeface="Söhne"/>
              </a:rPr>
              <a:t>Aljaloud</a:t>
            </a:r>
            <a:r>
              <a:rPr lang="en-US" sz="2000">
                <a:solidFill>
                  <a:prstClr val="black"/>
                </a:solidFill>
                <a:latin typeface="Söhne"/>
              </a:rPr>
              <a:t> et al., “A Deep Learning Model to Predict Student Learning Outcomes in LMS Using CNN and LSTM,” IEEE Access, vol. 10, pp. 85255–85265, 2022, </a:t>
            </a:r>
            <a:r>
              <a:rPr lang="en-US" sz="2000" err="1">
                <a:solidFill>
                  <a:prstClr val="black"/>
                </a:solidFill>
                <a:latin typeface="Söhne"/>
              </a:rPr>
              <a:t>doi</a:t>
            </a:r>
            <a:r>
              <a:rPr lang="en-US" sz="2000">
                <a:solidFill>
                  <a:prstClr val="black"/>
                </a:solidFill>
                <a:latin typeface="Söhne"/>
              </a:rPr>
              <a:t>: 10.1109/ACCESS.2022.3196784.</a:t>
            </a:r>
          </a:p>
          <a:p>
            <a:endParaRPr lang="en-US" sz="2000">
              <a:solidFill>
                <a:prstClr val="black"/>
              </a:solidFill>
              <a:latin typeface="Söhne"/>
            </a:endParaRPr>
          </a:p>
          <a:p>
            <a:r>
              <a:rPr lang="en-US" sz="2000">
                <a:solidFill>
                  <a:prstClr val="black"/>
                </a:solidFill>
                <a:latin typeface="Söhne"/>
              </a:rPr>
              <a:t>[3] K. Fahd, S. J. Miah, and K. Ahmed, “Predicting student performance in a blended learning environment using learning management system interaction data,” Applied Computing and Informatics, 2021, </a:t>
            </a:r>
            <a:r>
              <a:rPr lang="en-US" sz="2000" err="1">
                <a:solidFill>
                  <a:prstClr val="black"/>
                </a:solidFill>
                <a:latin typeface="Söhne"/>
              </a:rPr>
              <a:t>doi</a:t>
            </a:r>
            <a:r>
              <a:rPr lang="en-US" sz="2000">
                <a:solidFill>
                  <a:prstClr val="black"/>
                </a:solidFill>
                <a:latin typeface="Söhne"/>
              </a:rPr>
              <a:t>: 10.1108/ACI-06-2021-0150.</a:t>
            </a:r>
          </a:p>
          <a:p>
            <a:endParaRPr lang="en-US" sz="2000">
              <a:solidFill>
                <a:prstClr val="black"/>
              </a:solidFill>
              <a:latin typeface="Söhne"/>
            </a:endParaRPr>
          </a:p>
          <a:p>
            <a:r>
              <a:rPr lang="en-US" sz="2000">
                <a:solidFill>
                  <a:prstClr val="black"/>
                </a:solidFill>
                <a:latin typeface="Söhne"/>
              </a:rPr>
              <a:t>[4] G. N. R. Prasad, “Evaluating student performance based on bloom’s taxonomy levels,” in Journal of Physics: Conference Series, IOP Publishing Ltd, Mar. 2021. </a:t>
            </a:r>
            <a:r>
              <a:rPr lang="en-US" sz="2000" err="1">
                <a:solidFill>
                  <a:prstClr val="black"/>
                </a:solidFill>
                <a:latin typeface="Söhne"/>
              </a:rPr>
              <a:t>doi</a:t>
            </a:r>
            <a:r>
              <a:rPr lang="en-US" sz="2000">
                <a:solidFill>
                  <a:prstClr val="black"/>
                </a:solidFill>
                <a:latin typeface="Söhne"/>
              </a:rPr>
              <a:t>: 10.1088/1742-6596/1797/1/012063.</a:t>
            </a:r>
          </a:p>
          <a:p>
            <a:endParaRPr lang="en-US" sz="2000">
              <a:solidFill>
                <a:prstClr val="black"/>
              </a:solidFill>
              <a:latin typeface="Söhne"/>
            </a:endParaRPr>
          </a:p>
          <a:p>
            <a:r>
              <a:rPr lang="en-US" sz="2000">
                <a:solidFill>
                  <a:prstClr val="black"/>
                </a:solidFill>
                <a:latin typeface="Söhne"/>
              </a:rPr>
              <a:t>[5] N. Thai-Nghe, T. </a:t>
            </a:r>
            <a:r>
              <a:rPr lang="en-US" sz="2000" err="1">
                <a:solidFill>
                  <a:prstClr val="black"/>
                </a:solidFill>
                <a:latin typeface="Söhne"/>
              </a:rPr>
              <a:t>Horváth</a:t>
            </a:r>
            <a:r>
              <a:rPr lang="en-US" sz="2000">
                <a:solidFill>
                  <a:prstClr val="black"/>
                </a:solidFill>
                <a:latin typeface="Söhne"/>
              </a:rPr>
              <a:t>, and L. Schmidt-</a:t>
            </a:r>
            <a:r>
              <a:rPr lang="en-US" sz="2000" err="1">
                <a:solidFill>
                  <a:prstClr val="black"/>
                </a:solidFill>
                <a:latin typeface="Söhne"/>
              </a:rPr>
              <a:t>Thieme</a:t>
            </a:r>
            <a:r>
              <a:rPr lang="en-US" sz="2000">
                <a:solidFill>
                  <a:prstClr val="black"/>
                </a:solidFill>
                <a:latin typeface="Söhne"/>
              </a:rPr>
              <a:t>, “Personalized forecasting student performance,” in Proceedings of the 2011 11th IEEE International Conference on Advanced Learning Technologies, ICALT 2011, 2011, pp. 412–414. </a:t>
            </a:r>
            <a:r>
              <a:rPr lang="en-US" sz="2000" err="1">
                <a:solidFill>
                  <a:prstClr val="black"/>
                </a:solidFill>
                <a:latin typeface="Söhne"/>
              </a:rPr>
              <a:t>doi</a:t>
            </a:r>
            <a:r>
              <a:rPr lang="en-US" sz="2000">
                <a:solidFill>
                  <a:prstClr val="black"/>
                </a:solidFill>
                <a:latin typeface="Söhne"/>
              </a:rPr>
              <a:t>: 10.1109/ICALT.2011.130.</a:t>
            </a:r>
          </a:p>
        </p:txBody>
      </p:sp>
      <p:sp>
        <p:nvSpPr>
          <p:cNvPr id="3" name="Rectangle 2">
            <a:extLst>
              <a:ext uri="{FF2B5EF4-FFF2-40B4-BE49-F238E27FC236}">
                <a16:creationId xmlns:a16="http://schemas.microsoft.com/office/drawing/2014/main" id="{CFCE91AD-3C41-691D-63B1-8DFFC4ABC467}"/>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a:solidFill>
                  <a:schemeClr val="tx1"/>
                </a:solidFill>
              </a:rPr>
              <a:t>IT20123468</a:t>
            </a:r>
            <a:r>
              <a:rPr lang="en-US" sz="1800">
                <a:solidFill>
                  <a:schemeClr val="tx1"/>
                </a:solidFill>
              </a:rPr>
              <a:t>   |   </a:t>
            </a:r>
            <a:r>
              <a:rPr lang="en-US" b="1">
                <a:solidFill>
                  <a:schemeClr val="tx1"/>
                </a:solidFill>
              </a:rPr>
              <a:t>Senaweera T.I.S.</a:t>
            </a:r>
            <a:r>
              <a:rPr lang="en-US" sz="1800" b="1">
                <a:solidFill>
                  <a:schemeClr val="tx1"/>
                </a:solidFill>
              </a:rPr>
              <a:t>   </a:t>
            </a:r>
            <a:r>
              <a:rPr lang="en-US" sz="1800">
                <a:solidFill>
                  <a:schemeClr val="tx1"/>
                </a:solidFill>
              </a:rPr>
              <a:t>|   </a:t>
            </a:r>
            <a:r>
              <a:rPr lang="en-US">
                <a:solidFill>
                  <a:schemeClr val="tx1"/>
                </a:solidFill>
              </a:rPr>
              <a:t>TMP-23-035</a:t>
            </a:r>
            <a:endParaRPr lang="en-US" sz="1800" b="0">
              <a:solidFill>
                <a:schemeClr val="tx1"/>
              </a:solidFill>
            </a:endParaRPr>
          </a:p>
        </p:txBody>
      </p:sp>
    </p:spTree>
    <p:extLst>
      <p:ext uri="{BB962C8B-B14F-4D97-AF65-F5344CB8AC3E}">
        <p14:creationId xmlns:p14="http://schemas.microsoft.com/office/powerpoint/2010/main" val="42075052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1AAE000B-C397-0378-7AB9-524BF9800D72}"/>
              </a:ext>
            </a:extLst>
          </p:cNvPr>
          <p:cNvSpPr txBox="1">
            <a:spLocks/>
          </p:cNvSpPr>
          <p:nvPr/>
        </p:nvSpPr>
        <p:spPr>
          <a:xfrm>
            <a:off x="963084" y="2837087"/>
            <a:ext cx="10363200" cy="1362075"/>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b="1" kern="1200" cap="all">
                <a:solidFill>
                  <a:schemeClr val="tx1"/>
                </a:solidFill>
                <a:latin typeface="Adobe Devanagari" pitchFamily="18" charset="0"/>
                <a:ea typeface="+mj-ea"/>
                <a:cs typeface="Adobe Devanagari" pitchFamily="18"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all" spc="0" normalizeH="0" baseline="0" noProof="0">
                <a:ln>
                  <a:noFill/>
                </a:ln>
                <a:solidFill>
                  <a:sysClr val="windowText" lastClr="000000"/>
                </a:solidFill>
                <a:effectLst/>
                <a:uLnTx/>
                <a:uFillTx/>
                <a:latin typeface="Adobe Devanagari" pitchFamily="18" charset="0"/>
                <a:ea typeface="+mj-ea"/>
              </a:rPr>
              <a:t>IT20133368 | Wijayasena w.d.n.d.t</a:t>
            </a:r>
          </a:p>
        </p:txBody>
      </p:sp>
      <p:sp>
        <p:nvSpPr>
          <p:cNvPr id="4" name="Text Placeholder 5">
            <a:extLst>
              <a:ext uri="{FF2B5EF4-FFF2-40B4-BE49-F238E27FC236}">
                <a16:creationId xmlns:a16="http://schemas.microsoft.com/office/drawing/2014/main" id="{2EB1963D-14CA-7C81-CCAC-903F576D586E}"/>
              </a:ext>
            </a:extLst>
          </p:cNvPr>
          <p:cNvSpPr txBox="1">
            <a:spLocks/>
          </p:cNvSpPr>
          <p:nvPr/>
        </p:nvSpPr>
        <p:spPr>
          <a:xfrm>
            <a:off x="963084" y="4237261"/>
            <a:ext cx="10363200" cy="1500187"/>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Wingdings" pitchFamily="2" charset="2"/>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Wingdings" pitchFamily="2" charset="2"/>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a:ln>
                  <a:noFill/>
                </a:ln>
                <a:solidFill>
                  <a:sysClr val="windowText" lastClr="000000">
                    <a:tint val="75000"/>
                  </a:sysClr>
                </a:solidFill>
                <a:effectLst/>
                <a:uLnTx/>
                <a:uFillTx/>
                <a:latin typeface="Cambria"/>
                <a:ea typeface="+mn-ea"/>
                <a:cs typeface="+mn-cs"/>
              </a:rPr>
              <a:t>Data Science</a:t>
            </a:r>
          </a:p>
        </p:txBody>
      </p:sp>
      <p:sp>
        <p:nvSpPr>
          <p:cNvPr id="5" name="Rectangle 4">
            <a:extLst>
              <a:ext uri="{FF2B5EF4-FFF2-40B4-BE49-F238E27FC236}">
                <a16:creationId xmlns:a16="http://schemas.microsoft.com/office/drawing/2014/main" id="{3FC12DD8-8713-BA67-A8E2-E819F71A1598}"/>
              </a:ext>
            </a:extLst>
          </p:cNvPr>
          <p:cNvSpPr/>
          <p:nvPr/>
        </p:nvSpPr>
        <p:spPr>
          <a:xfrm>
            <a:off x="2632435" y="6492874"/>
            <a:ext cx="6816365" cy="365125"/>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mbria"/>
                <a:ea typeface="+mn-ea"/>
                <a:cs typeface="+mn-cs"/>
              </a:rPr>
              <a:t>IT20133368</a:t>
            </a:r>
            <a:r>
              <a:rPr kumimoji="0" lang="en-US" sz="1800" b="0" i="0" u="none" strike="noStrike" kern="0" cap="none" spc="0" normalizeH="0" baseline="0" noProof="0">
                <a:ln>
                  <a:noFill/>
                </a:ln>
                <a:solidFill>
                  <a:prstClr val="black"/>
                </a:solidFill>
                <a:effectLst/>
                <a:uLnTx/>
                <a:uFillTx/>
                <a:latin typeface="Cambria"/>
                <a:ea typeface="+mn-ea"/>
                <a:cs typeface="+mn-cs"/>
              </a:rPr>
              <a:t>   |   </a:t>
            </a:r>
            <a:r>
              <a:rPr lang="en-US" b="1" kern="0">
                <a:solidFill>
                  <a:prstClr val="black"/>
                </a:solidFill>
                <a:latin typeface="Cambria"/>
              </a:rPr>
              <a:t>W</a:t>
            </a:r>
            <a:r>
              <a:rPr kumimoji="0" lang="en-US" sz="1800" b="1" i="0" u="none" strike="noStrike" kern="0" cap="none" spc="0" normalizeH="0" baseline="0" noProof="0" err="1">
                <a:ln>
                  <a:noFill/>
                </a:ln>
                <a:solidFill>
                  <a:prstClr val="black"/>
                </a:solidFill>
                <a:effectLst/>
                <a:uLnTx/>
                <a:uFillTx/>
                <a:latin typeface="Cambria"/>
                <a:ea typeface="+mn-ea"/>
                <a:cs typeface="+mn-cs"/>
              </a:rPr>
              <a:t>ijayasena</a:t>
            </a:r>
            <a:r>
              <a:rPr kumimoji="0" lang="en-US" sz="1800" b="1" i="0" u="none" strike="noStrike" kern="0" cap="none" spc="0" normalizeH="0" baseline="0" noProof="0">
                <a:ln>
                  <a:noFill/>
                </a:ln>
                <a:solidFill>
                  <a:prstClr val="black"/>
                </a:solidFill>
                <a:effectLst/>
                <a:uLnTx/>
                <a:uFillTx/>
                <a:latin typeface="Cambria"/>
                <a:ea typeface="+mn-ea"/>
                <a:cs typeface="+mn-cs"/>
              </a:rPr>
              <a:t> W.D.N.D.T</a:t>
            </a:r>
            <a:r>
              <a:rPr lang="en-US" b="1" kern="0">
                <a:solidFill>
                  <a:prstClr val="black"/>
                </a:solidFill>
                <a:latin typeface="Cambria"/>
              </a:rPr>
              <a:t>.</a:t>
            </a:r>
            <a:r>
              <a:rPr kumimoji="0" lang="en-US" sz="1800" b="1" i="0" u="none" strike="noStrike" kern="0" cap="none" spc="0" normalizeH="0" baseline="0" noProof="0">
                <a:ln>
                  <a:noFill/>
                </a:ln>
                <a:solidFill>
                  <a:prstClr val="black"/>
                </a:solidFill>
                <a:effectLst/>
                <a:uLnTx/>
                <a:uFillTx/>
                <a:latin typeface="Cambria"/>
                <a:ea typeface="+mn-ea"/>
                <a:cs typeface="+mn-cs"/>
              </a:rPr>
              <a:t>  </a:t>
            </a:r>
            <a:r>
              <a:rPr kumimoji="0" lang="en-US" sz="1800" b="0" i="0" u="none" strike="noStrike" kern="0" cap="none" spc="0" normalizeH="0" baseline="0" noProof="0">
                <a:ln>
                  <a:noFill/>
                </a:ln>
                <a:solidFill>
                  <a:prstClr val="black"/>
                </a:solidFill>
                <a:effectLst/>
                <a:uLnTx/>
                <a:uFillTx/>
                <a:latin typeface="Cambria"/>
                <a:ea typeface="+mn-ea"/>
                <a:cs typeface="+mn-cs"/>
              </a:rPr>
              <a:t>|   TMP-23-035</a:t>
            </a:r>
          </a:p>
        </p:txBody>
      </p:sp>
      <p:pic>
        <p:nvPicPr>
          <p:cNvPr id="3" name="Picture 2" descr="A person in a suit and tie&#10;&#10;Description automatically generated with medium confidence">
            <a:extLst>
              <a:ext uri="{FF2B5EF4-FFF2-40B4-BE49-F238E27FC236}">
                <a16:creationId xmlns:a16="http://schemas.microsoft.com/office/drawing/2014/main" id="{4919EC1B-0020-E493-7F86-480F1E4B4F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94703" y="114103"/>
            <a:ext cx="2307771" cy="2417736"/>
          </a:xfrm>
          <a:prstGeom prst="rect">
            <a:avLst/>
          </a:prstGeom>
        </p:spPr>
      </p:pic>
    </p:spTree>
    <p:extLst>
      <p:ext uri="{BB962C8B-B14F-4D97-AF65-F5344CB8AC3E}">
        <p14:creationId xmlns:p14="http://schemas.microsoft.com/office/powerpoint/2010/main" val="1949369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3577772" y="391840"/>
            <a:ext cx="5036455" cy="879848"/>
          </a:xfrm>
        </p:spPr>
        <p:txBody>
          <a:bodyPr>
            <a:noAutofit/>
          </a:bodyPr>
          <a:lstStyle/>
          <a:p>
            <a:pPr algn="ctr"/>
            <a:r>
              <a:rPr lang="en-US" sz="4000" b="1"/>
              <a:t>Overall System Diagram</a:t>
            </a:r>
          </a:p>
        </p:txBody>
      </p:sp>
      <p:pic>
        <p:nvPicPr>
          <p:cNvPr id="3" name="Picture 2" descr="Diagram&#10;&#10;Description automatically generated">
            <a:extLst>
              <a:ext uri="{FF2B5EF4-FFF2-40B4-BE49-F238E27FC236}">
                <a16:creationId xmlns:a16="http://schemas.microsoft.com/office/drawing/2014/main" id="{48C024CC-919B-7ACB-8A83-CF97E4F77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751" y="1356355"/>
            <a:ext cx="10700498" cy="4911398"/>
          </a:xfrm>
          <a:prstGeom prst="rect">
            <a:avLst/>
          </a:prstGeom>
        </p:spPr>
      </p:pic>
    </p:spTree>
    <p:extLst>
      <p:ext uri="{BB962C8B-B14F-4D97-AF65-F5344CB8AC3E}">
        <p14:creationId xmlns:p14="http://schemas.microsoft.com/office/powerpoint/2010/main" val="39991287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4876800" y="101600"/>
            <a:ext cx="3650343" cy="922563"/>
          </a:xfrm>
        </p:spPr>
        <p:txBody>
          <a:bodyPr>
            <a:normAutofit/>
          </a:bodyPr>
          <a:lstStyle/>
          <a:p>
            <a:r>
              <a:rPr lang="en-US" sz="4000" b="1"/>
              <a:t>Background</a:t>
            </a:r>
            <a:endParaRPr lang="en-US" sz="400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660400" y="1295400"/>
            <a:ext cx="10871200" cy="4267200"/>
          </a:xfrm>
        </p:spPr>
        <p:txBody>
          <a:bodyPr>
            <a:normAutofit lnSpcReduction="10000"/>
          </a:bodyPr>
          <a:lstStyle/>
          <a:p>
            <a:r>
              <a:rPr lang="en-US"/>
              <a:t>Nowadays many students move on to do self-studding to achieve more grades. </a:t>
            </a:r>
          </a:p>
          <a:p>
            <a:r>
              <a:rPr lang="en-US"/>
              <a:t>While doing self-studying , people may have difficulty understanding a passage or wish to learn more about the topics covered by it</a:t>
            </a:r>
          </a:p>
          <a:p>
            <a:r>
              <a:rPr lang="en-US"/>
              <a:t>The focal point is developing an online resource recommendation system for students who are doing self-studying to recommend more relevant online resources such as documents and videos regarding for passage given by student.</a:t>
            </a:r>
          </a:p>
          <a:p>
            <a:r>
              <a:rPr lang="en-US"/>
              <a:t>The resource will be ranked according to </a:t>
            </a:r>
          </a:p>
          <a:p>
            <a:pPr lvl="1"/>
            <a:r>
              <a:rPr lang="en-US"/>
              <a:t>how they match the different topics covered within the passage</a:t>
            </a:r>
          </a:p>
          <a:p>
            <a:pPr lvl="1"/>
            <a:r>
              <a:rPr lang="en-US"/>
              <a:t>the reading level of the passage.</a:t>
            </a:r>
          </a:p>
          <a:p>
            <a:endParaRPr lang="en-US">
              <a:highlight>
                <a:srgbClr val="FFFF00"/>
              </a:highlight>
            </a:endParaRPr>
          </a:p>
        </p:txBody>
      </p:sp>
      <p:sp>
        <p:nvSpPr>
          <p:cNvPr id="2" name="Rectangle 1">
            <a:extLst>
              <a:ext uri="{FF2B5EF4-FFF2-40B4-BE49-F238E27FC236}">
                <a16:creationId xmlns:a16="http://schemas.microsoft.com/office/drawing/2014/main" id="{C2A5DC9E-B156-B2CC-EDB5-94ABE356424D}"/>
              </a:ext>
            </a:extLst>
          </p:cNvPr>
          <p:cNvSpPr/>
          <p:nvPr/>
        </p:nvSpPr>
        <p:spPr>
          <a:xfrm>
            <a:off x="2632435" y="6492874"/>
            <a:ext cx="6816365" cy="365125"/>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mbria"/>
                <a:ea typeface="+mn-ea"/>
                <a:cs typeface="+mn-cs"/>
              </a:rPr>
              <a:t>IT20133368</a:t>
            </a:r>
            <a:r>
              <a:rPr kumimoji="0" lang="en-US" sz="1800" b="0" i="0" u="none" strike="noStrike" kern="0" cap="none" spc="0" normalizeH="0" baseline="0" noProof="0">
                <a:ln>
                  <a:noFill/>
                </a:ln>
                <a:solidFill>
                  <a:prstClr val="black"/>
                </a:solidFill>
                <a:effectLst/>
                <a:uLnTx/>
                <a:uFillTx/>
                <a:latin typeface="Cambria"/>
                <a:ea typeface="+mn-ea"/>
                <a:cs typeface="+mn-cs"/>
              </a:rPr>
              <a:t>   |   </a:t>
            </a:r>
            <a:r>
              <a:rPr lang="en-US" b="1" kern="0">
                <a:solidFill>
                  <a:prstClr val="black"/>
                </a:solidFill>
                <a:latin typeface="Cambria"/>
              </a:rPr>
              <a:t>W</a:t>
            </a:r>
            <a:r>
              <a:rPr kumimoji="0" lang="en-US" sz="1800" b="1" i="0" u="none" strike="noStrike" kern="0" cap="none" spc="0" normalizeH="0" baseline="0" noProof="0" err="1">
                <a:ln>
                  <a:noFill/>
                </a:ln>
                <a:solidFill>
                  <a:prstClr val="black"/>
                </a:solidFill>
                <a:effectLst/>
                <a:uLnTx/>
                <a:uFillTx/>
                <a:latin typeface="Cambria"/>
                <a:ea typeface="+mn-ea"/>
                <a:cs typeface="+mn-cs"/>
              </a:rPr>
              <a:t>ijayasena</a:t>
            </a:r>
            <a:r>
              <a:rPr kumimoji="0" lang="en-US" sz="1800" b="1" i="0" u="none" strike="noStrike" kern="0" cap="none" spc="0" normalizeH="0" baseline="0" noProof="0">
                <a:ln>
                  <a:noFill/>
                </a:ln>
                <a:solidFill>
                  <a:prstClr val="black"/>
                </a:solidFill>
                <a:effectLst/>
                <a:uLnTx/>
                <a:uFillTx/>
                <a:latin typeface="Cambria"/>
                <a:ea typeface="+mn-ea"/>
                <a:cs typeface="+mn-cs"/>
              </a:rPr>
              <a:t> W.D.N.D.T</a:t>
            </a:r>
            <a:r>
              <a:rPr lang="en-US" b="1" kern="0">
                <a:solidFill>
                  <a:prstClr val="black"/>
                </a:solidFill>
                <a:latin typeface="Cambria"/>
              </a:rPr>
              <a:t>.</a:t>
            </a:r>
            <a:r>
              <a:rPr kumimoji="0" lang="en-US" sz="1800" b="1" i="0" u="none" strike="noStrike" kern="0" cap="none" spc="0" normalizeH="0" baseline="0" noProof="0">
                <a:ln>
                  <a:noFill/>
                </a:ln>
                <a:solidFill>
                  <a:prstClr val="black"/>
                </a:solidFill>
                <a:effectLst/>
                <a:uLnTx/>
                <a:uFillTx/>
                <a:latin typeface="Cambria"/>
                <a:ea typeface="+mn-ea"/>
                <a:cs typeface="+mn-cs"/>
              </a:rPr>
              <a:t>  </a:t>
            </a:r>
            <a:r>
              <a:rPr kumimoji="0" lang="en-US" sz="1800" b="0" i="0" u="none" strike="noStrike" kern="0" cap="none" spc="0" normalizeH="0" baseline="0" noProof="0">
                <a:ln>
                  <a:noFill/>
                </a:ln>
                <a:solidFill>
                  <a:prstClr val="black"/>
                </a:solidFill>
                <a:effectLst/>
                <a:uLnTx/>
                <a:uFillTx/>
                <a:latin typeface="Cambria"/>
                <a:ea typeface="+mn-ea"/>
                <a:cs typeface="+mn-cs"/>
              </a:rPr>
              <a:t>|   TMP-23-035</a:t>
            </a:r>
          </a:p>
        </p:txBody>
      </p:sp>
    </p:spTree>
    <p:extLst>
      <p:ext uri="{BB962C8B-B14F-4D97-AF65-F5344CB8AC3E}">
        <p14:creationId xmlns:p14="http://schemas.microsoft.com/office/powerpoint/2010/main" val="22076129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A532537F-764E-4C9A-6681-4992171FCA5D}"/>
              </a:ext>
            </a:extLst>
          </p:cNvPr>
          <p:cNvSpPr txBox="1">
            <a:spLocks/>
          </p:cNvSpPr>
          <p:nvPr/>
        </p:nvSpPr>
        <p:spPr>
          <a:xfrm>
            <a:off x="3678417" y="365126"/>
            <a:ext cx="4724400" cy="767443"/>
          </a:xfrm>
          <a:prstGeom prst="rect">
            <a:avLst/>
          </a:prstGeom>
        </p:spPr>
        <p:txBody>
          <a:bodyPr>
            <a:normAutofit fontScale="25000" lnSpcReduction="20000"/>
          </a:bodyPr>
          <a:lst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a:lstStyle>
          <a:p>
            <a:r>
              <a:rPr lang="en-US" sz="16000" b="1">
                <a:latin typeface="+mj-lt"/>
                <a:cs typeface="+mj-cs"/>
              </a:rPr>
              <a:t>Research Question</a:t>
            </a:r>
            <a:br>
              <a:rPr lang="en-US"/>
            </a:br>
            <a:endParaRPr lang="en-US"/>
          </a:p>
        </p:txBody>
      </p:sp>
      <p:sp>
        <p:nvSpPr>
          <p:cNvPr id="3" name="Content Placeholder 5">
            <a:extLst>
              <a:ext uri="{FF2B5EF4-FFF2-40B4-BE49-F238E27FC236}">
                <a16:creationId xmlns:a16="http://schemas.microsoft.com/office/drawing/2014/main" id="{5719ED53-4932-3AFA-20BB-08053DBB9242}"/>
              </a:ext>
            </a:extLst>
          </p:cNvPr>
          <p:cNvSpPr txBox="1">
            <a:spLocks/>
          </p:cNvSpPr>
          <p:nvPr/>
        </p:nvSpPr>
        <p:spPr>
          <a:xfrm>
            <a:off x="279400" y="1132568"/>
            <a:ext cx="11633200" cy="5360305"/>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t>Students often struggle to find the right resources for self-study and may be discouraged by materials that are either too difficult or not relevant to their needs.</a:t>
            </a:r>
          </a:p>
          <a:p>
            <a:r>
              <a:rPr lang="en-US" sz="2800"/>
              <a:t>Many current recommendation systems have limitations in processing longer queries, which can result in inaccurate or incomplete search results. </a:t>
            </a:r>
          </a:p>
          <a:p>
            <a:r>
              <a:rPr lang="en-US" sz="2800"/>
              <a:t>This can be particularly challenging for students seeking resources on complex topics that require longer queries to accurately describe their information needs.</a:t>
            </a:r>
          </a:p>
          <a:p>
            <a:r>
              <a:rPr lang="en-US" sz="2800"/>
              <a:t>There is a need for a more personalized and effective resource recommending system that can address these challenges and support students in their learning.</a:t>
            </a:r>
          </a:p>
          <a:p>
            <a:endParaRPr lang="en-US" sz="2800"/>
          </a:p>
        </p:txBody>
      </p:sp>
      <p:sp>
        <p:nvSpPr>
          <p:cNvPr id="4" name="Rectangle 3">
            <a:extLst>
              <a:ext uri="{FF2B5EF4-FFF2-40B4-BE49-F238E27FC236}">
                <a16:creationId xmlns:a16="http://schemas.microsoft.com/office/drawing/2014/main" id="{9BB7E095-CA68-106C-434E-A31996FFA5F9}"/>
              </a:ext>
            </a:extLst>
          </p:cNvPr>
          <p:cNvSpPr/>
          <p:nvPr/>
        </p:nvSpPr>
        <p:spPr>
          <a:xfrm>
            <a:off x="2632435" y="6492874"/>
            <a:ext cx="6816365" cy="365125"/>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mbria"/>
                <a:ea typeface="+mn-ea"/>
                <a:cs typeface="+mn-cs"/>
              </a:rPr>
              <a:t>IT20133368</a:t>
            </a:r>
            <a:r>
              <a:rPr kumimoji="0" lang="en-US" sz="1800" b="0" i="0" u="none" strike="noStrike" kern="0" cap="none" spc="0" normalizeH="0" baseline="0" noProof="0">
                <a:ln>
                  <a:noFill/>
                </a:ln>
                <a:solidFill>
                  <a:prstClr val="black"/>
                </a:solidFill>
                <a:effectLst/>
                <a:uLnTx/>
                <a:uFillTx/>
                <a:latin typeface="Cambria"/>
                <a:ea typeface="+mn-ea"/>
                <a:cs typeface="+mn-cs"/>
              </a:rPr>
              <a:t>   |   </a:t>
            </a:r>
            <a:r>
              <a:rPr lang="en-US" b="1" kern="0">
                <a:solidFill>
                  <a:prstClr val="black"/>
                </a:solidFill>
                <a:latin typeface="Cambria"/>
              </a:rPr>
              <a:t>W</a:t>
            </a:r>
            <a:r>
              <a:rPr kumimoji="0" lang="en-US" sz="1800" b="1" i="0" u="none" strike="noStrike" kern="0" cap="none" spc="0" normalizeH="0" baseline="0" noProof="0" err="1">
                <a:ln>
                  <a:noFill/>
                </a:ln>
                <a:solidFill>
                  <a:prstClr val="black"/>
                </a:solidFill>
                <a:effectLst/>
                <a:uLnTx/>
                <a:uFillTx/>
                <a:latin typeface="Cambria"/>
                <a:ea typeface="+mn-ea"/>
                <a:cs typeface="+mn-cs"/>
              </a:rPr>
              <a:t>ijayasena</a:t>
            </a:r>
            <a:r>
              <a:rPr kumimoji="0" lang="en-US" sz="1800" b="1" i="0" u="none" strike="noStrike" kern="0" cap="none" spc="0" normalizeH="0" baseline="0" noProof="0">
                <a:ln>
                  <a:noFill/>
                </a:ln>
                <a:solidFill>
                  <a:prstClr val="black"/>
                </a:solidFill>
                <a:effectLst/>
                <a:uLnTx/>
                <a:uFillTx/>
                <a:latin typeface="Cambria"/>
                <a:ea typeface="+mn-ea"/>
                <a:cs typeface="+mn-cs"/>
              </a:rPr>
              <a:t> W.D.N.D.T</a:t>
            </a:r>
            <a:r>
              <a:rPr lang="en-US" b="1" kern="0">
                <a:solidFill>
                  <a:prstClr val="black"/>
                </a:solidFill>
                <a:latin typeface="Cambria"/>
              </a:rPr>
              <a:t>.</a:t>
            </a:r>
            <a:r>
              <a:rPr kumimoji="0" lang="en-US" sz="1800" b="1" i="0" u="none" strike="noStrike" kern="0" cap="none" spc="0" normalizeH="0" baseline="0" noProof="0">
                <a:ln>
                  <a:noFill/>
                </a:ln>
                <a:solidFill>
                  <a:prstClr val="black"/>
                </a:solidFill>
                <a:effectLst/>
                <a:uLnTx/>
                <a:uFillTx/>
                <a:latin typeface="Cambria"/>
                <a:ea typeface="+mn-ea"/>
                <a:cs typeface="+mn-cs"/>
              </a:rPr>
              <a:t>  </a:t>
            </a:r>
            <a:r>
              <a:rPr kumimoji="0" lang="en-US" sz="1800" b="0" i="0" u="none" strike="noStrike" kern="0" cap="none" spc="0" normalizeH="0" baseline="0" noProof="0">
                <a:ln>
                  <a:noFill/>
                </a:ln>
                <a:solidFill>
                  <a:prstClr val="black"/>
                </a:solidFill>
                <a:effectLst/>
                <a:uLnTx/>
                <a:uFillTx/>
                <a:latin typeface="Cambria"/>
                <a:ea typeface="+mn-ea"/>
                <a:cs typeface="+mn-cs"/>
              </a:rPr>
              <a:t>|   TMP-23-035</a:t>
            </a:r>
          </a:p>
        </p:txBody>
      </p:sp>
    </p:spTree>
    <p:extLst>
      <p:ext uri="{BB962C8B-B14F-4D97-AF65-F5344CB8AC3E}">
        <p14:creationId xmlns:p14="http://schemas.microsoft.com/office/powerpoint/2010/main" val="3718263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9F879BCF-9A13-4E4A-78E8-12D5F0E99AF5}"/>
              </a:ext>
            </a:extLst>
          </p:cNvPr>
          <p:cNvSpPr txBox="1">
            <a:spLocks/>
          </p:cNvSpPr>
          <p:nvPr/>
        </p:nvSpPr>
        <p:spPr>
          <a:xfrm>
            <a:off x="3276600" y="304800"/>
            <a:ext cx="4902200" cy="533400"/>
          </a:xfrm>
          <a:prstGeom prst="rect">
            <a:avLst/>
          </a:prstGeom>
        </p:spPr>
        <p:txBody>
          <a:bodyPr>
            <a:normAutofit fontScale="25000" lnSpcReduction="20000"/>
          </a:bodyPr>
          <a:lst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a:lstStyle>
          <a:p>
            <a:r>
              <a:rPr lang="en-US" sz="16000" b="1">
                <a:latin typeface="+mj-lt"/>
                <a:cs typeface="+mj-cs"/>
              </a:rPr>
              <a:t>Research Gap</a:t>
            </a:r>
            <a:br>
              <a:rPr lang="en-US"/>
            </a:br>
            <a:endParaRPr lang="en-US"/>
          </a:p>
        </p:txBody>
      </p:sp>
      <p:sp>
        <p:nvSpPr>
          <p:cNvPr id="4" name="Content Placeholder 5">
            <a:extLst>
              <a:ext uri="{FF2B5EF4-FFF2-40B4-BE49-F238E27FC236}">
                <a16:creationId xmlns:a16="http://schemas.microsoft.com/office/drawing/2014/main" id="{339790B7-D1C3-7FFE-C118-CF07D2D00889}"/>
              </a:ext>
            </a:extLst>
          </p:cNvPr>
          <p:cNvSpPr txBox="1">
            <a:spLocks/>
          </p:cNvSpPr>
          <p:nvPr/>
        </p:nvSpPr>
        <p:spPr>
          <a:xfrm>
            <a:off x="381000" y="1295400"/>
            <a:ext cx="11684000" cy="4484914"/>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Many students use other resource recommendation systems to search for extra resources.</a:t>
            </a:r>
          </a:p>
          <a:p>
            <a:pPr lvl="1"/>
            <a:r>
              <a:rPr lang="en-US"/>
              <a:t>These search engines have limitations when giving proper result for long queries.</a:t>
            </a:r>
          </a:p>
          <a:p>
            <a:pPr lvl="1"/>
            <a:r>
              <a:rPr lang="en-US"/>
              <a:t>Students have to use short queries when they search.</a:t>
            </a:r>
          </a:p>
          <a:p>
            <a:pPr lvl="1"/>
            <a:r>
              <a:rPr lang="en-US"/>
              <a:t>Using this system users able to input long paragraph to search resources. </a:t>
            </a:r>
          </a:p>
          <a:p>
            <a:r>
              <a:rPr lang="en-US"/>
              <a:t>Users are able to select what type of resources he/she need. (Documents , Videos).</a:t>
            </a:r>
          </a:p>
          <a:p>
            <a:r>
              <a:rPr lang="en-US"/>
              <a:t>Resources are recommended according to two ranking levels.</a:t>
            </a:r>
          </a:p>
        </p:txBody>
      </p:sp>
      <p:sp>
        <p:nvSpPr>
          <p:cNvPr id="3" name="Rectangle 2">
            <a:extLst>
              <a:ext uri="{FF2B5EF4-FFF2-40B4-BE49-F238E27FC236}">
                <a16:creationId xmlns:a16="http://schemas.microsoft.com/office/drawing/2014/main" id="{6C677CC2-C2DA-CAD5-8BF3-311A1B97B3F5}"/>
              </a:ext>
            </a:extLst>
          </p:cNvPr>
          <p:cNvSpPr/>
          <p:nvPr/>
        </p:nvSpPr>
        <p:spPr>
          <a:xfrm>
            <a:off x="2632435" y="6492874"/>
            <a:ext cx="6816365" cy="365125"/>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mbria"/>
                <a:ea typeface="+mn-ea"/>
                <a:cs typeface="+mn-cs"/>
              </a:rPr>
              <a:t>IT20133368</a:t>
            </a:r>
            <a:r>
              <a:rPr kumimoji="0" lang="en-US" sz="1800" b="0" i="0" u="none" strike="noStrike" kern="0" cap="none" spc="0" normalizeH="0" baseline="0" noProof="0">
                <a:ln>
                  <a:noFill/>
                </a:ln>
                <a:solidFill>
                  <a:prstClr val="black"/>
                </a:solidFill>
                <a:effectLst/>
                <a:uLnTx/>
                <a:uFillTx/>
                <a:latin typeface="Cambria"/>
                <a:ea typeface="+mn-ea"/>
                <a:cs typeface="+mn-cs"/>
              </a:rPr>
              <a:t>   |   </a:t>
            </a:r>
            <a:r>
              <a:rPr lang="en-US" b="1" kern="0">
                <a:solidFill>
                  <a:prstClr val="black"/>
                </a:solidFill>
                <a:latin typeface="Cambria"/>
              </a:rPr>
              <a:t>W</a:t>
            </a:r>
            <a:r>
              <a:rPr kumimoji="0" lang="en-US" sz="1800" b="1" i="0" u="none" strike="noStrike" kern="0" cap="none" spc="0" normalizeH="0" baseline="0" noProof="0" err="1">
                <a:ln>
                  <a:noFill/>
                </a:ln>
                <a:solidFill>
                  <a:prstClr val="black"/>
                </a:solidFill>
                <a:effectLst/>
                <a:uLnTx/>
                <a:uFillTx/>
                <a:latin typeface="Cambria"/>
                <a:ea typeface="+mn-ea"/>
                <a:cs typeface="+mn-cs"/>
              </a:rPr>
              <a:t>ijayasena</a:t>
            </a:r>
            <a:r>
              <a:rPr kumimoji="0" lang="en-US" sz="1800" b="1" i="0" u="none" strike="noStrike" kern="0" cap="none" spc="0" normalizeH="0" baseline="0" noProof="0">
                <a:ln>
                  <a:noFill/>
                </a:ln>
                <a:solidFill>
                  <a:prstClr val="black"/>
                </a:solidFill>
                <a:effectLst/>
                <a:uLnTx/>
                <a:uFillTx/>
                <a:latin typeface="Cambria"/>
                <a:ea typeface="+mn-ea"/>
                <a:cs typeface="+mn-cs"/>
              </a:rPr>
              <a:t> W.D.N.D.T</a:t>
            </a:r>
            <a:r>
              <a:rPr lang="en-US" b="1" kern="0">
                <a:solidFill>
                  <a:prstClr val="black"/>
                </a:solidFill>
                <a:latin typeface="Cambria"/>
              </a:rPr>
              <a:t>.</a:t>
            </a:r>
            <a:r>
              <a:rPr kumimoji="0" lang="en-US" sz="1800" b="1" i="0" u="none" strike="noStrike" kern="0" cap="none" spc="0" normalizeH="0" baseline="0" noProof="0">
                <a:ln>
                  <a:noFill/>
                </a:ln>
                <a:solidFill>
                  <a:prstClr val="black"/>
                </a:solidFill>
                <a:effectLst/>
                <a:uLnTx/>
                <a:uFillTx/>
                <a:latin typeface="Cambria"/>
                <a:ea typeface="+mn-ea"/>
                <a:cs typeface="+mn-cs"/>
              </a:rPr>
              <a:t>  </a:t>
            </a:r>
            <a:r>
              <a:rPr kumimoji="0" lang="en-US" sz="1800" b="0" i="0" u="none" strike="noStrike" kern="0" cap="none" spc="0" normalizeH="0" baseline="0" noProof="0">
                <a:ln>
                  <a:noFill/>
                </a:ln>
                <a:solidFill>
                  <a:prstClr val="black"/>
                </a:solidFill>
                <a:effectLst/>
                <a:uLnTx/>
                <a:uFillTx/>
                <a:latin typeface="Cambria"/>
                <a:ea typeface="+mn-ea"/>
                <a:cs typeface="+mn-cs"/>
              </a:rPr>
              <a:t>|   TMP-23-035</a:t>
            </a:r>
          </a:p>
        </p:txBody>
      </p:sp>
    </p:spTree>
    <p:extLst>
      <p:ext uri="{BB962C8B-B14F-4D97-AF65-F5344CB8AC3E}">
        <p14:creationId xmlns:p14="http://schemas.microsoft.com/office/powerpoint/2010/main" val="2420553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9F879BCF-9A13-4E4A-78E8-12D5F0E99AF5}"/>
              </a:ext>
            </a:extLst>
          </p:cNvPr>
          <p:cNvSpPr txBox="1">
            <a:spLocks/>
          </p:cNvSpPr>
          <p:nvPr/>
        </p:nvSpPr>
        <p:spPr>
          <a:xfrm>
            <a:off x="3589517" y="235006"/>
            <a:ext cx="4902200" cy="533400"/>
          </a:xfrm>
          <a:prstGeom prst="rect">
            <a:avLst/>
          </a:prstGeom>
        </p:spPr>
        <p:txBody>
          <a:bodyPr>
            <a:normAutofit fontScale="25000" lnSpcReduction="20000"/>
          </a:bodyPr>
          <a:lst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a:lstStyle>
          <a:p>
            <a:r>
              <a:rPr lang="en-US" sz="16000" b="1">
                <a:latin typeface="+mj-lt"/>
              </a:rPr>
              <a:t>Research Gap Cont’d</a:t>
            </a:r>
            <a:br>
              <a:rPr lang="en-US"/>
            </a:br>
            <a:endParaRPr lang="en-US"/>
          </a:p>
        </p:txBody>
      </p:sp>
      <p:sp>
        <p:nvSpPr>
          <p:cNvPr id="3" name="Rectangle 2">
            <a:extLst>
              <a:ext uri="{FF2B5EF4-FFF2-40B4-BE49-F238E27FC236}">
                <a16:creationId xmlns:a16="http://schemas.microsoft.com/office/drawing/2014/main" id="{6C677CC2-C2DA-CAD5-8BF3-311A1B97B3F5}"/>
              </a:ext>
            </a:extLst>
          </p:cNvPr>
          <p:cNvSpPr/>
          <p:nvPr/>
        </p:nvSpPr>
        <p:spPr>
          <a:xfrm>
            <a:off x="2632435" y="6492874"/>
            <a:ext cx="6816365" cy="365125"/>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mbria"/>
                <a:ea typeface="+mn-ea"/>
                <a:cs typeface="+mn-cs"/>
              </a:rPr>
              <a:t>IT20133368</a:t>
            </a:r>
            <a:r>
              <a:rPr kumimoji="0" lang="en-US" sz="1800" b="0" i="0" u="none" strike="noStrike" kern="0" cap="none" spc="0" normalizeH="0" baseline="0" noProof="0">
                <a:ln>
                  <a:noFill/>
                </a:ln>
                <a:solidFill>
                  <a:prstClr val="black"/>
                </a:solidFill>
                <a:effectLst/>
                <a:uLnTx/>
                <a:uFillTx/>
                <a:latin typeface="Cambria"/>
                <a:ea typeface="+mn-ea"/>
                <a:cs typeface="+mn-cs"/>
              </a:rPr>
              <a:t>   |   </a:t>
            </a:r>
            <a:r>
              <a:rPr lang="en-US" b="1" kern="0">
                <a:solidFill>
                  <a:prstClr val="black"/>
                </a:solidFill>
                <a:latin typeface="Cambria"/>
              </a:rPr>
              <a:t>W</a:t>
            </a:r>
            <a:r>
              <a:rPr kumimoji="0" lang="en-US" sz="1800" b="1" i="0" u="none" strike="noStrike" kern="0" cap="none" spc="0" normalizeH="0" baseline="0" noProof="0" err="1">
                <a:ln>
                  <a:noFill/>
                </a:ln>
                <a:solidFill>
                  <a:prstClr val="black"/>
                </a:solidFill>
                <a:effectLst/>
                <a:uLnTx/>
                <a:uFillTx/>
                <a:latin typeface="Cambria"/>
                <a:ea typeface="+mn-ea"/>
                <a:cs typeface="+mn-cs"/>
              </a:rPr>
              <a:t>ijayasena</a:t>
            </a:r>
            <a:r>
              <a:rPr kumimoji="0" lang="en-US" sz="1800" b="1" i="0" u="none" strike="noStrike" kern="0" cap="none" spc="0" normalizeH="0" baseline="0" noProof="0">
                <a:ln>
                  <a:noFill/>
                </a:ln>
                <a:solidFill>
                  <a:prstClr val="black"/>
                </a:solidFill>
                <a:effectLst/>
                <a:uLnTx/>
                <a:uFillTx/>
                <a:latin typeface="Cambria"/>
                <a:ea typeface="+mn-ea"/>
                <a:cs typeface="+mn-cs"/>
              </a:rPr>
              <a:t> W.D.N.D.T</a:t>
            </a:r>
            <a:r>
              <a:rPr lang="en-US" b="1" kern="0">
                <a:solidFill>
                  <a:prstClr val="black"/>
                </a:solidFill>
                <a:latin typeface="Cambria"/>
              </a:rPr>
              <a:t>.</a:t>
            </a:r>
            <a:r>
              <a:rPr kumimoji="0" lang="en-US" sz="1800" b="1" i="0" u="none" strike="noStrike" kern="0" cap="none" spc="0" normalizeH="0" baseline="0" noProof="0">
                <a:ln>
                  <a:noFill/>
                </a:ln>
                <a:solidFill>
                  <a:prstClr val="black"/>
                </a:solidFill>
                <a:effectLst/>
                <a:uLnTx/>
                <a:uFillTx/>
                <a:latin typeface="Cambria"/>
                <a:ea typeface="+mn-ea"/>
                <a:cs typeface="+mn-cs"/>
              </a:rPr>
              <a:t>  </a:t>
            </a:r>
            <a:r>
              <a:rPr kumimoji="0" lang="en-US" sz="1800" b="0" i="0" u="none" strike="noStrike" kern="0" cap="none" spc="0" normalizeH="0" baseline="0" noProof="0">
                <a:ln>
                  <a:noFill/>
                </a:ln>
                <a:solidFill>
                  <a:prstClr val="black"/>
                </a:solidFill>
                <a:effectLst/>
                <a:uLnTx/>
                <a:uFillTx/>
                <a:latin typeface="Cambria"/>
                <a:ea typeface="+mn-ea"/>
                <a:cs typeface="+mn-cs"/>
              </a:rPr>
              <a:t>|   TMP-23-035</a:t>
            </a:r>
          </a:p>
        </p:txBody>
      </p:sp>
      <p:graphicFrame>
        <p:nvGraphicFramePr>
          <p:cNvPr id="5" name="Table 8">
            <a:extLst>
              <a:ext uri="{FF2B5EF4-FFF2-40B4-BE49-F238E27FC236}">
                <a16:creationId xmlns:a16="http://schemas.microsoft.com/office/drawing/2014/main" id="{1F9BF8D8-6FFC-D802-E2F4-D4BD709567E7}"/>
              </a:ext>
            </a:extLst>
          </p:cNvPr>
          <p:cNvGraphicFramePr>
            <a:graphicFrameLocks/>
          </p:cNvGraphicFramePr>
          <p:nvPr>
            <p:extLst>
              <p:ext uri="{D42A27DB-BD31-4B8C-83A1-F6EECF244321}">
                <p14:modId xmlns:p14="http://schemas.microsoft.com/office/powerpoint/2010/main" val="2281092257"/>
              </p:ext>
            </p:extLst>
          </p:nvPr>
        </p:nvGraphicFramePr>
        <p:xfrm>
          <a:off x="533399" y="838200"/>
          <a:ext cx="11125202" cy="5584880"/>
        </p:xfrm>
        <a:graphic>
          <a:graphicData uri="http://schemas.openxmlformats.org/drawingml/2006/table">
            <a:tbl>
              <a:tblPr firstRow="1" bandRow="1">
                <a:tableStyleId>{5C22544A-7EE6-4342-B048-85BDC9FD1C3A}</a:tableStyleId>
              </a:tblPr>
              <a:tblGrid>
                <a:gridCol w="2799720">
                  <a:extLst>
                    <a:ext uri="{9D8B030D-6E8A-4147-A177-3AD203B41FA5}">
                      <a16:colId xmlns:a16="http://schemas.microsoft.com/office/drawing/2014/main" val="1829838624"/>
                    </a:ext>
                  </a:extLst>
                </a:gridCol>
                <a:gridCol w="1915597">
                  <a:extLst>
                    <a:ext uri="{9D8B030D-6E8A-4147-A177-3AD203B41FA5}">
                      <a16:colId xmlns:a16="http://schemas.microsoft.com/office/drawing/2014/main" val="3073827579"/>
                    </a:ext>
                  </a:extLst>
                </a:gridCol>
                <a:gridCol w="1915597">
                  <a:extLst>
                    <a:ext uri="{9D8B030D-6E8A-4147-A177-3AD203B41FA5}">
                      <a16:colId xmlns:a16="http://schemas.microsoft.com/office/drawing/2014/main" val="1410911952"/>
                    </a:ext>
                  </a:extLst>
                </a:gridCol>
                <a:gridCol w="1399860">
                  <a:extLst>
                    <a:ext uri="{9D8B030D-6E8A-4147-A177-3AD203B41FA5}">
                      <a16:colId xmlns:a16="http://schemas.microsoft.com/office/drawing/2014/main" val="3317118375"/>
                    </a:ext>
                  </a:extLst>
                </a:gridCol>
                <a:gridCol w="1473537">
                  <a:extLst>
                    <a:ext uri="{9D8B030D-6E8A-4147-A177-3AD203B41FA5}">
                      <a16:colId xmlns:a16="http://schemas.microsoft.com/office/drawing/2014/main" val="1172166576"/>
                    </a:ext>
                  </a:extLst>
                </a:gridCol>
                <a:gridCol w="1620891">
                  <a:extLst>
                    <a:ext uri="{9D8B030D-6E8A-4147-A177-3AD203B41FA5}">
                      <a16:colId xmlns:a16="http://schemas.microsoft.com/office/drawing/2014/main" val="1143317687"/>
                    </a:ext>
                  </a:extLst>
                </a:gridCol>
              </a:tblGrid>
              <a:tr h="556279">
                <a:tc>
                  <a:txBody>
                    <a:bodyPr/>
                    <a:lstStyle/>
                    <a:p>
                      <a:pPr marL="0" marR="0">
                        <a:lnSpc>
                          <a:spcPct val="107000"/>
                        </a:lnSpc>
                        <a:spcBef>
                          <a:spcPts val="0"/>
                        </a:spcBef>
                        <a:spcAft>
                          <a:spcPts val="0"/>
                        </a:spcAft>
                      </a:pPr>
                      <a:r>
                        <a:rPr lang="en-US" sz="1700">
                          <a:effectLst/>
                          <a:latin typeface="+mn-lt"/>
                          <a:ea typeface="Calibri" panose="020F0502020204030204" pitchFamily="34" charset="0"/>
                          <a:cs typeface="Arial" panose="020B0604020202020204" pitchFamily="34" charset="0"/>
                        </a:rPr>
                        <a:t> </a:t>
                      </a:r>
                    </a:p>
                  </a:txBody>
                  <a:tcPr marL="68580" marR="68580" marT="0" marB="0"/>
                </a:tc>
                <a:tc>
                  <a:txBody>
                    <a:bodyPr/>
                    <a:lstStyle/>
                    <a:p>
                      <a:pPr marL="0" marR="0" algn="ctr">
                        <a:lnSpc>
                          <a:spcPct val="107000"/>
                        </a:lnSpc>
                        <a:spcBef>
                          <a:spcPts val="0"/>
                        </a:spcBef>
                        <a:spcAft>
                          <a:spcPts val="0"/>
                        </a:spcAft>
                      </a:pPr>
                      <a:r>
                        <a:rPr lang="en-US" sz="1700">
                          <a:effectLst/>
                          <a:latin typeface="+mn-lt"/>
                          <a:ea typeface="Calibri" panose="020F0502020204030204" pitchFamily="34" charset="0"/>
                          <a:cs typeface="Arial" panose="020B0604020202020204" pitchFamily="34" charset="0"/>
                        </a:rPr>
                        <a:t>Paper [1]</a:t>
                      </a:r>
                    </a:p>
                  </a:txBody>
                  <a:tcPr marL="68580" marR="68580" marT="0" marB="0"/>
                </a:tc>
                <a:tc>
                  <a:txBody>
                    <a:bodyPr/>
                    <a:lstStyle/>
                    <a:p>
                      <a:pPr marL="0" marR="0" algn="ctr">
                        <a:lnSpc>
                          <a:spcPct val="107000"/>
                        </a:lnSpc>
                        <a:spcBef>
                          <a:spcPts val="0"/>
                        </a:spcBef>
                        <a:spcAft>
                          <a:spcPts val="0"/>
                        </a:spcAft>
                      </a:pPr>
                      <a:r>
                        <a:rPr lang="en-US" sz="1700">
                          <a:effectLst/>
                          <a:latin typeface="+mn-lt"/>
                          <a:ea typeface="Calibri" panose="020F0502020204030204" pitchFamily="34" charset="0"/>
                          <a:cs typeface="Arial" panose="020B0604020202020204" pitchFamily="34" charset="0"/>
                        </a:rPr>
                        <a:t>Paper [2]</a:t>
                      </a:r>
                    </a:p>
                  </a:txBody>
                  <a:tcPr marL="68580" marR="68580" marT="0" marB="0"/>
                </a:tc>
                <a:tc>
                  <a:txBody>
                    <a:bodyPr/>
                    <a:lstStyle/>
                    <a:p>
                      <a:pPr marL="0" marR="0" algn="ctr">
                        <a:lnSpc>
                          <a:spcPct val="107000"/>
                        </a:lnSpc>
                        <a:spcBef>
                          <a:spcPts val="0"/>
                        </a:spcBef>
                        <a:spcAft>
                          <a:spcPts val="0"/>
                        </a:spcAft>
                      </a:pPr>
                      <a:r>
                        <a:rPr lang="en-US" sz="1700">
                          <a:effectLst/>
                          <a:latin typeface="+mn-lt"/>
                          <a:ea typeface="Calibri" panose="020F0502020204030204" pitchFamily="34" charset="0"/>
                          <a:cs typeface="Arial" panose="020B0604020202020204" pitchFamily="34" charset="0"/>
                        </a:rPr>
                        <a:t>Paper [3]</a:t>
                      </a:r>
                    </a:p>
                  </a:txBody>
                  <a:tcPr marL="68580" marR="68580" marT="0" marB="0"/>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700">
                          <a:effectLst/>
                          <a:latin typeface="+mn-lt"/>
                          <a:ea typeface="Calibri" panose="020F0502020204030204" pitchFamily="34" charset="0"/>
                          <a:cs typeface="Arial" panose="020B0604020202020204" pitchFamily="34" charset="0"/>
                        </a:rPr>
                        <a:t>Paper [4]</a:t>
                      </a:r>
                    </a:p>
                    <a:p>
                      <a:pPr marL="0" marR="0" algn="ctr">
                        <a:lnSpc>
                          <a:spcPct val="107000"/>
                        </a:lnSpc>
                        <a:spcBef>
                          <a:spcPts val="0"/>
                        </a:spcBef>
                        <a:spcAft>
                          <a:spcPts val="0"/>
                        </a:spcAft>
                      </a:pPr>
                      <a:endParaRPr lang="en-US" sz="170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700">
                          <a:effectLst/>
                          <a:latin typeface="+mn-lt"/>
                          <a:ea typeface="Calibri" panose="020F0502020204030204" pitchFamily="34" charset="0"/>
                          <a:cs typeface="Arial" panose="020B0604020202020204" pitchFamily="34" charset="0"/>
                        </a:rPr>
                        <a:t>Proposed System</a:t>
                      </a:r>
                    </a:p>
                  </a:txBody>
                  <a:tcPr marL="68580" marR="68580" marT="0" marB="0"/>
                </a:tc>
                <a:extLst>
                  <a:ext uri="{0D108BD9-81ED-4DB2-BD59-A6C34878D82A}">
                    <a16:rowId xmlns:a16="http://schemas.microsoft.com/office/drawing/2014/main" val="1537283676"/>
                  </a:ext>
                </a:extLst>
              </a:tr>
              <a:tr h="839409">
                <a:tc>
                  <a:txBody>
                    <a:bodyPr/>
                    <a:lstStyle/>
                    <a:p>
                      <a:pPr marL="0" marR="0">
                        <a:lnSpc>
                          <a:spcPct val="107000"/>
                        </a:lnSpc>
                        <a:spcBef>
                          <a:spcPts val="0"/>
                        </a:spcBef>
                        <a:spcAft>
                          <a:spcPts val="0"/>
                        </a:spcAft>
                      </a:pPr>
                      <a:r>
                        <a:rPr lang="en-US" sz="1700">
                          <a:effectLst/>
                          <a:latin typeface="+mn-lt"/>
                          <a:ea typeface="Calibri" panose="020F0502020204030204" pitchFamily="34" charset="0"/>
                          <a:cs typeface="Arial" panose="020B0604020202020204" pitchFamily="34" charset="0"/>
                        </a:rPr>
                        <a:t>Use of user-submitted paragraphs to generate recommendation.</a:t>
                      </a:r>
                    </a:p>
                  </a:txBody>
                  <a:tcPr marL="68580" marR="68580" marT="0" marB="0"/>
                </a:tc>
                <a:tc>
                  <a:txBody>
                    <a:bodyPr/>
                    <a:lstStyle/>
                    <a:p>
                      <a:pPr marL="0" marR="0" algn="ctr">
                        <a:lnSpc>
                          <a:spcPct val="107000"/>
                        </a:lnSpc>
                        <a:spcBef>
                          <a:spcPts val="0"/>
                        </a:spcBef>
                        <a:spcAft>
                          <a:spcPts val="0"/>
                        </a:spcAft>
                      </a:pPr>
                      <a:r>
                        <a:rPr lang="en-US" sz="1600">
                          <a:effectLst/>
                        </a:rPr>
                        <a:t>❌</a:t>
                      </a:r>
                      <a:endParaRPr lang="en-US" sz="17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a:t>
                      </a:r>
                      <a:endParaRPr lang="en-US" sz="17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a:t>
                      </a:r>
                      <a:endParaRPr lang="en-US" sz="17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a:t>
                      </a:r>
                      <a:endParaRPr lang="en-US" sz="17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a:t>
                      </a:r>
                      <a:endParaRPr lang="en-US" sz="170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87243468"/>
                  </a:ext>
                </a:extLst>
              </a:tr>
              <a:tr h="923358">
                <a:tc>
                  <a:txBody>
                    <a:bodyPr/>
                    <a:lstStyle/>
                    <a:p>
                      <a:pPr marL="0" marR="0">
                        <a:lnSpc>
                          <a:spcPct val="107000"/>
                        </a:lnSpc>
                        <a:spcBef>
                          <a:spcPts val="0"/>
                        </a:spcBef>
                        <a:spcAft>
                          <a:spcPts val="0"/>
                        </a:spcAft>
                      </a:pPr>
                      <a:r>
                        <a:rPr lang="en-US" sz="1700">
                          <a:effectLst/>
                          <a:latin typeface="+mn-lt"/>
                          <a:ea typeface="Calibri" panose="020F0502020204030204" pitchFamily="34" charset="0"/>
                          <a:cs typeface="Arial" panose="020B0604020202020204" pitchFamily="34" charset="0"/>
                        </a:rPr>
                        <a:t>Recommendation of resource types such documents and videos.</a:t>
                      </a:r>
                    </a:p>
                  </a:txBody>
                  <a:tcPr marL="68580" marR="68580" marT="0" marB="0"/>
                </a:tc>
                <a:tc>
                  <a:txBody>
                    <a:bodyPr/>
                    <a:lstStyle/>
                    <a:p>
                      <a:pPr marL="0" marR="0" algn="ctr">
                        <a:lnSpc>
                          <a:spcPct val="107000"/>
                        </a:lnSpc>
                        <a:spcBef>
                          <a:spcPts val="0"/>
                        </a:spcBef>
                        <a:spcAft>
                          <a:spcPts val="0"/>
                        </a:spcAft>
                      </a:pPr>
                      <a:r>
                        <a:rPr lang="en-US" sz="1600">
                          <a:effectLst/>
                        </a:rPr>
                        <a:t>❌</a:t>
                      </a:r>
                      <a:endParaRPr lang="en-US" sz="17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a:t>
                      </a:r>
                      <a:endParaRPr lang="en-US" sz="17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a:t>
                      </a:r>
                      <a:endParaRPr lang="en-US" sz="17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a:t>
                      </a:r>
                      <a:endParaRPr lang="en-US" sz="17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a:t>
                      </a:r>
                      <a:endParaRPr lang="en-US" sz="170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3436702"/>
                  </a:ext>
                </a:extLst>
              </a:tr>
              <a:tr h="858677">
                <a:tc>
                  <a:txBody>
                    <a:bodyPr/>
                    <a:lstStyle/>
                    <a:p>
                      <a:pPr marL="0" marR="0">
                        <a:lnSpc>
                          <a:spcPct val="107000"/>
                        </a:lnSpc>
                        <a:spcBef>
                          <a:spcPts val="0"/>
                        </a:spcBef>
                        <a:spcAft>
                          <a:spcPts val="0"/>
                        </a:spcAft>
                      </a:pPr>
                      <a:r>
                        <a:rPr lang="en-US" sz="1700">
                          <a:effectLst/>
                          <a:latin typeface="+mn-lt"/>
                          <a:ea typeface="Calibri" panose="020F0502020204030204" pitchFamily="34" charset="0"/>
                          <a:cs typeface="Arial" panose="020B0604020202020204" pitchFamily="34" charset="0"/>
                        </a:rPr>
                        <a:t>Measure the relevance based on topics instead of common IR models.</a:t>
                      </a:r>
                    </a:p>
                  </a:txBody>
                  <a:tcPr marL="68580" marR="68580" marT="0" marB="0"/>
                </a:tc>
                <a:tc>
                  <a:txBody>
                    <a:bodyPr/>
                    <a:lstStyle/>
                    <a:p>
                      <a:pPr marL="0" marR="0" algn="ctr">
                        <a:lnSpc>
                          <a:spcPct val="107000"/>
                        </a:lnSpc>
                        <a:spcBef>
                          <a:spcPts val="0"/>
                        </a:spcBef>
                        <a:spcAft>
                          <a:spcPts val="0"/>
                        </a:spcAft>
                      </a:pPr>
                      <a:r>
                        <a:rPr lang="en-US" sz="1600">
                          <a:effectLst/>
                        </a:rPr>
                        <a:t>❌</a:t>
                      </a:r>
                      <a:endParaRPr lang="en-US" sz="17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a:t>
                      </a:r>
                      <a:endParaRPr lang="en-US" sz="17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a:t>
                      </a:r>
                      <a:endParaRPr lang="en-US" sz="17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a:t>
                      </a:r>
                      <a:endParaRPr lang="en-US" sz="17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a:t>
                      </a:r>
                      <a:endParaRPr lang="en-US" sz="170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51191438"/>
                  </a:ext>
                </a:extLst>
              </a:tr>
              <a:tr h="842613">
                <a:tc>
                  <a:txBody>
                    <a:bodyPr/>
                    <a:lstStyle/>
                    <a:p>
                      <a:pPr marL="0" marR="0">
                        <a:lnSpc>
                          <a:spcPct val="107000"/>
                        </a:lnSpc>
                        <a:spcBef>
                          <a:spcPts val="0"/>
                        </a:spcBef>
                        <a:spcAft>
                          <a:spcPts val="0"/>
                        </a:spcAft>
                      </a:pPr>
                      <a:r>
                        <a:rPr lang="en-US" sz="1700">
                          <a:effectLst/>
                          <a:latin typeface="+mn-lt"/>
                          <a:ea typeface="Calibri" panose="020F0502020204030204" pitchFamily="34" charset="0"/>
                          <a:cs typeface="Arial" panose="020B0604020202020204" pitchFamily="34" charset="0"/>
                        </a:rPr>
                        <a:t>Consideration of reading level of user-submitted paragraph.</a:t>
                      </a:r>
                    </a:p>
                  </a:txBody>
                  <a:tcPr marL="68580" marR="68580" marT="0" marB="0"/>
                </a:tc>
                <a:tc>
                  <a:txBody>
                    <a:bodyPr/>
                    <a:lstStyle/>
                    <a:p>
                      <a:pPr marL="0" marR="0" algn="ctr">
                        <a:lnSpc>
                          <a:spcPct val="107000"/>
                        </a:lnSpc>
                        <a:spcBef>
                          <a:spcPts val="0"/>
                        </a:spcBef>
                        <a:spcAft>
                          <a:spcPts val="0"/>
                        </a:spcAft>
                      </a:pPr>
                      <a:r>
                        <a:rPr lang="en-US" sz="1600">
                          <a:effectLst/>
                        </a:rPr>
                        <a:t>❌</a:t>
                      </a:r>
                      <a:endParaRPr lang="en-US" sz="17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a:t>
                      </a:r>
                      <a:endParaRPr lang="en-US" sz="17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a:t>
                      </a:r>
                      <a:endParaRPr lang="en-US" sz="17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a:t>
                      </a:r>
                      <a:endParaRPr lang="en-US" sz="17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a:t>
                      </a:r>
                      <a:endParaRPr lang="en-US" sz="170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45713849"/>
                  </a:ext>
                </a:extLst>
              </a:tr>
              <a:tr h="799952">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700">
                          <a:effectLst/>
                          <a:latin typeface="+mn-lt"/>
                          <a:ea typeface="Calibri" panose="020F0502020204030204" pitchFamily="34" charset="0"/>
                          <a:cs typeface="Arial" panose="020B0604020202020204" pitchFamily="34" charset="0"/>
                        </a:rPr>
                        <a:t>Combination of relevance and reading difficulty ranking.</a:t>
                      </a:r>
                    </a:p>
                  </a:txBody>
                  <a:tcPr marL="68580" marR="68580" marT="0" marB="0"/>
                </a:tc>
                <a:tc>
                  <a:txBody>
                    <a:bodyPr/>
                    <a:lstStyle/>
                    <a:p>
                      <a:pPr marL="0" marR="0" algn="ctr">
                        <a:lnSpc>
                          <a:spcPct val="107000"/>
                        </a:lnSpc>
                        <a:spcBef>
                          <a:spcPts val="0"/>
                        </a:spcBef>
                        <a:spcAft>
                          <a:spcPts val="0"/>
                        </a:spcAft>
                      </a:pPr>
                      <a:r>
                        <a:rPr lang="en-US" sz="1600">
                          <a:effectLst/>
                        </a:rPr>
                        <a:t>❌</a:t>
                      </a:r>
                      <a:endParaRPr lang="en-US" sz="17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a:t>
                      </a:r>
                      <a:endParaRPr lang="en-US" sz="17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a:t>
                      </a:r>
                      <a:endParaRPr lang="en-US" sz="17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a:t>
                      </a:r>
                      <a:endParaRPr lang="en-US" sz="17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a:t>
                      </a:r>
                      <a:endParaRPr lang="en-US" sz="170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461327589"/>
                  </a:ext>
                </a:extLst>
              </a:tr>
              <a:tr h="764592">
                <a:tc>
                  <a:txBody>
                    <a:bodyPr/>
                    <a:lstStyle/>
                    <a:p>
                      <a:pPr marL="0" marR="0">
                        <a:lnSpc>
                          <a:spcPct val="107000"/>
                        </a:lnSpc>
                        <a:spcBef>
                          <a:spcPts val="0"/>
                        </a:spcBef>
                        <a:spcAft>
                          <a:spcPts val="0"/>
                        </a:spcAft>
                      </a:pPr>
                      <a:r>
                        <a:rPr lang="en-US" sz="1700">
                          <a:effectLst/>
                          <a:latin typeface="+mn-lt"/>
                          <a:ea typeface="Calibri" panose="020F0502020204030204" pitchFamily="34" charset="0"/>
                          <a:cs typeface="Arial" panose="020B0604020202020204" pitchFamily="34" charset="0"/>
                        </a:rPr>
                        <a:t>User Can select what type of resources he/she wants.</a:t>
                      </a:r>
                    </a:p>
                  </a:txBody>
                  <a:tcPr marL="68580" marR="68580" marT="0" marB="0"/>
                </a:tc>
                <a:tc>
                  <a:txBody>
                    <a:bodyPr/>
                    <a:lstStyle/>
                    <a:p>
                      <a:pPr marL="0" marR="0" algn="ctr">
                        <a:lnSpc>
                          <a:spcPct val="107000"/>
                        </a:lnSpc>
                        <a:spcBef>
                          <a:spcPts val="0"/>
                        </a:spcBef>
                        <a:spcAft>
                          <a:spcPts val="0"/>
                        </a:spcAft>
                      </a:pPr>
                      <a:r>
                        <a:rPr lang="en-US" sz="1600">
                          <a:effectLst/>
                        </a:rPr>
                        <a:t>❌</a:t>
                      </a:r>
                      <a:endParaRPr lang="en-US" sz="17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a:t>
                      </a:r>
                      <a:endParaRPr lang="en-US" sz="17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a:t>
                      </a:r>
                      <a:endParaRPr lang="en-US" sz="17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a:t>
                      </a:r>
                      <a:endParaRPr lang="en-US" sz="17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600">
                          <a:effectLst/>
                        </a:rPr>
                        <a:t>✔</a:t>
                      </a:r>
                      <a:endParaRPr lang="en-US" sz="170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15481779"/>
                  </a:ext>
                </a:extLst>
              </a:tr>
            </a:tbl>
          </a:graphicData>
        </a:graphic>
      </p:graphicFrame>
    </p:spTree>
    <p:extLst>
      <p:ext uri="{BB962C8B-B14F-4D97-AF65-F5344CB8AC3E}">
        <p14:creationId xmlns:p14="http://schemas.microsoft.com/office/powerpoint/2010/main" val="16484916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C677CC2-C2DA-CAD5-8BF3-311A1B97B3F5}"/>
              </a:ext>
            </a:extLst>
          </p:cNvPr>
          <p:cNvSpPr/>
          <p:nvPr/>
        </p:nvSpPr>
        <p:spPr>
          <a:xfrm>
            <a:off x="2632435" y="6492874"/>
            <a:ext cx="6816365" cy="365125"/>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mbria"/>
                <a:ea typeface="+mn-ea"/>
                <a:cs typeface="+mn-cs"/>
              </a:rPr>
              <a:t>IT20133368</a:t>
            </a:r>
            <a:r>
              <a:rPr kumimoji="0" lang="en-US" sz="1800" b="0" i="0" u="none" strike="noStrike" kern="0" cap="none" spc="0" normalizeH="0" baseline="0" noProof="0">
                <a:ln>
                  <a:noFill/>
                </a:ln>
                <a:solidFill>
                  <a:prstClr val="black"/>
                </a:solidFill>
                <a:effectLst/>
                <a:uLnTx/>
                <a:uFillTx/>
                <a:latin typeface="Cambria"/>
                <a:ea typeface="+mn-ea"/>
                <a:cs typeface="+mn-cs"/>
              </a:rPr>
              <a:t>   |   </a:t>
            </a:r>
            <a:r>
              <a:rPr lang="en-US" b="1" kern="0">
                <a:solidFill>
                  <a:prstClr val="black"/>
                </a:solidFill>
                <a:latin typeface="Cambria"/>
              </a:rPr>
              <a:t>W</a:t>
            </a:r>
            <a:r>
              <a:rPr kumimoji="0" lang="en-US" sz="1800" b="1" i="0" u="none" strike="noStrike" kern="0" cap="none" spc="0" normalizeH="0" baseline="0" noProof="0" err="1">
                <a:ln>
                  <a:noFill/>
                </a:ln>
                <a:solidFill>
                  <a:prstClr val="black"/>
                </a:solidFill>
                <a:effectLst/>
                <a:uLnTx/>
                <a:uFillTx/>
                <a:latin typeface="Cambria"/>
                <a:ea typeface="+mn-ea"/>
                <a:cs typeface="+mn-cs"/>
              </a:rPr>
              <a:t>ijayasena</a:t>
            </a:r>
            <a:r>
              <a:rPr kumimoji="0" lang="en-US" sz="1800" b="1" i="0" u="none" strike="noStrike" kern="0" cap="none" spc="0" normalizeH="0" baseline="0" noProof="0">
                <a:ln>
                  <a:noFill/>
                </a:ln>
                <a:solidFill>
                  <a:prstClr val="black"/>
                </a:solidFill>
                <a:effectLst/>
                <a:uLnTx/>
                <a:uFillTx/>
                <a:latin typeface="Cambria"/>
                <a:ea typeface="+mn-ea"/>
                <a:cs typeface="+mn-cs"/>
              </a:rPr>
              <a:t> W.D.N.D.T</a:t>
            </a:r>
            <a:r>
              <a:rPr lang="en-US" b="1" kern="0">
                <a:solidFill>
                  <a:prstClr val="black"/>
                </a:solidFill>
                <a:latin typeface="Cambria"/>
              </a:rPr>
              <a:t>.</a:t>
            </a:r>
            <a:r>
              <a:rPr kumimoji="0" lang="en-US" sz="1800" b="1" i="0" u="none" strike="noStrike" kern="0" cap="none" spc="0" normalizeH="0" baseline="0" noProof="0">
                <a:ln>
                  <a:noFill/>
                </a:ln>
                <a:solidFill>
                  <a:prstClr val="black"/>
                </a:solidFill>
                <a:effectLst/>
                <a:uLnTx/>
                <a:uFillTx/>
                <a:latin typeface="Cambria"/>
                <a:ea typeface="+mn-ea"/>
                <a:cs typeface="+mn-cs"/>
              </a:rPr>
              <a:t>  </a:t>
            </a:r>
            <a:r>
              <a:rPr kumimoji="0" lang="en-US" sz="1800" b="0" i="0" u="none" strike="noStrike" kern="0" cap="none" spc="0" normalizeH="0" baseline="0" noProof="0">
                <a:ln>
                  <a:noFill/>
                </a:ln>
                <a:solidFill>
                  <a:prstClr val="black"/>
                </a:solidFill>
                <a:effectLst/>
                <a:uLnTx/>
                <a:uFillTx/>
                <a:latin typeface="Cambria"/>
                <a:ea typeface="+mn-ea"/>
                <a:cs typeface="+mn-cs"/>
              </a:rPr>
              <a:t>|   TMP-23-035</a:t>
            </a:r>
          </a:p>
        </p:txBody>
      </p:sp>
      <p:pic>
        <p:nvPicPr>
          <p:cNvPr id="2" name="Picture 1" descr="Diagram&#10;&#10;Description automatically generated">
            <a:extLst>
              <a:ext uri="{FF2B5EF4-FFF2-40B4-BE49-F238E27FC236}">
                <a16:creationId xmlns:a16="http://schemas.microsoft.com/office/drawing/2014/main" id="{DDC2CF6E-D40B-4A24-0F71-1AC35FEB8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13248"/>
            <a:ext cx="8305800" cy="6179626"/>
          </a:xfrm>
          <a:prstGeom prst="rect">
            <a:avLst/>
          </a:prstGeom>
        </p:spPr>
      </p:pic>
      <p:sp>
        <p:nvSpPr>
          <p:cNvPr id="4" name="Subtitle 2">
            <a:extLst>
              <a:ext uri="{FF2B5EF4-FFF2-40B4-BE49-F238E27FC236}">
                <a16:creationId xmlns:a16="http://schemas.microsoft.com/office/drawing/2014/main" id="{C6FD4436-ED10-7C7B-1FC7-EA42C467331E}"/>
              </a:ext>
            </a:extLst>
          </p:cNvPr>
          <p:cNvSpPr txBox="1">
            <a:spLocks/>
          </p:cNvSpPr>
          <p:nvPr/>
        </p:nvSpPr>
        <p:spPr>
          <a:xfrm>
            <a:off x="304800" y="72956"/>
            <a:ext cx="3803374" cy="6414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a:solidFill>
                  <a:prstClr val="black"/>
                </a:solidFill>
                <a:latin typeface="+mj-lt"/>
              </a:rPr>
              <a:t>System Diagram</a:t>
            </a:r>
          </a:p>
        </p:txBody>
      </p:sp>
    </p:spTree>
    <p:extLst>
      <p:ext uri="{BB962C8B-B14F-4D97-AF65-F5344CB8AC3E}">
        <p14:creationId xmlns:p14="http://schemas.microsoft.com/office/powerpoint/2010/main" val="42233683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C677CC2-C2DA-CAD5-8BF3-311A1B97B3F5}"/>
              </a:ext>
            </a:extLst>
          </p:cNvPr>
          <p:cNvSpPr/>
          <p:nvPr/>
        </p:nvSpPr>
        <p:spPr>
          <a:xfrm>
            <a:off x="2632435" y="6492874"/>
            <a:ext cx="6816365" cy="365125"/>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mbria"/>
                <a:ea typeface="+mn-ea"/>
                <a:cs typeface="+mn-cs"/>
              </a:rPr>
              <a:t>IT20133368</a:t>
            </a:r>
            <a:r>
              <a:rPr kumimoji="0" lang="en-US" sz="1800" b="0" i="0" u="none" strike="noStrike" kern="0" cap="none" spc="0" normalizeH="0" baseline="0" noProof="0">
                <a:ln>
                  <a:noFill/>
                </a:ln>
                <a:solidFill>
                  <a:prstClr val="black"/>
                </a:solidFill>
                <a:effectLst/>
                <a:uLnTx/>
                <a:uFillTx/>
                <a:latin typeface="Cambria"/>
                <a:ea typeface="+mn-ea"/>
                <a:cs typeface="+mn-cs"/>
              </a:rPr>
              <a:t>   |   </a:t>
            </a:r>
            <a:r>
              <a:rPr lang="en-US" b="1" kern="0">
                <a:solidFill>
                  <a:prstClr val="black"/>
                </a:solidFill>
                <a:latin typeface="Cambria"/>
              </a:rPr>
              <a:t>W</a:t>
            </a:r>
            <a:r>
              <a:rPr kumimoji="0" lang="en-US" sz="1800" b="1" i="0" u="none" strike="noStrike" kern="0" cap="none" spc="0" normalizeH="0" baseline="0" noProof="0" err="1">
                <a:ln>
                  <a:noFill/>
                </a:ln>
                <a:solidFill>
                  <a:prstClr val="black"/>
                </a:solidFill>
                <a:effectLst/>
                <a:uLnTx/>
                <a:uFillTx/>
                <a:latin typeface="Cambria"/>
                <a:ea typeface="+mn-ea"/>
                <a:cs typeface="+mn-cs"/>
              </a:rPr>
              <a:t>ijayasena</a:t>
            </a:r>
            <a:r>
              <a:rPr kumimoji="0" lang="en-US" sz="1800" b="1" i="0" u="none" strike="noStrike" kern="0" cap="none" spc="0" normalizeH="0" baseline="0" noProof="0">
                <a:ln>
                  <a:noFill/>
                </a:ln>
                <a:solidFill>
                  <a:prstClr val="black"/>
                </a:solidFill>
                <a:effectLst/>
                <a:uLnTx/>
                <a:uFillTx/>
                <a:latin typeface="Cambria"/>
                <a:ea typeface="+mn-ea"/>
                <a:cs typeface="+mn-cs"/>
              </a:rPr>
              <a:t> W.D.N.D.T</a:t>
            </a:r>
            <a:r>
              <a:rPr lang="en-US" b="1" kern="0">
                <a:solidFill>
                  <a:prstClr val="black"/>
                </a:solidFill>
                <a:latin typeface="Cambria"/>
              </a:rPr>
              <a:t>.</a:t>
            </a:r>
            <a:r>
              <a:rPr kumimoji="0" lang="en-US" sz="1800" b="1" i="0" u="none" strike="noStrike" kern="0" cap="none" spc="0" normalizeH="0" baseline="0" noProof="0">
                <a:ln>
                  <a:noFill/>
                </a:ln>
                <a:solidFill>
                  <a:prstClr val="black"/>
                </a:solidFill>
                <a:effectLst/>
                <a:uLnTx/>
                <a:uFillTx/>
                <a:latin typeface="Cambria"/>
                <a:ea typeface="+mn-ea"/>
                <a:cs typeface="+mn-cs"/>
              </a:rPr>
              <a:t>  </a:t>
            </a:r>
            <a:r>
              <a:rPr kumimoji="0" lang="en-US" sz="1800" b="0" i="0" u="none" strike="noStrike" kern="0" cap="none" spc="0" normalizeH="0" baseline="0" noProof="0">
                <a:ln>
                  <a:noFill/>
                </a:ln>
                <a:solidFill>
                  <a:prstClr val="black"/>
                </a:solidFill>
                <a:effectLst/>
                <a:uLnTx/>
                <a:uFillTx/>
                <a:latin typeface="Cambria"/>
                <a:ea typeface="+mn-ea"/>
                <a:cs typeface="+mn-cs"/>
              </a:rPr>
              <a:t>|   TMP-23-035</a:t>
            </a:r>
          </a:p>
        </p:txBody>
      </p:sp>
      <p:sp>
        <p:nvSpPr>
          <p:cNvPr id="5" name="Title 4">
            <a:extLst>
              <a:ext uri="{FF2B5EF4-FFF2-40B4-BE49-F238E27FC236}">
                <a16:creationId xmlns:a16="http://schemas.microsoft.com/office/drawing/2014/main" id="{7417D52B-7FF0-2A13-33B1-9E26CBBFB1AD}"/>
              </a:ext>
            </a:extLst>
          </p:cNvPr>
          <p:cNvSpPr txBox="1">
            <a:spLocks/>
          </p:cNvSpPr>
          <p:nvPr/>
        </p:nvSpPr>
        <p:spPr>
          <a:xfrm>
            <a:off x="180975" y="250370"/>
            <a:ext cx="11658600" cy="2400757"/>
          </a:xfrm>
          <a:prstGeom prst="rect">
            <a:avLst/>
          </a:prstGeom>
        </p:spPr>
        <p:txBody>
          <a:bodyPr>
            <a:normAutofit fontScale="25000" lnSpcReduction="20000"/>
          </a:bodyPr>
          <a:lst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a:lstStyle>
          <a:p>
            <a:pPr algn="l"/>
            <a:r>
              <a:rPr lang="en-US" sz="16000" b="1">
                <a:latin typeface="+mj-lt"/>
              </a:rPr>
              <a:t>Main Objective:</a:t>
            </a:r>
          </a:p>
          <a:p>
            <a:pPr algn="l"/>
            <a:endParaRPr lang="en-US" sz="8400">
              <a:latin typeface="+mn-lt"/>
              <a:cs typeface="+mn-cs"/>
            </a:endParaRPr>
          </a:p>
          <a:p>
            <a:pPr marL="1143000" indent="-1143000" algn="l">
              <a:buFont typeface="Wingdings" panose="05000000000000000000" pitchFamily="2" charset="2"/>
              <a:buChar char="Ø"/>
            </a:pPr>
            <a:r>
              <a:rPr lang="en-US" sz="11200">
                <a:latin typeface="+mn-lt"/>
                <a:cs typeface="+mn-cs"/>
              </a:rPr>
              <a:t>Develop an online resource recommending system that can analyze a student's submitted paragraph and recommend educational materials that are tailored to their reading level and the specific concepts they need clarification on.</a:t>
            </a:r>
            <a:endParaRPr lang="en-US" sz="11200">
              <a:latin typeface="+mn-lt"/>
            </a:endParaRPr>
          </a:p>
          <a:p>
            <a:br>
              <a:rPr lang="en-US"/>
            </a:br>
            <a:endParaRPr lang="en-US"/>
          </a:p>
        </p:txBody>
      </p:sp>
      <p:sp>
        <p:nvSpPr>
          <p:cNvPr id="6" name="Title 4">
            <a:extLst>
              <a:ext uri="{FF2B5EF4-FFF2-40B4-BE49-F238E27FC236}">
                <a16:creationId xmlns:a16="http://schemas.microsoft.com/office/drawing/2014/main" id="{B5C88CD7-3CE3-FD50-E9D1-C1AAF913CC32}"/>
              </a:ext>
            </a:extLst>
          </p:cNvPr>
          <p:cNvSpPr txBox="1">
            <a:spLocks/>
          </p:cNvSpPr>
          <p:nvPr/>
        </p:nvSpPr>
        <p:spPr>
          <a:xfrm>
            <a:off x="180975" y="3145396"/>
            <a:ext cx="11277602" cy="3347478"/>
          </a:xfrm>
          <a:prstGeom prst="rect">
            <a:avLst/>
          </a:prstGeom>
        </p:spPr>
        <p:txBody>
          <a:bodyPr lIns="91440" tIns="45720" rIns="91440" bIns="45720" anchor="t">
            <a:normAutofit fontScale="92500"/>
          </a:bodyPr>
          <a:lst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a:lstStyle>
          <a:p>
            <a:pPr algn="l"/>
            <a:r>
              <a:rPr lang="en-US" sz="4000" b="1">
                <a:latin typeface="+mj-lt"/>
              </a:rPr>
              <a:t>Sub Objectives:</a:t>
            </a:r>
          </a:p>
          <a:p>
            <a:pPr algn="l"/>
            <a:endParaRPr lang="en-US" sz="4000" b="1">
              <a:latin typeface="+mj-lt"/>
            </a:endParaRPr>
          </a:p>
          <a:p>
            <a:pPr marL="1143000" indent="-1143000" algn="l">
              <a:lnSpc>
                <a:spcPct val="80000"/>
              </a:lnSpc>
              <a:buFont typeface="Wingdings" panose="05000000000000000000" pitchFamily="2" charset="2"/>
              <a:buChar char="Ø"/>
            </a:pPr>
            <a:r>
              <a:rPr lang="en-US" sz="2800">
                <a:latin typeface="+mn-lt"/>
                <a:cs typeface="+mn-cs"/>
              </a:rPr>
              <a:t>Identify the topic related to the query using topic modeling algorithms.</a:t>
            </a:r>
            <a:endParaRPr lang="en-US" sz="2800">
              <a:latin typeface="+mn-lt"/>
              <a:cs typeface="Calibri"/>
            </a:endParaRPr>
          </a:p>
          <a:p>
            <a:pPr marL="1143000" indent="-1143000" algn="l">
              <a:lnSpc>
                <a:spcPct val="80000"/>
              </a:lnSpc>
              <a:buFont typeface="Wingdings" panose="05000000000000000000" pitchFamily="2" charset="2"/>
              <a:buChar char="Ø"/>
            </a:pPr>
            <a:r>
              <a:rPr lang="en-US" sz="2800">
                <a:latin typeface="+mn-lt"/>
                <a:cs typeface="+mn-cs"/>
              </a:rPr>
              <a:t>Retrieve resources using google API.</a:t>
            </a:r>
            <a:endParaRPr lang="en-US" sz="2800">
              <a:latin typeface="+mn-lt"/>
              <a:cs typeface="Calibri"/>
            </a:endParaRPr>
          </a:p>
          <a:p>
            <a:pPr marL="1143000" indent="-1143000" algn="l">
              <a:lnSpc>
                <a:spcPct val="80000"/>
              </a:lnSpc>
              <a:buFont typeface="Wingdings" panose="05000000000000000000" pitchFamily="2" charset="2"/>
              <a:buChar char="Ø"/>
            </a:pPr>
            <a:r>
              <a:rPr lang="en-US" sz="2800">
                <a:latin typeface="+mn-lt"/>
                <a:cs typeface="+mn-cs"/>
              </a:rPr>
              <a:t>Ranked the resources based on relevance ranking and reading difficulty.</a:t>
            </a:r>
            <a:endParaRPr lang="en-US" sz="2800">
              <a:latin typeface="+mn-lt"/>
              <a:cs typeface="Calibri"/>
            </a:endParaRPr>
          </a:p>
          <a:p>
            <a:pPr marL="1143000" indent="-1143000" algn="l">
              <a:lnSpc>
                <a:spcPct val="80000"/>
              </a:lnSpc>
              <a:buFont typeface="Wingdings" panose="05000000000000000000" pitchFamily="2" charset="2"/>
              <a:buChar char="Ø"/>
            </a:pPr>
            <a:r>
              <a:rPr lang="en-US" sz="2800">
                <a:latin typeface="+mn-lt"/>
                <a:cs typeface="+mn-cs"/>
              </a:rPr>
              <a:t>Suggest related online resources.</a:t>
            </a:r>
            <a:endParaRPr lang="en-US" sz="2800">
              <a:latin typeface="+mn-lt"/>
              <a:cs typeface="Calibri"/>
            </a:endParaRPr>
          </a:p>
          <a:p>
            <a:pPr algn="l"/>
            <a:br>
              <a:rPr lang="en-US" sz="2800">
                <a:latin typeface="+mn-lt"/>
              </a:rPr>
            </a:br>
            <a:endParaRPr lang="en-US" sz="2800">
              <a:latin typeface="+mn-lt"/>
            </a:endParaRPr>
          </a:p>
        </p:txBody>
      </p:sp>
      <p:sp>
        <p:nvSpPr>
          <p:cNvPr id="2" name="Title 4">
            <a:extLst>
              <a:ext uri="{FF2B5EF4-FFF2-40B4-BE49-F238E27FC236}">
                <a16:creationId xmlns:a16="http://schemas.microsoft.com/office/drawing/2014/main" id="{D7D9AF61-CA7A-8045-1956-09430C8E5E25}"/>
              </a:ext>
            </a:extLst>
          </p:cNvPr>
          <p:cNvSpPr txBox="1">
            <a:spLocks/>
          </p:cNvSpPr>
          <p:nvPr/>
        </p:nvSpPr>
        <p:spPr>
          <a:xfrm>
            <a:off x="457199" y="4322205"/>
            <a:ext cx="11658600" cy="16764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a:lstStyle>
          <a:p>
            <a:pPr algn="l"/>
            <a:br>
              <a:rPr lang="en-US"/>
            </a:br>
            <a:endParaRPr lang="en-US"/>
          </a:p>
        </p:txBody>
      </p:sp>
    </p:spTree>
    <p:extLst>
      <p:ext uri="{BB962C8B-B14F-4D97-AF65-F5344CB8AC3E}">
        <p14:creationId xmlns:p14="http://schemas.microsoft.com/office/powerpoint/2010/main" val="1020588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C677CC2-C2DA-CAD5-8BF3-311A1B97B3F5}"/>
              </a:ext>
            </a:extLst>
          </p:cNvPr>
          <p:cNvSpPr/>
          <p:nvPr/>
        </p:nvSpPr>
        <p:spPr>
          <a:xfrm>
            <a:off x="2632435" y="6492874"/>
            <a:ext cx="6816365" cy="365125"/>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mbria"/>
                <a:ea typeface="+mn-ea"/>
                <a:cs typeface="+mn-cs"/>
              </a:rPr>
              <a:t>IT20133368</a:t>
            </a:r>
            <a:r>
              <a:rPr kumimoji="0" lang="en-US" sz="1800" b="0" i="0" u="none" strike="noStrike" kern="0" cap="none" spc="0" normalizeH="0" baseline="0" noProof="0">
                <a:ln>
                  <a:noFill/>
                </a:ln>
                <a:solidFill>
                  <a:prstClr val="black"/>
                </a:solidFill>
                <a:effectLst/>
                <a:uLnTx/>
                <a:uFillTx/>
                <a:latin typeface="Cambria"/>
                <a:ea typeface="+mn-ea"/>
                <a:cs typeface="+mn-cs"/>
              </a:rPr>
              <a:t>   |   </a:t>
            </a:r>
            <a:r>
              <a:rPr lang="en-US" b="1" kern="0">
                <a:solidFill>
                  <a:prstClr val="black"/>
                </a:solidFill>
                <a:latin typeface="Cambria"/>
              </a:rPr>
              <a:t>W</a:t>
            </a:r>
            <a:r>
              <a:rPr kumimoji="0" lang="en-US" sz="1800" b="1" i="0" u="none" strike="noStrike" kern="0" cap="none" spc="0" normalizeH="0" baseline="0" noProof="0" err="1">
                <a:ln>
                  <a:noFill/>
                </a:ln>
                <a:solidFill>
                  <a:prstClr val="black"/>
                </a:solidFill>
                <a:effectLst/>
                <a:uLnTx/>
                <a:uFillTx/>
                <a:latin typeface="Cambria"/>
                <a:ea typeface="+mn-ea"/>
                <a:cs typeface="+mn-cs"/>
              </a:rPr>
              <a:t>ijayasena</a:t>
            </a:r>
            <a:r>
              <a:rPr kumimoji="0" lang="en-US" sz="1800" b="1" i="0" u="none" strike="noStrike" kern="0" cap="none" spc="0" normalizeH="0" baseline="0" noProof="0">
                <a:ln>
                  <a:noFill/>
                </a:ln>
                <a:solidFill>
                  <a:prstClr val="black"/>
                </a:solidFill>
                <a:effectLst/>
                <a:uLnTx/>
                <a:uFillTx/>
                <a:latin typeface="Cambria"/>
                <a:ea typeface="+mn-ea"/>
                <a:cs typeface="+mn-cs"/>
              </a:rPr>
              <a:t> W.D.N.D.T</a:t>
            </a:r>
            <a:r>
              <a:rPr lang="en-US" b="1" kern="0">
                <a:solidFill>
                  <a:prstClr val="black"/>
                </a:solidFill>
                <a:latin typeface="Cambria"/>
              </a:rPr>
              <a:t>.</a:t>
            </a:r>
            <a:r>
              <a:rPr kumimoji="0" lang="en-US" sz="1800" b="1" i="0" u="none" strike="noStrike" kern="0" cap="none" spc="0" normalizeH="0" baseline="0" noProof="0">
                <a:ln>
                  <a:noFill/>
                </a:ln>
                <a:solidFill>
                  <a:prstClr val="black"/>
                </a:solidFill>
                <a:effectLst/>
                <a:uLnTx/>
                <a:uFillTx/>
                <a:latin typeface="Cambria"/>
                <a:ea typeface="+mn-ea"/>
                <a:cs typeface="+mn-cs"/>
              </a:rPr>
              <a:t>  </a:t>
            </a:r>
            <a:r>
              <a:rPr kumimoji="0" lang="en-US" sz="1800" b="0" i="0" u="none" strike="noStrike" kern="0" cap="none" spc="0" normalizeH="0" baseline="0" noProof="0">
                <a:ln>
                  <a:noFill/>
                </a:ln>
                <a:solidFill>
                  <a:prstClr val="black"/>
                </a:solidFill>
                <a:effectLst/>
                <a:uLnTx/>
                <a:uFillTx/>
                <a:latin typeface="Cambria"/>
                <a:ea typeface="+mn-ea"/>
                <a:cs typeface="+mn-cs"/>
              </a:rPr>
              <a:t>|   TMP-23-035</a:t>
            </a:r>
          </a:p>
        </p:txBody>
      </p:sp>
      <p:sp>
        <p:nvSpPr>
          <p:cNvPr id="2" name="Title 4">
            <a:extLst>
              <a:ext uri="{FF2B5EF4-FFF2-40B4-BE49-F238E27FC236}">
                <a16:creationId xmlns:a16="http://schemas.microsoft.com/office/drawing/2014/main" id="{752C139C-FC9B-0A96-6B3C-899A93C1C153}"/>
              </a:ext>
            </a:extLst>
          </p:cNvPr>
          <p:cNvSpPr txBox="1">
            <a:spLocks/>
          </p:cNvSpPr>
          <p:nvPr/>
        </p:nvSpPr>
        <p:spPr>
          <a:xfrm>
            <a:off x="3146776" y="335281"/>
            <a:ext cx="5898447" cy="511629"/>
          </a:xfrm>
          <a:prstGeom prst="rect">
            <a:avLst/>
          </a:prstGeom>
        </p:spPr>
        <p:txBody>
          <a:bodyPr>
            <a:normAutofit fontScale="25000" lnSpcReduction="20000"/>
          </a:bodyPr>
          <a:lst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a:lstStyle>
          <a:p>
            <a:r>
              <a:rPr lang="en-US" sz="16000" b="1">
                <a:latin typeface="+mj-lt"/>
              </a:rPr>
              <a:t>Functional Requirements</a:t>
            </a:r>
            <a:br>
              <a:rPr lang="en-US"/>
            </a:br>
            <a:endParaRPr lang="en-US"/>
          </a:p>
        </p:txBody>
      </p:sp>
      <p:sp>
        <p:nvSpPr>
          <p:cNvPr id="7" name="Title 4">
            <a:extLst>
              <a:ext uri="{FF2B5EF4-FFF2-40B4-BE49-F238E27FC236}">
                <a16:creationId xmlns:a16="http://schemas.microsoft.com/office/drawing/2014/main" id="{810BFD17-B932-BB8F-9C24-8AB6C6E33C54}"/>
              </a:ext>
            </a:extLst>
          </p:cNvPr>
          <p:cNvSpPr txBox="1">
            <a:spLocks/>
          </p:cNvSpPr>
          <p:nvPr/>
        </p:nvSpPr>
        <p:spPr>
          <a:xfrm>
            <a:off x="933766" y="1303214"/>
            <a:ext cx="10324468" cy="3791299"/>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a:lstStyle>
          <a:p>
            <a:pPr marL="457200" indent="-457200" algn="l">
              <a:buFont typeface="Arial" panose="020B0604020202020204" pitchFamily="34" charset="0"/>
              <a:buChar char="•"/>
            </a:pPr>
            <a:r>
              <a:rPr lang="en-US" sz="2800">
                <a:latin typeface="+mn-lt"/>
              </a:rPr>
              <a:t>Generate topics from the given paragraph using Topic modeling algorithms.</a:t>
            </a:r>
          </a:p>
          <a:p>
            <a:pPr algn="l"/>
            <a:endParaRPr lang="en-US" sz="2800">
              <a:latin typeface="+mn-lt"/>
            </a:endParaRPr>
          </a:p>
          <a:p>
            <a:pPr marL="457200" indent="-457200" algn="l">
              <a:buFont typeface="Arial" panose="020B0604020202020204" pitchFamily="34" charset="0"/>
              <a:buChar char="•"/>
            </a:pPr>
            <a:r>
              <a:rPr lang="en-US" sz="2800">
                <a:latin typeface="+mn-lt"/>
              </a:rPr>
              <a:t>Retrieve resources using search engine.</a:t>
            </a:r>
          </a:p>
          <a:p>
            <a:pPr marL="457200" indent="-457200" algn="l">
              <a:buFont typeface="Arial" panose="020B0604020202020204" pitchFamily="34" charset="0"/>
              <a:buChar char="•"/>
            </a:pPr>
            <a:endParaRPr lang="en-US" sz="2800">
              <a:latin typeface="+mn-lt"/>
            </a:endParaRPr>
          </a:p>
          <a:p>
            <a:pPr marL="457200" indent="-457200" algn="l">
              <a:buFont typeface="Arial" panose="020B0604020202020204" pitchFamily="34" charset="0"/>
              <a:buChar char="•"/>
            </a:pPr>
            <a:r>
              <a:rPr lang="en-US" sz="2800">
                <a:latin typeface="+mn-lt"/>
              </a:rPr>
              <a:t>Apply relevance ranking to retrieved resources.</a:t>
            </a:r>
          </a:p>
          <a:p>
            <a:pPr marL="457200" indent="-457200" algn="l">
              <a:buFont typeface="Arial" panose="020B0604020202020204" pitchFamily="34" charset="0"/>
              <a:buChar char="•"/>
            </a:pPr>
            <a:endParaRPr lang="en-US" sz="2800">
              <a:latin typeface="+mn-lt"/>
            </a:endParaRPr>
          </a:p>
          <a:p>
            <a:pPr marL="457200" indent="-457200" algn="l">
              <a:buFont typeface="Arial" panose="020B0604020202020204" pitchFamily="34" charset="0"/>
              <a:buChar char="•"/>
            </a:pPr>
            <a:r>
              <a:rPr lang="en-US" sz="2800">
                <a:latin typeface="+mn-lt"/>
              </a:rPr>
              <a:t>Rank resources based on reading difficulty of the given paragraph.</a:t>
            </a:r>
            <a:br>
              <a:rPr lang="en-US" sz="2800"/>
            </a:br>
            <a:endParaRPr lang="en-US" sz="2800"/>
          </a:p>
        </p:txBody>
      </p:sp>
    </p:spTree>
    <p:extLst>
      <p:ext uri="{BB962C8B-B14F-4D97-AF65-F5344CB8AC3E}">
        <p14:creationId xmlns:p14="http://schemas.microsoft.com/office/powerpoint/2010/main" val="3005620294"/>
      </p:ext>
    </p:extLst>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C677CC2-C2DA-CAD5-8BF3-311A1B97B3F5}"/>
              </a:ext>
            </a:extLst>
          </p:cNvPr>
          <p:cNvSpPr/>
          <p:nvPr/>
        </p:nvSpPr>
        <p:spPr>
          <a:xfrm>
            <a:off x="2632435" y="6492874"/>
            <a:ext cx="6816365" cy="365125"/>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mbria"/>
                <a:ea typeface="+mn-ea"/>
                <a:cs typeface="+mn-cs"/>
              </a:rPr>
              <a:t>IT20133368</a:t>
            </a:r>
            <a:r>
              <a:rPr kumimoji="0" lang="en-US" sz="1800" b="0" i="0" u="none" strike="noStrike" kern="0" cap="none" spc="0" normalizeH="0" baseline="0" noProof="0">
                <a:ln>
                  <a:noFill/>
                </a:ln>
                <a:solidFill>
                  <a:prstClr val="black"/>
                </a:solidFill>
                <a:effectLst/>
                <a:uLnTx/>
                <a:uFillTx/>
                <a:latin typeface="Cambria"/>
                <a:ea typeface="+mn-ea"/>
                <a:cs typeface="+mn-cs"/>
              </a:rPr>
              <a:t>   |   </a:t>
            </a:r>
            <a:r>
              <a:rPr lang="en-US" b="1" kern="0">
                <a:solidFill>
                  <a:prstClr val="black"/>
                </a:solidFill>
                <a:latin typeface="Cambria"/>
              </a:rPr>
              <a:t>W</a:t>
            </a:r>
            <a:r>
              <a:rPr kumimoji="0" lang="en-US" sz="1800" b="1" i="0" u="none" strike="noStrike" kern="0" cap="none" spc="0" normalizeH="0" baseline="0" noProof="0" err="1">
                <a:ln>
                  <a:noFill/>
                </a:ln>
                <a:solidFill>
                  <a:prstClr val="black"/>
                </a:solidFill>
                <a:effectLst/>
                <a:uLnTx/>
                <a:uFillTx/>
                <a:latin typeface="Cambria"/>
                <a:ea typeface="+mn-ea"/>
                <a:cs typeface="+mn-cs"/>
              </a:rPr>
              <a:t>ijayasena</a:t>
            </a:r>
            <a:r>
              <a:rPr kumimoji="0" lang="en-US" sz="1800" b="1" i="0" u="none" strike="noStrike" kern="0" cap="none" spc="0" normalizeH="0" baseline="0" noProof="0">
                <a:ln>
                  <a:noFill/>
                </a:ln>
                <a:solidFill>
                  <a:prstClr val="black"/>
                </a:solidFill>
                <a:effectLst/>
                <a:uLnTx/>
                <a:uFillTx/>
                <a:latin typeface="Cambria"/>
                <a:ea typeface="+mn-ea"/>
                <a:cs typeface="+mn-cs"/>
              </a:rPr>
              <a:t> W.D.N.D.T</a:t>
            </a:r>
            <a:r>
              <a:rPr lang="en-US" b="1" kern="0">
                <a:solidFill>
                  <a:prstClr val="black"/>
                </a:solidFill>
                <a:latin typeface="Cambria"/>
              </a:rPr>
              <a:t>.</a:t>
            </a:r>
            <a:r>
              <a:rPr kumimoji="0" lang="en-US" sz="1800" b="1" i="0" u="none" strike="noStrike" kern="0" cap="none" spc="0" normalizeH="0" baseline="0" noProof="0">
                <a:ln>
                  <a:noFill/>
                </a:ln>
                <a:solidFill>
                  <a:prstClr val="black"/>
                </a:solidFill>
                <a:effectLst/>
                <a:uLnTx/>
                <a:uFillTx/>
                <a:latin typeface="Cambria"/>
                <a:ea typeface="+mn-ea"/>
                <a:cs typeface="+mn-cs"/>
              </a:rPr>
              <a:t>  </a:t>
            </a:r>
            <a:r>
              <a:rPr kumimoji="0" lang="en-US" sz="1800" b="0" i="0" u="none" strike="noStrike" kern="0" cap="none" spc="0" normalizeH="0" baseline="0" noProof="0">
                <a:ln>
                  <a:noFill/>
                </a:ln>
                <a:solidFill>
                  <a:prstClr val="black"/>
                </a:solidFill>
                <a:effectLst/>
                <a:uLnTx/>
                <a:uFillTx/>
                <a:latin typeface="Cambria"/>
                <a:ea typeface="+mn-ea"/>
                <a:cs typeface="+mn-cs"/>
              </a:rPr>
              <a:t>|   TMP-23-035</a:t>
            </a:r>
          </a:p>
        </p:txBody>
      </p:sp>
      <p:sp>
        <p:nvSpPr>
          <p:cNvPr id="4" name="Title 4">
            <a:extLst>
              <a:ext uri="{FF2B5EF4-FFF2-40B4-BE49-F238E27FC236}">
                <a16:creationId xmlns:a16="http://schemas.microsoft.com/office/drawing/2014/main" id="{21C61B2A-5EFC-D35C-7D3F-000EF377505F}"/>
              </a:ext>
            </a:extLst>
          </p:cNvPr>
          <p:cNvSpPr txBox="1">
            <a:spLocks/>
          </p:cNvSpPr>
          <p:nvPr/>
        </p:nvSpPr>
        <p:spPr>
          <a:xfrm>
            <a:off x="507206" y="1200149"/>
            <a:ext cx="11177587" cy="5070021"/>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a:lstStyle>
          <a:p>
            <a:pPr marL="457200" indent="-457200" algn="l">
              <a:buFont typeface="Arial" panose="020B0604020202020204" pitchFamily="34" charset="0"/>
              <a:buChar char="•"/>
            </a:pPr>
            <a:r>
              <a:rPr lang="en-US" sz="2000">
                <a:latin typeface="+mn-lt"/>
              </a:rPr>
              <a:t>Performance: The system should be able to process and rank recommended resources in a timely manner, to ensure a smooth user experience.</a:t>
            </a:r>
          </a:p>
          <a:p>
            <a:pPr marL="457200" indent="-457200" algn="l">
              <a:buFont typeface="Arial" panose="020B0604020202020204" pitchFamily="34" charset="0"/>
              <a:buChar char="•"/>
            </a:pPr>
            <a:endParaRPr lang="en-US" sz="2000">
              <a:latin typeface="+mn-lt"/>
            </a:endParaRPr>
          </a:p>
          <a:p>
            <a:pPr marL="457200" indent="-457200" algn="l">
              <a:buFont typeface="Arial" panose="020B0604020202020204" pitchFamily="34" charset="0"/>
              <a:buChar char="•"/>
            </a:pPr>
            <a:r>
              <a:rPr lang="en-US" sz="2000">
                <a:latin typeface="+mn-lt"/>
              </a:rPr>
              <a:t>Scalability: The system should be designed to handle a potentially large number of users and queries.</a:t>
            </a:r>
          </a:p>
          <a:p>
            <a:pPr marL="457200" indent="-457200" algn="l">
              <a:buFont typeface="Arial" panose="020B0604020202020204" pitchFamily="34" charset="0"/>
              <a:buChar char="•"/>
            </a:pPr>
            <a:endParaRPr lang="en-US" sz="2000">
              <a:latin typeface="+mn-lt"/>
            </a:endParaRPr>
          </a:p>
          <a:p>
            <a:pPr marL="457200" indent="-457200" algn="l">
              <a:buFont typeface="Arial" panose="020B0604020202020204" pitchFamily="34" charset="0"/>
              <a:buChar char="•"/>
            </a:pPr>
            <a:r>
              <a:rPr lang="en-US" sz="2000">
                <a:latin typeface="+mn-lt"/>
              </a:rPr>
              <a:t>Security: The system should incorporate appropriate measures to protect user data and prevent unauthorized access.</a:t>
            </a:r>
          </a:p>
          <a:p>
            <a:pPr marL="457200" indent="-457200" algn="l">
              <a:buFont typeface="Arial" panose="020B0604020202020204" pitchFamily="34" charset="0"/>
              <a:buChar char="•"/>
            </a:pPr>
            <a:endParaRPr lang="en-US" sz="2000">
              <a:latin typeface="+mn-lt"/>
            </a:endParaRPr>
          </a:p>
          <a:p>
            <a:pPr marL="457200" indent="-457200" algn="l">
              <a:buFont typeface="Arial" panose="020B0604020202020204" pitchFamily="34" charset="0"/>
              <a:buChar char="•"/>
            </a:pPr>
            <a:r>
              <a:rPr lang="en-US" sz="2000">
                <a:latin typeface="+mn-lt"/>
              </a:rPr>
              <a:t>Usability: The interface should be designed to be intuitive and easy to use, to encourage student engagement.</a:t>
            </a:r>
          </a:p>
          <a:p>
            <a:pPr marL="457200" indent="-457200" algn="l">
              <a:buFont typeface="Arial" panose="020B0604020202020204" pitchFamily="34" charset="0"/>
              <a:buChar char="•"/>
            </a:pPr>
            <a:endParaRPr lang="en-US" sz="2000">
              <a:latin typeface="+mn-lt"/>
            </a:endParaRPr>
          </a:p>
          <a:p>
            <a:pPr marL="457200" indent="-457200" algn="l">
              <a:buFont typeface="Arial" panose="020B0604020202020204" pitchFamily="34" charset="0"/>
              <a:buChar char="•"/>
            </a:pPr>
            <a:r>
              <a:rPr lang="en-US" sz="2000">
                <a:latin typeface="+mn-lt"/>
              </a:rPr>
              <a:t>Accessibility: The system should be designed to accommodate users with disabilities, such as visually impaired or hearing-impaired students.</a:t>
            </a:r>
          </a:p>
          <a:p>
            <a:pPr marL="457200" indent="-457200" algn="l">
              <a:buFont typeface="Arial" panose="020B0604020202020204" pitchFamily="34" charset="0"/>
              <a:buChar char="•"/>
            </a:pPr>
            <a:endParaRPr lang="en-US" sz="2000">
              <a:latin typeface="+mn-lt"/>
            </a:endParaRPr>
          </a:p>
          <a:p>
            <a:pPr marL="457200" indent="-457200" algn="l">
              <a:buFont typeface="Arial" panose="020B0604020202020204" pitchFamily="34" charset="0"/>
              <a:buChar char="•"/>
            </a:pPr>
            <a:r>
              <a:rPr lang="en-US" sz="2000">
                <a:latin typeface="+mn-lt"/>
              </a:rPr>
              <a:t>Accuracy: The recommendation engine should be designed to provide high-quality, relevant resources to users, and minimize the inclusion of irrelevant or low-quality resources.</a:t>
            </a:r>
            <a:br>
              <a:rPr lang="en-US" sz="2000">
                <a:latin typeface="+mn-lt"/>
              </a:rPr>
            </a:br>
            <a:endParaRPr lang="en-US" sz="2000">
              <a:latin typeface="+mn-lt"/>
            </a:endParaRPr>
          </a:p>
        </p:txBody>
      </p:sp>
      <p:sp>
        <p:nvSpPr>
          <p:cNvPr id="5" name="Title 4">
            <a:extLst>
              <a:ext uri="{FF2B5EF4-FFF2-40B4-BE49-F238E27FC236}">
                <a16:creationId xmlns:a16="http://schemas.microsoft.com/office/drawing/2014/main" id="{F641A749-45ED-EE55-197A-8B5E70F20EB8}"/>
              </a:ext>
            </a:extLst>
          </p:cNvPr>
          <p:cNvSpPr txBox="1">
            <a:spLocks/>
          </p:cNvSpPr>
          <p:nvPr/>
        </p:nvSpPr>
        <p:spPr>
          <a:xfrm>
            <a:off x="2149426" y="384517"/>
            <a:ext cx="7430672" cy="511629"/>
          </a:xfrm>
          <a:prstGeom prst="rect">
            <a:avLst/>
          </a:prstGeom>
        </p:spPr>
        <p:txBody>
          <a:bodyPr>
            <a:normAutofit fontScale="25000" lnSpcReduction="20000"/>
          </a:bodyPr>
          <a:lst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a:lstStyle>
          <a:p>
            <a:r>
              <a:rPr lang="en-US" sz="16000" b="1">
                <a:latin typeface="+mj-lt"/>
              </a:rPr>
              <a:t>Non-Functional Requirements</a:t>
            </a:r>
            <a:br>
              <a:rPr lang="en-US"/>
            </a:br>
            <a:endParaRPr lang="en-US"/>
          </a:p>
        </p:txBody>
      </p:sp>
    </p:spTree>
    <p:extLst>
      <p:ext uri="{BB962C8B-B14F-4D97-AF65-F5344CB8AC3E}">
        <p14:creationId xmlns:p14="http://schemas.microsoft.com/office/powerpoint/2010/main" val="2213772256"/>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C677CC2-C2DA-CAD5-8BF3-311A1B97B3F5}"/>
              </a:ext>
            </a:extLst>
          </p:cNvPr>
          <p:cNvSpPr/>
          <p:nvPr/>
        </p:nvSpPr>
        <p:spPr>
          <a:xfrm>
            <a:off x="2632435" y="6492874"/>
            <a:ext cx="6816365" cy="365125"/>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mbria"/>
                <a:ea typeface="+mn-ea"/>
                <a:cs typeface="+mn-cs"/>
              </a:rPr>
              <a:t>IT20133368</a:t>
            </a:r>
            <a:r>
              <a:rPr kumimoji="0" lang="en-US" sz="1800" b="0" i="0" u="none" strike="noStrike" kern="0" cap="none" spc="0" normalizeH="0" baseline="0" noProof="0">
                <a:ln>
                  <a:noFill/>
                </a:ln>
                <a:solidFill>
                  <a:prstClr val="black"/>
                </a:solidFill>
                <a:effectLst/>
                <a:uLnTx/>
                <a:uFillTx/>
                <a:latin typeface="Cambria"/>
                <a:ea typeface="+mn-ea"/>
                <a:cs typeface="+mn-cs"/>
              </a:rPr>
              <a:t>   |   </a:t>
            </a:r>
            <a:r>
              <a:rPr lang="en-US" b="1" kern="0">
                <a:solidFill>
                  <a:prstClr val="black"/>
                </a:solidFill>
                <a:latin typeface="Cambria"/>
              </a:rPr>
              <a:t>W</a:t>
            </a:r>
            <a:r>
              <a:rPr kumimoji="0" lang="en-US" sz="1800" b="1" i="0" u="none" strike="noStrike" kern="0" cap="none" spc="0" normalizeH="0" baseline="0" noProof="0" err="1">
                <a:ln>
                  <a:noFill/>
                </a:ln>
                <a:solidFill>
                  <a:prstClr val="black"/>
                </a:solidFill>
                <a:effectLst/>
                <a:uLnTx/>
                <a:uFillTx/>
                <a:latin typeface="Cambria"/>
                <a:ea typeface="+mn-ea"/>
                <a:cs typeface="+mn-cs"/>
              </a:rPr>
              <a:t>ijayasena</a:t>
            </a:r>
            <a:r>
              <a:rPr kumimoji="0" lang="en-US" sz="1800" b="1" i="0" u="none" strike="noStrike" kern="0" cap="none" spc="0" normalizeH="0" baseline="0" noProof="0">
                <a:ln>
                  <a:noFill/>
                </a:ln>
                <a:solidFill>
                  <a:prstClr val="black"/>
                </a:solidFill>
                <a:effectLst/>
                <a:uLnTx/>
                <a:uFillTx/>
                <a:latin typeface="Cambria"/>
                <a:ea typeface="+mn-ea"/>
                <a:cs typeface="+mn-cs"/>
              </a:rPr>
              <a:t> W.D.N.D.T</a:t>
            </a:r>
            <a:r>
              <a:rPr lang="en-US" b="1" kern="0">
                <a:solidFill>
                  <a:prstClr val="black"/>
                </a:solidFill>
                <a:latin typeface="Cambria"/>
              </a:rPr>
              <a:t>.</a:t>
            </a:r>
            <a:r>
              <a:rPr kumimoji="0" lang="en-US" sz="1800" b="1" i="0" u="none" strike="noStrike" kern="0" cap="none" spc="0" normalizeH="0" baseline="0" noProof="0">
                <a:ln>
                  <a:noFill/>
                </a:ln>
                <a:solidFill>
                  <a:prstClr val="black"/>
                </a:solidFill>
                <a:effectLst/>
                <a:uLnTx/>
                <a:uFillTx/>
                <a:latin typeface="Cambria"/>
                <a:ea typeface="+mn-ea"/>
                <a:cs typeface="+mn-cs"/>
              </a:rPr>
              <a:t>  </a:t>
            </a:r>
            <a:r>
              <a:rPr kumimoji="0" lang="en-US" sz="1800" b="0" i="0" u="none" strike="noStrike" kern="0" cap="none" spc="0" normalizeH="0" baseline="0" noProof="0">
                <a:ln>
                  <a:noFill/>
                </a:ln>
                <a:solidFill>
                  <a:prstClr val="black"/>
                </a:solidFill>
                <a:effectLst/>
                <a:uLnTx/>
                <a:uFillTx/>
                <a:latin typeface="Cambria"/>
                <a:ea typeface="+mn-ea"/>
                <a:cs typeface="+mn-cs"/>
              </a:rPr>
              <a:t>|   TMP-23-035</a:t>
            </a:r>
          </a:p>
        </p:txBody>
      </p:sp>
      <p:sp>
        <p:nvSpPr>
          <p:cNvPr id="4" name="Title 1">
            <a:extLst>
              <a:ext uri="{FF2B5EF4-FFF2-40B4-BE49-F238E27FC236}">
                <a16:creationId xmlns:a16="http://schemas.microsoft.com/office/drawing/2014/main" id="{46EB4826-363E-D21D-C983-D674FB93A93F}"/>
              </a:ext>
            </a:extLst>
          </p:cNvPr>
          <p:cNvSpPr txBox="1">
            <a:spLocks/>
          </p:cNvSpPr>
          <p:nvPr/>
        </p:nvSpPr>
        <p:spPr>
          <a:xfrm>
            <a:off x="1143000" y="304800"/>
            <a:ext cx="9601200" cy="792162"/>
          </a:xfrm>
          <a:prstGeom prst="rect">
            <a:avLst/>
          </a:prstGeom>
        </p:spPr>
        <p:txBody>
          <a:bodyPr/>
          <a:lst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a:lstStyle>
          <a:p>
            <a:r>
              <a:rPr lang="en-US" sz="4000" b="1">
                <a:latin typeface="+mj-lt"/>
              </a:rPr>
              <a:t>Technologies, techniques &amp; algorithms</a:t>
            </a:r>
          </a:p>
        </p:txBody>
      </p:sp>
      <p:sp>
        <p:nvSpPr>
          <p:cNvPr id="5" name="TextBox 4">
            <a:extLst>
              <a:ext uri="{FF2B5EF4-FFF2-40B4-BE49-F238E27FC236}">
                <a16:creationId xmlns:a16="http://schemas.microsoft.com/office/drawing/2014/main" id="{D1659492-7896-CA9B-5D4B-BFAE79A3B7D4}"/>
              </a:ext>
            </a:extLst>
          </p:cNvPr>
          <p:cNvSpPr txBox="1"/>
          <p:nvPr/>
        </p:nvSpPr>
        <p:spPr>
          <a:xfrm>
            <a:off x="666750" y="1524000"/>
            <a:ext cx="8096250" cy="3385542"/>
          </a:xfrm>
          <a:prstGeom prst="rect">
            <a:avLst/>
          </a:prstGeom>
          <a:noFill/>
        </p:spPr>
        <p:txBody>
          <a:bodyPr wrap="square" rtlCol="0">
            <a:spAutoFit/>
          </a:bodyPr>
          <a:lstStyle/>
          <a:p>
            <a:pPr marL="285750" indent="-285750">
              <a:buFont typeface="Arial" panose="020B0604020202020204" pitchFamily="34" charset="0"/>
              <a:buChar char="•"/>
            </a:pPr>
            <a:r>
              <a:rPr lang="en-US" sz="2800"/>
              <a:t>Backend:</a:t>
            </a:r>
          </a:p>
          <a:p>
            <a:pPr marL="742950" lvl="1" indent="-285750">
              <a:buFont typeface="Wingdings" panose="05000000000000000000" pitchFamily="2" charset="2"/>
              <a:buChar char="Ø"/>
            </a:pPr>
            <a:r>
              <a:rPr lang="en-US" sz="2800"/>
              <a:t>Data Preprocessing: Natural Language Toolkit (NLTK) Library</a:t>
            </a:r>
          </a:p>
          <a:p>
            <a:pPr marL="742950" lvl="1" indent="-285750">
              <a:buFont typeface="Wingdings" panose="05000000000000000000" pitchFamily="2" charset="2"/>
              <a:buChar char="Ø"/>
            </a:pPr>
            <a:r>
              <a:rPr lang="en-US" sz="2800"/>
              <a:t>Topic Modeling Algorithm : Python </a:t>
            </a:r>
          </a:p>
          <a:p>
            <a:pPr marL="742950" lvl="1" indent="-285750">
              <a:buFont typeface="Wingdings" panose="05000000000000000000" pitchFamily="2" charset="2"/>
              <a:buChar char="Ø"/>
            </a:pPr>
            <a:r>
              <a:rPr lang="en-US" sz="2800"/>
              <a:t>Similarity Measures: Cosine Similarity – Python</a:t>
            </a:r>
          </a:p>
          <a:p>
            <a:pPr marL="742950" lvl="1" indent="-285750">
              <a:buFont typeface="Wingdings" panose="05000000000000000000" pitchFamily="2" charset="2"/>
              <a:buChar char="Ø"/>
            </a:pPr>
            <a:r>
              <a:rPr lang="en-US" sz="2800"/>
              <a:t>Readability Measurements: Flesch Reading Ease</a:t>
            </a:r>
          </a:p>
          <a:p>
            <a:pPr marL="742950" lvl="1" indent="-285750">
              <a:buFont typeface="Wingdings" panose="05000000000000000000" pitchFamily="2" charset="2"/>
              <a:buChar char="Ø"/>
            </a:pPr>
            <a:r>
              <a:rPr lang="en-US" sz="2800"/>
              <a:t>Goggle API</a:t>
            </a:r>
          </a:p>
          <a:p>
            <a:endParaRPr lang="en-US"/>
          </a:p>
        </p:txBody>
      </p:sp>
      <p:sp>
        <p:nvSpPr>
          <p:cNvPr id="6" name="TextBox 5">
            <a:extLst>
              <a:ext uri="{FF2B5EF4-FFF2-40B4-BE49-F238E27FC236}">
                <a16:creationId xmlns:a16="http://schemas.microsoft.com/office/drawing/2014/main" id="{7D8395FE-139E-CF53-1B55-4A0E2934E67E}"/>
              </a:ext>
            </a:extLst>
          </p:cNvPr>
          <p:cNvSpPr txBox="1"/>
          <p:nvPr/>
        </p:nvSpPr>
        <p:spPr>
          <a:xfrm>
            <a:off x="692150" y="4733835"/>
            <a:ext cx="8096250" cy="1231106"/>
          </a:xfrm>
          <a:prstGeom prst="rect">
            <a:avLst/>
          </a:prstGeom>
          <a:noFill/>
        </p:spPr>
        <p:txBody>
          <a:bodyPr wrap="square" rtlCol="0">
            <a:spAutoFit/>
          </a:bodyPr>
          <a:lstStyle/>
          <a:p>
            <a:pPr marL="285750" indent="-285750">
              <a:buFont typeface="Arial" panose="020B0604020202020204" pitchFamily="34" charset="0"/>
              <a:buChar char="•"/>
            </a:pPr>
            <a:r>
              <a:rPr lang="en-US" sz="2800"/>
              <a:t>Frontend:</a:t>
            </a:r>
          </a:p>
          <a:p>
            <a:pPr marL="914400" lvl="1" indent="-457200">
              <a:buFont typeface="Wingdings" panose="05000000000000000000" pitchFamily="2" charset="2"/>
              <a:buChar char="Ø"/>
            </a:pPr>
            <a:r>
              <a:rPr lang="en-US" sz="2800" err="1"/>
              <a:t>ReactJs</a:t>
            </a:r>
            <a:endParaRPr lang="en-US"/>
          </a:p>
          <a:p>
            <a:pPr marL="742950" lvl="1" indent="-285750">
              <a:buFont typeface="Wingdings" panose="05000000000000000000" pitchFamily="2" charset="2"/>
              <a:buChar char="Ø"/>
            </a:pPr>
            <a:endParaRPr lang="en-US"/>
          </a:p>
        </p:txBody>
      </p:sp>
    </p:spTree>
    <p:extLst>
      <p:ext uri="{BB962C8B-B14F-4D97-AF65-F5344CB8AC3E}">
        <p14:creationId xmlns:p14="http://schemas.microsoft.com/office/powerpoint/2010/main" val="8219836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304800" y="228600"/>
            <a:ext cx="11684000" cy="868362"/>
          </a:xfrm>
        </p:spPr>
        <p:txBody>
          <a:bodyPr>
            <a:normAutofit/>
          </a:bodyPr>
          <a:lstStyle/>
          <a:p>
            <a:pPr algn="ctr"/>
            <a:r>
              <a:rPr lang="en-US" sz="4000" b="1"/>
              <a:t>Work Breakdown Structure</a:t>
            </a:r>
          </a:p>
        </p:txBody>
      </p:sp>
      <p:sp>
        <p:nvSpPr>
          <p:cNvPr id="2" name="Rectangle 1">
            <a:extLst>
              <a:ext uri="{FF2B5EF4-FFF2-40B4-BE49-F238E27FC236}">
                <a16:creationId xmlns:a16="http://schemas.microsoft.com/office/drawing/2014/main" id="{4F3A8B3D-7767-1441-EC68-94A4E3C6F31F}"/>
              </a:ext>
            </a:extLst>
          </p:cNvPr>
          <p:cNvSpPr/>
          <p:nvPr/>
        </p:nvSpPr>
        <p:spPr>
          <a:xfrm>
            <a:off x="2632435" y="6492874"/>
            <a:ext cx="6816365" cy="365125"/>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mbria"/>
                <a:ea typeface="+mn-ea"/>
                <a:cs typeface="+mn-cs"/>
              </a:rPr>
              <a:t>IT20133368</a:t>
            </a:r>
            <a:r>
              <a:rPr kumimoji="0" lang="en-US" sz="1800" b="0" i="0" u="none" strike="noStrike" kern="0" cap="none" spc="0" normalizeH="0" baseline="0" noProof="0">
                <a:ln>
                  <a:noFill/>
                </a:ln>
                <a:solidFill>
                  <a:prstClr val="black"/>
                </a:solidFill>
                <a:effectLst/>
                <a:uLnTx/>
                <a:uFillTx/>
                <a:latin typeface="Cambria"/>
                <a:ea typeface="+mn-ea"/>
                <a:cs typeface="+mn-cs"/>
              </a:rPr>
              <a:t>   |   </a:t>
            </a:r>
            <a:r>
              <a:rPr lang="en-US" b="1" kern="0">
                <a:solidFill>
                  <a:prstClr val="black"/>
                </a:solidFill>
                <a:latin typeface="Cambria"/>
              </a:rPr>
              <a:t>W</a:t>
            </a:r>
            <a:r>
              <a:rPr kumimoji="0" lang="en-US" sz="1800" b="1" i="0" u="none" strike="noStrike" kern="0" cap="none" spc="0" normalizeH="0" baseline="0" noProof="0" err="1">
                <a:ln>
                  <a:noFill/>
                </a:ln>
                <a:solidFill>
                  <a:prstClr val="black"/>
                </a:solidFill>
                <a:effectLst/>
                <a:uLnTx/>
                <a:uFillTx/>
                <a:latin typeface="Cambria"/>
                <a:ea typeface="+mn-ea"/>
                <a:cs typeface="+mn-cs"/>
              </a:rPr>
              <a:t>ijayasena</a:t>
            </a:r>
            <a:r>
              <a:rPr kumimoji="0" lang="en-US" sz="1800" b="1" i="0" u="none" strike="noStrike" kern="0" cap="none" spc="0" normalizeH="0" baseline="0" noProof="0">
                <a:ln>
                  <a:noFill/>
                </a:ln>
                <a:solidFill>
                  <a:prstClr val="black"/>
                </a:solidFill>
                <a:effectLst/>
                <a:uLnTx/>
                <a:uFillTx/>
                <a:latin typeface="Cambria"/>
                <a:ea typeface="+mn-ea"/>
                <a:cs typeface="+mn-cs"/>
              </a:rPr>
              <a:t> W.D.N.D.T</a:t>
            </a:r>
            <a:r>
              <a:rPr lang="en-US" b="1" kern="0">
                <a:solidFill>
                  <a:prstClr val="black"/>
                </a:solidFill>
                <a:latin typeface="Cambria"/>
              </a:rPr>
              <a:t>.</a:t>
            </a:r>
            <a:r>
              <a:rPr kumimoji="0" lang="en-US" sz="1800" b="1" i="0" u="none" strike="noStrike" kern="0" cap="none" spc="0" normalizeH="0" baseline="0" noProof="0">
                <a:ln>
                  <a:noFill/>
                </a:ln>
                <a:solidFill>
                  <a:prstClr val="black"/>
                </a:solidFill>
                <a:effectLst/>
                <a:uLnTx/>
                <a:uFillTx/>
                <a:latin typeface="Cambria"/>
                <a:ea typeface="+mn-ea"/>
                <a:cs typeface="+mn-cs"/>
              </a:rPr>
              <a:t>  </a:t>
            </a:r>
            <a:r>
              <a:rPr kumimoji="0" lang="en-US" sz="1800" b="0" i="0" u="none" strike="noStrike" kern="0" cap="none" spc="0" normalizeH="0" baseline="0" noProof="0">
                <a:ln>
                  <a:noFill/>
                </a:ln>
                <a:solidFill>
                  <a:prstClr val="black"/>
                </a:solidFill>
                <a:effectLst/>
                <a:uLnTx/>
                <a:uFillTx/>
                <a:latin typeface="Cambria"/>
                <a:ea typeface="+mn-ea"/>
                <a:cs typeface="+mn-cs"/>
              </a:rPr>
              <a:t>|   TMP-23-035</a:t>
            </a:r>
          </a:p>
        </p:txBody>
      </p:sp>
      <p:pic>
        <p:nvPicPr>
          <p:cNvPr id="4" name="Picture 3" descr="Diagram&#10;&#10;Description automatically generated">
            <a:extLst>
              <a:ext uri="{FF2B5EF4-FFF2-40B4-BE49-F238E27FC236}">
                <a16:creationId xmlns:a16="http://schemas.microsoft.com/office/drawing/2014/main" id="{2762D778-1D12-F8E2-C00D-476A3ABA8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297" y="1030594"/>
            <a:ext cx="10355006" cy="5127984"/>
          </a:xfrm>
          <a:prstGeom prst="rect">
            <a:avLst/>
          </a:prstGeom>
        </p:spPr>
      </p:pic>
    </p:spTree>
    <p:extLst>
      <p:ext uri="{BB962C8B-B14F-4D97-AF65-F5344CB8AC3E}">
        <p14:creationId xmlns:p14="http://schemas.microsoft.com/office/powerpoint/2010/main" val="3296701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4890362" y="87039"/>
            <a:ext cx="3324724" cy="879848"/>
          </a:xfrm>
        </p:spPr>
        <p:txBody>
          <a:bodyPr>
            <a:normAutofit/>
          </a:bodyPr>
          <a:lstStyle/>
          <a:p>
            <a:pPr algn="ctr"/>
            <a:r>
              <a:rPr lang="en-US" sz="4000" b="1"/>
              <a:t>Gantt Chart</a:t>
            </a:r>
          </a:p>
        </p:txBody>
      </p:sp>
      <p:pic>
        <p:nvPicPr>
          <p:cNvPr id="8" name="Picture 7" descr="Chart, bar chart&#10;&#10;Description automatically generated">
            <a:extLst>
              <a:ext uri="{FF2B5EF4-FFF2-40B4-BE49-F238E27FC236}">
                <a16:creationId xmlns:a16="http://schemas.microsoft.com/office/drawing/2014/main" id="{26F48860-E4F8-7645-3226-CFE2844AF64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 t="2873" r="29"/>
          <a:stretch/>
        </p:blipFill>
        <p:spPr>
          <a:xfrm>
            <a:off x="1350198" y="952776"/>
            <a:ext cx="9491603" cy="5263340"/>
          </a:xfrm>
          <a:prstGeom prst="rect">
            <a:avLst/>
          </a:prstGeom>
        </p:spPr>
      </p:pic>
    </p:spTree>
    <p:extLst>
      <p:ext uri="{BB962C8B-B14F-4D97-AF65-F5344CB8AC3E}">
        <p14:creationId xmlns:p14="http://schemas.microsoft.com/office/powerpoint/2010/main" val="38685193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C677CC2-C2DA-CAD5-8BF3-311A1B97B3F5}"/>
              </a:ext>
            </a:extLst>
          </p:cNvPr>
          <p:cNvSpPr/>
          <p:nvPr/>
        </p:nvSpPr>
        <p:spPr>
          <a:xfrm>
            <a:off x="2632435" y="6492874"/>
            <a:ext cx="6816365" cy="365125"/>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mbria"/>
                <a:ea typeface="+mn-ea"/>
                <a:cs typeface="+mn-cs"/>
              </a:rPr>
              <a:t>IT20133368</a:t>
            </a:r>
            <a:r>
              <a:rPr kumimoji="0" lang="en-US" sz="1800" b="0" i="0" u="none" strike="noStrike" kern="0" cap="none" spc="0" normalizeH="0" baseline="0" noProof="0">
                <a:ln>
                  <a:noFill/>
                </a:ln>
                <a:solidFill>
                  <a:prstClr val="black"/>
                </a:solidFill>
                <a:effectLst/>
                <a:uLnTx/>
                <a:uFillTx/>
                <a:latin typeface="Cambria"/>
                <a:ea typeface="+mn-ea"/>
                <a:cs typeface="+mn-cs"/>
              </a:rPr>
              <a:t>   |   </a:t>
            </a:r>
            <a:r>
              <a:rPr lang="en-US" b="1" kern="0">
                <a:solidFill>
                  <a:prstClr val="black"/>
                </a:solidFill>
                <a:latin typeface="Cambria"/>
              </a:rPr>
              <a:t>W</a:t>
            </a:r>
            <a:r>
              <a:rPr kumimoji="0" lang="en-US" sz="1800" b="1" i="0" u="none" strike="noStrike" kern="0" cap="none" spc="0" normalizeH="0" baseline="0" noProof="0" err="1">
                <a:ln>
                  <a:noFill/>
                </a:ln>
                <a:solidFill>
                  <a:prstClr val="black"/>
                </a:solidFill>
                <a:effectLst/>
                <a:uLnTx/>
                <a:uFillTx/>
                <a:latin typeface="Cambria"/>
                <a:ea typeface="+mn-ea"/>
                <a:cs typeface="+mn-cs"/>
              </a:rPr>
              <a:t>ijayasena</a:t>
            </a:r>
            <a:r>
              <a:rPr kumimoji="0" lang="en-US" sz="1800" b="1" i="0" u="none" strike="noStrike" kern="0" cap="none" spc="0" normalizeH="0" baseline="0" noProof="0">
                <a:ln>
                  <a:noFill/>
                </a:ln>
                <a:solidFill>
                  <a:prstClr val="black"/>
                </a:solidFill>
                <a:effectLst/>
                <a:uLnTx/>
                <a:uFillTx/>
                <a:latin typeface="Cambria"/>
                <a:ea typeface="+mn-ea"/>
                <a:cs typeface="+mn-cs"/>
              </a:rPr>
              <a:t> W.D.N.D.T</a:t>
            </a:r>
            <a:r>
              <a:rPr lang="en-US" b="1" kern="0">
                <a:solidFill>
                  <a:prstClr val="black"/>
                </a:solidFill>
                <a:latin typeface="Cambria"/>
              </a:rPr>
              <a:t>.</a:t>
            </a:r>
            <a:r>
              <a:rPr kumimoji="0" lang="en-US" sz="1800" b="1" i="0" u="none" strike="noStrike" kern="0" cap="none" spc="0" normalizeH="0" baseline="0" noProof="0">
                <a:ln>
                  <a:noFill/>
                </a:ln>
                <a:solidFill>
                  <a:prstClr val="black"/>
                </a:solidFill>
                <a:effectLst/>
                <a:uLnTx/>
                <a:uFillTx/>
                <a:latin typeface="Cambria"/>
                <a:ea typeface="+mn-ea"/>
                <a:cs typeface="+mn-cs"/>
              </a:rPr>
              <a:t>  </a:t>
            </a:r>
            <a:r>
              <a:rPr kumimoji="0" lang="en-US" sz="1800" b="0" i="0" u="none" strike="noStrike" kern="0" cap="none" spc="0" normalizeH="0" baseline="0" noProof="0">
                <a:ln>
                  <a:noFill/>
                </a:ln>
                <a:solidFill>
                  <a:prstClr val="black"/>
                </a:solidFill>
                <a:effectLst/>
                <a:uLnTx/>
                <a:uFillTx/>
                <a:latin typeface="Cambria"/>
                <a:ea typeface="+mn-ea"/>
                <a:cs typeface="+mn-cs"/>
              </a:rPr>
              <a:t>|   TMP-23-035</a:t>
            </a:r>
          </a:p>
        </p:txBody>
      </p:sp>
      <p:sp>
        <p:nvSpPr>
          <p:cNvPr id="2" name="Title 1">
            <a:extLst>
              <a:ext uri="{FF2B5EF4-FFF2-40B4-BE49-F238E27FC236}">
                <a16:creationId xmlns:a16="http://schemas.microsoft.com/office/drawing/2014/main" id="{D053831C-6617-8083-733F-486EF89961B3}"/>
              </a:ext>
            </a:extLst>
          </p:cNvPr>
          <p:cNvSpPr txBox="1">
            <a:spLocks/>
          </p:cNvSpPr>
          <p:nvPr/>
        </p:nvSpPr>
        <p:spPr>
          <a:xfrm>
            <a:off x="4307058" y="0"/>
            <a:ext cx="3124200" cy="1066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a:ln>
                  <a:noFill/>
                </a:ln>
                <a:solidFill>
                  <a:sysClr val="windowText" lastClr="000000"/>
                </a:solidFill>
                <a:effectLst/>
                <a:uLnTx/>
                <a:uFillTx/>
                <a:latin typeface="+mj-lt"/>
                <a:ea typeface="+mj-ea"/>
              </a:rPr>
              <a:t>References</a:t>
            </a:r>
          </a:p>
        </p:txBody>
      </p:sp>
      <p:sp>
        <p:nvSpPr>
          <p:cNvPr id="8" name="TextBox 7">
            <a:extLst>
              <a:ext uri="{FF2B5EF4-FFF2-40B4-BE49-F238E27FC236}">
                <a16:creationId xmlns:a16="http://schemas.microsoft.com/office/drawing/2014/main" id="{F42EE9D8-9D58-ACD2-EFDC-E4C82D9ACE0A}"/>
              </a:ext>
            </a:extLst>
          </p:cNvPr>
          <p:cNvSpPr txBox="1"/>
          <p:nvPr/>
        </p:nvSpPr>
        <p:spPr>
          <a:xfrm>
            <a:off x="391886" y="820058"/>
            <a:ext cx="11408228" cy="5530488"/>
          </a:xfrm>
          <a:prstGeom prst="rect">
            <a:avLst/>
          </a:prstGeom>
          <a:noFill/>
        </p:spPr>
        <p:txBody>
          <a:bodyPr wrap="square">
            <a:spAutoFit/>
          </a:bodyPr>
          <a:lstStyle/>
          <a:p>
            <a:pPr indent="-406400">
              <a:lnSpc>
                <a:spcPct val="107000"/>
              </a:lnSpc>
              <a:spcAft>
                <a:spcPts val="800"/>
              </a:spcAft>
            </a:pPr>
            <a:r>
              <a:rPr lang="en-US" sz="2000"/>
              <a:t>[1]	J. Xiao, M. Wang, B. Jiang, and J. Li, “A personalized recommendation system with combinational algorithm for online learning,” J Ambient </a:t>
            </a:r>
            <a:r>
              <a:rPr lang="en-US" sz="2000" err="1"/>
              <a:t>Intell</a:t>
            </a:r>
            <a:r>
              <a:rPr lang="en-US" sz="2000"/>
              <a:t> </a:t>
            </a:r>
            <a:r>
              <a:rPr lang="en-US" sz="2000" err="1"/>
              <a:t>Humaniz</a:t>
            </a:r>
            <a:r>
              <a:rPr lang="en-US" sz="2000"/>
              <a:t> </a:t>
            </a:r>
            <a:r>
              <a:rPr lang="en-US" sz="2000" err="1"/>
              <a:t>Comput</a:t>
            </a:r>
            <a:r>
              <a:rPr lang="en-US" sz="2000"/>
              <a:t>, vol. 9, no. 3, pp. 667–677, Jun. 2018, </a:t>
            </a:r>
            <a:r>
              <a:rPr lang="en-US" sz="2000" err="1"/>
              <a:t>doi</a:t>
            </a:r>
            <a:r>
              <a:rPr lang="en-US" sz="2000"/>
              <a:t>: 10.1007/s12652-017-0466-8.</a:t>
            </a:r>
          </a:p>
          <a:p>
            <a:pPr marR="0" indent="-406400">
              <a:lnSpc>
                <a:spcPct val="107000"/>
              </a:lnSpc>
              <a:spcBef>
                <a:spcPts val="0"/>
              </a:spcBef>
              <a:spcAft>
                <a:spcPts val="800"/>
              </a:spcAft>
            </a:pPr>
            <a:r>
              <a:rPr lang="en-US" sz="2000"/>
              <a:t>[2]	N. S. </a:t>
            </a:r>
            <a:r>
              <a:rPr lang="en-US" sz="2000" err="1"/>
              <a:t>Milovančević</a:t>
            </a:r>
            <a:r>
              <a:rPr lang="en-US" sz="2000"/>
              <a:t> and A. </a:t>
            </a:r>
            <a:r>
              <a:rPr lang="en-US" sz="2000" err="1"/>
              <a:t>Gračanac</a:t>
            </a:r>
            <a:r>
              <a:rPr lang="en-US" sz="2000"/>
              <a:t>, “Time and ontology for resource recommendation system,” </a:t>
            </a:r>
            <a:r>
              <a:rPr lang="en-US" sz="2000" err="1"/>
              <a:t>Physica</a:t>
            </a:r>
            <a:r>
              <a:rPr lang="en-US" sz="2000"/>
              <a:t> A: Statistical Mechanics and its Applications, vol. 525, pp. 752–760, Jul. 2019, </a:t>
            </a:r>
            <a:r>
              <a:rPr lang="en-US" sz="2000" err="1"/>
              <a:t>doi</a:t>
            </a:r>
            <a:r>
              <a:rPr lang="en-US" sz="2000"/>
              <a:t>: 10.1016/j.physa.2019.04.005.</a:t>
            </a:r>
          </a:p>
          <a:p>
            <a:pPr marR="0" indent="-406400">
              <a:lnSpc>
                <a:spcPct val="107000"/>
              </a:lnSpc>
              <a:spcBef>
                <a:spcPts val="0"/>
              </a:spcBef>
              <a:spcAft>
                <a:spcPts val="800"/>
              </a:spcAft>
            </a:pPr>
            <a:r>
              <a:rPr lang="en-US" sz="2000"/>
              <a:t>[3]	H. Qi, M. Cui, and M. Xiao, “A personalized resource recommendation system using data mining,” in Proceedings of the International Conference on E-Business and E-Government, ICEE 2010, 2010, pp. 5365–5368. </a:t>
            </a:r>
            <a:r>
              <a:rPr lang="en-US" sz="2000" err="1"/>
              <a:t>doi</a:t>
            </a:r>
            <a:r>
              <a:rPr lang="en-US" sz="2000"/>
              <a:t>: 10.1109/ICEE.2010.1342.</a:t>
            </a:r>
          </a:p>
          <a:p>
            <a:pPr marR="0" indent="-406400">
              <a:lnSpc>
                <a:spcPct val="107000"/>
              </a:lnSpc>
              <a:spcBef>
                <a:spcPts val="0"/>
              </a:spcBef>
              <a:spcAft>
                <a:spcPts val="800"/>
              </a:spcAft>
            </a:pPr>
            <a:r>
              <a:rPr lang="en-US" sz="2000"/>
              <a:t>[4]	T. B. Lalitha and P. S. Sreeja, “</a:t>
            </a:r>
            <a:r>
              <a:rPr lang="en-US" sz="2000" err="1"/>
              <a:t>Personalised</a:t>
            </a:r>
            <a:r>
              <a:rPr lang="en-US" sz="2000"/>
              <a:t> Self-Directed Learning Recommendation System,” in Procedia Computer Science, Elsevier B.V., 2020, pp. 583–592. </a:t>
            </a:r>
            <a:r>
              <a:rPr lang="en-US" sz="2000" err="1"/>
              <a:t>doi</a:t>
            </a:r>
            <a:r>
              <a:rPr lang="en-US" sz="2000"/>
              <a:t>: 10.1016/j.procs.2020.04.063.</a:t>
            </a:r>
          </a:p>
          <a:p>
            <a:pPr marR="0" indent="-406400">
              <a:lnSpc>
                <a:spcPct val="107000"/>
              </a:lnSpc>
              <a:spcBef>
                <a:spcPts val="0"/>
              </a:spcBef>
              <a:spcAft>
                <a:spcPts val="800"/>
              </a:spcAft>
            </a:pPr>
            <a:r>
              <a:rPr lang="en-US" sz="2000"/>
              <a:t>[5]	Aditya Anantharaman, Arpit </a:t>
            </a:r>
            <a:r>
              <a:rPr lang="en-US" sz="2000" err="1"/>
              <a:t>Jadiya</a:t>
            </a:r>
            <a:r>
              <a:rPr lang="en-US" sz="2000"/>
              <a:t>, Chandana Tulasi Sai Siri, </a:t>
            </a:r>
            <a:r>
              <a:rPr lang="en-US" sz="2000" err="1"/>
              <a:t>Adikar</a:t>
            </a:r>
            <a:r>
              <a:rPr lang="en-US" sz="2000"/>
              <a:t> Bharath NVS, and Biju Mohan, Performance Evaluation of Topic Modeling Algorithms for Text Classification. IEEE Xplore , 2019.</a:t>
            </a:r>
          </a:p>
          <a:p>
            <a:pPr marR="0" indent="-406400">
              <a:lnSpc>
                <a:spcPct val="107000"/>
              </a:lnSpc>
              <a:spcBef>
                <a:spcPts val="0"/>
              </a:spcBef>
              <a:spcAft>
                <a:spcPts val="800"/>
              </a:spcAft>
            </a:pPr>
            <a:r>
              <a:rPr lang="en-US" sz="2000"/>
              <a:t>[6]	L. </a:t>
            </a:r>
            <a:r>
              <a:rPr lang="en-US" sz="2000" err="1"/>
              <a:t>Zahrotun</a:t>
            </a:r>
            <a:r>
              <a:rPr lang="en-US" sz="2000"/>
              <a:t>, “Comparison Jaccard similarity, Cosine Similarity and Combined Both of the Data Clustering With Shared Nearest Neighbor Method,” Computer Engineering and Applications, vol. 5, no. 1, 2016.</a:t>
            </a:r>
          </a:p>
        </p:txBody>
      </p:sp>
    </p:spTree>
    <p:extLst>
      <p:ext uri="{BB962C8B-B14F-4D97-AF65-F5344CB8AC3E}">
        <p14:creationId xmlns:p14="http://schemas.microsoft.com/office/powerpoint/2010/main" val="9742019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9">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1">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C677CC2-C2DA-CAD5-8BF3-311A1B97B3F5}"/>
              </a:ext>
            </a:extLst>
          </p:cNvPr>
          <p:cNvSpPr/>
          <p:nvPr/>
        </p:nvSpPr>
        <p:spPr>
          <a:xfrm>
            <a:off x="3952310" y="5734473"/>
            <a:ext cx="5883946" cy="315179"/>
          </a:xfrm>
          <a:prstGeom prst="rect">
            <a:avLst/>
          </a:prstGeom>
          <a:noFill/>
          <a:ln w="25400" cap="flat" cmpd="sng" algn="ctr">
            <a:noFill/>
            <a:prstDash val="solid"/>
          </a:ln>
          <a:effectLst/>
        </p:spPr>
        <p:txBody>
          <a:bodyPr rtlCol="0" anchor="ctr"/>
          <a:lstStyle/>
          <a:p>
            <a:pPr defTabSz="786384">
              <a:spcAft>
                <a:spcPts val="600"/>
              </a:spcAft>
              <a:defRPr/>
            </a:pPr>
            <a:r>
              <a:rPr lang="en-US" sz="1548" b="1" kern="0">
                <a:solidFill>
                  <a:prstClr val="black"/>
                </a:solidFill>
                <a:latin typeface="Cambria"/>
                <a:ea typeface="+mn-ea"/>
                <a:cs typeface="+mn-cs"/>
              </a:rPr>
              <a:t>IT20133368</a:t>
            </a:r>
            <a:r>
              <a:rPr lang="en-US" sz="1548" kern="0">
                <a:solidFill>
                  <a:prstClr val="black"/>
                </a:solidFill>
                <a:latin typeface="Cambria"/>
                <a:ea typeface="+mn-ea"/>
                <a:cs typeface="+mn-cs"/>
              </a:rPr>
              <a:t>   |   </a:t>
            </a:r>
            <a:r>
              <a:rPr lang="en-US" sz="1548" b="1" kern="0">
                <a:solidFill>
                  <a:prstClr val="black"/>
                </a:solidFill>
                <a:latin typeface="Cambria"/>
                <a:ea typeface="+mn-ea"/>
                <a:cs typeface="+mn-cs"/>
              </a:rPr>
              <a:t>W</a:t>
            </a:r>
            <a:r>
              <a:rPr lang="en-US" sz="1548" b="1" kern="0" err="1">
                <a:solidFill>
                  <a:prstClr val="black"/>
                </a:solidFill>
                <a:latin typeface="Cambria"/>
                <a:ea typeface="+mn-ea"/>
                <a:cs typeface="+mn-cs"/>
              </a:rPr>
              <a:t>ijayasena</a:t>
            </a:r>
            <a:r>
              <a:rPr lang="en-US" sz="1548" b="1" kern="0">
                <a:solidFill>
                  <a:prstClr val="black"/>
                </a:solidFill>
                <a:latin typeface="Cambria"/>
                <a:ea typeface="+mn-ea"/>
                <a:cs typeface="+mn-cs"/>
              </a:rPr>
              <a:t> W.D.N.D.T.  </a:t>
            </a:r>
            <a:r>
              <a:rPr lang="en-US" sz="1548" kern="0">
                <a:solidFill>
                  <a:prstClr val="black"/>
                </a:solidFill>
                <a:latin typeface="Cambria"/>
                <a:ea typeface="+mn-ea"/>
                <a:cs typeface="+mn-cs"/>
              </a:rPr>
              <a:t>|   TMP-23-035</a:t>
            </a:r>
            <a:endParaRPr kumimoji="0" lang="en-US" sz="1800" b="0" i="0" u="none" strike="noStrike" kern="0" cap="none" spc="0" normalizeH="0" baseline="0" noProof="0">
              <a:ln>
                <a:noFill/>
              </a:ln>
              <a:solidFill>
                <a:prstClr val="black"/>
              </a:solidFill>
              <a:effectLst/>
              <a:uLnTx/>
              <a:uFillTx/>
              <a:latin typeface="Cambria"/>
              <a:ea typeface="+mn-ea"/>
              <a:cs typeface="+mn-cs"/>
            </a:endParaRPr>
          </a:p>
        </p:txBody>
      </p:sp>
      <p:sp>
        <p:nvSpPr>
          <p:cNvPr id="4" name="Rectangle 3">
            <a:extLst>
              <a:ext uri="{FF2B5EF4-FFF2-40B4-BE49-F238E27FC236}">
                <a16:creationId xmlns:a16="http://schemas.microsoft.com/office/drawing/2014/main" id="{DFC7D759-5B2A-032D-0B67-C585EA79A6CE}"/>
              </a:ext>
            </a:extLst>
          </p:cNvPr>
          <p:cNvSpPr/>
          <p:nvPr/>
        </p:nvSpPr>
        <p:spPr>
          <a:xfrm>
            <a:off x="4722866" y="1703672"/>
            <a:ext cx="2746265" cy="807016"/>
          </a:xfrm>
          <a:prstGeom prst="rect">
            <a:avLst/>
          </a:prstGeom>
          <a:noFill/>
        </p:spPr>
        <p:txBody>
          <a:bodyPr wrap="none" lIns="91440" tIns="45720" rIns="91440" bIns="45720">
            <a:spAutoFit/>
          </a:bodyPr>
          <a:lstStyle/>
          <a:p>
            <a:pPr algn="ctr" defTabSz="786384">
              <a:spcAft>
                <a:spcPts val="600"/>
              </a:spcAft>
            </a:pPr>
            <a:r>
              <a:rPr lang="en-US" sz="4644" b="1" kern="120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ea typeface="+mn-ea"/>
                <a:cs typeface="+mn-cs"/>
              </a:rPr>
              <a:t>Thank you</a:t>
            </a:r>
            <a:endParaRPr lang="en-US" sz="5400"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5" name="Google Shape;528;p72">
            <a:extLst>
              <a:ext uri="{FF2B5EF4-FFF2-40B4-BE49-F238E27FC236}">
                <a16:creationId xmlns:a16="http://schemas.microsoft.com/office/drawing/2014/main" id="{3CA43872-7451-3418-7D6E-DD8A291AFE20}"/>
              </a:ext>
            </a:extLst>
          </p:cNvPr>
          <p:cNvPicPr preferRelativeResize="0"/>
          <p:nvPr/>
        </p:nvPicPr>
        <p:blipFill>
          <a:blip r:embed="rId2">
            <a:alphaModFix/>
          </a:blip>
          <a:stretch>
            <a:fillRect/>
          </a:stretch>
        </p:blipFill>
        <p:spPr>
          <a:xfrm>
            <a:off x="4898387" y="2592392"/>
            <a:ext cx="2335066" cy="2335066"/>
          </a:xfrm>
          <a:prstGeom prst="rect">
            <a:avLst/>
          </a:prstGeom>
          <a:noFill/>
          <a:ln>
            <a:noFill/>
          </a:ln>
        </p:spPr>
      </p:pic>
    </p:spTree>
    <p:extLst>
      <p:ext uri="{BB962C8B-B14F-4D97-AF65-F5344CB8AC3E}">
        <p14:creationId xmlns:p14="http://schemas.microsoft.com/office/powerpoint/2010/main" val="1715994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4">
            <a:extLst>
              <a:ext uri="{FF2B5EF4-FFF2-40B4-BE49-F238E27FC236}">
                <a16:creationId xmlns:a16="http://schemas.microsoft.com/office/drawing/2014/main" id="{C55481C5-D1BB-1FEF-2DBB-DD75CD5B57D8}"/>
              </a:ext>
            </a:extLst>
          </p:cNvPr>
          <p:cNvSpPr txBox="1">
            <a:spLocks/>
          </p:cNvSpPr>
          <p:nvPr/>
        </p:nvSpPr>
        <p:spPr>
          <a:xfrm>
            <a:off x="963084" y="2837087"/>
            <a:ext cx="10363200" cy="1362075"/>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b="1" kern="1200" cap="all">
                <a:solidFill>
                  <a:schemeClr val="tx1"/>
                </a:solidFill>
                <a:latin typeface="Adobe Devanagari" pitchFamily="18" charset="0"/>
                <a:ea typeface="+mj-ea"/>
                <a:cs typeface="Adobe Devanagari" pitchFamily="18"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all" spc="0" normalizeH="0" baseline="0" noProof="0">
                <a:ln>
                  <a:noFill/>
                </a:ln>
                <a:solidFill>
                  <a:sysClr val="windowText" lastClr="000000"/>
                </a:solidFill>
                <a:effectLst/>
                <a:uLnTx/>
                <a:uFillTx/>
                <a:latin typeface="Adobe Devanagari" pitchFamily="18" charset="0"/>
                <a:ea typeface="+mj-ea"/>
              </a:rPr>
              <a:t>IT20133504 | Weerasekara n. n</a:t>
            </a:r>
          </a:p>
        </p:txBody>
      </p:sp>
      <p:sp>
        <p:nvSpPr>
          <p:cNvPr id="12" name="Text Placeholder 5">
            <a:extLst>
              <a:ext uri="{FF2B5EF4-FFF2-40B4-BE49-F238E27FC236}">
                <a16:creationId xmlns:a16="http://schemas.microsoft.com/office/drawing/2014/main" id="{23A1AAE4-B36A-6F2E-FFF8-6AAA2394DA0C}"/>
              </a:ext>
            </a:extLst>
          </p:cNvPr>
          <p:cNvSpPr txBox="1">
            <a:spLocks/>
          </p:cNvSpPr>
          <p:nvPr/>
        </p:nvSpPr>
        <p:spPr>
          <a:xfrm>
            <a:off x="963084" y="4237261"/>
            <a:ext cx="10363200" cy="1500187"/>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Wingdings" pitchFamily="2" charset="2"/>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Wingdings" pitchFamily="2" charset="2"/>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a:ln>
                  <a:noFill/>
                </a:ln>
                <a:solidFill>
                  <a:sysClr val="windowText" lastClr="000000">
                    <a:tint val="75000"/>
                  </a:sysClr>
                </a:solidFill>
                <a:effectLst/>
                <a:uLnTx/>
                <a:uFillTx/>
                <a:latin typeface="Cambria"/>
                <a:ea typeface="+mn-ea"/>
                <a:cs typeface="+mn-cs"/>
              </a:rPr>
              <a:t>Data Science</a:t>
            </a:r>
          </a:p>
        </p:txBody>
      </p:sp>
      <p:sp>
        <p:nvSpPr>
          <p:cNvPr id="13" name="Rectangle 12">
            <a:extLst>
              <a:ext uri="{FF2B5EF4-FFF2-40B4-BE49-F238E27FC236}">
                <a16:creationId xmlns:a16="http://schemas.microsoft.com/office/drawing/2014/main" id="{20DA5405-128A-25BB-1685-95C94A885004}"/>
              </a:ext>
            </a:extLst>
          </p:cNvPr>
          <p:cNvSpPr/>
          <p:nvPr/>
        </p:nvSpPr>
        <p:spPr>
          <a:xfrm>
            <a:off x="2971800" y="6485948"/>
            <a:ext cx="6816365" cy="365125"/>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mbria"/>
                <a:ea typeface="+mn-ea"/>
                <a:cs typeface="+mn-cs"/>
              </a:rPr>
              <a:t>IT20133504</a:t>
            </a:r>
            <a:r>
              <a:rPr kumimoji="0" lang="en-US" sz="1800" b="0" i="0" u="none" strike="noStrike" kern="0" cap="none" spc="0" normalizeH="0" baseline="0" noProof="0">
                <a:ln>
                  <a:noFill/>
                </a:ln>
                <a:solidFill>
                  <a:prstClr val="black"/>
                </a:solidFill>
                <a:effectLst/>
                <a:uLnTx/>
                <a:uFillTx/>
                <a:latin typeface="Cambria"/>
                <a:ea typeface="+mn-ea"/>
                <a:cs typeface="+mn-cs"/>
              </a:rPr>
              <a:t>  |   </a:t>
            </a:r>
            <a:r>
              <a:rPr kumimoji="0" lang="en-US" sz="1800" b="1" i="0" u="none" strike="noStrike" kern="0" cap="none" spc="0" normalizeH="0" baseline="0" noProof="0">
                <a:ln>
                  <a:noFill/>
                </a:ln>
                <a:solidFill>
                  <a:prstClr val="black"/>
                </a:solidFill>
                <a:effectLst/>
                <a:uLnTx/>
                <a:uFillTx/>
                <a:latin typeface="Cambria"/>
                <a:ea typeface="+mn-ea"/>
                <a:cs typeface="+mn-cs"/>
              </a:rPr>
              <a:t>Weerasekara N.N.   </a:t>
            </a:r>
            <a:r>
              <a:rPr kumimoji="0" lang="en-US" sz="1800" b="0" i="0" u="none" strike="noStrike" kern="0" cap="none" spc="0" normalizeH="0" baseline="0" noProof="0">
                <a:ln>
                  <a:noFill/>
                </a:ln>
                <a:solidFill>
                  <a:prstClr val="black"/>
                </a:solidFill>
                <a:effectLst/>
                <a:uLnTx/>
                <a:uFillTx/>
                <a:latin typeface="Cambria"/>
                <a:ea typeface="+mn-ea"/>
                <a:cs typeface="+mn-cs"/>
              </a:rPr>
              <a:t>|   TMP-23-035</a:t>
            </a:r>
          </a:p>
        </p:txBody>
      </p:sp>
      <p:pic>
        <p:nvPicPr>
          <p:cNvPr id="14" name="Picture 13" descr="A person standing in front of a whiteboard&#10;&#10;Description automatically generated with medium confidence">
            <a:extLst>
              <a:ext uri="{FF2B5EF4-FFF2-40B4-BE49-F238E27FC236}">
                <a16:creationId xmlns:a16="http://schemas.microsoft.com/office/drawing/2014/main" id="{DB2FCA40-95B5-37D4-BDC5-AC228C642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8165" y="80818"/>
            <a:ext cx="2379886" cy="2544539"/>
          </a:xfrm>
          <a:prstGeom prst="rect">
            <a:avLst/>
          </a:prstGeom>
        </p:spPr>
      </p:pic>
    </p:spTree>
    <p:extLst>
      <p:ext uri="{BB962C8B-B14F-4D97-AF65-F5344CB8AC3E}">
        <p14:creationId xmlns:p14="http://schemas.microsoft.com/office/powerpoint/2010/main" val="1437028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B83DAE-E73D-67CF-5946-A7E62B74BBA5}"/>
              </a:ext>
            </a:extLst>
          </p:cNvPr>
          <p:cNvSpPr>
            <a:spLocks noChangeArrowheads="1"/>
          </p:cNvSpPr>
          <p:nvPr/>
        </p:nvSpPr>
        <p:spPr bwMode="auto">
          <a:xfrm>
            <a:off x="152400" y="1752600"/>
            <a:ext cx="118872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indent="-228600" fontAlgn="base">
              <a:lnSpc>
                <a:spcPct val="90000"/>
              </a:lnSpc>
              <a:spcBef>
                <a:spcPts val="1000"/>
              </a:spcBef>
              <a:spcAft>
                <a:spcPct val="0"/>
              </a:spcAft>
              <a:buFont typeface="Arial" panose="020B0604020202020204" pitchFamily="34" charset="0"/>
              <a:buChar char="•"/>
            </a:pPr>
            <a:r>
              <a:rPr lang="en-US" altLang="en-US" sz="2800" b="1"/>
              <a:t>What is a MIND MAP? </a:t>
            </a:r>
            <a:r>
              <a:rPr lang="en-US" altLang="en-US" sz="2800"/>
              <a:t>- Mind mapping is a technique used for visually organizing information and concepts in a diagram or map. It's a widely-used method for note-taking, brainstorming, and idea organization.</a:t>
            </a:r>
          </a:p>
          <a:p>
            <a:pPr marL="228600" indent="-228600" fontAlgn="base">
              <a:lnSpc>
                <a:spcPct val="90000"/>
              </a:lnSpc>
              <a:spcBef>
                <a:spcPts val="1000"/>
              </a:spcBef>
              <a:spcAft>
                <a:spcPct val="0"/>
              </a:spcAft>
              <a:buFont typeface="Arial" panose="020B0604020202020204" pitchFamily="34" charset="0"/>
              <a:buChar char="•"/>
            </a:pPr>
            <a:endParaRPr lang="en-US" altLang="en-US" sz="2800"/>
          </a:p>
          <a:p>
            <a:pPr marL="228600" indent="-228600" fontAlgn="base">
              <a:lnSpc>
                <a:spcPct val="90000"/>
              </a:lnSpc>
              <a:spcBef>
                <a:spcPts val="1000"/>
              </a:spcBef>
              <a:spcAft>
                <a:spcPct val="0"/>
              </a:spcAft>
              <a:buFont typeface="Arial" panose="020B0604020202020204" pitchFamily="34" charset="0"/>
              <a:buChar char="•"/>
            </a:pPr>
            <a:r>
              <a:rPr lang="en-US" altLang="en-US" sz="2800"/>
              <a:t>It creates a visual representation of the relationships between ideas. This technique is useful for condensing large amounts of information into a clear and easy-to-understand format.</a:t>
            </a:r>
            <a:br>
              <a:rPr lang="en-US" altLang="en-US" sz="2800"/>
            </a:br>
            <a:endParaRPr lang="en-US" altLang="en-US" sz="2800"/>
          </a:p>
        </p:txBody>
      </p:sp>
      <p:sp>
        <p:nvSpPr>
          <p:cNvPr id="4" name="Subtitle 2">
            <a:extLst>
              <a:ext uri="{FF2B5EF4-FFF2-40B4-BE49-F238E27FC236}">
                <a16:creationId xmlns:a16="http://schemas.microsoft.com/office/drawing/2014/main" id="{86DF0F9E-5BBC-22C4-BA25-2DF10FDBFD46}"/>
              </a:ext>
            </a:extLst>
          </p:cNvPr>
          <p:cNvSpPr txBox="1">
            <a:spLocks/>
          </p:cNvSpPr>
          <p:nvPr/>
        </p:nvSpPr>
        <p:spPr>
          <a:xfrm>
            <a:off x="4495800" y="381000"/>
            <a:ext cx="2886990" cy="64148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90000"/>
              </a:lnSpc>
              <a:spcBef>
                <a:spcPct val="0"/>
              </a:spcBef>
              <a:buNone/>
            </a:pPr>
            <a:r>
              <a:rPr lang="en-US" sz="4000" b="1">
                <a:latin typeface="+mj-lt"/>
                <a:ea typeface="+mj-ea"/>
                <a:cs typeface="+mj-cs"/>
              </a:rPr>
              <a:t>Background</a:t>
            </a:r>
          </a:p>
        </p:txBody>
      </p:sp>
      <p:sp>
        <p:nvSpPr>
          <p:cNvPr id="5" name="Rectangle 4">
            <a:extLst>
              <a:ext uri="{FF2B5EF4-FFF2-40B4-BE49-F238E27FC236}">
                <a16:creationId xmlns:a16="http://schemas.microsoft.com/office/drawing/2014/main" id="{3779F03B-BE1F-B553-C010-0285A1221419}"/>
              </a:ext>
            </a:extLst>
          </p:cNvPr>
          <p:cNvSpPr/>
          <p:nvPr/>
        </p:nvSpPr>
        <p:spPr>
          <a:xfrm>
            <a:off x="3200400" y="6470073"/>
            <a:ext cx="6816365" cy="365125"/>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mbria"/>
                <a:ea typeface="+mn-ea"/>
                <a:cs typeface="+mn-cs"/>
              </a:rPr>
              <a:t>IT20133504</a:t>
            </a:r>
            <a:r>
              <a:rPr kumimoji="0" lang="en-US" sz="1800" b="0" i="0" u="none" strike="noStrike" kern="0" cap="none" spc="0" normalizeH="0" baseline="0" noProof="0">
                <a:ln>
                  <a:noFill/>
                </a:ln>
                <a:solidFill>
                  <a:prstClr val="black"/>
                </a:solidFill>
                <a:effectLst/>
                <a:uLnTx/>
                <a:uFillTx/>
                <a:latin typeface="Cambria"/>
                <a:ea typeface="+mn-ea"/>
                <a:cs typeface="+mn-cs"/>
              </a:rPr>
              <a:t>  |   </a:t>
            </a:r>
            <a:r>
              <a:rPr kumimoji="0" lang="en-US" sz="1800" b="1" i="0" u="none" strike="noStrike" kern="0" cap="none" spc="0" normalizeH="0" baseline="0" noProof="0">
                <a:ln>
                  <a:noFill/>
                </a:ln>
                <a:solidFill>
                  <a:prstClr val="black"/>
                </a:solidFill>
                <a:effectLst/>
                <a:uLnTx/>
                <a:uFillTx/>
                <a:latin typeface="Cambria"/>
                <a:ea typeface="+mn-ea"/>
                <a:cs typeface="+mn-cs"/>
              </a:rPr>
              <a:t>Weerasekara N.N.   </a:t>
            </a:r>
            <a:r>
              <a:rPr kumimoji="0" lang="en-US" sz="1800" b="0" i="0" u="none" strike="noStrike" kern="0" cap="none" spc="0" normalizeH="0" baseline="0" noProof="0">
                <a:ln>
                  <a:noFill/>
                </a:ln>
                <a:solidFill>
                  <a:prstClr val="black"/>
                </a:solidFill>
                <a:effectLst/>
                <a:uLnTx/>
                <a:uFillTx/>
                <a:latin typeface="Cambria"/>
                <a:ea typeface="+mn-ea"/>
                <a:cs typeface="+mn-cs"/>
              </a:rPr>
              <a:t>|   TMP-23-035</a:t>
            </a:r>
          </a:p>
        </p:txBody>
      </p:sp>
    </p:spTree>
    <p:extLst>
      <p:ext uri="{BB962C8B-B14F-4D97-AF65-F5344CB8AC3E}">
        <p14:creationId xmlns:p14="http://schemas.microsoft.com/office/powerpoint/2010/main" val="434669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44282-4798-BBAA-D10C-C38842FE58BC}"/>
              </a:ext>
            </a:extLst>
          </p:cNvPr>
          <p:cNvSpPr txBox="1">
            <a:spLocks/>
          </p:cNvSpPr>
          <p:nvPr/>
        </p:nvSpPr>
        <p:spPr>
          <a:xfrm>
            <a:off x="2004811" y="165013"/>
            <a:ext cx="8596668" cy="1320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a:lstStyle>
          <a:p>
            <a:pPr marR="0" lvl="0" fontAlgn="auto">
              <a:lnSpc>
                <a:spcPct val="90000"/>
              </a:lnSpc>
              <a:spcAft>
                <a:spcPts val="0"/>
              </a:spcAft>
              <a:buClrTx/>
              <a:buSzTx/>
              <a:tabLst/>
              <a:defRPr/>
            </a:pPr>
            <a:r>
              <a:rPr lang="en-US" sz="4000" b="1">
                <a:latin typeface="+mj-lt"/>
                <a:cs typeface="+mj-cs"/>
              </a:rPr>
              <a:t>What do you think?</a:t>
            </a:r>
          </a:p>
        </p:txBody>
      </p:sp>
      <p:sp>
        <p:nvSpPr>
          <p:cNvPr id="4" name="Text Placeholder 2">
            <a:extLst>
              <a:ext uri="{FF2B5EF4-FFF2-40B4-BE49-F238E27FC236}">
                <a16:creationId xmlns:a16="http://schemas.microsoft.com/office/drawing/2014/main" id="{BEB631EB-1E1F-3D0B-6CFA-9C6635568F4D}"/>
              </a:ext>
            </a:extLst>
          </p:cNvPr>
          <p:cNvSpPr txBox="1">
            <a:spLocks/>
          </p:cNvSpPr>
          <p:nvPr/>
        </p:nvSpPr>
        <p:spPr>
          <a:xfrm>
            <a:off x="585982" y="1357476"/>
            <a:ext cx="5157787" cy="8239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a:t>Paragraph</a:t>
            </a:r>
          </a:p>
        </p:txBody>
      </p:sp>
      <p:sp>
        <p:nvSpPr>
          <p:cNvPr id="5" name="Content Placeholder 3">
            <a:extLst>
              <a:ext uri="{FF2B5EF4-FFF2-40B4-BE49-F238E27FC236}">
                <a16:creationId xmlns:a16="http://schemas.microsoft.com/office/drawing/2014/main" id="{AC16E84E-24A1-4D63-8132-D611D307BB1B}"/>
              </a:ext>
            </a:extLst>
          </p:cNvPr>
          <p:cNvSpPr txBox="1">
            <a:spLocks/>
          </p:cNvSpPr>
          <p:nvPr/>
        </p:nvSpPr>
        <p:spPr>
          <a:xfrm>
            <a:off x="533400" y="2147049"/>
            <a:ext cx="5157787" cy="3684588"/>
          </a:xfrm>
          <a:prstGeom prst="rect">
            <a:avLst/>
          </a:prstGeom>
        </p:spPr>
        <p:txBody>
          <a:bodyPr>
            <a:normAutofit fontScale="4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prstClr val="black"/>
                </a:solidFill>
                <a:latin typeface="Sitka Small Semibold" panose="020B0604020202020204" pitchFamily="2" charset="0"/>
              </a:rPr>
              <a:t>Data mining techniques are used to extract valuable information and insights from large datasets. These techniques can include machine learning algorithms, statistical analysis, clustering, association rule mining, and more. Some common techniques include association rule mining, which discovers relationships between variables, and clustering, which groups similar data points. Other techniques include classification, regression, decision trees, neural networks, text mining, time series analysis, anomaly detection, and ensemble methods. These techniques are applied in various fields such as finance, healthcare, marketing, and many more to gain insights and make data-driven decisions. By analyzing large datasets, data mining techniques can reveal patterns and trends that may be difficult to discern through manual analysis, leading to more efficient and effective decision making</a:t>
            </a:r>
            <a:r>
              <a:rPr lang="en-US">
                <a:solidFill>
                  <a:srgbClr val="D1D5DB"/>
                </a:solidFill>
                <a:latin typeface="Söhne"/>
              </a:rPr>
              <a:t>.</a:t>
            </a:r>
            <a:endParaRPr lang="en-US">
              <a:solidFill>
                <a:prstClr val="black"/>
              </a:solidFill>
              <a:latin typeface="Cambria"/>
            </a:endParaRPr>
          </a:p>
        </p:txBody>
      </p:sp>
      <p:sp>
        <p:nvSpPr>
          <p:cNvPr id="6" name="Text Placeholder 4">
            <a:extLst>
              <a:ext uri="{FF2B5EF4-FFF2-40B4-BE49-F238E27FC236}">
                <a16:creationId xmlns:a16="http://schemas.microsoft.com/office/drawing/2014/main" id="{2F07E63C-D7DC-8E61-FC38-C14BF9581D53}"/>
              </a:ext>
            </a:extLst>
          </p:cNvPr>
          <p:cNvSpPr txBox="1">
            <a:spLocks/>
          </p:cNvSpPr>
          <p:nvPr/>
        </p:nvSpPr>
        <p:spPr>
          <a:xfrm>
            <a:off x="6547673" y="1357476"/>
            <a:ext cx="5183188" cy="82391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a:t>Mind Map</a:t>
            </a:r>
          </a:p>
        </p:txBody>
      </p:sp>
      <p:pic>
        <p:nvPicPr>
          <p:cNvPr id="7" name="Content Placeholder 7" descr="Diagram&#10;&#10;Description automatically generated">
            <a:extLst>
              <a:ext uri="{FF2B5EF4-FFF2-40B4-BE49-F238E27FC236}">
                <a16:creationId xmlns:a16="http://schemas.microsoft.com/office/drawing/2014/main" id="{34CE5332-E4BA-1C01-321E-547A03792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6775" y="2114158"/>
            <a:ext cx="5484985" cy="3709593"/>
          </a:xfrm>
          <a:prstGeom prst="rect">
            <a:avLst/>
          </a:prstGeom>
        </p:spPr>
      </p:pic>
      <p:cxnSp>
        <p:nvCxnSpPr>
          <p:cNvPr id="8" name="Straight Connector 7">
            <a:extLst>
              <a:ext uri="{FF2B5EF4-FFF2-40B4-BE49-F238E27FC236}">
                <a16:creationId xmlns:a16="http://schemas.microsoft.com/office/drawing/2014/main" id="{4EFA6404-486B-0C5D-A517-51D107F764E3}"/>
              </a:ext>
            </a:extLst>
          </p:cNvPr>
          <p:cNvCxnSpPr>
            <a:cxnSpLocks/>
          </p:cNvCxnSpPr>
          <p:nvPr/>
        </p:nvCxnSpPr>
        <p:spPr>
          <a:xfrm flipH="1">
            <a:off x="6083932" y="1381539"/>
            <a:ext cx="12068" cy="4989444"/>
          </a:xfrm>
          <a:prstGeom prst="line">
            <a:avLst/>
          </a:prstGeom>
          <a:noFill/>
          <a:ln w="9525" cap="flat" cmpd="sng" algn="ctr">
            <a:solidFill>
              <a:sysClr val="windowText" lastClr="000000">
                <a:shade val="95000"/>
                <a:satMod val="105000"/>
              </a:sysClr>
            </a:solidFill>
            <a:prstDash val="solid"/>
          </a:ln>
          <a:effectLst/>
        </p:spPr>
      </p:cxnSp>
      <p:sp>
        <p:nvSpPr>
          <p:cNvPr id="9" name="Rectangle 8">
            <a:extLst>
              <a:ext uri="{FF2B5EF4-FFF2-40B4-BE49-F238E27FC236}">
                <a16:creationId xmlns:a16="http://schemas.microsoft.com/office/drawing/2014/main" id="{E9A080CF-15EC-755A-451A-8C68A53A9F45}"/>
              </a:ext>
            </a:extLst>
          </p:cNvPr>
          <p:cNvSpPr/>
          <p:nvPr/>
        </p:nvSpPr>
        <p:spPr>
          <a:xfrm>
            <a:off x="3139490" y="6492875"/>
            <a:ext cx="6816365" cy="365125"/>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mbria"/>
                <a:ea typeface="+mn-ea"/>
                <a:cs typeface="+mn-cs"/>
              </a:rPr>
              <a:t>IT20133504</a:t>
            </a:r>
            <a:r>
              <a:rPr kumimoji="0" lang="en-US" sz="1800" b="0" i="0" u="none" strike="noStrike" kern="0" cap="none" spc="0" normalizeH="0" baseline="0" noProof="0">
                <a:ln>
                  <a:noFill/>
                </a:ln>
                <a:solidFill>
                  <a:prstClr val="black"/>
                </a:solidFill>
                <a:effectLst/>
                <a:uLnTx/>
                <a:uFillTx/>
                <a:latin typeface="Cambria"/>
                <a:ea typeface="+mn-ea"/>
                <a:cs typeface="+mn-cs"/>
              </a:rPr>
              <a:t>  |   </a:t>
            </a:r>
            <a:r>
              <a:rPr kumimoji="0" lang="en-US" sz="1800" b="1" i="0" u="none" strike="noStrike" kern="0" cap="none" spc="0" normalizeH="0" baseline="0" noProof="0">
                <a:ln>
                  <a:noFill/>
                </a:ln>
                <a:solidFill>
                  <a:prstClr val="black"/>
                </a:solidFill>
                <a:effectLst/>
                <a:uLnTx/>
                <a:uFillTx/>
                <a:latin typeface="Cambria"/>
                <a:ea typeface="+mn-ea"/>
                <a:cs typeface="+mn-cs"/>
              </a:rPr>
              <a:t>Weerasekara N.N.   </a:t>
            </a:r>
            <a:r>
              <a:rPr kumimoji="0" lang="en-US" sz="1800" b="0" i="0" u="none" strike="noStrike" kern="0" cap="none" spc="0" normalizeH="0" baseline="0" noProof="0">
                <a:ln>
                  <a:noFill/>
                </a:ln>
                <a:solidFill>
                  <a:prstClr val="black"/>
                </a:solidFill>
                <a:effectLst/>
                <a:uLnTx/>
                <a:uFillTx/>
                <a:latin typeface="Cambria"/>
                <a:ea typeface="+mn-ea"/>
                <a:cs typeface="+mn-cs"/>
              </a:rPr>
              <a:t>|   TMP-23-035</a:t>
            </a:r>
          </a:p>
        </p:txBody>
      </p:sp>
    </p:spTree>
    <p:extLst>
      <p:ext uri="{BB962C8B-B14F-4D97-AF65-F5344CB8AC3E}">
        <p14:creationId xmlns:p14="http://schemas.microsoft.com/office/powerpoint/2010/main" val="3816089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B59928CC92FF64D8F6A9ED35DE10208" ma:contentTypeVersion="14" ma:contentTypeDescription="Create a new document." ma:contentTypeScope="" ma:versionID="1998c79aae39f53a7e9124a4123620c3">
  <xsd:schema xmlns:xsd="http://www.w3.org/2001/XMLSchema" xmlns:xs="http://www.w3.org/2001/XMLSchema" xmlns:p="http://schemas.microsoft.com/office/2006/metadata/properties" xmlns:ns3="6b9d271b-bb09-424b-8356-b0afc275c3da" xmlns:ns4="3cd66920-ee05-4ffa-b887-7a97a492fda3" targetNamespace="http://schemas.microsoft.com/office/2006/metadata/properties" ma:root="true" ma:fieldsID="b0bf5e58d92e46318fdf70a3404d610f" ns3:_="" ns4:_="">
    <xsd:import namespace="6b9d271b-bb09-424b-8356-b0afc275c3da"/>
    <xsd:import namespace="3cd66920-ee05-4ffa-b887-7a97a492fda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LengthInSeconds" minOccurs="0"/>
                <xsd:element ref="ns3:MediaServiceDateTake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9d271b-bb09-424b-8356-b0afc275c3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DateTaken" ma:index="20" nillable="true" ma:displayName="MediaServiceDateTaken" ma:hidden="true" ma:internalName="MediaServiceDateTaken" ma:readOnly="true">
      <xsd:simpleType>
        <xsd:restriction base="dms:Text"/>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cd66920-ee05-4ffa-b887-7a97a492fda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6b9d271b-bb09-424b-8356-b0afc275c3da" xsi:nil="true"/>
  </documentManagement>
</p:properties>
</file>

<file path=customXml/itemProps1.xml><?xml version="1.0" encoding="utf-8"?>
<ds:datastoreItem xmlns:ds="http://schemas.openxmlformats.org/officeDocument/2006/customXml" ds:itemID="{2278CFA8-8426-4E83-B8C6-3E2404773772}">
  <ds:schemaRefs>
    <ds:schemaRef ds:uri="http://schemas.microsoft.com/sharepoint/v3/contenttype/forms"/>
  </ds:schemaRefs>
</ds:datastoreItem>
</file>

<file path=customXml/itemProps2.xml><?xml version="1.0" encoding="utf-8"?>
<ds:datastoreItem xmlns:ds="http://schemas.openxmlformats.org/officeDocument/2006/customXml" ds:itemID="{2BDEF44D-46FA-40E8-ACC9-8066E6DDE9AF}">
  <ds:schemaRefs>
    <ds:schemaRef ds:uri="3cd66920-ee05-4ffa-b887-7a97a492fda3"/>
    <ds:schemaRef ds:uri="6b9d271b-bb09-424b-8356-b0afc275c3d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EF116AD-E77C-48CA-B640-3450E5DC313D}">
  <ds:schemaRefs>
    <ds:schemaRef ds:uri="http://www.w3.org/XML/1998/namespace"/>
    <ds:schemaRef ds:uri="http://schemas.microsoft.com/office/2006/metadata/properties"/>
    <ds:schemaRef ds:uri="http://purl.org/dc/elements/1.1/"/>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3cd66920-ee05-4ffa-b887-7a97a492fda3"/>
    <ds:schemaRef ds:uri="6b9d271b-bb09-424b-8356-b0afc275c3da"/>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0</TotalTime>
  <Words>5477</Words>
  <Application>Microsoft Office PowerPoint</Application>
  <PresentationFormat>Widescreen</PresentationFormat>
  <Paragraphs>574</Paragraphs>
  <Slides>61</Slides>
  <Notes>3</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61</vt:i4>
      </vt:variant>
    </vt:vector>
  </HeadingPairs>
  <TitlesOfParts>
    <vt:vector size="71" baseType="lpstr">
      <vt:lpstr>Adobe Devanagari</vt:lpstr>
      <vt:lpstr>Arial</vt:lpstr>
      <vt:lpstr>Calibri</vt:lpstr>
      <vt:lpstr>Calibri Light</vt:lpstr>
      <vt:lpstr>Cambria</vt:lpstr>
      <vt:lpstr>Sitka Small Semibold</vt:lpstr>
      <vt:lpstr>Söhne</vt:lpstr>
      <vt:lpstr>Wingdings</vt:lpstr>
      <vt:lpstr>Wingdings 3</vt:lpstr>
      <vt:lpstr>Office Theme</vt:lpstr>
      <vt:lpstr>BloomQuest</vt:lpstr>
      <vt:lpstr>Research Problem</vt:lpstr>
      <vt:lpstr>Research Problem Cont’d</vt:lpstr>
      <vt:lpstr>Research Objectives</vt:lpstr>
      <vt:lpstr>Overall System Diagram</vt:lpstr>
      <vt:lpstr>Gantt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Background</vt:lpstr>
      <vt:lpstr>Research Gap</vt:lpstr>
      <vt:lpstr>Research Gap Cont’d</vt:lpstr>
      <vt:lpstr>Research Question</vt:lpstr>
      <vt:lpstr>System Diagram</vt:lpstr>
      <vt:lpstr>Specific Objective </vt:lpstr>
      <vt:lpstr>Sub Objectives</vt:lpstr>
      <vt:lpstr>Sub Objectives Cont’d</vt:lpstr>
      <vt:lpstr>Functional Requirements</vt:lpstr>
      <vt:lpstr>Non-functional Requirements</vt:lpstr>
      <vt:lpstr>Technologies, techniques &amp; algorithms</vt:lpstr>
      <vt:lpstr>Work Breakdown Structure</vt:lpstr>
      <vt:lpstr>PowerPoint Presentation</vt:lpstr>
      <vt:lpstr>PowerPoint Presentation</vt:lpstr>
      <vt:lpstr>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 Breakdown Structure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Wijayasena W.D.N.D.T. it20133368</dc:creator>
  <cp:lastModifiedBy>Senaweera T.I.S. it20123468</cp:lastModifiedBy>
  <cp:revision>1</cp:revision>
  <dcterms:created xsi:type="dcterms:W3CDTF">2023-03-30T16:50:33Z</dcterms:created>
  <dcterms:modified xsi:type="dcterms:W3CDTF">2023-04-06T04:18:03Z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0x010100EB59928CC92FF64D8F6A9ED35DE10208</vt:lpwstr>
  </property>
</Properties>
</file>