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5" r:id="rId9"/>
    <p:sldId id="264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6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641-21D3-492A-9305-8AE49FA9A1B8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4A71-A967-4027-A3DA-0EFBE42EE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076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641-21D3-492A-9305-8AE49FA9A1B8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4A71-A967-4027-A3DA-0EFBE42EE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40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641-21D3-492A-9305-8AE49FA9A1B8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4A71-A967-4027-A3DA-0EFBE42EE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600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731763E-AD7B-BF0B-D680-88B1CD1D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1796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641-21D3-492A-9305-8AE49FA9A1B8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4A71-A967-4027-A3DA-0EFBE42EE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421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641-21D3-492A-9305-8AE49FA9A1B8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4A71-A967-4027-A3DA-0EFBE42EE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947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641-21D3-492A-9305-8AE49FA9A1B8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4A71-A967-4027-A3DA-0EFBE42EE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97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641-21D3-492A-9305-8AE49FA9A1B8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4A71-A967-4027-A3DA-0EFBE42EE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9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641-21D3-492A-9305-8AE49FA9A1B8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4A71-A967-4027-A3DA-0EFBE42EE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7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641-21D3-492A-9305-8AE49FA9A1B8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4A71-A967-4027-A3DA-0EFBE42EE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361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641-21D3-492A-9305-8AE49FA9A1B8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4A71-A967-4027-A3DA-0EFBE42EE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339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AD641-21D3-492A-9305-8AE49FA9A1B8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4A71-A967-4027-A3DA-0EFBE42EE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641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AD641-21D3-492A-9305-8AE49FA9A1B8}" type="datetimeFigureOut">
              <a:rPr lang="en-GB" smtClean="0"/>
              <a:t>30/01/2025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64A71-A967-4027-A3DA-0EFBE42EE9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69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09720" y="363488"/>
            <a:ext cx="38075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de-DE" sz="4800" b="1" dirty="0" smtClean="0">
                <a:solidFill>
                  <a:srgbClr val="003865"/>
                </a:solidFill>
              </a:rPr>
              <a:t>Introduction</a:t>
            </a:r>
            <a:endParaRPr lang="en-US" altLang="de-DE" sz="4800" b="1" dirty="0">
              <a:solidFill>
                <a:srgbClr val="003865"/>
              </a:solidFill>
            </a:endParaRPr>
          </a:p>
        </p:txBody>
      </p:sp>
      <p:sp>
        <p:nvSpPr>
          <p:cNvPr id="4" name="Rechteck 2"/>
          <p:cNvSpPr>
            <a:spLocks noChangeArrowheads="1"/>
          </p:cNvSpPr>
          <p:nvPr/>
        </p:nvSpPr>
        <p:spPr bwMode="auto">
          <a:xfrm>
            <a:off x="1524000" y="6584898"/>
            <a:ext cx="9144000" cy="26064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de-DE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42" y="2321020"/>
            <a:ext cx="3425708" cy="15933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00642" y="2017804"/>
            <a:ext cx="171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 5 &lt; Re &lt; 40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92925" y="1427830"/>
            <a:ext cx="5694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Flow over a cylinder at different Reynolds numbers.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1950815" y="4121582"/>
            <a:ext cx="26636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Stable vortices generate at 2 ends due to the flow separation[1]</a:t>
            </a:r>
            <a:endParaRPr lang="en-GB" sz="11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2815636" y="3344560"/>
            <a:ext cx="705395" cy="7226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2765599" y="2820908"/>
            <a:ext cx="879529" cy="12463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558930" y="3013178"/>
            <a:ext cx="783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Cylinder</a:t>
            </a:r>
          </a:p>
          <a:p>
            <a:endParaRPr lang="en-GB" sz="1100" dirty="0"/>
          </a:p>
        </p:txBody>
      </p:sp>
      <p:sp>
        <p:nvSpPr>
          <p:cNvPr id="13" name="Right Arrow 12"/>
          <p:cNvSpPr/>
          <p:nvPr/>
        </p:nvSpPr>
        <p:spPr>
          <a:xfrm>
            <a:off x="4549248" y="2820908"/>
            <a:ext cx="1600200" cy="505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948" y="2407183"/>
            <a:ext cx="2860520" cy="133274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040205" y="2017820"/>
            <a:ext cx="171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 40 &lt; Re &lt; 200</a:t>
            </a:r>
            <a:endParaRPr lang="en-GB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424965" y="4005160"/>
            <a:ext cx="26636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Laminar vortex shedding[1]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29086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00" y="412048"/>
            <a:ext cx="5164969" cy="3931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6470" y="4842301"/>
            <a:ext cx="3780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 linear vibration highest Magnification occurs at the resonance frequency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835229" y="4786767"/>
            <a:ext cx="4744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Amplitude vs Reduced velocity plotted for a smooth cylinder in water (black dots) -  (</a:t>
            </a:r>
            <a:r>
              <a:rPr lang="en-GB" sz="1400" dirty="0"/>
              <a:t>Williamson &amp; </a:t>
            </a:r>
            <a:r>
              <a:rPr lang="en-GB" sz="1400" dirty="0" err="1"/>
              <a:t>Roshko</a:t>
            </a:r>
            <a:r>
              <a:rPr lang="en-GB" sz="1400" dirty="0"/>
              <a:t> </a:t>
            </a:r>
            <a:r>
              <a:rPr lang="en-GB" sz="1400" dirty="0" smtClean="0"/>
              <a:t>1988</a:t>
            </a:r>
            <a:r>
              <a:rPr lang="en-US" sz="1400" dirty="0"/>
              <a:t>)</a:t>
            </a:r>
            <a:endParaRPr lang="en-US" sz="1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363" y="673442"/>
            <a:ext cx="5170540" cy="38594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72984" y="1188885"/>
                <a:ext cx="2880360" cy="438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𝑤𝑎𝑡𝑒𝑟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GB" sz="1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2984" y="1188885"/>
                <a:ext cx="2880360" cy="4383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47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376041" y="1044258"/>
                <a:ext cx="8745582" cy="16192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When, </a:t>
                </a:r>
              </a:p>
              <a:p>
                <a:pPr algn="ctr"/>
                <a:r>
                  <a:rPr lang="en-US" sz="1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𝑤𝑎𝑡𝑒𝑟</m:t>
                        </m:r>
                      </m:sub>
                    </m:sSub>
                  </m:oMath>
                </a14:m>
                <a:endParaRPr lang="en-US" sz="1400" b="0" dirty="0" smtClean="0"/>
              </a:p>
              <a:p>
                <a:endParaRPr lang="en-US" sz="1400" dirty="0" smtClean="0"/>
              </a:p>
              <a:p>
                <a:r>
                  <a:rPr lang="en-US" sz="1400" dirty="0" smtClean="0"/>
                  <a:t>Cylinder starts to vibrate with large amplitudes. Then in lock-in region,</a:t>
                </a:r>
              </a:p>
              <a:p>
                <a:endParaRPr lang="en-US" sz="1400" dirty="0"/>
              </a:p>
              <a:p>
                <a:pPr algn="ctr"/>
                <a:r>
                  <a:rPr lang="en-US" sz="14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𝑚𝑜𝑑𝑒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𝑐𝑦𝑙</m:t>
                        </m:r>
                      </m:sub>
                    </m:sSub>
                  </m:oMath>
                </a14:m>
                <a:endParaRPr lang="en-US" sz="1400" dirty="0" smtClean="0"/>
              </a:p>
              <a:p>
                <a:endParaRPr lang="en-US" sz="1400" dirty="0" smtClean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41" y="1044258"/>
                <a:ext cx="8745582" cy="1619289"/>
              </a:xfrm>
              <a:prstGeom prst="rect">
                <a:avLst/>
              </a:prstGeom>
              <a:blipFill rotWithShape="0">
                <a:blip r:embed="rId2"/>
                <a:stretch>
                  <a:fillRect l="-209" t="-3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728738" y="3362410"/>
                <a:ext cx="8460290" cy="24904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𝑚𝑜𝑑𝑒</m:t>
                        </m:r>
                      </m:sub>
                    </m:sSub>
                  </m:oMath>
                </a14:m>
                <a:r>
                  <a:rPr lang="en-US" sz="1400" dirty="0" smtClean="0"/>
                  <a:t> is the vortex mode at the wake.</a:t>
                </a:r>
              </a:p>
              <a:p>
                <a:endParaRPr lang="en-US" sz="1400" dirty="0" smtClean="0"/>
              </a:p>
              <a:p>
                <a:endParaRPr lang="en-US" sz="1400" dirty="0"/>
              </a:p>
              <a:p>
                <a:r>
                  <a:rPr lang="en-US" sz="1400" dirty="0" smtClean="0"/>
                  <a:t>For 2S mode,  2 single vortices will shed in 1 cycle. So,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𝑚𝑜𝑑𝑒</m:t>
                          </m:r>
                        </m:sub>
                      </m:sSub>
                    </m:oMath>
                  </m:oMathPara>
                </a14:m>
                <a:endParaRPr lang="en-GB" sz="1400" dirty="0" smtClean="0"/>
              </a:p>
              <a:p>
                <a:r>
                  <a:rPr lang="en-US" sz="1400" dirty="0" smtClean="0"/>
                  <a:t>For 2p mode,  2 pairs vortices will shed in 1 cycle. So,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𝑚𝑜𝑑𝑒</m:t>
                          </m:r>
                        </m:sub>
                      </m:sSub>
                    </m:oMath>
                  </m:oMathPara>
                </a14:m>
                <a:endParaRPr lang="en-GB" sz="1400" dirty="0" smtClean="0"/>
              </a:p>
              <a:p>
                <a:pPr/>
                <a:endParaRPr lang="en-US" sz="1400" dirty="0"/>
              </a:p>
              <a:p>
                <a:pPr/>
                <a:r>
                  <a:rPr lang="en-US" sz="1400" dirty="0" smtClean="0"/>
                  <a:t>During the locking region,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738" y="3362410"/>
                <a:ext cx="8460290" cy="2490490"/>
              </a:xfrm>
              <a:prstGeom prst="rect">
                <a:avLst/>
              </a:prstGeom>
              <a:blipFill rotWithShape="0">
                <a:blip r:embed="rId3"/>
                <a:stretch>
                  <a:fillRect l="-216" t="-2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5240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95190" y="541622"/>
            <a:ext cx="8745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Vortex Modes in the Wake of a Cylinder</a:t>
            </a:r>
          </a:p>
          <a:p>
            <a:pPr algn="ctr"/>
            <a:endParaRPr lang="en-US" sz="1400" dirty="0" smtClean="0"/>
          </a:p>
          <a:p>
            <a:endParaRPr lang="en-US" sz="14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504579" y="1553204"/>
            <a:ext cx="84602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The vortex mode of the wake depends on the </a:t>
            </a:r>
            <a:r>
              <a:rPr lang="en-US" sz="1400" b="1" dirty="0" smtClean="0"/>
              <a:t>Reynolds number</a:t>
            </a:r>
            <a:r>
              <a:rPr lang="en-US" sz="1400" dirty="0" smtClean="0"/>
              <a:t> of the flow and the </a:t>
            </a:r>
            <a:r>
              <a:rPr lang="en-US" sz="1400" b="1" dirty="0" smtClean="0"/>
              <a:t>oscillatory behavior</a:t>
            </a:r>
            <a:r>
              <a:rPr lang="en-US" sz="1400" dirty="0" smtClean="0"/>
              <a:t> of the cylinder. These vortex modes can be categorized into four main types</a:t>
            </a:r>
            <a:endParaRPr lang="en-US" sz="1400" dirty="0"/>
          </a:p>
          <a:p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2S (Two Single Vortices per Cycle)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2P (Two Pairs of Vortices per Cycle)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S+P (Single and Pair Vortices in a Cycle)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2T (Two Triplets of Vortices per Cycle)</a:t>
            </a:r>
          </a:p>
          <a:p>
            <a:pPr/>
            <a:endParaRPr lang="en-GB" sz="1400" dirty="0"/>
          </a:p>
          <a:p>
            <a:endParaRPr lang="en-GB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610" y="2536232"/>
            <a:ext cx="6266523" cy="35080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13851" y="5669837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2S mode</a:t>
            </a:r>
            <a:endParaRPr lang="en-GB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9684016" y="5669837"/>
            <a:ext cx="914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2P mode</a:t>
            </a:r>
            <a:endParaRPr lang="en-GB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266995" y="6136131"/>
            <a:ext cx="35170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/>
              <a:t>Brika</a:t>
            </a:r>
            <a:r>
              <a:rPr lang="en-GB" sz="1400" dirty="0"/>
              <a:t> &amp; Laneville’s smoke visualizations</a:t>
            </a:r>
            <a:endParaRPr lang="en-US" sz="1400" dirty="0" smtClean="0"/>
          </a:p>
        </p:txBody>
      </p:sp>
    </p:spTree>
    <p:extLst>
      <p:ext uri="{BB962C8B-B14F-4D97-AF65-F5344CB8AC3E}">
        <p14:creationId xmlns:p14="http://schemas.microsoft.com/office/powerpoint/2010/main" val="317201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83469" y="5243968"/>
            <a:ext cx="4744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Amplitude vs Reduced velocity plotted for a smooth cylinder in water (black dots) -  (</a:t>
            </a:r>
            <a:r>
              <a:rPr lang="en-GB" sz="1400" dirty="0" smtClean="0"/>
              <a:t>Williamson &amp; </a:t>
            </a:r>
            <a:r>
              <a:rPr lang="en-GB" sz="1400" dirty="0" err="1" smtClean="0"/>
              <a:t>Roshko</a:t>
            </a:r>
            <a:r>
              <a:rPr lang="en-GB" sz="1400" dirty="0" smtClean="0"/>
              <a:t> 1988</a:t>
            </a:r>
            <a:r>
              <a:rPr lang="en-US" sz="1400" dirty="0" smtClean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034348" y="456260"/>
            <a:ext cx="43368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Jump from 2S to 2P mode</a:t>
            </a:r>
            <a:endParaRPr lang="en-GB" sz="1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705" y="828053"/>
            <a:ext cx="5830214" cy="4351898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5215240" y="2442300"/>
            <a:ext cx="555172" cy="146304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597434" y="828053"/>
            <a:ext cx="1528356" cy="1666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2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36469" y="2174965"/>
            <a:ext cx="100714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Expanding the Lock-in Region</a:t>
            </a:r>
            <a:endParaRPr lang="en-US" dirty="0" smtClean="0"/>
          </a:p>
          <a:p>
            <a:pPr lvl="1"/>
            <a:r>
              <a:rPr lang="en-US" dirty="0" smtClean="0"/>
              <a:t>Experiments have been conducted to increase the </a:t>
            </a:r>
            <a:r>
              <a:rPr lang="en-US" b="1" dirty="0" smtClean="0"/>
              <a:t>optimum operating range</a:t>
            </a:r>
            <a:r>
              <a:rPr lang="en-US" dirty="0" smtClean="0"/>
              <a:t> by linking VIV with the </a:t>
            </a:r>
            <a:r>
              <a:rPr lang="en-US" b="1" dirty="0" smtClean="0"/>
              <a:t>galloping phenomenon</a:t>
            </a:r>
            <a:r>
              <a:rPr lang="en-US" dirty="0" smtClean="0"/>
              <a:t> at the edge of the synchronization region (at higher velocities)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New Power Take-Off (PTO) Systems</a:t>
            </a:r>
            <a:endParaRPr lang="en-US" dirty="0" smtClean="0"/>
          </a:p>
          <a:p>
            <a:pPr lvl="1"/>
            <a:r>
              <a:rPr lang="en-US" dirty="0" smtClean="0"/>
              <a:t>Efforts to develop more efficient PTO systems for </a:t>
            </a:r>
            <a:r>
              <a:rPr lang="en-US" b="1" dirty="0" smtClean="0"/>
              <a:t>maximizing power generation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Effects of Combined Cylinder Arrays</a:t>
            </a:r>
            <a:endParaRPr lang="en-US" dirty="0" smtClean="0"/>
          </a:p>
          <a:p>
            <a:pPr lvl="1"/>
            <a:r>
              <a:rPr lang="en-US" dirty="0" smtClean="0"/>
              <a:t>Investigations into </a:t>
            </a:r>
            <a:r>
              <a:rPr lang="en-US" b="1" dirty="0" smtClean="0"/>
              <a:t>multiple-cylinder interactions</a:t>
            </a:r>
            <a:r>
              <a:rPr lang="en-US" dirty="0" smtClean="0"/>
              <a:t> for improved efficiency.</a:t>
            </a:r>
            <a:endParaRPr lang="en-US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509720" y="363488"/>
            <a:ext cx="916332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Recent Research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</a:rPr>
              <a:t>Interests</a:t>
            </a:r>
            <a:endParaRPr lang="en-US" sz="48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34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9938" y="2403565"/>
            <a:ext cx="1007146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 smtClean="0"/>
              <a:t>Scaling and real world implementation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 smtClean="0"/>
              <a:t>Lack of long-term effect assessment 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 smtClean="0"/>
              <a:t>Auto parameter control</a:t>
            </a:r>
            <a:endParaRPr lang="en-US" sz="2000" dirty="0"/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614223" y="370019"/>
            <a:ext cx="1094640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Identified Knowledge Gaps and Challenges</a:t>
            </a:r>
          </a:p>
        </p:txBody>
      </p:sp>
    </p:spTree>
    <p:extLst>
      <p:ext uri="{BB962C8B-B14F-4D97-AF65-F5344CB8AC3E}">
        <p14:creationId xmlns:p14="http://schemas.microsoft.com/office/powerpoint/2010/main" val="293909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9938" y="2403565"/>
            <a:ext cx="1007146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 smtClean="0"/>
              <a:t>Fabrication of the prototype</a:t>
            </a:r>
            <a:endParaRPr lang="en-US" sz="2000" dirty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 smtClean="0"/>
              <a:t>Test validate the mathematical model using the prototype</a:t>
            </a:r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sz="2000" b="1" dirty="0" smtClean="0"/>
              <a:t>Use the prototype to scale the design</a:t>
            </a:r>
          </a:p>
        </p:txBody>
      </p:sp>
      <p:sp>
        <p:nvSpPr>
          <p:cNvPr id="3" name="Text Box 6"/>
          <p:cNvSpPr txBox="1">
            <a:spLocks noChangeArrowheads="1"/>
          </p:cNvSpPr>
          <p:nvPr/>
        </p:nvSpPr>
        <p:spPr bwMode="auto">
          <a:xfrm>
            <a:off x="614223" y="370019"/>
            <a:ext cx="109464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Project plan for </a:t>
            </a:r>
            <a:r>
              <a:rPr lang="en-US" sz="4800" b="1" dirty="0" smtClean="0">
                <a:solidFill>
                  <a:schemeClr val="accent1">
                    <a:lumMod val="50000"/>
                  </a:schemeClr>
                </a:solidFill>
              </a:rPr>
              <a:t>8th </a:t>
            </a:r>
            <a:r>
              <a:rPr lang="en-US" sz="4800" b="1" dirty="0">
                <a:solidFill>
                  <a:schemeClr val="accent1">
                    <a:lumMod val="50000"/>
                  </a:schemeClr>
                </a:solidFill>
              </a:rPr>
              <a:t>semester</a:t>
            </a:r>
          </a:p>
        </p:txBody>
      </p:sp>
    </p:spTree>
    <p:extLst>
      <p:ext uri="{BB962C8B-B14F-4D97-AF65-F5344CB8AC3E}">
        <p14:creationId xmlns:p14="http://schemas.microsoft.com/office/powerpoint/2010/main" val="219186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8028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Vortex shedding - Wikipedia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392" y="2128888"/>
            <a:ext cx="5813688" cy="290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16802" y="796836"/>
            <a:ext cx="86920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Wake pattern generated in due to the vortex shedding. (Karman Vortex Street)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08343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88720" y="5375367"/>
            <a:ext cx="378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Generated lift forces due to the vortex shedding</a:t>
            </a:r>
            <a:endParaRPr lang="en-GB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5"/>
          <a:stretch/>
        </p:blipFill>
        <p:spPr>
          <a:xfrm>
            <a:off x="888273" y="1130364"/>
            <a:ext cx="4637315" cy="4054832"/>
          </a:xfrm>
          <a:prstGeom prst="rect">
            <a:avLst/>
          </a:prstGeom>
        </p:spPr>
      </p:pic>
      <p:pic>
        <p:nvPicPr>
          <p:cNvPr id="3076" name="Picture 4" descr="Vortex-induced vibration - Wikipedia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718" y="1632087"/>
            <a:ext cx="3860918" cy="2913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>
          <a:xfrm>
            <a:off x="5463648" y="2756988"/>
            <a:ext cx="1600200" cy="5052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39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63" y="280853"/>
            <a:ext cx="4049331" cy="2818702"/>
          </a:xfrm>
          <a:prstGeom prst="rect">
            <a:avLst/>
          </a:prstGeom>
        </p:spPr>
      </p:pic>
      <p:pic>
        <p:nvPicPr>
          <p:cNvPr id="6150" name="Picture 6" descr="Offshore oil drilling sce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1658" y="62440"/>
            <a:ext cx="3172959" cy="607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96832" y="3331030"/>
            <a:ext cx="3931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High rising buildings – Prone to flow induced vibrations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616379" y="3099555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Off-shore pipelines/ structures are suspected to VIV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3691" y="4131445"/>
            <a:ext cx="4612347" cy="249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9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Wake and separation points in tall building. Source: (The weather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416" y="515846"/>
            <a:ext cx="7714796" cy="624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368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509720" y="363488"/>
            <a:ext cx="38075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de-DE" sz="4800" b="1" dirty="0" smtClean="0">
                <a:solidFill>
                  <a:srgbClr val="003865"/>
                </a:solidFill>
              </a:rPr>
              <a:t>Objectives</a:t>
            </a:r>
            <a:endParaRPr lang="en-US" altLang="de-DE" sz="4800" b="1" dirty="0">
              <a:solidFill>
                <a:srgbClr val="003865"/>
              </a:solidFill>
            </a:endParaRPr>
          </a:p>
        </p:txBody>
      </p:sp>
      <p:sp>
        <p:nvSpPr>
          <p:cNvPr id="4" name="Rechteck 2"/>
          <p:cNvSpPr>
            <a:spLocks noChangeArrowheads="1"/>
          </p:cNvSpPr>
          <p:nvPr/>
        </p:nvSpPr>
        <p:spPr bwMode="auto">
          <a:xfrm>
            <a:off x="1524000" y="6584898"/>
            <a:ext cx="9144000" cy="26064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de-DE" sz="2400"/>
          </a:p>
        </p:txBody>
      </p:sp>
      <p:sp>
        <p:nvSpPr>
          <p:cNvPr id="5" name="TextBox 4"/>
          <p:cNvSpPr txBox="1"/>
          <p:nvPr/>
        </p:nvSpPr>
        <p:spPr>
          <a:xfrm>
            <a:off x="640081" y="2194560"/>
            <a:ext cx="111948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Obtain a conceptual understanding of the phenomenon and review existing models of VIVACE converters.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Design a mathematical model to analyze the performance of a vortex-induced vibration converter.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Design a lab-scale prototype.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Validate the prototype.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Calculate design specifications for different application scales.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649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187063"/>
              </p:ext>
            </p:extLst>
          </p:nvPr>
        </p:nvGraphicFramePr>
        <p:xfrm>
          <a:off x="1267092" y="1338948"/>
          <a:ext cx="10456830" cy="5394952"/>
        </p:xfrm>
        <a:graphic>
          <a:graphicData uri="http://schemas.openxmlformats.org/drawingml/2006/table">
            <a:tbl>
              <a:tblPr firstRow="1" bandRow="1"/>
              <a:tblGrid>
                <a:gridCol w="1308690"/>
                <a:gridCol w="304938"/>
                <a:gridCol w="304938"/>
                <a:gridCol w="304938"/>
                <a:gridCol w="304938"/>
                <a:gridCol w="304938"/>
                <a:gridCol w="304938"/>
                <a:gridCol w="304938"/>
                <a:gridCol w="304938"/>
                <a:gridCol w="304938"/>
                <a:gridCol w="304938"/>
                <a:gridCol w="304938"/>
                <a:gridCol w="304938"/>
                <a:gridCol w="304938"/>
                <a:gridCol w="304938"/>
                <a:gridCol w="304938"/>
                <a:gridCol w="304938"/>
                <a:gridCol w="304938"/>
                <a:gridCol w="304938"/>
                <a:gridCol w="304938"/>
                <a:gridCol w="304938"/>
                <a:gridCol w="304938"/>
                <a:gridCol w="304938"/>
                <a:gridCol w="304938"/>
                <a:gridCol w="304938"/>
                <a:gridCol w="304938"/>
                <a:gridCol w="304938"/>
                <a:gridCol w="304938"/>
                <a:gridCol w="304938"/>
                <a:gridCol w="304938"/>
                <a:gridCol w="304938"/>
              </a:tblGrid>
              <a:tr h="144015"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D0D0D"/>
                          </a:solidFill>
                          <a:effectLst/>
                          <a:latin typeface="Arial" panose="020B0604020202020204" pitchFamily="34" charset="0"/>
                        </a:rPr>
                        <a:t>Weeks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endParaRPr lang="en-GB" sz="800" b="0" i="0" u="none" strike="noStrike" dirty="0">
                        <a:solidFill>
                          <a:srgbClr val="0D0D0D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12" marR="38547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3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Finalizing the project topic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3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 proposal presentation submission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3F4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497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Literature review about vortex induced vibration and VIVACE converter models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3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Literature review about non linear vibrations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3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Literature review about power take-off systems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3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Understaning of existing mathematical models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3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Mid Video Presentation and viva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3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Develop a mathematical model for VIVACE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6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 and simulation of the scaled-lab prototype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3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Demonstration</a:t>
                      </a:r>
                      <a:b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6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Lab prototype fabrication (without generator)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3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Lab. Testing </a:t>
                      </a: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</a:t>
                      </a:r>
                      <a:b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3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 of the generator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46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Study possible improvements to the system</a:t>
                      </a: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 dirty="0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2F75B5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3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Lab. Testing </a:t>
                      </a: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II</a:t>
                      </a:r>
                      <a:b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4334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Final </a:t>
                      </a:r>
                      <a: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Evaluations</a:t>
                      </a:r>
                      <a:br>
                        <a:rPr lang="en-GB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212" marR="3212" marT="3212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 marL="3212" marR="3212" marT="3212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</a:tbl>
          </a:graphicData>
        </a:graphic>
      </p:graphicFrame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09720" y="363488"/>
            <a:ext cx="380755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de-DE" sz="4800" b="1" dirty="0" smtClean="0">
                <a:solidFill>
                  <a:srgbClr val="003865"/>
                </a:solidFill>
              </a:rPr>
              <a:t>Timeline</a:t>
            </a:r>
            <a:endParaRPr lang="en-US" altLang="de-DE" sz="4800" b="1" dirty="0">
              <a:solidFill>
                <a:srgbClr val="0038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077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649687" y="6113418"/>
            <a:ext cx="4905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Strouhal</a:t>
            </a:r>
            <a:r>
              <a:rPr lang="en-US" sz="1400" b="1" dirty="0" smtClean="0"/>
              <a:t> number variation with Re for smooth circular cylinder</a:t>
            </a:r>
            <a:endParaRPr lang="en-GB" sz="1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07869" y="457199"/>
            <a:ext cx="933994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Strouhal</a:t>
            </a:r>
            <a:r>
              <a:rPr lang="en-US" sz="2800" b="1" dirty="0" smtClean="0"/>
              <a:t> Number</a:t>
            </a:r>
          </a:p>
          <a:p>
            <a:endParaRPr lang="en-US" b="1" dirty="0" smtClean="0"/>
          </a:p>
          <a:p>
            <a:r>
              <a:rPr lang="en-US" dirty="0" smtClean="0"/>
              <a:t>The vortex shedding frequency from a stationary cylinder depends on the </a:t>
            </a:r>
            <a:r>
              <a:rPr lang="en-US" b="1" dirty="0" err="1" smtClean="0"/>
              <a:t>Strouhal</a:t>
            </a:r>
            <a:r>
              <a:rPr lang="en-US" b="1" dirty="0" smtClean="0"/>
              <a:t> number (St).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561701" y="2666290"/>
                <a:ext cx="4186647" cy="2548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r>
                  <a:rPr lang="en-US" sz="2400" b="0" dirty="0" smtClean="0"/>
                  <a:t/>
                </a:r>
                <a:br>
                  <a:rPr lang="en-US" sz="2400" b="0" dirty="0" smtClean="0"/>
                </a:br>
                <a:endParaRPr lang="en-US" sz="2400" b="0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Where,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𝑆𝑡𝑟𝑜𝑢h𝑎𝑙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𝑉𝑜𝑟𝑡𝑒𝑥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𝑠h𝑒𝑑𝑑𝑖𝑛𝑔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𝑓𝑟𝑒𝑞𝑢𝑒𝑛𝑐𝑦</m:t>
                      </m:r>
                    </m:oMath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𝐹𝑙𝑜𝑤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𝑣𝑒𝑙𝑜𝑐𝑖𝑡𝑦</m:t>
                      </m:r>
                    </m:oMath>
                  </m:oMathPara>
                </a14:m>
                <a:endParaRPr lang="en-US" sz="1400" b="0" dirty="0" smtClean="0"/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01" y="2666290"/>
                <a:ext cx="4186647" cy="2548968"/>
              </a:xfrm>
              <a:prstGeom prst="rect">
                <a:avLst/>
              </a:prstGeom>
              <a:blipFill rotWithShape="0">
                <a:blip r:embed="rId2"/>
                <a:stretch>
                  <a:fillRect l="-11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866" y="1947156"/>
            <a:ext cx="7014743" cy="398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35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00" y="412048"/>
            <a:ext cx="5164969" cy="39314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36470" y="4842301"/>
            <a:ext cx="3780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For linear vibration highest Magnification occurs at the resonance frequency</a:t>
            </a:r>
            <a:endParaRPr lang="en-GB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6835229" y="4786767"/>
            <a:ext cx="4744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Amplitude vs Reduced velocity plotted for a smooth cylinder in water (black dots) -  (</a:t>
            </a:r>
            <a:r>
              <a:rPr lang="en-GB" sz="1400" dirty="0"/>
              <a:t>Williamson &amp; </a:t>
            </a:r>
            <a:r>
              <a:rPr lang="en-GB" sz="1400" dirty="0" err="1"/>
              <a:t>Roshko</a:t>
            </a:r>
            <a:r>
              <a:rPr lang="en-GB" sz="1400" dirty="0"/>
              <a:t> </a:t>
            </a:r>
            <a:r>
              <a:rPr lang="en-GB" sz="1400" dirty="0" smtClean="0"/>
              <a:t>1988</a:t>
            </a:r>
            <a:r>
              <a:rPr lang="en-US" sz="1400" dirty="0"/>
              <a:t>)</a:t>
            </a:r>
            <a:endParaRPr lang="en-US" sz="1400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363" y="673442"/>
            <a:ext cx="5170540" cy="38594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572984" y="1188885"/>
                <a:ext cx="2880360" cy="438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𝑤𝑎𝑡𝑒𝑟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den>
                    </m:f>
                  </m:oMath>
                </a14:m>
                <a:endParaRPr lang="en-GB" sz="1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2984" y="1188885"/>
                <a:ext cx="2880360" cy="43832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294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561</Words>
  <Application>Microsoft Office PowerPoint</Application>
  <PresentationFormat>Widescreen</PresentationFormat>
  <Paragraphs>605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20</cp:revision>
  <dcterms:created xsi:type="dcterms:W3CDTF">2025-01-30T15:30:22Z</dcterms:created>
  <dcterms:modified xsi:type="dcterms:W3CDTF">2025-01-30T19:53:29Z</dcterms:modified>
</cp:coreProperties>
</file>