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8" r:id="rId7"/>
    <p:sldId id="264" r:id="rId8"/>
    <p:sldId id="261" r:id="rId9"/>
    <p:sldId id="265" r:id="rId10"/>
    <p:sldId id="266" r:id="rId11"/>
    <p:sldId id="276" r:id="rId12"/>
    <p:sldId id="263" r:id="rId13"/>
    <p:sldId id="267" r:id="rId14"/>
    <p:sldId id="275" r:id="rId15"/>
    <p:sldId id="269" r:id="rId16"/>
    <p:sldId id="270" r:id="rId17"/>
    <p:sldId id="271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VIVCONV\eval\ES81\ES81_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VIVCONV\eval\ES81\ES81_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78655682874312"/>
          <c:y val="3.2376728020510809E-2"/>
          <c:w val="0.75996075091589599"/>
          <c:h val="0.80734748747606289"/>
        </c:manualLayout>
      </c:layout>
      <c:scatterChart>
        <c:scatterStyle val="smoothMarker"/>
        <c:varyColors val="0"/>
        <c:ser>
          <c:idx val="0"/>
          <c:order val="0"/>
          <c:tx>
            <c:v>y_max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Sheet1!$D$4:$D$12</c:f>
              <c:numCache>
                <c:formatCode>General</c:formatCode>
                <c:ptCount val="9"/>
                <c:pt idx="0">
                  <c:v>2.4499999999999999E-3</c:v>
                </c:pt>
                <c:pt idx="1">
                  <c:v>8.3999999999999995E-3</c:v>
                </c:pt>
                <c:pt idx="2">
                  <c:v>2.5000000000000001E-2</c:v>
                </c:pt>
                <c:pt idx="3">
                  <c:v>7.1999999999999995E-2</c:v>
                </c:pt>
                <c:pt idx="4">
                  <c:v>4.2999999999999997E-2</c:v>
                </c:pt>
                <c:pt idx="5">
                  <c:v>2.5000000000000001E-2</c:v>
                </c:pt>
                <c:pt idx="6">
                  <c:v>2.3E-2</c:v>
                </c:pt>
                <c:pt idx="7">
                  <c:v>0.02</c:v>
                </c:pt>
                <c:pt idx="8">
                  <c:v>1.7999999999999999E-2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AE-43C6-AEC3-827F5D7206EB}"/>
            </c:ext>
          </c:extLst>
        </c:ser>
        <c:ser>
          <c:idx val="1"/>
          <c:order val="1"/>
          <c:tx>
            <c:v>f_cyl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Sheet1!$E$4:$E$12</c:f>
              <c:numCache>
                <c:formatCode>General</c:formatCode>
                <c:ptCount val="9"/>
                <c:pt idx="0">
                  <c:v>4.0400000000000002E-3</c:v>
                </c:pt>
                <c:pt idx="1">
                  <c:v>6.5600000000000007E-3</c:v>
                </c:pt>
                <c:pt idx="2">
                  <c:v>7.1399999999999996E-3</c:v>
                </c:pt>
                <c:pt idx="3">
                  <c:v>1.0240000000000001E-2</c:v>
                </c:pt>
                <c:pt idx="4">
                  <c:v>1.1120000000000001E-2</c:v>
                </c:pt>
                <c:pt idx="5">
                  <c:v>1.269E-2</c:v>
                </c:pt>
                <c:pt idx="6">
                  <c:v>1.371E-2</c:v>
                </c:pt>
                <c:pt idx="7">
                  <c:v>1.704E-2</c:v>
                </c:pt>
                <c:pt idx="8">
                  <c:v>1.8440000000000002E-2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AE-43C6-AEC3-827F5D720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4419295"/>
        <c:axId val="1396784975"/>
      </c:scatterChart>
      <c:valAx>
        <c:axId val="151441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784975"/>
        <c:crosses val="autoZero"/>
        <c:crossBetween val="midCat"/>
      </c:valAx>
      <c:valAx>
        <c:axId val="139678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y_max</a:t>
                </a:r>
                <a:r>
                  <a:rPr lang="en-US" baseline="0"/>
                  <a:t> (m) and f_cyl (Hz)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4192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v>y_L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Sheet1!$Q$3:$Q$13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Sheet1!$T$3:$T$13</c:f>
              <c:numCache>
                <c:formatCode>0.00E+00</c:formatCode>
                <c:ptCount val="11"/>
                <c:pt idx="0">
                  <c:v>1.4999999999999999E-4</c:v>
                </c:pt>
                <c:pt idx="1">
                  <c:v>8.0000000000000004E-4</c:v>
                </c:pt>
                <c:pt idx="2">
                  <c:v>2.14E-3</c:v>
                </c:pt>
                <c:pt idx="3">
                  <c:v>2.5899999999999999E-2</c:v>
                </c:pt>
                <c:pt idx="4">
                  <c:v>6.9800000000000001E-2</c:v>
                </c:pt>
                <c:pt idx="5">
                  <c:v>6.1330000000000003E-2</c:v>
                </c:pt>
                <c:pt idx="6">
                  <c:v>5.1499999999999997E-2</c:v>
                </c:pt>
                <c:pt idx="7">
                  <c:v>5.3499999999999999E-2</c:v>
                </c:pt>
                <c:pt idx="8">
                  <c:v>0.05</c:v>
                </c:pt>
                <c:pt idx="9">
                  <c:v>3.8800000000000001E-2</c:v>
                </c:pt>
                <c:pt idx="10">
                  <c:v>1.8550000000000001E-2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47-4F00-B9C1-9836AB0E5A0C}"/>
            </c:ext>
          </c:extLst>
        </c:ser>
        <c:ser>
          <c:idx val="0"/>
          <c:order val="1"/>
          <c:tx>
            <c:v>f_v x 0.01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Sheet1!$Q$3:$Q$13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Sheet1!$U$3:$U$13</c:f>
              <c:numCache>
                <c:formatCode>General</c:formatCode>
                <c:ptCount val="11"/>
                <c:pt idx="0">
                  <c:v>1.72E-3</c:v>
                </c:pt>
                <c:pt idx="1">
                  <c:v>3.6600000000000001E-3</c:v>
                </c:pt>
                <c:pt idx="2">
                  <c:v>5.8700000000000002E-3</c:v>
                </c:pt>
                <c:pt idx="3">
                  <c:v>9.1000000000000004E-3</c:v>
                </c:pt>
                <c:pt idx="4">
                  <c:v>9.41E-3</c:v>
                </c:pt>
                <c:pt idx="5">
                  <c:v>1.0160000000000001E-2</c:v>
                </c:pt>
                <c:pt idx="6">
                  <c:v>9.6699999999999998E-3</c:v>
                </c:pt>
                <c:pt idx="7">
                  <c:v>9.9699999999999997E-3</c:v>
                </c:pt>
                <c:pt idx="8">
                  <c:v>1.0409999999999999E-2</c:v>
                </c:pt>
                <c:pt idx="9">
                  <c:v>1.1220000000000001E-2</c:v>
                </c:pt>
                <c:pt idx="10">
                  <c:v>1.355E-2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D47-4F00-B9C1-9836AB0E5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400623"/>
        <c:axId val="1411405615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f_cyl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Sheet1!$Q$3:$Q$13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Sheet1!$S$3:$S$13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0.17199999999999999</c:v>
                      </c:pt>
                      <c:pt idx="1">
                        <c:v>0.36599999999999999</c:v>
                      </c:pt>
                      <c:pt idx="2">
                        <c:v>0.58699999999999997</c:v>
                      </c:pt>
                      <c:pt idx="3">
                        <c:v>0.91</c:v>
                      </c:pt>
                      <c:pt idx="4">
                        <c:v>0.94099999999999995</c:v>
                      </c:pt>
                      <c:pt idx="5">
                        <c:v>1.016</c:v>
                      </c:pt>
                      <c:pt idx="6">
                        <c:v>0.96699999999999997</c:v>
                      </c:pt>
                      <c:pt idx="7">
                        <c:v>0.997</c:v>
                      </c:pt>
                      <c:pt idx="8">
                        <c:v>1.0409999999999999</c:v>
                      </c:pt>
                      <c:pt idx="9">
                        <c:v>1.1220000000000001</c:v>
                      </c:pt>
                      <c:pt idx="10">
                        <c:v>1.355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6D47-4F00-B9C1-9836AB0E5A0C}"/>
                  </c:ext>
                </c:extLst>
              </c15:ser>
            </c15:filteredScatterSeries>
          </c:ext>
        </c:extLst>
      </c:scatterChart>
      <c:valAx>
        <c:axId val="1411400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05615"/>
        <c:crosses val="autoZero"/>
        <c:crossBetween val="midCat"/>
      </c:valAx>
      <c:valAx>
        <c:axId val="141140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y_max(m) and f_cyl (Hz)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00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fluidstructs.2003.12.004" TargetMode="External"/><Relationship Id="rId2" Type="http://schemas.openxmlformats.org/officeDocument/2006/relationships/hyperlink" Target="https://doi.org/10.1016/j.jsv.2010.07.0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5/1.295791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654"/>
            <a:ext cx="9144000" cy="220892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DESIGN AND REALIZATION OF VORTEX-INDUCED VIBRATION CONVERTER</a:t>
            </a: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3433"/>
            <a:ext cx="9144000" cy="227341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j-lt"/>
              </a:rPr>
              <a:t> LIYANAGE A.L.D.N. (E/19/218)</a:t>
            </a:r>
          </a:p>
          <a:p>
            <a:r>
              <a:rPr lang="en-US" sz="1600" dirty="0" smtClean="0">
                <a:latin typeface="+mj-lt"/>
              </a:rPr>
              <a:t>Supervised by Dr. Lalith N. Wickramarathna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Department of Mechanical Engineering</a:t>
            </a:r>
          </a:p>
          <a:p>
            <a:r>
              <a:rPr lang="en-US" sz="1600" dirty="0" smtClean="0">
                <a:latin typeface="+mj-lt"/>
              </a:rPr>
              <a:t>Faculty of Engineering</a:t>
            </a:r>
          </a:p>
          <a:p>
            <a:r>
              <a:rPr lang="en-US" sz="1600" dirty="0" smtClean="0">
                <a:latin typeface="+mj-lt"/>
              </a:rPr>
              <a:t>University of Peradeniya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9F453-CF68-44D1-AFA8-1F9C8E39F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" r="54141"/>
          <a:stretch/>
        </p:blipFill>
        <p:spPr>
          <a:xfrm>
            <a:off x="114103" y="5970270"/>
            <a:ext cx="2479394" cy="78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03" y="5809703"/>
            <a:ext cx="2819794" cy="943107"/>
          </a:xfrm>
          <a:prstGeom prst="rect">
            <a:avLst/>
          </a:prstGeom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639616" y="5970271"/>
            <a:ext cx="6912768" cy="7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800" b="1" dirty="0" smtClean="0"/>
              <a:t>ME420- </a:t>
            </a:r>
            <a:r>
              <a:rPr lang="en-US" altLang="de-DE" sz="1800" b="1" dirty="0"/>
              <a:t>Mechanical Engineering </a:t>
            </a:r>
            <a:r>
              <a:rPr lang="en-US" altLang="de-DE" sz="1800" b="1" dirty="0" smtClean="0"/>
              <a:t>Individual Research </a:t>
            </a:r>
            <a:r>
              <a:rPr lang="en-US" altLang="de-DE" sz="1800" b="1" dirty="0"/>
              <a:t>Project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b="1" dirty="0" smtClean="0"/>
              <a:t>ES81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smtClean="0"/>
              <a:t>June, 2025</a:t>
            </a:r>
            <a:endParaRPr lang="en-US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355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0762"/>
            <a:ext cx="10515600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7" y="1819275"/>
            <a:ext cx="6866568" cy="4783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05515" y="895945"/>
                <a:ext cx="3950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Model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, values proposed by </a:t>
                </a:r>
                <a:r>
                  <a:rPr lang="en-US" sz="1400" dirty="0" err="1" smtClean="0"/>
                  <a:t>Ogink</a:t>
                </a:r>
                <a:r>
                  <a:rPr lang="en-US" sz="1400" dirty="0" smtClean="0"/>
                  <a:t> and </a:t>
                </a:r>
                <a:r>
                  <a:rPr lang="en-US" sz="1400" dirty="0" err="1" smtClean="0"/>
                  <a:t>Metrikine</a:t>
                </a:r>
                <a:r>
                  <a:rPr lang="en-US" sz="1400" dirty="0" smtClean="0"/>
                  <a:t> (2010) were used</a:t>
                </a:r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15" y="895945"/>
                <a:ext cx="3950863" cy="523220"/>
              </a:xfrm>
              <a:prstGeom prst="rect">
                <a:avLst/>
              </a:prstGeom>
              <a:blipFill>
                <a:blip r:embed="rId3"/>
                <a:stretch>
                  <a:fillRect l="-463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Wake-Oscillator </a:t>
            </a:r>
            <a:r>
              <a:rPr lang="en-US" sz="3200" b="1" dirty="0" smtClean="0">
                <a:latin typeface="+mn-lt"/>
              </a:rPr>
              <a:t>model Implementation</a:t>
            </a:r>
            <a:endParaRPr lang="en-US" sz="32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523" y="1621389"/>
            <a:ext cx="2178969" cy="15408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300" y="3815733"/>
            <a:ext cx="3208770" cy="2587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92636" y="6402985"/>
            <a:ext cx="381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Amplitude vs Reduced velocity plotted for a smooth cylinder in water (black dots) -  (Williamson &amp; </a:t>
            </a:r>
            <a:r>
              <a:rPr lang="en-US" sz="1000" dirty="0" err="1"/>
              <a:t>Roshko</a:t>
            </a:r>
            <a:r>
              <a:rPr lang="en-US" sz="1000" dirty="0"/>
              <a:t> 1988)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30884" y="1540521"/>
            <a:ext cx="12764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Upper branch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54008" y="1530868"/>
            <a:ext cx="12764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Lower branch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2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359135"/>
              </p:ext>
            </p:extLst>
          </p:nvPr>
        </p:nvGraphicFramePr>
        <p:xfrm>
          <a:off x="2511963" y="1165239"/>
          <a:ext cx="7168074" cy="505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Wake-Oscillator </a:t>
            </a:r>
            <a:r>
              <a:rPr lang="en-US" sz="3200" b="1" dirty="0" smtClean="0">
                <a:latin typeface="+mn-lt"/>
              </a:rPr>
              <a:t>model response</a:t>
            </a:r>
            <a:endParaRPr lang="en-US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2052" y="6117651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Maximum amplitude and frequency variation with reduced velocity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58731" y="1308972"/>
            <a:ext cx="2317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Synchronization/lock- in region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132177" y="1370717"/>
            <a:ext cx="8389" cy="42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292078" y="1370717"/>
            <a:ext cx="8389" cy="42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2177" y="1550999"/>
            <a:ext cx="2168290" cy="4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PTO System </a:t>
            </a:r>
            <a:r>
              <a:rPr lang="en-US" sz="3200" b="1" dirty="0">
                <a:latin typeface="+mn-lt"/>
              </a:rPr>
              <a:t>I</a:t>
            </a:r>
            <a:r>
              <a:rPr lang="en-US" sz="3200" b="1" dirty="0" smtClean="0">
                <a:latin typeface="+mn-lt"/>
              </a:rPr>
              <a:t>mplementation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0762"/>
            <a:ext cx="10515600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Implementation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92330" y="2130196"/>
                <a:ext cx="3259823" cy="293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Damping induced by the DC generator on the oscillator,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RS755 12V DC motor has k=0.1,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US" dirty="0" smtClean="0"/>
                  <a:t>then,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30" y="2130196"/>
                <a:ext cx="3259823" cy="2932021"/>
              </a:xfrm>
              <a:prstGeom prst="rect">
                <a:avLst/>
              </a:prstGeom>
              <a:blipFill>
                <a:blip r:embed="rId2"/>
                <a:stretch>
                  <a:fillRect l="-168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8" y="2130196"/>
            <a:ext cx="8432867" cy="3509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27477" y="4187439"/>
                <a:ext cx="794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77" y="4187439"/>
                <a:ext cx="7947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Power output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061" y="1421229"/>
            <a:ext cx="5265029" cy="3155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7" y="1421229"/>
            <a:ext cx="5168317" cy="311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88" y="2835219"/>
            <a:ext cx="929399" cy="307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634" y="4640950"/>
            <a:ext cx="2894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Cylinder motion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970474" y="4672620"/>
            <a:ext cx="2894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Power generation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264699" y="5622046"/>
            <a:ext cx="1078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According to the simulation with the RS775 motor 75 </a:t>
            </a:r>
            <a:r>
              <a:rPr lang="en-US" sz="1600" dirty="0" err="1" smtClean="0"/>
              <a:t>mW</a:t>
            </a:r>
            <a:r>
              <a:rPr lang="en-US" sz="1600" dirty="0" smtClean="0"/>
              <a:t> power can be generated at the resonance frequency.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56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892686"/>
            <a:ext cx="9144000" cy="1072628"/>
          </a:xfrm>
        </p:spPr>
        <p:txBody>
          <a:bodyPr/>
          <a:lstStyle/>
          <a:p>
            <a:r>
              <a:rPr lang="en-US" b="1" dirty="0" smtClean="0"/>
              <a:t>Prototype 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2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Constraints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0762"/>
                <a:ext cx="10515600" cy="52682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According to the requirements and availability device can be tested in towing tank or in a Flume.</a:t>
                </a:r>
              </a:p>
              <a:p>
                <a:r>
                  <a:rPr lang="en-US" sz="2000" dirty="0" smtClean="0"/>
                  <a:t>To observe vortex shedding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∈(300, 3×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Amplitude of the oscillation depends on the cylinder diameter. ( high D =&gt; high amplitudes).</a:t>
                </a:r>
              </a:p>
              <a:p>
                <a:r>
                  <a:rPr lang="en-US" sz="2000" dirty="0" smtClean="0"/>
                  <a:t>Span-wise length of the cylinder should be according to the </a:t>
                </a:r>
                <a:r>
                  <a:rPr lang="en-US" sz="2000" dirty="0" smtClean="0"/>
                  <a:t>table below.</a:t>
                </a:r>
                <a:endParaRPr lang="en-US" sz="2000" dirty="0" smtClean="0"/>
              </a:p>
              <a:p>
                <a:r>
                  <a:rPr lang="en-US" sz="2000" dirty="0" smtClean="0"/>
                  <a:t>VIV amplitude get significantly effected if bottom gap ratio,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&lt;0.7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0762"/>
                <a:ext cx="10515600" cy="526828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39" y="4358136"/>
            <a:ext cx="2617365" cy="2007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7"/>
          <a:stretch/>
        </p:blipFill>
        <p:spPr>
          <a:xfrm>
            <a:off x="647700" y="4358136"/>
            <a:ext cx="5105998" cy="16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1650" y="6062292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smtClean="0"/>
              <a:t>Sumer and </a:t>
            </a:r>
            <a:r>
              <a:rPr lang="en-US" sz="1000" dirty="0" err="1" smtClean="0"/>
              <a:t>Fredsoe</a:t>
            </a:r>
            <a:r>
              <a:rPr lang="en-US" sz="1000" dirty="0" smtClean="0"/>
              <a:t> (2006)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05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20m Flume check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88862"/>
            <a:ext cx="10934700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u="sng" dirty="0"/>
          </a:p>
          <a:p>
            <a:r>
              <a:rPr lang="en-US" sz="2000" dirty="0" smtClean="0"/>
              <a:t>Dimensions </a:t>
            </a:r>
          </a:p>
          <a:p>
            <a:pPr lvl="1"/>
            <a:r>
              <a:rPr lang="en-US" sz="1600" dirty="0" smtClean="0"/>
              <a:t>Width = 400mm</a:t>
            </a:r>
          </a:p>
          <a:p>
            <a:pPr lvl="1"/>
            <a:r>
              <a:rPr lang="en-US" sz="1600" dirty="0" smtClean="0"/>
              <a:t>Maximum water level = 380mm</a:t>
            </a:r>
            <a:endParaRPr lang="en-US" sz="2000" dirty="0" smtClean="0"/>
          </a:p>
          <a:p>
            <a:r>
              <a:rPr lang="en-US" sz="2000" dirty="0" smtClean="0"/>
              <a:t>Flume Velocity profile was tested using current meter. Maximum possible velocity (stable) is 0.47 m/s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49" y="3931394"/>
            <a:ext cx="3234816" cy="2129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87" y="3603090"/>
            <a:ext cx="4714613" cy="265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88" y="197928"/>
            <a:ext cx="3433712" cy="22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Prototype Scaling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425" y="1305640"/>
                <a:ext cx="10725150" cy="526828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Cylinder diameter = 80mm</a:t>
                </a:r>
              </a:p>
              <a:p>
                <a:r>
                  <a:rPr lang="en-US" sz="2000" dirty="0" smtClean="0"/>
                  <a:t>Maximum obtainable Reynold’s number, 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=0.45×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=3.6×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/>
                  <a:t>Cylinder length = 330 mm (table #)</a:t>
                </a:r>
              </a:p>
              <a:p>
                <a:r>
                  <a:rPr lang="en-US" sz="2000" dirty="0" smtClean="0"/>
                  <a:t>Vortex shedding frequency,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=1.125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 smtClean="0"/>
                  <a:t> to observe synchronization.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1.125&gt;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1.125×2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b="0" dirty="0" smtClean="0"/>
              </a:p>
              <a:p>
                <a:r>
                  <a:rPr lang="en-US" sz="2000" dirty="0" smtClean="0"/>
                  <a:t>Hence for stiffness of single spring,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25" y="1305640"/>
                <a:ext cx="10725150" cy="5268286"/>
              </a:xfrm>
              <a:blipFill>
                <a:blip r:embed="rId2"/>
                <a:stretch>
                  <a:fillRect l="-511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Prototype design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3425" y="1305640"/>
            <a:ext cx="10725150" cy="5268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Prototype was developed in SolidWorks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472"/>
            <a:ext cx="3026014" cy="401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08" y="2206472"/>
            <a:ext cx="2443863" cy="2086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214" y="2206472"/>
            <a:ext cx="2290894" cy="2086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971" y="2206472"/>
            <a:ext cx="1984387" cy="2086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214" y="4319158"/>
            <a:ext cx="2082310" cy="2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Ongoing Fabrication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3425" y="1305640"/>
            <a:ext cx="10725150" cy="5268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Materials have selected and purchased.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" y="1916803"/>
            <a:ext cx="4043494" cy="2293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48" y="1676546"/>
            <a:ext cx="4503956" cy="253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323" y="1676546"/>
            <a:ext cx="1590881" cy="43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INTRODUCTION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/>
              <a:t>When a fluid flows past a bluff body, such as a cylinder vortex shedding occurs and it generate oscillating transverse force component on the cylinder.</a:t>
            </a:r>
          </a:p>
          <a:p>
            <a:r>
              <a:rPr lang="en-US" sz="2000" dirty="0" smtClean="0"/>
              <a:t>If the cylinder is free to oscillate/vibrate, vortex induced vibrations occurs.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8" y="3155761"/>
            <a:ext cx="3589803" cy="3138910"/>
          </a:xfrm>
          <a:prstGeom prst="rect">
            <a:avLst/>
          </a:prstGeom>
        </p:spPr>
      </p:pic>
      <p:pic>
        <p:nvPicPr>
          <p:cNvPr id="7" name="Picture 4" descr="Vortex-induced vibration - Wikipedia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53" y="3502638"/>
            <a:ext cx="3285768" cy="23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72018" y="6191075"/>
            <a:ext cx="28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Variation of the lift coefficient on the cylinder with time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4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References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3425" y="1305640"/>
            <a:ext cx="10725150" cy="52682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Ogink</a:t>
            </a:r>
            <a:r>
              <a:rPr lang="en-US" sz="1800" dirty="0"/>
              <a:t>, R.H.M. and </a:t>
            </a:r>
            <a:r>
              <a:rPr lang="en-US" sz="1800" dirty="0" err="1"/>
              <a:t>Metrikine</a:t>
            </a:r>
            <a:r>
              <a:rPr lang="en-US" sz="1800" dirty="0"/>
              <a:t>, A.V. (2010). A wake oscillator with frequency dependent coupling for the modeling of vortex-induced vibration. </a:t>
            </a:r>
            <a:r>
              <a:rPr lang="en-US" sz="1800" i="1" dirty="0"/>
              <a:t>Journal of Sound and Vibration</a:t>
            </a:r>
            <a:r>
              <a:rPr lang="en-US" sz="1800" dirty="0"/>
              <a:t>, 329(26), pp.5452–5473. </a:t>
            </a:r>
            <a:r>
              <a:rPr lang="en-US" sz="1800" dirty="0" err="1"/>
              <a:t>doi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doi.org/10.1016/j.jsv.2010.07.008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</a:t>
            </a:r>
            <a:r>
              <a:rPr lang="en-US" sz="1800" dirty="0"/>
              <a:t>. </a:t>
            </a:r>
            <a:r>
              <a:rPr lang="en-US" sz="1800" dirty="0" err="1"/>
              <a:t>Mutlu</a:t>
            </a:r>
            <a:r>
              <a:rPr lang="en-US" sz="1800" dirty="0"/>
              <a:t> Sumer and </a:t>
            </a:r>
            <a:r>
              <a:rPr lang="en-US" sz="1800" dirty="0" smtClean="0"/>
              <a:t>Jorgen </a:t>
            </a:r>
            <a:r>
              <a:rPr lang="en-US" sz="1800" dirty="0" err="1" smtClean="0"/>
              <a:t>Fredsoe</a:t>
            </a:r>
            <a:r>
              <a:rPr lang="en-US" sz="1800" dirty="0" smtClean="0"/>
              <a:t> </a:t>
            </a:r>
            <a:r>
              <a:rPr lang="en-US" sz="1800" dirty="0"/>
              <a:t>(2006). </a:t>
            </a:r>
            <a:r>
              <a:rPr lang="en-US" sz="1800" i="1" dirty="0"/>
              <a:t>Hydrodynamics Around Cylindrical </a:t>
            </a:r>
            <a:r>
              <a:rPr lang="en-US" sz="1800" i="1" dirty="0" err="1"/>
              <a:t>Strucures</a:t>
            </a:r>
            <a:r>
              <a:rPr lang="en-US" sz="1800" dirty="0"/>
              <a:t>. World Scientific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Facchinetti</a:t>
            </a:r>
            <a:r>
              <a:rPr lang="en-US" sz="1800" dirty="0"/>
              <a:t>, M.L., de </a:t>
            </a:r>
            <a:r>
              <a:rPr lang="en-US" sz="1800" dirty="0" err="1"/>
              <a:t>Langre</a:t>
            </a:r>
            <a:r>
              <a:rPr lang="en-US" sz="1800" dirty="0"/>
              <a:t>, E. and </a:t>
            </a:r>
            <a:r>
              <a:rPr lang="en-US" sz="1800" dirty="0" err="1"/>
              <a:t>Biolley</a:t>
            </a:r>
            <a:r>
              <a:rPr lang="en-US" sz="1800" dirty="0"/>
              <a:t>, F. (2004). Coupling of structure and wake oscillators in vortex-induced vibrations. Journal of Fluids and Structures, 19(2), pp.123–140. </a:t>
            </a:r>
            <a:r>
              <a:rPr lang="en-US" sz="1800" dirty="0" err="1" smtClean="0"/>
              <a:t>doi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doi.org/10.1016/j.jfluidstructs.2003.12.004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Bernitsas</a:t>
            </a:r>
            <a:r>
              <a:rPr lang="en-US" sz="1800" dirty="0"/>
              <a:t>, M.M., </a:t>
            </a:r>
            <a:r>
              <a:rPr lang="en-US" sz="1800" dirty="0" err="1"/>
              <a:t>Raghavan</a:t>
            </a:r>
            <a:r>
              <a:rPr lang="en-US" sz="1800" dirty="0"/>
              <a:t>, K., Ben-Simon, Y. and Garcia, E.M.H. (2008). VIVACE (Vortex Induced Vibration Aquatic Clean Energy): A New Concept in Generation of Clean and Renewable Energy From Fluid Flow. Journal of Offshore Mechanics and Arctic Engineering, 130(4). </a:t>
            </a:r>
            <a:r>
              <a:rPr lang="en-US" sz="1800" dirty="0" err="1"/>
              <a:t>doi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://doi.org/10.1115/1.2957913</a:t>
            </a:r>
            <a:r>
              <a:rPr lang="en-US" sz="1800" dirty="0" smtClean="0"/>
              <a:t>.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4613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608925"/>
            <a:ext cx="9144000" cy="23876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INTRODUCTION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4840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vortex induced vibration converter?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32" y="2705268"/>
            <a:ext cx="2423477" cy="1829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80" y="2705374"/>
            <a:ext cx="1829055" cy="1829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06" y="2494795"/>
            <a:ext cx="2250000" cy="225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545" y="3466236"/>
            <a:ext cx="929399" cy="307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875" y="3466236"/>
            <a:ext cx="929399" cy="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OBJECTIVES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/>
              <a:t>Obtain a conceptual understanding of the phenomenon and review existing models.</a:t>
            </a:r>
          </a:p>
          <a:p>
            <a:r>
              <a:rPr lang="en-US" sz="2000" dirty="0"/>
              <a:t>Design a mathematical model to analyze the performance of a vortex-induced vibration converter.</a:t>
            </a:r>
          </a:p>
          <a:p>
            <a:r>
              <a:rPr lang="en-US" sz="2000" dirty="0"/>
              <a:t>Design a lab-scale prototype.</a:t>
            </a:r>
          </a:p>
          <a:p>
            <a:r>
              <a:rPr lang="en-US" sz="2000" dirty="0"/>
              <a:t>Fabricate the prototype</a:t>
            </a:r>
          </a:p>
          <a:p>
            <a:r>
              <a:rPr lang="en-US" sz="2000" dirty="0"/>
              <a:t>Validate the prototype.</a:t>
            </a:r>
          </a:p>
          <a:p>
            <a:r>
              <a:rPr lang="en-US" sz="2000" dirty="0"/>
              <a:t>Calculate design specifications for different application scales.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44536"/>
            <a:ext cx="2978791" cy="43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UPTO </a:t>
            </a:r>
            <a:r>
              <a:rPr lang="en-US" sz="3200" b="1" dirty="0" smtClean="0">
                <a:latin typeface="+mn-lt"/>
              </a:rPr>
              <a:t>PREVIOUS EVALUATION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/>
              <a:t>Literature survey about the existing models.</a:t>
            </a:r>
          </a:p>
          <a:p>
            <a:r>
              <a:rPr lang="en-US" sz="2000" dirty="0" smtClean="0"/>
              <a:t>Mathematical model was developed to simulate the amplitude response of the device.</a:t>
            </a:r>
          </a:p>
          <a:p>
            <a:r>
              <a:rPr lang="en-US" sz="2000" dirty="0" smtClean="0"/>
              <a:t>Basic 3D model was developed.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09" y="3474922"/>
            <a:ext cx="3399665" cy="2907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20" y="3669558"/>
            <a:ext cx="1700618" cy="22387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9514" y="4998141"/>
            <a:ext cx="1166070" cy="763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817" y="5239800"/>
            <a:ext cx="171000" cy="28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389" y="3839558"/>
            <a:ext cx="4229690" cy="581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585" y="4617805"/>
            <a:ext cx="2374239" cy="147713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329550" y="5002625"/>
            <a:ext cx="1155895" cy="1145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8360" y="6182573"/>
            <a:ext cx="28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Variation of the lift coefficient on the cylinder with time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34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UPTO PREVIOUS EVALUATION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Basic PTO design with rack and pinion mechanism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61" y="1891843"/>
            <a:ext cx="2212991" cy="47263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3394" y="2625754"/>
            <a:ext cx="645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the motor is mounted to the n2 gear shaft, angular velocity of n2 shaft,</a:t>
            </a:r>
          </a:p>
          <a:p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67" y="3305236"/>
            <a:ext cx="3524032" cy="9498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33394" y="4222602"/>
            <a:ext cx="645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/>
              <a:t>separately </a:t>
            </a:r>
            <a:r>
              <a:rPr lang="en-US" sz="1600" dirty="0"/>
              <a:t>excited DC generator is used, generated terminal voltage,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5091704"/>
            <a:ext cx="3879198" cy="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961994"/>
            <a:ext cx="9144000" cy="934011"/>
          </a:xfrm>
        </p:spPr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6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157" b="4119"/>
          <a:stretch/>
        </p:blipFill>
        <p:spPr>
          <a:xfrm>
            <a:off x="7200037" y="443148"/>
            <a:ext cx="4718097" cy="2088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Mathematical model limitations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Inability to simulate the synchronization region.</a:t>
            </a:r>
          </a:p>
          <a:p>
            <a:r>
              <a:rPr lang="en-US" sz="2000" dirty="0" smtClean="0"/>
              <a:t>Cannot simulate lift force magnification with cylinder motion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837217"/>
              </p:ext>
            </p:extLst>
          </p:nvPr>
        </p:nvGraphicFramePr>
        <p:xfrm>
          <a:off x="6096000" y="3294886"/>
          <a:ext cx="5773606" cy="334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06" y="2875436"/>
            <a:ext cx="3139740" cy="3240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3754" y="6512581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Variation of the lift coefficient on the cylinder with time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6775" y="6204804"/>
            <a:ext cx="3818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 of cylinder in a steady fluid flow</a:t>
            </a:r>
          </a:p>
          <a:p>
            <a:r>
              <a:rPr lang="sv-SE" sz="1100" dirty="0"/>
              <a:t>(Anand 1985 - from Sumer &amp; Fredsoe)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17869" y="2607399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Simulink implementation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70" y="2532895"/>
            <a:ext cx="1304968" cy="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Wake-Oscillator model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127"/>
                <a:ext cx="10515600" cy="52682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1600" dirty="0" smtClean="0"/>
                  <a:t>Initially introduced 1953 introduced by Garett </a:t>
                </a:r>
                <a:r>
                  <a:rPr lang="en-US" sz="1600" dirty="0" err="1" smtClean="0"/>
                  <a:t>Brikoff</a:t>
                </a:r>
                <a:r>
                  <a:rPr lang="en-US" sz="1600" dirty="0" smtClean="0"/>
                  <a:t>. Many developments have made throughout the years.</a:t>
                </a:r>
              </a:p>
              <a:p>
                <a:r>
                  <a:rPr lang="en-US" sz="1600" dirty="0" smtClean="0"/>
                  <a:t>Wake’s behavior and cylinder’s behavior is modeled using 2 coupled differential equations. </a:t>
                </a:r>
              </a:p>
              <a:p>
                <a:r>
                  <a:rPr lang="en-US" sz="1600" dirty="0" smtClean="0"/>
                  <a:t>In most cases Wake is modeled as Van Der Pole oscillator. </a:t>
                </a:r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Facchinetti</a:t>
                </a:r>
                <a:r>
                  <a:rPr lang="en-US" sz="1600" dirty="0" smtClean="0"/>
                  <a:t> (2004) model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𝐷𝐿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𝑉𝑌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1600" dirty="0" smtClean="0"/>
                  <a:t>where,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𝑉𝑌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127"/>
                <a:ext cx="10515600" cy="5268286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710" y="3366758"/>
            <a:ext cx="2795966" cy="2432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9644" y="5925035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err="1" smtClean="0"/>
              <a:t>Ogink</a:t>
            </a:r>
            <a:r>
              <a:rPr lang="en-US" sz="1000" dirty="0" smtClean="0"/>
              <a:t> and </a:t>
            </a:r>
            <a:r>
              <a:rPr lang="en-US" sz="1000" dirty="0" err="1" smtClean="0"/>
              <a:t>Metrikine</a:t>
            </a:r>
            <a:r>
              <a:rPr lang="en-US" sz="1000" dirty="0" smtClean="0"/>
              <a:t> (2010)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85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1153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DESIGN AND REALIZATION OF VORTEX-INDUCED VIBRATION CONVERTER</vt:lpstr>
      <vt:lpstr>INTRODUCTION</vt:lpstr>
      <vt:lpstr>INTRODUCTION</vt:lpstr>
      <vt:lpstr>OBJECTIVES</vt:lpstr>
      <vt:lpstr>UPTO PREVIOUS EVALUATION</vt:lpstr>
      <vt:lpstr>UPTO PREVIOUS EVALUATION</vt:lpstr>
      <vt:lpstr>PROGRESS</vt:lpstr>
      <vt:lpstr>Mathematical model limitations</vt:lpstr>
      <vt:lpstr>Wake-Oscillator model</vt:lpstr>
      <vt:lpstr>Wake-Oscillator model Implementation</vt:lpstr>
      <vt:lpstr>Wake-Oscillator model response</vt:lpstr>
      <vt:lpstr>PTO System Implementation</vt:lpstr>
      <vt:lpstr>Power output</vt:lpstr>
      <vt:lpstr>Prototype Development</vt:lpstr>
      <vt:lpstr>Constraints</vt:lpstr>
      <vt:lpstr>20m Flume check</vt:lpstr>
      <vt:lpstr>Prototype Scaling</vt:lpstr>
      <vt:lpstr>Prototype design</vt:lpstr>
      <vt:lpstr>Ongoing Fabrication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VORTEX INDUCED VIBRATION CONVERTER</dc:title>
  <dc:creator>Dineth Liyanage</dc:creator>
  <cp:lastModifiedBy>Dineth Liyanage</cp:lastModifiedBy>
  <cp:revision>67</cp:revision>
  <dcterms:created xsi:type="dcterms:W3CDTF">2025-06-17T14:55:23Z</dcterms:created>
  <dcterms:modified xsi:type="dcterms:W3CDTF">2025-06-19T06:19:46Z</dcterms:modified>
</cp:coreProperties>
</file>