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B55-C269-4A6F-A37C-5F62C8A691E5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5F312-0E0A-46C6-83C9-945417468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3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6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6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0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3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7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6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1E9F05-7F96-413F-8E78-AF5E466E8B0C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09155-255B-4DE9-822B-1EAB27662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3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523777"/>
            <a:ext cx="9144000" cy="1061545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AXI_PL_IRQ</a:t>
            </a:r>
            <a:endParaRPr lang="zh-TW" altLang="en-US" sz="36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6B6FD3-55B1-4766-8700-F5EEE74B5E91}"/>
              </a:ext>
            </a:extLst>
          </p:cNvPr>
          <p:cNvSpPr txBox="1"/>
          <p:nvPr/>
        </p:nvSpPr>
        <p:spPr>
          <a:xfrm>
            <a:off x="4846726" y="4912001"/>
            <a:ext cx="2627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C110112171 </a:t>
            </a:r>
            <a:r>
              <a:rPr lang="zh-TW" altLang="en-US" sz="2000" dirty="0"/>
              <a:t>吳東穎</a:t>
            </a:r>
          </a:p>
        </p:txBody>
      </p:sp>
    </p:spTree>
    <p:extLst>
      <p:ext uri="{BB962C8B-B14F-4D97-AF65-F5344CB8AC3E}">
        <p14:creationId xmlns:p14="http://schemas.microsoft.com/office/powerpoint/2010/main" val="11487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EF894-2C5E-471D-BF04-26D8BFA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示意流程</a:t>
            </a:r>
          </a:p>
        </p:txBody>
      </p:sp>
      <p:pic>
        <p:nvPicPr>
          <p:cNvPr id="1026" name="Picture 2" descr="ZYNQ的中断（一）_zynq 中断_StarLish0715的博客-CSDN博客">
            <a:extLst>
              <a:ext uri="{FF2B5EF4-FFF2-40B4-BE49-F238E27FC236}">
                <a16:creationId xmlns:a16="http://schemas.microsoft.com/office/drawing/2014/main" id="{39B1050A-7930-4583-851F-78CC40B2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441272"/>
            <a:ext cx="5837624" cy="40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EF894-2C5E-471D-BF04-26D8BFA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</a:t>
            </a:r>
            <a:r>
              <a:rPr lang="zh-TW" altLang="en-US" dirty="0"/>
              <a:t>硬體流程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B7158846-35B0-4253-AE97-BD484888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025"/>
            <a:ext cx="9144000" cy="36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EF894-2C5E-471D-BF04-26D8BFA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手冊</a:t>
            </a:r>
            <a:r>
              <a:rPr lang="en-US" altLang="zh-TW" dirty="0"/>
              <a:t>_</a:t>
            </a:r>
            <a:r>
              <a:rPr lang="zh-TW" altLang="en-US" dirty="0"/>
              <a:t>中斷向量表</a:t>
            </a:r>
          </a:p>
        </p:txBody>
      </p:sp>
      <p:pic>
        <p:nvPicPr>
          <p:cNvPr id="3074" name="Picture 2" descr="在這裡插入圖片描述">
            <a:extLst>
              <a:ext uri="{FF2B5EF4-FFF2-40B4-BE49-F238E27FC236}">
                <a16:creationId xmlns:a16="http://schemas.microsoft.com/office/drawing/2014/main" id="{187AB197-AE36-4C2E-841A-65BCF46D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949131"/>
            <a:ext cx="52768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4ABED9-C510-40C9-9BB6-D6ECCE6EBA44}"/>
              </a:ext>
            </a:extLst>
          </p:cNvPr>
          <p:cNvSpPr/>
          <p:nvPr/>
        </p:nvSpPr>
        <p:spPr>
          <a:xfrm>
            <a:off x="72390" y="234957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Roboto"/>
              </a:rPr>
              <a:t>雙核</a:t>
            </a:r>
            <a:r>
              <a:rPr lang="en-US" altLang="zh-TW" dirty="0">
                <a:latin typeface="Roboto"/>
              </a:rPr>
              <a:t>Zynq</a:t>
            </a:r>
            <a:r>
              <a:rPr lang="zh-TW" altLang="en-US" dirty="0">
                <a:latin typeface="Roboto"/>
              </a:rPr>
              <a:t>中共有</a:t>
            </a:r>
            <a:r>
              <a:rPr lang="en-US" altLang="zh-TW" dirty="0">
                <a:latin typeface="Roboto"/>
              </a:rPr>
              <a:t>20</a:t>
            </a:r>
            <a:r>
              <a:rPr lang="zh-TW" altLang="en-US" dirty="0">
                <a:latin typeface="Roboto"/>
              </a:rPr>
              <a:t>個</a:t>
            </a:r>
            <a:r>
              <a:rPr lang="en-US" altLang="zh-TW" dirty="0">
                <a:latin typeface="Roboto"/>
              </a:rPr>
              <a:t>PL</a:t>
            </a:r>
            <a:r>
              <a:rPr lang="zh-TW" altLang="en-US" dirty="0">
                <a:latin typeface="Roboto"/>
              </a:rPr>
              <a:t>到</a:t>
            </a:r>
            <a:r>
              <a:rPr lang="en-US" altLang="zh-TW" dirty="0">
                <a:latin typeface="Roboto"/>
              </a:rPr>
              <a:t>PS</a:t>
            </a:r>
            <a:r>
              <a:rPr lang="zh-TW" altLang="en-US" dirty="0">
                <a:latin typeface="Roboto"/>
              </a:rPr>
              <a:t>的中斷。</a:t>
            </a:r>
            <a:r>
              <a:rPr lang="en-US" altLang="zh-TW" dirty="0">
                <a:latin typeface="Roboto"/>
              </a:rPr>
              <a:t>IRQF[15:0]</a:t>
            </a:r>
            <a:r>
              <a:rPr lang="zh-TW" altLang="en-US" dirty="0">
                <a:latin typeface="Roboto"/>
              </a:rPr>
              <a:t>是</a:t>
            </a:r>
            <a:r>
              <a:rPr lang="en-US" altLang="zh-TW" dirty="0">
                <a:latin typeface="Roboto"/>
              </a:rPr>
              <a:t>16</a:t>
            </a:r>
            <a:r>
              <a:rPr lang="zh-TW" altLang="en-US" dirty="0">
                <a:latin typeface="Roboto"/>
              </a:rPr>
              <a:t>個共享外設中斷（</a:t>
            </a:r>
            <a:r>
              <a:rPr lang="en-US" altLang="zh-TW" dirty="0">
                <a:latin typeface="Roboto"/>
              </a:rPr>
              <a:t>SPI</a:t>
            </a:r>
            <a:r>
              <a:rPr lang="zh-TW" altLang="en-US" dirty="0">
                <a:latin typeface="Roboto"/>
              </a:rPr>
              <a:t>），可配選擇上升沿觸發或高電平觸發，中斷號為</a:t>
            </a:r>
            <a:r>
              <a:rPr lang="en-US" altLang="zh-TW" dirty="0">
                <a:latin typeface="Roboto"/>
              </a:rPr>
              <a:t>61-68</a:t>
            </a:r>
            <a:r>
              <a:rPr lang="zh-TW" altLang="en-US" dirty="0">
                <a:latin typeface="Roboto"/>
              </a:rPr>
              <a:t>和</a:t>
            </a:r>
            <a:r>
              <a:rPr lang="en-US" altLang="zh-TW" dirty="0">
                <a:latin typeface="Roboto"/>
              </a:rPr>
              <a:t>84-91</a:t>
            </a:r>
            <a:endParaRPr lang="zh-TW" altLang="en-US" dirty="0"/>
          </a:p>
        </p:txBody>
      </p:sp>
      <p:pic>
        <p:nvPicPr>
          <p:cNvPr id="3076" name="Picture 4" descr="在這裡插入圖片描述">
            <a:extLst>
              <a:ext uri="{FF2B5EF4-FFF2-40B4-BE49-F238E27FC236}">
                <a16:creationId xmlns:a16="http://schemas.microsoft.com/office/drawing/2014/main" id="{5F999E40-2B29-4A73-9B80-BE59EBF6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85" y="3710881"/>
            <a:ext cx="52768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EBDC64-8A40-46ED-B208-1200A236CAA2}"/>
              </a:ext>
            </a:extLst>
          </p:cNvPr>
          <p:cNvSpPr/>
          <p:nvPr/>
        </p:nvSpPr>
        <p:spPr>
          <a:xfrm>
            <a:off x="4499610" y="23629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Roboto"/>
              </a:rPr>
              <a:t>另外還有</a:t>
            </a:r>
            <a:r>
              <a:rPr lang="en-US" altLang="zh-TW" dirty="0">
                <a:latin typeface="Roboto"/>
              </a:rPr>
              <a:t>4</a:t>
            </a:r>
            <a:r>
              <a:rPr lang="zh-TW" altLang="en-US" dirty="0">
                <a:latin typeface="Roboto"/>
              </a:rPr>
              <a:t>個私有外設中斷（</a:t>
            </a:r>
            <a:r>
              <a:rPr lang="en-US" altLang="zh-TW" dirty="0">
                <a:latin typeface="Roboto"/>
              </a:rPr>
              <a:t>PPI</a:t>
            </a:r>
            <a:r>
              <a:rPr lang="zh-TW" altLang="en-US" dirty="0">
                <a:latin typeface="Roboto"/>
              </a:rPr>
              <a:t>）</a:t>
            </a:r>
            <a:r>
              <a:rPr lang="en-US" altLang="zh-TW" dirty="0">
                <a:latin typeface="Roboto"/>
              </a:rPr>
              <a:t>IRQF2P[19:16]</a:t>
            </a:r>
            <a:r>
              <a:rPr lang="zh-TW" altLang="en-US" dirty="0">
                <a:latin typeface="Roboto"/>
              </a:rPr>
              <a:t>，每個</a:t>
            </a:r>
            <a:r>
              <a:rPr lang="en-US" altLang="zh-TW" dirty="0">
                <a:latin typeface="Roboto"/>
              </a:rPr>
              <a:t>CPU</a:t>
            </a:r>
            <a:r>
              <a:rPr lang="zh-TW" altLang="en-US" dirty="0">
                <a:latin typeface="Roboto"/>
              </a:rPr>
              <a:t>都有一個來自</a:t>
            </a:r>
            <a:r>
              <a:rPr lang="en-US" altLang="zh-TW" dirty="0">
                <a:latin typeface="Roboto"/>
              </a:rPr>
              <a:t>PL</a:t>
            </a:r>
            <a:r>
              <a:rPr lang="zh-TW" altLang="en-US" dirty="0">
                <a:latin typeface="Roboto"/>
              </a:rPr>
              <a:t>的</a:t>
            </a:r>
            <a:r>
              <a:rPr lang="en-US" altLang="zh-TW" dirty="0">
                <a:latin typeface="Roboto"/>
              </a:rPr>
              <a:t>FIQ</a:t>
            </a:r>
            <a:r>
              <a:rPr lang="zh-TW" altLang="en-US" dirty="0">
                <a:latin typeface="Roboto"/>
              </a:rPr>
              <a:t>（快速中斷）和</a:t>
            </a:r>
            <a:r>
              <a:rPr lang="en-US" altLang="zh-TW" dirty="0">
                <a:latin typeface="Roboto"/>
              </a:rPr>
              <a:t>IRQ</a:t>
            </a:r>
            <a:r>
              <a:rPr lang="zh-TW" altLang="en-US" dirty="0">
                <a:latin typeface="Roboto"/>
              </a:rPr>
              <a:t>，其中斷敏感型別固定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5F8BD7-A352-4D32-AC8C-47215C09D253}"/>
              </a:ext>
            </a:extLst>
          </p:cNvPr>
          <p:cNvSpPr/>
          <p:nvPr/>
        </p:nvSpPr>
        <p:spPr>
          <a:xfrm>
            <a:off x="342476" y="6467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PL</a:t>
            </a:r>
            <a:r>
              <a:rPr lang="zh-TW" altLang="en-US" dirty="0"/>
              <a:t>必須提供在中斷被確認後將其清除掉的機制。若設定為上升沿敏感，</a:t>
            </a:r>
            <a:r>
              <a:rPr lang="en-US" altLang="zh-TW" dirty="0"/>
              <a:t>PL</a:t>
            </a:r>
            <a:r>
              <a:rPr lang="zh-TW" altLang="en-US" dirty="0"/>
              <a:t>必須提供足夠寬的脈衝，讓</a:t>
            </a:r>
            <a:r>
              <a:rPr lang="en-US" altLang="zh-TW" dirty="0"/>
              <a:t>GIC</a:t>
            </a:r>
            <a:r>
              <a:rPr lang="zh-TW" altLang="en-US" dirty="0"/>
              <a:t>能夠捕獲。</a:t>
            </a:r>
          </a:p>
        </p:txBody>
      </p:sp>
    </p:spTree>
    <p:extLst>
      <p:ext uri="{BB962C8B-B14F-4D97-AF65-F5344CB8AC3E}">
        <p14:creationId xmlns:p14="http://schemas.microsoft.com/office/powerpoint/2010/main" val="78232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E5420-FDD6-444F-82FE-FA4FC0B9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#Define, </a:t>
            </a:r>
            <a:r>
              <a:rPr lang="en-US" altLang="zh-TW" dirty="0" err="1"/>
              <a:t>Include.h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20F01-2CA3-4C2D-A54D-7BFE543F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中斷向量編號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A2D92D-F58F-46B6-82C0-47D84B22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1" y="2969447"/>
            <a:ext cx="8154538" cy="24863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0F6226-D3E7-4527-AE2A-A6A8AA2F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27" y="5571364"/>
            <a:ext cx="551574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3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自訂 2">
      <a:majorFont>
        <a:latin typeface="Times New Roman"/>
        <a:ea typeface="標楷體"/>
        <a:cs typeface=""/>
      </a:majorFont>
      <a:minorFont>
        <a:latin typeface="Calibri"/>
        <a:ea typeface="標楷體"/>
        <a:cs typeface="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10412</TotalTime>
  <Words>145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Roboto</vt:lpstr>
      <vt:lpstr>新細明體</vt:lpstr>
      <vt:lpstr>標楷體</vt:lpstr>
      <vt:lpstr>Arial</vt:lpstr>
      <vt:lpstr>Calibri</vt:lpstr>
      <vt:lpstr>Times New Roman</vt:lpstr>
      <vt:lpstr>有機</vt:lpstr>
      <vt:lpstr>AXI_PL_IRQ</vt:lpstr>
      <vt:lpstr>IRQ示意流程</vt:lpstr>
      <vt:lpstr>ISR硬體流程</vt:lpstr>
      <vt:lpstr>手冊_中斷向量表</vt:lpstr>
      <vt:lpstr>#Define, Include.h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精密整流電路</dc:title>
  <dc:creator>Shiang</dc:creator>
  <cp:lastModifiedBy>C110</cp:lastModifiedBy>
  <cp:revision>616</cp:revision>
  <dcterms:created xsi:type="dcterms:W3CDTF">2018-02-27T12:28:35Z</dcterms:created>
  <dcterms:modified xsi:type="dcterms:W3CDTF">2023-11-02T10:31:45Z</dcterms:modified>
</cp:coreProperties>
</file>