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8" r:id="rId3"/>
    <p:sldId id="259" r:id="rId4"/>
    <p:sldId id="262" r:id="rId5"/>
    <p:sldId id="263" r:id="rId6"/>
    <p:sldId id="261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86" r:id="rId15"/>
    <p:sldId id="272" r:id="rId16"/>
    <p:sldId id="273" r:id="rId17"/>
    <p:sldId id="287" r:id="rId18"/>
    <p:sldId id="274" r:id="rId19"/>
    <p:sldId id="288" r:id="rId20"/>
    <p:sldId id="275" r:id="rId21"/>
    <p:sldId id="281" r:id="rId22"/>
    <p:sldId id="276" r:id="rId23"/>
    <p:sldId id="278" r:id="rId24"/>
    <p:sldId id="282" r:id="rId25"/>
    <p:sldId id="279" r:id="rId26"/>
    <p:sldId id="284" r:id="rId27"/>
    <p:sldId id="280" r:id="rId28"/>
    <p:sldId id="28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125" autoAdjust="0"/>
  </p:normalViewPr>
  <p:slideViewPr>
    <p:cSldViewPr snapToGrid="0">
      <p:cViewPr varScale="1">
        <p:scale>
          <a:sx n="70" d="100"/>
          <a:sy n="70" d="100"/>
        </p:scale>
        <p:origin x="51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CD466-83CF-44C5-96F9-07A30763D31E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8B7375-90C8-45E1-BE4C-E3C930DDD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52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B7375-90C8-45E1-BE4C-E3C930DDDB1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74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Stock_000017360118_XXXLarge_ppt 100 3in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0" y="3187535"/>
            <a:ext cx="12192000" cy="3681984"/>
          </a:xfrm>
          <a:prstGeom prst="rect">
            <a:avLst/>
          </a:prstGeom>
        </p:spPr>
      </p:pic>
      <p:sp>
        <p:nvSpPr>
          <p:cNvPr id="7170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243996" y="414677"/>
            <a:ext cx="6934881" cy="2068147"/>
          </a:xfrm>
        </p:spPr>
        <p:txBody>
          <a:bodyPr anchor="ctr" anchorCtr="0">
            <a:normAutofit/>
          </a:bodyPr>
          <a:lstStyle>
            <a:lvl1pPr>
              <a:defRPr sz="4800" b="1"/>
            </a:lvl1pPr>
          </a:lstStyle>
          <a:p>
            <a:r>
              <a:rPr lang="en-US" dirty="0" smtClean="0"/>
              <a:t>Title of Presentation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239352" y="3500602"/>
            <a:ext cx="6179237" cy="521156"/>
          </a:xfrm>
        </p:spPr>
        <p:txBody>
          <a:bodyPr anchor="ctr" anchorCtr="0"/>
          <a:lstStyle>
            <a:lvl1pPr marL="0" indent="0">
              <a:buFont typeface="Wingdings" pitchFamily="-65" charset="2"/>
              <a:buNone/>
              <a:defRPr sz="3200" b="1"/>
            </a:lvl1pPr>
          </a:lstStyle>
          <a:p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ltGray">
          <a:xfrm>
            <a:off x="0" y="2"/>
            <a:ext cx="859368" cy="6888237"/>
          </a:xfrm>
          <a:prstGeom prst="rect">
            <a:avLst/>
          </a:prstGeom>
          <a:solidFill>
            <a:srgbClr val="EE2E2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fontAlgn="base">
              <a:spcBef>
                <a:spcPct val="35000"/>
              </a:spcBef>
              <a:spcAft>
                <a:spcPct val="0"/>
              </a:spcAft>
              <a:buClr>
                <a:srgbClr val="FF140A"/>
              </a:buClr>
              <a:buFont typeface="Wingdings" pitchFamily="-65" charset="2"/>
              <a:buNone/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239353" y="4103125"/>
            <a:ext cx="6179236" cy="571500"/>
          </a:xfrm>
        </p:spPr>
        <p:txBody>
          <a:bodyPr anchor="ctr" anchorCtr="0"/>
          <a:lstStyle>
            <a:lvl1pPr marL="0" indent="0">
              <a:buNone/>
              <a:defRPr sz="2667"/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765" y="1833433"/>
            <a:ext cx="4404135" cy="5054807"/>
          </a:xfrm>
          <a:prstGeom prst="rect">
            <a:avLst/>
          </a:prstGeom>
        </p:spPr>
      </p:pic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253534" y="4746541"/>
            <a:ext cx="6179236" cy="424263"/>
          </a:xfrm>
        </p:spPr>
        <p:txBody>
          <a:bodyPr anchor="ctr" anchorCtr="0"/>
          <a:lstStyle>
            <a:lvl1pPr marL="0" indent="0">
              <a:buNone/>
              <a:defRPr sz="1867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Insert Data Classification</a:t>
            </a:r>
            <a:endParaRPr lang="en-US" dirty="0"/>
          </a:p>
        </p:txBody>
      </p:sp>
      <p:pic>
        <p:nvPicPr>
          <p:cNvPr id="9" name="Picture 12" descr="Six Sigma Logo_no bkgd.ai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1" r="77879" b="74660"/>
          <a:stretch>
            <a:fillRect/>
          </a:stretch>
        </p:blipFill>
        <p:spPr bwMode="auto">
          <a:xfrm>
            <a:off x="1060451" y="5363633"/>
            <a:ext cx="1403349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3"/>
          <p:cNvSpPr txBox="1">
            <a:spLocks noChangeArrowheads="1"/>
          </p:cNvSpPr>
          <p:nvPr userDrawn="1"/>
        </p:nvSpPr>
        <p:spPr bwMode="auto">
          <a:xfrm>
            <a:off x="1226116" y="2621541"/>
            <a:ext cx="6179237" cy="521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EE2E24"/>
              </a:buClr>
              <a:buFont typeface="Wingdings" pitchFamily="-65" charset="2"/>
              <a:buNone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9438" indent="-233363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EE2E24"/>
              </a:buClr>
              <a:buFont typeface="Arial" charset="0"/>
              <a:buChar char="–"/>
              <a:defRPr sz="2200">
                <a:solidFill>
                  <a:schemeClr val="tx1"/>
                </a:solidFill>
                <a:latin typeface="+mn-lt"/>
                <a:cs typeface="+mn-cs"/>
              </a:defRPr>
            </a:lvl2pPr>
            <a:lvl3pPr marL="863600" indent="-169863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EE2E24"/>
              </a:buClr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146175" indent="-168275" algn="l" rtl="0" eaLnBrk="1" fontAlgn="base" hangingPunct="1">
              <a:spcBef>
                <a:spcPct val="35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441450" indent="-180975" algn="l" rtl="0" eaLnBrk="1" fontAlgn="base" hangingPunct="1">
              <a:spcBef>
                <a:spcPct val="35000"/>
              </a:spcBef>
              <a:spcAft>
                <a:spcPct val="0"/>
              </a:spcAft>
              <a:buChar char="»"/>
              <a:defRPr i="1">
                <a:solidFill>
                  <a:schemeClr val="tx1"/>
                </a:solidFill>
                <a:latin typeface="+mn-lt"/>
                <a:cs typeface="+mn-cs"/>
              </a:defRPr>
            </a:lvl5pPr>
            <a:lvl6pPr marL="1898650" indent="-180975" algn="l" rtl="0" eaLnBrk="1" fontAlgn="base" hangingPunct="1">
              <a:spcBef>
                <a:spcPct val="35000"/>
              </a:spcBef>
              <a:spcAft>
                <a:spcPct val="0"/>
              </a:spcAft>
              <a:buChar char="»"/>
              <a:defRPr i="1">
                <a:solidFill>
                  <a:schemeClr val="tx1"/>
                </a:solidFill>
                <a:latin typeface="+mn-lt"/>
                <a:cs typeface="+mn-cs"/>
              </a:defRPr>
            </a:lvl6pPr>
            <a:lvl7pPr marL="2355850" indent="-180975" algn="l" rtl="0" eaLnBrk="1" fontAlgn="base" hangingPunct="1">
              <a:spcBef>
                <a:spcPct val="35000"/>
              </a:spcBef>
              <a:spcAft>
                <a:spcPct val="0"/>
              </a:spcAft>
              <a:buChar char="»"/>
              <a:defRPr i="1">
                <a:solidFill>
                  <a:schemeClr val="tx1"/>
                </a:solidFill>
                <a:latin typeface="+mn-lt"/>
                <a:cs typeface="+mn-cs"/>
              </a:defRPr>
            </a:lvl7pPr>
            <a:lvl8pPr marL="2813050" indent="-180975" algn="l" rtl="0" eaLnBrk="1" fontAlgn="base" hangingPunct="1">
              <a:spcBef>
                <a:spcPct val="35000"/>
              </a:spcBef>
              <a:spcAft>
                <a:spcPct val="0"/>
              </a:spcAft>
              <a:buChar char="»"/>
              <a:defRPr i="1">
                <a:solidFill>
                  <a:schemeClr val="tx1"/>
                </a:solidFill>
                <a:latin typeface="+mn-lt"/>
                <a:cs typeface="+mn-cs"/>
              </a:defRPr>
            </a:lvl8pPr>
            <a:lvl9pPr marL="3270250" indent="-180975" algn="l" rtl="0" eaLnBrk="1" fontAlgn="base" hangingPunct="1">
              <a:spcBef>
                <a:spcPct val="35000"/>
              </a:spcBef>
              <a:spcAft>
                <a:spcPct val="0"/>
              </a:spcAft>
              <a:buChar char="»"/>
              <a:defRPr i="1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2133" spc="67" dirty="0" smtClean="0">
                <a:solidFill>
                  <a:srgbClr val="000000"/>
                </a:solidFill>
              </a:rPr>
              <a:t>DESIGN FOR SIX SIGMA</a:t>
            </a:r>
            <a:endParaRPr lang="en-US" sz="2133" spc="67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641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1012" y="377077"/>
            <a:ext cx="8266685" cy="8905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020" y="1778000"/>
            <a:ext cx="10621097" cy="44554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0300" y="6375258"/>
            <a:ext cx="742952" cy="357812"/>
          </a:xfrm>
          <a:prstGeom prst="rect">
            <a:avLst/>
          </a:prstGeom>
        </p:spPr>
        <p:txBody>
          <a:bodyPr anchor="b" anchorCtr="0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8A661967-8D01-4D8A-8FD0-86F83ECE6BD1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31012" y="6356351"/>
            <a:ext cx="4114800" cy="366183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ctr">
              <a:defRPr sz="13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Internal Use Only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452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1012" y="377077"/>
            <a:ext cx="8304880" cy="8905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34020" y="1778001"/>
            <a:ext cx="5001681" cy="4359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6527801" y="1777510"/>
            <a:ext cx="5327652" cy="4359932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0300" y="6375258"/>
            <a:ext cx="742952" cy="357812"/>
          </a:xfrm>
          <a:prstGeom prst="rect">
            <a:avLst/>
          </a:prstGeom>
        </p:spPr>
        <p:txBody>
          <a:bodyPr anchor="b" anchorCtr="0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8A661967-8D01-4D8A-8FD0-86F83ECE6BD1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31012" y="6356351"/>
            <a:ext cx="4114800" cy="366183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ctr">
              <a:defRPr sz="13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Internal Use Only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635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31012" y="1585468"/>
            <a:ext cx="10592688" cy="2942336"/>
          </a:xfrm>
        </p:spPr>
        <p:txBody>
          <a:bodyPr anchor="t" anchorCtr="0">
            <a:normAutofit/>
          </a:bodyPr>
          <a:lstStyle>
            <a:lvl1pPr>
              <a:defRPr sz="5333" b="0"/>
            </a:lvl1pPr>
          </a:lstStyle>
          <a:p>
            <a:r>
              <a:rPr lang="en-US" dirty="0" smtClean="0"/>
              <a:t>Section Header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0300" y="6375258"/>
            <a:ext cx="742952" cy="357812"/>
          </a:xfrm>
          <a:prstGeom prst="rect">
            <a:avLst/>
          </a:prstGeom>
        </p:spPr>
        <p:txBody>
          <a:bodyPr anchor="b" anchorCtr="0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8A661967-8D01-4D8A-8FD0-86F83ECE6BD1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31012" y="6356351"/>
            <a:ext cx="4114800" cy="366183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ctr">
              <a:defRPr sz="13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Internal Use Only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416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0300" y="6375258"/>
            <a:ext cx="742952" cy="357812"/>
          </a:xfrm>
          <a:prstGeom prst="rect">
            <a:avLst/>
          </a:prstGeom>
        </p:spPr>
        <p:txBody>
          <a:bodyPr anchor="b" anchorCtr="0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8A661967-8D01-4D8A-8FD0-86F83ECE6BD1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31012" y="6356351"/>
            <a:ext cx="4114800" cy="366183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ctr">
              <a:defRPr sz="13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Internal Use Only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781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7CB7B5-127E-4E5E-B3B7-8FCC55776244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F1EB2-07F7-41CE-8992-A9B763926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587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7"/>
          <p:cNvSpPr>
            <a:spLocks noChangeArrowheads="1"/>
          </p:cNvSpPr>
          <p:nvPr/>
        </p:nvSpPr>
        <p:spPr bwMode="ltGray">
          <a:xfrm>
            <a:off x="0" y="-1"/>
            <a:ext cx="859368" cy="6858001"/>
          </a:xfrm>
          <a:prstGeom prst="rect">
            <a:avLst/>
          </a:prstGeom>
          <a:solidFill>
            <a:srgbClr val="EE2E2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fontAlgn="base">
              <a:spcBef>
                <a:spcPct val="35000"/>
              </a:spcBef>
              <a:spcAft>
                <a:spcPct val="0"/>
              </a:spcAft>
              <a:buClr>
                <a:srgbClr val="FF140A"/>
              </a:buClr>
              <a:buFont typeface="Wingdings" pitchFamily="-65" charset="2"/>
              <a:buNone/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31012" y="377077"/>
            <a:ext cx="8241221" cy="890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4020" y="1778000"/>
            <a:ext cx="10621097" cy="445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0300" y="6375258"/>
            <a:ext cx="742952" cy="357812"/>
          </a:xfrm>
          <a:prstGeom prst="rect">
            <a:avLst/>
          </a:prstGeom>
        </p:spPr>
        <p:txBody>
          <a:bodyPr anchor="b" anchorCtr="0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fontAlgn="base">
              <a:spcBef>
                <a:spcPct val="35000"/>
              </a:spcBef>
              <a:spcAft>
                <a:spcPct val="0"/>
              </a:spcAft>
              <a:buClr>
                <a:srgbClr val="FF140A"/>
              </a:buClr>
              <a:buFont typeface="Wingdings" pitchFamily="-65" charset="2"/>
              <a:buNone/>
            </a:pPr>
            <a:fld id="{8A661967-8D01-4D8A-8FD0-86F83ECE6BD1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 fontAlgn="base">
                <a:spcBef>
                  <a:spcPct val="35000"/>
                </a:spcBef>
                <a:spcAft>
                  <a:spcPct val="0"/>
                </a:spcAft>
                <a:buClr>
                  <a:srgbClr val="FF140A"/>
                </a:buClr>
                <a:buFont typeface="Wingdings" pitchFamily="-65" charset="2"/>
                <a:buNone/>
              </a:pPr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199" y="326278"/>
            <a:ext cx="798117" cy="736724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31012" y="6356351"/>
            <a:ext cx="4114800" cy="366183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ctr">
              <a:defRPr sz="13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base">
              <a:spcBef>
                <a:spcPct val="35000"/>
              </a:spcBef>
              <a:spcAft>
                <a:spcPct val="0"/>
              </a:spcAft>
              <a:buClr>
                <a:srgbClr val="FF140A"/>
              </a:buClr>
              <a:buFont typeface="Wingdings" pitchFamily="-65" charset="2"/>
              <a:buNone/>
            </a:pPr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Internal Use Only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5" name="Picture 4" descr="Six Sigma Logo_b+r.png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028" y="251705"/>
            <a:ext cx="388800" cy="81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68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4267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4267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4267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4267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4267">
          <a:solidFill>
            <a:schemeClr val="tx2"/>
          </a:solidFill>
          <a:latin typeface="Arial" charset="0"/>
          <a:cs typeface="Arial" charset="0"/>
        </a:defRPr>
      </a:lvl5pPr>
      <a:lvl6pPr marL="609585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4267">
          <a:solidFill>
            <a:schemeClr val="tx2"/>
          </a:solidFill>
          <a:latin typeface="Arial" charset="0"/>
          <a:cs typeface="Arial" charset="0"/>
        </a:defRPr>
      </a:lvl6pPr>
      <a:lvl7pPr marL="121917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4267">
          <a:solidFill>
            <a:schemeClr val="tx2"/>
          </a:solidFill>
          <a:latin typeface="Arial" charset="0"/>
          <a:cs typeface="Arial" charset="0"/>
        </a:defRPr>
      </a:lvl7pPr>
      <a:lvl8pPr marL="1828754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4267">
          <a:solidFill>
            <a:schemeClr val="tx2"/>
          </a:solidFill>
          <a:latin typeface="Arial" charset="0"/>
          <a:cs typeface="Arial" charset="0"/>
        </a:defRPr>
      </a:lvl8pPr>
      <a:lvl9pPr marL="2438339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4267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09026" indent="-309026" algn="l" rtl="0" eaLnBrk="1" fontAlgn="base" hangingPunct="1">
        <a:spcBef>
          <a:spcPct val="35000"/>
        </a:spcBef>
        <a:spcAft>
          <a:spcPct val="0"/>
        </a:spcAft>
        <a:buClr>
          <a:srgbClr val="EE2E24"/>
        </a:buClr>
        <a:buFont typeface="Wingdings" pitchFamily="-65" charset="2"/>
        <a:buChar char="§"/>
        <a:defRPr sz="3467">
          <a:solidFill>
            <a:schemeClr val="tx1"/>
          </a:solidFill>
          <a:latin typeface="+mn-lt"/>
          <a:ea typeface="+mn-ea"/>
          <a:cs typeface="+mn-cs"/>
        </a:defRPr>
      </a:lvl1pPr>
      <a:lvl2pPr marL="772565" indent="-311143" algn="l" rtl="0" eaLnBrk="1" fontAlgn="base" hangingPunct="1">
        <a:spcBef>
          <a:spcPct val="35000"/>
        </a:spcBef>
        <a:spcAft>
          <a:spcPct val="0"/>
        </a:spcAft>
        <a:buClr>
          <a:srgbClr val="EE2E24"/>
        </a:buClr>
        <a:buFont typeface="Arial" charset="0"/>
        <a:buChar char="–"/>
        <a:defRPr sz="2933">
          <a:solidFill>
            <a:schemeClr val="tx1"/>
          </a:solidFill>
          <a:latin typeface="+mn-lt"/>
          <a:cs typeface="+mn-cs"/>
        </a:defRPr>
      </a:lvl2pPr>
      <a:lvl3pPr marL="1151438" indent="-226478" algn="l" rtl="0" eaLnBrk="1" fontAlgn="base" hangingPunct="1">
        <a:spcBef>
          <a:spcPct val="35000"/>
        </a:spcBef>
        <a:spcAft>
          <a:spcPct val="0"/>
        </a:spcAft>
        <a:buClr>
          <a:srgbClr val="EE2E24"/>
        </a:buClr>
        <a:buChar char="•"/>
        <a:defRPr sz="2667">
          <a:solidFill>
            <a:schemeClr val="tx1"/>
          </a:solidFill>
          <a:latin typeface="+mn-lt"/>
          <a:cs typeface="+mn-cs"/>
        </a:defRPr>
      </a:lvl3pPr>
      <a:lvl4pPr marL="1528195" indent="-224361" algn="l" rtl="0" eaLnBrk="1" fontAlgn="base" hangingPunct="1">
        <a:spcBef>
          <a:spcPct val="35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cs typeface="+mn-cs"/>
        </a:defRPr>
      </a:lvl4pPr>
      <a:lvl5pPr marL="1921885" indent="-241294" algn="l" rtl="0" eaLnBrk="1" fontAlgn="base" hangingPunct="1">
        <a:spcBef>
          <a:spcPct val="35000"/>
        </a:spcBef>
        <a:spcAft>
          <a:spcPct val="0"/>
        </a:spcAft>
        <a:buChar char="»"/>
        <a:defRPr i="1">
          <a:solidFill>
            <a:schemeClr val="tx1"/>
          </a:solidFill>
          <a:latin typeface="+mn-lt"/>
          <a:cs typeface="+mn-cs"/>
        </a:defRPr>
      </a:lvl5pPr>
      <a:lvl6pPr marL="2531470" indent="-241294" algn="l" rtl="0" eaLnBrk="1" fontAlgn="base" hangingPunct="1">
        <a:spcBef>
          <a:spcPct val="35000"/>
        </a:spcBef>
        <a:spcAft>
          <a:spcPct val="0"/>
        </a:spcAft>
        <a:buChar char="»"/>
        <a:defRPr i="1">
          <a:solidFill>
            <a:schemeClr val="tx1"/>
          </a:solidFill>
          <a:latin typeface="+mn-lt"/>
          <a:cs typeface="+mn-cs"/>
        </a:defRPr>
      </a:lvl6pPr>
      <a:lvl7pPr marL="3141055" indent="-241294" algn="l" rtl="0" eaLnBrk="1" fontAlgn="base" hangingPunct="1">
        <a:spcBef>
          <a:spcPct val="35000"/>
        </a:spcBef>
        <a:spcAft>
          <a:spcPct val="0"/>
        </a:spcAft>
        <a:buChar char="»"/>
        <a:defRPr i="1">
          <a:solidFill>
            <a:schemeClr val="tx1"/>
          </a:solidFill>
          <a:latin typeface="+mn-lt"/>
          <a:cs typeface="+mn-cs"/>
        </a:defRPr>
      </a:lvl7pPr>
      <a:lvl8pPr marL="3750640" indent="-241294" algn="l" rtl="0" eaLnBrk="1" fontAlgn="base" hangingPunct="1">
        <a:spcBef>
          <a:spcPct val="35000"/>
        </a:spcBef>
        <a:spcAft>
          <a:spcPct val="0"/>
        </a:spcAft>
        <a:buChar char="»"/>
        <a:defRPr i="1">
          <a:solidFill>
            <a:schemeClr val="tx1"/>
          </a:solidFill>
          <a:latin typeface="+mn-lt"/>
          <a:cs typeface="+mn-cs"/>
        </a:defRPr>
      </a:lvl8pPr>
      <a:lvl9pPr marL="4360224" indent="-241294" algn="l" rtl="0" eaLnBrk="1" fontAlgn="base" hangingPunct="1">
        <a:spcBef>
          <a:spcPct val="35000"/>
        </a:spcBef>
        <a:spcAft>
          <a:spcPct val="0"/>
        </a:spcAft>
        <a:buChar char="»"/>
        <a:defRPr i="1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rrelation_and_dependence" TargetMode="External"/><Relationship Id="rId2" Type="http://schemas.openxmlformats.org/officeDocument/2006/relationships/hyperlink" Target="https://en.wikipedia.org/wiki/Orthogonal_transforma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Covariance_matrix" TargetMode="External"/><Relationship Id="rId4" Type="http://schemas.openxmlformats.org/officeDocument/2006/relationships/hyperlink" Target="https://en.wikipedia.org/wiki/Eigenvector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Excel_Worksheet1.xlsx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file:///\\CIDCSDFS01\EBU_Data01$\NACTGx\Common\DL_Diag\Data%20Analysis\Storage\Knowledge%20base\Acadia%20DOE\graph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Acadia DOE OBD Data Exploratory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Dingchao Zhang 11/12/2016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17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sz="3600" dirty="0"/>
              <a:t>NOX_IN_SENSOR_IR_LO_MOTOR_ERR</a:t>
            </a:r>
            <a:r>
              <a:rPr lang="en-US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5370897"/>
            <a:ext cx="96244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NOX_IN_SENSOR_IR_HI_MOTOR_ERR’s performances are correlated with NOX_IN_SENSOR_IR_LO_MOTOR_ERR’s performances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3186"/>
            <a:ext cx="12192000" cy="422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60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59968" y="5101051"/>
            <a:ext cx="96244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NOX_IN_SENSOR_IR_HI_MOTOR_ERR</a:t>
            </a:r>
            <a:r>
              <a:rPr lang="en-US" dirty="0" smtClean="0"/>
              <a:t>’s </a:t>
            </a:r>
            <a:r>
              <a:rPr lang="en-US" dirty="0"/>
              <a:t>performances </a:t>
            </a:r>
            <a:r>
              <a:rPr lang="en-US" dirty="0" smtClean="0"/>
              <a:t>are </a:t>
            </a:r>
            <a:r>
              <a:rPr lang="en-US" dirty="0"/>
              <a:t>correlated with </a:t>
            </a:r>
            <a:r>
              <a:rPr lang="en-US" dirty="0" smtClean="0"/>
              <a:t>NOX_IN_SENSOR_IR_LO_MOTOR_ERR’s </a:t>
            </a:r>
            <a:r>
              <a:rPr lang="en-US" dirty="0"/>
              <a:t>performances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few tests showing very large maximum values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55242"/>
            <a:ext cx="12344401" cy="4129231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sz="3600" dirty="0" smtClean="0"/>
              <a:t>NOX_IN_SENSOR_IR_HI_MOTOR_ERR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93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NOX_OUT_SENSOR_IR_LO_MOTOR_ERR 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029902" y="5024387"/>
            <a:ext cx="96244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NOX_OUT_SENSOR_IR_LO_MOTOR_ERR’s performances are highly correlated with NOX_OUT_SENSOR_IR_HI_MOTOR_ERR’s </a:t>
            </a:r>
            <a:r>
              <a:rPr lang="en-US" dirty="0"/>
              <a:t>performances</a:t>
            </a:r>
            <a:r>
              <a:rPr lang="en-US" dirty="0" smtClean="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few tests showing very large maximum values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904462"/>
            <a:ext cx="12118207" cy="401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56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83768" y="4985886"/>
            <a:ext cx="96244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NOX_OUT_SENSOR_IR_LO_MOTOR_ERR’s performances are highly correlated with NOX_OUT_SENSOR_IR_HI_MOTOR_ERR’s performances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few tests showing very large maximum </a:t>
            </a:r>
            <a:r>
              <a:rPr lang="en-US" dirty="0" smtClean="0"/>
              <a:t>values </a:t>
            </a:r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3373" y="1093304"/>
            <a:ext cx="12298745" cy="375947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NOX_OUT_SENSOR_IR_HI_MOTOR_ERR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667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Unsupervised Machine Learning Practices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1012" y="2774304"/>
            <a:ext cx="10621962" cy="93816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661967-8D01-4D8A-8FD0-86F83ECE6BD1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14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Internal Use Only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31012" y="2404941"/>
            <a:ext cx="8860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To provide insight into the 1</a:t>
            </a:r>
            <a:r>
              <a:rPr lang="en-US" baseline="30000" dirty="0" smtClean="0"/>
              <a:t>st</a:t>
            </a:r>
            <a:r>
              <a:rPr lang="en-US" dirty="0" smtClean="0"/>
              <a:t> goal of the Acadia DOE tests listed by Paul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53896" y="4133088"/>
            <a:ext cx="9701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Tools:</a:t>
            </a:r>
          </a:p>
          <a:p>
            <a:pPr algn="l"/>
            <a:r>
              <a:rPr lang="en-US" dirty="0" smtClean="0"/>
              <a:t>Python </a:t>
            </a:r>
            <a:r>
              <a:rPr lang="en-US" dirty="0" err="1" smtClean="0"/>
              <a:t>scikit</a:t>
            </a:r>
            <a:r>
              <a:rPr lang="en-US" dirty="0" smtClean="0"/>
              <a:t>, pandas,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matplot</a:t>
            </a:r>
            <a:r>
              <a:rPr lang="en-US" dirty="0" smtClean="0"/>
              <a:t> packages are used to complete the following analysis.</a:t>
            </a:r>
          </a:p>
          <a:p>
            <a:pPr algn="l"/>
            <a:r>
              <a:rPr lang="en-US" dirty="0" smtClean="0"/>
              <a:t>Scripts are not attached.</a:t>
            </a:r>
          </a:p>
        </p:txBody>
      </p:sp>
    </p:spTree>
    <p:extLst>
      <p:ext uri="{BB962C8B-B14F-4D97-AF65-F5344CB8AC3E}">
        <p14:creationId xmlns:p14="http://schemas.microsoft.com/office/powerpoint/2010/main" val="324633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Hierarchical </a:t>
            </a:r>
            <a:r>
              <a:rPr lang="en-US" dirty="0" smtClean="0"/>
              <a:t>Clustering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661967-8D01-4D8A-8FD0-86F83ECE6BD1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15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Internal Use Only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3018" y="3047417"/>
            <a:ext cx="10971345" cy="324482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84708" y="1205416"/>
            <a:ext cx="104307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Bottom-Up </a:t>
            </a:r>
            <a:r>
              <a:rPr lang="en-US" dirty="0"/>
              <a:t>(agglomerative): Starting with each item in its own cluster, find the best pair to merge into a new cluster. Repeat until all clusters are fused together. We begin with a distance matrix which contains the distances between every pair of objects in our database.</a:t>
            </a:r>
          </a:p>
          <a:p>
            <a:pPr algn="l"/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593592" y="2487168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 smtClean="0"/>
              <a:t>Dendrogram</a:t>
            </a:r>
            <a:r>
              <a:rPr lang="en-US" dirty="0" smtClean="0"/>
              <a:t> of  Acadia DOE Tests using OBD Data</a:t>
            </a:r>
          </a:p>
        </p:txBody>
      </p:sp>
    </p:spTree>
    <p:extLst>
      <p:ext uri="{BB962C8B-B14F-4D97-AF65-F5344CB8AC3E}">
        <p14:creationId xmlns:p14="http://schemas.microsoft.com/office/powerpoint/2010/main" val="261752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Hierarchical </a:t>
            </a:r>
            <a:r>
              <a:rPr lang="en-US" dirty="0" smtClean="0"/>
              <a:t>Clustering</a:t>
            </a:r>
            <a:r>
              <a:rPr lang="en-US" dirty="0"/>
              <a:t> </a:t>
            </a:r>
            <a:r>
              <a:rPr lang="en-US" dirty="0" smtClean="0"/>
              <a:t>Groups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9814" y="2206795"/>
            <a:ext cx="10621962" cy="319426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661967-8D01-4D8A-8FD0-86F83ECE6BD1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16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Internal Use Only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8136" y="1426464"/>
            <a:ext cx="8741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Refers to the color in the </a:t>
            </a:r>
            <a:r>
              <a:rPr lang="en-US" dirty="0" err="1" smtClean="0"/>
              <a:t>dendrogram</a:t>
            </a:r>
            <a:r>
              <a:rPr lang="en-US" dirty="0" smtClean="0"/>
              <a:t> in slide 15</a:t>
            </a:r>
          </a:p>
        </p:txBody>
      </p:sp>
    </p:spTree>
    <p:extLst>
      <p:ext uri="{BB962C8B-B14F-4D97-AF65-F5344CB8AC3E}">
        <p14:creationId xmlns:p14="http://schemas.microsoft.com/office/powerpoint/2010/main" val="291603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 Component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020" y="1778000"/>
            <a:ext cx="10621097" cy="4357624"/>
          </a:xfrm>
        </p:spPr>
        <p:txBody>
          <a:bodyPr/>
          <a:lstStyle/>
          <a:p>
            <a:r>
              <a:rPr lang="en-US" sz="2000" b="1" dirty="0"/>
              <a:t>Principal component analysis</a:t>
            </a:r>
            <a:r>
              <a:rPr lang="en-US" sz="2000" dirty="0"/>
              <a:t> (</a:t>
            </a:r>
            <a:r>
              <a:rPr lang="en-US" sz="2000" b="1" dirty="0"/>
              <a:t>PCA</a:t>
            </a:r>
            <a:r>
              <a:rPr lang="en-US" sz="2000" dirty="0"/>
              <a:t>) is a statistical procedure that uses an </a:t>
            </a:r>
            <a:r>
              <a:rPr lang="en-US" sz="2000" dirty="0">
                <a:hlinkClick r:id="rId2" tooltip="Orthogonal transformation"/>
              </a:rPr>
              <a:t>orthogonal transformation</a:t>
            </a:r>
            <a:r>
              <a:rPr lang="en-US" sz="2000" dirty="0"/>
              <a:t> to convert a set of observations of possibly correlated variables into a set of values of </a:t>
            </a:r>
            <a:r>
              <a:rPr lang="en-US" sz="2000" dirty="0">
                <a:hlinkClick r:id="rId3" tooltip="Correlation and dependence"/>
              </a:rPr>
              <a:t>linearly uncorrelated</a:t>
            </a:r>
            <a:r>
              <a:rPr lang="en-US" sz="2000" dirty="0"/>
              <a:t> variables called </a:t>
            </a:r>
            <a:r>
              <a:rPr lang="en-US" sz="2000" b="1" dirty="0"/>
              <a:t>principal components</a:t>
            </a:r>
            <a:r>
              <a:rPr lang="en-US" sz="2000" dirty="0"/>
              <a:t>. 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major goal of principal components analysis is to reveal hidden structure in a data set. In so doing, we may be able to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• </a:t>
            </a:r>
            <a:r>
              <a:rPr lang="en-US" sz="2000" dirty="0"/>
              <a:t>identify how different variables work together to create the dynamics of the system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• </a:t>
            </a:r>
            <a:r>
              <a:rPr lang="en-US" sz="2000" dirty="0"/>
              <a:t>reduce the dimensionality of the data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• </a:t>
            </a:r>
            <a:r>
              <a:rPr lang="en-US" sz="2000" dirty="0"/>
              <a:t>decrease redundancy in the data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• </a:t>
            </a:r>
            <a:r>
              <a:rPr lang="en-US" sz="2000" dirty="0"/>
              <a:t>filter some of the noise in the </a:t>
            </a:r>
            <a:r>
              <a:rPr lang="en-US" sz="2000" dirty="0" smtClean="0"/>
              <a:t>data</a:t>
            </a:r>
          </a:p>
          <a:p>
            <a:pPr marL="0" indent="0">
              <a:buNone/>
            </a:pPr>
            <a:r>
              <a:rPr lang="en-US" sz="2000" dirty="0" smtClean="0"/>
              <a:t>The </a:t>
            </a:r>
            <a:r>
              <a:rPr lang="en-US" sz="2000" dirty="0"/>
              <a:t>principal components are orthogonal because they are the </a:t>
            </a:r>
            <a:r>
              <a:rPr lang="en-US" sz="2000" dirty="0">
                <a:hlinkClick r:id="rId4" tooltip="Eigenvector"/>
              </a:rPr>
              <a:t>eigenvectors</a:t>
            </a:r>
            <a:r>
              <a:rPr lang="en-US" sz="2000" dirty="0"/>
              <a:t> of the </a:t>
            </a:r>
            <a:r>
              <a:rPr lang="en-US" sz="2000" dirty="0">
                <a:hlinkClick r:id="rId5" tooltip="Covariance matrix"/>
              </a:rPr>
              <a:t>covariance </a:t>
            </a:r>
            <a:r>
              <a:rPr lang="en-US" sz="2000" dirty="0" smtClean="0">
                <a:hlinkClick r:id="rId5" tooltip="Covariance matrix"/>
              </a:rPr>
              <a:t>matrix</a:t>
            </a:r>
            <a:r>
              <a:rPr lang="en-US" sz="2000" dirty="0"/>
              <a:t>.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661967-8D01-4D8A-8FD0-86F83ECE6BD1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17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Internal Use Only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14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PCA Factors Loading Analysis and Scatter Plot of 1</a:t>
            </a:r>
            <a:r>
              <a:rPr lang="en-US" baseline="30000" dirty="0" smtClean="0"/>
              <a:t>st</a:t>
            </a:r>
            <a:r>
              <a:rPr lang="en-US" dirty="0" smtClean="0"/>
              <a:t>, 2</a:t>
            </a:r>
            <a:r>
              <a:rPr lang="en-US" baseline="30000" dirty="0" smtClean="0"/>
              <a:t>nd</a:t>
            </a:r>
            <a:r>
              <a:rPr lang="en-US" dirty="0" smtClean="0"/>
              <a:t> Components of PCA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1631" y="2253192"/>
            <a:ext cx="6305550" cy="42862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661967-8D01-4D8A-8FD0-86F83ECE6BD1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18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Internal Use Only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7181" y="2679193"/>
            <a:ext cx="4051963" cy="32918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37944" y="1788762"/>
            <a:ext cx="497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Factors Loading Score Plot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17664" y="1788762"/>
            <a:ext cx="4974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                 PCA Scatter Plot</a:t>
            </a:r>
          </a:p>
          <a:p>
            <a:pPr algn="l"/>
            <a:r>
              <a:rPr lang="en-US" dirty="0" smtClean="0"/>
              <a:t>X axis : 1</a:t>
            </a:r>
            <a:r>
              <a:rPr lang="en-US" baseline="30000" dirty="0" smtClean="0"/>
              <a:t>st</a:t>
            </a:r>
            <a:r>
              <a:rPr lang="en-US" dirty="0" smtClean="0"/>
              <a:t> component of Eigenvector</a:t>
            </a:r>
          </a:p>
          <a:p>
            <a:pPr algn="l"/>
            <a:r>
              <a:rPr lang="en-US" dirty="0" smtClean="0"/>
              <a:t>Y axis:   2</a:t>
            </a:r>
            <a:r>
              <a:rPr lang="en-US" baseline="30000" dirty="0" smtClean="0"/>
              <a:t>nd</a:t>
            </a:r>
            <a:r>
              <a:rPr lang="en-US" dirty="0" smtClean="0"/>
              <a:t> component of Eigenvector</a:t>
            </a:r>
          </a:p>
        </p:txBody>
      </p:sp>
    </p:spTree>
    <p:extLst>
      <p:ext uri="{BB962C8B-B14F-4D97-AF65-F5344CB8AC3E}">
        <p14:creationId xmlns:p14="http://schemas.microsoft.com/office/powerpoint/2010/main" val="310649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 Means Clustering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1450" y="1846358"/>
            <a:ext cx="9848850" cy="26003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661967-8D01-4D8A-8FD0-86F83ECE6BD1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19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Internal Use Only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65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Acadia DOE Data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7 System Errors, all Event Driven</a:t>
            </a:r>
          </a:p>
          <a:p>
            <a:r>
              <a:rPr lang="en-US" dirty="0" smtClean="0"/>
              <a:t>8 Parameters</a:t>
            </a:r>
          </a:p>
          <a:p>
            <a:r>
              <a:rPr lang="en-US" dirty="0"/>
              <a:t>124 </a:t>
            </a:r>
            <a:r>
              <a:rPr lang="en-US" dirty="0" smtClean="0"/>
              <a:t>Tests from 3/25/2015 to 10/2/2015</a:t>
            </a:r>
          </a:p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3375380"/>
              </p:ext>
            </p:extLst>
          </p:nvPr>
        </p:nvGraphicFramePr>
        <p:xfrm>
          <a:off x="1057775" y="3877227"/>
          <a:ext cx="10063973" cy="228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Worksheet" r:id="rId4" imgW="8140626" imgH="1847696" progId="Excel.Sheet.12">
                  <p:embed/>
                </p:oleObj>
              </mc:Choice>
              <mc:Fallback>
                <p:oleObj name="Worksheet" r:id="rId4" imgW="8140626" imgH="184769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57775" y="3877227"/>
                        <a:ext cx="10063973" cy="2284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191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 Means Clustering, K = 2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3868" y="1498867"/>
            <a:ext cx="4860048" cy="445611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661967-8D01-4D8A-8FD0-86F83ECE6BD1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20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Internal Use Only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718" y="1643463"/>
            <a:ext cx="455295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51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 Means Clustering Subgroups, K =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661967-8D01-4D8A-8FD0-86F83ECE6BD1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21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Internal Use Only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1012" y="1812153"/>
            <a:ext cx="10621962" cy="287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74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 Means Clustering Subgroups, K =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661967-8D01-4D8A-8FD0-86F83ECE6BD1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22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Internal Use Only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012" y="1778000"/>
            <a:ext cx="4819056" cy="47175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3721" y="1995337"/>
            <a:ext cx="435292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19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Means Clustering, K =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661967-8D01-4D8A-8FD0-86F83ECE6BD1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23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Internal Use Only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024" y="1462792"/>
            <a:ext cx="5193602" cy="48935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818" y="1667065"/>
            <a:ext cx="456247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18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 Means Clustering Subgroups, K = </a:t>
            </a:r>
            <a:r>
              <a:rPr lang="en-US" dirty="0" smtClean="0"/>
              <a:t>3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3488" y="2614084"/>
            <a:ext cx="10621962" cy="278394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661967-8D01-4D8A-8FD0-86F83ECE6BD1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24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Internal Use Only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20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Means Clustering, K =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661967-8D01-4D8A-8FD0-86F83ECE6BD1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25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Internal Use Only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1012" y="1583951"/>
            <a:ext cx="4648740" cy="445611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626" y="1583951"/>
            <a:ext cx="433387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2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 Means Clustering Subgroups, K = </a:t>
            </a:r>
            <a:r>
              <a:rPr lang="en-US" dirty="0" smtClean="0"/>
              <a:t>4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3488" y="2393372"/>
            <a:ext cx="10621962" cy="32253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661967-8D01-4D8A-8FD0-86F83ECE6BD1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26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Internal Use Only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Means Clustering, K = </a:t>
            </a:r>
            <a:r>
              <a:rPr lang="en-US" dirty="0" smtClean="0"/>
              <a:t>5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1012" y="1583951"/>
            <a:ext cx="4745470" cy="445611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661967-8D01-4D8A-8FD0-86F83ECE6BD1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27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Internal Use Only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5422" y="1959394"/>
            <a:ext cx="449580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69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 Means </a:t>
            </a:r>
            <a:r>
              <a:rPr lang="en-US" dirty="0" smtClean="0"/>
              <a:t>Clustering Subgroups, </a:t>
            </a:r>
            <a:r>
              <a:rPr lang="en-US" dirty="0"/>
              <a:t>K = 5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1012" y="1616214"/>
            <a:ext cx="10621962" cy="349631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661967-8D01-4D8A-8FD0-86F83ECE6BD1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28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Internal Use Only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85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Plots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9785"/>
            <a:ext cx="10515600" cy="488717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Individual System Error Plots: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Mean, Max, Min range Plot( </a:t>
            </a:r>
            <a:r>
              <a:rPr lang="en-US" dirty="0" err="1" smtClean="0"/>
              <a:t>Mean,Max,Min</a:t>
            </a:r>
            <a:r>
              <a:rPr lang="en-US" dirty="0" smtClean="0"/>
              <a:t> on the same plot)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All System Errors Plot: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Ppk Trend Plot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Mean+-1Std Plot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Mean, Max, Min range Plot( </a:t>
            </a:r>
            <a:r>
              <a:rPr lang="en-US" dirty="0" err="1"/>
              <a:t>Mean,Max,Min</a:t>
            </a:r>
            <a:r>
              <a:rPr lang="en-US" dirty="0"/>
              <a:t> on the same plot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 output graphs can </a:t>
            </a:r>
            <a:r>
              <a:rPr lang="en-US" dirty="0"/>
              <a:t>be found in </a:t>
            </a:r>
            <a:r>
              <a:rPr lang="en-US" dirty="0" smtClean="0">
                <a:hlinkClick r:id="rId2" action="ppaction://hlinkfile"/>
              </a:rPr>
              <a:t>\\</a:t>
            </a:r>
            <a:r>
              <a:rPr lang="en-US" dirty="0">
                <a:hlinkClick r:id="rId2" action="ppaction://hlinkfile"/>
              </a:rPr>
              <a:t>CIDCSDFS01\EBU_Data01$\</a:t>
            </a:r>
            <a:r>
              <a:rPr lang="en-US" dirty="0" smtClean="0">
                <a:hlinkClick r:id="rId2" action="ppaction://hlinkfile"/>
              </a:rPr>
              <a:t>NACTGx\Common\DL_Diag\Data </a:t>
            </a:r>
            <a:r>
              <a:rPr lang="en-US" dirty="0">
                <a:hlinkClick r:id="rId2" action="ppaction://hlinkfile"/>
              </a:rPr>
              <a:t>Analysis\Storage\Knowledge base\Acadia DOE\graphs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844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Ppk Trend All System Error Plot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98082" y="5168766"/>
            <a:ext cx="96244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NOX_OUT_SENSOR_IR_LO_MOTOR_ERR </a:t>
            </a:r>
            <a:r>
              <a:rPr lang="en-US" dirty="0" smtClean="0"/>
              <a:t>has a few tests whose Ppk are below 1.5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NOX_IN_SENSOR_DITHER_ERR </a:t>
            </a:r>
            <a:r>
              <a:rPr lang="en-US" dirty="0" smtClean="0"/>
              <a:t>has one test whose Ppk is below 1.5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All other System Errors have Ppk above 1.5 in all tests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9387"/>
            <a:ext cx="12192000" cy="395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92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err="1" smtClean="0"/>
              <a:t>MinMaxMean</a:t>
            </a:r>
            <a:r>
              <a:rPr lang="en-US" dirty="0" smtClean="0"/>
              <a:t> Range All System Error Plot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5399773"/>
            <a:ext cx="96244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NOX_IN_SENSOR_DITHER_ERR </a:t>
            </a:r>
            <a:r>
              <a:rPr lang="en-US" dirty="0" smtClean="0"/>
              <a:t>has larger variance than other System Errors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NOX_IN_SENSOR_DITHER_ERR appears to have a mean below 1000 or above 1500 in the first few tests, while in the more recent tests, the mean appears between 1000 and 1500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60" y="976952"/>
            <a:ext cx="11982040" cy="432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82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Mean+-</a:t>
            </a:r>
            <a:r>
              <a:rPr lang="en-US" dirty="0" smtClean="0"/>
              <a:t>1Std All System Error Plot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28" y="1175014"/>
            <a:ext cx="12008212" cy="38397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58778" y="5342021"/>
            <a:ext cx="9624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NOX_IN_SENSOR_DITHER_ERR </a:t>
            </a:r>
            <a:r>
              <a:rPr lang="en-US" dirty="0" smtClean="0"/>
              <a:t> has the largest variance, and the variance appears gets larger as tests carry 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46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5171" y="0"/>
            <a:ext cx="10911038" cy="13255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NOX_IN_SENSOR_DITHER_ERR</a:t>
            </a:r>
            <a:endParaRPr lang="en-US" sz="3200" dirty="0"/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29" y="1055420"/>
            <a:ext cx="12037638" cy="37475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1403" y="4971637"/>
            <a:ext cx="96244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NOX_IN_SENSOR_DITHER_ERR appears to have a mean below 1000 or above 1500 in the first few tests, while in the more recent tests, the mean appears between 1000 and </a:t>
            </a:r>
            <a:r>
              <a:rPr lang="en-US" dirty="0" smtClean="0"/>
              <a:t>1500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NOX_IN_SENSOR_DITHER_ERR’s variance </a:t>
            </a:r>
            <a:r>
              <a:rPr lang="en-US" dirty="0"/>
              <a:t>appears gets larger as tests carry 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43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SCR_EFFICIENCY4_DEGRADED_ERR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2152" y="4824043"/>
            <a:ext cx="96244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SCR_EFFICIENCY4_DEGRADED_ERR appears not making many decisions in the first few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Majority of tests show the maximum values are about 2 times larger than mean values, with a few tests showing maximum values as large as 3 times of mean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675" y="992908"/>
            <a:ext cx="12220675" cy="367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34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sz="3600" dirty="0"/>
              <a:t>SCR_CAT_SUBSTRATE_MISSING_ERR</a:t>
            </a:r>
            <a:r>
              <a:rPr lang="en-US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35780" y="4855398"/>
            <a:ext cx="96244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SCR_CAT_SUBSTRATE_MISSING_ERR </a:t>
            </a:r>
            <a:r>
              <a:rPr lang="en-US" dirty="0" smtClean="0"/>
              <a:t>appears </a:t>
            </a:r>
            <a:r>
              <a:rPr lang="en-US" dirty="0"/>
              <a:t>not making many decisions in the first few </a:t>
            </a:r>
            <a:r>
              <a:rPr lang="en-US" dirty="0" smtClean="0"/>
              <a:t>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SCR_CAT_SUBSTRATE_MISSING_ERR </a:t>
            </a:r>
            <a:r>
              <a:rPr lang="en-US" dirty="0" smtClean="0"/>
              <a:t>has a few tests records showing minimum or maximum value at a larger difference than mean values</a:t>
            </a:r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972151"/>
            <a:ext cx="12192000" cy="364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94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mmins Corporate">
  <a:themeElements>
    <a:clrScheme name="Custom Design 14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EE2E24"/>
      </a:accent1>
      <a:accent2>
        <a:srgbClr val="5F5F5F"/>
      </a:accent2>
      <a:accent3>
        <a:srgbClr val="FFFFFF"/>
      </a:accent3>
      <a:accent4>
        <a:srgbClr val="000000"/>
      </a:accent4>
      <a:accent5>
        <a:srgbClr val="F5ADAC"/>
      </a:accent5>
      <a:accent6>
        <a:srgbClr val="555555"/>
      </a:accent6>
      <a:hlink>
        <a:srgbClr val="C0C0C0"/>
      </a:hlink>
      <a:folHlink>
        <a:srgbClr val="CC3300"/>
      </a:folHlink>
    </a:clrScheme>
    <a:fontScheme name="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12700" cap="flat" cmpd="sng" algn="ctr">
          <a:solidFill>
            <a:srgbClr val="EE2E24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91440" rIns="91440" bIns="91440" numCol="1" anchor="ctr" anchorCtr="0" compatLnSpc="1">
        <a:prstTxWarp prst="textNoShape">
          <a:avLst/>
        </a:prstTxWarp>
      </a:bodyPr>
      <a:lstStyle>
        <a:defPPr marL="231775" marR="0" indent="-231775" algn="r" defTabSz="914400" rtl="0" eaLnBrk="1" fontAlgn="base" latinLnBrk="0" hangingPunct="1">
          <a:lnSpc>
            <a:spcPct val="100000"/>
          </a:lnSpc>
          <a:spcBef>
            <a:spcPct val="35000"/>
          </a:spcBef>
          <a:spcAft>
            <a:spcPct val="0"/>
          </a:spcAft>
          <a:buClr>
            <a:srgbClr val="FF140A"/>
          </a:buClr>
          <a:buSzTx/>
          <a:buFont typeface="Wingdings" pitchFamily="-65" charset="2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12700" cap="flat" cmpd="sng" algn="ctr">
          <a:solidFill>
            <a:srgbClr val="EE2E24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91440" rIns="91440" bIns="91440" numCol="1" anchor="ctr" anchorCtr="0" compatLnSpc="1">
        <a:prstTxWarp prst="textNoShape">
          <a:avLst/>
        </a:prstTxWarp>
      </a:bodyPr>
      <a:lstStyle>
        <a:defPPr marL="231775" marR="0" indent="-231775" algn="r" defTabSz="914400" rtl="0" eaLnBrk="1" fontAlgn="base" latinLnBrk="0" hangingPunct="1">
          <a:lnSpc>
            <a:spcPct val="100000"/>
          </a:lnSpc>
          <a:spcBef>
            <a:spcPct val="35000"/>
          </a:spcBef>
          <a:spcAft>
            <a:spcPct val="0"/>
          </a:spcAft>
          <a:buClr>
            <a:srgbClr val="FF140A"/>
          </a:buClr>
          <a:buSzTx/>
          <a:buFont typeface="Wingdings" pitchFamily="-65" charset="2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dirty="0" smtClean="0"/>
        </a:defPPr>
      </a:lstStyle>
    </a:tx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EE2E24"/>
        </a:accent1>
        <a:accent2>
          <a:srgbClr val="0066CC"/>
        </a:accent2>
        <a:accent3>
          <a:srgbClr val="FFFFFF"/>
        </a:accent3>
        <a:accent4>
          <a:srgbClr val="000000"/>
        </a:accent4>
        <a:accent5>
          <a:srgbClr val="F5ADAC"/>
        </a:accent5>
        <a:accent6>
          <a:srgbClr val="005CB9"/>
        </a:accent6>
        <a:hlink>
          <a:srgbClr val="FA9900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EE2E24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5ADAC"/>
        </a:accent5>
        <a:accent6>
          <a:srgbClr val="555555"/>
        </a:accent6>
        <a:hlink>
          <a:srgbClr val="C0C0C0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496AB529-0EF3-40F1-8730-CDEAA205FAC9}" vid="{BA0C11BB-D4BF-495C-B23D-BB431CB485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1614</TotalTime>
  <Words>682</Words>
  <Application>Microsoft Office PowerPoint</Application>
  <PresentationFormat>Widescreen</PresentationFormat>
  <Paragraphs>125</Paragraphs>
  <Slides>28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Wingdings</vt:lpstr>
      <vt:lpstr>Cummins Corporate</vt:lpstr>
      <vt:lpstr>Worksheet</vt:lpstr>
      <vt:lpstr>Acadia DOE OBD Data Exploratory Analysis</vt:lpstr>
      <vt:lpstr>Acadia DOE Data Scope</vt:lpstr>
      <vt:lpstr>Plots Types</vt:lpstr>
      <vt:lpstr>Ppk Trend All System Error Plot</vt:lpstr>
      <vt:lpstr>MinMaxMean Range All System Error Plot</vt:lpstr>
      <vt:lpstr>Mean+-1Std All System Error Plot</vt:lpstr>
      <vt:lpstr>NOX_IN_SENSOR_DITHER_ERR</vt:lpstr>
      <vt:lpstr>SCR_EFFICIENCY4_DEGRADED_ERR</vt:lpstr>
      <vt:lpstr>SCR_CAT_SUBSTRATE_MISSING_ERR </vt:lpstr>
      <vt:lpstr>NOX_IN_SENSOR_IR_LO_MOTOR_ERR </vt:lpstr>
      <vt:lpstr>NOX_IN_SENSOR_IR_HI_MOTOR_ERR </vt:lpstr>
      <vt:lpstr>NOX_OUT_SENSOR_IR_LO_MOTOR_ERR </vt:lpstr>
      <vt:lpstr>NOX_OUT_SENSOR_IR_HI_MOTOR_ERR </vt:lpstr>
      <vt:lpstr>Unsupervised Machine Learning Practices</vt:lpstr>
      <vt:lpstr>Hierarchical Clustering </vt:lpstr>
      <vt:lpstr>Hierarchical Clustering Groups </vt:lpstr>
      <vt:lpstr>Principle Component Analysis</vt:lpstr>
      <vt:lpstr>PCA Factors Loading Analysis and Scatter Plot of 1st, 2nd Components of PCA </vt:lpstr>
      <vt:lpstr>K Means Clustering</vt:lpstr>
      <vt:lpstr>K Means Clustering, K = 2</vt:lpstr>
      <vt:lpstr>K Means Clustering Subgroups, K = 2</vt:lpstr>
      <vt:lpstr>K Means Clustering Subgroups, K = 3</vt:lpstr>
      <vt:lpstr>K Means Clustering, K = 3</vt:lpstr>
      <vt:lpstr>K Means Clustering Subgroups, K = 3</vt:lpstr>
      <vt:lpstr>K Means Clustering, K = 4</vt:lpstr>
      <vt:lpstr>K Means Clustering Subgroups, K = 4</vt:lpstr>
      <vt:lpstr>K Means Clustering, K = 5</vt:lpstr>
      <vt:lpstr>K Means Clustering Subgroups, K = 5</vt:lpstr>
    </vt:vector>
  </TitlesOfParts>
  <Company>Cummins Inc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Dingchao Zhang</dc:creator>
  <cp:lastModifiedBy>Dingchao Zhang</cp:lastModifiedBy>
  <cp:revision>41</cp:revision>
  <dcterms:created xsi:type="dcterms:W3CDTF">2015-10-08T15:26:00Z</dcterms:created>
  <dcterms:modified xsi:type="dcterms:W3CDTF">2015-11-12T13:47:45Z</dcterms:modified>
</cp:coreProperties>
</file>