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61" r:id="rId6"/>
    <p:sldId id="259" r:id="rId7"/>
    <p:sldId id="263" r:id="rId8"/>
    <p:sldId id="264" r:id="rId9"/>
    <p:sldId id="265" r:id="rId10"/>
    <p:sldId id="266" r:id="rId11"/>
    <p:sldId id="267" r:id="rId12"/>
    <p:sldId id="269" r:id="rId13"/>
    <p:sldId id="268" r:id="rId14"/>
    <p:sldId id="270" r:id="rId15"/>
    <p:sldId id="271" r:id="rId16"/>
    <p:sldId id="272" r:id="rId17"/>
    <p:sldId id="274" r:id="rId18"/>
    <p:sldId id="285" r:id="rId19"/>
    <p:sldId id="288" r:id="rId20"/>
    <p:sldId id="278" r:id="rId21"/>
    <p:sldId id="286" r:id="rId22"/>
    <p:sldId id="277" r:id="rId23"/>
    <p:sldId id="279" r:id="rId24"/>
    <p:sldId id="283" r:id="rId25"/>
    <p:sldId id="280"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s692\Documents\Dingchao\Courses\CS171\HW\2015-cs171-homework\US%20Census\data\race2013.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Exploratoy White Ethnic</a:t>
            </a:r>
            <a:r>
              <a:rPr lang="en-US" baseline="0"/>
              <a:t> Group by State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race2013!$B$1</c:f>
              <c:strCache>
                <c:ptCount val="1"/>
                <c:pt idx="0">
                  <c:v>White</c:v>
                </c:pt>
              </c:strCache>
            </c:strRef>
          </c:tx>
          <c:spPr>
            <a:solidFill>
              <a:schemeClr val="accent1"/>
            </a:solidFill>
            <a:ln>
              <a:noFill/>
            </a:ln>
            <a:effectLst/>
          </c:spPr>
          <c:invertIfNegative val="0"/>
          <c:cat>
            <c:strRef>
              <c:f>race2013!$A$2:$A$52</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race2013!$B$2:$B$52</c:f>
              <c:numCache>
                <c:formatCode>General</c:formatCode>
                <c:ptCount val="51"/>
                <c:pt idx="0">
                  <c:v>0.67144032399999998</c:v>
                </c:pt>
                <c:pt idx="1">
                  <c:v>0.63645863000000003</c:v>
                </c:pt>
                <c:pt idx="2">
                  <c:v>0.47924063900000002</c:v>
                </c:pt>
                <c:pt idx="3">
                  <c:v>0.72055898600000001</c:v>
                </c:pt>
                <c:pt idx="4">
                  <c:v>0.39077674200000001</c:v>
                </c:pt>
                <c:pt idx="5">
                  <c:v>0.71259349500000002</c:v>
                </c:pt>
                <c:pt idx="6">
                  <c:v>0.69916117499999997</c:v>
                </c:pt>
                <c:pt idx="7">
                  <c:v>0.64552572600000002</c:v>
                </c:pt>
                <c:pt idx="8">
                  <c:v>0.37202877899999998</c:v>
                </c:pt>
                <c:pt idx="9">
                  <c:v>0.57822556400000003</c:v>
                </c:pt>
                <c:pt idx="10">
                  <c:v>0.56256868000000004</c:v>
                </c:pt>
                <c:pt idx="11">
                  <c:v>0.17256027299999999</c:v>
                </c:pt>
                <c:pt idx="12">
                  <c:v>0.84298010499999998</c:v>
                </c:pt>
                <c:pt idx="13">
                  <c:v>0.65033463899999999</c:v>
                </c:pt>
                <c:pt idx="14">
                  <c:v>0.82205860600000003</c:v>
                </c:pt>
                <c:pt idx="15">
                  <c:v>0.85049748800000002</c:v>
                </c:pt>
                <c:pt idx="16">
                  <c:v>0.77231536700000003</c:v>
                </c:pt>
                <c:pt idx="17">
                  <c:v>0.85005290600000005</c:v>
                </c:pt>
                <c:pt idx="18">
                  <c:v>0.599904722</c:v>
                </c:pt>
                <c:pt idx="19">
                  <c:v>0.95329019999999998</c:v>
                </c:pt>
                <c:pt idx="20">
                  <c:v>0.49734905099999999</c:v>
                </c:pt>
                <c:pt idx="21">
                  <c:v>0.74936044499999999</c:v>
                </c:pt>
                <c:pt idx="22">
                  <c:v>0.74867799199999996</c:v>
                </c:pt>
                <c:pt idx="23">
                  <c:v>0.83389855400000001</c:v>
                </c:pt>
                <c:pt idx="24">
                  <c:v>0.572140223</c:v>
                </c:pt>
                <c:pt idx="25">
                  <c:v>0.81453693299999996</c:v>
                </c:pt>
                <c:pt idx="26">
                  <c:v>0.89088104999999995</c:v>
                </c:pt>
                <c:pt idx="27">
                  <c:v>0.80041981900000003</c:v>
                </c:pt>
                <c:pt idx="28">
                  <c:v>0.52377123400000003</c:v>
                </c:pt>
                <c:pt idx="29">
                  <c:v>0.92904925400000005</c:v>
                </c:pt>
                <c:pt idx="30">
                  <c:v>0.592233122</c:v>
                </c:pt>
                <c:pt idx="31">
                  <c:v>0.395685328</c:v>
                </c:pt>
                <c:pt idx="32">
                  <c:v>0.58294436299999997</c:v>
                </c:pt>
                <c:pt idx="33">
                  <c:v>0.603963421</c:v>
                </c:pt>
                <c:pt idx="34">
                  <c:v>0.830810045</c:v>
                </c:pt>
                <c:pt idx="35">
                  <c:v>0.80266829699999998</c:v>
                </c:pt>
                <c:pt idx="36">
                  <c:v>0.64836796900000004</c:v>
                </c:pt>
                <c:pt idx="37">
                  <c:v>0.76687877500000001</c:v>
                </c:pt>
                <c:pt idx="38">
                  <c:v>0.77975249899999999</c:v>
                </c:pt>
                <c:pt idx="39">
                  <c:v>0.75657299099999997</c:v>
                </c:pt>
                <c:pt idx="40">
                  <c:v>0.65314334799999996</c:v>
                </c:pt>
                <c:pt idx="41">
                  <c:v>0.87668427100000001</c:v>
                </c:pt>
                <c:pt idx="42">
                  <c:v>0.74777483899999997</c:v>
                </c:pt>
                <c:pt idx="43">
                  <c:v>0.41187973100000003</c:v>
                </c:pt>
                <c:pt idx="44">
                  <c:v>0.82777835399999999</c:v>
                </c:pt>
                <c:pt idx="45">
                  <c:v>0.93064483799999997</c:v>
                </c:pt>
                <c:pt idx="46">
                  <c:v>0.64153233300000001</c:v>
                </c:pt>
                <c:pt idx="47">
                  <c:v>0.70798176599999996</c:v>
                </c:pt>
                <c:pt idx="48">
                  <c:v>0.93385820200000003</c:v>
                </c:pt>
                <c:pt idx="49">
                  <c:v>0.83560133199999997</c:v>
                </c:pt>
                <c:pt idx="50">
                  <c:v>0.86499073699999995</c:v>
                </c:pt>
              </c:numCache>
            </c:numRef>
          </c:val>
        </c:ser>
        <c:ser>
          <c:idx val="1"/>
          <c:order val="1"/>
          <c:tx>
            <c:strRef>
              <c:f>race2013!$C$1</c:f>
              <c:strCache>
                <c:ptCount val="1"/>
                <c:pt idx="0">
                  <c:v>fips</c:v>
                </c:pt>
              </c:strCache>
            </c:strRef>
          </c:tx>
          <c:spPr>
            <a:solidFill>
              <a:schemeClr val="accent2"/>
            </a:solidFill>
            <a:ln>
              <a:noFill/>
            </a:ln>
            <a:effectLst/>
          </c:spPr>
          <c:invertIfNegative val="0"/>
          <c:cat>
            <c:strRef>
              <c:f>race2013!$A$2:$A$52</c:f>
              <c:strCache>
                <c:ptCount val="51"/>
                <c:pt idx="0">
                  <c:v>Alabama</c:v>
                </c:pt>
                <c:pt idx="1">
                  <c:v>Alaska</c:v>
                </c:pt>
                <c:pt idx="2">
                  <c:v>Arizona</c:v>
                </c:pt>
                <c:pt idx="3">
                  <c:v>Arkansas</c:v>
                </c:pt>
                <c:pt idx="4">
                  <c:v>California</c:v>
                </c:pt>
                <c:pt idx="5">
                  <c:v>Colorado</c:v>
                </c:pt>
                <c:pt idx="6">
                  <c:v>Connecticut</c:v>
                </c:pt>
                <c:pt idx="7">
                  <c:v>Delaware</c:v>
                </c:pt>
                <c:pt idx="8">
                  <c:v>District of Columbia</c:v>
                </c:pt>
                <c:pt idx="9">
                  <c:v>Florida</c:v>
                </c:pt>
                <c:pt idx="10">
                  <c:v>Georgia</c:v>
                </c:pt>
                <c:pt idx="11">
                  <c:v>Hawaii</c:v>
                </c:pt>
                <c:pt idx="12">
                  <c:v>Idaho</c:v>
                </c:pt>
                <c:pt idx="13">
                  <c:v>Illinois</c:v>
                </c:pt>
                <c:pt idx="14">
                  <c:v>Indiana</c:v>
                </c:pt>
                <c:pt idx="15">
                  <c:v>Iowa</c:v>
                </c:pt>
                <c:pt idx="16">
                  <c:v>Kansas</c:v>
                </c:pt>
                <c:pt idx="17">
                  <c:v>Kentucky</c:v>
                </c:pt>
                <c:pt idx="18">
                  <c:v>Louisiana</c:v>
                </c:pt>
                <c:pt idx="19">
                  <c:v>Maine</c:v>
                </c:pt>
                <c:pt idx="20">
                  <c:v>Maryland</c:v>
                </c:pt>
                <c:pt idx="21">
                  <c:v>Massachusetts</c:v>
                </c:pt>
                <c:pt idx="22">
                  <c:v>Michigan</c:v>
                </c:pt>
                <c:pt idx="23">
                  <c:v>Minnesota</c:v>
                </c:pt>
                <c:pt idx="24">
                  <c:v>Mississippi</c:v>
                </c:pt>
                <c:pt idx="25">
                  <c:v>Missouri</c:v>
                </c:pt>
                <c:pt idx="26">
                  <c:v>Montana</c:v>
                </c:pt>
                <c:pt idx="27">
                  <c:v>Nebraska</c:v>
                </c:pt>
                <c:pt idx="28">
                  <c:v>Nevada</c:v>
                </c:pt>
                <c:pt idx="29">
                  <c:v>New Hampshire</c:v>
                </c:pt>
                <c:pt idx="30">
                  <c:v>New Jersey</c:v>
                </c:pt>
                <c:pt idx="31">
                  <c:v>New Mexico</c:v>
                </c:pt>
                <c:pt idx="32">
                  <c:v>New York</c:v>
                </c:pt>
                <c:pt idx="33">
                  <c:v>North Carolina</c:v>
                </c:pt>
                <c:pt idx="34">
                  <c:v>North Dakota</c:v>
                </c:pt>
                <c:pt idx="35">
                  <c:v>Ohio</c:v>
                </c:pt>
                <c:pt idx="36">
                  <c:v>Oklahoma</c:v>
                </c:pt>
                <c:pt idx="37">
                  <c:v>Oregon</c:v>
                </c:pt>
                <c:pt idx="38">
                  <c:v>Pennsylvania</c:v>
                </c:pt>
                <c:pt idx="39">
                  <c:v>Rhode Island</c:v>
                </c:pt>
                <c:pt idx="40">
                  <c:v>South Carolina</c:v>
                </c:pt>
                <c:pt idx="41">
                  <c:v>South Dakota</c:v>
                </c:pt>
                <c:pt idx="42">
                  <c:v>Tennessee</c:v>
                </c:pt>
                <c:pt idx="43">
                  <c:v>Texas</c:v>
                </c:pt>
                <c:pt idx="44">
                  <c:v>Utah</c:v>
                </c:pt>
                <c:pt idx="45">
                  <c:v>Vermont</c:v>
                </c:pt>
                <c:pt idx="46">
                  <c:v>Virginia</c:v>
                </c:pt>
                <c:pt idx="47">
                  <c:v>Washington</c:v>
                </c:pt>
                <c:pt idx="48">
                  <c:v>West Virginia</c:v>
                </c:pt>
                <c:pt idx="49">
                  <c:v>Wisconsin</c:v>
                </c:pt>
                <c:pt idx="50">
                  <c:v>Wyoming</c:v>
                </c:pt>
              </c:strCache>
            </c:strRef>
          </c:cat>
          <c:val>
            <c:numRef>
              <c:f>race2013!$C$2:$C$52</c:f>
              <c:numCache>
                <c:formatCode>General</c:formatCode>
                <c:ptCount val="5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numCache>
            </c:numRef>
          </c:val>
        </c:ser>
        <c:dLbls>
          <c:showLegendKey val="0"/>
          <c:showVal val="0"/>
          <c:showCatName val="0"/>
          <c:showSerName val="0"/>
          <c:showPercent val="0"/>
          <c:showBubbleSize val="0"/>
        </c:dLbls>
        <c:gapWidth val="219"/>
        <c:overlap val="-27"/>
        <c:axId val="316367056"/>
        <c:axId val="316372936"/>
      </c:barChart>
      <c:catAx>
        <c:axId val="316367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372936"/>
        <c:crosses val="autoZero"/>
        <c:auto val="1"/>
        <c:lblAlgn val="ctr"/>
        <c:lblOffset val="100"/>
        <c:noMultiLvlLbl val="0"/>
      </c:catAx>
      <c:valAx>
        <c:axId val="316372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63670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410953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324736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55336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18C45-445E-4B54-B592-3813387BCB03}"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406516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18C45-445E-4B54-B592-3813387BCB03}" type="datetimeFigureOut">
              <a:rPr lang="en-US" smtClean="0"/>
              <a:t>4/26/2015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93382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18C45-445E-4B54-B592-3813387BCB03}"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393115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F18C45-445E-4B54-B592-3813387BCB03}" type="datetimeFigureOut">
              <a:rPr lang="en-US" smtClean="0"/>
              <a:t>4/26/2015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357390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F18C45-445E-4B54-B592-3813387BCB03}" type="datetimeFigureOut">
              <a:rPr lang="en-US" smtClean="0"/>
              <a:t>4/26/2015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122145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18C45-445E-4B54-B592-3813387BCB03}" type="datetimeFigureOut">
              <a:rPr lang="en-US" smtClean="0"/>
              <a:t>4/26/2015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35324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18C45-445E-4B54-B592-3813387BCB03}"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136638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18C45-445E-4B54-B592-3813387BCB03}" type="datetimeFigureOut">
              <a:rPr lang="en-US" smtClean="0"/>
              <a:t>4/26/2015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1D9AB-11A1-498B-BEDE-032F32E788F9}" type="slidenum">
              <a:rPr lang="en-US" smtClean="0"/>
              <a:t>‹#›</a:t>
            </a:fld>
            <a:endParaRPr lang="en-US"/>
          </a:p>
        </p:txBody>
      </p:sp>
    </p:spTree>
    <p:extLst>
      <p:ext uri="{BB962C8B-B14F-4D97-AF65-F5344CB8AC3E}">
        <p14:creationId xmlns:p14="http://schemas.microsoft.com/office/powerpoint/2010/main" val="207809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18C45-445E-4B54-B592-3813387BCB03}" type="datetimeFigureOut">
              <a:rPr lang="en-US" smtClean="0"/>
              <a:t>4/26/2015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1D9AB-11A1-498B-BEDE-032F32E788F9}" type="slidenum">
              <a:rPr lang="en-US" smtClean="0"/>
              <a:t>‹#›</a:t>
            </a:fld>
            <a:endParaRPr lang="en-US"/>
          </a:p>
        </p:txBody>
      </p:sp>
    </p:spTree>
    <p:extLst>
      <p:ext uri="{BB962C8B-B14F-4D97-AF65-F5344CB8AC3E}">
        <p14:creationId xmlns:p14="http://schemas.microsoft.com/office/powerpoint/2010/main" val="41592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census.gov/did/www/saipe/data/statecounty/data/2008.html" TargetMode="External"/><Relationship Id="rId2" Type="http://schemas.openxmlformats.org/officeDocument/2006/relationships/hyperlink" Target="http://www.census.gov/popest/data/counties/asrh/2013/CC-EST2013-ALLDATA.html"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nsf.gov/statistics/seind14/index.cfm/state-data/download.htm" TargetMode="External"/><Relationship Id="rId2" Type="http://schemas.openxmlformats.org/officeDocument/2006/relationships/hyperlink" Target="http://kff.org/state-category/demographics-and-the-economy/popul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73723"/>
            <a:ext cx="9144000" cy="2387600"/>
          </a:xfrm>
        </p:spPr>
        <p:txBody>
          <a:bodyPr>
            <a:normAutofit/>
          </a:bodyPr>
          <a:lstStyle/>
          <a:p>
            <a:r>
              <a:rPr lang="en-US" sz="4000" dirty="0" smtClean="0">
                <a:latin typeface="Rockwell" panose="02060603020205020403" pitchFamily="18" charset="0"/>
              </a:rPr>
              <a:t>US Census Visualization Process Book Milestone</a:t>
            </a:r>
            <a:endParaRPr lang="en-US" sz="4000" dirty="0">
              <a:latin typeface="Rockwell" panose="02060603020205020403" pitchFamily="18" charset="0"/>
            </a:endParaRPr>
          </a:p>
        </p:txBody>
      </p:sp>
      <p:sp>
        <p:nvSpPr>
          <p:cNvPr id="3" name="Subtitle 2"/>
          <p:cNvSpPr>
            <a:spLocks noGrp="1"/>
          </p:cNvSpPr>
          <p:nvPr>
            <p:ph type="subTitle" idx="1"/>
          </p:nvPr>
        </p:nvSpPr>
        <p:spPr>
          <a:xfrm>
            <a:off x="1524000" y="3674081"/>
            <a:ext cx="9144000" cy="1655762"/>
          </a:xfrm>
        </p:spPr>
        <p:txBody>
          <a:bodyPr/>
          <a:lstStyle/>
          <a:p>
            <a:r>
              <a:rPr lang="en-US" dirty="0" smtClean="0">
                <a:latin typeface="Rockwell" panose="02060603020205020403" pitchFamily="18" charset="0"/>
              </a:rPr>
              <a:t>CS171-Visualization</a:t>
            </a:r>
          </a:p>
          <a:p>
            <a:r>
              <a:rPr lang="en-US" dirty="0" smtClean="0">
                <a:latin typeface="Rockwell" panose="02060603020205020403" pitchFamily="18" charset="0"/>
              </a:rPr>
              <a:t>Simon Malian , Dingchao Zhang</a:t>
            </a:r>
          </a:p>
          <a:p>
            <a:endParaRPr lang="en-US" dirty="0"/>
          </a:p>
        </p:txBody>
      </p:sp>
    </p:spTree>
    <p:extLst>
      <p:ext uri="{BB962C8B-B14F-4D97-AF65-F5344CB8AC3E}">
        <p14:creationId xmlns:p14="http://schemas.microsoft.com/office/powerpoint/2010/main" val="18822115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a:t>The main component of visualization will be in the form of a </a:t>
            </a:r>
            <a:r>
              <a:rPr lang="en-US" sz="2000" dirty="0" err="1" smtClean="0"/>
              <a:t>choropleth</a:t>
            </a:r>
            <a:r>
              <a:rPr lang="en-US" sz="2000" dirty="0" smtClean="0"/>
              <a:t> map , </a:t>
            </a:r>
            <a:r>
              <a:rPr lang="en-US" sz="2000" dirty="0"/>
              <a:t>showing distributions of different data </a:t>
            </a:r>
            <a:r>
              <a:rPr lang="en-US" sz="2000" dirty="0" smtClean="0"/>
              <a:t>attributes, and we also </a:t>
            </a:r>
            <a:r>
              <a:rPr lang="en-US" sz="2000" dirty="0"/>
              <a:t>consider introducing control elements to allow interactive exploration of the data (e.g. show the data for </a:t>
            </a:r>
            <a:r>
              <a:rPr lang="en-US" sz="2000" dirty="0" err="1"/>
              <a:t>zipcode</a:t>
            </a:r>
            <a:r>
              <a:rPr lang="en-US" sz="2000" dirty="0"/>
              <a:t> to analyze whether it is above/below certain threshold</a:t>
            </a:r>
            <a:r>
              <a:rPr lang="en-US" sz="2000" dirty="0" smtClean="0"/>
              <a:t>) as well as other linked coordinated views such as </a:t>
            </a:r>
            <a:r>
              <a:rPr lang="en-US" sz="2000" dirty="0" err="1" smtClean="0"/>
              <a:t>Treemap</a:t>
            </a:r>
            <a:r>
              <a:rPr lang="en-US" sz="2000" dirty="0" smtClean="0"/>
              <a:t>, Pyramid bar chart, area chart, etc.</a:t>
            </a:r>
          </a:p>
          <a:p>
            <a:r>
              <a:rPr lang="en-US" sz="2000" dirty="0" smtClean="0"/>
              <a:t>    6.1  Proposed Sketch </a:t>
            </a:r>
          </a:p>
          <a:p>
            <a:pPr marL="0" indent="0">
              <a:buNone/>
            </a:pPr>
            <a:endParaRPr lang="en-US" sz="2400" dirty="0"/>
          </a:p>
        </p:txBody>
      </p:sp>
      <p:pic>
        <p:nvPicPr>
          <p:cNvPr id="4" name="Picture 3"/>
          <p:cNvPicPr>
            <a:picLocks noChangeAspect="1"/>
          </p:cNvPicPr>
          <p:nvPr/>
        </p:nvPicPr>
        <p:blipFill>
          <a:blip r:embed="rId2"/>
          <a:stretch>
            <a:fillRect/>
          </a:stretch>
        </p:blipFill>
        <p:spPr>
          <a:xfrm>
            <a:off x="3789479" y="2835073"/>
            <a:ext cx="5795096" cy="4022927"/>
          </a:xfrm>
          <a:prstGeom prst="rect">
            <a:avLst/>
          </a:prstGeom>
        </p:spPr>
      </p:pic>
    </p:spTree>
    <p:extLst>
      <p:ext uri="{BB962C8B-B14F-4D97-AF65-F5344CB8AC3E}">
        <p14:creationId xmlns:p14="http://schemas.microsoft.com/office/powerpoint/2010/main" val="1930447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6.2  Milestone 1 Design Overview</a:t>
            </a:r>
          </a:p>
          <a:p>
            <a:pPr marL="0" indent="0">
              <a:buNone/>
            </a:pPr>
            <a:r>
              <a:rPr lang="en-US" sz="2000" b="1" dirty="0" err="1" smtClean="0"/>
              <a:t>Choropleth</a:t>
            </a:r>
            <a:r>
              <a:rPr lang="en-US" sz="2000" b="1" dirty="0" smtClean="0"/>
              <a:t> map, Multiple layer Tree</a:t>
            </a:r>
          </a:p>
          <a:p>
            <a:pPr marL="0" indent="0">
              <a:buNone/>
            </a:pPr>
            <a:r>
              <a:rPr lang="en-US" sz="2000" b="1" dirty="0" smtClean="0"/>
              <a:t>Map, Pyramid Bar charts are created</a:t>
            </a:r>
          </a:p>
          <a:p>
            <a:pPr marL="0" indent="0">
              <a:buNone/>
            </a:pPr>
            <a:endParaRPr lang="en-US" sz="2400" dirty="0"/>
          </a:p>
        </p:txBody>
      </p:sp>
      <p:pic>
        <p:nvPicPr>
          <p:cNvPr id="5" name="Picture 4"/>
          <p:cNvPicPr>
            <a:picLocks noChangeAspect="1"/>
          </p:cNvPicPr>
          <p:nvPr/>
        </p:nvPicPr>
        <p:blipFill>
          <a:blip r:embed="rId2"/>
          <a:stretch>
            <a:fillRect/>
          </a:stretch>
        </p:blipFill>
        <p:spPr>
          <a:xfrm>
            <a:off x="1072260" y="2549680"/>
            <a:ext cx="3619567" cy="4723292"/>
          </a:xfrm>
          <a:prstGeom prst="rect">
            <a:avLst/>
          </a:prstGeom>
        </p:spPr>
      </p:pic>
      <p:pic>
        <p:nvPicPr>
          <p:cNvPr id="6" name="Picture 5"/>
          <p:cNvPicPr>
            <a:picLocks noChangeAspect="1"/>
          </p:cNvPicPr>
          <p:nvPr/>
        </p:nvPicPr>
        <p:blipFill>
          <a:blip r:embed="rId3"/>
          <a:stretch>
            <a:fillRect/>
          </a:stretch>
        </p:blipFill>
        <p:spPr>
          <a:xfrm>
            <a:off x="4909435" y="623771"/>
            <a:ext cx="6009150" cy="4056051"/>
          </a:xfrm>
          <a:prstGeom prst="rect">
            <a:avLst/>
          </a:prstGeom>
        </p:spPr>
      </p:pic>
      <p:pic>
        <p:nvPicPr>
          <p:cNvPr id="7" name="Picture 6"/>
          <p:cNvPicPr>
            <a:picLocks noChangeAspect="1"/>
          </p:cNvPicPr>
          <p:nvPr/>
        </p:nvPicPr>
        <p:blipFill>
          <a:blip r:embed="rId4"/>
          <a:stretch>
            <a:fillRect/>
          </a:stretch>
        </p:blipFill>
        <p:spPr>
          <a:xfrm>
            <a:off x="5123465" y="4488629"/>
            <a:ext cx="6012728" cy="2678466"/>
          </a:xfrm>
          <a:prstGeom prst="rect">
            <a:avLst/>
          </a:prstGeom>
        </p:spPr>
      </p:pic>
    </p:spTree>
    <p:extLst>
      <p:ext uri="{BB962C8B-B14F-4D97-AF65-F5344CB8AC3E}">
        <p14:creationId xmlns:p14="http://schemas.microsoft.com/office/powerpoint/2010/main" val="218293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714895"/>
            <a:ext cx="10515600" cy="5187431"/>
          </a:xfrm>
        </p:spPr>
        <p:txBody>
          <a:bodyPr>
            <a:normAutofit/>
          </a:bodyPr>
          <a:lstStyle/>
          <a:p>
            <a:r>
              <a:rPr lang="en-US" sz="2000" dirty="0" smtClean="0"/>
              <a:t>6.2.1   Milestone 1 Design </a:t>
            </a:r>
            <a:r>
              <a:rPr lang="en-US" sz="2000" dirty="0" err="1" smtClean="0"/>
              <a:t>Choropleth</a:t>
            </a:r>
            <a:r>
              <a:rPr lang="en-US" sz="2000" dirty="0" smtClean="0"/>
              <a:t> map overview</a:t>
            </a:r>
          </a:p>
          <a:p>
            <a:r>
              <a:rPr lang="en-US" sz="1600" dirty="0" smtClean="0"/>
              <a:t> We created two </a:t>
            </a:r>
            <a:r>
              <a:rPr lang="en-US" sz="1600" dirty="0" err="1" smtClean="0"/>
              <a:t>Choropleth</a:t>
            </a:r>
            <a:r>
              <a:rPr lang="en-US" sz="1600" dirty="0" smtClean="0"/>
              <a:t>, the left one shows the white group population composition, range from 0 to 1, the higher, the more white in the state’s population, and the corresponding color ranges from gray to red, the more red, the more white in terms of composition in that state.</a:t>
            </a:r>
          </a:p>
          <a:p>
            <a:r>
              <a:rPr lang="en-US" sz="1600" dirty="0" smtClean="0"/>
              <a:t>The right one shows the venture capital total spend per state , and the corresponding color ranges from gray to red, the more red, the more venture capital spending in that state, the CA and NY state’s data is missing in the map, and we plan to fix that in the next step.</a:t>
            </a:r>
          </a:p>
          <a:p>
            <a:endParaRPr lang="en-US" sz="1600" dirty="0" smtClean="0"/>
          </a:p>
          <a:p>
            <a:pPr marL="0" indent="0">
              <a:buNone/>
            </a:pPr>
            <a:endParaRPr lang="en-US" sz="1600" dirty="0"/>
          </a:p>
        </p:txBody>
      </p:sp>
      <p:pic>
        <p:nvPicPr>
          <p:cNvPr id="6" name="Picture 5"/>
          <p:cNvPicPr>
            <a:picLocks noChangeAspect="1"/>
          </p:cNvPicPr>
          <p:nvPr/>
        </p:nvPicPr>
        <p:blipFill>
          <a:blip r:embed="rId2"/>
          <a:stretch>
            <a:fillRect/>
          </a:stretch>
        </p:blipFill>
        <p:spPr>
          <a:xfrm>
            <a:off x="838200" y="3019513"/>
            <a:ext cx="5055823" cy="3597708"/>
          </a:xfrm>
          <a:prstGeom prst="rect">
            <a:avLst/>
          </a:prstGeom>
        </p:spPr>
      </p:pic>
      <p:pic>
        <p:nvPicPr>
          <p:cNvPr id="4" name="Picture 3"/>
          <p:cNvPicPr>
            <a:picLocks noChangeAspect="1"/>
          </p:cNvPicPr>
          <p:nvPr/>
        </p:nvPicPr>
        <p:blipFill>
          <a:blip r:embed="rId3"/>
          <a:stretch>
            <a:fillRect/>
          </a:stretch>
        </p:blipFill>
        <p:spPr>
          <a:xfrm>
            <a:off x="6096000" y="3117375"/>
            <a:ext cx="5433753" cy="3567891"/>
          </a:xfrm>
          <a:prstGeom prst="rect">
            <a:avLst/>
          </a:prstGeom>
        </p:spPr>
      </p:pic>
    </p:spTree>
    <p:extLst>
      <p:ext uri="{BB962C8B-B14F-4D97-AF65-F5344CB8AC3E}">
        <p14:creationId xmlns:p14="http://schemas.microsoft.com/office/powerpoint/2010/main" val="3696461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smtClean="0">
                <a:latin typeface="Rockwell" panose="02060603020205020403" pitchFamily="18" charset="0"/>
              </a:rPr>
              <a:t>6. Design and Implementation </a:t>
            </a:r>
            <a:r>
              <a:rPr lang="en-US" dirty="0" err="1" smtClean="0">
                <a:latin typeface="Rockwell" panose="02060603020205020403" pitchFamily="18" charset="0"/>
              </a:rPr>
              <a:t>cont</a:t>
            </a:r>
            <a:endParaRPr lang="en-US" dirty="0"/>
          </a:p>
        </p:txBody>
      </p:sp>
      <p:pic>
        <p:nvPicPr>
          <p:cNvPr id="4" name="Content Placeholder 3"/>
          <p:cNvPicPr>
            <a:picLocks noGrp="1" noChangeAspect="1"/>
          </p:cNvPicPr>
          <p:nvPr>
            <p:ph idx="1"/>
          </p:nvPr>
        </p:nvPicPr>
        <p:blipFill>
          <a:blip r:embed="rId2"/>
          <a:stretch>
            <a:fillRect/>
          </a:stretch>
        </p:blipFill>
        <p:spPr>
          <a:xfrm>
            <a:off x="2505883" y="2096558"/>
            <a:ext cx="7180234" cy="4351338"/>
          </a:xfrm>
          <a:prstGeom prst="rect">
            <a:avLst/>
          </a:prstGeom>
        </p:spPr>
      </p:pic>
      <p:sp>
        <p:nvSpPr>
          <p:cNvPr id="5" name="Rectangle 4"/>
          <p:cNvSpPr/>
          <p:nvPr/>
        </p:nvSpPr>
        <p:spPr>
          <a:xfrm>
            <a:off x="1006978" y="1000680"/>
            <a:ext cx="10152089" cy="1200329"/>
          </a:xfrm>
          <a:prstGeom prst="rect">
            <a:avLst/>
          </a:prstGeom>
        </p:spPr>
        <p:txBody>
          <a:bodyPr wrap="square">
            <a:spAutoFit/>
          </a:bodyPr>
          <a:lstStyle/>
          <a:p>
            <a:r>
              <a:rPr lang="en-US" dirty="0" smtClean="0"/>
              <a:t>6.2.2   Milestone 1 Design </a:t>
            </a:r>
            <a:r>
              <a:rPr lang="en-US" dirty="0" err="1" smtClean="0"/>
              <a:t>Choropleth</a:t>
            </a:r>
            <a:r>
              <a:rPr lang="en-US" dirty="0" smtClean="0"/>
              <a:t> map overview </a:t>
            </a:r>
            <a:r>
              <a:rPr lang="en-US" dirty="0" err="1" smtClean="0"/>
              <a:t>cont</a:t>
            </a:r>
            <a:endParaRPr lang="en-US" dirty="0" smtClean="0"/>
          </a:p>
          <a:p>
            <a:pPr marL="285750" indent="-285750">
              <a:buFont typeface="Arial" panose="020B0604020202020204" pitchFamily="34" charset="0"/>
              <a:buChar char="•"/>
            </a:pPr>
            <a:r>
              <a:rPr lang="en-US" b="1" dirty="0" err="1" smtClean="0"/>
              <a:t>Zoomable</a:t>
            </a:r>
            <a:r>
              <a:rPr lang="en-US" b="1" dirty="0" smtClean="0"/>
              <a:t> and Hover over feature</a:t>
            </a:r>
            <a:r>
              <a:rPr lang="en-US" dirty="0" smtClean="0"/>
              <a:t>:   If we click on the map, the view will be zoomed in and show the details of the map, also, the state’s details will be presented in a tooltip window as the following example shows Arizona’s data.</a:t>
            </a:r>
          </a:p>
        </p:txBody>
      </p:sp>
    </p:spTree>
    <p:extLst>
      <p:ext uri="{BB962C8B-B14F-4D97-AF65-F5344CB8AC3E}">
        <p14:creationId xmlns:p14="http://schemas.microsoft.com/office/powerpoint/2010/main" val="1649623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6583679" y="1101608"/>
            <a:ext cx="5020887" cy="4746857"/>
          </a:xfrm>
        </p:spPr>
        <p:txBody>
          <a:bodyPr>
            <a:normAutofit/>
          </a:bodyPr>
          <a:lstStyle/>
          <a:p>
            <a:r>
              <a:rPr lang="en-US" sz="2000" dirty="0" smtClean="0"/>
              <a:t>6.2.3   Milestone 1 Design Tree map overview</a:t>
            </a:r>
          </a:p>
          <a:p>
            <a:r>
              <a:rPr lang="en-US" sz="2400" dirty="0" smtClean="0"/>
              <a:t> </a:t>
            </a:r>
            <a:r>
              <a:rPr lang="en-US" sz="2000" dirty="0" err="1" smtClean="0"/>
              <a:t>Treemap</a:t>
            </a:r>
            <a:r>
              <a:rPr lang="en-US" sz="2000" dirty="0" smtClean="0"/>
              <a:t> is a </a:t>
            </a:r>
            <a:r>
              <a:rPr lang="en-US" sz="2000" dirty="0"/>
              <a:t>very good method to display hierarchical </a:t>
            </a:r>
            <a:r>
              <a:rPr lang="en-US" sz="2000" dirty="0" smtClean="0"/>
              <a:t>data. The </a:t>
            </a:r>
            <a:r>
              <a:rPr lang="en-US" sz="2000" dirty="0"/>
              <a:t>color and size dimensions are correlated with the tree </a:t>
            </a:r>
            <a:r>
              <a:rPr lang="en-US" sz="2000" dirty="0" err="1"/>
              <a:t>strcture</a:t>
            </a:r>
            <a:r>
              <a:rPr lang="en-US" sz="2000" dirty="0"/>
              <a:t>, one can easily see patterns that would be difficult to spot in other ways</a:t>
            </a:r>
            <a:r>
              <a:rPr lang="en-US" sz="2000" dirty="0" smtClean="0"/>
              <a:t>. </a:t>
            </a:r>
          </a:p>
          <a:p>
            <a:r>
              <a:rPr lang="en-US" sz="2000" dirty="0" smtClean="0"/>
              <a:t>Here we use 20 colors to differentiate each state, and the size corresponds to the population at parent level, and at child level, each ethnicity group’s population is presented in different sizes of square as well.</a:t>
            </a:r>
            <a:endParaRPr lang="en-US" sz="2000" dirty="0"/>
          </a:p>
          <a:p>
            <a:endParaRPr lang="en-US" sz="2400" dirty="0"/>
          </a:p>
        </p:txBody>
      </p:sp>
      <p:pic>
        <p:nvPicPr>
          <p:cNvPr id="7" name="Picture 6"/>
          <p:cNvPicPr>
            <a:picLocks noChangeAspect="1"/>
          </p:cNvPicPr>
          <p:nvPr/>
        </p:nvPicPr>
        <p:blipFill>
          <a:blip r:embed="rId2"/>
          <a:stretch>
            <a:fillRect/>
          </a:stretch>
        </p:blipFill>
        <p:spPr>
          <a:xfrm>
            <a:off x="83127" y="865158"/>
            <a:ext cx="6168043" cy="5219757"/>
          </a:xfrm>
          <a:prstGeom prst="rect">
            <a:avLst/>
          </a:prstGeom>
        </p:spPr>
      </p:pic>
    </p:spTree>
    <p:extLst>
      <p:ext uri="{BB962C8B-B14F-4D97-AF65-F5344CB8AC3E}">
        <p14:creationId xmlns:p14="http://schemas.microsoft.com/office/powerpoint/2010/main" val="2925579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790453"/>
            <a:ext cx="4972396" cy="4351338"/>
          </a:xfrm>
          <a:prstGeom prst="rect">
            <a:avLst/>
          </a:prstGeom>
        </p:spPr>
      </p:pic>
      <p:pic>
        <p:nvPicPr>
          <p:cNvPr id="6" name="Picture 5"/>
          <p:cNvPicPr>
            <a:picLocks noChangeAspect="1"/>
          </p:cNvPicPr>
          <p:nvPr/>
        </p:nvPicPr>
        <p:blipFill>
          <a:blip r:embed="rId3"/>
          <a:stretch>
            <a:fillRect/>
          </a:stretch>
        </p:blipFill>
        <p:spPr>
          <a:xfrm>
            <a:off x="7224453" y="1940068"/>
            <a:ext cx="3314700" cy="3935730"/>
          </a:xfrm>
          <a:prstGeom prst="rect">
            <a:avLst/>
          </a:prstGeom>
        </p:spPr>
      </p:pic>
      <p:sp>
        <p:nvSpPr>
          <p:cNvPr id="7" name="Title 1"/>
          <p:cNvSpPr>
            <a:spLocks noGrp="1"/>
          </p:cNvSpPr>
          <p:nvPr>
            <p:ph type="title"/>
          </p:nvPr>
        </p:nvSpPr>
        <p:spPr>
          <a:xfrm>
            <a:off x="838200" y="-133004"/>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9" name="Rectangle 8"/>
          <p:cNvSpPr/>
          <p:nvPr/>
        </p:nvSpPr>
        <p:spPr>
          <a:xfrm>
            <a:off x="838200" y="547489"/>
            <a:ext cx="9910156" cy="1200329"/>
          </a:xfrm>
          <a:prstGeom prst="rect">
            <a:avLst/>
          </a:prstGeom>
        </p:spPr>
        <p:txBody>
          <a:bodyPr wrap="square">
            <a:spAutoFit/>
          </a:bodyPr>
          <a:lstStyle/>
          <a:p>
            <a:r>
              <a:rPr lang="en-US" dirty="0" smtClean="0"/>
              <a:t>6.2.3   Milestone 1 Design Tree map overview </a:t>
            </a:r>
            <a:r>
              <a:rPr lang="en-US" dirty="0" err="1" smtClean="0"/>
              <a:t>cont</a:t>
            </a:r>
            <a:r>
              <a:rPr lang="en-US" dirty="0" smtClean="0"/>
              <a:t> </a:t>
            </a:r>
          </a:p>
          <a:p>
            <a:pPr marL="285750" indent="-285750">
              <a:buFont typeface="Arial" panose="020B0604020202020204" pitchFamily="34" charset="0"/>
              <a:buChar char="•"/>
            </a:pPr>
            <a:r>
              <a:rPr lang="en-US" dirty="0" smtClean="0"/>
              <a:t>If we click any state, the </a:t>
            </a:r>
            <a:r>
              <a:rPr lang="en-US" dirty="0" err="1" smtClean="0"/>
              <a:t>Treemap</a:t>
            </a:r>
            <a:r>
              <a:rPr lang="en-US" dirty="0" smtClean="0"/>
              <a:t> will goes one layer down to show its race population in squares, in the following example we use clicked California’s square and it presents CA’s race group population.</a:t>
            </a:r>
          </a:p>
          <a:p>
            <a:pPr marL="285750" indent="-285750">
              <a:buFont typeface="Arial" panose="020B0604020202020204" pitchFamily="34" charset="0"/>
              <a:buChar char="•"/>
            </a:pPr>
            <a:r>
              <a:rPr lang="en-US" dirty="0" smtClean="0"/>
              <a:t>The right side DOM shows the hierarchical structure of the data used in </a:t>
            </a:r>
            <a:r>
              <a:rPr lang="en-US" dirty="0" err="1"/>
              <a:t>T</a:t>
            </a:r>
            <a:r>
              <a:rPr lang="en-US" dirty="0" err="1" smtClean="0"/>
              <a:t>reemap</a:t>
            </a:r>
            <a:r>
              <a:rPr lang="en-US" dirty="0" smtClean="0"/>
              <a:t>.</a:t>
            </a:r>
          </a:p>
        </p:txBody>
      </p:sp>
    </p:spTree>
    <p:extLst>
      <p:ext uri="{BB962C8B-B14F-4D97-AF65-F5344CB8AC3E}">
        <p14:creationId xmlns:p14="http://schemas.microsoft.com/office/powerpoint/2010/main" val="2470939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6</a:t>
            </a:r>
            <a:r>
              <a:rPr lang="en-US" sz="3600" dirty="0" smtClean="0">
                <a:latin typeface="Rockwell" panose="02060603020205020403" pitchFamily="18" charset="0"/>
              </a:rPr>
              <a:t>. Design and Implementation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6.2.4  Milestone 1 Design Pyramid Bar Chart Overview</a:t>
            </a:r>
          </a:p>
          <a:p>
            <a:pPr marL="0" indent="0">
              <a:buNone/>
            </a:pPr>
            <a:endParaRPr lang="en-US" sz="2400" dirty="0"/>
          </a:p>
        </p:txBody>
      </p:sp>
      <p:pic>
        <p:nvPicPr>
          <p:cNvPr id="5" name="Picture 4"/>
          <p:cNvPicPr>
            <a:picLocks noChangeAspect="1"/>
          </p:cNvPicPr>
          <p:nvPr/>
        </p:nvPicPr>
        <p:blipFill>
          <a:blip r:embed="rId2"/>
          <a:stretch>
            <a:fillRect/>
          </a:stretch>
        </p:blipFill>
        <p:spPr>
          <a:xfrm>
            <a:off x="1117686" y="1336022"/>
            <a:ext cx="3619567" cy="4723292"/>
          </a:xfrm>
          <a:prstGeom prst="rect">
            <a:avLst/>
          </a:prstGeom>
        </p:spPr>
      </p:pic>
      <p:sp>
        <p:nvSpPr>
          <p:cNvPr id="4" name="TextBox 3"/>
          <p:cNvSpPr txBox="1"/>
          <p:nvPr/>
        </p:nvSpPr>
        <p:spPr>
          <a:xfrm>
            <a:off x="5793971" y="1471353"/>
            <a:ext cx="4829694"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Pyramid bar chart is a very good method to show two contrasting group’s data in different unit, it allows user to compare at two levels: horizontal and vertical, therefore we use this model to compare Female vs Male population at 50 states.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We also introduced hover feature , when mouse over, the bar will be highlighted and show the exact population numbers at two gender groups.</a:t>
            </a:r>
            <a:endParaRPr lang="en-US" dirty="0"/>
          </a:p>
        </p:txBody>
      </p:sp>
    </p:spTree>
    <p:extLst>
      <p:ext uri="{BB962C8B-B14F-4D97-AF65-F5344CB8AC3E}">
        <p14:creationId xmlns:p14="http://schemas.microsoft.com/office/powerpoint/2010/main" val="1771618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fontScale="90000"/>
          </a:bodyPr>
          <a:lstStyle/>
          <a:p>
            <a:r>
              <a:rPr lang="en-US" sz="3600" dirty="0" smtClean="0">
                <a:latin typeface="Rockwell" panose="02060603020205020403" pitchFamily="18" charset="0"/>
              </a:rPr>
              <a:t>7.  Design and Implementation To </a:t>
            </a:r>
            <a:r>
              <a:rPr lang="en-US" sz="3600" dirty="0" smtClean="0">
                <a:latin typeface="Rockwell" panose="02060603020205020403" pitchFamily="18" charset="0"/>
              </a:rPr>
              <a:t>Do – 04/10/2015</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lnSpcReduction="10000"/>
          </a:bodyPr>
          <a:lstStyle/>
          <a:p>
            <a:r>
              <a:rPr lang="en-US" sz="2000" dirty="0" smtClean="0"/>
              <a:t> Create a coordinated view framework to link all different visualization in one graph using event   handler, brushing  and other d3 methods.</a:t>
            </a:r>
          </a:p>
          <a:p>
            <a:r>
              <a:rPr lang="en-US" sz="2000" dirty="0"/>
              <a:t> </a:t>
            </a:r>
            <a:r>
              <a:rPr lang="en-US" sz="2000" dirty="0" smtClean="0"/>
              <a:t>Create interactive tools such as filter, slider, selection box to allow users to view datasets of their interests</a:t>
            </a:r>
          </a:p>
          <a:p>
            <a:r>
              <a:rPr lang="en-US" sz="2000" dirty="0"/>
              <a:t> </a:t>
            </a:r>
            <a:r>
              <a:rPr lang="en-US" sz="2000" dirty="0" smtClean="0"/>
              <a:t>Add more datasets such as income, age, education, </a:t>
            </a:r>
            <a:r>
              <a:rPr lang="en-US" sz="2000" dirty="0" err="1" smtClean="0"/>
              <a:t>etc</a:t>
            </a:r>
            <a:r>
              <a:rPr lang="en-US" sz="2000" dirty="0" smtClean="0"/>
              <a:t> to enrich the visualization</a:t>
            </a:r>
          </a:p>
          <a:p>
            <a:r>
              <a:rPr lang="en-US" sz="2000" dirty="0"/>
              <a:t> </a:t>
            </a:r>
            <a:r>
              <a:rPr lang="en-US" sz="2000" dirty="0" smtClean="0"/>
              <a:t>Create ways to help user find particular patterns and correlations among different attributes of data. </a:t>
            </a:r>
          </a:p>
          <a:p>
            <a:r>
              <a:rPr lang="en-US" sz="2000" dirty="0" smtClean="0"/>
              <a:t>Add </a:t>
            </a:r>
            <a:r>
              <a:rPr lang="en-US" sz="2000" dirty="0" smtClean="0"/>
              <a:t>interactive features to allow users to select</a:t>
            </a:r>
          </a:p>
          <a:p>
            <a:r>
              <a:rPr lang="en-US" sz="2000" dirty="0" smtClean="0"/>
              <a:t> Add a year slider to venture capital to show yearly change</a:t>
            </a:r>
          </a:p>
          <a:p>
            <a:r>
              <a:rPr lang="en-US" sz="2000" dirty="0" smtClean="0"/>
              <a:t>Add a area or line chart to show annual </a:t>
            </a:r>
            <a:r>
              <a:rPr lang="en-US" sz="2000" dirty="0" err="1" smtClean="0"/>
              <a:t>vc</a:t>
            </a:r>
            <a:r>
              <a:rPr lang="en-US" sz="2000" dirty="0" smtClean="0"/>
              <a:t> spend trend the whole country and then by state when selected by user</a:t>
            </a:r>
          </a:p>
          <a:p>
            <a:r>
              <a:rPr lang="en-US" sz="2000" dirty="0" smtClean="0"/>
              <a:t>Add a linked vis between age and gender distribution, e.g. brush a certain </a:t>
            </a:r>
            <a:r>
              <a:rPr lang="en-US" sz="2000" dirty="0" err="1" smtClean="0"/>
              <a:t>agerange</a:t>
            </a:r>
            <a:r>
              <a:rPr lang="en-US" sz="2000" dirty="0" smtClean="0"/>
              <a:t>, will update the gender distribution of that age range</a:t>
            </a:r>
          </a:p>
          <a:p>
            <a:r>
              <a:rPr lang="en-US" sz="2000" dirty="0" smtClean="0"/>
              <a:t>Other design and implementations as project evolves.</a:t>
            </a:r>
            <a:endParaRPr lang="en-US" sz="2400" dirty="0"/>
          </a:p>
        </p:txBody>
      </p:sp>
    </p:spTree>
    <p:extLst>
      <p:ext uri="{BB962C8B-B14F-4D97-AF65-F5344CB8AC3E}">
        <p14:creationId xmlns:p14="http://schemas.microsoft.com/office/powerpoint/2010/main" val="1122125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10140"/>
          </a:xfrm>
        </p:spPr>
        <p:txBody>
          <a:bodyPr>
            <a:noAutofit/>
          </a:bodyPr>
          <a:lstStyle/>
          <a:p>
            <a:r>
              <a:rPr lang="en-US" sz="3200" dirty="0" smtClean="0">
                <a:latin typeface="Rockwell" panose="02060603020205020403" pitchFamily="18" charset="0"/>
              </a:rPr>
              <a:t>Latest Finished design – 04/26/2015</a:t>
            </a:r>
            <a:endParaRPr lang="en-US" sz="3200" dirty="0">
              <a:latin typeface="Rockwell" panose="02060603020205020403" pitchFamily="18" charset="0"/>
            </a:endParaRPr>
          </a:p>
        </p:txBody>
      </p:sp>
      <p:pic>
        <p:nvPicPr>
          <p:cNvPr id="4" name="Picture 3"/>
          <p:cNvPicPr>
            <a:picLocks noChangeAspect="1"/>
          </p:cNvPicPr>
          <p:nvPr/>
        </p:nvPicPr>
        <p:blipFill>
          <a:blip r:embed="rId2"/>
          <a:stretch>
            <a:fillRect/>
          </a:stretch>
        </p:blipFill>
        <p:spPr>
          <a:xfrm>
            <a:off x="838200" y="625643"/>
            <a:ext cx="10753725" cy="6396289"/>
          </a:xfrm>
          <a:prstGeom prst="rect">
            <a:avLst/>
          </a:prstGeom>
        </p:spPr>
      </p:pic>
    </p:spTree>
    <p:extLst>
      <p:ext uri="{BB962C8B-B14F-4D97-AF65-F5344CB8AC3E}">
        <p14:creationId xmlns:p14="http://schemas.microsoft.com/office/powerpoint/2010/main" val="235953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smtClean="0">
                <a:latin typeface="Rockwell" panose="02060603020205020403" pitchFamily="18" charset="0"/>
              </a:rPr>
              <a:t>Design </a:t>
            </a:r>
            <a:r>
              <a:rPr lang="en-US" sz="3600" dirty="0" smtClean="0">
                <a:latin typeface="Rockwell" panose="02060603020205020403" pitchFamily="18" charset="0"/>
              </a:rPr>
              <a:t>and Implementation To </a:t>
            </a:r>
            <a:r>
              <a:rPr lang="en-US" sz="3600" dirty="0" smtClean="0">
                <a:latin typeface="Rockwell" panose="02060603020205020403" pitchFamily="18" charset="0"/>
              </a:rPr>
              <a:t>Do – 04/26/2015</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a:t> </a:t>
            </a:r>
            <a:r>
              <a:rPr lang="en-US" sz="2000" dirty="0" smtClean="0"/>
              <a:t>To </a:t>
            </a:r>
            <a:r>
              <a:rPr lang="en-US" sz="2000" dirty="0"/>
              <a:t>link </a:t>
            </a:r>
            <a:r>
              <a:rPr lang="en-US" sz="2000" dirty="0" err="1"/>
              <a:t>choropleth</a:t>
            </a:r>
            <a:r>
              <a:rPr lang="en-US" sz="2000" dirty="0"/>
              <a:t>, </a:t>
            </a:r>
            <a:r>
              <a:rPr lang="en-US" sz="2000" dirty="0" err="1"/>
              <a:t>treemap</a:t>
            </a:r>
            <a:r>
              <a:rPr lang="en-US" sz="2000" dirty="0"/>
              <a:t>, pyramid that these 3 vis will be updated synchronously. </a:t>
            </a:r>
            <a:endParaRPr lang="en-US" sz="2000" dirty="0" smtClean="0"/>
          </a:p>
          <a:p>
            <a:r>
              <a:rPr lang="en-US" sz="2000" dirty="0"/>
              <a:t> </a:t>
            </a:r>
            <a:r>
              <a:rPr lang="en-US" sz="2000" dirty="0" smtClean="0"/>
              <a:t>Create an auto play function to show the changes throughout the years</a:t>
            </a:r>
            <a:endParaRPr lang="en-US" sz="2000" dirty="0"/>
          </a:p>
          <a:p>
            <a:r>
              <a:rPr lang="en-US" sz="2000" dirty="0" smtClean="0"/>
              <a:t> </a:t>
            </a:r>
            <a:r>
              <a:rPr lang="en-US" sz="2000" dirty="0"/>
              <a:t>If time allows, create a stacked bar by age group to show ethnic group distributions horizontally, and add a brush window function to it to allow it  update other vis.</a:t>
            </a:r>
          </a:p>
          <a:p>
            <a:r>
              <a:rPr lang="en-US" sz="2000" dirty="0" smtClean="0"/>
              <a:t>To </a:t>
            </a:r>
            <a:r>
              <a:rPr lang="en-US" sz="2000" dirty="0"/>
              <a:t>add more CSS elements to make interactivity menu look more professional, reorganize visualizations layout and size </a:t>
            </a:r>
            <a:r>
              <a:rPr lang="en-US" sz="2000" dirty="0" smtClean="0"/>
              <a:t>to make the vis </a:t>
            </a:r>
            <a:r>
              <a:rPr lang="en-US" sz="2000" dirty="0"/>
              <a:t>fit in one page without scrolling down</a:t>
            </a:r>
            <a:r>
              <a:rPr lang="en-US" sz="2000" dirty="0" smtClean="0"/>
              <a:t>.</a:t>
            </a:r>
          </a:p>
          <a:p>
            <a:r>
              <a:rPr lang="en-US" sz="2000" dirty="0" smtClean="0"/>
              <a:t>Add loading and status bar, add observation </a:t>
            </a:r>
            <a:endParaRPr lang="en-US" sz="2000" dirty="0"/>
          </a:p>
          <a:p>
            <a:r>
              <a:rPr lang="en-US" sz="2000" dirty="0" smtClean="0"/>
              <a:t>Once </a:t>
            </a:r>
            <a:r>
              <a:rPr lang="en-US" sz="2000" dirty="0"/>
              <a:t>the above all done, finish process book and make a screen </a:t>
            </a:r>
            <a:r>
              <a:rPr lang="en-US" sz="2000" dirty="0" smtClean="0"/>
              <a:t>cast</a:t>
            </a:r>
          </a:p>
          <a:p>
            <a:pPr marL="0" indent="0">
              <a:buNone/>
            </a:pPr>
            <a:r>
              <a:rPr lang="en-US" sz="2000" dirty="0" smtClean="0"/>
              <a:t>TF ideas </a:t>
            </a:r>
          </a:p>
          <a:p>
            <a:pPr marL="0" indent="0">
              <a:buNone/>
            </a:pPr>
            <a:r>
              <a:rPr lang="en-US" sz="2000" dirty="0" smtClean="0">
                <a:solidFill>
                  <a:srgbClr val="FF0000"/>
                </a:solidFill>
              </a:rPr>
              <a:t>-- Click </a:t>
            </a:r>
            <a:r>
              <a:rPr lang="en-US" sz="2000" dirty="0" err="1" smtClean="0">
                <a:solidFill>
                  <a:srgbClr val="FF0000"/>
                </a:solidFill>
              </a:rPr>
              <a:t>treemap</a:t>
            </a:r>
            <a:r>
              <a:rPr lang="en-US" sz="2000" dirty="0" smtClean="0">
                <a:solidFill>
                  <a:srgbClr val="FF0000"/>
                </a:solidFill>
              </a:rPr>
              <a:t> California, the California state will stand out in </a:t>
            </a:r>
            <a:r>
              <a:rPr lang="en-US" sz="2000" dirty="0" err="1" smtClean="0">
                <a:solidFill>
                  <a:srgbClr val="FF0000"/>
                </a:solidFill>
              </a:rPr>
              <a:t>choropleth</a:t>
            </a:r>
            <a:r>
              <a:rPr lang="en-US" sz="2000" dirty="0" smtClean="0">
                <a:solidFill>
                  <a:srgbClr val="FF0000"/>
                </a:solidFill>
              </a:rPr>
              <a:t> map</a:t>
            </a:r>
          </a:p>
          <a:p>
            <a:pPr marL="0" indent="0">
              <a:buNone/>
            </a:pPr>
            <a:r>
              <a:rPr lang="en-US" sz="2000" dirty="0" smtClean="0">
                <a:solidFill>
                  <a:srgbClr val="FF0000"/>
                </a:solidFill>
              </a:rPr>
              <a:t>-- Have a minority group map, radio button , show the largest minority group, second largest minority group, etc…</a:t>
            </a:r>
          </a:p>
          <a:p>
            <a:pPr marL="0" indent="0">
              <a:buNone/>
            </a:pPr>
            <a:endParaRPr lang="en-US" sz="2000" dirty="0"/>
          </a:p>
        </p:txBody>
      </p:sp>
    </p:spTree>
    <p:extLst>
      <p:ext uri="{BB962C8B-B14F-4D97-AF65-F5344CB8AC3E}">
        <p14:creationId xmlns:p14="http://schemas.microsoft.com/office/powerpoint/2010/main" val="1189999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653"/>
          </a:xfrm>
        </p:spPr>
        <p:txBody>
          <a:bodyPr>
            <a:normAutofit fontScale="90000"/>
          </a:bodyPr>
          <a:lstStyle/>
          <a:p>
            <a:r>
              <a:rPr lang="en-US" dirty="0" smtClean="0">
                <a:latin typeface="Rockwell" panose="02060603020205020403" pitchFamily="18" charset="0"/>
              </a:rPr>
              <a:t>Index</a:t>
            </a:r>
            <a:endParaRPr lang="en-US" dirty="0">
              <a:latin typeface="Rockwell" panose="02060603020205020403" pitchFamily="18" charset="0"/>
            </a:endParaRPr>
          </a:p>
        </p:txBody>
      </p:sp>
      <p:sp>
        <p:nvSpPr>
          <p:cNvPr id="3" name="Content Placeholder 2"/>
          <p:cNvSpPr>
            <a:spLocks noGrp="1"/>
          </p:cNvSpPr>
          <p:nvPr>
            <p:ph idx="1"/>
          </p:nvPr>
        </p:nvSpPr>
        <p:spPr>
          <a:xfrm>
            <a:off x="838200" y="1138844"/>
            <a:ext cx="10515600" cy="5038119"/>
          </a:xfrm>
        </p:spPr>
        <p:txBody>
          <a:bodyPr/>
          <a:lstStyle/>
          <a:p>
            <a:r>
              <a:rPr lang="en-US" sz="2400" dirty="0" smtClean="0">
                <a:latin typeface="Rockwell" panose="02060603020205020403" pitchFamily="18" charset="0"/>
              </a:rPr>
              <a:t>1. Overview and Motivation</a:t>
            </a:r>
          </a:p>
          <a:p>
            <a:r>
              <a:rPr lang="en-US" sz="2400" dirty="0" smtClean="0">
                <a:latin typeface="Rockwell" panose="02060603020205020403" pitchFamily="18" charset="0"/>
              </a:rPr>
              <a:t>2.  Related Work</a:t>
            </a:r>
          </a:p>
          <a:p>
            <a:r>
              <a:rPr lang="en-US" sz="2400" dirty="0" smtClean="0">
                <a:latin typeface="Rockwell" panose="02060603020205020403" pitchFamily="18" charset="0"/>
              </a:rPr>
              <a:t>3.  Questions</a:t>
            </a:r>
          </a:p>
          <a:p>
            <a:r>
              <a:rPr lang="en-US" sz="2400" dirty="0" smtClean="0">
                <a:latin typeface="Rockwell" panose="02060603020205020403" pitchFamily="18" charset="0"/>
              </a:rPr>
              <a:t>4.  Data</a:t>
            </a:r>
          </a:p>
          <a:p>
            <a:r>
              <a:rPr lang="en-US" sz="2400" dirty="0" smtClean="0">
                <a:latin typeface="Rockwell" panose="02060603020205020403" pitchFamily="18" charset="0"/>
              </a:rPr>
              <a:t>5.  Exploratory Data Analysis</a:t>
            </a:r>
          </a:p>
          <a:p>
            <a:r>
              <a:rPr lang="en-US" sz="2400" dirty="0" smtClean="0">
                <a:latin typeface="Rockwell" panose="02060603020205020403" pitchFamily="18" charset="0"/>
              </a:rPr>
              <a:t>6.  Design and Implementation </a:t>
            </a:r>
          </a:p>
          <a:p>
            <a:r>
              <a:rPr lang="en-US" sz="2400" dirty="0">
                <a:latin typeface="Rockwell" panose="02060603020205020403" pitchFamily="18" charset="0"/>
              </a:rPr>
              <a:t>7</a:t>
            </a:r>
            <a:r>
              <a:rPr lang="en-US" sz="2400" dirty="0" smtClean="0">
                <a:latin typeface="Rockwell" panose="02060603020205020403" pitchFamily="18" charset="0"/>
              </a:rPr>
              <a:t>.  Design and Implementation  To Do</a:t>
            </a:r>
          </a:p>
          <a:p>
            <a:endParaRPr lang="en-US" dirty="0" smtClean="0">
              <a:latin typeface="Rockwell" panose="02060603020205020403" pitchFamily="18" charset="0"/>
            </a:endParaRPr>
          </a:p>
          <a:p>
            <a:endParaRPr lang="en-US" dirty="0"/>
          </a:p>
        </p:txBody>
      </p:sp>
    </p:spTree>
    <p:extLst>
      <p:ext uri="{BB962C8B-B14F-4D97-AF65-F5344CB8AC3E}">
        <p14:creationId xmlns:p14="http://schemas.microsoft.com/office/powerpoint/2010/main" val="12961454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9784" y="173255"/>
            <a:ext cx="5561627" cy="3514322"/>
          </a:xfrm>
          <a:prstGeom prst="rect">
            <a:avLst/>
          </a:prstGeom>
        </p:spPr>
      </p:pic>
      <p:pic>
        <p:nvPicPr>
          <p:cNvPr id="5" name="Picture 4"/>
          <p:cNvPicPr>
            <a:picLocks noChangeAspect="1"/>
          </p:cNvPicPr>
          <p:nvPr/>
        </p:nvPicPr>
        <p:blipFill>
          <a:blip r:embed="rId3"/>
          <a:stretch>
            <a:fillRect/>
          </a:stretch>
        </p:blipFill>
        <p:spPr>
          <a:xfrm>
            <a:off x="8911505" y="3687577"/>
            <a:ext cx="2271362" cy="3169306"/>
          </a:xfrm>
          <a:prstGeom prst="rect">
            <a:avLst/>
          </a:prstGeom>
        </p:spPr>
      </p:pic>
      <p:pic>
        <p:nvPicPr>
          <p:cNvPr id="6" name="Picture 5"/>
          <p:cNvPicPr>
            <a:picLocks noChangeAspect="1"/>
          </p:cNvPicPr>
          <p:nvPr/>
        </p:nvPicPr>
        <p:blipFill>
          <a:blip r:embed="rId4"/>
          <a:stretch>
            <a:fillRect/>
          </a:stretch>
        </p:blipFill>
        <p:spPr>
          <a:xfrm>
            <a:off x="5871411" y="138734"/>
            <a:ext cx="5176617" cy="3416968"/>
          </a:xfrm>
          <a:prstGeom prst="rect">
            <a:avLst/>
          </a:prstGeom>
        </p:spPr>
      </p:pic>
      <p:sp>
        <p:nvSpPr>
          <p:cNvPr id="7" name="TextBox 6"/>
          <p:cNvSpPr txBox="1"/>
          <p:nvPr/>
        </p:nvSpPr>
        <p:spPr>
          <a:xfrm>
            <a:off x="4379495" y="413886"/>
            <a:ext cx="683393" cy="369332"/>
          </a:xfrm>
          <a:prstGeom prst="rect">
            <a:avLst/>
          </a:prstGeom>
          <a:noFill/>
        </p:spPr>
        <p:txBody>
          <a:bodyPr wrap="square" rtlCol="0">
            <a:spAutoFit/>
          </a:bodyPr>
          <a:lstStyle/>
          <a:p>
            <a:r>
              <a:rPr lang="en-US" dirty="0" smtClean="0">
                <a:solidFill>
                  <a:srgbClr val="FF0000"/>
                </a:solidFill>
              </a:rPr>
              <a:t>Race</a:t>
            </a:r>
            <a:endParaRPr lang="en-US" dirty="0">
              <a:solidFill>
                <a:srgbClr val="FF0000"/>
              </a:solidFill>
            </a:endParaRPr>
          </a:p>
        </p:txBody>
      </p:sp>
      <p:sp>
        <p:nvSpPr>
          <p:cNvPr id="8" name="TextBox 7"/>
          <p:cNvSpPr txBox="1"/>
          <p:nvPr/>
        </p:nvSpPr>
        <p:spPr>
          <a:xfrm>
            <a:off x="6756935" y="275386"/>
            <a:ext cx="1213349" cy="646331"/>
          </a:xfrm>
          <a:prstGeom prst="rect">
            <a:avLst/>
          </a:prstGeom>
          <a:noFill/>
        </p:spPr>
        <p:txBody>
          <a:bodyPr wrap="square" rtlCol="0">
            <a:spAutoFit/>
          </a:bodyPr>
          <a:lstStyle/>
          <a:p>
            <a:r>
              <a:rPr lang="en-US" dirty="0" smtClean="0">
                <a:solidFill>
                  <a:srgbClr val="FF0000"/>
                </a:solidFill>
              </a:rPr>
              <a:t>Total Pop&amp; All Race</a:t>
            </a:r>
            <a:endParaRPr lang="en-US" dirty="0">
              <a:solidFill>
                <a:srgbClr val="FF0000"/>
              </a:solidFill>
            </a:endParaRPr>
          </a:p>
        </p:txBody>
      </p:sp>
      <p:sp>
        <p:nvSpPr>
          <p:cNvPr id="9" name="TextBox 8"/>
          <p:cNvSpPr txBox="1"/>
          <p:nvPr/>
        </p:nvSpPr>
        <p:spPr>
          <a:xfrm>
            <a:off x="10499474" y="3888608"/>
            <a:ext cx="1368475" cy="646331"/>
          </a:xfrm>
          <a:prstGeom prst="rect">
            <a:avLst/>
          </a:prstGeom>
          <a:noFill/>
        </p:spPr>
        <p:txBody>
          <a:bodyPr wrap="square" rtlCol="0">
            <a:spAutoFit/>
          </a:bodyPr>
          <a:lstStyle/>
          <a:p>
            <a:r>
              <a:rPr lang="en-US" dirty="0" smtClean="0">
                <a:solidFill>
                  <a:srgbClr val="FF0000"/>
                </a:solidFill>
              </a:rPr>
              <a:t>Gender</a:t>
            </a:r>
            <a:r>
              <a:rPr lang="en-US" dirty="0" smtClean="0">
                <a:solidFill>
                  <a:srgbClr val="FF0000"/>
                </a:solidFill>
              </a:rPr>
              <a:t> </a:t>
            </a:r>
            <a:r>
              <a:rPr lang="en-US" dirty="0" smtClean="0">
                <a:solidFill>
                  <a:srgbClr val="FF0000"/>
                </a:solidFill>
              </a:rPr>
              <a:t>by state</a:t>
            </a:r>
            <a:endParaRPr lang="en-US" dirty="0">
              <a:solidFill>
                <a:srgbClr val="FF0000"/>
              </a:solidFill>
            </a:endParaRPr>
          </a:p>
        </p:txBody>
      </p:sp>
      <p:pic>
        <p:nvPicPr>
          <p:cNvPr id="10" name="Picture 9"/>
          <p:cNvPicPr>
            <a:picLocks noChangeAspect="1"/>
          </p:cNvPicPr>
          <p:nvPr/>
        </p:nvPicPr>
        <p:blipFill>
          <a:blip r:embed="rId5"/>
          <a:stretch>
            <a:fillRect/>
          </a:stretch>
        </p:blipFill>
        <p:spPr>
          <a:xfrm>
            <a:off x="342356" y="4929808"/>
            <a:ext cx="8569149" cy="1594169"/>
          </a:xfrm>
          <a:prstGeom prst="rect">
            <a:avLst/>
          </a:prstGeom>
        </p:spPr>
      </p:pic>
      <p:sp>
        <p:nvSpPr>
          <p:cNvPr id="11" name="TextBox 10"/>
          <p:cNvSpPr txBox="1"/>
          <p:nvPr/>
        </p:nvSpPr>
        <p:spPr>
          <a:xfrm>
            <a:off x="1134744" y="5163416"/>
            <a:ext cx="1464077" cy="369332"/>
          </a:xfrm>
          <a:prstGeom prst="rect">
            <a:avLst/>
          </a:prstGeom>
          <a:noFill/>
        </p:spPr>
        <p:txBody>
          <a:bodyPr wrap="square" rtlCol="0">
            <a:spAutoFit/>
          </a:bodyPr>
          <a:lstStyle/>
          <a:p>
            <a:r>
              <a:rPr lang="en-US" dirty="0" err="1" smtClean="0">
                <a:solidFill>
                  <a:srgbClr val="FF0000"/>
                </a:solidFill>
              </a:rPr>
              <a:t>Age&amp;Race</a:t>
            </a:r>
            <a:endParaRPr lang="en-US" dirty="0">
              <a:solidFill>
                <a:srgbClr val="FF0000"/>
              </a:solidFill>
            </a:endParaRPr>
          </a:p>
        </p:txBody>
      </p:sp>
      <p:sp>
        <p:nvSpPr>
          <p:cNvPr id="12" name="TextBox 11"/>
          <p:cNvSpPr txBox="1"/>
          <p:nvPr/>
        </p:nvSpPr>
        <p:spPr>
          <a:xfrm>
            <a:off x="3573531" y="6044099"/>
            <a:ext cx="683393" cy="369332"/>
          </a:xfrm>
          <a:prstGeom prst="rect">
            <a:avLst/>
          </a:prstGeom>
          <a:noFill/>
        </p:spPr>
        <p:txBody>
          <a:bodyPr wrap="square" rtlCol="0">
            <a:spAutoFit/>
          </a:bodyPr>
          <a:lstStyle/>
          <a:p>
            <a:r>
              <a:rPr lang="en-US" dirty="0" smtClean="0">
                <a:solidFill>
                  <a:srgbClr val="FF0000"/>
                </a:solidFill>
              </a:rPr>
              <a:t>Year</a:t>
            </a:r>
            <a:endParaRPr lang="en-US" dirty="0">
              <a:solidFill>
                <a:srgbClr val="FF0000"/>
              </a:solidFill>
            </a:endParaRPr>
          </a:p>
        </p:txBody>
      </p:sp>
      <p:sp>
        <p:nvSpPr>
          <p:cNvPr id="13" name="TextBox 12"/>
          <p:cNvSpPr txBox="1"/>
          <p:nvPr/>
        </p:nvSpPr>
        <p:spPr>
          <a:xfrm>
            <a:off x="1299411" y="3994484"/>
            <a:ext cx="6814686" cy="646331"/>
          </a:xfrm>
          <a:prstGeom prst="rect">
            <a:avLst/>
          </a:prstGeom>
          <a:noFill/>
        </p:spPr>
        <p:txBody>
          <a:bodyPr wrap="square" rtlCol="0">
            <a:spAutoFit/>
          </a:bodyPr>
          <a:lstStyle/>
          <a:p>
            <a:r>
              <a:rPr lang="en-US" dirty="0" smtClean="0"/>
              <a:t>Brush window in age group, will change other views;</a:t>
            </a:r>
          </a:p>
          <a:p>
            <a:r>
              <a:rPr lang="en-US" dirty="0" smtClean="0"/>
              <a:t>Play button can animate changes in years, 6 years </a:t>
            </a:r>
            <a:r>
              <a:rPr lang="en-US" dirty="0" smtClean="0"/>
              <a:t>data</a:t>
            </a:r>
            <a:endParaRPr lang="en-US" dirty="0" smtClean="0"/>
          </a:p>
        </p:txBody>
      </p:sp>
      <p:sp>
        <p:nvSpPr>
          <p:cNvPr id="14" name="Title 1"/>
          <p:cNvSpPr>
            <a:spLocks noGrp="1"/>
          </p:cNvSpPr>
          <p:nvPr>
            <p:ph type="title"/>
          </p:nvPr>
        </p:nvSpPr>
        <p:spPr>
          <a:xfrm>
            <a:off x="838200" y="0"/>
            <a:ext cx="10515600" cy="510140"/>
          </a:xfrm>
        </p:spPr>
        <p:txBody>
          <a:bodyPr>
            <a:noAutofit/>
          </a:bodyPr>
          <a:lstStyle/>
          <a:p>
            <a:r>
              <a:rPr lang="en-US" sz="3200" dirty="0" smtClean="0">
                <a:latin typeface="Rockwell" panose="02060603020205020403" pitchFamily="18" charset="0"/>
              </a:rPr>
              <a:t>Planned final design– 04/26/2015</a:t>
            </a:r>
            <a:endParaRPr lang="en-US" sz="3200" dirty="0">
              <a:latin typeface="Rockwell" panose="02060603020205020403" pitchFamily="18" charset="0"/>
            </a:endParaRPr>
          </a:p>
        </p:txBody>
      </p:sp>
    </p:spTree>
    <p:extLst>
      <p:ext uri="{BB962C8B-B14F-4D97-AF65-F5344CB8AC3E}">
        <p14:creationId xmlns:p14="http://schemas.microsoft.com/office/powerpoint/2010/main" val="3906189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33772"/>
          </a:xfrm>
        </p:spPr>
        <p:txBody>
          <a:bodyPr>
            <a:normAutofit fontScale="90000"/>
          </a:bodyPr>
          <a:lstStyle/>
          <a:p>
            <a:r>
              <a:rPr lang="en-US" dirty="0" smtClean="0"/>
              <a:t>Questions</a:t>
            </a:r>
            <a:endParaRPr lang="en-US" dirty="0"/>
          </a:p>
        </p:txBody>
      </p:sp>
      <p:sp>
        <p:nvSpPr>
          <p:cNvPr id="3" name="Content Placeholder 2"/>
          <p:cNvSpPr>
            <a:spLocks noGrp="1"/>
          </p:cNvSpPr>
          <p:nvPr>
            <p:ph idx="1"/>
          </p:nvPr>
        </p:nvSpPr>
        <p:spPr>
          <a:xfrm>
            <a:off x="838200" y="875899"/>
            <a:ext cx="10515600" cy="5301064"/>
          </a:xfrm>
        </p:spPr>
        <p:txBody>
          <a:bodyPr/>
          <a:lstStyle/>
          <a:p>
            <a:endParaRPr lang="en-US" dirty="0"/>
          </a:p>
        </p:txBody>
      </p:sp>
    </p:spTree>
    <p:extLst>
      <p:ext uri="{BB962C8B-B14F-4D97-AF65-F5344CB8AC3E}">
        <p14:creationId xmlns:p14="http://schemas.microsoft.com/office/powerpoint/2010/main" val="2794670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5159"/>
          </a:xfrm>
        </p:spPr>
        <p:txBody>
          <a:bodyPr>
            <a:normAutofit/>
          </a:bodyPr>
          <a:lstStyle/>
          <a:p>
            <a:r>
              <a:rPr lang="en-US" sz="3600" dirty="0">
                <a:latin typeface="Rockwell" panose="02060603020205020403" pitchFamily="18" charset="0"/>
              </a:rPr>
              <a:t>8</a:t>
            </a:r>
            <a:r>
              <a:rPr lang="en-US" sz="3600" dirty="0" smtClean="0">
                <a:latin typeface="Rockwell" panose="02060603020205020403" pitchFamily="18" charset="0"/>
              </a:rPr>
              <a:t>.  Design Evolution Ideas 04/23/2015</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pPr marL="0" indent="0">
              <a:buNone/>
            </a:pPr>
            <a:r>
              <a:rPr lang="en-US" sz="2000" dirty="0" smtClean="0"/>
              <a:t>Three directions of improvement</a:t>
            </a:r>
          </a:p>
          <a:p>
            <a:r>
              <a:rPr lang="en-US" sz="2000" dirty="0" smtClean="0"/>
              <a:t>Depth : more resolution, showing the race(white) in county level</a:t>
            </a:r>
          </a:p>
          <a:p>
            <a:r>
              <a:rPr lang="en-US" sz="2000" dirty="0" smtClean="0"/>
              <a:t>Variety: drop down menu that user can see race( black, Hispanic, other) in county level</a:t>
            </a:r>
            <a:r>
              <a:rPr lang="en-US" sz="2400" dirty="0" smtClean="0"/>
              <a:t>;</a:t>
            </a:r>
          </a:p>
          <a:p>
            <a:pPr marL="0" indent="0">
              <a:buNone/>
            </a:pPr>
            <a:r>
              <a:rPr lang="en-US" sz="2400" dirty="0"/>
              <a:t> </a:t>
            </a:r>
            <a:r>
              <a:rPr lang="en-US" sz="2400" dirty="0" smtClean="0"/>
              <a:t>             : year slide bar—animation</a:t>
            </a:r>
          </a:p>
          <a:p>
            <a:r>
              <a:rPr lang="en-US" sz="2400" dirty="0" smtClean="0"/>
              <a:t>Brush function, </a:t>
            </a:r>
          </a:p>
          <a:p>
            <a:r>
              <a:rPr lang="en-US" sz="2400" dirty="0" err="1" smtClean="0"/>
              <a:t>Treemap</a:t>
            </a:r>
            <a:r>
              <a:rPr lang="en-US" sz="2400" dirty="0" smtClean="0"/>
              <a:t> will get updated in different years as well : </a:t>
            </a:r>
            <a:r>
              <a:rPr lang="en-US" sz="2400" dirty="0" err="1" smtClean="0"/>
              <a:t>treemap</a:t>
            </a:r>
            <a:r>
              <a:rPr lang="en-US" sz="2400" dirty="0" smtClean="0"/>
              <a:t> takes care of total pop, race</a:t>
            </a:r>
          </a:p>
          <a:p>
            <a:r>
              <a:rPr lang="en-US" sz="2400" dirty="0" smtClean="0"/>
              <a:t>Pop map takes care of race</a:t>
            </a:r>
          </a:p>
          <a:p>
            <a:r>
              <a:rPr lang="en-US" sz="2400" dirty="0" smtClean="0"/>
              <a:t>Sex gender is shown already</a:t>
            </a:r>
            <a:endParaRPr lang="en-US" sz="2000" dirty="0" smtClean="0"/>
          </a:p>
        </p:txBody>
      </p:sp>
    </p:spTree>
    <p:extLst>
      <p:ext uri="{BB962C8B-B14F-4D97-AF65-F5344CB8AC3E}">
        <p14:creationId xmlns:p14="http://schemas.microsoft.com/office/powerpoint/2010/main" val="3523346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New data source– completed version</a:t>
            </a:r>
            <a:br>
              <a:rPr lang="en-US" sz="2800" dirty="0"/>
            </a:br>
            <a:r>
              <a:rPr lang="en-US" sz="2800" dirty="0"/>
              <a:t>County Characteristics Datasets: Annual County Resident Population Estimates by Age, Sex, Race, and Hispanic Origin: </a:t>
            </a:r>
            <a:r>
              <a:rPr lang="en-US" sz="2800" dirty="0" smtClean="0"/>
              <a:t>April 2010 </a:t>
            </a:r>
            <a:r>
              <a:rPr lang="en-US" sz="2800" dirty="0"/>
              <a:t>to </a:t>
            </a:r>
            <a:r>
              <a:rPr lang="en-US" sz="2800" dirty="0" smtClean="0"/>
              <a:t>July 2013</a:t>
            </a:r>
            <a:endParaRPr lang="en-US" sz="2800" dirty="0"/>
          </a:p>
        </p:txBody>
      </p:sp>
      <p:sp>
        <p:nvSpPr>
          <p:cNvPr id="3" name="Content Placeholder 2"/>
          <p:cNvSpPr>
            <a:spLocks noGrp="1"/>
          </p:cNvSpPr>
          <p:nvPr>
            <p:ph idx="1"/>
          </p:nvPr>
        </p:nvSpPr>
        <p:spPr>
          <a:xfrm>
            <a:off x="838200" y="1690688"/>
            <a:ext cx="10515600" cy="4486275"/>
          </a:xfrm>
        </p:spPr>
        <p:txBody>
          <a:bodyPr/>
          <a:lstStyle/>
          <a:p>
            <a:r>
              <a:rPr lang="en-US" sz="2000" dirty="0">
                <a:hlinkClick r:id="rId2"/>
              </a:rPr>
              <a:t>http://</a:t>
            </a:r>
            <a:r>
              <a:rPr lang="en-US" sz="2000" dirty="0" smtClean="0">
                <a:hlinkClick r:id="rId2"/>
              </a:rPr>
              <a:t>www.census.gov/popest/data/counties/asrh/2013/CC-EST2013-ALLDATA.html</a:t>
            </a:r>
            <a:endParaRPr lang="en-US" sz="2000" dirty="0" smtClean="0"/>
          </a:p>
          <a:p>
            <a:r>
              <a:rPr lang="en-US" sz="2000" dirty="0"/>
              <a:t>Optional data 2 </a:t>
            </a:r>
            <a:r>
              <a:rPr lang="en-US" sz="2000" dirty="0">
                <a:hlinkClick r:id="rId3"/>
              </a:rPr>
              <a:t>http://</a:t>
            </a:r>
            <a:r>
              <a:rPr lang="en-US" sz="2000" dirty="0" smtClean="0">
                <a:hlinkClick r:id="rId3"/>
              </a:rPr>
              <a:t>www.census.gov/did/www/saipe/data/statecounty/data/2008.html</a:t>
            </a:r>
            <a:endParaRPr lang="en-US" sz="2000" dirty="0" smtClean="0"/>
          </a:p>
          <a:p>
            <a:r>
              <a:rPr lang="en-US" sz="1800" dirty="0" smtClean="0"/>
              <a:t>Data screen shot</a:t>
            </a:r>
            <a:endParaRPr lang="en-US" sz="1800" dirty="0"/>
          </a:p>
        </p:txBody>
      </p:sp>
      <p:pic>
        <p:nvPicPr>
          <p:cNvPr id="4" name="Picture 3"/>
          <p:cNvPicPr>
            <a:picLocks noChangeAspect="1"/>
          </p:cNvPicPr>
          <p:nvPr/>
        </p:nvPicPr>
        <p:blipFill>
          <a:blip r:embed="rId4"/>
          <a:stretch>
            <a:fillRect/>
          </a:stretch>
        </p:blipFill>
        <p:spPr>
          <a:xfrm>
            <a:off x="192505" y="2772076"/>
            <a:ext cx="12146857" cy="3903044"/>
          </a:xfrm>
          <a:prstGeom prst="rect">
            <a:avLst/>
          </a:prstGeom>
        </p:spPr>
      </p:pic>
    </p:spTree>
    <p:extLst>
      <p:ext uri="{BB962C8B-B14F-4D97-AF65-F5344CB8AC3E}">
        <p14:creationId xmlns:p14="http://schemas.microsoft.com/office/powerpoint/2010/main" val="186199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7519"/>
          </a:xfrm>
        </p:spPr>
        <p:txBody>
          <a:bodyPr>
            <a:normAutofit fontScale="90000"/>
          </a:bodyPr>
          <a:lstStyle/>
          <a:p>
            <a:r>
              <a:rPr lang="en-US" dirty="0" smtClean="0"/>
              <a:t>Meta data</a:t>
            </a:r>
            <a:endParaRPr lang="en-US" dirty="0"/>
          </a:p>
        </p:txBody>
      </p:sp>
      <p:pic>
        <p:nvPicPr>
          <p:cNvPr id="4" name="Content Placeholder 3"/>
          <p:cNvPicPr>
            <a:picLocks noGrp="1" noChangeAspect="1"/>
          </p:cNvPicPr>
          <p:nvPr>
            <p:ph idx="1"/>
          </p:nvPr>
        </p:nvPicPr>
        <p:blipFill>
          <a:blip r:embed="rId2"/>
          <a:stretch>
            <a:fillRect/>
          </a:stretch>
        </p:blipFill>
        <p:spPr>
          <a:xfrm>
            <a:off x="1045864" y="779463"/>
            <a:ext cx="4459787" cy="2801135"/>
          </a:xfrm>
          <a:prstGeom prst="rect">
            <a:avLst/>
          </a:prstGeom>
        </p:spPr>
      </p:pic>
      <p:pic>
        <p:nvPicPr>
          <p:cNvPr id="5" name="Picture 4"/>
          <p:cNvPicPr>
            <a:picLocks noChangeAspect="1"/>
          </p:cNvPicPr>
          <p:nvPr/>
        </p:nvPicPr>
        <p:blipFill>
          <a:blip r:embed="rId3"/>
          <a:stretch>
            <a:fillRect/>
          </a:stretch>
        </p:blipFill>
        <p:spPr>
          <a:xfrm>
            <a:off x="914299" y="3580598"/>
            <a:ext cx="4408471" cy="221564"/>
          </a:xfrm>
          <a:prstGeom prst="rect">
            <a:avLst/>
          </a:prstGeom>
        </p:spPr>
      </p:pic>
      <p:pic>
        <p:nvPicPr>
          <p:cNvPr id="6" name="Picture 5"/>
          <p:cNvPicPr>
            <a:picLocks noChangeAspect="1"/>
          </p:cNvPicPr>
          <p:nvPr/>
        </p:nvPicPr>
        <p:blipFill>
          <a:blip r:embed="rId4"/>
          <a:stretch>
            <a:fillRect/>
          </a:stretch>
        </p:blipFill>
        <p:spPr>
          <a:xfrm>
            <a:off x="5938988" y="240631"/>
            <a:ext cx="1539841" cy="6352305"/>
          </a:xfrm>
          <a:prstGeom prst="rect">
            <a:avLst/>
          </a:prstGeom>
        </p:spPr>
      </p:pic>
      <p:pic>
        <p:nvPicPr>
          <p:cNvPr id="7" name="Picture 6"/>
          <p:cNvPicPr>
            <a:picLocks noChangeAspect="1"/>
          </p:cNvPicPr>
          <p:nvPr/>
        </p:nvPicPr>
        <p:blipFill>
          <a:blip r:embed="rId5"/>
          <a:stretch>
            <a:fillRect/>
          </a:stretch>
        </p:blipFill>
        <p:spPr>
          <a:xfrm>
            <a:off x="7749439" y="240631"/>
            <a:ext cx="3333750" cy="1524000"/>
          </a:xfrm>
          <a:prstGeom prst="rect">
            <a:avLst/>
          </a:prstGeom>
        </p:spPr>
      </p:pic>
    </p:spTree>
    <p:extLst>
      <p:ext uri="{BB962C8B-B14F-4D97-AF65-F5344CB8AC3E}">
        <p14:creationId xmlns:p14="http://schemas.microsoft.com/office/powerpoint/2010/main" val="28487347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024"/>
          </a:xfrm>
        </p:spPr>
        <p:txBody>
          <a:bodyPr>
            <a:normAutofit fontScale="90000"/>
          </a:bodyPr>
          <a:lstStyle/>
          <a:p>
            <a:r>
              <a:rPr lang="en-US" dirty="0" smtClean="0"/>
              <a:t>Data process work for non-</a:t>
            </a:r>
            <a:r>
              <a:rPr lang="en-US" dirty="0" err="1" smtClean="0"/>
              <a:t>treemap</a:t>
            </a:r>
            <a:r>
              <a:rPr lang="en-US" dirty="0" smtClean="0"/>
              <a:t> work</a:t>
            </a:r>
            <a:endParaRPr lang="en-US" dirty="0"/>
          </a:p>
        </p:txBody>
      </p:sp>
      <p:sp>
        <p:nvSpPr>
          <p:cNvPr id="3" name="Content Placeholder 2"/>
          <p:cNvSpPr>
            <a:spLocks noGrp="1"/>
          </p:cNvSpPr>
          <p:nvPr>
            <p:ph idx="1"/>
          </p:nvPr>
        </p:nvSpPr>
        <p:spPr>
          <a:xfrm>
            <a:off x="838200" y="895150"/>
            <a:ext cx="10515600" cy="5281813"/>
          </a:xfrm>
        </p:spPr>
        <p:txBody>
          <a:bodyPr/>
          <a:lstStyle/>
          <a:p>
            <a:pPr marL="514350" indent="-514350">
              <a:buFont typeface="+mj-lt"/>
              <a:buAutoNum type="arabicPeriod"/>
            </a:pPr>
            <a:r>
              <a:rPr lang="en-US" dirty="0" smtClean="0"/>
              <a:t>Generate County FIPS code per state and county index</a:t>
            </a:r>
          </a:p>
          <a:p>
            <a:pPr marL="0" indent="0">
              <a:buNone/>
            </a:pPr>
            <a:r>
              <a:rPr lang="en-US" sz="1600" i="1" dirty="0"/>
              <a:t>The </a:t>
            </a:r>
            <a:r>
              <a:rPr lang="en-US" sz="1600" b="1" i="1" dirty="0"/>
              <a:t>FIPS</a:t>
            </a:r>
            <a:r>
              <a:rPr lang="en-US" sz="1600" i="1" dirty="0"/>
              <a:t> county </a:t>
            </a:r>
            <a:r>
              <a:rPr lang="en-US" sz="1600" b="1" i="1" dirty="0"/>
              <a:t>code</a:t>
            </a:r>
            <a:r>
              <a:rPr lang="en-US" sz="1600" i="1" dirty="0"/>
              <a:t> is a five-digit Federal Information Processing Standard (</a:t>
            </a:r>
            <a:r>
              <a:rPr lang="en-US" sz="1600" b="1" i="1" dirty="0"/>
              <a:t>FIPS</a:t>
            </a:r>
            <a:r>
              <a:rPr lang="en-US" sz="1600" i="1" dirty="0"/>
              <a:t>) </a:t>
            </a:r>
            <a:r>
              <a:rPr lang="en-US" sz="1600" b="1" i="1" dirty="0"/>
              <a:t>code</a:t>
            </a:r>
            <a:r>
              <a:rPr lang="en-US" sz="1600" i="1" dirty="0"/>
              <a:t> (</a:t>
            </a:r>
            <a:r>
              <a:rPr lang="en-US" sz="1600" b="1" i="1" dirty="0"/>
              <a:t>FIPS</a:t>
            </a:r>
            <a:r>
              <a:rPr lang="en-US" sz="1600" i="1" dirty="0"/>
              <a:t> 6-4) which uniquely identifies counties and county equivalents in the United States, certain U.S. possessions, and certain freely associated states.</a:t>
            </a:r>
          </a:p>
          <a:p>
            <a:pPr marL="0" indent="0">
              <a:buNone/>
            </a:pPr>
            <a:r>
              <a:rPr lang="en-US" dirty="0" smtClean="0"/>
              <a:t>2.   map, for each , filter in d3</a:t>
            </a:r>
            <a:endParaRPr lang="en-US" dirty="0"/>
          </a:p>
        </p:txBody>
      </p:sp>
    </p:spTree>
    <p:extLst>
      <p:ext uri="{BB962C8B-B14F-4D97-AF65-F5344CB8AC3E}">
        <p14:creationId xmlns:p14="http://schemas.microsoft.com/office/powerpoint/2010/main" val="94561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0024"/>
          </a:xfrm>
        </p:spPr>
        <p:txBody>
          <a:bodyPr>
            <a:normAutofit fontScale="90000"/>
          </a:bodyPr>
          <a:lstStyle/>
          <a:p>
            <a:r>
              <a:rPr lang="en-US" dirty="0" smtClean="0"/>
              <a:t>Data process work for </a:t>
            </a:r>
            <a:r>
              <a:rPr lang="en-US" dirty="0" err="1" smtClean="0"/>
              <a:t>treemap</a:t>
            </a:r>
            <a:r>
              <a:rPr lang="en-US" dirty="0" smtClean="0"/>
              <a:t> </a:t>
            </a:r>
            <a:endParaRPr lang="en-US" dirty="0"/>
          </a:p>
        </p:txBody>
      </p:sp>
      <p:sp>
        <p:nvSpPr>
          <p:cNvPr id="3" name="Content Placeholder 2"/>
          <p:cNvSpPr>
            <a:spLocks noGrp="1"/>
          </p:cNvSpPr>
          <p:nvPr>
            <p:ph idx="1"/>
          </p:nvPr>
        </p:nvSpPr>
        <p:spPr>
          <a:xfrm>
            <a:off x="838200" y="895150"/>
            <a:ext cx="10515600" cy="5281813"/>
          </a:xfrm>
        </p:spPr>
        <p:txBody>
          <a:bodyPr/>
          <a:lstStyle/>
          <a:p>
            <a:pPr marL="514350" indent="-514350">
              <a:buFont typeface="+mj-lt"/>
              <a:buAutoNum type="arabicPeriod"/>
            </a:pPr>
            <a:r>
              <a:rPr lang="en-US" dirty="0" err="1" smtClean="0"/>
              <a:t>Deflat</a:t>
            </a:r>
            <a:r>
              <a:rPr lang="en-US" dirty="0" smtClean="0"/>
              <a:t> it  to create hierarchal structure</a:t>
            </a:r>
            <a:endParaRPr lang="en-US" dirty="0"/>
          </a:p>
        </p:txBody>
      </p:sp>
    </p:spTree>
    <p:extLst>
      <p:ext uri="{BB962C8B-B14F-4D97-AF65-F5344CB8AC3E}">
        <p14:creationId xmlns:p14="http://schemas.microsoft.com/office/powerpoint/2010/main" val="3492141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smtClean="0">
                <a:latin typeface="Rockwell" panose="02060603020205020403" pitchFamily="18" charset="0"/>
              </a:rPr>
              <a:t>1. Overview and Motivation</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438101"/>
            <a:ext cx="10515600" cy="4880179"/>
          </a:xfrm>
        </p:spPr>
        <p:txBody>
          <a:bodyPr>
            <a:normAutofit/>
          </a:bodyPr>
          <a:lstStyle/>
          <a:p>
            <a:r>
              <a:rPr lang="en-US" sz="2000" dirty="0" smtClean="0"/>
              <a:t>Our project is to visualize a variety of United States demographic and socio-economic  data including gender, race, age, income , venture capital, etc.  gathered from US Census B</a:t>
            </a:r>
            <a:r>
              <a:rPr lang="en-US" altLang="zh-CN" sz="2000" dirty="0" smtClean="0"/>
              <a:t>ureau and other accredited agencies</a:t>
            </a:r>
            <a:r>
              <a:rPr lang="en-US" sz="2000" dirty="0" smtClean="0"/>
              <a:t>. </a:t>
            </a:r>
          </a:p>
          <a:p>
            <a:endParaRPr lang="en-US" sz="2000" dirty="0"/>
          </a:p>
          <a:p>
            <a:r>
              <a:rPr lang="en-US" sz="2000" dirty="0" smtClean="0"/>
              <a:t>The </a:t>
            </a:r>
            <a:r>
              <a:rPr lang="en-US" sz="2000" dirty="0"/>
              <a:t>benefits of understanding the current population characteristics will influence user’s understanding of each location. </a:t>
            </a:r>
            <a:endParaRPr lang="en-US" sz="2000" dirty="0" smtClean="0"/>
          </a:p>
          <a:p>
            <a:endParaRPr lang="en-US" sz="2000" dirty="0" smtClean="0"/>
          </a:p>
          <a:p>
            <a:r>
              <a:rPr lang="en-US" sz="2000" dirty="0" smtClean="0"/>
              <a:t>The </a:t>
            </a:r>
            <a:r>
              <a:rPr lang="en-US" sz="2000" dirty="0"/>
              <a:t>work can be used by others – e.g. public policy students – </a:t>
            </a:r>
            <a:r>
              <a:rPr lang="en-US" sz="2000" dirty="0" smtClean="0"/>
              <a:t>it will help facilitate developing realistic projections regarding further trends and challenges (e.g. aging population) that may be utilized, neutralized or reduced through proper planning </a:t>
            </a:r>
            <a:endParaRPr lang="en-US" sz="2000" dirty="0"/>
          </a:p>
        </p:txBody>
      </p:sp>
    </p:spTree>
    <p:extLst>
      <p:ext uri="{BB962C8B-B14F-4D97-AF65-F5344CB8AC3E}">
        <p14:creationId xmlns:p14="http://schemas.microsoft.com/office/powerpoint/2010/main" val="18401883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2</a:t>
            </a:r>
            <a:r>
              <a:rPr lang="en-US" sz="3600" dirty="0" smtClean="0">
                <a:latin typeface="Rockwell" panose="02060603020205020403" pitchFamily="18" charset="0"/>
              </a:rPr>
              <a:t>. Related Work</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1800" dirty="0" smtClean="0"/>
              <a:t>We found and drew inspirations of </a:t>
            </a:r>
            <a:r>
              <a:rPr lang="en-US" sz="1800" dirty="0" err="1" smtClean="0"/>
              <a:t>Choropleth</a:t>
            </a:r>
            <a:r>
              <a:rPr lang="en-US" sz="1800" dirty="0" smtClean="0"/>
              <a:t> map from US Census Bureau provided data maps.</a:t>
            </a:r>
          </a:p>
          <a:p>
            <a:pPr marL="0" indent="0">
              <a:buNone/>
            </a:pPr>
            <a:r>
              <a:rPr lang="en-US" sz="1800" dirty="0"/>
              <a:t> </a:t>
            </a:r>
            <a:r>
              <a:rPr lang="en-US" sz="1800" dirty="0" smtClean="0"/>
              <a:t>   For example, we would follow a similar design of this poverty map:</a:t>
            </a:r>
          </a:p>
          <a:p>
            <a:pPr marL="0" indent="0">
              <a:buNone/>
            </a:pPr>
            <a:endParaRPr lang="en-US" sz="2400" dirty="0"/>
          </a:p>
        </p:txBody>
      </p:sp>
      <p:pic>
        <p:nvPicPr>
          <p:cNvPr id="4" name="Picture 3"/>
          <p:cNvPicPr>
            <a:picLocks noChangeAspect="1"/>
          </p:cNvPicPr>
          <p:nvPr/>
        </p:nvPicPr>
        <p:blipFill>
          <a:blip r:embed="rId2"/>
          <a:stretch>
            <a:fillRect/>
          </a:stretch>
        </p:blipFill>
        <p:spPr>
          <a:xfrm>
            <a:off x="1111490" y="1748963"/>
            <a:ext cx="6991880" cy="3912610"/>
          </a:xfrm>
          <a:prstGeom prst="rect">
            <a:avLst/>
          </a:prstGeom>
        </p:spPr>
      </p:pic>
      <p:sp>
        <p:nvSpPr>
          <p:cNvPr id="5" name="TextBox 4"/>
          <p:cNvSpPr txBox="1"/>
          <p:nvPr/>
        </p:nvSpPr>
        <p:spPr>
          <a:xfrm>
            <a:off x="8454044" y="1748963"/>
            <a:ext cx="3133898" cy="4247317"/>
          </a:xfrm>
          <a:prstGeom prst="rect">
            <a:avLst/>
          </a:prstGeom>
          <a:noFill/>
        </p:spPr>
        <p:txBody>
          <a:bodyPr wrap="square" rtlCol="0">
            <a:spAutoFit/>
          </a:bodyPr>
          <a:lstStyle/>
          <a:p>
            <a:r>
              <a:rPr lang="en-US" b="1" dirty="0" smtClean="0"/>
              <a:t>What we can do better than US Census: </a:t>
            </a:r>
          </a:p>
          <a:p>
            <a:pPr marL="285750" indent="-285750">
              <a:buFont typeface="Arial" panose="020B0604020202020204" pitchFamily="34" charset="0"/>
              <a:buChar char="•"/>
            </a:pPr>
            <a:r>
              <a:rPr lang="en-US" dirty="0" smtClean="0"/>
              <a:t>The US Census map seems all built upon flash player technology which is slow and takes long to load data, so we believe our D3 powered technology has advantage of responsiveness to it.</a:t>
            </a:r>
          </a:p>
          <a:p>
            <a:pPr marL="285750" indent="-285750">
              <a:buFont typeface="Arial" panose="020B0604020202020204" pitchFamily="34" charset="0"/>
              <a:buChar char="•"/>
            </a:pPr>
            <a:r>
              <a:rPr lang="en-US" dirty="0" smtClean="0"/>
              <a:t>There is no coordinated view map of different aspects of data provided by US Census, and our project will fill that gap.</a:t>
            </a:r>
            <a:endParaRPr lang="en-US" dirty="0"/>
          </a:p>
        </p:txBody>
      </p:sp>
    </p:spTree>
    <p:extLst>
      <p:ext uri="{BB962C8B-B14F-4D97-AF65-F5344CB8AC3E}">
        <p14:creationId xmlns:p14="http://schemas.microsoft.com/office/powerpoint/2010/main" val="311038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a:latin typeface="Rockwell" panose="02060603020205020403" pitchFamily="18" charset="0"/>
              </a:rPr>
              <a:t>2</a:t>
            </a:r>
            <a:r>
              <a:rPr lang="en-US" sz="3600" dirty="0" smtClean="0">
                <a:latin typeface="Rockwell" panose="02060603020205020403" pitchFamily="18" charset="0"/>
              </a:rPr>
              <a:t>. Related Work - </a:t>
            </a:r>
            <a:r>
              <a:rPr lang="en-US" sz="3600" dirty="0" err="1" smtClean="0">
                <a:latin typeface="Rockwell" panose="02060603020205020403" pitchFamily="18" charset="0"/>
              </a:rPr>
              <a:t>conti</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1800" dirty="0" smtClean="0"/>
              <a:t>We found and drew inspirations of Tree map from various D3 blogs.</a:t>
            </a:r>
          </a:p>
          <a:p>
            <a:pPr marL="0" indent="0">
              <a:buNone/>
            </a:pPr>
            <a:r>
              <a:rPr lang="en-US" sz="1800" dirty="0"/>
              <a:t> </a:t>
            </a:r>
            <a:r>
              <a:rPr lang="en-US" sz="1800" dirty="0" smtClean="0"/>
              <a:t>   For example, we would follow a similar design of this UK flight data map:</a:t>
            </a:r>
          </a:p>
          <a:p>
            <a:pPr marL="0" indent="0">
              <a:buNone/>
            </a:pPr>
            <a:endParaRPr lang="en-US" sz="2400" dirty="0"/>
          </a:p>
        </p:txBody>
      </p:sp>
      <p:sp>
        <p:nvSpPr>
          <p:cNvPr id="5" name="TextBox 4"/>
          <p:cNvSpPr txBox="1"/>
          <p:nvPr/>
        </p:nvSpPr>
        <p:spPr>
          <a:xfrm>
            <a:off x="8219902" y="1691550"/>
            <a:ext cx="3133898" cy="2862322"/>
          </a:xfrm>
          <a:prstGeom prst="rect">
            <a:avLst/>
          </a:prstGeom>
          <a:noFill/>
        </p:spPr>
        <p:txBody>
          <a:bodyPr wrap="square" rtlCol="0">
            <a:spAutoFit/>
          </a:bodyPr>
          <a:lstStyle/>
          <a:p>
            <a:r>
              <a:rPr lang="en-US" b="1" dirty="0" smtClean="0"/>
              <a:t>The advantage of using </a:t>
            </a:r>
            <a:r>
              <a:rPr lang="en-US" b="1" dirty="0" err="1" smtClean="0"/>
              <a:t>Treemap</a:t>
            </a:r>
            <a:r>
              <a:rPr lang="en-US" b="1" dirty="0" smtClean="0"/>
              <a:t>: </a:t>
            </a:r>
          </a:p>
          <a:p>
            <a:pPr marL="285750" indent="-285750">
              <a:buFont typeface="Arial" panose="020B0604020202020204" pitchFamily="34" charset="0"/>
              <a:buChar char="•"/>
            </a:pPr>
            <a:r>
              <a:rPr lang="en-US" dirty="0" smtClean="0"/>
              <a:t>A very good method to display hierarchical data.</a:t>
            </a:r>
          </a:p>
          <a:p>
            <a:pPr marL="285750" indent="-285750">
              <a:buFont typeface="Arial" panose="020B0604020202020204" pitchFamily="34" charset="0"/>
              <a:buChar char="•"/>
            </a:pPr>
            <a:r>
              <a:rPr lang="en-US" dirty="0" smtClean="0"/>
              <a:t>The color and size dimensions are correlated with the tree </a:t>
            </a:r>
            <a:r>
              <a:rPr lang="en-US" dirty="0" err="1" smtClean="0"/>
              <a:t>strcture</a:t>
            </a:r>
            <a:r>
              <a:rPr lang="en-US" dirty="0" smtClean="0"/>
              <a:t>, one can easily see patterns that would be difficult to spot in other ways.</a:t>
            </a:r>
            <a:endParaRPr lang="en-US" dirty="0"/>
          </a:p>
        </p:txBody>
      </p:sp>
      <p:pic>
        <p:nvPicPr>
          <p:cNvPr id="7" name="Picture 6"/>
          <p:cNvPicPr>
            <a:picLocks noChangeAspect="1"/>
          </p:cNvPicPr>
          <p:nvPr/>
        </p:nvPicPr>
        <p:blipFill>
          <a:blip r:embed="rId2"/>
          <a:stretch>
            <a:fillRect/>
          </a:stretch>
        </p:blipFill>
        <p:spPr>
          <a:xfrm>
            <a:off x="1092604" y="1748963"/>
            <a:ext cx="6413789" cy="4089131"/>
          </a:xfrm>
          <a:prstGeom prst="rect">
            <a:avLst/>
          </a:prstGeom>
        </p:spPr>
      </p:pic>
    </p:spTree>
    <p:extLst>
      <p:ext uri="{BB962C8B-B14F-4D97-AF65-F5344CB8AC3E}">
        <p14:creationId xmlns:p14="http://schemas.microsoft.com/office/powerpoint/2010/main" val="180079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a:latin typeface="Rockwell" panose="02060603020205020403" pitchFamily="18" charset="0"/>
              </a:rPr>
              <a:t>3</a:t>
            </a:r>
            <a:r>
              <a:rPr lang="en-US" sz="3600" dirty="0" smtClean="0">
                <a:latin typeface="Rockwell" panose="02060603020205020403" pitchFamily="18" charset="0"/>
              </a:rPr>
              <a:t>. Questions</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296784"/>
            <a:ext cx="10515600" cy="4880179"/>
          </a:xfrm>
        </p:spPr>
        <p:txBody>
          <a:bodyPr>
            <a:normAutofit/>
          </a:bodyPr>
          <a:lstStyle/>
          <a:p>
            <a:r>
              <a:rPr lang="en-US" sz="2200" dirty="0" smtClean="0"/>
              <a:t>Questions we attempt to answer with this visualization are whether there are any correlations between location, socio-economic distribution, ethnic origin, household income, and other . For example one of the initial questions is what are some interesting stories that the visualization say about deviations in states’ ethnicity compositions and their venture capital activities  </a:t>
            </a:r>
          </a:p>
          <a:p>
            <a:endParaRPr lang="en-US" sz="2200" dirty="0"/>
          </a:p>
          <a:p>
            <a:pPr marL="0" indent="0">
              <a:buNone/>
            </a:pPr>
            <a:endParaRPr lang="en-US" sz="2200" dirty="0" smtClean="0"/>
          </a:p>
          <a:p>
            <a:r>
              <a:rPr lang="en-US" sz="2200" dirty="0" smtClean="0"/>
              <a:t>As the project goes, we would like also to consider new questions such as besides ethnicity distribution, would education level, age or gender other factors correlated with state’s economic performance.</a:t>
            </a:r>
          </a:p>
        </p:txBody>
      </p:sp>
    </p:spTree>
    <p:extLst>
      <p:ext uri="{BB962C8B-B14F-4D97-AF65-F5344CB8AC3E}">
        <p14:creationId xmlns:p14="http://schemas.microsoft.com/office/powerpoint/2010/main" val="605607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5159"/>
          </a:xfrm>
        </p:spPr>
        <p:txBody>
          <a:bodyPr>
            <a:normAutofit/>
          </a:bodyPr>
          <a:lstStyle/>
          <a:p>
            <a:r>
              <a:rPr lang="en-US" sz="3600" dirty="0" smtClean="0">
                <a:latin typeface="Rockwell" panose="02060603020205020403" pitchFamily="18" charset="0"/>
              </a:rPr>
              <a:t>4. Data</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296784"/>
            <a:ext cx="10515600" cy="4880179"/>
          </a:xfrm>
        </p:spPr>
        <p:txBody>
          <a:bodyPr>
            <a:normAutofit/>
          </a:bodyPr>
          <a:lstStyle/>
          <a:p>
            <a:r>
              <a:rPr lang="en-US" sz="2200" dirty="0" smtClean="0"/>
              <a:t>Source</a:t>
            </a:r>
          </a:p>
          <a:p>
            <a:pPr marL="0" indent="0">
              <a:buNone/>
            </a:pPr>
            <a:r>
              <a:rPr lang="en-US" sz="2200" dirty="0" smtClean="0"/>
              <a:t>   We initialed pulled available CSVs with all 2010 Census data from US Census Bureau Web;   the CSV is released separately for each state, and each CSV is hundreds megabytes, and therefore unsuitable for a d3 project and also un-</a:t>
            </a:r>
            <a:r>
              <a:rPr lang="en-US" sz="2200" dirty="0" err="1" smtClean="0"/>
              <a:t>pushable</a:t>
            </a:r>
            <a:r>
              <a:rPr lang="en-US" sz="2200" dirty="0" smtClean="0"/>
              <a:t> to </a:t>
            </a:r>
            <a:r>
              <a:rPr lang="en-US" sz="2200" dirty="0" err="1" smtClean="0"/>
              <a:t>Github</a:t>
            </a:r>
            <a:r>
              <a:rPr lang="en-US" sz="2200" dirty="0" smtClean="0"/>
              <a:t>. Thorough cleaning and de-sizing work would be required to process the data.</a:t>
            </a:r>
          </a:p>
          <a:p>
            <a:pPr marL="0" indent="0">
              <a:buNone/>
            </a:pPr>
            <a:r>
              <a:rPr lang="en-US" sz="2200" dirty="0"/>
              <a:t> </a:t>
            </a:r>
            <a:r>
              <a:rPr lang="en-US" sz="2200" dirty="0" smtClean="0"/>
              <a:t>  We found there are a few foundations, academic and business agencies summarized and published demographics and economy data on their websites, and </a:t>
            </a:r>
            <a:r>
              <a:rPr lang="en-US" sz="2200" dirty="0" smtClean="0">
                <a:hlinkClick r:id="rId2"/>
              </a:rPr>
              <a:t>The Henry J. Kaiser Family Foundation </a:t>
            </a:r>
            <a:r>
              <a:rPr lang="en-US" sz="2200" dirty="0" smtClean="0"/>
              <a:t>is one of them. We were able to download CSVs including population by age, gender, race/ ethnicity, income, for each state.</a:t>
            </a:r>
          </a:p>
          <a:p>
            <a:pPr marL="0" indent="0">
              <a:buNone/>
            </a:pPr>
            <a:r>
              <a:rPr lang="en-US" sz="2200" dirty="0"/>
              <a:t> </a:t>
            </a:r>
            <a:r>
              <a:rPr lang="en-US" sz="2200" dirty="0" smtClean="0"/>
              <a:t> We were able to found </a:t>
            </a:r>
            <a:r>
              <a:rPr lang="en-US" sz="2200" dirty="0" smtClean="0">
                <a:hlinkClick r:id="rId3"/>
              </a:rPr>
              <a:t>Science and Engineering Indicators 2014 State Data Tool </a:t>
            </a:r>
            <a:r>
              <a:rPr lang="en-US" sz="2200" dirty="0" smtClean="0"/>
              <a:t>from National Science Foundation and downloaded economy data such as venture capital deals for each state.</a:t>
            </a:r>
          </a:p>
          <a:p>
            <a:pPr marL="0" indent="0">
              <a:buNone/>
            </a:pPr>
            <a:r>
              <a:rPr lang="en-US" sz="2200" dirty="0" smtClean="0"/>
              <a:t>   </a:t>
            </a:r>
          </a:p>
        </p:txBody>
      </p:sp>
    </p:spTree>
    <p:extLst>
      <p:ext uri="{BB962C8B-B14F-4D97-AF65-F5344CB8AC3E}">
        <p14:creationId xmlns:p14="http://schemas.microsoft.com/office/powerpoint/2010/main" val="285750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539"/>
            <a:ext cx="10515600" cy="865159"/>
          </a:xfrm>
        </p:spPr>
        <p:txBody>
          <a:bodyPr>
            <a:normAutofit/>
          </a:bodyPr>
          <a:lstStyle/>
          <a:p>
            <a:r>
              <a:rPr lang="en-US" sz="3600" dirty="0" smtClean="0">
                <a:latin typeface="Rockwell" panose="02060603020205020403" pitchFamily="18" charset="0"/>
              </a:rPr>
              <a:t>4. Data </a:t>
            </a:r>
            <a:r>
              <a:rPr lang="en-US" sz="3600" dirty="0" err="1" smtClean="0">
                <a:latin typeface="Rockwell" panose="02060603020205020403" pitchFamily="18" charset="0"/>
              </a:rPr>
              <a:t>cont</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856988"/>
            <a:ext cx="10515600" cy="5586154"/>
          </a:xfrm>
        </p:spPr>
        <p:txBody>
          <a:bodyPr>
            <a:normAutofit/>
          </a:bodyPr>
          <a:lstStyle/>
          <a:p>
            <a:r>
              <a:rPr lang="en-US" sz="2200" dirty="0" smtClean="0"/>
              <a:t>Data wrangling</a:t>
            </a:r>
          </a:p>
          <a:p>
            <a:pPr marL="0" indent="0">
              <a:buNone/>
            </a:pPr>
            <a:r>
              <a:rPr lang="en-US" sz="2200" dirty="0" smtClean="0"/>
              <a:t>   Besides cleaning unnecessary columns, meta data from downloaded CSV files, we need to change the structure completely for the data that will be used in </a:t>
            </a:r>
            <a:r>
              <a:rPr lang="en-US" sz="2200" dirty="0" err="1" smtClean="0"/>
              <a:t>Treemap</a:t>
            </a:r>
            <a:r>
              <a:rPr lang="en-US" sz="2200" dirty="0" smtClean="0"/>
              <a:t> visualization.</a:t>
            </a:r>
          </a:p>
          <a:p>
            <a:pPr marL="0" indent="0">
              <a:buNone/>
            </a:pPr>
            <a:r>
              <a:rPr lang="en-US" sz="2200" dirty="0" smtClean="0"/>
              <a:t>Because </a:t>
            </a:r>
            <a:r>
              <a:rPr lang="en-US" sz="2200" dirty="0" err="1" smtClean="0"/>
              <a:t>Treemap</a:t>
            </a:r>
            <a:r>
              <a:rPr lang="en-US" sz="2200" dirty="0" smtClean="0"/>
              <a:t> data requires to have a multiple layer hierarchical structure, which has “grandparents”, “parents”, “children”, etc. While the downloaded CSV files’ rows are aggregated mostly, so to transform to a </a:t>
            </a:r>
            <a:r>
              <a:rPr lang="en-US" sz="2200" dirty="0" err="1" smtClean="0"/>
              <a:t>Treemap</a:t>
            </a:r>
            <a:r>
              <a:rPr lang="en-US" sz="2200" dirty="0" smtClean="0"/>
              <a:t> data, we need to </a:t>
            </a:r>
            <a:r>
              <a:rPr lang="en-US" sz="2200" i="1" dirty="0" smtClean="0"/>
              <a:t>de-flat</a:t>
            </a:r>
            <a:r>
              <a:rPr lang="en-US" sz="2200" dirty="0" smtClean="0"/>
              <a:t> the data and create multiple layers using various Excel operations.</a:t>
            </a:r>
          </a:p>
          <a:p>
            <a:pPr marL="0" indent="0" algn="ctr">
              <a:buNone/>
            </a:pPr>
            <a:r>
              <a:rPr lang="en-US" sz="2200" dirty="0" smtClean="0"/>
              <a:t>   </a:t>
            </a:r>
          </a:p>
        </p:txBody>
      </p:sp>
      <p:pic>
        <p:nvPicPr>
          <p:cNvPr id="4" name="Picture 3"/>
          <p:cNvPicPr>
            <a:picLocks noChangeAspect="1"/>
          </p:cNvPicPr>
          <p:nvPr/>
        </p:nvPicPr>
        <p:blipFill>
          <a:blip r:embed="rId2"/>
          <a:stretch>
            <a:fillRect/>
          </a:stretch>
        </p:blipFill>
        <p:spPr>
          <a:xfrm>
            <a:off x="913534" y="3650065"/>
            <a:ext cx="4629150" cy="2600325"/>
          </a:xfrm>
          <a:prstGeom prst="rect">
            <a:avLst/>
          </a:prstGeom>
        </p:spPr>
      </p:pic>
      <p:pic>
        <p:nvPicPr>
          <p:cNvPr id="5" name="Picture 4"/>
          <p:cNvPicPr>
            <a:picLocks noChangeAspect="1"/>
          </p:cNvPicPr>
          <p:nvPr/>
        </p:nvPicPr>
        <p:blipFill>
          <a:blip r:embed="rId3"/>
          <a:stretch>
            <a:fillRect/>
          </a:stretch>
        </p:blipFill>
        <p:spPr>
          <a:xfrm>
            <a:off x="7843664" y="3571355"/>
            <a:ext cx="2763376" cy="3143250"/>
          </a:xfrm>
          <a:prstGeom prst="rect">
            <a:avLst/>
          </a:prstGeom>
        </p:spPr>
      </p:pic>
      <p:sp>
        <p:nvSpPr>
          <p:cNvPr id="6" name="TextBox 5"/>
          <p:cNvSpPr txBox="1"/>
          <p:nvPr/>
        </p:nvSpPr>
        <p:spPr>
          <a:xfrm>
            <a:off x="2676699" y="3263578"/>
            <a:ext cx="1438101" cy="307777"/>
          </a:xfrm>
          <a:prstGeom prst="rect">
            <a:avLst/>
          </a:prstGeom>
          <a:noFill/>
        </p:spPr>
        <p:txBody>
          <a:bodyPr wrap="square" rtlCol="0">
            <a:spAutoFit/>
          </a:bodyPr>
          <a:lstStyle/>
          <a:p>
            <a:r>
              <a:rPr lang="en-US" sz="1400" dirty="0" smtClean="0">
                <a:solidFill>
                  <a:srgbClr val="FF0000"/>
                </a:solidFill>
              </a:rPr>
              <a:t>Original flat data</a:t>
            </a:r>
            <a:endParaRPr lang="en-US" sz="1400" dirty="0">
              <a:solidFill>
                <a:srgbClr val="FF0000"/>
              </a:solidFill>
            </a:endParaRPr>
          </a:p>
        </p:txBody>
      </p:sp>
      <p:sp>
        <p:nvSpPr>
          <p:cNvPr id="7" name="TextBox 6"/>
          <p:cNvSpPr txBox="1"/>
          <p:nvPr/>
        </p:nvSpPr>
        <p:spPr>
          <a:xfrm>
            <a:off x="7780713" y="3227754"/>
            <a:ext cx="2651760" cy="307777"/>
          </a:xfrm>
          <a:prstGeom prst="rect">
            <a:avLst/>
          </a:prstGeom>
          <a:noFill/>
        </p:spPr>
        <p:txBody>
          <a:bodyPr wrap="square" rtlCol="0">
            <a:spAutoFit/>
          </a:bodyPr>
          <a:lstStyle/>
          <a:p>
            <a:r>
              <a:rPr lang="en-US" sz="1400" dirty="0" smtClean="0">
                <a:solidFill>
                  <a:srgbClr val="002060"/>
                </a:solidFill>
              </a:rPr>
              <a:t>Transformed Hierarchical data</a:t>
            </a:r>
            <a:endParaRPr lang="en-US" sz="1400" dirty="0">
              <a:solidFill>
                <a:srgbClr val="002060"/>
              </a:solidFill>
            </a:endParaRPr>
          </a:p>
        </p:txBody>
      </p:sp>
      <p:cxnSp>
        <p:nvCxnSpPr>
          <p:cNvPr id="9" name="Straight Arrow Connector 8"/>
          <p:cNvCxnSpPr/>
          <p:nvPr/>
        </p:nvCxnSpPr>
        <p:spPr>
          <a:xfrm>
            <a:off x="5904807" y="5677592"/>
            <a:ext cx="1747664" cy="83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37897" y="5252240"/>
            <a:ext cx="1614574" cy="307777"/>
          </a:xfrm>
          <a:prstGeom prst="rect">
            <a:avLst/>
          </a:prstGeom>
          <a:noFill/>
        </p:spPr>
        <p:txBody>
          <a:bodyPr wrap="square" rtlCol="0">
            <a:spAutoFit/>
          </a:bodyPr>
          <a:lstStyle/>
          <a:p>
            <a:r>
              <a:rPr lang="en-US" sz="1400" dirty="0" smtClean="0">
                <a:solidFill>
                  <a:srgbClr val="002060"/>
                </a:solidFill>
              </a:rPr>
              <a:t>Change structure</a:t>
            </a:r>
            <a:endParaRPr lang="en-US" sz="1400" dirty="0">
              <a:solidFill>
                <a:srgbClr val="002060"/>
              </a:solidFill>
            </a:endParaRPr>
          </a:p>
        </p:txBody>
      </p:sp>
    </p:spTree>
    <p:extLst>
      <p:ext uri="{BB962C8B-B14F-4D97-AF65-F5344CB8AC3E}">
        <p14:creationId xmlns:p14="http://schemas.microsoft.com/office/powerpoint/2010/main" val="182907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988"/>
            <a:ext cx="10515600" cy="865159"/>
          </a:xfrm>
        </p:spPr>
        <p:txBody>
          <a:bodyPr>
            <a:normAutofit/>
          </a:bodyPr>
          <a:lstStyle/>
          <a:p>
            <a:r>
              <a:rPr lang="en-US" sz="3600" dirty="0" smtClean="0">
                <a:latin typeface="Rockwell" panose="02060603020205020403" pitchFamily="18" charset="0"/>
              </a:rPr>
              <a:t>5. Exploratory Data Analysis</a:t>
            </a:r>
            <a:endParaRPr lang="en-US" sz="3600" dirty="0">
              <a:latin typeface="Rockwell" panose="02060603020205020403" pitchFamily="18" charset="0"/>
            </a:endParaRPr>
          </a:p>
        </p:txBody>
      </p:sp>
      <p:sp>
        <p:nvSpPr>
          <p:cNvPr id="3" name="Content Placeholder 2"/>
          <p:cNvSpPr>
            <a:spLocks noGrp="1"/>
          </p:cNvSpPr>
          <p:nvPr>
            <p:ph idx="1"/>
          </p:nvPr>
        </p:nvSpPr>
        <p:spPr>
          <a:xfrm>
            <a:off x="838200" y="1022147"/>
            <a:ext cx="10515600" cy="4880179"/>
          </a:xfrm>
        </p:spPr>
        <p:txBody>
          <a:bodyPr>
            <a:normAutofit/>
          </a:bodyPr>
          <a:lstStyle/>
          <a:p>
            <a:r>
              <a:rPr lang="en-US" sz="2000" dirty="0" smtClean="0"/>
              <a:t>We first used rudimentary, simple visualizations to take a better look at our data, this included looking at the overall data over different metrics such as gender, race, income; to understand its max, mean, min, median values.</a:t>
            </a:r>
          </a:p>
          <a:p>
            <a:pPr marL="0" indent="0">
              <a:buNone/>
            </a:pPr>
            <a:r>
              <a:rPr lang="en-US" sz="2000" dirty="0"/>
              <a:t> </a:t>
            </a:r>
            <a:r>
              <a:rPr lang="en-US" sz="2000" dirty="0" smtClean="0"/>
              <a:t>   For example, to look at the white group by state composition percentage data, we generates a bar chart in Excel</a:t>
            </a:r>
          </a:p>
          <a:p>
            <a:pPr marL="0" indent="0">
              <a:buNone/>
            </a:pPr>
            <a:endParaRPr lang="en-US" sz="2400" dirty="0"/>
          </a:p>
        </p:txBody>
      </p:sp>
      <p:graphicFrame>
        <p:nvGraphicFramePr>
          <p:cNvPr id="6" name="Chart 5"/>
          <p:cNvGraphicFramePr>
            <a:graphicFrameLocks/>
          </p:cNvGraphicFramePr>
          <p:nvPr>
            <p:extLst>
              <p:ext uri="{D42A27DB-BD31-4B8C-83A1-F6EECF244321}">
                <p14:modId xmlns:p14="http://schemas.microsoft.com/office/powerpoint/2010/main" val="3816791548"/>
              </p:ext>
            </p:extLst>
          </p:nvPr>
        </p:nvGraphicFramePr>
        <p:xfrm>
          <a:off x="2755640" y="2584796"/>
          <a:ext cx="6537990" cy="29265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8968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1647</Words>
  <Application>Microsoft Office PowerPoint</Application>
  <PresentationFormat>Widescreen</PresentationFormat>
  <Paragraphs>129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宋体</vt:lpstr>
      <vt:lpstr>Arial</vt:lpstr>
      <vt:lpstr>Calibri</vt:lpstr>
      <vt:lpstr>Calibri Light</vt:lpstr>
      <vt:lpstr>Rockwell</vt:lpstr>
      <vt:lpstr>Office Theme</vt:lpstr>
      <vt:lpstr>US Census Visualization Process Book Milestone</vt:lpstr>
      <vt:lpstr>Index</vt:lpstr>
      <vt:lpstr>1. Overview and Motivation</vt:lpstr>
      <vt:lpstr>2. Related Work</vt:lpstr>
      <vt:lpstr>2. Related Work - conti</vt:lpstr>
      <vt:lpstr>3. Questions</vt:lpstr>
      <vt:lpstr>4. Data</vt:lpstr>
      <vt:lpstr>4. Data cont</vt:lpstr>
      <vt:lpstr>5. Exploratory Data Analysis</vt:lpstr>
      <vt:lpstr>6. Design and Implementation </vt:lpstr>
      <vt:lpstr>6. Design and Implementation cont</vt:lpstr>
      <vt:lpstr>6. Design and Implementation cont</vt:lpstr>
      <vt:lpstr>6. Design and Implementation cont</vt:lpstr>
      <vt:lpstr>6. Design and Implementation cont</vt:lpstr>
      <vt:lpstr>6. Design and Implementation cont</vt:lpstr>
      <vt:lpstr>6. Design and Implementation cont</vt:lpstr>
      <vt:lpstr>7.  Design and Implementation To Do – 04/10/2015</vt:lpstr>
      <vt:lpstr>Latest Finished design – 04/26/2015</vt:lpstr>
      <vt:lpstr>Design and Implementation To Do – 04/26/2015</vt:lpstr>
      <vt:lpstr>Planned final design– 04/26/2015</vt:lpstr>
      <vt:lpstr>Questions</vt:lpstr>
      <vt:lpstr>8.  Design Evolution Ideas 04/23/2015</vt:lpstr>
      <vt:lpstr>New data source– completed version County Characteristics Datasets: Annual County Resident Population Estimates by Age, Sex, Race, and Hispanic Origin: April 2010 to July 2013</vt:lpstr>
      <vt:lpstr>Meta data</vt:lpstr>
      <vt:lpstr>Data process work for non-treemap work</vt:lpstr>
      <vt:lpstr>Data process work for treemap </vt:lpstr>
    </vt:vector>
  </TitlesOfParts>
  <Company>Cummins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Census Visualization Process Book Milestone</dc:title>
  <dc:creator>Dingchao Zhang</dc:creator>
  <cp:lastModifiedBy>Dingchao Zhang</cp:lastModifiedBy>
  <cp:revision>35</cp:revision>
  <dcterms:created xsi:type="dcterms:W3CDTF">2015-04-17T18:05:45Z</dcterms:created>
  <dcterms:modified xsi:type="dcterms:W3CDTF">2015-04-26T19:26:40Z</dcterms:modified>
</cp:coreProperties>
</file>