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74" r:id="rId4"/>
    <p:sldId id="273" r:id="rId5"/>
    <p:sldId id="269" r:id="rId6"/>
    <p:sldId id="258" r:id="rId7"/>
    <p:sldId id="260" r:id="rId8"/>
    <p:sldId id="268" r:id="rId9"/>
    <p:sldId id="262" r:id="rId10"/>
    <p:sldId id="263" r:id="rId11"/>
    <p:sldId id="264" r:id="rId12"/>
    <p:sldId id="265"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6" autoAdjust="0"/>
    <p:restoredTop sz="76617" autoAdjust="0"/>
  </p:normalViewPr>
  <p:slideViewPr>
    <p:cSldViewPr snapToGrid="0">
      <p:cViewPr varScale="1">
        <p:scale>
          <a:sx n="41" d="100"/>
          <a:sy n="41" d="100"/>
        </p:scale>
        <p:origin x="105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DBN to</a:t>
            </a:r>
            <a:r>
              <a:rPr lang="en-US" baseline="0" dirty="0" smtClean="0"/>
              <a:t> Classify Shakespeare’s Plays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DBN-2000-500-500-128</c:v>
                </c:pt>
              </c:strCache>
            </c:strRef>
          </c:tx>
          <c:spPr>
            <a:ln w="28575" cap="rnd">
              <a:solidFill>
                <a:schemeClr val="accent1"/>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Sheet1!$B$2:$B$7</c:f>
              <c:numCache>
                <c:formatCode>0.00%</c:formatCode>
                <c:ptCount val="6"/>
                <c:pt idx="0">
                  <c:v>0.64259999999999995</c:v>
                </c:pt>
                <c:pt idx="1">
                  <c:v>0.62219999999999998</c:v>
                </c:pt>
                <c:pt idx="2">
                  <c:v>0.61539999999999995</c:v>
                </c:pt>
                <c:pt idx="3">
                  <c:v>0.57469999999999999</c:v>
                </c:pt>
                <c:pt idx="4">
                  <c:v>0.5393</c:v>
                </c:pt>
                <c:pt idx="5">
                  <c:v>0.49469999999999997</c:v>
                </c:pt>
              </c:numCache>
            </c:numRef>
          </c:val>
          <c:smooth val="0"/>
        </c:ser>
        <c:ser>
          <c:idx val="1"/>
          <c:order val="1"/>
          <c:tx>
            <c:strRef>
              <c:f>Sheet1!$C$1</c:f>
              <c:strCache>
                <c:ptCount val="1"/>
                <c:pt idx="0">
                  <c:v>Column1</c:v>
                </c:pt>
              </c:strCache>
            </c:strRef>
          </c:tx>
          <c:spPr>
            <a:ln w="28575" cap="rnd">
              <a:solidFill>
                <a:schemeClr val="accent2"/>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Sheet1!$C$2:$C$7</c:f>
              <c:numCache>
                <c:formatCode>General</c:formatCode>
                <c:ptCount val="6"/>
              </c:numCache>
            </c:numRef>
          </c:val>
          <c:smooth val="0"/>
        </c:ser>
        <c:ser>
          <c:idx val="2"/>
          <c:order val="2"/>
          <c:tx>
            <c:strRef>
              <c:f>Sheet1!$D$1</c:f>
              <c:strCache>
                <c:ptCount val="1"/>
                <c:pt idx="0">
                  <c:v>Column2</c:v>
                </c:pt>
              </c:strCache>
            </c:strRef>
          </c:tx>
          <c:spPr>
            <a:ln w="28575" cap="rnd">
              <a:solidFill>
                <a:schemeClr val="accent3"/>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Sheet1!$D$2:$D$7</c:f>
              <c:numCache>
                <c:formatCode>General</c:formatCode>
                <c:ptCount val="6"/>
              </c:numCache>
            </c:numRef>
          </c:val>
          <c:smooth val="0"/>
        </c:ser>
        <c:dLbls>
          <c:showLegendKey val="0"/>
          <c:showVal val="0"/>
          <c:showCatName val="0"/>
          <c:showSerName val="0"/>
          <c:showPercent val="0"/>
          <c:showBubbleSize val="0"/>
        </c:dLbls>
        <c:smooth val="0"/>
        <c:axId val="240396960"/>
        <c:axId val="240396176"/>
      </c:lineChart>
      <c:catAx>
        <c:axId val="24039696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Neighbors</a:t>
                </a:r>
                <a:endParaRPr 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0396176"/>
        <c:crosses val="autoZero"/>
        <c:auto val="1"/>
        <c:lblAlgn val="ctr"/>
        <c:lblOffset val="100"/>
        <c:noMultiLvlLbl val="0"/>
      </c:catAx>
      <c:valAx>
        <c:axId val="240396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a:t>
                </a:r>
                <a:r>
                  <a:rPr lang="en-US" baseline="0" dirty="0" smtClean="0"/>
                  <a:t> Accuracy</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0396960"/>
        <c:crosses val="autoZero"/>
        <c:crossBetween val="between"/>
      </c:valAx>
      <c:spPr>
        <a:noFill/>
        <a:ln>
          <a:noFill/>
        </a:ln>
        <a:effectLst/>
      </c:spPr>
    </c:plotArea>
    <c:legend>
      <c:legendPos val="b"/>
      <c:legendEntry>
        <c:idx val="1"/>
        <c:delete val="1"/>
      </c:legendEntry>
      <c:legendEntry>
        <c:idx val="2"/>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0" i="0" baseline="0" dirty="0" smtClean="0">
                <a:effectLst/>
              </a:rPr>
              <a:t>Accuracy of Classifying Shakespeare Plays DBN vs RF</a:t>
            </a:r>
            <a:endParaRPr lang="en-US" dirty="0">
              <a:effectLst/>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DBN-2000-500-500-128</c:v>
                </c:pt>
              </c:strCache>
            </c:strRef>
          </c:tx>
          <c:spPr>
            <a:ln w="28575" cap="rnd">
              <a:solidFill>
                <a:schemeClr val="accent1"/>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Sheet1!$B$2:$B$7</c:f>
              <c:numCache>
                <c:formatCode>0.00%</c:formatCode>
                <c:ptCount val="6"/>
                <c:pt idx="0">
                  <c:v>0.64259999999999995</c:v>
                </c:pt>
                <c:pt idx="1">
                  <c:v>0.62219999999999998</c:v>
                </c:pt>
                <c:pt idx="2">
                  <c:v>0.61539999999999995</c:v>
                </c:pt>
                <c:pt idx="3">
                  <c:v>0.57469999999999999</c:v>
                </c:pt>
                <c:pt idx="4">
                  <c:v>0.5393</c:v>
                </c:pt>
                <c:pt idx="5">
                  <c:v>0.49469999999999997</c:v>
                </c:pt>
              </c:numCache>
            </c:numRef>
          </c:val>
          <c:smooth val="0"/>
        </c:ser>
        <c:ser>
          <c:idx val="1"/>
          <c:order val="1"/>
          <c:tx>
            <c:strRef>
              <c:f>Sheet1!$C$1</c:f>
              <c:strCache>
                <c:ptCount val="1"/>
                <c:pt idx="0">
                  <c:v>Random Forest with 100 classifiers</c:v>
                </c:pt>
              </c:strCache>
            </c:strRef>
          </c:tx>
          <c:spPr>
            <a:ln w="28575" cap="rnd">
              <a:solidFill>
                <a:srgbClr val="C00000"/>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Sheet1!$C$2:$C$7</c:f>
              <c:numCache>
                <c:formatCode>0.00%</c:formatCode>
                <c:ptCount val="6"/>
                <c:pt idx="0">
                  <c:v>0.72499999999999998</c:v>
                </c:pt>
                <c:pt idx="1">
                  <c:v>0.68902606064824057</c:v>
                </c:pt>
                <c:pt idx="2">
                  <c:v>0.64582098275544975</c:v>
                </c:pt>
                <c:pt idx="3">
                  <c:v>0.6113954495644528</c:v>
                </c:pt>
                <c:pt idx="4">
                  <c:v>0.5925509595876115</c:v>
                </c:pt>
                <c:pt idx="5">
                  <c:v>0.57085360098353966</c:v>
                </c:pt>
              </c:numCache>
            </c:numRef>
          </c:val>
          <c:smooth val="0"/>
        </c:ser>
        <c:ser>
          <c:idx val="2"/>
          <c:order val="2"/>
          <c:tx>
            <c:strRef>
              <c:f>Sheet1!$D$1</c:f>
              <c:strCache>
                <c:ptCount val="1"/>
                <c:pt idx="0">
                  <c:v>Random Forest with 10 classifiers</c:v>
                </c:pt>
              </c:strCache>
            </c:strRef>
          </c:tx>
          <c:spPr>
            <a:ln w="28575" cap="rnd">
              <a:solidFill>
                <a:srgbClr val="7030A0"/>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Sheet1!$D$2:$D$7</c:f>
              <c:numCache>
                <c:formatCode>0.00%</c:formatCode>
                <c:ptCount val="6"/>
                <c:pt idx="0">
                  <c:v>0.58199999999999996</c:v>
                </c:pt>
                <c:pt idx="1">
                  <c:v>0.45810000000000001</c:v>
                </c:pt>
                <c:pt idx="2">
                  <c:v>0.44415739999999998</c:v>
                </c:pt>
                <c:pt idx="3">
                  <c:v>0.3997</c:v>
                </c:pt>
                <c:pt idx="4">
                  <c:v>0.37190000000000001</c:v>
                </c:pt>
                <c:pt idx="5">
                  <c:v>0.35399999999999998</c:v>
                </c:pt>
              </c:numCache>
            </c:numRef>
          </c:val>
          <c:smooth val="0"/>
        </c:ser>
        <c:dLbls>
          <c:showLegendKey val="0"/>
          <c:showVal val="0"/>
          <c:showCatName val="0"/>
          <c:showSerName val="0"/>
          <c:showPercent val="0"/>
          <c:showBubbleSize val="0"/>
        </c:dLbls>
        <c:smooth val="0"/>
        <c:axId val="317059520"/>
        <c:axId val="317062656"/>
      </c:lineChart>
      <c:catAx>
        <c:axId val="3170595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Neighbors</a:t>
                </a:r>
                <a:endParaRPr 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7062656"/>
        <c:crosses val="autoZero"/>
        <c:auto val="1"/>
        <c:lblAlgn val="ctr"/>
        <c:lblOffset val="100"/>
        <c:noMultiLvlLbl val="0"/>
      </c:catAx>
      <c:valAx>
        <c:axId val="317062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a:t>
                </a:r>
                <a:r>
                  <a:rPr lang="en-US" baseline="0" dirty="0" smtClean="0"/>
                  <a:t> Accuracy</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70595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3E0B1-5AB5-4489-9F9F-F2C4B35E84FA}" type="datetimeFigureOut">
              <a:rPr lang="en-US" smtClean="0"/>
              <a:t>10/20/2015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84533-7BC9-4CE8-BD5E-7F40AAB3FD78}" type="slidenum">
              <a:rPr lang="en-US" smtClean="0"/>
              <a:t>‹#›</a:t>
            </a:fld>
            <a:endParaRPr lang="en-US"/>
          </a:p>
        </p:txBody>
      </p:sp>
    </p:spTree>
    <p:extLst>
      <p:ext uri="{BB962C8B-B14F-4D97-AF65-F5344CB8AC3E}">
        <p14:creationId xmlns:p14="http://schemas.microsoft.com/office/powerpoint/2010/main" val="273052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 models are algorithms for discovering the main themes that pervade a large and otherwise unstructured collection of documents. Topic models can organize the collection according to the discovered themes.</a:t>
            </a:r>
          </a:p>
        </p:txBody>
      </p:sp>
      <p:sp>
        <p:nvSpPr>
          <p:cNvPr id="4" name="Slide Number Placeholder 3"/>
          <p:cNvSpPr>
            <a:spLocks noGrp="1"/>
          </p:cNvSpPr>
          <p:nvPr>
            <p:ph type="sldNum" sz="quarter" idx="10"/>
          </p:nvPr>
        </p:nvSpPr>
        <p:spPr/>
        <p:txBody>
          <a:bodyPr/>
          <a:lstStyle/>
          <a:p>
            <a:fld id="{CA184533-7BC9-4CE8-BD5E-7F40AAB3FD78}" type="slidenum">
              <a:rPr lang="en-US" smtClean="0"/>
              <a:t>2</a:t>
            </a:fld>
            <a:endParaRPr lang="en-US"/>
          </a:p>
        </p:txBody>
      </p:sp>
    </p:spTree>
    <p:extLst>
      <p:ext uri="{BB962C8B-B14F-4D97-AF65-F5344CB8AC3E}">
        <p14:creationId xmlns:p14="http://schemas.microsoft.com/office/powerpoint/2010/main" val="261679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Latent </a:t>
            </a:r>
            <a:r>
              <a:rPr lang="en-US" sz="1200" b="1" i="0" u="sng" kern="1200" dirty="0" err="1" smtClean="0">
                <a:solidFill>
                  <a:schemeClr val="tx1"/>
                </a:solidFill>
                <a:effectLst/>
                <a:latin typeface="+mn-lt"/>
                <a:ea typeface="+mn-ea"/>
                <a:cs typeface="+mn-cs"/>
              </a:rPr>
              <a:t>Dirichlet</a:t>
            </a:r>
            <a:r>
              <a:rPr lang="en-US" sz="1200" b="1" i="0" u="sng" kern="1200" dirty="0" smtClean="0">
                <a:solidFill>
                  <a:schemeClr val="tx1"/>
                </a:solidFill>
                <a:effectLst/>
                <a:latin typeface="+mn-lt"/>
                <a:ea typeface="+mn-ea"/>
                <a:cs typeface="+mn-cs"/>
              </a:rPr>
              <a:t> Allocation</a:t>
            </a:r>
            <a:r>
              <a:rPr lang="en-US" sz="1200" b="0" i="0" kern="1200" dirty="0" smtClean="0">
                <a:solidFill>
                  <a:schemeClr val="tx1"/>
                </a:solidFill>
                <a:effectLst/>
                <a:latin typeface="+mn-lt"/>
                <a:ea typeface="+mn-ea"/>
                <a:cs typeface="+mn-cs"/>
              </a:rPr>
              <a:t> (LDA) is a common method of </a:t>
            </a:r>
            <a:r>
              <a:rPr lang="en-US" sz="1200" b="1" i="0" kern="1200" dirty="0" smtClean="0">
                <a:solidFill>
                  <a:schemeClr val="tx1"/>
                </a:solidFill>
                <a:effectLst/>
                <a:latin typeface="+mn-lt"/>
                <a:ea typeface="+mn-ea"/>
                <a:cs typeface="+mn-cs"/>
              </a:rPr>
              <a:t>topic modeling</a:t>
            </a:r>
            <a:r>
              <a:rPr lang="en-US" sz="1200" b="0" i="0" kern="1200" dirty="0" smtClean="0">
                <a:solidFill>
                  <a:schemeClr val="tx1"/>
                </a:solidFill>
                <a:effectLst/>
                <a:latin typeface="+mn-lt"/>
                <a:ea typeface="+mn-ea"/>
                <a:cs typeface="+mn-cs"/>
              </a:rPr>
              <a:t>.  That is, if I have a document and want to figure out if it's a sports  article or a mathematics paper, I can use LDA to build a system that  looks at other sports articles or mathematics papers and automatically  decides whether this unseen document's topic is sports or math.</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To LDA, a document is just a collection of topics where  each topic has some particular probability of generating a particular  word. </a:t>
            </a:r>
            <a:endParaRPr lang="en-US" dirty="0" smtClean="0"/>
          </a:p>
          <a:p>
            <a:r>
              <a:rPr lang="en-US" dirty="0" smtClean="0"/>
              <a:t>Figure 1. The intuitions behind latent </a:t>
            </a:r>
            <a:r>
              <a:rPr lang="en-US" dirty="0" err="1" smtClean="0"/>
              <a:t>Dirichlet</a:t>
            </a:r>
            <a:r>
              <a:rPr lang="en-US" dirty="0" smtClean="0"/>
              <a:t> allocation. We assume that some number of “topics,” which are distributions over words, exist for the whole collection (far left). Each document is assumed to be generated as follows. First choose a distribution over the topics (the histogram at right); then, for each word, choose a topic assignment (the colored coins) and choose the word from the corresponding topic. The topics and topic assignments in this figure are illustrative—they are not fit from real data. </a:t>
            </a:r>
          </a:p>
          <a:p>
            <a:endParaRPr lang="en-US" dirty="0"/>
          </a:p>
        </p:txBody>
      </p:sp>
      <p:sp>
        <p:nvSpPr>
          <p:cNvPr id="4" name="Slide Number Placeholder 3"/>
          <p:cNvSpPr>
            <a:spLocks noGrp="1"/>
          </p:cNvSpPr>
          <p:nvPr>
            <p:ph type="sldNum" sz="quarter" idx="10"/>
          </p:nvPr>
        </p:nvSpPr>
        <p:spPr/>
        <p:txBody>
          <a:bodyPr/>
          <a:lstStyle/>
          <a:p>
            <a:fld id="{CA184533-7BC9-4CE8-BD5E-7F40AAB3FD78}" type="slidenum">
              <a:rPr lang="en-US" smtClean="0"/>
              <a:t>3</a:t>
            </a:fld>
            <a:endParaRPr lang="en-US"/>
          </a:p>
        </p:txBody>
      </p:sp>
    </p:spTree>
    <p:extLst>
      <p:ext uri="{BB962C8B-B14F-4D97-AF65-F5344CB8AC3E}">
        <p14:creationId xmlns:p14="http://schemas.microsoft.com/office/powerpoint/2010/main" val="3402400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6DA247-9E52-4CC0-88A0-C1D88E176B19}"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39C1A-817D-4E48-8794-03A0A1B19A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57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6DA247-9E52-4CC0-88A0-C1D88E176B19}"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218062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6DA247-9E52-4CC0-88A0-C1D88E176B19}"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2775918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6DA247-9E52-4CC0-88A0-C1D88E176B19}"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4195046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6DA247-9E52-4CC0-88A0-C1D88E176B19}" type="datetimeFigureOut">
              <a:rPr lang="en-US" smtClean="0"/>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39C1A-817D-4E48-8794-03A0A1B19A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4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6DA247-9E52-4CC0-88A0-C1D88E176B19}" type="datetimeFigureOut">
              <a:rPr lang="en-US" smtClean="0"/>
              <a:t>10/20/2015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12799457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6DA247-9E52-4CC0-88A0-C1D88E176B19}" type="datetimeFigureOut">
              <a:rPr lang="en-US" smtClean="0"/>
              <a:t>10/20/2015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113514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6DA247-9E52-4CC0-88A0-C1D88E176B19}" type="datetimeFigureOut">
              <a:rPr lang="en-US" smtClean="0"/>
              <a:t>10/20/2015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134656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6DA247-9E52-4CC0-88A0-C1D88E176B19}" type="datetimeFigureOut">
              <a:rPr lang="en-US" smtClean="0"/>
              <a:t>10/20/2015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301369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6DA247-9E52-4CC0-88A0-C1D88E176B19}" type="datetimeFigureOut">
              <a:rPr lang="en-US" smtClean="0"/>
              <a:t>10/20/2015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F39C1A-817D-4E48-8794-03A0A1B19AA8}" type="slidenum">
              <a:rPr lang="en-US" smtClean="0"/>
              <a:t>‹#›</a:t>
            </a:fld>
            <a:endParaRPr lang="en-US"/>
          </a:p>
        </p:txBody>
      </p:sp>
    </p:spTree>
    <p:extLst>
      <p:ext uri="{BB962C8B-B14F-4D97-AF65-F5344CB8AC3E}">
        <p14:creationId xmlns:p14="http://schemas.microsoft.com/office/powerpoint/2010/main" val="139440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DA247-9E52-4CC0-88A0-C1D88E176B19}" type="datetimeFigureOut">
              <a:rPr lang="en-US" smtClean="0"/>
              <a:t>10/20/2015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183974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6DA247-9E52-4CC0-88A0-C1D88E176B19}" type="datetimeFigureOut">
              <a:rPr lang="en-US" smtClean="0"/>
              <a:t>10/20/2015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F39C1A-817D-4E48-8794-03A0A1B19AA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3469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larsmaaloee/deep-belief-nets-for-topic-model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Deep Belief Nets for Topic </a:t>
            </a:r>
            <a:r>
              <a:rPr lang="en-US" dirty="0" smtClean="0"/>
              <a:t>Modeling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03964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Tests (Wikipedia Corpus)</a:t>
            </a:r>
            <a:endParaRPr lang="en-US" dirty="0"/>
          </a:p>
        </p:txBody>
      </p:sp>
      <p:sp>
        <p:nvSpPr>
          <p:cNvPr id="7" name="Content Placeholder 6"/>
          <p:cNvSpPr>
            <a:spLocks noGrp="1"/>
          </p:cNvSpPr>
          <p:nvPr>
            <p:ph sz="half" idx="1"/>
          </p:nvPr>
        </p:nvSpPr>
        <p:spPr>
          <a:xfrm>
            <a:off x="1097278" y="1845734"/>
            <a:ext cx="3992515" cy="4023360"/>
          </a:xfrm>
        </p:spPr>
        <p:txBody>
          <a:bodyPr/>
          <a:lstStyle/>
          <a:p>
            <a:r>
              <a:rPr lang="en-US" dirty="0" smtClean="0"/>
              <a:t>Classify into 12 categories within Business newsgroup </a:t>
            </a:r>
          </a:p>
          <a:p>
            <a:r>
              <a:rPr lang="en-US" dirty="0" smtClean="0"/>
              <a:t>Labelled data</a:t>
            </a:r>
          </a:p>
          <a:p>
            <a:pPr lvl="1"/>
            <a:r>
              <a:rPr lang="en-US" dirty="0" smtClean="0"/>
              <a:t>Train/Test = 70/30 </a:t>
            </a:r>
          </a:p>
          <a:p>
            <a:r>
              <a:rPr lang="en-US" dirty="0" smtClean="0"/>
              <a:t>DBN outperforms LDA when measuring % accuracy</a:t>
            </a:r>
            <a:endParaRPr lang="en-US" dirty="0"/>
          </a:p>
        </p:txBody>
      </p:sp>
      <p:sp>
        <p:nvSpPr>
          <p:cNvPr id="16" name="Content Placeholder 15"/>
          <p:cNvSpPr>
            <a:spLocks noGrp="1"/>
          </p:cNvSpPr>
          <p:nvPr>
            <p:ph sz="half" idx="2"/>
          </p:nvPr>
        </p:nvSpPr>
        <p:spPr/>
        <p:txBody>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3899" y="1845734"/>
            <a:ext cx="6516244" cy="2988888"/>
          </a:xfrm>
          <a:prstGeom prst="rect">
            <a:avLst/>
          </a:prstGeom>
        </p:spPr>
      </p:pic>
    </p:spTree>
    <p:extLst>
      <p:ext uri="{BB962C8B-B14F-4D97-AF65-F5344CB8AC3E}">
        <p14:creationId xmlns:p14="http://schemas.microsoft.com/office/powerpoint/2010/main" val="1249192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Tests (</a:t>
            </a:r>
            <a:r>
              <a:rPr lang="en-US" dirty="0" err="1" smtClean="0"/>
              <a:t>Issuu</a:t>
            </a:r>
            <a:r>
              <a:rPr lang="en-US" dirty="0" smtClean="0"/>
              <a:t> Corpus)</a:t>
            </a:r>
            <a:endParaRPr lang="en-US" dirty="0"/>
          </a:p>
        </p:txBody>
      </p:sp>
      <p:sp>
        <p:nvSpPr>
          <p:cNvPr id="7" name="Content Placeholder 6"/>
          <p:cNvSpPr>
            <a:spLocks noGrp="1"/>
          </p:cNvSpPr>
          <p:nvPr>
            <p:ph idx="1"/>
          </p:nvPr>
        </p:nvSpPr>
        <p:spPr>
          <a:xfrm>
            <a:off x="838200" y="1825625"/>
            <a:ext cx="10317480" cy="4351338"/>
          </a:xfrm>
        </p:spPr>
        <p:txBody>
          <a:bodyPr/>
          <a:lstStyle/>
          <a:p>
            <a:r>
              <a:rPr lang="en-US" dirty="0" smtClean="0"/>
              <a:t>Classify into 5 categories based on </a:t>
            </a:r>
            <a:r>
              <a:rPr lang="en-US" dirty="0" err="1" smtClean="0"/>
              <a:t>Issuu’s</a:t>
            </a:r>
            <a:r>
              <a:rPr lang="en-US" dirty="0" smtClean="0"/>
              <a:t> LDA model</a:t>
            </a:r>
          </a:p>
          <a:p>
            <a:r>
              <a:rPr lang="en-US" dirty="0" smtClean="0"/>
              <a:t>DBN can perform quite similar to LDA</a:t>
            </a:r>
          </a:p>
          <a:p>
            <a:r>
              <a:rPr lang="en-US" dirty="0" smtClean="0"/>
              <a:t>PCA shows some degrees of separation between groups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7386" y="3424870"/>
            <a:ext cx="6578614" cy="247095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38" y="3353053"/>
            <a:ext cx="5164175" cy="2614589"/>
          </a:xfrm>
          <a:prstGeom prst="rect">
            <a:avLst/>
          </a:prstGeom>
        </p:spPr>
      </p:pic>
    </p:spTree>
    <p:extLst>
      <p:ext uri="{BB962C8B-B14F-4D97-AF65-F5344CB8AC3E}">
        <p14:creationId xmlns:p14="http://schemas.microsoft.com/office/powerpoint/2010/main" val="3144717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DBN and Shakespeare</a:t>
            </a:r>
            <a:endParaRPr lang="en-US" dirty="0"/>
          </a:p>
        </p:txBody>
      </p:sp>
      <p:sp>
        <p:nvSpPr>
          <p:cNvPr id="3" name="Content Placeholder 2"/>
          <p:cNvSpPr>
            <a:spLocks noGrp="1"/>
          </p:cNvSpPr>
          <p:nvPr>
            <p:ph idx="1"/>
          </p:nvPr>
        </p:nvSpPr>
        <p:spPr/>
        <p:txBody>
          <a:bodyPr/>
          <a:lstStyle/>
          <a:p>
            <a:r>
              <a:rPr lang="en-US" dirty="0" smtClean="0"/>
              <a:t>The experiment: </a:t>
            </a:r>
          </a:p>
          <a:p>
            <a:pPr lvl="1"/>
            <a:r>
              <a:rPr lang="en-US" dirty="0" smtClean="0"/>
              <a:t>“Can DBN understand comedy, historical, and tragedy plays?”</a:t>
            </a:r>
          </a:p>
          <a:p>
            <a:endParaRPr lang="en-US" dirty="0" smtClean="0"/>
          </a:p>
          <a:p>
            <a:r>
              <a:rPr lang="en-US" dirty="0" smtClean="0"/>
              <a:t>The dataset:</a:t>
            </a:r>
          </a:p>
          <a:p>
            <a:pPr lvl="1"/>
            <a:r>
              <a:rPr lang="en-US" dirty="0" smtClean="0"/>
              <a:t>50/50 training/testing data (total of 752 scenes)</a:t>
            </a:r>
          </a:p>
          <a:p>
            <a:endParaRPr lang="en-US" dirty="0" smtClean="0"/>
          </a:p>
          <a:p>
            <a:r>
              <a:rPr lang="en-US" dirty="0" smtClean="0"/>
              <a:t>The code: </a:t>
            </a:r>
          </a:p>
          <a:p>
            <a:pPr lvl="1"/>
            <a:r>
              <a:rPr lang="en-US" dirty="0" smtClean="0">
                <a:hlinkClick r:id="rId2"/>
              </a:rPr>
              <a:t>https://github.com/larsmaaloee/deep-belief-nets-for-topic-modeling</a:t>
            </a:r>
            <a:endParaRPr lang="en-US" dirty="0" smtClean="0"/>
          </a:p>
          <a:p>
            <a:pPr lvl="1"/>
            <a:r>
              <a:rPr lang="en-US" dirty="0" smtClean="0"/>
              <a:t>2000-500-500-128</a:t>
            </a:r>
          </a:p>
          <a:p>
            <a:endParaRPr lang="en-US" dirty="0" smtClean="0"/>
          </a:p>
          <a:p>
            <a:endParaRPr lang="en-US" dirty="0"/>
          </a:p>
        </p:txBody>
      </p:sp>
    </p:spTree>
    <p:extLst>
      <p:ext uri="{BB962C8B-B14F-4D97-AF65-F5344CB8AC3E}">
        <p14:creationId xmlns:p14="http://schemas.microsoft.com/office/powerpoint/2010/main" val="1308907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DBN and Shakespeare</a:t>
            </a:r>
            <a:endParaRPr lang="en-US" dirty="0"/>
          </a:p>
        </p:txBody>
      </p:sp>
      <p:graphicFrame>
        <p:nvGraphicFramePr>
          <p:cNvPr id="7" name="Content Placeholder 6"/>
          <p:cNvGraphicFramePr>
            <a:graphicFrameLocks noGrp="1"/>
          </p:cNvGraphicFramePr>
          <p:nvPr>
            <p:ph idx="1"/>
            <p:extLst/>
          </p:nvPr>
        </p:nvGraphicFramePr>
        <p:xfrm>
          <a:off x="1096964" y="1846263"/>
          <a:ext cx="7480980" cy="4022725"/>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0095" y="1846262"/>
            <a:ext cx="2711676" cy="2141409"/>
          </a:xfrm>
          <a:prstGeom prst="rect">
            <a:avLst/>
          </a:prstGeom>
        </p:spPr>
      </p:pic>
    </p:spTree>
    <p:extLst>
      <p:ext uri="{BB962C8B-B14F-4D97-AF65-F5344CB8AC3E}">
        <p14:creationId xmlns:p14="http://schemas.microsoft.com/office/powerpoint/2010/main" val="77000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Shakespeare Genre Classifying DBN vs RF</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44429154"/>
              </p:ext>
            </p:extLst>
          </p:nvPr>
        </p:nvGraphicFramePr>
        <p:xfrm>
          <a:off x="1096964" y="1846263"/>
          <a:ext cx="9830116" cy="40241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9204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25" y="286603"/>
            <a:ext cx="11231217" cy="1450757"/>
          </a:xfrm>
        </p:spPr>
        <p:txBody>
          <a:bodyPr/>
          <a:lstStyle/>
          <a:p>
            <a:r>
              <a:rPr lang="en-US" dirty="0" smtClean="0"/>
              <a:t>Topic Models</a:t>
            </a:r>
            <a:endParaRPr lang="en-US" dirty="0"/>
          </a:p>
        </p:txBody>
      </p:sp>
      <p:sp>
        <p:nvSpPr>
          <p:cNvPr id="3" name="Content Placeholder 2"/>
          <p:cNvSpPr>
            <a:spLocks noGrp="1"/>
          </p:cNvSpPr>
          <p:nvPr>
            <p:ph idx="1"/>
          </p:nvPr>
        </p:nvSpPr>
        <p:spPr/>
        <p:txBody>
          <a:bodyPr/>
          <a:lstStyle/>
          <a:p>
            <a:r>
              <a:rPr lang="en-US" dirty="0"/>
              <a:t>Topic models are algorithms for discovering the main themes that pervade a large and otherwise unstructured collection of documents. Topic models can organize the collection according to the discovered </a:t>
            </a:r>
            <a:r>
              <a:rPr lang="en-US" dirty="0" smtClean="0"/>
              <a:t>themes.</a:t>
            </a:r>
          </a:p>
          <a:p>
            <a:r>
              <a:rPr lang="en-US" dirty="0"/>
              <a:t>Topic modeling algorithms do not require any prior annotations or labeling of the documents—the topics emerge from the analysis of the original texts. Topic modeling enables us to organize and summarize electronic archives at a scale that would be impossible by human annotation.</a:t>
            </a:r>
            <a:endParaRPr lang="en-US" dirty="0" smtClean="0"/>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44374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24611"/>
            <a:ext cx="10058400" cy="1077248"/>
          </a:xfrm>
        </p:spPr>
        <p:txBody>
          <a:bodyPr/>
          <a:lstStyle/>
          <a:p>
            <a:r>
              <a:rPr lang="en-US" dirty="0" smtClean="0"/>
              <a:t>What is Latent </a:t>
            </a:r>
            <a:r>
              <a:rPr lang="en-US" dirty="0" err="1"/>
              <a:t>Dirichlet</a:t>
            </a:r>
            <a:r>
              <a:rPr lang="en-US" dirty="0"/>
              <a:t> Allocation</a:t>
            </a:r>
          </a:p>
        </p:txBody>
      </p:sp>
      <p:pic>
        <p:nvPicPr>
          <p:cNvPr id="4" name="Content Placeholder 3"/>
          <p:cNvPicPr>
            <a:picLocks noGrp="1" noChangeAspect="1"/>
          </p:cNvPicPr>
          <p:nvPr>
            <p:ph idx="1"/>
          </p:nvPr>
        </p:nvPicPr>
        <p:blipFill>
          <a:blip r:embed="rId3"/>
          <a:stretch>
            <a:fillRect/>
          </a:stretch>
        </p:blipFill>
        <p:spPr>
          <a:xfrm>
            <a:off x="1501877" y="1301859"/>
            <a:ext cx="9249205" cy="4392340"/>
          </a:xfrm>
          <a:prstGeom prst="rect">
            <a:avLst/>
          </a:prstGeom>
        </p:spPr>
      </p:pic>
      <p:sp>
        <p:nvSpPr>
          <p:cNvPr id="5" name="TextBox 4"/>
          <p:cNvSpPr txBox="1"/>
          <p:nvPr/>
        </p:nvSpPr>
        <p:spPr>
          <a:xfrm>
            <a:off x="1891037" y="5694199"/>
            <a:ext cx="8030378" cy="338554"/>
          </a:xfrm>
          <a:prstGeom prst="rect">
            <a:avLst/>
          </a:prstGeom>
          <a:noFill/>
        </p:spPr>
        <p:txBody>
          <a:bodyPr wrap="square" rtlCol="0">
            <a:spAutoFit/>
          </a:bodyPr>
          <a:lstStyle/>
          <a:p>
            <a:r>
              <a:rPr lang="en-US" sz="1600" dirty="0" smtClean="0"/>
              <a:t>Source: </a:t>
            </a:r>
            <a:r>
              <a:rPr lang="en-US" sz="1600" dirty="0"/>
              <a:t>https://www.cs.princeton.edu/~blei/papers/Blei2012.pdf</a:t>
            </a:r>
            <a:endParaRPr lang="en-US" sz="1600" dirty="0"/>
          </a:p>
        </p:txBody>
      </p:sp>
    </p:spTree>
    <p:extLst>
      <p:ext uri="{BB962C8B-B14F-4D97-AF65-F5344CB8AC3E}">
        <p14:creationId xmlns:p14="http://schemas.microsoft.com/office/powerpoint/2010/main" val="576650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lstStyle/>
          <a:p>
            <a:r>
              <a:rPr lang="en-US" dirty="0" smtClean="0"/>
              <a:t>LDA Generative Model</a:t>
            </a:r>
            <a:endParaRPr lang="en-US" dirty="0"/>
          </a:p>
        </p:txBody>
      </p:sp>
      <p:pic>
        <p:nvPicPr>
          <p:cNvPr id="4" name="Content Placeholder 3"/>
          <p:cNvPicPr>
            <a:picLocks noGrp="1" noChangeAspect="1"/>
          </p:cNvPicPr>
          <p:nvPr>
            <p:ph idx="1"/>
          </p:nvPr>
        </p:nvPicPr>
        <p:blipFill>
          <a:blip r:embed="rId2"/>
          <a:stretch>
            <a:fillRect/>
          </a:stretch>
        </p:blipFill>
        <p:spPr>
          <a:xfrm>
            <a:off x="743919" y="1303407"/>
            <a:ext cx="10910807" cy="3129108"/>
          </a:xfrm>
          <a:prstGeom prst="rect">
            <a:avLst/>
          </a:prstGeom>
        </p:spPr>
      </p:pic>
      <p:pic>
        <p:nvPicPr>
          <p:cNvPr id="5" name="Picture 4"/>
          <p:cNvPicPr>
            <a:picLocks noChangeAspect="1"/>
          </p:cNvPicPr>
          <p:nvPr/>
        </p:nvPicPr>
        <p:blipFill>
          <a:blip r:embed="rId3"/>
          <a:stretch>
            <a:fillRect/>
          </a:stretch>
        </p:blipFill>
        <p:spPr>
          <a:xfrm>
            <a:off x="918154" y="4432515"/>
            <a:ext cx="3008462" cy="1851565"/>
          </a:xfrm>
          <a:prstGeom prst="rect">
            <a:avLst/>
          </a:prstGeom>
        </p:spPr>
      </p:pic>
      <mc:AlternateContent xmlns:mc="http://schemas.openxmlformats.org/markup-compatibility/2006">
        <mc:Choice xmlns:a14="http://schemas.microsoft.com/office/drawing/2010/main" Requires="a14">
          <p:sp>
            <p:nvSpPr>
              <p:cNvPr id="6" name="Rectangle 5"/>
              <p:cNvSpPr/>
              <p:nvPr/>
            </p:nvSpPr>
            <p:spPr>
              <a:xfrm>
                <a:off x="3858872" y="4432515"/>
                <a:ext cx="4535216" cy="50687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𝑗</m:t>
                              </m:r>
                            </m:sub>
                            <m:sup>
                              <m:d>
                                <m:dPr>
                                  <m:ctrlPr>
                                    <a:rPr lang="en-US" i="1">
                                      <a:latin typeface="Cambria Math" panose="02040503050406030204" pitchFamily="18" charset="0"/>
                                    </a:rPr>
                                  </m:ctrlPr>
                                </m:dPr>
                                <m:e>
                                  <m:r>
                                    <a:rPr lang="en-US" i="1">
                                      <a:latin typeface="Cambria Math" panose="02040503050406030204" pitchFamily="18" charset="0"/>
                                    </a:rPr>
                                    <m:t>1</m:t>
                                  </m:r>
                                </m:e>
                              </m:d>
                            </m:sup>
                          </m:sSubSup>
                          <m:r>
                            <a:rPr lang="en-US" i="1">
                              <a:latin typeface="Cambria Math" panose="02040503050406030204" pitchFamily="18" charset="0"/>
                            </a:rPr>
                            <m:t>=1</m:t>
                          </m:r>
                        </m:e>
                        <m:e>
                          <m:sSup>
                            <m:sSupPr>
                              <m:ctrlPr>
                                <a:rPr lang="en-US" i="1">
                                  <a:latin typeface="Cambria Math" panose="02040503050406030204" pitchFamily="18" charset="0"/>
                                </a:rPr>
                              </m:ctrlPr>
                            </m:sSupPr>
                            <m:e>
                              <m:r>
                                <a:rPr lang="en-US" i="1">
                                  <a:latin typeface="Cambria Math" panose="02040503050406030204" pitchFamily="18" charset="0"/>
                                </a:rPr>
                                <m:t>h</m:t>
                              </m:r>
                            </m:e>
                            <m:sup>
                              <m:d>
                                <m:dPr>
                                  <m:ctrlPr>
                                    <a:rPr lang="en-US" i="1">
                                      <a:latin typeface="Cambria Math" panose="02040503050406030204" pitchFamily="18" charset="0"/>
                                    </a:rPr>
                                  </m:ctrlPr>
                                </m:dPr>
                                <m:e>
                                  <m:r>
                                    <a:rPr lang="en-US" i="1">
                                      <a:latin typeface="Cambria Math" panose="02040503050406030204" pitchFamily="18" charset="0"/>
                                    </a:rPr>
                                    <m:t>2</m:t>
                                  </m:r>
                                </m:e>
                              </m:d>
                            </m:sup>
                          </m:sSup>
                        </m:e>
                      </m:d>
                      <m:r>
                        <a:rPr lang="en-US" i="1">
                          <a:latin typeface="Cambria Math" panose="02040503050406030204" pitchFamily="18" charset="0"/>
                        </a:rPr>
                        <m:t>=</m:t>
                      </m:r>
                      <m:r>
                        <a:rPr lang="en-US" i="1">
                          <a:latin typeface="Cambria Math" panose="02040503050406030204" pitchFamily="18" charset="0"/>
                        </a:rPr>
                        <m:t>𝑠𝑖𝑔𝑚</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d>
                            <m:dPr>
                              <m:ctrlPr>
                                <a:rPr lang="en-US" i="1">
                                  <a:latin typeface="Cambria Math" panose="02040503050406030204" pitchFamily="18" charset="0"/>
                                </a:rPr>
                              </m:ctrlPr>
                            </m:dPr>
                            <m:e>
                              <m:r>
                                <a:rPr lang="en-US" i="1">
                                  <a:latin typeface="Cambria Math" panose="02040503050406030204" pitchFamily="18" charset="0"/>
                                </a:rPr>
                                <m:t>1</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𝑊</m:t>
                          </m:r>
                        </m:e>
                        <m:sup>
                          <m:d>
                            <m:dPr>
                              <m:ctrlPr>
                                <a:rPr lang="en-US" i="1">
                                  <a:latin typeface="Cambria Math" panose="02040503050406030204" pitchFamily="18" charset="0"/>
                                </a:rPr>
                              </m:ctrlPr>
                            </m:dPr>
                            <m:e>
                              <m:r>
                                <a:rPr lang="en-US" i="1">
                                  <a:latin typeface="Cambria Math" panose="02040503050406030204" pitchFamily="18" charset="0"/>
                                </a:rPr>
                                <m:t>2</m:t>
                              </m:r>
                            </m:e>
                          </m:d>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h</m:t>
                          </m:r>
                        </m:e>
                        <m:sup>
                          <m:d>
                            <m:dPr>
                              <m:ctrlPr>
                                <a:rPr lang="en-US" i="1">
                                  <a:latin typeface="Cambria Math" panose="02040503050406030204" pitchFamily="18" charset="0"/>
                                </a:rPr>
                              </m:ctrlPr>
                            </m:dPr>
                            <m:e>
                              <m:r>
                                <a:rPr lang="en-US" i="1">
                                  <a:latin typeface="Cambria Math" panose="02040503050406030204" pitchFamily="18" charset="0"/>
                                </a:rPr>
                                <m:t>2</m:t>
                              </m:r>
                            </m:e>
                          </m:d>
                        </m:sup>
                      </m:sSup>
                      <m:r>
                        <a:rPr lang="en-US" i="1">
                          <a:latin typeface="Cambria Math" panose="02040503050406030204" pitchFamily="18" charset="0"/>
                        </a:rPr>
                        <m:t>)</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858872" y="4432515"/>
                <a:ext cx="4535216" cy="506870"/>
              </a:xfrm>
              <a:prstGeom prst="rect">
                <a:avLst/>
              </a:prstGeom>
              <a:blipFill rotWithShape="0">
                <a:blip r:embed="rId4"/>
                <a:stretch>
                  <a:fillRect b="-2410"/>
                </a:stretch>
              </a:blipFill>
            </p:spPr>
            <p:txBody>
              <a:bodyPr/>
              <a:lstStyle/>
              <a:p>
                <a:r>
                  <a:rPr lang="en-US">
                    <a:noFill/>
                  </a:rPr>
                  <a:t> </a:t>
                </a:r>
              </a:p>
            </p:txBody>
          </p:sp>
        </mc:Fallback>
      </mc:AlternateContent>
    </p:spTree>
    <p:extLst>
      <p:ext uri="{BB962C8B-B14F-4D97-AF65-F5344CB8AC3E}">
        <p14:creationId xmlns:p14="http://schemas.microsoft.com/office/powerpoint/2010/main" val="3464719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Deep Belief Nets</a:t>
            </a:r>
            <a:endParaRPr lang="en-US" dirty="0"/>
          </a:p>
        </p:txBody>
      </p:sp>
      <p:sp>
        <p:nvSpPr>
          <p:cNvPr id="3" name="Content Placeholder 2"/>
          <p:cNvSpPr>
            <a:spLocks noGrp="1"/>
          </p:cNvSpPr>
          <p:nvPr>
            <p:ph idx="1"/>
          </p:nvPr>
        </p:nvSpPr>
        <p:spPr/>
        <p:txBody>
          <a:bodyPr/>
          <a:lstStyle/>
          <a:p>
            <a:r>
              <a:rPr lang="en-US" dirty="0" smtClean="0"/>
              <a:t>A generative Model</a:t>
            </a:r>
          </a:p>
          <a:p>
            <a:pPr lvl="1"/>
            <a:r>
              <a:rPr lang="en-US" dirty="0" smtClean="0"/>
              <a:t>Generate input instead of predicting label directly</a:t>
            </a:r>
          </a:p>
          <a:p>
            <a:pPr lvl="1"/>
            <a:r>
              <a:rPr lang="en-US" dirty="0" smtClean="0"/>
              <a:t>Adjust weights to maximize probability of generating input</a:t>
            </a:r>
          </a:p>
          <a:p>
            <a:pPr lvl="2"/>
            <a:r>
              <a:rPr lang="en-US" dirty="0" smtClean="0"/>
              <a:t>Maximizing p(x) not p(</a:t>
            </a:r>
            <a:r>
              <a:rPr lang="en-US" dirty="0" err="1" smtClean="0"/>
              <a:t>y|x</a:t>
            </a:r>
            <a:r>
              <a:rPr lang="en-US" dirty="0" smtClean="0"/>
              <a:t>)</a:t>
            </a:r>
          </a:p>
          <a:p>
            <a:pPr lvl="2"/>
            <a:r>
              <a:rPr lang="en-US" dirty="0" smtClean="0"/>
              <a:t>Learn to write vs. Learn to read</a:t>
            </a:r>
          </a:p>
          <a:p>
            <a:r>
              <a:rPr lang="en-US" dirty="0" smtClean="0"/>
              <a:t>Top two layers are Restricted Boltzmann Machines (RBM)</a:t>
            </a:r>
          </a:p>
          <a:p>
            <a:r>
              <a:rPr lang="en-US" dirty="0" smtClean="0"/>
              <a:t>Other layers are Sigmoid Belief Net (SBN)</a:t>
            </a:r>
            <a:endParaRPr lang="en-US" dirty="0"/>
          </a:p>
        </p:txBody>
      </p:sp>
    </p:spTree>
    <p:extLst>
      <p:ext uri="{BB962C8B-B14F-4D97-AF65-F5344CB8AC3E}">
        <p14:creationId xmlns:p14="http://schemas.microsoft.com/office/powerpoint/2010/main" val="4278518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Deep Belief Nets</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87431" y="1983618"/>
            <a:ext cx="2847975" cy="3648075"/>
          </a:xfrm>
        </p:spPr>
      </p:pic>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4593515" y="1825625"/>
                <a:ext cx="6760285" cy="4351338"/>
              </a:xfrm>
            </p:spPr>
            <p:txBody>
              <a:bodyPr>
                <a:normAutofit/>
              </a:bodyPr>
              <a:lstStyle/>
              <a:p>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h</m:t>
                            </m:r>
                          </m:e>
                          <m:sub>
                            <m:r>
                              <a:rPr lang="en-US" sz="2400" b="0" i="1" smtClean="0">
                                <a:latin typeface="Cambria Math" panose="02040503050406030204" pitchFamily="18" charset="0"/>
                              </a:rPr>
                              <m:t>𝑗</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bSup>
                        <m:r>
                          <a:rPr lang="en-US" sz="2400" b="0" i="1" smtClean="0">
                            <a:latin typeface="Cambria Math" panose="02040503050406030204" pitchFamily="18" charset="0"/>
                          </a:rPr>
                          <m:t>=1</m:t>
                        </m:r>
                      </m:e>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h</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sup>
                        </m:sSup>
                      </m:e>
                    </m:d>
                    <m:r>
                      <a:rPr lang="en-US" sz="2400" b="0" i="1" smtClean="0">
                        <a:latin typeface="Cambria Math" panose="02040503050406030204" pitchFamily="18" charset="0"/>
                      </a:rPr>
                      <m:t>=</m:t>
                    </m:r>
                    <m:r>
                      <a:rPr lang="en-US" sz="2400" b="0" i="1" smtClean="0">
                        <a:latin typeface="Cambria Math" panose="02040503050406030204" pitchFamily="18" charset="0"/>
                      </a:rPr>
                      <m:t>𝑠𝑖𝑔𝑚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𝑊</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r>
                          <a:rPr lang="en-US" sz="2400" b="0" i="1" smtClean="0">
                            <a:latin typeface="Cambria Math" panose="02040503050406030204" pitchFamily="18" charset="0"/>
                          </a:rPr>
                          <m:t>𝑇</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h</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sup>
                    </m:sSup>
                    <m:r>
                      <a:rPr lang="en-US" sz="2400" b="0" i="1" smtClean="0">
                        <a:latin typeface="Cambria Math" panose="02040503050406030204" pitchFamily="18" charset="0"/>
                      </a:rPr>
                      <m:t>)</m:t>
                    </m:r>
                  </m:oMath>
                </a14:m>
                <a:endParaRPr lang="en-US" sz="2400" b="0" dirty="0" smtClean="0"/>
              </a:p>
              <a:p>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=1</m:t>
                        </m:r>
                      </m:e>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h</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p>
                      </m:e>
                    </m:d>
                    <m:r>
                      <a:rPr lang="en-US" sz="2400" b="0" i="1" smtClean="0">
                        <a:latin typeface="Cambria Math" panose="02040503050406030204" pitchFamily="18" charset="0"/>
                      </a:rPr>
                      <m:t>=</m:t>
                    </m:r>
                    <m:r>
                      <a:rPr lang="en-US" sz="2400" b="0" i="1" smtClean="0">
                        <a:latin typeface="Cambria Math" panose="02040503050406030204" pitchFamily="18" charset="0"/>
                      </a:rPr>
                      <m:t>𝑠𝑖𝑔𝑚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𝑊</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𝑇</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h</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p>
                    <m:r>
                      <a:rPr lang="en-US" sz="2400" b="0" i="1" smtClean="0">
                        <a:latin typeface="Cambria Math" panose="02040503050406030204" pitchFamily="18" charset="0"/>
                      </a:rPr>
                      <m:t>)</m:t>
                    </m:r>
                  </m:oMath>
                </a14:m>
                <a:endParaRPr lang="en-US" sz="2400" dirty="0" smtClean="0"/>
              </a:p>
              <a:p>
                <a:r>
                  <a:rPr lang="en-US" sz="2400" dirty="0" smtClean="0"/>
                  <a:t>Number of neurons in layers</a:t>
                </a:r>
              </a:p>
              <a:p>
                <a:pPr lvl="1"/>
                <a:r>
                  <a:rPr lang="en-US" sz="2000" dirty="0" smtClean="0"/>
                  <a:t>E.g. 2000-500-500-128-10</a:t>
                </a:r>
                <a:endParaRPr lang="en-US" sz="2000" dirty="0"/>
              </a:p>
              <a:p>
                <a:r>
                  <a:rPr lang="en-US" sz="2400" dirty="0" smtClean="0"/>
                  <a:t>Using RBM at the top </a:t>
                </a:r>
              </a:p>
              <a:p>
                <a:pPr lvl="1"/>
                <a:r>
                  <a:rPr lang="en-US" sz="2000" dirty="0" smtClean="0"/>
                  <a:t>Easier to train (independent and undirected)</a:t>
                </a:r>
              </a:p>
              <a:p>
                <a:pPr lvl="1"/>
                <a:r>
                  <a:rPr lang="en-US" sz="2000" dirty="0" smtClean="0"/>
                  <a:t>Gibbs sampling</a:t>
                </a:r>
              </a:p>
              <a:p>
                <a:r>
                  <a:rPr lang="en-US" sz="2200" dirty="0" smtClean="0"/>
                  <a:t>If supervised, then labels are at the top layer</a:t>
                </a:r>
              </a:p>
              <a:p>
                <a:pPr lvl="1"/>
                <a:endParaRPr lang="en-US" sz="20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4593515" y="1825625"/>
                <a:ext cx="6760285" cy="4351338"/>
              </a:xfrm>
              <a:blipFill rotWithShape="0">
                <a:blip r:embed="rId3"/>
                <a:stretch>
                  <a:fillRect l="-1443"/>
                </a:stretch>
              </a:blipFill>
            </p:spPr>
            <p:txBody>
              <a:bodyPr/>
              <a:lstStyle/>
              <a:p>
                <a:r>
                  <a:rPr lang="en-US">
                    <a:noFill/>
                  </a:rPr>
                  <a:t> </a:t>
                </a:r>
              </a:p>
            </p:txBody>
          </p:sp>
        </mc:Fallback>
      </mc:AlternateContent>
      <p:sp>
        <p:nvSpPr>
          <p:cNvPr id="6" name="Left Brace 5"/>
          <p:cNvSpPr/>
          <p:nvPr/>
        </p:nvSpPr>
        <p:spPr>
          <a:xfrm>
            <a:off x="962809" y="2151529"/>
            <a:ext cx="86061" cy="11881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a:off x="982979" y="3420445"/>
            <a:ext cx="45719" cy="22112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96819" y="2528047"/>
            <a:ext cx="741381" cy="369332"/>
          </a:xfrm>
          <a:prstGeom prst="rect">
            <a:avLst/>
          </a:prstGeom>
          <a:noFill/>
        </p:spPr>
        <p:txBody>
          <a:bodyPr wrap="square" rtlCol="0">
            <a:spAutoFit/>
          </a:bodyPr>
          <a:lstStyle/>
          <a:p>
            <a:pPr algn="ctr"/>
            <a:r>
              <a:rPr lang="en-US" dirty="0" smtClean="0"/>
              <a:t>RBM</a:t>
            </a:r>
            <a:endParaRPr lang="en-US" dirty="0"/>
          </a:p>
        </p:txBody>
      </p:sp>
      <p:sp>
        <p:nvSpPr>
          <p:cNvPr id="9" name="TextBox 8"/>
          <p:cNvSpPr txBox="1"/>
          <p:nvPr/>
        </p:nvSpPr>
        <p:spPr>
          <a:xfrm>
            <a:off x="114243" y="4341403"/>
            <a:ext cx="741381" cy="369332"/>
          </a:xfrm>
          <a:prstGeom prst="rect">
            <a:avLst/>
          </a:prstGeom>
          <a:noFill/>
        </p:spPr>
        <p:txBody>
          <a:bodyPr wrap="square" rtlCol="0">
            <a:spAutoFit/>
          </a:bodyPr>
          <a:lstStyle/>
          <a:p>
            <a:pPr algn="ctr"/>
            <a:r>
              <a:rPr lang="en-US" dirty="0" smtClean="0"/>
              <a:t>SBM</a:t>
            </a:r>
            <a:endParaRPr lang="en-US" dirty="0"/>
          </a:p>
        </p:txBody>
      </p:sp>
      <p:sp>
        <p:nvSpPr>
          <p:cNvPr id="10" name="TextBox 9"/>
          <p:cNvSpPr txBox="1"/>
          <p:nvPr/>
        </p:nvSpPr>
        <p:spPr>
          <a:xfrm>
            <a:off x="1407246" y="5926674"/>
            <a:ext cx="8030378" cy="338554"/>
          </a:xfrm>
          <a:prstGeom prst="rect">
            <a:avLst/>
          </a:prstGeom>
          <a:noFill/>
        </p:spPr>
        <p:txBody>
          <a:bodyPr wrap="square" rtlCol="0">
            <a:spAutoFit/>
          </a:bodyPr>
          <a:lstStyle/>
          <a:p>
            <a:r>
              <a:rPr lang="en-US" sz="1600" dirty="0" smtClean="0"/>
              <a:t>Source: http://info.usherbrooke.ca/hlarochelle/neural_networks/content.html</a:t>
            </a:r>
            <a:endParaRPr lang="en-US" sz="1600" dirty="0"/>
          </a:p>
        </p:txBody>
      </p:sp>
    </p:spTree>
    <p:extLst>
      <p:ext uri="{BB962C8B-B14F-4D97-AF65-F5344CB8AC3E}">
        <p14:creationId xmlns:p14="http://schemas.microsoft.com/office/powerpoint/2010/main" val="3084265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DBN</a:t>
            </a:r>
            <a:endParaRPr lang="en-US" dirty="0"/>
          </a:p>
        </p:txBody>
      </p:sp>
      <p:sp>
        <p:nvSpPr>
          <p:cNvPr id="9" name="Content Placeholder 8"/>
          <p:cNvSpPr>
            <a:spLocks noGrp="1"/>
          </p:cNvSpPr>
          <p:nvPr>
            <p:ph sz="half" idx="1"/>
          </p:nvPr>
        </p:nvSpPr>
        <p:spPr/>
        <p:txBody>
          <a:bodyPr/>
          <a:lstStyle/>
          <a:p>
            <a:endParaRPr lang="en-US"/>
          </a:p>
        </p:txBody>
      </p:sp>
      <p:sp>
        <p:nvSpPr>
          <p:cNvPr id="10" name="Content Placeholder 9"/>
          <p:cNvSpPr>
            <a:spLocks noGrp="1"/>
          </p:cNvSpPr>
          <p:nvPr>
            <p:ph sz="half" idx="2"/>
          </p:nvPr>
        </p:nvSpPr>
        <p:spPr>
          <a:xfrm>
            <a:off x="8088630" y="1845735"/>
            <a:ext cx="3067050" cy="4023360"/>
          </a:xfrm>
        </p:spPr>
        <p:txBody>
          <a:bodyPr/>
          <a:lstStyle/>
          <a:p>
            <a:r>
              <a:rPr lang="en-US" dirty="0" smtClean="0"/>
              <a:t>Step 1: Train one layer at a time using RBM</a:t>
            </a:r>
          </a:p>
          <a:p>
            <a:r>
              <a:rPr lang="en-US" dirty="0" smtClean="0"/>
              <a:t>Step 2: Use weights to initialize the stack</a:t>
            </a:r>
          </a:p>
          <a:p>
            <a:r>
              <a:rPr lang="en-US" dirty="0" smtClean="0"/>
              <a:t>Step 3: Train only upper layer (RBM)</a:t>
            </a:r>
          </a:p>
          <a:p>
            <a:r>
              <a:rPr lang="en-US" dirty="0" smtClean="0"/>
              <a:t>Step 4: Stack up another layer and repeat </a:t>
            </a:r>
          </a:p>
          <a:p>
            <a:r>
              <a:rPr lang="en-US" dirty="0" smtClean="0"/>
              <a:t>Notice that lower level is only a pass-through</a:t>
            </a:r>
            <a:endParaRPr lang="en-US" dirty="0"/>
          </a:p>
        </p:txBody>
      </p:sp>
      <p:sp>
        <p:nvSpPr>
          <p:cNvPr id="4" name="TextBox 3"/>
          <p:cNvSpPr txBox="1"/>
          <p:nvPr/>
        </p:nvSpPr>
        <p:spPr>
          <a:xfrm>
            <a:off x="1097280" y="5808190"/>
            <a:ext cx="8030378" cy="338554"/>
          </a:xfrm>
          <a:prstGeom prst="rect">
            <a:avLst/>
          </a:prstGeom>
          <a:noFill/>
        </p:spPr>
        <p:txBody>
          <a:bodyPr wrap="square" rtlCol="0">
            <a:spAutoFit/>
          </a:bodyPr>
          <a:lstStyle/>
          <a:p>
            <a:r>
              <a:rPr lang="en-US" sz="1600" dirty="0" smtClean="0"/>
              <a:t>Source: http://info.usherbrooke.ca/hlarochelle/neural_networks/content.html</a:t>
            </a:r>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901112"/>
            <a:ext cx="6991350" cy="3743325"/>
          </a:xfrm>
          <a:prstGeom prst="rect">
            <a:avLst/>
          </a:prstGeom>
        </p:spPr>
      </p:pic>
      <p:sp>
        <p:nvSpPr>
          <p:cNvPr id="8" name="Right Arrow 7"/>
          <p:cNvSpPr/>
          <p:nvPr/>
        </p:nvSpPr>
        <p:spPr>
          <a:xfrm>
            <a:off x="4093524" y="4439798"/>
            <a:ext cx="705079" cy="462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94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Gibbs Chain in RBM</a:t>
            </a:r>
            <a:endParaRPr lang="en-US" dirty="0"/>
          </a:p>
        </p:txBody>
      </p:sp>
      <p:sp>
        <p:nvSpPr>
          <p:cNvPr id="34" name="Content Placeholder 33"/>
          <p:cNvSpPr>
            <a:spLocks noGrp="1"/>
          </p:cNvSpPr>
          <p:nvPr>
            <p:ph sz="half" idx="2"/>
          </p:nvPr>
        </p:nvSpPr>
        <p:spPr/>
        <p:txBody>
          <a:bodyPr/>
          <a:lstStyle/>
          <a:p>
            <a:pPr marL="0" indent="0">
              <a:buNone/>
            </a:pPr>
            <a:r>
              <a:rPr lang="en-US" dirty="0" smtClean="0"/>
              <a:t>Step 1: Use </a:t>
            </a:r>
            <a:r>
              <a:rPr lang="en-US" dirty="0"/>
              <a:t>training data (visible units) to </a:t>
            </a:r>
            <a:r>
              <a:rPr lang="en-US" dirty="0" smtClean="0"/>
              <a:t>find hidden units</a:t>
            </a:r>
          </a:p>
          <a:p>
            <a:pPr marL="0" indent="0">
              <a:buNone/>
            </a:pPr>
            <a:r>
              <a:rPr lang="en-US" dirty="0" smtClean="0"/>
              <a:t>Step 2: Use hidden units to reconstruct data</a:t>
            </a:r>
          </a:p>
          <a:p>
            <a:pPr marL="0" indent="0">
              <a:buNone/>
            </a:pPr>
            <a:r>
              <a:rPr lang="en-US" dirty="0" smtClean="0"/>
              <a:t>Step 3: Update hidden units using reconstructed visible units</a:t>
            </a:r>
          </a:p>
          <a:p>
            <a:pPr marL="0" indent="0">
              <a:buNone/>
            </a:pPr>
            <a:r>
              <a:rPr lang="en-US" dirty="0" smtClean="0"/>
              <a:t>Step 4: Keep repeating until converge</a:t>
            </a:r>
          </a:p>
          <a:p>
            <a:pPr marL="0" indent="0">
              <a:buNone/>
            </a:pPr>
            <a:endParaRPr lang="en-US" dirty="0"/>
          </a:p>
          <a:p>
            <a:endParaRPr lang="en-US" dirty="0"/>
          </a:p>
        </p:txBody>
      </p:sp>
      <p:sp>
        <p:nvSpPr>
          <p:cNvPr id="7" name="Rectangle 2"/>
          <p:cNvSpPr>
            <a:spLocks noChangeArrowheads="1"/>
          </p:cNvSpPr>
          <p:nvPr/>
        </p:nvSpPr>
        <p:spPr bwMode="auto">
          <a:xfrm>
            <a:off x="2972117" y="3522319"/>
            <a:ext cx="1008063" cy="576262"/>
          </a:xfrm>
          <a:prstGeom prst="rect">
            <a:avLst/>
          </a:prstGeom>
          <a:solidFill>
            <a:schemeClr val="bg1"/>
          </a:solidFill>
          <a:ln w="9525">
            <a:solidFill>
              <a:schemeClr val="tx1"/>
            </a:solidFill>
            <a:miter lim="800000"/>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324941554"/>
              </p:ext>
            </p:extLst>
          </p:nvPr>
        </p:nvGraphicFramePr>
        <p:xfrm>
          <a:off x="1097280" y="2673006"/>
          <a:ext cx="976312" cy="488950"/>
        </p:xfrm>
        <a:graphic>
          <a:graphicData uri="http://schemas.openxmlformats.org/presentationml/2006/ole">
            <mc:AlternateContent xmlns:mc="http://schemas.openxmlformats.org/markup-compatibility/2006">
              <mc:Choice xmlns:v="urn:schemas-microsoft-com:vml" Requires="v">
                <p:oleObj spid="_x0000_s1085" name="Equation" r:id="rId3" imgW="507960" imgH="253800" progId="Equation.3">
                  <p:embed/>
                </p:oleObj>
              </mc:Choice>
              <mc:Fallback>
                <p:oleObj name="Equation" r:id="rId3" imgW="50796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 y="2673006"/>
                        <a:ext cx="97631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3772972655"/>
              </p:ext>
            </p:extLst>
          </p:nvPr>
        </p:nvGraphicFramePr>
        <p:xfrm>
          <a:off x="3081655" y="2695231"/>
          <a:ext cx="900112" cy="461963"/>
        </p:xfrm>
        <a:graphic>
          <a:graphicData uri="http://schemas.openxmlformats.org/presentationml/2006/ole">
            <mc:AlternateContent xmlns:mc="http://schemas.openxmlformats.org/markup-compatibility/2006">
              <mc:Choice xmlns:v="urn:schemas-microsoft-com:vml" Requires="v">
                <p:oleObj spid="_x0000_s1086" name="Equation" r:id="rId5" imgW="495000" imgH="253800" progId="Equation.3">
                  <p:embed/>
                </p:oleObj>
              </mc:Choice>
              <mc:Fallback>
                <p:oleObj name="Equation" r:id="rId5" imgW="4950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1655" y="2695231"/>
                        <a:ext cx="900112"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6"/>
          <p:cNvSpPr>
            <a:spLocks noChangeArrowheads="1"/>
          </p:cNvSpPr>
          <p:nvPr/>
        </p:nvSpPr>
        <p:spPr bwMode="auto">
          <a:xfrm>
            <a:off x="1208405" y="3522319"/>
            <a:ext cx="1008062" cy="576262"/>
          </a:xfrm>
          <a:prstGeom prst="rect">
            <a:avLst/>
          </a:prstGeom>
          <a:solidFill>
            <a:schemeClr val="bg1"/>
          </a:solidFill>
          <a:ln w="9525">
            <a:solidFill>
              <a:schemeClr val="tx1"/>
            </a:solidFill>
            <a:miter lim="800000"/>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1" name="Oval 7"/>
          <p:cNvSpPr>
            <a:spLocks noChangeArrowheads="1"/>
          </p:cNvSpPr>
          <p:nvPr/>
        </p:nvSpPr>
        <p:spPr bwMode="auto">
          <a:xfrm>
            <a:off x="1279842" y="3630269"/>
            <a:ext cx="338138"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2" name="Oval 8"/>
          <p:cNvSpPr>
            <a:spLocks noChangeArrowheads="1"/>
          </p:cNvSpPr>
          <p:nvPr/>
        </p:nvSpPr>
        <p:spPr bwMode="auto">
          <a:xfrm>
            <a:off x="1733867" y="3630269"/>
            <a:ext cx="338138"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3" name="Rectangle 9"/>
          <p:cNvSpPr>
            <a:spLocks noChangeArrowheads="1"/>
          </p:cNvSpPr>
          <p:nvPr/>
        </p:nvSpPr>
        <p:spPr bwMode="auto">
          <a:xfrm>
            <a:off x="1605280" y="2082456"/>
            <a:ext cx="1511300" cy="611188"/>
          </a:xfrm>
          <a:prstGeom prst="rect">
            <a:avLst/>
          </a:prstGeom>
          <a:solidFill>
            <a:schemeClr val="bg1"/>
          </a:solidFill>
          <a:ln w="9525">
            <a:solidFill>
              <a:schemeClr val="tx1"/>
            </a:solidFill>
            <a:miter lim="800000"/>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4" name="Oval 10"/>
          <p:cNvSpPr>
            <a:spLocks noChangeArrowheads="1"/>
          </p:cNvSpPr>
          <p:nvPr/>
        </p:nvSpPr>
        <p:spPr bwMode="auto">
          <a:xfrm>
            <a:off x="1698942" y="2212631"/>
            <a:ext cx="338138" cy="338138"/>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5" name="Oval 11"/>
          <p:cNvSpPr>
            <a:spLocks noChangeArrowheads="1"/>
          </p:cNvSpPr>
          <p:nvPr/>
        </p:nvSpPr>
        <p:spPr bwMode="auto">
          <a:xfrm>
            <a:off x="2203767" y="2212631"/>
            <a:ext cx="338138" cy="338138"/>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6" name="Oval 12"/>
          <p:cNvSpPr>
            <a:spLocks noChangeArrowheads="1"/>
          </p:cNvSpPr>
          <p:nvPr/>
        </p:nvSpPr>
        <p:spPr bwMode="auto">
          <a:xfrm>
            <a:off x="2684780" y="2226919"/>
            <a:ext cx="338137"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cxnSp>
        <p:nvCxnSpPr>
          <p:cNvPr id="17" name="AutoShape 13"/>
          <p:cNvCxnSpPr>
            <a:cxnSpLocks noChangeShapeType="1"/>
            <a:stCxn id="11" idx="7"/>
            <a:endCxn id="15" idx="3"/>
          </p:cNvCxnSpPr>
          <p:nvPr/>
        </p:nvCxnSpPr>
        <p:spPr bwMode="auto">
          <a:xfrm flipV="1">
            <a:off x="1568767" y="2501556"/>
            <a:ext cx="684213" cy="117792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8" name="Text Box 14"/>
          <p:cNvSpPr txBox="1">
            <a:spLocks noChangeArrowheads="1"/>
          </p:cNvSpPr>
          <p:nvPr/>
        </p:nvSpPr>
        <p:spPr bwMode="auto">
          <a:xfrm>
            <a:off x="1314767" y="3593756"/>
            <a:ext cx="61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a:solidFill>
                  <a:srgbClr val="3333CC"/>
                </a:solidFill>
                <a:latin typeface="+mj-lt"/>
              </a:rPr>
              <a:t>i</a:t>
            </a:r>
          </a:p>
        </p:txBody>
      </p:sp>
      <p:sp>
        <p:nvSpPr>
          <p:cNvPr id="19" name="Text Box 15"/>
          <p:cNvSpPr txBox="1">
            <a:spLocks noChangeArrowheads="1"/>
          </p:cNvSpPr>
          <p:nvPr/>
        </p:nvSpPr>
        <p:spPr bwMode="auto">
          <a:xfrm>
            <a:off x="2252980" y="2153894"/>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a:solidFill>
                  <a:srgbClr val="3333CC"/>
                </a:solidFill>
                <a:latin typeface="+mj-lt"/>
              </a:rPr>
              <a:t>j</a:t>
            </a:r>
          </a:p>
        </p:txBody>
      </p:sp>
      <p:cxnSp>
        <p:nvCxnSpPr>
          <p:cNvPr id="20" name="AutoShape 16"/>
          <p:cNvCxnSpPr>
            <a:cxnSpLocks noChangeShapeType="1"/>
            <a:stCxn id="19" idx="2"/>
            <a:endCxn id="21" idx="1"/>
          </p:cNvCxnSpPr>
          <p:nvPr/>
        </p:nvCxnSpPr>
        <p:spPr bwMode="auto">
          <a:xfrm>
            <a:off x="2468880" y="2550769"/>
            <a:ext cx="623887" cy="1128712"/>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1" name="Oval 17"/>
          <p:cNvSpPr>
            <a:spLocks noChangeArrowheads="1"/>
          </p:cNvSpPr>
          <p:nvPr/>
        </p:nvSpPr>
        <p:spPr bwMode="auto">
          <a:xfrm>
            <a:off x="3043555" y="3630269"/>
            <a:ext cx="338137"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22" name="Oval 18"/>
          <p:cNvSpPr>
            <a:spLocks noChangeArrowheads="1"/>
          </p:cNvSpPr>
          <p:nvPr/>
        </p:nvSpPr>
        <p:spPr bwMode="auto">
          <a:xfrm>
            <a:off x="3497580" y="3630269"/>
            <a:ext cx="338137"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23" name="Rectangle 19"/>
          <p:cNvSpPr>
            <a:spLocks noChangeArrowheads="1"/>
          </p:cNvSpPr>
          <p:nvPr/>
        </p:nvSpPr>
        <p:spPr bwMode="auto">
          <a:xfrm>
            <a:off x="3657917" y="2082456"/>
            <a:ext cx="1511300" cy="611188"/>
          </a:xfrm>
          <a:prstGeom prst="rect">
            <a:avLst/>
          </a:prstGeom>
          <a:solidFill>
            <a:schemeClr val="bg1"/>
          </a:solidFill>
          <a:ln w="9525">
            <a:solidFill>
              <a:schemeClr val="tx1"/>
            </a:solidFill>
            <a:miter lim="800000"/>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24" name="Oval 20"/>
          <p:cNvSpPr>
            <a:spLocks noChangeArrowheads="1"/>
          </p:cNvSpPr>
          <p:nvPr/>
        </p:nvSpPr>
        <p:spPr bwMode="auto">
          <a:xfrm>
            <a:off x="3751580" y="2212631"/>
            <a:ext cx="338137" cy="338138"/>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25" name="Oval 21"/>
          <p:cNvSpPr>
            <a:spLocks noChangeArrowheads="1"/>
          </p:cNvSpPr>
          <p:nvPr/>
        </p:nvSpPr>
        <p:spPr bwMode="auto">
          <a:xfrm>
            <a:off x="4256405" y="2212631"/>
            <a:ext cx="338137" cy="338138"/>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26" name="Oval 22"/>
          <p:cNvSpPr>
            <a:spLocks noChangeArrowheads="1"/>
          </p:cNvSpPr>
          <p:nvPr/>
        </p:nvSpPr>
        <p:spPr bwMode="auto">
          <a:xfrm>
            <a:off x="4737417" y="2226919"/>
            <a:ext cx="338138"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cxnSp>
        <p:nvCxnSpPr>
          <p:cNvPr id="27" name="AutoShape 23"/>
          <p:cNvCxnSpPr>
            <a:cxnSpLocks noChangeShapeType="1"/>
            <a:stCxn id="21" idx="7"/>
            <a:endCxn id="25" idx="3"/>
          </p:cNvCxnSpPr>
          <p:nvPr/>
        </p:nvCxnSpPr>
        <p:spPr bwMode="auto">
          <a:xfrm flipV="1">
            <a:off x="3332480" y="2501556"/>
            <a:ext cx="973137" cy="117792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8" name="Text Box 24"/>
          <p:cNvSpPr txBox="1">
            <a:spLocks noChangeArrowheads="1"/>
          </p:cNvSpPr>
          <p:nvPr/>
        </p:nvSpPr>
        <p:spPr bwMode="auto">
          <a:xfrm>
            <a:off x="3080067" y="3593756"/>
            <a:ext cx="61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a:solidFill>
                  <a:srgbClr val="3333CC"/>
                </a:solidFill>
                <a:latin typeface="+mj-lt"/>
              </a:rPr>
              <a:t>i</a:t>
            </a:r>
          </a:p>
        </p:txBody>
      </p:sp>
      <p:sp>
        <p:nvSpPr>
          <p:cNvPr id="29" name="Text Box 25"/>
          <p:cNvSpPr txBox="1">
            <a:spLocks noChangeArrowheads="1"/>
          </p:cNvSpPr>
          <p:nvPr/>
        </p:nvSpPr>
        <p:spPr bwMode="auto">
          <a:xfrm>
            <a:off x="4305617" y="2153894"/>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a:solidFill>
                  <a:srgbClr val="3333CC"/>
                </a:solidFill>
                <a:latin typeface="+mj-lt"/>
              </a:rPr>
              <a:t>j</a:t>
            </a:r>
          </a:p>
        </p:txBody>
      </p:sp>
      <p:sp>
        <p:nvSpPr>
          <p:cNvPr id="30" name="Text Box 26"/>
          <p:cNvSpPr txBox="1">
            <a:spLocks noChangeArrowheads="1"/>
          </p:cNvSpPr>
          <p:nvPr/>
        </p:nvSpPr>
        <p:spPr bwMode="auto">
          <a:xfrm>
            <a:off x="1352867" y="4135094"/>
            <a:ext cx="284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dirty="0">
                <a:latin typeface="+mj-lt"/>
              </a:rPr>
              <a:t>t = 0                 t = 1   </a:t>
            </a:r>
          </a:p>
        </p:txBody>
      </p:sp>
      <p:sp>
        <p:nvSpPr>
          <p:cNvPr id="31" name="Text Box 30"/>
          <p:cNvSpPr txBox="1">
            <a:spLocks noChangeArrowheads="1"/>
          </p:cNvSpPr>
          <p:nvPr/>
        </p:nvSpPr>
        <p:spPr bwMode="auto">
          <a:xfrm>
            <a:off x="2684780" y="4424019"/>
            <a:ext cx="2052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a:latin typeface="+mj-lt"/>
              </a:rPr>
              <a:t>reconstruction</a:t>
            </a:r>
          </a:p>
        </p:txBody>
      </p:sp>
      <p:sp>
        <p:nvSpPr>
          <p:cNvPr id="32" name="Text Box 31"/>
          <p:cNvSpPr txBox="1">
            <a:spLocks noChangeArrowheads="1"/>
          </p:cNvSpPr>
          <p:nvPr/>
        </p:nvSpPr>
        <p:spPr bwMode="auto">
          <a:xfrm>
            <a:off x="1352867" y="4460531"/>
            <a:ext cx="719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dirty="0">
                <a:latin typeface="+mj-lt"/>
              </a:rPr>
              <a:t>data</a:t>
            </a:r>
          </a:p>
        </p:txBody>
      </p:sp>
      <p:sp>
        <p:nvSpPr>
          <p:cNvPr id="35" name="TextBox 34"/>
          <p:cNvSpPr txBox="1"/>
          <p:nvPr/>
        </p:nvSpPr>
        <p:spPr>
          <a:xfrm>
            <a:off x="1097280" y="5808190"/>
            <a:ext cx="8030378" cy="338554"/>
          </a:xfrm>
          <a:prstGeom prst="rect">
            <a:avLst/>
          </a:prstGeom>
          <a:noFill/>
        </p:spPr>
        <p:txBody>
          <a:bodyPr wrap="square" rtlCol="0">
            <a:spAutoFit/>
          </a:bodyPr>
          <a:lstStyle/>
          <a:p>
            <a:r>
              <a:rPr lang="en-US" sz="1600" dirty="0" smtClean="0"/>
              <a:t>Source: http://www.cs.toronto.edu/~hinton/</a:t>
            </a:r>
            <a:endParaRPr lang="en-US" sz="1600" dirty="0"/>
          </a:p>
        </p:txBody>
      </p:sp>
    </p:spTree>
    <p:extLst>
      <p:ext uri="{BB962C8B-B14F-4D97-AF65-F5344CB8AC3E}">
        <p14:creationId xmlns:p14="http://schemas.microsoft.com/office/powerpoint/2010/main" val="4168656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DBN for Topic Modeling</a:t>
            </a:r>
            <a:endParaRPr lang="en-US" dirty="0"/>
          </a:p>
        </p:txBody>
      </p:sp>
      <p:sp>
        <p:nvSpPr>
          <p:cNvPr id="4" name="Text Placeholder 3"/>
          <p:cNvSpPr>
            <a:spLocks noGrp="1"/>
          </p:cNvSpPr>
          <p:nvPr>
            <p:ph type="body" idx="1"/>
          </p:nvPr>
        </p:nvSpPr>
        <p:spPr/>
        <p:txBody>
          <a:bodyPr/>
          <a:lstStyle/>
          <a:p>
            <a:r>
              <a:rPr lang="en-US" dirty="0" smtClean="0"/>
              <a:t>Pre-Training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p:txBody>
              <a:bodyPr/>
              <a:lstStyle/>
              <a:p>
                <a:r>
                  <a:rPr lang="en-US" dirty="0" smtClean="0"/>
                  <a:t>Visible Units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𝑣</m:t>
                        </m:r>
                      </m:e>
                    </m:acc>
                  </m:oMath>
                </a14:m>
                <a:r>
                  <a:rPr lang="en-US" dirty="0" smtClean="0"/>
                  <a:t>) 	: Word count vector</a:t>
                </a:r>
              </a:p>
              <a:p>
                <a:r>
                  <a:rPr lang="en-US" dirty="0" smtClean="0"/>
                  <a:t>Hidden Units (</a:t>
                </a:r>
                <a14:m>
                  <m:oMath xmlns:m="http://schemas.openxmlformats.org/officeDocument/2006/math">
                    <m:r>
                      <a:rPr lang="en-US" b="0" i="1" smtClean="0">
                        <a:latin typeface="Cambria Math" panose="02040503050406030204" pitchFamily="18" charset="0"/>
                      </a:rPr>
                      <m:t>h</m:t>
                    </m:r>
                  </m:oMath>
                </a14:m>
                <a:r>
                  <a:rPr lang="en-US" dirty="0" smtClean="0"/>
                  <a:t>)	: Stochastic binary units</a:t>
                </a:r>
              </a:p>
              <a:p>
                <a:r>
                  <a:rPr lang="en-US" dirty="0" smtClean="0"/>
                  <a:t>Update weights	:</a:t>
                </a:r>
              </a:p>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𝑃𝑑𝑎𝑡𝑎</m:t>
                        </m:r>
                      </m:sub>
                    </m:sSub>
                    <m:d>
                      <m:dPr>
                        <m:begChr m:val="["/>
                        <m:endChr m:val="]"/>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𝑣</m:t>
                            </m:r>
                          </m:e>
                        </m:acc>
                        <m:sSup>
                          <m:sSupPr>
                            <m:ctrlPr>
                              <a:rPr lang="en-US" i="1" smtClean="0">
                                <a:latin typeface="Cambria Math" panose="02040503050406030204" pitchFamily="18" charset="0"/>
                                <a:ea typeface="Cambria Math" panose="02040503050406030204" pitchFamily="18" charset="0"/>
                              </a:rPr>
                            </m:ctrlPr>
                          </m:sSupPr>
                          <m:e>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h</m:t>
                                </m:r>
                              </m:e>
                            </m:acc>
                          </m:e>
                          <m:sup>
                            <m:r>
                              <a:rPr lang="en-US" b="0" i="1" smtClean="0">
                                <a:latin typeface="Cambria Math" panose="02040503050406030204" pitchFamily="18" charset="0"/>
                                <a:ea typeface="Cambria Math" panose="02040503050406030204" pitchFamily="18" charset="0"/>
                              </a:rPr>
                              <m:t>𝑇</m:t>
                            </m:r>
                          </m:sup>
                        </m:sSup>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𝑟𝑒𝑐𝑜𝑛</m:t>
                        </m:r>
                      </m:sub>
                    </m:sSub>
                    <m:d>
                      <m:dPr>
                        <m:begChr m:val="["/>
                        <m:endChr m:val="]"/>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𝑣</m:t>
                            </m:r>
                          </m:e>
                        </m:acc>
                        <m:sSup>
                          <m:sSupPr>
                            <m:ctrlPr>
                              <a:rPr lang="en-US" i="1">
                                <a:latin typeface="Cambria Math" panose="02040503050406030204" pitchFamily="18" charset="0"/>
                                <a:ea typeface="Cambria Math" panose="02040503050406030204" pitchFamily="18" charset="0"/>
                              </a:rPr>
                            </m:ctrlPr>
                          </m:sSup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h</m:t>
                                </m:r>
                              </m:e>
                            </m:acc>
                          </m:e>
                          <m:sup>
                            <m:r>
                              <a:rPr lang="en-US" i="1">
                                <a:latin typeface="Cambria Math" panose="02040503050406030204" pitchFamily="18" charset="0"/>
                                <a:ea typeface="Cambria Math" panose="02040503050406030204" pitchFamily="18" charset="0"/>
                              </a:rPr>
                              <m:t>𝑇</m:t>
                            </m:r>
                          </m:sup>
                        </m:sSup>
                      </m:e>
                    </m:d>
                    <m:r>
                      <a:rPr lang="en-US" b="0" i="1" smtClean="0">
                        <a:latin typeface="Cambria Math" panose="02040503050406030204" pitchFamily="18" charset="0"/>
                        <a:ea typeface="Cambria Math" panose="02040503050406030204" pitchFamily="18" charset="0"/>
                      </a:rPr>
                      <m:t>)</m:t>
                    </m:r>
                  </m:oMath>
                </a14:m>
                <a:endParaRPr lang="en-US" dirty="0" smtClean="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blipFill rotWithShape="0">
                <a:blip r:embed="rId2"/>
                <a:stretch>
                  <a:fillRect l="-3086" t="-1986"/>
                </a:stretch>
              </a:blipFill>
            </p:spPr>
            <p:txBody>
              <a:bodyPr/>
              <a:lstStyle/>
              <a:p>
                <a:r>
                  <a:rPr lang="en-US">
                    <a:noFill/>
                  </a:rPr>
                  <a:t> </a:t>
                </a:r>
              </a:p>
            </p:txBody>
          </p:sp>
        </mc:Fallback>
      </mc:AlternateContent>
      <p:sp>
        <p:nvSpPr>
          <p:cNvPr id="5" name="Text Placeholder 4"/>
          <p:cNvSpPr>
            <a:spLocks noGrp="1"/>
          </p:cNvSpPr>
          <p:nvPr>
            <p:ph type="body" sz="quarter" idx="3"/>
          </p:nvPr>
        </p:nvSpPr>
        <p:spPr/>
        <p:txBody>
          <a:bodyPr/>
          <a:lstStyle/>
          <a:p>
            <a:r>
              <a:rPr lang="en-US" dirty="0" smtClean="0"/>
              <a:t>Fine-Tuning</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p:txBody>
              <a:bodyPr/>
              <a:lstStyle/>
              <a:p>
                <a:r>
                  <a:rPr lang="en-US" dirty="0" smtClean="0"/>
                  <a:t>Backpropagation using gradient descent similar to multilayer perceptron</a:t>
                </a:r>
              </a:p>
              <a:p>
                <a:r>
                  <a:rPr lang="en-US" dirty="0" smtClean="0"/>
                  <a:t>If supervised, compute </a:t>
                </a:r>
                <a14:m>
                  <m:oMath xmlns:m="http://schemas.openxmlformats.org/officeDocument/2006/math">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𝑡</m:t>
                            </m:r>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d>
                  </m:oMath>
                </a14:m>
                <a:endParaRPr lang="en-US" b="0" dirty="0" smtClean="0"/>
              </a:p>
              <a:p>
                <a:r>
                  <a:rPr lang="en-US" dirty="0" smtClean="0"/>
                  <a:t>If unsupervised, compute </a:t>
                </a:r>
                <a14:m>
                  <m:oMath xmlns:m="http://schemas.openxmlformats.org/officeDocument/2006/math">
                    <m:r>
                      <m:rPr>
                        <m:sty m:val="p"/>
                      </m:rPr>
                      <a:rPr lang="en-US">
                        <a:latin typeface="Cambria Math" panose="02040503050406030204" pitchFamily="18" charset="0"/>
                      </a:rPr>
                      <m:t>p</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d>
                  </m:oMath>
                </a14:m>
                <a:endParaRPr lang="en-US" dirty="0" smtClean="0"/>
              </a:p>
              <a:p>
                <a:r>
                  <a:rPr lang="en-US" dirty="0" smtClean="0"/>
                  <a:t>Because the label is multinomial (document category), use conjugate gradient descent</a:t>
                </a:r>
                <a:endParaRPr lang="en-US" dirty="0"/>
              </a:p>
              <a:p>
                <a:endParaRPr lang="en-US" dirty="0" smtClean="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blipFill rotWithShape="0">
                <a:blip r:embed="rId3"/>
                <a:stretch>
                  <a:fillRect l="-1235" t="-1986"/>
                </a:stretch>
              </a:blipFill>
            </p:spPr>
            <p:txBody>
              <a:bodyPr/>
              <a:lstStyle/>
              <a:p>
                <a:r>
                  <a:rPr lang="en-US">
                    <a:noFill/>
                  </a:rPr>
                  <a:t> </a:t>
                </a:r>
              </a:p>
            </p:txBody>
          </p:sp>
        </mc:Fallback>
      </mc:AlternateContent>
    </p:spTree>
    <p:extLst>
      <p:ext uri="{BB962C8B-B14F-4D97-AF65-F5344CB8AC3E}">
        <p14:creationId xmlns:p14="http://schemas.microsoft.com/office/powerpoint/2010/main" val="2613821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480</TotalTime>
  <Words>469</Words>
  <Application>Microsoft Office PowerPoint</Application>
  <PresentationFormat>Widescreen</PresentationFormat>
  <Paragraphs>93</Paragraphs>
  <Slides>14</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Calibri</vt:lpstr>
      <vt:lpstr>Calibri Light</vt:lpstr>
      <vt:lpstr>Cambria Math</vt:lpstr>
      <vt:lpstr>Retrospect</vt:lpstr>
      <vt:lpstr>Equation</vt:lpstr>
      <vt:lpstr>Deep Belief Nets for Topic Modeling</vt:lpstr>
      <vt:lpstr>Topic Models</vt:lpstr>
      <vt:lpstr>What is Latent Dirichlet Allocation</vt:lpstr>
      <vt:lpstr>LDA Generative Model</vt:lpstr>
      <vt:lpstr>What is Deep Belief Nets</vt:lpstr>
      <vt:lpstr>What is Deep Belief Nets</vt:lpstr>
      <vt:lpstr>Training DBN</vt:lpstr>
      <vt:lpstr>Gibbs Chain in RBM</vt:lpstr>
      <vt:lpstr>DBN for Topic Modeling</vt:lpstr>
      <vt:lpstr>Empirical Tests (Wikipedia Corpus)</vt:lpstr>
      <vt:lpstr>Empirical Tests (Issuu Corpus)</vt:lpstr>
      <vt:lpstr>DBN and Shakespeare</vt:lpstr>
      <vt:lpstr>DBN and Shakespeare</vt:lpstr>
      <vt:lpstr>Shakespeare Genre Classifying DBN vs RF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Pipat</dc:creator>
  <cp:lastModifiedBy>Dingchao Zhang</cp:lastModifiedBy>
  <cp:revision>57</cp:revision>
  <dcterms:created xsi:type="dcterms:W3CDTF">2015-10-18T18:42:16Z</dcterms:created>
  <dcterms:modified xsi:type="dcterms:W3CDTF">2015-10-20T13:14:45Z</dcterms:modified>
</cp:coreProperties>
</file>