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9" r:id="rId5"/>
    <p:sldId id="258" r:id="rId6"/>
    <p:sldId id="260" r:id="rId7"/>
    <p:sldId id="268" r:id="rId8"/>
    <p:sldId id="262" r:id="rId9"/>
    <p:sldId id="263" r:id="rId10"/>
    <p:sldId id="264" r:id="rId11"/>
    <p:sldId id="265" r:id="rId12"/>
    <p:sldId id="272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DBN to</a:t>
            </a:r>
            <a:r>
              <a:rPr lang="en-US" baseline="0" dirty="0" smtClean="0"/>
              <a:t> Classify Shakespeare’s Plays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DBN-2000-500-500-128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0.64259999999999995</c:v>
                </c:pt>
                <c:pt idx="1">
                  <c:v>0.62219999999999998</c:v>
                </c:pt>
                <c:pt idx="2">
                  <c:v>0.61539999999999995</c:v>
                </c:pt>
                <c:pt idx="3">
                  <c:v>0.57469999999999999</c:v>
                </c:pt>
                <c:pt idx="4">
                  <c:v>0.5393</c:v>
                </c:pt>
                <c:pt idx="5">
                  <c:v>0.49469999999999997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827640"/>
        <c:axId val="268830776"/>
      </c:lineChart>
      <c:catAx>
        <c:axId val="268827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Neighbors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830776"/>
        <c:crosses val="autoZero"/>
        <c:auto val="1"/>
        <c:lblAlgn val="ctr"/>
        <c:lblOffset val="100"/>
        <c:noMultiLvlLbl val="0"/>
      </c:catAx>
      <c:valAx>
        <c:axId val="26883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%</a:t>
                </a:r>
                <a:r>
                  <a:rPr lang="en-US" baseline="0" dirty="0" smtClean="0"/>
                  <a:t> 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827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Accuracy of Classifying </a:t>
            </a:r>
            <a:r>
              <a:rPr lang="en-US" sz="1800" b="0" i="0" baseline="0" dirty="0" err="1" smtClean="0">
                <a:effectLst/>
              </a:rPr>
              <a:t>Shakespear</a:t>
            </a:r>
            <a:r>
              <a:rPr lang="en-US" sz="1800" b="0" i="0" baseline="0" dirty="0" smtClean="0">
                <a:effectLst/>
              </a:rPr>
              <a:t> Plays DBN vs RF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DBN-2000-500-500-128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0.64259999999999995</c:v>
                </c:pt>
                <c:pt idx="1">
                  <c:v>0.62219999999999998</c:v>
                </c:pt>
                <c:pt idx="2">
                  <c:v>0.61539999999999995</c:v>
                </c:pt>
                <c:pt idx="3">
                  <c:v>0.57469999999999999</c:v>
                </c:pt>
                <c:pt idx="4">
                  <c:v>0.5393</c:v>
                </c:pt>
                <c:pt idx="5">
                  <c:v>0.49469999999999997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 with 100 classifiers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</c:numCache>
            </c:numRef>
          </c:cat>
          <c:val>
            <c:numRef>
              <c:f>Sheet1!$C$2:$C$7</c:f>
              <c:numCache>
                <c:formatCode>0.00%</c:formatCode>
                <c:ptCount val="6"/>
                <c:pt idx="0">
                  <c:v>0.72499999999999998</c:v>
                </c:pt>
                <c:pt idx="1">
                  <c:v>0.68902606064824057</c:v>
                </c:pt>
                <c:pt idx="2">
                  <c:v>0.64582098275544975</c:v>
                </c:pt>
                <c:pt idx="3">
                  <c:v>0.6113954495644528</c:v>
                </c:pt>
                <c:pt idx="4">
                  <c:v>0.5925509595876115</c:v>
                </c:pt>
                <c:pt idx="5">
                  <c:v>0.57085360098353966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 with 10 classifiers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</c:numCache>
            </c:numRef>
          </c:cat>
          <c:val>
            <c:numRef>
              <c:f>Sheet1!$D$2:$D$7</c:f>
              <c:numCache>
                <c:formatCode>0.00%</c:formatCode>
                <c:ptCount val="6"/>
                <c:pt idx="0">
                  <c:v>0.58199999999999996</c:v>
                </c:pt>
                <c:pt idx="1">
                  <c:v>0.45810000000000001</c:v>
                </c:pt>
                <c:pt idx="2">
                  <c:v>0.44415739999999998</c:v>
                </c:pt>
                <c:pt idx="3">
                  <c:v>0.3997</c:v>
                </c:pt>
                <c:pt idx="4">
                  <c:v>0.37190000000000001</c:v>
                </c:pt>
                <c:pt idx="5">
                  <c:v>0.35399999999999998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578104"/>
        <c:axId val="400580064"/>
      </c:lineChart>
      <c:catAx>
        <c:axId val="400578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Neighbors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80064"/>
        <c:crosses val="autoZero"/>
        <c:auto val="1"/>
        <c:lblAlgn val="ctr"/>
        <c:lblOffset val="100"/>
        <c:noMultiLvlLbl val="0"/>
      </c:catAx>
      <c:valAx>
        <c:axId val="40058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%</a:t>
                </a:r>
                <a:r>
                  <a:rPr lang="en-US" baseline="0" dirty="0" smtClean="0"/>
                  <a:t> 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7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7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4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9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6DA247-9E52-4CC0-88A0-C1D88E176B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F39C1A-817D-4E48-8794-03A0A1B19A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smaaloee/deep-belief-nets-for-topic-model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Belief Nets for Topic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Tests (</a:t>
            </a:r>
            <a:r>
              <a:rPr lang="en-US" dirty="0" err="1" smtClean="0"/>
              <a:t>Issuu</a:t>
            </a:r>
            <a:r>
              <a:rPr lang="en-US" dirty="0" smtClean="0"/>
              <a:t> Corpus)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351338"/>
          </a:xfrm>
        </p:spPr>
        <p:txBody>
          <a:bodyPr/>
          <a:lstStyle/>
          <a:p>
            <a:r>
              <a:rPr lang="en-US" dirty="0" smtClean="0"/>
              <a:t>Classify into 5 categories based on </a:t>
            </a:r>
            <a:r>
              <a:rPr lang="en-US" dirty="0" err="1" smtClean="0"/>
              <a:t>Issuu’s</a:t>
            </a:r>
            <a:r>
              <a:rPr lang="en-US" dirty="0" smtClean="0"/>
              <a:t> LDA model</a:t>
            </a:r>
          </a:p>
          <a:p>
            <a:r>
              <a:rPr lang="en-US" dirty="0" smtClean="0"/>
              <a:t>DBN can perform quite similar to LDA</a:t>
            </a:r>
          </a:p>
          <a:p>
            <a:r>
              <a:rPr lang="en-US" dirty="0" smtClean="0"/>
              <a:t>PCA shows some degrees of separation between groups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86" y="3424870"/>
            <a:ext cx="6578614" cy="247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8" y="3353053"/>
            <a:ext cx="5164175" cy="26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DBN and Shakespeare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experiment: </a:t>
            </a:r>
          </a:p>
          <a:p>
            <a:pPr lvl="1"/>
            <a:r>
              <a:rPr lang="en-US" dirty="0" smtClean="0"/>
              <a:t>“Can DBN understand comedy, historical, and tragedy plays?”</a:t>
            </a:r>
          </a:p>
          <a:p>
            <a:endParaRPr lang="en-US" dirty="0" smtClean="0"/>
          </a:p>
          <a:p>
            <a:r>
              <a:rPr lang="en-US" dirty="0" smtClean="0"/>
              <a:t>The dataset:</a:t>
            </a:r>
          </a:p>
          <a:p>
            <a:pPr lvl="1"/>
            <a:r>
              <a:rPr lang="en-US" dirty="0" smtClean="0"/>
              <a:t>50/50 training/testing data (total of 752 scenes)</a:t>
            </a:r>
          </a:p>
          <a:p>
            <a:endParaRPr lang="en-US" dirty="0" smtClean="0"/>
          </a:p>
          <a:p>
            <a:r>
              <a:rPr lang="en-US" dirty="0" smtClean="0"/>
              <a:t>The code: </a:t>
            </a:r>
          </a:p>
          <a:p>
            <a:pPr lvl="1"/>
            <a:r>
              <a:rPr lang="en-US" dirty="0" smtClean="0">
                <a:hlinkClick r:id="rId2"/>
              </a:rPr>
              <a:t>https://github.com/larsmaaloee/deep-belief-nets-for-topic-modeling</a:t>
            </a:r>
            <a:endParaRPr lang="en-US" dirty="0" smtClean="0"/>
          </a:p>
          <a:p>
            <a:pPr lvl="1"/>
            <a:r>
              <a:rPr lang="en-US" dirty="0" smtClean="0"/>
              <a:t>2000-500-500-128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DBN and Shakespeare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4" y="1846263"/>
          <a:ext cx="74809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95" y="1846262"/>
            <a:ext cx="2711676" cy="21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about Random </a:t>
            </a:r>
            <a:r>
              <a:rPr lang="en-US" dirty="0" smtClean="0"/>
              <a:t>Forest?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Genre Classifying DBN vs RF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35250"/>
              </p:ext>
            </p:extLst>
          </p:nvPr>
        </p:nvGraphicFramePr>
        <p:xfrm>
          <a:off x="1096964" y="1846263"/>
          <a:ext cx="9830116" cy="4024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2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Generate input instead of predicting label directly</a:t>
            </a:r>
          </a:p>
          <a:p>
            <a:pPr lvl="1"/>
            <a:r>
              <a:rPr lang="en-US" dirty="0" smtClean="0"/>
              <a:t>Adjust weights to maximize probability of generating input</a:t>
            </a:r>
          </a:p>
          <a:p>
            <a:pPr lvl="2"/>
            <a:r>
              <a:rPr lang="en-US" dirty="0" smtClean="0"/>
              <a:t>Maximizing p(x) not 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Learn to write vs. Learn to read</a:t>
            </a:r>
          </a:p>
          <a:p>
            <a:r>
              <a:rPr lang="en-US" dirty="0" smtClean="0"/>
              <a:t>Top two layers are Restricted Boltzmann Machines (RBM)</a:t>
            </a:r>
          </a:p>
          <a:p>
            <a:r>
              <a:rPr lang="en-US" dirty="0" smtClean="0"/>
              <a:t>Other layers are Sigmoid Belief Net (SBN)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Latent </a:t>
            </a:r>
            <a:r>
              <a:rPr lang="en-US" dirty="0" err="1" smtClean="0"/>
              <a:t>Dirichlet</a:t>
            </a:r>
            <a:r>
              <a:rPr lang="en-US" dirty="0" smtClean="0"/>
              <a:t> Analysis (LDA)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Generate input instead of predicting label directly</a:t>
            </a:r>
          </a:p>
          <a:p>
            <a:pPr lvl="1"/>
            <a:r>
              <a:rPr lang="en-US" dirty="0" smtClean="0"/>
              <a:t>Adjust weights to maximize probability of generating input</a:t>
            </a:r>
          </a:p>
          <a:p>
            <a:pPr lvl="2"/>
            <a:r>
              <a:rPr lang="en-US" dirty="0" smtClean="0"/>
              <a:t>Maximizing p(x) not 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Learn to write vs. Learn to read</a:t>
            </a:r>
          </a:p>
          <a:p>
            <a:r>
              <a:rPr lang="en-US" dirty="0" smtClean="0"/>
              <a:t>Top two layers are Restricted Boltzmann Machines (RBM)</a:t>
            </a:r>
          </a:p>
          <a:p>
            <a:r>
              <a:rPr lang="en-US" dirty="0" smtClean="0"/>
              <a:t>Other layers are Sigmoid Belief Net (SBN)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Belief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Generate input instead of predicting label directly</a:t>
            </a:r>
          </a:p>
          <a:p>
            <a:pPr lvl="1"/>
            <a:r>
              <a:rPr lang="en-US" dirty="0" smtClean="0"/>
              <a:t>Adjust weights to maximize probability of generating input</a:t>
            </a:r>
          </a:p>
          <a:p>
            <a:pPr lvl="2"/>
            <a:r>
              <a:rPr lang="en-US" dirty="0" smtClean="0"/>
              <a:t>Maximizing p(x) not 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Learn to write vs. Learn to read</a:t>
            </a:r>
          </a:p>
          <a:p>
            <a:r>
              <a:rPr lang="en-US" dirty="0" smtClean="0"/>
              <a:t>Top two layers are Restricted Boltzmann Machines (RBM)</a:t>
            </a:r>
          </a:p>
          <a:p>
            <a:r>
              <a:rPr lang="en-US" dirty="0" smtClean="0"/>
              <a:t>Other layers are Sigmoid Belief Net (SBN)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Belief Nets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31" y="1983618"/>
            <a:ext cx="2847975" cy="36480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93515" y="1825625"/>
                <a:ext cx="676028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𝑠𝑖𝑔𝑚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𝑠𝑖𝑔𝑚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Number of neurons in layers</a:t>
                </a:r>
              </a:p>
              <a:p>
                <a:pPr lvl="1"/>
                <a:r>
                  <a:rPr lang="en-US" sz="2000" dirty="0" smtClean="0"/>
                  <a:t>E.g. 2000-500-500-128-10</a:t>
                </a:r>
                <a:endParaRPr lang="en-US" sz="2000" dirty="0"/>
              </a:p>
              <a:p>
                <a:r>
                  <a:rPr lang="en-US" sz="2400" dirty="0" smtClean="0"/>
                  <a:t>Using RBM at the top </a:t>
                </a:r>
              </a:p>
              <a:p>
                <a:pPr lvl="1"/>
                <a:r>
                  <a:rPr lang="en-US" sz="2000" dirty="0" smtClean="0"/>
                  <a:t>Easier to train (independent and undirected)</a:t>
                </a:r>
              </a:p>
              <a:p>
                <a:pPr lvl="1"/>
                <a:r>
                  <a:rPr lang="en-US" sz="2000" dirty="0" smtClean="0"/>
                  <a:t>Gibbs sampling</a:t>
                </a:r>
              </a:p>
              <a:p>
                <a:r>
                  <a:rPr lang="en-US" sz="2200" dirty="0" smtClean="0"/>
                  <a:t>If supervised, then labels are at the top layer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93515" y="1825625"/>
                <a:ext cx="6760285" cy="4351338"/>
              </a:xfrm>
              <a:blipFill rotWithShape="0">
                <a:blip r:embed="rId3"/>
                <a:stretch>
                  <a:fillRect l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962809" y="2151529"/>
            <a:ext cx="86061" cy="11881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982979" y="3420445"/>
            <a:ext cx="45719" cy="2211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819" y="2528047"/>
            <a:ext cx="74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RBM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43" y="4341403"/>
            <a:ext cx="74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SBM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5877951"/>
            <a:ext cx="80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http://info.usherbrooke.ca/hlarochelle/neural_networks/content.html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42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DBN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8630" y="1845735"/>
            <a:ext cx="3067050" cy="4023360"/>
          </a:xfrm>
        </p:spPr>
        <p:txBody>
          <a:bodyPr/>
          <a:lstStyle/>
          <a:p>
            <a:r>
              <a:rPr lang="en-US" dirty="0" smtClean="0"/>
              <a:t>Step 1: Train one layer at a time using RBM</a:t>
            </a:r>
          </a:p>
          <a:p>
            <a:r>
              <a:rPr lang="en-US" dirty="0" smtClean="0"/>
              <a:t>Step 2: Use weights to initialize the stack</a:t>
            </a:r>
          </a:p>
          <a:p>
            <a:r>
              <a:rPr lang="en-US" dirty="0" smtClean="0"/>
              <a:t>Step 3: Train only upper layer (RBM)</a:t>
            </a:r>
          </a:p>
          <a:p>
            <a:r>
              <a:rPr lang="en-US" dirty="0" smtClean="0"/>
              <a:t>Step 4: Stack up another layer and repeat </a:t>
            </a:r>
          </a:p>
          <a:p>
            <a:r>
              <a:rPr lang="en-US" dirty="0" smtClean="0"/>
              <a:t>Notice that lower level is only a pass-through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808190"/>
            <a:ext cx="80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http://info.usherbrooke.ca/hlarochelle/neural_networks/content.html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1112"/>
            <a:ext cx="6991350" cy="37433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93524" y="4439798"/>
            <a:ext cx="705079" cy="4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Chain in RBM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 Use </a:t>
            </a:r>
            <a:r>
              <a:rPr lang="en-US" dirty="0"/>
              <a:t>training data (visible units) to </a:t>
            </a:r>
            <a:r>
              <a:rPr lang="en-US" dirty="0" smtClean="0"/>
              <a:t>find hidden units</a:t>
            </a:r>
          </a:p>
          <a:p>
            <a:pPr marL="0" indent="0">
              <a:buNone/>
            </a:pPr>
            <a:r>
              <a:rPr lang="en-US" dirty="0" smtClean="0"/>
              <a:t>Step 2: Use hidden units to reconstruct data</a:t>
            </a:r>
          </a:p>
          <a:p>
            <a:pPr marL="0" indent="0">
              <a:buNone/>
            </a:pPr>
            <a:r>
              <a:rPr lang="en-US" dirty="0" smtClean="0"/>
              <a:t>Step 3: Update hidden units using reconstructed visible units</a:t>
            </a:r>
          </a:p>
          <a:p>
            <a:pPr marL="0" indent="0">
              <a:buNone/>
            </a:pPr>
            <a:r>
              <a:rPr lang="en-US" dirty="0" smtClean="0"/>
              <a:t>Step 4: Keep repeating until converge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72117" y="3522319"/>
            <a:ext cx="1008063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1554"/>
              </p:ext>
            </p:extLst>
          </p:nvPr>
        </p:nvGraphicFramePr>
        <p:xfrm>
          <a:off x="1097280" y="2673006"/>
          <a:ext cx="976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507960" imgH="253800" progId="Equation.3">
                  <p:embed/>
                </p:oleObj>
              </mc:Choice>
              <mc:Fallback>
                <p:oleObj name="Equation" r:id="rId3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673006"/>
                        <a:ext cx="9763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972655"/>
              </p:ext>
            </p:extLst>
          </p:nvPr>
        </p:nvGraphicFramePr>
        <p:xfrm>
          <a:off x="3081655" y="2695231"/>
          <a:ext cx="9001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495000" imgH="253800" progId="Equation.3">
                  <p:embed/>
                </p:oleObj>
              </mc:Choice>
              <mc:Fallback>
                <p:oleObj name="Equation" r:id="rId5" imgW="495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655" y="2695231"/>
                        <a:ext cx="9001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08405" y="3522319"/>
            <a:ext cx="10080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279842" y="3630269"/>
            <a:ext cx="338138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733867" y="3630269"/>
            <a:ext cx="338138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605280" y="2082456"/>
            <a:ext cx="151130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698942" y="2212631"/>
            <a:ext cx="338138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203767" y="2212631"/>
            <a:ext cx="338138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684780" y="2226919"/>
            <a:ext cx="33813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cxnSp>
        <p:nvCxnSpPr>
          <p:cNvPr id="17" name="AutoShape 13"/>
          <p:cNvCxnSpPr>
            <a:cxnSpLocks noChangeShapeType="1"/>
            <a:stCxn id="11" idx="7"/>
            <a:endCxn id="15" idx="3"/>
          </p:cNvCxnSpPr>
          <p:nvPr/>
        </p:nvCxnSpPr>
        <p:spPr bwMode="auto">
          <a:xfrm flipV="1">
            <a:off x="1568767" y="2501556"/>
            <a:ext cx="684213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314767" y="3593756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3333CC"/>
                </a:solidFill>
                <a:latin typeface="+mj-lt"/>
              </a:rPr>
              <a:t>i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52980" y="215389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3333CC"/>
                </a:solidFill>
                <a:latin typeface="+mj-lt"/>
              </a:rPr>
              <a:t>j</a:t>
            </a:r>
          </a:p>
        </p:txBody>
      </p:sp>
      <p:cxnSp>
        <p:nvCxnSpPr>
          <p:cNvPr id="20" name="AutoShape 16"/>
          <p:cNvCxnSpPr>
            <a:cxnSpLocks noChangeShapeType="1"/>
            <a:stCxn id="19" idx="2"/>
            <a:endCxn id="21" idx="1"/>
          </p:cNvCxnSpPr>
          <p:nvPr/>
        </p:nvCxnSpPr>
        <p:spPr bwMode="auto">
          <a:xfrm>
            <a:off x="2468880" y="2550769"/>
            <a:ext cx="623887" cy="1128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043555" y="3630269"/>
            <a:ext cx="33813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3497580" y="3630269"/>
            <a:ext cx="338137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657917" y="2082456"/>
            <a:ext cx="151130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3751580" y="2212631"/>
            <a:ext cx="338137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4256405" y="2212631"/>
            <a:ext cx="338137" cy="338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4737417" y="2226919"/>
            <a:ext cx="338138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>
              <a:latin typeface="+mj-lt"/>
            </a:endParaRPr>
          </a:p>
        </p:txBody>
      </p:sp>
      <p:cxnSp>
        <p:nvCxnSpPr>
          <p:cNvPr id="27" name="AutoShape 23"/>
          <p:cNvCxnSpPr>
            <a:cxnSpLocks noChangeShapeType="1"/>
            <a:stCxn id="21" idx="7"/>
            <a:endCxn id="25" idx="3"/>
          </p:cNvCxnSpPr>
          <p:nvPr/>
        </p:nvCxnSpPr>
        <p:spPr bwMode="auto">
          <a:xfrm flipV="1">
            <a:off x="3332480" y="2501556"/>
            <a:ext cx="973137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080067" y="3593756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3333CC"/>
                </a:solidFill>
                <a:latin typeface="+mj-lt"/>
              </a:rPr>
              <a:t>i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05617" y="215389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3333CC"/>
                </a:solidFill>
                <a:latin typeface="+mj-lt"/>
              </a:rPr>
              <a:t>j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352867" y="4135094"/>
            <a:ext cx="284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 = 0                 t = 1   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684780" y="4424019"/>
            <a:ext cx="2052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+mj-lt"/>
              </a:rPr>
              <a:t>reconstruction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352867" y="4460531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97280" y="5808190"/>
            <a:ext cx="80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http://www.cs.toronto.edu/~hinton/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6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DBN for Topic Modeling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Visible Units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) 	: Word count vector</a:t>
                </a:r>
              </a:p>
              <a:p>
                <a:r>
                  <a:rPr lang="en-US" dirty="0" smtClean="0"/>
                  <a:t>Hidden Units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)	: Stochastic binary units</a:t>
                </a:r>
              </a:p>
              <a:p>
                <a:r>
                  <a:rPr lang="en-US" dirty="0" smtClean="0"/>
                  <a:t>Update weights	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𝑟𝑒𝑐𝑜𝑛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3086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Fine-Tuning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Backpropagation using gradient descent similar to multilayer perceptron</a:t>
                </a:r>
              </a:p>
              <a:p>
                <a:r>
                  <a:rPr lang="en-US" dirty="0" smtClean="0"/>
                  <a:t>If supervised,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unsupervised,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Because the label is multinomial (document category), use conjugate gradient descent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Tests (Wikipedia Corpus)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992515" cy="4023360"/>
          </a:xfrm>
        </p:spPr>
        <p:txBody>
          <a:bodyPr/>
          <a:lstStyle/>
          <a:p>
            <a:r>
              <a:rPr lang="en-US" dirty="0" smtClean="0"/>
              <a:t>Classify into 12 categories within Business newsgroup </a:t>
            </a:r>
          </a:p>
          <a:p>
            <a:r>
              <a:rPr lang="en-US" dirty="0" smtClean="0"/>
              <a:t>Labelled data</a:t>
            </a:r>
          </a:p>
          <a:p>
            <a:pPr lvl="1"/>
            <a:r>
              <a:rPr lang="en-US" dirty="0" smtClean="0"/>
              <a:t>Train/Test = 70/30 </a:t>
            </a:r>
          </a:p>
          <a:p>
            <a:r>
              <a:rPr lang="en-US" dirty="0" smtClean="0"/>
              <a:t>DBN outperforms LDA when measuring % accuracy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99" y="1845734"/>
            <a:ext cx="6516244" cy="29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</TotalTime>
  <Words>456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Retrospect</vt:lpstr>
      <vt:lpstr>Equation</vt:lpstr>
      <vt:lpstr>Deep Belief Nets for Topic Modeling</vt:lpstr>
      <vt:lpstr>What is Topic Modeling</vt:lpstr>
      <vt:lpstr>What is Latent Dirichlet Analysis (LDA) </vt:lpstr>
      <vt:lpstr>What is Deep Belief Nets</vt:lpstr>
      <vt:lpstr>What is Deep Belief Nets</vt:lpstr>
      <vt:lpstr>Training DBN</vt:lpstr>
      <vt:lpstr>Gibbs Chain in RBM</vt:lpstr>
      <vt:lpstr>DBN for Topic Modeling</vt:lpstr>
      <vt:lpstr>Empirical Tests (Wikipedia Corpus)</vt:lpstr>
      <vt:lpstr>Empirical Tests (Issuu Corpus)</vt:lpstr>
      <vt:lpstr>DBN and Shakespeare</vt:lpstr>
      <vt:lpstr>DBN and Shakespeare</vt:lpstr>
      <vt:lpstr>What about Random Forest?</vt:lpstr>
      <vt:lpstr>Shakespeare Genre Classifying DBN vs RF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Pipat</dc:creator>
  <cp:lastModifiedBy>Dingchao Zhang</cp:lastModifiedBy>
  <cp:revision>51</cp:revision>
  <dcterms:created xsi:type="dcterms:W3CDTF">2015-10-18T18:42:16Z</dcterms:created>
  <dcterms:modified xsi:type="dcterms:W3CDTF">2015-10-20T03:39:20Z</dcterms:modified>
</cp:coreProperties>
</file>