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2" r:id="rId2"/>
    <p:sldId id="322" r:id="rId3"/>
    <p:sldId id="323" r:id="rId4"/>
    <p:sldId id="324" r:id="rId5"/>
    <p:sldId id="32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>
          <p15:clr>
            <a:srgbClr val="A4A3A4"/>
          </p15:clr>
        </p15:guide>
        <p15:guide id="2" pos="2800">
          <p15:clr>
            <a:srgbClr val="A4A3A4"/>
          </p15:clr>
        </p15:guide>
        <p15:guide id="3" orient="horz" pos="379">
          <p15:clr>
            <a:srgbClr val="A4A3A4"/>
          </p15:clr>
        </p15:guide>
        <p15:guide id="4" pos="300">
          <p15:clr>
            <a:srgbClr val="A4A3A4"/>
          </p15:clr>
        </p15:guide>
        <p15:guide id="5" pos="5493">
          <p15:clr>
            <a:srgbClr val="A4A3A4"/>
          </p15:clr>
        </p15:guide>
        <p15:guide id="6" pos="3919">
          <p15:clr>
            <a:srgbClr val="A4A3A4"/>
          </p15:clr>
        </p15:guide>
        <p15:guide id="7" orient="horz" pos="3625">
          <p15:clr>
            <a:srgbClr val="A4A3A4"/>
          </p15:clr>
        </p15:guide>
        <p15:guide id="8" pos="4173">
          <p15:clr>
            <a:srgbClr val="A4A3A4"/>
          </p15:clr>
        </p15:guide>
        <p15:guide id="9" pos="1600">
          <p15:clr>
            <a:srgbClr val="A4A3A4"/>
          </p15:clr>
        </p15:guide>
        <p15:guide id="10" orient="horz" pos="5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B1D3EC"/>
    <a:srgbClr val="0D0D0D"/>
    <a:srgbClr val="3A383B"/>
    <a:srgbClr val="07ABB5"/>
    <a:srgbClr val="383639"/>
    <a:srgbClr val="38363B"/>
    <a:srgbClr val="7F7F7F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31" autoAdjust="0"/>
    <p:restoredTop sz="95304" autoAdjust="0"/>
  </p:normalViewPr>
  <p:slideViewPr>
    <p:cSldViewPr snapToGrid="0" showGuides="1">
      <p:cViewPr varScale="1">
        <p:scale>
          <a:sx n="99" d="100"/>
          <a:sy n="99" d="100"/>
        </p:scale>
        <p:origin x="496" y="168"/>
      </p:cViewPr>
      <p:guideLst>
        <p:guide orient="horz" pos="2238"/>
        <p:guide pos="2800"/>
        <p:guide orient="horz" pos="379"/>
        <p:guide pos="300"/>
        <p:guide pos="5493"/>
        <p:guide pos="3919"/>
        <p:guide orient="horz" pos="3625"/>
        <p:guide pos="4173"/>
        <p:guide pos="1600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C7FA-939A-4FDA-935F-A472A8350971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1891D-5AD0-4F08-992C-CDD6F6321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7C3A-485C-4903-9BB5-487A74734653}" type="datetimeFigureOut">
              <a:rPr lang="zh-CN" altLang="en-US" smtClean="0"/>
              <a:t>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99776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约瑟夫环问题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23005" y="393065"/>
            <a:ext cx="499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30298" y="2551836"/>
            <a:ext cx="5172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约瑟夫环（约瑟夫问题）是一个数学的应用问题：已知</a:t>
            </a:r>
            <a:r>
              <a:rPr lang="en-US" altLang="zh-CN" dirty="0"/>
              <a:t>n</a:t>
            </a:r>
            <a:r>
              <a:rPr lang="zh-CN" altLang="en-US" dirty="0"/>
              <a:t>个人（以编号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3…n-1</a:t>
            </a:r>
            <a:r>
              <a:rPr lang="zh-CN" altLang="en-US" dirty="0"/>
              <a:t>分别表示）围坐在一张圆桌周围。从编号为</a:t>
            </a:r>
            <a:r>
              <a:rPr lang="en-US" altLang="zh-CN" dirty="0"/>
              <a:t>0</a:t>
            </a:r>
            <a:r>
              <a:rPr lang="zh-CN" altLang="en-US" dirty="0"/>
              <a:t>的人开始报数，数到</a:t>
            </a:r>
            <a:r>
              <a:rPr lang="en-US" altLang="zh-CN" dirty="0"/>
              <a:t>m</a:t>
            </a:r>
            <a:r>
              <a:rPr lang="zh-CN" altLang="en-US" dirty="0"/>
              <a:t>的那个人出列；他的下一个人又从</a:t>
            </a:r>
            <a:r>
              <a:rPr lang="en-US" altLang="zh-CN" dirty="0"/>
              <a:t>1</a:t>
            </a:r>
            <a:r>
              <a:rPr lang="zh-CN" altLang="en-US" dirty="0"/>
              <a:t>开始报数，数到</a:t>
            </a:r>
            <a:r>
              <a:rPr lang="en-US" altLang="zh-CN" dirty="0"/>
              <a:t>m</a:t>
            </a:r>
            <a:r>
              <a:rPr lang="zh-CN" altLang="en-US" dirty="0"/>
              <a:t>的那个人又出列；依此规律重复下去，求最后一个出列的人。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99776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约瑟夫环问题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23005" y="393065"/>
            <a:ext cx="499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经典解法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7765" y="23198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可以用链表来模拟约瑟夫环，每次在链表中删除第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m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个节点，然后不断，直至链表中只剩下一个节点。最后一个这个节点就是我们要求的节点。 </a:t>
            </a:r>
          </a:p>
          <a:p>
            <a:r>
              <a:rPr lang="zh-CN" altLang="en-US" b="1" dirty="0">
                <a:solidFill>
                  <a:prstClr val="black"/>
                </a:solidFill>
                <a:latin typeface="Times-Roman" charset="0"/>
              </a:rPr>
              <a:t>注意：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当迭代器扫描到链表末尾时，将迭代器移至链</a:t>
            </a:r>
            <a:r>
              <a:rPr lang="zh-CN" altLang="en-US" dirty="0" smtClean="0">
                <a:solidFill>
                  <a:prstClr val="black"/>
                </a:solidFill>
                <a:latin typeface="Times-Roman" charset="0"/>
              </a:rPr>
              <a:t>表头，或者使用循环链表。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97765" y="45504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经典解法易于理解，实现简单。但是重复遍历降低</a:t>
            </a:r>
            <a:r>
              <a:rPr lang="zh-CN" altLang="en-US" dirty="0" smtClean="0">
                <a:solidFill>
                  <a:prstClr val="black"/>
                </a:solidFill>
                <a:latin typeface="Times-Roman" charset="0"/>
              </a:rPr>
              <a:t>效率，时间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复杂度为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O(</a:t>
            </a:r>
            <a:r>
              <a:rPr lang="en-US" altLang="zh-CN" dirty="0" err="1">
                <a:solidFill>
                  <a:prstClr val="black"/>
                </a:solidFill>
                <a:latin typeface="Times-Roman" charset="0"/>
              </a:rPr>
              <a:t>mn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99776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约瑟夫环问题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23005" y="393065"/>
            <a:ext cx="499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动态规划解法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0416" y="1624082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动态</a:t>
            </a:r>
            <a:r>
              <a:rPr lang="zh-CN" altLang="en-US" smtClean="0">
                <a:solidFill>
                  <a:prstClr val="black"/>
                </a:solidFill>
                <a:latin typeface="Times-Roman" charset="0"/>
              </a:rPr>
              <a:t>规划的关键在于确定</a:t>
            </a:r>
            <a:r>
              <a:rPr lang="zh-CN" altLang="en-US">
                <a:solidFill>
                  <a:prstClr val="black"/>
                </a:solidFill>
                <a:latin typeface="Times-Roman" charset="0"/>
              </a:rPr>
              <a:t>状态和状态转移方程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7695" y="2541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针对约瑟夫环问题，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个元素的环可以定义为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f(</a:t>
            </a:r>
            <a:r>
              <a:rPr lang="en-US" altLang="zh-CN" dirty="0" err="1">
                <a:solidFill>
                  <a:prstClr val="black"/>
                </a:solidFill>
                <a:latin typeface="Times-Roman" charset="0"/>
              </a:rPr>
              <a:t>n,m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m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表示每次移动的步数。则状态就是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f(</a:t>
            </a:r>
            <a:r>
              <a:rPr lang="en-US" altLang="zh-CN" dirty="0" err="1">
                <a:solidFill>
                  <a:prstClr val="black"/>
                </a:solidFill>
                <a:latin typeface="Times-Roman" charset="0"/>
              </a:rPr>
              <a:t>n,m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。那么对于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n-1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个元素的环，其最后一个被移除的元素就是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f(n-1,m)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。当环中只有一个元素时，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f(1,m)=0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。</a:t>
            </a:r>
            <a:r>
              <a:rPr lang="zh-CN" altLang="en-US" dirty="0" smtClean="0">
                <a:solidFill>
                  <a:prstClr val="black"/>
                </a:solidFill>
                <a:latin typeface="Times-Roman" charset="0"/>
              </a:rPr>
              <a:t>那么如何找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出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f(</a:t>
            </a:r>
            <a:r>
              <a:rPr lang="en-US" altLang="zh-CN" dirty="0" err="1">
                <a:solidFill>
                  <a:prstClr val="black"/>
                </a:solidFill>
                <a:latin typeface="Times-Roman" charset="0"/>
              </a:rPr>
              <a:t>n,m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Times-Roman" charset="0"/>
              </a:rPr>
              <a:t>f(n-1,m)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之间的</a:t>
            </a:r>
            <a:r>
              <a:rPr lang="zh-CN" altLang="en-US" dirty="0" smtClean="0">
                <a:solidFill>
                  <a:prstClr val="black"/>
                </a:solidFill>
                <a:latin typeface="Times-Roman" charset="0"/>
              </a:rPr>
              <a:t>关系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，</a:t>
            </a:r>
            <a:r>
              <a:rPr lang="zh-CN" altLang="en-US" dirty="0" smtClean="0">
                <a:solidFill>
                  <a:prstClr val="black"/>
                </a:solidFill>
                <a:latin typeface="Times-Roman" charset="0"/>
              </a:rPr>
              <a:t>即状态</a:t>
            </a:r>
            <a:r>
              <a:rPr lang="zh-CN" altLang="en-US" dirty="0">
                <a:solidFill>
                  <a:prstClr val="black"/>
                </a:solidFill>
                <a:latin typeface="Times-Roman" charset="0"/>
              </a:rPr>
              <a:t>转移</a:t>
            </a:r>
            <a:r>
              <a:rPr lang="zh-CN" altLang="en-US" dirty="0" smtClean="0">
                <a:solidFill>
                  <a:prstClr val="black"/>
                </a:solidFill>
                <a:latin typeface="Times-Roman" charset="0"/>
              </a:rPr>
              <a:t>方程？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99776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约瑟夫环问题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23005" y="393065"/>
            <a:ext cx="499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动态规划解法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092" y="1443840"/>
            <a:ext cx="4225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如下</a:t>
            </a:r>
            <a:r>
              <a:rPr lang="zh-CN" altLang="en-US" dirty="0"/>
              <a:t>分析：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）第一个被删除的数为 </a:t>
            </a:r>
            <a:r>
              <a:rPr lang="en-US" altLang="zh-CN" dirty="0"/>
              <a:t>(m - 1) % n</a:t>
            </a:r>
            <a:r>
              <a:rPr lang="zh-CN" altLang="en-US" dirty="0"/>
              <a:t>，设下标为</a:t>
            </a:r>
            <a:r>
              <a:rPr lang="en-US" altLang="zh-CN" dirty="0"/>
              <a:t>k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）假设第二轮的开始元素下标为</a:t>
            </a:r>
            <a:r>
              <a:rPr lang="en-US" altLang="zh-CN" dirty="0"/>
              <a:t>k+1</a:t>
            </a:r>
            <a:r>
              <a:rPr lang="zh-CN" altLang="en-US" dirty="0"/>
              <a:t>，那么这</a:t>
            </a:r>
            <a:r>
              <a:rPr lang="en-US" altLang="zh-CN" dirty="0"/>
              <a:t>n - 1</a:t>
            </a:r>
            <a:r>
              <a:rPr lang="zh-CN" altLang="en-US" dirty="0"/>
              <a:t>个数构成的约瑟夫环为</a:t>
            </a:r>
            <a:r>
              <a:rPr lang="en-US" altLang="zh-CN" dirty="0"/>
              <a:t>k + 1, k + 2, k +3, …..,k - 3, k - 2</a:t>
            </a:r>
            <a:r>
              <a:rPr lang="zh-CN" altLang="en-US" dirty="0"/>
              <a:t>，</a:t>
            </a:r>
            <a:r>
              <a:rPr lang="en-US" altLang="zh-CN" dirty="0"/>
              <a:t>k-1</a:t>
            </a:r>
            <a:r>
              <a:rPr lang="zh-CN" altLang="en-US" dirty="0"/>
              <a:t>。做一个简单的映射。 </a:t>
            </a:r>
          </a:p>
          <a:p>
            <a:r>
              <a:rPr lang="en-US" altLang="zh-CN" dirty="0"/>
              <a:t>k+1 —&gt; 0 </a:t>
            </a:r>
          </a:p>
          <a:p>
            <a:r>
              <a:rPr lang="en-US" altLang="zh-CN" dirty="0"/>
              <a:t>k+2 —&gt; 1 </a:t>
            </a:r>
          </a:p>
          <a:p>
            <a:r>
              <a:rPr lang="is-IS" altLang="zh-CN" dirty="0"/>
              <a:t>… </a:t>
            </a:r>
          </a:p>
          <a:p>
            <a:r>
              <a:rPr lang="ro-RO" altLang="zh-CN" dirty="0"/>
              <a:t>n-1 —&gt; n-k-2 </a:t>
            </a:r>
          </a:p>
          <a:p>
            <a:r>
              <a:rPr lang="ro-RO" altLang="zh-CN" dirty="0"/>
              <a:t>0 —&gt; n-k-1 </a:t>
            </a:r>
          </a:p>
          <a:p>
            <a:r>
              <a:rPr lang="is-IS" altLang="zh-CN" dirty="0"/>
              <a:t>… </a:t>
            </a:r>
          </a:p>
          <a:p>
            <a:r>
              <a:rPr lang="en-US" altLang="zh-CN" dirty="0"/>
              <a:t>k-1 —&gt;n-2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69369" y="3888361"/>
                <a:ext cx="51509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solidFill>
                      <a:prstClr val="black"/>
                    </a:solidFill>
                    <a:latin typeface="Times-Roman" charset="0"/>
                  </a:rPr>
                  <a:t>可见，映射关系为</a:t>
                </a:r>
                <a:r>
                  <a:rPr lang="en-US" altLang="zh-CN" dirty="0">
                    <a:solidFill>
                      <a:prstClr val="black"/>
                    </a:solidFill>
                    <a:latin typeface="Times-Roman" charset="0"/>
                  </a:rPr>
                  <a:t>p(x)=</a:t>
                </a:r>
                <a:r>
                  <a:rPr lang="zh-CN" altLang="en-US" dirty="0">
                    <a:solidFill>
                      <a:prstClr val="black"/>
                    </a:solidFill>
                    <a:latin typeface="Times-Roman" charset="0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latin typeface="Times-Roman" charset="0"/>
                  </a:rPr>
                  <a:t>x-k-1</a:t>
                </a:r>
                <a:r>
                  <a:rPr lang="zh-CN" altLang="en-US" dirty="0">
                    <a:solidFill>
                      <a:prstClr val="black"/>
                    </a:solidFill>
                    <a:latin typeface="Times-Roman" charset="0"/>
                  </a:rPr>
                  <a:t>）</a:t>
                </a:r>
                <a:r>
                  <a:rPr lang="en-US" altLang="zh-CN" dirty="0">
                    <a:solidFill>
                      <a:prstClr val="black"/>
                    </a:solidFill>
                    <a:latin typeface="Times-Roman" charset="0"/>
                  </a:rPr>
                  <a:t>%n</a:t>
                </a:r>
                <a:r>
                  <a:rPr lang="zh-CN" altLang="en-US" dirty="0">
                    <a:solidFill>
                      <a:prstClr val="black"/>
                    </a:solidFill>
                    <a:latin typeface="Times-Roman" charset="0"/>
                  </a:rPr>
                  <a:t>，那么其从右到左的映射关系</a:t>
                </a:r>
                <a:r>
                  <a:rPr lang="zh-CN" altLang="en-US" dirty="0" smtClean="0">
                    <a:solidFill>
                      <a:prstClr val="black"/>
                    </a:solidFill>
                    <a:latin typeface="Times-Roman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%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endParaRPr lang="zh-CN" altLang="en-US" baseline="30000" dirty="0">
                  <a:solidFill>
                    <a:prstClr val="black"/>
                  </a:solidFill>
                  <a:latin typeface="Times-Roman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69" y="3888361"/>
                <a:ext cx="515095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066" t="-8491" r="-1066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99776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约瑟夫环问题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23005" y="393065"/>
            <a:ext cx="499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动态规划解法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531053" y="1616471"/>
                <a:ext cx="6283260" cy="3514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solidFill>
                      <a:prstClr val="black"/>
                    </a:solidFill>
                    <a:latin typeface="Times-Roman" charset="0"/>
                  </a:rPr>
                  <a:t>因为右边最后出列的元素下标是</a:t>
                </a:r>
                <a:r>
                  <a:rPr lang="en-US" altLang="zh-CN" dirty="0">
                    <a:solidFill>
                      <a:prstClr val="black"/>
                    </a:solidFill>
                    <a:latin typeface="Times-Roman" charset="0"/>
                  </a:rPr>
                  <a:t>f(n-1,m)</a:t>
                </a:r>
                <a:r>
                  <a:rPr lang="zh-CN" altLang="en-US" dirty="0">
                    <a:solidFill>
                      <a:prstClr val="black"/>
                    </a:solidFill>
                    <a:latin typeface="Times-Roman" charset="0"/>
                  </a:rPr>
                  <a:t>，映射到左边就是</a:t>
                </a:r>
                <a:endParaRPr lang="zh-CN" altLang="en-US" baseline="30000" dirty="0">
                  <a:solidFill>
                    <a:prstClr val="black"/>
                  </a:solidFill>
                  <a:latin typeface="Times-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</a:rPr>
                        <m:t>)=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−1,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</a:rPr>
                        <m:t>%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-Roman" charset="0"/>
                </a:endParaRPr>
              </a:p>
              <a:p>
                <a:r>
                  <a:rPr lang="zh-CN" altLang="en-US" dirty="0" smtClean="0">
                    <a:solidFill>
                      <a:prstClr val="black"/>
                    </a:solidFill>
                    <a:latin typeface="Times-Roman" charset="0"/>
                  </a:rPr>
                  <a:t>又</a:t>
                </a:r>
                <a:r>
                  <a:rPr lang="zh-CN" altLang="en-US" dirty="0">
                    <a:solidFill>
                      <a:prstClr val="black"/>
                    </a:solidFill>
                    <a:latin typeface="Times-Roman" charset="0"/>
                  </a:rPr>
                  <a:t>因为</a:t>
                </a:r>
                <a:r>
                  <a:rPr lang="en-US" altLang="zh-CN" dirty="0">
                    <a:solidFill>
                      <a:prstClr val="black"/>
                    </a:solidFill>
                    <a:latin typeface="Times-Roman" charset="0"/>
                  </a:rPr>
                  <a:t>k=(m-1)%n</a:t>
                </a:r>
                <a:r>
                  <a:rPr lang="zh-CN" altLang="en-US" dirty="0">
                    <a:solidFill>
                      <a:prstClr val="black"/>
                    </a:solidFill>
                    <a:latin typeface="Times-Roman" charset="0"/>
                  </a:rPr>
                  <a:t>，代入上面式中得</a:t>
                </a:r>
                <a:r>
                  <a:rPr lang="en-US" altLang="zh-CN" dirty="0">
                    <a:solidFill>
                      <a:prstClr val="black"/>
                    </a:solidFill>
                    <a:latin typeface="Times-Roman" charset="0"/>
                  </a:rPr>
                  <a:t>:</a:t>
                </a:r>
                <a:r>
                  <a:rPr lang="en-US" altLang="zh-CN" baseline="30000" dirty="0">
                    <a:solidFill>
                      <a:prstClr val="black"/>
                    </a:solidFill>
                    <a:latin typeface="Times-Roman" charset="0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>
                          <a:solidFill>
                            <a:prstClr val="black"/>
                          </a:solidFill>
                          <a:latin typeface="Times-Roman" charset="0"/>
                        </a:rPr>
                        <m:t>(</m:t>
                      </m:r>
                      <m:r>
                        <a:rPr lang="en-US" altLang="zh-CN">
                          <a:solidFill>
                            <a:prstClr val="black"/>
                          </a:solidFill>
                          <a:latin typeface="Times-Roman" charset="0"/>
                        </a:rPr>
                        <m:t>𝑓</m:t>
                      </m:r>
                      <m:d>
                        <m:dPr>
                          <m:ctrlP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𝑛</m:t>
                          </m:r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−1</m:t>
                          </m:r>
                        </m:e>
                      </m:d>
                      <m:r>
                        <a:rPr lang="en-US" altLang="zh-CN">
                          <a:solidFill>
                            <a:prstClr val="black"/>
                          </a:solidFill>
                          <a:latin typeface="Times-Roman" charset="0"/>
                        </a:rPr>
                        <m:t>,</m:t>
                      </m:r>
                      <m:r>
                        <a:rPr lang="en-US" altLang="zh-CN">
                          <a:solidFill>
                            <a:prstClr val="black"/>
                          </a:solidFill>
                          <a:latin typeface="Times-Roman" charset="0"/>
                        </a:rPr>
                        <m:t>𝑚</m:t>
                      </m:r>
                      <m:r>
                        <a:rPr lang="en-US" altLang="zh-CN">
                          <a:solidFill>
                            <a:prstClr val="black"/>
                          </a:solidFill>
                          <a:latin typeface="Times-Roman" charset="0"/>
                        </a:rPr>
                        <m:t>)=</m:t>
                      </m:r>
                      <m:d>
                        <m:dPr>
                          <m:ctrlP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𝑓</m:t>
                          </m:r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(</m:t>
                          </m:r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𝑛</m:t>
                          </m:r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−1,</m:t>
                          </m:r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𝑚</m:t>
                          </m:r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)+</m:t>
                          </m:r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Times-Roman" charset="0"/>
                            </a:rPr>
                            <m:t>𝑚</m:t>
                          </m:r>
                        </m:e>
                      </m:d>
                      <m:r>
                        <a:rPr lang="en-US" altLang="zh-CN">
                          <a:solidFill>
                            <a:prstClr val="black"/>
                          </a:solidFill>
                          <a:latin typeface="Times-Roman" charset="0"/>
                        </a:rPr>
                        <m:t>%</m:t>
                      </m:r>
                      <m:r>
                        <a:rPr lang="en-US" altLang="zh-CN">
                          <a:solidFill>
                            <a:prstClr val="black"/>
                          </a:solidFill>
                          <a:latin typeface="Times-Roman" charset="0"/>
                        </a:rPr>
                        <m:t>𝑛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Times-Roman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Times-Roman" charset="0"/>
                  </a:rPr>
                  <a:t>即</a:t>
                </a:r>
                <a:r>
                  <a:rPr lang="zh-CN" altLang="en-US" dirty="0">
                    <a:solidFill>
                      <a:prstClr val="black"/>
                    </a:solidFill>
                    <a:latin typeface="Times-Roman" charset="0"/>
                  </a:rPr>
                  <a:t>：</a:t>
                </a:r>
              </a:p>
              <a:p>
                <a:endParaRPr lang="zh-CN" altLang="en-US" dirty="0">
                  <a:solidFill>
                    <a:prstClr val="black"/>
                  </a:solidFill>
                  <a:latin typeface="Times-Roman" charset="0"/>
                </a:endParaRPr>
              </a:p>
              <a:p>
                <a:endParaRPr lang="en-US" altLang="zh-CN" baseline="30000" dirty="0">
                  <a:solidFill>
                    <a:prstClr val="black"/>
                  </a:solidFill>
                  <a:latin typeface="Times-Roman" charset="0"/>
                </a:endParaRPr>
              </a:p>
              <a:p>
                <a:endParaRPr lang="zh-CN" altLang="en-US" baseline="30000" dirty="0" smtClean="0">
                  <a:solidFill>
                    <a:prstClr val="black"/>
                  </a:solidFill>
                  <a:latin typeface="Times-Roman" charset="0"/>
                </a:endParaRPr>
              </a:p>
              <a:p>
                <a:endParaRPr lang="zh-CN" altLang="en-US" baseline="30000" dirty="0">
                  <a:solidFill>
                    <a:prstClr val="black"/>
                  </a:solidFill>
                  <a:latin typeface="Times-Roman" charset="0"/>
                </a:endParaRPr>
              </a:p>
              <a:p>
                <a:endParaRPr lang="zh-CN" altLang="en-US" baseline="30000" dirty="0" smtClean="0">
                  <a:solidFill>
                    <a:prstClr val="black"/>
                  </a:solidFill>
                  <a:latin typeface="Times-Roman" charset="0"/>
                </a:endParaRPr>
              </a:p>
              <a:p>
                <a:endParaRPr lang="zh-CN" altLang="en-US" baseline="30000" dirty="0">
                  <a:solidFill>
                    <a:prstClr val="black"/>
                  </a:solidFill>
                  <a:latin typeface="Times-Roman" charset="0"/>
                </a:endParaRPr>
              </a:p>
              <a:p>
                <a:endParaRPr lang="zh-CN" altLang="en-US" baseline="30000" dirty="0" smtClean="0">
                  <a:solidFill>
                    <a:prstClr val="black"/>
                  </a:solidFill>
                  <a:latin typeface="Times-Roman" charset="0"/>
                </a:endParaRPr>
              </a:p>
              <a:p>
                <a:endParaRPr lang="zh-CN" altLang="en-US" baseline="30000" dirty="0">
                  <a:solidFill>
                    <a:prstClr val="black"/>
                  </a:solidFill>
                  <a:latin typeface="Times-Roman" charset="0"/>
                </a:endParaRPr>
              </a:p>
              <a:p>
                <a:r>
                  <a:rPr lang="zh-CN" altLang="en-US" baseline="30000" dirty="0" smtClean="0">
                    <a:solidFill>
                      <a:prstClr val="black"/>
                    </a:solidFill>
                    <a:latin typeface="Times-Roman" charset="0"/>
                  </a:rPr>
                  <a:t>有</a:t>
                </a:r>
                <a:r>
                  <a:rPr lang="zh-CN" altLang="en-US" baseline="30000" dirty="0">
                    <a:solidFill>
                      <a:prstClr val="black"/>
                    </a:solidFill>
                    <a:latin typeface="Times-Roman" charset="0"/>
                  </a:rPr>
                  <a:t>了状态转移方程，我们可以使用迭代或者递归来完成问题求解。建议迭代，以免对不同阶段的问题重复求解。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53" y="1616471"/>
                <a:ext cx="6283260" cy="3514873"/>
              </a:xfrm>
              <a:prstGeom prst="rect">
                <a:avLst/>
              </a:prstGeom>
              <a:blipFill rotWithShape="0">
                <a:blip r:embed="rId2"/>
                <a:stretch>
                  <a:fillRect l="-776" t="-1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624" y="2908032"/>
            <a:ext cx="5090118" cy="10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430</Words>
  <Application>Microsoft Macintosh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Cambria Math</vt:lpstr>
      <vt:lpstr>Times-Roman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森木会员 七十三</cp:lastModifiedBy>
  <cp:revision>359</cp:revision>
  <dcterms:created xsi:type="dcterms:W3CDTF">2014-11-08T02:42:00Z</dcterms:created>
  <dcterms:modified xsi:type="dcterms:W3CDTF">2016-11-02T02:57:50Z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