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179" r:id="rId2"/>
    <p:sldMasterId id="2147484167" r:id="rId3"/>
  </p:sldMasterIdLst>
  <p:notesMasterIdLst>
    <p:notesMasterId r:id="rId56"/>
  </p:notesMasterIdLst>
  <p:handoutMasterIdLst>
    <p:handoutMasterId r:id="rId57"/>
  </p:handoutMasterIdLst>
  <p:sldIdLst>
    <p:sldId id="256" r:id="rId4"/>
    <p:sldId id="257" r:id="rId5"/>
    <p:sldId id="378" r:id="rId6"/>
    <p:sldId id="382" r:id="rId7"/>
    <p:sldId id="381" r:id="rId8"/>
    <p:sldId id="384" r:id="rId9"/>
    <p:sldId id="389" r:id="rId10"/>
    <p:sldId id="410" r:id="rId11"/>
    <p:sldId id="385" r:id="rId12"/>
    <p:sldId id="386" r:id="rId13"/>
    <p:sldId id="427" r:id="rId14"/>
    <p:sldId id="430" r:id="rId15"/>
    <p:sldId id="431" r:id="rId16"/>
    <p:sldId id="432" r:id="rId17"/>
    <p:sldId id="436" r:id="rId18"/>
    <p:sldId id="392" r:id="rId19"/>
    <p:sldId id="393" r:id="rId20"/>
    <p:sldId id="394" r:id="rId21"/>
    <p:sldId id="441" r:id="rId22"/>
    <p:sldId id="395" r:id="rId23"/>
    <p:sldId id="396" r:id="rId24"/>
    <p:sldId id="397" r:id="rId25"/>
    <p:sldId id="398" r:id="rId26"/>
    <p:sldId id="417" r:id="rId27"/>
    <p:sldId id="401" r:id="rId28"/>
    <p:sldId id="409" r:id="rId29"/>
    <p:sldId id="420" r:id="rId30"/>
    <p:sldId id="433" r:id="rId31"/>
    <p:sldId id="421" r:id="rId32"/>
    <p:sldId id="423" r:id="rId33"/>
    <p:sldId id="424" r:id="rId34"/>
    <p:sldId id="442" r:id="rId35"/>
    <p:sldId id="422" r:id="rId36"/>
    <p:sldId id="412" r:id="rId37"/>
    <p:sldId id="413" r:id="rId38"/>
    <p:sldId id="414" r:id="rId39"/>
    <p:sldId id="440" r:id="rId40"/>
    <p:sldId id="416" r:id="rId41"/>
    <p:sldId id="403" r:id="rId42"/>
    <p:sldId id="404" r:id="rId43"/>
    <p:sldId id="434" r:id="rId44"/>
    <p:sldId id="443" r:id="rId45"/>
    <p:sldId id="444" r:id="rId46"/>
    <p:sldId id="435" r:id="rId47"/>
    <p:sldId id="445" r:id="rId48"/>
    <p:sldId id="425" r:id="rId49"/>
    <p:sldId id="419" r:id="rId50"/>
    <p:sldId id="418" r:id="rId51"/>
    <p:sldId id="437" r:id="rId52"/>
    <p:sldId id="438" r:id="rId53"/>
    <p:sldId id="439" r:id="rId54"/>
    <p:sldId id="377" r:id="rId55"/>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dd" initials="c" lastIdx="1" clrIdx="0">
    <p:extLst>
      <p:ext uri="{19B8F6BF-5375-455C-9EA6-DF929625EA0E}">
        <p15:presenceInfo xmlns:p15="http://schemas.microsoft.com/office/powerpoint/2012/main" userId="cd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214478"/>
    <a:srgbClr val="E57F7F"/>
    <a:srgbClr val="FFFFFF"/>
    <a:srgbClr val="FFCC00"/>
    <a:srgbClr val="0080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1" autoAdjust="0"/>
    <p:restoredTop sz="84018" autoAdjust="0"/>
  </p:normalViewPr>
  <p:slideViewPr>
    <p:cSldViewPr>
      <p:cViewPr varScale="1">
        <p:scale>
          <a:sx n="41" d="100"/>
          <a:sy n="41" d="100"/>
        </p:scale>
        <p:origin x="1182" y="42"/>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9" d="100"/>
          <a:sy n="69" d="100"/>
        </p:scale>
        <p:origin x="241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896FCBE-1CCE-47DC-8A06-E159F6157537}" type="datetimeFigureOut">
              <a:rPr lang="zh-CN" altLang="en-US"/>
              <a:pPr>
                <a:defRPr/>
              </a:pPr>
              <a:t>2021-08-16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F4AB4439-DEB3-45D5-A069-8D1C62C7ED87}" type="slidenum">
              <a:rPr lang="zh-CN" altLang="en-US"/>
              <a:pPr>
                <a:defRPr/>
              </a:pPr>
              <a:t>‹#›</a:t>
            </a:fld>
            <a:endParaRPr lang="zh-CN" altLang="en-US"/>
          </a:p>
        </p:txBody>
      </p:sp>
    </p:spTree>
    <p:extLst>
      <p:ext uri="{BB962C8B-B14F-4D97-AF65-F5344CB8AC3E}">
        <p14:creationId xmlns:p14="http://schemas.microsoft.com/office/powerpoint/2010/main" val="11986502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525F9C87-F934-4CAF-BAF2-9A69CB8DA691}" type="datetimeFigureOut">
              <a:rPr lang="zh-CN" altLang="en-US"/>
              <a:pPr>
                <a:defRPr/>
              </a:pPr>
              <a:t>2021-08-16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5C73ABE-A0CE-46AF-9F75-E472CB2742B6}" type="slidenum">
              <a:rPr lang="zh-CN" altLang="en-US"/>
              <a:pPr>
                <a:defRPr/>
              </a:pPr>
              <a:t>‹#›</a:t>
            </a:fld>
            <a:endParaRPr lang="zh-CN" altLang="en-US"/>
          </a:p>
        </p:txBody>
      </p:sp>
    </p:spTree>
    <p:extLst>
      <p:ext uri="{BB962C8B-B14F-4D97-AF65-F5344CB8AC3E}">
        <p14:creationId xmlns:p14="http://schemas.microsoft.com/office/powerpoint/2010/main" val="34329493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600" dirty="0"/>
              <a:t>各位老师，同学，大家好。我报告的题目是</a:t>
            </a:r>
            <a:r>
              <a:rPr lang="en-US" altLang="zh-CN" sz="1600" dirty="0"/>
              <a:t>xxx</a:t>
            </a:r>
            <a:endParaRPr lang="zh-CN" altLang="en-US" sz="1600" dirty="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fld id="{459843BA-E781-4627-8BD3-E2A2B6486A95}" type="slidenum">
              <a:rPr lang="zh-CN" altLang="en-US" smtClean="0"/>
              <a:pPr/>
              <a:t>1</a:t>
            </a:fld>
            <a:endParaRPr lang="zh-CN" altLang="en-US"/>
          </a:p>
        </p:txBody>
      </p:sp>
    </p:spTree>
    <p:extLst>
      <p:ext uri="{BB962C8B-B14F-4D97-AF65-F5344CB8AC3E}">
        <p14:creationId xmlns:p14="http://schemas.microsoft.com/office/powerpoint/2010/main" val="25047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本研究主要针对于</a:t>
            </a:r>
            <a:r>
              <a:rPr lang="en-US" altLang="zh-CN" dirty="0"/>
              <a:t>DCOP/ADCOP</a:t>
            </a:r>
            <a:r>
              <a:rPr lang="zh-CN" altLang="en-US" dirty="0"/>
              <a:t>完备求解算法，</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10</a:t>
            </a:fld>
            <a:endParaRPr lang="zh-CN" altLang="en-US"/>
          </a:p>
        </p:txBody>
      </p:sp>
    </p:spTree>
    <p:extLst>
      <p:ext uri="{BB962C8B-B14F-4D97-AF65-F5344CB8AC3E}">
        <p14:creationId xmlns:p14="http://schemas.microsoft.com/office/powerpoint/2010/main" val="2597961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11</a:t>
            </a:fld>
            <a:endParaRPr lang="zh-CN" altLang="en-US"/>
          </a:p>
        </p:txBody>
      </p:sp>
    </p:spTree>
    <p:extLst>
      <p:ext uri="{BB962C8B-B14F-4D97-AF65-F5344CB8AC3E}">
        <p14:creationId xmlns:p14="http://schemas.microsoft.com/office/powerpoint/2010/main" val="109981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研究点</a:t>
            </a:r>
            <a:r>
              <a:rPr lang="en-US" altLang="zh-CN" dirty="0"/>
              <a:t>1</a:t>
            </a:r>
            <a:r>
              <a:rPr lang="zh-CN" altLang="en-US" dirty="0"/>
              <a:t>是</a:t>
            </a:r>
            <a:r>
              <a:rPr lang="zh-CN" altLang="en-US" sz="1200" dirty="0">
                <a:latin typeface="宋体" panose="02010600030101010101" pitchFamily="2" charset="-122"/>
                <a:ea typeface="+mn-ea"/>
              </a:rPr>
              <a:t>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推理混合非对称分布式约束优化的求解算法</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我将按下面的内容展开</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15</a:t>
            </a:fld>
            <a:endParaRPr lang="zh-CN" altLang="en-US"/>
          </a:p>
        </p:txBody>
      </p:sp>
    </p:spTree>
    <p:extLst>
      <p:ext uri="{BB962C8B-B14F-4D97-AF65-F5344CB8AC3E}">
        <p14:creationId xmlns:p14="http://schemas.microsoft.com/office/powerpoint/2010/main" val="194243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现有的完备搜索算法均依赖于剪枝来保证隐私性，因此，提出一种使用伪树作为通信结构的基于</a:t>
            </a:r>
            <a:r>
              <a:rPr lang="zh-CN" altLang="en-US" sz="1200" dirty="0">
                <a:latin typeface="宋体" panose="02010600030101010101" pitchFamily="2" charset="-122"/>
                <a:ea typeface="+mn-ea"/>
              </a:rPr>
              <a:t>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推理混合的求解</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的算法，即</a:t>
            </a:r>
            <a:r>
              <a:rPr lang="en-US" altLang="zh-CN" sz="1200" dirty="0">
                <a:latin typeface="宋体" panose="02010600030101010101" pitchFamily="2" charset="-122"/>
                <a:ea typeface="+mn-ea"/>
              </a:rPr>
              <a:t>PT-ISABB</a:t>
            </a:r>
            <a:r>
              <a:rPr lang="zh-CN" altLang="en-US" sz="1200" dirty="0">
                <a:latin typeface="宋体" panose="02010600030101010101" pitchFamily="2" charset="-122"/>
                <a:ea typeface="+mn-ea"/>
              </a:rPr>
              <a:t>。该算法通过推理来获得子树的下界，所得下界将在搜索阶段帮助算法提前剪枝。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16</a:t>
            </a:fld>
            <a:endParaRPr lang="zh-CN" altLang="en-US"/>
          </a:p>
        </p:txBody>
      </p:sp>
    </p:spTree>
    <p:extLst>
      <p:ext uri="{BB962C8B-B14F-4D97-AF65-F5344CB8AC3E}">
        <p14:creationId xmlns:p14="http://schemas.microsoft.com/office/powerpoint/2010/main" val="54934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在推理阶段，各个</a:t>
            </a:r>
            <a:r>
              <a:rPr lang="en-US" altLang="zh-CN" dirty="0"/>
              <a:t>Agent</a:t>
            </a:r>
            <a:r>
              <a:rPr lang="zh-CN" altLang="en-US" dirty="0"/>
              <a:t>针对自己的私有效用做变量消除，直至根节点。当推理阶段结束后，</a:t>
            </a:r>
            <a:r>
              <a:rPr lang="en-US" altLang="zh-CN" dirty="0"/>
              <a:t>xxx</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17</a:t>
            </a:fld>
            <a:endParaRPr lang="zh-CN" altLang="en-US"/>
          </a:p>
        </p:txBody>
      </p:sp>
    </p:spTree>
    <p:extLst>
      <p:ext uri="{BB962C8B-B14F-4D97-AF65-F5344CB8AC3E}">
        <p14:creationId xmlns:p14="http://schemas.microsoft.com/office/powerpoint/2010/main" val="1768288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搜索阶段由四个部分组成。首先通过扩展部分解来有序展开解空间，然后通过暴露父节点和伪父节点的私有代价完成代价累积。与此同时，通过剪枝来压缩解空间和保证隐私性。最后通过回溯来显式地遍历解空间。右边的例子给出了一个没有剪枝和有剪枝的对比</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18</a:t>
            </a:fld>
            <a:endParaRPr lang="zh-CN" altLang="en-US"/>
          </a:p>
        </p:txBody>
      </p:sp>
    </p:spTree>
    <p:extLst>
      <p:ext uri="{BB962C8B-B14F-4D97-AF65-F5344CB8AC3E}">
        <p14:creationId xmlns:p14="http://schemas.microsoft.com/office/powerpoint/2010/main" val="4255789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搜索阶段由四个部分组成。首先通过扩展部分解来有序展开解空间，然后通过暴露父节点和伪父节点的私有代价完成代价累积。与此同时，通过剪枝来压缩解空间和保证隐私性。最后通过回溯来显式地遍历解空间。右边的例子给出了一个没有剪枝和有剪枝的对比</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19</a:t>
            </a:fld>
            <a:endParaRPr lang="zh-CN" altLang="en-US"/>
          </a:p>
        </p:txBody>
      </p:sp>
    </p:spTree>
    <p:extLst>
      <p:ext uri="{BB962C8B-B14F-4D97-AF65-F5344CB8AC3E}">
        <p14:creationId xmlns:p14="http://schemas.microsoft.com/office/powerpoint/2010/main" val="2170950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实验配置与评价指标如下，需要指出的是，由于我们的算法是完备算法，因此代价不是相关的评价指标</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20</a:t>
            </a:fld>
            <a:endParaRPr lang="zh-CN" altLang="en-US"/>
          </a:p>
        </p:txBody>
      </p:sp>
    </p:spTree>
    <p:extLst>
      <p:ext uri="{BB962C8B-B14F-4D97-AF65-F5344CB8AC3E}">
        <p14:creationId xmlns:p14="http://schemas.microsoft.com/office/powerpoint/2010/main" val="3342830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以下三个实验分别给出了各个算法在求解不同</a:t>
            </a:r>
            <a:r>
              <a:rPr lang="en-US" altLang="zh-CN" dirty="0"/>
              <a:t>Agent</a:t>
            </a:r>
            <a:r>
              <a:rPr lang="zh-CN" altLang="en-US" dirty="0"/>
              <a:t>数、不同密度、不同紧度时的性能，可以看到我们提出的算法在消息数和基本操作数下均明显优于现有的算法</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21</a:t>
            </a:fld>
            <a:endParaRPr lang="zh-CN" altLang="en-US"/>
          </a:p>
        </p:txBody>
      </p:sp>
    </p:spTree>
    <p:extLst>
      <p:ext uri="{BB962C8B-B14F-4D97-AF65-F5344CB8AC3E}">
        <p14:creationId xmlns:p14="http://schemas.microsoft.com/office/powerpoint/2010/main" val="1674890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23</a:t>
            </a:fld>
            <a:endParaRPr lang="zh-CN" altLang="en-US"/>
          </a:p>
        </p:txBody>
      </p:sp>
    </p:spTree>
    <p:extLst>
      <p:ext uri="{BB962C8B-B14F-4D97-AF65-F5344CB8AC3E}">
        <p14:creationId xmlns:p14="http://schemas.microsoft.com/office/powerpoint/2010/main" val="424463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这是我本次报告的主要内容提要</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a:t>
            </a:fld>
            <a:endParaRPr lang="zh-CN" altLang="en-US"/>
          </a:p>
        </p:txBody>
      </p:sp>
    </p:spTree>
    <p:extLst>
      <p:ext uri="{BB962C8B-B14F-4D97-AF65-F5344CB8AC3E}">
        <p14:creationId xmlns:p14="http://schemas.microsoft.com/office/powerpoint/2010/main" val="761740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最后一个实验给出了在不同紧度下的泄露比，实验结果表明，我们的算法较其他算法更能保障隐私</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24</a:t>
            </a:fld>
            <a:endParaRPr lang="zh-CN" altLang="en-US"/>
          </a:p>
        </p:txBody>
      </p:sp>
    </p:spTree>
    <p:extLst>
      <p:ext uri="{BB962C8B-B14F-4D97-AF65-F5344CB8AC3E}">
        <p14:creationId xmlns:p14="http://schemas.microsoft.com/office/powerpoint/2010/main" val="36874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论文的第二个工作是</a:t>
            </a:r>
            <a:r>
              <a:rPr lang="zh-CN" altLang="en-US" sz="1200" dirty="0">
                <a:latin typeface="宋体" panose="02010600030101010101" pitchFamily="2" charset="-122"/>
                <a:ea typeface="+mn-ea"/>
              </a:rPr>
              <a:t>求解非对称分布式约束优化的推理算法</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我将按下面的内容展开</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25</a:t>
            </a:fld>
            <a:endParaRPr lang="zh-CN" altLang="en-US"/>
          </a:p>
        </p:txBody>
      </p:sp>
    </p:spTree>
    <p:extLst>
      <p:ext uri="{BB962C8B-B14F-4D97-AF65-F5344CB8AC3E}">
        <p14:creationId xmlns:p14="http://schemas.microsoft.com/office/powerpoint/2010/main" val="4011887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考虑到完备推理算法无法直接求解</a:t>
            </a:r>
            <a:r>
              <a:rPr lang="en-US" altLang="zh-CN" dirty="0"/>
              <a:t>ADCOP</a:t>
            </a:r>
            <a:r>
              <a:rPr lang="zh-CN" altLang="en-US" dirty="0"/>
              <a:t>，且现有的完备搜索算法均依赖于剪枝来保证隐私性，因此，提出一种使用伪树作为通信结构的基于</a:t>
            </a:r>
            <a:r>
              <a:rPr lang="zh-CN" altLang="en-US" sz="1200" dirty="0">
                <a:latin typeface="宋体" panose="02010600030101010101" pitchFamily="2" charset="-122"/>
                <a:ea typeface="+mn-ea"/>
              </a:rPr>
              <a:t>推混合的</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求解算法，即</a:t>
            </a:r>
            <a:r>
              <a:rPr lang="en-US" altLang="zh-CN" sz="1200" dirty="0" err="1">
                <a:latin typeface="宋体" panose="02010600030101010101" pitchFamily="2" charset="-122"/>
                <a:ea typeface="+mn-ea"/>
              </a:rPr>
              <a:t>AsymDPOP</a:t>
            </a:r>
            <a:r>
              <a:rPr lang="zh-CN" altLang="en-US" sz="1200" dirty="0">
                <a:latin typeface="宋体" panose="02010600030101010101" pitchFamily="2" charset="-122"/>
                <a:ea typeface="+mn-ea"/>
              </a:rPr>
              <a:t>。该算法通过执行单面的推理来获得子树的下界，所得下界将在搜索阶段帮助算法提前剪枝。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26</a:t>
            </a:fld>
            <a:endParaRPr lang="zh-CN" altLang="en-US"/>
          </a:p>
        </p:txBody>
      </p:sp>
    </p:spTree>
    <p:extLst>
      <p:ext uri="{BB962C8B-B14F-4D97-AF65-F5344CB8AC3E}">
        <p14:creationId xmlns:p14="http://schemas.microsoft.com/office/powerpoint/2010/main" val="1610612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考虑到完备推理算法无法直接求解</a:t>
            </a:r>
            <a:r>
              <a:rPr lang="en-US" altLang="zh-CN" dirty="0"/>
              <a:t>ADCOP</a:t>
            </a:r>
            <a:r>
              <a:rPr lang="zh-CN" altLang="en-US" dirty="0"/>
              <a:t>，且现有的完备搜索算法均依赖于剪枝来保证隐私性，因此，提出一种使用伪树作为通信结构的基于</a:t>
            </a:r>
            <a:r>
              <a:rPr lang="zh-CN" altLang="en-US" sz="1200" dirty="0">
                <a:latin typeface="宋体" panose="02010600030101010101" pitchFamily="2" charset="-122"/>
                <a:ea typeface="+mn-ea"/>
              </a:rPr>
              <a:t>推混合的</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求解算法，即</a:t>
            </a:r>
            <a:r>
              <a:rPr lang="en-US" altLang="zh-CN" sz="1200" dirty="0" err="1">
                <a:latin typeface="宋体" panose="02010600030101010101" pitchFamily="2" charset="-122"/>
                <a:ea typeface="+mn-ea"/>
              </a:rPr>
              <a:t>AsymDPOP</a:t>
            </a:r>
            <a:r>
              <a:rPr lang="zh-CN" altLang="en-US" sz="1200" dirty="0">
                <a:latin typeface="宋体" panose="02010600030101010101" pitchFamily="2" charset="-122"/>
                <a:ea typeface="+mn-ea"/>
              </a:rPr>
              <a:t>。该算法通过执行单面的推理来获得子树的下界，所得下界将在搜索阶段帮助算法提前剪枝。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27</a:t>
            </a:fld>
            <a:endParaRPr lang="zh-CN" altLang="en-US"/>
          </a:p>
        </p:txBody>
      </p:sp>
    </p:spTree>
    <p:extLst>
      <p:ext uri="{BB962C8B-B14F-4D97-AF65-F5344CB8AC3E}">
        <p14:creationId xmlns:p14="http://schemas.microsoft.com/office/powerpoint/2010/main" val="4014026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考虑到完备推理算法无法直接求解</a:t>
            </a:r>
            <a:r>
              <a:rPr lang="en-US" altLang="zh-CN" dirty="0"/>
              <a:t>ADCOP</a:t>
            </a:r>
            <a:r>
              <a:rPr lang="zh-CN" altLang="en-US" dirty="0"/>
              <a:t>，且现有的完备搜索算法均依赖于剪枝来保证隐私性，因此，提出一种使用伪树作为通信结构的基于</a:t>
            </a:r>
            <a:r>
              <a:rPr lang="zh-CN" altLang="en-US" sz="1200" dirty="0">
                <a:latin typeface="宋体" panose="02010600030101010101" pitchFamily="2" charset="-122"/>
                <a:ea typeface="+mn-ea"/>
              </a:rPr>
              <a:t>推混合的</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求解算法，即</a:t>
            </a:r>
            <a:r>
              <a:rPr lang="en-US" altLang="zh-CN" sz="1200" dirty="0" err="1">
                <a:latin typeface="宋体" panose="02010600030101010101" pitchFamily="2" charset="-122"/>
                <a:ea typeface="+mn-ea"/>
              </a:rPr>
              <a:t>AsymDPOP</a:t>
            </a:r>
            <a:r>
              <a:rPr lang="zh-CN" altLang="en-US" sz="1200" dirty="0">
                <a:latin typeface="宋体" panose="02010600030101010101" pitchFamily="2" charset="-122"/>
                <a:ea typeface="+mn-ea"/>
              </a:rPr>
              <a:t>。该算法通过执行单面的推理来获得子树的下界，所得下界将在搜索阶段帮助算法提前剪枝。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28</a:t>
            </a:fld>
            <a:endParaRPr lang="zh-CN" altLang="en-US"/>
          </a:p>
        </p:txBody>
      </p:sp>
    </p:spTree>
    <p:extLst>
      <p:ext uri="{BB962C8B-B14F-4D97-AF65-F5344CB8AC3E}">
        <p14:creationId xmlns:p14="http://schemas.microsoft.com/office/powerpoint/2010/main" val="1551794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考虑到完备推理算法无法直接求解</a:t>
            </a:r>
            <a:r>
              <a:rPr lang="en-US" altLang="zh-CN" dirty="0"/>
              <a:t>ADCOP</a:t>
            </a:r>
            <a:r>
              <a:rPr lang="zh-CN" altLang="en-US" dirty="0"/>
              <a:t>，且现有的完备搜索算法均依赖于剪枝来保证隐私性，因此，提出一种使用伪树作为通信结构的基于</a:t>
            </a:r>
            <a:r>
              <a:rPr lang="zh-CN" altLang="en-US" sz="1200" dirty="0">
                <a:latin typeface="宋体" panose="02010600030101010101" pitchFamily="2" charset="-122"/>
                <a:ea typeface="+mn-ea"/>
              </a:rPr>
              <a:t>推混合的</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求解算法，即</a:t>
            </a:r>
            <a:r>
              <a:rPr lang="en-US" altLang="zh-CN" sz="1200" dirty="0" err="1">
                <a:latin typeface="宋体" panose="02010600030101010101" pitchFamily="2" charset="-122"/>
                <a:ea typeface="+mn-ea"/>
              </a:rPr>
              <a:t>AsymDPOP</a:t>
            </a:r>
            <a:r>
              <a:rPr lang="zh-CN" altLang="en-US" sz="1200" dirty="0">
                <a:latin typeface="宋体" panose="02010600030101010101" pitchFamily="2" charset="-122"/>
                <a:ea typeface="+mn-ea"/>
              </a:rPr>
              <a:t>。该算法通过执行单面的推理来获得子树的下界，所得下界将在搜索阶段帮助算法提前剪枝。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29</a:t>
            </a:fld>
            <a:endParaRPr lang="zh-CN" altLang="en-US"/>
          </a:p>
        </p:txBody>
      </p:sp>
    </p:spTree>
    <p:extLst>
      <p:ext uri="{BB962C8B-B14F-4D97-AF65-F5344CB8AC3E}">
        <p14:creationId xmlns:p14="http://schemas.microsoft.com/office/powerpoint/2010/main" val="1188455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考虑到完备推理算法无法直接求解</a:t>
            </a:r>
            <a:r>
              <a:rPr lang="en-US" altLang="zh-CN" dirty="0"/>
              <a:t>ADCOP</a:t>
            </a:r>
            <a:r>
              <a:rPr lang="zh-CN" altLang="en-US" dirty="0"/>
              <a:t>，且现有的完备搜索算法均依赖于剪枝来保证隐私性，因此，提出一种使用伪树作为通信结构的基于</a:t>
            </a:r>
            <a:r>
              <a:rPr lang="zh-CN" altLang="en-US" sz="1200" dirty="0">
                <a:latin typeface="宋体" panose="02010600030101010101" pitchFamily="2" charset="-122"/>
                <a:ea typeface="+mn-ea"/>
              </a:rPr>
              <a:t>推混合的</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求解算法，即</a:t>
            </a:r>
            <a:r>
              <a:rPr lang="en-US" altLang="zh-CN" sz="1200" dirty="0" err="1">
                <a:latin typeface="宋体" panose="02010600030101010101" pitchFamily="2" charset="-122"/>
                <a:ea typeface="+mn-ea"/>
              </a:rPr>
              <a:t>AsymDPOP</a:t>
            </a:r>
            <a:r>
              <a:rPr lang="zh-CN" altLang="en-US" sz="1200" dirty="0">
                <a:latin typeface="宋体" panose="02010600030101010101" pitchFamily="2" charset="-122"/>
                <a:ea typeface="+mn-ea"/>
              </a:rPr>
              <a:t>。该算法通过执行单面的推理来获得子树的下界，所得下界将在搜索阶段帮助算法提前剪枝。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30</a:t>
            </a:fld>
            <a:endParaRPr lang="zh-CN" altLang="en-US"/>
          </a:p>
        </p:txBody>
      </p:sp>
    </p:spTree>
    <p:extLst>
      <p:ext uri="{BB962C8B-B14F-4D97-AF65-F5344CB8AC3E}">
        <p14:creationId xmlns:p14="http://schemas.microsoft.com/office/powerpoint/2010/main" val="1839439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考虑到完备推理算法无法直接求解</a:t>
            </a:r>
            <a:r>
              <a:rPr lang="en-US" altLang="zh-CN" dirty="0"/>
              <a:t>ADCOP</a:t>
            </a:r>
            <a:r>
              <a:rPr lang="zh-CN" altLang="en-US" dirty="0"/>
              <a:t>，且现有的完备搜索算法均依赖于剪枝来保证隐私性，因此，提出一种使用伪树作为通信结构的基于</a:t>
            </a:r>
            <a:r>
              <a:rPr lang="zh-CN" altLang="en-US" sz="1200" dirty="0">
                <a:latin typeface="宋体" panose="02010600030101010101" pitchFamily="2" charset="-122"/>
                <a:ea typeface="+mn-ea"/>
              </a:rPr>
              <a:t>推混合的</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求解算法，即</a:t>
            </a:r>
            <a:r>
              <a:rPr lang="en-US" altLang="zh-CN" sz="1200" dirty="0" err="1">
                <a:latin typeface="宋体" panose="02010600030101010101" pitchFamily="2" charset="-122"/>
                <a:ea typeface="+mn-ea"/>
              </a:rPr>
              <a:t>AsymDPOP</a:t>
            </a:r>
            <a:r>
              <a:rPr lang="zh-CN" altLang="en-US" sz="1200" dirty="0">
                <a:latin typeface="宋体" panose="02010600030101010101" pitchFamily="2" charset="-122"/>
                <a:ea typeface="+mn-ea"/>
              </a:rPr>
              <a:t>。该算法通过执行单面的推理来获得子树的下界，所得下界将在搜索阶段帮助算法提前剪枝。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31</a:t>
            </a:fld>
            <a:endParaRPr lang="zh-CN" altLang="en-US"/>
          </a:p>
        </p:txBody>
      </p:sp>
    </p:spTree>
    <p:extLst>
      <p:ext uri="{BB962C8B-B14F-4D97-AF65-F5344CB8AC3E}">
        <p14:creationId xmlns:p14="http://schemas.microsoft.com/office/powerpoint/2010/main" val="3151338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搜索阶段由四个部分组成。首先通过扩展部分解来有序展开解空间，然后通过暴露父节点和伪父节点的私有代价完成代价累积。与此同时，通过剪枝来压缩解空间和保证隐私性。最后通过回溯来显式地遍历解空间。右边的例子给出了一个没有剪枝和有剪枝的对比</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32</a:t>
            </a:fld>
            <a:endParaRPr lang="zh-CN" altLang="en-US"/>
          </a:p>
        </p:txBody>
      </p:sp>
    </p:spTree>
    <p:extLst>
      <p:ext uri="{BB962C8B-B14F-4D97-AF65-F5344CB8AC3E}">
        <p14:creationId xmlns:p14="http://schemas.microsoft.com/office/powerpoint/2010/main" val="2336562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实验配置与评价指标如下，其中，需要指出的是，由于我们的算法是完备算法，因此代价不是相关的评价指标</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33</a:t>
            </a:fld>
            <a:endParaRPr lang="zh-CN" altLang="en-US"/>
          </a:p>
        </p:txBody>
      </p:sp>
    </p:spTree>
    <p:extLst>
      <p:ext uri="{BB962C8B-B14F-4D97-AF65-F5344CB8AC3E}">
        <p14:creationId xmlns:p14="http://schemas.microsoft.com/office/powerpoint/2010/main" val="95239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多智能体系统是对人类的社会智能建模，而分布式约束优化问题是多智能体系统协作问题的重要建模手段。它可以用于对微网控制、任务调度、灾难响应与救援等场景的建模。但是求解</a:t>
            </a:r>
            <a:r>
              <a:rPr lang="en-US" altLang="zh-CN" dirty="0"/>
              <a:t>DCOPs</a:t>
            </a:r>
            <a:r>
              <a:rPr lang="zh-CN" altLang="en-US" dirty="0"/>
              <a:t>是</a:t>
            </a:r>
            <a:r>
              <a:rPr lang="en-US" altLang="zh-CN" dirty="0"/>
              <a:t>NP</a:t>
            </a:r>
            <a:r>
              <a:rPr lang="zh-CN" altLang="en-US" dirty="0"/>
              <a:t>难的。</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a:t>
            </a:fld>
            <a:endParaRPr lang="zh-CN" altLang="en-US"/>
          </a:p>
        </p:txBody>
      </p:sp>
    </p:spTree>
    <p:extLst>
      <p:ext uri="{BB962C8B-B14F-4D97-AF65-F5344CB8AC3E}">
        <p14:creationId xmlns:p14="http://schemas.microsoft.com/office/powerpoint/2010/main" val="2212496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以下三个实验分别给出了各个算法在求解不同</a:t>
            </a:r>
            <a:r>
              <a:rPr lang="en-US" altLang="zh-CN" dirty="0"/>
              <a:t>Agent</a:t>
            </a:r>
            <a:r>
              <a:rPr lang="zh-CN" altLang="en-US" dirty="0"/>
              <a:t>数、不同密度、不同紧度时的性能，可以看到我们提出的算法在消息数和基本操作数下均明显优于现有的算法</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34</a:t>
            </a:fld>
            <a:endParaRPr lang="zh-CN" altLang="en-US"/>
          </a:p>
        </p:txBody>
      </p:sp>
    </p:spTree>
    <p:extLst>
      <p:ext uri="{BB962C8B-B14F-4D97-AF65-F5344CB8AC3E}">
        <p14:creationId xmlns:p14="http://schemas.microsoft.com/office/powerpoint/2010/main" val="1029124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36</a:t>
            </a:fld>
            <a:endParaRPr lang="zh-CN" altLang="en-US"/>
          </a:p>
        </p:txBody>
      </p:sp>
    </p:spTree>
    <p:extLst>
      <p:ext uri="{BB962C8B-B14F-4D97-AF65-F5344CB8AC3E}">
        <p14:creationId xmlns:p14="http://schemas.microsoft.com/office/powerpoint/2010/main" val="676209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最后一个实验给出了在不同紧度下的泄露比，实验结果表明，我们的算法较其他算法更能保障隐私</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37</a:t>
            </a:fld>
            <a:endParaRPr lang="zh-CN" altLang="en-US"/>
          </a:p>
        </p:txBody>
      </p:sp>
    </p:spTree>
    <p:extLst>
      <p:ext uri="{BB962C8B-B14F-4D97-AF65-F5344CB8AC3E}">
        <p14:creationId xmlns:p14="http://schemas.microsoft.com/office/powerpoint/2010/main" val="3532236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最后一个实验给出了在不同紧度下的泄露比，实验结果表明，我们的算法较其他算法更能保障隐私</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38</a:t>
            </a:fld>
            <a:endParaRPr lang="zh-CN" altLang="en-US"/>
          </a:p>
        </p:txBody>
      </p:sp>
    </p:spTree>
    <p:extLst>
      <p:ext uri="{BB962C8B-B14F-4D97-AF65-F5344CB8AC3E}">
        <p14:creationId xmlns:p14="http://schemas.microsoft.com/office/powerpoint/2010/main" val="2627652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论文的第二个工作是</a:t>
            </a:r>
            <a:r>
              <a:rPr lang="zh-CN" altLang="en-US" sz="1200" dirty="0">
                <a:latin typeface="宋体" panose="02010600030101010101" pitchFamily="2" charset="-122"/>
                <a:ea typeface="+mn-ea"/>
              </a:rPr>
              <a:t>求解非对称分布式约束优化的搜索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推理混合算法</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我将按下面的内容展开</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39</a:t>
            </a:fld>
            <a:endParaRPr lang="zh-CN" altLang="en-US"/>
          </a:p>
        </p:txBody>
      </p:sp>
    </p:spTree>
    <p:extLst>
      <p:ext uri="{BB962C8B-B14F-4D97-AF65-F5344CB8AC3E}">
        <p14:creationId xmlns:p14="http://schemas.microsoft.com/office/powerpoint/2010/main" val="2391881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考虑到完备推理算法无法直接求解</a:t>
            </a:r>
            <a:r>
              <a:rPr lang="en-US" altLang="zh-CN" dirty="0"/>
              <a:t>ADCOP</a:t>
            </a:r>
            <a:r>
              <a:rPr lang="zh-CN" altLang="en-US" dirty="0"/>
              <a:t>，且现有的完备搜索算法均依赖于剪枝来保证隐私性，因此，提出一种使用伪树作为通信结构的基于</a:t>
            </a:r>
            <a:r>
              <a:rPr lang="zh-CN" altLang="en-US" sz="1200" dirty="0">
                <a:latin typeface="宋体" panose="02010600030101010101" pitchFamily="2" charset="-122"/>
                <a:ea typeface="+mn-ea"/>
              </a:rPr>
              <a:t>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推理混合的求解</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的算法，即</a:t>
            </a:r>
            <a:r>
              <a:rPr lang="en-US" altLang="zh-CN" sz="1200" dirty="0">
                <a:latin typeface="宋体" panose="02010600030101010101" pitchFamily="2" charset="-122"/>
                <a:ea typeface="+mn-ea"/>
              </a:rPr>
              <a:t>PT-ISBB</a:t>
            </a:r>
            <a:r>
              <a:rPr lang="zh-CN" altLang="en-US" sz="1200" dirty="0">
                <a:latin typeface="宋体" panose="02010600030101010101" pitchFamily="2" charset="-122"/>
                <a:ea typeface="+mn-ea"/>
              </a:rPr>
              <a:t>。该算法通过执行单面的推理来获得子树的下界，所得下界将在搜索阶段帮助算法提前剪枝。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40</a:t>
            </a:fld>
            <a:endParaRPr lang="zh-CN" altLang="en-US"/>
          </a:p>
        </p:txBody>
      </p:sp>
    </p:spTree>
    <p:extLst>
      <p:ext uri="{BB962C8B-B14F-4D97-AF65-F5344CB8AC3E}">
        <p14:creationId xmlns:p14="http://schemas.microsoft.com/office/powerpoint/2010/main" val="3447907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考虑到完备推理算法无法直接求解</a:t>
            </a:r>
            <a:r>
              <a:rPr lang="en-US" altLang="zh-CN" dirty="0"/>
              <a:t>ADCOP</a:t>
            </a:r>
            <a:r>
              <a:rPr lang="zh-CN" altLang="en-US" dirty="0"/>
              <a:t>，且现有的完备搜索算法均依赖于剪枝来保证隐私性，因此，提出一种使用伪树作为通信结构的基于</a:t>
            </a:r>
            <a:r>
              <a:rPr lang="zh-CN" altLang="en-US" sz="1200" dirty="0">
                <a:latin typeface="宋体" panose="02010600030101010101" pitchFamily="2" charset="-122"/>
                <a:ea typeface="+mn-ea"/>
              </a:rPr>
              <a:t>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推理混合的求解</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的算法，即</a:t>
            </a:r>
            <a:r>
              <a:rPr lang="en-US" altLang="zh-CN" sz="1200" dirty="0">
                <a:latin typeface="宋体" panose="02010600030101010101" pitchFamily="2" charset="-122"/>
                <a:ea typeface="+mn-ea"/>
              </a:rPr>
              <a:t>PT-ISBB</a:t>
            </a:r>
            <a:r>
              <a:rPr lang="zh-CN" altLang="en-US" sz="1200" dirty="0">
                <a:latin typeface="宋体" panose="02010600030101010101" pitchFamily="2" charset="-122"/>
                <a:ea typeface="+mn-ea"/>
              </a:rPr>
              <a:t>。该算法通过执行单面的推理来获得子树的下界，所得下界将在搜索阶段帮助算法提前剪枝。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41</a:t>
            </a:fld>
            <a:endParaRPr lang="zh-CN" altLang="en-US"/>
          </a:p>
        </p:txBody>
      </p:sp>
    </p:spTree>
    <p:extLst>
      <p:ext uri="{BB962C8B-B14F-4D97-AF65-F5344CB8AC3E}">
        <p14:creationId xmlns:p14="http://schemas.microsoft.com/office/powerpoint/2010/main" val="1684154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搜索阶段由四个部分组成。首先通过扩展部分解来有序展开解空间，然后通过暴露父节点和伪父节点的私有代价完成代价累积。与此同时，通过剪枝来压缩解空间和保证隐私性。最后通过回溯来显式地遍历解空间。右边的例子给出了一个没有剪枝和有剪枝的对比</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42</a:t>
            </a:fld>
            <a:endParaRPr lang="zh-CN" altLang="en-US"/>
          </a:p>
        </p:txBody>
      </p:sp>
    </p:spTree>
    <p:extLst>
      <p:ext uri="{BB962C8B-B14F-4D97-AF65-F5344CB8AC3E}">
        <p14:creationId xmlns:p14="http://schemas.microsoft.com/office/powerpoint/2010/main" val="38278440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论文的第二个工作是</a:t>
            </a:r>
            <a:r>
              <a:rPr lang="zh-CN" altLang="en-US" sz="1200" dirty="0">
                <a:latin typeface="宋体" panose="02010600030101010101" pitchFamily="2" charset="-122"/>
                <a:ea typeface="+mn-ea"/>
              </a:rPr>
              <a:t>求解非对称分布式约束优化的搜索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推理混合算法</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我将按下面的内容展开</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43</a:t>
            </a:fld>
            <a:endParaRPr lang="zh-CN" altLang="en-US"/>
          </a:p>
        </p:txBody>
      </p:sp>
    </p:spTree>
    <p:extLst>
      <p:ext uri="{BB962C8B-B14F-4D97-AF65-F5344CB8AC3E}">
        <p14:creationId xmlns:p14="http://schemas.microsoft.com/office/powerpoint/2010/main" val="2105565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考虑到完备推理算法无法直接求解</a:t>
            </a:r>
            <a:r>
              <a:rPr lang="en-US" altLang="zh-CN" dirty="0"/>
              <a:t>ADCOP</a:t>
            </a:r>
            <a:r>
              <a:rPr lang="zh-CN" altLang="en-US" dirty="0"/>
              <a:t>，且现有的完备搜索算法均依赖于剪枝来保证隐私性，因此，提出一种使用伪树作为通信结构的基于</a:t>
            </a:r>
            <a:r>
              <a:rPr lang="zh-CN" altLang="en-US" sz="1200" dirty="0">
                <a:latin typeface="宋体" panose="02010600030101010101" pitchFamily="2" charset="-122"/>
                <a:ea typeface="+mn-ea"/>
              </a:rPr>
              <a:t>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推理混合的求解</a:t>
            </a:r>
            <a:r>
              <a:rPr lang="en-US" altLang="zh-CN" sz="1200" dirty="0">
                <a:latin typeface="宋体" panose="02010600030101010101" pitchFamily="2" charset="-122"/>
                <a:ea typeface="+mn-ea"/>
              </a:rPr>
              <a:t>ADCOP</a:t>
            </a:r>
            <a:r>
              <a:rPr lang="zh-CN" altLang="en-US" sz="1200" dirty="0">
                <a:latin typeface="宋体" panose="02010600030101010101" pitchFamily="2" charset="-122"/>
                <a:ea typeface="+mn-ea"/>
              </a:rPr>
              <a:t>的算法，即</a:t>
            </a:r>
            <a:r>
              <a:rPr lang="en-US" altLang="zh-CN" sz="1200" dirty="0">
                <a:latin typeface="宋体" panose="02010600030101010101" pitchFamily="2" charset="-122"/>
                <a:ea typeface="+mn-ea"/>
              </a:rPr>
              <a:t>PT-ISBB</a:t>
            </a:r>
            <a:r>
              <a:rPr lang="zh-CN" altLang="en-US" sz="1200" dirty="0">
                <a:latin typeface="宋体" panose="02010600030101010101" pitchFamily="2" charset="-122"/>
                <a:ea typeface="+mn-ea"/>
              </a:rPr>
              <a:t>。该算法通过执行单面的推理来获得子树的下界，所得下界将在搜索阶段帮助算法提前剪枝。</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44</a:t>
            </a:fld>
            <a:endParaRPr lang="zh-CN" altLang="en-US"/>
          </a:p>
        </p:txBody>
      </p:sp>
    </p:spTree>
    <p:extLst>
      <p:ext uri="{BB962C8B-B14F-4D97-AF65-F5344CB8AC3E}">
        <p14:creationId xmlns:p14="http://schemas.microsoft.com/office/powerpoint/2010/main" val="22919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DCOP</a:t>
            </a:r>
            <a:r>
              <a:rPr lang="zh-CN" altLang="en-US" dirty="0"/>
              <a:t>可以用一个四元组定义。即</a:t>
            </a:r>
            <a:r>
              <a:rPr lang="en-US" altLang="zh-CN" dirty="0"/>
              <a:t>Agent</a:t>
            </a:r>
            <a:r>
              <a:rPr lang="zh-CN" altLang="en-US" dirty="0"/>
              <a:t>集合，变量集合，值域集合和约束代价函数集合。其中我们假设一个</a:t>
            </a:r>
            <a:r>
              <a:rPr lang="en-US" altLang="zh-CN" dirty="0"/>
              <a:t>Agent</a:t>
            </a:r>
            <a:r>
              <a:rPr lang="zh-CN" altLang="en-US" dirty="0"/>
              <a:t>仅控制一个变量，且所有约束均为二元约束关系。问题的求解目标是选择一组赋值使得约束代价之和最小。右图给出了一个图着色建模成</a:t>
            </a:r>
            <a:r>
              <a:rPr lang="en-US" altLang="zh-CN" dirty="0"/>
              <a:t>DCOP</a:t>
            </a:r>
            <a:r>
              <a:rPr lang="zh-CN" altLang="en-US" dirty="0"/>
              <a:t>的例子。三块地域分别为变量</a:t>
            </a:r>
            <a:r>
              <a:rPr lang="en-US" altLang="zh-CN" dirty="0"/>
              <a:t>x1 x2 x3. </a:t>
            </a:r>
            <a:r>
              <a:rPr lang="zh-CN" altLang="en-US" dirty="0"/>
              <a:t>每个变量可以从值域蓝绿黄中选值，若相邻地块颜色一样则造成代价</a:t>
            </a:r>
            <a:r>
              <a:rPr lang="en-US" altLang="zh-CN" dirty="0"/>
              <a:t>1</a:t>
            </a:r>
            <a:r>
              <a:rPr lang="zh-CN" altLang="en-US" dirty="0"/>
              <a:t>，而问题的目标是为各个地块涂色使得相邻地块颜色不同，即整体代价为</a:t>
            </a:r>
            <a:r>
              <a:rPr lang="en-US" altLang="zh-CN" dirty="0"/>
              <a:t>0</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4</a:t>
            </a:fld>
            <a:endParaRPr lang="zh-CN" altLang="en-US"/>
          </a:p>
        </p:txBody>
      </p:sp>
    </p:spTree>
    <p:extLst>
      <p:ext uri="{BB962C8B-B14F-4D97-AF65-F5344CB8AC3E}">
        <p14:creationId xmlns:p14="http://schemas.microsoft.com/office/powerpoint/2010/main" val="180435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搜索阶段由四个部分组成。首先通过扩展部分解来有序展开解空间，然后通过暴露父节点和伪父节点的私有代价完成代价累积。与此同时，通过剪枝来压缩解空间和保证隐私性。最后通过回溯来显式地遍历解空间。右边的例子给出了一个没有剪枝和有剪枝的对比</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45</a:t>
            </a:fld>
            <a:endParaRPr lang="zh-CN" altLang="en-US"/>
          </a:p>
        </p:txBody>
      </p:sp>
    </p:spTree>
    <p:extLst>
      <p:ext uri="{BB962C8B-B14F-4D97-AF65-F5344CB8AC3E}">
        <p14:creationId xmlns:p14="http://schemas.microsoft.com/office/powerpoint/2010/main" val="608630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实验配置与评价指标如下，其中，需要指出的是，由于我们的算法是完备算法，因此代价不是相关的评价指标</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46</a:t>
            </a:fld>
            <a:endParaRPr lang="zh-CN" altLang="en-US"/>
          </a:p>
        </p:txBody>
      </p:sp>
    </p:spTree>
    <p:extLst>
      <p:ext uri="{BB962C8B-B14F-4D97-AF65-F5344CB8AC3E}">
        <p14:creationId xmlns:p14="http://schemas.microsoft.com/office/powerpoint/2010/main" val="406853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研究点</a:t>
            </a:r>
            <a:r>
              <a:rPr lang="en-US" altLang="zh-CN" dirty="0"/>
              <a:t>1</a:t>
            </a:r>
            <a:r>
              <a:rPr lang="zh-CN" altLang="en-US" dirty="0"/>
              <a:t>是</a:t>
            </a:r>
            <a:r>
              <a:rPr lang="zh-CN" altLang="en-US" sz="1200" dirty="0">
                <a:latin typeface="宋体" panose="02010600030101010101" pitchFamily="2" charset="-122"/>
                <a:ea typeface="+mn-ea"/>
              </a:rPr>
              <a:t>求解非对称分布式约束优化的搜索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推理混合算法</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我将按下面的内容展开</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49</a:t>
            </a:fld>
            <a:endParaRPr lang="zh-CN" altLang="en-US"/>
          </a:p>
        </p:txBody>
      </p:sp>
    </p:spTree>
    <p:extLst>
      <p:ext uri="{BB962C8B-B14F-4D97-AF65-F5344CB8AC3E}">
        <p14:creationId xmlns:p14="http://schemas.microsoft.com/office/powerpoint/2010/main" val="1322914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研究点</a:t>
            </a:r>
            <a:r>
              <a:rPr lang="en-US" altLang="zh-CN" dirty="0"/>
              <a:t>1</a:t>
            </a:r>
            <a:r>
              <a:rPr lang="zh-CN" altLang="en-US" dirty="0"/>
              <a:t>是</a:t>
            </a:r>
            <a:r>
              <a:rPr lang="zh-CN" altLang="en-US" sz="1200" dirty="0">
                <a:latin typeface="宋体" panose="02010600030101010101" pitchFamily="2" charset="-122"/>
                <a:ea typeface="+mn-ea"/>
              </a:rPr>
              <a:t>求解非对称分布式约束优化的搜索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推理混合算法</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我将按下面的内容展开</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50</a:t>
            </a:fld>
            <a:endParaRPr lang="zh-CN" altLang="en-US"/>
          </a:p>
        </p:txBody>
      </p:sp>
    </p:spTree>
    <p:extLst>
      <p:ext uri="{BB962C8B-B14F-4D97-AF65-F5344CB8AC3E}">
        <p14:creationId xmlns:p14="http://schemas.microsoft.com/office/powerpoint/2010/main" val="13816830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研究点</a:t>
            </a:r>
            <a:r>
              <a:rPr lang="en-US" altLang="zh-CN" dirty="0"/>
              <a:t>1</a:t>
            </a:r>
            <a:r>
              <a:rPr lang="zh-CN" altLang="en-US" dirty="0"/>
              <a:t>是</a:t>
            </a:r>
            <a:r>
              <a:rPr lang="zh-CN" altLang="en-US" sz="1200" dirty="0">
                <a:latin typeface="宋体" panose="02010600030101010101" pitchFamily="2" charset="-122"/>
                <a:ea typeface="+mn-ea"/>
              </a:rPr>
              <a:t>求解非对称分布式约束优化的搜索</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推理混合算法</a:t>
            </a:r>
            <a:r>
              <a:rPr lang="en-US" altLang="zh-CN" sz="1200" dirty="0">
                <a:latin typeface="宋体" panose="02010600030101010101" pitchFamily="2" charset="-122"/>
                <a:ea typeface="+mn-ea"/>
              </a:rPr>
              <a:t>,</a:t>
            </a:r>
            <a:r>
              <a:rPr lang="zh-CN" altLang="en-US" sz="1200" dirty="0">
                <a:latin typeface="宋体" panose="02010600030101010101" pitchFamily="2" charset="-122"/>
                <a:ea typeface="+mn-ea"/>
              </a:rPr>
              <a:t>我将按下面的内容展开</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51</a:t>
            </a:fld>
            <a:endParaRPr lang="zh-CN" altLang="en-US"/>
          </a:p>
        </p:txBody>
      </p:sp>
    </p:spTree>
    <p:extLst>
      <p:ext uri="{BB962C8B-B14F-4D97-AF65-F5344CB8AC3E}">
        <p14:creationId xmlns:p14="http://schemas.microsoft.com/office/powerpoint/2010/main" val="1166081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非对称分布式约束优化问题是</a:t>
            </a:r>
            <a:r>
              <a:rPr lang="en-US" altLang="zh-CN" dirty="0"/>
              <a:t>DCOP</a:t>
            </a:r>
            <a:r>
              <a:rPr lang="zh-CN" altLang="en-US" dirty="0"/>
              <a:t>的非对称扩展，其主要特点是</a:t>
            </a:r>
            <a:r>
              <a:rPr lang="zh-CN" altLang="en-US" sz="1200" b="1" u="sng" kern="1200" dirty="0">
                <a:solidFill>
                  <a:schemeClr val="tx1"/>
                </a:solidFill>
                <a:latin typeface="+mn-lt"/>
                <a:ea typeface="+mn-ea"/>
                <a:cs typeface="+mn-cs"/>
              </a:rPr>
              <a:t>同一个约束函数给约束各方的代价不同</a:t>
            </a:r>
            <a:r>
              <a:rPr lang="en-US" altLang="zh-CN" sz="1200" b="1" u="sng" kern="1200" dirty="0">
                <a:solidFill>
                  <a:schemeClr val="tx1"/>
                </a:solidFill>
                <a:latin typeface="+mn-lt"/>
                <a:ea typeface="+mn-ea"/>
                <a:cs typeface="+mn-cs"/>
              </a:rPr>
              <a:t>, </a:t>
            </a:r>
            <a:r>
              <a:rPr lang="zh-CN" altLang="en-US" sz="1200" b="0" u="none" kern="1200" dirty="0">
                <a:solidFill>
                  <a:schemeClr val="tx1"/>
                </a:solidFill>
                <a:latin typeface="+mn-lt"/>
                <a:ea typeface="+mn-ea"/>
                <a:cs typeface="+mn-cs"/>
              </a:rPr>
              <a:t>所以全局信息更加难以收集，且算法必须尽可能避免泄露私有代价</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5</a:t>
            </a:fld>
            <a:endParaRPr lang="zh-CN" altLang="en-US"/>
          </a:p>
        </p:txBody>
      </p:sp>
    </p:spTree>
    <p:extLst>
      <p:ext uri="{BB962C8B-B14F-4D97-AF65-F5344CB8AC3E}">
        <p14:creationId xmlns:p14="http://schemas.microsoft.com/office/powerpoint/2010/main" val="4246221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ADCOP</a:t>
            </a:r>
            <a:r>
              <a:rPr lang="zh-CN" altLang="en-US" dirty="0"/>
              <a:t>在</a:t>
            </a:r>
            <a:r>
              <a:rPr lang="en-US" altLang="zh-CN" dirty="0"/>
              <a:t>DCOP</a:t>
            </a:r>
            <a:r>
              <a:rPr lang="zh-CN" altLang="en-US" dirty="0"/>
              <a:t>的基础上加入了非对称约束代价函数。如在右图中，当</a:t>
            </a:r>
            <a:r>
              <a:rPr lang="en-US" altLang="zh-CN" dirty="0"/>
              <a:t>x1</a:t>
            </a:r>
            <a:r>
              <a:rPr lang="zh-CN" altLang="en-US" dirty="0"/>
              <a:t>和</a:t>
            </a:r>
            <a:r>
              <a:rPr lang="en-US" altLang="zh-CN" dirty="0"/>
              <a:t>x2</a:t>
            </a:r>
            <a:r>
              <a:rPr lang="zh-CN" altLang="en-US" dirty="0"/>
              <a:t>都取</a:t>
            </a:r>
            <a:r>
              <a:rPr lang="en-US" altLang="zh-CN" dirty="0"/>
              <a:t>0</a:t>
            </a:r>
            <a:r>
              <a:rPr lang="zh-CN" altLang="en-US" dirty="0"/>
              <a:t>时，约束</a:t>
            </a:r>
            <a:r>
              <a:rPr lang="en-US" altLang="zh-CN" dirty="0"/>
              <a:t>f12</a:t>
            </a:r>
            <a:r>
              <a:rPr lang="zh-CN" altLang="en-US" dirty="0"/>
              <a:t>给</a:t>
            </a:r>
            <a:r>
              <a:rPr lang="en-US" altLang="zh-CN" dirty="0"/>
              <a:t>x1</a:t>
            </a:r>
            <a:r>
              <a:rPr lang="zh-CN" altLang="en-US" dirty="0"/>
              <a:t>和</a:t>
            </a:r>
            <a:r>
              <a:rPr lang="en-US" altLang="zh-CN" dirty="0"/>
              <a:t>x2</a:t>
            </a:r>
            <a:r>
              <a:rPr lang="zh-CN" altLang="en-US" dirty="0"/>
              <a:t>的代价分别是</a:t>
            </a:r>
            <a:r>
              <a:rPr lang="en-US" altLang="zh-CN" dirty="0"/>
              <a:t>5</a:t>
            </a:r>
            <a:r>
              <a:rPr lang="zh-CN" altLang="en-US" dirty="0"/>
              <a:t>和</a:t>
            </a:r>
            <a:r>
              <a:rPr lang="en-US" altLang="zh-CN" dirty="0"/>
              <a:t>1</a:t>
            </a:r>
            <a:endParaRPr lang="zh-CN" altLang="en-US" dirty="0"/>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6</a:t>
            </a:fld>
            <a:endParaRPr lang="zh-CN" altLang="en-US"/>
          </a:p>
        </p:txBody>
      </p:sp>
    </p:spTree>
    <p:extLst>
      <p:ext uri="{BB962C8B-B14F-4D97-AF65-F5344CB8AC3E}">
        <p14:creationId xmlns:p14="http://schemas.microsoft.com/office/powerpoint/2010/main" val="47595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通信结构对问题解空间的有序组织，让算法不重不漏地遍历所有解空间。也是</a:t>
            </a:r>
            <a:r>
              <a:rPr lang="en-US" altLang="zh-CN" dirty="0"/>
              <a:t>Agent</a:t>
            </a:r>
            <a:r>
              <a:rPr lang="zh-CN" altLang="en-US" dirty="0"/>
              <a:t>间的有序排列，它</a:t>
            </a:r>
            <a:r>
              <a:rPr lang="en-US" altLang="zh-CN" dirty="0"/>
              <a:t>xxx</a:t>
            </a:r>
            <a:r>
              <a:rPr lang="zh-CN" altLang="en-US" dirty="0"/>
              <a:t>，其中由于基于伪树的通信结构具有较强的并发性，因此被广泛地使用。</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7</a:t>
            </a:fld>
            <a:endParaRPr lang="zh-CN" altLang="en-US"/>
          </a:p>
        </p:txBody>
      </p:sp>
    </p:spTree>
    <p:extLst>
      <p:ext uri="{BB962C8B-B14F-4D97-AF65-F5344CB8AC3E}">
        <p14:creationId xmlns:p14="http://schemas.microsoft.com/office/powerpoint/2010/main" val="376111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DCOP</a:t>
            </a:r>
            <a:r>
              <a:rPr lang="zh-CN" altLang="en-US" dirty="0"/>
              <a:t>求解算法大致可以分为完备算法和非完备算法。其中，前者可以保证求得最优解；后者则不保证解的最优性。</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8</a:t>
            </a:fld>
            <a:endParaRPr lang="zh-CN" altLang="en-US"/>
          </a:p>
        </p:txBody>
      </p:sp>
    </p:spTree>
    <p:extLst>
      <p:ext uri="{BB962C8B-B14F-4D97-AF65-F5344CB8AC3E}">
        <p14:creationId xmlns:p14="http://schemas.microsoft.com/office/powerpoint/2010/main" val="193040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ADCOP</a:t>
            </a:r>
            <a:r>
              <a:rPr lang="zh-CN" altLang="en-US" dirty="0"/>
              <a:t>主要的求解思路包括转换为</a:t>
            </a:r>
            <a:r>
              <a:rPr lang="en-US" altLang="zh-CN" dirty="0"/>
              <a:t>DCOP</a:t>
            </a:r>
            <a:r>
              <a:rPr lang="zh-CN" altLang="en-US" dirty="0"/>
              <a:t>和直接求解</a:t>
            </a:r>
            <a:r>
              <a:rPr lang="en-US" altLang="zh-CN" dirty="0"/>
              <a:t>ADCOP</a:t>
            </a:r>
            <a:r>
              <a:rPr lang="zh-CN" altLang="en-US" dirty="0"/>
              <a:t>两大类，但由于模型转换会带来严重的隐私性问题，因此直接求解</a:t>
            </a:r>
            <a:r>
              <a:rPr lang="en-US" altLang="zh-CN" dirty="0"/>
              <a:t>ADCOP</a:t>
            </a:r>
            <a:r>
              <a:rPr lang="zh-CN" altLang="en-US" dirty="0"/>
              <a:t>是当前算法研究的主流。此外现有</a:t>
            </a:r>
            <a:r>
              <a:rPr lang="en-US" altLang="zh-CN" dirty="0"/>
              <a:t>ADCOP</a:t>
            </a:r>
            <a:r>
              <a:rPr lang="zh-CN" altLang="en-US" dirty="0"/>
              <a:t>求解算法大多为</a:t>
            </a:r>
            <a:r>
              <a:rPr lang="en-US" altLang="zh-CN" dirty="0"/>
              <a:t>DCOP</a:t>
            </a:r>
            <a:r>
              <a:rPr lang="zh-CN" altLang="en-US" dirty="0"/>
              <a:t>算法的扩展。</a:t>
            </a:r>
          </a:p>
        </p:txBody>
      </p:sp>
      <p:sp>
        <p:nvSpPr>
          <p:cNvPr id="4" name="灯片编号占位符 3"/>
          <p:cNvSpPr>
            <a:spLocks noGrp="1"/>
          </p:cNvSpPr>
          <p:nvPr>
            <p:ph type="sldNum" sz="quarter" idx="10"/>
          </p:nvPr>
        </p:nvSpPr>
        <p:spPr/>
        <p:txBody>
          <a:bodyPr/>
          <a:lstStyle/>
          <a:p>
            <a:pPr>
              <a:defRPr/>
            </a:pPr>
            <a:fld id="{45C73ABE-A0CE-46AF-9F75-E472CB2742B6}" type="slidenum">
              <a:rPr lang="zh-CN" altLang="en-US" smtClean="0"/>
              <a:pPr>
                <a:defRPr/>
              </a:pPr>
              <a:t>9</a:t>
            </a:fld>
            <a:endParaRPr lang="zh-CN" altLang="en-US"/>
          </a:p>
        </p:txBody>
      </p:sp>
    </p:spTree>
    <p:extLst>
      <p:ext uri="{BB962C8B-B14F-4D97-AF65-F5344CB8AC3E}">
        <p14:creationId xmlns:p14="http://schemas.microsoft.com/office/powerpoint/2010/main" val="3104904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descr="重庆大学校徽"/>
          <p:cNvPicPr>
            <a:picLocks noChangeAspect="1" noChangeArrowheads="1"/>
          </p:cNvPicPr>
          <p:nvPr userDrawn="1"/>
        </p:nvPicPr>
        <p:blipFill>
          <a:blip r:embed="rId2"/>
          <a:srcRect/>
          <a:stretch>
            <a:fillRect/>
          </a:stretch>
        </p:blipFill>
        <p:spPr bwMode="auto">
          <a:xfrm>
            <a:off x="914400" y="533400"/>
            <a:ext cx="838200" cy="808038"/>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5" name="AutoShape 7"/>
          <p:cNvSpPr>
            <a:spLocks noChangeArrowheads="1"/>
          </p:cNvSpPr>
          <p:nvPr/>
        </p:nvSpPr>
        <p:spPr bwMode="auto">
          <a:xfrm>
            <a:off x="685800" y="274320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 name="TextBox 8"/>
          <p:cNvSpPr txBox="1">
            <a:spLocks noChangeArrowheads="1"/>
          </p:cNvSpPr>
          <p:nvPr userDrawn="1"/>
        </p:nvSpPr>
        <p:spPr bwMode="auto">
          <a:xfrm>
            <a:off x="1752600" y="533400"/>
            <a:ext cx="7086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defRPr/>
            </a:pPr>
            <a:r>
              <a:rPr lang="zh-CN" altLang="en-US" sz="4000" dirty="0">
                <a:solidFill>
                  <a:srgbClr val="C00000"/>
                </a:solidFill>
                <a:latin typeface="华文行楷" panose="02010800040101010101" pitchFamily="2" charset="-122"/>
                <a:ea typeface="华文行楷" panose="02010800040101010101" pitchFamily="2" charset="-122"/>
              </a:rPr>
              <a:t>重庆大学博士研究生开题报告</a:t>
            </a:r>
          </a:p>
        </p:txBody>
      </p:sp>
      <p:sp>
        <p:nvSpPr>
          <p:cNvPr id="8194" name="Rectangle 2"/>
          <p:cNvSpPr>
            <a:spLocks noGrp="1" noChangeArrowheads="1"/>
          </p:cNvSpPr>
          <p:nvPr>
            <p:ph type="ctrTitle"/>
          </p:nvPr>
        </p:nvSpPr>
        <p:spPr>
          <a:xfrm>
            <a:off x="685800" y="1371600"/>
            <a:ext cx="7772400" cy="1371600"/>
          </a:xfrm>
        </p:spPr>
        <p:txBody>
          <a:bodyPr/>
          <a:lstStyle>
            <a:lvl1pPr>
              <a:defRPr sz="3200" b="0">
                <a:latin typeface="Britannic Bold" pitchFamily="34" charset="0"/>
                <a:ea typeface="华文行楷" pitchFamily="2" charset="-122"/>
              </a:defRPr>
            </a:lvl1pPr>
          </a:lstStyle>
          <a:p>
            <a:r>
              <a:rPr lang="zh-CN" altLang="en-US" dirty="0"/>
              <a:t>单击此处编辑母版标题样式</a:t>
            </a:r>
          </a:p>
        </p:txBody>
      </p:sp>
      <p:sp>
        <p:nvSpPr>
          <p:cNvPr id="8195" name="Rectangle 3"/>
          <p:cNvSpPr>
            <a:spLocks noGrp="1" noChangeArrowheads="1"/>
          </p:cNvSpPr>
          <p:nvPr>
            <p:ph type="subTitle" idx="1"/>
          </p:nvPr>
        </p:nvSpPr>
        <p:spPr>
          <a:xfrm>
            <a:off x="1371600" y="4114800"/>
            <a:ext cx="7010400" cy="1600200"/>
          </a:xfrm>
        </p:spPr>
        <p:txBody>
          <a:bodyPr/>
          <a:lstStyle>
            <a:lvl1pPr marL="0" indent="0" algn="r">
              <a:buFont typeface="Wingdings" pitchFamily="2" charset="2"/>
              <a:buNone/>
              <a:defRPr sz="2600">
                <a:ea typeface="华文行楷" pitchFamily="2" charset="-122"/>
              </a:defRPr>
            </a:lvl1pPr>
          </a:lstStyle>
          <a:p>
            <a:r>
              <a:rPr lang="zh-CN" altLang="en-US"/>
              <a:t>单击此处编辑母版副标题样式</a:t>
            </a:r>
          </a:p>
        </p:txBody>
      </p:sp>
    </p:spTree>
    <p:extLst>
      <p:ext uri="{BB962C8B-B14F-4D97-AF65-F5344CB8AC3E}">
        <p14:creationId xmlns:p14="http://schemas.microsoft.com/office/powerpoint/2010/main" val="378638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286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1" y="304800"/>
            <a:ext cx="20193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304800"/>
            <a:ext cx="59055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6365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1"/>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1"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8638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777233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3350245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54475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1404434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2927305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191115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192210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304800"/>
            <a:ext cx="8001000" cy="685800"/>
          </a:xfrm>
        </p:spPr>
        <p:txBody>
          <a:bodyPr/>
          <a:lstStyle/>
          <a:p>
            <a:r>
              <a:rPr lang="zh-CN" altLang="en-US"/>
              <a:t>单击此处编辑母版标题样式</a:t>
            </a:r>
          </a:p>
        </p:txBody>
      </p:sp>
      <p:sp>
        <p:nvSpPr>
          <p:cNvPr id="3" name="内容占位符 2"/>
          <p:cNvSpPr>
            <a:spLocks noGrp="1"/>
          </p:cNvSpPr>
          <p:nvPr>
            <p:ph idx="1"/>
          </p:nvPr>
        </p:nvSpPr>
        <p:spPr>
          <a:xfrm>
            <a:off x="609600" y="1295400"/>
            <a:ext cx="8153400" cy="51816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81694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1208179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3936628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3167118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472C6F-63F8-4036-AE05-E3A48793E6B2}"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279838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3362394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1565880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2731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3621733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12556040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271592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097693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3081876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4876828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3451656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22198171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78FF01-3FE9-4D8B-8ADE-AA57C957ACA3}" type="datetimeFigureOut">
              <a:rPr lang="zh-CN" altLang="en-US" smtClean="0"/>
              <a:t>2021-08-16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361486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10101"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6015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677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1059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3733800" y="6381750"/>
            <a:ext cx="4876800" cy="476250"/>
          </a:xfrm>
          <a:prstGeom prst="rect">
            <a:avLst/>
          </a:prstGeom>
        </p:spPr>
        <p:txBody>
          <a:bodyPr/>
          <a:lstStyle>
            <a:lvl1pPr>
              <a:defRPr/>
            </a:lvl1pPr>
          </a:lstStyle>
          <a:p>
            <a:pPr>
              <a:defRPr/>
            </a:pPr>
            <a:endParaRPr lang="zh-CN" altLang="en-US"/>
          </a:p>
        </p:txBody>
      </p:sp>
    </p:spTree>
    <p:extLst>
      <p:ext uri="{BB962C8B-B14F-4D97-AF65-F5344CB8AC3E}">
        <p14:creationId xmlns:p14="http://schemas.microsoft.com/office/powerpoint/2010/main" val="27796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8001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307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09600" y="3048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3"/>
          <p:cNvSpPr>
            <a:spLocks noGrp="1" noChangeArrowheads="1"/>
          </p:cNvSpPr>
          <p:nvPr>
            <p:ph type="body" idx="1"/>
          </p:nvPr>
        </p:nvSpPr>
        <p:spPr bwMode="auto">
          <a:xfrm>
            <a:off x="609600" y="1295400"/>
            <a:ext cx="8077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AutoShape 4"/>
          <p:cNvSpPr>
            <a:spLocks noChangeArrowheads="1"/>
          </p:cNvSpPr>
          <p:nvPr/>
        </p:nvSpPr>
        <p:spPr bwMode="auto">
          <a:xfrm>
            <a:off x="609600" y="1066800"/>
            <a:ext cx="7958138"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30" name="Line 5"/>
          <p:cNvSpPr>
            <a:spLocks noChangeShapeType="1"/>
          </p:cNvSpPr>
          <p:nvPr/>
        </p:nvSpPr>
        <p:spPr bwMode="auto">
          <a:xfrm flipV="1">
            <a:off x="838200" y="6553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165" r:id="rId1"/>
    <p:sldLayoutId id="2147484155" r:id="rId2"/>
    <p:sldLayoutId id="2147484156" r:id="rId3"/>
    <p:sldLayoutId id="2147484157" r:id="rId4"/>
    <p:sldLayoutId id="2147484158" r:id="rId5"/>
    <p:sldLayoutId id="2147484159" r:id="rId6"/>
    <p:sldLayoutId id="2147484166" r:id="rId7"/>
    <p:sldLayoutId id="2147484160" r:id="rId8"/>
    <p:sldLayoutId id="2147484161" r:id="rId9"/>
    <p:sldLayoutId id="2147484162" r:id="rId10"/>
    <p:sldLayoutId id="2147484163" r:id="rId11"/>
    <p:sldLayoutId id="2147484164" r:id="rId12"/>
  </p:sldLayoutIdLst>
  <p:hf hdr="0" ftr="0" dt="0"/>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2pPr>
      <a:lvl3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3pPr>
      <a:lvl4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4pPr>
      <a:lvl5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5pPr>
      <a:lvl6pPr marL="457200" algn="l" rtl="0" fontAlgn="base">
        <a:spcBef>
          <a:spcPct val="0"/>
        </a:spcBef>
        <a:spcAft>
          <a:spcPct val="0"/>
        </a:spcAft>
        <a:defRPr sz="3000" b="1">
          <a:solidFill>
            <a:schemeClr val="tx2"/>
          </a:solidFill>
          <a:latin typeface="Times New Roman" pitchFamily="18" charset="0"/>
          <a:ea typeface="华文楷体" pitchFamily="2" charset="-122"/>
        </a:defRPr>
      </a:lvl6pPr>
      <a:lvl7pPr marL="914400" algn="l" rtl="0" fontAlgn="base">
        <a:spcBef>
          <a:spcPct val="0"/>
        </a:spcBef>
        <a:spcAft>
          <a:spcPct val="0"/>
        </a:spcAft>
        <a:defRPr sz="3000" b="1">
          <a:solidFill>
            <a:schemeClr val="tx2"/>
          </a:solidFill>
          <a:latin typeface="Times New Roman" pitchFamily="18" charset="0"/>
          <a:ea typeface="华文楷体" pitchFamily="2" charset="-122"/>
        </a:defRPr>
      </a:lvl7pPr>
      <a:lvl8pPr marL="1371600" algn="l" rtl="0" fontAlgn="base">
        <a:spcBef>
          <a:spcPct val="0"/>
        </a:spcBef>
        <a:spcAft>
          <a:spcPct val="0"/>
        </a:spcAft>
        <a:defRPr sz="3000" b="1">
          <a:solidFill>
            <a:schemeClr val="tx2"/>
          </a:solidFill>
          <a:latin typeface="Times New Roman" pitchFamily="18" charset="0"/>
          <a:ea typeface="华文楷体" pitchFamily="2" charset="-122"/>
        </a:defRPr>
      </a:lvl8pPr>
      <a:lvl9pPr marL="1828800" algn="l" rtl="0" fontAlgn="base">
        <a:spcBef>
          <a:spcPct val="0"/>
        </a:spcBef>
        <a:spcAft>
          <a:spcPct val="0"/>
        </a:spcAft>
        <a:defRPr sz="3000" b="1">
          <a:solidFill>
            <a:schemeClr val="tx2"/>
          </a:solidFill>
          <a:latin typeface="Times New Roman" pitchFamily="18" charset="0"/>
          <a:ea typeface="华文楷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8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宋体"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400">
          <a:solidFill>
            <a:schemeClr val="tx1"/>
          </a:solidFill>
          <a:latin typeface="+mn-lt"/>
          <a:ea typeface="宋体"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宋体"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mn-lt"/>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400">
          <a:solidFill>
            <a:schemeClr val="tx1"/>
          </a:solidFill>
          <a:latin typeface="+mn-lt"/>
          <a:ea typeface="宋体" pitchFamily="2" charset="-122"/>
        </a:defRPr>
      </a:lvl6pPr>
      <a:lvl7pPr marL="3008313" indent="-398463" algn="l" rtl="0" fontAlgn="base">
        <a:spcBef>
          <a:spcPct val="25000"/>
        </a:spcBef>
        <a:spcAft>
          <a:spcPct val="0"/>
        </a:spcAft>
        <a:buClr>
          <a:schemeClr val="accent2"/>
        </a:buClr>
        <a:buFont typeface="Wingdings" pitchFamily="2" charset="2"/>
        <a:buChar char="§"/>
        <a:defRPr sz="1400">
          <a:solidFill>
            <a:schemeClr val="tx1"/>
          </a:solidFill>
          <a:latin typeface="+mn-lt"/>
          <a:ea typeface="宋体" pitchFamily="2" charset="-122"/>
        </a:defRPr>
      </a:lvl7pPr>
      <a:lvl8pPr marL="3465513" indent="-398463" algn="l" rtl="0" fontAlgn="base">
        <a:spcBef>
          <a:spcPct val="25000"/>
        </a:spcBef>
        <a:spcAft>
          <a:spcPct val="0"/>
        </a:spcAft>
        <a:buClr>
          <a:schemeClr val="accent2"/>
        </a:buClr>
        <a:buFont typeface="Wingdings" pitchFamily="2" charset="2"/>
        <a:buChar char="§"/>
        <a:defRPr sz="1400">
          <a:solidFill>
            <a:schemeClr val="tx1"/>
          </a:solidFill>
          <a:latin typeface="+mn-lt"/>
          <a:ea typeface="宋体" pitchFamily="2" charset="-122"/>
        </a:defRPr>
      </a:lvl8pPr>
      <a:lvl9pPr marL="3922713" indent="-398463" algn="l" rtl="0" fontAlgn="base">
        <a:spcBef>
          <a:spcPct val="25000"/>
        </a:spcBef>
        <a:spcAft>
          <a:spcPct val="0"/>
        </a:spcAft>
        <a:buClr>
          <a:schemeClr val="accent2"/>
        </a:buClr>
        <a:buFont typeface="Wingdings" pitchFamily="2" charset="2"/>
        <a:buChar char="§"/>
        <a:defRPr sz="14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72C6F-63F8-4036-AE05-E3A48793E6B2}" type="datetimeFigureOut">
              <a:rPr lang="zh-CN" altLang="en-US" smtClean="0"/>
              <a:t>2021-08-16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1D00E-840D-4975-A2A1-B126137E3AE0}" type="slidenum">
              <a:rPr lang="zh-CN" altLang="en-US" smtClean="0"/>
              <a:t>‹#›</a:t>
            </a:fld>
            <a:endParaRPr lang="zh-CN" altLang="en-US"/>
          </a:p>
        </p:txBody>
      </p:sp>
    </p:spTree>
    <p:extLst>
      <p:ext uri="{BB962C8B-B14F-4D97-AF65-F5344CB8AC3E}">
        <p14:creationId xmlns:p14="http://schemas.microsoft.com/office/powerpoint/2010/main" val="3165595569"/>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8FF01-3FE9-4D8B-8ADE-AA57C957ACA3}" type="datetimeFigureOut">
              <a:rPr lang="zh-CN" altLang="en-US" smtClean="0"/>
              <a:t>2021-08-16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0687F-F178-4423-83BF-3587BE95A671}" type="slidenum">
              <a:rPr lang="zh-CN" altLang="en-US" smtClean="0"/>
              <a:t>‹#›</a:t>
            </a:fld>
            <a:endParaRPr lang="zh-CN" altLang="en-US"/>
          </a:p>
        </p:txBody>
      </p:sp>
    </p:spTree>
    <p:extLst>
      <p:ext uri="{BB962C8B-B14F-4D97-AF65-F5344CB8AC3E}">
        <p14:creationId xmlns:p14="http://schemas.microsoft.com/office/powerpoint/2010/main" val="3917425238"/>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7"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7.bin"/><Relationship Id="rId10" Type="http://schemas.openxmlformats.org/officeDocument/2006/relationships/image" Target="../media/image20.wmf"/><Relationship Id="rId4" Type="http://schemas.openxmlformats.org/officeDocument/2006/relationships/image" Target="../media/image21.png"/><Relationship Id="rId9"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1.bin"/><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2.bin"/><Relationship Id="rId7" Type="http://schemas.openxmlformats.org/officeDocument/2006/relationships/image" Target="../media/image180.wmf"/><Relationship Id="rId12" Type="http://schemas.openxmlformats.org/officeDocument/2006/relationships/image" Target="../media/image3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oleObject" Target="../embeddings/oleObject120.bin"/><Relationship Id="rId11" Type="http://schemas.openxmlformats.org/officeDocument/2006/relationships/image" Target="../media/image300.wmf"/><Relationship Id="rId10" Type="http://schemas.openxmlformats.org/officeDocument/2006/relationships/oleObject" Target="../embeddings/oleObject130.bin"/><Relationship Id="rId4" Type="http://schemas.openxmlformats.org/officeDocument/2006/relationships/image" Target="../media/image31.wmf"/><Relationship Id="rId9" Type="http://schemas.openxmlformats.org/officeDocument/2006/relationships/image" Target="../media/image32.wmf"/></Relationships>
</file>

<file path=ppt/slides/_rels/slide27.xml.rels><?xml version="1.0" encoding="UTF-8" standalone="yes"?>
<Relationships xmlns="http://schemas.openxmlformats.org/package/2006/relationships"><Relationship Id="rId8" Type="http://schemas.openxmlformats.org/officeDocument/2006/relationships/image" Target="../media/image10.wmf"/><Relationship Id="rId7" Type="http://schemas.openxmlformats.org/officeDocument/2006/relationships/oleObject" Target="../embeddings/oleObject6.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34.wmf"/><Relationship Id="rId7" Type="http://schemas.openxmlformats.org/officeDocument/2006/relationships/oleObject" Target="../embeddings/oleObject15.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14.bin"/><Relationship Id="rId10" Type="http://schemas.openxmlformats.org/officeDocument/2006/relationships/image" Target="../media/image35.wmf"/><Relationship Id="rId4" Type="http://schemas.openxmlformats.org/officeDocument/2006/relationships/image" Target="../media/image37.png"/><Relationship Id="rId9" Type="http://schemas.openxmlformats.org/officeDocument/2006/relationships/oleObject" Target="../embeddings/oleObject16.bin"/></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7" Type="http://schemas.openxmlformats.org/officeDocument/2006/relationships/oleObject" Target="../embeddings/oleObject18.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17.bin"/><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3.png"/><Relationship Id="rId7" Type="http://schemas.openxmlformats.org/officeDocument/2006/relationships/oleObject" Target="../embeddings/oleObject19.bin"/><Relationship Id="rId12" Type="http://schemas.openxmlformats.org/officeDocument/2006/relationships/image" Target="../media/image39.w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wmf"/><Relationship Id="rId11" Type="http://schemas.openxmlformats.org/officeDocument/2006/relationships/oleObject" Target="../embeddings/oleObject20.bin"/><Relationship Id="rId5" Type="http://schemas.openxmlformats.org/officeDocument/2006/relationships/oleObject" Target="../embeddings/oleObject19.bin"/><Relationship Id="rId10" Type="http://schemas.openxmlformats.org/officeDocument/2006/relationships/image" Target="../media/image39.wmf"/><Relationship Id="rId4" Type="http://schemas.openxmlformats.org/officeDocument/2006/relationships/image" Target="../media/image45.png"/><Relationship Id="rId9" Type="http://schemas.openxmlformats.org/officeDocument/2006/relationships/oleObject" Target="../embeddings/oleObject20.bin"/><Relationship Id="rId14" Type="http://schemas.openxmlformats.org/officeDocument/2006/relationships/image" Target="../media/image44.png"/></Relationships>
</file>

<file path=ppt/slides/_rels/slide31.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23.bin"/><Relationship Id="rId18" Type="http://schemas.openxmlformats.org/officeDocument/2006/relationships/image" Target="../media/image48.png"/><Relationship Id="rId7" Type="http://schemas.openxmlformats.org/officeDocument/2006/relationships/oleObject" Target="../embeddings/oleObject210.bin"/><Relationship Id="rId12" Type="http://schemas.openxmlformats.org/officeDocument/2006/relationships/image" Target="../media/image41.wmf"/><Relationship Id="rId17" Type="http://schemas.openxmlformats.org/officeDocument/2006/relationships/image" Target="../media/image47.png"/><Relationship Id="rId2" Type="http://schemas.openxmlformats.org/officeDocument/2006/relationships/notesSlide" Target="../notesSlides/notesSlide27.xml"/><Relationship Id="rId16" Type="http://schemas.openxmlformats.org/officeDocument/2006/relationships/image" Target="../media/image420.wmf"/><Relationship Id="rId1" Type="http://schemas.openxmlformats.org/officeDocument/2006/relationships/slideLayout" Target="../slideLayouts/slideLayout2.xml"/><Relationship Id="rId6" Type="http://schemas.openxmlformats.org/officeDocument/2006/relationships/image" Target="../media/image40.wmf"/><Relationship Id="rId11" Type="http://schemas.openxmlformats.org/officeDocument/2006/relationships/oleObject" Target="../embeddings/oleObject22.bin"/><Relationship Id="rId5" Type="http://schemas.openxmlformats.org/officeDocument/2006/relationships/oleObject" Target="../embeddings/oleObject21.bin"/><Relationship Id="rId15" Type="http://schemas.openxmlformats.org/officeDocument/2006/relationships/oleObject" Target="../embeddings/oleObject23.bin"/><Relationship Id="rId10" Type="http://schemas.openxmlformats.org/officeDocument/2006/relationships/image" Target="../media/image41.wmf"/><Relationship Id="rId4" Type="http://schemas.openxmlformats.org/officeDocument/2006/relationships/image" Target="../media/image46.png"/><Relationship Id="rId9" Type="http://schemas.openxmlformats.org/officeDocument/2006/relationships/oleObject" Target="../embeddings/oleObject22.bin"/><Relationship Id="rId14" Type="http://schemas.openxmlformats.org/officeDocument/2006/relationships/image" Target="../media/image43.wmf"/></Relationships>
</file>

<file path=ppt/slides/_rels/slide3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5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7.wmf"/><Relationship Id="rId5" Type="http://schemas.openxmlformats.org/officeDocument/2006/relationships/oleObject" Target="../embeddings/oleObject24.bin"/><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59.wmf"/><Relationship Id="rId7" Type="http://schemas.openxmlformats.org/officeDocument/2006/relationships/oleObject" Target="../embeddings/oleObject26.bin"/><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oleObject" Target="../embeddings/oleObject25.bin"/><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7"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9.png"/><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511175" y="1981200"/>
            <a:ext cx="7870825" cy="685800"/>
          </a:xfrm>
        </p:spPr>
        <p:txBody>
          <a:bodyPr/>
          <a:lstStyle/>
          <a:p>
            <a:pPr algn="ctr" eaLnBrk="1" hangingPunct="1"/>
            <a:r>
              <a:rPr lang="zh-CN" altLang="en-US"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分布式约束优化问题完备求解算法研究</a:t>
            </a:r>
            <a:endParaRPr lang="zh-CN" altLang="en-US" sz="3000" b="1" dirty="0">
              <a:latin typeface="宋体" panose="02010600030101010101" pitchFamily="2" charset="-122"/>
              <a:ea typeface="宋体" panose="02010600030101010101" pitchFamily="2" charset="-122"/>
            </a:endParaRPr>
          </a:p>
        </p:txBody>
      </p:sp>
      <p:sp>
        <p:nvSpPr>
          <p:cNvPr id="6148" name="TextBox 3"/>
          <p:cNvSpPr txBox="1">
            <a:spLocks noChangeArrowheads="1"/>
          </p:cNvSpPr>
          <p:nvPr/>
        </p:nvSpPr>
        <p:spPr bwMode="auto">
          <a:xfrm>
            <a:off x="2362200" y="3733800"/>
            <a:ext cx="4876800"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lvl="0" algn="ctr" eaLnBrk="1" fontAlgn="auto" hangingPunct="1">
              <a:spcBef>
                <a:spcPct val="20000"/>
              </a:spcBef>
              <a:spcAft>
                <a:spcPts val="0"/>
              </a:spcAft>
            </a:pPr>
            <a:r>
              <a:rPr lang="zh-CN" altLang="en-US" sz="2400" b="0" dirty="0">
                <a:solidFill>
                  <a:prstClr val="black"/>
                </a:solidFill>
                <a:latin typeface="宋体" panose="02010600030101010101" pitchFamily="2" charset="-122"/>
              </a:rPr>
              <a:t>报告人：陈定定</a:t>
            </a:r>
            <a:endParaRPr lang="en-US" altLang="zh-CN" sz="2400" b="0" dirty="0">
              <a:solidFill>
                <a:prstClr val="black"/>
              </a:solidFill>
              <a:latin typeface="宋体" panose="02010600030101010101" pitchFamily="2" charset="-122"/>
            </a:endParaRPr>
          </a:p>
          <a:p>
            <a:pPr lvl="0" algn="ctr" eaLnBrk="1" fontAlgn="auto" hangingPunct="1">
              <a:spcBef>
                <a:spcPct val="20000"/>
              </a:spcBef>
              <a:spcAft>
                <a:spcPts val="0"/>
              </a:spcAft>
            </a:pPr>
            <a:r>
              <a:rPr lang="zh-CN" altLang="en-US" sz="2400" b="0" dirty="0">
                <a:solidFill>
                  <a:prstClr val="black"/>
                </a:solidFill>
                <a:latin typeface="宋体" panose="02010600030101010101" pitchFamily="2" charset="-122"/>
              </a:rPr>
              <a:t>指导老师：何中市、陈自郁</a:t>
            </a:r>
            <a:endParaRPr lang="en-US" altLang="zh-CN" sz="2400" b="0" dirty="0">
              <a:solidFill>
                <a:prstClr val="black"/>
              </a:solidFill>
              <a:latin typeface="宋体" panose="02010600030101010101" pitchFamily="2" charset="-122"/>
            </a:endParaRPr>
          </a:p>
          <a:p>
            <a:pPr lvl="0" algn="ctr" eaLnBrk="1" fontAlgn="auto" hangingPunct="1">
              <a:spcBef>
                <a:spcPct val="20000"/>
              </a:spcBef>
              <a:spcAft>
                <a:spcPts val="0"/>
              </a:spcAft>
            </a:pPr>
            <a:r>
              <a:rPr lang="zh-CN" altLang="en-US" sz="2400" b="0" dirty="0">
                <a:solidFill>
                  <a:prstClr val="black"/>
                </a:solidFill>
                <a:latin typeface="宋体" panose="02010600030101010101" pitchFamily="2" charset="-122"/>
              </a:rPr>
              <a:t>重庆大学计算机学院</a:t>
            </a:r>
            <a:endParaRPr lang="en-US" altLang="zh-CN" sz="2400" b="0" dirty="0">
              <a:solidFill>
                <a:prstClr val="black"/>
              </a:solidFill>
              <a:latin typeface="宋体" panose="02010600030101010101" pitchFamily="2" charset="-122"/>
            </a:endParaRPr>
          </a:p>
          <a:p>
            <a:pPr lvl="0" algn="ctr" eaLnBrk="1" fontAlgn="auto" hangingPunct="1">
              <a:spcBef>
                <a:spcPct val="20000"/>
              </a:spcBef>
              <a:spcAft>
                <a:spcPts val="0"/>
              </a:spcAft>
            </a:pPr>
            <a:r>
              <a:rPr lang="en-US" altLang="zh-CN" sz="2400" b="0" dirty="0">
                <a:solidFill>
                  <a:prstClr val="black"/>
                </a:solidFill>
                <a:latin typeface="宋体" panose="02010600030101010101" pitchFamily="2" charset="-122"/>
              </a:rPr>
              <a:t>2019</a:t>
            </a:r>
            <a:r>
              <a:rPr lang="zh-CN" altLang="en-US" sz="2400" b="0" dirty="0">
                <a:solidFill>
                  <a:prstClr val="black"/>
                </a:solidFill>
                <a:latin typeface="宋体" panose="02010600030101010101" pitchFamily="2" charset="-122"/>
              </a:rPr>
              <a:t>年</a:t>
            </a:r>
            <a:r>
              <a:rPr lang="en-US" altLang="zh-CN" sz="2400" b="0" dirty="0">
                <a:solidFill>
                  <a:prstClr val="black"/>
                </a:solidFill>
                <a:latin typeface="宋体" panose="02010600030101010101" pitchFamily="2" charset="-122"/>
              </a:rPr>
              <a:t>3</a:t>
            </a:r>
            <a:r>
              <a:rPr lang="zh-CN" altLang="en-US" sz="2400" b="0" dirty="0">
                <a:solidFill>
                  <a:prstClr val="black"/>
                </a:solidFill>
                <a:latin typeface="宋体" panose="02010600030101010101" pitchFamily="2" charset="-122"/>
              </a:rPr>
              <a:t>月</a:t>
            </a:r>
            <a:r>
              <a:rPr lang="en-US" altLang="zh-CN" sz="2400" b="0" dirty="0">
                <a:solidFill>
                  <a:prstClr val="black"/>
                </a:solidFill>
                <a:latin typeface="宋体" panose="02010600030101010101" pitchFamily="2" charset="-122"/>
              </a:rPr>
              <a:t>22</a:t>
            </a:r>
            <a:r>
              <a:rPr lang="zh-CN" altLang="en-US" sz="2400" b="0" dirty="0">
                <a:solidFill>
                  <a:prstClr val="black"/>
                </a:solidFill>
                <a:latin typeface="宋体" panose="02010600030101010101" pitchFamily="2" charset="-122"/>
              </a:rPr>
              <a:t>日</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4167" t="24091" r="18333" b="20000"/>
          <a:stretch/>
        </p:blipFill>
        <p:spPr>
          <a:xfrm>
            <a:off x="7795917" y="6188481"/>
            <a:ext cx="1172166" cy="593319"/>
          </a:xfrm>
          <a:prstGeom prst="rect">
            <a:avLst/>
          </a:prstGeom>
        </p:spPr>
      </p:pic>
      <p:sp>
        <p:nvSpPr>
          <p:cNvPr id="7" name="Rectangle 2"/>
          <p:cNvSpPr txBox="1">
            <a:spLocks noChangeArrowheads="1"/>
          </p:cNvSpPr>
          <p:nvPr/>
        </p:nvSpPr>
        <p:spPr bwMode="auto">
          <a:xfrm>
            <a:off x="4996539" y="6286500"/>
            <a:ext cx="2852061" cy="3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0">
                <a:solidFill>
                  <a:schemeClr val="tx2"/>
                </a:solidFill>
                <a:latin typeface="Britannic Bold" pitchFamily="34" charset="0"/>
                <a:ea typeface="华文行楷" pitchFamily="2" charset="-122"/>
                <a:cs typeface="+mj-cs"/>
              </a:defRPr>
            </a:lvl1pPr>
            <a:lvl2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2pPr>
            <a:lvl3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3pPr>
            <a:lvl4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4pPr>
            <a:lvl5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5pPr>
            <a:lvl6pPr marL="457200" algn="l" rtl="0" fontAlgn="base">
              <a:spcBef>
                <a:spcPct val="0"/>
              </a:spcBef>
              <a:spcAft>
                <a:spcPct val="0"/>
              </a:spcAft>
              <a:defRPr sz="3000" b="1">
                <a:solidFill>
                  <a:schemeClr val="tx2"/>
                </a:solidFill>
                <a:latin typeface="Times New Roman" pitchFamily="18" charset="0"/>
                <a:ea typeface="华文楷体" pitchFamily="2" charset="-122"/>
              </a:defRPr>
            </a:lvl6pPr>
            <a:lvl7pPr marL="914400" algn="l" rtl="0" fontAlgn="base">
              <a:spcBef>
                <a:spcPct val="0"/>
              </a:spcBef>
              <a:spcAft>
                <a:spcPct val="0"/>
              </a:spcAft>
              <a:defRPr sz="3000" b="1">
                <a:solidFill>
                  <a:schemeClr val="tx2"/>
                </a:solidFill>
                <a:latin typeface="Times New Roman" pitchFamily="18" charset="0"/>
                <a:ea typeface="华文楷体" pitchFamily="2" charset="-122"/>
              </a:defRPr>
            </a:lvl7pPr>
            <a:lvl8pPr marL="1371600" algn="l" rtl="0" fontAlgn="base">
              <a:spcBef>
                <a:spcPct val="0"/>
              </a:spcBef>
              <a:spcAft>
                <a:spcPct val="0"/>
              </a:spcAft>
              <a:defRPr sz="3000" b="1">
                <a:solidFill>
                  <a:schemeClr val="tx2"/>
                </a:solidFill>
                <a:latin typeface="Times New Roman" pitchFamily="18" charset="0"/>
                <a:ea typeface="华文楷体" pitchFamily="2" charset="-122"/>
              </a:defRPr>
            </a:lvl8pPr>
            <a:lvl9pPr marL="1828800" algn="l" rtl="0" fontAlgn="base">
              <a:spcBef>
                <a:spcPct val="0"/>
              </a:spcBef>
              <a:spcAft>
                <a:spcPct val="0"/>
              </a:spcAft>
              <a:defRPr sz="3000" b="1">
                <a:solidFill>
                  <a:schemeClr val="tx2"/>
                </a:solidFill>
                <a:latin typeface="Times New Roman" pitchFamily="18" charset="0"/>
                <a:ea typeface="华文楷体" pitchFamily="2" charset="-122"/>
              </a:defRPr>
            </a:lvl9pPr>
          </a:lstStyle>
          <a:p>
            <a:pPr algn="ctr" eaLnBrk="1" hangingPunct="1"/>
            <a:r>
              <a:rPr lang="en-US" altLang="zh-CN" sz="2000" b="1" kern="0" dirty="0">
                <a:solidFill>
                  <a:srgbClr val="C00000"/>
                </a:solidFill>
                <a:latin typeface="华文行楷" panose="02010800040101010101" pitchFamily="2" charset="-122"/>
              </a:rPr>
              <a:t>Machine Learning </a:t>
            </a:r>
            <a:r>
              <a:rPr lang="zh-CN" altLang="en-US" sz="2000" b="1" kern="0" dirty="0">
                <a:solidFill>
                  <a:srgbClr val="C00000"/>
                </a:solidFill>
                <a:latin typeface="华文行楷" panose="02010800040101010101" pitchFamily="2" charset="-122"/>
              </a:rPr>
              <a:t>机器学习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9282" y="1371600"/>
            <a:ext cx="8581141" cy="4735022"/>
          </a:xfrm>
          <a:prstGeom prst="rect">
            <a:avLst/>
          </a:prstGeom>
        </p:spPr>
      </p:pic>
      <p:sp>
        <p:nvSpPr>
          <p:cNvPr id="8194" name="Rectangle 2"/>
          <p:cNvSpPr>
            <a:spLocks noGrp="1" noChangeArrowheads="1"/>
          </p:cNvSpPr>
          <p:nvPr>
            <p:ph type="title"/>
          </p:nvPr>
        </p:nvSpPr>
        <p:spPr/>
        <p:txBody>
          <a:bodyPr/>
          <a:lstStyle/>
          <a:p>
            <a:pPr eaLnBrk="1" hangingPunct="1"/>
            <a:r>
              <a:rPr lang="zh-CN" altLang="en-US" sz="2800" dirty="0">
                <a:latin typeface="宋体" panose="02010600030101010101" pitchFamily="2" charset="-122"/>
                <a:ea typeface="宋体" panose="02010600030101010101" pitchFamily="2" charset="-122"/>
              </a:rPr>
              <a:t>论文工作概述</a:t>
            </a: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3124200" y="4267200"/>
            <a:ext cx="5524500" cy="1905000"/>
            <a:chOff x="3124200" y="4267200"/>
            <a:chExt cx="5524500" cy="1905000"/>
          </a:xfrm>
        </p:grpSpPr>
        <p:sp>
          <p:nvSpPr>
            <p:cNvPr id="5" name="矩形 4"/>
            <p:cNvSpPr/>
            <p:nvPr/>
          </p:nvSpPr>
          <p:spPr bwMode="auto">
            <a:xfrm>
              <a:off x="3124200" y="4267200"/>
              <a:ext cx="3124200" cy="190500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6" name="右箭头 5"/>
            <p:cNvSpPr/>
            <p:nvPr/>
          </p:nvSpPr>
          <p:spPr bwMode="auto">
            <a:xfrm rot="10800000">
              <a:off x="6275831" y="5105400"/>
              <a:ext cx="457199" cy="332232"/>
            </a:xfrm>
            <a:prstGeom prst="rightArrow">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7" name="文本框 6"/>
            <p:cNvSpPr txBox="1"/>
            <p:nvPr/>
          </p:nvSpPr>
          <p:spPr>
            <a:xfrm>
              <a:off x="6733031" y="5086850"/>
              <a:ext cx="1915669" cy="400110"/>
            </a:xfrm>
            <a:prstGeom prst="rect">
              <a:avLst/>
            </a:prstGeom>
            <a:noFill/>
          </p:spPr>
          <p:txBody>
            <a:bodyPr wrap="square" rtlCol="0">
              <a:spAutoFit/>
            </a:bodyPr>
            <a:lstStyle/>
            <a:p>
              <a:r>
                <a:rPr lang="zh-CN" altLang="en-US" sz="2000" dirty="0">
                  <a:solidFill>
                    <a:srgbClr val="FF0000"/>
                  </a:solidFill>
                </a:rPr>
                <a:t>提供的界不紧</a:t>
              </a:r>
            </a:p>
          </p:txBody>
        </p:sp>
      </p:grpSp>
    </p:spTree>
    <p:extLst>
      <p:ext uri="{BB962C8B-B14F-4D97-AF65-F5344CB8AC3E}">
        <p14:creationId xmlns:p14="http://schemas.microsoft.com/office/powerpoint/2010/main" val="322139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latin typeface="宋体" panose="02010600030101010101" pitchFamily="2" charset="-122"/>
                <a:ea typeface="宋体" panose="02010600030101010101" pitchFamily="2" charset="-122"/>
              </a:rPr>
              <a:t>论文工作概述</a:t>
            </a: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p:cNvGrpSpPr/>
          <p:nvPr/>
        </p:nvGrpSpPr>
        <p:grpSpPr>
          <a:xfrm>
            <a:off x="3124201" y="4191000"/>
            <a:ext cx="5791199" cy="2362200"/>
            <a:chOff x="3124201" y="4191000"/>
            <a:chExt cx="5791199" cy="2362200"/>
          </a:xfrm>
        </p:grpSpPr>
        <p:sp>
          <p:nvSpPr>
            <p:cNvPr id="13" name="矩形 12"/>
            <p:cNvSpPr/>
            <p:nvPr/>
          </p:nvSpPr>
          <p:spPr bwMode="auto">
            <a:xfrm>
              <a:off x="3124201" y="4191000"/>
              <a:ext cx="3030844" cy="236220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14" name="右箭头 13"/>
            <p:cNvSpPr/>
            <p:nvPr/>
          </p:nvSpPr>
          <p:spPr bwMode="auto">
            <a:xfrm rot="10800000">
              <a:off x="6172201" y="4962745"/>
              <a:ext cx="657686" cy="447454"/>
            </a:xfrm>
            <a:prstGeom prst="rightArrow">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15" name="文本框 14"/>
            <p:cNvSpPr txBox="1"/>
            <p:nvPr/>
          </p:nvSpPr>
          <p:spPr>
            <a:xfrm>
              <a:off x="6846872" y="4832529"/>
              <a:ext cx="2068528" cy="707886"/>
            </a:xfrm>
            <a:prstGeom prst="rect">
              <a:avLst/>
            </a:prstGeom>
            <a:noFill/>
          </p:spPr>
          <p:txBody>
            <a:bodyPr wrap="square" rtlCol="0">
              <a:spAutoFit/>
            </a:bodyPr>
            <a:lstStyle/>
            <a:p>
              <a:r>
                <a:rPr lang="zh-CN" altLang="en-US" sz="2000" dirty="0">
                  <a:solidFill>
                    <a:srgbClr val="FF0000"/>
                  </a:solidFill>
                </a:rPr>
                <a:t>搜索算法需要指数级的消息数</a:t>
              </a:r>
            </a:p>
          </p:txBody>
        </p:sp>
      </p:grpSp>
      <p:pic>
        <p:nvPicPr>
          <p:cNvPr id="3" name="图片 2"/>
          <p:cNvPicPr>
            <a:picLocks noChangeAspect="1"/>
          </p:cNvPicPr>
          <p:nvPr/>
        </p:nvPicPr>
        <p:blipFill>
          <a:blip r:embed="rId3"/>
          <a:stretch>
            <a:fillRect/>
          </a:stretch>
        </p:blipFill>
        <p:spPr>
          <a:xfrm>
            <a:off x="32825" y="1282700"/>
            <a:ext cx="8679481" cy="5400000"/>
          </a:xfrm>
          <a:prstGeom prst="rect">
            <a:avLst/>
          </a:prstGeom>
        </p:spPr>
      </p:pic>
    </p:spTree>
    <p:extLst>
      <p:ext uri="{BB962C8B-B14F-4D97-AF65-F5344CB8AC3E}">
        <p14:creationId xmlns:p14="http://schemas.microsoft.com/office/powerpoint/2010/main" val="19654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15224" y="33240"/>
            <a:ext cx="8332303" cy="6840000"/>
          </a:xfrm>
          <a:prstGeom prst="rect">
            <a:avLst/>
          </a:prstGeom>
        </p:spPr>
      </p:pic>
      <p:grpSp>
        <p:nvGrpSpPr>
          <p:cNvPr id="16" name="组合 15"/>
          <p:cNvGrpSpPr/>
          <p:nvPr/>
        </p:nvGrpSpPr>
        <p:grpSpPr>
          <a:xfrm>
            <a:off x="2895600" y="878432"/>
            <a:ext cx="6248400" cy="4303168"/>
            <a:chOff x="2895600" y="878432"/>
            <a:chExt cx="6248400" cy="4303168"/>
          </a:xfrm>
        </p:grpSpPr>
        <p:sp>
          <p:nvSpPr>
            <p:cNvPr id="2" name="矩形 1"/>
            <p:cNvSpPr/>
            <p:nvPr/>
          </p:nvSpPr>
          <p:spPr bwMode="auto">
            <a:xfrm>
              <a:off x="3048000" y="4724401"/>
              <a:ext cx="4213571" cy="457199"/>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grpSp>
          <p:nvGrpSpPr>
            <p:cNvPr id="15" name="组合 14"/>
            <p:cNvGrpSpPr/>
            <p:nvPr/>
          </p:nvGrpSpPr>
          <p:grpSpPr>
            <a:xfrm>
              <a:off x="2895600" y="878432"/>
              <a:ext cx="6248400" cy="3845969"/>
              <a:chOff x="2895600" y="878432"/>
              <a:chExt cx="6248400" cy="3845969"/>
            </a:xfrm>
          </p:grpSpPr>
          <p:sp>
            <p:nvSpPr>
              <p:cNvPr id="4" name="文本框 3"/>
              <p:cNvSpPr txBox="1"/>
              <p:nvPr/>
            </p:nvSpPr>
            <p:spPr>
              <a:xfrm>
                <a:off x="7290158" y="2651938"/>
                <a:ext cx="1853842" cy="1015663"/>
              </a:xfrm>
              <a:prstGeom prst="rect">
                <a:avLst/>
              </a:prstGeom>
              <a:noFill/>
            </p:spPr>
            <p:txBody>
              <a:bodyPr wrap="square" rtlCol="0">
                <a:spAutoFit/>
              </a:bodyPr>
              <a:lstStyle/>
              <a:p>
                <a:r>
                  <a:rPr lang="zh-CN" altLang="en-US" sz="2000" dirty="0">
                    <a:solidFill>
                      <a:srgbClr val="FF0000"/>
                    </a:solidFill>
                  </a:rPr>
                  <a:t>在推理空间受限时，提供的界不紧</a:t>
                </a:r>
              </a:p>
            </p:txBody>
          </p:sp>
          <p:sp>
            <p:nvSpPr>
              <p:cNvPr id="3" name="右箭头 2"/>
              <p:cNvSpPr/>
              <p:nvPr/>
            </p:nvSpPr>
            <p:spPr bwMode="auto">
              <a:xfrm rot="10800000">
                <a:off x="6563832" y="2787434"/>
                <a:ext cx="726325" cy="531826"/>
              </a:xfrm>
              <a:prstGeom prst="rightArrow">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5" name="矩形 4"/>
              <p:cNvSpPr/>
              <p:nvPr/>
            </p:nvSpPr>
            <p:spPr bwMode="auto">
              <a:xfrm>
                <a:off x="2895600" y="878432"/>
                <a:ext cx="3962400" cy="385002"/>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6" name="直接连接符 5"/>
              <p:cNvCxnSpPr/>
              <p:nvPr/>
            </p:nvCxnSpPr>
            <p:spPr bwMode="auto">
              <a:xfrm flipH="1">
                <a:off x="6563832" y="1263434"/>
                <a:ext cx="1" cy="3460967"/>
              </a:xfrm>
              <a:prstGeom prst="line">
                <a:avLst/>
              </a:prstGeom>
              <a:ln w="19050">
                <a:solidFill>
                  <a:srgbClr val="FF0000"/>
                </a:solidFill>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52209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676400" y="0"/>
            <a:ext cx="7013125" cy="5715000"/>
            <a:chOff x="1676400" y="0"/>
            <a:chExt cx="7013125" cy="5715000"/>
          </a:xfrm>
        </p:grpSpPr>
        <p:sp>
          <p:nvSpPr>
            <p:cNvPr id="4" name="文本框 3"/>
            <p:cNvSpPr txBox="1"/>
            <p:nvPr/>
          </p:nvSpPr>
          <p:spPr>
            <a:xfrm>
              <a:off x="6629330" y="2124045"/>
              <a:ext cx="2060195" cy="400110"/>
            </a:xfrm>
            <a:prstGeom prst="rect">
              <a:avLst/>
            </a:prstGeom>
            <a:noFill/>
          </p:spPr>
          <p:txBody>
            <a:bodyPr wrap="square" rtlCol="0">
              <a:spAutoFit/>
            </a:bodyPr>
            <a:lstStyle/>
            <a:p>
              <a:r>
                <a:rPr lang="zh-CN" altLang="en-US" sz="2000" dirty="0">
                  <a:solidFill>
                    <a:srgbClr val="FF0000"/>
                  </a:solidFill>
                </a:rPr>
                <a:t>存在大量解重构</a:t>
              </a:r>
            </a:p>
          </p:txBody>
        </p:sp>
        <p:sp>
          <p:nvSpPr>
            <p:cNvPr id="5" name="矩形 4"/>
            <p:cNvSpPr/>
            <p:nvPr/>
          </p:nvSpPr>
          <p:spPr bwMode="auto">
            <a:xfrm>
              <a:off x="1905000" y="2895600"/>
              <a:ext cx="4419600" cy="281940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6" name="右箭头 5"/>
            <p:cNvSpPr/>
            <p:nvPr/>
          </p:nvSpPr>
          <p:spPr bwMode="auto">
            <a:xfrm rot="10800000">
              <a:off x="5954336" y="2066737"/>
              <a:ext cx="694044" cy="514725"/>
            </a:xfrm>
            <a:prstGeom prst="rightArrow">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7" name="矩形 6"/>
            <p:cNvSpPr/>
            <p:nvPr/>
          </p:nvSpPr>
          <p:spPr bwMode="auto">
            <a:xfrm>
              <a:off x="1676400" y="0"/>
              <a:ext cx="6858000" cy="1828800"/>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8" name="直接连接符 7"/>
            <p:cNvCxnSpPr/>
            <p:nvPr/>
          </p:nvCxnSpPr>
          <p:spPr bwMode="auto">
            <a:xfrm>
              <a:off x="5935286" y="1810473"/>
              <a:ext cx="19050" cy="1085127"/>
            </a:xfrm>
            <a:prstGeom prst="line">
              <a:avLst/>
            </a:prstGeom>
            <a:ln w="19050">
              <a:solidFill>
                <a:srgbClr val="FF0000"/>
              </a:solidFill>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pic>
        <p:nvPicPr>
          <p:cNvPr id="3" name="图片 2"/>
          <p:cNvPicPr>
            <a:picLocks noChangeAspect="1"/>
          </p:cNvPicPr>
          <p:nvPr/>
        </p:nvPicPr>
        <p:blipFill>
          <a:blip r:embed="rId2"/>
          <a:stretch>
            <a:fillRect/>
          </a:stretch>
        </p:blipFill>
        <p:spPr>
          <a:xfrm>
            <a:off x="59026" y="-85800"/>
            <a:ext cx="8551574" cy="7020000"/>
          </a:xfrm>
          <a:prstGeom prst="rect">
            <a:avLst/>
          </a:prstGeom>
        </p:spPr>
      </p:pic>
    </p:spTree>
    <p:extLst>
      <p:ext uri="{BB962C8B-B14F-4D97-AF65-F5344CB8AC3E}">
        <p14:creationId xmlns:p14="http://schemas.microsoft.com/office/powerpoint/2010/main" val="19738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2400" y="0"/>
            <a:ext cx="8332303" cy="6840000"/>
          </a:xfrm>
          <a:prstGeom prst="rect">
            <a:avLst/>
          </a:prstGeom>
        </p:spPr>
      </p:pic>
    </p:spTree>
    <p:extLst>
      <p:ext uri="{BB962C8B-B14F-4D97-AF65-F5344CB8AC3E}">
        <p14:creationId xmlns:p14="http://schemas.microsoft.com/office/powerpoint/2010/main" val="346979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4" name="Rectangle 2"/>
              <p:cNvSpPr>
                <a:spLocks noGrp="1" noChangeArrowheads="1"/>
              </p:cNvSpPr>
              <p:nvPr>
                <p:ph type="title"/>
              </p:nvPr>
            </p:nvSpPr>
            <p:spPr>
              <a:xfrm>
                <a:off x="562303" y="304800"/>
                <a:ext cx="8353097" cy="685800"/>
              </a:xfrm>
            </p:spPr>
            <p:txBody>
              <a:bodyPr/>
              <a:lstStyle/>
              <a:p>
                <a:pPr eaLnBrk="1" hangingPunct="1"/>
                <a:r>
                  <a:rPr lang="zh-CN" altLang="en-US" sz="2200" dirty="0">
                    <a:latin typeface="宋体" panose="02010600030101010101" pitchFamily="2" charset="-122"/>
                    <a:ea typeface="宋体" panose="02010600030101010101" pitchFamily="2" charset="-122"/>
                  </a:rPr>
                  <a:t>研究点</a:t>
                </a:r>
                <a:r>
                  <a:rPr lang="en-US" altLang="zh-CN" sz="2200" dirty="0">
                    <a:latin typeface="宋体" panose="02010600030101010101" pitchFamily="2" charset="-122"/>
                    <a:ea typeface="宋体" panose="02010600030101010101" pitchFamily="2" charset="-122"/>
                  </a:rPr>
                  <a:t>1</a:t>
                </a:r>
                <a:r>
                  <a:rPr lang="zh-CN" altLang="en-US" sz="2200" dirty="0">
                    <a:latin typeface="宋体" panose="02010600030101010101" pitchFamily="2" charset="-122"/>
                    <a:ea typeface="宋体" panose="02010600030101010101" pitchFamily="2" charset="-122"/>
                  </a:rPr>
                  <a:t>：基于搜索</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推理混合的非对称分布式约束优化求解算法</a:t>
                </a:r>
                <a14:m>
                  <m:oMath xmlns:m="http://schemas.openxmlformats.org/officeDocument/2006/math">
                    <m:r>
                      <a:rPr lang="en-US" altLang="zh-CN" sz="3200" i="0" baseline="30000" dirty="0" smtClean="0">
                        <a:latin typeface="Cambria Math" panose="02040503050406030204" pitchFamily="18" charset="0"/>
                        <a:ea typeface="宋体" panose="02010600030101010101" pitchFamily="2" charset="-122"/>
                      </a:rPr>
                      <m:t>∗</m:t>
                    </m:r>
                  </m:oMath>
                </a14:m>
                <a:endParaRPr lang="zh-CN" altLang="en-US" sz="3200" baseline="30000" dirty="0">
                  <a:latin typeface="宋体" panose="02010600030101010101" pitchFamily="2" charset="-122"/>
                  <a:ea typeface="宋体" panose="02010600030101010101" pitchFamily="2" charset="-122"/>
                </a:endParaRPr>
              </a:p>
            </p:txBody>
          </p:sp>
        </mc:Choice>
        <mc:Fallback xmlns="">
          <p:sp>
            <p:nvSpPr>
              <p:cNvPr id="8194" name="Rectangle 2"/>
              <p:cNvSpPr>
                <a:spLocks noGrp="1" noRot="1" noChangeAspect="1" noMove="1" noResize="1" noEditPoints="1" noAdjustHandles="1" noChangeArrowheads="1" noChangeShapeType="1" noTextEdit="1"/>
              </p:cNvSpPr>
              <p:nvPr>
                <p:ph type="title"/>
              </p:nvPr>
            </p:nvSpPr>
            <p:spPr>
              <a:xfrm>
                <a:off x="562303" y="304800"/>
                <a:ext cx="8353097" cy="685800"/>
              </a:xfrm>
              <a:blipFill>
                <a:blip r:embed="rId3"/>
                <a:stretch>
                  <a:fillRect l="-948" b="-10619"/>
                </a:stretch>
              </a:blipFill>
            </p:spPr>
            <p:txBody>
              <a:bodyPr/>
              <a:lstStyle/>
              <a:p>
                <a:r>
                  <a:rPr lang="zh-CN" altLang="en-US">
                    <a:noFill/>
                  </a:rPr>
                  <a:t> </a:t>
                </a:r>
              </a:p>
            </p:txBody>
          </p:sp>
        </mc:Fallback>
      </mc:AlternateContent>
      <p:sp>
        <p:nvSpPr>
          <p:cNvPr id="23556" name="Rectangle 3"/>
          <p:cNvSpPr>
            <a:spLocks noGrp="1" noChangeArrowheads="1"/>
          </p:cNvSpPr>
          <p:nvPr>
            <p:ph idx="1"/>
          </p:nvPr>
        </p:nvSpPr>
        <p:spPr>
          <a:xfrm>
            <a:off x="536512" y="1295400"/>
            <a:ext cx="8124497" cy="2819400"/>
          </a:xfrm>
        </p:spPr>
        <p:txBody>
          <a:bodyPr/>
          <a:lstStyle/>
          <a:p>
            <a:pPr eaLnBrk="1" hangingPunct="1">
              <a:lnSpc>
                <a:spcPct val="130000"/>
              </a:lnSpc>
              <a:defRPr/>
            </a:pPr>
            <a:r>
              <a:rPr lang="zh-CN" altLang="en-US" sz="2000" dirty="0">
                <a:latin typeface="宋体" panose="02010600030101010101" pitchFamily="2" charset="-122"/>
                <a:ea typeface="宋体" panose="02010600030101010101" pitchFamily="2" charset="-122"/>
              </a:rPr>
              <a:t>基于搜索</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推理混合的非对称分布式约束优化求解算法</a:t>
            </a:r>
            <a:r>
              <a:rPr lang="en-US" altLang="zh-CN" sz="2000" dirty="0">
                <a:latin typeface="宋体" panose="02010600030101010101" pitchFamily="2" charset="-122"/>
                <a:ea typeface="宋体" panose="02010600030101010101" pitchFamily="2" charset="-122"/>
              </a:rPr>
              <a:t>(PT-ISABB)</a:t>
            </a:r>
            <a:endParaRPr lang="en-US" altLang="zh-CN" sz="2000" dirty="0">
              <a:latin typeface="+mj-lt"/>
              <a:ea typeface="宋体" panose="02010600030101010101" pitchFamily="2" charset="-122"/>
            </a:endParaRPr>
          </a:p>
          <a:p>
            <a:pPr lvl="1" eaLnBrk="1" hangingPunct="1">
              <a:lnSpc>
                <a:spcPct val="130000"/>
              </a:lnSpc>
              <a:defRPr/>
            </a:pPr>
            <a:r>
              <a:rPr lang="zh-CN" altLang="en-US" sz="2000" dirty="0"/>
              <a:t>动机</a:t>
            </a:r>
            <a:endParaRPr lang="en-US" altLang="zh-CN" sz="2000" dirty="0">
              <a:latin typeface="+mj-lt"/>
            </a:endParaRPr>
          </a:p>
          <a:p>
            <a:pPr lvl="1" eaLnBrk="1" hangingPunct="1">
              <a:lnSpc>
                <a:spcPct val="130000"/>
              </a:lnSpc>
              <a:defRPr/>
            </a:pPr>
            <a:r>
              <a:rPr lang="zh-CN" altLang="en-US" sz="2000" dirty="0"/>
              <a:t>推理阶段</a:t>
            </a:r>
            <a:endParaRPr lang="en-US" altLang="zh-CN" sz="2000" dirty="0"/>
          </a:p>
          <a:p>
            <a:pPr lvl="1" eaLnBrk="1" hangingPunct="1">
              <a:lnSpc>
                <a:spcPct val="130000"/>
              </a:lnSpc>
              <a:defRPr/>
            </a:pPr>
            <a:r>
              <a:rPr lang="zh-CN" altLang="en-US" sz="2000" dirty="0"/>
              <a:t>搜索阶段</a:t>
            </a:r>
            <a:endParaRPr lang="en-US" altLang="zh-CN" sz="2000" dirty="0"/>
          </a:p>
          <a:p>
            <a:pPr eaLnBrk="1" hangingPunct="1">
              <a:lnSpc>
                <a:spcPct val="130000"/>
              </a:lnSpc>
              <a:defRPr/>
            </a:pPr>
            <a:r>
              <a:rPr lang="zh-CN" altLang="en-US" sz="2200" dirty="0">
                <a:latin typeface="宋体" panose="02010600030101010101" pitchFamily="2" charset="-122"/>
                <a:ea typeface="宋体" panose="02010600030101010101" pitchFamily="2" charset="-122"/>
              </a:rPr>
              <a:t>理论证明与复杂性分析</a:t>
            </a:r>
            <a:endParaRPr lang="en-US" altLang="zh-CN" sz="2200" dirty="0">
              <a:latin typeface="宋体" panose="02010600030101010101" pitchFamily="2" charset="-122"/>
              <a:ea typeface="宋体" panose="02010600030101010101" pitchFamily="2" charset="-122"/>
            </a:endParaRPr>
          </a:p>
          <a:p>
            <a:pPr eaLnBrk="1" hangingPunct="1">
              <a:lnSpc>
                <a:spcPct val="130000"/>
              </a:lnSpc>
              <a:defRPr/>
            </a:pPr>
            <a:r>
              <a:rPr lang="zh-CN" altLang="en-US" sz="2200" dirty="0">
                <a:latin typeface="宋体" panose="02010600030101010101" pitchFamily="2" charset="-122"/>
                <a:ea typeface="宋体" panose="02010600030101010101" pitchFamily="2" charset="-122"/>
              </a:rPr>
              <a:t>实验评估</a:t>
            </a:r>
            <a:endParaRPr lang="en-US" altLang="zh-CN"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4" name="Rectangle 2"/>
              <p:cNvSpPr txBox="1">
                <a:spLocks noChangeArrowheads="1"/>
              </p:cNvSpPr>
              <p:nvPr/>
            </p:nvSpPr>
            <p:spPr bwMode="auto">
              <a:xfrm>
                <a:off x="152400" y="6648450"/>
                <a:ext cx="8353097" cy="2667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2pPr>
                <a:lvl3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3pPr>
                <a:lvl4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4pPr>
                <a:lvl5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5pPr>
                <a:lvl6pPr marL="457200" algn="l" rtl="0" fontAlgn="base">
                  <a:spcBef>
                    <a:spcPct val="0"/>
                  </a:spcBef>
                  <a:spcAft>
                    <a:spcPct val="0"/>
                  </a:spcAft>
                  <a:defRPr sz="3000" b="1">
                    <a:solidFill>
                      <a:schemeClr val="tx2"/>
                    </a:solidFill>
                    <a:latin typeface="Times New Roman" pitchFamily="18" charset="0"/>
                    <a:ea typeface="华文楷体" pitchFamily="2" charset="-122"/>
                  </a:defRPr>
                </a:lvl6pPr>
                <a:lvl7pPr marL="914400" algn="l" rtl="0" fontAlgn="base">
                  <a:spcBef>
                    <a:spcPct val="0"/>
                  </a:spcBef>
                  <a:spcAft>
                    <a:spcPct val="0"/>
                  </a:spcAft>
                  <a:defRPr sz="3000" b="1">
                    <a:solidFill>
                      <a:schemeClr val="tx2"/>
                    </a:solidFill>
                    <a:latin typeface="Times New Roman" pitchFamily="18" charset="0"/>
                    <a:ea typeface="华文楷体" pitchFamily="2" charset="-122"/>
                  </a:defRPr>
                </a:lvl7pPr>
                <a:lvl8pPr marL="1371600" algn="l" rtl="0" fontAlgn="base">
                  <a:spcBef>
                    <a:spcPct val="0"/>
                  </a:spcBef>
                  <a:spcAft>
                    <a:spcPct val="0"/>
                  </a:spcAft>
                  <a:defRPr sz="3000" b="1">
                    <a:solidFill>
                      <a:schemeClr val="tx2"/>
                    </a:solidFill>
                    <a:latin typeface="Times New Roman" pitchFamily="18" charset="0"/>
                    <a:ea typeface="华文楷体" pitchFamily="2" charset="-122"/>
                  </a:defRPr>
                </a:lvl8pPr>
                <a:lvl9pPr marL="1828800" algn="l" rtl="0" fontAlgn="base">
                  <a:spcBef>
                    <a:spcPct val="0"/>
                  </a:spcBef>
                  <a:spcAft>
                    <a:spcPct val="0"/>
                  </a:spcAft>
                  <a:defRPr sz="3000" b="1">
                    <a:solidFill>
                      <a:schemeClr val="tx2"/>
                    </a:solidFill>
                    <a:latin typeface="Times New Roman" pitchFamily="18" charset="0"/>
                    <a:ea typeface="华文楷体" pitchFamily="2" charset="-122"/>
                  </a:defRPr>
                </a:lvl9pPr>
              </a:lstStyle>
              <a:p>
                <a:pPr eaLnBrk="1" hangingPunct="1"/>
                <a14:m>
                  <m:oMath xmlns:m="http://schemas.openxmlformats.org/officeDocument/2006/math">
                    <m:r>
                      <a:rPr lang="en-US" altLang="zh-CN" sz="2000" baseline="30000" dirty="0">
                        <a:latin typeface="Cambria Math" panose="02040503050406030204" pitchFamily="18" charset="0"/>
                        <a:ea typeface="宋体" panose="02010600030101010101" pitchFamily="2" charset="-122"/>
                      </a:rPr>
                      <m:t>∗</m:t>
                    </m:r>
                  </m:oMath>
                </a14:m>
                <a:r>
                  <a:rPr lang="zh-CN" altLang="en-US" sz="2000" kern="0" baseline="30000" dirty="0">
                    <a:latin typeface="宋体" panose="02010600030101010101" pitchFamily="2" charset="-122"/>
                    <a:ea typeface="宋体" panose="02010600030101010101" pitchFamily="2" charset="-122"/>
                  </a:rPr>
                  <a:t>该工作已被</a:t>
                </a:r>
                <a:r>
                  <a:rPr lang="en-US" altLang="zh-CN" sz="2000" kern="0" baseline="30000" dirty="0">
                    <a:latin typeface="宋体" panose="02010600030101010101" pitchFamily="2" charset="-122"/>
                    <a:ea typeface="宋体" panose="02010600030101010101" pitchFamily="2" charset="-122"/>
                  </a:rPr>
                  <a:t>AAMAS</a:t>
                </a:r>
                <a:r>
                  <a:rPr lang="zh-CN" altLang="en-US" sz="2000" kern="0" baseline="30000" dirty="0">
                    <a:latin typeface="宋体" panose="02010600030101010101" pitchFamily="2" charset="-122"/>
                    <a:ea typeface="宋体" panose="02010600030101010101" pitchFamily="2" charset="-122"/>
                  </a:rPr>
                  <a:t>会议录用，将在推迟消元、搜索策略等方面对其进行期刊扩展</a:t>
                </a:r>
              </a:p>
            </p:txBody>
          </p:sp>
        </mc:Choice>
        <mc:Fallback xmlns="">
          <p:sp>
            <p:nvSpPr>
              <p:cNvPr id="4" name="Rectangle 2"/>
              <p:cNvSpPr txBox="1">
                <a:spLocks noRot="1" noChangeAspect="1" noMove="1" noResize="1" noEditPoints="1" noAdjustHandles="1" noChangeArrowheads="1" noChangeShapeType="1" noTextEdit="1"/>
              </p:cNvSpPr>
              <p:nvPr/>
            </p:nvSpPr>
            <p:spPr bwMode="auto">
              <a:xfrm>
                <a:off x="152400" y="6648450"/>
                <a:ext cx="8353097" cy="266700"/>
              </a:xfrm>
              <a:prstGeom prst="rect">
                <a:avLst/>
              </a:prstGeom>
              <a:blipFill>
                <a:blip r:embed="rId4"/>
                <a:stretch>
                  <a:fillRect t="-55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66433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47700" y="304800"/>
            <a:ext cx="8267700" cy="685800"/>
          </a:xfrm>
        </p:spPr>
        <p:txBody>
          <a:bodyPr/>
          <a:lstStyle/>
          <a:p>
            <a:pPr eaLnBrk="1" hangingPunct="1"/>
            <a:r>
              <a:rPr lang="zh-CN" altLang="en-US" sz="2200" dirty="0">
                <a:solidFill>
                  <a:srgbClr val="000000"/>
                </a:solidFill>
                <a:latin typeface="宋体" panose="02010600030101010101" pitchFamily="2" charset="-122"/>
                <a:ea typeface="宋体" panose="02010600030101010101" pitchFamily="2" charset="-122"/>
                <a:cs typeface="+mn-cs"/>
              </a:rPr>
              <a:t>基于搜索</a:t>
            </a:r>
            <a:r>
              <a:rPr lang="en-US" altLang="zh-CN" sz="2200" dirty="0">
                <a:solidFill>
                  <a:srgbClr val="000000"/>
                </a:solidFill>
                <a:latin typeface="宋体" panose="02010600030101010101" pitchFamily="2" charset="-122"/>
                <a:ea typeface="宋体" panose="02010600030101010101" pitchFamily="2" charset="-122"/>
                <a:cs typeface="+mn-cs"/>
              </a:rPr>
              <a:t>-</a:t>
            </a:r>
            <a:r>
              <a:rPr lang="zh-CN" altLang="en-US" sz="2200" dirty="0">
                <a:solidFill>
                  <a:srgbClr val="000000"/>
                </a:solidFill>
                <a:latin typeface="宋体" panose="02010600030101010101" pitchFamily="2" charset="-122"/>
                <a:ea typeface="宋体" panose="02010600030101010101" pitchFamily="2" charset="-122"/>
                <a:cs typeface="+mn-cs"/>
              </a:rPr>
              <a:t>推理混合的非对称分布式约束优化求解算法</a:t>
            </a:r>
            <a:r>
              <a:rPr lang="en-US" altLang="zh-CN" sz="2200" dirty="0">
                <a:latin typeface="宋体" panose="02010600030101010101" pitchFamily="2" charset="-122"/>
                <a:ea typeface="宋体" panose="02010600030101010101" pitchFamily="2" charset="-122"/>
              </a:rPr>
              <a:t>(PT-ISABB)</a:t>
            </a:r>
            <a:endParaRPr lang="zh-CN" altLang="en-US" sz="2200" dirty="0">
              <a:latin typeface="宋体" panose="02010600030101010101" pitchFamily="2" charset="-122"/>
              <a:ea typeface="宋体" panose="02010600030101010101" pitchFamily="2" charset="-122"/>
            </a:endParaRPr>
          </a:p>
        </p:txBody>
      </p:sp>
      <p:sp>
        <p:nvSpPr>
          <p:cNvPr id="23556" name="Rectangle 3"/>
          <p:cNvSpPr>
            <a:spLocks noGrp="1" noChangeArrowheads="1"/>
          </p:cNvSpPr>
          <p:nvPr>
            <p:ph idx="1"/>
          </p:nvPr>
        </p:nvSpPr>
        <p:spPr>
          <a:xfrm>
            <a:off x="609600" y="1295400"/>
            <a:ext cx="8305800" cy="5181600"/>
          </a:xfrm>
        </p:spPr>
        <p:txBody>
          <a:bodyPr/>
          <a:lstStyle/>
          <a:p>
            <a:pPr eaLnBrk="1" hangingPunct="1">
              <a:lnSpc>
                <a:spcPct val="130000"/>
              </a:lnSpc>
              <a:defRPr/>
            </a:pPr>
            <a:r>
              <a:rPr lang="zh-CN" altLang="en-US" sz="2000" b="0" dirty="0">
                <a:latin typeface="+mj-lt"/>
                <a:ea typeface="宋体" panose="02010600030101010101" pitchFamily="2" charset="-122"/>
              </a:rPr>
              <a:t>动机</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mj-lt"/>
              </a:rPr>
              <a:t>完备搜索算法通常依赖下界完成剪枝</a:t>
            </a:r>
            <a:endParaRPr lang="en-US" altLang="zh-CN" sz="1800" dirty="0">
              <a:latin typeface="+mj-lt"/>
            </a:endParaRPr>
          </a:p>
          <a:p>
            <a:pPr lvl="1" eaLnBrk="1" hangingPunct="1">
              <a:lnSpc>
                <a:spcPct val="130000"/>
              </a:lnSpc>
              <a:defRPr/>
            </a:pPr>
            <a:r>
              <a:rPr lang="zh-CN" altLang="en-US" sz="1800" dirty="0">
                <a:latin typeface="+mj-lt"/>
              </a:rPr>
              <a:t>下界：在给定的部分解下，对未探索区域代价的预估</a:t>
            </a:r>
            <a:endParaRPr lang="en-US" altLang="zh-CN" sz="1800" dirty="0">
              <a:latin typeface="+mj-lt"/>
            </a:endParaRPr>
          </a:p>
          <a:p>
            <a:pPr lvl="2" eaLnBrk="1" hangingPunct="1">
              <a:lnSpc>
                <a:spcPct val="130000"/>
              </a:lnSpc>
              <a:defRPr/>
            </a:pPr>
            <a:r>
              <a:rPr lang="zh-CN" altLang="en-US" sz="1600" dirty="0">
                <a:latin typeface="+mj-lt"/>
              </a:rPr>
              <a:t>下界越大剪枝效果越好（即</a:t>
            </a:r>
            <a:r>
              <a:rPr lang="zh-CN" altLang="en-US" sz="1600" b="1" u="sng" dirty="0">
                <a:latin typeface="+mj-lt"/>
              </a:rPr>
              <a:t>下界越紧</a:t>
            </a:r>
            <a:r>
              <a:rPr lang="zh-CN" altLang="en-US" sz="1600" dirty="0">
                <a:latin typeface="+mj-lt"/>
              </a:rPr>
              <a:t>）</a:t>
            </a:r>
            <a:endParaRPr lang="en-US" altLang="zh-CN" sz="1600" dirty="0">
              <a:latin typeface="+mj-lt"/>
            </a:endParaRPr>
          </a:p>
          <a:p>
            <a:pPr lvl="2" eaLnBrk="1" hangingPunct="1">
              <a:lnSpc>
                <a:spcPct val="130000"/>
              </a:lnSpc>
              <a:defRPr/>
            </a:pPr>
            <a:r>
              <a:rPr lang="zh-CN" altLang="en-US" sz="1600" dirty="0">
                <a:latin typeface="+mj-lt"/>
              </a:rPr>
              <a:t>不能超过解的真实代价</a:t>
            </a:r>
            <a:endParaRPr lang="en-US" altLang="zh-CN" sz="1600" dirty="0">
              <a:latin typeface="+mj-lt"/>
            </a:endParaRPr>
          </a:p>
          <a:p>
            <a:pPr lvl="1" eaLnBrk="1" hangingPunct="1">
              <a:lnSpc>
                <a:spcPct val="130000"/>
              </a:lnSpc>
              <a:defRPr/>
            </a:pPr>
            <a:r>
              <a:rPr lang="zh-CN" altLang="en-US" sz="1800" dirty="0">
                <a:latin typeface="+mj-lt"/>
              </a:rPr>
              <a:t>传统的下界计算方式</a:t>
            </a:r>
            <a:endParaRPr lang="en-US" altLang="zh-CN" sz="1800" dirty="0">
              <a:latin typeface="+mj-lt"/>
            </a:endParaRPr>
          </a:p>
          <a:p>
            <a:pPr lvl="2" eaLnBrk="1" hangingPunct="1">
              <a:lnSpc>
                <a:spcPct val="130000"/>
              </a:lnSpc>
              <a:defRPr/>
            </a:pPr>
            <a:r>
              <a:rPr lang="zh-CN" altLang="en-US" sz="1600" dirty="0">
                <a:latin typeface="+mj-lt"/>
              </a:rPr>
              <a:t>本地预估：直接在当前节点下预估子节点的最优代价；</a:t>
            </a:r>
            <a:r>
              <a:rPr lang="zh-CN" altLang="en-US" sz="1600" b="1" u="sng" dirty="0">
                <a:latin typeface="+mj-lt"/>
              </a:rPr>
              <a:t>简单但下界不紧</a:t>
            </a:r>
            <a:endParaRPr lang="en-US" altLang="zh-CN" sz="1600" b="1" u="sng" dirty="0">
              <a:latin typeface="+mj-lt"/>
            </a:endParaRPr>
          </a:p>
          <a:p>
            <a:pPr lvl="2" eaLnBrk="1" hangingPunct="1">
              <a:lnSpc>
                <a:spcPct val="130000"/>
              </a:lnSpc>
              <a:defRPr/>
            </a:pPr>
            <a:r>
              <a:rPr lang="zh-CN" altLang="en-US" sz="1600" dirty="0">
                <a:latin typeface="+mj-lt"/>
              </a:rPr>
              <a:t>子节点预估：子节点不断向父节点汇报最优代价；</a:t>
            </a:r>
            <a:r>
              <a:rPr lang="zh-CN" altLang="en-US" sz="1600" b="1" u="sng" dirty="0">
                <a:latin typeface="+mj-lt"/>
              </a:rPr>
              <a:t>稍紧但通信代价巨大</a:t>
            </a:r>
            <a:endParaRPr lang="en-US" altLang="zh-CN" sz="1600" b="1" u="sng" dirty="0">
              <a:latin typeface="+mj-lt"/>
            </a:endParaRPr>
          </a:p>
          <a:p>
            <a:pPr lvl="1" eaLnBrk="1" hangingPunct="1">
              <a:lnSpc>
                <a:spcPct val="130000"/>
              </a:lnSpc>
              <a:defRPr/>
            </a:pPr>
            <a:r>
              <a:rPr lang="zh-CN" altLang="en-US" sz="1800" b="1" u="sng" dirty="0">
                <a:latin typeface="+mj-lt"/>
              </a:rPr>
              <a:t>考虑用推理算法的结果给出下界</a:t>
            </a:r>
            <a:endParaRPr lang="en-US" altLang="zh-CN" sz="1800" b="1" u="sng" dirty="0">
              <a:latin typeface="+mj-lt"/>
            </a:endParaRPr>
          </a:p>
          <a:p>
            <a:pPr lvl="2" eaLnBrk="1" hangingPunct="1">
              <a:lnSpc>
                <a:spcPct val="130000"/>
              </a:lnSpc>
              <a:defRPr/>
            </a:pPr>
            <a:r>
              <a:rPr lang="zh-CN" altLang="en-US" sz="1600" dirty="0">
                <a:latin typeface="+mj-lt"/>
              </a:rPr>
              <a:t>下界足够紧：给出的下界是</a:t>
            </a:r>
            <a:r>
              <a:rPr lang="zh-CN" altLang="en-US" sz="1600" b="1" u="sng" dirty="0">
                <a:latin typeface="+mj-lt"/>
              </a:rPr>
              <a:t>整个子树伪边的单面效用与树边的双面效用之和</a:t>
            </a:r>
            <a:endParaRPr lang="en-US" altLang="zh-CN" sz="1600" b="1" u="sng" dirty="0">
              <a:latin typeface="+mj-lt"/>
            </a:endParaRPr>
          </a:p>
          <a:p>
            <a:pPr lvl="2" eaLnBrk="1" hangingPunct="1">
              <a:lnSpc>
                <a:spcPct val="130000"/>
              </a:lnSpc>
              <a:defRPr/>
            </a:pPr>
            <a:r>
              <a:rPr lang="zh-CN" altLang="en-US" sz="1600" dirty="0">
                <a:latin typeface="+mj-lt"/>
              </a:rPr>
              <a:t>通信代价小：仅需</a:t>
            </a:r>
            <a:r>
              <a:rPr lang="zh-CN" altLang="en-US" sz="1600" b="1" u="sng" dirty="0">
                <a:latin typeface="+mj-lt"/>
              </a:rPr>
              <a:t>线性于</a:t>
            </a:r>
            <a:r>
              <a:rPr lang="en-US" altLang="zh-CN" sz="1600" b="1" u="sng" dirty="0">
                <a:latin typeface="+mj-lt"/>
              </a:rPr>
              <a:t>Agent</a:t>
            </a:r>
            <a:r>
              <a:rPr lang="zh-CN" altLang="en-US" sz="1600" b="1" u="sng" dirty="0">
                <a:latin typeface="+mj-lt"/>
              </a:rPr>
              <a:t>数</a:t>
            </a:r>
            <a:r>
              <a:rPr lang="zh-CN" altLang="en-US" sz="1600" dirty="0">
                <a:latin typeface="+mj-lt"/>
              </a:rPr>
              <a:t>的消息即可完成</a:t>
            </a:r>
            <a:endParaRPr lang="en-US" altLang="zh-CN" sz="1600" dirty="0">
              <a:latin typeface="+mj-lt"/>
            </a:endParaRPr>
          </a:p>
          <a:p>
            <a:pPr lvl="1" eaLnBrk="1" hangingPunct="1">
              <a:lnSpc>
                <a:spcPct val="130000"/>
              </a:lnSpc>
              <a:defRPr/>
            </a:pPr>
            <a:r>
              <a:rPr lang="zh-CN" altLang="en-US" sz="1800" dirty="0">
                <a:latin typeface="+mj-lt"/>
              </a:rPr>
              <a:t>整体思路：在</a:t>
            </a:r>
            <a:r>
              <a:rPr lang="zh-CN" altLang="en-US" sz="1800" b="1" u="sng" dirty="0">
                <a:latin typeface="+mj-lt"/>
              </a:rPr>
              <a:t>推理阶段</a:t>
            </a:r>
            <a:r>
              <a:rPr lang="zh-CN" altLang="en-US" sz="1800" dirty="0">
                <a:latin typeface="+mj-lt"/>
              </a:rPr>
              <a:t>，用推理算法快速给出子树下界；在</a:t>
            </a:r>
            <a:r>
              <a:rPr lang="zh-CN" altLang="en-US" sz="1800" b="1" u="sng" dirty="0">
                <a:latin typeface="+mj-lt"/>
              </a:rPr>
              <a:t>搜索阶段</a:t>
            </a:r>
            <a:r>
              <a:rPr lang="zh-CN" altLang="en-US" sz="1800" dirty="0">
                <a:latin typeface="+mj-lt"/>
              </a:rPr>
              <a:t>，用子树下界实现提前剪枝</a:t>
            </a:r>
            <a:endParaRPr lang="en-US" altLang="zh-CN" sz="1800" dirty="0">
              <a:latin typeface="+mj-lt"/>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58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5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077200" cy="5181600"/>
              </a:xfrm>
            </p:spPr>
            <p:txBody>
              <a:bodyPr/>
              <a:lstStyle/>
              <a:p>
                <a:pPr eaLnBrk="1" hangingPunct="1">
                  <a:lnSpc>
                    <a:spcPct val="130000"/>
                  </a:lnSpc>
                  <a:defRPr/>
                </a:pPr>
                <a:r>
                  <a:rPr lang="zh-CN" altLang="en-US" sz="1800" b="0" dirty="0">
                    <a:latin typeface="+mj-lt"/>
                    <a:ea typeface="宋体" panose="02010600030101010101" pitchFamily="2" charset="-122"/>
                  </a:rPr>
                  <a:t>推理阶段</a:t>
                </a:r>
                <a:endParaRPr lang="en-US" altLang="zh-CN" sz="1800" b="0" dirty="0">
                  <a:latin typeface="+mj-lt"/>
                  <a:ea typeface="宋体" panose="02010600030101010101" pitchFamily="2" charset="-122"/>
                </a:endParaRPr>
              </a:p>
              <a:p>
                <a:pPr lvl="1" eaLnBrk="1" hangingPunct="1">
                  <a:lnSpc>
                    <a:spcPct val="130000"/>
                  </a:lnSpc>
                  <a:defRPr/>
                </a:pPr>
                <a:r>
                  <a:rPr lang="en-US" altLang="zh-CN" sz="1600" dirty="0">
                    <a:latin typeface="+mj-lt"/>
                  </a:rPr>
                  <a:t>Agent</a:t>
                </a:r>
                <a:r>
                  <a:rPr lang="zh-CN" altLang="en-US" sz="1600" dirty="0">
                    <a:latin typeface="+mj-lt"/>
                  </a:rPr>
                  <a:t>向上传递</a:t>
                </a:r>
                <a:r>
                  <a:rPr lang="zh-CN" altLang="en-US" sz="1600" dirty="0"/>
                  <a:t>累计</a:t>
                </a:r>
                <a:r>
                  <a:rPr lang="zh-CN" altLang="en-US" sz="1600" dirty="0">
                    <a:latin typeface="+mj-lt"/>
                  </a:rPr>
                  <a:t>私有约束，在父节点进行变量消除</a:t>
                </a:r>
                <a:r>
                  <a:rPr lang="en-US" altLang="zh-CN" sz="1600" dirty="0">
                    <a:latin typeface="+mj-lt"/>
                  </a:rPr>
                  <a:t>/</a:t>
                </a:r>
                <a:r>
                  <a:rPr lang="zh-CN" altLang="en-US" sz="1600" dirty="0">
                    <a:latin typeface="+mj-lt"/>
                  </a:rPr>
                  <a:t>非本地消元</a:t>
                </a:r>
                <a:r>
                  <a:rPr lang="en-US" altLang="zh-CN" sz="1600" dirty="0"/>
                  <a:t>(</a:t>
                </a:r>
                <a:r>
                  <a:rPr lang="en-US" altLang="zh-CN" sz="1600" b="1" dirty="0"/>
                  <a:t>Non-Local Elimination</a:t>
                </a:r>
                <a:r>
                  <a:rPr lang="zh-CN" altLang="en-US" sz="1600" b="1" dirty="0"/>
                  <a:t>，</a:t>
                </a:r>
                <a:r>
                  <a:rPr lang="en-US" altLang="zh-CN" sz="1600" b="1" dirty="0"/>
                  <a:t>NLE</a:t>
                </a:r>
                <a:r>
                  <a:rPr lang="en-US" altLang="zh-CN" sz="1600" dirty="0"/>
                  <a:t>)</a:t>
                </a:r>
                <a:r>
                  <a:rPr lang="zh-CN" altLang="en-US" sz="1600" dirty="0">
                    <a:latin typeface="+mj-lt"/>
                  </a:rPr>
                  <a:t>，直至根节点</a:t>
                </a:r>
                <a:endParaRPr lang="en-US" altLang="zh-CN" sz="1600" dirty="0">
                  <a:latin typeface="+mj-lt"/>
                </a:endParaRPr>
              </a:p>
              <a:p>
                <a:pPr lvl="1" eaLnBrk="1" hangingPunct="1">
                  <a:lnSpc>
                    <a:spcPct val="130000"/>
                  </a:lnSpc>
                  <a:defRPr/>
                </a:pPr>
                <a:r>
                  <a:rPr lang="zh-CN" altLang="en-US" sz="1600" dirty="0">
                    <a:latin typeface="+mj-lt"/>
                  </a:rPr>
                  <a:t>推理阶段结束后，节点知道其每一个孩子节点对应的子树伪边的</a:t>
                </a:r>
                <a:r>
                  <a:rPr lang="zh-CN" altLang="en-US" sz="1600" b="1" u="sng" dirty="0">
                    <a:latin typeface="+mj-lt"/>
                  </a:rPr>
                  <a:t>单面约束</a:t>
                </a:r>
                <a:r>
                  <a:rPr lang="zh-CN" altLang="en-US" sz="1600" dirty="0">
                    <a:latin typeface="+mj-lt"/>
                  </a:rPr>
                  <a:t>和树边的</a:t>
                </a:r>
                <a:r>
                  <a:rPr lang="zh-CN" altLang="en-US" sz="1600" b="1" u="sng" dirty="0">
                    <a:latin typeface="+mj-lt"/>
                  </a:rPr>
                  <a:t>双面约束</a:t>
                </a:r>
                <a:r>
                  <a:rPr lang="zh-CN" altLang="en-US" sz="1600" dirty="0">
                    <a:latin typeface="+mj-lt"/>
                  </a:rPr>
                  <a:t> </a:t>
                </a:r>
                <a:r>
                  <a:rPr lang="en-US" altLang="zh-CN" sz="1600" dirty="0">
                    <a:latin typeface="+mj-lt"/>
                  </a:rPr>
                  <a:t>(i.e.,</a:t>
                </a:r>
                <a14:m>
                  <m:oMath xmlns:m="http://schemas.openxmlformats.org/officeDocument/2006/math">
                    <m:sSubSup>
                      <m:sSubSupPr>
                        <m:ctrlPr>
                          <a:rPr lang="en-US" altLang="zh-CN" sz="1600" i="1" smtClean="0">
                            <a:latin typeface="Cambria Math" panose="02040503050406030204" pitchFamily="18" charset="0"/>
                          </a:rPr>
                        </m:ctrlPr>
                      </m:sSubSupPr>
                      <m:e>
                        <m:r>
                          <m:rPr>
                            <m:nor/>
                          </m:rPr>
                          <a:rPr lang="en-US" altLang="zh-CN" sz="1600" i="1" dirty="0"/>
                          <m:t>subtreeLB</m:t>
                        </m:r>
                      </m:e>
                      <m:sub>
                        <m:r>
                          <m:rPr>
                            <m:sty m:val="p"/>
                          </m:rPr>
                          <a:rPr lang="en-US" altLang="zh-CN" sz="1600" i="1">
                            <a:latin typeface="Cambria Math" panose="02040503050406030204" pitchFamily="18" charset="0"/>
                          </a:rPr>
                          <m:t>i</m:t>
                        </m:r>
                      </m:sub>
                      <m:sup>
                        <m:r>
                          <a:rPr lang="en-US" altLang="zh-CN" sz="1600" b="0" i="1" smtClean="0">
                            <a:latin typeface="Cambria Math" panose="02040503050406030204" pitchFamily="18" charset="0"/>
                          </a:rPr>
                          <m:t>𝑐</m:t>
                        </m:r>
                      </m:sup>
                    </m:sSubSup>
                  </m:oMath>
                </a14:m>
                <a:r>
                  <a:rPr lang="en-US" altLang="zh-CN" sz="1600" dirty="0">
                    <a:latin typeface="+mj-lt"/>
                  </a:rPr>
                  <a:t>)</a:t>
                </a: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077200" cy="5181600"/>
              </a:xfrm>
              <a:blipFill>
                <a:blip r:embed="rId4"/>
                <a:stretch>
                  <a:fillRect l="-453" t="-118"/>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830263" y="3059402"/>
            <a:ext cx="7856537" cy="3417598"/>
            <a:chOff x="830263" y="3059402"/>
            <a:chExt cx="7856537" cy="3417598"/>
          </a:xfrm>
        </p:grpSpPr>
        <p:graphicFrame>
          <p:nvGraphicFramePr>
            <p:cNvPr id="12" name="对象 11"/>
            <p:cNvGraphicFramePr>
              <a:graphicFrameLocks noChangeAspect="1"/>
            </p:cNvGraphicFramePr>
            <p:nvPr>
              <p:extLst>
                <p:ext uri="{D42A27DB-BD31-4B8C-83A1-F6EECF244321}">
                  <p14:modId xmlns:p14="http://schemas.microsoft.com/office/powerpoint/2010/main" val="2221878268"/>
                </p:ext>
              </p:extLst>
            </p:nvPr>
          </p:nvGraphicFramePr>
          <p:xfrm>
            <a:off x="830263" y="3059402"/>
            <a:ext cx="2511425" cy="2960688"/>
          </p:xfrm>
          <a:graphic>
            <a:graphicData uri="http://schemas.openxmlformats.org/presentationml/2006/ole">
              <mc:AlternateContent xmlns:mc="http://schemas.openxmlformats.org/markup-compatibility/2006">
                <mc:Choice xmlns:v="urn:schemas-microsoft-com:vml" Requires="v">
                  <p:oleObj name="AxGlyph" r:id="rId5" imgW="167760" imgH="199440" progId="AxGlyph.Document">
                    <p:embed/>
                  </p:oleObj>
                </mc:Choice>
                <mc:Fallback>
                  <p:oleObj name="AxGlyph" r:id="rId5" imgW="167760" imgH="199440" progId="AxGlyph.Document">
                    <p:embed/>
                    <p:pic>
                      <p:nvPicPr>
                        <p:cNvPr id="12" name="对象 11"/>
                        <p:cNvPicPr>
                          <a:picLocks noChangeAspect="1" noChangeArrowheads="1"/>
                        </p:cNvPicPr>
                        <p:nvPr/>
                      </p:nvPicPr>
                      <p:blipFill>
                        <a:blip r:embed="rId6"/>
                        <a:srcRect/>
                        <a:stretch>
                          <a:fillRect/>
                        </a:stretch>
                      </p:blipFill>
                      <p:spPr bwMode="auto">
                        <a:xfrm>
                          <a:off x="830263" y="3059402"/>
                          <a:ext cx="2511425" cy="2960688"/>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064742125"/>
                </p:ext>
              </p:extLst>
            </p:nvPr>
          </p:nvGraphicFramePr>
          <p:xfrm>
            <a:off x="5870575" y="3083239"/>
            <a:ext cx="2511425" cy="2960688"/>
          </p:xfrm>
          <a:graphic>
            <a:graphicData uri="http://schemas.openxmlformats.org/presentationml/2006/ole">
              <mc:AlternateContent xmlns:mc="http://schemas.openxmlformats.org/markup-compatibility/2006">
                <mc:Choice xmlns:v="urn:schemas-microsoft-com:vml" Requires="v">
                  <p:oleObj name="AxGlyph" r:id="rId7" imgW="168480" imgH="199440" progId="AxGlyph.Document">
                    <p:embed/>
                  </p:oleObj>
                </mc:Choice>
                <mc:Fallback>
                  <p:oleObj name="AxGlyph" r:id="rId7" imgW="168480" imgH="199440" progId="AxGlyph.Document">
                    <p:embed/>
                    <p:pic>
                      <p:nvPicPr>
                        <p:cNvPr id="13" name="对象 12"/>
                        <p:cNvPicPr>
                          <a:picLocks noChangeAspect="1" noChangeArrowheads="1"/>
                        </p:cNvPicPr>
                        <p:nvPr/>
                      </p:nvPicPr>
                      <p:blipFill>
                        <a:blip r:embed="rId8"/>
                        <a:srcRect/>
                        <a:stretch>
                          <a:fillRect/>
                        </a:stretch>
                      </p:blipFill>
                      <p:spPr bwMode="auto">
                        <a:xfrm>
                          <a:off x="5870575" y="3083239"/>
                          <a:ext cx="2511425" cy="2960688"/>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183873501"/>
                </p:ext>
              </p:extLst>
            </p:nvPr>
          </p:nvGraphicFramePr>
          <p:xfrm>
            <a:off x="3355975" y="3083239"/>
            <a:ext cx="2509838" cy="2960688"/>
          </p:xfrm>
          <a:graphic>
            <a:graphicData uri="http://schemas.openxmlformats.org/presentationml/2006/ole">
              <mc:AlternateContent xmlns:mc="http://schemas.openxmlformats.org/markup-compatibility/2006">
                <mc:Choice xmlns:v="urn:schemas-microsoft-com:vml" Requires="v">
                  <p:oleObj name="AxGlyph" r:id="rId9" imgW="167760" imgH="199440" progId="AxGlyph.Document">
                    <p:embed/>
                  </p:oleObj>
                </mc:Choice>
                <mc:Fallback>
                  <p:oleObj name="AxGlyph" r:id="rId9" imgW="167760" imgH="199440" progId="AxGlyph.Document">
                    <p:embed/>
                    <p:pic>
                      <p:nvPicPr>
                        <p:cNvPr id="15" name="对象 14"/>
                        <p:cNvPicPr>
                          <a:picLocks noChangeAspect="1" noChangeArrowheads="1"/>
                        </p:cNvPicPr>
                        <p:nvPr/>
                      </p:nvPicPr>
                      <p:blipFill>
                        <a:blip r:embed="rId10"/>
                        <a:srcRect/>
                        <a:stretch>
                          <a:fillRect/>
                        </a:stretch>
                      </p:blipFill>
                      <p:spPr bwMode="auto">
                        <a:xfrm>
                          <a:off x="3355975" y="3083239"/>
                          <a:ext cx="2509838" cy="2960688"/>
                        </a:xfrm>
                        <a:prstGeom prst="rect">
                          <a:avLst/>
                        </a:prstGeom>
                        <a:noFill/>
                      </p:spPr>
                    </p:pic>
                  </p:oleObj>
                </mc:Fallback>
              </mc:AlternateContent>
            </a:graphicData>
          </a:graphic>
        </p:graphicFrame>
        <p:sp>
          <p:nvSpPr>
            <p:cNvPr id="4" name="文本框 3"/>
            <p:cNvSpPr txBox="1"/>
            <p:nvPr/>
          </p:nvSpPr>
          <p:spPr>
            <a:xfrm>
              <a:off x="1600200" y="6107668"/>
              <a:ext cx="1114408" cy="369332"/>
            </a:xfrm>
            <a:prstGeom prst="rect">
              <a:avLst/>
            </a:prstGeom>
            <a:noFill/>
          </p:spPr>
          <p:txBody>
            <a:bodyPr wrap="none" rtlCol="0">
              <a:spAutoFit/>
            </a:bodyPr>
            <a:lstStyle/>
            <a:p>
              <a:r>
                <a:rPr lang="zh-CN" altLang="en-US" dirty="0"/>
                <a:t>本地预估</a:t>
              </a:r>
            </a:p>
          </p:txBody>
        </p:sp>
        <p:sp>
          <p:nvSpPr>
            <p:cNvPr id="16" name="文本框 15"/>
            <p:cNvSpPr txBox="1"/>
            <p:nvPr/>
          </p:nvSpPr>
          <p:spPr>
            <a:xfrm>
              <a:off x="4139556" y="6107668"/>
              <a:ext cx="1346844" cy="369332"/>
            </a:xfrm>
            <a:prstGeom prst="rect">
              <a:avLst/>
            </a:prstGeom>
            <a:noFill/>
          </p:spPr>
          <p:txBody>
            <a:bodyPr wrap="none" rtlCol="0">
              <a:spAutoFit/>
            </a:bodyPr>
            <a:lstStyle/>
            <a:p>
              <a:r>
                <a:rPr lang="zh-CN" altLang="en-US" dirty="0"/>
                <a:t>子节点预估</a:t>
              </a:r>
            </a:p>
          </p:txBody>
        </p:sp>
        <p:sp>
          <p:nvSpPr>
            <p:cNvPr id="17" name="文本框 16"/>
            <p:cNvSpPr txBox="1"/>
            <p:nvPr/>
          </p:nvSpPr>
          <p:spPr>
            <a:xfrm>
              <a:off x="6296722" y="6098409"/>
              <a:ext cx="2390078" cy="369332"/>
            </a:xfrm>
            <a:prstGeom prst="rect">
              <a:avLst/>
            </a:prstGeom>
            <a:noFill/>
          </p:spPr>
          <p:txBody>
            <a:bodyPr wrap="none" rtlCol="0">
              <a:spAutoFit/>
            </a:bodyPr>
            <a:lstStyle/>
            <a:p>
              <a:r>
                <a:rPr lang="en-US" altLang="zh-CN" dirty="0">
                  <a:latin typeface="+mn-lt"/>
                </a:rPr>
                <a:t>PT-ISABB</a:t>
              </a:r>
              <a:r>
                <a:rPr lang="zh-CN" altLang="en-US" dirty="0"/>
                <a:t>的推理预估</a:t>
              </a:r>
            </a:p>
          </p:txBody>
        </p:sp>
      </p:grpSp>
      <p:sp>
        <p:nvSpPr>
          <p:cNvPr id="19" name="Rectangle 2"/>
          <p:cNvSpPr>
            <a:spLocks noGrp="1" noChangeArrowheads="1"/>
          </p:cNvSpPr>
          <p:nvPr>
            <p:ph type="title"/>
          </p:nvPr>
        </p:nvSpPr>
        <p:spPr>
          <a:xfrm>
            <a:off x="647700" y="304800"/>
            <a:ext cx="8267700" cy="685800"/>
          </a:xfrm>
        </p:spPr>
        <p:txBody>
          <a:bodyPr/>
          <a:lstStyle/>
          <a:p>
            <a:pPr eaLnBrk="1" hangingPunct="1"/>
            <a:r>
              <a:rPr lang="zh-CN" altLang="en-US" sz="2200" dirty="0">
                <a:solidFill>
                  <a:srgbClr val="000000"/>
                </a:solidFill>
                <a:latin typeface="宋体" panose="02010600030101010101" pitchFamily="2" charset="-122"/>
                <a:ea typeface="宋体" panose="02010600030101010101" pitchFamily="2" charset="-122"/>
                <a:cs typeface="+mn-cs"/>
              </a:rPr>
              <a:t>基于搜索</a:t>
            </a:r>
            <a:r>
              <a:rPr lang="en-US" altLang="zh-CN" sz="2200" dirty="0">
                <a:solidFill>
                  <a:srgbClr val="000000"/>
                </a:solidFill>
                <a:latin typeface="宋体" panose="02010600030101010101" pitchFamily="2" charset="-122"/>
                <a:ea typeface="宋体" panose="02010600030101010101" pitchFamily="2" charset="-122"/>
                <a:cs typeface="+mn-cs"/>
              </a:rPr>
              <a:t>-</a:t>
            </a:r>
            <a:r>
              <a:rPr lang="zh-CN" altLang="en-US" sz="2200" dirty="0">
                <a:solidFill>
                  <a:srgbClr val="000000"/>
                </a:solidFill>
                <a:latin typeface="宋体" panose="02010600030101010101" pitchFamily="2" charset="-122"/>
                <a:ea typeface="宋体" panose="02010600030101010101" pitchFamily="2" charset="-122"/>
                <a:cs typeface="+mn-cs"/>
              </a:rPr>
              <a:t>推理混合的非对称分布式约束优化求解算法</a:t>
            </a:r>
            <a:r>
              <a:rPr lang="en-US" altLang="zh-CN" sz="2200" dirty="0">
                <a:latin typeface="宋体" panose="02010600030101010101" pitchFamily="2" charset="-122"/>
                <a:ea typeface="宋体" panose="02010600030101010101" pitchFamily="2" charset="-122"/>
              </a:rPr>
              <a:t>(PT-ISABB)</a:t>
            </a:r>
            <a:endParaRPr lang="zh-CN" altLang="en-US"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4896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a:xfrm>
            <a:off x="609600" y="1295400"/>
            <a:ext cx="3886200" cy="5181600"/>
          </a:xfrm>
        </p:spPr>
        <p:txBody>
          <a:bodyPr/>
          <a:lstStyle/>
          <a:p>
            <a:pPr eaLnBrk="1" hangingPunct="1">
              <a:lnSpc>
                <a:spcPct val="130000"/>
              </a:lnSpc>
              <a:defRPr/>
            </a:pPr>
            <a:r>
              <a:rPr lang="zh-CN" altLang="en-US" sz="2000" b="0" dirty="0">
                <a:latin typeface="+mj-lt"/>
                <a:ea typeface="宋体" panose="02010600030101010101" pitchFamily="2" charset="-122"/>
              </a:rPr>
              <a:t>搜索阶段</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mj-lt"/>
              </a:rPr>
              <a:t>扩展部分解</a:t>
            </a:r>
            <a:endParaRPr lang="en-US" altLang="zh-CN" sz="1800" dirty="0">
              <a:latin typeface="+mj-lt"/>
            </a:endParaRPr>
          </a:p>
          <a:p>
            <a:pPr lvl="2" eaLnBrk="1" hangingPunct="1">
              <a:lnSpc>
                <a:spcPct val="130000"/>
              </a:lnSpc>
              <a:defRPr/>
            </a:pPr>
            <a:r>
              <a:rPr lang="zh-CN" altLang="en-US" sz="1600" dirty="0">
                <a:latin typeface="+mj-lt"/>
              </a:rPr>
              <a:t>有序地展开解空间</a:t>
            </a:r>
            <a:endParaRPr lang="en-US" altLang="zh-CN" sz="1600" dirty="0">
              <a:latin typeface="+mj-lt"/>
            </a:endParaRPr>
          </a:p>
          <a:p>
            <a:pPr lvl="1" eaLnBrk="1" hangingPunct="1">
              <a:lnSpc>
                <a:spcPct val="130000"/>
              </a:lnSpc>
              <a:defRPr/>
            </a:pPr>
            <a:r>
              <a:rPr lang="zh-CN" altLang="en-US" sz="1800" dirty="0">
                <a:latin typeface="+mj-lt"/>
              </a:rPr>
              <a:t>暴露私有代价</a:t>
            </a:r>
            <a:endParaRPr lang="en-US" altLang="zh-CN" sz="1800" dirty="0">
              <a:latin typeface="+mj-lt"/>
            </a:endParaRPr>
          </a:p>
          <a:p>
            <a:pPr lvl="2" eaLnBrk="1" hangingPunct="1">
              <a:lnSpc>
                <a:spcPct val="130000"/>
              </a:lnSpc>
              <a:defRPr/>
            </a:pPr>
            <a:r>
              <a:rPr lang="zh-CN" altLang="en-US" sz="1600" dirty="0">
                <a:latin typeface="+mj-lt"/>
              </a:rPr>
              <a:t>累加完整解的代价</a:t>
            </a:r>
            <a:endParaRPr lang="en-US" altLang="zh-CN" sz="1600" dirty="0">
              <a:latin typeface="+mj-lt"/>
            </a:endParaRPr>
          </a:p>
          <a:p>
            <a:pPr lvl="1" eaLnBrk="1" hangingPunct="1">
              <a:lnSpc>
                <a:spcPct val="130000"/>
              </a:lnSpc>
              <a:defRPr/>
            </a:pPr>
            <a:r>
              <a:rPr lang="zh-CN" altLang="en-US" sz="1800" b="1" u="sng" dirty="0">
                <a:latin typeface="+mj-lt"/>
              </a:rPr>
              <a:t>剪枝</a:t>
            </a:r>
            <a:endParaRPr lang="en-US" altLang="zh-CN" sz="1800" b="1" u="sng" dirty="0">
              <a:latin typeface="+mj-lt"/>
            </a:endParaRPr>
          </a:p>
          <a:p>
            <a:pPr lvl="2" eaLnBrk="1" hangingPunct="1">
              <a:lnSpc>
                <a:spcPct val="130000"/>
              </a:lnSpc>
              <a:defRPr/>
            </a:pPr>
            <a:r>
              <a:rPr lang="zh-CN" altLang="en-US" sz="1600" b="1" u="sng" dirty="0">
                <a:latin typeface="+mj-lt"/>
              </a:rPr>
              <a:t>利用推理阶段的结果来压缩解空间，保证隐私性</a:t>
            </a:r>
            <a:endParaRPr lang="en-US" altLang="zh-CN" sz="1600" b="1" u="sng" dirty="0">
              <a:latin typeface="+mj-lt"/>
            </a:endParaRPr>
          </a:p>
          <a:p>
            <a:pPr lvl="1" eaLnBrk="1" hangingPunct="1">
              <a:lnSpc>
                <a:spcPct val="130000"/>
              </a:lnSpc>
              <a:defRPr/>
            </a:pPr>
            <a:r>
              <a:rPr lang="zh-CN" altLang="en-US" sz="1800" dirty="0">
                <a:latin typeface="+mj-lt"/>
              </a:rPr>
              <a:t>回溯</a:t>
            </a:r>
            <a:endParaRPr lang="en-US" altLang="zh-CN" sz="1800" dirty="0">
              <a:latin typeface="+mj-lt"/>
            </a:endParaRPr>
          </a:p>
          <a:p>
            <a:pPr lvl="2" eaLnBrk="1" hangingPunct="1">
              <a:lnSpc>
                <a:spcPct val="130000"/>
              </a:lnSpc>
              <a:defRPr/>
            </a:pPr>
            <a:r>
              <a:rPr lang="zh-CN" altLang="en-US" sz="1600" dirty="0"/>
              <a:t>显式地遍历解空间</a:t>
            </a:r>
            <a:endParaRPr lang="en-US" altLang="zh-CN" sz="1600" dirty="0">
              <a:latin typeface="+mj-lt"/>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4610100" y="1544637"/>
            <a:ext cx="4206744" cy="4537839"/>
            <a:chOff x="4610100" y="1544637"/>
            <a:chExt cx="4206744" cy="4537839"/>
          </a:xfrm>
        </p:grpSpPr>
        <p:graphicFrame>
          <p:nvGraphicFramePr>
            <p:cNvPr id="10" name="对象 9"/>
            <p:cNvGraphicFramePr>
              <a:graphicFrameLocks noChangeAspect="1"/>
            </p:cNvGraphicFramePr>
            <p:nvPr>
              <p:extLst>
                <p:ext uri="{D42A27DB-BD31-4B8C-83A1-F6EECF244321}">
                  <p14:modId xmlns:p14="http://schemas.microsoft.com/office/powerpoint/2010/main" val="2760223605"/>
                </p:ext>
              </p:extLst>
            </p:nvPr>
          </p:nvGraphicFramePr>
          <p:xfrm>
            <a:off x="4657725" y="1544638"/>
            <a:ext cx="1379538" cy="4327525"/>
          </p:xfrm>
          <a:graphic>
            <a:graphicData uri="http://schemas.openxmlformats.org/presentationml/2006/ole">
              <mc:AlternateContent xmlns:mc="http://schemas.openxmlformats.org/markup-compatibility/2006">
                <mc:Choice xmlns:v="urn:schemas-microsoft-com:vml" Requires="v">
                  <p:oleObj name="AxGlyph" r:id="rId3" imgW="58680" imgH="185040" progId="AxGlyph.Document">
                    <p:embed/>
                  </p:oleObj>
                </mc:Choice>
                <mc:Fallback>
                  <p:oleObj name="AxGlyph" r:id="rId3" imgW="58680" imgH="185040" progId="AxGlyph.Document">
                    <p:embed/>
                    <p:pic>
                      <p:nvPicPr>
                        <p:cNvPr id="10" name="对象 9"/>
                        <p:cNvPicPr>
                          <a:picLocks noChangeAspect="1" noChangeArrowheads="1"/>
                        </p:cNvPicPr>
                        <p:nvPr/>
                      </p:nvPicPr>
                      <p:blipFill>
                        <a:blip r:embed="rId4"/>
                        <a:srcRect/>
                        <a:stretch>
                          <a:fillRect/>
                        </a:stretch>
                      </p:blipFill>
                      <p:spPr bwMode="auto">
                        <a:xfrm>
                          <a:off x="4657725" y="1544638"/>
                          <a:ext cx="1379538" cy="4327525"/>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686251870"/>
                </p:ext>
              </p:extLst>
            </p:nvPr>
          </p:nvGraphicFramePr>
          <p:xfrm>
            <a:off x="6021257" y="1544637"/>
            <a:ext cx="2795587" cy="4327525"/>
          </p:xfrm>
          <a:graphic>
            <a:graphicData uri="http://schemas.openxmlformats.org/presentationml/2006/ole">
              <mc:AlternateContent xmlns:mc="http://schemas.openxmlformats.org/markup-compatibility/2006">
                <mc:Choice xmlns:v="urn:schemas-microsoft-com:vml" Requires="v">
                  <p:oleObj name="AxGlyph" r:id="rId5" imgW="119160" imgH="185040" progId="AxGlyph.Document">
                    <p:embed/>
                  </p:oleObj>
                </mc:Choice>
                <mc:Fallback>
                  <p:oleObj name="AxGlyph" r:id="rId5" imgW="119160" imgH="185040" progId="AxGlyph.Document">
                    <p:embed/>
                    <p:pic>
                      <p:nvPicPr>
                        <p:cNvPr id="12" name="对象 11"/>
                        <p:cNvPicPr>
                          <a:picLocks noChangeAspect="1" noChangeArrowheads="1"/>
                        </p:cNvPicPr>
                        <p:nvPr/>
                      </p:nvPicPr>
                      <p:blipFill>
                        <a:blip r:embed="rId6"/>
                        <a:srcRect/>
                        <a:stretch>
                          <a:fillRect/>
                        </a:stretch>
                      </p:blipFill>
                      <p:spPr bwMode="auto">
                        <a:xfrm>
                          <a:off x="6021257" y="1544637"/>
                          <a:ext cx="2795587" cy="4327525"/>
                        </a:xfrm>
                        <a:prstGeom prst="rect">
                          <a:avLst/>
                        </a:prstGeom>
                        <a:noFill/>
                      </p:spPr>
                    </p:pic>
                  </p:oleObj>
                </mc:Fallback>
              </mc:AlternateContent>
            </a:graphicData>
          </a:graphic>
        </p:graphicFrame>
        <p:sp>
          <p:nvSpPr>
            <p:cNvPr id="4" name="文本框 3"/>
            <p:cNvSpPr txBox="1"/>
            <p:nvPr/>
          </p:nvSpPr>
          <p:spPr>
            <a:xfrm flipH="1">
              <a:off x="4610100" y="5713144"/>
              <a:ext cx="2667000" cy="369332"/>
            </a:xfrm>
            <a:prstGeom prst="rect">
              <a:avLst/>
            </a:prstGeom>
            <a:noFill/>
          </p:spPr>
          <p:txBody>
            <a:bodyPr wrap="square" rtlCol="0">
              <a:spAutoFit/>
            </a:bodyPr>
            <a:lstStyle/>
            <a:p>
              <a:r>
                <a:rPr lang="zh-CN" altLang="en-US" b="0" dirty="0"/>
                <a:t>未剪枝          剪枝</a:t>
              </a:r>
            </a:p>
          </p:txBody>
        </p:sp>
      </p:grpSp>
      <p:sp>
        <p:nvSpPr>
          <p:cNvPr id="15" name="Rectangle 2"/>
          <p:cNvSpPr>
            <a:spLocks noGrp="1" noChangeArrowheads="1"/>
          </p:cNvSpPr>
          <p:nvPr>
            <p:ph type="title"/>
          </p:nvPr>
        </p:nvSpPr>
        <p:spPr>
          <a:xfrm>
            <a:off x="647700" y="304800"/>
            <a:ext cx="8267700" cy="685800"/>
          </a:xfrm>
        </p:spPr>
        <p:txBody>
          <a:bodyPr/>
          <a:lstStyle/>
          <a:p>
            <a:pPr eaLnBrk="1" hangingPunct="1"/>
            <a:r>
              <a:rPr lang="zh-CN" altLang="en-US" sz="2200" dirty="0">
                <a:solidFill>
                  <a:srgbClr val="000000"/>
                </a:solidFill>
                <a:latin typeface="宋体" panose="02010600030101010101" pitchFamily="2" charset="-122"/>
                <a:ea typeface="宋体" panose="02010600030101010101" pitchFamily="2" charset="-122"/>
                <a:cs typeface="+mn-cs"/>
              </a:rPr>
              <a:t>基于搜索</a:t>
            </a:r>
            <a:r>
              <a:rPr lang="en-US" altLang="zh-CN" sz="2200" dirty="0">
                <a:solidFill>
                  <a:srgbClr val="000000"/>
                </a:solidFill>
                <a:latin typeface="宋体" panose="02010600030101010101" pitchFamily="2" charset="-122"/>
                <a:ea typeface="宋体" panose="02010600030101010101" pitchFamily="2" charset="-122"/>
                <a:cs typeface="+mn-cs"/>
              </a:rPr>
              <a:t>-</a:t>
            </a:r>
            <a:r>
              <a:rPr lang="zh-CN" altLang="en-US" sz="2200" dirty="0">
                <a:solidFill>
                  <a:srgbClr val="000000"/>
                </a:solidFill>
                <a:latin typeface="宋体" panose="02010600030101010101" pitchFamily="2" charset="-122"/>
                <a:ea typeface="宋体" panose="02010600030101010101" pitchFamily="2" charset="-122"/>
                <a:cs typeface="+mn-cs"/>
              </a:rPr>
              <a:t>推理混合的非对称分布式约束优化求解算法</a:t>
            </a:r>
            <a:r>
              <a:rPr lang="en-US" altLang="zh-CN" sz="2200" dirty="0">
                <a:latin typeface="宋体" panose="02010600030101010101" pitchFamily="2" charset="-122"/>
                <a:ea typeface="宋体" panose="02010600030101010101" pitchFamily="2" charset="-122"/>
              </a:rPr>
              <a:t>(PT-ISABB)</a:t>
            </a:r>
            <a:endParaRPr lang="zh-CN" altLang="en-US"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5529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077200" cy="5181600"/>
              </a:xfrm>
            </p:spPr>
            <p:txBody>
              <a:bodyPr/>
              <a:lstStyle/>
              <a:p>
                <a:pPr eaLnBrk="1" hangingPunct="1">
                  <a:lnSpc>
                    <a:spcPct val="130000"/>
                  </a:lnSpc>
                  <a:defRPr/>
                </a:pPr>
                <a:r>
                  <a:rPr lang="zh-CN" altLang="en-US" sz="1800" b="0" dirty="0">
                    <a:latin typeface="+mj-lt"/>
                    <a:ea typeface="宋体" panose="02010600030101010101" pitchFamily="2" charset="-122"/>
                  </a:rPr>
                  <a:t>引理</a:t>
                </a:r>
                <a:r>
                  <a:rPr lang="en-US" altLang="zh-CN" sz="1800" b="0" dirty="0">
                    <a:latin typeface="+mj-lt"/>
                    <a:ea typeface="宋体" panose="02010600030101010101" pitchFamily="2" charset="-122"/>
                  </a:rPr>
                  <a:t>1</a:t>
                </a:r>
                <a:r>
                  <a:rPr lang="zh-CN" altLang="en-US" sz="1800" b="0" dirty="0">
                    <a:latin typeface="+mj-lt"/>
                    <a:ea typeface="宋体" panose="02010600030101010101" pitchFamily="2" charset="-122"/>
                  </a:rPr>
                  <a:t>：</a:t>
                </a:r>
                <a:r>
                  <a:rPr lang="en-US" altLang="zh-CN" sz="1800" b="0" dirty="0">
                    <a:latin typeface="+mj-lt"/>
                    <a:ea typeface="楷体" panose="02010609060101010101" pitchFamily="49" charset="-122"/>
                  </a:rPr>
                  <a:t>PT-ISABB</a:t>
                </a:r>
                <a:r>
                  <a:rPr lang="zh-CN" altLang="en-US" sz="1800" b="0" dirty="0">
                    <a:latin typeface="+mj-lt"/>
                    <a:ea typeface="楷体" panose="02010609060101010101" pitchFamily="49" charset="-122"/>
                  </a:rPr>
                  <a:t>算法在运行有限次迭代后终止</a:t>
                </a:r>
                <a:endParaRPr lang="en-US" altLang="zh-CN" sz="1800" b="0" dirty="0">
                  <a:latin typeface="+mj-lt"/>
                  <a:ea typeface="楷体" panose="02010609060101010101" pitchFamily="49" charset="-122"/>
                </a:endParaRPr>
              </a:p>
              <a:p>
                <a:pPr lvl="1" eaLnBrk="1" hangingPunct="1">
                  <a:lnSpc>
                    <a:spcPct val="130000"/>
                  </a:lnSpc>
                  <a:defRPr/>
                </a:pPr>
                <a:r>
                  <a:rPr lang="zh-CN" altLang="en-US" sz="1600" dirty="0">
                    <a:latin typeface="+mj-lt"/>
                  </a:rPr>
                  <a:t>该引理证明了</a:t>
                </a:r>
                <a:r>
                  <a:rPr lang="en-US" altLang="zh-CN" sz="1600" dirty="0"/>
                  <a:t>PT-ISABB</a:t>
                </a:r>
                <a:r>
                  <a:rPr lang="zh-CN" altLang="en-US" sz="1600" dirty="0">
                    <a:latin typeface="+mj-lt"/>
                  </a:rPr>
                  <a:t>算法的可终止性</a:t>
                </a:r>
                <a:endParaRPr lang="en-US" altLang="zh-CN" sz="1600" b="0" dirty="0">
                  <a:latin typeface="+mj-lt"/>
                </a:endParaRPr>
              </a:p>
              <a:p>
                <a:pPr eaLnBrk="1" hangingPunct="1">
                  <a:lnSpc>
                    <a:spcPct val="130000"/>
                  </a:lnSpc>
                  <a:defRPr/>
                </a:pPr>
                <a:r>
                  <a:rPr lang="zh-CN" altLang="en-US" sz="1800" b="0" dirty="0">
                    <a:ea typeface="宋体" panose="02010600030101010101" pitchFamily="2" charset="-122"/>
                  </a:rPr>
                  <a:t>引理</a:t>
                </a:r>
                <a:r>
                  <a:rPr lang="en-US" altLang="zh-CN" sz="1800" b="0" dirty="0">
                    <a:ea typeface="宋体" panose="02010600030101010101" pitchFamily="2" charset="-122"/>
                  </a:rPr>
                  <a:t>2</a:t>
                </a:r>
                <a:r>
                  <a:rPr lang="zh-CN" altLang="en-US" sz="1800" b="0" dirty="0">
                    <a:ea typeface="宋体" panose="02010600030101010101" pitchFamily="2" charset="-122"/>
                  </a:rPr>
                  <a:t>：</a:t>
                </a:r>
                <a:r>
                  <a:rPr lang="zh-CN" altLang="en-US" sz="1800" b="0" dirty="0">
                    <a:latin typeface="+mj-lt"/>
                    <a:ea typeface="楷体" panose="02010609060101010101" pitchFamily="49" charset="-122"/>
                  </a:rPr>
                  <a:t>给定赋值组合</a:t>
                </a:r>
                <a14:m>
                  <m:oMath xmlns:m="http://schemas.openxmlformats.org/officeDocument/2006/math">
                    <m:sSub>
                      <m:sSubPr>
                        <m:ctrlPr>
                          <a:rPr lang="en-US" altLang="zh-CN" sz="1800" b="0" i="1" dirty="0">
                            <a:latin typeface="Cambria Math" panose="02040503050406030204" pitchFamily="18" charset="0"/>
                            <a:ea typeface="楷体" panose="02010609060101010101" pitchFamily="49" charset="-122"/>
                          </a:rPr>
                        </m:ctrlPr>
                      </m:sSubPr>
                      <m:e>
                        <m:r>
                          <a:rPr lang="en-US" altLang="zh-CN" sz="1800" b="0" dirty="0">
                            <a:latin typeface="Cambria Math" panose="02040503050406030204" pitchFamily="18" charset="0"/>
                            <a:ea typeface="楷体" panose="02010609060101010101" pitchFamily="49" charset="-122"/>
                          </a:rPr>
                          <m:t>𝐶𝑝𝑎</m:t>
                        </m:r>
                      </m:e>
                      <m:sub>
                        <m:r>
                          <a:rPr lang="en-US" altLang="zh-CN" sz="1800" b="0" dirty="0">
                            <a:latin typeface="Cambria Math" panose="02040503050406030204" pitchFamily="18" charset="0"/>
                            <a:ea typeface="楷体" panose="02010609060101010101" pitchFamily="49" charset="-122"/>
                          </a:rPr>
                          <m:t>𝑖</m:t>
                        </m:r>
                      </m:sub>
                    </m:sSub>
                    <m:r>
                      <a:rPr lang="en-US" altLang="zh-CN" sz="1800" b="0" dirty="0">
                        <a:latin typeface="Cambria Math" panose="02040503050406030204" pitchFamily="18" charset="0"/>
                        <a:ea typeface="楷体" panose="02010609060101010101" pitchFamily="49" charset="-122"/>
                      </a:rPr>
                      <m:t>∪</m:t>
                    </m:r>
                    <m:d>
                      <m:dPr>
                        <m:begChr m:val="{"/>
                        <m:endChr m:val="}"/>
                        <m:ctrlPr>
                          <a:rPr lang="en-US" altLang="zh-CN" sz="1800" b="0" i="1" dirty="0">
                            <a:latin typeface="Cambria Math" panose="02040503050406030204" pitchFamily="18" charset="0"/>
                            <a:ea typeface="楷体" panose="02010609060101010101" pitchFamily="49" charset="-122"/>
                          </a:rPr>
                        </m:ctrlPr>
                      </m:dPr>
                      <m:e>
                        <m:sSub>
                          <m:sSubPr>
                            <m:ctrlPr>
                              <a:rPr lang="en-US" altLang="zh-CN" sz="1800" b="0" i="1" dirty="0">
                                <a:latin typeface="Cambria Math" panose="02040503050406030204" pitchFamily="18" charset="0"/>
                                <a:ea typeface="楷体" panose="02010609060101010101" pitchFamily="49" charset="-122"/>
                              </a:rPr>
                            </m:ctrlPr>
                          </m:sSubPr>
                          <m:e>
                            <m:r>
                              <a:rPr lang="en-US" altLang="zh-CN" sz="1800" b="0" dirty="0">
                                <a:latin typeface="Cambria Math" panose="02040503050406030204" pitchFamily="18" charset="0"/>
                                <a:ea typeface="楷体" panose="02010609060101010101" pitchFamily="49" charset="-122"/>
                              </a:rPr>
                              <m:t>𝑥</m:t>
                            </m:r>
                          </m:e>
                          <m:sub>
                            <m:r>
                              <a:rPr lang="en-US" altLang="zh-CN" sz="1800" b="0" dirty="0">
                                <a:latin typeface="Cambria Math" panose="02040503050406030204" pitchFamily="18" charset="0"/>
                                <a:ea typeface="楷体" panose="02010609060101010101" pitchFamily="49" charset="-122"/>
                              </a:rPr>
                              <m:t>𝑖</m:t>
                            </m:r>
                          </m:sub>
                        </m:sSub>
                        <m:r>
                          <a:rPr lang="en-US" altLang="zh-CN" sz="1800" b="0" dirty="0">
                            <a:latin typeface="Cambria Math" panose="02040503050406030204" pitchFamily="18" charset="0"/>
                            <a:ea typeface="楷体" panose="02010609060101010101" pitchFamily="49" charset="-122"/>
                          </a:rPr>
                          <m:t>=</m:t>
                        </m:r>
                        <m:sSub>
                          <m:sSubPr>
                            <m:ctrlPr>
                              <a:rPr lang="en-US" altLang="zh-CN" sz="1800" b="0" i="1" dirty="0">
                                <a:latin typeface="Cambria Math" panose="02040503050406030204" pitchFamily="18" charset="0"/>
                                <a:ea typeface="楷体" panose="02010609060101010101" pitchFamily="49" charset="-122"/>
                              </a:rPr>
                            </m:ctrlPr>
                          </m:sSubPr>
                          <m:e>
                            <m:r>
                              <a:rPr lang="en-US" altLang="zh-CN" sz="1800" b="0" dirty="0">
                                <a:latin typeface="Cambria Math" panose="02040503050406030204" pitchFamily="18" charset="0"/>
                                <a:ea typeface="楷体" panose="02010609060101010101" pitchFamily="49" charset="-122"/>
                              </a:rPr>
                              <m:t>𝑑</m:t>
                            </m:r>
                          </m:e>
                          <m:sub>
                            <m:r>
                              <a:rPr lang="en-US" altLang="zh-CN" sz="1800" b="0" dirty="0">
                                <a:latin typeface="Cambria Math" panose="02040503050406030204" pitchFamily="18" charset="0"/>
                                <a:ea typeface="楷体" panose="02010609060101010101" pitchFamily="49" charset="-122"/>
                              </a:rPr>
                              <m:t>𝑖</m:t>
                            </m:r>
                          </m:sub>
                        </m:sSub>
                      </m:e>
                    </m:d>
                    <m:r>
                      <a:rPr lang="zh-CN" altLang="en-US" sz="1800" b="0" dirty="0">
                        <a:latin typeface="Cambria Math" panose="02040503050406030204" pitchFamily="18" charset="0"/>
                        <a:ea typeface="楷体" panose="02010609060101010101" pitchFamily="49" charset="-122"/>
                      </a:rPr>
                      <m:t>下，以</m:t>
                    </m:r>
                    <m:sSub>
                      <m:sSubPr>
                        <m:ctrlPr>
                          <a:rPr lang="en-US" altLang="zh-CN" sz="1800" b="0" i="1">
                            <a:latin typeface="Cambria Math" panose="02040503050406030204" pitchFamily="18" charset="0"/>
                            <a:ea typeface="楷体" panose="02010609060101010101" pitchFamily="49" charset="-122"/>
                          </a:rPr>
                        </m:ctrlPr>
                      </m:sSubPr>
                      <m:e>
                        <m:r>
                          <a:rPr lang="en-US" altLang="zh-CN" sz="1800" b="0">
                            <a:latin typeface="Cambria Math" panose="02040503050406030204" pitchFamily="18" charset="0"/>
                            <a:ea typeface="楷体" panose="02010609060101010101" pitchFamily="49" charset="-122"/>
                          </a:rPr>
                          <m:t>𝑎</m:t>
                        </m:r>
                      </m:e>
                      <m:sub>
                        <m:r>
                          <a:rPr lang="en-US" altLang="zh-CN" sz="1800" b="0">
                            <a:latin typeface="Cambria Math" panose="02040503050406030204" pitchFamily="18" charset="0"/>
                            <a:ea typeface="楷体" panose="02010609060101010101" pitchFamily="49" charset="-122"/>
                          </a:rPr>
                          <m:t>𝑖</m:t>
                        </m:r>
                      </m:sub>
                    </m:sSub>
                  </m:oMath>
                </a14:m>
                <a:r>
                  <a:rPr lang="zh-CN" altLang="en-US" sz="1800" b="0" dirty="0">
                    <a:latin typeface="+mj-lt"/>
                    <a:ea typeface="楷体" panose="02010609060101010101" pitchFamily="49" charset="-122"/>
                  </a:rPr>
                  <a:t>为根节点的子树的代价</a:t>
                </a:r>
                <a14:m>
                  <m:oMath xmlns:m="http://schemas.openxmlformats.org/officeDocument/2006/math">
                    <m:r>
                      <a:rPr lang="zh-CN" altLang="en-US" sz="1800" b="0">
                        <a:latin typeface="Cambria Math" panose="02040503050406030204" pitchFamily="18" charset="0"/>
                        <a:ea typeface="楷体" panose="02010609060101010101" pitchFamily="49" charset="-122"/>
                      </a:rPr>
                      <m:t>大于等于</m:t>
                    </m:r>
                  </m:oMath>
                </a14:m>
                <a:r>
                  <a:rPr lang="zh-CN" altLang="en-US" sz="1800" b="0" dirty="0">
                    <a:latin typeface="+mj-lt"/>
                    <a:ea typeface="楷体" panose="02010609060101010101" pitchFamily="49" charset="-122"/>
                  </a:rPr>
                  <a:t>推理阶段提供的下界</a:t>
                </a:r>
                <a14:m>
                  <m:oMath xmlns:m="http://schemas.openxmlformats.org/officeDocument/2006/math">
                    <m:sSub>
                      <m:sSubPr>
                        <m:ctrlPr>
                          <a:rPr lang="en-US" altLang="zh-CN" sz="1800" b="0" i="1">
                            <a:latin typeface="Cambria Math" panose="02040503050406030204" pitchFamily="18" charset="0"/>
                            <a:ea typeface="楷体" panose="02010609060101010101" pitchFamily="49" charset="-122"/>
                          </a:rPr>
                        </m:ctrlPr>
                      </m:sSubPr>
                      <m:e>
                        <m:r>
                          <a:rPr lang="en-US" altLang="zh-CN" sz="1800" b="0">
                            <a:latin typeface="Cambria Math" panose="02040503050406030204" pitchFamily="18" charset="0"/>
                            <a:ea typeface="楷体" panose="02010609060101010101" pitchFamily="49" charset="-122"/>
                          </a:rPr>
                          <m:t>𝑙𝑏</m:t>
                        </m:r>
                      </m:e>
                      <m:sub>
                        <m:r>
                          <a:rPr lang="en-US" altLang="zh-CN" sz="1800" b="0">
                            <a:latin typeface="Cambria Math" panose="02040503050406030204" pitchFamily="18" charset="0"/>
                            <a:ea typeface="楷体" panose="02010609060101010101" pitchFamily="49" charset="-122"/>
                          </a:rPr>
                          <m:t>𝑖</m:t>
                        </m:r>
                      </m:sub>
                    </m:sSub>
                    <m:r>
                      <a:rPr lang="en-US" altLang="zh-CN" sz="1800" b="0">
                        <a:latin typeface="Cambria Math" panose="02040503050406030204" pitchFamily="18" charset="0"/>
                        <a:ea typeface="楷体" panose="02010609060101010101" pitchFamily="49" charset="-122"/>
                      </a:rPr>
                      <m:t>(</m:t>
                    </m:r>
                    <m:sSub>
                      <m:sSubPr>
                        <m:ctrlPr>
                          <a:rPr lang="en-US" altLang="zh-CN" sz="1800" b="0" i="1" dirty="0">
                            <a:latin typeface="Cambria Math" panose="02040503050406030204" pitchFamily="18" charset="0"/>
                            <a:ea typeface="楷体" panose="02010609060101010101" pitchFamily="49" charset="-122"/>
                          </a:rPr>
                        </m:ctrlPr>
                      </m:sSubPr>
                      <m:e>
                        <m:r>
                          <a:rPr lang="en-US" altLang="zh-CN" sz="1800" b="0" dirty="0">
                            <a:latin typeface="Cambria Math" panose="02040503050406030204" pitchFamily="18" charset="0"/>
                            <a:ea typeface="楷体" panose="02010609060101010101" pitchFamily="49" charset="-122"/>
                          </a:rPr>
                          <m:t>𝑑</m:t>
                        </m:r>
                      </m:e>
                      <m:sub>
                        <m:r>
                          <a:rPr lang="en-US" altLang="zh-CN" sz="1800" b="0" dirty="0">
                            <a:latin typeface="Cambria Math" panose="02040503050406030204" pitchFamily="18" charset="0"/>
                            <a:ea typeface="楷体" panose="02010609060101010101" pitchFamily="49" charset="-122"/>
                          </a:rPr>
                          <m:t>𝑖</m:t>
                        </m:r>
                      </m:sub>
                    </m:sSub>
                    <m:r>
                      <a:rPr lang="en-US" altLang="zh-CN" sz="1800" b="0">
                        <a:latin typeface="Cambria Math" panose="02040503050406030204" pitchFamily="18" charset="0"/>
                        <a:ea typeface="楷体" panose="02010609060101010101" pitchFamily="49" charset="-122"/>
                      </a:rPr>
                      <m:t>)</m:t>
                    </m:r>
                  </m:oMath>
                </a14:m>
                <a:endParaRPr lang="en-US" altLang="zh-CN" sz="1800" b="0" dirty="0">
                  <a:latin typeface="+mj-lt"/>
                  <a:ea typeface="楷体" panose="02010609060101010101" pitchFamily="49" charset="-122"/>
                </a:endParaRPr>
              </a:p>
              <a:p>
                <a:pPr lvl="1" eaLnBrk="1" hangingPunct="1">
                  <a:lnSpc>
                    <a:spcPct val="130000"/>
                  </a:lnSpc>
                  <a:defRPr/>
                </a:pPr>
                <a:r>
                  <a:rPr lang="zh-CN" altLang="en-US" sz="1600" dirty="0"/>
                  <a:t>该引理证明了</a:t>
                </a:r>
                <a:r>
                  <a:rPr lang="en-US" altLang="zh-CN" sz="1600" dirty="0"/>
                  <a:t>PT-ISABB</a:t>
                </a:r>
                <a:r>
                  <a:rPr lang="zh-CN" altLang="en-US" sz="1600" dirty="0"/>
                  <a:t>算法中推理阶段提供的下界不超过真实代价</a:t>
                </a:r>
                <a:endParaRPr lang="en-US" altLang="zh-CN" sz="1600" b="0" dirty="0"/>
              </a:p>
              <a:p>
                <a:pPr eaLnBrk="1" hangingPunct="1">
                  <a:lnSpc>
                    <a:spcPct val="130000"/>
                  </a:lnSpc>
                  <a:defRPr/>
                </a:pPr>
                <a:r>
                  <a:rPr lang="zh-CN" altLang="en-US" sz="1800" b="0" dirty="0">
                    <a:latin typeface="+mj-lt"/>
                    <a:ea typeface="宋体" panose="02010600030101010101" pitchFamily="2" charset="-122"/>
                  </a:rPr>
                  <a:t>引理</a:t>
                </a:r>
                <a:r>
                  <a:rPr lang="en-US" altLang="zh-CN" sz="1800" b="0" dirty="0">
                    <a:latin typeface="+mj-lt"/>
                    <a:ea typeface="宋体" panose="02010600030101010101" pitchFamily="2" charset="-122"/>
                  </a:rPr>
                  <a:t>3</a:t>
                </a:r>
                <a:r>
                  <a:rPr lang="zh-CN" altLang="en-US" sz="1800" b="0" dirty="0">
                    <a:latin typeface="+mj-lt"/>
                    <a:ea typeface="宋体" panose="02010600030101010101" pitchFamily="2" charset="-122"/>
                  </a:rPr>
                  <a:t>：</a:t>
                </a:r>
                <a:r>
                  <a:rPr lang="zh-CN" altLang="en-US" sz="1800" b="0" dirty="0">
                    <a:ea typeface="楷体" panose="02010609060101010101" pitchFamily="49" charset="-122"/>
                  </a:rPr>
                  <a:t>若赋值组合</a:t>
                </a:r>
                <a14:m>
                  <m:oMath xmlns:m="http://schemas.openxmlformats.org/officeDocument/2006/math">
                    <m:sSub>
                      <m:sSubPr>
                        <m:ctrlPr>
                          <a:rPr lang="en-US" altLang="zh-CN" sz="1800" b="0" i="1" dirty="0">
                            <a:latin typeface="Cambria Math" panose="02040503050406030204" pitchFamily="18" charset="0"/>
                            <a:ea typeface="楷体" panose="02010609060101010101" pitchFamily="49" charset="-122"/>
                          </a:rPr>
                        </m:ctrlPr>
                      </m:sSubPr>
                      <m:e>
                        <m:r>
                          <a:rPr lang="en-US" altLang="zh-CN" sz="1800" b="0" dirty="0">
                            <a:latin typeface="Cambria Math" panose="02040503050406030204" pitchFamily="18" charset="0"/>
                            <a:ea typeface="楷体" panose="02010609060101010101" pitchFamily="49" charset="-122"/>
                          </a:rPr>
                          <m:t>𝐶𝑝𝑎</m:t>
                        </m:r>
                      </m:e>
                      <m:sub>
                        <m:r>
                          <a:rPr lang="en-US" altLang="zh-CN" sz="1800" b="0" dirty="0">
                            <a:latin typeface="Cambria Math" panose="02040503050406030204" pitchFamily="18" charset="0"/>
                            <a:ea typeface="楷体" panose="02010609060101010101" pitchFamily="49" charset="-122"/>
                          </a:rPr>
                          <m:t>𝑖</m:t>
                        </m:r>
                      </m:sub>
                    </m:sSub>
                    <m:r>
                      <a:rPr lang="zh-CN" altLang="en-US" sz="1800" b="0" dirty="0">
                        <a:latin typeface="Cambria Math" panose="02040503050406030204" pitchFamily="18" charset="0"/>
                        <a:ea typeface="楷体" panose="02010609060101010101" pitchFamily="49" charset="-122"/>
                      </a:rPr>
                      <m:t>是最优解的一部分</m:t>
                    </m:r>
                  </m:oMath>
                </a14:m>
                <a:r>
                  <a:rPr lang="zh-CN" altLang="en-US" sz="1800" b="0" dirty="0">
                    <a:ea typeface="楷体" panose="02010609060101010101" pitchFamily="49" charset="-122"/>
                  </a:rPr>
                  <a:t>，</a:t>
                </a:r>
                <a14:m>
                  <m:oMath xmlns:m="http://schemas.openxmlformats.org/officeDocument/2006/math">
                    <m:r>
                      <a:rPr lang="zh-CN" altLang="en-US" sz="1800" b="0" dirty="0">
                        <a:latin typeface="Cambria Math" panose="02040503050406030204" pitchFamily="18" charset="0"/>
                        <a:ea typeface="楷体" panose="02010609060101010101" pitchFamily="49" charset="-122"/>
                      </a:rPr>
                      <m:t>那么以</m:t>
                    </m:r>
                    <m:sSub>
                      <m:sSubPr>
                        <m:ctrlPr>
                          <a:rPr lang="en-US" altLang="zh-CN" sz="1800" b="0" i="1">
                            <a:latin typeface="Cambria Math" panose="02040503050406030204" pitchFamily="18" charset="0"/>
                            <a:ea typeface="楷体" panose="02010609060101010101" pitchFamily="49" charset="-122"/>
                          </a:rPr>
                        </m:ctrlPr>
                      </m:sSubPr>
                      <m:e>
                        <m:r>
                          <a:rPr lang="en-US" altLang="zh-CN" sz="1800" b="0">
                            <a:latin typeface="Cambria Math" panose="02040503050406030204" pitchFamily="18" charset="0"/>
                            <a:ea typeface="楷体" panose="02010609060101010101" pitchFamily="49" charset="-122"/>
                          </a:rPr>
                          <m:t>𝑎</m:t>
                        </m:r>
                      </m:e>
                      <m:sub>
                        <m:r>
                          <a:rPr lang="en-US" altLang="zh-CN" sz="1800" b="0">
                            <a:latin typeface="Cambria Math" panose="02040503050406030204" pitchFamily="18" charset="0"/>
                            <a:ea typeface="楷体" panose="02010609060101010101" pitchFamily="49" charset="-122"/>
                          </a:rPr>
                          <m:t>𝑖</m:t>
                        </m:r>
                      </m:sub>
                    </m:sSub>
                  </m:oMath>
                </a14:m>
                <a:r>
                  <a:rPr lang="zh-CN" altLang="en-US" sz="1800" b="0" dirty="0">
                    <a:ea typeface="楷体" panose="02010609060101010101" pitchFamily="49" charset="-122"/>
                  </a:rPr>
                  <a:t>为根节点子树对应的最优代价</a:t>
                </a:r>
                <a14:m>
                  <m:oMath xmlns:m="http://schemas.openxmlformats.org/officeDocument/2006/math">
                    <m:r>
                      <a:rPr lang="zh-CN" altLang="en-US" sz="1800" b="0">
                        <a:latin typeface="Cambria Math" panose="02040503050406030204" pitchFamily="18" charset="0"/>
                        <a:ea typeface="楷体" panose="02010609060101010101" pitchFamily="49" charset="-122"/>
                      </a:rPr>
                      <m:t>小于等于</m:t>
                    </m:r>
                    <m:sSub>
                      <m:sSubPr>
                        <m:ctrlPr>
                          <a:rPr lang="en-US" altLang="zh-CN" sz="1800" b="0" i="1">
                            <a:latin typeface="Cambria Math" panose="02040503050406030204" pitchFamily="18" charset="0"/>
                            <a:ea typeface="楷体" panose="02010609060101010101" pitchFamily="49" charset="-122"/>
                          </a:rPr>
                        </m:ctrlPr>
                      </m:sSubPr>
                      <m:e>
                        <m:r>
                          <a:rPr lang="en-US" altLang="zh-CN" sz="1800" b="0">
                            <a:latin typeface="Cambria Math" panose="02040503050406030204" pitchFamily="18" charset="0"/>
                            <a:ea typeface="楷体" panose="02010609060101010101" pitchFamily="49" charset="-122"/>
                          </a:rPr>
                          <m:t>𝑢𝑏</m:t>
                        </m:r>
                      </m:e>
                      <m:sub>
                        <m:r>
                          <a:rPr lang="en-US" altLang="zh-CN" sz="1800" b="0">
                            <a:latin typeface="Cambria Math" panose="02040503050406030204" pitchFamily="18" charset="0"/>
                            <a:ea typeface="楷体" panose="02010609060101010101" pitchFamily="49" charset="-122"/>
                          </a:rPr>
                          <m:t>𝑖</m:t>
                        </m:r>
                      </m:sub>
                    </m:sSub>
                  </m:oMath>
                </a14:m>
                <a:endParaRPr lang="en-US" altLang="zh-CN" sz="1800" b="0" dirty="0">
                  <a:ea typeface="楷体" panose="02010609060101010101" pitchFamily="49" charset="-122"/>
                </a:endParaRPr>
              </a:p>
              <a:p>
                <a:pPr lvl="1" eaLnBrk="1" hangingPunct="1">
                  <a:lnSpc>
                    <a:spcPct val="130000"/>
                  </a:lnSpc>
                  <a:defRPr/>
                </a:pPr>
                <a:r>
                  <a:rPr lang="zh-CN" altLang="en-US" sz="1600" dirty="0"/>
                  <a:t>该引理证明了</a:t>
                </a:r>
                <a:r>
                  <a:rPr lang="en-US" altLang="zh-CN" sz="1600" dirty="0"/>
                  <a:t>PT-ISABB</a:t>
                </a:r>
                <a:r>
                  <a:rPr lang="zh-CN" altLang="en-US" sz="1600" dirty="0"/>
                  <a:t>算法在搜索阶段剪枝的合理性</a:t>
                </a:r>
                <a:endParaRPr lang="en-US" altLang="zh-CN" sz="1600" dirty="0"/>
              </a:p>
              <a:p>
                <a:pPr eaLnBrk="1" hangingPunct="1">
                  <a:lnSpc>
                    <a:spcPct val="130000"/>
                  </a:lnSpc>
                  <a:defRPr/>
                </a:pPr>
                <a:r>
                  <a:rPr lang="zh-CN" altLang="en-US" sz="1800" b="0" dirty="0">
                    <a:latin typeface="宋体" panose="02010600030101010101" pitchFamily="2" charset="-122"/>
                    <a:ea typeface="宋体" panose="02010600030101010101" pitchFamily="2" charset="-122"/>
                  </a:rPr>
                  <a:t>性质</a:t>
                </a:r>
                <a:r>
                  <a:rPr lang="en-US" altLang="zh-CN" sz="1800" b="0" dirty="0">
                    <a:latin typeface="宋体" panose="02010600030101010101" pitchFamily="2" charset="-122"/>
                    <a:ea typeface="宋体" panose="02010600030101010101" pitchFamily="2" charset="-122"/>
                  </a:rPr>
                  <a:t>1</a:t>
                </a:r>
                <a:r>
                  <a:rPr lang="zh-CN" altLang="en-US" sz="1800" b="0" dirty="0">
                    <a:latin typeface="宋体" panose="02010600030101010101" pitchFamily="2" charset="-122"/>
                    <a:ea typeface="宋体" panose="02010600030101010101" pitchFamily="2" charset="-122"/>
                  </a:rPr>
                  <a:t>：</a:t>
                </a:r>
                <a:r>
                  <a:rPr lang="zh-CN" altLang="en-US" sz="1800" b="0" dirty="0">
                    <a:ea typeface="楷体" panose="02010609060101010101" pitchFamily="49" charset="-122"/>
                  </a:rPr>
                  <a:t>在推理空间不受限的情况下，</a:t>
                </a:r>
                <a:r>
                  <a:rPr lang="en-US" altLang="zh-CN" sz="1800" b="0" dirty="0">
                    <a:ea typeface="楷体" panose="02010609060101010101" pitchFamily="49" charset="-122"/>
                  </a:rPr>
                  <a:t>PT-ISABB</a:t>
                </a:r>
                <a:r>
                  <a:rPr lang="zh-CN" altLang="en-US" sz="1800" b="0" dirty="0">
                    <a:ea typeface="楷体" panose="02010609060101010101" pitchFamily="49" charset="-122"/>
                  </a:rPr>
                  <a:t>算法提供的下界大于等于</a:t>
                </a:r>
                <a:r>
                  <a:rPr lang="en-US" altLang="zh-CN" sz="1800" b="0" dirty="0" err="1">
                    <a:ea typeface="楷体" panose="02010609060101010101" pitchFamily="49" charset="-122"/>
                  </a:rPr>
                  <a:t>AsymPTFB</a:t>
                </a:r>
                <a:r>
                  <a:rPr lang="zh-CN" altLang="en-US" sz="1800" b="0" dirty="0">
                    <a:ea typeface="楷体" panose="02010609060101010101" pitchFamily="49" charset="-122"/>
                  </a:rPr>
                  <a:t>算法提供的下界</a:t>
                </a:r>
                <a:endParaRPr lang="en-US" altLang="zh-CN" sz="1800" b="0" dirty="0">
                  <a:ea typeface="楷体" panose="02010609060101010101" pitchFamily="49" charset="-122"/>
                </a:endParaRPr>
              </a:p>
              <a:p>
                <a:pPr eaLnBrk="1" hangingPunct="1">
                  <a:lnSpc>
                    <a:spcPct val="130000"/>
                  </a:lnSpc>
                  <a:defRPr/>
                </a:pPr>
                <a:r>
                  <a:rPr lang="zh-CN" altLang="en-US" sz="2000" b="0" dirty="0">
                    <a:ea typeface="楷体" panose="02010609060101010101" pitchFamily="49" charset="-122"/>
                  </a:rPr>
                  <a:t>复杂度分析</a:t>
                </a:r>
                <a:endParaRPr lang="en-US" altLang="zh-CN" sz="2000" b="0" dirty="0">
                  <a:ea typeface="楷体" panose="02010609060101010101" pitchFamily="49" charset="-122"/>
                </a:endParaRPr>
              </a:p>
              <a:p>
                <a:pPr lvl="1" eaLnBrk="1" hangingPunct="1">
                  <a:lnSpc>
                    <a:spcPct val="130000"/>
                  </a:lnSpc>
                  <a:defRPr/>
                </a:pPr>
                <a:r>
                  <a:rPr lang="zh-CN" altLang="en-US" sz="1600" b="0" dirty="0">
                    <a:latin typeface="宋体" panose="02010600030101010101" pitchFamily="2" charset="-122"/>
                  </a:rPr>
                  <a:t>空间复杂度</a:t>
                </a:r>
                <a:r>
                  <a:rPr lang="en-US" altLang="zh-CN" sz="1600" b="0" dirty="0">
                    <a:latin typeface="宋体" panose="02010600030101010101" pitchFamily="2" charset="-122"/>
                  </a:rPr>
                  <a:t>:</a:t>
                </a:r>
                <a14:m>
                  <m:oMath xmlns:m="http://schemas.openxmlformats.org/officeDocument/2006/math">
                    <m:r>
                      <m:rPr>
                        <m:sty m:val="p"/>
                      </m:rPr>
                      <a:rPr lang="en-US" altLang="zh-CN" sz="1600" b="0" dirty="0">
                        <a:latin typeface="Cambria Math" panose="02040503050406030204" pitchFamily="18" charset="0"/>
                        <a:ea typeface="楷体" panose="02010609060101010101" pitchFamily="49" charset="-122"/>
                      </a:rPr>
                      <m:t>O</m:t>
                    </m:r>
                    <m:d>
                      <m:dPr>
                        <m:ctrlPr>
                          <a:rPr lang="en-US" altLang="zh-CN" sz="1600" b="0" i="1" dirty="0">
                            <a:latin typeface="Cambria Math" panose="02040503050406030204" pitchFamily="18" charset="0"/>
                            <a:ea typeface="楷体" panose="02010609060101010101" pitchFamily="49" charset="-122"/>
                          </a:rPr>
                        </m:ctrlPr>
                      </m:dPr>
                      <m:e>
                        <m:d>
                          <m:dPr>
                            <m:begChr m:val="|"/>
                            <m:endChr m:val="|"/>
                            <m:ctrlPr>
                              <a:rPr lang="en-US" altLang="zh-CN" sz="1600" b="0" i="1" dirty="0">
                                <a:latin typeface="Cambria Math" panose="02040503050406030204" pitchFamily="18" charset="0"/>
                                <a:ea typeface="楷体" panose="02010609060101010101" pitchFamily="49" charset="-122"/>
                              </a:rPr>
                            </m:ctrlPr>
                          </m:dPr>
                          <m:e>
                            <m:r>
                              <m:rPr>
                                <m:sty m:val="p"/>
                              </m:rPr>
                              <a:rPr lang="en-US" altLang="zh-CN" sz="1600" b="0" dirty="0">
                                <a:latin typeface="Cambria Math" panose="02040503050406030204" pitchFamily="18" charset="0"/>
                                <a:ea typeface="楷体" panose="02010609060101010101" pitchFamily="49" charset="-122"/>
                              </a:rPr>
                              <m:t>C</m:t>
                            </m:r>
                            <m:d>
                              <m:dPr>
                                <m:ctrlPr>
                                  <a:rPr lang="en-US" altLang="zh-CN" sz="1600" b="0" i="1" dirty="0">
                                    <a:latin typeface="Cambria Math" panose="02040503050406030204" pitchFamily="18" charset="0"/>
                                    <a:ea typeface="楷体" panose="02010609060101010101" pitchFamily="49" charset="-122"/>
                                  </a:rPr>
                                </m:ctrlPr>
                              </m:dPr>
                              <m:e>
                                <m:sSub>
                                  <m:sSubPr>
                                    <m:ctrlPr>
                                      <a:rPr lang="en-US" altLang="zh-CN" sz="1600" b="0" i="1" dirty="0">
                                        <a:latin typeface="Cambria Math" panose="02040503050406030204" pitchFamily="18" charset="0"/>
                                        <a:ea typeface="楷体" panose="02010609060101010101" pitchFamily="49" charset="-122"/>
                                      </a:rPr>
                                    </m:ctrlPr>
                                  </m:sSubPr>
                                  <m:e>
                                    <m:r>
                                      <a:rPr lang="en-US" altLang="zh-CN" sz="1600" b="0" dirty="0">
                                        <a:latin typeface="Cambria Math" panose="02040503050406030204" pitchFamily="18" charset="0"/>
                                        <a:ea typeface="楷体" panose="02010609060101010101" pitchFamily="49" charset="-122"/>
                                      </a:rPr>
                                      <m:t>𝑎</m:t>
                                    </m:r>
                                  </m:e>
                                  <m:sub>
                                    <m:r>
                                      <a:rPr lang="en-US" altLang="zh-CN" sz="1600" b="0" dirty="0">
                                        <a:latin typeface="Cambria Math" panose="02040503050406030204" pitchFamily="18" charset="0"/>
                                        <a:ea typeface="楷体" panose="02010609060101010101" pitchFamily="49" charset="-122"/>
                                      </a:rPr>
                                      <m:t>𝑖</m:t>
                                    </m:r>
                                  </m:sub>
                                </m:sSub>
                              </m:e>
                            </m:d>
                          </m:e>
                        </m:d>
                        <m:sSubSup>
                          <m:sSubSupPr>
                            <m:ctrlPr>
                              <a:rPr lang="en-US" altLang="zh-CN" sz="1600" b="0" i="1" dirty="0">
                                <a:latin typeface="Cambria Math" panose="02040503050406030204" pitchFamily="18" charset="0"/>
                                <a:ea typeface="楷体" panose="02010609060101010101" pitchFamily="49" charset="-122"/>
                              </a:rPr>
                            </m:ctrlPr>
                          </m:sSubSupPr>
                          <m:e>
                            <m:r>
                              <a:rPr lang="en-US" altLang="zh-CN" sz="1600" b="0" dirty="0">
                                <a:latin typeface="Cambria Math" panose="02040503050406030204" pitchFamily="18" charset="0"/>
                                <a:ea typeface="楷体" panose="02010609060101010101" pitchFamily="49" charset="-122"/>
                              </a:rPr>
                              <m:t>𝑑</m:t>
                            </m:r>
                          </m:e>
                          <m:sub>
                            <m:r>
                              <a:rPr lang="en-US" altLang="zh-CN" sz="1600" b="0" dirty="0">
                                <a:latin typeface="Cambria Math" panose="02040503050406030204" pitchFamily="18" charset="0"/>
                                <a:ea typeface="楷体" panose="02010609060101010101" pitchFamily="49" charset="-122"/>
                              </a:rPr>
                              <m:t>𝑚𝑎𝑥</m:t>
                            </m:r>
                          </m:sub>
                          <m:sup>
                            <m:d>
                              <m:dPr>
                                <m:begChr m:val="|"/>
                                <m:endChr m:val="|"/>
                                <m:ctrlPr>
                                  <a:rPr lang="en-US" altLang="zh-CN" sz="1600" b="0" i="1" dirty="0">
                                    <a:latin typeface="Cambria Math" panose="02040503050406030204" pitchFamily="18" charset="0"/>
                                    <a:ea typeface="楷体" panose="02010609060101010101" pitchFamily="49" charset="-122"/>
                                  </a:rPr>
                                </m:ctrlPr>
                              </m:dPr>
                              <m:e>
                                <m:r>
                                  <a:rPr lang="en-US" altLang="zh-CN" sz="1600" b="0" dirty="0">
                                    <a:latin typeface="Cambria Math" panose="02040503050406030204" pitchFamily="18" charset="0"/>
                                    <a:ea typeface="楷体" panose="02010609060101010101" pitchFamily="49" charset="-122"/>
                                  </a:rPr>
                                  <m:t>𝑆𝑒𝑝</m:t>
                                </m:r>
                                <m:d>
                                  <m:dPr>
                                    <m:ctrlPr>
                                      <a:rPr lang="en-US" altLang="zh-CN" sz="1600" b="0" i="1" dirty="0">
                                        <a:latin typeface="Cambria Math" panose="02040503050406030204" pitchFamily="18" charset="0"/>
                                        <a:ea typeface="楷体" panose="02010609060101010101" pitchFamily="49" charset="-122"/>
                                      </a:rPr>
                                    </m:ctrlPr>
                                  </m:dPr>
                                  <m:e>
                                    <m:sSub>
                                      <m:sSubPr>
                                        <m:ctrlPr>
                                          <a:rPr lang="en-US" altLang="zh-CN" sz="1600" b="0" i="1" dirty="0">
                                            <a:latin typeface="Cambria Math" panose="02040503050406030204" pitchFamily="18" charset="0"/>
                                            <a:ea typeface="楷体" panose="02010609060101010101" pitchFamily="49" charset="-122"/>
                                          </a:rPr>
                                        </m:ctrlPr>
                                      </m:sSubPr>
                                      <m:e>
                                        <m:r>
                                          <a:rPr lang="en-US" altLang="zh-CN" sz="1600" b="0" dirty="0">
                                            <a:latin typeface="Cambria Math" panose="02040503050406030204" pitchFamily="18" charset="0"/>
                                            <a:ea typeface="楷体" panose="02010609060101010101" pitchFamily="49" charset="-122"/>
                                          </a:rPr>
                                          <m:t>𝑎</m:t>
                                        </m:r>
                                      </m:e>
                                      <m:sub>
                                        <m:r>
                                          <a:rPr lang="en-US" altLang="zh-CN" sz="1600" b="0" dirty="0">
                                            <a:latin typeface="Cambria Math" panose="02040503050406030204" pitchFamily="18" charset="0"/>
                                            <a:ea typeface="楷体" panose="02010609060101010101" pitchFamily="49" charset="-122"/>
                                          </a:rPr>
                                          <m:t>𝑖</m:t>
                                        </m:r>
                                      </m:sub>
                                    </m:sSub>
                                  </m:e>
                                </m:d>
                              </m:e>
                            </m:d>
                            <m:r>
                              <a:rPr lang="en-US" altLang="zh-CN" sz="1600" b="0" dirty="0">
                                <a:latin typeface="Cambria Math" panose="02040503050406030204" pitchFamily="18" charset="0"/>
                                <a:ea typeface="楷体" panose="02010609060101010101" pitchFamily="49" charset="-122"/>
                              </a:rPr>
                              <m:t>+1</m:t>
                            </m:r>
                          </m:sup>
                        </m:sSubSup>
                        <m:r>
                          <a:rPr lang="en-US" altLang="zh-CN" sz="1600" b="0" dirty="0">
                            <a:latin typeface="Cambria Math" panose="02040503050406030204" pitchFamily="18" charset="0"/>
                            <a:ea typeface="楷体" panose="02010609060101010101" pitchFamily="49" charset="-122"/>
                          </a:rPr>
                          <m:t>+</m:t>
                        </m:r>
                        <m:d>
                          <m:dPr>
                            <m:begChr m:val="|"/>
                            <m:endChr m:val="|"/>
                            <m:ctrlPr>
                              <a:rPr lang="en-US" altLang="zh-CN" sz="1600" b="0" i="1" dirty="0">
                                <a:latin typeface="Cambria Math" panose="02040503050406030204" pitchFamily="18" charset="0"/>
                                <a:ea typeface="楷体" panose="02010609060101010101" pitchFamily="49" charset="-122"/>
                              </a:rPr>
                            </m:ctrlPr>
                          </m:dPr>
                          <m:e>
                            <m:r>
                              <a:rPr lang="en-US" altLang="zh-CN" sz="1600" b="0" dirty="0">
                                <a:latin typeface="Cambria Math" panose="02040503050406030204" pitchFamily="18" charset="0"/>
                                <a:ea typeface="楷体" panose="02010609060101010101" pitchFamily="49" charset="-122"/>
                              </a:rPr>
                              <m:t>𝐶</m:t>
                            </m:r>
                            <m:d>
                              <m:dPr>
                                <m:ctrlPr>
                                  <a:rPr lang="en-US" altLang="zh-CN" sz="1600" b="0" i="1" dirty="0">
                                    <a:latin typeface="Cambria Math" panose="02040503050406030204" pitchFamily="18" charset="0"/>
                                    <a:ea typeface="楷体" panose="02010609060101010101" pitchFamily="49" charset="-122"/>
                                  </a:rPr>
                                </m:ctrlPr>
                              </m:dPr>
                              <m:e>
                                <m:sSub>
                                  <m:sSubPr>
                                    <m:ctrlPr>
                                      <a:rPr lang="en-US" altLang="zh-CN" sz="1600" b="0" i="1" dirty="0">
                                        <a:latin typeface="Cambria Math" panose="02040503050406030204" pitchFamily="18" charset="0"/>
                                        <a:ea typeface="楷体" panose="02010609060101010101" pitchFamily="49" charset="-122"/>
                                      </a:rPr>
                                    </m:ctrlPr>
                                  </m:sSubPr>
                                  <m:e>
                                    <m:r>
                                      <a:rPr lang="en-US" altLang="zh-CN" sz="1600" b="0" dirty="0">
                                        <a:latin typeface="Cambria Math" panose="02040503050406030204" pitchFamily="18" charset="0"/>
                                        <a:ea typeface="楷体" panose="02010609060101010101" pitchFamily="49" charset="-122"/>
                                      </a:rPr>
                                      <m:t>𝑎</m:t>
                                    </m:r>
                                  </m:e>
                                  <m:sub>
                                    <m:r>
                                      <a:rPr lang="en-US" altLang="zh-CN" sz="1600" b="0" dirty="0">
                                        <a:latin typeface="Cambria Math" panose="02040503050406030204" pitchFamily="18" charset="0"/>
                                        <a:ea typeface="楷体" panose="02010609060101010101" pitchFamily="49" charset="-122"/>
                                      </a:rPr>
                                      <m:t>𝑖</m:t>
                                    </m:r>
                                  </m:sub>
                                </m:sSub>
                              </m:e>
                            </m:d>
                          </m:e>
                        </m:d>
                        <m:d>
                          <m:dPr>
                            <m:begChr m:val="|"/>
                            <m:endChr m:val="|"/>
                            <m:ctrlPr>
                              <a:rPr lang="en-US" altLang="zh-CN" sz="1600" b="0" i="1" dirty="0">
                                <a:latin typeface="Cambria Math" panose="02040503050406030204" pitchFamily="18" charset="0"/>
                                <a:ea typeface="楷体" panose="02010609060101010101" pitchFamily="49" charset="-122"/>
                              </a:rPr>
                            </m:ctrlPr>
                          </m:dPr>
                          <m:e>
                            <m:sSub>
                              <m:sSubPr>
                                <m:ctrlPr>
                                  <a:rPr lang="en-US" altLang="zh-CN" sz="1600" b="0" i="1" dirty="0">
                                    <a:latin typeface="Cambria Math" panose="02040503050406030204" pitchFamily="18" charset="0"/>
                                    <a:ea typeface="楷体" panose="02010609060101010101" pitchFamily="49" charset="-122"/>
                                  </a:rPr>
                                </m:ctrlPr>
                              </m:sSubPr>
                              <m:e>
                                <m:r>
                                  <a:rPr lang="en-US" altLang="zh-CN" sz="1600" b="0" dirty="0">
                                    <a:latin typeface="Cambria Math" panose="02040503050406030204" pitchFamily="18" charset="0"/>
                                    <a:ea typeface="楷体" panose="02010609060101010101" pitchFamily="49" charset="-122"/>
                                  </a:rPr>
                                  <m:t>𝐷</m:t>
                                </m:r>
                              </m:e>
                              <m:sub>
                                <m:r>
                                  <a:rPr lang="en-US" altLang="zh-CN" sz="1600" b="0" dirty="0">
                                    <a:latin typeface="Cambria Math" panose="02040503050406030204" pitchFamily="18" charset="0"/>
                                    <a:ea typeface="楷体" panose="02010609060101010101" pitchFamily="49" charset="-122"/>
                                  </a:rPr>
                                  <m:t>𝑖</m:t>
                                </m:r>
                              </m:sub>
                            </m:sSub>
                          </m:e>
                        </m:d>
                      </m:e>
                    </m:d>
                  </m:oMath>
                </a14:m>
                <a:endParaRPr lang="en-US" altLang="zh-CN" sz="1600" b="0" dirty="0">
                  <a:latin typeface="宋体" panose="02010600030101010101" pitchFamily="2" charset="-122"/>
                </a:endParaRPr>
              </a:p>
              <a:p>
                <a:pPr lvl="1" eaLnBrk="1" hangingPunct="1">
                  <a:lnSpc>
                    <a:spcPct val="130000"/>
                  </a:lnSpc>
                  <a:defRPr/>
                </a:pPr>
                <a:r>
                  <a:rPr lang="zh-CN" altLang="en-US" sz="1600" b="0" dirty="0">
                    <a:latin typeface="宋体" panose="02010600030101010101" pitchFamily="2" charset="-122"/>
                  </a:rPr>
                  <a:t>消息数</a:t>
                </a:r>
                <a:r>
                  <a:rPr lang="en-US" altLang="zh-CN" sz="1600" b="0" dirty="0">
                    <a:latin typeface="宋体" panose="02010600030101010101" pitchFamily="2" charset="-122"/>
                  </a:rPr>
                  <a:t>:</a:t>
                </a:r>
                <a14:m>
                  <m:oMath xmlns:m="http://schemas.openxmlformats.org/officeDocument/2006/math">
                    <m:r>
                      <m:rPr>
                        <m:sty m:val="p"/>
                      </m:rPr>
                      <a:rPr lang="en-US" altLang="zh-CN" sz="1600" b="0" dirty="0">
                        <a:latin typeface="Cambria Math" panose="02040503050406030204" pitchFamily="18" charset="0"/>
                        <a:ea typeface="楷体" panose="02010609060101010101" pitchFamily="49" charset="-122"/>
                      </a:rPr>
                      <m:t>O</m:t>
                    </m:r>
                    <m:d>
                      <m:dPr>
                        <m:ctrlPr>
                          <a:rPr lang="en-US" altLang="zh-CN" sz="1600" b="0" i="1" dirty="0">
                            <a:latin typeface="Cambria Math" panose="02040503050406030204" pitchFamily="18" charset="0"/>
                            <a:ea typeface="楷体" panose="02010609060101010101" pitchFamily="49" charset="-122"/>
                          </a:rPr>
                        </m:ctrlPr>
                      </m:dPr>
                      <m:e>
                        <m:sSubSup>
                          <m:sSubSupPr>
                            <m:ctrlPr>
                              <a:rPr lang="en-US" altLang="zh-CN" sz="1600" b="0" i="1" dirty="0">
                                <a:latin typeface="Cambria Math" panose="02040503050406030204" pitchFamily="18" charset="0"/>
                                <a:ea typeface="楷体" panose="02010609060101010101" pitchFamily="49" charset="-122"/>
                              </a:rPr>
                            </m:ctrlPr>
                          </m:sSubSupPr>
                          <m:e>
                            <m:r>
                              <a:rPr lang="en-US" altLang="zh-CN" sz="1600" b="0" dirty="0">
                                <a:latin typeface="Cambria Math" panose="02040503050406030204" pitchFamily="18" charset="0"/>
                                <a:ea typeface="楷体" panose="02010609060101010101" pitchFamily="49" charset="-122"/>
                              </a:rPr>
                              <m:t>𝑑</m:t>
                            </m:r>
                          </m:e>
                          <m:sub>
                            <m:r>
                              <a:rPr lang="en-US" altLang="zh-CN" sz="1600" b="0" dirty="0">
                                <a:latin typeface="Cambria Math" panose="02040503050406030204" pitchFamily="18" charset="0"/>
                                <a:ea typeface="楷体" panose="02010609060101010101" pitchFamily="49" charset="-122"/>
                              </a:rPr>
                              <m:t>𝑚𝑎𝑥</m:t>
                            </m:r>
                          </m:sub>
                          <m:sup>
                            <m:r>
                              <a:rPr lang="en-US" altLang="zh-CN" sz="1600" b="0" i="1" dirty="0" smtClean="0">
                                <a:latin typeface="Cambria Math" panose="02040503050406030204" pitchFamily="18" charset="0"/>
                                <a:ea typeface="楷体" panose="02010609060101010101" pitchFamily="49" charset="-122"/>
                              </a:rPr>
                              <m:t>𝑁</m:t>
                            </m:r>
                          </m:sup>
                        </m:sSubSup>
                      </m:e>
                    </m:d>
                  </m:oMath>
                </a14:m>
                <a:endParaRPr lang="en-US" altLang="zh-CN" sz="1400" b="0" dirty="0">
                  <a:latin typeface="宋体" panose="02010600030101010101" pitchFamily="2" charset="-122"/>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077200" cy="5181600"/>
              </a:xfrm>
              <a:blipFill>
                <a:blip r:embed="rId3"/>
                <a:stretch>
                  <a:fillRect l="-679" t="-118" r="-604" b="-129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理论证明与复杂性分析</a:t>
            </a:r>
          </a:p>
        </p:txBody>
      </p:sp>
      <p:sp>
        <p:nvSpPr>
          <p:cNvPr id="6" name="文本框 5"/>
          <p:cNvSpPr txBox="1"/>
          <p:nvPr/>
        </p:nvSpPr>
        <p:spPr>
          <a:xfrm>
            <a:off x="-34159" y="6550967"/>
            <a:ext cx="8121134" cy="400110"/>
          </a:xfrm>
          <a:prstGeom prst="rect">
            <a:avLst/>
          </a:prstGeom>
          <a:noFill/>
        </p:spPr>
        <p:txBody>
          <a:bodyPr wrap="none" rtlCol="0">
            <a:spAutoFit/>
          </a:bodyPr>
          <a:lstStyle/>
          <a:p>
            <a:pPr lvl="0"/>
            <a:r>
              <a:rPr lang="en-US" altLang="zh-CN" sz="1000" b="0" dirty="0" err="1"/>
              <a:t>Litov</a:t>
            </a:r>
            <a:r>
              <a:rPr lang="en-US" altLang="zh-CN" sz="1000" b="0" dirty="0"/>
              <a:t> O, </a:t>
            </a:r>
            <a:r>
              <a:rPr lang="en-US" altLang="zh-CN" sz="1000" b="0" dirty="0" err="1"/>
              <a:t>Meisels</a:t>
            </a:r>
            <a:r>
              <a:rPr lang="en-US" altLang="zh-CN" sz="1000" b="0" dirty="0"/>
              <a:t> A. Forward bounding on pseudo-trees for DCOPs and ADCOPs[J]. </a:t>
            </a:r>
            <a:r>
              <a:rPr lang="en-US" altLang="zh-CN" sz="1000" b="0" i="1" dirty="0"/>
              <a:t>Artificial Intelligence</a:t>
            </a:r>
            <a:r>
              <a:rPr lang="en-US" altLang="zh-CN" sz="1000" b="0" dirty="0"/>
              <a:t>, 2017, 252: 83-99.</a:t>
            </a:r>
            <a:endParaRPr lang="zh-CN" altLang="zh-CN" sz="1000" b="0" dirty="0"/>
          </a:p>
          <a:p>
            <a:endParaRPr lang="zh-CN" altLang="en-US" sz="1000" b="0" dirty="0"/>
          </a:p>
        </p:txBody>
      </p:sp>
    </p:spTree>
    <p:extLst>
      <p:ext uri="{BB962C8B-B14F-4D97-AF65-F5344CB8AC3E}">
        <p14:creationId xmlns:p14="http://schemas.microsoft.com/office/powerpoint/2010/main" val="224927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5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5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latin typeface="宋体" panose="02010600030101010101" pitchFamily="2" charset="-122"/>
                <a:ea typeface="宋体" panose="02010600030101010101" pitchFamily="2" charset="-122"/>
              </a:rPr>
              <a:t>主要内容 </a:t>
            </a:r>
          </a:p>
        </p:txBody>
      </p:sp>
      <p:sp>
        <p:nvSpPr>
          <p:cNvPr id="23556" name="Rectangle 3"/>
          <p:cNvSpPr>
            <a:spLocks noGrp="1" noChangeArrowheads="1"/>
          </p:cNvSpPr>
          <p:nvPr>
            <p:ph idx="1"/>
          </p:nvPr>
        </p:nvSpPr>
        <p:spPr>
          <a:xfrm>
            <a:off x="625426" y="1219200"/>
            <a:ext cx="8153400" cy="5181600"/>
          </a:xfrm>
        </p:spPr>
        <p:txBody>
          <a:bodyPr/>
          <a:lstStyle/>
          <a:p>
            <a:pPr eaLnBrk="1" hangingPunct="1">
              <a:lnSpc>
                <a:spcPct val="130000"/>
              </a:lnSpc>
              <a:defRPr/>
            </a:pPr>
            <a:r>
              <a:rPr lang="zh-CN" altLang="en-US" sz="2600" dirty="0">
                <a:latin typeface="宋体" panose="02010600030101010101" pitchFamily="2" charset="-122"/>
                <a:ea typeface="宋体" panose="02010600030101010101" pitchFamily="2" charset="-122"/>
              </a:rPr>
              <a:t>绪论</a:t>
            </a:r>
            <a:endParaRPr lang="en-US" altLang="zh-CN" sz="2600" dirty="0">
              <a:latin typeface="宋体" panose="02010600030101010101" pitchFamily="2" charset="-122"/>
              <a:ea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分布式约束优化问题</a:t>
            </a:r>
            <a:endParaRPr lang="en-US" altLang="zh-CN" sz="18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国内外研究现状</a:t>
            </a:r>
            <a:endParaRPr lang="en-US" altLang="zh-CN" sz="1800" dirty="0">
              <a:latin typeface="宋体" panose="02010600030101010101" pitchFamily="2" charset="-122"/>
            </a:endParaRPr>
          </a:p>
          <a:p>
            <a:pPr eaLnBrk="1" hangingPunct="1">
              <a:lnSpc>
                <a:spcPct val="130000"/>
              </a:lnSpc>
              <a:defRPr/>
            </a:pPr>
            <a:r>
              <a:rPr lang="zh-CN" altLang="en-US" sz="2500" dirty="0">
                <a:latin typeface="宋体" panose="02010600030101010101" pitchFamily="2" charset="-122"/>
                <a:ea typeface="宋体" panose="02010600030101010101" pitchFamily="2" charset="-122"/>
              </a:rPr>
              <a:t>论文的主要工作</a:t>
            </a:r>
            <a:endParaRPr lang="en-US" altLang="zh-CN" sz="2500" dirty="0">
              <a:latin typeface="宋体" panose="02010600030101010101" pitchFamily="2" charset="-122"/>
              <a:ea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研究内容概述</a:t>
            </a:r>
            <a:endParaRPr lang="en-US" altLang="zh-CN" sz="18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研究点</a:t>
            </a:r>
            <a:r>
              <a:rPr lang="en-US" altLang="zh-CN" sz="1800" dirty="0">
                <a:latin typeface="宋体" panose="02010600030101010101" pitchFamily="2" charset="-122"/>
              </a:rPr>
              <a:t>1</a:t>
            </a:r>
            <a:r>
              <a:rPr lang="zh-CN" altLang="en-US" sz="1800" dirty="0">
                <a:latin typeface="宋体" panose="02010600030101010101" pitchFamily="2" charset="-122"/>
              </a:rPr>
              <a:t>：基于搜索</a:t>
            </a:r>
            <a:r>
              <a:rPr lang="en-US" altLang="zh-CN" sz="1800" dirty="0">
                <a:latin typeface="宋体" panose="02010600030101010101" pitchFamily="2" charset="-122"/>
              </a:rPr>
              <a:t>-</a:t>
            </a:r>
            <a:r>
              <a:rPr lang="zh-CN" altLang="en-US" sz="1800" dirty="0">
                <a:latin typeface="宋体" panose="02010600030101010101" pitchFamily="2" charset="-122"/>
              </a:rPr>
              <a:t>推理混合的非对称分布式约束优化求解算法</a:t>
            </a:r>
            <a:endParaRPr lang="en-US" altLang="zh-CN" sz="18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研究点</a:t>
            </a:r>
            <a:r>
              <a:rPr lang="en-US" altLang="zh-CN" sz="1800" dirty="0">
                <a:latin typeface="宋体" panose="02010600030101010101" pitchFamily="2" charset="-122"/>
              </a:rPr>
              <a:t>2</a:t>
            </a:r>
            <a:r>
              <a:rPr lang="zh-CN" altLang="en-US" sz="1800" dirty="0">
                <a:latin typeface="宋体" panose="02010600030101010101" pitchFamily="2" charset="-122"/>
              </a:rPr>
              <a:t>：基于推理的非对称分布式约束优化求解算法</a:t>
            </a:r>
            <a:endParaRPr lang="en-US" altLang="zh-CN" sz="18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研究点</a:t>
            </a:r>
            <a:r>
              <a:rPr lang="en-US" altLang="zh-CN" sz="1800" dirty="0">
                <a:latin typeface="宋体" panose="02010600030101010101" pitchFamily="2" charset="-122"/>
              </a:rPr>
              <a:t>3</a:t>
            </a:r>
            <a:r>
              <a:rPr lang="zh-CN" altLang="en-US" sz="1800" dirty="0">
                <a:latin typeface="宋体" panose="02010600030101010101" pitchFamily="2" charset="-122"/>
              </a:rPr>
              <a:t>：基于搜索</a:t>
            </a:r>
            <a:r>
              <a:rPr lang="en-US" altLang="zh-CN" sz="1800" dirty="0">
                <a:latin typeface="宋体" panose="02010600030101010101" pitchFamily="2" charset="-122"/>
              </a:rPr>
              <a:t>-</a:t>
            </a:r>
            <a:r>
              <a:rPr lang="zh-CN" altLang="en-US" sz="1800" dirty="0">
                <a:latin typeface="宋体" panose="02010600030101010101" pitchFamily="2" charset="-122"/>
              </a:rPr>
              <a:t>推理深度混合的求解框架</a:t>
            </a:r>
            <a:endParaRPr lang="en-US" altLang="zh-CN" sz="18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研究点</a:t>
            </a:r>
            <a:r>
              <a:rPr lang="en-US" altLang="zh-CN" sz="1800" dirty="0">
                <a:latin typeface="宋体" panose="02010600030101010101" pitchFamily="2" charset="-122"/>
              </a:rPr>
              <a:t>4</a:t>
            </a:r>
            <a:r>
              <a:rPr lang="zh-CN" altLang="en-US" sz="1800" dirty="0">
                <a:latin typeface="宋体" panose="02010600030101010101" pitchFamily="2" charset="-122"/>
              </a:rPr>
              <a:t>：基于搜索完备求解算法的缓存机制</a:t>
            </a:r>
            <a:endParaRPr lang="en-US" altLang="zh-CN" sz="1800" dirty="0">
              <a:latin typeface="宋体" panose="02010600030101010101" pitchFamily="2" charset="-122"/>
            </a:endParaRPr>
          </a:p>
          <a:p>
            <a:pPr eaLnBrk="1" hangingPunct="1">
              <a:lnSpc>
                <a:spcPct val="130000"/>
              </a:lnSpc>
              <a:defRPr/>
            </a:pPr>
            <a:r>
              <a:rPr lang="zh-CN" altLang="en-US" sz="2500" dirty="0">
                <a:latin typeface="宋体" panose="02010600030101010101" pitchFamily="2" charset="-122"/>
                <a:ea typeface="宋体" panose="02010600030101010101" pitchFamily="2" charset="-122"/>
              </a:rPr>
              <a:t>总结</a:t>
            </a:r>
            <a:endParaRPr lang="en-US" altLang="zh-CN" sz="2500" dirty="0">
              <a:latin typeface="宋体" panose="02010600030101010101" pitchFamily="2" charset="-122"/>
              <a:ea typeface="宋体" panose="02010600030101010101" pitchFamily="2" charset="-122"/>
            </a:endParaRPr>
          </a:p>
          <a:p>
            <a:pPr lvl="1" eaLnBrk="1" hangingPunct="1">
              <a:lnSpc>
                <a:spcPct val="130000"/>
              </a:lnSpc>
              <a:defRPr/>
            </a:pPr>
            <a:r>
              <a:rPr lang="zh-CN" altLang="en-US" sz="2000" dirty="0">
                <a:latin typeface="宋体" panose="02010600030101010101" pitchFamily="2" charset="-122"/>
                <a:ea typeface="宋体" panose="02010600030101010101" pitchFamily="2" charset="-122"/>
              </a:rPr>
              <a:t>创新之处与拟解决的关键科学问题</a:t>
            </a:r>
            <a:endParaRPr lang="en-US" altLang="zh-CN" sz="2000" dirty="0">
              <a:latin typeface="宋体" panose="02010600030101010101" pitchFamily="2" charset="-122"/>
              <a:ea typeface="宋体" panose="02010600030101010101" pitchFamily="2" charset="-122"/>
            </a:endParaRPr>
          </a:p>
          <a:p>
            <a:pPr lvl="1" eaLnBrk="1" hangingPunct="1">
              <a:lnSpc>
                <a:spcPct val="130000"/>
              </a:lnSpc>
              <a:defRPr/>
            </a:pPr>
            <a:endParaRPr lang="en-US" altLang="zh-CN" sz="2000" dirty="0">
              <a:latin typeface="宋体" panose="02010600030101010101" pitchFamily="2" charset="-122"/>
              <a:ea typeface="宋体" panose="02010600030101010101" pitchFamily="2" charset="-122"/>
            </a:endParaRPr>
          </a:p>
          <a:p>
            <a:pPr marL="985837" lvl="1" indent="-514350" eaLnBrk="1" hangingPunct="1">
              <a:lnSpc>
                <a:spcPct val="130000"/>
              </a:lnSpc>
              <a:buFont typeface="Wingdings" panose="05000000000000000000" pitchFamily="2" charset="2"/>
              <a:buNone/>
              <a:defRPr/>
            </a:pPr>
            <a:endParaRPr lang="en-US" dirty="0">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a:t>
            </a:r>
            <a:endParaRPr lang="zh-CN" altLang="en-US" sz="28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19200"/>
                <a:ext cx="8153400" cy="5181600"/>
              </a:xfrm>
            </p:spPr>
            <p:txBody>
              <a:bodyPr/>
              <a:lstStyle/>
              <a:p>
                <a:pPr eaLnBrk="1" hangingPunct="1">
                  <a:lnSpc>
                    <a:spcPct val="130000"/>
                  </a:lnSpc>
                  <a:defRPr/>
                </a:pPr>
                <a:r>
                  <a:rPr lang="zh-CN" altLang="en-US" sz="2000" b="0" dirty="0">
                    <a:latin typeface="+mj-lt"/>
                    <a:ea typeface="宋体" panose="02010600030101010101" pitchFamily="2" charset="-122"/>
                  </a:rPr>
                  <a:t>实验配置</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mj-lt"/>
                  </a:rPr>
                  <a:t>不同</a:t>
                </a:r>
                <a:r>
                  <a:rPr lang="en-US" altLang="zh-CN" sz="1800" dirty="0">
                    <a:latin typeface="+mj-lt"/>
                  </a:rPr>
                  <a:t>Agent</a:t>
                </a:r>
                <a:r>
                  <a:rPr lang="zh-CN" altLang="en-US" sz="1800" dirty="0">
                    <a:latin typeface="+mj-lt"/>
                  </a:rPr>
                  <a:t>数：采用随机</a:t>
                </a:r>
                <a:r>
                  <a:rPr lang="en-US" altLang="zh-CN" sz="1800" dirty="0">
                    <a:latin typeface="+mj-lt"/>
                  </a:rPr>
                  <a:t>ADCOP</a:t>
                </a:r>
                <a:r>
                  <a:rPr lang="zh-CN" altLang="en-US" sz="1800" dirty="0">
                    <a:latin typeface="+mj-lt"/>
                  </a:rPr>
                  <a:t>问题。固定图密度为</a:t>
                </a:r>
                <a:r>
                  <a:rPr lang="en-US" altLang="zh-CN" sz="1800" dirty="0">
                    <a:latin typeface="+mj-lt"/>
                  </a:rPr>
                  <a:t>0.25</a:t>
                </a:r>
                <a:r>
                  <a:rPr lang="zh-CN" altLang="en-US" sz="1800" dirty="0"/>
                  <a:t>，值域大小为</a:t>
                </a:r>
                <a:r>
                  <a:rPr lang="en-US" altLang="zh-CN" sz="1800" dirty="0"/>
                  <a:t>3</a:t>
                </a:r>
                <a:r>
                  <a:rPr lang="zh-CN" altLang="en-US" sz="1800" dirty="0"/>
                  <a:t>，代价范围为</a:t>
                </a:r>
                <a:r>
                  <a:rPr lang="en-US" altLang="zh-CN" sz="1800" dirty="0"/>
                  <a:t>[0, 100]</a:t>
                </a:r>
                <a:r>
                  <a:rPr lang="zh-CN" altLang="en-US" sz="1800" dirty="0"/>
                  <a:t>，</a:t>
                </a:r>
                <a:r>
                  <a:rPr lang="en-US" altLang="zh-CN" sz="1800" dirty="0"/>
                  <a:t>Agent</a:t>
                </a:r>
                <a:r>
                  <a:rPr lang="zh-CN" altLang="en-US" sz="1800" dirty="0"/>
                  <a:t>数从</a:t>
                </a:r>
                <a:r>
                  <a:rPr lang="en-US" altLang="zh-CN" sz="1800" dirty="0"/>
                  <a:t>8</a:t>
                </a:r>
                <a:r>
                  <a:rPr lang="zh-CN" altLang="en-US" sz="1800" dirty="0"/>
                  <a:t>到</a:t>
                </a:r>
                <a:r>
                  <a:rPr lang="en-US" altLang="zh-CN" sz="1800" dirty="0"/>
                  <a:t>18</a:t>
                </a:r>
                <a:r>
                  <a:rPr lang="zh-CN" altLang="en-US" sz="1800" dirty="0"/>
                  <a:t>变化</a:t>
                </a:r>
                <a:endParaRPr lang="en-US" altLang="zh-CN" sz="1800" dirty="0">
                  <a:latin typeface="+mj-lt"/>
                </a:endParaRPr>
              </a:p>
              <a:p>
                <a:pPr lvl="1" eaLnBrk="1" hangingPunct="1">
                  <a:lnSpc>
                    <a:spcPct val="130000"/>
                  </a:lnSpc>
                  <a:defRPr/>
                </a:pPr>
                <a:r>
                  <a:rPr lang="zh-CN" altLang="en-US" sz="1800" b="0" dirty="0">
                    <a:latin typeface="+mj-lt"/>
                    <a:ea typeface="宋体" panose="02010600030101010101" pitchFamily="2" charset="-122"/>
                  </a:rPr>
                  <a:t>不同密度</a:t>
                </a:r>
                <a:r>
                  <a:rPr lang="zh-CN" altLang="en-US" sz="1800" dirty="0"/>
                  <a:t>：采用随机</a:t>
                </a:r>
                <a:r>
                  <a:rPr lang="en-US" altLang="zh-CN" sz="1800" dirty="0"/>
                  <a:t>ADCOP</a:t>
                </a:r>
                <a:r>
                  <a:rPr lang="zh-CN" altLang="en-US" sz="1800" dirty="0"/>
                  <a:t>问题。固定</a:t>
                </a:r>
                <a:r>
                  <a:rPr lang="en-US" altLang="zh-CN" sz="1800" dirty="0"/>
                  <a:t>Agent</a:t>
                </a:r>
                <a:r>
                  <a:rPr lang="zh-CN" altLang="en-US" sz="1800" dirty="0"/>
                  <a:t>数为</a:t>
                </a:r>
                <a:r>
                  <a:rPr lang="en-US" altLang="zh-CN" sz="1800" dirty="0"/>
                  <a:t>8</a:t>
                </a:r>
                <a:r>
                  <a:rPr lang="zh-CN" altLang="en-US" sz="1800" dirty="0"/>
                  <a:t>，值域大小为</a:t>
                </a:r>
                <a:r>
                  <a:rPr lang="en-US" altLang="zh-CN" sz="1800" dirty="0"/>
                  <a:t>8</a:t>
                </a:r>
                <a:r>
                  <a:rPr lang="zh-CN" altLang="en-US" sz="1800" dirty="0"/>
                  <a:t>，代价范围为</a:t>
                </a:r>
                <a:r>
                  <a:rPr lang="en-US" altLang="zh-CN" sz="1800" dirty="0"/>
                  <a:t>[0,100]</a:t>
                </a:r>
                <a:r>
                  <a:rPr lang="zh-CN" altLang="en-US" sz="1800" dirty="0"/>
                  <a:t>，图密度从</a:t>
                </a:r>
                <a:r>
                  <a:rPr lang="en-US" altLang="zh-CN" sz="1800" dirty="0"/>
                  <a:t>0.25</a:t>
                </a:r>
                <a:r>
                  <a:rPr lang="zh-CN" altLang="en-US" sz="1800" dirty="0"/>
                  <a:t>到</a:t>
                </a:r>
                <a:r>
                  <a:rPr lang="en-US" altLang="zh-CN" sz="1800" dirty="0"/>
                  <a:t>1.0</a:t>
                </a:r>
                <a:r>
                  <a:rPr lang="zh-CN" altLang="en-US" sz="1800" dirty="0"/>
                  <a:t>变化</a:t>
                </a:r>
                <a:endParaRPr lang="en-US" altLang="zh-CN" sz="1800" b="0" dirty="0">
                  <a:latin typeface="+mj-lt"/>
                  <a:ea typeface="宋体" panose="02010600030101010101" pitchFamily="2" charset="-122"/>
                </a:endParaRPr>
              </a:p>
              <a:p>
                <a:pPr lvl="1" eaLnBrk="1" hangingPunct="1">
                  <a:lnSpc>
                    <a:spcPct val="130000"/>
                  </a:lnSpc>
                  <a:defRPr/>
                </a:pPr>
                <a:r>
                  <a:rPr lang="zh-CN" altLang="en-US" sz="1800" dirty="0">
                    <a:latin typeface="+mj-lt"/>
                  </a:rPr>
                  <a:t>不同紧度：采用随机</a:t>
                </a:r>
                <a:r>
                  <a:rPr lang="en-US" altLang="zh-CN" sz="1800" dirty="0">
                    <a:latin typeface="+mj-lt"/>
                  </a:rPr>
                  <a:t>ADCSP</a:t>
                </a:r>
                <a:r>
                  <a:rPr lang="zh-CN" altLang="en-US" sz="1800" dirty="0">
                    <a:latin typeface="+mj-lt"/>
                  </a:rPr>
                  <a:t>问题 。固定</a:t>
                </a:r>
                <a:r>
                  <a:rPr lang="en-US" altLang="zh-CN" sz="1800" dirty="0">
                    <a:latin typeface="+mj-lt"/>
                  </a:rPr>
                  <a:t>Agent</a:t>
                </a:r>
                <a:r>
                  <a:rPr lang="zh-CN" altLang="en-US" sz="1800" dirty="0">
                    <a:latin typeface="+mj-lt"/>
                  </a:rPr>
                  <a:t>数为</a:t>
                </a:r>
                <a:r>
                  <a:rPr lang="en-US" altLang="zh-CN" sz="1800" dirty="0">
                    <a:latin typeface="+mj-lt"/>
                  </a:rPr>
                  <a:t>10</a:t>
                </a:r>
                <a:r>
                  <a:rPr lang="zh-CN" altLang="en-US" sz="1800" dirty="0">
                    <a:latin typeface="+mj-lt"/>
                  </a:rPr>
                  <a:t>，值域大小为</a:t>
                </a:r>
                <a:r>
                  <a:rPr lang="en-US" altLang="zh-CN" sz="1800" dirty="0">
                    <a:latin typeface="+mj-lt"/>
                  </a:rPr>
                  <a:t>10</a:t>
                </a:r>
                <a:r>
                  <a:rPr lang="zh-CN" altLang="en-US" sz="1800" dirty="0">
                    <a:latin typeface="+mj-lt"/>
                  </a:rPr>
                  <a:t>，图密度为</a:t>
                </a:r>
                <a:r>
                  <a:rPr lang="en-US" altLang="zh-CN" sz="1800" dirty="0">
                    <a:latin typeface="+mj-lt"/>
                  </a:rPr>
                  <a:t>0.4</a:t>
                </a:r>
                <a:r>
                  <a:rPr lang="zh-CN" altLang="en-US" sz="1800" dirty="0">
                    <a:latin typeface="+mj-lt"/>
                  </a:rPr>
                  <a:t>，紧度从</a:t>
                </a:r>
                <a:r>
                  <a:rPr lang="en-US" altLang="zh-CN" sz="1800" dirty="0">
                    <a:latin typeface="+mj-lt"/>
                  </a:rPr>
                  <a:t>0.1</a:t>
                </a:r>
                <a:r>
                  <a:rPr lang="zh-CN" altLang="en-US" sz="1800" dirty="0">
                    <a:latin typeface="+mj-lt"/>
                  </a:rPr>
                  <a:t>到</a:t>
                </a:r>
                <a:r>
                  <a:rPr lang="en-US" altLang="zh-CN" sz="1800" dirty="0">
                    <a:latin typeface="+mj-lt"/>
                  </a:rPr>
                  <a:t>0.8</a:t>
                </a:r>
                <a:r>
                  <a:rPr lang="zh-CN" altLang="en-US" sz="1800" dirty="0">
                    <a:latin typeface="+mj-lt"/>
                  </a:rPr>
                  <a:t>变化</a:t>
                </a:r>
                <a:endParaRPr lang="en-US" altLang="zh-CN" sz="1800" dirty="0">
                  <a:latin typeface="+mj-lt"/>
                </a:endParaRPr>
              </a:p>
              <a:p>
                <a:pPr lvl="1" eaLnBrk="1" hangingPunct="1">
                  <a:lnSpc>
                    <a:spcPct val="130000"/>
                  </a:lnSpc>
                  <a:defRPr/>
                </a:pPr>
                <a:r>
                  <a:rPr lang="zh-CN" altLang="en-US" sz="1800" dirty="0">
                    <a:latin typeface="+mj-lt"/>
                  </a:rPr>
                  <a:t>比较算法：</a:t>
                </a:r>
                <a:r>
                  <a:rPr lang="en-US" altLang="zh-CN" sz="1800" dirty="0">
                    <a:latin typeface="+mj-lt"/>
                  </a:rPr>
                  <a:t>ATWB (2013,JAIR)</a:t>
                </a:r>
                <a:r>
                  <a:rPr lang="zh-CN" altLang="en-US" sz="1800" dirty="0">
                    <a:latin typeface="+mj-lt"/>
                  </a:rPr>
                  <a:t>、</a:t>
                </a:r>
                <a:r>
                  <a:rPr lang="en-US" altLang="zh-CN" sz="1800" dirty="0" err="1">
                    <a:latin typeface="+mj-lt"/>
                  </a:rPr>
                  <a:t>SynchABB</a:t>
                </a:r>
                <a:r>
                  <a:rPr lang="en-US" altLang="zh-CN" sz="1800" dirty="0">
                    <a:latin typeface="+mj-lt"/>
                  </a:rPr>
                  <a:t> (2013,JAIR)</a:t>
                </a:r>
                <a:r>
                  <a:rPr lang="zh-CN" altLang="en-US" sz="1800" dirty="0">
                    <a:latin typeface="+mj-lt"/>
                  </a:rPr>
                  <a:t>、</a:t>
                </a:r>
                <a:r>
                  <a:rPr lang="en-US" altLang="zh-CN" sz="1800" dirty="0">
                    <a:latin typeface="+mj-lt"/>
                  </a:rPr>
                  <a:t>PT-FB(2017, AI,</a:t>
                </a:r>
                <a:r>
                  <a:rPr lang="en-US" altLang="zh-CN" sz="1800" b="1" u="sng" dirty="0"/>
                  <a:t> Baseline</a:t>
                </a:r>
                <a:r>
                  <a:rPr lang="en-US" altLang="zh-CN" sz="1800" dirty="0"/>
                  <a:t> ) </a:t>
                </a:r>
                <a:r>
                  <a:rPr lang="zh-CN" altLang="en-US" sz="1800" dirty="0"/>
                  <a:t>，</a:t>
                </a:r>
                <a:r>
                  <a:rPr lang="en-US" altLang="zh-CN" sz="1800" dirty="0"/>
                  <a:t>PT-SABB</a:t>
                </a:r>
                <a:r>
                  <a:rPr lang="zh-CN" altLang="en-US" sz="1800" dirty="0"/>
                  <a:t>，</a:t>
                </a:r>
                <a:r>
                  <a:rPr lang="en-US" altLang="zh-CN" sz="1800" dirty="0"/>
                  <a:t>PT-SABB</a:t>
                </a:r>
                <a:r>
                  <a:rPr lang="zh-CN" altLang="en-US" sz="1800" dirty="0"/>
                  <a:t>（</a:t>
                </a:r>
                <a:r>
                  <a:rPr lang="en-US" altLang="zh-CN" sz="1800" dirty="0"/>
                  <a:t>k=</a:t>
                </a:r>
                <a14:m>
                  <m:oMath xmlns:m="http://schemas.openxmlformats.org/officeDocument/2006/math">
                    <m:r>
                      <a:rPr lang="en-US" altLang="zh-CN" sz="1800">
                        <a:latin typeface="Cambria Math" panose="02040503050406030204" pitchFamily="18" charset="0"/>
                      </a:rPr>
                      <m:t>∞</m:t>
                    </m:r>
                  </m:oMath>
                </a14:m>
                <a:r>
                  <a:rPr lang="en-US" altLang="zh-CN" sz="1800" dirty="0"/>
                  <a:t>,local</a:t>
                </a:r>
                <a:r>
                  <a:rPr lang="zh-CN" altLang="en-US" sz="1800" dirty="0"/>
                  <a:t>）</a:t>
                </a:r>
                <a:endParaRPr lang="en-US" altLang="zh-CN" sz="1800" dirty="0"/>
              </a:p>
              <a:p>
                <a:pPr eaLnBrk="1" hangingPunct="1">
                  <a:lnSpc>
                    <a:spcPct val="130000"/>
                  </a:lnSpc>
                  <a:defRPr/>
                </a:pPr>
                <a:r>
                  <a:rPr lang="zh-CN" altLang="en-US" sz="2000" b="0" dirty="0">
                    <a:latin typeface="+mj-lt"/>
                    <a:ea typeface="宋体" panose="02010600030101010101" pitchFamily="2" charset="-122"/>
                  </a:rPr>
                  <a:t>评价指标</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mj-lt"/>
                  </a:rPr>
                  <a:t>消息数：衡量算法的通信负载</a:t>
                </a:r>
                <a:endParaRPr lang="en-US" altLang="zh-CN" sz="1800" dirty="0">
                  <a:latin typeface="+mj-lt"/>
                </a:endParaRPr>
              </a:p>
              <a:p>
                <a:pPr lvl="1" eaLnBrk="1" hangingPunct="1">
                  <a:lnSpc>
                    <a:spcPct val="130000"/>
                  </a:lnSpc>
                  <a:defRPr/>
                </a:pPr>
                <a:r>
                  <a:rPr lang="en-US" altLang="zh-CN" sz="1800" b="0" dirty="0">
                    <a:latin typeface="+mj-lt"/>
                    <a:ea typeface="宋体" panose="02010600030101010101" pitchFamily="2" charset="-122"/>
                  </a:rPr>
                  <a:t>NCLOs</a:t>
                </a:r>
                <a:r>
                  <a:rPr lang="zh-CN" altLang="en-US" sz="1800" b="0" dirty="0">
                    <a:latin typeface="+mj-lt"/>
                    <a:ea typeface="宋体" panose="02010600030101010101" pitchFamily="2" charset="-122"/>
                  </a:rPr>
                  <a:t>：衡量算法的基本操作数</a:t>
                </a:r>
                <a:endParaRPr lang="en-US" altLang="zh-CN" sz="1800" b="0" dirty="0">
                  <a:latin typeface="+mj-lt"/>
                  <a:ea typeface="宋体" panose="02010600030101010101" pitchFamily="2" charset="-122"/>
                </a:endParaRPr>
              </a:p>
              <a:p>
                <a:pPr lvl="1" eaLnBrk="1" hangingPunct="1">
                  <a:lnSpc>
                    <a:spcPct val="130000"/>
                  </a:lnSpc>
                  <a:defRPr/>
                </a:pPr>
                <a:r>
                  <a:rPr lang="zh-CN" altLang="en-US" sz="1800" dirty="0">
                    <a:latin typeface="+mj-lt"/>
                  </a:rPr>
                  <a:t>隐私泄露比：衡量算法泄露隐私的程度</a:t>
                </a:r>
                <a:endParaRPr lang="en-US" altLang="zh-CN" sz="1800" b="0" dirty="0">
                  <a:latin typeface="+mj-lt"/>
                  <a:ea typeface="宋体" panose="02010600030101010101" pitchFamily="2" charset="-122"/>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19200"/>
                <a:ext cx="8153400" cy="5181600"/>
              </a:xfrm>
              <a:blipFill>
                <a:blip r:embed="rId3"/>
                <a:stretch>
                  <a:fillRect l="-673" r="-598" b="-2235"/>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9834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不同</a:t>
            </a:r>
            <a:r>
              <a:rPr lang="en-US" altLang="zh-CN" sz="2800" dirty="0">
                <a:ea typeface="宋体" panose="02010600030101010101" pitchFamily="2" charset="-122"/>
              </a:rPr>
              <a:t>Agent</a:t>
            </a:r>
            <a:r>
              <a:rPr lang="zh-CN" altLang="en-US" sz="2800" dirty="0">
                <a:ea typeface="宋体" panose="02010600030101010101" pitchFamily="2" charset="-122"/>
              </a:rPr>
              <a:t>数</a:t>
            </a:r>
            <a:endParaRPr lang="zh-CN" altLang="en-US" sz="2800"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矩形 9"/>
          <p:cNvSpPr/>
          <p:nvPr/>
        </p:nvSpPr>
        <p:spPr>
          <a:xfrm>
            <a:off x="1048496" y="4650892"/>
            <a:ext cx="7199407" cy="348813"/>
          </a:xfrm>
          <a:prstGeom prst="rect">
            <a:avLst/>
          </a:prstGeom>
        </p:spPr>
        <p:txBody>
          <a:bodyPr wrap="none">
            <a:spAutoFit/>
          </a:bodyPr>
          <a:lstStyle/>
          <a:p>
            <a:pPr algn="ctr" fontAlgn="ctr">
              <a:lnSpc>
                <a:spcPts val="2000"/>
              </a:lnSpc>
              <a:spcAft>
                <a:spcPts val="0"/>
              </a:spcAft>
            </a:pPr>
            <a:r>
              <a:rPr lang="zh-CN" altLang="en-US" kern="100" dirty="0">
                <a:latin typeface="Times New Roman" panose="02020603050405020304" pitchFamily="18" charset="0"/>
              </a:rPr>
              <a:t>消息数（通信负载）                                            </a:t>
            </a:r>
            <a:r>
              <a:rPr lang="en-US" altLang="zh-CN" kern="100" dirty="0">
                <a:latin typeface="Times New Roman" panose="02020603050405020304" pitchFamily="18" charset="0"/>
              </a:rPr>
              <a:t>NCLOs</a:t>
            </a:r>
            <a:r>
              <a:rPr lang="zh-CN" altLang="en-US" kern="100" dirty="0">
                <a:latin typeface="Times New Roman" panose="02020603050405020304" pitchFamily="18" charset="0"/>
              </a:rPr>
              <a:t>（基本操作数）</a:t>
            </a:r>
            <a:endParaRPr lang="zh-CN" altLang="zh-CN" kern="100" dirty="0">
              <a:latin typeface="Times New Roman" panose="02020603050405020304" pitchFamily="18"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24000"/>
            <a:ext cx="4261955" cy="3060000"/>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2659" y="1524000"/>
            <a:ext cx="4261955" cy="3060000"/>
          </a:xfrm>
          <a:prstGeom prst="rect">
            <a:avLst/>
          </a:prstGeom>
        </p:spPr>
      </p:pic>
      <p:grpSp>
        <p:nvGrpSpPr>
          <p:cNvPr id="22" name="组合 21"/>
          <p:cNvGrpSpPr/>
          <p:nvPr/>
        </p:nvGrpSpPr>
        <p:grpSpPr>
          <a:xfrm>
            <a:off x="4120378" y="1880870"/>
            <a:ext cx="381000" cy="266700"/>
            <a:chOff x="4114800" y="1828800"/>
            <a:chExt cx="397858" cy="381000"/>
          </a:xfrm>
        </p:grpSpPr>
        <p:sp>
          <p:nvSpPr>
            <p:cNvPr id="18" name="矩形 17"/>
            <p:cNvSpPr/>
            <p:nvPr/>
          </p:nvSpPr>
          <p:spPr bwMode="auto">
            <a:xfrm>
              <a:off x="4114800" y="1981200"/>
              <a:ext cx="228600" cy="22860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0" name="直接箭头连接符 19"/>
            <p:cNvCxnSpPr/>
            <p:nvPr/>
          </p:nvCxnSpPr>
          <p:spPr bwMode="auto">
            <a:xfrm flipV="1">
              <a:off x="4343400" y="1828800"/>
              <a:ext cx="169258" cy="152400"/>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6" name="组合 25"/>
          <p:cNvGrpSpPr/>
          <p:nvPr/>
        </p:nvGrpSpPr>
        <p:grpSpPr>
          <a:xfrm>
            <a:off x="8653543" y="1828800"/>
            <a:ext cx="381000" cy="266700"/>
            <a:chOff x="4114800" y="1828800"/>
            <a:chExt cx="397858" cy="381000"/>
          </a:xfrm>
        </p:grpSpPr>
        <p:sp>
          <p:nvSpPr>
            <p:cNvPr id="27" name="矩形 26"/>
            <p:cNvSpPr/>
            <p:nvPr/>
          </p:nvSpPr>
          <p:spPr bwMode="auto">
            <a:xfrm>
              <a:off x="4114800" y="1981200"/>
              <a:ext cx="228600" cy="22860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8" name="直接箭头连接符 27"/>
            <p:cNvCxnSpPr/>
            <p:nvPr/>
          </p:nvCxnSpPr>
          <p:spPr bwMode="auto">
            <a:xfrm flipV="1">
              <a:off x="4343400" y="1828800"/>
              <a:ext cx="169258" cy="152400"/>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
        <p:nvSpPr>
          <p:cNvPr id="29" name="文本框 28"/>
          <p:cNvSpPr txBox="1"/>
          <p:nvPr/>
        </p:nvSpPr>
        <p:spPr>
          <a:xfrm>
            <a:off x="1323228" y="5580950"/>
            <a:ext cx="6934200" cy="369332"/>
          </a:xfrm>
          <a:prstGeom prst="rect">
            <a:avLst/>
          </a:prstGeom>
          <a:solidFill>
            <a:schemeClr val="bg1"/>
          </a:solidFill>
        </p:spPr>
        <p:txBody>
          <a:bodyPr wrap="square" rtlCol="0">
            <a:spAutoFit/>
          </a:bodyPr>
          <a:lstStyle/>
          <a:p>
            <a:r>
              <a:rPr lang="zh-CN" altLang="en-US" b="0" dirty="0">
                <a:latin typeface="+mj-lt"/>
              </a:rPr>
              <a:t>在不同</a:t>
            </a:r>
            <a:r>
              <a:rPr lang="en-US" altLang="zh-CN" b="0" dirty="0">
                <a:latin typeface="+mj-lt"/>
              </a:rPr>
              <a:t>Agent</a:t>
            </a:r>
            <a:r>
              <a:rPr lang="zh-CN" altLang="en-US" b="0" dirty="0">
                <a:latin typeface="+mj-lt"/>
              </a:rPr>
              <a:t>数下，</a:t>
            </a:r>
            <a:r>
              <a:rPr lang="en-US" altLang="zh-CN" b="0" dirty="0">
                <a:latin typeface="+mj-lt"/>
              </a:rPr>
              <a:t>PT-ISABB</a:t>
            </a:r>
            <a:r>
              <a:rPr lang="zh-CN" altLang="en-US" b="0" dirty="0">
                <a:latin typeface="+mj-lt"/>
              </a:rPr>
              <a:t>性能均优于现有的完备搜索算法</a:t>
            </a:r>
            <a:endParaRPr lang="en-US" altLang="zh-CN" b="0" dirty="0">
              <a:latin typeface="+mj-lt"/>
            </a:endParaRPr>
          </a:p>
        </p:txBody>
      </p:sp>
    </p:spTree>
    <p:extLst>
      <p:ext uri="{BB962C8B-B14F-4D97-AF65-F5344CB8AC3E}">
        <p14:creationId xmlns:p14="http://schemas.microsoft.com/office/powerpoint/2010/main" val="3286992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不同密度</a:t>
            </a:r>
            <a:endParaRPr lang="zh-CN" altLang="en-US" sz="2800"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524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6" name="矩形 15"/>
          <p:cNvSpPr/>
          <p:nvPr/>
        </p:nvSpPr>
        <p:spPr>
          <a:xfrm>
            <a:off x="1369515" y="4545860"/>
            <a:ext cx="7199407" cy="348813"/>
          </a:xfrm>
          <a:prstGeom prst="rect">
            <a:avLst/>
          </a:prstGeom>
        </p:spPr>
        <p:txBody>
          <a:bodyPr wrap="none">
            <a:spAutoFit/>
          </a:bodyPr>
          <a:lstStyle/>
          <a:p>
            <a:pPr algn="ctr" fontAlgn="ctr">
              <a:lnSpc>
                <a:spcPts val="2000"/>
              </a:lnSpc>
              <a:spcAft>
                <a:spcPts val="0"/>
              </a:spcAft>
            </a:pPr>
            <a:r>
              <a:rPr lang="zh-CN" altLang="en-US" kern="100" dirty="0">
                <a:latin typeface="Times New Roman" panose="02020603050405020304" pitchFamily="18" charset="0"/>
              </a:rPr>
              <a:t>消息数（通信负载）                                            </a:t>
            </a:r>
            <a:r>
              <a:rPr lang="en-US" altLang="zh-CN" kern="100" dirty="0">
                <a:latin typeface="Times New Roman" panose="02020603050405020304" pitchFamily="18" charset="0"/>
              </a:rPr>
              <a:t>NCLOs</a:t>
            </a:r>
            <a:r>
              <a:rPr lang="zh-CN" altLang="en-US" kern="100" dirty="0">
                <a:latin typeface="Times New Roman" panose="02020603050405020304" pitchFamily="18" charset="0"/>
              </a:rPr>
              <a:t>（基本操作数）</a:t>
            </a:r>
            <a:endParaRPr lang="zh-CN" altLang="zh-CN" kern="100" dirty="0">
              <a:latin typeface="Times New Roman" panose="02020603050405020304" pitchFamily="18"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75" y="1476335"/>
            <a:ext cx="4284000" cy="30600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28670"/>
            <a:ext cx="4284000" cy="3060000"/>
          </a:xfrm>
          <a:prstGeom prst="rect">
            <a:avLst/>
          </a:prstGeom>
        </p:spPr>
      </p:pic>
      <p:grpSp>
        <p:nvGrpSpPr>
          <p:cNvPr id="18" name="组合 17"/>
          <p:cNvGrpSpPr/>
          <p:nvPr/>
        </p:nvGrpSpPr>
        <p:grpSpPr>
          <a:xfrm>
            <a:off x="4343400" y="1466810"/>
            <a:ext cx="381000" cy="469939"/>
            <a:chOff x="4114800" y="1828800"/>
            <a:chExt cx="397858" cy="381000"/>
          </a:xfrm>
        </p:grpSpPr>
        <p:sp>
          <p:nvSpPr>
            <p:cNvPr id="19" name="矩形 18"/>
            <p:cNvSpPr/>
            <p:nvPr/>
          </p:nvSpPr>
          <p:spPr bwMode="auto">
            <a:xfrm>
              <a:off x="4114800" y="1981200"/>
              <a:ext cx="228600" cy="22860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0" name="直接箭头连接符 19"/>
            <p:cNvCxnSpPr/>
            <p:nvPr/>
          </p:nvCxnSpPr>
          <p:spPr bwMode="auto">
            <a:xfrm flipV="1">
              <a:off x="4343400" y="1828800"/>
              <a:ext cx="169258" cy="152400"/>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1" name="组合 20"/>
          <p:cNvGrpSpPr/>
          <p:nvPr/>
        </p:nvGrpSpPr>
        <p:grpSpPr>
          <a:xfrm>
            <a:off x="8753475" y="1905000"/>
            <a:ext cx="381000" cy="275855"/>
            <a:chOff x="4114800" y="1828800"/>
            <a:chExt cx="397858" cy="381000"/>
          </a:xfrm>
        </p:grpSpPr>
        <p:sp>
          <p:nvSpPr>
            <p:cNvPr id="22" name="矩形 21"/>
            <p:cNvSpPr/>
            <p:nvPr/>
          </p:nvSpPr>
          <p:spPr bwMode="auto">
            <a:xfrm>
              <a:off x="4114800" y="1981200"/>
              <a:ext cx="228600" cy="22860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3" name="直接箭头连接符 22"/>
            <p:cNvCxnSpPr/>
            <p:nvPr/>
          </p:nvCxnSpPr>
          <p:spPr bwMode="auto">
            <a:xfrm flipV="1">
              <a:off x="4343400" y="1828800"/>
              <a:ext cx="169258" cy="152400"/>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7" name="组合 26"/>
          <p:cNvGrpSpPr/>
          <p:nvPr/>
        </p:nvGrpSpPr>
        <p:grpSpPr>
          <a:xfrm>
            <a:off x="8762715" y="1485573"/>
            <a:ext cx="255050" cy="236433"/>
            <a:chOff x="4114800" y="1828800"/>
            <a:chExt cx="397858" cy="381000"/>
          </a:xfrm>
        </p:grpSpPr>
        <p:sp>
          <p:nvSpPr>
            <p:cNvPr id="28" name="矩形 27"/>
            <p:cNvSpPr/>
            <p:nvPr/>
          </p:nvSpPr>
          <p:spPr bwMode="auto">
            <a:xfrm>
              <a:off x="4114800" y="1981200"/>
              <a:ext cx="228600" cy="228600"/>
            </a:xfrm>
            <a:prstGeom prst="rect">
              <a:avLst/>
            </a:prstGeom>
            <a:noFill/>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9" name="直接箭头连接符 28"/>
            <p:cNvCxnSpPr/>
            <p:nvPr/>
          </p:nvCxnSpPr>
          <p:spPr bwMode="auto">
            <a:xfrm flipV="1">
              <a:off x="4343400" y="1828800"/>
              <a:ext cx="169258" cy="152400"/>
            </a:xfrm>
            <a:prstGeom prst="straightConnector1">
              <a:avLst/>
            </a:prstGeom>
            <a:ln w="19050" cap="flat" cmpd="sng" algn="ctr">
              <a:solidFill>
                <a:srgbClr val="00206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1714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不同紧度</a:t>
            </a:r>
            <a:endParaRPr lang="zh-CN" altLang="en-US" sz="2800"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524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80975" y="2857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4"/>
          <p:cNvSpPr>
            <a:spLocks noChangeArrowheads="1"/>
          </p:cNvSpPr>
          <p:nvPr/>
        </p:nvSpPr>
        <p:spPr bwMode="auto">
          <a:xfrm>
            <a:off x="3048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8" name="矩形 17"/>
          <p:cNvSpPr/>
          <p:nvPr/>
        </p:nvSpPr>
        <p:spPr>
          <a:xfrm>
            <a:off x="1341212" y="4531115"/>
            <a:ext cx="7199407" cy="348813"/>
          </a:xfrm>
          <a:prstGeom prst="rect">
            <a:avLst/>
          </a:prstGeom>
        </p:spPr>
        <p:txBody>
          <a:bodyPr wrap="none">
            <a:spAutoFit/>
          </a:bodyPr>
          <a:lstStyle/>
          <a:p>
            <a:pPr algn="ctr" fontAlgn="ctr">
              <a:lnSpc>
                <a:spcPts val="2000"/>
              </a:lnSpc>
              <a:spcAft>
                <a:spcPts val="0"/>
              </a:spcAft>
            </a:pPr>
            <a:r>
              <a:rPr lang="zh-CN" altLang="en-US" kern="100" dirty="0">
                <a:latin typeface="Times New Roman" panose="02020603050405020304" pitchFamily="18" charset="0"/>
              </a:rPr>
              <a:t>消息数（通信负载）                                            </a:t>
            </a:r>
            <a:r>
              <a:rPr lang="en-US" altLang="zh-CN" kern="100" dirty="0">
                <a:latin typeface="Times New Roman" panose="02020603050405020304" pitchFamily="18" charset="0"/>
              </a:rPr>
              <a:t>NCLOs</a:t>
            </a:r>
            <a:r>
              <a:rPr lang="zh-CN" altLang="en-US" kern="100" dirty="0">
                <a:latin typeface="Times New Roman" panose="02020603050405020304" pitchFamily="18" charset="0"/>
              </a:rPr>
              <a:t>（基本操作数）</a:t>
            </a:r>
            <a:endParaRPr lang="zh-CN" altLang="zh-CN" kern="100" dirty="0">
              <a:latin typeface="Times New Roman" panose="02020603050405020304" pitchFamily="18" charset="0"/>
            </a:endParaRPr>
          </a:p>
        </p:txBody>
      </p:sp>
      <p:sp>
        <p:nvSpPr>
          <p:cNvPr id="19" name="文本框 18"/>
          <p:cNvSpPr txBox="1"/>
          <p:nvPr/>
        </p:nvSpPr>
        <p:spPr>
          <a:xfrm>
            <a:off x="1333500" y="5318695"/>
            <a:ext cx="6438900" cy="646331"/>
          </a:xfrm>
          <a:prstGeom prst="rect">
            <a:avLst/>
          </a:prstGeom>
          <a:solidFill>
            <a:schemeClr val="bg1"/>
          </a:solidFill>
        </p:spPr>
        <p:txBody>
          <a:bodyPr wrap="square" rtlCol="0">
            <a:spAutoFit/>
          </a:bodyPr>
          <a:lstStyle/>
          <a:p>
            <a:pPr algn="ctr"/>
            <a:r>
              <a:rPr lang="en-US" altLang="zh-CN" b="0" dirty="0"/>
              <a:t>1.PT-ISABB</a:t>
            </a:r>
            <a:r>
              <a:rPr lang="zh-CN" altLang="en-US" b="0" dirty="0"/>
              <a:t>基本操作数推理</a:t>
            </a:r>
            <a:r>
              <a:rPr lang="zh-CN" altLang="en-US" b="0" dirty="0">
                <a:latin typeface="+mj-lt"/>
              </a:rPr>
              <a:t>阶段和搜索两阶段贡献；</a:t>
            </a:r>
            <a:endParaRPr lang="en-US" altLang="zh-CN" b="0" dirty="0">
              <a:latin typeface="+mj-lt"/>
            </a:endParaRPr>
          </a:p>
          <a:p>
            <a:pPr algn="ctr"/>
            <a:r>
              <a:rPr lang="en-US" altLang="zh-CN" b="0" dirty="0"/>
              <a:t>2.PT-ISABB</a:t>
            </a:r>
            <a:r>
              <a:rPr lang="zh-CN" altLang="en-US" b="0" dirty="0"/>
              <a:t>算法受紧度变化影响较小</a:t>
            </a:r>
            <a:endParaRPr lang="zh-CN" altLang="en-US" b="0" dirty="0">
              <a:latin typeface="+mj-lt"/>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77258"/>
            <a:ext cx="4261955" cy="3060000"/>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6755" y="1377258"/>
            <a:ext cx="4261955" cy="3060000"/>
          </a:xfrm>
          <a:prstGeom prst="rect">
            <a:avLst/>
          </a:prstGeom>
        </p:spPr>
      </p:pic>
      <p:grpSp>
        <p:nvGrpSpPr>
          <p:cNvPr id="17" name="组合 16"/>
          <p:cNvGrpSpPr/>
          <p:nvPr/>
        </p:nvGrpSpPr>
        <p:grpSpPr>
          <a:xfrm>
            <a:off x="4251465" y="1619251"/>
            <a:ext cx="315290" cy="895349"/>
            <a:chOff x="4251465" y="1619251"/>
            <a:chExt cx="315290" cy="895349"/>
          </a:xfrm>
        </p:grpSpPr>
        <p:sp>
          <p:nvSpPr>
            <p:cNvPr id="22" name="矩形 21"/>
            <p:cNvSpPr/>
            <p:nvPr/>
          </p:nvSpPr>
          <p:spPr bwMode="auto">
            <a:xfrm>
              <a:off x="4251465" y="1787322"/>
              <a:ext cx="218914" cy="72727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3" name="直接箭头连接符 22"/>
            <p:cNvCxnSpPr/>
            <p:nvPr/>
          </p:nvCxnSpPr>
          <p:spPr bwMode="auto">
            <a:xfrm flipV="1">
              <a:off x="4470379" y="1619251"/>
              <a:ext cx="96376" cy="168071"/>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6" name="组合 25"/>
          <p:cNvGrpSpPr/>
          <p:nvPr/>
        </p:nvGrpSpPr>
        <p:grpSpPr>
          <a:xfrm>
            <a:off x="8699077" y="1787321"/>
            <a:ext cx="315290" cy="593929"/>
            <a:chOff x="4251465" y="1619251"/>
            <a:chExt cx="315290" cy="895349"/>
          </a:xfrm>
        </p:grpSpPr>
        <p:sp>
          <p:nvSpPr>
            <p:cNvPr id="27" name="矩形 26"/>
            <p:cNvSpPr/>
            <p:nvPr/>
          </p:nvSpPr>
          <p:spPr bwMode="auto">
            <a:xfrm>
              <a:off x="4251465" y="1787322"/>
              <a:ext cx="218914" cy="72727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8" name="直接箭头连接符 27"/>
            <p:cNvCxnSpPr/>
            <p:nvPr/>
          </p:nvCxnSpPr>
          <p:spPr bwMode="auto">
            <a:xfrm flipV="1">
              <a:off x="4470379" y="1619251"/>
              <a:ext cx="96376" cy="168071"/>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017405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隐私泄露比</a:t>
            </a:r>
            <a:endParaRPr lang="zh-CN" altLang="en-US" sz="2800"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524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4"/>
          <p:cNvSpPr>
            <a:spLocks noChangeArrowheads="1"/>
          </p:cNvSpPr>
          <p:nvPr/>
        </p:nvSpPr>
        <p:spPr bwMode="auto">
          <a:xfrm>
            <a:off x="3048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6" name="文本框 15"/>
          <p:cNvSpPr txBox="1"/>
          <p:nvPr/>
        </p:nvSpPr>
        <p:spPr>
          <a:xfrm>
            <a:off x="1562100" y="5771404"/>
            <a:ext cx="6629400" cy="369332"/>
          </a:xfrm>
          <a:prstGeom prst="rect">
            <a:avLst/>
          </a:prstGeom>
          <a:solidFill>
            <a:schemeClr val="bg1"/>
          </a:solidFill>
        </p:spPr>
        <p:txBody>
          <a:bodyPr wrap="square" rtlCol="0">
            <a:spAutoFit/>
          </a:bodyPr>
          <a:lstStyle/>
          <a:p>
            <a:pPr algn="ctr"/>
            <a:r>
              <a:rPr lang="zh-CN" altLang="en-US" b="0" dirty="0">
                <a:latin typeface="+mj-lt"/>
              </a:rPr>
              <a:t>在高紧度下，</a:t>
            </a:r>
            <a:r>
              <a:rPr lang="en-US" altLang="zh-CN" b="0" dirty="0">
                <a:latin typeface="+mj-lt"/>
              </a:rPr>
              <a:t>PT-ISABB</a:t>
            </a:r>
            <a:r>
              <a:rPr lang="zh-CN" altLang="en-US" b="0" dirty="0">
                <a:latin typeface="+mj-lt"/>
              </a:rPr>
              <a:t>较现有的完备搜索算法更能保障隐私</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451404"/>
            <a:ext cx="6048000" cy="4320000"/>
          </a:xfrm>
          <a:prstGeom prst="rect">
            <a:avLst/>
          </a:prstGeom>
        </p:spPr>
      </p:pic>
      <p:grpSp>
        <p:nvGrpSpPr>
          <p:cNvPr id="18" name="组合 17"/>
          <p:cNvGrpSpPr/>
          <p:nvPr/>
        </p:nvGrpSpPr>
        <p:grpSpPr>
          <a:xfrm>
            <a:off x="7490555" y="2870200"/>
            <a:ext cx="315290" cy="330200"/>
            <a:chOff x="4251465" y="1619251"/>
            <a:chExt cx="315290" cy="895349"/>
          </a:xfrm>
        </p:grpSpPr>
        <p:sp>
          <p:nvSpPr>
            <p:cNvPr id="19" name="矩形 18"/>
            <p:cNvSpPr/>
            <p:nvPr/>
          </p:nvSpPr>
          <p:spPr bwMode="auto">
            <a:xfrm>
              <a:off x="4251465" y="1787322"/>
              <a:ext cx="218914" cy="72727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0" name="直接箭头连接符 19"/>
            <p:cNvCxnSpPr/>
            <p:nvPr/>
          </p:nvCxnSpPr>
          <p:spPr bwMode="auto">
            <a:xfrm flipV="1">
              <a:off x="4470379" y="1619251"/>
              <a:ext cx="96376" cy="168071"/>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978579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4" name="Rectangle 2"/>
              <p:cNvSpPr>
                <a:spLocks noGrp="1" noChangeArrowheads="1"/>
              </p:cNvSpPr>
              <p:nvPr>
                <p:ph type="title"/>
              </p:nvPr>
            </p:nvSpPr>
            <p:spPr>
              <a:xfrm>
                <a:off x="562303" y="304800"/>
                <a:ext cx="8353097" cy="685800"/>
              </a:xfrm>
            </p:spPr>
            <p:txBody>
              <a:bodyPr/>
              <a:lstStyle/>
              <a:p>
                <a:pPr eaLnBrk="1" hangingPunct="1"/>
                <a:r>
                  <a:rPr lang="zh-CN" altLang="en-US" sz="2200" dirty="0">
                    <a:latin typeface="宋体" panose="02010600030101010101" pitchFamily="2" charset="-122"/>
                    <a:ea typeface="宋体" panose="02010600030101010101" pitchFamily="2" charset="-122"/>
                  </a:rPr>
                  <a:t>研究点</a:t>
                </a:r>
                <a:r>
                  <a:rPr lang="en-US" altLang="zh-CN" sz="2200" dirty="0">
                    <a:latin typeface="宋体" panose="02010600030101010101" pitchFamily="2" charset="-122"/>
                    <a:ea typeface="宋体" panose="02010600030101010101" pitchFamily="2" charset="-122"/>
                  </a:rPr>
                  <a:t>2</a:t>
                </a:r>
                <a:r>
                  <a:rPr lang="zh-CN" altLang="en-US" sz="2200" dirty="0">
                    <a:latin typeface="宋体" panose="02010600030101010101" pitchFamily="2" charset="-122"/>
                    <a:ea typeface="宋体" panose="02010600030101010101" pitchFamily="2" charset="-122"/>
                  </a:rPr>
                  <a:t>：基于推理的非对称分布式约束优化求解算法</a:t>
                </a:r>
                <a14:m>
                  <m:oMath xmlns:m="http://schemas.openxmlformats.org/officeDocument/2006/math">
                    <m:r>
                      <a:rPr lang="en-US" altLang="zh-CN" sz="3200" baseline="30000" dirty="0">
                        <a:latin typeface="Cambria Math" panose="02040503050406030204" pitchFamily="18" charset="0"/>
                        <a:ea typeface="宋体" panose="02010600030101010101" pitchFamily="2" charset="-122"/>
                      </a:rPr>
                      <m:t>∗</m:t>
                    </m:r>
                  </m:oMath>
                </a14:m>
                <a:endParaRPr lang="zh-CN" altLang="en-US" sz="3200" dirty="0">
                  <a:latin typeface="宋体" panose="02010600030101010101" pitchFamily="2" charset="-122"/>
                  <a:ea typeface="宋体" panose="02010600030101010101" pitchFamily="2" charset="-122"/>
                </a:endParaRPr>
              </a:p>
            </p:txBody>
          </p:sp>
        </mc:Choice>
        <mc:Fallback xmlns="">
          <p:sp>
            <p:nvSpPr>
              <p:cNvPr id="8194" name="Rectangle 2"/>
              <p:cNvSpPr>
                <a:spLocks noGrp="1" noRot="1" noChangeAspect="1" noMove="1" noResize="1" noEditPoints="1" noAdjustHandles="1" noChangeArrowheads="1" noChangeShapeType="1" noTextEdit="1"/>
              </p:cNvSpPr>
              <p:nvPr>
                <p:ph type="title"/>
              </p:nvPr>
            </p:nvSpPr>
            <p:spPr>
              <a:xfrm>
                <a:off x="562303" y="304800"/>
                <a:ext cx="8353097" cy="685800"/>
              </a:xfrm>
              <a:blipFill>
                <a:blip r:embed="rId3"/>
                <a:stretch>
                  <a:fillRect l="-948" b="-11504"/>
                </a:stretch>
              </a:blipFill>
            </p:spPr>
            <p:txBody>
              <a:bodyPr/>
              <a:lstStyle/>
              <a:p>
                <a:r>
                  <a:rPr lang="zh-CN" altLang="en-US">
                    <a:noFill/>
                  </a:rPr>
                  <a:t> </a:t>
                </a:r>
              </a:p>
            </p:txBody>
          </p:sp>
        </mc:Fallback>
      </mc:AlternateContent>
      <p:sp>
        <p:nvSpPr>
          <p:cNvPr id="23556" name="Rectangle 3"/>
          <p:cNvSpPr>
            <a:spLocks noGrp="1" noChangeArrowheads="1"/>
          </p:cNvSpPr>
          <p:nvPr>
            <p:ph idx="1"/>
          </p:nvPr>
        </p:nvSpPr>
        <p:spPr>
          <a:xfrm>
            <a:off x="609600" y="1295400"/>
            <a:ext cx="8534400" cy="5181600"/>
          </a:xfrm>
        </p:spPr>
        <p:txBody>
          <a:bodyPr/>
          <a:lstStyle/>
          <a:p>
            <a:pPr eaLnBrk="1" hangingPunct="1">
              <a:lnSpc>
                <a:spcPct val="130000"/>
              </a:lnSpc>
              <a:defRPr/>
            </a:pPr>
            <a:r>
              <a:rPr lang="zh-CN" altLang="en-US" sz="2000" dirty="0">
                <a:latin typeface="宋体" panose="02010600030101010101" pitchFamily="2" charset="-122"/>
                <a:ea typeface="宋体" panose="02010600030101010101" pitchFamily="2" charset="-122"/>
              </a:rPr>
              <a:t>基于推理的非对称分布式约束优化求解算法</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AsymDPOP</a:t>
            </a:r>
            <a:r>
              <a:rPr lang="en-US" altLang="zh-CN" sz="2000" dirty="0">
                <a:latin typeface="宋体" panose="02010600030101010101" pitchFamily="2" charset="-122"/>
                <a:ea typeface="宋体" panose="02010600030101010101" pitchFamily="2" charset="-122"/>
              </a:rPr>
              <a:t>)</a:t>
            </a:r>
            <a:endParaRPr lang="en-US" altLang="zh-CN" sz="2000" dirty="0">
              <a:latin typeface="+mj-lt"/>
              <a:ea typeface="宋体" panose="02010600030101010101" pitchFamily="2" charset="-122"/>
            </a:endParaRPr>
          </a:p>
          <a:p>
            <a:pPr lvl="1" eaLnBrk="1" hangingPunct="1">
              <a:lnSpc>
                <a:spcPct val="130000"/>
              </a:lnSpc>
              <a:defRPr/>
            </a:pPr>
            <a:r>
              <a:rPr lang="zh-CN" altLang="en-US" sz="2000" dirty="0"/>
              <a:t>动机</a:t>
            </a:r>
            <a:endParaRPr lang="en-US" altLang="zh-CN" sz="2000" dirty="0"/>
          </a:p>
          <a:p>
            <a:pPr lvl="1" eaLnBrk="1" hangingPunct="1">
              <a:lnSpc>
                <a:spcPct val="130000"/>
              </a:lnSpc>
              <a:defRPr/>
            </a:pPr>
            <a:r>
              <a:rPr lang="zh-CN" altLang="en-US" sz="2000" dirty="0">
                <a:latin typeface="+mj-lt"/>
              </a:rPr>
              <a:t>初始化阶段</a:t>
            </a:r>
            <a:endParaRPr lang="en-US" altLang="zh-CN" sz="2000" dirty="0">
              <a:latin typeface="+mj-lt"/>
            </a:endParaRPr>
          </a:p>
          <a:p>
            <a:pPr lvl="1" eaLnBrk="1" hangingPunct="1">
              <a:lnSpc>
                <a:spcPct val="130000"/>
              </a:lnSpc>
              <a:defRPr/>
            </a:pPr>
            <a:r>
              <a:rPr lang="zh-CN" altLang="en-US" sz="2000" dirty="0">
                <a:latin typeface="+mj-lt"/>
              </a:rPr>
              <a:t>效用传播阶段</a:t>
            </a:r>
            <a:endParaRPr lang="en-US" altLang="zh-CN" sz="2000" dirty="0">
              <a:latin typeface="+mj-lt"/>
            </a:endParaRPr>
          </a:p>
          <a:p>
            <a:pPr lvl="1" eaLnBrk="1" hangingPunct="1">
              <a:lnSpc>
                <a:spcPct val="130000"/>
              </a:lnSpc>
              <a:defRPr/>
            </a:pPr>
            <a:r>
              <a:rPr lang="zh-CN" altLang="en-US" sz="2000" dirty="0">
                <a:latin typeface="+mj-lt"/>
              </a:rPr>
              <a:t>值传播阶段</a:t>
            </a:r>
            <a:endParaRPr lang="en-US" altLang="zh-CN" sz="2000" dirty="0">
              <a:latin typeface="+mj-lt"/>
            </a:endParaRPr>
          </a:p>
          <a:p>
            <a:pPr lvl="1" eaLnBrk="1" hangingPunct="1">
              <a:lnSpc>
                <a:spcPct val="130000"/>
              </a:lnSpc>
              <a:defRPr/>
            </a:pPr>
            <a:r>
              <a:rPr lang="zh-CN" altLang="en-US" sz="2000" dirty="0">
                <a:latin typeface="+mj-lt"/>
              </a:rPr>
              <a:t>两种方面的优化</a:t>
            </a:r>
            <a:endParaRPr lang="en-US" altLang="zh-CN" sz="2000" dirty="0">
              <a:latin typeface="+mj-lt"/>
            </a:endParaRPr>
          </a:p>
          <a:p>
            <a:pPr lvl="2" eaLnBrk="1" hangingPunct="1">
              <a:lnSpc>
                <a:spcPct val="130000"/>
              </a:lnSpc>
              <a:defRPr/>
            </a:pPr>
            <a:r>
              <a:rPr lang="zh-CN" altLang="en-US" sz="1800" dirty="0">
                <a:latin typeface="+mj-lt"/>
              </a:rPr>
              <a:t>小桶传播机制</a:t>
            </a:r>
            <a:r>
              <a:rPr lang="en-US" altLang="zh-CN" sz="1800" dirty="0">
                <a:latin typeface="+mj-lt"/>
              </a:rPr>
              <a:t> (MBPS, </a:t>
            </a:r>
            <a:r>
              <a:rPr lang="en-US" altLang="zh-CN" sz="1800" dirty="0"/>
              <a:t>Mini-Bucket Propagation Scheme</a:t>
            </a:r>
            <a:r>
              <a:rPr lang="en-US" altLang="zh-CN" sz="1800" dirty="0">
                <a:latin typeface="+mj-lt"/>
              </a:rPr>
              <a:t>)</a:t>
            </a:r>
          </a:p>
          <a:p>
            <a:pPr lvl="2" eaLnBrk="1" hangingPunct="1">
              <a:lnSpc>
                <a:spcPct val="130000"/>
              </a:lnSpc>
              <a:defRPr/>
            </a:pPr>
            <a:r>
              <a:rPr lang="zh-CN" altLang="en-US" sz="1800" dirty="0">
                <a:latin typeface="+mj-lt"/>
              </a:rPr>
              <a:t>多批次消元机制</a:t>
            </a:r>
            <a:r>
              <a:rPr lang="en-US" altLang="zh-CN" sz="1800" dirty="0">
                <a:latin typeface="+mj-lt"/>
              </a:rPr>
              <a:t> (MBES,</a:t>
            </a:r>
            <a:r>
              <a:rPr lang="en-US" altLang="zh-CN" sz="1800" dirty="0"/>
              <a:t> Mini-Batch Estimation Scheme</a:t>
            </a:r>
            <a:r>
              <a:rPr lang="en-US" altLang="zh-CN" sz="1800" dirty="0">
                <a:latin typeface="+mj-lt"/>
              </a:rPr>
              <a:t>)</a:t>
            </a:r>
          </a:p>
          <a:p>
            <a:pPr eaLnBrk="1" hangingPunct="1">
              <a:lnSpc>
                <a:spcPct val="130000"/>
              </a:lnSpc>
              <a:defRPr/>
            </a:pPr>
            <a:r>
              <a:rPr lang="zh-CN" altLang="en-US" sz="2200" dirty="0">
                <a:latin typeface="宋体" panose="02010600030101010101" pitchFamily="2" charset="-122"/>
                <a:ea typeface="宋体" panose="02010600030101010101" pitchFamily="2" charset="-122"/>
              </a:rPr>
              <a:t>理论证明与复杂度分析</a:t>
            </a:r>
            <a:endParaRPr lang="en-US" altLang="zh-CN" sz="2200" dirty="0">
              <a:latin typeface="宋体" panose="02010600030101010101" pitchFamily="2" charset="-122"/>
              <a:ea typeface="宋体" panose="02010600030101010101" pitchFamily="2" charset="-122"/>
            </a:endParaRPr>
          </a:p>
          <a:p>
            <a:pPr eaLnBrk="1" hangingPunct="1">
              <a:lnSpc>
                <a:spcPct val="130000"/>
              </a:lnSpc>
              <a:defRPr/>
            </a:pPr>
            <a:r>
              <a:rPr lang="zh-CN" altLang="en-US" sz="2200" dirty="0">
                <a:latin typeface="宋体" panose="02010600030101010101" pitchFamily="2" charset="-122"/>
                <a:ea typeface="宋体" panose="02010600030101010101" pitchFamily="2" charset="-122"/>
              </a:rPr>
              <a:t>实验评估</a:t>
            </a:r>
            <a:endParaRPr lang="en-US" altLang="zh-CN"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4" name="Rectangle 2"/>
              <p:cNvSpPr txBox="1">
                <a:spLocks noChangeArrowheads="1"/>
              </p:cNvSpPr>
              <p:nvPr/>
            </p:nvSpPr>
            <p:spPr bwMode="auto">
              <a:xfrm>
                <a:off x="152400" y="6648450"/>
                <a:ext cx="8353097" cy="2667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2pPr>
                <a:lvl3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3pPr>
                <a:lvl4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4pPr>
                <a:lvl5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5pPr>
                <a:lvl6pPr marL="457200" algn="l" rtl="0" fontAlgn="base">
                  <a:spcBef>
                    <a:spcPct val="0"/>
                  </a:spcBef>
                  <a:spcAft>
                    <a:spcPct val="0"/>
                  </a:spcAft>
                  <a:defRPr sz="3000" b="1">
                    <a:solidFill>
                      <a:schemeClr val="tx2"/>
                    </a:solidFill>
                    <a:latin typeface="Times New Roman" pitchFamily="18" charset="0"/>
                    <a:ea typeface="华文楷体" pitchFamily="2" charset="-122"/>
                  </a:defRPr>
                </a:lvl6pPr>
                <a:lvl7pPr marL="914400" algn="l" rtl="0" fontAlgn="base">
                  <a:spcBef>
                    <a:spcPct val="0"/>
                  </a:spcBef>
                  <a:spcAft>
                    <a:spcPct val="0"/>
                  </a:spcAft>
                  <a:defRPr sz="3000" b="1">
                    <a:solidFill>
                      <a:schemeClr val="tx2"/>
                    </a:solidFill>
                    <a:latin typeface="Times New Roman" pitchFamily="18" charset="0"/>
                    <a:ea typeface="华文楷体" pitchFamily="2" charset="-122"/>
                  </a:defRPr>
                </a:lvl7pPr>
                <a:lvl8pPr marL="1371600" algn="l" rtl="0" fontAlgn="base">
                  <a:spcBef>
                    <a:spcPct val="0"/>
                  </a:spcBef>
                  <a:spcAft>
                    <a:spcPct val="0"/>
                  </a:spcAft>
                  <a:defRPr sz="3000" b="1">
                    <a:solidFill>
                      <a:schemeClr val="tx2"/>
                    </a:solidFill>
                    <a:latin typeface="Times New Roman" pitchFamily="18" charset="0"/>
                    <a:ea typeface="华文楷体" pitchFamily="2" charset="-122"/>
                  </a:defRPr>
                </a:lvl8pPr>
                <a:lvl9pPr marL="1828800" algn="l" rtl="0" fontAlgn="base">
                  <a:spcBef>
                    <a:spcPct val="0"/>
                  </a:spcBef>
                  <a:spcAft>
                    <a:spcPct val="0"/>
                  </a:spcAft>
                  <a:defRPr sz="3000" b="1">
                    <a:solidFill>
                      <a:schemeClr val="tx2"/>
                    </a:solidFill>
                    <a:latin typeface="Times New Roman" pitchFamily="18" charset="0"/>
                    <a:ea typeface="华文楷体" pitchFamily="2" charset="-122"/>
                  </a:defRPr>
                </a:lvl9pPr>
              </a:lstStyle>
              <a:p>
                <a:pPr eaLnBrk="1" hangingPunct="1"/>
                <a14:m>
                  <m:oMath xmlns:m="http://schemas.openxmlformats.org/officeDocument/2006/math">
                    <m:r>
                      <a:rPr lang="en-US" altLang="zh-CN" sz="2000" baseline="30000" dirty="0">
                        <a:latin typeface="Cambria Math" panose="02040503050406030204" pitchFamily="18" charset="0"/>
                        <a:ea typeface="宋体" panose="02010600030101010101" pitchFamily="2" charset="-122"/>
                      </a:rPr>
                      <m:t>∗</m:t>
                    </m:r>
                  </m:oMath>
                </a14:m>
                <a:r>
                  <a:rPr lang="zh-CN" altLang="en-US" sz="2000" kern="0" baseline="30000" dirty="0">
                    <a:latin typeface="宋体" panose="02010600030101010101" pitchFamily="2" charset="-122"/>
                    <a:ea typeface="宋体" panose="02010600030101010101" pitchFamily="2" charset="-122"/>
                  </a:rPr>
                  <a:t>该工作已投稿</a:t>
                </a:r>
                <a:r>
                  <a:rPr lang="en-US" altLang="zh-CN" sz="2000" kern="0" baseline="30000" dirty="0">
                    <a:latin typeface="宋体" panose="02010600030101010101" pitchFamily="2" charset="-122"/>
                    <a:ea typeface="宋体" panose="02010600030101010101" pitchFamily="2" charset="-122"/>
                  </a:rPr>
                  <a:t>IJCAI</a:t>
                </a:r>
                <a:r>
                  <a:rPr lang="zh-CN" altLang="en-US" sz="2000" kern="0" baseline="30000" dirty="0">
                    <a:latin typeface="宋体" panose="02010600030101010101" pitchFamily="2" charset="-122"/>
                    <a:ea typeface="宋体" panose="02010600030101010101" pitchFamily="2" charset="-122"/>
                  </a:rPr>
                  <a:t>会议，在期刊扩展时将深入探讨</a:t>
                </a:r>
                <a:r>
                  <a:rPr lang="en-US" altLang="zh-CN" sz="2000" kern="0" baseline="30000" dirty="0">
                    <a:latin typeface="宋体" panose="02010600030101010101" pitchFamily="2" charset="-122"/>
                    <a:ea typeface="宋体" panose="02010600030101010101" pitchFamily="2" charset="-122"/>
                  </a:rPr>
                  <a:t>MBPS</a:t>
                </a:r>
                <a:r>
                  <a:rPr lang="zh-CN" altLang="en-US" sz="2000" kern="0" baseline="30000" dirty="0">
                    <a:latin typeface="宋体" panose="02010600030101010101" pitchFamily="2" charset="-122"/>
                    <a:ea typeface="宋体" panose="02010600030101010101" pitchFamily="2" charset="-122"/>
                  </a:rPr>
                  <a:t>、</a:t>
                </a:r>
                <a:r>
                  <a:rPr lang="en-US" altLang="zh-CN" sz="2000" kern="0" baseline="30000" dirty="0">
                    <a:latin typeface="宋体" panose="02010600030101010101" pitchFamily="2" charset="-122"/>
                    <a:ea typeface="宋体" panose="02010600030101010101" pitchFamily="2" charset="-122"/>
                  </a:rPr>
                  <a:t>MBES</a:t>
                </a:r>
                <a:r>
                  <a:rPr lang="zh-CN" altLang="en-US" sz="2000" kern="0" baseline="30000" dirty="0">
                    <a:latin typeface="宋体" panose="02010600030101010101" pitchFamily="2" charset="-122"/>
                    <a:ea typeface="宋体" panose="02010600030101010101" pitchFamily="2" charset="-122"/>
                  </a:rPr>
                  <a:t>优化机制</a:t>
                </a:r>
              </a:p>
            </p:txBody>
          </p:sp>
        </mc:Choice>
        <mc:Fallback xmlns="">
          <p:sp>
            <p:nvSpPr>
              <p:cNvPr id="4" name="Rectangle 2"/>
              <p:cNvSpPr txBox="1">
                <a:spLocks noRot="1" noChangeAspect="1" noMove="1" noResize="1" noEditPoints="1" noAdjustHandles="1" noChangeArrowheads="1" noChangeShapeType="1" noTextEdit="1"/>
              </p:cNvSpPr>
              <p:nvPr/>
            </p:nvSpPr>
            <p:spPr bwMode="auto">
              <a:xfrm>
                <a:off x="152400" y="6648450"/>
                <a:ext cx="8353097" cy="266700"/>
              </a:xfrm>
              <a:prstGeom prst="rect">
                <a:avLst/>
              </a:prstGeom>
              <a:blipFill>
                <a:blip r:embed="rId4"/>
                <a:stretch>
                  <a:fillRect t="-55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101302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66906" y="3505200"/>
            <a:ext cx="7210187" cy="2915444"/>
            <a:chOff x="1180201" y="3973512"/>
            <a:chExt cx="7210187" cy="2915444"/>
          </a:xfrm>
        </p:grpSpPr>
        <mc:AlternateContent xmlns:mc="http://schemas.openxmlformats.org/markup-compatibility/2006" xmlns:a14="http://schemas.microsoft.com/office/drawing/2010/main">
          <mc:Choice Requires="a14">
            <p:graphicFrame>
              <p:nvGraphicFramePr>
                <p:cNvPr id="10" name="对象 9"/>
                <p:cNvGraphicFramePr>
                  <a:graphicFrameLocks noChangeAspect="1"/>
                </p:cNvGraphicFramePr>
                <p:nvPr>
                  <p:extLst>
                    <p:ext uri="{D42A27DB-BD31-4B8C-83A1-F6EECF244321}">
                      <p14:modId xmlns:p14="http://schemas.microsoft.com/office/powerpoint/2010/main" val="2775343151"/>
                    </p:ext>
                  </p:extLst>
                </p:nvPr>
              </p:nvGraphicFramePr>
              <p:xfrm>
                <a:off x="1180201" y="4004468"/>
                <a:ext cx="2446788" cy="2884488"/>
              </p:xfrm>
              <a:graphic>
                <a:graphicData uri="http://schemas.openxmlformats.org/presentationml/2006/ole">
                  <mc:AlternateContent>
                    <mc:Choice xmlns:v="urn:schemas-microsoft-com:vml" Requires="v">
                      <p:oleObj name="AxGlyph" r:id="rId3" imgW="168480" imgH="199440" progId="AxGlyph.Document">
                        <p:embed/>
                      </p:oleObj>
                    </mc:Choice>
                    <mc:Fallback>
                      <p:oleObj name="AxGlyph" r:id="rId3" imgW="168480" imgH="199440" progId="AxGlyph.Document">
                        <p:embed/>
                        <p:pic>
                          <p:nvPicPr>
                            <p:cNvPr id="13" name="对象 12"/>
                            <p:cNvPicPr>
                              <a:picLocks noChangeAspect="1" noChangeArrowheads="1"/>
                            </p:cNvPicPr>
                            <p:nvPr/>
                          </p:nvPicPr>
                          <p:blipFill>
                            <a:blip r:embed="rId4"/>
                            <a:srcRect/>
                            <a:stretch>
                              <a:fillRect/>
                            </a:stretch>
                          </p:blipFill>
                          <p:spPr bwMode="auto">
                            <a:xfrm>
                              <a:off x="1180201" y="4004468"/>
                              <a:ext cx="2446788" cy="2884488"/>
                            </a:xfrm>
                            <a:prstGeom prst="rect">
                              <a:avLst/>
                            </a:prstGeom>
                            <a:noFill/>
                          </p:spPr>
                        </p:pic>
                      </p:oleObj>
                    </mc:Fallback>
                  </mc:AlternateContent>
                </a:graphicData>
              </a:graphic>
            </p:graphicFrame>
          </mc:Choice>
          <mc:Fallback xmlns="">
            <p:graphicFrame>
              <p:nvGraphicFramePr>
                <p:cNvPr id="10" name="对象 9"/>
                <p:cNvGraphicFramePr>
                  <a:graphicFrameLocks noChangeAspect="1"/>
                </p:cNvGraphicFramePr>
                <p:nvPr>
                  <p:extLst>
                    <p:ext uri="{D42A27DB-BD31-4B8C-83A1-F6EECF244321}">
                      <p14:modId xmlns:p14="http://schemas.microsoft.com/office/powerpoint/2010/main" val="1797917873"/>
                    </p:ext>
                  </p:extLst>
                </p:nvPr>
              </p:nvGraphicFramePr>
              <p:xfrm>
                <a:off x="1180201" y="4004468"/>
                <a:ext cx="2446788" cy="2884488"/>
              </p:xfrm>
              <a:graphic>
                <a:graphicData uri="http://schemas.openxmlformats.org/presentationml/2006/ole">
                  <mc:AlternateContent>
                    <mc:Choice xmlns:v="urn:schemas-microsoft-com:vml" Requires="v">
                      <p:oleObj spid="_x0000_s10610" name="AxGlyph" r:id="rId6" imgW="168480" imgH="199440" progId="AxGlyph.Document">
                        <p:embed/>
                      </p:oleObj>
                    </mc:Choice>
                    <mc:Fallback>
                      <p:oleObj name="AxGlyph" r:id="rId6" imgW="168480" imgH="199440" progId="AxGlyph.Document">
                        <p:embed/>
                        <p:pic>
                          <p:nvPicPr>
                            <p:cNvPr id="13" name="对象 12"/>
                            <p:cNvPicPr>
                              <a:picLocks noChangeAspect="1" noChangeArrowheads="1"/>
                            </p:cNvPicPr>
                            <p:nvPr/>
                          </p:nvPicPr>
                          <p:blipFill>
                            <a:blip r:embed="rId7"/>
                            <a:srcRect/>
                            <a:stretch>
                              <a:fillRect/>
                            </a:stretch>
                          </p:blipFill>
                          <p:spPr bwMode="auto">
                            <a:xfrm>
                              <a:off x="1180201" y="4004468"/>
                              <a:ext cx="2446788" cy="2884488"/>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2" name="对象 11"/>
                <p:cNvGraphicFramePr>
                  <a:graphicFrameLocks noChangeAspect="1"/>
                </p:cNvGraphicFramePr>
                <p:nvPr>
                  <p:extLst>
                    <p:ext uri="{D42A27DB-BD31-4B8C-83A1-F6EECF244321}">
                      <p14:modId xmlns:p14="http://schemas.microsoft.com/office/powerpoint/2010/main" val="1521923090"/>
                    </p:ext>
                  </p:extLst>
                </p:nvPr>
              </p:nvGraphicFramePr>
              <p:xfrm>
                <a:off x="5943600" y="3973512"/>
                <a:ext cx="2446788" cy="2884488"/>
              </p:xfrm>
              <a:graphic>
                <a:graphicData uri="http://schemas.openxmlformats.org/presentationml/2006/ole">
                  <mc:AlternateContent>
                    <mc:Choice xmlns:v="urn:schemas-microsoft-com:vml" Requires="v">
                      <p:oleObj name="AxGlyph" r:id="rId8" imgW="168480" imgH="199440" progId="AxGlyph.Document">
                        <p:embed/>
                      </p:oleObj>
                    </mc:Choice>
                    <mc:Fallback>
                      <p:oleObj name="AxGlyph" r:id="rId8" imgW="168480" imgH="199440" progId="AxGlyph.Document">
                        <p:embed/>
                        <p:pic>
                          <p:nvPicPr>
                            <p:cNvPr id="10" name="对象 9"/>
                            <p:cNvPicPr>
                              <a:picLocks noChangeAspect="1" noChangeArrowheads="1"/>
                            </p:cNvPicPr>
                            <p:nvPr/>
                          </p:nvPicPr>
                          <p:blipFill>
                            <a:blip r:embed="rId9"/>
                            <a:srcRect/>
                            <a:stretch>
                              <a:fillRect/>
                            </a:stretch>
                          </p:blipFill>
                          <p:spPr bwMode="auto">
                            <a:xfrm>
                              <a:off x="5943600" y="3973512"/>
                              <a:ext cx="2446788" cy="2884488"/>
                            </a:xfrm>
                            <a:prstGeom prst="rect">
                              <a:avLst/>
                            </a:prstGeom>
                            <a:noFill/>
                          </p:spPr>
                        </p:pic>
                      </p:oleObj>
                    </mc:Fallback>
                  </mc:AlternateContent>
                </a:graphicData>
              </a:graphic>
            </p:graphicFrame>
          </mc:Choice>
          <mc:Fallback xmlns="">
            <p:graphicFrame>
              <p:nvGraphicFramePr>
                <p:cNvPr id="12" name="对象 11"/>
                <p:cNvGraphicFramePr>
                  <a:graphicFrameLocks noChangeAspect="1"/>
                </p:cNvGraphicFramePr>
                <p:nvPr>
                  <p:extLst>
                    <p:ext uri="{D42A27DB-BD31-4B8C-83A1-F6EECF244321}">
                      <p14:modId xmlns:p14="http://schemas.microsoft.com/office/powerpoint/2010/main" val="3221442370"/>
                    </p:ext>
                  </p:extLst>
                </p:nvPr>
              </p:nvGraphicFramePr>
              <p:xfrm>
                <a:off x="5943600" y="3973512"/>
                <a:ext cx="2446788" cy="2884488"/>
              </p:xfrm>
              <a:graphic>
                <a:graphicData uri="http://schemas.openxmlformats.org/presentationml/2006/ole">
                  <mc:AlternateContent>
                    <mc:Choice xmlns:v="urn:schemas-microsoft-com:vml" Requires="v">
                      <p:oleObj spid="_x0000_s10611" name="AxGlyph" r:id="rId10" imgW="168480" imgH="199440" progId="AxGlyph.Document">
                        <p:embed/>
                      </p:oleObj>
                    </mc:Choice>
                    <mc:Fallback>
                      <p:oleObj name="AxGlyph" r:id="rId10" imgW="168480" imgH="199440" progId="AxGlyph.Document">
                        <p:embed/>
                        <p:pic>
                          <p:nvPicPr>
                            <p:cNvPr id="10" name="对象 9"/>
                            <p:cNvPicPr>
                              <a:picLocks noChangeAspect="1" noChangeArrowheads="1"/>
                            </p:cNvPicPr>
                            <p:nvPr/>
                          </p:nvPicPr>
                          <p:blipFill>
                            <a:blip r:embed="rId11"/>
                            <a:srcRect/>
                            <a:stretch>
                              <a:fillRect/>
                            </a:stretch>
                          </p:blipFill>
                          <p:spPr bwMode="auto">
                            <a:xfrm>
                              <a:off x="5943600" y="3973512"/>
                              <a:ext cx="2446788" cy="2884488"/>
                            </a:xfrm>
                            <a:prstGeom prst="rect">
                              <a:avLst/>
                            </a:prstGeom>
                            <a:noFill/>
                          </p:spPr>
                        </p:pic>
                      </p:oleObj>
                    </mc:Fallback>
                  </mc:AlternateContent>
                </a:graphicData>
              </a:graphic>
            </p:graphicFrame>
          </mc:Fallback>
        </mc:AlternateContent>
        <p:cxnSp>
          <p:nvCxnSpPr>
            <p:cNvPr id="13" name="直接箭头连接符 12"/>
            <p:cNvCxnSpPr/>
            <p:nvPr/>
          </p:nvCxnSpPr>
          <p:spPr bwMode="auto">
            <a:xfrm>
              <a:off x="3688332" y="5472320"/>
              <a:ext cx="2174875" cy="0"/>
            </a:xfrm>
            <a:prstGeom prst="straightConnector1">
              <a:avLst/>
            </a:prstGeom>
            <a:solidFill>
              <a:schemeClr val="accent1"/>
            </a:solidFill>
            <a:ln w="222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5" name="文本框 14"/>
                <p:cNvSpPr txBox="1"/>
                <p:nvPr/>
              </p:nvSpPr>
              <p:spPr>
                <a:xfrm>
                  <a:off x="3596509" y="4875132"/>
                  <a:ext cx="2535961" cy="584775"/>
                </a:xfrm>
                <a:prstGeom prst="rect">
                  <a:avLst/>
                </a:prstGeom>
                <a:noFill/>
              </p:spPr>
              <p:txBody>
                <a:bodyPr wrap="square" rtlCol="0">
                  <a:spAutoFit/>
                </a:bodyPr>
                <a:lstStyle/>
                <a:p>
                  <a14:m>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9</m:t>
                          </m:r>
                        </m:sub>
                      </m:sSub>
                      <m:r>
                        <a:rPr lang="zh-CN" altLang="en-US" sz="1600" b="0" i="1" smtClean="0">
                          <a:solidFill>
                            <a:schemeClr val="tx1"/>
                          </a:solidFill>
                          <a:latin typeface="Cambria Math" panose="02040503050406030204" pitchFamily="18" charset="0"/>
                        </a:rPr>
                        <m:t>消元</m:t>
                      </m:r>
                      <m:r>
                        <a:rPr lang="zh-CN" altLang="en-US" sz="1600" b="0" i="1">
                          <a:latin typeface="Cambria Math" panose="02040503050406030204" pitchFamily="18" charset="0"/>
                        </a:rPr>
                        <m:t>位置</m:t>
                      </m:r>
                      <m:r>
                        <a:rPr lang="zh-CN" altLang="en-US" sz="1600" b="0" i="1" smtClean="0">
                          <a:latin typeface="Cambria Math" panose="02040503050406030204" pitchFamily="18" charset="0"/>
                        </a:rPr>
                        <m:t>推迟到</m:t>
                      </m:r>
                      <m:sSub>
                        <m:sSubPr>
                          <m:ctrlPr>
                            <a:rPr lang="en-US" altLang="zh-CN" sz="1600" b="0" i="1">
                              <a:solidFill>
                                <a:schemeClr val="tx1"/>
                              </a:solidFill>
                              <a:latin typeface="Cambria Math" panose="02040503050406030204" pitchFamily="18" charset="0"/>
                            </a:rPr>
                          </m:ctrlPr>
                        </m:sSubPr>
                        <m:e>
                          <m:r>
                            <a:rPr lang="en-US" altLang="zh-CN" sz="1600" b="0" i="1">
                              <a:solidFill>
                                <a:schemeClr val="tx1"/>
                              </a:solidFill>
                              <a:latin typeface="Cambria Math" panose="02040503050406030204" pitchFamily="18" charset="0"/>
                            </a:rPr>
                            <m:t>𝑎</m:t>
                          </m:r>
                        </m:e>
                        <m:sub>
                          <m:r>
                            <a:rPr lang="en-US" altLang="zh-CN" sz="1600" b="0" i="1" smtClean="0">
                              <a:solidFill>
                                <a:schemeClr val="tx1"/>
                              </a:solidFill>
                              <a:latin typeface="Cambria Math" panose="02040503050406030204" pitchFamily="18" charset="0"/>
                            </a:rPr>
                            <m:t>5</m:t>
                          </m:r>
                        </m:sub>
                      </m:sSub>
                    </m:oMath>
                  </a14:m>
                  <a:r>
                    <a:rPr lang="zh-CN" altLang="en-US" sz="1600" b="0" dirty="0">
                      <a:solidFill>
                        <a:schemeClr val="tx1"/>
                      </a:solidFill>
                    </a:rPr>
                    <a:t>，</a:t>
                  </a:r>
                  <a:endParaRPr lang="en-US" altLang="zh-CN" sz="1600" b="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US" altLang="zh-CN" sz="1600" b="0" i="1">
                                <a:latin typeface="Cambria Math" panose="02040503050406030204" pitchFamily="18" charset="0"/>
                              </a:rPr>
                            </m:ctrlPr>
                          </m:sSubPr>
                          <m:e>
                            <m:r>
                              <a:rPr lang="en-US" altLang="zh-CN" sz="1600" b="0" i="1">
                                <a:latin typeface="Cambria Math" panose="02040503050406030204" pitchFamily="18" charset="0"/>
                              </a:rPr>
                              <m:t>𝑥</m:t>
                            </m:r>
                          </m:e>
                          <m:sub>
                            <m:r>
                              <a:rPr lang="en-US" altLang="zh-CN" sz="1600" b="0" i="1" smtClean="0">
                                <a:latin typeface="Cambria Math" panose="02040503050406030204" pitchFamily="18" charset="0"/>
                              </a:rPr>
                              <m:t>5</m:t>
                            </m:r>
                          </m:sub>
                        </m:sSub>
                        <m:r>
                          <a:rPr lang="zh-CN" altLang="en-US" sz="1600" b="0" i="1" smtClean="0">
                            <a:latin typeface="Cambria Math" panose="02040503050406030204" pitchFamily="18" charset="0"/>
                          </a:rPr>
                          <m:t>、</m:t>
                        </m:r>
                        <m:sSub>
                          <m:sSubPr>
                            <m:ctrlPr>
                              <a:rPr lang="en-US" altLang="zh-CN" sz="1600" b="0" i="1">
                                <a:latin typeface="Cambria Math" panose="02040503050406030204" pitchFamily="18" charset="0"/>
                              </a:rPr>
                            </m:ctrlPr>
                          </m:sSubPr>
                          <m:e>
                            <m:r>
                              <a:rPr lang="en-US" altLang="zh-CN" sz="1600" b="0" i="1">
                                <a:latin typeface="Cambria Math" panose="02040503050406030204" pitchFamily="18" charset="0"/>
                              </a:rPr>
                              <m:t>𝑥</m:t>
                            </m:r>
                          </m:e>
                          <m:sub>
                            <m:r>
                              <a:rPr lang="en-US" altLang="zh-CN" sz="1600" b="0" i="1" smtClean="0">
                                <a:latin typeface="Cambria Math" panose="02040503050406030204" pitchFamily="18" charset="0"/>
                              </a:rPr>
                              <m:t>1</m:t>
                            </m:r>
                          </m:sub>
                        </m:sSub>
                        <m:r>
                          <a:rPr lang="zh-CN" altLang="en-US" sz="1600" b="0" i="1">
                            <a:latin typeface="Cambria Math" panose="02040503050406030204" pitchFamily="18" charset="0"/>
                          </a:rPr>
                          <m:t>消元位置推迟到</m:t>
                        </m:r>
                        <m:sSub>
                          <m:sSubPr>
                            <m:ctrlPr>
                              <a:rPr lang="en-US" altLang="zh-CN" sz="1600" b="0" i="1">
                                <a:latin typeface="Cambria Math" panose="02040503050406030204" pitchFamily="18" charset="0"/>
                              </a:rPr>
                            </m:ctrlPr>
                          </m:sSubPr>
                          <m:e>
                            <m:r>
                              <a:rPr lang="en-US" altLang="zh-CN" sz="1600" b="0" i="1">
                                <a:latin typeface="Cambria Math" panose="02040503050406030204" pitchFamily="18" charset="0"/>
                              </a:rPr>
                              <m:t>𝑎</m:t>
                            </m:r>
                          </m:e>
                          <m:sub>
                            <m:r>
                              <a:rPr lang="en-US" altLang="zh-CN" sz="1600" b="0" i="1" smtClean="0">
                                <a:latin typeface="Cambria Math" panose="02040503050406030204" pitchFamily="18" charset="0"/>
                              </a:rPr>
                              <m:t>1</m:t>
                            </m:r>
                          </m:sub>
                        </m:sSub>
                      </m:oMath>
                    </m:oMathPara>
                  </a14:m>
                  <a:endParaRPr lang="en-US" altLang="zh-CN" sz="1600" b="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96509" y="4875132"/>
                  <a:ext cx="2535961" cy="584775"/>
                </a:xfrm>
                <a:prstGeom prst="rect">
                  <a:avLst/>
                </a:prstGeom>
                <a:blipFill>
                  <a:blip r:embed="rId12"/>
                  <a:stretch>
                    <a:fillRect t="-4167" b="-4167"/>
                  </a:stretch>
                </a:blipFill>
              </p:spPr>
              <p:txBody>
                <a:bodyPr/>
                <a:lstStyle/>
                <a:p>
                  <a:r>
                    <a:rPr lang="zh-CN" altLang="en-US">
                      <a:noFill/>
                    </a:rPr>
                    <a:t> </a:t>
                  </a:r>
                </a:p>
              </p:txBody>
            </p:sp>
          </mc:Fallback>
        </mc:AlternateContent>
      </p:grpSp>
      <p:sp>
        <p:nvSpPr>
          <p:cNvPr id="8194"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基于推理的非对称分布式约束优化求解算法</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AsymDPOP</a:t>
            </a:r>
            <a:r>
              <a:rPr lang="en-US" altLang="zh-CN"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p:txBody>
      </p:sp>
      <p:sp>
        <p:nvSpPr>
          <p:cNvPr id="23556" name="Rectangle 3"/>
          <p:cNvSpPr>
            <a:spLocks noGrp="1" noChangeArrowheads="1"/>
          </p:cNvSpPr>
          <p:nvPr>
            <p:ph idx="1"/>
          </p:nvPr>
        </p:nvSpPr>
        <p:spPr>
          <a:xfrm>
            <a:off x="609600" y="1295400"/>
            <a:ext cx="8305800" cy="5181600"/>
          </a:xfrm>
        </p:spPr>
        <p:txBody>
          <a:bodyPr/>
          <a:lstStyle/>
          <a:p>
            <a:pPr eaLnBrk="1" hangingPunct="1">
              <a:lnSpc>
                <a:spcPct val="130000"/>
              </a:lnSpc>
              <a:defRPr/>
            </a:pPr>
            <a:r>
              <a:rPr lang="zh-CN" altLang="en-US" sz="1800" b="0" dirty="0">
                <a:latin typeface="+mj-lt"/>
                <a:ea typeface="宋体" panose="02010600030101010101" pitchFamily="2" charset="-122"/>
              </a:rPr>
              <a:t>动机</a:t>
            </a:r>
            <a:endParaRPr lang="en-US" altLang="zh-CN" sz="1800" b="0" dirty="0">
              <a:latin typeface="+mj-lt"/>
              <a:ea typeface="宋体" panose="02010600030101010101" pitchFamily="2" charset="-122"/>
            </a:endParaRPr>
          </a:p>
          <a:p>
            <a:pPr lvl="1" eaLnBrk="1" hangingPunct="1">
              <a:lnSpc>
                <a:spcPct val="130000"/>
              </a:lnSpc>
              <a:defRPr/>
            </a:pPr>
            <a:r>
              <a:rPr lang="en-US" altLang="zh-CN" sz="1600" dirty="0">
                <a:latin typeface="+mj-lt"/>
              </a:rPr>
              <a:t>DCOP</a:t>
            </a:r>
            <a:r>
              <a:rPr lang="zh-CN" altLang="en-US" sz="1600" dirty="0">
                <a:latin typeface="+mj-lt"/>
              </a:rPr>
              <a:t>完备推理算法</a:t>
            </a:r>
            <a:r>
              <a:rPr lang="en-US" altLang="zh-CN" sz="1600" dirty="0">
                <a:latin typeface="+mj-lt"/>
              </a:rPr>
              <a:t>(e.g., DPOP)</a:t>
            </a:r>
            <a:r>
              <a:rPr lang="zh-CN" altLang="en-US" sz="1600" dirty="0">
                <a:latin typeface="+mj-lt"/>
              </a:rPr>
              <a:t> 直接求解</a:t>
            </a:r>
            <a:r>
              <a:rPr lang="en-US" altLang="zh-CN" sz="1600" dirty="0">
                <a:latin typeface="+mj-lt"/>
              </a:rPr>
              <a:t>ADCOP</a:t>
            </a:r>
            <a:r>
              <a:rPr lang="zh-CN" altLang="en-US" sz="1600" dirty="0">
                <a:latin typeface="+mj-lt"/>
              </a:rPr>
              <a:t>：存在严重隐私性的问题</a:t>
            </a:r>
            <a:endParaRPr lang="en-US" altLang="zh-CN" sz="1600" dirty="0">
              <a:latin typeface="+mj-lt"/>
            </a:endParaRPr>
          </a:p>
          <a:p>
            <a:pPr lvl="1" eaLnBrk="1" hangingPunct="1">
              <a:lnSpc>
                <a:spcPct val="130000"/>
              </a:lnSpc>
              <a:defRPr/>
            </a:pPr>
            <a:r>
              <a:rPr lang="zh-CN" altLang="en-US" sz="1600" dirty="0">
                <a:latin typeface="+mj-lt"/>
              </a:rPr>
              <a:t>现有</a:t>
            </a:r>
            <a:r>
              <a:rPr lang="en-US" altLang="zh-CN" sz="1600" dirty="0">
                <a:latin typeface="+mj-lt"/>
              </a:rPr>
              <a:t>ADCOP</a:t>
            </a:r>
            <a:r>
              <a:rPr lang="zh-CN" altLang="en-US" sz="1600" dirty="0">
                <a:latin typeface="+mj-lt"/>
              </a:rPr>
              <a:t>完备搜索算法：需要指数级消息数</a:t>
            </a:r>
            <a:endParaRPr lang="en-US" altLang="zh-CN" sz="1600" dirty="0">
              <a:latin typeface="+mj-lt"/>
            </a:endParaRPr>
          </a:p>
          <a:p>
            <a:pPr lvl="1" eaLnBrk="1" hangingPunct="1">
              <a:lnSpc>
                <a:spcPct val="130000"/>
              </a:lnSpc>
              <a:defRPr/>
            </a:pPr>
            <a:r>
              <a:rPr lang="zh-CN" altLang="en-US" sz="1600" dirty="0">
                <a:latin typeface="+mj-lt"/>
              </a:rPr>
              <a:t>思路：广义非本地消元</a:t>
            </a:r>
            <a:r>
              <a:rPr lang="zh-CN" altLang="en-US" sz="1600" dirty="0"/>
              <a:t>（</a:t>
            </a:r>
            <a:r>
              <a:rPr lang="en-US" altLang="zh-CN" sz="1600" dirty="0"/>
              <a:t>Generalized Non-Local Elimination, GNLE</a:t>
            </a:r>
            <a:r>
              <a:rPr lang="zh-CN" altLang="en-US" sz="1600" dirty="0"/>
              <a:t>）</a:t>
            </a:r>
            <a:r>
              <a:rPr lang="zh-CN" altLang="en-US" sz="1600" dirty="0">
                <a:latin typeface="+mj-lt"/>
              </a:rPr>
              <a:t>：消元位置推迟到最高的邻居节点，保证在变量消元时已累积所有关于该变量的约束，即保证算法完备性</a:t>
            </a:r>
            <a:endParaRPr lang="en-US" altLang="zh-CN" sz="1600" dirty="0">
              <a:latin typeface="+mj-lt"/>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6002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基于推理的非对称分布式约束优化求解算法</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AsymDPOP</a:t>
            </a:r>
            <a:r>
              <a:rPr lang="en-US" altLang="zh-CN"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533400" y="1219200"/>
                <a:ext cx="8382000" cy="5257800"/>
              </a:xfrm>
            </p:spPr>
            <p:txBody>
              <a:bodyPr/>
              <a:lstStyle/>
              <a:p>
                <a:pPr eaLnBrk="1" hangingPunct="1">
                  <a:lnSpc>
                    <a:spcPct val="130000"/>
                  </a:lnSpc>
                  <a:defRPr/>
                </a:pPr>
                <a:r>
                  <a:rPr lang="zh-CN" altLang="en-US" sz="2000" b="0" dirty="0">
                    <a:latin typeface="+mj-lt"/>
                    <a:ea typeface="宋体" panose="02010600030101010101" pitchFamily="2" charset="-122"/>
                  </a:rPr>
                  <a:t>初始化阶段</a:t>
                </a:r>
                <a:endParaRPr lang="en-US" altLang="zh-CN" sz="2000" b="0" dirty="0">
                  <a:latin typeface="+mj-lt"/>
                  <a:ea typeface="宋体" panose="02010600030101010101" pitchFamily="2" charset="-122"/>
                </a:endParaRPr>
              </a:p>
              <a:p>
                <a:pPr lvl="1" eaLnBrk="1" hangingPunct="1">
                  <a:lnSpc>
                    <a:spcPct val="130000"/>
                  </a:lnSpc>
                  <a:defRPr/>
                </a:pPr>
                <a:r>
                  <a:rPr lang="en-US" altLang="zh-CN" sz="1800" dirty="0">
                    <a:latin typeface="+mj-lt"/>
                  </a:rPr>
                  <a:t>DFS</a:t>
                </a:r>
                <a:r>
                  <a:rPr lang="zh-CN" altLang="en-US" sz="1800" dirty="0">
                    <a:latin typeface="+mj-lt"/>
                  </a:rPr>
                  <a:t>伪树构建</a:t>
                </a: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marL="471487" lvl="1" indent="0" eaLnBrk="1" hangingPunct="1">
                  <a:lnSpc>
                    <a:spcPct val="130000"/>
                  </a:lnSpc>
                  <a:buNone/>
                  <a:defRPr/>
                </a:pPr>
                <a:endParaRPr lang="en-US" altLang="zh-CN" sz="1800" dirty="0">
                  <a:latin typeface="+mj-lt"/>
                </a:endParaRPr>
              </a:p>
              <a:p>
                <a:pPr lvl="1" eaLnBrk="1" hangingPunct="1">
                  <a:lnSpc>
                    <a:spcPct val="130000"/>
                  </a:lnSpc>
                  <a:defRPr/>
                </a:pPr>
                <a:r>
                  <a:rPr lang="en-US" altLang="zh-CN" sz="1800" dirty="0">
                    <a:latin typeface="+mj-lt"/>
                  </a:rPr>
                  <a:t>DFS</a:t>
                </a:r>
                <a:r>
                  <a:rPr lang="zh-CN" altLang="en-US" sz="1800" dirty="0">
                    <a:latin typeface="+mj-lt"/>
                  </a:rPr>
                  <a:t>伪树：相邻节点处于伪树的同一分支；邻居节点被分为伪父节点、父节点、孩子节点、伪孩子节点</a:t>
                </a:r>
                <a:endParaRPr lang="en-US" altLang="zh-CN" sz="1800" dirty="0">
                  <a:latin typeface="+mj-lt"/>
                </a:endParaRPr>
              </a:p>
              <a:p>
                <a:pPr marL="471487" lvl="1" indent="0" eaLnBrk="1" hangingPunct="1">
                  <a:lnSpc>
                    <a:spcPct val="130000"/>
                  </a:lnSpc>
                  <a:buNone/>
                  <a:defRPr/>
                </a:pP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𝑃</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b>
                        </m:sSub>
                      </m:e>
                    </m:d>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𝐶</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b>
                        </m:sSub>
                      </m:e>
                    </m:d>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3</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4</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a:t>
                </a: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𝑃𝐶</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e>
                    </m:d>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3</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𝑃𝑃</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3</m:t>
                            </m:r>
                          </m:sub>
                        </m:sSub>
                      </m:e>
                    </m:d>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latin typeface="+mj-lt"/>
                </a:endParaRPr>
              </a:p>
              <a:p>
                <a:pPr marL="471487" lvl="1" indent="0" eaLnBrk="1" hangingPunct="1">
                  <a:lnSpc>
                    <a:spcPct val="130000"/>
                  </a:lnSpc>
                  <a:buNone/>
                  <a:defRPr/>
                </a:pPr>
                <a:r>
                  <a:rPr lang="zh-CN" altLang="en-US" sz="1800" dirty="0">
                    <a:latin typeface="+mj-lt"/>
                  </a:rPr>
                  <a:t>     分离</a:t>
                </a:r>
                <a14:m>
                  <m:oMath xmlns:m="http://schemas.openxmlformats.org/officeDocument/2006/math">
                    <m:r>
                      <a:rPr lang="zh-CN" altLang="en-US" sz="1800" dirty="0">
                        <a:latin typeface="Cambria Math" panose="02040503050406030204" pitchFamily="18" charset="0"/>
                      </a:rPr>
                      <m:t>器节点集合：</m:t>
                    </m:r>
                    <m:r>
                      <a:rPr lang="en-US" altLang="zh-CN" sz="1800" i="1" dirty="0">
                        <a:latin typeface="Cambria Math" panose="02040503050406030204" pitchFamily="18" charset="0"/>
                      </a:rPr>
                      <m:t>𝑆𝑒𝑝</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3</m:t>
                            </m:r>
                          </m:sub>
                        </m:sSub>
                      </m:e>
                    </m:d>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4</m:t>
                        </m:r>
                      </m:sub>
                    </m:sSub>
                    <m:r>
                      <a:rPr lang="en-US" altLang="zh-CN" sz="1800">
                        <a:latin typeface="Cambria Math" panose="02040503050406030204" pitchFamily="18" charset="0"/>
                      </a:rPr>
                      <m:t>}</m:t>
                    </m:r>
                  </m:oMath>
                </a14:m>
                <a:r>
                  <a:rPr lang="zh-CN" altLang="en-US" sz="1800" dirty="0">
                    <a:latin typeface="+mj-lt"/>
                  </a:rPr>
                  <a:t>，下级接口节点集合：</a:t>
                </a:r>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𝐼𝐷</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3</m:t>
                            </m:r>
                          </m:sub>
                        </m:sSub>
                      </m:e>
                    </m:d>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latin typeface="+mj-lt"/>
                </a:endParaRPr>
              </a:p>
              <a:p>
                <a:pPr lvl="1" eaLnBrk="1" hangingPunct="1">
                  <a:lnSpc>
                    <a:spcPct val="130000"/>
                  </a:lnSpc>
                  <a:defRPr/>
                </a:pPr>
                <a:r>
                  <a:rPr lang="zh-CN" altLang="en-US" sz="1800" dirty="0"/>
                  <a:t>确定</a:t>
                </a:r>
                <a:r>
                  <a:rPr lang="zh-CN" altLang="en-US" sz="1800" dirty="0">
                    <a:latin typeface="+mj-lt"/>
                  </a:rPr>
                  <a:t>节点消元的变量集合</a:t>
                </a:r>
                <a:r>
                  <a:rPr lang="en-US" altLang="zh-CN" sz="1800" dirty="0">
                    <a:latin typeface="+mj-lt"/>
                  </a:rPr>
                  <a:t>:</a:t>
                </a:r>
              </a:p>
              <a:p>
                <a:pPr marL="471487" lvl="1" indent="0" eaLnBrk="1" hangingPunct="1">
                  <a:lnSpc>
                    <a:spcPct val="130000"/>
                  </a:lnSpc>
                  <a:buNone/>
                  <a:defRPr/>
                </a:pPr>
                <a:r>
                  <a:rPr lang="en-US" altLang="zh-CN" sz="1800" b="0" dirty="0">
                    <a:ea typeface="华文楷体" panose="02010600040101010101" pitchFamily="2" charset="-122"/>
                    <a:cs typeface="Times New Roman" panose="02020603050405020304" pitchFamily="18" charset="0"/>
                  </a:rPr>
                  <a:t>                     </a:t>
                </a:r>
                <a14:m>
                  <m:oMath xmlns:m="http://schemas.openxmlformats.org/officeDocument/2006/math">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E</m:t>
                    </m:r>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3</m:t>
                        </m:r>
                      </m:sub>
                    </m:sSub>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r>
                      <m:rPr>
                        <m:sty m:val="p"/>
                      </m:rPr>
                      <a:rPr lang="en-US" altLang="zh-CN" sz="1800">
                        <a:latin typeface="Cambria Math" panose="02040503050406030204" pitchFamily="18" charset="0"/>
                        <a:ea typeface="华文楷体" panose="02010600040101010101" pitchFamily="2" charset="-122"/>
                        <a:cs typeface="Times New Roman" panose="02020603050405020304" pitchFamily="18" charset="0"/>
                      </a:rPr>
                      <m:t>E</m:t>
                    </m:r>
                    <m:r>
                      <a:rPr lang="en-US" altLang="zh-CN" sz="180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4</m:t>
                        </m:r>
                      </m:sub>
                    </m:sSub>
                    <m:r>
                      <a:rPr lang="en-US" altLang="zh-CN" sz="180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3</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4</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latin typeface="华文楷体" panose="02010600040101010101" pitchFamily="2" charset="-122"/>
                  <a:ea typeface="华文楷体" panose="02010600040101010101" pitchFamily="2" charset="-122"/>
                  <a:cs typeface="Times New Roman" panose="02020603050405020304" pitchFamily="18" charset="0"/>
                </a:endParaRPr>
              </a:p>
              <a:p>
                <a:pPr marL="471487" lvl="1" indent="0" eaLnBrk="1" hangingPunct="1">
                  <a:lnSpc>
                    <a:spcPct val="130000"/>
                  </a:lnSpc>
                  <a:buNone/>
                  <a:defRPr/>
                </a:pPr>
                <a:endParaRPr lang="en-US" altLang="zh-CN" sz="1800" dirty="0"/>
              </a:p>
              <a:p>
                <a:pPr marL="909637" lvl="2" indent="0" eaLnBrk="1" hangingPunct="1">
                  <a:lnSpc>
                    <a:spcPct val="130000"/>
                  </a:lnSpc>
                  <a:buNone/>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533400" y="1219200"/>
                <a:ext cx="8382000" cy="5257800"/>
              </a:xfrm>
              <a:blipFill>
                <a:blip r:embed="rId4"/>
                <a:stretch>
                  <a:fillRect l="-655" r="-582" b="-3476"/>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1762125" y="1905000"/>
            <a:ext cx="5696657" cy="2261688"/>
            <a:chOff x="1762125" y="1839312"/>
            <a:chExt cx="5696657" cy="2261688"/>
          </a:xfrm>
        </p:grpSpPr>
        <p:graphicFrame>
          <p:nvGraphicFramePr>
            <p:cNvPr id="20" name="对象 19"/>
            <p:cNvGraphicFramePr>
              <a:graphicFrameLocks noChangeAspect="1"/>
            </p:cNvGraphicFramePr>
            <p:nvPr>
              <p:extLst>
                <p:ext uri="{D42A27DB-BD31-4B8C-83A1-F6EECF244321}">
                  <p14:modId xmlns:p14="http://schemas.microsoft.com/office/powerpoint/2010/main" val="3576046361"/>
                </p:ext>
              </p:extLst>
            </p:nvPr>
          </p:nvGraphicFramePr>
          <p:xfrm>
            <a:off x="5281088" y="1839312"/>
            <a:ext cx="2139410" cy="2002011"/>
          </p:xfrm>
          <a:graphic>
            <a:graphicData uri="http://schemas.openxmlformats.org/presentationml/2006/ole">
              <mc:AlternateContent xmlns:mc="http://schemas.openxmlformats.org/markup-compatibility/2006">
                <mc:Choice xmlns:v="urn:schemas-microsoft-com:vml" Requires="v">
                  <p:oleObj name="AxGlyph" r:id="rId5" imgW="115560" imgH="108720" progId="AxGlyph.Document">
                    <p:embed/>
                  </p:oleObj>
                </mc:Choice>
                <mc:Fallback>
                  <p:oleObj name="AxGlyph" r:id="rId5" imgW="115560" imgH="108720" progId="AxGlyph.Document">
                    <p:embed/>
                    <p:pic>
                      <p:nvPicPr>
                        <p:cNvPr id="9" name="对象 8"/>
                        <p:cNvPicPr>
                          <a:picLocks noChangeAspect="1" noChangeArrowheads="1"/>
                        </p:cNvPicPr>
                        <p:nvPr/>
                      </p:nvPicPr>
                      <p:blipFill>
                        <a:blip r:embed="rId6"/>
                        <a:srcRect/>
                        <a:stretch>
                          <a:fillRect/>
                        </a:stretch>
                      </p:blipFill>
                      <p:spPr bwMode="auto">
                        <a:xfrm>
                          <a:off x="5281088" y="1839312"/>
                          <a:ext cx="2139410" cy="2002011"/>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481662149"/>
                </p:ext>
              </p:extLst>
            </p:nvPr>
          </p:nvGraphicFramePr>
          <p:xfrm>
            <a:off x="1762125" y="1999614"/>
            <a:ext cx="1924050" cy="1856681"/>
          </p:xfrm>
          <a:graphic>
            <a:graphicData uri="http://schemas.openxmlformats.org/presentationml/2006/ole">
              <mc:AlternateContent xmlns:mc="http://schemas.openxmlformats.org/markup-compatibility/2006">
                <mc:Choice xmlns:v="urn:schemas-microsoft-com:vml" Requires="v">
                  <p:oleObj name="AxGlyph" r:id="rId7" imgW="97560" imgH="105480" progId="AxGlyph.Document">
                    <p:embed/>
                  </p:oleObj>
                </mc:Choice>
                <mc:Fallback>
                  <p:oleObj name="AxGlyph" r:id="rId7" imgW="97560" imgH="105480" progId="AxGlyph.Document">
                    <p:embed/>
                    <p:pic>
                      <p:nvPicPr>
                        <p:cNvPr id="12" name="对象 11"/>
                        <p:cNvPicPr>
                          <a:picLocks noChangeAspect="1" noChangeArrowheads="1"/>
                        </p:cNvPicPr>
                        <p:nvPr/>
                      </p:nvPicPr>
                      <p:blipFill>
                        <a:blip r:embed="rId8"/>
                        <a:srcRect/>
                        <a:stretch>
                          <a:fillRect/>
                        </a:stretch>
                      </p:blipFill>
                      <p:spPr bwMode="auto">
                        <a:xfrm>
                          <a:off x="1762125" y="1999614"/>
                          <a:ext cx="1924050" cy="1856681"/>
                        </a:xfrm>
                        <a:prstGeom prst="rect">
                          <a:avLst/>
                        </a:prstGeom>
                        <a:noFill/>
                      </p:spPr>
                    </p:pic>
                  </p:oleObj>
                </mc:Fallback>
              </mc:AlternateContent>
            </a:graphicData>
          </a:graphic>
        </p:graphicFrame>
        <p:sp>
          <p:nvSpPr>
            <p:cNvPr id="22" name="文本框 21"/>
            <p:cNvSpPr txBox="1"/>
            <p:nvPr/>
          </p:nvSpPr>
          <p:spPr>
            <a:xfrm>
              <a:off x="2185987" y="3731668"/>
              <a:ext cx="1600200" cy="369332"/>
            </a:xfrm>
            <a:prstGeom prst="rect">
              <a:avLst/>
            </a:prstGeom>
            <a:noFill/>
          </p:spPr>
          <p:txBody>
            <a:bodyPr wrap="square" rtlCol="0">
              <a:spAutoFit/>
            </a:bodyPr>
            <a:lstStyle/>
            <a:p>
              <a:r>
                <a:rPr lang="zh-CN" altLang="en-US" dirty="0"/>
                <a:t>约束图</a:t>
              </a:r>
            </a:p>
          </p:txBody>
        </p:sp>
        <p:sp>
          <p:nvSpPr>
            <p:cNvPr id="23" name="下箭头 22"/>
            <p:cNvSpPr/>
            <p:nvPr/>
          </p:nvSpPr>
          <p:spPr bwMode="auto">
            <a:xfrm rot="16200000">
              <a:off x="4342078" y="2621831"/>
              <a:ext cx="304800" cy="612245"/>
            </a:xfrm>
            <a:prstGeom prst="downArrow">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24" name="文本框 23"/>
            <p:cNvSpPr txBox="1"/>
            <p:nvPr/>
          </p:nvSpPr>
          <p:spPr>
            <a:xfrm>
              <a:off x="5858582" y="3731668"/>
              <a:ext cx="1600200" cy="369332"/>
            </a:xfrm>
            <a:prstGeom prst="rect">
              <a:avLst/>
            </a:prstGeom>
            <a:noFill/>
          </p:spPr>
          <p:txBody>
            <a:bodyPr wrap="square" rtlCol="0">
              <a:spAutoFit/>
            </a:bodyPr>
            <a:lstStyle/>
            <a:p>
              <a:r>
                <a:rPr lang="en-US" altLang="zh-CN" dirty="0">
                  <a:latin typeface="+mj-lt"/>
                </a:rPr>
                <a:t>DFS</a:t>
              </a:r>
              <a:r>
                <a:rPr lang="zh-CN" altLang="en-US" dirty="0"/>
                <a:t>伪树</a:t>
              </a:r>
            </a:p>
          </p:txBody>
        </p:sp>
      </p:grpSp>
    </p:spTree>
    <p:extLst>
      <p:ext uri="{BB962C8B-B14F-4D97-AF65-F5344CB8AC3E}">
        <p14:creationId xmlns:p14="http://schemas.microsoft.com/office/powerpoint/2010/main" val="289694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556">
                                            <p:txEl>
                                              <p:pRg st="9" end="9"/>
                                            </p:txEl>
                                          </p:spTgt>
                                        </p:tgtEl>
                                        <p:attrNameLst>
                                          <p:attrName>style.visibility</p:attrName>
                                        </p:attrNameLst>
                                      </p:cBhvr>
                                      <p:to>
                                        <p:strVal val="visible"/>
                                      </p:to>
                                    </p:set>
                                    <p:animEffect transition="in" filter="fade">
                                      <p:cBhvr>
                                        <p:cTn id="21" dur="1000"/>
                                        <p:tgtEl>
                                          <p:spTgt spid="23556">
                                            <p:txEl>
                                              <p:pRg st="9" end="9"/>
                                            </p:txEl>
                                          </p:spTgt>
                                        </p:tgtEl>
                                      </p:cBhvr>
                                    </p:animEffect>
                                    <p:anim calcmode="lin" valueType="num">
                                      <p:cBhvr>
                                        <p:cTn id="22" dur="1000" fill="hold"/>
                                        <p:tgtEl>
                                          <p:spTgt spid="23556">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2355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3556">
                                            <p:txEl>
                                              <p:pRg st="10" end="1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35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基于推理的非对称分布式约束优化求解算法</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AsymDPOP</a:t>
            </a:r>
            <a:r>
              <a:rPr lang="en-US" altLang="zh-CN"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305800" cy="5181600"/>
              </a:xfrm>
            </p:spPr>
            <p:txBody>
              <a:bodyPr/>
              <a:lstStyle/>
              <a:p>
                <a:pPr eaLnBrk="1" hangingPunct="1">
                  <a:lnSpc>
                    <a:spcPct val="130000"/>
                  </a:lnSpc>
                  <a:defRPr/>
                </a:pPr>
                <a:r>
                  <a:rPr lang="zh-CN" altLang="en-US" sz="2000" b="0" dirty="0">
                    <a:latin typeface="+mj-lt"/>
                    <a:ea typeface="宋体" panose="02010600030101010101" pitchFamily="2" charset="-122"/>
                  </a:rPr>
                  <a:t>效用传播阶段</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cs typeface="Times New Roman" panose="02020603050405020304" pitchFamily="18" charset="0"/>
                  </a:rPr>
                  <a:t>节点</a:t>
                </a:r>
                <a14:m>
                  <m:oMath xmlns:m="http://schemas.openxmlformats.org/officeDocument/2006/math">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zh-CN" altLang="en-US" sz="1800" dirty="0">
                    <a:latin typeface="宋体" panose="02010600030101010101" pitchFamily="2" charset="-122"/>
                    <a:cs typeface="Times New Roman" panose="02020603050405020304" pitchFamily="18" charset="0"/>
                  </a:rPr>
                  <a:t>计算累积效用</a:t>
                </a:r>
                <a14:m>
                  <m:oMath xmlns:m="http://schemas.openxmlformats.org/officeDocument/2006/math">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𝑗𝑜𝑖𝑛𝑈𝑡𝑖𝑙</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𝑖</m:t>
                        </m:r>
                      </m:sub>
                    </m:sSub>
                  </m:oMath>
                </a14:m>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marL="471487" lvl="1" indent="0" eaLnBrk="1" hangingPunct="1">
                  <a:lnSpc>
                    <a:spcPct val="130000"/>
                  </a:lnSpc>
                  <a:buNone/>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r>
                  <a:rPr lang="zh-CN" altLang="en-US" sz="1800" dirty="0">
                    <a:latin typeface="宋体" panose="02010600030101010101" pitchFamily="2" charset="-122"/>
                    <a:cs typeface="Times New Roman" panose="02020603050405020304" pitchFamily="18" charset="0"/>
                  </a:rPr>
                  <a:t>向上传递</a:t>
                </a:r>
                <a:r>
                  <a:rPr lang="zh-CN" altLang="en-US" sz="1800" dirty="0">
                    <a:latin typeface="+mj-lt"/>
                  </a:rPr>
                  <a:t>推理结果</a:t>
                </a:r>
                <a:endParaRPr lang="en-US" altLang="zh-CN" sz="1800" dirty="0">
                  <a:latin typeface="+mj-lt"/>
                </a:endParaRPr>
              </a:p>
              <a:p>
                <a:pPr lvl="2" eaLnBrk="1" hangingPunct="1">
                  <a:lnSpc>
                    <a:spcPct val="130000"/>
                  </a:lnSpc>
                  <a:defRPr/>
                </a:pPr>
                <a:endParaRPr lang="en-US" altLang="zh-CN" sz="1800" dirty="0">
                  <a:latin typeface="+mj-lt"/>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305800" cy="5181600"/>
              </a:xfrm>
              <a:blipFill>
                <a:blip r:embed="rId4"/>
                <a:stretch>
                  <a:fillRect l="-660"/>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336401026"/>
              </p:ext>
            </p:extLst>
          </p:nvPr>
        </p:nvGraphicFramePr>
        <p:xfrm>
          <a:off x="1752600" y="2257423"/>
          <a:ext cx="5026025" cy="884237"/>
        </p:xfrm>
        <a:graphic>
          <a:graphicData uri="http://schemas.openxmlformats.org/presentationml/2006/ole">
            <mc:AlternateContent xmlns:mc="http://schemas.openxmlformats.org/markup-compatibility/2006">
              <mc:Choice xmlns:v="urn:schemas-microsoft-com:vml" Requires="v">
                <p:oleObj name="AxMath" r:id="rId5" imgW="2512440" imgH="470160" progId="Equation.AxMath">
                  <p:embed/>
                </p:oleObj>
              </mc:Choice>
              <mc:Fallback>
                <p:oleObj name="AxMath" r:id="rId5" imgW="2512440" imgH="470160" progId="Equation.AxMath">
                  <p:embed/>
                  <p:pic>
                    <p:nvPicPr>
                      <p:cNvPr id="18" name="对象 17"/>
                      <p:cNvPicPr/>
                      <p:nvPr/>
                    </p:nvPicPr>
                    <p:blipFill>
                      <a:blip r:embed="rId6"/>
                      <a:stretch>
                        <a:fillRect/>
                      </a:stretch>
                    </p:blipFill>
                    <p:spPr>
                      <a:xfrm>
                        <a:off x="1752600" y="2257423"/>
                        <a:ext cx="5026025" cy="88423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512849108"/>
              </p:ext>
            </p:extLst>
          </p:nvPr>
        </p:nvGraphicFramePr>
        <p:xfrm>
          <a:off x="2438400" y="4724400"/>
          <a:ext cx="3235325" cy="738187"/>
        </p:xfrm>
        <a:graphic>
          <a:graphicData uri="http://schemas.openxmlformats.org/presentationml/2006/ole">
            <mc:AlternateContent xmlns:mc="http://schemas.openxmlformats.org/markup-compatibility/2006">
              <mc:Choice xmlns:v="urn:schemas-microsoft-com:vml" Requires="v">
                <p:oleObj name="AxMath" r:id="rId7" imgW="1537920" imgH="351000" progId="Equation.AxMath">
                  <p:embed/>
                </p:oleObj>
              </mc:Choice>
              <mc:Fallback>
                <p:oleObj name="AxMath" r:id="rId7" imgW="1537920" imgH="351000" progId="Equation.AxMath">
                  <p:embed/>
                  <p:pic>
                    <p:nvPicPr>
                      <p:cNvPr id="2" name="对象 1"/>
                      <p:cNvPicPr/>
                      <p:nvPr/>
                    </p:nvPicPr>
                    <p:blipFill>
                      <a:blip r:embed="rId8"/>
                      <a:stretch>
                        <a:fillRect/>
                      </a:stretch>
                    </p:blipFill>
                    <p:spPr>
                      <a:xfrm>
                        <a:off x="2438400" y="4724400"/>
                        <a:ext cx="3235325" cy="738187"/>
                      </a:xfrm>
                      <a:prstGeom prst="rect">
                        <a:avLst/>
                      </a:prstGeom>
                    </p:spPr>
                  </p:pic>
                </p:oleObj>
              </mc:Fallback>
            </mc:AlternateContent>
          </a:graphicData>
        </a:graphic>
      </p:graphicFrame>
      <p:grpSp>
        <p:nvGrpSpPr>
          <p:cNvPr id="6" name="组合 5"/>
          <p:cNvGrpSpPr/>
          <p:nvPr/>
        </p:nvGrpSpPr>
        <p:grpSpPr>
          <a:xfrm>
            <a:off x="1304523" y="3037747"/>
            <a:ext cx="4489513" cy="1112380"/>
            <a:chOff x="1304523" y="3037747"/>
            <a:chExt cx="4489513" cy="1112380"/>
          </a:xfrm>
        </p:grpSpPr>
        <p:graphicFrame>
          <p:nvGraphicFramePr>
            <p:cNvPr id="12" name="对象 11"/>
            <p:cNvGraphicFramePr>
              <a:graphicFrameLocks noChangeAspect="1"/>
            </p:cNvGraphicFramePr>
            <p:nvPr>
              <p:extLst>
                <p:ext uri="{D42A27DB-BD31-4B8C-83A1-F6EECF244321}">
                  <p14:modId xmlns:p14="http://schemas.microsoft.com/office/powerpoint/2010/main" val="2526768168"/>
                </p:ext>
              </p:extLst>
            </p:nvPr>
          </p:nvGraphicFramePr>
          <p:xfrm>
            <a:off x="1981200" y="3429000"/>
            <a:ext cx="3812836" cy="721127"/>
          </p:xfrm>
          <a:graphic>
            <a:graphicData uri="http://schemas.openxmlformats.org/presentationml/2006/ole">
              <mc:AlternateContent xmlns:mc="http://schemas.openxmlformats.org/markup-compatibility/2006">
                <mc:Choice xmlns:v="urn:schemas-microsoft-com:vml" Requires="v">
                  <p:oleObj name="AxMath" r:id="rId9" imgW="1852200" imgH="351000" progId="Equation.AxMath">
                    <p:embed/>
                  </p:oleObj>
                </mc:Choice>
                <mc:Fallback>
                  <p:oleObj name="AxMath" r:id="rId9" imgW="1852200" imgH="351000" progId="Equation.AxMath">
                    <p:embed/>
                    <p:pic>
                      <p:nvPicPr>
                        <p:cNvPr id="4" name="对象 3"/>
                        <p:cNvPicPr/>
                        <p:nvPr/>
                      </p:nvPicPr>
                      <p:blipFill>
                        <a:blip r:embed="rId10"/>
                        <a:stretch>
                          <a:fillRect/>
                        </a:stretch>
                      </p:blipFill>
                      <p:spPr>
                        <a:xfrm>
                          <a:off x="1981200" y="3429000"/>
                          <a:ext cx="3812836" cy="721127"/>
                        </a:xfrm>
                        <a:prstGeom prst="rect">
                          <a:avLst/>
                        </a:prstGeom>
                      </p:spPr>
                    </p:pic>
                  </p:oleObj>
                </mc:Fallback>
              </mc:AlternateContent>
            </a:graphicData>
          </a:graphic>
        </p:graphicFrame>
        <p:sp>
          <p:nvSpPr>
            <p:cNvPr id="4" name="文本框 3"/>
            <p:cNvSpPr txBox="1"/>
            <p:nvPr/>
          </p:nvSpPr>
          <p:spPr>
            <a:xfrm>
              <a:off x="1304523" y="3037747"/>
              <a:ext cx="649537" cy="369332"/>
            </a:xfrm>
            <a:prstGeom prst="rect">
              <a:avLst/>
            </a:prstGeom>
            <a:noFill/>
          </p:spPr>
          <p:txBody>
            <a:bodyPr wrap="none" rtlCol="0">
              <a:spAutoFit/>
            </a:bodyPr>
            <a:lstStyle/>
            <a:p>
              <a:pPr marL="0" lvl="1"/>
              <a:r>
                <a:rPr lang="zh-CN" altLang="en-US" b="0" dirty="0"/>
                <a:t>其中</a:t>
              </a:r>
              <a:endParaRPr lang="en-US" altLang="zh-CN" b="0" dirty="0"/>
            </a:p>
          </p:txBody>
        </p:sp>
      </p:grpSp>
    </p:spTree>
    <p:extLst>
      <p:ext uri="{BB962C8B-B14F-4D97-AF65-F5344CB8AC3E}">
        <p14:creationId xmlns:p14="http://schemas.microsoft.com/office/powerpoint/2010/main" val="235672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基于推理的非对称分布式约束优化求解算法</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AsymDPOP</a:t>
            </a:r>
            <a:r>
              <a:rPr lang="en-US" altLang="zh-CN"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305800" cy="5181600"/>
              </a:xfrm>
            </p:spPr>
            <p:txBody>
              <a:bodyPr/>
              <a:lstStyle/>
              <a:p>
                <a:pPr eaLnBrk="1" hangingPunct="1">
                  <a:lnSpc>
                    <a:spcPct val="130000"/>
                  </a:lnSpc>
                  <a:defRPr/>
                </a:pPr>
                <a:r>
                  <a:rPr lang="zh-CN" altLang="en-US" sz="2000" b="0" dirty="0">
                    <a:latin typeface="+mj-lt"/>
                    <a:ea typeface="宋体" panose="02010600030101010101" pitchFamily="2" charset="-122"/>
                  </a:rPr>
                  <a:t>值传播阶段</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cs typeface="Times New Roman" panose="02020603050405020304" pitchFamily="18" charset="0"/>
                  </a:rPr>
                  <a:t>节点</a:t>
                </a:r>
                <a14:m>
                  <m:oMath xmlns:m="http://schemas.openxmlformats.org/officeDocument/2006/math">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zh-CN" altLang="en-US" sz="1800" dirty="0">
                    <a:latin typeface="宋体" panose="02010600030101010101" pitchFamily="2" charset="-122"/>
                    <a:cs typeface="Times New Roman" panose="02020603050405020304" pitchFamily="18" charset="0"/>
                  </a:rPr>
                  <a:t>根据累积效用（</a:t>
                </a:r>
                <a14:m>
                  <m:oMath xmlns:m="http://schemas.openxmlformats.org/officeDocument/2006/math">
                    <m:sSub>
                      <m:sSubPr>
                        <m:ctrlPr>
                          <a:rPr lang="en-US" altLang="zh-CN" sz="1800" i="1" dirty="0">
                            <a:latin typeface="Cambria Math" panose="02040503050406030204" pitchFamily="18" charset="0"/>
                            <a:cs typeface="Times New Roman" panose="02020603050405020304" pitchFamily="18" charset="0"/>
                          </a:rPr>
                        </m:ctrlPr>
                      </m:sSubPr>
                      <m:e>
                        <m:r>
                          <a:rPr lang="en-US" altLang="zh-CN" sz="1800" dirty="0">
                            <a:latin typeface="Cambria Math" panose="02040503050406030204" pitchFamily="18" charset="0"/>
                            <a:cs typeface="Times New Roman" panose="02020603050405020304" pitchFamily="18" charset="0"/>
                          </a:rPr>
                          <m:t>𝑗𝑜𝑖𝑛𝑈𝑡𝑖𝑙</m:t>
                        </m:r>
                      </m:e>
                      <m:sub>
                        <m:r>
                          <a:rPr lang="en-US" altLang="zh-CN" sz="1800" dirty="0">
                            <a:latin typeface="Cambria Math" panose="02040503050406030204" pitchFamily="18" charset="0"/>
                            <a:cs typeface="Times New Roman" panose="02020603050405020304" pitchFamily="18" charset="0"/>
                          </a:rPr>
                          <m:t>𝑖</m:t>
                        </m:r>
                      </m:sub>
                    </m:sSub>
                  </m:oMath>
                </a14:m>
                <a:r>
                  <a:rPr lang="zh-CN" altLang="en-US" sz="1800" dirty="0">
                    <a:latin typeface="宋体" panose="02010600030101010101" pitchFamily="2" charset="-122"/>
                    <a:cs typeface="Times New Roman" panose="02020603050405020304" pitchFamily="18" charset="0"/>
                  </a:rPr>
                  <a:t>）和上级节点的赋值组合（</a:t>
                </a:r>
                <a14:m>
                  <m:oMath xmlns:m="http://schemas.openxmlformats.org/officeDocument/2006/math">
                    <m:r>
                      <a:rPr lang="en-US" altLang="zh-CN" sz="1800" b="0" i="1" dirty="0" smtClean="0">
                        <a:latin typeface="Cambria Math" panose="02040503050406030204" pitchFamily="18" charset="0"/>
                        <a:cs typeface="Times New Roman" panose="02020603050405020304" pitchFamily="18" charset="0"/>
                      </a:rPr>
                      <m:t>𝐴</m:t>
                    </m:r>
                    <m:r>
                      <m:rPr>
                        <m:sty m:val="p"/>
                      </m:rPr>
                      <a:rPr lang="en-US" altLang="zh-CN" sz="1800" i="1" dirty="0">
                        <a:latin typeface="Cambria Math" panose="02040503050406030204" pitchFamily="18" charset="0"/>
                        <a:cs typeface="Times New Roman" panose="02020603050405020304" pitchFamily="18" charset="0"/>
                      </a:rPr>
                      <m:t>ssign</m:t>
                    </m:r>
                  </m:oMath>
                </a14:m>
                <a:r>
                  <a:rPr lang="zh-CN" altLang="en-US" sz="1800" dirty="0">
                    <a:latin typeface="宋体" panose="02010600030101010101" pitchFamily="2" charset="-122"/>
                    <a:cs typeface="Times New Roman" panose="02020603050405020304" pitchFamily="18" charset="0"/>
                  </a:rPr>
                  <a:t>）</a:t>
                </a:r>
                <a14:m>
                  <m:oMath xmlns:m="http://schemas.openxmlformats.org/officeDocument/2006/math">
                    <m:r>
                      <a:rPr lang="zh-CN" altLang="en-US" sz="1800" dirty="0">
                        <a:latin typeface="Cambria Math" panose="02040503050406030204" pitchFamily="18" charset="0"/>
                        <a:cs typeface="Times New Roman" panose="02020603050405020304" pitchFamily="18" charset="0"/>
                      </a:rPr>
                      <m:t>为消元变量集合（</m:t>
                    </m:r>
                    <m:r>
                      <a:rPr lang="en-US" altLang="zh-CN" sz="1800" dirty="0">
                        <a:latin typeface="Cambria Math" panose="02040503050406030204" pitchFamily="18" charset="0"/>
                        <a:cs typeface="Times New Roman" panose="02020603050405020304" pitchFamily="18" charset="0"/>
                      </a:rPr>
                      <m:t>𝐸</m:t>
                    </m:r>
                    <m:r>
                      <a:rPr lang="en-US" altLang="zh-CN" sz="1800" dirty="0">
                        <a:latin typeface="Cambria Math" panose="02040503050406030204" pitchFamily="18" charset="0"/>
                        <a:cs typeface="Times New Roman" panose="02020603050405020304" pitchFamily="18" charset="0"/>
                      </a:rPr>
                      <m:t>(</m:t>
                    </m:r>
                    <m:sSub>
                      <m:sSubPr>
                        <m:ctrlPr>
                          <a:rPr lang="en-US" altLang="zh-CN" sz="1800" i="1">
                            <a:latin typeface="Cambria Math" panose="02040503050406030204" pitchFamily="18" charset="0"/>
                            <a:cs typeface="Times New Roman" panose="02020603050405020304" pitchFamily="18" charset="0"/>
                          </a:rPr>
                        </m:ctrlPr>
                      </m:sSubPr>
                      <m:e>
                        <m:r>
                          <a:rPr lang="en-US" altLang="zh-CN" sz="1800">
                            <a:latin typeface="Cambria Math" panose="02040503050406030204" pitchFamily="18" charset="0"/>
                            <a:cs typeface="Times New Roman" panose="02020603050405020304" pitchFamily="18" charset="0"/>
                          </a:rPr>
                          <m:t>𝑎</m:t>
                        </m:r>
                      </m:e>
                      <m:sub>
                        <m:r>
                          <a:rPr lang="en-US" altLang="zh-CN" sz="1800">
                            <a:latin typeface="Cambria Math" panose="02040503050406030204" pitchFamily="18" charset="0"/>
                            <a:cs typeface="Times New Roman" panose="02020603050405020304" pitchFamily="18" charset="0"/>
                          </a:rPr>
                          <m:t>𝑖</m:t>
                        </m:r>
                      </m:sub>
                    </m:sSub>
                    <m:r>
                      <a:rPr lang="en-US" altLang="zh-CN" sz="1800" dirty="0">
                        <a:latin typeface="Cambria Math" panose="02040503050406030204" pitchFamily="18" charset="0"/>
                        <a:cs typeface="Times New Roman" panose="02020603050405020304" pitchFamily="18" charset="0"/>
                      </a:rPr>
                      <m:t>)</m:t>
                    </m:r>
                    <m:r>
                      <a:rPr lang="zh-CN" altLang="en-US" sz="1800" dirty="0">
                        <a:latin typeface="Cambria Math" panose="02040503050406030204" pitchFamily="18" charset="0"/>
                        <a:cs typeface="Times New Roman" panose="02020603050405020304" pitchFamily="18" charset="0"/>
                      </a:rPr>
                      <m:t>）</m:t>
                    </m:r>
                  </m:oMath>
                </a14:m>
                <a:r>
                  <a:rPr lang="zh-CN" altLang="en-US" sz="1800" dirty="0">
                    <a:latin typeface="宋体" panose="02010600030101010101" pitchFamily="2" charset="-122"/>
                    <a:cs typeface="Times New Roman" panose="02020603050405020304" pitchFamily="18" charset="0"/>
                  </a:rPr>
                  <a:t>选最优值</a:t>
                </a:r>
                <a:endParaRPr lang="en-US" altLang="zh-CN" sz="1800" dirty="0">
                  <a:latin typeface="宋体" panose="02010600030101010101" pitchFamily="2" charset="-122"/>
                  <a:cs typeface="Times New Roman" panose="02020603050405020304" pitchFamily="18" charset="0"/>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14:m>
                  <m:oMath xmlns:m="http://schemas.openxmlformats.org/officeDocument/2006/math">
                    <m:r>
                      <a:rPr lang="zh-CN" altLang="en-US" sz="1800">
                        <a:latin typeface="Cambria Math" panose="02040503050406030204" pitchFamily="18" charset="0"/>
                        <a:cs typeface="Times New Roman" panose="02020603050405020304" pitchFamily="18" charset="0"/>
                      </a:rPr>
                      <m:t>扩展并</m:t>
                    </m:r>
                  </m:oMath>
                </a14:m>
                <a:r>
                  <a:rPr lang="zh-CN" altLang="en-US" sz="1800" dirty="0">
                    <a:latin typeface="宋体" panose="02010600030101010101" pitchFamily="2" charset="-122"/>
                    <a:cs typeface="Times New Roman" panose="02020603050405020304" pitchFamily="18" charset="0"/>
                  </a:rPr>
                  <a:t>向下传播赋值组合</a:t>
                </a:r>
                <a14:m>
                  <m:oMath xmlns:m="http://schemas.openxmlformats.org/officeDocument/2006/math">
                    <m:r>
                      <a:rPr lang="en-US" altLang="zh-CN" sz="1800" i="1" dirty="0">
                        <a:latin typeface="Cambria Math" panose="02040503050406030204" pitchFamily="18" charset="0"/>
                        <a:cs typeface="Times New Roman" panose="02020603050405020304" pitchFamily="18" charset="0"/>
                      </a:rPr>
                      <m:t>𝐴</m:t>
                    </m:r>
                    <m:r>
                      <m:rPr>
                        <m:sty m:val="p"/>
                      </m:rPr>
                      <a:rPr lang="en-US" altLang="zh-CN" sz="1800" i="1" dirty="0">
                        <a:latin typeface="Cambria Math" panose="02040503050406030204" pitchFamily="18" charset="0"/>
                        <a:cs typeface="Times New Roman" panose="02020603050405020304" pitchFamily="18" charset="0"/>
                      </a:rPr>
                      <m:t>ssign</m:t>
                    </m:r>
                  </m:oMath>
                </a14:m>
                <a:endParaRPr lang="en-US" altLang="zh-CN" sz="1800" dirty="0">
                  <a:latin typeface="+mj-lt"/>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305800" cy="5181600"/>
              </a:xfrm>
              <a:blipFill>
                <a:blip r:embed="rId4"/>
                <a:stretch>
                  <a:fillRect l="-660"/>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300344040"/>
              </p:ext>
            </p:extLst>
          </p:nvPr>
        </p:nvGraphicFramePr>
        <p:xfrm>
          <a:off x="1905000" y="2743200"/>
          <a:ext cx="5962650" cy="749300"/>
        </p:xfrm>
        <a:graphic>
          <a:graphicData uri="http://schemas.openxmlformats.org/presentationml/2006/ole">
            <mc:AlternateContent xmlns:mc="http://schemas.openxmlformats.org/markup-compatibility/2006">
              <mc:Choice xmlns:v="urn:schemas-microsoft-com:vml" Requires="v">
                <p:oleObj name="AxMath" r:id="rId5" imgW="2981880" imgH="374760" progId="Equation.AxMath">
                  <p:embed/>
                </p:oleObj>
              </mc:Choice>
              <mc:Fallback>
                <p:oleObj name="AxMath" r:id="rId5" imgW="2981880" imgH="374760" progId="Equation.AxMath">
                  <p:embed/>
                  <p:pic>
                    <p:nvPicPr>
                      <p:cNvPr id="11" name="对象 10"/>
                      <p:cNvPicPr/>
                      <p:nvPr/>
                    </p:nvPicPr>
                    <p:blipFill>
                      <a:blip r:embed="rId6"/>
                      <a:stretch>
                        <a:fillRect/>
                      </a:stretch>
                    </p:blipFill>
                    <p:spPr>
                      <a:xfrm>
                        <a:off x="1905000" y="2743200"/>
                        <a:ext cx="5962650" cy="7493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003563597"/>
              </p:ext>
            </p:extLst>
          </p:nvPr>
        </p:nvGraphicFramePr>
        <p:xfrm>
          <a:off x="1752600" y="4343400"/>
          <a:ext cx="6553200" cy="600085"/>
        </p:xfrm>
        <a:graphic>
          <a:graphicData uri="http://schemas.openxmlformats.org/presentationml/2006/ole">
            <mc:AlternateContent xmlns:mc="http://schemas.openxmlformats.org/markup-compatibility/2006">
              <mc:Choice xmlns:v="urn:schemas-microsoft-com:vml" Requires="v">
                <p:oleObj name="AxMath" r:id="rId7" imgW="3051000" imgH="278640" progId="Equation.AxMath">
                  <p:embed/>
                </p:oleObj>
              </mc:Choice>
              <mc:Fallback>
                <p:oleObj name="AxMath" r:id="rId7" imgW="3051000" imgH="278640" progId="Equation.AxMath">
                  <p:embed/>
                  <p:pic>
                    <p:nvPicPr>
                      <p:cNvPr id="0" name=""/>
                      <p:cNvPicPr/>
                      <p:nvPr/>
                    </p:nvPicPr>
                    <p:blipFill>
                      <a:blip r:embed="rId8"/>
                      <a:stretch>
                        <a:fillRect/>
                      </a:stretch>
                    </p:blipFill>
                    <p:spPr>
                      <a:xfrm>
                        <a:off x="1752600" y="4343400"/>
                        <a:ext cx="6553200" cy="600085"/>
                      </a:xfrm>
                      <a:prstGeom prst="rect">
                        <a:avLst/>
                      </a:prstGeom>
                    </p:spPr>
                  </p:pic>
                </p:oleObj>
              </mc:Fallback>
            </mc:AlternateContent>
          </a:graphicData>
        </a:graphic>
      </p:graphicFrame>
    </p:spTree>
    <p:extLst>
      <p:ext uri="{BB962C8B-B14F-4D97-AF65-F5344CB8AC3E}">
        <p14:creationId xmlns:p14="http://schemas.microsoft.com/office/powerpoint/2010/main" val="35019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latin typeface="宋体" panose="02010600030101010101" pitchFamily="2" charset="-122"/>
                <a:ea typeface="宋体" panose="02010600030101010101" pitchFamily="2" charset="-122"/>
              </a:rPr>
              <a:t>分布式约束优化问题</a:t>
            </a:r>
          </a:p>
        </p:txBody>
      </p:sp>
      <p:sp>
        <p:nvSpPr>
          <p:cNvPr id="23556" name="Rectangle 3"/>
          <p:cNvSpPr>
            <a:spLocks noGrp="1" noChangeArrowheads="1"/>
          </p:cNvSpPr>
          <p:nvPr>
            <p:ph idx="1"/>
          </p:nvPr>
        </p:nvSpPr>
        <p:spPr>
          <a:xfrm>
            <a:off x="609600" y="1295400"/>
            <a:ext cx="8039100" cy="5181600"/>
          </a:xfrm>
        </p:spPr>
        <p:txBody>
          <a:bodyPr/>
          <a:lstStyle/>
          <a:p>
            <a:pPr marL="342900" indent="-342900" eaLnBrk="1" fontAlgn="auto" hangingPunct="1">
              <a:lnSpc>
                <a:spcPct val="130000"/>
              </a:lnSpc>
              <a:spcAft>
                <a:spcPts val="0"/>
              </a:spcAft>
              <a:buClr>
                <a:srgbClr val="C00000"/>
              </a:buClr>
              <a:buFont typeface="Wingdings" panose="05000000000000000000" pitchFamily="2" charset="2"/>
              <a:buChar char="p"/>
              <a:defRPr/>
            </a:pPr>
            <a:r>
              <a:rPr lang="zh-CN" altLang="en-US" sz="2000" b="0" dirty="0">
                <a:latin typeface="+mj-lt"/>
                <a:ea typeface="宋体" panose="02010600030101010101" pitchFamily="2" charset="-122"/>
              </a:rPr>
              <a:t>多</a:t>
            </a:r>
            <a:r>
              <a:rPr lang="en-US" altLang="zh-CN" sz="2000" b="0" dirty="0">
                <a:latin typeface="+mj-lt"/>
                <a:ea typeface="宋体" panose="02010600030101010101" pitchFamily="2" charset="-122"/>
              </a:rPr>
              <a:t>Agent</a:t>
            </a:r>
            <a:r>
              <a:rPr lang="zh-CN" altLang="en-US" sz="2000" b="0" dirty="0">
                <a:latin typeface="+mj-lt"/>
                <a:ea typeface="宋体" panose="02010600030101010101" pitchFamily="2" charset="-122"/>
              </a:rPr>
              <a:t>系统（</a:t>
            </a:r>
            <a:r>
              <a:rPr lang="en-US" altLang="zh-CN" sz="2000" b="0" dirty="0">
                <a:latin typeface="+mj-lt"/>
                <a:ea typeface="宋体" panose="02010600030101010101" pitchFamily="2" charset="-122"/>
              </a:rPr>
              <a:t>Multi-Agent System, MAS</a:t>
            </a:r>
            <a:r>
              <a:rPr lang="zh-CN" altLang="en-US" sz="2000" b="0" dirty="0">
                <a:latin typeface="+mj-lt"/>
                <a:ea typeface="宋体" panose="02010600030101010101" pitchFamily="2" charset="-122"/>
              </a:rPr>
              <a:t>）：由多个</a:t>
            </a:r>
            <a:r>
              <a:rPr lang="zh-CN" altLang="en-US" sz="2000" u="sng" dirty="0">
                <a:latin typeface="+mj-lt"/>
                <a:ea typeface="宋体" panose="02010600030101010101" pitchFamily="2" charset="-122"/>
              </a:rPr>
              <a:t>自治的</a:t>
            </a:r>
            <a:r>
              <a:rPr lang="en-US" altLang="zh-CN" sz="2000" b="0" dirty="0">
                <a:latin typeface="+mj-lt"/>
                <a:ea typeface="宋体" panose="02010600030101010101" pitchFamily="2" charset="-122"/>
              </a:rPr>
              <a:t>Agent</a:t>
            </a:r>
            <a:r>
              <a:rPr lang="zh-CN" altLang="en-US" sz="2000" b="0" dirty="0">
                <a:latin typeface="+mj-lt"/>
                <a:ea typeface="宋体" panose="02010600030101010101" pitchFamily="2" charset="-122"/>
              </a:rPr>
              <a:t>组成的计算系统，是一种对人类社会复杂交互的重要建模手段</a:t>
            </a:r>
            <a:endParaRPr lang="en-US" altLang="zh-CN" sz="2000" b="0" dirty="0">
              <a:latin typeface="+mj-lt"/>
              <a:ea typeface="宋体" panose="02010600030101010101" pitchFamily="2" charset="-122"/>
            </a:endParaRPr>
          </a:p>
          <a:p>
            <a:pPr eaLnBrk="1" hangingPunct="1">
              <a:lnSpc>
                <a:spcPct val="130000"/>
              </a:lnSpc>
              <a:defRPr/>
            </a:pPr>
            <a:endParaRPr lang="en-US" altLang="zh-CN" sz="2000" kern="1200" dirty="0">
              <a:latin typeface="+mn-ea"/>
              <a:cs typeface="Times New Roman" panose="02020603050405020304" pitchFamily="18" charset="0"/>
            </a:endParaRPr>
          </a:p>
          <a:p>
            <a:pPr marL="342900" lvl="0" indent="-342900" eaLnBrk="1" fontAlgn="auto" hangingPunct="1">
              <a:spcAft>
                <a:spcPts val="0"/>
              </a:spcAft>
              <a:buClr>
                <a:srgbClr val="C00000"/>
              </a:buClr>
              <a:buFont typeface="Wingdings" panose="05000000000000000000" pitchFamily="2" charset="2"/>
              <a:buChar char="p"/>
            </a:pPr>
            <a:r>
              <a:rPr lang="zh-CN" altLang="en-US" sz="2000" b="0" dirty="0">
                <a:latin typeface="+mj-lt"/>
                <a:ea typeface="宋体" panose="02010600030101010101" pitchFamily="2" charset="-122"/>
              </a:rPr>
              <a:t>分布式约束优化问题（</a:t>
            </a:r>
            <a:r>
              <a:rPr lang="en-US" altLang="zh-CN" sz="2000" b="0" dirty="0">
                <a:latin typeface="+mj-lt"/>
                <a:ea typeface="宋体" panose="02010600030101010101" pitchFamily="2" charset="-122"/>
              </a:rPr>
              <a:t>Distributed Constraint Optimization Problems</a:t>
            </a:r>
            <a:r>
              <a:rPr lang="zh-CN" altLang="en-US" sz="2000" b="0" dirty="0">
                <a:latin typeface="+mj-lt"/>
                <a:ea typeface="宋体" panose="02010600030101010101" pitchFamily="2" charset="-122"/>
              </a:rPr>
              <a:t>，</a:t>
            </a:r>
            <a:r>
              <a:rPr lang="en-US" altLang="zh-CN" sz="2000" b="0" dirty="0">
                <a:latin typeface="+mj-lt"/>
                <a:ea typeface="宋体" panose="02010600030101010101" pitchFamily="2" charset="-122"/>
              </a:rPr>
              <a:t>DCOP</a:t>
            </a:r>
            <a:r>
              <a:rPr lang="zh-CN" altLang="en-US" sz="2000" b="0" dirty="0">
                <a:latin typeface="+mj-lt"/>
                <a:ea typeface="宋体" panose="02010600030101010101" pitchFamily="2" charset="-122"/>
              </a:rPr>
              <a:t>）是</a:t>
            </a:r>
            <a:r>
              <a:rPr lang="en-US" altLang="zh-CN" sz="2000" dirty="0">
                <a:latin typeface="+mj-lt"/>
                <a:ea typeface="宋体" panose="02010600030101010101" pitchFamily="2" charset="-122"/>
              </a:rPr>
              <a:t>MAS</a:t>
            </a:r>
            <a:r>
              <a:rPr lang="zh-CN" altLang="en-US" sz="2000" u="sng" dirty="0">
                <a:latin typeface="+mj-lt"/>
                <a:ea typeface="宋体" panose="02010600030101010101" pitchFamily="2" charset="-122"/>
              </a:rPr>
              <a:t>协作问题</a:t>
            </a:r>
            <a:r>
              <a:rPr lang="zh-CN" altLang="en-US" sz="2000" b="0" dirty="0">
                <a:latin typeface="+mj-lt"/>
                <a:ea typeface="宋体" panose="02010600030101010101" pitchFamily="2" charset="-122"/>
              </a:rPr>
              <a:t>的一个基本框架，其中各个</a:t>
            </a:r>
            <a:r>
              <a:rPr lang="en-US" altLang="zh-CN" sz="2000" b="0" dirty="0">
                <a:latin typeface="+mj-lt"/>
                <a:ea typeface="宋体" panose="02010600030101010101" pitchFamily="2" charset="-122"/>
              </a:rPr>
              <a:t>Agent</a:t>
            </a:r>
            <a:r>
              <a:rPr lang="zh-CN" altLang="en-US" sz="2000" b="0" dirty="0">
                <a:latin typeface="+mj-lt"/>
                <a:ea typeface="宋体" panose="02010600030101010101" pitchFamily="2" charset="-122"/>
              </a:rPr>
              <a:t>互相协调使得全局目标最优</a:t>
            </a:r>
            <a:endParaRPr lang="en-US" altLang="zh-CN" sz="1800" dirty="0">
              <a:latin typeface="+mj-lt"/>
            </a:endParaRPr>
          </a:p>
          <a:p>
            <a:pPr lvl="1" eaLnBrk="1" hangingPunct="1">
              <a:lnSpc>
                <a:spcPct val="130000"/>
              </a:lnSpc>
              <a:defRPr/>
            </a:pPr>
            <a:r>
              <a:rPr lang="zh-CN" altLang="en-US" sz="1800" dirty="0">
                <a:latin typeface="+mj-lt"/>
              </a:rPr>
              <a:t>实际应用</a:t>
            </a:r>
            <a:endParaRPr lang="en-US" altLang="zh-CN" sz="1800" dirty="0">
              <a:latin typeface="+mj-lt"/>
            </a:endParaRPr>
          </a:p>
          <a:p>
            <a:pPr marL="1200150" lvl="2" indent="-285750" eaLnBrk="1" hangingPunct="1">
              <a:lnSpc>
                <a:spcPct val="130000"/>
              </a:lnSpc>
              <a:buFont typeface="Wingdings" panose="05000000000000000000" pitchFamily="2" charset="2"/>
              <a:buChar char="p"/>
              <a:defRPr/>
            </a:pPr>
            <a:r>
              <a:rPr lang="zh-CN" altLang="en-US" sz="1800" dirty="0">
                <a:latin typeface="+mj-lt"/>
              </a:rPr>
              <a:t>微网控制</a:t>
            </a:r>
            <a:endParaRPr lang="en-US" altLang="zh-CN" sz="1800" dirty="0">
              <a:latin typeface="+mj-lt"/>
            </a:endParaRPr>
          </a:p>
          <a:p>
            <a:pPr marL="1200150" lvl="2" indent="-285750" eaLnBrk="1" hangingPunct="1">
              <a:lnSpc>
                <a:spcPct val="130000"/>
              </a:lnSpc>
              <a:buFont typeface="Wingdings" panose="05000000000000000000" pitchFamily="2" charset="2"/>
              <a:buChar char="p"/>
              <a:defRPr/>
            </a:pPr>
            <a:r>
              <a:rPr lang="zh-CN" altLang="en-US" sz="1800" dirty="0">
                <a:latin typeface="+mj-lt"/>
              </a:rPr>
              <a:t>智能家居</a:t>
            </a:r>
            <a:endParaRPr lang="en-US" altLang="zh-CN" sz="1800" dirty="0">
              <a:latin typeface="+mj-lt"/>
            </a:endParaRPr>
          </a:p>
          <a:p>
            <a:pPr marL="1200150" lvl="2" indent="-285750" eaLnBrk="1" hangingPunct="1">
              <a:lnSpc>
                <a:spcPct val="130000"/>
              </a:lnSpc>
              <a:buFont typeface="Wingdings" panose="05000000000000000000" pitchFamily="2" charset="2"/>
              <a:buChar char="p"/>
              <a:defRPr/>
            </a:pPr>
            <a:r>
              <a:rPr lang="zh-CN" altLang="en-US" sz="1800" dirty="0">
                <a:latin typeface="+mj-lt"/>
              </a:rPr>
              <a:t>灾难响应与求援</a:t>
            </a:r>
            <a:endParaRPr lang="en-US" altLang="zh-CN" sz="1800" dirty="0">
              <a:latin typeface="+mj-lt"/>
            </a:endParaRPr>
          </a:p>
          <a:p>
            <a:pPr marL="1200150" lvl="2" indent="-285750" eaLnBrk="1" hangingPunct="1">
              <a:lnSpc>
                <a:spcPct val="130000"/>
              </a:lnSpc>
              <a:buFont typeface="Wingdings" panose="05000000000000000000" pitchFamily="2" charset="2"/>
              <a:buChar char="p"/>
              <a:defRPr/>
            </a:pPr>
            <a:r>
              <a:rPr lang="en-US" altLang="zh-CN" sz="1800" dirty="0">
                <a:latin typeface="+mj-lt"/>
              </a:rPr>
              <a:t>…</a:t>
            </a:r>
          </a:p>
          <a:p>
            <a:pPr marL="803275" lvl="1" indent="-285750" eaLnBrk="1" hangingPunct="1">
              <a:lnSpc>
                <a:spcPct val="130000"/>
              </a:lnSpc>
              <a:defRPr/>
            </a:pPr>
            <a:r>
              <a:rPr lang="en-US" altLang="zh-CN" sz="1800" b="1" u="sng" dirty="0"/>
              <a:t>NP-Hard</a:t>
            </a:r>
            <a:endParaRPr lang="en-US" altLang="zh-CN" sz="1800" dirty="0">
              <a:latin typeface="+mj-lt"/>
            </a:endParaRPr>
          </a:p>
          <a:p>
            <a:pPr marL="1200150" lvl="2" indent="-285750" eaLnBrk="1" hangingPunct="1">
              <a:lnSpc>
                <a:spcPct val="130000"/>
              </a:lnSpc>
              <a:buFont typeface="Wingdings" panose="05000000000000000000" pitchFamily="2" charset="2"/>
              <a:buChar char="p"/>
              <a:defRPr/>
            </a:pPr>
            <a:endParaRPr lang="en-US" altLang="zh-CN" sz="1800" dirty="0">
              <a:latin typeface="+mj-lt"/>
            </a:endParaRPr>
          </a:p>
          <a:p>
            <a:pPr marL="985837" lvl="1" indent="-514350" eaLnBrk="1" hangingPunct="1">
              <a:lnSpc>
                <a:spcPct val="130000"/>
              </a:lnSpc>
              <a:buFont typeface="Wingdings" panose="05000000000000000000" pitchFamily="2" charset="2"/>
              <a:buNone/>
              <a:defRPr/>
            </a:pPr>
            <a:endParaRPr lang="en-US" dirty="0">
              <a:latin typeface="微软雅黑" pitchFamily="34" charset="-122"/>
              <a:ea typeface="微软雅黑" pitchFamily="34" charset="-122"/>
            </a:endParaRPr>
          </a:p>
        </p:txBody>
      </p:sp>
      <p:sp>
        <p:nvSpPr>
          <p:cNvPr id="4" name="文本框 3"/>
          <p:cNvSpPr txBox="1"/>
          <p:nvPr/>
        </p:nvSpPr>
        <p:spPr>
          <a:xfrm>
            <a:off x="0" y="6589882"/>
            <a:ext cx="7814960" cy="246221"/>
          </a:xfrm>
          <a:prstGeom prst="rect">
            <a:avLst/>
          </a:prstGeom>
          <a:noFill/>
        </p:spPr>
        <p:txBody>
          <a:bodyPr wrap="none" rtlCol="0">
            <a:spAutoFit/>
          </a:bodyPr>
          <a:lstStyle/>
          <a:p>
            <a:r>
              <a:rPr lang="en-US" altLang="zh-CN" sz="1000" b="0" dirty="0" err="1">
                <a:latin typeface="宋体" panose="02010600030101010101" pitchFamily="2" charset="-122"/>
              </a:rPr>
              <a:t>Fiorettoa</a:t>
            </a:r>
            <a:r>
              <a:rPr lang="en-US" altLang="zh-CN" sz="1000" b="0" dirty="0">
                <a:latin typeface="宋体" panose="02010600030101010101" pitchFamily="2" charset="-122"/>
              </a:rPr>
              <a:t> F et.al, Distributed constraint optimization problems and applications: a survey[J]. JAIR, 2018, 61: 623-698.</a:t>
            </a:r>
            <a:endParaRPr lang="zh-CN" altLang="en-US" sz="1000" dirty="0"/>
          </a:p>
        </p:txBody>
      </p:sp>
    </p:spTree>
    <p:extLst>
      <p:ext uri="{BB962C8B-B14F-4D97-AF65-F5344CB8AC3E}">
        <p14:creationId xmlns:p14="http://schemas.microsoft.com/office/powerpoint/2010/main" val="221045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基于推理的非对称分布式约束优化求解算法</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AsymDPOP</a:t>
            </a:r>
            <a:r>
              <a:rPr lang="en-US" altLang="zh-CN"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305800" cy="5181600"/>
              </a:xfrm>
            </p:spPr>
            <p:txBody>
              <a:bodyPr/>
              <a:lstStyle/>
              <a:p>
                <a:pPr eaLnBrk="1" hangingPunct="1">
                  <a:lnSpc>
                    <a:spcPct val="130000"/>
                  </a:lnSpc>
                  <a:defRPr/>
                </a:pPr>
                <a:r>
                  <a:rPr lang="zh-CN" altLang="en-US" sz="2000" b="0" dirty="0">
                    <a:latin typeface="+mj-lt"/>
                    <a:ea typeface="宋体" panose="02010600030101010101" pitchFamily="2" charset="-122"/>
                  </a:rPr>
                  <a:t>小桶传播机制</a:t>
                </a:r>
                <a:r>
                  <a:rPr lang="en-US" altLang="zh-CN" sz="2000" b="0" dirty="0">
                    <a:latin typeface="+mj-lt"/>
                    <a:ea typeface="宋体" panose="02010600030101010101" pitchFamily="2" charset="-122"/>
                  </a:rPr>
                  <a:t> (MBPS, Mini-Bucket Propagation Scheme)</a:t>
                </a:r>
              </a:p>
              <a:p>
                <a:pPr lvl="1" eaLnBrk="1" hangingPunct="1">
                  <a:lnSpc>
                    <a:spcPct val="130000"/>
                  </a:lnSpc>
                  <a:defRPr/>
                </a:pPr>
                <a:r>
                  <a:rPr lang="zh-CN" altLang="en-US" sz="1800" dirty="0">
                    <a:latin typeface="+mj-lt"/>
                  </a:rPr>
                  <a:t>动机：非本地消元导致内存需求巨大（空间复杂度：</a:t>
                </a:r>
                <a14:m>
                  <m:oMath xmlns:m="http://schemas.openxmlformats.org/officeDocument/2006/math">
                    <m:r>
                      <m:rPr>
                        <m:sty m:val="p"/>
                      </m:rPr>
                      <a:rPr lang="en-US" altLang="zh-CN" sz="1800" dirty="0">
                        <a:latin typeface="Cambria Math" panose="02040503050406030204" pitchFamily="18" charset="0"/>
                      </a:rPr>
                      <m:t>O</m:t>
                    </m:r>
                    <m:r>
                      <a:rPr lang="en-US" altLang="zh-CN" sz="1800" b="0" i="0"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𝑑</m:t>
                        </m:r>
                      </m:e>
                      <m:sup>
                        <m:d>
                          <m:dPr>
                            <m:begChr m:val="|"/>
                            <m:endChr m:val="|"/>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𝑆𝑒𝑝</m:t>
                            </m:r>
                            <m:d>
                              <m:dPr>
                                <m:ctrlPr>
                                  <a:rPr lang="en-US" altLang="zh-CN" sz="1800" b="0" i="1" dirty="0" smtClean="0">
                                    <a:latin typeface="Cambria Math" panose="02040503050406030204" pitchFamily="18" charset="0"/>
                                  </a:rPr>
                                </m:ctrlPr>
                              </m:dP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𝑎</m:t>
                                    </m:r>
                                  </m:e>
                                  <m:sub>
                                    <m:r>
                                      <a:rPr lang="en-US" altLang="zh-CN" sz="1800" b="0" i="1" dirty="0" smtClean="0">
                                        <a:latin typeface="Cambria Math" panose="02040503050406030204" pitchFamily="18" charset="0"/>
                                      </a:rPr>
                                      <m:t>𝑖</m:t>
                                    </m:r>
                                  </m:sub>
                                </m:sSub>
                              </m:e>
                            </m:d>
                          </m:e>
                        </m:d>
                        <m:r>
                          <a:rPr lang="en-US" altLang="zh-CN" sz="1800" b="0" i="1" dirty="0" smtClean="0">
                            <a:latin typeface="Cambria Math" panose="02040503050406030204" pitchFamily="18" charset="0"/>
                          </a:rPr>
                          <m:t>+</m:t>
                        </m:r>
                        <m:d>
                          <m:dPr>
                            <m:begChr m:val="|"/>
                            <m:endChr m:val="|"/>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𝐼𝐷</m:t>
                            </m:r>
                            <m:d>
                              <m:dPr>
                                <m:ctrlPr>
                                  <a:rPr lang="en-US" altLang="zh-CN" sz="1800" b="0" i="1" dirty="0" smtClean="0">
                                    <a:latin typeface="Cambria Math" panose="02040503050406030204" pitchFamily="18" charset="0"/>
                                  </a:rPr>
                                </m:ctrlPr>
                              </m:dP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𝑎</m:t>
                                    </m:r>
                                  </m:e>
                                  <m:sub>
                                    <m:r>
                                      <a:rPr lang="en-US" altLang="zh-CN" sz="1800" b="0" i="1" dirty="0" smtClean="0">
                                        <a:latin typeface="Cambria Math" panose="02040503050406030204" pitchFamily="18" charset="0"/>
                                      </a:rPr>
                                      <m:t>𝑖</m:t>
                                    </m:r>
                                  </m:sub>
                                </m:sSub>
                              </m:e>
                            </m:d>
                          </m:e>
                        </m:d>
                        <m:r>
                          <a:rPr lang="en-US" altLang="zh-CN" sz="1800" b="0" i="1" dirty="0" smtClean="0">
                            <a:latin typeface="Cambria Math" panose="02040503050406030204" pitchFamily="18" charset="0"/>
                          </a:rPr>
                          <m:t>+1</m:t>
                        </m:r>
                      </m:sup>
                    </m:sSup>
                    <m:r>
                      <a:rPr lang="en-US" altLang="zh-CN" sz="1800" b="0" i="0" dirty="0" smtClean="0">
                        <a:latin typeface="Cambria Math" panose="02040503050406030204" pitchFamily="18" charset="0"/>
                      </a:rPr>
                      <m:t>)</m:t>
                    </m:r>
                  </m:oMath>
                </a14:m>
                <a:r>
                  <a:rPr lang="zh-CN" altLang="en-US" sz="1800" dirty="0">
                    <a:latin typeface="+mj-lt"/>
                  </a:rPr>
                  <a:t>  ）</a:t>
                </a:r>
                <a:endParaRPr lang="en-US" altLang="zh-CN" sz="1800" dirty="0">
                  <a:latin typeface="+mj-lt"/>
                </a:endParaRPr>
              </a:p>
              <a:p>
                <a:pPr lvl="1" eaLnBrk="1" hangingPunct="1">
                  <a:lnSpc>
                    <a:spcPct val="130000"/>
                  </a:lnSpc>
                  <a:defRPr/>
                </a:pPr>
                <a:r>
                  <a:rPr lang="zh-CN" altLang="en-US" sz="1800" dirty="0">
                    <a:latin typeface="+mj-lt"/>
                  </a:rPr>
                  <a:t>思路：将约束以小桶方式向上传播；进行消元操作时，对涉及到消元变量的小桶进行累积，随后消元。（空间与隐私性的折中）</a:t>
                </a: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305800" cy="5181600"/>
              </a:xfrm>
              <a:blipFill>
                <a:blip r:embed="rId4"/>
                <a:stretch>
                  <a:fillRect l="-660"/>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114300" y="3657600"/>
            <a:ext cx="8915400" cy="2471747"/>
            <a:chOff x="0" y="3776653"/>
            <a:chExt cx="8915400" cy="2471747"/>
          </a:xfrm>
        </p:grpSpPr>
        <mc:AlternateContent xmlns:mc="http://schemas.openxmlformats.org/markup-compatibility/2006" xmlns:a14="http://schemas.microsoft.com/office/drawing/2010/main">
          <mc:Choice Requires="a14">
            <p:graphicFrame>
              <p:nvGraphicFramePr>
                <p:cNvPr id="7" name="对象 6"/>
                <p:cNvGraphicFramePr>
                  <a:graphicFrameLocks noChangeAspect="1"/>
                </p:cNvGraphicFramePr>
                <p:nvPr>
                  <p:extLst>
                    <p:ext uri="{D42A27DB-BD31-4B8C-83A1-F6EECF244321}">
                      <p14:modId xmlns:p14="http://schemas.microsoft.com/office/powerpoint/2010/main" val="3489367821"/>
                    </p:ext>
                  </p:extLst>
                </p:nvPr>
              </p:nvGraphicFramePr>
              <p:xfrm>
                <a:off x="0" y="3822691"/>
                <a:ext cx="4419600" cy="1668462"/>
              </p:xfrm>
              <a:graphic>
                <a:graphicData uri="http://schemas.openxmlformats.org/presentationml/2006/ole">
                  <mc:AlternateContent>
                    <mc:Choice xmlns:v="urn:schemas-microsoft-com:vml" Requires="v">
                      <p:oleObj name="AxGlyph" r:id="rId5" imgW="239400" imgH="90720" progId="AxGlyph.Document">
                        <p:embed/>
                      </p:oleObj>
                    </mc:Choice>
                    <mc:Fallback>
                      <p:oleObj name="AxGlyph" r:id="rId5" imgW="239400" imgH="90720" progId="AxGlyph.Document">
                        <p:embed/>
                        <p:pic>
                          <p:nvPicPr>
                            <p:cNvPr id="0" name=""/>
                            <p:cNvPicPr/>
                            <p:nvPr/>
                          </p:nvPicPr>
                          <p:blipFill>
                            <a:blip r:embed="rId6"/>
                            <a:stretch>
                              <a:fillRect/>
                            </a:stretch>
                          </p:blipFill>
                          <p:spPr>
                            <a:xfrm>
                              <a:off x="0" y="3822691"/>
                              <a:ext cx="4419600" cy="1668462"/>
                            </a:xfrm>
                            <a:prstGeom prst="rect">
                              <a:avLst/>
                            </a:prstGeom>
                          </p:spPr>
                        </p:pic>
                      </p:oleObj>
                    </mc:Fallback>
                  </mc:AlternateContent>
                </a:graphicData>
              </a:graphic>
            </p:graphicFrame>
          </mc:Choice>
          <mc:Fallback xmlns="">
            <p:graphicFrame>
              <p:nvGraphicFramePr>
                <p:cNvPr id="7" name="对象 6"/>
                <p:cNvGraphicFramePr>
                  <a:graphicFrameLocks noChangeAspect="1"/>
                </p:cNvGraphicFramePr>
                <p:nvPr>
                  <p:extLst>
                    <p:ext uri="{D42A27DB-BD31-4B8C-83A1-F6EECF244321}">
                      <p14:modId xmlns:p14="http://schemas.microsoft.com/office/powerpoint/2010/main" val="3489367821"/>
                    </p:ext>
                  </p:extLst>
                </p:nvPr>
              </p:nvGraphicFramePr>
              <p:xfrm>
                <a:off x="0" y="3822691"/>
                <a:ext cx="4419600" cy="1668462"/>
              </p:xfrm>
              <a:graphic>
                <a:graphicData uri="http://schemas.openxmlformats.org/presentationml/2006/ole">
                  <mc:AlternateContent>
                    <mc:Choice xmlns:v="urn:schemas-microsoft-com:vml" Requires="v">
                      <p:oleObj spid="_x0000_s15710" name="AxGlyph" r:id="rId7" imgW="239400" imgH="90720" progId="AxGlyph.Document">
                        <p:embed/>
                      </p:oleObj>
                    </mc:Choice>
                    <mc:Fallback>
                      <p:oleObj name="AxGlyph" r:id="rId7" imgW="239400" imgH="90720" progId="AxGlyph.Document">
                        <p:embed/>
                        <p:pic>
                          <p:nvPicPr>
                            <p:cNvPr id="0" name=""/>
                            <p:cNvPicPr/>
                            <p:nvPr/>
                          </p:nvPicPr>
                          <p:blipFill>
                            <a:blip r:embed="rId8"/>
                            <a:stretch>
                              <a:fillRect/>
                            </a:stretch>
                          </p:blipFill>
                          <p:spPr>
                            <a:xfrm>
                              <a:off x="0" y="3822691"/>
                              <a:ext cx="4419600" cy="16684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9" name="对象 8"/>
                <p:cNvGraphicFramePr>
                  <a:graphicFrameLocks noChangeAspect="1"/>
                </p:cNvGraphicFramePr>
                <p:nvPr>
                  <p:extLst>
                    <p:ext uri="{D42A27DB-BD31-4B8C-83A1-F6EECF244321}">
                      <p14:modId xmlns:p14="http://schemas.microsoft.com/office/powerpoint/2010/main" val="2216557827"/>
                    </p:ext>
                  </p:extLst>
                </p:nvPr>
              </p:nvGraphicFramePr>
              <p:xfrm>
                <a:off x="4343400" y="3776653"/>
                <a:ext cx="4572000" cy="2240583"/>
              </p:xfrm>
              <a:graphic>
                <a:graphicData uri="http://schemas.openxmlformats.org/presentationml/2006/ole">
                  <mc:AlternateContent>
                    <mc:Choice xmlns:v="urn:schemas-microsoft-com:vml" Requires="v">
                      <p:oleObj name="AxGlyph" r:id="rId9" imgW="239400" imgH="117360" progId="AxGlyph.Document">
                        <p:embed/>
                      </p:oleObj>
                    </mc:Choice>
                    <mc:Fallback>
                      <p:oleObj name="AxGlyph" r:id="rId9" imgW="239400" imgH="117360" progId="AxGlyph.Document">
                        <p:embed/>
                        <p:pic>
                          <p:nvPicPr>
                            <p:cNvPr id="0" name=""/>
                            <p:cNvPicPr/>
                            <p:nvPr/>
                          </p:nvPicPr>
                          <p:blipFill>
                            <a:blip r:embed="rId10"/>
                            <a:stretch>
                              <a:fillRect/>
                            </a:stretch>
                          </p:blipFill>
                          <p:spPr>
                            <a:xfrm>
                              <a:off x="4343400" y="3776653"/>
                              <a:ext cx="4572000" cy="2240583"/>
                            </a:xfrm>
                            <a:prstGeom prst="rect">
                              <a:avLst/>
                            </a:prstGeom>
                          </p:spPr>
                        </p:pic>
                      </p:oleObj>
                    </mc:Fallback>
                  </mc:AlternateContent>
                </a:graphicData>
              </a:graphic>
            </p:graphicFrame>
          </mc:Choice>
          <mc:Fallback xmlns="">
            <p:graphicFrame>
              <p:nvGraphicFramePr>
                <p:cNvPr id="9" name="对象 8"/>
                <p:cNvGraphicFramePr>
                  <a:graphicFrameLocks noChangeAspect="1"/>
                </p:cNvGraphicFramePr>
                <p:nvPr>
                  <p:extLst>
                    <p:ext uri="{D42A27DB-BD31-4B8C-83A1-F6EECF244321}">
                      <p14:modId xmlns:p14="http://schemas.microsoft.com/office/powerpoint/2010/main" val="2216557827"/>
                    </p:ext>
                  </p:extLst>
                </p:nvPr>
              </p:nvGraphicFramePr>
              <p:xfrm>
                <a:off x="4343400" y="3776653"/>
                <a:ext cx="4572000" cy="2240583"/>
              </p:xfrm>
              <a:graphic>
                <a:graphicData uri="http://schemas.openxmlformats.org/presentationml/2006/ole">
                  <mc:AlternateContent>
                    <mc:Choice xmlns:v="urn:schemas-microsoft-com:vml" Requires="v">
                      <p:oleObj spid="_x0000_s15711" name="AxGlyph" r:id="rId11" imgW="239400" imgH="117360" progId="AxGlyph.Document">
                        <p:embed/>
                      </p:oleObj>
                    </mc:Choice>
                    <mc:Fallback>
                      <p:oleObj name="AxGlyph" r:id="rId11" imgW="239400" imgH="117360" progId="AxGlyph.Document">
                        <p:embed/>
                        <p:pic>
                          <p:nvPicPr>
                            <p:cNvPr id="0" name=""/>
                            <p:cNvPicPr/>
                            <p:nvPr/>
                          </p:nvPicPr>
                          <p:blipFill>
                            <a:blip r:embed="rId12"/>
                            <a:stretch>
                              <a:fillRect/>
                            </a:stretch>
                          </p:blipFill>
                          <p:spPr>
                            <a:xfrm>
                              <a:off x="4343400" y="3776653"/>
                              <a:ext cx="4572000" cy="2240583"/>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12" name="文本框 11"/>
                <p:cNvSpPr txBox="1"/>
                <p:nvPr/>
              </p:nvSpPr>
              <p:spPr>
                <a:xfrm>
                  <a:off x="672488" y="5510302"/>
                  <a:ext cx="2773471" cy="375552"/>
                </a:xfrm>
                <a:prstGeom prst="rect">
                  <a:avLst/>
                </a:prstGeom>
                <a:noFill/>
              </p:spPr>
              <p:txBody>
                <a:bodyPr wrap="square" rtlCol="0">
                  <a:spAutoFit/>
                </a:bodyPr>
                <a:lstStyle/>
                <a:p>
                  <a:r>
                    <a:rPr lang="zh-CN" altLang="en-US" dirty="0">
                      <a:latin typeface="+mn-lt"/>
                    </a:rPr>
                    <a:t>向上传累积</a:t>
                  </a:r>
                  <a:r>
                    <a:rPr lang="zh-CN" altLang="en-US" dirty="0"/>
                    <a:t>效用（</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𝒅</m:t>
                          </m:r>
                        </m:e>
                        <m:sup>
                          <m:r>
                            <a:rPr lang="en-US" altLang="zh-CN" b="1" i="1" smtClean="0">
                              <a:latin typeface="Cambria Math" panose="02040503050406030204" pitchFamily="18" charset="0"/>
                            </a:rPr>
                            <m:t>𝟏𝟎𝟎</m:t>
                          </m:r>
                        </m:sup>
                      </m:sSup>
                    </m:oMath>
                  </a14:m>
                  <a:r>
                    <a:rPr lang="zh-CN" altLang="en-US" dirty="0"/>
                    <a:t>）</a:t>
                  </a:r>
                  <a:endParaRPr lang="zh-CN" altLang="en-US" dirty="0">
                    <a:latin typeface="+mn-lt"/>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672488" y="5510302"/>
                  <a:ext cx="2773471" cy="375552"/>
                </a:xfrm>
                <a:prstGeom prst="rect">
                  <a:avLst/>
                </a:prstGeom>
                <a:blipFill>
                  <a:blip r:embed="rId13"/>
                  <a:stretch>
                    <a:fillRect l="-1758" t="-11290" r="-440" b="-193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791200" y="5872848"/>
                  <a:ext cx="2590800" cy="375552"/>
                </a:xfrm>
                <a:prstGeom prst="rect">
                  <a:avLst/>
                </a:prstGeom>
                <a:noFill/>
              </p:spPr>
              <p:txBody>
                <a:bodyPr wrap="square" rtlCol="0">
                  <a:spAutoFit/>
                </a:bodyPr>
                <a:lstStyle/>
                <a:p>
                  <a:r>
                    <a:rPr lang="zh-CN" altLang="en-US" dirty="0">
                      <a:latin typeface="+mn-lt"/>
                    </a:rPr>
                    <a:t>二维小桶</a:t>
                  </a:r>
                  <a:r>
                    <a:rPr lang="zh-CN" altLang="en-US" dirty="0"/>
                    <a:t>传播（</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𝒅</m:t>
                          </m:r>
                        </m:e>
                        <m:sup>
                          <m:r>
                            <a:rPr lang="en-US" altLang="zh-CN" b="1" i="1" smtClean="0">
                              <a:latin typeface="Cambria Math" panose="02040503050406030204" pitchFamily="18" charset="0"/>
                            </a:rPr>
                            <m:t>𝟐</m:t>
                          </m:r>
                        </m:sup>
                      </m:sSup>
                    </m:oMath>
                  </a14:m>
                  <a:r>
                    <a:rPr lang="zh-CN" altLang="en-US" dirty="0"/>
                    <a:t>）</a:t>
                  </a:r>
                  <a:endParaRPr lang="zh-CN" altLang="en-US" dirty="0">
                    <a:latin typeface="+mn-lt"/>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791200" y="5872848"/>
                  <a:ext cx="2590800" cy="375552"/>
                </a:xfrm>
                <a:prstGeom prst="rect">
                  <a:avLst/>
                </a:prstGeom>
                <a:blipFill>
                  <a:blip r:embed="rId14"/>
                  <a:stretch>
                    <a:fillRect l="-2118" t="-13115" b="-2131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187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基于推理的非对称分布式约束优化求解算法</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AsymDPOP</a:t>
            </a:r>
            <a:r>
              <a:rPr lang="en-US" altLang="zh-CN"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305800" cy="3505200"/>
              </a:xfrm>
            </p:spPr>
            <p:txBody>
              <a:bodyPr/>
              <a:lstStyle/>
              <a:p>
                <a:pPr eaLnBrk="1" hangingPunct="1">
                  <a:lnSpc>
                    <a:spcPct val="130000"/>
                  </a:lnSpc>
                  <a:defRPr/>
                </a:pPr>
                <a:r>
                  <a:rPr lang="zh-CN" altLang="en-US" sz="2000" b="0" dirty="0">
                    <a:latin typeface="+mj-lt"/>
                    <a:ea typeface="宋体" panose="02010600030101010101" pitchFamily="2" charset="-122"/>
                  </a:rPr>
                  <a:t>多批次消元机制</a:t>
                </a:r>
                <a:r>
                  <a:rPr lang="en-US" altLang="zh-CN" sz="2000" b="0" dirty="0">
                    <a:latin typeface="+mj-lt"/>
                    <a:ea typeface="宋体" panose="02010600030101010101" pitchFamily="2" charset="-122"/>
                  </a:rPr>
                  <a:t> (MBES, Mini-Batch Estimation Scheme)</a:t>
                </a:r>
              </a:p>
              <a:p>
                <a:pPr lvl="1" eaLnBrk="1" hangingPunct="1">
                  <a:lnSpc>
                    <a:spcPct val="130000"/>
                  </a:lnSpc>
                  <a:defRPr/>
                </a:pPr>
                <a:r>
                  <a:rPr lang="zh-CN" altLang="en-US" sz="1800" dirty="0">
                    <a:latin typeface="+mj-lt"/>
                  </a:rPr>
                  <a:t>动机：执行消元操作（</a:t>
                </a:r>
                <a:r>
                  <a:rPr lang="zh-CN" altLang="en-US" sz="1800" dirty="0"/>
                  <a:t>对</a:t>
                </a:r>
                <a14:m>
                  <m:oMath xmlns:m="http://schemas.openxmlformats.org/officeDocument/2006/math">
                    <m:r>
                      <m:rPr>
                        <m:sty m:val="p"/>
                      </m:rPr>
                      <a:rPr lang="en-US" altLang="zh-CN" sz="1800" dirty="0">
                        <a:latin typeface="Cambria Math" panose="02040503050406030204" pitchFamily="18" charset="0"/>
                      </a:rPr>
                      <m:t>E</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𝑉</m:t>
                        </m:r>
                      </m:e>
                      <m:sub>
                        <m:r>
                          <a:rPr lang="en-US" altLang="zh-CN" sz="1800" b="0" i="1" dirty="0" smtClean="0">
                            <a:latin typeface="Cambria Math" panose="02040503050406030204" pitchFamily="18" charset="0"/>
                          </a:rPr>
                          <m:t>𝑖</m:t>
                        </m:r>
                      </m:sub>
                    </m:sSub>
                  </m:oMath>
                </a14:m>
                <a:r>
                  <a:rPr lang="zh-CN" altLang="en-US" sz="1800" dirty="0">
                    <a:latin typeface="+mj-lt"/>
                  </a:rPr>
                  <a:t>消元）时，需要指数级的操作数</a:t>
                </a:r>
                <a:endParaRPr lang="en-US" altLang="zh-CN" sz="1800" dirty="0">
                  <a:latin typeface="+mj-lt"/>
                </a:endParaRPr>
              </a:p>
              <a:p>
                <a:pPr lvl="1" eaLnBrk="1" hangingPunct="1">
                  <a:lnSpc>
                    <a:spcPct val="130000"/>
                  </a:lnSpc>
                  <a:defRPr/>
                </a:pPr>
                <a:r>
                  <a:rPr lang="zh-CN" altLang="en-US" sz="1800" dirty="0">
                    <a:latin typeface="+mj-lt"/>
                  </a:rPr>
                  <a:t>思路：将</a:t>
                </a:r>
                <a14:m>
                  <m:oMath xmlns:m="http://schemas.openxmlformats.org/officeDocument/2006/math">
                    <m:sSub>
                      <m:sSubPr>
                        <m:ctrlPr>
                          <a:rPr lang="en-US" altLang="zh-CN" sz="1800" i="1" dirty="0">
                            <a:latin typeface="Cambria Math" panose="02040503050406030204" pitchFamily="18" charset="0"/>
                          </a:rPr>
                        </m:ctrlPr>
                      </m:sSubPr>
                      <m:e>
                        <m:r>
                          <m:rPr>
                            <m:sty m:val="p"/>
                          </m:rPr>
                          <a:rPr lang="en-US" altLang="zh-CN" sz="1800" dirty="0">
                            <a:latin typeface="Cambria Math" panose="02040503050406030204" pitchFamily="18" charset="0"/>
                          </a:rPr>
                          <m:t>E</m:t>
                        </m:r>
                        <m:r>
                          <m:rPr>
                            <m:sty m:val="p"/>
                          </m:rPr>
                          <a:rPr lang="en-US" altLang="zh-CN" sz="1800" i="0" dirty="0">
                            <a:latin typeface="Cambria Math" panose="02040503050406030204" pitchFamily="18" charset="0"/>
                          </a:rPr>
                          <m:t>V</m:t>
                        </m:r>
                      </m:e>
                      <m:sub>
                        <m:r>
                          <a:rPr lang="en-US" altLang="zh-CN" sz="1800" b="0" i="1" dirty="0" smtClean="0">
                            <a:latin typeface="Cambria Math" panose="02040503050406030204" pitchFamily="18" charset="0"/>
                          </a:rPr>
                          <m:t>𝑖</m:t>
                        </m:r>
                      </m:sub>
                    </m:sSub>
                  </m:oMath>
                </a14:m>
                <a:r>
                  <a:rPr lang="zh-CN" altLang="en-US" sz="1800" dirty="0">
                    <a:latin typeface="+mj-lt"/>
                  </a:rPr>
                  <a:t>分解为多个集合，分批次进行消元</a:t>
                </a:r>
                <a:r>
                  <a:rPr lang="zh-CN" altLang="en-US" sz="1800" dirty="0"/>
                  <a:t>（时间与空间的折中）</a:t>
                </a: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marL="471487" lvl="1" indent="0" eaLnBrk="1" hangingPunct="1">
                  <a:lnSpc>
                    <a:spcPct val="130000"/>
                  </a:lnSpc>
                  <a:buNone/>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a:p>
                <a:pPr lvl="1" eaLnBrk="1" hangingPunct="1">
                  <a:lnSpc>
                    <a:spcPct val="130000"/>
                  </a:lnSpc>
                  <a:defRPr/>
                </a:pPr>
                <a:endParaRPr lang="en-US" altLang="zh-CN" sz="1800" dirty="0">
                  <a:latin typeface="+mj-lt"/>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305800" cy="3505200"/>
              </a:xfrm>
              <a:blipFill>
                <a:blip r:embed="rId4"/>
                <a:stretch>
                  <a:fillRect l="-660"/>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12"/>
          <p:cNvGrpSpPr/>
          <p:nvPr/>
        </p:nvGrpSpPr>
        <p:grpSpPr>
          <a:xfrm>
            <a:off x="924830" y="2895600"/>
            <a:ext cx="7675340" cy="3450641"/>
            <a:chOff x="971550" y="2789765"/>
            <a:chExt cx="7675340" cy="3450641"/>
          </a:xfrm>
        </p:grpSpPr>
        <p:grpSp>
          <p:nvGrpSpPr>
            <p:cNvPr id="7" name="组合 6"/>
            <p:cNvGrpSpPr/>
            <p:nvPr/>
          </p:nvGrpSpPr>
          <p:grpSpPr>
            <a:xfrm>
              <a:off x="2208629" y="2789765"/>
              <a:ext cx="4801771" cy="3398805"/>
              <a:chOff x="2208629" y="2789765"/>
              <a:chExt cx="4801771" cy="3398805"/>
            </a:xfrm>
          </p:grpSpPr>
          <mc:AlternateContent xmlns:mc="http://schemas.openxmlformats.org/markup-compatibility/2006" xmlns:a14="http://schemas.microsoft.com/office/drawing/2010/main">
            <mc:Choice Requires="a14">
              <p:graphicFrame>
                <p:nvGraphicFramePr>
                  <p:cNvPr id="10" name="对象 9"/>
                  <p:cNvGraphicFramePr>
                    <a:graphicFrameLocks noChangeAspect="1"/>
                  </p:cNvGraphicFramePr>
                  <p:nvPr>
                    <p:extLst>
                      <p:ext uri="{D42A27DB-BD31-4B8C-83A1-F6EECF244321}">
                        <p14:modId xmlns:p14="http://schemas.microsoft.com/office/powerpoint/2010/main" val="2536438288"/>
                      </p:ext>
                    </p:extLst>
                  </p:nvPr>
                </p:nvGraphicFramePr>
                <p:xfrm>
                  <a:off x="2208629" y="2789765"/>
                  <a:ext cx="4731638" cy="2318816"/>
                </p:xfrm>
                <a:graphic>
                  <a:graphicData uri="http://schemas.openxmlformats.org/presentationml/2006/ole">
                    <mc:AlternateContent>
                      <mc:Choice xmlns:v="urn:schemas-microsoft-com:vml" Requires="v">
                        <p:oleObj name="AxGlyph" r:id="rId5" imgW="239400" imgH="117360" progId="AxGlyph.Document">
                          <p:embed/>
                        </p:oleObj>
                      </mc:Choice>
                      <mc:Fallback>
                        <p:oleObj name="AxGlyph" r:id="rId5" imgW="239400" imgH="117360" progId="AxGlyph.Document">
                          <p:embed/>
                          <p:pic>
                            <p:nvPicPr>
                              <p:cNvPr id="9" name="对象 8"/>
                              <p:cNvPicPr/>
                              <p:nvPr/>
                            </p:nvPicPr>
                            <p:blipFill>
                              <a:blip r:embed="rId6"/>
                              <a:stretch>
                                <a:fillRect/>
                              </a:stretch>
                            </p:blipFill>
                            <p:spPr>
                              <a:xfrm>
                                <a:off x="2208629" y="2789765"/>
                                <a:ext cx="4731638" cy="2318816"/>
                              </a:xfrm>
                              <a:prstGeom prst="rect">
                                <a:avLst/>
                              </a:prstGeom>
                            </p:spPr>
                          </p:pic>
                        </p:oleObj>
                      </mc:Fallback>
                    </mc:AlternateContent>
                  </a:graphicData>
                </a:graphic>
              </p:graphicFrame>
            </mc:Choice>
            <mc:Fallback xmlns="">
              <p:graphicFrame>
                <p:nvGraphicFramePr>
                  <p:cNvPr id="10" name="对象 9"/>
                  <p:cNvGraphicFramePr>
                    <a:graphicFrameLocks noChangeAspect="1"/>
                  </p:cNvGraphicFramePr>
                  <p:nvPr>
                    <p:extLst>
                      <p:ext uri="{D42A27DB-BD31-4B8C-83A1-F6EECF244321}">
                        <p14:modId xmlns:p14="http://schemas.microsoft.com/office/powerpoint/2010/main" val="995995761"/>
                      </p:ext>
                    </p:extLst>
                  </p:nvPr>
                </p:nvGraphicFramePr>
                <p:xfrm>
                  <a:off x="2208629" y="2789765"/>
                  <a:ext cx="4731638" cy="2318816"/>
                </p:xfrm>
                <a:graphic>
                  <a:graphicData uri="http://schemas.openxmlformats.org/presentationml/2006/ole">
                    <mc:AlternateContent>
                      <mc:Choice xmlns:v="urn:schemas-microsoft-com:vml" Requires="v">
                        <p:oleObj spid="_x0000_s18233" name="AxGlyph" r:id="rId7" imgW="239400" imgH="117360" progId="AxGlyph.Document">
                          <p:embed/>
                        </p:oleObj>
                      </mc:Choice>
                      <mc:Fallback>
                        <p:oleObj name="AxGlyph" r:id="rId7" imgW="239400" imgH="117360" progId="AxGlyph.Document">
                          <p:embed/>
                          <p:pic>
                            <p:nvPicPr>
                              <p:cNvPr id="9" name="对象 8"/>
                              <p:cNvPicPr/>
                              <p:nvPr/>
                            </p:nvPicPr>
                            <p:blipFill>
                              <a:blip r:embed="rId8"/>
                              <a:stretch>
                                <a:fillRect/>
                              </a:stretch>
                            </p:blipFill>
                            <p:spPr>
                              <a:xfrm>
                                <a:off x="2208629" y="2789765"/>
                                <a:ext cx="4731638" cy="2318816"/>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4" name="对象 3"/>
                  <p:cNvGraphicFramePr>
                    <a:graphicFrameLocks noChangeAspect="1"/>
                  </p:cNvGraphicFramePr>
                  <p:nvPr>
                    <p:extLst>
                      <p:ext uri="{D42A27DB-BD31-4B8C-83A1-F6EECF244321}">
                        <p14:modId xmlns:p14="http://schemas.microsoft.com/office/powerpoint/2010/main" val="2739399378"/>
                      </p:ext>
                    </p:extLst>
                  </p:nvPr>
                </p:nvGraphicFramePr>
                <p:xfrm>
                  <a:off x="2743200" y="5029200"/>
                  <a:ext cx="3657600" cy="541214"/>
                </p:xfrm>
                <a:graphic>
                  <a:graphicData uri="http://schemas.openxmlformats.org/presentationml/2006/ole">
                    <mc:AlternateContent>
                      <mc:Choice xmlns:v="urn:schemas-microsoft-com:vml" Requires="v">
                        <p:oleObj name="AxMath" r:id="rId9" imgW="2306880" imgH="340920" progId="Equation.AxMath">
                          <p:embed/>
                        </p:oleObj>
                      </mc:Choice>
                      <mc:Fallback>
                        <p:oleObj name="AxMath" r:id="rId9" imgW="2306880" imgH="340920" progId="Equation.AxMath">
                          <p:embed/>
                          <p:pic>
                            <p:nvPicPr>
                              <p:cNvPr id="0" name=""/>
                              <p:cNvPicPr/>
                              <p:nvPr/>
                            </p:nvPicPr>
                            <p:blipFill>
                              <a:blip r:embed="rId10"/>
                              <a:stretch>
                                <a:fillRect/>
                              </a:stretch>
                            </p:blipFill>
                            <p:spPr>
                              <a:xfrm>
                                <a:off x="2743200" y="5029200"/>
                                <a:ext cx="3657600" cy="541214"/>
                              </a:xfrm>
                              <a:prstGeom prst="rect">
                                <a:avLst/>
                              </a:prstGeom>
                            </p:spPr>
                          </p:pic>
                        </p:oleObj>
                      </mc:Fallback>
                    </mc:AlternateContent>
                  </a:graphicData>
                </a:graphic>
              </p:graphicFrame>
            </mc:Choice>
            <mc:Fallback xmlns="">
              <p:graphicFrame>
                <p:nvGraphicFramePr>
                  <p:cNvPr id="4" name="对象 3"/>
                  <p:cNvGraphicFramePr>
                    <a:graphicFrameLocks noChangeAspect="1"/>
                  </p:cNvGraphicFramePr>
                  <p:nvPr>
                    <p:extLst>
                      <p:ext uri="{D42A27DB-BD31-4B8C-83A1-F6EECF244321}">
                        <p14:modId xmlns:p14="http://schemas.microsoft.com/office/powerpoint/2010/main" val="2739399378"/>
                      </p:ext>
                    </p:extLst>
                  </p:nvPr>
                </p:nvGraphicFramePr>
                <p:xfrm>
                  <a:off x="2743200" y="5029200"/>
                  <a:ext cx="3657600" cy="541214"/>
                </p:xfrm>
                <a:graphic>
                  <a:graphicData uri="http://schemas.openxmlformats.org/presentationml/2006/ole">
                    <mc:AlternateContent>
                      <mc:Choice xmlns:v="urn:schemas-microsoft-com:vml" Requires="v">
                        <p:oleObj spid="_x0000_s18234" name="AxMath" r:id="rId11" imgW="2306880" imgH="340920" progId="Equation.AxMath">
                          <p:embed/>
                        </p:oleObj>
                      </mc:Choice>
                      <mc:Fallback>
                        <p:oleObj name="AxMath" r:id="rId11" imgW="2306880" imgH="340920" progId="Equation.AxMath">
                          <p:embed/>
                          <p:pic>
                            <p:nvPicPr>
                              <p:cNvPr id="0" name=""/>
                              <p:cNvPicPr/>
                              <p:nvPr/>
                            </p:nvPicPr>
                            <p:blipFill>
                              <a:blip r:embed="rId12"/>
                              <a:stretch>
                                <a:fillRect/>
                              </a:stretch>
                            </p:blipFill>
                            <p:spPr>
                              <a:xfrm>
                                <a:off x="2743200" y="5029200"/>
                                <a:ext cx="3657600" cy="541214"/>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2" name="对象 11"/>
                  <p:cNvGraphicFramePr>
                    <a:graphicFrameLocks noChangeAspect="1"/>
                  </p:cNvGraphicFramePr>
                  <p:nvPr>
                    <p:extLst>
                      <p:ext uri="{D42A27DB-BD31-4B8C-83A1-F6EECF244321}">
                        <p14:modId xmlns:p14="http://schemas.microsoft.com/office/powerpoint/2010/main" val="1467669722"/>
                      </p:ext>
                    </p:extLst>
                  </p:nvPr>
                </p:nvGraphicFramePr>
                <p:xfrm>
                  <a:off x="2663381" y="5515730"/>
                  <a:ext cx="4347019" cy="672840"/>
                </p:xfrm>
                <a:graphic>
                  <a:graphicData uri="http://schemas.openxmlformats.org/presentationml/2006/ole">
                    <mc:AlternateContent>
                      <mc:Choice xmlns:v="urn:schemas-microsoft-com:vml" Requires="v">
                        <p:oleObj name="AxMath" r:id="rId13" imgW="2914560" imgH="450360" progId="Equation.AxMath">
                          <p:embed/>
                        </p:oleObj>
                      </mc:Choice>
                      <mc:Fallback>
                        <p:oleObj name="AxMath" r:id="rId13" imgW="2914560" imgH="450360" progId="Equation.AxMath">
                          <p:embed/>
                          <p:pic>
                            <p:nvPicPr>
                              <p:cNvPr id="4" name="对象 3"/>
                              <p:cNvPicPr/>
                              <p:nvPr/>
                            </p:nvPicPr>
                            <p:blipFill>
                              <a:blip r:embed="rId14"/>
                              <a:stretch>
                                <a:fillRect/>
                              </a:stretch>
                            </p:blipFill>
                            <p:spPr>
                              <a:xfrm>
                                <a:off x="2663381" y="5515730"/>
                                <a:ext cx="4347019" cy="672840"/>
                              </a:xfrm>
                              <a:prstGeom prst="rect">
                                <a:avLst/>
                              </a:prstGeom>
                            </p:spPr>
                          </p:pic>
                        </p:oleObj>
                      </mc:Fallback>
                    </mc:AlternateContent>
                  </a:graphicData>
                </a:graphic>
              </p:graphicFrame>
            </mc:Choice>
            <mc:Fallback xmlns="">
              <p:graphicFrame>
                <p:nvGraphicFramePr>
                  <p:cNvPr id="12" name="对象 11"/>
                  <p:cNvGraphicFramePr>
                    <a:graphicFrameLocks noChangeAspect="1"/>
                  </p:cNvGraphicFramePr>
                  <p:nvPr>
                    <p:extLst>
                      <p:ext uri="{D42A27DB-BD31-4B8C-83A1-F6EECF244321}">
                        <p14:modId xmlns:p14="http://schemas.microsoft.com/office/powerpoint/2010/main" val="1467669722"/>
                      </p:ext>
                    </p:extLst>
                  </p:nvPr>
                </p:nvGraphicFramePr>
                <p:xfrm>
                  <a:off x="2663381" y="5515730"/>
                  <a:ext cx="4347019" cy="672840"/>
                </p:xfrm>
                <a:graphic>
                  <a:graphicData uri="http://schemas.openxmlformats.org/presentationml/2006/ole">
                    <mc:AlternateContent>
                      <mc:Choice xmlns:v="urn:schemas-microsoft-com:vml" Requires="v">
                        <p:oleObj spid="_x0000_s18235" name="AxMath" r:id="rId15" imgW="2914560" imgH="450360" progId="Equation.AxMath">
                          <p:embed/>
                        </p:oleObj>
                      </mc:Choice>
                      <mc:Fallback>
                        <p:oleObj name="AxMath" r:id="rId15" imgW="2914560" imgH="450360" progId="Equation.AxMath">
                          <p:embed/>
                          <p:pic>
                            <p:nvPicPr>
                              <p:cNvPr id="4" name="对象 3"/>
                              <p:cNvPicPr/>
                              <p:nvPr/>
                            </p:nvPicPr>
                            <p:blipFill>
                              <a:blip r:embed="rId16"/>
                              <a:stretch>
                                <a:fillRect/>
                              </a:stretch>
                            </p:blipFill>
                            <p:spPr>
                              <a:xfrm>
                                <a:off x="2663381" y="5515730"/>
                                <a:ext cx="4347019" cy="672840"/>
                              </a:xfrm>
                              <a:prstGeom prst="rect">
                                <a:avLst/>
                              </a:prstGeom>
                            </p:spPr>
                          </p:pic>
                        </p:oleObj>
                      </mc:Fallback>
                    </mc:AlternateContent>
                  </a:graphicData>
                </a:graphic>
              </p:graphicFrame>
            </mc:Fallback>
          </mc:AlternateContent>
        </p:grpSp>
        <p:grpSp>
          <p:nvGrpSpPr>
            <p:cNvPr id="9" name="组合 8"/>
            <p:cNvGrpSpPr/>
            <p:nvPr/>
          </p:nvGrpSpPr>
          <p:grpSpPr>
            <a:xfrm>
              <a:off x="971550" y="5068669"/>
              <a:ext cx="7675340" cy="1171737"/>
              <a:chOff x="971550" y="5068669"/>
              <a:chExt cx="7675340" cy="1171737"/>
            </a:xfrm>
          </p:grpSpPr>
          <mc:AlternateContent xmlns:mc="http://schemas.openxmlformats.org/markup-compatibility/2006" xmlns:a14="http://schemas.microsoft.com/office/drawing/2010/main">
            <mc:Choice Requires="a14">
              <p:sp>
                <p:nvSpPr>
                  <p:cNvPr id="15" name="文本框 14"/>
                  <p:cNvSpPr txBox="1"/>
                  <p:nvPr/>
                </p:nvSpPr>
                <p:spPr>
                  <a:xfrm>
                    <a:off x="971550" y="5570414"/>
                    <a:ext cx="7620000" cy="669992"/>
                  </a:xfrm>
                  <a:prstGeom prst="rect">
                    <a:avLst/>
                  </a:prstGeom>
                  <a:noFill/>
                </p:spPr>
                <p:txBody>
                  <a:bodyPr wrap="square" rtlCol="0">
                    <a:spAutoFit/>
                  </a:bodyPr>
                  <a:lstStyle/>
                  <a:p>
                    <a:pPr marL="0" lvl="1"/>
                    <a:r>
                      <a:rPr lang="zh-CN" altLang="en-US" dirty="0"/>
                      <a:t>分批次消元：                                                             （</a:t>
                    </a:r>
                    <a14:m>
                      <m:oMath xmlns:m="http://schemas.openxmlformats.org/officeDocument/2006/math">
                        <m:r>
                          <m:rPr>
                            <m:sty m:val="p"/>
                          </m:rPr>
                          <a:rPr lang="en-US" altLang="zh-CN" dirty="0">
                            <a:latin typeface="Cambria Math" panose="02040503050406030204" pitchFamily="18" charset="0"/>
                          </a:rPr>
                          <m:t>O</m:t>
                        </m:r>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𝑑</m:t>
                            </m:r>
                          </m:e>
                          <m:sup>
                            <m:r>
                              <a:rPr lang="en-US" altLang="zh-CN" b="0" i="1" dirty="0" smtClean="0">
                                <a:latin typeface="Cambria Math" panose="02040503050406030204" pitchFamily="18" charset="0"/>
                              </a:rPr>
                              <m:t>3</m:t>
                            </m:r>
                          </m:sup>
                        </m:sSup>
                        <m:r>
                          <a:rPr lang="en-US" altLang="zh-CN" dirty="0">
                            <a:latin typeface="Cambria Math" panose="02040503050406030204" pitchFamily="18" charset="0"/>
                          </a:rPr>
                          <m:t>)</m:t>
                        </m:r>
                      </m:oMath>
                    </a14:m>
                    <a:r>
                      <a:rPr lang="zh-CN" altLang="en-US" dirty="0"/>
                      <a:t> ）</a:t>
                    </a:r>
                    <a:endParaRPr lang="en-US" altLang="zh-CN" dirty="0"/>
                  </a:p>
                  <a:p>
                    <a:r>
                      <a:rPr lang="zh-CN" altLang="en-US" dirty="0"/>
                      <a:t>                                      </a:t>
                    </a:r>
                  </a:p>
                </p:txBody>
              </p:sp>
            </mc:Choice>
            <mc:Fallback xmlns="">
              <p:sp>
                <p:nvSpPr>
                  <p:cNvPr id="15" name="文本框 14"/>
                  <p:cNvSpPr txBox="1">
                    <a:spLocks noRot="1" noChangeAspect="1" noMove="1" noResize="1" noEditPoints="1" noAdjustHandles="1" noChangeArrowheads="1" noChangeShapeType="1" noTextEdit="1"/>
                  </p:cNvSpPr>
                  <p:nvPr/>
                </p:nvSpPr>
                <p:spPr>
                  <a:xfrm>
                    <a:off x="971550" y="5570414"/>
                    <a:ext cx="7620000" cy="669992"/>
                  </a:xfrm>
                  <a:prstGeom prst="rect">
                    <a:avLst/>
                  </a:prstGeom>
                  <a:blipFill>
                    <a:blip r:embed="rId17"/>
                    <a:stretch>
                      <a:fillRect l="-720" t="-6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026890" y="5068669"/>
                    <a:ext cx="7620000" cy="646331"/>
                  </a:xfrm>
                  <a:prstGeom prst="rect">
                    <a:avLst/>
                  </a:prstGeom>
                  <a:noFill/>
                </p:spPr>
                <p:txBody>
                  <a:bodyPr wrap="square" rtlCol="0">
                    <a:spAutoFit/>
                  </a:bodyPr>
                  <a:lstStyle/>
                  <a:p>
                    <a:pPr marL="0" lvl="1"/>
                    <a:r>
                      <a:rPr lang="zh-CN" altLang="en-US" dirty="0"/>
                      <a:t>一次消元：                                                               （</a:t>
                    </a:r>
                    <a14:m>
                      <m:oMath xmlns:m="http://schemas.openxmlformats.org/officeDocument/2006/math">
                        <m:r>
                          <m:rPr>
                            <m:sty m:val="p"/>
                          </m:rPr>
                          <a:rPr lang="en-US" altLang="zh-CN" dirty="0">
                            <a:latin typeface="Cambria Math" panose="02040503050406030204" pitchFamily="18" charset="0"/>
                          </a:rPr>
                          <m:t>O</m:t>
                        </m:r>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𝑑</m:t>
                            </m:r>
                          </m:e>
                          <m:sup>
                            <m:r>
                              <a:rPr lang="en-US" altLang="zh-CN" i="1" dirty="0">
                                <a:latin typeface="Cambria Math" panose="02040503050406030204" pitchFamily="18" charset="0"/>
                              </a:rPr>
                              <m:t>1</m:t>
                            </m:r>
                            <m:r>
                              <a:rPr lang="en-US" altLang="zh-CN" b="0" i="1" dirty="0">
                                <a:latin typeface="Cambria Math" panose="02040503050406030204" pitchFamily="18" charset="0"/>
                              </a:rPr>
                              <m:t>00</m:t>
                            </m:r>
                          </m:sup>
                        </m:sSup>
                        <m:r>
                          <a:rPr lang="en-US" altLang="zh-CN" dirty="0">
                            <a:latin typeface="Cambria Math" panose="02040503050406030204" pitchFamily="18" charset="0"/>
                          </a:rPr>
                          <m:t>)</m:t>
                        </m:r>
                      </m:oMath>
                    </a14:m>
                    <a:r>
                      <a:rPr lang="zh-CN" altLang="en-US" dirty="0"/>
                      <a:t> ）</a:t>
                    </a:r>
                    <a:endParaRPr lang="en-US" altLang="zh-CN" dirty="0"/>
                  </a:p>
                  <a:p>
                    <a:r>
                      <a:rPr lang="zh-CN" altLang="en-US" dirty="0"/>
                      <a:t>                                      </a:t>
                    </a:r>
                  </a:p>
                </p:txBody>
              </p:sp>
            </mc:Choice>
            <mc:Fallback xmlns="">
              <p:sp>
                <p:nvSpPr>
                  <p:cNvPr id="6" name="文本框 5"/>
                  <p:cNvSpPr txBox="1">
                    <a:spLocks noRot="1" noChangeAspect="1" noMove="1" noResize="1" noEditPoints="1" noAdjustHandles="1" noChangeArrowheads="1" noChangeShapeType="1" noTextEdit="1"/>
                  </p:cNvSpPr>
                  <p:nvPr/>
                </p:nvSpPr>
                <p:spPr>
                  <a:xfrm>
                    <a:off x="1026890" y="5068669"/>
                    <a:ext cx="7620000" cy="646331"/>
                  </a:xfrm>
                  <a:prstGeom prst="rect">
                    <a:avLst/>
                  </a:prstGeom>
                  <a:blipFill>
                    <a:blip r:embed="rId18"/>
                    <a:stretch>
                      <a:fillRect l="-720" t="-7547"/>
                    </a:stretch>
                  </a:blipFill>
                </p:spPr>
                <p:txBody>
                  <a:bodyPr/>
                  <a:lstStyle/>
                  <a:p>
                    <a:r>
                      <a:rPr lang="zh-CN" altLang="en-US">
                        <a:noFill/>
                      </a:rPr>
                      <a:t> </a:t>
                    </a:r>
                  </a:p>
                </p:txBody>
              </p:sp>
            </mc:Fallback>
          </mc:AlternateContent>
        </p:grpSp>
      </p:grpSp>
    </p:spTree>
    <p:extLst>
      <p:ext uri="{BB962C8B-B14F-4D97-AF65-F5344CB8AC3E}">
        <p14:creationId xmlns:p14="http://schemas.microsoft.com/office/powerpoint/2010/main" val="410511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077200" cy="5181600"/>
              </a:xfrm>
            </p:spPr>
            <p:txBody>
              <a:bodyPr/>
              <a:lstStyle/>
              <a:p>
                <a:pPr eaLnBrk="1" hangingPunct="1">
                  <a:lnSpc>
                    <a:spcPct val="130000"/>
                  </a:lnSpc>
                  <a:defRPr/>
                </a:pPr>
                <a:r>
                  <a:rPr lang="zh-CN" altLang="en-US" sz="2000" b="0" dirty="0">
                    <a:latin typeface="+mj-lt"/>
                    <a:ea typeface="宋体" panose="02010600030101010101" pitchFamily="2" charset="-122"/>
                  </a:rPr>
                  <a:t>定理</a:t>
                </a:r>
                <a:r>
                  <a:rPr lang="en-US" altLang="zh-CN" sz="2000" b="0" dirty="0">
                    <a:latin typeface="+mj-lt"/>
                    <a:ea typeface="宋体" panose="02010600030101010101" pitchFamily="2" charset="-122"/>
                  </a:rPr>
                  <a:t>1</a:t>
                </a:r>
                <a:r>
                  <a:rPr lang="zh-CN" altLang="en-US" sz="2000" b="0" dirty="0">
                    <a:latin typeface="+mj-lt"/>
                    <a:ea typeface="宋体" panose="02010600030101010101" pitchFamily="2" charset="-122"/>
                  </a:rPr>
                  <a:t>：</a:t>
                </a:r>
                <a:r>
                  <a:rPr lang="en-US" altLang="zh-CN" sz="2000" b="0" dirty="0" err="1">
                    <a:latin typeface="+mj-lt"/>
                    <a:ea typeface="宋体" panose="02010600030101010101" pitchFamily="2" charset="-122"/>
                  </a:rPr>
                  <a:t>AsymDPOP</a:t>
                </a:r>
                <a:r>
                  <a:rPr lang="zh-CN" altLang="en-US" sz="2000" b="0" dirty="0">
                    <a:latin typeface="+mj-lt"/>
                    <a:ea typeface="楷体" panose="02010609060101010101" pitchFamily="49" charset="-122"/>
                  </a:rPr>
                  <a:t>算法最大消息维度为</a:t>
                </a:r>
                <a14:m>
                  <m:oMath xmlns:m="http://schemas.openxmlformats.org/officeDocument/2006/math">
                    <m:d>
                      <m:dPr>
                        <m:begChr m:val="|"/>
                        <m:endChr m:val="|"/>
                        <m:ctrlPr>
                          <a:rPr lang="en-US" altLang="zh-CN" sz="2000" b="0" i="1" dirty="0">
                            <a:latin typeface="Cambria Math" panose="02040503050406030204" pitchFamily="18" charset="0"/>
                            <a:ea typeface="楷体" panose="02010609060101010101" pitchFamily="49" charset="-122"/>
                          </a:rPr>
                        </m:ctrlPr>
                      </m:dPr>
                      <m:e>
                        <m:r>
                          <a:rPr lang="en-US" altLang="zh-CN" sz="2000" b="0" dirty="0">
                            <a:latin typeface="Cambria Math" panose="02040503050406030204" pitchFamily="18" charset="0"/>
                            <a:ea typeface="楷体" panose="02010609060101010101" pitchFamily="49" charset="-122"/>
                          </a:rPr>
                          <m:t>𝑆𝑒𝑝</m:t>
                        </m:r>
                        <m:d>
                          <m:dPr>
                            <m:ctrlPr>
                              <a:rPr lang="en-US" altLang="zh-CN" sz="2000" b="0" i="1" dirty="0">
                                <a:latin typeface="Cambria Math" panose="02040503050406030204" pitchFamily="18" charset="0"/>
                                <a:ea typeface="楷体" panose="02010609060101010101" pitchFamily="49" charset="-122"/>
                              </a:rPr>
                            </m:ctrlPr>
                          </m:dPr>
                          <m:e>
                            <m:sSub>
                              <m:sSubPr>
                                <m:ctrlPr>
                                  <a:rPr lang="en-US" altLang="zh-CN" sz="2000" b="0" i="1" dirty="0">
                                    <a:latin typeface="Cambria Math" panose="02040503050406030204" pitchFamily="18" charset="0"/>
                                    <a:ea typeface="楷体" panose="02010609060101010101" pitchFamily="49" charset="-122"/>
                                  </a:rPr>
                                </m:ctrlPr>
                              </m:sSubPr>
                              <m:e>
                                <m:r>
                                  <a:rPr lang="en-US" altLang="zh-CN" sz="2000" b="0" dirty="0">
                                    <a:latin typeface="Cambria Math" panose="02040503050406030204" pitchFamily="18" charset="0"/>
                                    <a:ea typeface="楷体" panose="02010609060101010101" pitchFamily="49" charset="-122"/>
                                  </a:rPr>
                                  <m:t>𝑎</m:t>
                                </m:r>
                              </m:e>
                              <m:sub>
                                <m:r>
                                  <a:rPr lang="en-US" altLang="zh-CN" sz="2000" b="0" dirty="0">
                                    <a:latin typeface="Cambria Math" panose="02040503050406030204" pitchFamily="18" charset="0"/>
                                    <a:ea typeface="楷体" panose="02010609060101010101" pitchFamily="49" charset="-122"/>
                                  </a:rPr>
                                  <m:t>𝑖</m:t>
                                </m:r>
                              </m:sub>
                            </m:sSub>
                          </m:e>
                        </m:d>
                      </m:e>
                    </m:d>
                    <m:r>
                      <a:rPr lang="en-US" altLang="zh-CN" sz="2000" b="0" i="1" dirty="0" smtClean="0">
                        <a:latin typeface="Cambria Math" panose="02040503050406030204" pitchFamily="18" charset="0"/>
                        <a:ea typeface="楷体" panose="02010609060101010101" pitchFamily="49" charset="-122"/>
                      </a:rPr>
                      <m:t>+</m:t>
                    </m:r>
                    <m:d>
                      <m:dPr>
                        <m:begChr m:val="|"/>
                        <m:endChr m:val="|"/>
                        <m:ctrlPr>
                          <a:rPr lang="en-US" altLang="zh-CN" sz="2000" b="0" i="1" dirty="0">
                            <a:latin typeface="Cambria Math" panose="02040503050406030204" pitchFamily="18" charset="0"/>
                            <a:ea typeface="楷体" panose="02010609060101010101" pitchFamily="49" charset="-122"/>
                          </a:rPr>
                        </m:ctrlPr>
                      </m:dPr>
                      <m:e>
                        <m:r>
                          <a:rPr lang="en-US" altLang="zh-CN" sz="2000" b="0" i="1" dirty="0" smtClean="0">
                            <a:latin typeface="Cambria Math" panose="02040503050406030204" pitchFamily="18" charset="0"/>
                            <a:ea typeface="楷体" panose="02010609060101010101" pitchFamily="49" charset="-122"/>
                          </a:rPr>
                          <m:t>𝐼𝐷</m:t>
                        </m:r>
                        <m:d>
                          <m:dPr>
                            <m:ctrlPr>
                              <a:rPr lang="en-US" altLang="zh-CN" sz="2000" b="0" i="1" dirty="0">
                                <a:latin typeface="Cambria Math" panose="02040503050406030204" pitchFamily="18" charset="0"/>
                                <a:ea typeface="楷体" panose="02010609060101010101" pitchFamily="49" charset="-122"/>
                              </a:rPr>
                            </m:ctrlPr>
                          </m:dPr>
                          <m:e>
                            <m:sSub>
                              <m:sSubPr>
                                <m:ctrlPr>
                                  <a:rPr lang="en-US" altLang="zh-CN" sz="2000" b="0" i="1" dirty="0">
                                    <a:latin typeface="Cambria Math" panose="02040503050406030204" pitchFamily="18" charset="0"/>
                                    <a:ea typeface="楷体" panose="02010609060101010101" pitchFamily="49" charset="-122"/>
                                  </a:rPr>
                                </m:ctrlPr>
                              </m:sSubPr>
                              <m:e>
                                <m:r>
                                  <a:rPr lang="en-US" altLang="zh-CN" sz="2000" b="0" dirty="0">
                                    <a:latin typeface="Cambria Math" panose="02040503050406030204" pitchFamily="18" charset="0"/>
                                    <a:ea typeface="楷体" panose="02010609060101010101" pitchFamily="49" charset="-122"/>
                                  </a:rPr>
                                  <m:t>𝑎</m:t>
                                </m:r>
                              </m:e>
                              <m:sub>
                                <m:r>
                                  <a:rPr lang="en-US" altLang="zh-CN" sz="2000" b="0" dirty="0">
                                    <a:latin typeface="Cambria Math" panose="02040503050406030204" pitchFamily="18" charset="0"/>
                                    <a:ea typeface="楷体" panose="02010609060101010101" pitchFamily="49" charset="-122"/>
                                  </a:rPr>
                                  <m:t>𝑖</m:t>
                                </m:r>
                              </m:sub>
                            </m:sSub>
                          </m:e>
                        </m:d>
                      </m:e>
                    </m:d>
                  </m:oMath>
                </a14:m>
                <a:r>
                  <a:rPr lang="en-US" altLang="zh-CN" sz="2000" b="0" dirty="0">
                    <a:latin typeface="+mj-lt"/>
                    <a:ea typeface="楷体" panose="02010609060101010101" pitchFamily="49" charset="-122"/>
                  </a:rPr>
                  <a:t>+1</a:t>
                </a:r>
              </a:p>
              <a:p>
                <a:pPr lvl="1" eaLnBrk="1" hangingPunct="1">
                  <a:lnSpc>
                    <a:spcPct val="130000"/>
                  </a:lnSpc>
                  <a:defRPr/>
                </a:pPr>
                <a:r>
                  <a:rPr lang="zh-CN" altLang="en-US" sz="1800" dirty="0">
                    <a:latin typeface="+mj-lt"/>
                  </a:rPr>
                  <a:t>该定理给出了</a:t>
                </a:r>
                <a:r>
                  <a:rPr lang="en-US" altLang="zh-CN" sz="1800" dirty="0" err="1"/>
                  <a:t>AsymDPOP</a:t>
                </a:r>
                <a:r>
                  <a:rPr lang="zh-CN" altLang="en-US" sz="1800" dirty="0"/>
                  <a:t>算法空间复杂度与伪树拓扑结构关系</a:t>
                </a:r>
                <a:endParaRPr lang="en-US" altLang="zh-CN" sz="1800" b="0" dirty="0">
                  <a:latin typeface="+mj-lt"/>
                </a:endParaRPr>
              </a:p>
              <a:p>
                <a:pPr eaLnBrk="1" hangingPunct="1">
                  <a:lnSpc>
                    <a:spcPct val="130000"/>
                  </a:lnSpc>
                  <a:defRPr/>
                </a:pPr>
                <a:r>
                  <a:rPr lang="zh-CN" altLang="en-US" sz="2000" b="0" dirty="0">
                    <a:ea typeface="宋体" panose="02010600030101010101" pitchFamily="2" charset="-122"/>
                  </a:rPr>
                  <a:t>性质</a:t>
                </a:r>
                <a:r>
                  <a:rPr lang="en-US" altLang="zh-CN" sz="2000" b="0" dirty="0">
                    <a:ea typeface="宋体" panose="02010600030101010101" pitchFamily="2" charset="-122"/>
                  </a:rPr>
                  <a:t>1</a:t>
                </a:r>
                <a:r>
                  <a:rPr lang="zh-CN" altLang="en-US" sz="2000" b="0" dirty="0">
                    <a:ea typeface="宋体" panose="02010600030101010101" pitchFamily="2" charset="-122"/>
                  </a:rPr>
                  <a:t>：</a:t>
                </a:r>
                <a:r>
                  <a:rPr lang="zh-CN" altLang="en-US" sz="2000" b="0" dirty="0">
                    <a:latin typeface="+mj-lt"/>
                    <a:ea typeface="楷体" panose="02010609060101010101" pitchFamily="49" charset="-122"/>
                  </a:rPr>
                  <a:t>在保证完备性的前提下，变量在其最高邻居节点进行消元是最优的</a:t>
                </a:r>
                <a:endParaRPr lang="en-US" altLang="zh-CN" sz="2000" b="0" dirty="0">
                  <a:latin typeface="+mj-lt"/>
                  <a:ea typeface="楷体" panose="02010609060101010101" pitchFamily="49" charset="-122"/>
                </a:endParaRPr>
              </a:p>
              <a:p>
                <a:pPr lvl="1" eaLnBrk="1" hangingPunct="1">
                  <a:lnSpc>
                    <a:spcPct val="130000"/>
                  </a:lnSpc>
                  <a:defRPr/>
                </a:pPr>
                <a:r>
                  <a:rPr lang="zh-CN" altLang="en-US" sz="1800" dirty="0"/>
                  <a:t>该性质说明</a:t>
                </a:r>
                <a:r>
                  <a:rPr lang="en-US" altLang="zh-CN" sz="1800" dirty="0" err="1"/>
                  <a:t>AsymDPOP</a:t>
                </a:r>
                <a:r>
                  <a:rPr lang="zh-CN" altLang="en-US" sz="1800" dirty="0"/>
                  <a:t>算法的有效性</a:t>
                </a:r>
                <a:endParaRPr lang="en-US" altLang="zh-CN" sz="1800" b="0" dirty="0">
                  <a:ea typeface="宋体" panose="02010600030101010101" pitchFamily="2" charset="-122"/>
                </a:endParaRPr>
              </a:p>
              <a:p>
                <a:pPr eaLnBrk="1" hangingPunct="1">
                  <a:lnSpc>
                    <a:spcPct val="130000"/>
                  </a:lnSpc>
                  <a:defRPr/>
                </a:pPr>
                <a:r>
                  <a:rPr lang="zh-CN" altLang="en-US" sz="2000" b="0" dirty="0">
                    <a:ea typeface="宋体" panose="02010600030101010101" pitchFamily="2" charset="-122"/>
                  </a:rPr>
                  <a:t>定理</a:t>
                </a:r>
                <a:r>
                  <a:rPr lang="en-US" altLang="zh-CN" sz="2000" b="0" dirty="0">
                    <a:ea typeface="宋体" panose="02010600030101010101" pitchFamily="2" charset="-122"/>
                  </a:rPr>
                  <a:t>2</a:t>
                </a:r>
                <a:r>
                  <a:rPr lang="zh-CN" altLang="en-US" sz="2000" b="0" dirty="0">
                    <a:ea typeface="宋体" panose="02010600030101010101" pitchFamily="2" charset="-122"/>
                  </a:rPr>
                  <a:t>：</a:t>
                </a:r>
                <a:r>
                  <a:rPr lang="zh-CN" altLang="en-US" sz="2000" b="0" dirty="0">
                    <a:latin typeface="+mj-lt"/>
                    <a:ea typeface="楷体" panose="02010609060101010101" pitchFamily="49" charset="-122"/>
                  </a:rPr>
                  <a:t>小桶效用传播不会影响算法最优性</a:t>
                </a:r>
                <a:endParaRPr lang="en-US" altLang="zh-CN" sz="2000" b="0" dirty="0">
                  <a:latin typeface="+mj-lt"/>
                  <a:ea typeface="楷体" panose="02010609060101010101" pitchFamily="49" charset="-122"/>
                </a:endParaRPr>
              </a:p>
              <a:p>
                <a:pPr lvl="1" eaLnBrk="1" hangingPunct="1">
                  <a:lnSpc>
                    <a:spcPct val="130000"/>
                  </a:lnSpc>
                  <a:defRPr/>
                </a:pPr>
                <a:r>
                  <a:rPr lang="zh-CN" altLang="en-US" sz="1800" dirty="0"/>
                  <a:t>该定理证明了小桶传播机制的可行性</a:t>
                </a:r>
                <a:endParaRPr lang="en-US" altLang="zh-CN" sz="1800" b="0" dirty="0">
                  <a:ea typeface="宋体" panose="02010600030101010101" pitchFamily="2" charset="-122"/>
                </a:endParaRPr>
              </a:p>
              <a:p>
                <a:pPr eaLnBrk="1" hangingPunct="1">
                  <a:lnSpc>
                    <a:spcPct val="130000"/>
                  </a:lnSpc>
                  <a:defRPr/>
                </a:pPr>
                <a:r>
                  <a:rPr lang="zh-CN" altLang="en-US" sz="2000" b="0" dirty="0">
                    <a:latin typeface="+mj-lt"/>
                    <a:ea typeface="宋体" panose="02010600030101010101" pitchFamily="2" charset="-122"/>
                  </a:rPr>
                  <a:t>复杂度分析</a:t>
                </a:r>
                <a:endParaRPr lang="en-US" altLang="zh-CN" sz="2000" b="0" dirty="0">
                  <a:ea typeface="楷体" panose="02010609060101010101" pitchFamily="49" charset="-122"/>
                </a:endParaRPr>
              </a:p>
              <a:p>
                <a:pPr lvl="1" eaLnBrk="1" hangingPunct="1">
                  <a:lnSpc>
                    <a:spcPct val="130000"/>
                  </a:lnSpc>
                  <a:defRPr/>
                </a:pPr>
                <a:r>
                  <a:rPr lang="zh-CN" altLang="en-US" sz="1800" dirty="0"/>
                  <a:t>空间复杂度为：</a:t>
                </a:r>
                <a14:m>
                  <m:oMath xmlns:m="http://schemas.openxmlformats.org/officeDocument/2006/math">
                    <m:r>
                      <m:rPr>
                        <m:sty m:val="p"/>
                      </m:rPr>
                      <a:rPr lang="en-US" altLang="zh-CN" sz="1800" b="0" i="0" smtClean="0">
                        <a:latin typeface="Cambria Math" panose="02040503050406030204" pitchFamily="18" charset="0"/>
                      </a:rPr>
                      <m:t>O</m:t>
                    </m:r>
                    <m:r>
                      <a:rPr lang="en-US" altLang="zh-CN" sz="1800" b="0" i="0" smtClean="0">
                        <a:latin typeface="Cambria Math" panose="02040503050406030204" pitchFamily="18" charset="0"/>
                      </a:rPr>
                      <m:t>(</m:t>
                    </m:r>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𝑚𝑎𝑥</m:t>
                        </m:r>
                      </m:sub>
                      <m:sup>
                        <m:d>
                          <m:dPr>
                            <m:begChr m:val="|"/>
                            <m:endChr m:val="|"/>
                            <m:ctrlPr>
                              <a:rPr lang="en-US" altLang="zh-CN" sz="1800" i="1" dirty="0">
                                <a:latin typeface="Cambria Math" panose="02040503050406030204" pitchFamily="18" charset="0"/>
                                <a:ea typeface="楷体" panose="02010609060101010101" pitchFamily="49" charset="-122"/>
                              </a:rPr>
                            </m:ctrlPr>
                          </m:dPr>
                          <m:e>
                            <m:r>
                              <a:rPr lang="en-US" altLang="zh-CN" sz="1800" dirty="0">
                                <a:latin typeface="Cambria Math" panose="02040503050406030204" pitchFamily="18" charset="0"/>
                                <a:ea typeface="楷体" panose="02010609060101010101" pitchFamily="49" charset="-122"/>
                              </a:rPr>
                              <m:t>𝑆𝑒𝑝</m:t>
                            </m:r>
                            <m:d>
                              <m:dPr>
                                <m:ctrlPr>
                                  <a:rPr lang="en-US" altLang="zh-CN" sz="1800" i="1" dirty="0">
                                    <a:latin typeface="Cambria Math" panose="02040503050406030204" pitchFamily="18" charset="0"/>
                                    <a:ea typeface="楷体" panose="02010609060101010101" pitchFamily="49" charset="-122"/>
                                  </a:rPr>
                                </m:ctrlPr>
                              </m:dPr>
                              <m:e>
                                <m:sSub>
                                  <m:sSubPr>
                                    <m:ctrlPr>
                                      <a:rPr lang="en-US" altLang="zh-CN" sz="1800" i="1" dirty="0">
                                        <a:latin typeface="Cambria Math" panose="02040503050406030204" pitchFamily="18" charset="0"/>
                                        <a:ea typeface="楷体" panose="02010609060101010101" pitchFamily="49" charset="-122"/>
                                      </a:rPr>
                                    </m:ctrlPr>
                                  </m:sSubPr>
                                  <m:e>
                                    <m:r>
                                      <a:rPr lang="en-US" altLang="zh-CN" sz="1800" dirty="0">
                                        <a:latin typeface="Cambria Math" panose="02040503050406030204" pitchFamily="18" charset="0"/>
                                        <a:ea typeface="楷体" panose="02010609060101010101" pitchFamily="49" charset="-122"/>
                                      </a:rPr>
                                      <m:t>𝑎</m:t>
                                    </m:r>
                                  </m:e>
                                  <m:sub>
                                    <m:r>
                                      <a:rPr lang="en-US" altLang="zh-CN" sz="1800" dirty="0">
                                        <a:latin typeface="Cambria Math" panose="02040503050406030204" pitchFamily="18" charset="0"/>
                                        <a:ea typeface="楷体" panose="02010609060101010101" pitchFamily="49" charset="-122"/>
                                      </a:rPr>
                                      <m:t>𝑖</m:t>
                                    </m:r>
                                  </m:sub>
                                </m:sSub>
                              </m:e>
                            </m:d>
                          </m:e>
                        </m:d>
                        <m:r>
                          <a:rPr lang="en-US" altLang="zh-CN" sz="1800" i="1" dirty="0">
                            <a:latin typeface="Cambria Math" panose="02040503050406030204" pitchFamily="18" charset="0"/>
                            <a:ea typeface="楷体" panose="02010609060101010101" pitchFamily="49" charset="-122"/>
                          </a:rPr>
                          <m:t>+</m:t>
                        </m:r>
                        <m:d>
                          <m:dPr>
                            <m:begChr m:val="|"/>
                            <m:endChr m:val="|"/>
                            <m:ctrlPr>
                              <a:rPr lang="en-US" altLang="zh-CN" sz="1800" i="1" dirty="0">
                                <a:latin typeface="Cambria Math" panose="02040503050406030204" pitchFamily="18" charset="0"/>
                                <a:ea typeface="楷体" panose="02010609060101010101" pitchFamily="49" charset="-122"/>
                              </a:rPr>
                            </m:ctrlPr>
                          </m:dPr>
                          <m:e>
                            <m:r>
                              <a:rPr lang="en-US" altLang="zh-CN" sz="1800" i="1" dirty="0">
                                <a:latin typeface="Cambria Math" panose="02040503050406030204" pitchFamily="18" charset="0"/>
                                <a:ea typeface="楷体" panose="02010609060101010101" pitchFamily="49" charset="-122"/>
                              </a:rPr>
                              <m:t>𝐼𝐷</m:t>
                            </m:r>
                            <m:d>
                              <m:dPr>
                                <m:ctrlPr>
                                  <a:rPr lang="en-US" altLang="zh-CN" sz="1800" i="1" dirty="0">
                                    <a:latin typeface="Cambria Math" panose="02040503050406030204" pitchFamily="18" charset="0"/>
                                    <a:ea typeface="楷体" panose="02010609060101010101" pitchFamily="49" charset="-122"/>
                                  </a:rPr>
                                </m:ctrlPr>
                              </m:dPr>
                              <m:e>
                                <m:sSub>
                                  <m:sSubPr>
                                    <m:ctrlPr>
                                      <a:rPr lang="en-US" altLang="zh-CN" sz="1800" i="1" dirty="0">
                                        <a:latin typeface="Cambria Math" panose="02040503050406030204" pitchFamily="18" charset="0"/>
                                        <a:ea typeface="楷体" panose="02010609060101010101" pitchFamily="49" charset="-122"/>
                                      </a:rPr>
                                    </m:ctrlPr>
                                  </m:sSubPr>
                                  <m:e>
                                    <m:r>
                                      <a:rPr lang="en-US" altLang="zh-CN" sz="1800" dirty="0">
                                        <a:latin typeface="Cambria Math" panose="02040503050406030204" pitchFamily="18" charset="0"/>
                                        <a:ea typeface="楷体" panose="02010609060101010101" pitchFamily="49" charset="-122"/>
                                      </a:rPr>
                                      <m:t>𝑎</m:t>
                                    </m:r>
                                  </m:e>
                                  <m:sub>
                                    <m:r>
                                      <a:rPr lang="en-US" altLang="zh-CN" sz="1800" dirty="0">
                                        <a:latin typeface="Cambria Math" panose="02040503050406030204" pitchFamily="18" charset="0"/>
                                        <a:ea typeface="楷体" panose="02010609060101010101" pitchFamily="49" charset="-122"/>
                                      </a:rPr>
                                      <m:t>𝑖</m:t>
                                    </m:r>
                                  </m:sub>
                                </m:sSub>
                              </m:e>
                            </m:d>
                          </m:e>
                        </m:d>
                        <m:r>
                          <m:rPr>
                            <m:nor/>
                          </m:rPr>
                          <a:rPr lang="en-US" altLang="zh-CN" sz="1800" dirty="0">
                            <a:ea typeface="楷体" panose="02010609060101010101" pitchFamily="49" charset="-122"/>
                          </a:rPr>
                          <m:t>+1 </m:t>
                        </m:r>
                      </m:sup>
                    </m:sSubSup>
                    <m:r>
                      <a:rPr lang="en-US" altLang="zh-CN" sz="1800" b="0" i="1" smtClean="0">
                        <a:latin typeface="Cambria Math" panose="02040503050406030204" pitchFamily="18" charset="0"/>
                      </a:rPr>
                      <m:t>)</m:t>
                    </m:r>
                  </m:oMath>
                </a14:m>
                <a:endParaRPr lang="en-US" altLang="zh-CN" sz="1800" dirty="0"/>
              </a:p>
              <a:p>
                <a:pPr lvl="1" eaLnBrk="1" hangingPunct="1">
                  <a:lnSpc>
                    <a:spcPct val="130000"/>
                  </a:lnSpc>
                  <a:defRPr/>
                </a:pPr>
                <a:r>
                  <a:rPr lang="zh-CN" altLang="en-US" sz="1800" dirty="0"/>
                  <a:t>消息数：</a:t>
                </a:r>
                <a:r>
                  <a:rPr lang="en-US" altLang="zh-CN" sz="1800" dirty="0"/>
                  <a:t> </a:t>
                </a:r>
                <a14:m>
                  <m:oMath xmlns:m="http://schemas.openxmlformats.org/officeDocument/2006/math">
                    <m:r>
                      <m:rPr>
                        <m:sty m:val="p"/>
                      </m:rPr>
                      <a:rPr lang="en-US" altLang="zh-CN" sz="1800">
                        <a:latin typeface="Cambria Math" panose="02040503050406030204" pitchFamily="18" charset="0"/>
                      </a:rPr>
                      <m:t>O</m:t>
                    </m:r>
                    <m:r>
                      <a:rPr lang="en-US" altLang="zh-CN" sz="1800">
                        <a:latin typeface="Cambria Math" panose="02040503050406030204" pitchFamily="18" charset="0"/>
                      </a:rPr>
                      <m:t>(</m:t>
                    </m:r>
                  </m:oMath>
                </a14:m>
                <a:r>
                  <a:rPr lang="en-US" altLang="zh-CN" sz="1800" i="1" dirty="0"/>
                  <a:t>n</a:t>
                </a:r>
                <a:r>
                  <a:rPr lang="en-US" altLang="zh-CN" sz="1800" dirty="0"/>
                  <a:t>)</a:t>
                </a:r>
              </a:p>
              <a:p>
                <a:pPr eaLnBrk="1" hangingPunct="1">
                  <a:lnSpc>
                    <a:spcPct val="130000"/>
                  </a:lnSpc>
                  <a:defRPr/>
                </a:pPr>
                <a:endParaRPr lang="en-US" altLang="zh-CN" sz="1800" b="0" dirty="0">
                  <a:ea typeface="楷体" panose="02010609060101010101" pitchFamily="49" charset="-122"/>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077200" cy="5181600"/>
              </a:xfrm>
              <a:blipFill>
                <a:blip r:embed="rId3"/>
                <a:stretch>
                  <a:fillRect l="-679"/>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理论证明与复杂性分析</a:t>
            </a:r>
          </a:p>
        </p:txBody>
      </p:sp>
      <p:sp>
        <p:nvSpPr>
          <p:cNvPr id="6" name="文本框 5"/>
          <p:cNvSpPr txBox="1"/>
          <p:nvPr/>
        </p:nvSpPr>
        <p:spPr>
          <a:xfrm>
            <a:off x="-34159" y="6550967"/>
            <a:ext cx="8121134" cy="400110"/>
          </a:xfrm>
          <a:prstGeom prst="rect">
            <a:avLst/>
          </a:prstGeom>
          <a:noFill/>
        </p:spPr>
        <p:txBody>
          <a:bodyPr wrap="none" rtlCol="0">
            <a:spAutoFit/>
          </a:bodyPr>
          <a:lstStyle/>
          <a:p>
            <a:pPr lvl="0"/>
            <a:r>
              <a:rPr lang="en-US" altLang="zh-CN" sz="1000" b="0" dirty="0" err="1"/>
              <a:t>Litov</a:t>
            </a:r>
            <a:r>
              <a:rPr lang="en-US" altLang="zh-CN" sz="1000" b="0" dirty="0"/>
              <a:t> O, </a:t>
            </a:r>
            <a:r>
              <a:rPr lang="en-US" altLang="zh-CN" sz="1000" b="0" dirty="0" err="1"/>
              <a:t>Meisels</a:t>
            </a:r>
            <a:r>
              <a:rPr lang="en-US" altLang="zh-CN" sz="1000" b="0" dirty="0"/>
              <a:t> A. Forward bounding on pseudo-trees for DCOPs and ADCOPs[J]. </a:t>
            </a:r>
            <a:r>
              <a:rPr lang="en-US" altLang="zh-CN" sz="1000" b="0" i="1" dirty="0"/>
              <a:t>Artificial Intelligence</a:t>
            </a:r>
            <a:r>
              <a:rPr lang="en-US" altLang="zh-CN" sz="1000" b="0" dirty="0"/>
              <a:t>, 2017, 252: 83-99.</a:t>
            </a:r>
            <a:endParaRPr lang="zh-CN" altLang="zh-CN" sz="1000" b="0" dirty="0"/>
          </a:p>
          <a:p>
            <a:endParaRPr lang="zh-CN" altLang="en-US" sz="1000" b="0" dirty="0"/>
          </a:p>
        </p:txBody>
      </p:sp>
    </p:spTree>
    <p:extLst>
      <p:ext uri="{BB962C8B-B14F-4D97-AF65-F5344CB8AC3E}">
        <p14:creationId xmlns:p14="http://schemas.microsoft.com/office/powerpoint/2010/main" val="217080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5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5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a:t>
            </a:r>
            <a:endParaRPr lang="zh-CN" altLang="en-US" sz="2800" dirty="0">
              <a:latin typeface="宋体" panose="02010600030101010101" pitchFamily="2" charset="-122"/>
              <a:ea typeface="宋体" panose="02010600030101010101" pitchFamily="2" charset="-122"/>
            </a:endParaRPr>
          </a:p>
        </p:txBody>
      </p:sp>
      <p:sp>
        <p:nvSpPr>
          <p:cNvPr id="23556" name="Rectangle 3"/>
          <p:cNvSpPr>
            <a:spLocks noGrp="1" noChangeArrowheads="1"/>
          </p:cNvSpPr>
          <p:nvPr>
            <p:ph idx="1"/>
          </p:nvPr>
        </p:nvSpPr>
        <p:spPr>
          <a:xfrm>
            <a:off x="533400" y="1282700"/>
            <a:ext cx="8229600" cy="5334000"/>
          </a:xfrm>
        </p:spPr>
        <p:txBody>
          <a:bodyPr/>
          <a:lstStyle/>
          <a:p>
            <a:pPr eaLnBrk="1" hangingPunct="1">
              <a:lnSpc>
                <a:spcPct val="130000"/>
              </a:lnSpc>
              <a:defRPr/>
            </a:pPr>
            <a:r>
              <a:rPr lang="zh-CN" altLang="en-US" sz="1800" b="0" dirty="0">
                <a:latin typeface="+mj-lt"/>
                <a:ea typeface="宋体" panose="02010600030101010101" pitchFamily="2" charset="-122"/>
              </a:rPr>
              <a:t>实验配置</a:t>
            </a:r>
            <a:endParaRPr lang="en-US" altLang="zh-CN" sz="1800" b="0" dirty="0">
              <a:latin typeface="+mj-lt"/>
              <a:ea typeface="宋体" panose="02010600030101010101" pitchFamily="2" charset="-122"/>
            </a:endParaRPr>
          </a:p>
          <a:p>
            <a:pPr lvl="1" eaLnBrk="1" hangingPunct="1">
              <a:lnSpc>
                <a:spcPct val="130000"/>
              </a:lnSpc>
              <a:defRPr/>
            </a:pPr>
            <a:r>
              <a:rPr lang="zh-CN" altLang="en-US" sz="1600" dirty="0">
                <a:latin typeface="+mj-lt"/>
              </a:rPr>
              <a:t>不同</a:t>
            </a:r>
            <a:r>
              <a:rPr lang="en-US" altLang="zh-CN" sz="1600" dirty="0">
                <a:latin typeface="+mj-lt"/>
              </a:rPr>
              <a:t>Agent</a:t>
            </a:r>
            <a:r>
              <a:rPr lang="zh-CN" altLang="en-US" sz="1600" dirty="0">
                <a:latin typeface="+mj-lt"/>
              </a:rPr>
              <a:t>数：采用随机</a:t>
            </a:r>
            <a:r>
              <a:rPr lang="en-US" altLang="zh-CN" sz="1600" dirty="0">
                <a:latin typeface="+mj-lt"/>
              </a:rPr>
              <a:t>ADCOP</a:t>
            </a:r>
            <a:r>
              <a:rPr lang="zh-CN" altLang="en-US" sz="1600" dirty="0">
                <a:latin typeface="+mj-lt"/>
              </a:rPr>
              <a:t>问题。固定图密度为</a:t>
            </a:r>
            <a:r>
              <a:rPr lang="en-US" altLang="zh-CN" sz="1600" dirty="0">
                <a:latin typeface="+mj-lt"/>
              </a:rPr>
              <a:t>0.25</a:t>
            </a:r>
            <a:r>
              <a:rPr lang="zh-CN" altLang="en-US" sz="1600" dirty="0"/>
              <a:t>，值域大小为</a:t>
            </a:r>
            <a:r>
              <a:rPr lang="en-US" altLang="zh-CN" sz="1600" dirty="0"/>
              <a:t>3</a:t>
            </a:r>
            <a:r>
              <a:rPr lang="zh-CN" altLang="en-US" sz="1600" dirty="0"/>
              <a:t>，代价范围为</a:t>
            </a:r>
            <a:r>
              <a:rPr lang="en-US" altLang="zh-CN" sz="1600" dirty="0"/>
              <a:t>[0, 100]</a:t>
            </a:r>
            <a:r>
              <a:rPr lang="zh-CN" altLang="en-US" sz="1600" dirty="0"/>
              <a:t>，</a:t>
            </a:r>
            <a:r>
              <a:rPr lang="en-US" altLang="zh-CN" sz="1600" dirty="0"/>
              <a:t>Agent</a:t>
            </a:r>
            <a:r>
              <a:rPr lang="zh-CN" altLang="en-US" sz="1600" dirty="0"/>
              <a:t>数从</a:t>
            </a:r>
            <a:r>
              <a:rPr lang="en-US" altLang="zh-CN" sz="1600" dirty="0"/>
              <a:t>8</a:t>
            </a:r>
            <a:r>
              <a:rPr lang="zh-CN" altLang="en-US" sz="1600" dirty="0"/>
              <a:t>到</a:t>
            </a:r>
            <a:r>
              <a:rPr lang="en-US" altLang="zh-CN" sz="1600" dirty="0"/>
              <a:t>24</a:t>
            </a:r>
            <a:r>
              <a:rPr lang="zh-CN" altLang="en-US" sz="1600" dirty="0"/>
              <a:t>变化</a:t>
            </a:r>
            <a:endParaRPr lang="en-US" altLang="zh-CN" sz="1600" dirty="0">
              <a:latin typeface="+mj-lt"/>
            </a:endParaRPr>
          </a:p>
          <a:p>
            <a:pPr lvl="1" eaLnBrk="1" hangingPunct="1">
              <a:lnSpc>
                <a:spcPct val="130000"/>
              </a:lnSpc>
              <a:defRPr/>
            </a:pPr>
            <a:r>
              <a:rPr lang="zh-CN" altLang="en-US" sz="1600" b="0" dirty="0">
                <a:latin typeface="+mj-lt"/>
              </a:rPr>
              <a:t>不同密度</a:t>
            </a:r>
            <a:r>
              <a:rPr lang="zh-CN" altLang="en-US" sz="1600" dirty="0"/>
              <a:t>：采用随机</a:t>
            </a:r>
            <a:r>
              <a:rPr lang="en-US" altLang="zh-CN" sz="1600" dirty="0"/>
              <a:t>ADCOP</a:t>
            </a:r>
            <a:r>
              <a:rPr lang="zh-CN" altLang="en-US" sz="1600" dirty="0"/>
              <a:t>问题。固定</a:t>
            </a:r>
            <a:r>
              <a:rPr lang="en-US" altLang="zh-CN" sz="1600" dirty="0"/>
              <a:t>Agent</a:t>
            </a:r>
            <a:r>
              <a:rPr lang="zh-CN" altLang="en-US" sz="1600" dirty="0"/>
              <a:t>数为</a:t>
            </a:r>
            <a:r>
              <a:rPr lang="en-US" altLang="zh-CN" sz="1600" dirty="0"/>
              <a:t>8</a:t>
            </a:r>
            <a:r>
              <a:rPr lang="zh-CN" altLang="en-US" sz="1600" dirty="0"/>
              <a:t>，值域大小为</a:t>
            </a:r>
            <a:r>
              <a:rPr lang="en-US" altLang="zh-CN" sz="1600" dirty="0"/>
              <a:t>8</a:t>
            </a:r>
            <a:r>
              <a:rPr lang="zh-CN" altLang="en-US" sz="1600" dirty="0"/>
              <a:t>，代价范围为</a:t>
            </a:r>
            <a:r>
              <a:rPr lang="en-US" altLang="zh-CN" sz="1600" dirty="0"/>
              <a:t>[0,100]</a:t>
            </a:r>
            <a:r>
              <a:rPr lang="zh-CN" altLang="en-US" sz="1600" dirty="0"/>
              <a:t>，图密度从</a:t>
            </a:r>
            <a:r>
              <a:rPr lang="en-US" altLang="zh-CN" sz="1600" dirty="0"/>
              <a:t>0.25</a:t>
            </a:r>
            <a:r>
              <a:rPr lang="zh-CN" altLang="en-US" sz="1600" dirty="0"/>
              <a:t>到</a:t>
            </a:r>
            <a:r>
              <a:rPr lang="en-US" altLang="zh-CN" sz="1600" dirty="0"/>
              <a:t>1.0</a:t>
            </a:r>
            <a:r>
              <a:rPr lang="zh-CN" altLang="en-US" sz="1600" dirty="0"/>
              <a:t>变化</a:t>
            </a:r>
            <a:endParaRPr lang="en-US" altLang="zh-CN" sz="1600" dirty="0"/>
          </a:p>
          <a:p>
            <a:pPr lvl="1" eaLnBrk="1" hangingPunct="1">
              <a:lnSpc>
                <a:spcPct val="130000"/>
              </a:lnSpc>
              <a:defRPr/>
            </a:pPr>
            <a:r>
              <a:rPr lang="zh-CN" altLang="en-US" sz="1600" b="0" dirty="0">
                <a:latin typeface="+mj-lt"/>
              </a:rPr>
              <a:t>不同值域：</a:t>
            </a:r>
            <a:r>
              <a:rPr lang="zh-CN" altLang="en-US" sz="1600" dirty="0"/>
              <a:t>采用随机</a:t>
            </a:r>
            <a:r>
              <a:rPr lang="en-US" altLang="zh-CN" sz="1600" dirty="0"/>
              <a:t>ADCOP</a:t>
            </a:r>
            <a:r>
              <a:rPr lang="zh-CN" altLang="en-US" sz="1600" dirty="0"/>
              <a:t>问题。固定</a:t>
            </a:r>
            <a:r>
              <a:rPr lang="en-US" altLang="zh-CN" sz="1600" dirty="0"/>
              <a:t>Agent</a:t>
            </a:r>
            <a:r>
              <a:rPr lang="zh-CN" altLang="en-US" sz="1600" dirty="0"/>
              <a:t>数为</a:t>
            </a:r>
            <a:r>
              <a:rPr lang="en-US" altLang="zh-CN" sz="1600" dirty="0"/>
              <a:t>8</a:t>
            </a:r>
            <a:r>
              <a:rPr lang="zh-CN" altLang="en-US" sz="1600" dirty="0"/>
              <a:t>，固定图密度为</a:t>
            </a:r>
            <a:r>
              <a:rPr lang="en-US" altLang="zh-CN" sz="1600" dirty="0"/>
              <a:t>0.4</a:t>
            </a:r>
            <a:r>
              <a:rPr lang="zh-CN" altLang="en-US" sz="1600" dirty="0"/>
              <a:t>，代价范围为</a:t>
            </a:r>
            <a:r>
              <a:rPr lang="en-US" altLang="zh-CN" sz="1600" dirty="0"/>
              <a:t>[0,100]</a:t>
            </a:r>
            <a:r>
              <a:rPr lang="zh-CN" altLang="en-US" sz="1600" dirty="0"/>
              <a:t>，值域大小从</a:t>
            </a:r>
            <a:r>
              <a:rPr lang="en-US" altLang="zh-CN" sz="1600" dirty="0"/>
              <a:t>4</a:t>
            </a:r>
            <a:r>
              <a:rPr lang="zh-CN" altLang="en-US" sz="1600" dirty="0"/>
              <a:t>到</a:t>
            </a:r>
            <a:r>
              <a:rPr lang="en-US" altLang="zh-CN" sz="1600" dirty="0"/>
              <a:t>14</a:t>
            </a:r>
            <a:r>
              <a:rPr lang="zh-CN" altLang="en-US" sz="1600" dirty="0"/>
              <a:t>变化</a:t>
            </a:r>
            <a:endParaRPr lang="en-US" altLang="zh-CN" sz="1600" b="0" dirty="0">
              <a:latin typeface="+mj-lt"/>
            </a:endParaRPr>
          </a:p>
          <a:p>
            <a:pPr lvl="1" eaLnBrk="1" hangingPunct="1">
              <a:lnSpc>
                <a:spcPct val="130000"/>
              </a:lnSpc>
              <a:defRPr/>
            </a:pPr>
            <a:r>
              <a:rPr lang="zh-CN" altLang="en-US" sz="1600" dirty="0">
                <a:latin typeface="+mj-lt"/>
              </a:rPr>
              <a:t>不同紧度：采用随机</a:t>
            </a:r>
            <a:r>
              <a:rPr lang="en-US" altLang="zh-CN" sz="1600" dirty="0">
                <a:latin typeface="+mj-lt"/>
              </a:rPr>
              <a:t>ADCSP</a:t>
            </a:r>
            <a:r>
              <a:rPr lang="zh-CN" altLang="en-US" sz="1600" dirty="0">
                <a:latin typeface="+mj-lt"/>
              </a:rPr>
              <a:t>问题 。固定</a:t>
            </a:r>
            <a:r>
              <a:rPr lang="en-US" altLang="zh-CN" sz="1600" dirty="0">
                <a:latin typeface="+mj-lt"/>
              </a:rPr>
              <a:t>Agent</a:t>
            </a:r>
            <a:r>
              <a:rPr lang="zh-CN" altLang="en-US" sz="1600" dirty="0">
                <a:latin typeface="+mj-lt"/>
              </a:rPr>
              <a:t>数为</a:t>
            </a:r>
            <a:r>
              <a:rPr lang="en-US" altLang="zh-CN" sz="1600" dirty="0">
                <a:latin typeface="+mj-lt"/>
              </a:rPr>
              <a:t>10</a:t>
            </a:r>
            <a:r>
              <a:rPr lang="zh-CN" altLang="en-US" sz="1600" dirty="0">
                <a:latin typeface="+mj-lt"/>
              </a:rPr>
              <a:t>，值域大小为</a:t>
            </a:r>
            <a:r>
              <a:rPr lang="en-US" altLang="zh-CN" sz="1600" dirty="0">
                <a:latin typeface="+mj-lt"/>
              </a:rPr>
              <a:t>10</a:t>
            </a:r>
            <a:r>
              <a:rPr lang="zh-CN" altLang="en-US" sz="1600" dirty="0">
                <a:latin typeface="+mj-lt"/>
              </a:rPr>
              <a:t>，图密度为</a:t>
            </a:r>
            <a:r>
              <a:rPr lang="en-US" altLang="zh-CN" sz="1600" dirty="0">
                <a:latin typeface="+mj-lt"/>
              </a:rPr>
              <a:t>0.4</a:t>
            </a:r>
            <a:r>
              <a:rPr lang="zh-CN" altLang="en-US" sz="1600" dirty="0">
                <a:latin typeface="+mj-lt"/>
              </a:rPr>
              <a:t>，紧度从</a:t>
            </a:r>
            <a:r>
              <a:rPr lang="en-US" altLang="zh-CN" sz="1600" dirty="0">
                <a:latin typeface="+mj-lt"/>
              </a:rPr>
              <a:t>0.1</a:t>
            </a:r>
            <a:r>
              <a:rPr lang="zh-CN" altLang="en-US" sz="1600" dirty="0">
                <a:latin typeface="+mj-lt"/>
              </a:rPr>
              <a:t>到</a:t>
            </a:r>
            <a:r>
              <a:rPr lang="en-US" altLang="zh-CN" sz="1600" dirty="0">
                <a:latin typeface="+mj-lt"/>
              </a:rPr>
              <a:t>0.8</a:t>
            </a:r>
            <a:r>
              <a:rPr lang="zh-CN" altLang="en-US" sz="1600" dirty="0">
                <a:latin typeface="+mj-lt"/>
              </a:rPr>
              <a:t>变化</a:t>
            </a:r>
            <a:endParaRPr lang="en-US" altLang="zh-CN" sz="1600" dirty="0">
              <a:latin typeface="+mj-lt"/>
            </a:endParaRPr>
          </a:p>
          <a:p>
            <a:pPr lvl="1" eaLnBrk="1" hangingPunct="1">
              <a:lnSpc>
                <a:spcPct val="130000"/>
              </a:lnSpc>
              <a:defRPr/>
            </a:pPr>
            <a:r>
              <a:rPr lang="zh-CN" altLang="en-US" sz="1600" dirty="0">
                <a:latin typeface="+mj-lt"/>
              </a:rPr>
              <a:t>比较算法：</a:t>
            </a:r>
            <a:r>
              <a:rPr lang="en-US" altLang="zh-CN" sz="1600" dirty="0">
                <a:latin typeface="+mj-lt"/>
              </a:rPr>
              <a:t>ATWB (2013,JAIR)</a:t>
            </a:r>
            <a:r>
              <a:rPr lang="zh-CN" altLang="en-US" sz="1600" dirty="0">
                <a:latin typeface="+mj-lt"/>
              </a:rPr>
              <a:t>、</a:t>
            </a:r>
            <a:r>
              <a:rPr lang="en-US" altLang="zh-CN" sz="1600" dirty="0" err="1">
                <a:latin typeface="+mj-lt"/>
              </a:rPr>
              <a:t>SynchABB</a:t>
            </a:r>
            <a:r>
              <a:rPr lang="en-US" altLang="zh-CN" sz="1600" dirty="0">
                <a:latin typeface="+mj-lt"/>
              </a:rPr>
              <a:t> (2013,JAIR)</a:t>
            </a:r>
            <a:r>
              <a:rPr lang="zh-CN" altLang="en-US" sz="1600" dirty="0">
                <a:latin typeface="+mj-lt"/>
              </a:rPr>
              <a:t>、</a:t>
            </a:r>
            <a:r>
              <a:rPr lang="en-US" altLang="zh-CN" sz="1600" dirty="0">
                <a:latin typeface="+mj-lt"/>
              </a:rPr>
              <a:t>PT-FB(2017, AI,</a:t>
            </a:r>
            <a:r>
              <a:rPr lang="en-US" altLang="zh-CN" sz="1600" b="1" u="sng" dirty="0"/>
              <a:t> Baseline</a:t>
            </a:r>
            <a:r>
              <a:rPr lang="en-US" altLang="zh-CN" sz="1600" dirty="0"/>
              <a:t> ) </a:t>
            </a:r>
            <a:r>
              <a:rPr lang="zh-CN" altLang="en-US" sz="1600" dirty="0"/>
              <a:t>、</a:t>
            </a:r>
            <a:r>
              <a:rPr lang="en-US" altLang="zh-CN" sz="1600" dirty="0"/>
              <a:t>PT-ISABB(2019,AAMAS) </a:t>
            </a:r>
            <a:r>
              <a:rPr lang="zh-CN" altLang="en-US" sz="1600" dirty="0"/>
              <a:t>、</a:t>
            </a:r>
            <a:r>
              <a:rPr lang="en-US" altLang="zh-CN" sz="1600" dirty="0"/>
              <a:t>PEAV_DPOP</a:t>
            </a:r>
            <a:endParaRPr lang="en-US" altLang="zh-CN" sz="1600" dirty="0">
              <a:latin typeface="+mj-lt"/>
            </a:endParaRPr>
          </a:p>
          <a:p>
            <a:pPr eaLnBrk="1" hangingPunct="1">
              <a:lnSpc>
                <a:spcPct val="130000"/>
              </a:lnSpc>
              <a:defRPr/>
            </a:pPr>
            <a:r>
              <a:rPr lang="zh-CN" altLang="en-US" sz="1800" b="0" dirty="0">
                <a:latin typeface="+mj-lt"/>
                <a:ea typeface="宋体" panose="02010600030101010101" pitchFamily="2" charset="-122"/>
              </a:rPr>
              <a:t>评价指标</a:t>
            </a:r>
            <a:endParaRPr lang="en-US" altLang="zh-CN" sz="1800" b="0" dirty="0">
              <a:latin typeface="+mj-lt"/>
              <a:ea typeface="宋体" panose="02010600030101010101" pitchFamily="2" charset="-122"/>
            </a:endParaRPr>
          </a:p>
          <a:p>
            <a:pPr lvl="1" eaLnBrk="1" hangingPunct="1">
              <a:lnSpc>
                <a:spcPct val="130000"/>
              </a:lnSpc>
              <a:defRPr/>
            </a:pPr>
            <a:r>
              <a:rPr lang="zh-CN" altLang="en-US" sz="1600" dirty="0"/>
              <a:t>通信负载</a:t>
            </a:r>
            <a:r>
              <a:rPr lang="zh-CN" altLang="en-US" sz="1600" dirty="0">
                <a:latin typeface="+mj-lt"/>
              </a:rPr>
              <a:t>、</a:t>
            </a:r>
            <a:r>
              <a:rPr lang="en-US" altLang="zh-CN" sz="1600" b="0" dirty="0">
                <a:latin typeface="+mj-lt"/>
              </a:rPr>
              <a:t>NCLOs</a:t>
            </a:r>
            <a:r>
              <a:rPr lang="zh-CN" altLang="en-US" sz="1600" b="0" dirty="0">
                <a:latin typeface="+mj-lt"/>
              </a:rPr>
              <a:t>：衡量算法的基本操作数</a:t>
            </a:r>
            <a:r>
              <a:rPr lang="zh-CN" altLang="en-US" sz="1600" dirty="0">
                <a:latin typeface="+mj-lt"/>
              </a:rPr>
              <a:t>、隐私泄露比：衡量算法泄露隐私的程度、最大推理维度：衡量算法的最大空间需求</a:t>
            </a:r>
            <a:endParaRPr lang="en-US" altLang="zh-CN" sz="1600" b="0" dirty="0">
              <a:latin typeface="+mj-lt"/>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2189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030" y="1518310"/>
            <a:ext cx="4195162" cy="306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782" y="1501641"/>
            <a:ext cx="4195162" cy="3060000"/>
          </a:xfrm>
          <a:prstGeom prst="rect">
            <a:avLst/>
          </a:prstGeom>
        </p:spPr>
      </p:pic>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不同</a:t>
            </a:r>
            <a:r>
              <a:rPr lang="en-US" altLang="zh-CN" sz="2800" dirty="0">
                <a:ea typeface="宋体" panose="02010600030101010101" pitchFamily="2" charset="-122"/>
              </a:rPr>
              <a:t>Agent</a:t>
            </a:r>
            <a:r>
              <a:rPr lang="zh-CN" altLang="en-US" sz="2800" dirty="0">
                <a:ea typeface="宋体" panose="02010600030101010101" pitchFamily="2" charset="-122"/>
              </a:rPr>
              <a:t>数</a:t>
            </a:r>
            <a:endParaRPr lang="zh-CN" altLang="en-US" sz="2800"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矩形 9"/>
          <p:cNvSpPr/>
          <p:nvPr/>
        </p:nvSpPr>
        <p:spPr>
          <a:xfrm>
            <a:off x="1513367" y="4650892"/>
            <a:ext cx="6269665" cy="348813"/>
          </a:xfrm>
          <a:prstGeom prst="rect">
            <a:avLst/>
          </a:prstGeom>
        </p:spPr>
        <p:txBody>
          <a:bodyPr wrap="none">
            <a:spAutoFit/>
          </a:bodyPr>
          <a:lstStyle/>
          <a:p>
            <a:pPr algn="ctr" fontAlgn="ctr">
              <a:lnSpc>
                <a:spcPts val="2000"/>
              </a:lnSpc>
              <a:spcAft>
                <a:spcPts val="0"/>
              </a:spcAft>
            </a:pPr>
            <a:r>
              <a:rPr lang="zh-CN" altLang="en-US" kern="100" dirty="0">
                <a:latin typeface="Times New Roman" panose="02020603050405020304" pitchFamily="18" charset="0"/>
              </a:rPr>
              <a:t>通信负载                                                 </a:t>
            </a:r>
            <a:r>
              <a:rPr lang="en-US" altLang="zh-CN" kern="100" dirty="0">
                <a:latin typeface="Times New Roman" panose="02020603050405020304" pitchFamily="18" charset="0"/>
              </a:rPr>
              <a:t>NCLOs</a:t>
            </a:r>
            <a:r>
              <a:rPr lang="zh-CN" altLang="en-US" kern="100" dirty="0">
                <a:latin typeface="Times New Roman" panose="02020603050405020304" pitchFamily="18" charset="0"/>
              </a:rPr>
              <a:t>（基本操作数）</a:t>
            </a:r>
            <a:endParaRPr lang="zh-CN" altLang="zh-CN" kern="100" dirty="0">
              <a:latin typeface="Times New Roman" panose="02020603050405020304" pitchFamily="18" charset="0"/>
            </a:endParaRPr>
          </a:p>
        </p:txBody>
      </p:sp>
      <p:grpSp>
        <p:nvGrpSpPr>
          <p:cNvPr id="22" name="组合 21"/>
          <p:cNvGrpSpPr/>
          <p:nvPr/>
        </p:nvGrpSpPr>
        <p:grpSpPr>
          <a:xfrm>
            <a:off x="4280080" y="3552341"/>
            <a:ext cx="381000" cy="266700"/>
            <a:chOff x="4114800" y="1828800"/>
            <a:chExt cx="397858" cy="381000"/>
          </a:xfrm>
        </p:grpSpPr>
        <p:sp>
          <p:nvSpPr>
            <p:cNvPr id="18" name="矩形 17"/>
            <p:cNvSpPr/>
            <p:nvPr/>
          </p:nvSpPr>
          <p:spPr bwMode="auto">
            <a:xfrm>
              <a:off x="4114800" y="1981200"/>
              <a:ext cx="228600" cy="22860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0" name="直接箭头连接符 19"/>
            <p:cNvCxnSpPr/>
            <p:nvPr/>
          </p:nvCxnSpPr>
          <p:spPr bwMode="auto">
            <a:xfrm flipV="1">
              <a:off x="4343400" y="1828800"/>
              <a:ext cx="169258" cy="152400"/>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6" name="组合 25"/>
          <p:cNvGrpSpPr/>
          <p:nvPr/>
        </p:nvGrpSpPr>
        <p:grpSpPr>
          <a:xfrm>
            <a:off x="8715177" y="2063750"/>
            <a:ext cx="337204" cy="298450"/>
            <a:chOff x="4114800" y="1828800"/>
            <a:chExt cx="397858" cy="381000"/>
          </a:xfrm>
        </p:grpSpPr>
        <p:sp>
          <p:nvSpPr>
            <p:cNvPr id="27" name="矩形 26"/>
            <p:cNvSpPr/>
            <p:nvPr/>
          </p:nvSpPr>
          <p:spPr bwMode="auto">
            <a:xfrm>
              <a:off x="4114800" y="1981200"/>
              <a:ext cx="228600" cy="22860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8" name="直接箭头连接符 27"/>
            <p:cNvCxnSpPr/>
            <p:nvPr/>
          </p:nvCxnSpPr>
          <p:spPr bwMode="auto">
            <a:xfrm flipV="1">
              <a:off x="4343400" y="1828800"/>
              <a:ext cx="169258" cy="152400"/>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
        <p:nvSpPr>
          <p:cNvPr id="29" name="文本框 28"/>
          <p:cNvSpPr txBox="1"/>
          <p:nvPr/>
        </p:nvSpPr>
        <p:spPr>
          <a:xfrm>
            <a:off x="1371599" y="5144869"/>
            <a:ext cx="7537327" cy="1200329"/>
          </a:xfrm>
          <a:prstGeom prst="rect">
            <a:avLst/>
          </a:prstGeom>
          <a:solidFill>
            <a:schemeClr val="bg1"/>
          </a:solidFill>
        </p:spPr>
        <p:txBody>
          <a:bodyPr wrap="square" rtlCol="0">
            <a:spAutoFit/>
          </a:bodyPr>
          <a:lstStyle/>
          <a:p>
            <a:r>
              <a:rPr lang="en-US" altLang="zh-CN" b="0" dirty="0">
                <a:latin typeface="+mj-lt"/>
              </a:rPr>
              <a:t>1.</a:t>
            </a:r>
            <a:r>
              <a:rPr lang="zh-CN" altLang="en-US" b="0" dirty="0"/>
              <a:t>现有的搜索算法能求解的问题规模有限（仅能求解到</a:t>
            </a:r>
            <a:r>
              <a:rPr lang="en-US" altLang="zh-CN" b="0" dirty="0"/>
              <a:t>20</a:t>
            </a:r>
            <a:r>
              <a:rPr lang="zh-CN" altLang="en-US" b="0" dirty="0"/>
              <a:t>个节点）</a:t>
            </a:r>
            <a:endParaRPr lang="en-US" altLang="zh-CN" b="0" dirty="0">
              <a:latin typeface="+mj-lt"/>
            </a:endParaRPr>
          </a:p>
          <a:p>
            <a:r>
              <a:rPr lang="en-US" altLang="zh-CN" b="0" dirty="0">
                <a:latin typeface="+mj-lt"/>
              </a:rPr>
              <a:t>2.</a:t>
            </a:r>
            <a:r>
              <a:rPr lang="zh-CN" altLang="en-US" b="0" dirty="0">
                <a:latin typeface="+mj-lt"/>
              </a:rPr>
              <a:t>小桶大小与通信负载成正比，批消元大小与基本操作数成正比</a:t>
            </a:r>
            <a:endParaRPr lang="en-US" altLang="zh-CN" b="0" dirty="0">
              <a:latin typeface="+mj-lt"/>
            </a:endParaRPr>
          </a:p>
          <a:p>
            <a:r>
              <a:rPr lang="en-US" altLang="zh-CN" b="0" dirty="0">
                <a:latin typeface="+mj-lt"/>
              </a:rPr>
              <a:t>3.AsymDPOP</a:t>
            </a:r>
            <a:r>
              <a:rPr lang="zh-CN" altLang="en-US" b="0" dirty="0">
                <a:latin typeface="+mj-lt"/>
              </a:rPr>
              <a:t>推理算法在网络负载优于</a:t>
            </a:r>
            <a:r>
              <a:rPr lang="zh-CN" altLang="en-US" b="0" dirty="0"/>
              <a:t>现有的搜索算法，但基本操作数上不如现有的搜索算法（搜索算法剪枝）</a:t>
            </a:r>
            <a:endParaRPr lang="en-US" altLang="zh-CN" b="0" dirty="0">
              <a:latin typeface="+mj-lt"/>
            </a:endParaRPr>
          </a:p>
        </p:txBody>
      </p:sp>
      <p:grpSp>
        <p:nvGrpSpPr>
          <p:cNvPr id="23" name="组合 22"/>
          <p:cNvGrpSpPr/>
          <p:nvPr/>
        </p:nvGrpSpPr>
        <p:grpSpPr>
          <a:xfrm>
            <a:off x="4354631" y="1720499"/>
            <a:ext cx="381000" cy="266700"/>
            <a:chOff x="4114800" y="1828800"/>
            <a:chExt cx="397858" cy="381000"/>
          </a:xfrm>
        </p:grpSpPr>
        <p:sp>
          <p:nvSpPr>
            <p:cNvPr id="24" name="矩形 23"/>
            <p:cNvSpPr/>
            <p:nvPr/>
          </p:nvSpPr>
          <p:spPr bwMode="auto">
            <a:xfrm>
              <a:off x="4114800" y="1981200"/>
              <a:ext cx="228600" cy="22860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5" name="直接箭头连接符 24"/>
            <p:cNvCxnSpPr/>
            <p:nvPr/>
          </p:nvCxnSpPr>
          <p:spPr bwMode="auto">
            <a:xfrm flipV="1">
              <a:off x="4343400" y="1828800"/>
              <a:ext cx="169258" cy="152400"/>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0" name="组合 29"/>
          <p:cNvGrpSpPr/>
          <p:nvPr/>
        </p:nvGrpSpPr>
        <p:grpSpPr>
          <a:xfrm>
            <a:off x="8715177" y="1282700"/>
            <a:ext cx="337204" cy="671402"/>
            <a:chOff x="4114800" y="1828800"/>
            <a:chExt cx="397858" cy="381000"/>
          </a:xfrm>
        </p:grpSpPr>
        <p:sp>
          <p:nvSpPr>
            <p:cNvPr id="31" name="矩形 30"/>
            <p:cNvSpPr/>
            <p:nvPr/>
          </p:nvSpPr>
          <p:spPr bwMode="auto">
            <a:xfrm>
              <a:off x="4114800" y="1981200"/>
              <a:ext cx="228600" cy="22860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32" name="直接箭头连接符 31"/>
            <p:cNvCxnSpPr/>
            <p:nvPr/>
          </p:nvCxnSpPr>
          <p:spPr bwMode="auto">
            <a:xfrm flipV="1">
              <a:off x="4343400" y="1828800"/>
              <a:ext cx="169258" cy="152400"/>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46575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810" y="1396609"/>
            <a:ext cx="4195161" cy="3060000"/>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145" y="1373534"/>
            <a:ext cx="4195161" cy="3060000"/>
          </a:xfrm>
          <a:prstGeom prst="rect">
            <a:avLst/>
          </a:prstGeom>
        </p:spPr>
      </p:pic>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不同密度</a:t>
            </a:r>
            <a:endParaRPr lang="zh-CN" altLang="en-US" sz="2800"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524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pSp>
        <p:nvGrpSpPr>
          <p:cNvPr id="28" name="组合 27"/>
          <p:cNvGrpSpPr/>
          <p:nvPr/>
        </p:nvGrpSpPr>
        <p:grpSpPr>
          <a:xfrm>
            <a:off x="4482225" y="3124200"/>
            <a:ext cx="242182" cy="287024"/>
            <a:chOff x="4482225" y="3124200"/>
            <a:chExt cx="242182" cy="287024"/>
          </a:xfrm>
        </p:grpSpPr>
        <p:sp>
          <p:nvSpPr>
            <p:cNvPr id="19" name="矩形 18"/>
            <p:cNvSpPr/>
            <p:nvPr/>
          </p:nvSpPr>
          <p:spPr bwMode="auto">
            <a:xfrm>
              <a:off x="4482225" y="3239872"/>
              <a:ext cx="182935" cy="171352"/>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0" name="直接箭头连接符 19"/>
            <p:cNvCxnSpPr/>
            <p:nvPr/>
          </p:nvCxnSpPr>
          <p:spPr bwMode="auto">
            <a:xfrm flipV="1">
              <a:off x="4665160" y="3124200"/>
              <a:ext cx="59247" cy="115672"/>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1" name="组合 30"/>
          <p:cNvGrpSpPr/>
          <p:nvPr/>
        </p:nvGrpSpPr>
        <p:grpSpPr>
          <a:xfrm>
            <a:off x="8763000" y="1752600"/>
            <a:ext cx="304800" cy="351442"/>
            <a:chOff x="8763000" y="1466851"/>
            <a:chExt cx="304800" cy="637191"/>
          </a:xfrm>
        </p:grpSpPr>
        <p:sp>
          <p:nvSpPr>
            <p:cNvPr id="22" name="矩形 21"/>
            <p:cNvSpPr/>
            <p:nvPr/>
          </p:nvSpPr>
          <p:spPr bwMode="auto">
            <a:xfrm>
              <a:off x="8763000" y="1616952"/>
              <a:ext cx="175131" cy="48709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3" name="直接箭头连接符 22"/>
            <p:cNvCxnSpPr/>
            <p:nvPr/>
          </p:nvCxnSpPr>
          <p:spPr bwMode="auto">
            <a:xfrm flipV="1">
              <a:off x="8938131" y="1466851"/>
              <a:ext cx="129669" cy="150101"/>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
        <p:nvSpPr>
          <p:cNvPr id="26" name="矩形 25"/>
          <p:cNvSpPr/>
          <p:nvPr/>
        </p:nvSpPr>
        <p:spPr>
          <a:xfrm>
            <a:off x="1589567" y="4560992"/>
            <a:ext cx="6269665" cy="348813"/>
          </a:xfrm>
          <a:prstGeom prst="rect">
            <a:avLst/>
          </a:prstGeom>
        </p:spPr>
        <p:txBody>
          <a:bodyPr wrap="none">
            <a:spAutoFit/>
          </a:bodyPr>
          <a:lstStyle/>
          <a:p>
            <a:pPr algn="ctr" fontAlgn="ctr">
              <a:lnSpc>
                <a:spcPts val="2000"/>
              </a:lnSpc>
              <a:spcAft>
                <a:spcPts val="0"/>
              </a:spcAft>
            </a:pPr>
            <a:r>
              <a:rPr lang="zh-CN" altLang="en-US" kern="100" dirty="0">
                <a:latin typeface="Times New Roman" panose="02020603050405020304" pitchFamily="18" charset="0"/>
              </a:rPr>
              <a:t>通信负载                                                 </a:t>
            </a:r>
            <a:r>
              <a:rPr lang="en-US" altLang="zh-CN" kern="100" dirty="0">
                <a:latin typeface="Times New Roman" panose="02020603050405020304" pitchFamily="18" charset="0"/>
              </a:rPr>
              <a:t>NCLOs</a:t>
            </a:r>
            <a:r>
              <a:rPr lang="zh-CN" altLang="en-US" kern="100" dirty="0">
                <a:latin typeface="Times New Roman" panose="02020603050405020304" pitchFamily="18" charset="0"/>
              </a:rPr>
              <a:t>（基本操作数）</a:t>
            </a:r>
            <a:endParaRPr lang="zh-CN" altLang="zh-CN" kern="100" dirty="0">
              <a:latin typeface="Times New Roman" panose="02020603050405020304" pitchFamily="18" charset="0"/>
            </a:endParaRPr>
          </a:p>
        </p:txBody>
      </p:sp>
      <p:grpSp>
        <p:nvGrpSpPr>
          <p:cNvPr id="16" name="组合 15"/>
          <p:cNvGrpSpPr/>
          <p:nvPr/>
        </p:nvGrpSpPr>
        <p:grpSpPr>
          <a:xfrm>
            <a:off x="4460215" y="3645881"/>
            <a:ext cx="264192" cy="310128"/>
            <a:chOff x="4460215" y="3645881"/>
            <a:chExt cx="264192" cy="310128"/>
          </a:xfrm>
        </p:grpSpPr>
        <p:sp>
          <p:nvSpPr>
            <p:cNvPr id="25" name="矩形 24"/>
            <p:cNvSpPr/>
            <p:nvPr/>
          </p:nvSpPr>
          <p:spPr bwMode="auto">
            <a:xfrm>
              <a:off x="4460215" y="3744438"/>
              <a:ext cx="182935" cy="211571"/>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7" name="直接箭头连接符 26"/>
            <p:cNvCxnSpPr/>
            <p:nvPr/>
          </p:nvCxnSpPr>
          <p:spPr bwMode="auto">
            <a:xfrm flipV="1">
              <a:off x="4643150" y="3645881"/>
              <a:ext cx="81257" cy="98558"/>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321783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539" y="1494412"/>
            <a:ext cx="4195161" cy="3060000"/>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447" y="1552792"/>
            <a:ext cx="4195161" cy="3060000"/>
          </a:xfrm>
          <a:prstGeom prst="rect">
            <a:avLst/>
          </a:prstGeom>
        </p:spPr>
      </p:pic>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不同值域</a:t>
            </a:r>
            <a:endParaRPr lang="zh-CN" altLang="en-US" sz="2800"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524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80975" y="2857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4"/>
          <p:cNvSpPr>
            <a:spLocks noChangeArrowheads="1"/>
          </p:cNvSpPr>
          <p:nvPr/>
        </p:nvSpPr>
        <p:spPr bwMode="auto">
          <a:xfrm>
            <a:off x="152400" y="1289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pSp>
        <p:nvGrpSpPr>
          <p:cNvPr id="17" name="组合 16"/>
          <p:cNvGrpSpPr/>
          <p:nvPr/>
        </p:nvGrpSpPr>
        <p:grpSpPr>
          <a:xfrm>
            <a:off x="4190999" y="3852912"/>
            <a:ext cx="237055" cy="185688"/>
            <a:chOff x="4251465" y="1619251"/>
            <a:chExt cx="315290" cy="895349"/>
          </a:xfrm>
        </p:grpSpPr>
        <p:sp>
          <p:nvSpPr>
            <p:cNvPr id="22" name="矩形 21"/>
            <p:cNvSpPr/>
            <p:nvPr/>
          </p:nvSpPr>
          <p:spPr bwMode="auto">
            <a:xfrm>
              <a:off x="4251465" y="1787322"/>
              <a:ext cx="218914" cy="72727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3" name="直接箭头连接符 22"/>
            <p:cNvCxnSpPr/>
            <p:nvPr/>
          </p:nvCxnSpPr>
          <p:spPr bwMode="auto">
            <a:xfrm flipV="1">
              <a:off x="4470379" y="1619251"/>
              <a:ext cx="96376" cy="168071"/>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6" name="组合 25"/>
          <p:cNvGrpSpPr/>
          <p:nvPr/>
        </p:nvGrpSpPr>
        <p:grpSpPr>
          <a:xfrm>
            <a:off x="8516539" y="2819400"/>
            <a:ext cx="230108" cy="228600"/>
            <a:chOff x="4251465" y="1619251"/>
            <a:chExt cx="315290" cy="895349"/>
          </a:xfrm>
        </p:grpSpPr>
        <p:sp>
          <p:nvSpPr>
            <p:cNvPr id="27" name="矩形 26"/>
            <p:cNvSpPr/>
            <p:nvPr/>
          </p:nvSpPr>
          <p:spPr bwMode="auto">
            <a:xfrm>
              <a:off x="4251465" y="1787322"/>
              <a:ext cx="218914" cy="72727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8" name="直接箭头连接符 27"/>
            <p:cNvCxnSpPr/>
            <p:nvPr/>
          </p:nvCxnSpPr>
          <p:spPr bwMode="auto">
            <a:xfrm flipV="1">
              <a:off x="4470379" y="1619251"/>
              <a:ext cx="96376" cy="168071"/>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
        <p:nvSpPr>
          <p:cNvPr id="25" name="矩形 24"/>
          <p:cNvSpPr/>
          <p:nvPr/>
        </p:nvSpPr>
        <p:spPr>
          <a:xfrm>
            <a:off x="1398752" y="4650892"/>
            <a:ext cx="6498895" cy="348813"/>
          </a:xfrm>
          <a:prstGeom prst="rect">
            <a:avLst/>
          </a:prstGeom>
        </p:spPr>
        <p:txBody>
          <a:bodyPr wrap="none">
            <a:spAutoFit/>
          </a:bodyPr>
          <a:lstStyle/>
          <a:p>
            <a:pPr algn="ctr" fontAlgn="ctr">
              <a:lnSpc>
                <a:spcPts val="2000"/>
              </a:lnSpc>
              <a:spcAft>
                <a:spcPts val="0"/>
              </a:spcAft>
            </a:pPr>
            <a:r>
              <a:rPr lang="zh-CN" altLang="en-US" kern="100" dirty="0">
                <a:latin typeface="Times New Roman" panose="02020603050405020304" pitchFamily="18" charset="0"/>
              </a:rPr>
              <a:t>通信负载                                                    </a:t>
            </a:r>
            <a:r>
              <a:rPr lang="en-US" altLang="zh-CN" kern="100" dirty="0">
                <a:latin typeface="Times New Roman" panose="02020603050405020304" pitchFamily="18" charset="0"/>
              </a:rPr>
              <a:t>NCLOs</a:t>
            </a:r>
            <a:r>
              <a:rPr lang="zh-CN" altLang="en-US" kern="100" dirty="0">
                <a:latin typeface="Times New Roman" panose="02020603050405020304" pitchFamily="18" charset="0"/>
              </a:rPr>
              <a:t>（基本操作数）</a:t>
            </a:r>
            <a:endParaRPr lang="zh-CN" altLang="zh-CN" kern="100" dirty="0">
              <a:latin typeface="Times New Roman" panose="02020603050405020304" pitchFamily="18" charset="0"/>
            </a:endParaRPr>
          </a:p>
        </p:txBody>
      </p:sp>
      <p:grpSp>
        <p:nvGrpSpPr>
          <p:cNvPr id="29" name="组合 28"/>
          <p:cNvGrpSpPr/>
          <p:nvPr/>
        </p:nvGrpSpPr>
        <p:grpSpPr>
          <a:xfrm>
            <a:off x="4191000" y="3129855"/>
            <a:ext cx="198933" cy="190980"/>
            <a:chOff x="4251465" y="1619251"/>
            <a:chExt cx="315290" cy="895349"/>
          </a:xfrm>
        </p:grpSpPr>
        <p:sp>
          <p:nvSpPr>
            <p:cNvPr id="30" name="矩形 29"/>
            <p:cNvSpPr/>
            <p:nvPr/>
          </p:nvSpPr>
          <p:spPr bwMode="auto">
            <a:xfrm>
              <a:off x="4251465" y="1787322"/>
              <a:ext cx="218914" cy="72727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31" name="直接箭头连接符 30"/>
            <p:cNvCxnSpPr/>
            <p:nvPr/>
          </p:nvCxnSpPr>
          <p:spPr bwMode="auto">
            <a:xfrm flipV="1">
              <a:off x="4470379" y="1619251"/>
              <a:ext cx="96376" cy="168071"/>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2" name="组合 31"/>
          <p:cNvGrpSpPr/>
          <p:nvPr/>
        </p:nvGrpSpPr>
        <p:grpSpPr>
          <a:xfrm>
            <a:off x="8529187" y="2314675"/>
            <a:ext cx="302642" cy="243768"/>
            <a:chOff x="4251465" y="1619251"/>
            <a:chExt cx="315290" cy="895349"/>
          </a:xfrm>
        </p:grpSpPr>
        <p:sp>
          <p:nvSpPr>
            <p:cNvPr id="33" name="矩形 32"/>
            <p:cNvSpPr/>
            <p:nvPr/>
          </p:nvSpPr>
          <p:spPr bwMode="auto">
            <a:xfrm>
              <a:off x="4251465" y="1787322"/>
              <a:ext cx="218914" cy="72727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34" name="直接箭头连接符 33"/>
            <p:cNvCxnSpPr/>
            <p:nvPr/>
          </p:nvCxnSpPr>
          <p:spPr bwMode="auto">
            <a:xfrm flipV="1">
              <a:off x="4470379" y="1619251"/>
              <a:ext cx="96376" cy="168071"/>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554372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最大推理维度</a:t>
            </a:r>
            <a:endParaRPr lang="zh-CN" altLang="en-US" sz="2800"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524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4"/>
          <p:cNvSpPr>
            <a:spLocks noChangeArrowheads="1"/>
          </p:cNvSpPr>
          <p:nvPr/>
        </p:nvSpPr>
        <p:spPr bwMode="auto">
          <a:xfrm>
            <a:off x="3048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6" name="文本框 15"/>
          <p:cNvSpPr txBox="1"/>
          <p:nvPr/>
        </p:nvSpPr>
        <p:spPr>
          <a:xfrm>
            <a:off x="1162049" y="6067696"/>
            <a:ext cx="6819900" cy="369332"/>
          </a:xfrm>
          <a:prstGeom prst="rect">
            <a:avLst/>
          </a:prstGeom>
          <a:solidFill>
            <a:schemeClr val="bg1"/>
          </a:solidFill>
        </p:spPr>
        <p:txBody>
          <a:bodyPr wrap="square" rtlCol="0">
            <a:spAutoFit/>
          </a:bodyPr>
          <a:lstStyle/>
          <a:p>
            <a:pPr algn="ctr"/>
            <a:r>
              <a:rPr lang="zh-CN" altLang="en-US" b="0" dirty="0">
                <a:latin typeface="+mj-lt"/>
              </a:rPr>
              <a:t>最大推理维度的大小与桶的大小成正比、与消元批次的大小成反比</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190" y="1323784"/>
            <a:ext cx="6333619" cy="4619816"/>
          </a:xfrm>
          <a:prstGeom prst="rect">
            <a:avLst/>
          </a:prstGeom>
        </p:spPr>
      </p:pic>
    </p:spTree>
    <p:extLst>
      <p:ext uri="{BB962C8B-B14F-4D97-AF65-F5344CB8AC3E}">
        <p14:creationId xmlns:p14="http://schemas.microsoft.com/office/powerpoint/2010/main" val="3350331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6476" t="4224" r="6476" b="2762"/>
          <a:stretch/>
        </p:blipFill>
        <p:spPr>
          <a:xfrm>
            <a:off x="1752601" y="1273398"/>
            <a:ext cx="5771024" cy="4498006"/>
          </a:xfrm>
          <a:prstGeom prst="rect">
            <a:avLst/>
          </a:prstGeom>
        </p:spPr>
      </p:pic>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隐私泄露比</a:t>
            </a:r>
            <a:endParaRPr lang="zh-CN" altLang="en-US" sz="2800"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524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4"/>
          <p:cNvSpPr>
            <a:spLocks noChangeArrowheads="1"/>
          </p:cNvSpPr>
          <p:nvPr/>
        </p:nvSpPr>
        <p:spPr bwMode="auto">
          <a:xfrm>
            <a:off x="3048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p:cNvSpPr txBox="1"/>
              <p:nvPr/>
            </p:nvSpPr>
            <p:spPr>
              <a:xfrm>
                <a:off x="1562100" y="5771404"/>
                <a:ext cx="6629400" cy="390748"/>
              </a:xfrm>
              <a:prstGeom prst="rect">
                <a:avLst/>
              </a:prstGeom>
              <a:solidFill>
                <a:schemeClr val="bg1"/>
              </a:solidFill>
            </p:spPr>
            <p:txBody>
              <a:bodyPr wrap="square" rtlCol="0">
                <a:spAutoFit/>
              </a:bodyPr>
              <a:lstStyle/>
              <a:p>
                <a:pPr algn="ctr"/>
                <a:r>
                  <a:rPr lang="zh-CN" altLang="en-US" b="0" dirty="0">
                    <a:latin typeface="+mj-lt"/>
                  </a:rPr>
                  <a:t>在高紧度，</a:t>
                </a:r>
                <a:r>
                  <a:rPr lang="en-US" altLang="zh-CN" b="0" dirty="0" err="1">
                    <a:latin typeface="+mj-lt"/>
                  </a:rPr>
                  <a:t>AsymDPOP</a:t>
                </a:r>
                <a:r>
                  <a:rPr lang="zh-CN" altLang="en-US" b="0" dirty="0">
                    <a:latin typeface="+mj-lt"/>
                  </a:rPr>
                  <a:t>（</a:t>
                </a:r>
                <a14:m>
                  <m:oMath xmlns:m="http://schemas.openxmlformats.org/officeDocument/2006/math">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k</m:t>
                        </m:r>
                      </m:e>
                      <m:sub>
                        <m:r>
                          <a:rPr lang="en-US" altLang="zh-CN" b="0" i="1">
                            <a:latin typeface="Cambria Math" panose="02040503050406030204" pitchFamily="18" charset="0"/>
                          </a:rPr>
                          <m:t>𝑝</m:t>
                        </m:r>
                      </m:sub>
                    </m:sSub>
                    <m:r>
                      <a:rPr lang="en-US" altLang="zh-CN" b="0" i="1" smtClean="0">
                        <a:latin typeface="Cambria Math" panose="02040503050406030204" pitchFamily="18" charset="0"/>
                        <a:ea typeface="Cambria Math" panose="02040503050406030204" pitchFamily="18" charset="0"/>
                      </a:rPr>
                      <m:t>≠2</m:t>
                    </m:r>
                  </m:oMath>
                </a14:m>
                <a:r>
                  <a:rPr lang="zh-CN" altLang="en-US" b="0" dirty="0">
                    <a:latin typeface="+mj-lt"/>
                  </a:rPr>
                  <a:t>）较现有搜索算法更能保障隐私</a:t>
                </a:r>
              </a:p>
            </p:txBody>
          </p:sp>
        </mc:Choice>
        <mc:Fallback xmlns="">
          <p:sp>
            <p:nvSpPr>
              <p:cNvPr id="16" name="文本框 15"/>
              <p:cNvSpPr txBox="1">
                <a:spLocks noRot="1" noChangeAspect="1" noMove="1" noResize="1" noEditPoints="1" noAdjustHandles="1" noChangeArrowheads="1" noChangeShapeType="1" noTextEdit="1"/>
              </p:cNvSpPr>
              <p:nvPr/>
            </p:nvSpPr>
            <p:spPr>
              <a:xfrm>
                <a:off x="1562100" y="5771404"/>
                <a:ext cx="6629400" cy="390748"/>
              </a:xfrm>
              <a:prstGeom prst="rect">
                <a:avLst/>
              </a:prstGeom>
              <a:blipFill>
                <a:blip r:embed="rId4"/>
                <a:stretch>
                  <a:fillRect l="-368" t="-14063" r="-276" b="-18750"/>
                </a:stretch>
              </a:blipFill>
            </p:spPr>
            <p:txBody>
              <a:bodyPr/>
              <a:lstStyle/>
              <a:p>
                <a:r>
                  <a:rPr lang="zh-CN" altLang="en-US">
                    <a:noFill/>
                  </a:rPr>
                  <a:t> </a:t>
                </a:r>
              </a:p>
            </p:txBody>
          </p:sp>
        </mc:Fallback>
      </mc:AlternateContent>
      <p:grpSp>
        <p:nvGrpSpPr>
          <p:cNvPr id="18" name="组合 17"/>
          <p:cNvGrpSpPr/>
          <p:nvPr/>
        </p:nvGrpSpPr>
        <p:grpSpPr>
          <a:xfrm>
            <a:off x="7221576" y="4775200"/>
            <a:ext cx="315290" cy="330200"/>
            <a:chOff x="4251465" y="1619251"/>
            <a:chExt cx="315290" cy="895349"/>
          </a:xfrm>
        </p:grpSpPr>
        <p:sp>
          <p:nvSpPr>
            <p:cNvPr id="19" name="矩形 18"/>
            <p:cNvSpPr/>
            <p:nvPr/>
          </p:nvSpPr>
          <p:spPr bwMode="auto">
            <a:xfrm>
              <a:off x="4251465" y="1787322"/>
              <a:ext cx="218914" cy="72727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cxnSp>
          <p:nvCxnSpPr>
            <p:cNvPr id="20" name="直接箭头连接符 19"/>
            <p:cNvCxnSpPr/>
            <p:nvPr/>
          </p:nvCxnSpPr>
          <p:spPr bwMode="auto">
            <a:xfrm flipV="1">
              <a:off x="4470379" y="1619251"/>
              <a:ext cx="96376" cy="168071"/>
            </a:xfrm>
            <a:prstGeom prst="straightConnector1">
              <a:avLst/>
            </a:prstGeom>
            <a:ln w="1905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435687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2303" y="304800"/>
            <a:ext cx="8353097" cy="685800"/>
          </a:xfrm>
        </p:spPr>
        <p:txBody>
          <a:bodyPr/>
          <a:lstStyle/>
          <a:p>
            <a:pPr eaLnBrk="1" hangingPunct="1"/>
            <a:r>
              <a:rPr lang="zh-CN" altLang="en-US" sz="2200" dirty="0">
                <a:latin typeface="宋体" panose="02010600030101010101" pitchFamily="2" charset="-122"/>
                <a:ea typeface="宋体" panose="02010600030101010101" pitchFamily="2" charset="-122"/>
              </a:rPr>
              <a:t>研究点</a:t>
            </a:r>
            <a:r>
              <a:rPr lang="en-US" altLang="zh-CN" sz="2200" dirty="0">
                <a:latin typeface="宋体" panose="02010600030101010101" pitchFamily="2" charset="-122"/>
                <a:ea typeface="宋体" panose="02010600030101010101" pitchFamily="2" charset="-122"/>
              </a:rPr>
              <a:t>3</a:t>
            </a:r>
            <a:r>
              <a:rPr lang="zh-CN" altLang="en-US" sz="2200" dirty="0">
                <a:latin typeface="宋体" panose="02010600030101010101" pitchFamily="2" charset="-122"/>
                <a:ea typeface="宋体" panose="02010600030101010101" pitchFamily="2" charset="-122"/>
              </a:rPr>
              <a:t>：基于搜索</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推理深度混合的分布式约束优化求解算法</a:t>
            </a:r>
          </a:p>
        </p:txBody>
      </p:sp>
      <p:sp>
        <p:nvSpPr>
          <p:cNvPr id="23556" name="Rectangle 3"/>
          <p:cNvSpPr>
            <a:spLocks noGrp="1" noChangeArrowheads="1"/>
          </p:cNvSpPr>
          <p:nvPr>
            <p:ph idx="1"/>
          </p:nvPr>
        </p:nvSpPr>
        <p:spPr>
          <a:xfrm>
            <a:off x="609600" y="1295400"/>
            <a:ext cx="8534400" cy="5181600"/>
          </a:xfrm>
        </p:spPr>
        <p:txBody>
          <a:bodyPr/>
          <a:lstStyle/>
          <a:p>
            <a:pPr eaLnBrk="1" hangingPunct="1">
              <a:lnSpc>
                <a:spcPct val="130000"/>
              </a:lnSpc>
              <a:defRPr/>
            </a:pPr>
            <a:r>
              <a:rPr lang="zh-CN" altLang="en-US" sz="2000" dirty="0">
                <a:latin typeface="宋体" panose="02010600030101010101" pitchFamily="2" charset="-122"/>
                <a:ea typeface="宋体" panose="02010600030101010101" pitchFamily="2" charset="-122"/>
              </a:rPr>
              <a:t>基于搜索</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推理深度混合的分布式约束优化求解算法</a:t>
            </a:r>
            <a:endParaRPr lang="en-US" altLang="zh-CN" sz="2000" dirty="0">
              <a:latin typeface="+mj-lt"/>
              <a:ea typeface="宋体" panose="02010600030101010101" pitchFamily="2" charset="-122"/>
            </a:endParaRPr>
          </a:p>
          <a:p>
            <a:pPr lvl="1" eaLnBrk="1" hangingPunct="1">
              <a:lnSpc>
                <a:spcPct val="130000"/>
              </a:lnSpc>
              <a:defRPr/>
            </a:pPr>
            <a:r>
              <a:rPr lang="zh-CN" altLang="en-US" sz="2000" dirty="0"/>
              <a:t>动机</a:t>
            </a:r>
            <a:endParaRPr lang="en-US" altLang="zh-CN" sz="2000" dirty="0">
              <a:latin typeface="+mj-lt"/>
            </a:endParaRPr>
          </a:p>
          <a:p>
            <a:pPr lvl="1" eaLnBrk="1" hangingPunct="1">
              <a:lnSpc>
                <a:spcPct val="130000"/>
              </a:lnSpc>
              <a:defRPr/>
            </a:pPr>
            <a:r>
              <a:rPr lang="zh-CN" altLang="en-US" sz="2000" dirty="0">
                <a:latin typeface="+mj-lt"/>
              </a:rPr>
              <a:t>迭代推理</a:t>
            </a:r>
            <a:endParaRPr lang="en-US" altLang="zh-CN" sz="2000" dirty="0">
              <a:latin typeface="+mj-lt"/>
            </a:endParaRPr>
          </a:p>
          <a:p>
            <a:pPr eaLnBrk="1" hangingPunct="1">
              <a:lnSpc>
                <a:spcPct val="130000"/>
              </a:lnSpc>
              <a:defRPr/>
            </a:pPr>
            <a:r>
              <a:rPr lang="zh-CN" altLang="en-US" sz="2000" dirty="0">
                <a:latin typeface="宋体" panose="02010600030101010101" pitchFamily="2" charset="-122"/>
                <a:ea typeface="宋体" panose="02010600030101010101" pitchFamily="2" charset="-122"/>
              </a:rPr>
              <a:t>理论证明与复杂度分析</a:t>
            </a:r>
            <a:endParaRPr lang="en-US" altLang="zh-CN" sz="2400" dirty="0">
              <a:latin typeface="宋体" panose="02010600030101010101" pitchFamily="2" charset="-122"/>
              <a:ea typeface="宋体" panose="02010600030101010101" pitchFamily="2" charset="-122"/>
            </a:endParaRPr>
          </a:p>
          <a:p>
            <a:pPr marL="985837" lvl="1" indent="-514350" eaLnBrk="1" hangingPunct="1">
              <a:lnSpc>
                <a:spcPct val="130000"/>
              </a:lnSpc>
              <a:buFont typeface="Wingdings" panose="05000000000000000000" pitchFamily="2" charset="2"/>
              <a:buNone/>
              <a:defRPr/>
            </a:pPr>
            <a:endParaRPr lang="en-US" dirty="0">
              <a:latin typeface="+mj-lt"/>
              <a:ea typeface="微软雅黑" pitchFamily="34" charset="-122"/>
            </a:endParaRPr>
          </a:p>
        </p:txBody>
      </p:sp>
    </p:spTree>
    <p:extLst>
      <p:ext uri="{BB962C8B-B14F-4D97-AF65-F5344CB8AC3E}">
        <p14:creationId xmlns:p14="http://schemas.microsoft.com/office/powerpoint/2010/main" val="166107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latin typeface="宋体" panose="02010600030101010101" pitchFamily="2" charset="-122"/>
                <a:ea typeface="宋体" panose="02010600030101010101" pitchFamily="2" charset="-122"/>
              </a:rPr>
              <a:t>分布式约束优化问题 </a:t>
            </a:r>
            <a:r>
              <a:rPr lang="en-US" altLang="zh-CN" sz="2800" dirty="0">
                <a:latin typeface="宋体" panose="02010600030101010101" pitchFamily="2" charset="-122"/>
                <a:ea typeface="宋体" panose="02010600030101010101" pitchFamily="2" charset="-122"/>
              </a:rPr>
              <a:t>(DCOP)</a:t>
            </a:r>
            <a:r>
              <a:rPr lang="zh-CN" altLang="en-US" sz="2800" dirty="0">
                <a:latin typeface="宋体" panose="02010600030101010101" pitchFamily="2" charset="-122"/>
                <a:ea typeface="宋体" panose="02010600030101010101" pitchFamily="2" charset="-122"/>
              </a:rPr>
              <a:t> </a:t>
            </a: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4343400" cy="5181600"/>
              </a:xfrm>
            </p:spPr>
            <p:txBody>
              <a:bodyPr/>
              <a:lstStyle/>
              <a:p>
                <a:pPr eaLnBrk="1" hangingPunct="1">
                  <a:defRPr/>
                </a:pPr>
                <a:r>
                  <a:rPr lang="zh-CN" altLang="en-US" sz="2200" b="0" dirty="0">
                    <a:latin typeface="+mj-lt"/>
                    <a:ea typeface="宋体" panose="02010600030101010101" pitchFamily="2" charset="-122"/>
                  </a:rPr>
                  <a:t>四元组 </a:t>
                </a:r>
                <a14:m>
                  <m:oMath xmlns:m="http://schemas.openxmlformats.org/officeDocument/2006/math">
                    <m:r>
                      <a:rPr lang="en-US" altLang="zh-CN" sz="2200" b="0" i="1" smtClean="0">
                        <a:latin typeface="Cambria Math" panose="02040503050406030204" pitchFamily="18" charset="0"/>
                        <a:ea typeface="宋体" panose="02010600030101010101" pitchFamily="2" charset="-122"/>
                      </a:rPr>
                      <m:t>〈</m:t>
                    </m:r>
                    <m:r>
                      <a:rPr lang="en-US" altLang="zh-CN" sz="2200" b="0" i="1" smtClean="0">
                        <a:latin typeface="Cambria Math" panose="02040503050406030204" pitchFamily="18" charset="0"/>
                        <a:ea typeface="宋体" panose="02010600030101010101" pitchFamily="2" charset="-122"/>
                      </a:rPr>
                      <m:t>𝐴</m:t>
                    </m:r>
                    <m:r>
                      <a:rPr lang="en-US" altLang="zh-CN" sz="2200" b="0" i="1" smtClean="0">
                        <a:latin typeface="Cambria Math" panose="02040503050406030204" pitchFamily="18" charset="0"/>
                        <a:ea typeface="宋体" panose="02010600030101010101" pitchFamily="2" charset="-122"/>
                      </a:rPr>
                      <m:t>,</m:t>
                    </m:r>
                    <m:r>
                      <a:rPr lang="en-US" altLang="zh-CN" sz="2200" b="0" i="1" smtClean="0">
                        <a:latin typeface="Cambria Math" panose="02040503050406030204" pitchFamily="18" charset="0"/>
                        <a:ea typeface="宋体" panose="02010600030101010101" pitchFamily="2" charset="-122"/>
                      </a:rPr>
                      <m:t>𝑋</m:t>
                    </m:r>
                    <m:r>
                      <a:rPr lang="en-US" altLang="zh-CN" sz="2200" b="0" i="1" smtClean="0">
                        <a:latin typeface="Cambria Math" panose="02040503050406030204" pitchFamily="18" charset="0"/>
                        <a:ea typeface="宋体" panose="02010600030101010101" pitchFamily="2" charset="-122"/>
                      </a:rPr>
                      <m:t>,</m:t>
                    </m:r>
                    <m:r>
                      <a:rPr lang="en-US" altLang="zh-CN" sz="2200" b="0" i="1" smtClean="0">
                        <a:latin typeface="Cambria Math" panose="02040503050406030204" pitchFamily="18" charset="0"/>
                        <a:ea typeface="宋体" panose="02010600030101010101" pitchFamily="2" charset="-122"/>
                      </a:rPr>
                      <m:t>𝐷</m:t>
                    </m:r>
                    <m:r>
                      <a:rPr lang="en-US" altLang="zh-CN" sz="2200" b="0" i="1" smtClean="0">
                        <a:latin typeface="Cambria Math" panose="02040503050406030204" pitchFamily="18" charset="0"/>
                        <a:ea typeface="宋体" panose="02010600030101010101" pitchFamily="2" charset="-122"/>
                      </a:rPr>
                      <m:t>,</m:t>
                    </m:r>
                    <m:r>
                      <a:rPr lang="en-US" altLang="zh-CN" sz="2200" b="0" i="1" smtClean="0">
                        <a:latin typeface="Cambria Math" panose="02040503050406030204" pitchFamily="18" charset="0"/>
                        <a:ea typeface="宋体" panose="02010600030101010101" pitchFamily="2" charset="-122"/>
                      </a:rPr>
                      <m:t>𝐹</m:t>
                    </m:r>
                    <m:r>
                      <a:rPr lang="en-US" altLang="zh-CN" sz="2200" b="0" i="1" smtClean="0">
                        <a:latin typeface="Cambria Math" panose="02040503050406030204" pitchFamily="18" charset="0"/>
                        <a:ea typeface="宋体" panose="02010600030101010101" pitchFamily="2" charset="-122"/>
                      </a:rPr>
                      <m:t>〉</m:t>
                    </m:r>
                  </m:oMath>
                </a14:m>
                <a:endParaRPr lang="en-US" altLang="zh-CN" sz="2200" b="0" dirty="0">
                  <a:latin typeface="+mj-lt"/>
                  <a:ea typeface="宋体" panose="02010600030101010101" pitchFamily="2" charset="-122"/>
                </a:endParaRPr>
              </a:p>
              <a:p>
                <a:pPr lvl="1" eaLnBrk="1" hangingPunct="1">
                  <a:defRPr/>
                </a:pPr>
                <a:r>
                  <a:rPr lang="en-US" altLang="zh-CN" sz="1800" dirty="0">
                    <a:latin typeface="+mj-lt"/>
                  </a:rPr>
                  <a:t>Agent</a:t>
                </a:r>
                <a:r>
                  <a:rPr lang="zh-CN" altLang="en-US" sz="1800" dirty="0">
                    <a:latin typeface="+mj-lt"/>
                  </a:rPr>
                  <a:t>：</a:t>
                </a:r>
                <a14:m>
                  <m:oMath xmlns:m="http://schemas.openxmlformats.org/officeDocument/2006/math">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𝑛</m:t>
                        </m:r>
                      </m:sub>
                    </m:sSub>
                    <m:r>
                      <a:rPr lang="en-US" altLang="zh-CN" sz="1800" b="0" i="1" smtClean="0">
                        <a:latin typeface="Cambria Math" panose="02040503050406030204" pitchFamily="18" charset="0"/>
                      </a:rPr>
                      <m:t>}</m:t>
                    </m:r>
                  </m:oMath>
                </a14:m>
                <a:endParaRPr lang="en-US" altLang="zh-CN" sz="1800" b="0" dirty="0">
                  <a:latin typeface="+mj-lt"/>
                  <a:ea typeface="宋体" panose="02010600030101010101" pitchFamily="2" charset="-122"/>
                </a:endParaRPr>
              </a:p>
              <a:p>
                <a:pPr lvl="1" eaLnBrk="1" hangingPunct="1">
                  <a:defRPr/>
                </a:pPr>
                <a:r>
                  <a:rPr lang="zh-CN" altLang="en-US" sz="1800" dirty="0">
                    <a:latin typeface="+mj-lt"/>
                  </a:rPr>
                  <a:t>变量：</a:t>
                </a:r>
                <a14:m>
                  <m:oMath xmlns:m="http://schemas.openxmlformats.org/officeDocument/2006/math">
                    <m:r>
                      <a:rPr lang="en-US" altLang="zh-CN" sz="1800" b="0" i="1" smtClean="0">
                        <a:latin typeface="Cambria Math" panose="02040503050406030204" pitchFamily="18" charset="0"/>
                      </a:rPr>
                      <m:t>𝑋</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𝑚</m:t>
                        </m:r>
                      </m:sub>
                    </m:sSub>
                    <m:r>
                      <a:rPr lang="en-US" altLang="zh-CN" sz="1800" b="0" i="1" smtClean="0">
                        <a:latin typeface="Cambria Math" panose="02040503050406030204" pitchFamily="18" charset="0"/>
                      </a:rPr>
                      <m:t>}</m:t>
                    </m:r>
                  </m:oMath>
                </a14:m>
                <a:endParaRPr lang="en-US" altLang="zh-CN" sz="1800" b="0" dirty="0">
                  <a:latin typeface="+mj-lt"/>
                  <a:ea typeface="宋体" panose="02010600030101010101" pitchFamily="2" charset="-122"/>
                </a:endParaRPr>
              </a:p>
              <a:p>
                <a:pPr lvl="1" eaLnBrk="1" hangingPunct="1">
                  <a:defRPr/>
                </a:pPr>
                <a:r>
                  <a:rPr lang="zh-CN" altLang="en-US" sz="1800" dirty="0">
                    <a:latin typeface="+mj-lt"/>
                  </a:rPr>
                  <a:t>值域：</a:t>
                </a:r>
                <a14:m>
                  <m:oMath xmlns:m="http://schemas.openxmlformats.org/officeDocument/2006/math">
                    <m:r>
                      <a:rPr lang="en-US" altLang="zh-CN" sz="1800" b="0" i="1" smtClean="0">
                        <a:latin typeface="Cambria Math" panose="02040503050406030204" pitchFamily="18" charset="0"/>
                      </a:rPr>
                      <m:t>𝐷</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𝑚</m:t>
                        </m:r>
                      </m:sub>
                    </m:sSub>
                    <m:r>
                      <a:rPr lang="en-US" altLang="zh-CN" sz="1800" b="0" i="1" smtClean="0">
                        <a:latin typeface="Cambria Math" panose="02040503050406030204" pitchFamily="18" charset="0"/>
                      </a:rPr>
                      <m:t>}</m:t>
                    </m:r>
                  </m:oMath>
                </a14:m>
                <a:endParaRPr lang="en-US" altLang="zh-CN" sz="1800" b="0" dirty="0">
                  <a:latin typeface="+mj-lt"/>
                  <a:ea typeface="宋体" panose="02010600030101010101" pitchFamily="2" charset="-122"/>
                </a:endParaRPr>
              </a:p>
              <a:p>
                <a:pPr lvl="1" eaLnBrk="1" hangingPunct="1">
                  <a:defRPr/>
                </a:pPr>
                <a:r>
                  <a:rPr lang="zh-CN" altLang="en-US" sz="1800" dirty="0">
                    <a:latin typeface="+mj-lt"/>
                  </a:rPr>
                  <a:t>约束代价函数：</a:t>
                </a:r>
                <a14:m>
                  <m:oMath xmlns:m="http://schemas.openxmlformats.org/officeDocument/2006/math">
                    <m:r>
                      <a:rPr lang="en-US" altLang="zh-CN" sz="1800" b="0" i="1" smtClean="0">
                        <a:latin typeface="Cambria Math" panose="02040503050406030204" pitchFamily="18" charset="0"/>
                      </a:rPr>
                      <m:t>𝐹</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𝑞</m:t>
                        </m:r>
                      </m:sub>
                    </m:sSub>
                    <m:r>
                      <a:rPr lang="en-US" altLang="zh-CN" sz="1800" b="0" i="1" smtClean="0">
                        <a:latin typeface="Cambria Math" panose="02040503050406030204" pitchFamily="18" charset="0"/>
                      </a:rPr>
                      <m:t>}</m:t>
                    </m:r>
                  </m:oMath>
                </a14:m>
                <a:endParaRPr lang="en-US" altLang="zh-CN" sz="1800" b="0" dirty="0">
                  <a:latin typeface="+mj-lt"/>
                  <a:ea typeface="宋体" panose="02010600030101010101" pitchFamily="2" charset="-122"/>
                </a:endParaRPr>
              </a:p>
              <a:p>
                <a:pPr eaLnBrk="1" hangingPunct="1">
                  <a:defRPr/>
                </a:pPr>
                <a:r>
                  <a:rPr lang="zh-CN" altLang="en-US" sz="2200" b="0" dirty="0">
                    <a:latin typeface="+mj-lt"/>
                    <a:ea typeface="宋体" panose="02010600030101010101" pitchFamily="2" charset="-122"/>
                  </a:rPr>
                  <a:t>通用假设</a:t>
                </a:r>
                <a:endParaRPr lang="en-US" altLang="zh-CN" sz="2200" b="0" dirty="0">
                  <a:latin typeface="+mj-lt"/>
                  <a:ea typeface="宋体" panose="02010600030101010101" pitchFamily="2" charset="-122"/>
                </a:endParaRPr>
              </a:p>
              <a:p>
                <a:pPr lvl="1" eaLnBrk="1" hangingPunct="1">
                  <a:defRPr/>
                </a:pPr>
                <a:r>
                  <a:rPr lang="zh-CN" altLang="en-US" sz="1800" dirty="0">
                    <a:latin typeface="+mj-lt"/>
                  </a:rPr>
                  <a:t>一个</a:t>
                </a:r>
                <a:r>
                  <a:rPr lang="en-US" altLang="zh-CN" sz="1800" dirty="0">
                    <a:latin typeface="+mj-lt"/>
                  </a:rPr>
                  <a:t>Agent</a:t>
                </a:r>
                <a:r>
                  <a:rPr lang="zh-CN" altLang="en-US" sz="1800" dirty="0">
                    <a:latin typeface="+mj-lt"/>
                  </a:rPr>
                  <a:t>仅控制一个变量：</a:t>
                </a:r>
                <a14:m>
                  <m:oMath xmlns:m="http://schemas.openxmlformats.org/officeDocument/2006/math">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endParaRPr lang="en-US" altLang="zh-CN" sz="1800" b="0" dirty="0">
                  <a:latin typeface="+mj-lt"/>
                  <a:ea typeface="宋体" panose="02010600030101010101" pitchFamily="2" charset="-122"/>
                </a:endParaRPr>
              </a:p>
              <a:p>
                <a:pPr lvl="1" eaLnBrk="1" hangingPunct="1">
                  <a:defRPr/>
                </a:pPr>
                <a:r>
                  <a:rPr lang="zh-CN" altLang="en-US" sz="1800" dirty="0">
                    <a:latin typeface="+mj-lt"/>
                  </a:rPr>
                  <a:t>所有的约束都是二元约束：</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𝑖𝑗</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𝑅</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∪{0}</m:t>
                    </m:r>
                  </m:oMath>
                </a14:m>
                <a:endParaRPr lang="en-US" altLang="zh-CN" sz="1800" b="0" dirty="0">
                  <a:latin typeface="+mj-lt"/>
                  <a:ea typeface="宋体" panose="02010600030101010101" pitchFamily="2" charset="-122"/>
                </a:endParaRPr>
              </a:p>
              <a:p>
                <a:pPr eaLnBrk="1" hangingPunct="1">
                  <a:defRPr/>
                </a:pPr>
                <a:r>
                  <a:rPr lang="zh-CN" altLang="en-US" sz="2200" b="0" dirty="0">
                    <a:latin typeface="+mj-lt"/>
                    <a:ea typeface="宋体" panose="02010600030101010101" pitchFamily="2" charset="-122"/>
                  </a:rPr>
                  <a:t>目标</a:t>
                </a:r>
                <a:endParaRPr lang="en-US" altLang="zh-CN" sz="2200" b="0" dirty="0">
                  <a:latin typeface="+mj-lt"/>
                  <a:ea typeface="宋体" panose="02010600030101010101" pitchFamily="2" charset="-122"/>
                </a:endParaRPr>
              </a:p>
              <a:p>
                <a:pPr lvl="1" eaLnBrk="1" hangingPunct="1">
                  <a:defRPr/>
                </a:pPr>
                <a:r>
                  <a:rPr lang="zh-CN" altLang="en-US" sz="1800" b="1" u="sng" dirty="0">
                    <a:latin typeface="+mj-lt"/>
                  </a:rPr>
                  <a:t>各个</a:t>
                </a:r>
                <a:r>
                  <a:rPr lang="en-US" altLang="zh-CN" sz="1800" b="1" u="sng" dirty="0">
                    <a:latin typeface="+mj-lt"/>
                  </a:rPr>
                  <a:t>Agent</a:t>
                </a:r>
                <a:r>
                  <a:rPr lang="zh-CN" altLang="en-US" sz="1800" b="1" u="sng" dirty="0">
                    <a:latin typeface="+mj-lt"/>
                  </a:rPr>
                  <a:t>为自己所控制的变量赋值，使得全局代价最小</a:t>
                </a:r>
                <a:endParaRPr lang="en-US" altLang="zh-CN" sz="1800" b="1" u="sng" dirty="0">
                  <a:latin typeface="+mj-lt"/>
                </a:endParaRPr>
              </a:p>
              <a:p>
                <a:pPr marL="471487" lvl="1" indent="0" eaLnBrk="1" hangingPunct="1">
                  <a:buNone/>
                  <a:defRPr/>
                </a:pPr>
                <a:endParaRPr lang="en-US" altLang="zh-CN" sz="1800" dirty="0">
                  <a:latin typeface="+mj-lt"/>
                </a:endParaRPr>
              </a:p>
              <a:p>
                <a:pPr lvl="1" eaLnBrk="1" hangingPunct="1">
                  <a:lnSpc>
                    <a:spcPct val="130000"/>
                  </a:lnSpc>
                  <a:defRPr/>
                </a:pPr>
                <a:endParaRPr lang="en-US" altLang="zh-CN" sz="1800" b="0" dirty="0">
                  <a:latin typeface="+mj-lt"/>
                  <a:ea typeface="宋体" panose="02010600030101010101" pitchFamily="2" charset="-122"/>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4343400" cy="5181600"/>
              </a:xfrm>
              <a:blipFill>
                <a:blip r:embed="rId4"/>
                <a:stretch>
                  <a:fillRect l="-1543" t="-1176"/>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nvGraphicFramePr>
        <p:xfrm>
          <a:off x="1447800" y="5791200"/>
          <a:ext cx="3309168" cy="533400"/>
        </p:xfrm>
        <a:graphic>
          <a:graphicData uri="http://schemas.openxmlformats.org/presentationml/2006/ole">
            <mc:AlternateContent xmlns:mc="http://schemas.openxmlformats.org/markup-compatibility/2006">
              <mc:Choice xmlns:v="urn:schemas-microsoft-com:vml" Requires="v">
                <p:oleObj name="AxMath" r:id="rId5" imgW="2511360" imgH="405000" progId="Equation.AxMath">
                  <p:embed/>
                </p:oleObj>
              </mc:Choice>
              <mc:Fallback>
                <p:oleObj name="AxMath" r:id="rId5" imgW="2511360" imgH="405000" progId="Equation.AxMath">
                  <p:embed/>
                  <p:pic>
                    <p:nvPicPr>
                      <p:cNvPr id="2" name="对象 1"/>
                      <p:cNvPicPr/>
                      <p:nvPr/>
                    </p:nvPicPr>
                    <p:blipFill>
                      <a:blip r:embed="rId6"/>
                      <a:stretch>
                        <a:fillRect/>
                      </a:stretch>
                    </p:blipFill>
                    <p:spPr>
                      <a:xfrm>
                        <a:off x="1447800" y="5791200"/>
                        <a:ext cx="3309168" cy="533400"/>
                      </a:xfrm>
                      <a:prstGeom prst="rect">
                        <a:avLst/>
                      </a:prstGeom>
                    </p:spPr>
                  </p:pic>
                </p:oleObj>
              </mc:Fallback>
            </mc:AlternateContent>
          </a:graphicData>
        </a:graphic>
      </p:graphicFrame>
      <p:sp>
        <p:nvSpPr>
          <p:cNvPr id="17" name="AutoShape 14"/>
          <p:cNvSpPr>
            <a:spLocks noChangeAspect="1" noChangeArrowheads="1"/>
          </p:cNvSpPr>
          <p:nvPr/>
        </p:nvSpPr>
        <p:spPr bwMode="auto">
          <a:xfrm>
            <a:off x="6371427" y="3090584"/>
            <a:ext cx="1525253" cy="17022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aphicFrame>
        <p:nvGraphicFramePr>
          <p:cNvPr id="27" name="表格 26"/>
          <p:cNvGraphicFramePr>
            <a:graphicFrameLocks noGrp="1"/>
          </p:cNvGraphicFramePr>
          <p:nvPr>
            <p:extLst>
              <p:ext uri="{D42A27DB-BD31-4B8C-83A1-F6EECF244321}">
                <p14:modId xmlns:p14="http://schemas.microsoft.com/office/powerpoint/2010/main" val="3344327237"/>
              </p:ext>
            </p:extLst>
          </p:nvPr>
        </p:nvGraphicFramePr>
        <p:xfrm>
          <a:off x="5926896" y="4868771"/>
          <a:ext cx="2368792" cy="1633563"/>
        </p:xfrm>
        <a:graphic>
          <a:graphicData uri="http://schemas.openxmlformats.org/drawingml/2006/table">
            <a:tbl>
              <a:tblPr>
                <a:tableStyleId>{616DA210-FB5B-4158-B5E0-FEB733F419BA}</a:tableStyleId>
              </a:tblPr>
              <a:tblGrid>
                <a:gridCol w="592073">
                  <a:extLst>
                    <a:ext uri="{9D8B030D-6E8A-4147-A177-3AD203B41FA5}">
                      <a16:colId xmlns:a16="http://schemas.microsoft.com/office/drawing/2014/main" val="3947281135"/>
                    </a:ext>
                  </a:extLst>
                </a:gridCol>
                <a:gridCol w="592073">
                  <a:extLst>
                    <a:ext uri="{9D8B030D-6E8A-4147-A177-3AD203B41FA5}">
                      <a16:colId xmlns:a16="http://schemas.microsoft.com/office/drawing/2014/main" val="1915363685"/>
                    </a:ext>
                  </a:extLst>
                </a:gridCol>
                <a:gridCol w="592073">
                  <a:extLst>
                    <a:ext uri="{9D8B030D-6E8A-4147-A177-3AD203B41FA5}">
                      <a16:colId xmlns:a16="http://schemas.microsoft.com/office/drawing/2014/main" val="1335922235"/>
                    </a:ext>
                  </a:extLst>
                </a:gridCol>
                <a:gridCol w="592573">
                  <a:extLst>
                    <a:ext uri="{9D8B030D-6E8A-4147-A177-3AD203B41FA5}">
                      <a16:colId xmlns:a16="http://schemas.microsoft.com/office/drawing/2014/main" val="1517320051"/>
                    </a:ext>
                  </a:extLst>
                </a:gridCol>
              </a:tblGrid>
              <a:tr h="674953">
                <a:tc>
                  <a:txBody>
                    <a:bodyPr/>
                    <a:lstStyle/>
                    <a:p>
                      <a:pPr algn="r">
                        <a:spcAft>
                          <a:spcPts val="0"/>
                        </a:spcAft>
                      </a:pPr>
                      <a:r>
                        <a:rPr lang="en-US" sz="1800" b="1" i="1" kern="100" dirty="0">
                          <a:solidFill>
                            <a:schemeClr val="bg1"/>
                          </a:solidFill>
                          <a:effectLst/>
                          <a:latin typeface="Times New Roman" panose="02020603050405020304" pitchFamily="18" charset="0"/>
                          <a:cs typeface="Times New Roman" panose="02020603050405020304" pitchFamily="18" charset="0"/>
                        </a:rPr>
                        <a:t>x</a:t>
                      </a:r>
                      <a:r>
                        <a:rPr lang="en-US" sz="1800" b="1" i="1" kern="100" baseline="-25000" dirty="0">
                          <a:solidFill>
                            <a:schemeClr val="bg1"/>
                          </a:solidFill>
                          <a:effectLst/>
                          <a:latin typeface="Times New Roman" panose="02020603050405020304" pitchFamily="18" charset="0"/>
                          <a:cs typeface="Times New Roman" panose="02020603050405020304" pitchFamily="18" charset="0"/>
                        </a:rPr>
                        <a:t>i</a:t>
                      </a:r>
                      <a:endParaRPr lang="zh-CN" sz="1800" b="1" i="1" kern="100" dirty="0">
                        <a:solidFill>
                          <a:schemeClr val="bg1"/>
                        </a:solidFill>
                        <a:effectLst/>
                        <a:latin typeface="Times New Roman" panose="02020603050405020304" pitchFamily="18" charset="0"/>
                        <a:cs typeface="Times New Roman" panose="02020603050405020304" pitchFamily="18" charset="0"/>
                      </a:endParaRPr>
                    </a:p>
                    <a:p>
                      <a:pPr algn="l">
                        <a:spcAft>
                          <a:spcPts val="0"/>
                        </a:spcAft>
                      </a:pPr>
                      <a:r>
                        <a:rPr lang="en-US" sz="1800" b="1" i="1" kern="100" dirty="0" err="1">
                          <a:solidFill>
                            <a:schemeClr val="bg1"/>
                          </a:solidFill>
                          <a:effectLst/>
                          <a:latin typeface="Times New Roman" panose="02020603050405020304" pitchFamily="18" charset="0"/>
                          <a:cs typeface="Times New Roman" panose="02020603050405020304" pitchFamily="18" charset="0"/>
                        </a:rPr>
                        <a:t>x</a:t>
                      </a:r>
                      <a:r>
                        <a:rPr lang="en-US" sz="1800" b="1" i="1" kern="100" baseline="-25000" dirty="0" err="1">
                          <a:solidFill>
                            <a:schemeClr val="bg1"/>
                          </a:solidFill>
                          <a:effectLst/>
                          <a:latin typeface="Times New Roman" panose="02020603050405020304" pitchFamily="18" charset="0"/>
                          <a:cs typeface="Times New Roman" panose="02020603050405020304" pitchFamily="18" charset="0"/>
                        </a:rPr>
                        <a:t>j</a:t>
                      </a:r>
                      <a:endParaRPr lang="zh-CN" sz="1800" b="1" i="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lnTlToBr w="12700" cmpd="sng">
                      <a:noFill/>
                      <a:prstDash val="solid"/>
                    </a:lnTlToBr>
                    <a:solidFill>
                      <a:srgbClr val="C00000"/>
                    </a:solidFill>
                  </a:tcPr>
                </a:tc>
                <a:tc>
                  <a:txBody>
                    <a:bodyPr/>
                    <a:lstStyle/>
                    <a:p>
                      <a:pPr algn="ctr">
                        <a:lnSpc>
                          <a:spcPct val="200000"/>
                        </a:lnSpc>
                        <a:spcAft>
                          <a:spcPts val="0"/>
                        </a:spcAft>
                      </a:pPr>
                      <a:r>
                        <a:rPr lang="en-US" altLang="zh-CN" sz="1600" b="1" kern="100" dirty="0">
                          <a:solidFill>
                            <a:schemeClr val="bg1"/>
                          </a:solidFill>
                          <a:effectLst/>
                          <a:latin typeface="Times New Roman" panose="02020603050405020304" pitchFamily="18" charset="0"/>
                          <a:ea typeface="+mn-ea"/>
                          <a:cs typeface="Times New Roman" panose="02020603050405020304" pitchFamily="18" charset="0"/>
                        </a:rPr>
                        <a:t>B</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tc>
                  <a:txBody>
                    <a:bodyPr/>
                    <a:lstStyle/>
                    <a:p>
                      <a:pPr algn="ctr">
                        <a:lnSpc>
                          <a:spcPct val="200000"/>
                        </a:lnSpc>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G</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tc>
                  <a:txBody>
                    <a:bodyPr/>
                    <a:lstStyle/>
                    <a:p>
                      <a:pPr algn="ctr">
                        <a:lnSpc>
                          <a:spcPct val="200000"/>
                        </a:lnSpc>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Y</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extLst>
                  <a:ext uri="{0D108BD9-81ED-4DB2-BD59-A6C34878D82A}">
                    <a16:rowId xmlns:a16="http://schemas.microsoft.com/office/drawing/2014/main" val="3076230014"/>
                  </a:ext>
                </a:extLst>
              </a:tr>
              <a:tr h="337474">
                <a:tc>
                  <a:txBody>
                    <a:bodyPr/>
                    <a:lstStyle/>
                    <a:p>
                      <a:pPr algn="ctr">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B</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1</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0</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0</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109983472"/>
                  </a:ext>
                </a:extLst>
              </a:tr>
              <a:tr h="283662">
                <a:tc>
                  <a:txBody>
                    <a:bodyPr/>
                    <a:lstStyle/>
                    <a:p>
                      <a:pPr algn="ctr">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G</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solidFill>
                      <a:srgbClr val="C00000"/>
                    </a:solidFill>
                  </a:tcP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0</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1</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0</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1730045565"/>
                  </a:ext>
                </a:extLst>
              </a:tr>
              <a:tr h="337474">
                <a:tc>
                  <a:txBody>
                    <a:bodyPr/>
                    <a:lstStyle/>
                    <a:p>
                      <a:pPr algn="ctr">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Y</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solidFill>
                      <a:srgbClr val="C00000"/>
                    </a:solidFill>
                  </a:tcP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0</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0</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1</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1635647909"/>
                  </a:ext>
                </a:extLst>
              </a:tr>
            </a:tbl>
          </a:graphicData>
        </a:graphic>
      </p:graphicFrame>
      <p:grpSp>
        <p:nvGrpSpPr>
          <p:cNvPr id="31" name="组合 30"/>
          <p:cNvGrpSpPr/>
          <p:nvPr/>
        </p:nvGrpSpPr>
        <p:grpSpPr>
          <a:xfrm>
            <a:off x="5553612" y="1295400"/>
            <a:ext cx="3124200" cy="3517624"/>
            <a:chOff x="5553612" y="1295400"/>
            <a:chExt cx="3124200" cy="3517624"/>
          </a:xfrm>
        </p:grpSpPr>
        <p:grpSp>
          <p:nvGrpSpPr>
            <p:cNvPr id="16" name="组合 15"/>
            <p:cNvGrpSpPr/>
            <p:nvPr/>
          </p:nvGrpSpPr>
          <p:grpSpPr>
            <a:xfrm>
              <a:off x="6195279" y="3126973"/>
              <a:ext cx="1814050" cy="1686051"/>
              <a:chOff x="6204267" y="3126973"/>
              <a:chExt cx="1814050" cy="1686051"/>
            </a:xfrm>
          </p:grpSpPr>
          <p:grpSp>
            <p:nvGrpSpPr>
              <p:cNvPr id="11" name="组合 10"/>
              <p:cNvGrpSpPr/>
              <p:nvPr/>
            </p:nvGrpSpPr>
            <p:grpSpPr>
              <a:xfrm>
                <a:off x="6204267" y="3126973"/>
                <a:ext cx="1814050" cy="1686051"/>
                <a:chOff x="6204267" y="3126973"/>
                <a:chExt cx="1814050" cy="1686051"/>
              </a:xfrm>
            </p:grpSpPr>
            <p:sp>
              <p:nvSpPr>
                <p:cNvPr id="19" name="Oval 65"/>
                <p:cNvSpPr>
                  <a:spLocks noChangeArrowheads="1"/>
                </p:cNvSpPr>
                <p:nvPr/>
              </p:nvSpPr>
              <p:spPr bwMode="auto">
                <a:xfrm>
                  <a:off x="6204267" y="4317140"/>
                  <a:ext cx="486547" cy="490225"/>
                </a:xfrm>
                <a:prstGeom prst="ellipse">
                  <a:avLst/>
                </a:prstGeom>
                <a:noFill/>
                <a:ln w="28575">
                  <a:solidFill>
                    <a:schemeClr val="tx2"/>
                  </a:solidFill>
                  <a:round/>
                  <a:headEnd/>
                  <a:tailEnd/>
                </a:ln>
              </p:spPr>
              <p:txBody>
                <a:bodyPr vert="horz" wrap="square" lIns="68580" tIns="34290" rIns="68580" bIns="34290" numCol="1" anchor="t" anchorCtr="0" compatLnSpc="1">
                  <a:prstTxWarp prst="textNoShape">
                    <a:avLst/>
                  </a:prstTxWarp>
                </a:bodyPr>
                <a:lstStyle/>
                <a:p>
                  <a:endParaRPr lang="zh-CN" altLang="en-US" sz="1350"/>
                </a:p>
              </p:txBody>
            </p:sp>
            <p:grpSp>
              <p:nvGrpSpPr>
                <p:cNvPr id="10" name="组合 9"/>
                <p:cNvGrpSpPr/>
                <p:nvPr/>
              </p:nvGrpSpPr>
              <p:grpSpPr>
                <a:xfrm>
                  <a:off x="6215290" y="3126973"/>
                  <a:ext cx="1803027" cy="1686051"/>
                  <a:chOff x="6215290" y="3126973"/>
                  <a:chExt cx="1803027" cy="1686051"/>
                </a:xfrm>
              </p:grpSpPr>
              <p:cxnSp>
                <p:nvCxnSpPr>
                  <p:cNvPr id="25" name="直接连接符 24"/>
                  <p:cNvCxnSpPr>
                    <a:stCxn id="18" idx="4"/>
                    <a:endCxn id="20" idx="1"/>
                  </p:cNvCxnSpPr>
                  <p:nvPr/>
                </p:nvCxnSpPr>
                <p:spPr bwMode="auto">
                  <a:xfrm>
                    <a:off x="7156277" y="3621661"/>
                    <a:ext cx="446746" cy="772931"/>
                  </a:xfrm>
                  <a:prstGeom prst="line">
                    <a:avLst/>
                  </a:prstGeom>
                  <a:noFill/>
                  <a:ln w="2857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组合 4"/>
                  <p:cNvGrpSpPr/>
                  <p:nvPr/>
                </p:nvGrpSpPr>
                <p:grpSpPr>
                  <a:xfrm>
                    <a:off x="6215290" y="3126973"/>
                    <a:ext cx="1803027" cy="1686051"/>
                    <a:chOff x="6215290" y="3126973"/>
                    <a:chExt cx="1803027" cy="1686051"/>
                  </a:xfrm>
                </p:grpSpPr>
                <p:sp>
                  <p:nvSpPr>
                    <p:cNvPr id="20" name="Oval 65"/>
                    <p:cNvSpPr>
                      <a:spLocks noChangeArrowheads="1"/>
                    </p:cNvSpPr>
                    <p:nvPr/>
                  </p:nvSpPr>
                  <p:spPr bwMode="auto">
                    <a:xfrm>
                      <a:off x="7531770" y="4322799"/>
                      <a:ext cx="486547" cy="490225"/>
                    </a:xfrm>
                    <a:prstGeom prst="ellipse">
                      <a:avLst/>
                    </a:prstGeom>
                    <a:noFill/>
                    <a:ln w="28575">
                      <a:solidFill>
                        <a:schemeClr val="tx2"/>
                      </a:solidFill>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1" name="Text Box 70"/>
                    <p:cNvSpPr txBox="1">
                      <a:spLocks noChangeArrowheads="1"/>
                    </p:cNvSpPr>
                    <p:nvPr/>
                  </p:nvSpPr>
                  <p:spPr bwMode="auto">
                    <a:xfrm>
                      <a:off x="6926900" y="3126973"/>
                      <a:ext cx="464500" cy="45442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indent="66674" defTabSz="685783" eaLnBrk="0" fontAlgn="base" hangingPunct="0">
                        <a:spcBef>
                          <a:spcPct val="0"/>
                        </a:spcBef>
                        <a:spcAft>
                          <a:spcPct val="0"/>
                        </a:spcAft>
                      </a:pP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x</a:t>
                      </a:r>
                      <a:r>
                        <a:rPr lang="en-US" altLang="zh-CN" sz="2400" baseline="-30000" dirty="0">
                          <a:latin typeface="Times New Roman" panose="02020603050405020304" pitchFamily="18" charset="0"/>
                          <a:ea typeface="等线" panose="02010600030101010101" pitchFamily="2" charset="-122"/>
                          <a:cs typeface="Times New Roman" panose="02020603050405020304" pitchFamily="18" charset="0"/>
                        </a:rPr>
                        <a:t>1</a:t>
                      </a:r>
                      <a:endParaRPr lang="en-US" altLang="zh-CN" sz="2400" dirty="0">
                        <a:latin typeface="Arial" panose="020B0604020202020204" pitchFamily="34" charset="0"/>
                      </a:endParaRPr>
                    </a:p>
                  </p:txBody>
                </p:sp>
                <p:sp>
                  <p:nvSpPr>
                    <p:cNvPr id="22" name="Text Box 70"/>
                    <p:cNvSpPr txBox="1">
                      <a:spLocks noChangeArrowheads="1"/>
                    </p:cNvSpPr>
                    <p:nvPr/>
                  </p:nvSpPr>
                  <p:spPr bwMode="auto">
                    <a:xfrm>
                      <a:off x="6215290" y="4341765"/>
                      <a:ext cx="464500" cy="38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indent="66674" defTabSz="685783" eaLnBrk="0" fontAlgn="base" hangingPunct="0">
                        <a:spcBef>
                          <a:spcPct val="0"/>
                        </a:spcBef>
                        <a:spcAft>
                          <a:spcPct val="0"/>
                        </a:spcAft>
                      </a:pP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x</a:t>
                      </a:r>
                      <a:r>
                        <a:rPr lang="en-US" altLang="zh-CN" sz="2400" baseline="-30000" dirty="0">
                          <a:latin typeface="Times New Roman" panose="02020603050405020304" pitchFamily="18" charset="0"/>
                          <a:ea typeface="等线" panose="02010600030101010101" pitchFamily="2" charset="-122"/>
                          <a:cs typeface="Times New Roman" panose="02020603050405020304" pitchFamily="18" charset="0"/>
                        </a:rPr>
                        <a:t>2</a:t>
                      </a:r>
                      <a:endParaRPr lang="en-US" altLang="zh-CN" sz="2400" dirty="0">
                        <a:latin typeface="Arial" panose="020B0604020202020204" pitchFamily="34" charset="0"/>
                      </a:endParaRPr>
                    </a:p>
                  </p:txBody>
                </p:sp>
                <p:sp>
                  <p:nvSpPr>
                    <p:cNvPr id="23" name="Text Box 70"/>
                    <p:cNvSpPr txBox="1">
                      <a:spLocks noChangeArrowheads="1"/>
                    </p:cNvSpPr>
                    <p:nvPr/>
                  </p:nvSpPr>
                  <p:spPr bwMode="auto">
                    <a:xfrm>
                      <a:off x="7542793" y="4290210"/>
                      <a:ext cx="464500" cy="35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indent="66674" defTabSz="685783" eaLnBrk="0" fontAlgn="base" hangingPunct="0">
                        <a:spcBef>
                          <a:spcPct val="0"/>
                        </a:spcBef>
                        <a:spcAft>
                          <a:spcPct val="0"/>
                        </a:spcAft>
                      </a:pP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x</a:t>
                      </a:r>
                      <a:r>
                        <a:rPr lang="en-US" altLang="zh-CN" sz="2400" baseline="-30000" dirty="0">
                          <a:latin typeface="Times New Roman" panose="02020603050405020304" pitchFamily="18" charset="0"/>
                          <a:ea typeface="等线" panose="02010600030101010101" pitchFamily="2" charset="-122"/>
                          <a:cs typeface="Times New Roman" panose="02020603050405020304" pitchFamily="18" charset="0"/>
                        </a:rPr>
                        <a:t>3</a:t>
                      </a:r>
                      <a:endParaRPr lang="en-US" altLang="zh-CN" sz="2400" dirty="0">
                        <a:latin typeface="Arial" panose="020B0604020202020204" pitchFamily="34" charset="0"/>
                      </a:endParaRPr>
                    </a:p>
                  </p:txBody>
                </p:sp>
                <p:cxnSp>
                  <p:nvCxnSpPr>
                    <p:cNvPr id="24" name="直接连接符 23"/>
                    <p:cNvCxnSpPr>
                      <a:stCxn id="18" idx="4"/>
                      <a:endCxn id="19" idx="7"/>
                    </p:cNvCxnSpPr>
                    <p:nvPr/>
                  </p:nvCxnSpPr>
                  <p:spPr bwMode="auto">
                    <a:xfrm flipH="1">
                      <a:off x="6619561" y="3621661"/>
                      <a:ext cx="536716" cy="767272"/>
                    </a:xfrm>
                    <a:prstGeom prst="line">
                      <a:avLst/>
                    </a:prstGeom>
                    <a:noFill/>
                    <a:ln w="2857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stCxn id="19" idx="7"/>
                      <a:endCxn id="20" idx="1"/>
                    </p:cNvCxnSpPr>
                    <p:nvPr/>
                  </p:nvCxnSpPr>
                  <p:spPr bwMode="auto">
                    <a:xfrm>
                      <a:off x="6619561" y="4388932"/>
                      <a:ext cx="983463" cy="5659"/>
                    </a:xfrm>
                    <a:prstGeom prst="line">
                      <a:avLst/>
                    </a:prstGeom>
                    <a:noFill/>
                    <a:ln w="2857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
            <p:nvSpPr>
              <p:cNvPr id="18" name="Oval 65"/>
              <p:cNvSpPr>
                <a:spLocks noChangeArrowheads="1"/>
              </p:cNvSpPr>
              <p:nvPr/>
            </p:nvSpPr>
            <p:spPr bwMode="auto">
              <a:xfrm>
                <a:off x="6913003" y="3131436"/>
                <a:ext cx="486547" cy="490225"/>
              </a:xfrm>
              <a:prstGeom prst="ellipse">
                <a:avLst/>
              </a:prstGeom>
              <a:noFill/>
              <a:ln w="28575">
                <a:solidFill>
                  <a:schemeClr val="tx2"/>
                </a:solidFill>
                <a:round/>
                <a:headEnd/>
                <a:tailEnd/>
              </a:ln>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4" name="组合 3"/>
            <p:cNvGrpSpPr/>
            <p:nvPr/>
          </p:nvGrpSpPr>
          <p:grpSpPr>
            <a:xfrm>
              <a:off x="5553612" y="1295400"/>
              <a:ext cx="3124200" cy="1981200"/>
              <a:chOff x="5562600" y="1295400"/>
              <a:chExt cx="3124200" cy="1981200"/>
            </a:xfrm>
          </p:grpSpPr>
          <p:pic>
            <p:nvPicPr>
              <p:cNvPr id="6" name="图片 5"/>
              <p:cNvPicPr/>
              <p:nvPr/>
            </p:nvPicPr>
            <p:blipFill>
              <a:blip r:embed="rId7"/>
              <a:stretch>
                <a:fillRect/>
              </a:stretch>
            </p:blipFill>
            <p:spPr>
              <a:xfrm>
                <a:off x="6331297" y="1391939"/>
                <a:ext cx="1752600" cy="1600200"/>
              </a:xfrm>
              <a:prstGeom prst="rect">
                <a:avLst/>
              </a:prstGeom>
            </p:spPr>
          </p:pic>
          <p:sp>
            <p:nvSpPr>
              <p:cNvPr id="7" name="右大括号 6"/>
              <p:cNvSpPr/>
              <p:nvPr/>
            </p:nvSpPr>
            <p:spPr bwMode="auto">
              <a:xfrm>
                <a:off x="6026497" y="1391939"/>
                <a:ext cx="152400" cy="800100"/>
              </a:xfrm>
              <a:prstGeom prst="rightBrace">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p:txBody>
          </p:sp>
          <p:sp>
            <p:nvSpPr>
              <p:cNvPr id="8" name="文本框 7"/>
              <p:cNvSpPr txBox="1"/>
              <p:nvPr/>
            </p:nvSpPr>
            <p:spPr>
              <a:xfrm>
                <a:off x="5562600" y="1295400"/>
                <a:ext cx="388813" cy="923330"/>
              </a:xfrm>
              <a:prstGeom prst="rect">
                <a:avLst/>
              </a:prstGeom>
              <a:noFill/>
            </p:spPr>
            <p:txBody>
              <a:bodyPr vert="horz" wrap="square" rtlCol="0">
                <a:spAutoFit/>
              </a:bodyPr>
              <a:lstStyle/>
              <a:p>
                <a:r>
                  <a:rPr lang="en-US" altLang="zh-CN" dirty="0">
                    <a:solidFill>
                      <a:srgbClr val="214478"/>
                    </a:solidFill>
                  </a:rPr>
                  <a:t>B</a:t>
                </a:r>
                <a:r>
                  <a:rPr lang="zh-CN" altLang="en-US" dirty="0">
                    <a:solidFill>
                      <a:srgbClr val="C00000"/>
                    </a:solidFill>
                  </a:rPr>
                  <a:t> </a:t>
                </a:r>
                <a:r>
                  <a:rPr lang="en-US" altLang="zh-CN" dirty="0">
                    <a:solidFill>
                      <a:srgbClr val="008000"/>
                    </a:solidFill>
                  </a:rPr>
                  <a:t>G</a:t>
                </a:r>
                <a:r>
                  <a:rPr lang="zh-CN" altLang="en-US" dirty="0">
                    <a:solidFill>
                      <a:srgbClr val="C00000"/>
                    </a:solidFill>
                  </a:rPr>
                  <a:t> </a:t>
                </a:r>
                <a:r>
                  <a:rPr lang="en-US" altLang="zh-CN" dirty="0">
                    <a:solidFill>
                      <a:srgbClr val="FFCC00"/>
                    </a:solidFill>
                  </a:rPr>
                  <a:t>Y</a:t>
                </a:r>
                <a:endParaRPr lang="zh-CN" altLang="en-US" dirty="0">
                  <a:solidFill>
                    <a:srgbClr val="FFCC00"/>
                  </a:solidFill>
                </a:endParaRPr>
              </a:p>
            </p:txBody>
          </p:sp>
          <p:sp>
            <p:nvSpPr>
              <p:cNvPr id="9" name="右大括号 8"/>
              <p:cNvSpPr/>
              <p:nvPr/>
            </p:nvSpPr>
            <p:spPr bwMode="auto">
              <a:xfrm>
                <a:off x="6026497" y="2420785"/>
                <a:ext cx="152400" cy="800100"/>
              </a:xfrm>
              <a:prstGeom prst="rightBrace">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p:txBody>
          </p:sp>
          <p:sp>
            <p:nvSpPr>
              <p:cNvPr id="12" name="右大括号 11"/>
              <p:cNvSpPr/>
              <p:nvPr/>
            </p:nvSpPr>
            <p:spPr bwMode="auto">
              <a:xfrm flipH="1">
                <a:off x="8158981" y="1427607"/>
                <a:ext cx="154632" cy="800100"/>
              </a:xfrm>
              <a:prstGeom prst="rightBrace">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p:txBody>
          </p:sp>
          <p:sp>
            <p:nvSpPr>
              <p:cNvPr id="13" name="文本框 12"/>
              <p:cNvSpPr txBox="1"/>
              <p:nvPr/>
            </p:nvSpPr>
            <p:spPr>
              <a:xfrm>
                <a:off x="6436175" y="1627602"/>
                <a:ext cx="457200" cy="400110"/>
              </a:xfrm>
              <a:prstGeom prst="rect">
                <a:avLst/>
              </a:prstGeom>
              <a:noFill/>
            </p:spPr>
            <p:txBody>
              <a:bodyPr wrap="square" rtlCol="0">
                <a:spAutoFit/>
              </a:bodyPr>
              <a:lstStyle/>
              <a:p>
                <a:r>
                  <a:rPr lang="en-US" altLang="zh-CN" sz="2000" i="1" dirty="0">
                    <a:solidFill>
                      <a:schemeClr val="bg1"/>
                    </a:solidFill>
                    <a:latin typeface="Times New Roman" panose="02020603050405020304" pitchFamily="18" charset="0"/>
                    <a:cs typeface="Times New Roman" panose="02020603050405020304" pitchFamily="18" charset="0"/>
                  </a:rPr>
                  <a:t>x</a:t>
                </a:r>
                <a:r>
                  <a:rPr lang="en-US" altLang="zh-CN" sz="2000" baseline="-25000" dirty="0">
                    <a:solidFill>
                      <a:schemeClr val="bg1"/>
                    </a:solidFill>
                    <a:latin typeface="Times New Roman" panose="02020603050405020304" pitchFamily="18" charset="0"/>
                    <a:cs typeface="Times New Roman" panose="02020603050405020304" pitchFamily="18" charset="0"/>
                  </a:rPr>
                  <a:t>1</a:t>
                </a:r>
                <a:endParaRPr lang="zh-CN" altLang="en-US" sz="2000" baseline="-25000" dirty="0">
                  <a:solidFill>
                    <a:schemeClr val="bg1"/>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7435639" y="1627602"/>
                <a:ext cx="457200" cy="400110"/>
              </a:xfrm>
              <a:prstGeom prst="rect">
                <a:avLst/>
              </a:prstGeom>
              <a:noFill/>
            </p:spPr>
            <p:txBody>
              <a:bodyPr wrap="square" rtlCol="0">
                <a:spAutoFit/>
              </a:bodyPr>
              <a:lstStyle/>
              <a:p>
                <a:r>
                  <a:rPr lang="en-US" altLang="zh-CN" sz="2000" i="1" dirty="0">
                    <a:solidFill>
                      <a:schemeClr val="bg1"/>
                    </a:solidFill>
                    <a:latin typeface="Times New Roman" panose="02020603050405020304" pitchFamily="18" charset="0"/>
                    <a:cs typeface="Times New Roman" panose="02020603050405020304" pitchFamily="18" charset="0"/>
                  </a:rPr>
                  <a:t>x</a:t>
                </a:r>
                <a:r>
                  <a:rPr lang="en-US" altLang="zh-CN" sz="2000" baseline="-25000" dirty="0">
                    <a:solidFill>
                      <a:schemeClr val="bg1"/>
                    </a:solidFill>
                    <a:latin typeface="Times New Roman" panose="02020603050405020304" pitchFamily="18" charset="0"/>
                    <a:cs typeface="Times New Roman" panose="02020603050405020304" pitchFamily="18" charset="0"/>
                  </a:rPr>
                  <a:t>2</a:t>
                </a:r>
                <a:endParaRPr lang="zh-CN" altLang="en-US" sz="2000" baseline="-25000" dirty="0">
                  <a:solidFill>
                    <a:schemeClr val="bg1"/>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6972080" y="2463171"/>
                <a:ext cx="457200" cy="400110"/>
              </a:xfrm>
              <a:prstGeom prst="rect">
                <a:avLst/>
              </a:prstGeom>
              <a:noFill/>
            </p:spPr>
            <p:txBody>
              <a:bodyPr wrap="square" rtlCol="0">
                <a:spAutoFit/>
              </a:bodyPr>
              <a:lstStyle/>
              <a:p>
                <a:r>
                  <a:rPr lang="en-US" altLang="zh-CN" sz="2000" i="1" dirty="0">
                    <a:solidFill>
                      <a:schemeClr val="bg1"/>
                    </a:solidFill>
                    <a:latin typeface="Times New Roman" panose="02020603050405020304" pitchFamily="18" charset="0"/>
                    <a:cs typeface="Times New Roman" panose="02020603050405020304" pitchFamily="18" charset="0"/>
                  </a:rPr>
                  <a:t>x</a:t>
                </a:r>
                <a:r>
                  <a:rPr lang="en-US" altLang="zh-CN" sz="2000" baseline="-25000" dirty="0">
                    <a:solidFill>
                      <a:schemeClr val="bg1"/>
                    </a:solidFill>
                    <a:latin typeface="Times New Roman" panose="02020603050405020304" pitchFamily="18" charset="0"/>
                    <a:cs typeface="Times New Roman" panose="02020603050405020304" pitchFamily="18" charset="0"/>
                  </a:rPr>
                  <a:t>3</a:t>
                </a:r>
                <a:endParaRPr lang="zh-CN" altLang="en-US" sz="2000" baseline="-25000"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5562600" y="2353270"/>
                <a:ext cx="388813" cy="923330"/>
              </a:xfrm>
              <a:prstGeom prst="rect">
                <a:avLst/>
              </a:prstGeom>
              <a:noFill/>
            </p:spPr>
            <p:txBody>
              <a:bodyPr vert="horz" wrap="square" rtlCol="0">
                <a:spAutoFit/>
              </a:bodyPr>
              <a:lstStyle/>
              <a:p>
                <a:r>
                  <a:rPr lang="en-US" altLang="zh-CN" dirty="0">
                    <a:solidFill>
                      <a:srgbClr val="214478"/>
                    </a:solidFill>
                  </a:rPr>
                  <a:t>B</a:t>
                </a:r>
                <a:r>
                  <a:rPr lang="zh-CN" altLang="en-US" dirty="0">
                    <a:solidFill>
                      <a:srgbClr val="C00000"/>
                    </a:solidFill>
                  </a:rPr>
                  <a:t> </a:t>
                </a:r>
                <a:r>
                  <a:rPr lang="en-US" altLang="zh-CN" dirty="0">
                    <a:solidFill>
                      <a:srgbClr val="008000"/>
                    </a:solidFill>
                  </a:rPr>
                  <a:t>G</a:t>
                </a:r>
                <a:r>
                  <a:rPr lang="zh-CN" altLang="en-US" dirty="0">
                    <a:solidFill>
                      <a:srgbClr val="C00000"/>
                    </a:solidFill>
                  </a:rPr>
                  <a:t> </a:t>
                </a:r>
                <a:r>
                  <a:rPr lang="en-US" altLang="zh-CN" dirty="0">
                    <a:solidFill>
                      <a:srgbClr val="FFCC00"/>
                    </a:solidFill>
                  </a:rPr>
                  <a:t>Y</a:t>
                </a:r>
                <a:endParaRPr lang="zh-CN" altLang="en-US" dirty="0">
                  <a:solidFill>
                    <a:srgbClr val="FFCC00"/>
                  </a:solidFill>
                </a:endParaRPr>
              </a:p>
            </p:txBody>
          </p:sp>
          <p:sp>
            <p:nvSpPr>
              <p:cNvPr id="29" name="文本框 28"/>
              <p:cNvSpPr txBox="1"/>
              <p:nvPr/>
            </p:nvSpPr>
            <p:spPr>
              <a:xfrm>
                <a:off x="8297987" y="1371600"/>
                <a:ext cx="388813" cy="923330"/>
              </a:xfrm>
              <a:prstGeom prst="rect">
                <a:avLst/>
              </a:prstGeom>
              <a:noFill/>
            </p:spPr>
            <p:txBody>
              <a:bodyPr vert="horz" wrap="square" rtlCol="0">
                <a:spAutoFit/>
              </a:bodyPr>
              <a:lstStyle/>
              <a:p>
                <a:r>
                  <a:rPr lang="en-US" altLang="zh-CN" dirty="0">
                    <a:solidFill>
                      <a:srgbClr val="214478"/>
                    </a:solidFill>
                  </a:rPr>
                  <a:t>B</a:t>
                </a:r>
                <a:r>
                  <a:rPr lang="zh-CN" altLang="en-US" dirty="0">
                    <a:solidFill>
                      <a:srgbClr val="C00000"/>
                    </a:solidFill>
                  </a:rPr>
                  <a:t> </a:t>
                </a:r>
                <a:r>
                  <a:rPr lang="en-US" altLang="zh-CN" dirty="0">
                    <a:solidFill>
                      <a:srgbClr val="008000"/>
                    </a:solidFill>
                  </a:rPr>
                  <a:t>G</a:t>
                </a:r>
                <a:r>
                  <a:rPr lang="zh-CN" altLang="en-US" dirty="0">
                    <a:solidFill>
                      <a:srgbClr val="C00000"/>
                    </a:solidFill>
                  </a:rPr>
                  <a:t> </a:t>
                </a:r>
                <a:r>
                  <a:rPr lang="en-US" altLang="zh-CN" dirty="0">
                    <a:solidFill>
                      <a:srgbClr val="FFCC00"/>
                    </a:solidFill>
                  </a:rPr>
                  <a:t>Y</a:t>
                </a:r>
                <a:endParaRPr lang="zh-CN" altLang="en-US" dirty="0">
                  <a:solidFill>
                    <a:srgbClr val="FFCC00"/>
                  </a:solidFill>
                </a:endParaRPr>
              </a:p>
            </p:txBody>
          </p:sp>
        </p:grpSp>
      </p:grpSp>
    </p:spTree>
    <p:extLst>
      <p:ext uri="{BB962C8B-B14F-4D97-AF65-F5344CB8AC3E}">
        <p14:creationId xmlns:p14="http://schemas.microsoft.com/office/powerpoint/2010/main" val="385132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47700" y="304800"/>
            <a:ext cx="8267700" cy="685800"/>
          </a:xfrm>
        </p:spPr>
        <p:txBody>
          <a:bodyPr/>
          <a:lstStyle/>
          <a:p>
            <a:pPr eaLnBrk="1" hangingPunct="1"/>
            <a:r>
              <a:rPr lang="zh-CN" altLang="en-US" sz="2200" dirty="0">
                <a:solidFill>
                  <a:srgbClr val="000000"/>
                </a:solidFill>
                <a:latin typeface="宋体" panose="02010600030101010101" pitchFamily="2" charset="-122"/>
                <a:ea typeface="宋体" panose="02010600030101010101" pitchFamily="2" charset="-122"/>
                <a:cs typeface="+mn-cs"/>
              </a:rPr>
              <a:t>基于搜索</a:t>
            </a:r>
            <a:r>
              <a:rPr lang="en-US" altLang="zh-CN" sz="2200" dirty="0">
                <a:solidFill>
                  <a:srgbClr val="000000"/>
                </a:solidFill>
                <a:latin typeface="宋体" panose="02010600030101010101" pitchFamily="2" charset="-122"/>
                <a:ea typeface="宋体" panose="02010600030101010101" pitchFamily="2" charset="-122"/>
                <a:cs typeface="+mn-cs"/>
              </a:rPr>
              <a:t>-</a:t>
            </a:r>
            <a:r>
              <a:rPr lang="zh-CN" altLang="en-US" sz="2200" dirty="0">
                <a:solidFill>
                  <a:srgbClr val="000000"/>
                </a:solidFill>
                <a:latin typeface="宋体" panose="02010600030101010101" pitchFamily="2" charset="-122"/>
                <a:ea typeface="宋体" panose="02010600030101010101" pitchFamily="2" charset="-122"/>
                <a:cs typeface="+mn-cs"/>
              </a:rPr>
              <a:t>推理深度混合的分布式约束优化求解算法</a:t>
            </a:r>
            <a:endParaRPr lang="zh-CN" altLang="en-US"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47700" y="1219200"/>
                <a:ext cx="8305800" cy="5105400"/>
              </a:xfrm>
            </p:spPr>
            <p:txBody>
              <a:bodyPr/>
              <a:lstStyle/>
              <a:p>
                <a:pPr eaLnBrk="1" hangingPunct="1">
                  <a:lnSpc>
                    <a:spcPct val="130000"/>
                  </a:lnSpc>
                  <a:defRPr/>
                </a:pPr>
                <a:r>
                  <a:rPr lang="zh-CN" altLang="en-US" sz="2000" b="0" dirty="0">
                    <a:latin typeface="+mj-lt"/>
                    <a:ea typeface="宋体" panose="02010600030101010101" pitchFamily="2" charset="-122"/>
                  </a:rPr>
                  <a:t>动机</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mj-lt"/>
                  </a:rPr>
                  <a:t>搜索</a:t>
                </a:r>
                <a:r>
                  <a:rPr lang="en-US" altLang="zh-CN" sz="1800" dirty="0">
                    <a:latin typeface="+mj-lt"/>
                  </a:rPr>
                  <a:t>-</a:t>
                </a:r>
                <a:r>
                  <a:rPr lang="zh-CN" altLang="en-US" sz="1800" dirty="0">
                    <a:latin typeface="+mj-lt"/>
                  </a:rPr>
                  <a:t>推理混合算法</a:t>
                </a:r>
                <a:r>
                  <a:rPr lang="zh-CN" altLang="en-US" sz="1800" dirty="0"/>
                  <a:t>求解</a:t>
                </a:r>
                <a:r>
                  <a:rPr lang="en-US" altLang="zh-CN" sz="1800" dirty="0">
                    <a:latin typeface="+mj-lt"/>
                  </a:rPr>
                  <a:t>DCOP/ADCOP</a:t>
                </a:r>
                <a:r>
                  <a:rPr lang="zh-CN" altLang="en-US" sz="1800" dirty="0">
                    <a:latin typeface="+mj-lt"/>
                  </a:rPr>
                  <a:t>时，推理仅作为预处理过程（</a:t>
                </a:r>
                <a:r>
                  <a:rPr lang="en-US" altLang="zh-CN" sz="1800" dirty="0">
                    <a:latin typeface="+mj-lt"/>
                  </a:rPr>
                  <a:t>one-shot</a:t>
                </a:r>
                <a:r>
                  <a:rPr lang="zh-CN" altLang="en-US" sz="1800" dirty="0">
                    <a:latin typeface="+mj-lt"/>
                  </a:rPr>
                  <a:t>），其对剪枝的帮助受限于推理空间的大小</a:t>
                </a:r>
                <a:endParaRPr lang="en-US" altLang="zh-CN" sz="1800" dirty="0">
                  <a:latin typeface="+mj-lt"/>
                </a:endParaRPr>
              </a:p>
              <a:p>
                <a:pPr lvl="1" eaLnBrk="1" hangingPunct="1">
                  <a:lnSpc>
                    <a:spcPct val="130000"/>
                  </a:lnSpc>
                  <a:defRPr/>
                </a:pPr>
                <a:r>
                  <a:rPr lang="zh-CN" altLang="en-US" sz="1800" dirty="0">
                    <a:latin typeface="+mj-lt"/>
                  </a:rPr>
                  <a:t>例子：</a:t>
                </a:r>
                <a:r>
                  <a:rPr lang="zh-CN" altLang="en-US" sz="1800" dirty="0"/>
                  <a:t>假设推理维度为</a:t>
                </a:r>
                <a:r>
                  <a:rPr lang="en-US" altLang="zh-CN" sz="1800" dirty="0"/>
                  <a:t>1 </a:t>
                </a:r>
                <a:endParaRPr lang="en-US" altLang="zh-CN" sz="1600" dirty="0">
                  <a:latin typeface="+mj-lt"/>
                </a:endParaRPr>
              </a:p>
              <a:p>
                <a:pPr marL="471487" lvl="1" indent="0" eaLnBrk="1" hangingPunct="1">
                  <a:lnSpc>
                    <a:spcPct val="130000"/>
                  </a:lnSpc>
                  <a:buNone/>
                  <a:defRPr/>
                </a:pPr>
                <a:r>
                  <a:rPr lang="en-US" altLang="zh-CN" sz="1600" dirty="0">
                    <a:latin typeface="+mj-lt"/>
                  </a:rPr>
                  <a:t>	</a:t>
                </a:r>
                <a:r>
                  <a:rPr lang="zh-CN" altLang="en-US" sz="1600" dirty="0">
                    <a:latin typeface="+mj-lt"/>
                  </a:rPr>
                  <a:t>推理阶段，</a:t>
                </a:r>
                <a14:m>
                  <m:oMath xmlns:m="http://schemas.openxmlformats.org/officeDocument/2006/math">
                    <m:sSub>
                      <m:sSubPr>
                        <m:ctrlPr>
                          <a:rPr lang="zh-CN" altLang="en-US" sz="1600" i="1">
                            <a:latin typeface="Cambria Math" panose="02040503050406030204" pitchFamily="18" charset="0"/>
                          </a:rPr>
                        </m:ctrlPr>
                      </m:sSubPr>
                      <m:e>
                        <m:r>
                          <a:rPr lang="en-US" altLang="zh-CN" sz="1600">
                            <a:latin typeface="Cambria Math" panose="02040503050406030204" pitchFamily="18" charset="0"/>
                          </a:rPr>
                          <m:t>𝑎</m:t>
                        </m:r>
                      </m:e>
                      <m:sub>
                        <m:r>
                          <a:rPr lang="en-US" altLang="zh-CN" sz="1600">
                            <a:latin typeface="Cambria Math" panose="02040503050406030204" pitchFamily="18" charset="0"/>
                          </a:rPr>
                          <m:t>2</m:t>
                        </m:r>
                      </m:sub>
                    </m:sSub>
                  </m:oMath>
                </a14:m>
                <a:r>
                  <a:rPr lang="zh-CN" altLang="en-US" sz="1600" dirty="0">
                    <a:latin typeface="+mj-lt"/>
                  </a:rPr>
                  <a:t>发送给</a:t>
                </a:r>
                <a14:m>
                  <m:oMath xmlns:m="http://schemas.openxmlformats.org/officeDocument/2006/math">
                    <m:sSub>
                      <m:sSubPr>
                        <m:ctrlPr>
                          <a:rPr lang="zh-CN" altLang="en-US" sz="1600" i="1">
                            <a:latin typeface="Cambria Math" panose="02040503050406030204" pitchFamily="18" charset="0"/>
                          </a:rPr>
                        </m:ctrlPr>
                      </m:sSubPr>
                      <m:e>
                        <m:r>
                          <a:rPr lang="en-US" altLang="zh-CN" sz="1600">
                            <a:latin typeface="Cambria Math" panose="02040503050406030204" pitchFamily="18" charset="0"/>
                          </a:rPr>
                          <m:t>𝑎</m:t>
                        </m:r>
                      </m:e>
                      <m:sub>
                        <m:r>
                          <a:rPr lang="en-US" altLang="zh-CN" sz="1600">
                            <a:latin typeface="Cambria Math" panose="02040503050406030204" pitchFamily="18" charset="0"/>
                          </a:rPr>
                          <m:t>3</m:t>
                        </m:r>
                      </m:sub>
                    </m:sSub>
                  </m:oMath>
                </a14:m>
                <a:r>
                  <a:rPr lang="zh-CN" altLang="en-US" sz="1600" dirty="0">
                    <a:latin typeface="+mj-lt"/>
                  </a:rPr>
                  <a:t>推理消息：</a:t>
                </a:r>
                <a:endParaRPr lang="en-US" altLang="zh-CN" sz="1600" dirty="0">
                  <a:latin typeface="+mj-lt"/>
                </a:endParaRPr>
              </a:p>
              <a:p>
                <a:pPr marL="471487" lvl="1" indent="0" eaLnBrk="1" hangingPunct="1">
                  <a:lnSpc>
                    <a:spcPct val="130000"/>
                  </a:lnSpc>
                  <a:buNone/>
                  <a:defRPr/>
                </a:pPr>
                <a:r>
                  <a:rPr lang="en-US" altLang="zh-CN" sz="1600" dirty="0">
                    <a:latin typeface="+mj-lt"/>
                  </a:rPr>
                  <a:t>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𝑢</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ea typeface="Cambria Math" panose="02040503050406030204" pitchFamily="18" charset="0"/>
                          </a:rPr>
                          <m:t>→3</m:t>
                        </m:r>
                      </m:sub>
                    </m:sSub>
                    <m:r>
                      <a:rPr lang="en-US" altLang="zh-CN" sz="1600" b="0" i="1" smtClean="0">
                        <a:latin typeface="Cambria Math" panose="02040503050406030204" pitchFamily="18" charset="0"/>
                      </a:rPr>
                      <m:t>=</m:t>
                    </m:r>
                    <m:limLow>
                      <m:limLowPr>
                        <m:ctrlPr>
                          <a:rPr lang="zh-CN" altLang="en-US" sz="1600" i="1">
                            <a:latin typeface="Cambria Math" panose="02040503050406030204" pitchFamily="18" charset="0"/>
                          </a:rPr>
                        </m:ctrlPr>
                      </m:limLowPr>
                      <m:e>
                        <m:r>
                          <m:rPr>
                            <m:sty m:val="p"/>
                          </m:rPr>
                          <a:rPr lang="zh-CN" altLang="en-US" sz="1600">
                            <a:latin typeface="Cambria Math" panose="02040503050406030204" pitchFamily="18" charset="0"/>
                          </a:rPr>
                          <m:t>min</m:t>
                        </m:r>
                      </m:e>
                      <m:li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𝑥</m:t>
                            </m:r>
                          </m:e>
                          <m:sub>
                            <m:r>
                              <a:rPr lang="en-US" altLang="zh-CN" sz="1600" b="0" i="0" smtClean="0">
                                <a:latin typeface="Cambria Math" panose="02040503050406030204" pitchFamily="18" charset="0"/>
                              </a:rPr>
                              <m:t>2</m:t>
                            </m:r>
                          </m:sub>
                        </m:sSub>
                        <m:r>
                          <a:rPr lang="en-US" altLang="zh-CN"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𝑥</m:t>
                            </m:r>
                          </m:e>
                          <m:sub>
                            <m:r>
                              <a:rPr lang="en-US" altLang="zh-CN" sz="1600" b="0" i="0" smtClean="0">
                                <a:latin typeface="Cambria Math" panose="02040503050406030204" pitchFamily="18" charset="0"/>
                              </a:rPr>
                              <m:t>4</m:t>
                            </m:r>
                          </m:sub>
                        </m:sSub>
                      </m:lim>
                    </m:limLow>
                    <m:d>
                      <m:dPr>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𝑓</m:t>
                            </m:r>
                          </m:e>
                          <m:sub>
                            <m:r>
                              <a:rPr lang="zh-CN" altLang="en-US" sz="1600">
                                <a:latin typeface="Cambria Math" panose="02040503050406030204" pitchFamily="18" charset="0"/>
                              </a:rPr>
                              <m:t>2</m:t>
                            </m:r>
                            <m:r>
                              <a:rPr lang="en-US" altLang="zh-CN" sz="1600" b="0" i="1" smtClean="0">
                                <a:latin typeface="Cambria Math" panose="02040503050406030204" pitchFamily="18" charset="0"/>
                              </a:rPr>
                              <m:t>3</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𝑓</m:t>
                            </m:r>
                          </m:e>
                          <m:sub>
                            <m:r>
                              <a:rPr lang="en-US" altLang="zh-CN" sz="1600" b="0" i="0" smtClean="0">
                                <a:latin typeface="Cambria Math" panose="02040503050406030204" pitchFamily="18" charset="0"/>
                              </a:rPr>
                              <m:t>24</m:t>
                            </m:r>
                          </m:sub>
                        </m:sSub>
                      </m:e>
                    </m:d>
                  </m:oMath>
                </a14:m>
                <a:endParaRPr lang="en-US" altLang="zh-CN" sz="1600" dirty="0">
                  <a:latin typeface="+mj-lt"/>
                </a:endParaRPr>
              </a:p>
              <a:p>
                <a:pPr marL="471487" lvl="1" indent="0" eaLnBrk="1" hangingPunct="1">
                  <a:lnSpc>
                    <a:spcPct val="130000"/>
                  </a:lnSpc>
                  <a:buNone/>
                  <a:defRPr/>
                </a:pPr>
                <a:r>
                  <a:rPr lang="en-US" altLang="zh-CN" sz="1600" dirty="0">
                    <a:latin typeface="+mj-lt"/>
                  </a:rPr>
                  <a:t>	</a:t>
                </a:r>
                <a:r>
                  <a:rPr lang="zh-CN" altLang="en-US" sz="1600" dirty="0">
                    <a:latin typeface="+mj-lt"/>
                  </a:rPr>
                  <a:t>搜索阶段， </a:t>
                </a:r>
                <a14:m>
                  <m:oMath xmlns:m="http://schemas.openxmlformats.org/officeDocument/2006/math">
                    <m:sSub>
                      <m:sSubPr>
                        <m:ctrlPr>
                          <a:rPr lang="zh-CN" altLang="en-US" sz="1600" i="1">
                            <a:latin typeface="Cambria Math" panose="02040503050406030204" pitchFamily="18" charset="0"/>
                          </a:rPr>
                        </m:ctrlPr>
                      </m:sSubPr>
                      <m:e>
                        <m:r>
                          <a:rPr lang="en-US" altLang="zh-CN" sz="1600" smtClean="0">
                            <a:latin typeface="Cambria Math" panose="02040503050406030204" pitchFamily="18" charset="0"/>
                          </a:rPr>
                          <m:t>𝑎</m:t>
                        </m:r>
                      </m:e>
                      <m:sub>
                        <m:r>
                          <a:rPr lang="en-US" altLang="zh-CN" sz="1600">
                            <a:latin typeface="Cambria Math" panose="02040503050406030204" pitchFamily="18" charset="0"/>
                          </a:rPr>
                          <m:t>3</m:t>
                        </m:r>
                      </m:sub>
                    </m:sSub>
                    <m:r>
                      <a:rPr lang="zh-CN" altLang="en-US" sz="1600">
                        <a:latin typeface="Cambria Math" panose="02040503050406030204" pitchFamily="18" charset="0"/>
                      </a:rPr>
                      <m:t>扩展</m:t>
                    </m:r>
                    <m:r>
                      <a:rPr lang="en-US" altLang="zh-CN" sz="1600" dirty="0">
                        <a:latin typeface="Cambria Math" panose="02040503050406030204" pitchFamily="18" charset="0"/>
                      </a:rPr>
                      <m:t>𝐶𝑝𝑎</m:t>
                    </m:r>
                    <m:r>
                      <a:rPr lang="en-US" altLang="zh-CN" sz="1600" dirty="0">
                        <a:latin typeface="Cambria Math" panose="02040503050406030204" pitchFamily="18" charset="0"/>
                      </a:rPr>
                      <m:t>=</m:t>
                    </m:r>
                    <m:d>
                      <m:dPr>
                        <m:begChr m:val="{"/>
                        <m:endChr m:val="}"/>
                        <m:ctrlPr>
                          <a:rPr lang="en-US" altLang="zh-CN" sz="1600" i="1" dirty="0">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a:latin typeface="Cambria Math" panose="02040503050406030204" pitchFamily="18" charset="0"/>
                              </a:rPr>
                              <m:t>𝑥</m:t>
                            </m:r>
                          </m:e>
                          <m:sub>
                            <m:r>
                              <a:rPr lang="en-US" altLang="zh-CN" sz="1600" b="0" i="0" smtClean="0">
                                <a:latin typeface="Cambria Math" panose="02040503050406030204" pitchFamily="18" charset="0"/>
                              </a:rPr>
                              <m:t>4</m:t>
                            </m:r>
                          </m:sub>
                        </m:sSub>
                        <m:r>
                          <a:rPr lang="en-US" altLang="zh-CN" sz="1600">
                            <a:latin typeface="Cambria Math" panose="02040503050406030204" pitchFamily="18" charset="0"/>
                          </a:rPr>
                          <m:t>=0,</m:t>
                        </m:r>
                        <m:sSub>
                          <m:sSubPr>
                            <m:ctrlPr>
                              <a:rPr lang="zh-CN" altLang="en-US" sz="1600" i="1">
                                <a:latin typeface="Cambria Math" panose="02040503050406030204" pitchFamily="18" charset="0"/>
                              </a:rPr>
                            </m:ctrlPr>
                          </m:sSubPr>
                          <m:e>
                            <m:r>
                              <a:rPr lang="zh-CN" altLang="en-US" sz="1600">
                                <a:latin typeface="Cambria Math" panose="02040503050406030204" pitchFamily="18" charset="0"/>
                              </a:rPr>
                              <m:t>𝑥</m:t>
                            </m:r>
                          </m:e>
                          <m:sub>
                            <m:r>
                              <a:rPr lang="en-US" altLang="zh-CN" sz="1600" b="0" i="0" smtClean="0">
                                <a:latin typeface="Cambria Math" panose="02040503050406030204" pitchFamily="18" charset="0"/>
                              </a:rPr>
                              <m:t>3</m:t>
                            </m:r>
                          </m:sub>
                        </m:sSub>
                        <m:r>
                          <a:rPr lang="en-US" altLang="zh-CN" sz="1600">
                            <a:latin typeface="Cambria Math" panose="02040503050406030204" pitchFamily="18" charset="0"/>
                          </a:rPr>
                          <m:t>=0</m:t>
                        </m:r>
                      </m:e>
                    </m:d>
                    <m:r>
                      <a:rPr lang="zh-CN" altLang="en-US" sz="1600" dirty="0">
                        <a:latin typeface="Cambria Math" panose="02040503050406030204" pitchFamily="18" charset="0"/>
                      </a:rPr>
                      <m:t>时</m:t>
                    </m:r>
                  </m:oMath>
                </a14:m>
                <a:endParaRPr lang="en-US" altLang="zh-CN" sz="1600" dirty="0">
                  <a:latin typeface="+mj-lt"/>
                </a:endParaRPr>
              </a:p>
              <a:p>
                <a:pPr marL="471487" lvl="1" indent="0" eaLnBrk="1" hangingPunct="1">
                  <a:lnSpc>
                    <a:spcPct val="130000"/>
                  </a:lnSpc>
                  <a:buNone/>
                  <a:defRPr/>
                </a:pPr>
                <a:r>
                  <a:rPr lang="en-US" altLang="zh-CN" sz="1600" dirty="0">
                    <a:latin typeface="+mj-lt"/>
                  </a:rPr>
                  <a:t>	</a:t>
                </a:r>
                <a:r>
                  <a:rPr lang="zh-CN" altLang="en-US" sz="1600" dirty="0">
                    <a:latin typeface="+mj-lt"/>
                  </a:rPr>
                  <a:t>关于子分支</a:t>
                </a:r>
                <a14:m>
                  <m:oMath xmlns:m="http://schemas.openxmlformats.org/officeDocument/2006/math">
                    <m:sSub>
                      <m:sSubPr>
                        <m:ctrlPr>
                          <a:rPr lang="zh-CN" altLang="en-US" sz="1600" i="1">
                            <a:latin typeface="Cambria Math" panose="02040503050406030204" pitchFamily="18" charset="0"/>
                          </a:rPr>
                        </m:ctrlPr>
                      </m:sSubPr>
                      <m:e>
                        <m:r>
                          <a:rPr lang="en-US" altLang="zh-CN" sz="1600">
                            <a:latin typeface="Cambria Math" panose="02040503050406030204" pitchFamily="18" charset="0"/>
                          </a:rPr>
                          <m:t>𝑎</m:t>
                        </m:r>
                      </m:e>
                      <m:sub>
                        <m:r>
                          <a:rPr lang="en-US" altLang="zh-CN" sz="1600" b="0" i="0" smtClean="0">
                            <a:latin typeface="Cambria Math" panose="02040503050406030204" pitchFamily="18" charset="0"/>
                          </a:rPr>
                          <m:t>2</m:t>
                        </m:r>
                      </m:sub>
                    </m:sSub>
                    <m:r>
                      <a:rPr lang="zh-CN" altLang="en-US" sz="1600" b="0" i="1" smtClean="0">
                        <a:latin typeface="Cambria Math" panose="02040503050406030204" pitchFamily="18" charset="0"/>
                      </a:rPr>
                      <m:t>的</m:t>
                    </m:r>
                    <m:r>
                      <a:rPr lang="zh-CN" altLang="en-US" sz="1600" i="1">
                        <a:latin typeface="Cambria Math" panose="02040503050406030204" pitchFamily="18" charset="0"/>
                      </a:rPr>
                      <m:t>下界</m:t>
                    </m:r>
                    <m:r>
                      <a:rPr lang="zh-CN" altLang="en-US" sz="1600" b="0" i="1" smtClean="0">
                        <a:latin typeface="Cambria Math" panose="02040503050406030204" pitchFamily="18" charset="0"/>
                      </a:rPr>
                      <m:t>为：</m:t>
                    </m:r>
                  </m:oMath>
                </a14:m>
                <a:endParaRPr lang="en-US" altLang="zh-CN" sz="1600" dirty="0">
                  <a:latin typeface="+mj-lt"/>
                </a:endParaRPr>
              </a:p>
              <a:p>
                <a:pPr marL="471487" lvl="1" indent="0" eaLnBrk="1" hangingPunct="1">
                  <a:lnSpc>
                    <a:spcPct val="130000"/>
                  </a:lnSpc>
                  <a:buNone/>
                  <a:defRPr/>
                </a:pPr>
                <a:r>
                  <a:rPr lang="en-US" altLang="zh-CN" sz="1600" dirty="0">
                    <a:latin typeface="+mj-lt"/>
                  </a:rPr>
                  <a:t>		</a:t>
                </a:r>
                <a14:m>
                  <m:oMath xmlns:m="http://schemas.openxmlformats.org/officeDocument/2006/math">
                    <m:sSubSup>
                      <m:sSubSupPr>
                        <m:ctrlPr>
                          <a:rPr lang="en-US" altLang="zh-CN" sz="1600" i="1" smtClean="0">
                            <a:latin typeface="Cambria Math" panose="02040503050406030204" pitchFamily="18" charset="0"/>
                          </a:rPr>
                        </m:ctrlPr>
                      </m:sSubSupPr>
                      <m:e>
                        <m:r>
                          <m:rPr>
                            <m:nor/>
                          </m:rPr>
                          <a:rPr lang="en-US" altLang="zh-CN" sz="1600" i="1" dirty="0"/>
                          <m:t>subtreeLB</m:t>
                        </m:r>
                      </m:e>
                      <m:sub>
                        <m:r>
                          <a:rPr lang="en-US" altLang="zh-CN" sz="1600" b="0" i="1" smtClean="0">
                            <a:latin typeface="Cambria Math" panose="02040503050406030204" pitchFamily="18" charset="0"/>
                          </a:rPr>
                          <m:t>3</m:t>
                        </m:r>
                      </m:sub>
                      <m:sup>
                        <m:r>
                          <a:rPr lang="en-US" altLang="zh-CN" sz="1600" b="0" i="1" smtClean="0">
                            <a:latin typeface="Cambria Math" panose="02040503050406030204" pitchFamily="18" charset="0"/>
                          </a:rPr>
                          <m:t>2</m:t>
                        </m:r>
                      </m:sup>
                    </m:sSubSup>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𝑢</m:t>
                        </m:r>
                      </m:e>
                      <m:sub>
                        <m:r>
                          <a:rPr lang="en-US" altLang="zh-CN" sz="1600" i="1">
                            <a:latin typeface="Cambria Math" panose="02040503050406030204" pitchFamily="18" charset="0"/>
                          </a:rPr>
                          <m:t>2</m:t>
                        </m:r>
                        <m:r>
                          <a:rPr lang="en-US" altLang="zh-CN" sz="1600" i="1">
                            <a:latin typeface="Cambria Math" panose="02040503050406030204" pitchFamily="18" charset="0"/>
                            <a:ea typeface="Cambria Math" panose="02040503050406030204" pitchFamily="18" charset="0"/>
                          </a:rPr>
                          <m:t>→3</m:t>
                        </m:r>
                      </m:sub>
                    </m:sSub>
                    <m:r>
                      <a:rPr lang="en-US" altLang="zh-CN" sz="1600" b="0" i="1" smtClean="0">
                        <a:latin typeface="Cambria Math" panose="02040503050406030204" pitchFamily="18" charset="0"/>
                        <a:ea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a:latin typeface="Cambria Math" panose="02040503050406030204" pitchFamily="18" charset="0"/>
                          </a:rPr>
                          <m:t>𝑥</m:t>
                        </m:r>
                      </m:e>
                      <m:sub>
                        <m:r>
                          <a:rPr lang="en-US" altLang="zh-CN" sz="1600">
                            <a:latin typeface="Cambria Math" panose="02040503050406030204" pitchFamily="18" charset="0"/>
                          </a:rPr>
                          <m:t>3</m:t>
                        </m:r>
                      </m:sub>
                    </m:sSub>
                    <m:r>
                      <a:rPr lang="en-US" altLang="zh-CN" sz="1600">
                        <a:latin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m:t>
                    </m:r>
                  </m:oMath>
                </a14:m>
                <a:endParaRPr lang="en-US" altLang="zh-CN" sz="1600" dirty="0">
                  <a:latin typeface="+mj-lt"/>
                </a:endParaRPr>
              </a:p>
              <a:p>
                <a:pPr lvl="1" eaLnBrk="1" hangingPunct="1">
                  <a:lnSpc>
                    <a:spcPct val="130000"/>
                  </a:lnSpc>
                  <a:defRPr/>
                </a:pPr>
                <a:r>
                  <a:rPr lang="zh-CN" altLang="en-US" sz="1800" dirty="0">
                    <a:latin typeface="+mj-lt"/>
                  </a:rPr>
                  <a:t>思路：迭代推理，已知上文的情况下进行推理</a:t>
                </a:r>
                <a:endParaRPr lang="en-US" altLang="zh-CN" sz="1800" dirty="0">
                  <a:latin typeface="+mj-lt"/>
                </a:endParaRPr>
              </a:p>
              <a:p>
                <a:pPr marL="471487" lvl="1" indent="0" eaLnBrk="1" hangingPunct="1">
                  <a:lnSpc>
                    <a:spcPct val="130000"/>
                  </a:lnSpc>
                  <a:buNone/>
                  <a:defRPr/>
                </a:pPr>
                <a:r>
                  <a:rPr lang="en-US" altLang="zh-CN" sz="1800" dirty="0">
                    <a:latin typeface="+mj-lt"/>
                  </a:rPr>
                  <a:t>	</a:t>
                </a:r>
                <a:r>
                  <a:rPr lang="zh-CN" altLang="en-US" sz="1600" dirty="0">
                    <a:latin typeface="+mj-lt"/>
                  </a:rPr>
                  <a:t>例：当</a:t>
                </a:r>
                <a14:m>
                  <m:oMath xmlns:m="http://schemas.openxmlformats.org/officeDocument/2006/math">
                    <m:sSub>
                      <m:sSubPr>
                        <m:ctrlPr>
                          <a:rPr lang="zh-CN" altLang="en-US" sz="1600" i="1">
                            <a:latin typeface="Cambria Math" panose="02040503050406030204" pitchFamily="18" charset="0"/>
                          </a:rPr>
                        </m:ctrlPr>
                      </m:sSubPr>
                      <m:e>
                        <m:r>
                          <a:rPr lang="en-US" altLang="zh-CN" sz="1600">
                            <a:latin typeface="Cambria Math" panose="02040503050406030204" pitchFamily="18" charset="0"/>
                          </a:rPr>
                          <m:t>𝑎</m:t>
                        </m:r>
                      </m:e>
                      <m:sub>
                        <m:r>
                          <a:rPr lang="en-US" altLang="zh-CN" sz="1600" b="0" i="0" smtClean="0">
                            <a:latin typeface="Cambria Math" panose="02040503050406030204" pitchFamily="18" charset="0"/>
                          </a:rPr>
                          <m:t>4</m:t>
                        </m:r>
                      </m:sub>
                    </m:sSub>
                  </m:oMath>
                </a14:m>
                <a:r>
                  <a:rPr lang="zh-CN" altLang="en-US" sz="1600" dirty="0">
                    <a:latin typeface="+mj-lt"/>
                  </a:rPr>
                  <a:t>在扩展</a:t>
                </a:r>
                <a14:m>
                  <m:oMath xmlns:m="http://schemas.openxmlformats.org/officeDocument/2006/math">
                    <m:r>
                      <a:rPr lang="en-US" altLang="zh-CN" sz="1600" dirty="0" smtClean="0">
                        <a:latin typeface="Cambria Math" panose="02040503050406030204" pitchFamily="18" charset="0"/>
                      </a:rPr>
                      <m:t>𝐶𝑝𝑎</m:t>
                    </m:r>
                    <m:r>
                      <a:rPr lang="en-US" altLang="zh-CN" sz="1600" dirty="0" smtClean="0">
                        <a:latin typeface="Cambria Math" panose="02040503050406030204" pitchFamily="18" charset="0"/>
                      </a:rPr>
                      <m:t>=</m:t>
                    </m:r>
                    <m:d>
                      <m:dPr>
                        <m:begChr m:val="{"/>
                        <m:endChr m:val="}"/>
                        <m:ctrlPr>
                          <a:rPr lang="en-US" altLang="zh-CN" sz="1600" i="1" dirty="0">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a:latin typeface="Cambria Math" panose="02040503050406030204" pitchFamily="18" charset="0"/>
                              </a:rPr>
                              <m:t>𝑥</m:t>
                            </m:r>
                          </m:e>
                          <m:sub>
                            <m:r>
                              <a:rPr lang="en-US" altLang="zh-CN" sz="1600">
                                <a:latin typeface="Cambria Math" panose="02040503050406030204" pitchFamily="18" charset="0"/>
                              </a:rPr>
                              <m:t>4</m:t>
                            </m:r>
                          </m:sub>
                        </m:sSub>
                        <m:r>
                          <a:rPr lang="en-US" altLang="zh-CN" sz="1600">
                            <a:latin typeface="Cambria Math" panose="02040503050406030204" pitchFamily="18" charset="0"/>
                          </a:rPr>
                          <m:t>=0</m:t>
                        </m:r>
                      </m:e>
                    </m:d>
                  </m:oMath>
                </a14:m>
                <a:r>
                  <a:rPr lang="zh-CN" altLang="en-US" sz="1600" dirty="0">
                    <a:latin typeface="+mj-lt"/>
                  </a:rPr>
                  <a:t>时（</a:t>
                </a:r>
                <a14:m>
                  <m:oMath xmlns:m="http://schemas.openxmlformats.org/officeDocument/2006/math">
                    <m:sSub>
                      <m:sSubPr>
                        <m:ctrlPr>
                          <a:rPr lang="zh-CN" altLang="en-US" sz="1600" i="1">
                            <a:latin typeface="Cambria Math" panose="02040503050406030204" pitchFamily="18" charset="0"/>
                          </a:rPr>
                        </m:ctrlPr>
                      </m:sSubPr>
                      <m:e>
                        <m:r>
                          <a:rPr lang="en-US" altLang="zh-CN" sz="1600">
                            <a:latin typeface="Cambria Math" panose="02040503050406030204" pitchFamily="18" charset="0"/>
                          </a:rPr>
                          <m:t>𝑎</m:t>
                        </m:r>
                      </m:e>
                      <m:sub>
                        <m:r>
                          <a:rPr lang="en-US" altLang="zh-CN" sz="1600">
                            <a:latin typeface="Cambria Math" panose="02040503050406030204" pitchFamily="18" charset="0"/>
                          </a:rPr>
                          <m:t>2</m:t>
                        </m:r>
                      </m:sub>
                    </m:sSub>
                  </m:oMath>
                </a14:m>
                <a:r>
                  <a:rPr lang="zh-CN" altLang="en-US" sz="1600" dirty="0">
                    <a:latin typeface="+mj-lt"/>
                  </a:rPr>
                  <a:t>也收到该信息），则有：</a:t>
                </a:r>
                <a:endParaRPr lang="en-US" altLang="zh-CN" sz="1600" dirty="0">
                  <a:latin typeface="+mj-lt"/>
                </a:endParaRPr>
              </a:p>
              <a:p>
                <a:pPr marL="471487" lvl="1" indent="0" eaLnBrk="1" hangingPunct="1">
                  <a:lnSpc>
                    <a:spcPct val="130000"/>
                  </a:lnSpc>
                  <a:buNone/>
                  <a:defRPr/>
                </a:pPr>
                <a:r>
                  <a:rPr lang="en-US" altLang="zh-CN" sz="1600" dirty="0">
                    <a:latin typeface="+mj-lt"/>
                  </a:rPr>
                  <a:t>                   </a:t>
                </a:r>
                <a:r>
                  <a:rPr lang="zh-CN" altLang="en-US" sz="1600" dirty="0">
                    <a:latin typeface="+mj-lt"/>
                  </a:rPr>
                  <a:t> </a:t>
                </a:r>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𝑢</m:t>
                        </m:r>
                      </m:e>
                      <m:sub>
                        <m:r>
                          <a:rPr lang="en-US" altLang="zh-CN" sz="1600" i="1">
                            <a:latin typeface="Cambria Math" panose="02040503050406030204" pitchFamily="18" charset="0"/>
                          </a:rPr>
                          <m:t>2</m:t>
                        </m:r>
                        <m:r>
                          <a:rPr lang="en-US" altLang="zh-CN" sz="1600" i="1">
                            <a:latin typeface="Cambria Math" panose="02040503050406030204" pitchFamily="18" charset="0"/>
                            <a:ea typeface="Cambria Math" panose="02040503050406030204" pitchFamily="18" charset="0"/>
                          </a:rPr>
                          <m:t>→3</m:t>
                        </m:r>
                      </m:sub>
                      <m:sup>
                        <m:r>
                          <a:rPr lang="en-US" altLang="zh-CN" sz="1600" b="0" i="1" smtClean="0">
                            <a:latin typeface="Cambria Math" panose="02040503050406030204" pitchFamily="18" charset="0"/>
                          </a:rPr>
                          <m:t>′</m:t>
                        </m:r>
                      </m:sup>
                    </m:sSubSup>
                    <m:r>
                      <a:rPr lang="en-US" altLang="zh-CN" sz="1600" i="1">
                        <a:latin typeface="Cambria Math" panose="02040503050406030204" pitchFamily="18" charset="0"/>
                      </a:rPr>
                      <m:t>=</m:t>
                    </m:r>
                    <m:limLow>
                      <m:limLowPr>
                        <m:ctrlPr>
                          <a:rPr lang="zh-CN" altLang="en-US" sz="1600" i="1">
                            <a:latin typeface="Cambria Math" panose="02040503050406030204" pitchFamily="18" charset="0"/>
                          </a:rPr>
                        </m:ctrlPr>
                      </m:limLowPr>
                      <m:e>
                        <m:r>
                          <m:rPr>
                            <m:sty m:val="p"/>
                          </m:rPr>
                          <a:rPr lang="zh-CN" altLang="en-US" sz="1600">
                            <a:latin typeface="Cambria Math" panose="02040503050406030204" pitchFamily="18" charset="0"/>
                          </a:rPr>
                          <m:t>min</m:t>
                        </m:r>
                      </m:e>
                      <m:li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𝑥</m:t>
                            </m:r>
                          </m:e>
                          <m:sub>
                            <m:r>
                              <a:rPr lang="en-US" altLang="zh-CN" sz="1600">
                                <a:latin typeface="Cambria Math" panose="02040503050406030204" pitchFamily="18" charset="0"/>
                              </a:rPr>
                              <m:t>2</m:t>
                            </m:r>
                          </m:sub>
                        </m:sSub>
                        <m:r>
                          <a:rPr lang="zh-CN" altLang="en-US" sz="1600" i="1" smtClean="0">
                            <a:latin typeface="Cambria Math" panose="02040503050406030204" pitchFamily="18" charset="0"/>
                          </a:rPr>
                          <m:t> </m:t>
                        </m:r>
                      </m:lim>
                    </m:limLow>
                    <m:d>
                      <m:dPr>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𝑓</m:t>
                            </m:r>
                          </m:e>
                          <m:sub>
                            <m:r>
                              <a:rPr lang="zh-CN" altLang="en-US" sz="1600">
                                <a:latin typeface="Cambria Math" panose="02040503050406030204" pitchFamily="18" charset="0"/>
                              </a:rPr>
                              <m:t>2</m:t>
                            </m:r>
                            <m:r>
                              <a:rPr lang="en-US" altLang="zh-CN" sz="1600" i="1">
                                <a:latin typeface="Cambria Math" panose="02040503050406030204" pitchFamily="18" charset="0"/>
                              </a:rPr>
                              <m:t>3</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𝑓</m:t>
                            </m:r>
                          </m:e>
                          <m:sub>
                            <m:r>
                              <a:rPr lang="en-US" altLang="zh-CN" sz="1600">
                                <a:latin typeface="Cambria Math" panose="02040503050406030204" pitchFamily="18" charset="0"/>
                              </a:rPr>
                              <m:t>24</m:t>
                            </m:r>
                          </m:sub>
                        </m:sSub>
                        <m:r>
                          <a:rPr lang="en-US" altLang="zh-CN" sz="1600" b="0" i="1" smtClean="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a:latin typeface="Cambria Math" panose="02040503050406030204" pitchFamily="18" charset="0"/>
                              </a:rPr>
                              <m:t>𝑥</m:t>
                            </m:r>
                          </m:e>
                          <m:sub>
                            <m:r>
                              <a:rPr lang="en-US" altLang="zh-CN" sz="1600">
                                <a:latin typeface="Cambria Math" panose="02040503050406030204" pitchFamily="18" charset="0"/>
                              </a:rPr>
                              <m:t>4</m:t>
                            </m:r>
                          </m:sub>
                        </m:sSub>
                        <m:r>
                          <a:rPr lang="en-US" altLang="zh-CN" sz="1600">
                            <a:latin typeface="Cambria Math" panose="02040503050406030204" pitchFamily="18" charset="0"/>
                          </a:rPr>
                          <m:t>=0</m:t>
                        </m:r>
                        <m:r>
                          <a:rPr lang="en-US" altLang="zh-CN" sz="1600" b="0" i="1" smtClean="0">
                            <a:latin typeface="Cambria Math" panose="02040503050406030204" pitchFamily="18" charset="0"/>
                          </a:rPr>
                          <m:t>)</m:t>
                        </m:r>
                      </m:e>
                    </m:d>
                  </m:oMath>
                </a14:m>
                <a:r>
                  <a:rPr lang="en-US" altLang="zh-CN" sz="1600" dirty="0"/>
                  <a:t>, </a:t>
                </a:r>
                <a14:m>
                  <m:oMath xmlns:m="http://schemas.openxmlformats.org/officeDocument/2006/math">
                    <m:sSubSup>
                      <m:sSubSupPr>
                        <m:ctrlPr>
                          <a:rPr lang="en-US" altLang="zh-CN" sz="1600" i="1">
                            <a:latin typeface="Cambria Math" panose="02040503050406030204" pitchFamily="18" charset="0"/>
                          </a:rPr>
                        </m:ctrlPr>
                      </m:sSubSupPr>
                      <m:e>
                        <m:r>
                          <m:rPr>
                            <m:nor/>
                          </m:rPr>
                          <a:rPr lang="en-US" altLang="zh-CN" sz="1600" i="1" dirty="0"/>
                          <m:t>subtreeLB</m:t>
                        </m:r>
                      </m:e>
                      <m:sub>
                        <m:r>
                          <a:rPr lang="en-US" altLang="zh-CN" sz="1600" i="1">
                            <a:latin typeface="Cambria Math" panose="02040503050406030204" pitchFamily="18" charset="0"/>
                          </a:rPr>
                          <m:t>3</m:t>
                        </m:r>
                      </m:sub>
                      <m:sup>
                        <m:r>
                          <a:rPr lang="en-US" altLang="zh-CN" sz="1600" i="1">
                            <a:latin typeface="Cambria Math" panose="02040503050406030204" pitchFamily="18" charset="0"/>
                          </a:rPr>
                          <m:t>2</m:t>
                        </m:r>
                      </m:sup>
                    </m:sSubSup>
                    <m:r>
                      <a:rPr lang="en-US" altLang="zh-CN" sz="1600" b="0" i="1" smtClean="0">
                        <a:latin typeface="Cambria Math" panose="02040503050406030204" pitchFamily="18" charset="0"/>
                      </a:rPr>
                      <m:t>′</m:t>
                    </m:r>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𝑢</m:t>
                        </m:r>
                      </m:e>
                      <m:sub>
                        <m:r>
                          <a:rPr lang="en-US" altLang="zh-CN" sz="1600" i="1">
                            <a:latin typeface="Cambria Math" panose="02040503050406030204" pitchFamily="18" charset="0"/>
                          </a:rPr>
                          <m:t>2</m:t>
                        </m:r>
                        <m:r>
                          <a:rPr lang="en-US" altLang="zh-CN" sz="1600" i="1">
                            <a:latin typeface="Cambria Math" panose="02040503050406030204" pitchFamily="18" charset="0"/>
                            <a:ea typeface="Cambria Math" panose="02040503050406030204" pitchFamily="18" charset="0"/>
                          </a:rPr>
                          <m:t>→3</m:t>
                        </m:r>
                      </m:sub>
                      <m:sup>
                        <m:r>
                          <a:rPr lang="en-US" altLang="zh-CN" sz="1600" i="1">
                            <a:latin typeface="Cambria Math" panose="02040503050406030204" pitchFamily="18" charset="0"/>
                          </a:rPr>
                          <m:t>′</m:t>
                        </m:r>
                      </m:sup>
                    </m:sSubSup>
                    <m:r>
                      <a:rPr lang="en-US" altLang="zh-CN" sz="1600" i="1">
                        <a:latin typeface="Cambria Math" panose="02040503050406030204" pitchFamily="18" charset="0"/>
                        <a:ea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a:latin typeface="Cambria Math" panose="02040503050406030204" pitchFamily="18" charset="0"/>
                          </a:rPr>
                          <m:t>𝑥</m:t>
                        </m:r>
                      </m:e>
                      <m:sub>
                        <m:r>
                          <a:rPr lang="en-US" altLang="zh-CN" sz="1600">
                            <a:latin typeface="Cambria Math" panose="02040503050406030204" pitchFamily="18" charset="0"/>
                          </a:rPr>
                          <m:t>3</m:t>
                        </m:r>
                      </m:sub>
                    </m:sSub>
                    <m:r>
                      <a:rPr lang="en-US" altLang="zh-CN" sz="1600">
                        <a:latin typeface="Cambria Math" panose="02040503050406030204" pitchFamily="18" charset="0"/>
                      </a:rPr>
                      <m:t>=0</m:t>
                    </m:r>
                    <m:r>
                      <a:rPr lang="en-US" altLang="zh-CN" sz="1600" i="1">
                        <a:latin typeface="Cambria Math" panose="02040503050406030204" pitchFamily="18" charset="0"/>
                        <a:ea typeface="Cambria Math" panose="02040503050406030204" pitchFamily="18" charset="0"/>
                      </a:rPr>
                      <m:t>)</m:t>
                    </m:r>
                  </m:oMath>
                </a14:m>
                <a:endParaRPr lang="en-US" altLang="zh-CN" sz="1600" dirty="0"/>
              </a:p>
              <a:p>
                <a:pPr marL="471487" lvl="1" indent="0" eaLnBrk="1" hangingPunct="1">
                  <a:lnSpc>
                    <a:spcPct val="130000"/>
                  </a:lnSpc>
                  <a:buNone/>
                  <a:defRPr/>
                </a:pPr>
                <a:endParaRPr lang="en-US" altLang="zh-CN" sz="1600" dirty="0">
                  <a:latin typeface="+mj-lt"/>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47700" y="1219200"/>
                <a:ext cx="8305800" cy="5105400"/>
              </a:xfrm>
              <a:blipFill>
                <a:blip r:embed="rId4"/>
                <a:stretch>
                  <a:fillRect l="-660" r="-51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142485537"/>
              </p:ext>
            </p:extLst>
          </p:nvPr>
        </p:nvGraphicFramePr>
        <p:xfrm>
          <a:off x="6965623" y="2770981"/>
          <a:ext cx="1935163" cy="2001838"/>
        </p:xfrm>
        <a:graphic>
          <a:graphicData uri="http://schemas.openxmlformats.org/presentationml/2006/ole">
            <mc:AlternateContent xmlns:mc="http://schemas.openxmlformats.org/markup-compatibility/2006">
              <mc:Choice xmlns:v="urn:schemas-microsoft-com:vml" Requires="v">
                <p:oleObj name="AxGlyph" r:id="rId5" imgW="104400" imgH="108720" progId="AxGlyph.Document">
                  <p:embed/>
                </p:oleObj>
              </mc:Choice>
              <mc:Fallback>
                <p:oleObj name="AxGlyph" r:id="rId5" imgW="104400" imgH="108720" progId="AxGlyph.Document">
                  <p:embed/>
                  <p:pic>
                    <p:nvPicPr>
                      <p:cNvPr id="20" name="对象 19"/>
                      <p:cNvPicPr>
                        <a:picLocks noChangeAspect="1" noChangeArrowheads="1"/>
                      </p:cNvPicPr>
                      <p:nvPr/>
                    </p:nvPicPr>
                    <p:blipFill>
                      <a:blip r:embed="rId6"/>
                      <a:srcRect/>
                      <a:stretch>
                        <a:fillRect/>
                      </a:stretch>
                    </p:blipFill>
                    <p:spPr bwMode="auto">
                      <a:xfrm>
                        <a:off x="6965623" y="2770981"/>
                        <a:ext cx="1935163" cy="2001838"/>
                      </a:xfrm>
                      <a:prstGeom prst="rect">
                        <a:avLst/>
                      </a:prstGeom>
                      <a:noFill/>
                    </p:spPr>
                  </p:pic>
                </p:oleObj>
              </mc:Fallback>
            </mc:AlternateContent>
          </a:graphicData>
        </a:graphic>
      </p:graphicFrame>
    </p:spTree>
    <p:extLst>
      <p:ext uri="{BB962C8B-B14F-4D97-AF65-F5344CB8AC3E}">
        <p14:creationId xmlns:p14="http://schemas.microsoft.com/office/powerpoint/2010/main" val="409529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55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55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47700" y="304800"/>
            <a:ext cx="8267700" cy="685800"/>
          </a:xfrm>
        </p:spPr>
        <p:txBody>
          <a:bodyPr/>
          <a:lstStyle/>
          <a:p>
            <a:pPr eaLnBrk="1" hangingPunct="1"/>
            <a:r>
              <a:rPr lang="zh-CN" altLang="en-US" sz="2200" dirty="0">
                <a:solidFill>
                  <a:srgbClr val="000000"/>
                </a:solidFill>
                <a:latin typeface="宋体" panose="02010600030101010101" pitchFamily="2" charset="-122"/>
                <a:ea typeface="宋体" panose="02010600030101010101" pitchFamily="2" charset="-122"/>
                <a:cs typeface="+mn-cs"/>
              </a:rPr>
              <a:t>基于搜索</a:t>
            </a:r>
            <a:r>
              <a:rPr lang="en-US" altLang="zh-CN" sz="2200" dirty="0">
                <a:solidFill>
                  <a:srgbClr val="000000"/>
                </a:solidFill>
                <a:latin typeface="宋体" panose="02010600030101010101" pitchFamily="2" charset="-122"/>
                <a:ea typeface="宋体" panose="02010600030101010101" pitchFamily="2" charset="-122"/>
                <a:cs typeface="+mn-cs"/>
              </a:rPr>
              <a:t>-</a:t>
            </a:r>
            <a:r>
              <a:rPr lang="zh-CN" altLang="en-US" sz="2200" dirty="0">
                <a:solidFill>
                  <a:srgbClr val="000000"/>
                </a:solidFill>
                <a:latin typeface="宋体" panose="02010600030101010101" pitchFamily="2" charset="-122"/>
                <a:ea typeface="宋体" panose="02010600030101010101" pitchFamily="2" charset="-122"/>
                <a:cs typeface="+mn-cs"/>
              </a:rPr>
              <a:t>推理深度混合的分布式约束优化求解算法</a:t>
            </a:r>
            <a:endParaRPr lang="zh-CN" altLang="en-US" sz="2200" dirty="0">
              <a:latin typeface="宋体" panose="02010600030101010101" pitchFamily="2" charset="-122"/>
              <a:ea typeface="宋体" panose="02010600030101010101" pitchFamily="2" charset="-122"/>
            </a:endParaRPr>
          </a:p>
        </p:txBody>
      </p:sp>
      <p:sp>
        <p:nvSpPr>
          <p:cNvPr id="23556" name="Rectangle 3"/>
          <p:cNvSpPr>
            <a:spLocks noGrp="1" noChangeArrowheads="1"/>
          </p:cNvSpPr>
          <p:nvPr>
            <p:ph idx="1"/>
          </p:nvPr>
        </p:nvSpPr>
        <p:spPr>
          <a:xfrm>
            <a:off x="609600" y="1295400"/>
            <a:ext cx="8305800" cy="5181600"/>
          </a:xfrm>
        </p:spPr>
        <p:txBody>
          <a:bodyPr/>
          <a:lstStyle/>
          <a:p>
            <a:pPr eaLnBrk="1" hangingPunct="1">
              <a:lnSpc>
                <a:spcPct val="130000"/>
              </a:lnSpc>
              <a:defRPr/>
            </a:pPr>
            <a:r>
              <a:rPr lang="zh-CN" altLang="en-US" sz="2400" b="0" dirty="0">
                <a:latin typeface="+mj-lt"/>
                <a:ea typeface="宋体" panose="02010600030101010101" pitchFamily="2" charset="-122"/>
              </a:rPr>
              <a:t>迭代推理</a:t>
            </a:r>
            <a:endParaRPr lang="en-US" altLang="zh-CN" sz="2400" b="0" dirty="0">
              <a:latin typeface="+mj-lt"/>
              <a:ea typeface="宋体" panose="02010600030101010101" pitchFamily="2" charset="-122"/>
            </a:endParaRPr>
          </a:p>
          <a:p>
            <a:pPr lvl="1" eaLnBrk="1" hangingPunct="1">
              <a:lnSpc>
                <a:spcPct val="130000"/>
              </a:lnSpc>
              <a:defRPr/>
            </a:pPr>
            <a:r>
              <a:rPr lang="zh-CN" altLang="en-US" sz="2000" dirty="0">
                <a:latin typeface="+mj-lt"/>
              </a:rPr>
              <a:t>推理启动时机</a:t>
            </a:r>
            <a:endParaRPr lang="en-US" altLang="zh-CN" sz="2000" dirty="0">
              <a:latin typeface="+mj-lt"/>
            </a:endParaRPr>
          </a:p>
          <a:p>
            <a:pPr lvl="2" eaLnBrk="1" hangingPunct="1">
              <a:lnSpc>
                <a:spcPct val="130000"/>
              </a:lnSpc>
              <a:buFont typeface="Wingdings" panose="05000000000000000000" pitchFamily="2" charset="2"/>
              <a:buChar char="p"/>
              <a:defRPr/>
            </a:pPr>
            <a:r>
              <a:rPr lang="zh-CN" altLang="en-US" sz="1800" dirty="0">
                <a:latin typeface="+mj-lt"/>
              </a:rPr>
              <a:t>收到某些上级节点的赋值信息：划线方式（整体</a:t>
            </a:r>
            <a:r>
              <a:rPr lang="en-US" altLang="zh-CN" sz="1800" dirty="0">
                <a:latin typeface="+mj-lt"/>
              </a:rPr>
              <a:t>/</a:t>
            </a:r>
            <a:r>
              <a:rPr lang="zh-CN" altLang="en-US" sz="1800" dirty="0">
                <a:latin typeface="+mj-lt"/>
              </a:rPr>
              <a:t>局部</a:t>
            </a:r>
            <a:r>
              <a:rPr lang="en-US" altLang="zh-CN" sz="1800" dirty="0">
                <a:latin typeface="+mj-lt"/>
              </a:rPr>
              <a:t>/</a:t>
            </a:r>
            <a:r>
              <a:rPr lang="zh-CN" altLang="en-US" sz="1800" dirty="0">
                <a:latin typeface="+mj-lt"/>
              </a:rPr>
              <a:t>自适应</a:t>
            </a:r>
            <a:r>
              <a:rPr lang="en-US" altLang="zh-CN" sz="1800" dirty="0">
                <a:latin typeface="+mj-lt"/>
              </a:rPr>
              <a:t>/</a:t>
            </a:r>
            <a:r>
              <a:rPr lang="zh-CN" altLang="en-US" sz="1800" dirty="0">
                <a:latin typeface="+mj-lt"/>
              </a:rPr>
              <a:t>动态）</a:t>
            </a:r>
            <a:endParaRPr lang="en-US" altLang="zh-CN" sz="900" dirty="0">
              <a:latin typeface="+mj-lt"/>
            </a:endParaRPr>
          </a:p>
          <a:p>
            <a:pPr lvl="2" eaLnBrk="1" hangingPunct="1">
              <a:lnSpc>
                <a:spcPct val="130000"/>
              </a:lnSpc>
              <a:buFont typeface="Wingdings" panose="05000000000000000000" pitchFamily="2" charset="2"/>
              <a:buChar char="p"/>
              <a:defRPr/>
            </a:pPr>
            <a:r>
              <a:rPr lang="zh-CN" altLang="en-US" sz="1800" dirty="0">
                <a:latin typeface="+mj-lt"/>
              </a:rPr>
              <a:t>收到某些孩子节点的推理信息：下级节点的是否执行迭代推理</a:t>
            </a:r>
            <a:endParaRPr lang="en-US" altLang="zh-CN" sz="1800" dirty="0">
              <a:latin typeface="+mj-lt"/>
            </a:endParaRPr>
          </a:p>
          <a:p>
            <a:pPr lvl="1" eaLnBrk="1" hangingPunct="1">
              <a:lnSpc>
                <a:spcPct val="130000"/>
              </a:lnSpc>
              <a:defRPr/>
            </a:pPr>
            <a:r>
              <a:rPr lang="zh-CN" altLang="en-US" sz="2000" dirty="0">
                <a:latin typeface="+mj-lt"/>
              </a:rPr>
              <a:t>推理内容</a:t>
            </a:r>
            <a:endParaRPr lang="en-US" altLang="zh-CN" sz="2000" dirty="0">
              <a:latin typeface="+mj-lt"/>
            </a:endParaRPr>
          </a:p>
          <a:p>
            <a:pPr lvl="2" eaLnBrk="1" hangingPunct="1">
              <a:lnSpc>
                <a:spcPct val="130000"/>
              </a:lnSpc>
              <a:buFont typeface="Wingdings" panose="05000000000000000000" pitchFamily="2" charset="2"/>
              <a:buChar char="p"/>
              <a:defRPr/>
            </a:pPr>
            <a:r>
              <a:rPr lang="zh-CN" altLang="en-US" sz="1800" dirty="0"/>
              <a:t>迭代推理</a:t>
            </a:r>
            <a:r>
              <a:rPr lang="zh-CN" altLang="en-US" sz="1800" dirty="0">
                <a:latin typeface="+mj-lt"/>
              </a:rPr>
              <a:t>累积代价</a:t>
            </a:r>
            <a:endParaRPr lang="en-US" altLang="zh-CN" sz="1800" dirty="0">
              <a:latin typeface="+mj-lt"/>
            </a:endParaRPr>
          </a:p>
          <a:p>
            <a:pPr lvl="2" eaLnBrk="1" hangingPunct="1">
              <a:lnSpc>
                <a:spcPct val="130000"/>
              </a:lnSpc>
              <a:buFont typeface="Wingdings" panose="05000000000000000000" pitchFamily="2" charset="2"/>
              <a:buChar char="p"/>
              <a:defRPr/>
            </a:pPr>
            <a:r>
              <a:rPr lang="zh-CN" altLang="en-US" sz="1800" dirty="0">
                <a:latin typeface="+mj-lt"/>
              </a:rPr>
              <a:t>迭代推理累积代价与预推理累积代价的差值矩阵</a:t>
            </a:r>
            <a:endParaRPr lang="en-US" altLang="zh-CN" sz="1800" dirty="0">
              <a:latin typeface="+mj-lt"/>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8247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077200" cy="5181600"/>
              </a:xfrm>
            </p:spPr>
            <p:txBody>
              <a:bodyPr/>
              <a:lstStyle/>
              <a:p>
                <a:pPr eaLnBrk="1" hangingPunct="1">
                  <a:lnSpc>
                    <a:spcPct val="130000"/>
                  </a:lnSpc>
                  <a:defRPr/>
                </a:pPr>
                <a:r>
                  <a:rPr lang="zh-CN" altLang="en-US" sz="2000" b="0" dirty="0">
                    <a:latin typeface="+mj-lt"/>
                    <a:ea typeface="宋体" panose="02010600030101010101" pitchFamily="2" charset="-122"/>
                  </a:rPr>
                  <a:t>引理</a:t>
                </a:r>
                <a:r>
                  <a:rPr lang="en-US" altLang="zh-CN" sz="2000" b="0" dirty="0">
                    <a:latin typeface="+mj-lt"/>
                    <a:ea typeface="宋体" panose="02010600030101010101" pitchFamily="2" charset="-122"/>
                  </a:rPr>
                  <a:t>1</a:t>
                </a:r>
                <a:r>
                  <a:rPr lang="zh-CN" altLang="en-US" sz="2000" b="0" dirty="0">
                    <a:latin typeface="+mj-lt"/>
                    <a:ea typeface="宋体" panose="02010600030101010101" pitchFamily="2" charset="-122"/>
                  </a:rPr>
                  <a:t>：</a:t>
                </a:r>
                <a:r>
                  <a:rPr lang="zh-CN" altLang="en-US" sz="2000" b="0" dirty="0">
                    <a:latin typeface="+mj-lt"/>
                    <a:ea typeface="楷体" panose="02010609060101010101" pitchFamily="49" charset="-122"/>
                  </a:rPr>
                  <a:t>迭代推理的轮次与搜索阶段的轮次正相关</a:t>
                </a:r>
                <a:endParaRPr lang="en-US" altLang="zh-CN" sz="2000" b="0" dirty="0">
                  <a:latin typeface="+mj-lt"/>
                  <a:ea typeface="楷体" panose="02010609060101010101" pitchFamily="49" charset="-122"/>
                </a:endParaRPr>
              </a:p>
              <a:p>
                <a:pPr lvl="1" eaLnBrk="1" hangingPunct="1">
                  <a:lnSpc>
                    <a:spcPct val="130000"/>
                  </a:lnSpc>
                  <a:defRPr/>
                </a:pPr>
                <a:r>
                  <a:rPr lang="zh-CN" altLang="en-US" sz="1800" dirty="0">
                    <a:latin typeface="+mj-lt"/>
                  </a:rPr>
                  <a:t>该引理说明迭代推理不会影响原始算法的可终止性</a:t>
                </a:r>
                <a:endParaRPr lang="en-US" altLang="zh-CN" sz="1800" dirty="0">
                  <a:latin typeface="+mj-lt"/>
                </a:endParaRPr>
              </a:p>
              <a:p>
                <a:pPr eaLnBrk="1" hangingPunct="1">
                  <a:lnSpc>
                    <a:spcPct val="130000"/>
                  </a:lnSpc>
                  <a:defRPr/>
                </a:pPr>
                <a:r>
                  <a:rPr lang="zh-CN" altLang="en-US" sz="2000" b="0" dirty="0">
                    <a:ea typeface="宋体" panose="02010600030101010101" pitchFamily="2" charset="-122"/>
                  </a:rPr>
                  <a:t>引理</a:t>
                </a:r>
                <a:r>
                  <a:rPr lang="en-US" altLang="zh-CN" sz="2000" b="0" dirty="0">
                    <a:ea typeface="宋体" panose="02010600030101010101" pitchFamily="2" charset="-122"/>
                  </a:rPr>
                  <a:t>2</a:t>
                </a:r>
                <a:r>
                  <a:rPr lang="zh-CN" altLang="en-US" sz="2000" b="0" dirty="0">
                    <a:ea typeface="宋体" panose="02010600030101010101" pitchFamily="2" charset="-122"/>
                  </a:rPr>
                  <a:t>：</a:t>
                </a:r>
                <a:r>
                  <a:rPr lang="zh-CN" altLang="en-US" sz="2000" b="0" dirty="0">
                    <a:ea typeface="楷体" panose="02010609060101010101" pitchFamily="49" charset="-122"/>
                  </a:rPr>
                  <a:t>迭代推理提供的界影响算法的最优性</a:t>
                </a:r>
                <a:endParaRPr lang="en-US" altLang="zh-CN" sz="2000" b="0" dirty="0">
                  <a:ea typeface="楷体" panose="02010609060101010101" pitchFamily="49" charset="-122"/>
                </a:endParaRPr>
              </a:p>
              <a:p>
                <a:pPr lvl="1" eaLnBrk="1" hangingPunct="1">
                  <a:lnSpc>
                    <a:spcPct val="130000"/>
                  </a:lnSpc>
                  <a:defRPr/>
                </a:pPr>
                <a:r>
                  <a:rPr lang="zh-CN" altLang="en-US" sz="1800" dirty="0"/>
                  <a:t>该引理说明迭代推理不会影响原始算法的最优性</a:t>
                </a:r>
                <a:endParaRPr lang="en-US" altLang="zh-CN" sz="1800" b="0" dirty="0">
                  <a:latin typeface="+mj-lt"/>
                </a:endParaRPr>
              </a:p>
              <a:p>
                <a:pPr eaLnBrk="1" hangingPunct="1">
                  <a:lnSpc>
                    <a:spcPct val="130000"/>
                  </a:lnSpc>
                  <a:defRPr/>
                </a:pPr>
                <a:r>
                  <a:rPr lang="zh-CN" altLang="en-US" sz="2000" b="0" dirty="0">
                    <a:ea typeface="宋体" panose="02010600030101010101" pitchFamily="2" charset="-122"/>
                  </a:rPr>
                  <a:t>性质</a:t>
                </a:r>
                <a:r>
                  <a:rPr lang="en-US" altLang="zh-CN" sz="2000" b="0" dirty="0">
                    <a:ea typeface="宋体" panose="02010600030101010101" pitchFamily="2" charset="-122"/>
                  </a:rPr>
                  <a:t>1</a:t>
                </a:r>
                <a:r>
                  <a:rPr lang="zh-CN" altLang="en-US" sz="2000" b="0" dirty="0">
                    <a:ea typeface="宋体" panose="02010600030101010101" pitchFamily="2" charset="-122"/>
                  </a:rPr>
                  <a:t>：</a:t>
                </a:r>
                <a:r>
                  <a:rPr lang="zh-CN" altLang="en-US" sz="2000" b="0" dirty="0">
                    <a:ea typeface="楷体" panose="02010609060101010101" pitchFamily="49" charset="-122"/>
                  </a:rPr>
                  <a:t>在相同推理空间下，迭代推理提供的界大于等于预处理阶段提供的界</a:t>
                </a:r>
                <a:endParaRPr lang="en-US" altLang="zh-CN" sz="2000" b="0" dirty="0">
                  <a:latin typeface="+mj-lt"/>
                  <a:ea typeface="楷体" panose="02010609060101010101" pitchFamily="49" charset="-122"/>
                </a:endParaRPr>
              </a:p>
              <a:p>
                <a:pPr lvl="1" eaLnBrk="1" hangingPunct="1">
                  <a:lnSpc>
                    <a:spcPct val="130000"/>
                  </a:lnSpc>
                  <a:defRPr/>
                </a:pPr>
                <a:r>
                  <a:rPr lang="zh-CN" altLang="en-US" sz="1800" dirty="0"/>
                  <a:t>该性质说明迭代推理的有效性</a:t>
                </a:r>
                <a:endParaRPr lang="en-US" altLang="zh-CN" sz="1800" b="0" dirty="0">
                  <a:ea typeface="宋体" panose="02010600030101010101" pitchFamily="2" charset="-122"/>
                </a:endParaRPr>
              </a:p>
              <a:p>
                <a:pPr eaLnBrk="1" hangingPunct="1">
                  <a:lnSpc>
                    <a:spcPct val="130000"/>
                  </a:lnSpc>
                  <a:defRPr/>
                </a:pPr>
                <a:r>
                  <a:rPr lang="zh-CN" altLang="en-US" sz="2000" b="0" dirty="0">
                    <a:latin typeface="+mj-lt"/>
                    <a:ea typeface="宋体" panose="02010600030101010101" pitchFamily="2" charset="-122"/>
                  </a:rPr>
                  <a:t>复杂度分析</a:t>
                </a:r>
                <a:endParaRPr lang="en-US" altLang="zh-CN" sz="2000" b="0" dirty="0">
                  <a:ea typeface="楷体" panose="02010609060101010101" pitchFamily="49" charset="-122"/>
                </a:endParaRPr>
              </a:p>
              <a:p>
                <a:pPr lvl="1" eaLnBrk="1" hangingPunct="1">
                  <a:lnSpc>
                    <a:spcPct val="130000"/>
                  </a:lnSpc>
                  <a:defRPr/>
                </a:pPr>
                <a:r>
                  <a:rPr lang="zh-CN" altLang="en-US" sz="1800" dirty="0"/>
                  <a:t>空间复杂度为：</a:t>
                </a:r>
                <a14:m>
                  <m:oMath xmlns:m="http://schemas.openxmlformats.org/officeDocument/2006/math">
                    <m:r>
                      <m:rPr>
                        <m:sty m:val="p"/>
                      </m:rPr>
                      <a:rPr lang="en-US" altLang="zh-CN" sz="1800" b="0" i="0" smtClean="0">
                        <a:latin typeface="Cambria Math" panose="02040503050406030204" pitchFamily="18" charset="0"/>
                      </a:rPr>
                      <m:t>O</m:t>
                    </m:r>
                    <m:r>
                      <a:rPr lang="en-US" altLang="zh-CN" sz="1800" b="0" i="0" smtClean="0">
                        <a:latin typeface="Cambria Math" panose="02040503050406030204" pitchFamily="18" charset="0"/>
                      </a:rPr>
                      <m:t>(</m:t>
                    </m:r>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𝑚𝑎𝑥</m:t>
                        </m:r>
                      </m:sub>
                      <m:sup>
                        <m:d>
                          <m:dPr>
                            <m:begChr m:val="|"/>
                            <m:endChr m:val="|"/>
                            <m:ctrlPr>
                              <a:rPr lang="en-US" altLang="zh-CN" sz="1800" i="1" dirty="0">
                                <a:latin typeface="Cambria Math" panose="02040503050406030204" pitchFamily="18" charset="0"/>
                                <a:ea typeface="楷体" panose="02010609060101010101" pitchFamily="49" charset="-122"/>
                              </a:rPr>
                            </m:ctrlPr>
                          </m:dPr>
                          <m:e>
                            <m:r>
                              <a:rPr lang="en-US" altLang="zh-CN" sz="1800" b="0" i="1" dirty="0" smtClean="0">
                                <a:latin typeface="Cambria Math" panose="02040503050406030204" pitchFamily="18" charset="0"/>
                                <a:ea typeface="楷体" panose="02010609060101010101" pitchFamily="49" charset="-122"/>
                              </a:rPr>
                              <m:t>𝑆</m:t>
                            </m:r>
                          </m:e>
                        </m:d>
                      </m:sup>
                    </m:sSubSup>
                    <m:r>
                      <a:rPr lang="en-US" altLang="zh-CN" sz="1800" b="0" i="1" smtClean="0">
                        <a:latin typeface="Cambria Math" panose="02040503050406030204" pitchFamily="18" charset="0"/>
                      </a:rPr>
                      <m:t>)</m:t>
                    </m:r>
                  </m:oMath>
                </a14:m>
                <a:r>
                  <a:rPr lang="en-US" altLang="zh-CN" sz="1800" dirty="0"/>
                  <a:t>,</a:t>
                </a:r>
                <a:r>
                  <a:rPr lang="en-US" altLang="zh-CN" sz="1800" dirty="0">
                    <a:ea typeface="楷体" panose="02010609060101010101" pitchFamily="49" charset="-122"/>
                  </a:rPr>
                  <a:t> </a:t>
                </a:r>
                <a14:m>
                  <m:oMath xmlns:m="http://schemas.openxmlformats.org/officeDocument/2006/math">
                    <m:r>
                      <a:rPr lang="en-US" altLang="zh-CN" sz="1800" i="1" dirty="0">
                        <a:latin typeface="Cambria Math" panose="02040503050406030204" pitchFamily="18" charset="0"/>
                        <a:ea typeface="楷体" panose="02010609060101010101" pitchFamily="49" charset="-122"/>
                      </a:rPr>
                      <m:t>𝑆</m:t>
                    </m:r>
                    <m:r>
                      <a:rPr lang="zh-CN" altLang="en-US" sz="1800" b="0" i="1" dirty="0" smtClean="0">
                        <a:latin typeface="Cambria Math" panose="02040503050406030204" pitchFamily="18" charset="0"/>
                        <a:ea typeface="楷体" panose="02010609060101010101" pitchFamily="49" charset="-122"/>
                      </a:rPr>
                      <m:t>为</m:t>
                    </m:r>
                    <m:r>
                      <a:rPr lang="zh-CN" altLang="en-US" sz="1800" i="1" dirty="0">
                        <a:latin typeface="Cambria Math" panose="02040503050406030204" pitchFamily="18" charset="0"/>
                        <a:ea typeface="楷体" panose="02010609060101010101" pitchFamily="49" charset="-122"/>
                      </a:rPr>
                      <m:t>最大推理</m:t>
                    </m:r>
                    <m:r>
                      <a:rPr lang="zh-CN" altLang="en-US" sz="1800" i="1" dirty="0" smtClean="0">
                        <a:latin typeface="Cambria Math" panose="02040503050406030204" pitchFamily="18" charset="0"/>
                        <a:ea typeface="楷体" panose="02010609060101010101" pitchFamily="49" charset="-122"/>
                      </a:rPr>
                      <m:t>维度</m:t>
                    </m:r>
                  </m:oMath>
                </a14:m>
                <a:endParaRPr lang="en-US" altLang="zh-CN" sz="1800" i="1" dirty="0"/>
              </a:p>
              <a:p>
                <a:pPr lvl="1" eaLnBrk="1" hangingPunct="1">
                  <a:lnSpc>
                    <a:spcPct val="130000"/>
                  </a:lnSpc>
                  <a:defRPr/>
                </a:pPr>
                <a:r>
                  <a:rPr lang="zh-CN" altLang="en-US" sz="1800" dirty="0"/>
                  <a:t>消息数：</a:t>
                </a:r>
                <a:r>
                  <a:rPr lang="en-US" altLang="zh-CN" sz="1800" dirty="0"/>
                  <a:t> </a:t>
                </a:r>
                <a14:m>
                  <m:oMath xmlns:m="http://schemas.openxmlformats.org/officeDocument/2006/math">
                    <m:r>
                      <m:rPr>
                        <m:sty m:val="p"/>
                      </m:rPr>
                      <a:rPr lang="en-US" altLang="zh-CN" sz="1800">
                        <a:latin typeface="Cambria Math" panose="02040503050406030204" pitchFamily="18" charset="0"/>
                      </a:rPr>
                      <m:t>O</m:t>
                    </m:r>
                    <m:r>
                      <a:rPr lang="en-US" altLang="zh-CN" sz="1800">
                        <a:latin typeface="Cambria Math" panose="02040503050406030204" pitchFamily="18" charset="0"/>
                      </a:rPr>
                      <m:t>(</m:t>
                    </m:r>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𝑑</m:t>
                        </m:r>
                      </m:e>
                      <m:sup>
                        <m:r>
                          <a:rPr lang="en-US" altLang="zh-CN" sz="1800" b="0" i="1" smtClean="0">
                            <a:latin typeface="Cambria Math" panose="02040503050406030204" pitchFamily="18" charset="0"/>
                          </a:rPr>
                          <m:t>𝑛</m:t>
                        </m:r>
                      </m:sup>
                    </m:sSup>
                  </m:oMath>
                </a14:m>
                <a:r>
                  <a:rPr lang="en-US" altLang="zh-CN" sz="1800" dirty="0"/>
                  <a:t>)</a:t>
                </a:r>
              </a:p>
              <a:p>
                <a:pPr eaLnBrk="1" hangingPunct="1">
                  <a:lnSpc>
                    <a:spcPct val="130000"/>
                  </a:lnSpc>
                  <a:defRPr/>
                </a:pPr>
                <a:endParaRPr lang="en-US" altLang="zh-CN" sz="1800" b="0" dirty="0">
                  <a:ea typeface="楷体" panose="02010609060101010101" pitchFamily="49" charset="-122"/>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077200" cy="5181600"/>
              </a:xfrm>
              <a:blipFill>
                <a:blip r:embed="rId3"/>
                <a:stretch>
                  <a:fillRect l="-679"/>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理论证明与复杂性分析</a:t>
            </a:r>
          </a:p>
        </p:txBody>
      </p:sp>
    </p:spTree>
    <p:extLst>
      <p:ext uri="{BB962C8B-B14F-4D97-AF65-F5344CB8AC3E}">
        <p14:creationId xmlns:p14="http://schemas.microsoft.com/office/powerpoint/2010/main" val="222913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5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a:xfrm>
            <a:off x="609600" y="1295400"/>
            <a:ext cx="8534400" cy="5181600"/>
          </a:xfrm>
        </p:spPr>
        <p:txBody>
          <a:bodyPr/>
          <a:lstStyle/>
          <a:p>
            <a:pPr eaLnBrk="1" hangingPunct="1">
              <a:lnSpc>
                <a:spcPct val="130000"/>
              </a:lnSpc>
              <a:defRPr/>
            </a:pPr>
            <a:r>
              <a:rPr lang="zh-CN" altLang="en-US" sz="2000" dirty="0">
                <a:latin typeface="宋体" panose="02010600030101010101" pitchFamily="2" charset="-122"/>
                <a:ea typeface="宋体" panose="02010600030101010101" pitchFamily="2" charset="-122"/>
              </a:rPr>
              <a:t>基于搜索完备求解算法的缓存机制</a:t>
            </a:r>
            <a:endParaRPr lang="en-US" altLang="zh-CN" sz="2000" dirty="0">
              <a:latin typeface="+mj-lt"/>
              <a:ea typeface="宋体" panose="02010600030101010101" pitchFamily="2" charset="-122"/>
            </a:endParaRPr>
          </a:p>
          <a:p>
            <a:pPr lvl="1" eaLnBrk="1" hangingPunct="1">
              <a:lnSpc>
                <a:spcPct val="130000"/>
              </a:lnSpc>
              <a:defRPr/>
            </a:pPr>
            <a:r>
              <a:rPr lang="zh-CN" altLang="en-US" sz="2000" dirty="0"/>
              <a:t>动机</a:t>
            </a:r>
            <a:endParaRPr lang="en-US" altLang="zh-CN" sz="2000" dirty="0">
              <a:latin typeface="+mj-lt"/>
            </a:endParaRPr>
          </a:p>
          <a:p>
            <a:pPr eaLnBrk="1" hangingPunct="1">
              <a:lnSpc>
                <a:spcPct val="130000"/>
              </a:lnSpc>
              <a:defRPr/>
            </a:pPr>
            <a:r>
              <a:rPr lang="zh-CN" altLang="en-US" sz="2000" dirty="0">
                <a:latin typeface="宋体" panose="02010600030101010101" pitchFamily="2" charset="-122"/>
                <a:ea typeface="宋体" panose="02010600030101010101" pitchFamily="2" charset="-122"/>
              </a:rPr>
              <a:t>理论证明</a:t>
            </a:r>
            <a:endParaRPr lang="en-US" altLang="zh-CN" sz="2000" dirty="0">
              <a:latin typeface="宋体" panose="02010600030101010101" pitchFamily="2" charset="-122"/>
              <a:ea typeface="宋体" panose="02010600030101010101" pitchFamily="2" charset="-122"/>
            </a:endParaRPr>
          </a:p>
          <a:p>
            <a:pPr eaLnBrk="1" hangingPunct="1">
              <a:lnSpc>
                <a:spcPct val="130000"/>
              </a:lnSpc>
              <a:defRPr/>
            </a:pPr>
            <a:r>
              <a:rPr lang="zh-CN" altLang="en-US" sz="2000" dirty="0">
                <a:latin typeface="宋体" panose="02010600030101010101" pitchFamily="2" charset="-122"/>
                <a:ea typeface="宋体" panose="02010600030101010101" pitchFamily="2" charset="-122"/>
              </a:rPr>
              <a:t>实验评估</a:t>
            </a:r>
            <a:endParaRPr lang="en-US" altLang="zh-CN" sz="2400" dirty="0">
              <a:latin typeface="宋体" panose="02010600030101010101" pitchFamily="2" charset="-122"/>
              <a:ea typeface="宋体" panose="02010600030101010101" pitchFamily="2" charset="-122"/>
            </a:endParaRPr>
          </a:p>
          <a:p>
            <a:pPr marL="985837" lvl="1" indent="-514350" eaLnBrk="1" hangingPunct="1">
              <a:lnSpc>
                <a:spcPct val="130000"/>
              </a:lnSpc>
              <a:buFont typeface="Wingdings" panose="05000000000000000000" pitchFamily="2" charset="2"/>
              <a:buNone/>
              <a:defRPr/>
            </a:pPr>
            <a:endParaRPr lang="en-US" dirty="0">
              <a:latin typeface="+mj-lt"/>
              <a:ea typeface="微软雅黑" pitchFamily="34" charset="-122"/>
            </a:endParaRPr>
          </a:p>
        </p:txBody>
      </p:sp>
      <p:sp>
        <p:nvSpPr>
          <p:cNvPr id="4" name="Rectangle 2"/>
          <p:cNvSpPr txBox="1">
            <a:spLocks noChangeArrowheads="1"/>
          </p:cNvSpPr>
          <p:nvPr/>
        </p:nvSpPr>
        <p:spPr bwMode="auto">
          <a:xfrm>
            <a:off x="457200" y="228600"/>
            <a:ext cx="835309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2pPr>
            <a:lvl3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3pPr>
            <a:lvl4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4pPr>
            <a:lvl5pPr algn="l" rtl="0" eaLnBrk="0" fontAlgn="base" hangingPunct="0">
              <a:spcBef>
                <a:spcPct val="0"/>
              </a:spcBef>
              <a:spcAft>
                <a:spcPct val="0"/>
              </a:spcAft>
              <a:defRPr sz="3000" b="1">
                <a:solidFill>
                  <a:schemeClr val="tx2"/>
                </a:solidFill>
                <a:latin typeface="Times New Roman" pitchFamily="18" charset="0"/>
                <a:ea typeface="华文楷体" pitchFamily="2" charset="-122"/>
              </a:defRPr>
            </a:lvl5pPr>
            <a:lvl6pPr marL="457200" algn="l" rtl="0" fontAlgn="base">
              <a:spcBef>
                <a:spcPct val="0"/>
              </a:spcBef>
              <a:spcAft>
                <a:spcPct val="0"/>
              </a:spcAft>
              <a:defRPr sz="3000" b="1">
                <a:solidFill>
                  <a:schemeClr val="tx2"/>
                </a:solidFill>
                <a:latin typeface="Times New Roman" pitchFamily="18" charset="0"/>
                <a:ea typeface="华文楷体" pitchFamily="2" charset="-122"/>
              </a:defRPr>
            </a:lvl6pPr>
            <a:lvl7pPr marL="914400" algn="l" rtl="0" fontAlgn="base">
              <a:spcBef>
                <a:spcPct val="0"/>
              </a:spcBef>
              <a:spcAft>
                <a:spcPct val="0"/>
              </a:spcAft>
              <a:defRPr sz="3000" b="1">
                <a:solidFill>
                  <a:schemeClr val="tx2"/>
                </a:solidFill>
                <a:latin typeface="Times New Roman" pitchFamily="18" charset="0"/>
                <a:ea typeface="华文楷体" pitchFamily="2" charset="-122"/>
              </a:defRPr>
            </a:lvl7pPr>
            <a:lvl8pPr marL="1371600" algn="l" rtl="0" fontAlgn="base">
              <a:spcBef>
                <a:spcPct val="0"/>
              </a:spcBef>
              <a:spcAft>
                <a:spcPct val="0"/>
              </a:spcAft>
              <a:defRPr sz="3000" b="1">
                <a:solidFill>
                  <a:schemeClr val="tx2"/>
                </a:solidFill>
                <a:latin typeface="Times New Roman" pitchFamily="18" charset="0"/>
                <a:ea typeface="华文楷体" pitchFamily="2" charset="-122"/>
              </a:defRPr>
            </a:lvl8pPr>
            <a:lvl9pPr marL="1828800" algn="l" rtl="0" fontAlgn="base">
              <a:spcBef>
                <a:spcPct val="0"/>
              </a:spcBef>
              <a:spcAft>
                <a:spcPct val="0"/>
              </a:spcAft>
              <a:defRPr sz="3000" b="1">
                <a:solidFill>
                  <a:schemeClr val="tx2"/>
                </a:solidFill>
                <a:latin typeface="Times New Roman" pitchFamily="18" charset="0"/>
                <a:ea typeface="华文楷体" pitchFamily="2" charset="-122"/>
              </a:defRPr>
            </a:lvl9pPr>
          </a:lstStyle>
          <a:p>
            <a:pPr eaLnBrk="1" hangingPunct="1"/>
            <a:r>
              <a:rPr lang="zh-CN" altLang="en-US" sz="2200" kern="0" dirty="0">
                <a:latin typeface="宋体" panose="02010600030101010101" pitchFamily="2" charset="-122"/>
                <a:ea typeface="宋体" panose="02010600030101010101" pitchFamily="2" charset="-122"/>
              </a:rPr>
              <a:t>研究点</a:t>
            </a:r>
            <a:r>
              <a:rPr lang="en-US" altLang="zh-CN" sz="2200" kern="0" dirty="0">
                <a:latin typeface="宋体" panose="02010600030101010101" pitchFamily="2" charset="-122"/>
                <a:ea typeface="宋体" panose="02010600030101010101" pitchFamily="2" charset="-122"/>
              </a:rPr>
              <a:t>4</a:t>
            </a:r>
            <a:r>
              <a:rPr lang="zh-CN" altLang="en-US" sz="2200" kern="0" dirty="0">
                <a:latin typeface="宋体" panose="02010600030101010101" pitchFamily="2" charset="-122"/>
                <a:ea typeface="宋体" panose="02010600030101010101" pitchFamily="2" charset="-122"/>
              </a:rPr>
              <a:t>：基于搜索完备求解算法的缓存机制</a:t>
            </a:r>
          </a:p>
        </p:txBody>
      </p:sp>
    </p:spTree>
    <p:extLst>
      <p:ext uri="{BB962C8B-B14F-4D97-AF65-F5344CB8AC3E}">
        <p14:creationId xmlns:p14="http://schemas.microsoft.com/office/powerpoint/2010/main" val="2074432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47700" y="1219200"/>
                <a:ext cx="8305800" cy="5334000"/>
              </a:xfrm>
            </p:spPr>
            <p:txBody>
              <a:bodyPr/>
              <a:lstStyle/>
              <a:p>
                <a:pPr eaLnBrk="1" hangingPunct="1">
                  <a:lnSpc>
                    <a:spcPct val="130000"/>
                  </a:lnSpc>
                  <a:defRPr/>
                </a:pPr>
                <a:r>
                  <a:rPr lang="zh-CN" altLang="en-US" sz="2400" b="0" dirty="0">
                    <a:latin typeface="+mj-lt"/>
                    <a:ea typeface="宋体" panose="02010600030101010101" pitchFamily="2" charset="-122"/>
                  </a:rPr>
                  <a:t>动机</a:t>
                </a:r>
                <a:endParaRPr lang="en-US" altLang="zh-CN" sz="2400" b="0" dirty="0">
                  <a:latin typeface="+mj-lt"/>
                  <a:ea typeface="宋体" panose="02010600030101010101" pitchFamily="2" charset="-122"/>
                </a:endParaRPr>
              </a:p>
              <a:p>
                <a:pPr lvl="1" eaLnBrk="1" hangingPunct="1">
                  <a:lnSpc>
                    <a:spcPct val="130000"/>
                  </a:lnSpc>
                  <a:defRPr/>
                </a:pPr>
                <a:r>
                  <a:rPr lang="zh-CN" altLang="en-US" sz="2000" dirty="0">
                    <a:latin typeface="+mj-lt"/>
                  </a:rPr>
                  <a:t>搜索算法</a:t>
                </a:r>
                <a:r>
                  <a:rPr lang="zh-CN" altLang="en-US" sz="2000" dirty="0"/>
                  <a:t>求解</a:t>
                </a:r>
                <a:r>
                  <a:rPr lang="en-US" altLang="zh-CN" sz="2000" dirty="0">
                    <a:latin typeface="+mj-lt"/>
                  </a:rPr>
                  <a:t>DCOP/ADCOP</a:t>
                </a:r>
                <a:r>
                  <a:rPr lang="zh-CN" altLang="en-US" sz="2000" dirty="0">
                    <a:latin typeface="+mj-lt"/>
                  </a:rPr>
                  <a:t>时，存在大量解重构</a:t>
                </a:r>
                <a:endParaRPr lang="en-US" altLang="zh-CN" sz="2000" dirty="0">
                  <a:latin typeface="+mj-lt"/>
                </a:endParaRPr>
              </a:p>
              <a:p>
                <a:pPr lvl="1" eaLnBrk="1" hangingPunct="1">
                  <a:lnSpc>
                    <a:spcPct val="130000"/>
                  </a:lnSpc>
                  <a:defRPr/>
                </a:pPr>
                <a:r>
                  <a:rPr lang="zh-CN" altLang="en-US" sz="2000" dirty="0">
                    <a:latin typeface="+mj-lt"/>
                  </a:rPr>
                  <a:t>若</a:t>
                </a:r>
                <a14:m>
                  <m:oMath xmlns:m="http://schemas.openxmlformats.org/officeDocument/2006/math">
                    <m:r>
                      <m:rPr>
                        <m:sty m:val="p"/>
                      </m:rPr>
                      <a:rPr lang="en-US" altLang="zh-CN" sz="2000" b="0" i="0" smtClean="0">
                        <a:latin typeface="Cambria Math" panose="02040503050406030204" pitchFamily="18" charset="0"/>
                        <a:cs typeface="Times New Roman" panose="02020603050405020304" pitchFamily="18" charset="0"/>
                      </a:rPr>
                      <m:t>Se</m:t>
                    </m:r>
                    <m:r>
                      <a:rPr lang="en-US" altLang="zh-CN" sz="2000" i="1">
                        <a:latin typeface="Cambria Math" panose="02040503050406030204" pitchFamily="18" charset="0"/>
                        <a:cs typeface="Times New Roman" panose="02020603050405020304" pitchFamily="18" charset="0"/>
                      </a:rPr>
                      <m:t>𝑝</m:t>
                    </m:r>
                    <m:d>
                      <m:dPr>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𝑎</m:t>
                            </m:r>
                          </m:e>
                          <m:sub>
                            <m:r>
                              <a:rPr lang="en-US" altLang="zh-CN" sz="2000" b="0" i="1" smtClean="0">
                                <a:latin typeface="Cambria Math" panose="02040503050406030204" pitchFamily="18" charset="0"/>
                                <a:cs typeface="Times New Roman" panose="02020603050405020304" pitchFamily="18" charset="0"/>
                              </a:rPr>
                              <m:t>𝑐</m:t>
                            </m:r>
                          </m:sub>
                        </m:sSub>
                      </m:e>
                    </m:d>
                    <m:r>
                      <a:rPr lang="zh-CN" altLang="en-US" sz="2000" i="1">
                        <a:latin typeface="Cambria Math" panose="02040503050406030204" pitchFamily="18" charset="0"/>
                        <a:cs typeface="Times New Roman" panose="02020603050405020304" pitchFamily="18" charset="0"/>
                      </a:rPr>
                      <m:t>赋值</m:t>
                    </m:r>
                    <m:r>
                      <a:rPr lang="zh-CN" altLang="en-US" sz="2000" i="1" smtClean="0">
                        <a:latin typeface="Cambria Math" panose="02040503050406030204" pitchFamily="18" charset="0"/>
                        <a:cs typeface="Times New Roman" panose="02020603050405020304" pitchFamily="18" charset="0"/>
                      </a:rPr>
                      <m:t>组合</m:t>
                    </m:r>
                    <m:r>
                      <a:rPr lang="zh-CN" altLang="en-US" sz="2000" i="1">
                        <a:latin typeface="Cambria Math" panose="02040503050406030204" pitchFamily="18" charset="0"/>
                        <a:cs typeface="Times New Roman" panose="02020603050405020304" pitchFamily="18" charset="0"/>
                      </a:rPr>
                      <m:t>不变</m:t>
                    </m:r>
                    <m:r>
                      <a:rPr lang="zh-CN" altLang="en-US" sz="2000" b="0" i="1" smtClean="0">
                        <a:latin typeface="Cambria Math" panose="02040503050406030204" pitchFamily="18" charset="0"/>
                        <a:cs typeface="Times New Roman" panose="02020603050405020304" pitchFamily="18" charset="0"/>
                      </a:rPr>
                      <m:t>，</m:t>
                    </m:r>
                  </m:oMath>
                </a14:m>
                <a:r>
                  <a:rPr lang="zh-CN" altLang="en-US" sz="2000" dirty="0">
                    <a:latin typeface="+mj-lt"/>
                  </a:rPr>
                  <a:t>搜索结果</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𝑂𝑝</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cs typeface="Times New Roman" panose="02020603050405020304" pitchFamily="18" charset="0"/>
                          </a:rPr>
                          <m:t>𝑡</m:t>
                        </m:r>
                      </m:e>
                      <m:sub>
                        <m:r>
                          <a:rPr lang="en-US" altLang="zh-CN" sz="2000" b="0" i="1" smtClean="0">
                            <a:latin typeface="Cambria Math" panose="02040503050406030204" pitchFamily="18" charset="0"/>
                            <a:cs typeface="Times New Roman" panose="02020603050405020304" pitchFamily="18" charset="0"/>
                          </a:rPr>
                          <m:t>𝑖</m:t>
                        </m:r>
                      </m:sub>
                      <m:sup>
                        <m:r>
                          <a:rPr lang="en-US" altLang="zh-CN" sz="2000" b="0" i="1" smtClean="0">
                            <a:latin typeface="Cambria Math" panose="02040503050406030204" pitchFamily="18" charset="0"/>
                            <a:cs typeface="Times New Roman" panose="02020603050405020304" pitchFamily="18" charset="0"/>
                          </a:rPr>
                          <m:t>𝑐</m:t>
                        </m:r>
                      </m:sup>
                    </m:sSubSup>
                  </m:oMath>
                </a14:m>
                <a:r>
                  <a:rPr lang="zh-CN" altLang="en-US" sz="2000" dirty="0"/>
                  <a:t>依然</a:t>
                </a:r>
                <a:r>
                  <a:rPr lang="zh-CN" altLang="en-US" sz="2000" dirty="0">
                    <a:latin typeface="+mj-lt"/>
                  </a:rPr>
                  <a:t>有效</a:t>
                </a:r>
                <a:endParaRPr lang="en-US" altLang="zh-CN" sz="2000" dirty="0">
                  <a:latin typeface="+mj-lt"/>
                </a:endParaRPr>
              </a:p>
              <a:p>
                <a:pPr lvl="1" eaLnBrk="1" hangingPunct="1">
                  <a:lnSpc>
                    <a:spcPct val="130000"/>
                  </a:lnSpc>
                  <a:defRPr/>
                </a:pPr>
                <a:r>
                  <a:rPr lang="zh-CN" altLang="en-US" sz="2000" dirty="0"/>
                  <a:t>例子：</a:t>
                </a:r>
                <a:endParaRPr lang="en-US" altLang="zh-CN" sz="2000" dirty="0"/>
              </a:p>
              <a:p>
                <a:pPr marL="471487" lvl="1" indent="0" eaLnBrk="1" hangingPunct="1">
                  <a:lnSpc>
                    <a:spcPct val="130000"/>
                  </a:lnSpc>
                  <a:buNone/>
                  <a:defRPr/>
                </a:pPr>
                <a:r>
                  <a:rPr lang="en-US" altLang="zh-CN" sz="1600" dirty="0">
                    <a:latin typeface="+mj-lt"/>
                    <a:cs typeface="Times New Roman" panose="02020603050405020304" pitchFamily="18" charset="0"/>
                  </a:rPr>
                  <a:t>	</a:t>
                </a:r>
                <a14:m>
                  <m:oMath xmlns:m="http://schemas.openxmlformats.org/officeDocument/2006/math">
                    <m:r>
                      <a:rPr lang="zh-CN" altLang="en-US" sz="1600" dirty="0">
                        <a:latin typeface="Cambria Math" panose="02040503050406030204" pitchFamily="18" charset="0"/>
                        <a:cs typeface="Times New Roman" panose="02020603050405020304" pitchFamily="18" charset="0"/>
                      </a:rPr>
                      <m:t>无论</m:t>
                    </m:r>
                    <m:sSub>
                      <m:sSubPr>
                        <m:ctrlPr>
                          <a:rPr lang="zh-CN" altLang="en-US" sz="1600" i="1">
                            <a:latin typeface="Cambria Math" panose="02040503050406030204" pitchFamily="18" charset="0"/>
                          </a:rPr>
                        </m:ctrlPr>
                      </m:sSubPr>
                      <m:e>
                        <m:r>
                          <a:rPr lang="zh-CN" altLang="en-US" sz="1600">
                            <a:latin typeface="Cambria Math" panose="02040503050406030204" pitchFamily="18" charset="0"/>
                          </a:rPr>
                          <m:t>𝑥</m:t>
                        </m:r>
                      </m:e>
                      <m:sub>
                        <m:r>
                          <a:rPr lang="en-US" altLang="zh-CN" sz="1600">
                            <a:latin typeface="Cambria Math" panose="02040503050406030204" pitchFamily="18" charset="0"/>
                          </a:rPr>
                          <m:t>4</m:t>
                        </m:r>
                      </m:sub>
                    </m:sSub>
                    <m:r>
                      <a:rPr lang="zh-CN" altLang="en-US" sz="1600" b="0" i="1" smtClean="0">
                        <a:latin typeface="Cambria Math" panose="02040503050406030204" pitchFamily="18" charset="0"/>
                      </a:rPr>
                      <m:t>和</m:t>
                    </m:r>
                    <m:sSub>
                      <m:sSubPr>
                        <m:ctrlPr>
                          <a:rPr lang="zh-CN" altLang="en-US" sz="1600" i="1">
                            <a:latin typeface="Cambria Math" panose="02040503050406030204" pitchFamily="18" charset="0"/>
                          </a:rPr>
                        </m:ctrlPr>
                      </m:sSubPr>
                      <m:e>
                        <m:r>
                          <a:rPr lang="zh-CN" altLang="en-US" sz="1600">
                            <a:latin typeface="Cambria Math" panose="02040503050406030204" pitchFamily="18" charset="0"/>
                          </a:rPr>
                          <m:t>𝑥</m:t>
                        </m:r>
                      </m:e>
                      <m:sub>
                        <m:r>
                          <a:rPr lang="en-US" altLang="zh-CN" sz="1600" b="0" i="0" smtClean="0">
                            <a:latin typeface="Cambria Math" panose="02040503050406030204" pitchFamily="18" charset="0"/>
                          </a:rPr>
                          <m:t>5</m:t>
                        </m:r>
                      </m:sub>
                    </m:sSub>
                    <m:r>
                      <a:rPr lang="zh-CN" altLang="en-US" sz="1600" b="0" i="1" smtClean="0">
                        <a:latin typeface="Cambria Math" panose="02040503050406030204" pitchFamily="18" charset="0"/>
                      </a:rPr>
                      <m:t>的</m:t>
                    </m:r>
                    <m:r>
                      <a:rPr lang="zh-CN" altLang="en-US" sz="1600" i="1">
                        <a:latin typeface="Cambria Math" panose="02040503050406030204" pitchFamily="18" charset="0"/>
                      </a:rPr>
                      <m:t>赋值</m:t>
                    </m:r>
                    <m:r>
                      <a:rPr lang="zh-CN" altLang="en-US" sz="1600" i="1" smtClean="0">
                        <a:latin typeface="Cambria Math" panose="02040503050406030204" pitchFamily="18" charset="0"/>
                      </a:rPr>
                      <m:t>组合</m:t>
                    </m:r>
                    <m:r>
                      <a:rPr lang="zh-CN" altLang="en-US" sz="1600" i="1">
                        <a:latin typeface="Cambria Math" panose="02040503050406030204" pitchFamily="18" charset="0"/>
                      </a:rPr>
                      <m:t>如何变化</m:t>
                    </m:r>
                    <m:r>
                      <a:rPr lang="zh-CN" altLang="en-US" sz="1600" b="0" i="1" dirty="0" smtClean="0">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𝑂𝑝</m:t>
                    </m:r>
                    <m:sSubSup>
                      <m:sSubSupPr>
                        <m:ctrlPr>
                          <a:rPr lang="en-US" altLang="zh-CN" sz="1600" i="1">
                            <a:latin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𝑡</m:t>
                        </m:r>
                      </m:e>
                      <m:sub>
                        <m:r>
                          <a:rPr lang="en-US" altLang="zh-CN" sz="1600" b="0" i="1" smtClean="0">
                            <a:latin typeface="Cambria Math" panose="02040503050406030204" pitchFamily="18" charset="0"/>
                            <a:cs typeface="Times New Roman" panose="02020603050405020304" pitchFamily="18" charset="0"/>
                          </a:rPr>
                          <m:t>3</m:t>
                        </m:r>
                      </m:sub>
                      <m:sup>
                        <m:r>
                          <a:rPr lang="en-US" altLang="zh-CN" sz="1600" b="0" i="1" smtClean="0">
                            <a:latin typeface="Cambria Math" panose="02040503050406030204" pitchFamily="18" charset="0"/>
                            <a:cs typeface="Times New Roman" panose="02020603050405020304" pitchFamily="18" charset="0"/>
                          </a:rPr>
                          <m:t>1</m:t>
                        </m:r>
                      </m:sup>
                    </m:sSubSup>
                  </m:oMath>
                </a14:m>
                <a:r>
                  <a:rPr lang="zh-CN" altLang="en-US" sz="1600" dirty="0">
                    <a:latin typeface="+mj-lt"/>
                  </a:rPr>
                  <a:t>都有效；</a:t>
                </a:r>
                <a14:m>
                  <m:oMath xmlns:m="http://schemas.openxmlformats.org/officeDocument/2006/math">
                    <m:r>
                      <a:rPr lang="zh-CN" altLang="en-US" sz="1600">
                        <a:latin typeface="Cambria Math" panose="02040503050406030204" pitchFamily="18" charset="0"/>
                        <a:cs typeface="Times New Roman" panose="02020603050405020304" pitchFamily="18" charset="0"/>
                      </a:rPr>
                      <m:t>而</m:t>
                    </m:r>
                    <m:r>
                      <a:rPr lang="en-US" altLang="zh-CN" sz="1600" i="1">
                        <a:latin typeface="Cambria Math" panose="02040503050406030204" pitchFamily="18" charset="0"/>
                        <a:cs typeface="Times New Roman" panose="02020603050405020304" pitchFamily="18" charset="0"/>
                      </a:rPr>
                      <m:t>𝑂𝑝</m:t>
                    </m:r>
                    <m:sSubSup>
                      <m:sSubSupPr>
                        <m:ctrlPr>
                          <a:rPr lang="en-US" altLang="zh-CN" sz="1600" i="1">
                            <a:latin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𝑡</m:t>
                        </m:r>
                      </m:e>
                      <m:sub>
                        <m:r>
                          <a:rPr lang="en-US" altLang="zh-CN" sz="1600" i="1">
                            <a:latin typeface="Cambria Math" panose="02040503050406030204" pitchFamily="18" charset="0"/>
                            <a:cs typeface="Times New Roman" panose="02020603050405020304" pitchFamily="18" charset="0"/>
                          </a:rPr>
                          <m:t>3</m:t>
                        </m:r>
                      </m:sub>
                      <m:sup>
                        <m:r>
                          <a:rPr lang="en-US" altLang="zh-CN" sz="1600" b="0" i="1" smtClean="0">
                            <a:latin typeface="Cambria Math" panose="02040503050406030204" pitchFamily="18" charset="0"/>
                            <a:cs typeface="Times New Roman" panose="02020603050405020304" pitchFamily="18" charset="0"/>
                          </a:rPr>
                          <m:t>2</m:t>
                        </m:r>
                      </m:sup>
                    </m:sSubSup>
                    <m:r>
                      <a:rPr lang="zh-CN" altLang="en-US" sz="1600" b="0" i="1" smtClean="0">
                        <a:latin typeface="Cambria Math" panose="02040503050406030204" pitchFamily="18" charset="0"/>
                        <a:cs typeface="Times New Roman" panose="02020603050405020304" pitchFamily="18" charset="0"/>
                      </a:rPr>
                      <m:t>仅与</m:t>
                    </m:r>
                    <m:sSub>
                      <m:sSubPr>
                        <m:ctrlPr>
                          <a:rPr lang="zh-CN" altLang="en-US" sz="1600" i="1">
                            <a:latin typeface="Cambria Math" panose="02040503050406030204" pitchFamily="18" charset="0"/>
                          </a:rPr>
                        </m:ctrlPr>
                      </m:sSubPr>
                      <m:e>
                        <m:r>
                          <a:rPr lang="zh-CN" altLang="en-US" sz="1600">
                            <a:latin typeface="Cambria Math" panose="02040503050406030204" pitchFamily="18" charset="0"/>
                          </a:rPr>
                          <m:t>𝑥</m:t>
                        </m:r>
                      </m:e>
                      <m:sub>
                        <m:r>
                          <a:rPr lang="en-US" altLang="zh-CN" sz="1600">
                            <a:latin typeface="Cambria Math" panose="02040503050406030204" pitchFamily="18" charset="0"/>
                          </a:rPr>
                          <m:t>5</m:t>
                        </m:r>
                      </m:sub>
                    </m:sSub>
                    <m:r>
                      <a:rPr lang="zh-CN" altLang="en-US" sz="1600" i="1">
                        <a:latin typeface="Cambria Math" panose="02040503050406030204" pitchFamily="18" charset="0"/>
                      </a:rPr>
                      <m:t>的赋值相关</m:t>
                    </m:r>
                  </m:oMath>
                </a14:m>
                <a:endParaRPr lang="en-US" altLang="zh-CN" sz="1600" dirty="0">
                  <a:latin typeface="+mj-lt"/>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47700" y="1219200"/>
                <a:ext cx="8305800" cy="5334000"/>
              </a:xfrm>
              <a:blipFill>
                <a:blip r:embed="rId4"/>
                <a:stretch>
                  <a:fillRect l="-954" t="-11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1752600" y="3609535"/>
            <a:ext cx="5897988" cy="3019865"/>
            <a:chOff x="1752600" y="3609535"/>
            <a:chExt cx="5897988" cy="3019865"/>
          </a:xfrm>
        </p:grpSpPr>
        <p:graphicFrame>
          <p:nvGraphicFramePr>
            <p:cNvPr id="12" name="对象 11"/>
            <p:cNvGraphicFramePr>
              <a:graphicFrameLocks noChangeAspect="1"/>
            </p:cNvGraphicFramePr>
            <p:nvPr>
              <p:extLst>
                <p:ext uri="{D42A27DB-BD31-4B8C-83A1-F6EECF244321}">
                  <p14:modId xmlns:p14="http://schemas.microsoft.com/office/powerpoint/2010/main" val="2241948016"/>
                </p:ext>
              </p:extLst>
            </p:nvPr>
          </p:nvGraphicFramePr>
          <p:xfrm>
            <a:off x="1752600" y="3609535"/>
            <a:ext cx="2164188" cy="3000162"/>
          </p:xfrm>
          <a:graphic>
            <a:graphicData uri="http://schemas.openxmlformats.org/presentationml/2006/ole">
              <mc:AlternateContent xmlns:mc="http://schemas.openxmlformats.org/markup-compatibility/2006">
                <mc:Choice xmlns:v="urn:schemas-microsoft-com:vml" Requires="v">
                  <p:oleObj name="AxGlyph" r:id="rId5" imgW="104400" imgH="146520" progId="AxGlyph.Document">
                    <p:embed/>
                  </p:oleObj>
                </mc:Choice>
                <mc:Fallback>
                  <p:oleObj name="AxGlyph" r:id="rId5" imgW="104400" imgH="146520" progId="AxGlyph.Document">
                    <p:embed/>
                    <p:pic>
                      <p:nvPicPr>
                        <p:cNvPr id="4" name="对象 3"/>
                        <p:cNvPicPr>
                          <a:picLocks noChangeAspect="1" noChangeArrowheads="1"/>
                        </p:cNvPicPr>
                        <p:nvPr/>
                      </p:nvPicPr>
                      <p:blipFill>
                        <a:blip r:embed="rId6"/>
                        <a:srcRect/>
                        <a:stretch>
                          <a:fillRect/>
                        </a:stretch>
                      </p:blipFill>
                      <p:spPr bwMode="auto">
                        <a:xfrm>
                          <a:off x="1752600" y="3609535"/>
                          <a:ext cx="2164188" cy="3000162"/>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67335922"/>
                </p:ext>
              </p:extLst>
            </p:nvPr>
          </p:nvGraphicFramePr>
          <p:xfrm>
            <a:off x="5486400" y="3629238"/>
            <a:ext cx="2164188" cy="3000162"/>
          </p:xfrm>
          <a:graphic>
            <a:graphicData uri="http://schemas.openxmlformats.org/presentationml/2006/ole">
              <mc:AlternateContent xmlns:mc="http://schemas.openxmlformats.org/markup-compatibility/2006">
                <mc:Choice xmlns:v="urn:schemas-microsoft-com:vml" Requires="v">
                  <p:oleObj name="AxGlyph" r:id="rId7" imgW="104400" imgH="146520" progId="AxGlyph.Document">
                    <p:embed/>
                  </p:oleObj>
                </mc:Choice>
                <mc:Fallback>
                  <p:oleObj name="AxGlyph" r:id="rId7" imgW="104400" imgH="146520" progId="AxGlyph.Document">
                    <p:embed/>
                    <p:pic>
                      <p:nvPicPr>
                        <p:cNvPr id="5" name="对象 4"/>
                        <p:cNvPicPr>
                          <a:picLocks noChangeAspect="1" noChangeArrowheads="1"/>
                        </p:cNvPicPr>
                        <p:nvPr/>
                      </p:nvPicPr>
                      <p:blipFill>
                        <a:blip r:embed="rId8"/>
                        <a:srcRect/>
                        <a:stretch>
                          <a:fillRect/>
                        </a:stretch>
                      </p:blipFill>
                      <p:spPr bwMode="auto">
                        <a:xfrm>
                          <a:off x="5486400" y="3629238"/>
                          <a:ext cx="2164188" cy="3000162"/>
                        </a:xfrm>
                        <a:prstGeom prst="rect">
                          <a:avLst/>
                        </a:prstGeom>
                        <a:noFill/>
                      </p:spPr>
                    </p:pic>
                  </p:oleObj>
                </mc:Fallback>
              </mc:AlternateContent>
            </a:graphicData>
          </a:graphic>
        </p:graphicFrame>
      </p:grpSp>
      <p:sp>
        <p:nvSpPr>
          <p:cNvPr id="15" name="Rectangle 2"/>
          <p:cNvSpPr>
            <a:spLocks noGrp="1" noChangeArrowheads="1"/>
          </p:cNvSpPr>
          <p:nvPr>
            <p:ph type="title"/>
          </p:nvPr>
        </p:nvSpPr>
        <p:spPr>
          <a:xfrm>
            <a:off x="562303" y="304800"/>
            <a:ext cx="8353097" cy="685800"/>
          </a:xfrm>
        </p:spPr>
        <p:txBody>
          <a:bodyPr/>
          <a:lstStyle/>
          <a:p>
            <a:pPr eaLnBrk="1" hangingPunct="1"/>
            <a:r>
              <a:rPr lang="zh-CN" altLang="en-US" sz="2200" dirty="0">
                <a:latin typeface="宋体" panose="02010600030101010101" pitchFamily="2" charset="-122"/>
                <a:ea typeface="宋体" panose="02010600030101010101" pitchFamily="2" charset="-122"/>
              </a:rPr>
              <a:t>研究点</a:t>
            </a:r>
            <a:r>
              <a:rPr lang="en-US" altLang="zh-CN" sz="2200" dirty="0">
                <a:latin typeface="宋体" panose="02010600030101010101" pitchFamily="2" charset="-122"/>
                <a:ea typeface="宋体" panose="02010600030101010101" pitchFamily="2" charset="-122"/>
              </a:rPr>
              <a:t>4</a:t>
            </a:r>
            <a:r>
              <a:rPr lang="zh-CN" altLang="en-US" sz="2200" dirty="0">
                <a:latin typeface="宋体" panose="02010600030101010101" pitchFamily="2" charset="-122"/>
                <a:ea typeface="宋体" panose="02010600030101010101" pitchFamily="2" charset="-122"/>
              </a:rPr>
              <a:t>：基于搜索完备求解算法的缓存机制</a:t>
            </a:r>
          </a:p>
        </p:txBody>
      </p:sp>
    </p:spTree>
    <p:extLst>
      <p:ext uri="{BB962C8B-B14F-4D97-AF65-F5344CB8AC3E}">
        <p14:creationId xmlns:p14="http://schemas.microsoft.com/office/powerpoint/2010/main" val="240723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077200" cy="5181600"/>
              </a:xfrm>
            </p:spPr>
            <p:txBody>
              <a:bodyPr/>
              <a:lstStyle/>
              <a:p>
                <a:pPr eaLnBrk="1" hangingPunct="1">
                  <a:lnSpc>
                    <a:spcPct val="130000"/>
                  </a:lnSpc>
                  <a:defRPr/>
                </a:pPr>
                <a:r>
                  <a:rPr lang="zh-CN" altLang="en-US" sz="2000" b="0" dirty="0">
                    <a:ea typeface="宋体" panose="02010600030101010101" pitchFamily="2" charset="-122"/>
                  </a:rPr>
                  <a:t>引理</a:t>
                </a:r>
                <a:r>
                  <a:rPr lang="en-US" altLang="zh-CN" sz="2000" b="0" dirty="0">
                    <a:ea typeface="宋体" panose="02010600030101010101" pitchFamily="2" charset="-122"/>
                  </a:rPr>
                  <a:t>1</a:t>
                </a:r>
                <a:r>
                  <a:rPr lang="zh-CN" altLang="en-US" sz="2000" b="0" dirty="0">
                    <a:ea typeface="宋体" panose="02010600030101010101" pitchFamily="2" charset="-122"/>
                  </a:rPr>
                  <a:t>：</a:t>
                </a:r>
                <a:r>
                  <a:rPr lang="zh-CN" altLang="en-US" sz="2000" b="0" dirty="0">
                    <a:ea typeface="楷体" panose="02010609060101010101" pitchFamily="49" charset="-122"/>
                  </a:rPr>
                  <a:t>缓存机制提供的代价为真实的代价</a:t>
                </a:r>
                <a:endParaRPr lang="en-US" altLang="zh-CN" sz="2000" b="0" dirty="0">
                  <a:ea typeface="楷体" panose="02010609060101010101" pitchFamily="49" charset="-122"/>
                </a:endParaRPr>
              </a:p>
              <a:p>
                <a:pPr lvl="1" eaLnBrk="1" hangingPunct="1">
                  <a:lnSpc>
                    <a:spcPct val="130000"/>
                  </a:lnSpc>
                  <a:defRPr/>
                </a:pPr>
                <a:r>
                  <a:rPr lang="zh-CN" altLang="en-US" sz="1800" dirty="0"/>
                  <a:t>该引理说明缓存机制不会影响算法的最优性</a:t>
                </a:r>
                <a:endParaRPr lang="en-US" altLang="zh-CN" sz="1800" b="0" dirty="0">
                  <a:latin typeface="+mj-lt"/>
                </a:endParaRPr>
              </a:p>
              <a:p>
                <a:pPr eaLnBrk="1" hangingPunct="1">
                  <a:lnSpc>
                    <a:spcPct val="130000"/>
                  </a:lnSpc>
                  <a:defRPr/>
                </a:pPr>
                <a:r>
                  <a:rPr lang="zh-CN" altLang="en-US" sz="2000" b="0" dirty="0">
                    <a:ea typeface="宋体" panose="02010600030101010101" pitchFamily="2" charset="-122"/>
                  </a:rPr>
                  <a:t>性质</a:t>
                </a:r>
                <a:r>
                  <a:rPr lang="en-US" altLang="zh-CN" sz="2000" b="0" dirty="0">
                    <a:ea typeface="宋体" panose="02010600030101010101" pitchFamily="2" charset="-122"/>
                  </a:rPr>
                  <a:t>1</a:t>
                </a:r>
                <a:r>
                  <a:rPr lang="zh-CN" altLang="en-US" sz="2000" b="0" dirty="0">
                    <a:ea typeface="宋体" panose="02010600030101010101" pitchFamily="2" charset="-122"/>
                  </a:rPr>
                  <a:t>：</a:t>
                </a:r>
                <a:r>
                  <a:rPr lang="zh-CN" altLang="en-US" sz="2000" b="0" dirty="0">
                    <a:ea typeface="楷体" panose="02010609060101010101" pitchFamily="49" charset="-122"/>
                  </a:rPr>
                  <a:t>在提供足够的缓存空间下，搜索算法的消息数为</a:t>
                </a:r>
                <a14:m>
                  <m:oMath xmlns:m="http://schemas.openxmlformats.org/officeDocument/2006/math">
                    <m:r>
                      <a:rPr lang="en-US" altLang="zh-CN" sz="2000" b="0" i="1" smtClean="0">
                        <a:latin typeface="Cambria Math" panose="02040503050406030204" pitchFamily="18" charset="0"/>
                        <a:ea typeface="楷体" panose="02010609060101010101" pitchFamily="49" charset="-122"/>
                      </a:rPr>
                      <m:t>𝑂</m:t>
                    </m:r>
                    <m:d>
                      <m:dPr>
                        <m:ctrlPr>
                          <a:rPr lang="en-US" altLang="zh-CN" sz="2000" b="0" i="1" smtClean="0">
                            <a:latin typeface="Cambria Math" panose="02040503050406030204" pitchFamily="18" charset="0"/>
                            <a:ea typeface="楷体" panose="02010609060101010101" pitchFamily="49" charset="-122"/>
                          </a:rPr>
                        </m:ctrlPr>
                      </m:dPr>
                      <m:e>
                        <m:sSup>
                          <m:sSupPr>
                            <m:ctrlPr>
                              <a:rPr lang="en-US" altLang="zh-CN" sz="2000" b="0" i="1" smtClean="0">
                                <a:latin typeface="Cambria Math" panose="02040503050406030204" pitchFamily="18" charset="0"/>
                                <a:ea typeface="楷体" panose="02010609060101010101" pitchFamily="49" charset="-122"/>
                              </a:rPr>
                            </m:ctrlPr>
                          </m:sSupPr>
                          <m:e>
                            <m:r>
                              <a:rPr lang="en-US" altLang="zh-CN" sz="2000" b="0" i="1" smtClean="0">
                                <a:latin typeface="Cambria Math" panose="02040503050406030204" pitchFamily="18" charset="0"/>
                                <a:ea typeface="楷体" panose="02010609060101010101" pitchFamily="49" charset="-122"/>
                              </a:rPr>
                              <m:t>𝑑</m:t>
                            </m:r>
                          </m:e>
                          <m:sup>
                            <m:r>
                              <a:rPr lang="en-US" altLang="zh-CN" sz="2000" b="0" i="1" smtClean="0">
                                <a:latin typeface="Cambria Math" panose="02040503050406030204" pitchFamily="18" charset="0"/>
                                <a:ea typeface="楷体" panose="02010609060101010101" pitchFamily="49" charset="-122"/>
                              </a:rPr>
                              <m:t>𝑤</m:t>
                            </m:r>
                          </m:sup>
                        </m:sSup>
                      </m:e>
                    </m:d>
                    <m:r>
                      <a:rPr lang="en-US" altLang="zh-CN" sz="2000" b="0" i="0" smtClean="0">
                        <a:latin typeface="Cambria Math" panose="02040503050406030204" pitchFamily="18" charset="0"/>
                        <a:ea typeface="楷体" panose="02010609060101010101" pitchFamily="49" charset="-122"/>
                      </a:rPr>
                      <m:t>,</m:t>
                    </m:r>
                    <m:r>
                      <m:rPr>
                        <m:sty m:val="p"/>
                      </m:rPr>
                      <a:rPr lang="en-US" altLang="zh-CN" sz="2000" b="0" i="0" smtClean="0">
                        <a:latin typeface="Cambria Math" panose="02040503050406030204" pitchFamily="18" charset="0"/>
                        <a:ea typeface="楷体" panose="02010609060101010101" pitchFamily="49" charset="-122"/>
                      </a:rPr>
                      <m:t>w</m:t>
                    </m:r>
                  </m:oMath>
                </a14:m>
                <a:r>
                  <a:rPr lang="zh-CN" altLang="en-US" sz="2000" b="0" dirty="0">
                    <a:latin typeface="+mj-lt"/>
                    <a:ea typeface="楷体" panose="02010609060101010101" pitchFamily="49" charset="-122"/>
                  </a:rPr>
                  <a:t>为伪树的诱导宽度</a:t>
                </a:r>
                <a:endParaRPr lang="en-US" altLang="zh-CN" sz="2000" b="0" dirty="0">
                  <a:latin typeface="+mj-lt"/>
                  <a:ea typeface="楷体" panose="02010609060101010101" pitchFamily="49" charset="-122"/>
                </a:endParaRPr>
              </a:p>
              <a:p>
                <a:pPr lvl="1" eaLnBrk="1" hangingPunct="1">
                  <a:lnSpc>
                    <a:spcPct val="130000"/>
                  </a:lnSpc>
                  <a:defRPr/>
                </a:pPr>
                <a:r>
                  <a:rPr lang="zh-CN" altLang="en-US" sz="1800" dirty="0"/>
                  <a:t>该性质提供了搜索完备算法与推理完备算法关联关系</a:t>
                </a:r>
                <a:endParaRPr lang="en-US" altLang="zh-CN" sz="1800" b="0" dirty="0">
                  <a:ea typeface="宋体" panose="02010600030101010101" pitchFamily="2" charset="-122"/>
                </a:endParaRPr>
              </a:p>
              <a:p>
                <a:pPr eaLnBrk="1" hangingPunct="1">
                  <a:lnSpc>
                    <a:spcPct val="130000"/>
                  </a:lnSpc>
                  <a:defRPr/>
                </a:pPr>
                <a:endParaRPr lang="en-US" altLang="zh-CN" sz="1800" b="0" dirty="0">
                  <a:ea typeface="楷体" panose="02010609060101010101" pitchFamily="49" charset="-122"/>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077200" cy="5181600"/>
              </a:xfrm>
              <a:blipFill>
                <a:blip r:embed="rId3"/>
                <a:stretch>
                  <a:fillRect l="-679"/>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2"/>
          <p:cNvSpPr>
            <a:spLocks noGrp="1" noChangeArrowheads="1"/>
          </p:cNvSpPr>
          <p:nvPr>
            <p:ph type="title"/>
          </p:nvPr>
        </p:nvSpPr>
        <p:spPr>
          <a:xfrm>
            <a:off x="647700" y="304800"/>
            <a:ext cx="8267700" cy="685800"/>
          </a:xfrm>
        </p:spPr>
        <p:txBody>
          <a:bodyPr/>
          <a:lstStyle/>
          <a:p>
            <a:pPr eaLnBrk="1" hangingPunct="1"/>
            <a:r>
              <a:rPr lang="zh-CN" altLang="en-US" sz="2200" dirty="0">
                <a:latin typeface="宋体" panose="02010600030101010101" pitchFamily="2" charset="-122"/>
                <a:ea typeface="宋体" panose="02010600030101010101" pitchFamily="2" charset="-122"/>
              </a:rPr>
              <a:t>理论证明</a:t>
            </a:r>
          </a:p>
        </p:txBody>
      </p:sp>
    </p:spTree>
    <p:extLst>
      <p:ext uri="{BB962C8B-B14F-4D97-AF65-F5344CB8AC3E}">
        <p14:creationId xmlns:p14="http://schemas.microsoft.com/office/powerpoint/2010/main" val="25856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实验评估</a:t>
            </a:r>
            <a:endParaRPr lang="zh-CN" altLang="en-US" sz="28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8153400" cy="5181600"/>
              </a:xfrm>
            </p:spPr>
            <p:txBody>
              <a:bodyPr/>
              <a:lstStyle/>
              <a:p>
                <a:pPr eaLnBrk="1" hangingPunct="1">
                  <a:lnSpc>
                    <a:spcPct val="130000"/>
                  </a:lnSpc>
                  <a:defRPr/>
                </a:pPr>
                <a:r>
                  <a:rPr lang="zh-CN" altLang="en-US" sz="2000" b="0" dirty="0">
                    <a:latin typeface="+mj-lt"/>
                    <a:ea typeface="宋体" panose="02010600030101010101" pitchFamily="2" charset="-122"/>
                  </a:rPr>
                  <a:t>实验配置</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mj-lt"/>
                  </a:rPr>
                  <a:t>不同</a:t>
                </a:r>
                <a:r>
                  <a:rPr lang="en-US" altLang="zh-CN" sz="1800" dirty="0">
                    <a:latin typeface="+mj-lt"/>
                  </a:rPr>
                  <a:t>Agent</a:t>
                </a:r>
                <a:r>
                  <a:rPr lang="zh-CN" altLang="en-US" sz="1800" dirty="0">
                    <a:latin typeface="+mj-lt"/>
                  </a:rPr>
                  <a:t>数：采用随机</a:t>
                </a:r>
                <a:r>
                  <a:rPr lang="en-US" altLang="zh-CN" sz="1800" dirty="0">
                    <a:latin typeface="+mj-lt"/>
                  </a:rPr>
                  <a:t>DCOP</a:t>
                </a:r>
                <a:r>
                  <a:rPr lang="zh-CN" altLang="en-US" sz="1800" dirty="0">
                    <a:latin typeface="+mj-lt"/>
                  </a:rPr>
                  <a:t>问题。固定图密度为</a:t>
                </a:r>
                <a:r>
                  <a:rPr lang="en-US" altLang="zh-CN" sz="1800" dirty="0">
                    <a:latin typeface="+mj-lt"/>
                  </a:rPr>
                  <a:t>0.25</a:t>
                </a:r>
                <a:r>
                  <a:rPr lang="zh-CN" altLang="en-US" sz="1800" dirty="0"/>
                  <a:t>，值域大小为</a:t>
                </a:r>
                <a:r>
                  <a:rPr lang="en-US" altLang="zh-CN" sz="1800" dirty="0"/>
                  <a:t>3</a:t>
                </a:r>
                <a:r>
                  <a:rPr lang="zh-CN" altLang="en-US" sz="1800" dirty="0"/>
                  <a:t>，代价范围为</a:t>
                </a:r>
                <a:r>
                  <a:rPr lang="en-US" altLang="zh-CN" sz="1800" dirty="0"/>
                  <a:t>[0, 100]</a:t>
                </a:r>
                <a:r>
                  <a:rPr lang="zh-CN" altLang="en-US" sz="1800" dirty="0"/>
                  <a:t>，</a:t>
                </a:r>
                <a:r>
                  <a:rPr lang="en-US" altLang="zh-CN" sz="1800" dirty="0"/>
                  <a:t>Agent</a:t>
                </a:r>
                <a:r>
                  <a:rPr lang="zh-CN" altLang="en-US" sz="1800" dirty="0"/>
                  <a:t>数从</a:t>
                </a:r>
                <a:r>
                  <a:rPr lang="en-US" altLang="zh-CN" sz="1800" dirty="0"/>
                  <a:t>10</a:t>
                </a:r>
                <a:r>
                  <a:rPr lang="zh-CN" altLang="en-US" sz="1800" dirty="0"/>
                  <a:t>到</a:t>
                </a:r>
                <a:r>
                  <a:rPr lang="en-US" altLang="zh-CN" sz="1800" dirty="0"/>
                  <a:t>24</a:t>
                </a:r>
                <a:r>
                  <a:rPr lang="zh-CN" altLang="en-US" sz="1800" dirty="0"/>
                  <a:t>变化</a:t>
                </a:r>
                <a:endParaRPr lang="en-US" altLang="zh-CN" sz="1800" dirty="0">
                  <a:latin typeface="+mj-lt"/>
                </a:endParaRPr>
              </a:p>
              <a:p>
                <a:pPr lvl="1" eaLnBrk="1" hangingPunct="1">
                  <a:lnSpc>
                    <a:spcPct val="130000"/>
                  </a:lnSpc>
                  <a:defRPr/>
                </a:pPr>
                <a:r>
                  <a:rPr lang="zh-CN" altLang="en-US" sz="1800" b="0" dirty="0">
                    <a:latin typeface="+mj-lt"/>
                    <a:ea typeface="宋体" panose="02010600030101010101" pitchFamily="2" charset="-122"/>
                  </a:rPr>
                  <a:t>不同密度</a:t>
                </a:r>
                <a:r>
                  <a:rPr lang="zh-CN" altLang="en-US" sz="1800" dirty="0"/>
                  <a:t>：采用随机</a:t>
                </a:r>
                <a:r>
                  <a:rPr lang="en-US" altLang="zh-CN" sz="1800" dirty="0"/>
                  <a:t>DCOP</a:t>
                </a:r>
                <a:r>
                  <a:rPr lang="zh-CN" altLang="en-US" sz="1800" dirty="0"/>
                  <a:t>问题。固定</a:t>
                </a:r>
                <a:r>
                  <a:rPr lang="en-US" altLang="zh-CN" sz="1800" dirty="0"/>
                  <a:t>Agent</a:t>
                </a:r>
                <a:r>
                  <a:rPr lang="zh-CN" altLang="en-US" sz="1800" dirty="0"/>
                  <a:t>数为</a:t>
                </a:r>
                <a:r>
                  <a:rPr lang="en-US" altLang="zh-CN" sz="1800" dirty="0"/>
                  <a:t>8</a:t>
                </a:r>
                <a:r>
                  <a:rPr lang="zh-CN" altLang="en-US" sz="1800" dirty="0"/>
                  <a:t>，值域大小为</a:t>
                </a:r>
                <a:r>
                  <a:rPr lang="en-US" altLang="zh-CN" sz="1800" dirty="0"/>
                  <a:t>8</a:t>
                </a:r>
                <a:r>
                  <a:rPr lang="zh-CN" altLang="en-US" sz="1800" dirty="0"/>
                  <a:t>，代价范围为</a:t>
                </a:r>
                <a:r>
                  <a:rPr lang="en-US" altLang="zh-CN" sz="1800" dirty="0"/>
                  <a:t>[0,100]</a:t>
                </a:r>
                <a:r>
                  <a:rPr lang="zh-CN" altLang="en-US" sz="1800" dirty="0"/>
                  <a:t>，图密度从</a:t>
                </a:r>
                <a:r>
                  <a:rPr lang="en-US" altLang="zh-CN" sz="1800" dirty="0"/>
                  <a:t>0.2</a:t>
                </a:r>
                <a:r>
                  <a:rPr lang="zh-CN" altLang="en-US" sz="1800" dirty="0"/>
                  <a:t>到</a:t>
                </a:r>
                <a:r>
                  <a:rPr lang="en-US" altLang="zh-CN" sz="1800" dirty="0"/>
                  <a:t>0.9</a:t>
                </a:r>
                <a:r>
                  <a:rPr lang="zh-CN" altLang="en-US" sz="1800" dirty="0"/>
                  <a:t>变化</a:t>
                </a:r>
                <a:endParaRPr lang="en-US" altLang="zh-CN" sz="1800" dirty="0">
                  <a:latin typeface="+mj-lt"/>
                </a:endParaRPr>
              </a:p>
              <a:p>
                <a:pPr lvl="1" eaLnBrk="1" hangingPunct="1">
                  <a:lnSpc>
                    <a:spcPct val="130000"/>
                  </a:lnSpc>
                  <a:defRPr/>
                </a:pPr>
                <a:r>
                  <a:rPr lang="zh-CN" altLang="en-US" sz="1800" dirty="0">
                    <a:latin typeface="+mj-lt"/>
                  </a:rPr>
                  <a:t>比较算法：</a:t>
                </a:r>
                <a:r>
                  <a:rPr lang="en-US" altLang="zh-CN" sz="1800" dirty="0">
                    <a:latin typeface="+mj-lt"/>
                  </a:rPr>
                  <a:t>SBB (1997,JAIR)</a:t>
                </a:r>
                <a:r>
                  <a:rPr lang="zh-CN" altLang="en-US" sz="1800" dirty="0">
                    <a:latin typeface="+mj-lt"/>
                  </a:rPr>
                  <a:t>、</a:t>
                </a:r>
                <a:r>
                  <a:rPr lang="en-US" altLang="zh-CN" sz="1800" dirty="0" err="1">
                    <a:latin typeface="+mj-lt"/>
                  </a:rPr>
                  <a:t>TreeBB</a:t>
                </a:r>
                <a:r>
                  <a:rPr lang="zh-CN" altLang="en-US" sz="1800" dirty="0">
                    <a:latin typeface="+mj-lt"/>
                  </a:rPr>
                  <a:t>、</a:t>
                </a:r>
                <a:r>
                  <a:rPr lang="en-US" altLang="zh-CN" sz="1800" dirty="0"/>
                  <a:t>Retention(</a:t>
                </a:r>
                <a:r>
                  <a:rPr lang="en-US" altLang="zh-CN" sz="1800" dirty="0" err="1"/>
                  <a:t>TreeBB</a:t>
                </a:r>
                <a:r>
                  <a:rPr lang="en-US" altLang="zh-CN" sz="1800" dirty="0"/>
                  <a:t>)</a:t>
                </a:r>
                <a:r>
                  <a:rPr lang="zh-CN" altLang="en-US" sz="1800" dirty="0"/>
                  <a:t>、</a:t>
                </a:r>
                <a:r>
                  <a:rPr lang="en-US" altLang="zh-CN" sz="1800" dirty="0"/>
                  <a:t>Retention</a:t>
                </a:r>
                <a:r>
                  <a:rPr lang="en-US" altLang="zh-CN" sz="1800" b="1" dirty="0"/>
                  <a:t>+</a:t>
                </a:r>
                <a:r>
                  <a:rPr lang="en-US" altLang="zh-CN" sz="1800" dirty="0"/>
                  <a:t>(</a:t>
                </a:r>
                <a:r>
                  <a:rPr lang="en-US" altLang="zh-CN" sz="1800" dirty="0" err="1"/>
                  <a:t>TreeBB</a:t>
                </a:r>
                <a:r>
                  <a:rPr lang="en-US" altLang="zh-CN" sz="1800" dirty="0"/>
                  <a:t>, </a:t>
                </a:r>
                <a:r>
                  <a:rPr lang="zh-CN" altLang="en-US" sz="1800" dirty="0"/>
                  <a:t>缓存空间为</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𝑑</m:t>
                        </m:r>
                      </m:e>
                      <m:sup>
                        <m:r>
                          <a:rPr lang="en-US" altLang="zh-CN" sz="1800" b="0" i="1" smtClean="0">
                            <a:latin typeface="Cambria Math" panose="02040503050406030204" pitchFamily="18" charset="0"/>
                          </a:rPr>
                          <m:t>4</m:t>
                        </m:r>
                      </m:sup>
                    </m:sSup>
                  </m:oMath>
                </a14:m>
                <a:r>
                  <a:rPr lang="en-US" altLang="zh-CN" sz="1800" dirty="0"/>
                  <a:t>)</a:t>
                </a:r>
                <a:endParaRPr lang="en-US" altLang="zh-CN" sz="1800" b="1" dirty="0">
                  <a:latin typeface="+mj-lt"/>
                </a:endParaRPr>
              </a:p>
              <a:p>
                <a:pPr eaLnBrk="1" hangingPunct="1">
                  <a:lnSpc>
                    <a:spcPct val="130000"/>
                  </a:lnSpc>
                  <a:defRPr/>
                </a:pPr>
                <a:r>
                  <a:rPr lang="zh-CN" altLang="en-US" sz="2000" b="0" dirty="0">
                    <a:latin typeface="+mj-lt"/>
                    <a:ea typeface="宋体" panose="02010600030101010101" pitchFamily="2" charset="-122"/>
                  </a:rPr>
                  <a:t>评价指标</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mj-lt"/>
                  </a:rPr>
                  <a:t>消息数（</a:t>
                </a:r>
                <a:r>
                  <a:rPr lang="zh-CN" altLang="en-US" sz="1800" dirty="0"/>
                  <a:t>衡量算法的通信负载</a:t>
                </a:r>
                <a:r>
                  <a:rPr lang="zh-CN" altLang="en-US" sz="1800" dirty="0">
                    <a:latin typeface="+mj-lt"/>
                  </a:rPr>
                  <a:t>）</a:t>
                </a:r>
                <a:endParaRPr lang="en-US" altLang="zh-CN" sz="1800" dirty="0">
                  <a:latin typeface="+mj-lt"/>
                </a:endParaRPr>
              </a:p>
              <a:p>
                <a:pPr lvl="1" eaLnBrk="1" hangingPunct="1">
                  <a:lnSpc>
                    <a:spcPct val="130000"/>
                  </a:lnSpc>
                  <a:defRPr/>
                </a:pPr>
                <a:r>
                  <a:rPr lang="en-US" altLang="zh-CN" sz="1800" b="0" dirty="0">
                    <a:latin typeface="+mj-lt"/>
                    <a:ea typeface="宋体" panose="02010600030101010101" pitchFamily="2" charset="-122"/>
                  </a:rPr>
                  <a:t>NCLOs</a:t>
                </a:r>
                <a:r>
                  <a:rPr lang="zh-CN" altLang="en-US" sz="1800" b="0" dirty="0">
                    <a:latin typeface="+mj-lt"/>
                    <a:ea typeface="宋体" panose="02010600030101010101" pitchFamily="2" charset="-122"/>
                  </a:rPr>
                  <a:t>：衡量算法的基本操作数</a:t>
                </a:r>
                <a:endParaRPr lang="en-US" altLang="zh-CN" sz="1800" b="0" dirty="0">
                  <a:latin typeface="+mj-lt"/>
                  <a:ea typeface="宋体" panose="02010600030101010101" pitchFamily="2" charset="-122"/>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8153400" cy="5181600"/>
              </a:xfrm>
              <a:blipFill>
                <a:blip r:embed="rId3"/>
                <a:stretch>
                  <a:fillRect l="-673" r="-1868"/>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32107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7099" r="7841"/>
          <a:stretch/>
        </p:blipFill>
        <p:spPr>
          <a:xfrm>
            <a:off x="4419600" y="1424340"/>
            <a:ext cx="4495800" cy="3349429"/>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8280" r="7464"/>
          <a:stretch/>
        </p:blipFill>
        <p:spPr>
          <a:xfrm>
            <a:off x="76199" y="1524000"/>
            <a:ext cx="4449283" cy="3259294"/>
          </a:xfrm>
          <a:prstGeom prst="rect">
            <a:avLst/>
          </a:prstGeom>
        </p:spPr>
      </p:pic>
      <p:sp>
        <p:nvSpPr>
          <p:cNvPr id="4" name="Rectangle 2"/>
          <p:cNvSpPr>
            <a:spLocks noGrp="1" noChangeArrowheads="1"/>
          </p:cNvSpPr>
          <p:nvPr>
            <p:ph type="title"/>
          </p:nvPr>
        </p:nvSpPr>
        <p:spPr>
          <a:xfrm>
            <a:off x="647700" y="304800"/>
            <a:ext cx="8001000" cy="685800"/>
          </a:xfrm>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不同</a:t>
            </a:r>
            <a:r>
              <a:rPr lang="en-US" altLang="zh-CN" sz="2800" dirty="0">
                <a:ea typeface="宋体" panose="02010600030101010101" pitchFamily="2" charset="-122"/>
              </a:rPr>
              <a:t>Agent</a:t>
            </a:r>
            <a:r>
              <a:rPr lang="zh-CN" altLang="en-US" sz="2800" dirty="0">
                <a:ea typeface="宋体" panose="02010600030101010101" pitchFamily="2" charset="-122"/>
              </a:rPr>
              <a:t>数</a:t>
            </a:r>
            <a:endParaRPr lang="zh-CN" altLang="en-US" sz="2800" dirty="0">
              <a:latin typeface="宋体" panose="02010600030101010101" pitchFamily="2" charset="-122"/>
              <a:ea typeface="宋体" panose="02010600030101010101" pitchFamily="2" charset="-122"/>
            </a:endParaRPr>
          </a:p>
        </p:txBody>
      </p:sp>
      <p:sp>
        <p:nvSpPr>
          <p:cNvPr id="9" name="矩形 8"/>
          <p:cNvSpPr/>
          <p:nvPr/>
        </p:nvSpPr>
        <p:spPr>
          <a:xfrm>
            <a:off x="1019643" y="4773769"/>
            <a:ext cx="7257115" cy="348813"/>
          </a:xfrm>
          <a:prstGeom prst="rect">
            <a:avLst/>
          </a:prstGeom>
        </p:spPr>
        <p:txBody>
          <a:bodyPr wrap="none">
            <a:spAutoFit/>
          </a:bodyPr>
          <a:lstStyle/>
          <a:p>
            <a:pPr algn="ctr" fontAlgn="ctr">
              <a:lnSpc>
                <a:spcPts val="2000"/>
              </a:lnSpc>
              <a:spcAft>
                <a:spcPts val="0"/>
              </a:spcAft>
            </a:pPr>
            <a:r>
              <a:rPr lang="zh-CN" altLang="en-US" kern="100" dirty="0">
                <a:latin typeface="Times New Roman" panose="02020603050405020304" pitchFamily="18" charset="0"/>
              </a:rPr>
              <a:t>消息数（通信负载 ）                                           </a:t>
            </a:r>
            <a:r>
              <a:rPr lang="en-US" altLang="zh-CN" kern="100" dirty="0">
                <a:latin typeface="Times New Roman" panose="02020603050405020304" pitchFamily="18" charset="0"/>
              </a:rPr>
              <a:t>NCLOs</a:t>
            </a:r>
            <a:r>
              <a:rPr lang="zh-CN" altLang="en-US" kern="100" dirty="0">
                <a:latin typeface="Times New Roman" panose="02020603050405020304" pitchFamily="18" charset="0"/>
              </a:rPr>
              <a:t>（基本操作数）</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3747050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7056" r="4780"/>
          <a:stretch/>
        </p:blipFill>
        <p:spPr>
          <a:xfrm>
            <a:off x="38100" y="1524000"/>
            <a:ext cx="4626320" cy="3337428"/>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9407" r="6953"/>
          <a:stretch/>
        </p:blipFill>
        <p:spPr>
          <a:xfrm>
            <a:off x="4495800" y="1549400"/>
            <a:ext cx="4502721" cy="3240000"/>
          </a:xfrm>
          <a:prstGeom prst="rect">
            <a:avLst/>
          </a:prstGeom>
        </p:spPr>
      </p:pic>
      <p:sp>
        <p:nvSpPr>
          <p:cNvPr id="6" name="Rectangle 2"/>
          <p:cNvSpPr>
            <a:spLocks noGrp="1" noChangeArrowheads="1"/>
          </p:cNvSpPr>
          <p:nvPr>
            <p:ph type="title"/>
          </p:nvPr>
        </p:nvSpPr>
        <p:spPr>
          <a:xfrm>
            <a:off x="647700" y="304800"/>
            <a:ext cx="8001000" cy="685800"/>
          </a:xfrm>
        </p:spPr>
        <p:txBody>
          <a:bodyPr/>
          <a:lstStyle/>
          <a:p>
            <a:pPr eaLnBrk="1" hangingPunct="1"/>
            <a:r>
              <a:rPr lang="zh-CN" altLang="en-US" sz="2800" dirty="0">
                <a:ea typeface="宋体" panose="02010600030101010101" pitchFamily="2" charset="-122"/>
              </a:rPr>
              <a:t>实验评估 </a:t>
            </a:r>
            <a:r>
              <a:rPr lang="en-US" altLang="zh-CN" sz="2800" dirty="0">
                <a:ea typeface="宋体" panose="02010600030101010101" pitchFamily="2" charset="-122"/>
              </a:rPr>
              <a:t>– </a:t>
            </a:r>
            <a:r>
              <a:rPr lang="zh-CN" altLang="en-US" sz="2800" dirty="0">
                <a:ea typeface="宋体" panose="02010600030101010101" pitchFamily="2" charset="-122"/>
              </a:rPr>
              <a:t>不同密度</a:t>
            </a:r>
            <a:endParaRPr lang="zh-CN" altLang="en-US" sz="2800" dirty="0">
              <a:latin typeface="宋体" panose="02010600030101010101" pitchFamily="2" charset="-122"/>
              <a:ea typeface="宋体" panose="02010600030101010101" pitchFamily="2" charset="-122"/>
            </a:endParaRPr>
          </a:p>
        </p:txBody>
      </p:sp>
      <p:sp>
        <p:nvSpPr>
          <p:cNvPr id="7" name="矩形 6"/>
          <p:cNvSpPr/>
          <p:nvPr/>
        </p:nvSpPr>
        <p:spPr>
          <a:xfrm>
            <a:off x="1143000" y="4999387"/>
            <a:ext cx="7257115" cy="348813"/>
          </a:xfrm>
          <a:prstGeom prst="rect">
            <a:avLst/>
          </a:prstGeom>
        </p:spPr>
        <p:txBody>
          <a:bodyPr wrap="none">
            <a:spAutoFit/>
          </a:bodyPr>
          <a:lstStyle/>
          <a:p>
            <a:pPr algn="ctr" fontAlgn="ctr">
              <a:lnSpc>
                <a:spcPts val="2000"/>
              </a:lnSpc>
              <a:spcAft>
                <a:spcPts val="0"/>
              </a:spcAft>
            </a:pPr>
            <a:r>
              <a:rPr lang="zh-CN" altLang="en-US" kern="100" dirty="0">
                <a:latin typeface="Times New Roman" panose="02020603050405020304" pitchFamily="18" charset="0"/>
              </a:rPr>
              <a:t>消息数（通信负载 ）                                           </a:t>
            </a:r>
            <a:r>
              <a:rPr lang="en-US" altLang="zh-CN" kern="100" dirty="0">
                <a:latin typeface="Times New Roman" panose="02020603050405020304" pitchFamily="18" charset="0"/>
              </a:rPr>
              <a:t>NCLOs</a:t>
            </a:r>
            <a:r>
              <a:rPr lang="zh-CN" altLang="en-US" kern="100" dirty="0">
                <a:latin typeface="Times New Roman" panose="02020603050405020304" pitchFamily="18" charset="0"/>
              </a:rPr>
              <a:t>（基本操作数）</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2353114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2303" y="304800"/>
            <a:ext cx="8353097" cy="685800"/>
          </a:xfrm>
        </p:spPr>
        <p:txBody>
          <a:bodyPr/>
          <a:lstStyle/>
          <a:p>
            <a:pPr eaLnBrk="1" hangingPunct="1"/>
            <a:r>
              <a:rPr lang="zh-CN" altLang="en-US" sz="3200" baseline="30000" dirty="0">
                <a:latin typeface="宋体" panose="02010600030101010101" pitchFamily="2" charset="-122"/>
                <a:ea typeface="宋体" panose="02010600030101010101" pitchFamily="2" charset="-122"/>
              </a:rPr>
              <a:t>研究创新之处</a:t>
            </a:r>
          </a:p>
        </p:txBody>
      </p:sp>
      <p:sp>
        <p:nvSpPr>
          <p:cNvPr id="23556" name="Rectangle 3"/>
          <p:cNvSpPr>
            <a:spLocks noGrp="1" noChangeArrowheads="1"/>
          </p:cNvSpPr>
          <p:nvPr>
            <p:ph idx="1"/>
          </p:nvPr>
        </p:nvSpPr>
        <p:spPr>
          <a:xfrm>
            <a:off x="609600" y="1295400"/>
            <a:ext cx="8534400" cy="5181600"/>
          </a:xfrm>
        </p:spPr>
        <p:txBody>
          <a:bodyPr/>
          <a:lstStyle/>
          <a:p>
            <a:pPr eaLnBrk="1" hangingPunct="1">
              <a:lnSpc>
                <a:spcPct val="130000"/>
              </a:lnSpc>
              <a:defRPr/>
            </a:pPr>
            <a:r>
              <a:rPr lang="zh-CN" altLang="en-US" sz="2000" dirty="0">
                <a:latin typeface="宋体" panose="02010600030101010101" pitchFamily="2" charset="-122"/>
                <a:ea typeface="宋体" panose="02010600030101010101" pitchFamily="2" charset="-122"/>
              </a:rPr>
              <a:t>研究点</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提出一种求解</a:t>
            </a:r>
            <a:r>
              <a:rPr lang="en-US" altLang="zh-CN" sz="2000" b="0" dirty="0">
                <a:latin typeface="宋体" panose="02010600030101010101" pitchFamily="2" charset="-122"/>
                <a:ea typeface="宋体" panose="02010600030101010101" pitchFamily="2" charset="-122"/>
              </a:rPr>
              <a:t>ADCOP</a:t>
            </a:r>
            <a:r>
              <a:rPr lang="zh-CN" altLang="en-US" sz="2000" b="0" dirty="0">
                <a:latin typeface="宋体" panose="02010600030101010101" pitchFamily="2" charset="-122"/>
                <a:ea typeface="宋体" panose="02010600030101010101" pitchFamily="2" charset="-122"/>
              </a:rPr>
              <a:t>的</a:t>
            </a:r>
            <a:r>
              <a:rPr lang="zh-CN" altLang="en-US" sz="2000" dirty="0">
                <a:latin typeface="宋体" panose="02010600030101010101" pitchFamily="2" charset="-122"/>
                <a:ea typeface="宋体" panose="02010600030101010101" pitchFamily="2" charset="-122"/>
              </a:rPr>
              <a:t>搜索</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推理混合</a:t>
            </a:r>
            <a:r>
              <a:rPr lang="zh-CN" altLang="en-US" sz="2000" b="0" dirty="0">
                <a:latin typeface="宋体" panose="02010600030101010101" pitchFamily="2" charset="-122"/>
                <a:ea typeface="宋体" panose="02010600030101010101" pitchFamily="2" charset="-122"/>
              </a:rPr>
              <a:t>完备算法</a:t>
            </a:r>
            <a:endParaRPr lang="en-US" altLang="zh-CN" sz="1600" dirty="0">
              <a:latin typeface="宋体" panose="02010600030101010101" pitchFamily="2" charset="-122"/>
            </a:endParaRPr>
          </a:p>
          <a:p>
            <a:pPr lvl="1" eaLnBrk="1" hangingPunct="1">
              <a:lnSpc>
                <a:spcPct val="130000"/>
              </a:lnSpc>
              <a:defRPr/>
            </a:pPr>
            <a:r>
              <a:rPr lang="zh-CN" altLang="en-US" sz="1800" b="0" dirty="0">
                <a:latin typeface="宋体" panose="02010600030101010101" pitchFamily="2" charset="-122"/>
              </a:rPr>
              <a:t>创新性地将推理算法应用于辅助求解</a:t>
            </a:r>
            <a:r>
              <a:rPr lang="en-US" altLang="zh-CN" sz="1800" b="0" dirty="0">
                <a:latin typeface="宋体" panose="02010600030101010101" pitchFamily="2" charset="-122"/>
              </a:rPr>
              <a:t>ADCOP</a:t>
            </a:r>
          </a:p>
          <a:p>
            <a:pPr lvl="1" eaLnBrk="1" hangingPunct="1">
              <a:lnSpc>
                <a:spcPct val="130000"/>
              </a:lnSpc>
              <a:defRPr/>
            </a:pPr>
            <a:r>
              <a:rPr lang="zh-CN" altLang="en-US" sz="1800" b="0" dirty="0">
                <a:latin typeface="宋体" panose="02010600030101010101" pitchFamily="2" charset="-122"/>
              </a:rPr>
              <a:t>提出非本地消元思路</a:t>
            </a:r>
            <a:endParaRPr lang="en-US" altLang="zh-CN" sz="1600" b="0" dirty="0">
              <a:latin typeface="宋体" panose="02010600030101010101" pitchFamily="2" charset="-122"/>
              <a:ea typeface="宋体" panose="02010600030101010101" pitchFamily="2" charset="-122"/>
            </a:endParaRPr>
          </a:p>
          <a:p>
            <a:pPr eaLnBrk="1" hangingPunct="1">
              <a:lnSpc>
                <a:spcPct val="130000"/>
              </a:lnSpc>
              <a:defRPr/>
            </a:pPr>
            <a:r>
              <a:rPr lang="zh-CN" altLang="en-US" sz="2000" dirty="0">
                <a:latin typeface="宋体" panose="02010600030101010101" pitchFamily="2" charset="-122"/>
                <a:ea typeface="宋体" panose="02010600030101010101" pitchFamily="2" charset="-122"/>
              </a:rPr>
              <a:t>研究点</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提出一种求解</a:t>
            </a:r>
            <a:r>
              <a:rPr lang="en-US" altLang="zh-CN" sz="2000" b="0" dirty="0">
                <a:latin typeface="宋体" panose="02010600030101010101" pitchFamily="2" charset="-122"/>
                <a:ea typeface="宋体" panose="02010600030101010101" pitchFamily="2" charset="-122"/>
              </a:rPr>
              <a:t>ADCOP</a:t>
            </a:r>
            <a:r>
              <a:rPr lang="zh-CN" altLang="en-US" sz="2000" b="0" dirty="0">
                <a:latin typeface="宋体" panose="02010600030101010101" pitchFamily="2" charset="-122"/>
                <a:ea typeface="宋体" panose="02010600030101010101" pitchFamily="2" charset="-122"/>
              </a:rPr>
              <a:t>的</a:t>
            </a:r>
            <a:r>
              <a:rPr lang="zh-CN" altLang="en-US" sz="2000" dirty="0">
                <a:latin typeface="宋体" panose="02010600030101010101" pitchFamily="2" charset="-122"/>
                <a:ea typeface="宋体" panose="02010600030101010101" pitchFamily="2" charset="-122"/>
              </a:rPr>
              <a:t>推理</a:t>
            </a:r>
            <a:r>
              <a:rPr lang="zh-CN" altLang="en-US" sz="2000" b="0" dirty="0">
                <a:latin typeface="宋体" panose="02010600030101010101" pitchFamily="2" charset="-122"/>
                <a:ea typeface="宋体" panose="02010600030101010101" pitchFamily="2" charset="-122"/>
              </a:rPr>
              <a:t>完备算法</a:t>
            </a:r>
            <a:endParaRPr lang="en-US" altLang="zh-CN" sz="16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首次将推理算法应用于求解</a:t>
            </a:r>
            <a:r>
              <a:rPr lang="en-US" altLang="zh-CN" sz="1800" dirty="0">
                <a:latin typeface="宋体" panose="02010600030101010101" pitchFamily="2" charset="-122"/>
              </a:rPr>
              <a:t>ADCOP</a:t>
            </a:r>
          </a:p>
          <a:p>
            <a:pPr lvl="1" eaLnBrk="1" hangingPunct="1">
              <a:lnSpc>
                <a:spcPct val="130000"/>
              </a:lnSpc>
              <a:defRPr/>
            </a:pPr>
            <a:r>
              <a:rPr lang="zh-CN" altLang="en-US" sz="1800" dirty="0">
                <a:latin typeface="宋体" panose="02010600030101010101" pitchFamily="2" charset="-122"/>
              </a:rPr>
              <a:t>提出广义非本地消元思路</a:t>
            </a:r>
            <a:endParaRPr lang="en-US" altLang="zh-CN" sz="1800" dirty="0">
              <a:latin typeface="宋体" panose="02010600030101010101" pitchFamily="2" charset="-122"/>
            </a:endParaRPr>
          </a:p>
          <a:p>
            <a:pPr eaLnBrk="1" hangingPunct="1">
              <a:lnSpc>
                <a:spcPct val="130000"/>
              </a:lnSpc>
              <a:defRPr/>
            </a:pPr>
            <a:r>
              <a:rPr lang="zh-CN" altLang="en-US" sz="2000" dirty="0">
                <a:latin typeface="宋体" panose="02010600030101010101" pitchFamily="2" charset="-122"/>
                <a:ea typeface="宋体" panose="02010600030101010101" pitchFamily="2" charset="-122"/>
              </a:rPr>
              <a:t>研究点</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提出一种</a:t>
            </a:r>
            <a:r>
              <a:rPr lang="zh-CN" altLang="en-US" sz="2000" dirty="0">
                <a:latin typeface="宋体" panose="02010600030101010101" pitchFamily="2" charset="-122"/>
                <a:ea typeface="宋体" panose="02010600030101010101" pitchFamily="2" charset="-122"/>
              </a:rPr>
              <a:t>搜索</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推理深度混合</a:t>
            </a:r>
            <a:r>
              <a:rPr lang="zh-CN" altLang="en-US" sz="2000" b="0" dirty="0">
                <a:latin typeface="宋体" panose="02010600030101010101" pitchFamily="2" charset="-122"/>
                <a:ea typeface="宋体" panose="02010600030101010101" pitchFamily="2" charset="-122"/>
              </a:rPr>
              <a:t>求解框架</a:t>
            </a:r>
            <a:endParaRPr lang="en-US" altLang="zh-CN" sz="2000" b="0" dirty="0">
              <a:latin typeface="宋体" panose="02010600030101010101" pitchFamily="2" charset="-122"/>
              <a:ea typeface="宋体" panose="02010600030101010101" pitchFamily="2" charset="-122"/>
            </a:endParaRPr>
          </a:p>
          <a:p>
            <a:pPr lvl="1" eaLnBrk="1" hangingPunct="1">
              <a:lnSpc>
                <a:spcPct val="130000"/>
              </a:lnSpc>
              <a:defRPr/>
            </a:pPr>
            <a:r>
              <a:rPr lang="zh-CN" altLang="en-US" sz="1800" b="0" dirty="0">
                <a:latin typeface="宋体" panose="02010600030101010101" pitchFamily="2" charset="-122"/>
              </a:rPr>
              <a:t>提出一种搜索和推理互相辅助</a:t>
            </a:r>
            <a:r>
              <a:rPr lang="zh-CN" altLang="en-US" sz="1800" dirty="0">
                <a:latin typeface="宋体" panose="02010600030101010101" pitchFamily="2" charset="-122"/>
              </a:rPr>
              <a:t>的求解</a:t>
            </a:r>
            <a:r>
              <a:rPr lang="zh-CN" altLang="en-US" sz="1800" b="0" dirty="0">
                <a:latin typeface="宋体" panose="02010600030101010101" pitchFamily="2" charset="-122"/>
              </a:rPr>
              <a:t>机制</a:t>
            </a:r>
            <a:endParaRPr lang="en-US" altLang="zh-CN" sz="1800" b="0" dirty="0">
              <a:latin typeface="宋体" panose="02010600030101010101" pitchFamily="2" charset="-122"/>
            </a:endParaRPr>
          </a:p>
          <a:p>
            <a:pPr eaLnBrk="1" hangingPunct="1">
              <a:lnSpc>
                <a:spcPct val="130000"/>
              </a:lnSpc>
              <a:defRPr/>
            </a:pPr>
            <a:r>
              <a:rPr lang="zh-CN" altLang="en-US" sz="2000" dirty="0">
                <a:latin typeface="宋体" panose="02010600030101010101" pitchFamily="2" charset="-122"/>
                <a:ea typeface="宋体" panose="02010600030101010101" pitchFamily="2" charset="-122"/>
              </a:rPr>
              <a:t>研究点</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提出一种搜索完备算法的</a:t>
            </a:r>
            <a:r>
              <a:rPr lang="zh-CN" altLang="en-US" sz="2000" dirty="0">
                <a:latin typeface="宋体" panose="02010600030101010101" pitchFamily="2" charset="-122"/>
                <a:ea typeface="宋体" panose="02010600030101010101" pitchFamily="2" charset="-122"/>
              </a:rPr>
              <a:t>缓存机制</a:t>
            </a:r>
            <a:endParaRPr lang="en-US" altLang="zh-CN" sz="2000" dirty="0">
              <a:latin typeface="宋体" panose="02010600030101010101" pitchFamily="2" charset="-122"/>
              <a:ea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ea typeface="宋体" panose="02010600030101010101" pitchFamily="2" charset="-122"/>
              </a:rPr>
              <a:t>提出一种精细化的历史搜索结果缓存、匹配与替换策略</a:t>
            </a: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9265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55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5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latin typeface="宋体" panose="02010600030101010101" pitchFamily="2" charset="-122"/>
                <a:ea typeface="宋体" panose="02010600030101010101" pitchFamily="2" charset="-122"/>
              </a:rPr>
              <a:t>非对称分布式约束优化问题 </a:t>
            </a:r>
          </a:p>
        </p:txBody>
      </p:sp>
      <p:sp>
        <p:nvSpPr>
          <p:cNvPr id="23556" name="Rectangle 3"/>
          <p:cNvSpPr>
            <a:spLocks noGrp="1" noChangeArrowheads="1"/>
          </p:cNvSpPr>
          <p:nvPr>
            <p:ph idx="1"/>
          </p:nvPr>
        </p:nvSpPr>
        <p:spPr>
          <a:xfrm>
            <a:off x="609600" y="1295400"/>
            <a:ext cx="7924800" cy="5181600"/>
          </a:xfrm>
        </p:spPr>
        <p:txBody>
          <a:bodyPr/>
          <a:lstStyle/>
          <a:p>
            <a:pPr eaLnBrk="1" hangingPunct="1">
              <a:lnSpc>
                <a:spcPct val="130000"/>
              </a:lnSpc>
              <a:defRPr/>
            </a:pPr>
            <a:r>
              <a:rPr lang="zh-CN" altLang="en-US" sz="2000" b="0" dirty="0">
                <a:latin typeface="+mj-lt"/>
                <a:ea typeface="宋体" panose="02010600030101010101" pitchFamily="2" charset="-122"/>
              </a:rPr>
              <a:t>非对称分布式约束优化问题（</a:t>
            </a:r>
            <a:r>
              <a:rPr lang="en-US" altLang="zh-CN" sz="2000" b="0" dirty="0">
                <a:latin typeface="+mj-lt"/>
                <a:ea typeface="宋体" panose="02010600030101010101" pitchFamily="2" charset="-122"/>
              </a:rPr>
              <a:t>Asymmetric Distributed Constraint Optimization Problems</a:t>
            </a:r>
            <a:r>
              <a:rPr lang="zh-CN" altLang="en-US" sz="2000" b="0" dirty="0">
                <a:latin typeface="+mj-lt"/>
                <a:ea typeface="宋体" panose="02010600030101010101" pitchFamily="2" charset="-122"/>
              </a:rPr>
              <a:t>，</a:t>
            </a:r>
            <a:r>
              <a:rPr lang="en-US" altLang="zh-CN" sz="2000" b="0" dirty="0">
                <a:latin typeface="+mj-lt"/>
                <a:ea typeface="宋体" panose="02010600030101010101" pitchFamily="2" charset="-122"/>
              </a:rPr>
              <a:t>ADCOP</a:t>
            </a:r>
            <a:r>
              <a:rPr lang="zh-CN" altLang="en-US" sz="2000" b="0" dirty="0">
                <a:latin typeface="+mj-lt"/>
                <a:ea typeface="宋体" panose="02010600030101010101" pitchFamily="2" charset="-122"/>
              </a:rPr>
              <a:t>）是在</a:t>
            </a:r>
            <a:r>
              <a:rPr lang="en-US" altLang="zh-CN" sz="2000" b="0" dirty="0">
                <a:latin typeface="+mj-lt"/>
                <a:ea typeface="宋体" panose="02010600030101010101" pitchFamily="2" charset="-122"/>
              </a:rPr>
              <a:t>DCOP</a:t>
            </a:r>
            <a:r>
              <a:rPr lang="zh-CN" altLang="en-US" sz="2000" b="0" dirty="0">
                <a:latin typeface="+mj-lt"/>
                <a:ea typeface="宋体" panose="02010600030101010101" pitchFamily="2" charset="-122"/>
              </a:rPr>
              <a:t>是基础上加入非对称特性的新模型，能有效建模具有个体偏好的实际问题</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mj-lt"/>
              </a:rPr>
              <a:t>特点</a:t>
            </a:r>
            <a:endParaRPr lang="en-US" altLang="zh-CN" sz="1800" dirty="0">
              <a:latin typeface="+mj-lt"/>
            </a:endParaRPr>
          </a:p>
          <a:p>
            <a:pPr lvl="2" eaLnBrk="1" hangingPunct="1">
              <a:lnSpc>
                <a:spcPct val="130000"/>
              </a:lnSpc>
              <a:defRPr/>
            </a:pPr>
            <a:r>
              <a:rPr lang="zh-CN" altLang="en-US" sz="1800" b="1" u="sng" dirty="0">
                <a:latin typeface="+mj-lt"/>
              </a:rPr>
              <a:t>同一个约束函数给约束各方的代价不同</a:t>
            </a:r>
            <a:endParaRPr lang="en-US" altLang="zh-CN" sz="1800" b="1" u="sng" dirty="0">
              <a:latin typeface="+mj-lt"/>
            </a:endParaRPr>
          </a:p>
          <a:p>
            <a:pPr lvl="1" eaLnBrk="1" hangingPunct="1">
              <a:lnSpc>
                <a:spcPct val="130000"/>
              </a:lnSpc>
              <a:defRPr/>
            </a:pPr>
            <a:r>
              <a:rPr lang="zh-CN" altLang="en-US" sz="1800" dirty="0">
                <a:latin typeface="+mj-lt"/>
              </a:rPr>
              <a:t>挑战</a:t>
            </a:r>
            <a:endParaRPr lang="en-US" altLang="zh-CN" sz="1600" dirty="0">
              <a:latin typeface="+mj-lt"/>
            </a:endParaRPr>
          </a:p>
          <a:p>
            <a:pPr lvl="2" eaLnBrk="1" hangingPunct="1">
              <a:lnSpc>
                <a:spcPct val="130000"/>
              </a:lnSpc>
              <a:defRPr/>
            </a:pPr>
            <a:r>
              <a:rPr lang="zh-CN" altLang="en-US" sz="1600" b="1" u="sng" dirty="0">
                <a:latin typeface="+mj-lt"/>
              </a:rPr>
              <a:t>全局信息更加难以收集</a:t>
            </a:r>
            <a:r>
              <a:rPr lang="zh-CN" altLang="en-US" sz="1600" dirty="0">
                <a:latin typeface="+mj-lt"/>
              </a:rPr>
              <a:t>：累加各方私有代价</a:t>
            </a:r>
            <a:endParaRPr lang="en-US" altLang="zh-CN" sz="1600" dirty="0">
              <a:latin typeface="+mj-lt"/>
            </a:endParaRPr>
          </a:p>
          <a:p>
            <a:pPr lvl="2" eaLnBrk="1" hangingPunct="1">
              <a:lnSpc>
                <a:spcPct val="130000"/>
              </a:lnSpc>
              <a:defRPr/>
            </a:pPr>
            <a:r>
              <a:rPr lang="zh-CN" altLang="en-US" sz="1600" b="1" u="sng" dirty="0">
                <a:latin typeface="+mj-lt"/>
              </a:rPr>
              <a:t>隐私性问题</a:t>
            </a:r>
            <a:r>
              <a:rPr lang="zh-CN" altLang="en-US" sz="1600" dirty="0">
                <a:latin typeface="+mj-lt"/>
              </a:rPr>
              <a:t>：尽可能避免泄露私有代价</a:t>
            </a:r>
            <a:endParaRPr lang="en-US" altLang="zh-CN" sz="1600" dirty="0">
              <a:latin typeface="+mj-lt"/>
            </a:endParaRPr>
          </a:p>
          <a:p>
            <a:pPr lvl="1" eaLnBrk="1" hangingPunct="1">
              <a:lnSpc>
                <a:spcPct val="130000"/>
              </a:lnSpc>
              <a:defRPr/>
            </a:pPr>
            <a:endParaRPr lang="en-US" altLang="zh-CN" sz="1800" b="0" dirty="0">
              <a:latin typeface="+mj-lt"/>
            </a:endParaRPr>
          </a:p>
        </p:txBody>
      </p:sp>
    </p:spTree>
    <p:extLst>
      <p:ext uri="{BB962C8B-B14F-4D97-AF65-F5344CB8AC3E}">
        <p14:creationId xmlns:p14="http://schemas.microsoft.com/office/powerpoint/2010/main" val="4008442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2303" y="304800"/>
            <a:ext cx="8353097" cy="685800"/>
          </a:xfrm>
        </p:spPr>
        <p:txBody>
          <a:bodyPr/>
          <a:lstStyle/>
          <a:p>
            <a:pPr eaLnBrk="1" hangingPunct="1"/>
            <a:r>
              <a:rPr lang="zh-CN" altLang="en-US" sz="3200" baseline="30000" dirty="0">
                <a:latin typeface="宋体" panose="02010600030101010101" pitchFamily="2" charset="-122"/>
                <a:ea typeface="宋体" panose="02010600030101010101" pitchFamily="2" charset="-122"/>
              </a:rPr>
              <a:t>拟解决的关键科学问题</a:t>
            </a:r>
          </a:p>
        </p:txBody>
      </p:sp>
      <p:sp>
        <p:nvSpPr>
          <p:cNvPr id="23556" name="Rectangle 3"/>
          <p:cNvSpPr>
            <a:spLocks noGrp="1" noChangeArrowheads="1"/>
          </p:cNvSpPr>
          <p:nvPr>
            <p:ph idx="1"/>
          </p:nvPr>
        </p:nvSpPr>
        <p:spPr>
          <a:xfrm>
            <a:off x="609600" y="1295400"/>
            <a:ext cx="8534400" cy="5181600"/>
          </a:xfrm>
        </p:spPr>
        <p:txBody>
          <a:bodyPr/>
          <a:lstStyle/>
          <a:p>
            <a:pPr eaLnBrk="1" hangingPunct="1">
              <a:lnSpc>
                <a:spcPct val="130000"/>
              </a:lnSpc>
              <a:defRPr/>
            </a:pPr>
            <a:r>
              <a:rPr lang="zh-CN" altLang="en-US" sz="2000" dirty="0">
                <a:latin typeface="宋体" panose="02010600030101010101" pitchFamily="2" charset="-122"/>
                <a:ea typeface="宋体" panose="02010600030101010101" pitchFamily="2" charset="-122"/>
              </a:rPr>
              <a:t>研究点</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提出一种求解</a:t>
            </a:r>
            <a:r>
              <a:rPr lang="en-US" altLang="zh-CN" sz="2000" b="0" dirty="0">
                <a:latin typeface="宋体" panose="02010600030101010101" pitchFamily="2" charset="-122"/>
                <a:ea typeface="宋体" panose="02010600030101010101" pitchFamily="2" charset="-122"/>
              </a:rPr>
              <a:t>ADCOP</a:t>
            </a:r>
            <a:r>
              <a:rPr lang="zh-CN" altLang="en-US" sz="2000" b="0" dirty="0">
                <a:latin typeface="宋体" panose="02010600030101010101" pitchFamily="2" charset="-122"/>
                <a:ea typeface="宋体" panose="02010600030101010101" pitchFamily="2" charset="-122"/>
              </a:rPr>
              <a:t>的</a:t>
            </a:r>
            <a:r>
              <a:rPr lang="zh-CN" altLang="en-US" sz="2000" dirty="0">
                <a:latin typeface="宋体" panose="02010600030101010101" pitchFamily="2" charset="-122"/>
                <a:ea typeface="宋体" panose="02010600030101010101" pitchFamily="2" charset="-122"/>
              </a:rPr>
              <a:t>搜索</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推理混合</a:t>
            </a:r>
            <a:r>
              <a:rPr lang="zh-CN" altLang="en-US" sz="2000" b="0" dirty="0">
                <a:latin typeface="宋体" panose="02010600030101010101" pitchFamily="2" charset="-122"/>
                <a:ea typeface="宋体" panose="02010600030101010101" pitchFamily="2" charset="-122"/>
              </a:rPr>
              <a:t>完备算法</a:t>
            </a:r>
            <a:endParaRPr lang="en-US" altLang="zh-CN" sz="16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探讨</a:t>
            </a:r>
            <a:r>
              <a:rPr lang="zh-CN" altLang="en-US" sz="1800" b="0" dirty="0">
                <a:latin typeface="宋体" panose="02010600030101010101" pitchFamily="2" charset="-122"/>
              </a:rPr>
              <a:t>非本地消元对剪枝的帮助</a:t>
            </a:r>
            <a:endParaRPr lang="en-US" altLang="zh-CN" sz="18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理清搜索与推理对隐私泄露的占比关系</a:t>
            </a:r>
            <a:endParaRPr lang="en-US" altLang="zh-CN" sz="1600" b="0" dirty="0">
              <a:latin typeface="宋体" panose="02010600030101010101" pitchFamily="2" charset="-122"/>
              <a:ea typeface="宋体" panose="02010600030101010101" pitchFamily="2" charset="-122"/>
            </a:endParaRPr>
          </a:p>
          <a:p>
            <a:pPr eaLnBrk="1" hangingPunct="1">
              <a:lnSpc>
                <a:spcPct val="130000"/>
              </a:lnSpc>
              <a:defRPr/>
            </a:pPr>
            <a:r>
              <a:rPr lang="zh-CN" altLang="en-US" sz="2000" dirty="0">
                <a:latin typeface="宋体" panose="02010600030101010101" pitchFamily="2" charset="-122"/>
                <a:ea typeface="宋体" panose="02010600030101010101" pitchFamily="2" charset="-122"/>
              </a:rPr>
              <a:t>研究点</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提出一种求解</a:t>
            </a:r>
            <a:r>
              <a:rPr lang="en-US" altLang="zh-CN" sz="2000" b="0" dirty="0">
                <a:latin typeface="宋体" panose="02010600030101010101" pitchFamily="2" charset="-122"/>
                <a:ea typeface="宋体" panose="02010600030101010101" pitchFamily="2" charset="-122"/>
              </a:rPr>
              <a:t>ADCOP</a:t>
            </a:r>
            <a:r>
              <a:rPr lang="zh-CN" altLang="en-US" sz="2000" b="0" dirty="0">
                <a:latin typeface="宋体" panose="02010600030101010101" pitchFamily="2" charset="-122"/>
                <a:ea typeface="宋体" panose="02010600030101010101" pitchFamily="2" charset="-122"/>
              </a:rPr>
              <a:t>的</a:t>
            </a:r>
            <a:r>
              <a:rPr lang="zh-CN" altLang="en-US" sz="2000" dirty="0">
                <a:latin typeface="宋体" panose="02010600030101010101" pitchFamily="2" charset="-122"/>
                <a:ea typeface="宋体" panose="02010600030101010101" pitchFamily="2" charset="-122"/>
              </a:rPr>
              <a:t>推理</a:t>
            </a:r>
            <a:r>
              <a:rPr lang="zh-CN" altLang="en-US" sz="2000" b="0" dirty="0">
                <a:latin typeface="宋体" panose="02010600030101010101" pitchFamily="2" charset="-122"/>
                <a:ea typeface="宋体" panose="02010600030101010101" pitchFamily="2" charset="-122"/>
              </a:rPr>
              <a:t>完备算法</a:t>
            </a:r>
            <a:endParaRPr lang="en-US" altLang="zh-CN" sz="16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如何增强</a:t>
            </a:r>
            <a:r>
              <a:rPr lang="en-US" altLang="zh-CN" sz="1800" dirty="0">
                <a:latin typeface="宋体" panose="02010600030101010101" pitchFamily="2" charset="-122"/>
              </a:rPr>
              <a:t>MBPS</a:t>
            </a:r>
            <a:r>
              <a:rPr lang="zh-CN" altLang="en-US" sz="1800" dirty="0">
                <a:latin typeface="宋体" panose="02010600030101010101" pitchFamily="2" charset="-122"/>
              </a:rPr>
              <a:t>、</a:t>
            </a:r>
            <a:r>
              <a:rPr lang="en-US" altLang="zh-CN" sz="1800" dirty="0">
                <a:latin typeface="宋体" panose="02010600030101010101" pitchFamily="2" charset="-122"/>
              </a:rPr>
              <a:t>MBES</a:t>
            </a:r>
            <a:r>
              <a:rPr lang="zh-CN" altLang="en-US" sz="1800" dirty="0">
                <a:latin typeface="宋体" panose="02010600030101010101" pitchFamily="2" charset="-122"/>
              </a:rPr>
              <a:t>优化机制</a:t>
            </a:r>
            <a:endParaRPr lang="en-US" altLang="zh-CN" sz="1800" dirty="0">
              <a:latin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探索基于推理的非完备</a:t>
            </a:r>
            <a:r>
              <a:rPr lang="en-US" altLang="zh-CN" sz="1800" dirty="0">
                <a:latin typeface="宋体" panose="02010600030101010101" pitchFamily="2" charset="-122"/>
              </a:rPr>
              <a:t>ADCOP</a:t>
            </a:r>
            <a:r>
              <a:rPr lang="zh-CN" altLang="en-US" sz="1800" dirty="0">
                <a:latin typeface="宋体" panose="02010600030101010101" pitchFamily="2" charset="-122"/>
              </a:rPr>
              <a:t>求解算法</a:t>
            </a:r>
            <a:endParaRPr lang="en-US" altLang="zh-CN" sz="1800" dirty="0">
              <a:latin typeface="宋体" panose="02010600030101010101" pitchFamily="2" charset="-122"/>
            </a:endParaRPr>
          </a:p>
          <a:p>
            <a:pPr eaLnBrk="1" hangingPunct="1">
              <a:lnSpc>
                <a:spcPct val="130000"/>
              </a:lnSpc>
              <a:defRPr/>
            </a:pPr>
            <a:r>
              <a:rPr lang="zh-CN" altLang="en-US" sz="2000" dirty="0">
                <a:latin typeface="宋体" panose="02010600030101010101" pitchFamily="2" charset="-122"/>
                <a:ea typeface="宋体" panose="02010600030101010101" pitchFamily="2" charset="-122"/>
              </a:rPr>
              <a:t>研究点</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提出一种</a:t>
            </a:r>
            <a:r>
              <a:rPr lang="zh-CN" altLang="en-US" sz="2000" dirty="0">
                <a:latin typeface="宋体" panose="02010600030101010101" pitchFamily="2" charset="-122"/>
                <a:ea typeface="宋体" panose="02010600030101010101" pitchFamily="2" charset="-122"/>
              </a:rPr>
              <a:t>搜索</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推理深度混合</a:t>
            </a:r>
            <a:r>
              <a:rPr lang="zh-CN" altLang="en-US" sz="2000" b="0" dirty="0">
                <a:latin typeface="宋体" panose="02010600030101010101" pitchFamily="2" charset="-122"/>
                <a:ea typeface="宋体" panose="02010600030101010101" pitchFamily="2" charset="-122"/>
              </a:rPr>
              <a:t>求解框架</a:t>
            </a:r>
            <a:endParaRPr lang="en-US" altLang="zh-CN" sz="2000" b="0" dirty="0">
              <a:latin typeface="宋体" panose="02010600030101010101" pitchFamily="2" charset="-122"/>
              <a:ea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rPr>
              <a:t>如何设计一种互相辅助求解机制，使得在求解过程中，搜索、推理两种求解策略能取长补短</a:t>
            </a:r>
            <a:endParaRPr lang="en-US" altLang="zh-CN" sz="1800" b="0" dirty="0">
              <a:latin typeface="宋体" panose="02010600030101010101" pitchFamily="2" charset="-122"/>
            </a:endParaRPr>
          </a:p>
          <a:p>
            <a:pPr eaLnBrk="1" hangingPunct="1">
              <a:lnSpc>
                <a:spcPct val="130000"/>
              </a:lnSpc>
              <a:defRPr/>
            </a:pPr>
            <a:r>
              <a:rPr lang="zh-CN" altLang="en-US" sz="2000" dirty="0">
                <a:latin typeface="宋体" panose="02010600030101010101" pitchFamily="2" charset="-122"/>
                <a:ea typeface="宋体" panose="02010600030101010101" pitchFamily="2" charset="-122"/>
              </a:rPr>
              <a:t>研究点</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提出一种搜索完备算法的</a:t>
            </a:r>
            <a:r>
              <a:rPr lang="zh-CN" altLang="en-US" sz="2000" dirty="0">
                <a:latin typeface="宋体" panose="02010600030101010101" pitchFamily="2" charset="-122"/>
                <a:ea typeface="宋体" panose="02010600030101010101" pitchFamily="2" charset="-122"/>
              </a:rPr>
              <a:t>缓存机制</a:t>
            </a:r>
            <a:endParaRPr lang="en-US" altLang="zh-CN" sz="2000" dirty="0">
              <a:latin typeface="宋体" panose="02010600030101010101" pitchFamily="2" charset="-122"/>
              <a:ea typeface="宋体" panose="02010600030101010101" pitchFamily="2" charset="-122"/>
            </a:endParaRPr>
          </a:p>
          <a:p>
            <a:pPr lvl="1" eaLnBrk="1" hangingPunct="1">
              <a:lnSpc>
                <a:spcPct val="130000"/>
              </a:lnSpc>
              <a:defRPr/>
            </a:pPr>
            <a:r>
              <a:rPr lang="zh-CN" altLang="en-US" sz="1800" dirty="0">
                <a:latin typeface="宋体" panose="02010600030101010101" pitchFamily="2" charset="-122"/>
                <a:ea typeface="宋体" panose="02010600030101010101" pitchFamily="2" charset="-122"/>
              </a:rPr>
              <a:t>如何合理地为各个搜索分支分配缓存空间，提升缓存结果命中率</a:t>
            </a: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1941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55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5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2303" y="304800"/>
            <a:ext cx="8353097" cy="685800"/>
          </a:xfrm>
        </p:spPr>
        <p:txBody>
          <a:bodyPr/>
          <a:lstStyle/>
          <a:p>
            <a:pPr eaLnBrk="1" hangingPunct="1"/>
            <a:r>
              <a:rPr lang="zh-CN" altLang="en-US" sz="3200" baseline="30000" dirty="0">
                <a:latin typeface="宋体" panose="02010600030101010101" pitchFamily="2" charset="-122"/>
                <a:ea typeface="宋体" panose="02010600030101010101" pitchFamily="2" charset="-122"/>
              </a:rPr>
              <a:t>参考文献</a:t>
            </a:r>
          </a:p>
        </p:txBody>
      </p:sp>
      <p:sp>
        <p:nvSpPr>
          <p:cNvPr id="23556" name="Rectangle 3"/>
          <p:cNvSpPr>
            <a:spLocks noGrp="1" noChangeArrowheads="1"/>
          </p:cNvSpPr>
          <p:nvPr>
            <p:ph idx="1"/>
          </p:nvPr>
        </p:nvSpPr>
        <p:spPr>
          <a:xfrm>
            <a:off x="609600" y="1219200"/>
            <a:ext cx="8534400" cy="5410200"/>
          </a:xfrm>
        </p:spPr>
        <p:txBody>
          <a:bodyPr/>
          <a:lstStyle/>
          <a:p>
            <a:pPr marL="0" indent="0" eaLnBrk="1" hangingPunct="1">
              <a:lnSpc>
                <a:spcPct val="130000"/>
              </a:lnSpc>
              <a:buNone/>
              <a:defRPr/>
            </a:pPr>
            <a:r>
              <a:rPr lang="en-US" altLang="zh-CN" sz="1200" b="0" dirty="0">
                <a:latin typeface="宋体" panose="02010600030101010101" pitchFamily="2" charset="-122"/>
                <a:ea typeface="宋体" panose="02010600030101010101" pitchFamily="2" charset="-122"/>
              </a:rPr>
              <a:t>[1] </a:t>
            </a:r>
            <a:r>
              <a:rPr lang="en-US" altLang="zh-CN" sz="1200" b="0" dirty="0" err="1">
                <a:latin typeface="宋体" panose="02010600030101010101" pitchFamily="2" charset="-122"/>
                <a:ea typeface="宋体" panose="02010600030101010101" pitchFamily="2" charset="-122"/>
              </a:rPr>
              <a:t>Fiorettoa</a:t>
            </a:r>
            <a:r>
              <a:rPr lang="en-US" altLang="zh-CN" sz="1200" b="0" dirty="0">
                <a:latin typeface="宋体" panose="02010600030101010101" pitchFamily="2" charset="-122"/>
                <a:ea typeface="宋体" panose="02010600030101010101" pitchFamily="2" charset="-122"/>
              </a:rPr>
              <a:t> F, </a:t>
            </a:r>
            <a:r>
              <a:rPr lang="en-US" altLang="zh-CN" sz="1200" b="0" dirty="0" err="1">
                <a:latin typeface="宋体" panose="02010600030101010101" pitchFamily="2" charset="-122"/>
                <a:ea typeface="宋体" panose="02010600030101010101" pitchFamily="2" charset="-122"/>
              </a:rPr>
              <a:t>Pontellia</a:t>
            </a:r>
            <a:r>
              <a:rPr lang="en-US" altLang="zh-CN" sz="1200" b="0" dirty="0">
                <a:latin typeface="宋体" panose="02010600030101010101" pitchFamily="2" charset="-122"/>
                <a:ea typeface="宋体" panose="02010600030101010101" pitchFamily="2" charset="-122"/>
              </a:rPr>
              <a:t> E, </a:t>
            </a:r>
            <a:r>
              <a:rPr lang="en-US" altLang="zh-CN" sz="1200" b="0" dirty="0" err="1">
                <a:latin typeface="宋体" panose="02010600030101010101" pitchFamily="2" charset="-122"/>
                <a:ea typeface="宋体" panose="02010600030101010101" pitchFamily="2" charset="-122"/>
              </a:rPr>
              <a:t>Yeoh</a:t>
            </a:r>
            <a:r>
              <a:rPr lang="en-US" altLang="zh-CN" sz="1200" b="0" dirty="0">
                <a:latin typeface="宋体" panose="02010600030101010101" pitchFamily="2" charset="-122"/>
                <a:ea typeface="宋体" panose="02010600030101010101" pitchFamily="2" charset="-122"/>
              </a:rPr>
              <a:t> W. Distributed constraint optimization problems and applications: a survey[J]. Journal of Artificial Intelligence Research, 2018, 61: 623-698.</a:t>
            </a:r>
          </a:p>
          <a:p>
            <a:pPr marL="0" indent="0" eaLnBrk="1" hangingPunct="1">
              <a:lnSpc>
                <a:spcPct val="130000"/>
              </a:lnSpc>
              <a:buNone/>
              <a:defRPr/>
            </a:pPr>
            <a:r>
              <a:rPr lang="en-US" altLang="zh-CN" sz="1200" b="0" dirty="0">
                <a:latin typeface="宋体" panose="02010600030101010101" pitchFamily="2" charset="-122"/>
                <a:ea typeface="宋体" panose="02010600030101010101" pitchFamily="2" charset="-122"/>
              </a:rPr>
              <a:t>[2] </a:t>
            </a:r>
            <a:r>
              <a:rPr lang="en-US" altLang="zh-CN" sz="1200" b="0" dirty="0" err="1">
                <a:latin typeface="宋体" panose="02010600030101010101" pitchFamily="2" charset="-122"/>
                <a:ea typeface="宋体" panose="02010600030101010101" pitchFamily="2" charset="-122"/>
              </a:rPr>
              <a:t>Grinshpoun</a:t>
            </a:r>
            <a:r>
              <a:rPr lang="en-US" altLang="zh-CN" sz="1200" b="0" dirty="0">
                <a:latin typeface="宋体" panose="02010600030101010101" pitchFamily="2" charset="-122"/>
                <a:ea typeface="宋体" panose="02010600030101010101" pitchFamily="2" charset="-122"/>
              </a:rPr>
              <a:t> T, </a:t>
            </a:r>
            <a:r>
              <a:rPr lang="en-US" altLang="zh-CN" sz="1200" b="0" dirty="0" err="1">
                <a:latin typeface="宋体" panose="02010600030101010101" pitchFamily="2" charset="-122"/>
                <a:ea typeface="宋体" panose="02010600030101010101" pitchFamily="2" charset="-122"/>
              </a:rPr>
              <a:t>Grubshtein</a:t>
            </a:r>
            <a:r>
              <a:rPr lang="en-US" altLang="zh-CN" sz="1200" b="0" dirty="0">
                <a:latin typeface="宋体" panose="02010600030101010101" pitchFamily="2" charset="-122"/>
                <a:ea typeface="宋体" panose="02010600030101010101" pitchFamily="2" charset="-122"/>
              </a:rPr>
              <a:t> A, </a:t>
            </a:r>
            <a:r>
              <a:rPr lang="en-US" altLang="zh-CN" sz="1200" b="0" dirty="0" err="1">
                <a:latin typeface="宋体" panose="02010600030101010101" pitchFamily="2" charset="-122"/>
                <a:ea typeface="宋体" panose="02010600030101010101" pitchFamily="2" charset="-122"/>
              </a:rPr>
              <a:t>Zivan</a:t>
            </a:r>
            <a:r>
              <a:rPr lang="en-US" altLang="zh-CN" sz="1200" b="0" dirty="0">
                <a:latin typeface="宋体" panose="02010600030101010101" pitchFamily="2" charset="-122"/>
                <a:ea typeface="宋体" panose="02010600030101010101" pitchFamily="2" charset="-122"/>
              </a:rPr>
              <a:t> R, et al. Asymmetric distributed constraint optimization problems[J]. Journal of Artificial Intelligence Research, 2013, 47: 613-647.</a:t>
            </a:r>
          </a:p>
          <a:p>
            <a:pPr marL="0" lvl="0" indent="0" algn="just">
              <a:spcAft>
                <a:spcPts val="0"/>
              </a:spcAft>
              <a:buSzPts val="900"/>
              <a:buNone/>
            </a:pPr>
            <a:r>
              <a:rPr lang="en-US" altLang="zh-CN" sz="1200" b="0" dirty="0">
                <a:latin typeface="宋体" panose="02010600030101010101" pitchFamily="2" charset="-122"/>
                <a:ea typeface="宋体" panose="02010600030101010101" pitchFamily="2" charset="-122"/>
              </a:rPr>
              <a:t>[3] </a:t>
            </a:r>
            <a:r>
              <a:rPr lang="en-US" altLang="zh-CN" sz="1200" b="0" dirty="0" err="1">
                <a:latin typeface="宋体" panose="02010600030101010101" pitchFamily="2" charset="-122"/>
                <a:ea typeface="宋体" panose="02010600030101010101" pitchFamily="2" charset="-122"/>
              </a:rPr>
              <a:t>Zivan</a:t>
            </a:r>
            <a:r>
              <a:rPr lang="en-US" altLang="zh-CN" sz="1200" b="0" dirty="0">
                <a:latin typeface="宋体" panose="02010600030101010101" pitchFamily="2" charset="-122"/>
                <a:ea typeface="宋体" panose="02010600030101010101" pitchFamily="2" charset="-122"/>
              </a:rPr>
              <a:t> R, </a:t>
            </a:r>
            <a:r>
              <a:rPr lang="en-US" altLang="zh-CN" sz="1200" b="0" dirty="0" err="1">
                <a:latin typeface="宋体" panose="02010600030101010101" pitchFamily="2" charset="-122"/>
                <a:ea typeface="宋体" panose="02010600030101010101" pitchFamily="2" charset="-122"/>
              </a:rPr>
              <a:t>Peled</a:t>
            </a:r>
            <a:r>
              <a:rPr lang="en-US" altLang="zh-CN" sz="1200" b="0" dirty="0">
                <a:latin typeface="宋体" panose="02010600030101010101" pitchFamily="2" charset="-122"/>
                <a:ea typeface="宋体" panose="02010600030101010101" pitchFamily="2" charset="-122"/>
              </a:rPr>
              <a:t> H. Max/</a:t>
            </a:r>
            <a:r>
              <a:rPr lang="en-US" altLang="zh-CN" sz="1200" b="0" dirty="0" err="1">
                <a:latin typeface="宋体" panose="02010600030101010101" pitchFamily="2" charset="-122"/>
                <a:ea typeface="宋体" panose="02010600030101010101" pitchFamily="2" charset="-122"/>
              </a:rPr>
              <a:t>minsum</a:t>
            </a:r>
            <a:r>
              <a:rPr lang="en-US" altLang="zh-CN" sz="1200" b="0" dirty="0">
                <a:latin typeface="宋体" panose="02010600030101010101" pitchFamily="2" charset="-122"/>
                <a:ea typeface="宋体" panose="02010600030101010101" pitchFamily="2" charset="-122"/>
              </a:rPr>
              <a:t> distributed constraint optimization through value propagation on an alternating DAG[C]. In Proceedings of the 11th International Conference on Autonomous Agents and </a:t>
            </a:r>
            <a:r>
              <a:rPr lang="en-US" altLang="zh-CN" sz="1200" b="0" dirty="0" err="1">
                <a:latin typeface="宋体" panose="02010600030101010101" pitchFamily="2" charset="-122"/>
                <a:ea typeface="宋体" panose="02010600030101010101" pitchFamily="2" charset="-122"/>
              </a:rPr>
              <a:t>MultiAgent</a:t>
            </a:r>
            <a:r>
              <a:rPr lang="en-US" altLang="zh-CN" sz="1200" b="0" dirty="0">
                <a:latin typeface="宋体" panose="02010600030101010101" pitchFamily="2" charset="-122"/>
                <a:ea typeface="宋体" panose="02010600030101010101" pitchFamily="2" charset="-122"/>
              </a:rPr>
              <a:t> Systems(AAMAS), Valencia, Spain, 2012: 265–272.</a:t>
            </a:r>
          </a:p>
          <a:p>
            <a:pPr marL="0" indent="0" eaLnBrk="1" hangingPunct="1">
              <a:lnSpc>
                <a:spcPct val="130000"/>
              </a:lnSpc>
              <a:buNone/>
              <a:defRPr/>
            </a:pPr>
            <a:r>
              <a:rPr lang="en-US" altLang="zh-CN" sz="1200" b="0" dirty="0">
                <a:latin typeface="宋体" panose="02010600030101010101" pitchFamily="2" charset="-122"/>
                <a:ea typeface="宋体" panose="02010600030101010101" pitchFamily="2" charset="-122"/>
              </a:rPr>
              <a:t>[4] </a:t>
            </a:r>
            <a:r>
              <a:rPr lang="en-US" altLang="zh-CN" sz="1200" b="0" dirty="0" err="1">
                <a:latin typeface="宋体" panose="02010600030101010101" pitchFamily="2" charset="-122"/>
                <a:ea typeface="宋体" panose="02010600030101010101" pitchFamily="2" charset="-122"/>
              </a:rPr>
              <a:t>Petcu</a:t>
            </a:r>
            <a:r>
              <a:rPr lang="en-US" altLang="zh-CN" sz="1200" b="0" dirty="0">
                <a:latin typeface="宋体" panose="02010600030101010101" pitchFamily="2" charset="-122"/>
                <a:ea typeface="宋体" panose="02010600030101010101" pitchFamily="2" charset="-122"/>
              </a:rPr>
              <a:t> A, </a:t>
            </a:r>
            <a:r>
              <a:rPr lang="en-US" altLang="zh-CN" sz="1200" b="0" dirty="0" err="1">
                <a:latin typeface="宋体" panose="02010600030101010101" pitchFamily="2" charset="-122"/>
                <a:ea typeface="宋体" panose="02010600030101010101" pitchFamily="2" charset="-122"/>
              </a:rPr>
              <a:t>Faltings</a:t>
            </a:r>
            <a:r>
              <a:rPr lang="en-US" altLang="zh-CN" sz="1200" b="0" dirty="0">
                <a:latin typeface="宋体" panose="02010600030101010101" pitchFamily="2" charset="-122"/>
                <a:ea typeface="宋体" panose="02010600030101010101" pitchFamily="2" charset="-122"/>
              </a:rPr>
              <a:t> B. A scalable method for </a:t>
            </a:r>
            <a:r>
              <a:rPr lang="en-US" altLang="zh-CN" sz="1200" b="0" dirty="0" err="1">
                <a:latin typeface="宋体" panose="02010600030101010101" pitchFamily="2" charset="-122"/>
                <a:ea typeface="宋体" panose="02010600030101010101" pitchFamily="2" charset="-122"/>
              </a:rPr>
              <a:t>multiagent</a:t>
            </a:r>
            <a:r>
              <a:rPr lang="en-US" altLang="zh-CN" sz="1200" b="0" dirty="0">
                <a:latin typeface="宋体" panose="02010600030101010101" pitchFamily="2" charset="-122"/>
                <a:ea typeface="宋体" panose="02010600030101010101" pitchFamily="2" charset="-122"/>
              </a:rPr>
              <a:t> constraint optimization[C]. In Proceedings of the 19th International Joint Conference on Artificial Intelligence(IJCAI), Edinburgh, UK, 2005: 266-271.</a:t>
            </a:r>
          </a:p>
          <a:p>
            <a:pPr marL="0" indent="0" eaLnBrk="1" hangingPunct="1">
              <a:lnSpc>
                <a:spcPct val="130000"/>
              </a:lnSpc>
              <a:buNone/>
              <a:defRPr/>
            </a:pPr>
            <a:r>
              <a:rPr lang="en-US" altLang="zh-CN" sz="1200" b="0" dirty="0">
                <a:latin typeface="宋体" panose="02010600030101010101" pitchFamily="2" charset="-122"/>
                <a:ea typeface="宋体" panose="02010600030101010101" pitchFamily="2" charset="-122"/>
              </a:rPr>
              <a:t>[5] Rogers A, </a:t>
            </a:r>
            <a:r>
              <a:rPr lang="en-US" altLang="zh-CN" sz="1200" b="0" dirty="0" err="1">
                <a:latin typeface="宋体" panose="02010600030101010101" pitchFamily="2" charset="-122"/>
                <a:ea typeface="宋体" panose="02010600030101010101" pitchFamily="2" charset="-122"/>
              </a:rPr>
              <a:t>Farinelli</a:t>
            </a:r>
            <a:r>
              <a:rPr lang="en-US" altLang="zh-CN" sz="1200" b="0" dirty="0">
                <a:latin typeface="宋体" panose="02010600030101010101" pitchFamily="2" charset="-122"/>
                <a:ea typeface="宋体" panose="02010600030101010101" pitchFamily="2" charset="-122"/>
              </a:rPr>
              <a:t> A, </a:t>
            </a:r>
            <a:r>
              <a:rPr lang="en-US" altLang="zh-CN" sz="1200" b="0" dirty="0" err="1">
                <a:latin typeface="宋体" panose="02010600030101010101" pitchFamily="2" charset="-122"/>
                <a:ea typeface="宋体" panose="02010600030101010101" pitchFamily="2" charset="-122"/>
              </a:rPr>
              <a:t>Stranders</a:t>
            </a:r>
            <a:r>
              <a:rPr lang="en-US" altLang="zh-CN" sz="1200" b="0" dirty="0">
                <a:latin typeface="宋体" panose="02010600030101010101" pitchFamily="2" charset="-122"/>
                <a:ea typeface="宋体" panose="02010600030101010101" pitchFamily="2" charset="-122"/>
              </a:rPr>
              <a:t> R, et al. Bounded approximate </a:t>
            </a:r>
            <a:r>
              <a:rPr lang="en-US" altLang="zh-CN" sz="1200" b="0" dirty="0" err="1">
                <a:latin typeface="宋体" panose="02010600030101010101" pitchFamily="2" charset="-122"/>
                <a:ea typeface="宋体" panose="02010600030101010101" pitchFamily="2" charset="-122"/>
              </a:rPr>
              <a:t>decentralised</a:t>
            </a:r>
            <a:r>
              <a:rPr lang="en-US" altLang="zh-CN" sz="1200" b="0" dirty="0">
                <a:latin typeface="宋体" panose="02010600030101010101" pitchFamily="2" charset="-122"/>
                <a:ea typeface="宋体" panose="02010600030101010101" pitchFamily="2" charset="-122"/>
              </a:rPr>
              <a:t> coordination via the max-sum algorithm[J]. Artificial Intelligence, 2011, 175(2): 730-759.</a:t>
            </a:r>
          </a:p>
          <a:p>
            <a:pPr marL="0" indent="0" eaLnBrk="1" hangingPunct="1">
              <a:lnSpc>
                <a:spcPct val="130000"/>
              </a:lnSpc>
              <a:buNone/>
              <a:defRPr/>
            </a:pPr>
            <a:r>
              <a:rPr lang="en-US" altLang="zh-CN" sz="1200" b="0" dirty="0">
                <a:latin typeface="宋体" panose="02010600030101010101" pitchFamily="2" charset="-122"/>
                <a:ea typeface="宋体" panose="02010600030101010101" pitchFamily="2" charset="-122"/>
              </a:rPr>
              <a:t>[6] </a:t>
            </a:r>
            <a:r>
              <a:rPr lang="en-US" altLang="zh-CN" sz="1200" b="0" dirty="0" err="1">
                <a:latin typeface="宋体" panose="02010600030101010101" pitchFamily="2" charset="-122"/>
                <a:ea typeface="宋体" panose="02010600030101010101" pitchFamily="2" charset="-122"/>
              </a:rPr>
              <a:t>Zivan</a:t>
            </a:r>
            <a:r>
              <a:rPr lang="en-US" altLang="zh-CN" sz="1200" b="0" dirty="0">
                <a:latin typeface="宋体" panose="02010600030101010101" pitchFamily="2" charset="-122"/>
                <a:ea typeface="宋体" panose="02010600030101010101" pitchFamily="2" charset="-122"/>
              </a:rPr>
              <a:t> R, Okamoto S, </a:t>
            </a:r>
            <a:r>
              <a:rPr lang="en-US" altLang="zh-CN" sz="1200" b="0" dirty="0" err="1">
                <a:latin typeface="宋体" panose="02010600030101010101" pitchFamily="2" charset="-122"/>
                <a:ea typeface="宋体" panose="02010600030101010101" pitchFamily="2" charset="-122"/>
              </a:rPr>
              <a:t>Peled</a:t>
            </a:r>
            <a:r>
              <a:rPr lang="en-US" altLang="zh-CN" sz="1200" b="0" dirty="0">
                <a:latin typeface="宋体" panose="02010600030101010101" pitchFamily="2" charset="-122"/>
                <a:ea typeface="宋体" panose="02010600030101010101" pitchFamily="2" charset="-122"/>
              </a:rPr>
              <a:t> H. Explorative anytime local search for distributed constraint optimization[J]. Artificial Intelligence, 2014, 212: 1-26.</a:t>
            </a:r>
          </a:p>
          <a:p>
            <a:pPr marL="0" indent="0" eaLnBrk="1" hangingPunct="1">
              <a:lnSpc>
                <a:spcPct val="130000"/>
              </a:lnSpc>
              <a:buNone/>
              <a:defRPr/>
            </a:pPr>
            <a:r>
              <a:rPr lang="en-US" altLang="zh-CN" sz="1200" b="0" dirty="0">
                <a:latin typeface="宋体" panose="02010600030101010101" pitchFamily="2" charset="-122"/>
                <a:ea typeface="宋体" panose="02010600030101010101" pitchFamily="2" charset="-122"/>
              </a:rPr>
              <a:t>[7] Chen Z, Deng Y, Wu T, He Z. A class of iterative refined Max-sum algorithms via non-consecutive value propagation strategies[J]. Autonomous Agents and Multi-Agent Systems, 2018, 32(6):822–860.</a:t>
            </a:r>
          </a:p>
          <a:p>
            <a:pPr marL="0" indent="0" eaLnBrk="1" hangingPunct="1">
              <a:lnSpc>
                <a:spcPct val="130000"/>
              </a:lnSpc>
              <a:buNone/>
              <a:defRPr/>
            </a:pPr>
            <a:r>
              <a:rPr lang="en-US" altLang="zh-CN" sz="1200" b="0" dirty="0">
                <a:latin typeface="宋体" panose="02010600030101010101" pitchFamily="2" charset="-122"/>
                <a:ea typeface="宋体" panose="02010600030101010101" pitchFamily="2" charset="-122"/>
              </a:rPr>
              <a:t>[8] Chen Z, Wu T, Deng Y, et al. An ant-based algorithm to solve distributed constraint optimization problems [C]. In Proceedings of the 32nd AAAI Conference on Artificial Intelligence, New Orleans, USA, 2018: 4654-4661.</a:t>
            </a:r>
          </a:p>
          <a:p>
            <a:pPr marL="0" indent="0" eaLnBrk="1" hangingPunct="1">
              <a:lnSpc>
                <a:spcPct val="130000"/>
              </a:lnSpc>
              <a:buNone/>
              <a:defRPr/>
            </a:pPr>
            <a:r>
              <a:rPr lang="en-US" altLang="zh-CN" sz="1200" b="0" dirty="0">
                <a:latin typeface="宋体" panose="02010600030101010101" pitchFamily="2" charset="-122"/>
                <a:ea typeface="宋体" panose="02010600030101010101" pitchFamily="2" charset="-122"/>
              </a:rPr>
              <a:t>[9] Deng Y, Chen Z, Chen D, et al. PT-ISABB: a hybrid tree-based complete algorithm to solve asymmetric distributed constraint optimization problems[C]. In Proceedings of the 18th International Conference on Autonomous Agents and multi-Agent systems(AAMAS), Montreal, Canada, 2019.</a:t>
            </a:r>
          </a:p>
          <a:p>
            <a:pPr marL="0" lvl="0" indent="0" algn="just">
              <a:spcAft>
                <a:spcPts val="0"/>
              </a:spcAft>
              <a:buSzPts val="900"/>
              <a:buNone/>
            </a:pPr>
            <a:r>
              <a:rPr lang="en-US" altLang="zh-CN" sz="1200" b="0" dirty="0">
                <a:latin typeface="宋体" panose="02010600030101010101" pitchFamily="2" charset="-122"/>
                <a:ea typeface="宋体" panose="02010600030101010101" pitchFamily="2" charset="-122"/>
              </a:rPr>
              <a:t>[10] </a:t>
            </a:r>
            <a:r>
              <a:rPr lang="en-US" altLang="zh-CN" sz="1200" b="0" dirty="0" err="1">
                <a:latin typeface="宋体" panose="02010600030101010101" pitchFamily="2" charset="-122"/>
                <a:ea typeface="宋体" panose="02010600030101010101" pitchFamily="2" charset="-122"/>
              </a:rPr>
              <a:t>Grinshpoun</a:t>
            </a:r>
            <a:r>
              <a:rPr lang="en-US" altLang="zh-CN" sz="1200" b="0" dirty="0">
                <a:latin typeface="宋体" panose="02010600030101010101" pitchFamily="2" charset="-122"/>
                <a:ea typeface="宋体" panose="02010600030101010101" pitchFamily="2" charset="-122"/>
              </a:rPr>
              <a:t> T, </a:t>
            </a:r>
            <a:r>
              <a:rPr lang="en-US" altLang="zh-CN" sz="1200" b="0" dirty="0" err="1">
                <a:latin typeface="宋体" panose="02010600030101010101" pitchFamily="2" charset="-122"/>
                <a:ea typeface="宋体" panose="02010600030101010101" pitchFamily="2" charset="-122"/>
              </a:rPr>
              <a:t>Tassa</a:t>
            </a:r>
            <a:r>
              <a:rPr lang="en-US" altLang="zh-CN" sz="1200" b="0" dirty="0">
                <a:latin typeface="宋体" panose="02010600030101010101" pitchFamily="2" charset="-122"/>
                <a:ea typeface="宋体" panose="02010600030101010101" pitchFamily="2" charset="-122"/>
              </a:rPr>
              <a:t> T, </a:t>
            </a:r>
            <a:r>
              <a:rPr lang="en-US" altLang="zh-CN" sz="1200" b="0" dirty="0" err="1">
                <a:latin typeface="宋体" panose="02010600030101010101" pitchFamily="2" charset="-122"/>
                <a:ea typeface="宋体" panose="02010600030101010101" pitchFamily="2" charset="-122"/>
              </a:rPr>
              <a:t>Levit</a:t>
            </a:r>
            <a:r>
              <a:rPr lang="en-US" altLang="zh-CN" sz="1200" b="0" dirty="0">
                <a:latin typeface="宋体" panose="02010600030101010101" pitchFamily="2" charset="-122"/>
                <a:ea typeface="宋体" panose="02010600030101010101" pitchFamily="2" charset="-122"/>
              </a:rPr>
              <a:t> V, et al. Privacy preserving region optimal algorithms for symmetric and asymmetric DCOPs[J]. Artificial Intelligence, 2019, 266: 27-50.</a:t>
            </a:r>
            <a:endParaRPr lang="zh-CN" altLang="zh-CN" sz="1200" b="0" dirty="0">
              <a:latin typeface="宋体" panose="02010600030101010101" pitchFamily="2" charset="-122"/>
              <a:ea typeface="宋体" panose="02010600030101010101" pitchFamily="2" charset="-122"/>
            </a:endParaRPr>
          </a:p>
          <a:p>
            <a:pPr marL="0" indent="0" eaLnBrk="1" hangingPunct="1">
              <a:lnSpc>
                <a:spcPct val="130000"/>
              </a:lnSpc>
              <a:buNone/>
              <a:defRPr/>
            </a:pPr>
            <a:endParaRPr lang="en-US" altLang="zh-CN" sz="12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68798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zh-CN"/>
          </a:p>
        </p:txBody>
      </p:sp>
      <p:sp>
        <p:nvSpPr>
          <p:cNvPr id="46083" name="Rectangle 3"/>
          <p:cNvSpPr>
            <a:spLocks noGrp="1" noChangeArrowheads="1"/>
          </p:cNvSpPr>
          <p:nvPr>
            <p:ph idx="1"/>
          </p:nvPr>
        </p:nvSpPr>
        <p:spPr/>
        <p:txBody>
          <a:bodyPr/>
          <a:lstStyle/>
          <a:p>
            <a:pPr algn="ctr" eaLnBrk="1" hangingPunct="1">
              <a:buFont typeface="Wingdings" panose="05000000000000000000" pitchFamily="2" charset="2"/>
              <a:buNone/>
            </a:pPr>
            <a:endParaRPr lang="en-US" altLang="zh-CN" dirty="0">
              <a:ea typeface="楷体" panose="02010609060101010101" pitchFamily="49" charset="-122"/>
            </a:endParaRPr>
          </a:p>
          <a:p>
            <a:pPr algn="ctr" eaLnBrk="1" hangingPunct="1">
              <a:buFont typeface="Wingdings" panose="05000000000000000000" pitchFamily="2" charset="2"/>
              <a:buNone/>
            </a:pPr>
            <a:r>
              <a:rPr lang="zh-CN" altLang="en-US" dirty="0">
                <a:latin typeface="华文行楷" panose="02010800040101010101" pitchFamily="2" charset="-122"/>
                <a:ea typeface="华文行楷" panose="02010800040101010101" pitchFamily="2" charset="-122"/>
              </a:rPr>
              <a:t>感谢各位老师！</a:t>
            </a:r>
          </a:p>
          <a:p>
            <a:pPr algn="ctr" eaLnBrk="1" hangingPunct="1">
              <a:buFont typeface="Wingdings" panose="05000000000000000000" pitchFamily="2" charset="2"/>
              <a:buNone/>
            </a:pPr>
            <a:endParaRPr lang="zh-CN" altLang="en-US" dirty="0">
              <a:latin typeface="华文行楷" panose="02010800040101010101" pitchFamily="2" charset="-122"/>
              <a:ea typeface="华文行楷" panose="02010800040101010101" pitchFamily="2" charset="-122"/>
            </a:endParaRPr>
          </a:p>
          <a:p>
            <a:pPr algn="ctr" eaLnBrk="1" hangingPunct="1">
              <a:buFont typeface="Wingdings" panose="05000000000000000000" pitchFamily="2" charset="2"/>
              <a:buNone/>
            </a:pPr>
            <a:r>
              <a:rPr lang="zh-CN" altLang="en-US" dirty="0">
                <a:latin typeface="华文行楷" panose="02010800040101010101" pitchFamily="2" charset="-122"/>
                <a:ea typeface="华文行楷" panose="02010800040101010101" pitchFamily="2" charset="-122"/>
              </a:rPr>
              <a:t>感谢各位到场的同学！</a:t>
            </a:r>
          </a:p>
          <a:p>
            <a:pPr algn="ctr" eaLnBrk="1" hangingPunct="1">
              <a:buFont typeface="Wingdings" panose="05000000000000000000" pitchFamily="2" charset="2"/>
              <a:buNone/>
            </a:pPr>
            <a:endParaRPr lang="zh-CN" altLang="en-US" dirty="0">
              <a:latin typeface="华文行楷" panose="02010800040101010101" pitchFamily="2" charset="-122"/>
              <a:ea typeface="华文行楷" panose="02010800040101010101" pitchFamily="2" charset="-122"/>
            </a:endParaRPr>
          </a:p>
          <a:p>
            <a:pPr algn="ctr" eaLnBrk="1" hangingPunct="1">
              <a:buFont typeface="Wingdings" panose="05000000000000000000" pitchFamily="2" charset="2"/>
              <a:buNone/>
            </a:pPr>
            <a:r>
              <a:rPr lang="zh-CN" altLang="en-US" dirty="0">
                <a:latin typeface="华文行楷" panose="02010800040101010101" pitchFamily="2" charset="-122"/>
                <a:ea typeface="华文行楷" panose="02010800040101010101" pitchFamily="2" charset="-122"/>
              </a:rPr>
              <a:t>敬请各位老师批评、指正！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latin typeface="宋体" panose="02010600030101010101" pitchFamily="2" charset="-122"/>
                <a:ea typeface="宋体" panose="02010600030101010101" pitchFamily="2" charset="-122"/>
              </a:rPr>
              <a:t>非对称分布式约束优化问题 </a:t>
            </a:r>
            <a:r>
              <a:rPr lang="en-US" altLang="zh-CN" sz="2800" dirty="0">
                <a:latin typeface="宋体" panose="02010600030101010101" pitchFamily="2" charset="-122"/>
                <a:ea typeface="宋体" panose="02010600030101010101" pitchFamily="2" charset="-122"/>
              </a:rPr>
              <a:t>(ADCOP)</a:t>
            </a:r>
            <a:endParaRPr lang="zh-CN" altLang="en-US" sz="28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idx="1"/>
              </p:nvPr>
            </p:nvSpPr>
            <p:spPr>
              <a:xfrm>
                <a:off x="609600" y="1295400"/>
                <a:ext cx="4343400" cy="5181600"/>
              </a:xfrm>
            </p:spPr>
            <p:txBody>
              <a:bodyPr/>
              <a:lstStyle/>
              <a:p>
                <a:pPr eaLnBrk="1" hangingPunct="1">
                  <a:defRPr/>
                </a:pPr>
                <a:r>
                  <a:rPr lang="zh-CN" altLang="en-US" sz="2200" b="0" dirty="0">
                    <a:latin typeface="+mj-lt"/>
                    <a:ea typeface="宋体" panose="02010600030101010101" pitchFamily="2" charset="-122"/>
                  </a:rPr>
                  <a:t>四元组 </a:t>
                </a:r>
                <a14:m>
                  <m:oMath xmlns:m="http://schemas.openxmlformats.org/officeDocument/2006/math">
                    <m:r>
                      <a:rPr lang="en-US" altLang="zh-CN" sz="2200" b="0" i="1" smtClean="0">
                        <a:latin typeface="Cambria Math" panose="02040503050406030204" pitchFamily="18" charset="0"/>
                        <a:ea typeface="宋体" panose="02010600030101010101" pitchFamily="2" charset="-122"/>
                      </a:rPr>
                      <m:t>〈</m:t>
                    </m:r>
                    <m:r>
                      <a:rPr lang="en-US" altLang="zh-CN" sz="2200" b="0" i="1" smtClean="0">
                        <a:latin typeface="Cambria Math" panose="02040503050406030204" pitchFamily="18" charset="0"/>
                        <a:ea typeface="宋体" panose="02010600030101010101" pitchFamily="2" charset="-122"/>
                      </a:rPr>
                      <m:t>𝐴</m:t>
                    </m:r>
                    <m:r>
                      <a:rPr lang="en-US" altLang="zh-CN" sz="2200" b="0" i="1" smtClean="0">
                        <a:latin typeface="Cambria Math" panose="02040503050406030204" pitchFamily="18" charset="0"/>
                        <a:ea typeface="宋体" panose="02010600030101010101" pitchFamily="2" charset="-122"/>
                      </a:rPr>
                      <m:t>,</m:t>
                    </m:r>
                    <m:r>
                      <a:rPr lang="en-US" altLang="zh-CN" sz="2200" b="0" i="1" smtClean="0">
                        <a:latin typeface="Cambria Math" panose="02040503050406030204" pitchFamily="18" charset="0"/>
                        <a:ea typeface="宋体" panose="02010600030101010101" pitchFamily="2" charset="-122"/>
                      </a:rPr>
                      <m:t>𝑋</m:t>
                    </m:r>
                    <m:r>
                      <a:rPr lang="en-US" altLang="zh-CN" sz="2200" b="0" i="1" smtClean="0">
                        <a:latin typeface="Cambria Math" panose="02040503050406030204" pitchFamily="18" charset="0"/>
                        <a:ea typeface="宋体" panose="02010600030101010101" pitchFamily="2" charset="-122"/>
                      </a:rPr>
                      <m:t>,</m:t>
                    </m:r>
                    <m:r>
                      <a:rPr lang="en-US" altLang="zh-CN" sz="2200" b="0" i="1" smtClean="0">
                        <a:latin typeface="Cambria Math" panose="02040503050406030204" pitchFamily="18" charset="0"/>
                        <a:ea typeface="宋体" panose="02010600030101010101" pitchFamily="2" charset="-122"/>
                      </a:rPr>
                      <m:t>𝐷</m:t>
                    </m:r>
                    <m:r>
                      <a:rPr lang="en-US" altLang="zh-CN" sz="2200" b="0" i="1" smtClean="0">
                        <a:latin typeface="Cambria Math" panose="02040503050406030204" pitchFamily="18" charset="0"/>
                        <a:ea typeface="宋体" panose="02010600030101010101" pitchFamily="2" charset="-122"/>
                      </a:rPr>
                      <m:t>,</m:t>
                    </m:r>
                    <m:r>
                      <a:rPr lang="en-US" altLang="zh-CN" sz="2200" b="0" i="1" smtClean="0">
                        <a:latin typeface="Cambria Math" panose="02040503050406030204" pitchFamily="18" charset="0"/>
                        <a:ea typeface="宋体" panose="02010600030101010101" pitchFamily="2" charset="-122"/>
                      </a:rPr>
                      <m:t>𝐹</m:t>
                    </m:r>
                    <m:r>
                      <a:rPr lang="en-US" altLang="zh-CN" sz="2200" b="0" i="1" smtClean="0">
                        <a:latin typeface="Cambria Math" panose="02040503050406030204" pitchFamily="18" charset="0"/>
                        <a:ea typeface="宋体" panose="02010600030101010101" pitchFamily="2" charset="-122"/>
                      </a:rPr>
                      <m:t>〉</m:t>
                    </m:r>
                  </m:oMath>
                </a14:m>
                <a:endParaRPr lang="en-US" altLang="zh-CN" sz="2200" b="0" dirty="0">
                  <a:latin typeface="+mj-lt"/>
                  <a:ea typeface="宋体" panose="02010600030101010101" pitchFamily="2" charset="-122"/>
                </a:endParaRPr>
              </a:p>
              <a:p>
                <a:pPr lvl="1" eaLnBrk="1" hangingPunct="1">
                  <a:defRPr/>
                </a:pPr>
                <a:r>
                  <a:rPr lang="en-US" altLang="zh-CN" sz="1800" dirty="0">
                    <a:latin typeface="+mj-lt"/>
                  </a:rPr>
                  <a:t>Agent</a:t>
                </a:r>
                <a:r>
                  <a:rPr lang="zh-CN" altLang="en-US" sz="1800" dirty="0">
                    <a:latin typeface="+mj-lt"/>
                  </a:rPr>
                  <a:t>：</a:t>
                </a:r>
                <a:r>
                  <a:rPr lang="en-US" altLang="zh-CN" sz="1800" dirty="0">
                    <a:latin typeface="+mj-lt"/>
                  </a:rPr>
                  <a:t> </a:t>
                </a:r>
                <a14:m>
                  <m:oMath xmlns:m="http://schemas.openxmlformats.org/officeDocument/2006/math">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𝑛</m:t>
                        </m:r>
                      </m:sub>
                    </m:sSub>
                    <m:r>
                      <a:rPr lang="en-US" altLang="zh-CN" sz="1800" b="0" i="1" smtClean="0">
                        <a:latin typeface="Cambria Math" panose="02040503050406030204" pitchFamily="18" charset="0"/>
                      </a:rPr>
                      <m:t>}</m:t>
                    </m:r>
                  </m:oMath>
                </a14:m>
                <a:endParaRPr lang="en-US" altLang="zh-CN" sz="1800" b="0" dirty="0">
                  <a:latin typeface="+mj-lt"/>
                  <a:ea typeface="宋体" panose="02010600030101010101" pitchFamily="2" charset="-122"/>
                </a:endParaRPr>
              </a:p>
              <a:p>
                <a:pPr lvl="1" eaLnBrk="1" hangingPunct="1">
                  <a:defRPr/>
                </a:pPr>
                <a:r>
                  <a:rPr lang="zh-CN" altLang="en-US" sz="1800" dirty="0">
                    <a:latin typeface="+mj-lt"/>
                  </a:rPr>
                  <a:t>变量：</a:t>
                </a:r>
                <a14:m>
                  <m:oMath xmlns:m="http://schemas.openxmlformats.org/officeDocument/2006/math">
                    <m:r>
                      <a:rPr lang="en-US" altLang="zh-CN" sz="1800" b="0" i="1" smtClean="0">
                        <a:latin typeface="Cambria Math" panose="02040503050406030204" pitchFamily="18" charset="0"/>
                      </a:rPr>
                      <m:t>𝑋</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𝑚</m:t>
                        </m:r>
                      </m:sub>
                    </m:sSub>
                    <m:r>
                      <a:rPr lang="en-US" altLang="zh-CN" sz="1800" b="0" i="1" smtClean="0">
                        <a:latin typeface="Cambria Math" panose="02040503050406030204" pitchFamily="18" charset="0"/>
                      </a:rPr>
                      <m:t>}</m:t>
                    </m:r>
                  </m:oMath>
                </a14:m>
                <a:endParaRPr lang="en-US" altLang="zh-CN" sz="1800" b="0" dirty="0">
                  <a:latin typeface="+mj-lt"/>
                  <a:ea typeface="宋体" panose="02010600030101010101" pitchFamily="2" charset="-122"/>
                </a:endParaRPr>
              </a:p>
              <a:p>
                <a:pPr lvl="1" eaLnBrk="1" hangingPunct="1">
                  <a:defRPr/>
                </a:pPr>
                <a:r>
                  <a:rPr lang="zh-CN" altLang="en-US" sz="1800" dirty="0">
                    <a:latin typeface="+mj-lt"/>
                  </a:rPr>
                  <a:t>值域：</a:t>
                </a:r>
                <a14:m>
                  <m:oMath xmlns:m="http://schemas.openxmlformats.org/officeDocument/2006/math">
                    <m:r>
                      <a:rPr lang="en-US" altLang="zh-CN" sz="1800" b="0" i="1" smtClean="0">
                        <a:latin typeface="Cambria Math" panose="02040503050406030204" pitchFamily="18" charset="0"/>
                      </a:rPr>
                      <m:t>𝐷</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𝑚</m:t>
                        </m:r>
                      </m:sub>
                    </m:sSub>
                    <m:r>
                      <a:rPr lang="en-US" altLang="zh-CN" sz="1800" b="0" i="1" smtClean="0">
                        <a:latin typeface="Cambria Math" panose="02040503050406030204" pitchFamily="18" charset="0"/>
                      </a:rPr>
                      <m:t>}</m:t>
                    </m:r>
                  </m:oMath>
                </a14:m>
                <a:endParaRPr lang="en-US" altLang="zh-CN" sz="1800" b="0" dirty="0">
                  <a:latin typeface="+mj-lt"/>
                  <a:ea typeface="宋体" panose="02010600030101010101" pitchFamily="2" charset="-122"/>
                </a:endParaRPr>
              </a:p>
              <a:p>
                <a:pPr lvl="1" eaLnBrk="1" hangingPunct="1">
                  <a:defRPr/>
                </a:pPr>
                <a:r>
                  <a:rPr lang="zh-CN" altLang="en-US" sz="1800" dirty="0">
                    <a:latin typeface="+mj-lt"/>
                  </a:rPr>
                  <a:t>约束代价函数：</a:t>
                </a:r>
                <a14:m>
                  <m:oMath xmlns:m="http://schemas.openxmlformats.org/officeDocument/2006/math">
                    <m:r>
                      <a:rPr lang="en-US" altLang="zh-CN" sz="1800" b="0" i="1" smtClean="0">
                        <a:latin typeface="Cambria Math" panose="02040503050406030204" pitchFamily="18" charset="0"/>
                      </a:rPr>
                      <m:t>𝐹</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𝑞</m:t>
                        </m:r>
                      </m:sub>
                    </m:sSub>
                    <m:r>
                      <a:rPr lang="en-US" altLang="zh-CN" sz="1800" b="0" i="1" smtClean="0">
                        <a:latin typeface="Cambria Math" panose="02040503050406030204" pitchFamily="18" charset="0"/>
                      </a:rPr>
                      <m:t>}</m:t>
                    </m:r>
                  </m:oMath>
                </a14:m>
                <a:endParaRPr lang="en-US" altLang="zh-CN" sz="1800" b="0" dirty="0">
                  <a:latin typeface="+mj-lt"/>
                  <a:ea typeface="宋体" panose="02010600030101010101" pitchFamily="2" charset="-122"/>
                </a:endParaRPr>
              </a:p>
              <a:p>
                <a:pPr eaLnBrk="1" hangingPunct="1">
                  <a:defRPr/>
                </a:pPr>
                <a:r>
                  <a:rPr lang="zh-CN" altLang="en-US" sz="2200" b="0" dirty="0">
                    <a:latin typeface="+mj-lt"/>
                    <a:ea typeface="宋体" panose="02010600030101010101" pitchFamily="2" charset="-122"/>
                  </a:rPr>
                  <a:t>非对称约束代价函数</a:t>
                </a:r>
                <a:endParaRPr lang="en-US" altLang="zh-CN" sz="2200" b="0" dirty="0">
                  <a:latin typeface="+mj-lt"/>
                  <a:ea typeface="宋体" panose="02010600030101010101" pitchFamily="2" charset="-122"/>
                </a:endParaRPr>
              </a:p>
              <a:p>
                <a:pPr lvl="1" eaLnBrk="1" hangingPunct="1">
                  <a:defRPr/>
                </a:pPr>
                <a:r>
                  <a:rPr lang="zh-CN" altLang="en-US" sz="1800" b="1" u="sng" dirty="0">
                    <a:latin typeface="+mj-lt"/>
                  </a:rPr>
                  <a:t>同一个约束函数给约束各方的代价不同</a:t>
                </a:r>
                <a:endParaRPr lang="en-US" altLang="zh-CN" sz="1800" b="1" u="sng" dirty="0">
                  <a:latin typeface="+mj-lt"/>
                </a:endParaRPr>
              </a:p>
              <a:p>
                <a:pPr lvl="1" eaLnBrk="1" hangingPunct="1">
                  <a:defRPr/>
                </a:pPr>
                <a14:m>
                  <m:oMath xmlns:m="http://schemas.openxmlformats.org/officeDocument/2006/math">
                    <m:sSub>
                      <m:sSubPr>
                        <m:ctrlPr>
                          <a:rPr lang="en-US" altLang="zh-CN" sz="1800" b="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𝑓</m:t>
                        </m:r>
                      </m:e>
                      <m:sub>
                        <m:r>
                          <a:rPr lang="en-US" altLang="zh-CN" sz="1800" b="0" i="1" smtClean="0">
                            <a:latin typeface="Cambria Math" panose="02040503050406030204" pitchFamily="18" charset="0"/>
                            <a:ea typeface="宋体" panose="02010600030101010101" pitchFamily="2" charset="-122"/>
                          </a:rPr>
                          <m:t>𝑖</m:t>
                        </m:r>
                      </m:sub>
                    </m:sSub>
                    <m:r>
                      <a:rPr lang="en-US" altLang="zh-CN" sz="1800" b="0" i="1" smtClean="0">
                        <a:latin typeface="Cambria Math" panose="02040503050406030204" pitchFamily="18" charset="0"/>
                        <a:ea typeface="宋体" panose="02010600030101010101" pitchFamily="2" charset="-122"/>
                      </a:rPr>
                      <m:t>:</m:t>
                    </m:r>
                    <m:sSub>
                      <m:sSubPr>
                        <m:ctrlPr>
                          <a:rPr lang="en-US" altLang="zh-CN" sz="1800" b="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𝐷</m:t>
                        </m:r>
                      </m:e>
                      <m:sub>
                        <m:sSub>
                          <m:sSubPr>
                            <m:ctrlPr>
                              <a:rPr lang="en-US" altLang="zh-CN" sz="1800" b="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𝑖</m:t>
                            </m:r>
                          </m:e>
                          <m:sub>
                            <m:r>
                              <a:rPr lang="en-US" altLang="zh-CN" sz="1800" b="0" i="1" smtClean="0">
                                <a:latin typeface="Cambria Math" panose="02040503050406030204" pitchFamily="18" charset="0"/>
                                <a:ea typeface="宋体" panose="02010600030101010101" pitchFamily="2" charset="-122"/>
                              </a:rPr>
                              <m:t>1</m:t>
                            </m:r>
                          </m:sub>
                        </m:sSub>
                      </m:sub>
                    </m:sSub>
                    <m:r>
                      <a:rPr lang="en-US" altLang="zh-CN" sz="1800" b="0" i="1" smtClean="0">
                        <a:latin typeface="Cambria Math" panose="02040503050406030204" pitchFamily="18" charset="0"/>
                        <a:ea typeface="宋体" panose="02010600030101010101" pitchFamily="2" charset="-122"/>
                      </a:rPr>
                      <m:t>×…</m:t>
                    </m:r>
                    <m:sSub>
                      <m:sSubPr>
                        <m:ctrlPr>
                          <a:rPr lang="en-US" altLang="zh-CN" sz="1800" b="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𝐷</m:t>
                        </m:r>
                      </m:e>
                      <m:sub>
                        <m:sSub>
                          <m:sSubPr>
                            <m:ctrlPr>
                              <a:rPr lang="en-US" altLang="zh-CN" sz="1800" b="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𝑖</m:t>
                            </m:r>
                          </m:e>
                          <m:sub>
                            <m:r>
                              <a:rPr lang="en-US" altLang="zh-CN" sz="1800" b="0" i="1" smtClean="0">
                                <a:latin typeface="Cambria Math" panose="02040503050406030204" pitchFamily="18" charset="0"/>
                                <a:ea typeface="宋体" panose="02010600030101010101" pitchFamily="2" charset="-122"/>
                              </a:rPr>
                              <m:t>𝑘</m:t>
                            </m:r>
                          </m:sub>
                        </m:sSub>
                      </m:sub>
                    </m:sSub>
                    <m:r>
                      <a:rPr lang="en-US" altLang="zh-CN" sz="1800" b="0" i="1" smtClean="0">
                        <a:latin typeface="Cambria Math" panose="02040503050406030204" pitchFamily="18" charset="0"/>
                        <a:ea typeface="宋体" panose="02010600030101010101" pitchFamily="2" charset="-122"/>
                      </a:rPr>
                      <m:t>→</m:t>
                    </m:r>
                    <m:sSup>
                      <m:sSupPr>
                        <m:ctrlPr>
                          <a:rPr lang="en-US" altLang="zh-CN" sz="1800" b="0" i="1" smtClean="0">
                            <a:latin typeface="Cambria Math" panose="02040503050406030204" pitchFamily="18" charset="0"/>
                            <a:ea typeface="宋体" panose="02010600030101010101" pitchFamily="2" charset="-122"/>
                          </a:rPr>
                        </m:ctrlPr>
                      </m:sSupPr>
                      <m:e>
                        <m:d>
                          <m:dPr>
                            <m:begChr m:val="{"/>
                            <m:endChr m:val="}"/>
                            <m:ctrlPr>
                              <a:rPr lang="en-US" altLang="zh-CN" sz="1800" b="0" i="1" smtClean="0">
                                <a:latin typeface="Cambria Math" panose="02040503050406030204" pitchFamily="18" charset="0"/>
                                <a:ea typeface="宋体" panose="02010600030101010101" pitchFamily="2" charset="-122"/>
                              </a:rPr>
                            </m:ctrlPr>
                          </m:dPr>
                          <m:e>
                            <m:sSup>
                              <m:sSupPr>
                                <m:ctrlPr>
                                  <a:rPr lang="en-US" altLang="zh-CN" sz="1800" b="0" i="1" smtClean="0">
                                    <a:latin typeface="Cambria Math" panose="02040503050406030204" pitchFamily="18" charset="0"/>
                                    <a:ea typeface="宋体" panose="02010600030101010101" pitchFamily="2" charset="-122"/>
                                  </a:rPr>
                                </m:ctrlPr>
                              </m:sSupPr>
                              <m:e>
                                <m:r>
                                  <a:rPr lang="en-US" altLang="zh-CN" sz="1800" b="0" i="1" smtClean="0">
                                    <a:latin typeface="Cambria Math" panose="02040503050406030204" pitchFamily="18" charset="0"/>
                                    <a:ea typeface="宋体" panose="02010600030101010101" pitchFamily="2" charset="-122"/>
                                  </a:rPr>
                                  <m:t>𝑅</m:t>
                                </m:r>
                              </m:e>
                              <m:sup>
                                <m:r>
                                  <a:rPr lang="en-US" altLang="zh-CN" sz="1800" b="0" i="1" smtClean="0">
                                    <a:latin typeface="Cambria Math" panose="02040503050406030204" pitchFamily="18" charset="0"/>
                                    <a:ea typeface="宋体" panose="02010600030101010101" pitchFamily="2" charset="-122"/>
                                  </a:rPr>
                                  <m:t>+</m:t>
                                </m:r>
                              </m:sup>
                            </m:sSup>
                            <m:r>
                              <a:rPr lang="en-US" altLang="zh-CN" sz="1800" b="0" i="1" smtClean="0">
                                <a:latin typeface="Cambria Math" panose="02040503050406030204" pitchFamily="18" charset="0"/>
                                <a:ea typeface="宋体" panose="02010600030101010101" pitchFamily="2" charset="-122"/>
                              </a:rPr>
                              <m:t>∪</m:t>
                            </m:r>
                            <m:d>
                              <m:dPr>
                                <m:begChr m:val="{"/>
                                <m:endChr m:val="}"/>
                                <m:ctrlPr>
                                  <a:rPr lang="en-US" altLang="zh-CN" sz="1800" b="0" i="1" smtClean="0">
                                    <a:latin typeface="Cambria Math" panose="02040503050406030204" pitchFamily="18" charset="0"/>
                                    <a:ea typeface="宋体" panose="02010600030101010101" pitchFamily="2" charset="-122"/>
                                  </a:rPr>
                                </m:ctrlPr>
                              </m:dPr>
                              <m:e>
                                <m:r>
                                  <a:rPr lang="en-US" altLang="zh-CN" sz="1800" b="0" i="1" smtClean="0">
                                    <a:latin typeface="Cambria Math" panose="02040503050406030204" pitchFamily="18" charset="0"/>
                                    <a:ea typeface="宋体" panose="02010600030101010101" pitchFamily="2" charset="-122"/>
                                  </a:rPr>
                                  <m:t>0</m:t>
                                </m:r>
                              </m:e>
                            </m:d>
                          </m:e>
                        </m:d>
                      </m:e>
                      <m:sup>
                        <m:r>
                          <a:rPr lang="en-US" altLang="zh-CN" sz="1800" b="0" i="1" smtClean="0">
                            <a:latin typeface="Cambria Math" panose="02040503050406030204" pitchFamily="18" charset="0"/>
                            <a:ea typeface="宋体" panose="02010600030101010101" pitchFamily="2" charset="-122"/>
                          </a:rPr>
                          <m:t>𝑘</m:t>
                        </m:r>
                      </m:sup>
                    </m:sSup>
                  </m:oMath>
                </a14:m>
                <a:endParaRPr lang="en-US" altLang="zh-CN" sz="1800" b="0" dirty="0">
                  <a:latin typeface="+mj-lt"/>
                  <a:ea typeface="宋体" panose="02010600030101010101" pitchFamily="2" charset="-122"/>
                </a:endParaRPr>
              </a:p>
              <a:p>
                <a:pPr eaLnBrk="1" hangingPunct="1">
                  <a:defRPr/>
                </a:pPr>
                <a:endParaRPr lang="en-US" altLang="zh-CN" sz="2200" b="0" dirty="0">
                  <a:latin typeface="+mj-lt"/>
                  <a:ea typeface="宋体" panose="02010600030101010101" pitchFamily="2" charset="-122"/>
                </a:endParaRPr>
              </a:p>
              <a:p>
                <a:pPr eaLnBrk="1" hangingPunct="1">
                  <a:defRPr/>
                </a:pPr>
                <a:r>
                  <a:rPr lang="zh-CN" altLang="en-US" sz="2200" b="0" dirty="0">
                    <a:latin typeface="+mj-lt"/>
                    <a:ea typeface="宋体" panose="02010600030101010101" pitchFamily="2" charset="-122"/>
                  </a:rPr>
                  <a:t>通用假设、目标与</a:t>
                </a:r>
                <a:r>
                  <a:rPr lang="en-US" altLang="zh-CN" sz="2200" b="0" dirty="0">
                    <a:latin typeface="+mj-lt"/>
                    <a:ea typeface="宋体" panose="02010600030101010101" pitchFamily="2" charset="-122"/>
                  </a:rPr>
                  <a:t>DCOP</a:t>
                </a:r>
                <a:r>
                  <a:rPr lang="zh-CN" altLang="en-US" sz="2200" b="0" dirty="0">
                    <a:latin typeface="+mj-lt"/>
                    <a:ea typeface="宋体" panose="02010600030101010101" pitchFamily="2" charset="-122"/>
                  </a:rPr>
                  <a:t>相同</a:t>
                </a:r>
                <a:endParaRPr lang="en-US" altLang="zh-CN" sz="1800" dirty="0">
                  <a:latin typeface="+mj-lt"/>
                </a:endParaRPr>
              </a:p>
              <a:p>
                <a:pPr lvl="1" eaLnBrk="1" hangingPunct="1">
                  <a:lnSpc>
                    <a:spcPct val="130000"/>
                  </a:lnSpc>
                  <a:defRPr/>
                </a:pPr>
                <a:endParaRPr lang="en-US" altLang="zh-CN" sz="1800" b="0" dirty="0">
                  <a:latin typeface="+mj-lt"/>
                  <a:ea typeface="宋体" panose="02010600030101010101" pitchFamily="2" charset="-122"/>
                </a:endParaRPr>
              </a:p>
            </p:txBody>
          </p:sp>
        </mc:Choice>
        <mc:Fallback xmlns="">
          <p:sp>
            <p:nvSpPr>
              <p:cNvPr id="23556" name="Rectangle 3"/>
              <p:cNvSpPr>
                <a:spLocks noGrp="1" noRot="1" noChangeAspect="1" noMove="1" noResize="1" noEditPoints="1" noAdjustHandles="1" noChangeArrowheads="1" noChangeShapeType="1" noTextEdit="1"/>
              </p:cNvSpPr>
              <p:nvPr>
                <p:ph idx="1"/>
              </p:nvPr>
            </p:nvSpPr>
            <p:spPr>
              <a:xfrm>
                <a:off x="609600" y="1295400"/>
                <a:ext cx="4343400" cy="5181600"/>
              </a:xfrm>
              <a:blipFill>
                <a:blip r:embed="rId4"/>
                <a:stretch>
                  <a:fillRect l="-1543" t="-1176" r="-842"/>
                </a:stretch>
              </a:blipFill>
            </p:spPr>
            <p:txBody>
              <a:bodyPr/>
              <a:lstStyle/>
              <a:p>
                <a:r>
                  <a:rPr lang="zh-CN" altLang="en-US">
                    <a:noFill/>
                  </a:rPr>
                  <a:t> </a:t>
                </a:r>
              </a:p>
            </p:txBody>
          </p:sp>
        </mc:Fallback>
      </mc:AlternateContent>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677444118"/>
              </p:ext>
            </p:extLst>
          </p:nvPr>
        </p:nvGraphicFramePr>
        <p:xfrm>
          <a:off x="4884738" y="1752600"/>
          <a:ext cx="3770312" cy="1033463"/>
        </p:xfrm>
        <a:graphic>
          <a:graphicData uri="http://schemas.openxmlformats.org/presentationml/2006/ole">
            <mc:AlternateContent xmlns:mc="http://schemas.openxmlformats.org/markup-compatibility/2006">
              <mc:Choice xmlns:v="urn:schemas-microsoft-com:vml" Requires="v">
                <p:oleObj name="AxGlyph" r:id="rId5" imgW="119880" imgH="32760" progId="AxGlyph.Document">
                  <p:embed/>
                </p:oleObj>
              </mc:Choice>
              <mc:Fallback>
                <p:oleObj name="AxGlyph" r:id="rId5" imgW="119880" imgH="32760" progId="AxGlyph.Document">
                  <p:embed/>
                  <p:pic>
                    <p:nvPicPr>
                      <p:cNvPr id="10" name="对象 9"/>
                      <p:cNvPicPr>
                        <a:picLocks noChangeAspect="1" noChangeArrowheads="1"/>
                      </p:cNvPicPr>
                      <p:nvPr/>
                    </p:nvPicPr>
                    <p:blipFill>
                      <a:blip r:embed="rId6"/>
                      <a:srcRect/>
                      <a:stretch>
                        <a:fillRect/>
                      </a:stretch>
                    </p:blipFill>
                    <p:spPr bwMode="auto">
                      <a:xfrm>
                        <a:off x="4884738" y="1752600"/>
                        <a:ext cx="3770312" cy="1033463"/>
                      </a:xfrm>
                      <a:prstGeom prst="rect">
                        <a:avLst/>
                      </a:prstGeom>
                      <a:noFill/>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6037423"/>
              </p:ext>
            </p:extLst>
          </p:nvPr>
        </p:nvGraphicFramePr>
        <p:xfrm>
          <a:off x="5350482" y="3127981"/>
          <a:ext cx="1272162" cy="1048843"/>
        </p:xfrm>
        <a:graphic>
          <a:graphicData uri="http://schemas.openxmlformats.org/drawingml/2006/table">
            <a:tbl>
              <a:tblPr>
                <a:tableStyleId>{616DA210-FB5B-4158-B5E0-FEB733F419BA}</a:tableStyleId>
              </a:tblPr>
              <a:tblGrid>
                <a:gridCol w="424054">
                  <a:extLst>
                    <a:ext uri="{9D8B030D-6E8A-4147-A177-3AD203B41FA5}">
                      <a16:colId xmlns:a16="http://schemas.microsoft.com/office/drawing/2014/main" val="20000"/>
                    </a:ext>
                  </a:extLst>
                </a:gridCol>
                <a:gridCol w="424054">
                  <a:extLst>
                    <a:ext uri="{9D8B030D-6E8A-4147-A177-3AD203B41FA5}">
                      <a16:colId xmlns:a16="http://schemas.microsoft.com/office/drawing/2014/main" val="20001"/>
                    </a:ext>
                  </a:extLst>
                </a:gridCol>
                <a:gridCol w="424054">
                  <a:extLst>
                    <a:ext uri="{9D8B030D-6E8A-4147-A177-3AD203B41FA5}">
                      <a16:colId xmlns:a16="http://schemas.microsoft.com/office/drawing/2014/main" val="20002"/>
                    </a:ext>
                  </a:extLst>
                </a:gridCol>
              </a:tblGrid>
              <a:tr h="512729">
                <a:tc>
                  <a:txBody>
                    <a:bodyPr/>
                    <a:lstStyle/>
                    <a:p>
                      <a:pPr algn="r">
                        <a:spcAft>
                          <a:spcPts val="0"/>
                        </a:spcAft>
                      </a:pPr>
                      <a:r>
                        <a:rPr lang="en-US" sz="1800" b="1" i="1" kern="100" dirty="0">
                          <a:solidFill>
                            <a:schemeClr val="bg1"/>
                          </a:solidFill>
                          <a:effectLst/>
                          <a:latin typeface="Times New Roman" panose="02020603050405020304" pitchFamily="18" charset="0"/>
                          <a:cs typeface="Times New Roman" panose="02020603050405020304" pitchFamily="18" charset="0"/>
                        </a:rPr>
                        <a:t>x</a:t>
                      </a:r>
                      <a:r>
                        <a:rPr lang="en-US" sz="1800" b="1" i="1" kern="100" baseline="-25000" dirty="0">
                          <a:solidFill>
                            <a:schemeClr val="bg1"/>
                          </a:solidFill>
                          <a:effectLst/>
                          <a:latin typeface="Times New Roman" panose="02020603050405020304" pitchFamily="18" charset="0"/>
                          <a:cs typeface="Times New Roman" panose="02020603050405020304" pitchFamily="18" charset="0"/>
                        </a:rPr>
                        <a:t>2</a:t>
                      </a:r>
                      <a:endParaRPr lang="zh-CN" sz="1800" b="1" i="1" kern="100" dirty="0">
                        <a:solidFill>
                          <a:schemeClr val="bg1"/>
                        </a:solidFill>
                        <a:effectLst/>
                        <a:latin typeface="Times New Roman" panose="02020603050405020304" pitchFamily="18" charset="0"/>
                        <a:cs typeface="Times New Roman" panose="02020603050405020304" pitchFamily="18" charset="0"/>
                      </a:endParaRPr>
                    </a:p>
                    <a:p>
                      <a:pPr algn="l">
                        <a:spcAft>
                          <a:spcPts val="0"/>
                        </a:spcAft>
                      </a:pPr>
                      <a:r>
                        <a:rPr lang="en-US" sz="1800" b="1" i="1" kern="100" dirty="0">
                          <a:solidFill>
                            <a:schemeClr val="bg1"/>
                          </a:solidFill>
                          <a:effectLst/>
                          <a:latin typeface="Times New Roman" panose="02020603050405020304" pitchFamily="18" charset="0"/>
                          <a:cs typeface="Times New Roman" panose="02020603050405020304" pitchFamily="18" charset="0"/>
                        </a:rPr>
                        <a:t>x</a:t>
                      </a:r>
                      <a:r>
                        <a:rPr lang="en-US" sz="1800" b="1" i="1" kern="100" baseline="-25000" dirty="0">
                          <a:solidFill>
                            <a:schemeClr val="bg1"/>
                          </a:solidFill>
                          <a:effectLst/>
                          <a:latin typeface="Times New Roman" panose="02020603050405020304" pitchFamily="18" charset="0"/>
                          <a:cs typeface="Times New Roman" panose="02020603050405020304" pitchFamily="18" charset="0"/>
                        </a:rPr>
                        <a:t>1</a:t>
                      </a:r>
                      <a:endParaRPr lang="zh-CN" sz="1800" b="1" i="1" kern="100" baseline="-250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lnTlToBr w="12700" cmpd="sng">
                      <a:noFill/>
                      <a:prstDash val="solid"/>
                    </a:lnTlToBr>
                    <a:solidFill>
                      <a:srgbClr val="C00000"/>
                    </a:solidFill>
                  </a:tcPr>
                </a:tc>
                <a:tc>
                  <a:txBody>
                    <a:bodyPr/>
                    <a:lstStyle/>
                    <a:p>
                      <a:pPr algn="ctr">
                        <a:lnSpc>
                          <a:spcPct val="200000"/>
                        </a:lnSpc>
                        <a:spcAft>
                          <a:spcPts val="0"/>
                        </a:spcAft>
                      </a:pPr>
                      <a:r>
                        <a:rPr lang="en-US" altLang="zh-CN" sz="1600" b="1" kern="100" dirty="0">
                          <a:solidFill>
                            <a:schemeClr val="bg1"/>
                          </a:solidFill>
                          <a:effectLst/>
                          <a:latin typeface="Times New Roman" panose="02020603050405020304" pitchFamily="18" charset="0"/>
                          <a:ea typeface="+mn-ea"/>
                          <a:cs typeface="Times New Roman" panose="02020603050405020304" pitchFamily="18" charset="0"/>
                        </a:rPr>
                        <a:t>0</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tc>
                  <a:txBody>
                    <a:bodyPr/>
                    <a:lstStyle/>
                    <a:p>
                      <a:pPr algn="ctr">
                        <a:lnSpc>
                          <a:spcPct val="200000"/>
                        </a:lnSpc>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1</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extLst>
                  <a:ext uri="{0D108BD9-81ED-4DB2-BD59-A6C34878D82A}">
                    <a16:rowId xmlns:a16="http://schemas.microsoft.com/office/drawing/2014/main" val="10000"/>
                  </a:ext>
                </a:extLst>
              </a:tr>
              <a:tr h="256363">
                <a:tc>
                  <a:txBody>
                    <a:bodyPr/>
                    <a:lstStyle/>
                    <a:p>
                      <a:pPr algn="ctr">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0</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5</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1</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0001"/>
                  </a:ext>
                </a:extLst>
              </a:tr>
              <a:tr h="215484">
                <a:tc>
                  <a:txBody>
                    <a:bodyPr/>
                    <a:lstStyle/>
                    <a:p>
                      <a:pPr algn="ctr">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1</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solidFill>
                      <a:srgbClr val="C00000"/>
                    </a:solidFill>
                  </a:tcP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9</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8</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59724254"/>
              </p:ext>
            </p:extLst>
          </p:nvPr>
        </p:nvGraphicFramePr>
        <p:xfrm>
          <a:off x="7400978" y="3127981"/>
          <a:ext cx="1254072" cy="1056237"/>
        </p:xfrm>
        <a:graphic>
          <a:graphicData uri="http://schemas.openxmlformats.org/drawingml/2006/table">
            <a:tbl>
              <a:tblPr>
                <a:tableStyleId>{616DA210-FB5B-4158-B5E0-FEB733F419BA}</a:tableStyleId>
              </a:tblPr>
              <a:tblGrid>
                <a:gridCol w="418024">
                  <a:extLst>
                    <a:ext uri="{9D8B030D-6E8A-4147-A177-3AD203B41FA5}">
                      <a16:colId xmlns:a16="http://schemas.microsoft.com/office/drawing/2014/main" val="20000"/>
                    </a:ext>
                  </a:extLst>
                </a:gridCol>
                <a:gridCol w="418024">
                  <a:extLst>
                    <a:ext uri="{9D8B030D-6E8A-4147-A177-3AD203B41FA5}">
                      <a16:colId xmlns:a16="http://schemas.microsoft.com/office/drawing/2014/main" val="20001"/>
                    </a:ext>
                  </a:extLst>
                </a:gridCol>
                <a:gridCol w="418024">
                  <a:extLst>
                    <a:ext uri="{9D8B030D-6E8A-4147-A177-3AD203B41FA5}">
                      <a16:colId xmlns:a16="http://schemas.microsoft.com/office/drawing/2014/main" val="20002"/>
                    </a:ext>
                  </a:extLst>
                </a:gridCol>
              </a:tblGrid>
              <a:tr h="551328">
                <a:tc>
                  <a:txBody>
                    <a:bodyPr/>
                    <a:lstStyle/>
                    <a:p>
                      <a:pPr algn="r">
                        <a:spcAft>
                          <a:spcPts val="0"/>
                        </a:spcAft>
                      </a:pPr>
                      <a:r>
                        <a:rPr lang="en-US" sz="1800" b="1" i="1" kern="100" dirty="0">
                          <a:solidFill>
                            <a:schemeClr val="bg1"/>
                          </a:solidFill>
                          <a:effectLst/>
                          <a:latin typeface="Times New Roman" panose="02020603050405020304" pitchFamily="18" charset="0"/>
                          <a:cs typeface="Times New Roman" panose="02020603050405020304" pitchFamily="18" charset="0"/>
                        </a:rPr>
                        <a:t>x</a:t>
                      </a:r>
                      <a:r>
                        <a:rPr lang="en-US" sz="1800" b="1" i="1" kern="100" baseline="-25000" dirty="0">
                          <a:solidFill>
                            <a:schemeClr val="bg1"/>
                          </a:solidFill>
                          <a:effectLst/>
                          <a:latin typeface="Times New Roman" panose="02020603050405020304" pitchFamily="18" charset="0"/>
                          <a:cs typeface="Times New Roman" panose="02020603050405020304" pitchFamily="18" charset="0"/>
                        </a:rPr>
                        <a:t>1</a:t>
                      </a:r>
                      <a:endParaRPr lang="zh-CN" sz="1800" b="1" i="1" kern="100" dirty="0">
                        <a:solidFill>
                          <a:schemeClr val="bg1"/>
                        </a:solidFill>
                        <a:effectLst/>
                        <a:latin typeface="Times New Roman" panose="02020603050405020304" pitchFamily="18" charset="0"/>
                        <a:cs typeface="Times New Roman" panose="02020603050405020304" pitchFamily="18" charset="0"/>
                      </a:endParaRPr>
                    </a:p>
                    <a:p>
                      <a:pPr algn="l">
                        <a:spcAft>
                          <a:spcPts val="0"/>
                        </a:spcAft>
                      </a:pPr>
                      <a:r>
                        <a:rPr lang="en-US" altLang="zh-CN" sz="1800" b="1" i="1" kern="100" baseline="0" dirty="0">
                          <a:solidFill>
                            <a:schemeClr val="bg1"/>
                          </a:solidFill>
                          <a:effectLst/>
                          <a:latin typeface="Times New Roman" panose="02020603050405020304" pitchFamily="18" charset="0"/>
                          <a:cs typeface="Times New Roman" panose="02020603050405020304" pitchFamily="18" charset="0"/>
                        </a:rPr>
                        <a:t>x</a:t>
                      </a:r>
                      <a:r>
                        <a:rPr lang="en-US" sz="1800" b="1" i="1" kern="100" baseline="-25000" dirty="0">
                          <a:solidFill>
                            <a:schemeClr val="bg1"/>
                          </a:solidFill>
                          <a:effectLst/>
                          <a:latin typeface="Times New Roman" panose="02020603050405020304" pitchFamily="18" charset="0"/>
                          <a:cs typeface="Times New Roman" panose="02020603050405020304" pitchFamily="18" charset="0"/>
                        </a:rPr>
                        <a:t>2</a:t>
                      </a:r>
                      <a:endParaRPr lang="zh-CN" sz="1800" b="1" i="1" kern="100" baseline="-250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lnTlToBr w="12700" cmpd="sng">
                      <a:noFill/>
                      <a:prstDash val="solid"/>
                    </a:lnTlToBr>
                    <a:solidFill>
                      <a:srgbClr val="C00000"/>
                    </a:solidFill>
                  </a:tcPr>
                </a:tc>
                <a:tc>
                  <a:txBody>
                    <a:bodyPr/>
                    <a:lstStyle/>
                    <a:p>
                      <a:pPr algn="ctr">
                        <a:lnSpc>
                          <a:spcPct val="200000"/>
                        </a:lnSpc>
                        <a:spcAft>
                          <a:spcPts val="0"/>
                        </a:spcAft>
                      </a:pPr>
                      <a:r>
                        <a:rPr lang="en-US" altLang="zh-CN" sz="1600" b="1" kern="100" dirty="0">
                          <a:solidFill>
                            <a:schemeClr val="bg1"/>
                          </a:solidFill>
                          <a:effectLst/>
                          <a:latin typeface="Times New Roman" panose="02020603050405020304" pitchFamily="18" charset="0"/>
                          <a:ea typeface="+mn-ea"/>
                          <a:cs typeface="Times New Roman" panose="02020603050405020304" pitchFamily="18" charset="0"/>
                        </a:rPr>
                        <a:t>0</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tc>
                  <a:txBody>
                    <a:bodyPr/>
                    <a:lstStyle/>
                    <a:p>
                      <a:pPr algn="ctr">
                        <a:lnSpc>
                          <a:spcPct val="200000"/>
                        </a:lnSpc>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1</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extLst>
                  <a:ext uri="{0D108BD9-81ED-4DB2-BD59-A6C34878D82A}">
                    <a16:rowId xmlns:a16="http://schemas.microsoft.com/office/drawing/2014/main" val="10000"/>
                  </a:ext>
                </a:extLst>
              </a:tr>
              <a:tr h="259874">
                <a:tc>
                  <a:txBody>
                    <a:bodyPr/>
                    <a:lstStyle/>
                    <a:p>
                      <a:pPr algn="ctr">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0</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solidFill>
                      <a:srgbClr val="C00000"/>
                    </a:solidFill>
                  </a:tcP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1</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6</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0001"/>
                  </a:ext>
                </a:extLst>
              </a:tr>
              <a:tr h="245035">
                <a:tc>
                  <a:txBody>
                    <a:bodyPr/>
                    <a:lstStyle/>
                    <a:p>
                      <a:pPr algn="ctr">
                        <a:spcAft>
                          <a:spcPts val="0"/>
                        </a:spcAft>
                      </a:pPr>
                      <a:r>
                        <a:rPr lang="en-US" altLang="zh-CN" sz="1600" b="1" kern="100" dirty="0">
                          <a:solidFill>
                            <a:schemeClr val="bg1"/>
                          </a:solidFill>
                          <a:effectLst/>
                          <a:latin typeface="Times New Roman" panose="02020603050405020304" pitchFamily="18" charset="0"/>
                          <a:cs typeface="Times New Roman" panose="02020603050405020304" pitchFamily="18" charset="0"/>
                        </a:rPr>
                        <a:t>1</a:t>
                      </a:r>
                      <a:endParaRPr lang="zh-CN" sz="1600" b="1" kern="10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solidFill>
                      <a:srgbClr val="C00000"/>
                    </a:solidFill>
                  </a:tcPr>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5</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1400" b="1" kern="100" dirty="0">
                          <a:effectLst/>
                          <a:latin typeface="Times New Roman" panose="02020603050405020304" pitchFamily="18" charset="0"/>
                          <a:cs typeface="Times New Roman" panose="02020603050405020304" pitchFamily="18" charset="0"/>
                        </a:rPr>
                        <a:t>2</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bl>
          </a:graphicData>
        </a:graphic>
      </p:graphicFrame>
      <p:cxnSp>
        <p:nvCxnSpPr>
          <p:cNvPr id="9" name="直接连接符 8"/>
          <p:cNvCxnSpPr/>
          <p:nvPr/>
        </p:nvCxnSpPr>
        <p:spPr>
          <a:xfrm flipH="1">
            <a:off x="5724128" y="2269331"/>
            <a:ext cx="360040" cy="858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13625" y="2276287"/>
            <a:ext cx="250444" cy="851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extLst>
              <p:ext uri="{D42A27DB-BD31-4B8C-83A1-F6EECF244321}">
                <p14:modId xmlns:p14="http://schemas.microsoft.com/office/powerpoint/2010/main" val="2527516277"/>
              </p:ext>
            </p:extLst>
          </p:nvPr>
        </p:nvGraphicFramePr>
        <p:xfrm>
          <a:off x="5350482" y="2628609"/>
          <a:ext cx="409575" cy="460375"/>
        </p:xfrm>
        <a:graphic>
          <a:graphicData uri="http://schemas.openxmlformats.org/presentationml/2006/ole">
            <mc:AlternateContent xmlns:mc="http://schemas.openxmlformats.org/markup-compatibility/2006">
              <mc:Choice xmlns:v="urn:schemas-microsoft-com:vml" Requires="v">
                <p:oleObj name="AxMath" r:id="rId7" imgW="204120" imgH="229680" progId="Equation.AxMath">
                  <p:embed/>
                </p:oleObj>
              </mc:Choice>
              <mc:Fallback>
                <p:oleObj name="AxMath" r:id="rId7" imgW="204120" imgH="229680" progId="Equation.AxMath">
                  <p:embed/>
                  <p:pic>
                    <p:nvPicPr>
                      <p:cNvPr id="13" name="对象 12"/>
                      <p:cNvPicPr/>
                      <p:nvPr/>
                    </p:nvPicPr>
                    <p:blipFill>
                      <a:blip r:embed="rId8"/>
                      <a:stretch>
                        <a:fillRect/>
                      </a:stretch>
                    </p:blipFill>
                    <p:spPr>
                      <a:xfrm>
                        <a:off x="5350482" y="2628609"/>
                        <a:ext cx="409575" cy="460375"/>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08724234"/>
              </p:ext>
            </p:extLst>
          </p:nvPr>
        </p:nvGraphicFramePr>
        <p:xfrm>
          <a:off x="7305662" y="2653409"/>
          <a:ext cx="415925" cy="460375"/>
        </p:xfrm>
        <a:graphic>
          <a:graphicData uri="http://schemas.openxmlformats.org/presentationml/2006/ole">
            <mc:AlternateContent xmlns:mc="http://schemas.openxmlformats.org/markup-compatibility/2006">
              <mc:Choice xmlns:v="urn:schemas-microsoft-com:vml" Requires="v">
                <p:oleObj name="AxMath" r:id="rId9" imgW="207720" imgH="229680" progId="Equation.AxMath">
                  <p:embed/>
                </p:oleObj>
              </mc:Choice>
              <mc:Fallback>
                <p:oleObj name="AxMath" r:id="rId9" imgW="207720" imgH="229680" progId="Equation.AxMath">
                  <p:embed/>
                  <p:pic>
                    <p:nvPicPr>
                      <p:cNvPr id="16" name="对象 15"/>
                      <p:cNvPicPr/>
                      <p:nvPr/>
                    </p:nvPicPr>
                    <p:blipFill>
                      <a:blip r:embed="rId10"/>
                      <a:stretch>
                        <a:fillRect/>
                      </a:stretch>
                    </p:blipFill>
                    <p:spPr>
                      <a:xfrm>
                        <a:off x="7305662" y="2653409"/>
                        <a:ext cx="415925" cy="460375"/>
                      </a:xfrm>
                      <a:prstGeom prst="rect">
                        <a:avLst/>
                      </a:prstGeom>
                    </p:spPr>
                  </p:pic>
                </p:oleObj>
              </mc:Fallback>
            </mc:AlternateContent>
          </a:graphicData>
        </a:graphic>
      </p:graphicFrame>
      <p:grpSp>
        <p:nvGrpSpPr>
          <p:cNvPr id="3" name="组合 2"/>
          <p:cNvGrpSpPr/>
          <p:nvPr/>
        </p:nvGrpSpPr>
        <p:grpSpPr>
          <a:xfrm>
            <a:off x="5867400" y="3651668"/>
            <a:ext cx="2362200" cy="304800"/>
            <a:chOff x="5867400" y="3657600"/>
            <a:chExt cx="2362200" cy="304800"/>
          </a:xfrm>
        </p:grpSpPr>
        <p:sp>
          <p:nvSpPr>
            <p:cNvPr id="2" name="椭圆 1"/>
            <p:cNvSpPr/>
            <p:nvPr/>
          </p:nvSpPr>
          <p:spPr bwMode="auto">
            <a:xfrm>
              <a:off x="5867400" y="3657600"/>
              <a:ext cx="304800" cy="304800"/>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15" name="椭圆 14"/>
            <p:cNvSpPr/>
            <p:nvPr/>
          </p:nvSpPr>
          <p:spPr bwMode="auto">
            <a:xfrm>
              <a:off x="7924800" y="3657600"/>
              <a:ext cx="304800" cy="304800"/>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grpSp>
    </p:spTree>
    <p:extLst>
      <p:ext uri="{BB962C8B-B14F-4D97-AF65-F5344CB8AC3E}">
        <p14:creationId xmlns:p14="http://schemas.microsoft.com/office/powerpoint/2010/main" val="133438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通信结构</a:t>
            </a:r>
            <a:endParaRPr lang="zh-CN" altLang="en-US" sz="2800" dirty="0">
              <a:latin typeface="宋体" panose="02010600030101010101" pitchFamily="2" charset="-122"/>
              <a:ea typeface="宋体" panose="02010600030101010101" pitchFamily="2" charset="-122"/>
            </a:endParaRPr>
          </a:p>
        </p:txBody>
      </p:sp>
      <p:sp>
        <p:nvSpPr>
          <p:cNvPr id="23556" name="Rectangle 3"/>
          <p:cNvSpPr>
            <a:spLocks noGrp="1" noChangeArrowheads="1"/>
          </p:cNvSpPr>
          <p:nvPr>
            <p:ph idx="1"/>
          </p:nvPr>
        </p:nvSpPr>
        <p:spPr>
          <a:xfrm>
            <a:off x="609600" y="1295400"/>
            <a:ext cx="8001000" cy="5181600"/>
          </a:xfrm>
        </p:spPr>
        <p:txBody>
          <a:bodyPr/>
          <a:lstStyle/>
          <a:p>
            <a:pPr eaLnBrk="1" hangingPunct="1">
              <a:lnSpc>
                <a:spcPct val="130000"/>
              </a:lnSpc>
              <a:defRPr/>
            </a:pPr>
            <a:r>
              <a:rPr lang="zh-CN" altLang="en-US" sz="2000" b="0" dirty="0">
                <a:latin typeface="+mj-lt"/>
                <a:ea typeface="宋体" panose="02010600030101010101" pitchFamily="2" charset="-122"/>
              </a:rPr>
              <a:t>通信结构（</a:t>
            </a:r>
            <a:r>
              <a:rPr lang="en-US" altLang="zh-CN" sz="2000" b="0" dirty="0">
                <a:latin typeface="+mj-lt"/>
                <a:ea typeface="宋体" panose="02010600030101010101" pitchFamily="2" charset="-122"/>
              </a:rPr>
              <a:t>Communication Structure</a:t>
            </a:r>
            <a:r>
              <a:rPr lang="zh-CN" altLang="en-US" sz="2000" b="0" dirty="0">
                <a:latin typeface="+mj-lt"/>
                <a:ea typeface="宋体" panose="02010600030101010101" pitchFamily="2" charset="-122"/>
              </a:rPr>
              <a:t>）</a:t>
            </a:r>
            <a:endParaRPr lang="en-US" altLang="zh-CN" sz="2000" b="0" dirty="0">
              <a:latin typeface="+mj-lt"/>
              <a:ea typeface="宋体" panose="02010600030101010101" pitchFamily="2" charset="-122"/>
            </a:endParaRPr>
          </a:p>
          <a:p>
            <a:pPr lvl="1" eaLnBrk="1" hangingPunct="1">
              <a:lnSpc>
                <a:spcPct val="130000"/>
              </a:lnSpc>
              <a:defRPr/>
            </a:pPr>
            <a:r>
              <a:rPr lang="zh-CN" altLang="en-US" sz="1800" dirty="0">
                <a:latin typeface="+mj-lt"/>
              </a:rPr>
              <a:t>对问题解空间的</a:t>
            </a:r>
            <a:r>
              <a:rPr lang="zh-CN" altLang="en-US" sz="1800" b="1" u="sng" dirty="0">
                <a:latin typeface="+mj-lt"/>
              </a:rPr>
              <a:t>有序组织</a:t>
            </a:r>
            <a:r>
              <a:rPr lang="zh-CN" altLang="en-US" sz="1800" dirty="0">
                <a:latin typeface="+mj-lt"/>
              </a:rPr>
              <a:t>，让算法可以</a:t>
            </a:r>
            <a:r>
              <a:rPr lang="zh-CN" altLang="en-US" sz="1800" b="1" u="sng" dirty="0">
                <a:latin typeface="+mj-lt"/>
              </a:rPr>
              <a:t>不重、不漏</a:t>
            </a:r>
            <a:r>
              <a:rPr lang="zh-CN" altLang="en-US" sz="1800" dirty="0">
                <a:latin typeface="+mj-lt"/>
              </a:rPr>
              <a:t>地枚举所有可能的组合</a:t>
            </a:r>
            <a:endParaRPr lang="en-US" altLang="zh-CN" sz="1800" dirty="0">
              <a:latin typeface="+mj-lt"/>
              <a:ea typeface="宋体" panose="02010600030101010101" pitchFamily="2" charset="-122"/>
            </a:endParaRPr>
          </a:p>
          <a:p>
            <a:pPr lvl="1" eaLnBrk="1" hangingPunct="1">
              <a:lnSpc>
                <a:spcPct val="130000"/>
              </a:lnSpc>
              <a:defRPr/>
            </a:pPr>
            <a:r>
              <a:rPr lang="en-US" altLang="zh-CN" sz="1800" b="0" dirty="0">
                <a:latin typeface="+mj-lt"/>
                <a:ea typeface="宋体" panose="02010600030101010101" pitchFamily="2" charset="-122"/>
              </a:rPr>
              <a:t>Agent</a:t>
            </a:r>
            <a:r>
              <a:rPr lang="zh-CN" altLang="en-US" sz="1800" b="0" dirty="0">
                <a:latin typeface="+mj-lt"/>
                <a:ea typeface="宋体" panose="02010600030101010101" pitchFamily="2" charset="-122"/>
              </a:rPr>
              <a:t>的有序排列，规定了各个消息流动的方向</a:t>
            </a:r>
            <a:endParaRPr lang="en-US" altLang="zh-CN" sz="1800" b="0" dirty="0">
              <a:latin typeface="+mj-lt"/>
              <a:ea typeface="宋体" panose="02010600030101010101" pitchFamily="2" charset="-122"/>
            </a:endParaRPr>
          </a:p>
          <a:p>
            <a:pPr lvl="1" eaLnBrk="1" hangingPunct="1">
              <a:lnSpc>
                <a:spcPct val="130000"/>
              </a:lnSpc>
              <a:defRPr/>
            </a:pPr>
            <a:r>
              <a:rPr lang="zh-CN" altLang="en-US" sz="1800" dirty="0">
                <a:latin typeface="+mj-lt"/>
              </a:rPr>
              <a:t>链式通信结构：完全不考虑问题的拓扑结构，简单但并发性差</a:t>
            </a:r>
            <a:endParaRPr lang="en-US" altLang="zh-CN" sz="1800" dirty="0">
              <a:latin typeface="+mj-lt"/>
            </a:endParaRPr>
          </a:p>
          <a:p>
            <a:pPr lvl="1" eaLnBrk="1" hangingPunct="1">
              <a:lnSpc>
                <a:spcPct val="130000"/>
              </a:lnSpc>
              <a:defRPr/>
            </a:pPr>
            <a:r>
              <a:rPr lang="zh-CN" altLang="en-US" sz="1800" b="1" u="sng" dirty="0">
                <a:latin typeface="+mj-lt"/>
                <a:ea typeface="宋体" panose="02010600030101010101" pitchFamily="2" charset="-122"/>
              </a:rPr>
              <a:t>基于伪树的通信结构</a:t>
            </a:r>
            <a:r>
              <a:rPr lang="zh-CN" altLang="en-US" sz="1800" b="0" dirty="0">
                <a:latin typeface="+mj-lt"/>
                <a:ea typeface="宋体" panose="02010600030101010101" pitchFamily="2" charset="-122"/>
              </a:rPr>
              <a:t>：利用</a:t>
            </a:r>
            <a:r>
              <a:rPr lang="en-US" altLang="zh-CN" sz="1800" b="0" dirty="0">
                <a:latin typeface="+mj-lt"/>
                <a:ea typeface="宋体" panose="02010600030101010101" pitchFamily="2" charset="-122"/>
              </a:rPr>
              <a:t>DFS</a:t>
            </a:r>
            <a:r>
              <a:rPr lang="zh-CN" altLang="en-US" sz="1800" b="0" dirty="0">
                <a:latin typeface="+mj-lt"/>
                <a:ea typeface="宋体" panose="02010600030101010101" pitchFamily="2" charset="-122"/>
              </a:rPr>
              <a:t>伪树构造通信结构，具有较强并发性</a:t>
            </a:r>
            <a:endParaRPr lang="en-US" altLang="zh-CN" sz="1800" b="0" dirty="0">
              <a:latin typeface="+mj-lt"/>
              <a:ea typeface="宋体" panose="02010600030101010101" pitchFamily="2" charset="-122"/>
            </a:endParaRPr>
          </a:p>
          <a:p>
            <a:pPr lvl="1" eaLnBrk="1" hangingPunct="1">
              <a:lnSpc>
                <a:spcPct val="130000"/>
              </a:lnSpc>
              <a:defRPr/>
            </a:pPr>
            <a:endParaRPr lang="en-US" altLang="zh-CN" sz="1800" b="0" dirty="0">
              <a:latin typeface="+mj-lt"/>
              <a:ea typeface="宋体" panose="02010600030101010101" pitchFamily="2" charset="-122"/>
            </a:endParaRPr>
          </a:p>
          <a:p>
            <a:pPr lvl="1" eaLnBrk="1" hangingPunct="1">
              <a:lnSpc>
                <a:spcPct val="130000"/>
              </a:lnSpc>
              <a:defRPr/>
            </a:pPr>
            <a:endParaRPr lang="en-US" altLang="zh-CN" sz="1800" b="0" dirty="0">
              <a:latin typeface="+mj-lt"/>
              <a:ea typeface="宋体" panose="02010600030101010101" pitchFamily="2" charset="-122"/>
            </a:endParaRPr>
          </a:p>
        </p:txBody>
      </p:sp>
      <p:sp>
        <p:nvSpPr>
          <p:cNvPr id="2" name="Rectangle 2"/>
          <p:cNvSpPr>
            <a:spLocks noChangeArrowheads="1"/>
          </p:cNvSpPr>
          <p:nvPr/>
        </p:nvSpPr>
        <p:spPr bwMode="auto">
          <a:xfrm>
            <a:off x="6032500" y="128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组合 14"/>
          <p:cNvGrpSpPr/>
          <p:nvPr/>
        </p:nvGrpSpPr>
        <p:grpSpPr>
          <a:xfrm>
            <a:off x="1371600" y="3805907"/>
            <a:ext cx="6153150" cy="2508519"/>
            <a:chOff x="1371600" y="3805907"/>
            <a:chExt cx="6153150" cy="2508519"/>
          </a:xfrm>
        </p:grpSpPr>
        <p:graphicFrame>
          <p:nvGraphicFramePr>
            <p:cNvPr id="9" name="对象 8"/>
            <p:cNvGraphicFramePr>
              <a:graphicFrameLocks noChangeAspect="1"/>
            </p:cNvGraphicFramePr>
            <p:nvPr>
              <p:extLst>
                <p:ext uri="{D42A27DB-BD31-4B8C-83A1-F6EECF244321}">
                  <p14:modId xmlns:p14="http://schemas.microsoft.com/office/powerpoint/2010/main" val="2250919561"/>
                </p:ext>
              </p:extLst>
            </p:nvPr>
          </p:nvGraphicFramePr>
          <p:xfrm>
            <a:off x="5238750" y="3805907"/>
            <a:ext cx="2286000" cy="2139187"/>
          </p:xfrm>
          <a:graphic>
            <a:graphicData uri="http://schemas.openxmlformats.org/presentationml/2006/ole">
              <mc:AlternateContent xmlns:mc="http://schemas.openxmlformats.org/markup-compatibility/2006">
                <mc:Choice xmlns:v="urn:schemas-microsoft-com:vml" Requires="v">
                  <p:oleObj name="AxGlyph" r:id="rId3" imgW="115560" imgH="108720" progId="AxGlyph.Document">
                    <p:embed/>
                  </p:oleObj>
                </mc:Choice>
                <mc:Fallback>
                  <p:oleObj name="AxGlyph" r:id="rId3" imgW="115560" imgH="108720" progId="AxGlyph.Document">
                    <p:embed/>
                    <p:pic>
                      <p:nvPicPr>
                        <p:cNvPr id="9" name="对象 8"/>
                        <p:cNvPicPr>
                          <a:picLocks noChangeAspect="1" noChangeArrowheads="1"/>
                        </p:cNvPicPr>
                        <p:nvPr/>
                      </p:nvPicPr>
                      <p:blipFill>
                        <a:blip r:embed="rId4"/>
                        <a:srcRect/>
                        <a:stretch>
                          <a:fillRect/>
                        </a:stretch>
                      </p:blipFill>
                      <p:spPr bwMode="auto">
                        <a:xfrm>
                          <a:off x="5238750" y="3805907"/>
                          <a:ext cx="2286000" cy="2139187"/>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190866211"/>
                </p:ext>
              </p:extLst>
            </p:nvPr>
          </p:nvGraphicFramePr>
          <p:xfrm>
            <a:off x="1371600" y="3886200"/>
            <a:ext cx="2133600" cy="2058894"/>
          </p:xfrm>
          <a:graphic>
            <a:graphicData uri="http://schemas.openxmlformats.org/presentationml/2006/ole">
              <mc:AlternateContent xmlns:mc="http://schemas.openxmlformats.org/markup-compatibility/2006">
                <mc:Choice xmlns:v="urn:schemas-microsoft-com:vml" Requires="v">
                  <p:oleObj name="AxGlyph" r:id="rId5" imgW="97560" imgH="105480" progId="AxGlyph.Document">
                    <p:embed/>
                  </p:oleObj>
                </mc:Choice>
                <mc:Fallback>
                  <p:oleObj name="AxGlyph" r:id="rId5" imgW="97560" imgH="105480" progId="AxGlyph.Document">
                    <p:embed/>
                    <p:pic>
                      <p:nvPicPr>
                        <p:cNvPr id="12" name="对象 11"/>
                        <p:cNvPicPr>
                          <a:picLocks noChangeAspect="1" noChangeArrowheads="1"/>
                        </p:cNvPicPr>
                        <p:nvPr/>
                      </p:nvPicPr>
                      <p:blipFill>
                        <a:blip r:embed="rId6"/>
                        <a:srcRect/>
                        <a:stretch>
                          <a:fillRect/>
                        </a:stretch>
                      </p:blipFill>
                      <p:spPr bwMode="auto">
                        <a:xfrm>
                          <a:off x="1371600" y="3886200"/>
                          <a:ext cx="2133600" cy="2058894"/>
                        </a:xfrm>
                        <a:prstGeom prst="rect">
                          <a:avLst/>
                        </a:prstGeom>
                        <a:noFill/>
                      </p:spPr>
                    </p:pic>
                  </p:oleObj>
                </mc:Fallback>
              </mc:AlternateContent>
            </a:graphicData>
          </a:graphic>
        </p:graphicFrame>
        <p:sp>
          <p:nvSpPr>
            <p:cNvPr id="13" name="文本框 12"/>
            <p:cNvSpPr txBox="1"/>
            <p:nvPr/>
          </p:nvSpPr>
          <p:spPr>
            <a:xfrm>
              <a:off x="2019300" y="5945094"/>
              <a:ext cx="1600200" cy="369332"/>
            </a:xfrm>
            <a:prstGeom prst="rect">
              <a:avLst/>
            </a:prstGeom>
            <a:noFill/>
          </p:spPr>
          <p:txBody>
            <a:bodyPr wrap="square" rtlCol="0">
              <a:spAutoFit/>
            </a:bodyPr>
            <a:lstStyle/>
            <a:p>
              <a:r>
                <a:rPr lang="zh-CN" altLang="en-US" dirty="0"/>
                <a:t>约束图</a:t>
              </a:r>
            </a:p>
          </p:txBody>
        </p:sp>
        <p:sp>
          <p:nvSpPr>
            <p:cNvPr id="17" name="下箭头 16"/>
            <p:cNvSpPr/>
            <p:nvPr/>
          </p:nvSpPr>
          <p:spPr bwMode="auto">
            <a:xfrm rot="16200000">
              <a:off x="4000500" y="4380200"/>
              <a:ext cx="304800" cy="685800"/>
            </a:xfrm>
            <a:prstGeom prst="downArrow">
              <a:avLst/>
            </a:prstGeom>
            <a:solidFill>
              <a:srgbClr val="CC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Verdana" pitchFamily="34" charset="0"/>
                <a:ea typeface="宋体" pitchFamily="2" charset="-122"/>
              </a:endParaRPr>
            </a:p>
          </p:txBody>
        </p:sp>
        <p:sp>
          <p:nvSpPr>
            <p:cNvPr id="18" name="文本框 17"/>
            <p:cNvSpPr txBox="1"/>
            <p:nvPr/>
          </p:nvSpPr>
          <p:spPr>
            <a:xfrm>
              <a:off x="5791200" y="5945094"/>
              <a:ext cx="1600200" cy="369332"/>
            </a:xfrm>
            <a:prstGeom prst="rect">
              <a:avLst/>
            </a:prstGeom>
            <a:noFill/>
          </p:spPr>
          <p:txBody>
            <a:bodyPr wrap="square" rtlCol="0">
              <a:spAutoFit/>
            </a:bodyPr>
            <a:lstStyle/>
            <a:p>
              <a:r>
                <a:rPr lang="en-US" altLang="zh-CN" dirty="0">
                  <a:latin typeface="+mj-lt"/>
                </a:rPr>
                <a:t>DFS</a:t>
              </a:r>
              <a:r>
                <a:rPr lang="zh-CN" altLang="en-US" dirty="0"/>
                <a:t>伪树</a:t>
              </a:r>
            </a:p>
          </p:txBody>
        </p:sp>
      </p:grpSp>
    </p:spTree>
    <p:extLst>
      <p:ext uri="{BB962C8B-B14F-4D97-AF65-F5344CB8AC3E}">
        <p14:creationId xmlns:p14="http://schemas.microsoft.com/office/powerpoint/2010/main" val="335802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latin typeface="宋体" panose="02010600030101010101" pitchFamily="2" charset="-122"/>
                <a:ea typeface="宋体" panose="02010600030101010101" pitchFamily="2" charset="-122"/>
              </a:rPr>
              <a:t>分布式约束优化问题求解算法</a:t>
            </a:r>
          </a:p>
        </p:txBody>
      </p:sp>
      <p:pic>
        <p:nvPicPr>
          <p:cNvPr id="18" name="图片 17"/>
          <p:cNvPicPr>
            <a:picLocks noChangeAspect="1"/>
          </p:cNvPicPr>
          <p:nvPr/>
        </p:nvPicPr>
        <p:blipFill>
          <a:blip r:embed="rId3"/>
          <a:stretch>
            <a:fillRect/>
          </a:stretch>
        </p:blipFill>
        <p:spPr>
          <a:xfrm>
            <a:off x="116057" y="1371600"/>
            <a:ext cx="9064286" cy="5040000"/>
          </a:xfrm>
          <a:prstGeom prst="rect">
            <a:avLst/>
          </a:prstGeom>
        </p:spPr>
      </p:pic>
      <p:sp>
        <p:nvSpPr>
          <p:cNvPr id="4" name="文本框 3"/>
          <p:cNvSpPr txBox="1"/>
          <p:nvPr/>
        </p:nvSpPr>
        <p:spPr>
          <a:xfrm>
            <a:off x="0" y="6589882"/>
            <a:ext cx="7814960" cy="246221"/>
          </a:xfrm>
          <a:prstGeom prst="rect">
            <a:avLst/>
          </a:prstGeom>
          <a:noFill/>
        </p:spPr>
        <p:txBody>
          <a:bodyPr wrap="none" rtlCol="0">
            <a:spAutoFit/>
          </a:bodyPr>
          <a:lstStyle/>
          <a:p>
            <a:r>
              <a:rPr lang="en-US" altLang="zh-CN" sz="1000" b="0" dirty="0" err="1">
                <a:latin typeface="宋体" panose="02010600030101010101" pitchFamily="2" charset="-122"/>
              </a:rPr>
              <a:t>Fiorettoa</a:t>
            </a:r>
            <a:r>
              <a:rPr lang="en-US" altLang="zh-CN" sz="1000" b="0" dirty="0">
                <a:latin typeface="宋体" panose="02010600030101010101" pitchFamily="2" charset="-122"/>
              </a:rPr>
              <a:t> F et.al, Distributed constraint optimization problems and applications: a survey[J]. JAIR, 2018, 61: 623-698.</a:t>
            </a:r>
            <a:endParaRPr lang="zh-CN" altLang="en-US" sz="1000" dirty="0"/>
          </a:p>
        </p:txBody>
      </p:sp>
    </p:spTree>
    <p:extLst>
      <p:ext uri="{BB962C8B-B14F-4D97-AF65-F5344CB8AC3E}">
        <p14:creationId xmlns:p14="http://schemas.microsoft.com/office/powerpoint/2010/main" val="421363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800" dirty="0">
                <a:latin typeface="宋体" panose="02010600030101010101" pitchFamily="2" charset="-122"/>
                <a:ea typeface="宋体" panose="02010600030101010101" pitchFamily="2" charset="-122"/>
              </a:rPr>
              <a:t>非对称分布式约束优化问题求解算法</a:t>
            </a:r>
          </a:p>
        </p:txBody>
      </p:sp>
      <p:pic>
        <p:nvPicPr>
          <p:cNvPr id="4" name="图片 3"/>
          <p:cNvPicPr>
            <a:picLocks noChangeAspect="1"/>
          </p:cNvPicPr>
          <p:nvPr/>
        </p:nvPicPr>
        <p:blipFill>
          <a:blip r:embed="rId3"/>
          <a:stretch>
            <a:fillRect/>
          </a:stretch>
        </p:blipFill>
        <p:spPr>
          <a:xfrm>
            <a:off x="142846" y="1676400"/>
            <a:ext cx="8924954" cy="4392720"/>
          </a:xfrm>
          <a:prstGeom prst="rect">
            <a:avLst/>
          </a:prstGeom>
        </p:spPr>
      </p:pic>
      <p:sp>
        <p:nvSpPr>
          <p:cNvPr id="5" name="文本框 4"/>
          <p:cNvSpPr txBox="1"/>
          <p:nvPr/>
        </p:nvSpPr>
        <p:spPr>
          <a:xfrm>
            <a:off x="21021" y="6609151"/>
            <a:ext cx="8301183" cy="246221"/>
          </a:xfrm>
          <a:prstGeom prst="rect">
            <a:avLst/>
          </a:prstGeom>
          <a:noFill/>
        </p:spPr>
        <p:txBody>
          <a:bodyPr wrap="none" rtlCol="0">
            <a:spAutoFit/>
          </a:bodyPr>
          <a:lstStyle/>
          <a:p>
            <a:pPr lvl="0" algn="just">
              <a:spcAft>
                <a:spcPts val="0"/>
              </a:spcAft>
              <a:buSzPts val="900"/>
            </a:pPr>
            <a:r>
              <a:rPr lang="en-US" altLang="zh-CN" sz="1000" kern="100" dirty="0" err="1">
                <a:latin typeface="Times New Roman" panose="02020603050405020304" pitchFamily="18" charset="0"/>
              </a:rPr>
              <a:t>Grinshpoun</a:t>
            </a:r>
            <a:r>
              <a:rPr lang="en-US" altLang="zh-CN" sz="1000" kern="100" dirty="0">
                <a:latin typeface="Times New Roman" panose="02020603050405020304" pitchFamily="18" charset="0"/>
              </a:rPr>
              <a:t> T, et al. Privacy preserving region optimal algorithms for symmetric and asymmetric DCOPs[J]. </a:t>
            </a:r>
            <a:r>
              <a:rPr lang="en-US" altLang="zh-CN" sz="1000" i="1" kern="100" dirty="0">
                <a:latin typeface="Times New Roman" panose="02020603050405020304" pitchFamily="18" charset="0"/>
              </a:rPr>
              <a:t>Artificial Intelligence</a:t>
            </a:r>
            <a:r>
              <a:rPr lang="en-US" altLang="zh-CN" sz="1000" kern="100" dirty="0">
                <a:latin typeface="Times New Roman" panose="02020603050405020304" pitchFamily="18" charset="0"/>
              </a:rPr>
              <a:t>, 2019, 266: 27-50.</a:t>
            </a:r>
            <a:endParaRPr lang="zh-CN" altLang="zh-CN" sz="1100" kern="100" dirty="0">
              <a:latin typeface="Times New Roman" panose="02020603050405020304" pitchFamily="18" charset="0"/>
            </a:endParaRPr>
          </a:p>
        </p:txBody>
      </p:sp>
    </p:spTree>
    <p:extLst>
      <p:ext uri="{BB962C8B-B14F-4D97-AF65-F5344CB8AC3E}">
        <p14:creationId xmlns:p14="http://schemas.microsoft.com/office/powerpoint/2010/main" val="16459502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华文楷体"/>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21132</TotalTime>
  <Words>5980</Words>
  <Application>Microsoft Office PowerPoint</Application>
  <PresentationFormat>全屏显示(4:3)</PresentationFormat>
  <Paragraphs>529</Paragraphs>
  <Slides>52</Slides>
  <Notes>44</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2</vt:i4>
      </vt:variant>
      <vt:variant>
        <vt:lpstr>幻灯片标题</vt:lpstr>
      </vt:variant>
      <vt:variant>
        <vt:i4>52</vt:i4>
      </vt:variant>
    </vt:vector>
  </HeadingPairs>
  <TitlesOfParts>
    <vt:vector size="70" baseType="lpstr">
      <vt:lpstr>等线</vt:lpstr>
      <vt:lpstr>等线 Light</vt:lpstr>
      <vt:lpstr>华文楷体</vt:lpstr>
      <vt:lpstr>华文行楷</vt:lpstr>
      <vt:lpstr>宋体</vt:lpstr>
      <vt:lpstr>微软雅黑</vt:lpstr>
      <vt:lpstr>Arial</vt:lpstr>
      <vt:lpstr>Britannic Bold</vt:lpstr>
      <vt:lpstr>Calibri</vt:lpstr>
      <vt:lpstr>Cambria Math</vt:lpstr>
      <vt:lpstr>Times New Roman</vt:lpstr>
      <vt:lpstr>Verdana</vt:lpstr>
      <vt:lpstr>Wingdings</vt:lpstr>
      <vt:lpstr>Profile</vt:lpstr>
      <vt:lpstr>1_自定义设计方案</vt:lpstr>
      <vt:lpstr>自定义设计方案</vt:lpstr>
      <vt:lpstr>AxMath</vt:lpstr>
      <vt:lpstr>AxGlyph</vt:lpstr>
      <vt:lpstr>分布式约束优化问题完备求解算法研究</vt:lpstr>
      <vt:lpstr>主要内容 </vt:lpstr>
      <vt:lpstr>分布式约束优化问题</vt:lpstr>
      <vt:lpstr>分布式约束优化问题 (DCOP) </vt:lpstr>
      <vt:lpstr>非对称分布式约束优化问题 </vt:lpstr>
      <vt:lpstr>非对称分布式约束优化问题 (ADCOP)</vt:lpstr>
      <vt:lpstr>通信结构</vt:lpstr>
      <vt:lpstr>分布式约束优化问题求解算法</vt:lpstr>
      <vt:lpstr>非对称分布式约束优化问题求解算法</vt:lpstr>
      <vt:lpstr>论文工作概述</vt:lpstr>
      <vt:lpstr>论文工作概述</vt:lpstr>
      <vt:lpstr>PowerPoint 演示文稿</vt:lpstr>
      <vt:lpstr>PowerPoint 演示文稿</vt:lpstr>
      <vt:lpstr>PowerPoint 演示文稿</vt:lpstr>
      <vt:lpstr>研究点1：基于搜索-推理混合的非对称分布式约束优化求解算法∗</vt:lpstr>
      <vt:lpstr>基于搜索-推理混合的非对称分布式约束优化求解算法(PT-ISABB)</vt:lpstr>
      <vt:lpstr>基于搜索-推理混合的非对称分布式约束优化求解算法(PT-ISABB)</vt:lpstr>
      <vt:lpstr>基于搜索-推理混合的非对称分布式约束优化求解算法(PT-ISABB)</vt:lpstr>
      <vt:lpstr>理论证明与复杂性分析</vt:lpstr>
      <vt:lpstr>实验评估</vt:lpstr>
      <vt:lpstr>实验评估 – 不同Agent数</vt:lpstr>
      <vt:lpstr>实验评估 – 不同密度</vt:lpstr>
      <vt:lpstr>实验评估 – 不同紧度</vt:lpstr>
      <vt:lpstr>实验评估 – 隐私泄露比</vt:lpstr>
      <vt:lpstr>研究点2：基于推理的非对称分布式约束优化求解算法∗</vt:lpstr>
      <vt:lpstr>基于推理的非对称分布式约束优化求解算法(AsymDPOP)</vt:lpstr>
      <vt:lpstr>基于推理的非对称分布式约束优化求解算法(AsymDPOP)</vt:lpstr>
      <vt:lpstr>基于推理的非对称分布式约束优化求解算法(AsymDPOP)</vt:lpstr>
      <vt:lpstr>基于推理的非对称分布式约束优化求解算法(AsymDPOP)</vt:lpstr>
      <vt:lpstr>基于推理的非对称分布式约束优化求解算法(AsymDPOP)</vt:lpstr>
      <vt:lpstr>基于推理的非对称分布式约束优化求解算法(AsymDPOP)</vt:lpstr>
      <vt:lpstr>理论证明与复杂性分析</vt:lpstr>
      <vt:lpstr>实验评估</vt:lpstr>
      <vt:lpstr>实验评估 – 不同Agent数</vt:lpstr>
      <vt:lpstr>实验评估 – 不同密度</vt:lpstr>
      <vt:lpstr>实验评估 – 不同值域</vt:lpstr>
      <vt:lpstr>实验评估 – 最大推理维度</vt:lpstr>
      <vt:lpstr>实验评估 – 隐私泄露比</vt:lpstr>
      <vt:lpstr>研究点3：基于搜索-推理深度混合的分布式约束优化求解算法</vt:lpstr>
      <vt:lpstr>基于搜索-推理深度混合的分布式约束优化求解算法</vt:lpstr>
      <vt:lpstr>基于搜索-推理深度混合的分布式约束优化求解算法</vt:lpstr>
      <vt:lpstr>理论证明与复杂性分析</vt:lpstr>
      <vt:lpstr>PowerPoint 演示文稿</vt:lpstr>
      <vt:lpstr>研究点4：基于搜索完备求解算法的缓存机制</vt:lpstr>
      <vt:lpstr>理论证明</vt:lpstr>
      <vt:lpstr>实验评估</vt:lpstr>
      <vt:lpstr>实验评估 – 不同Agent数</vt:lpstr>
      <vt:lpstr>实验评估 – 不同密度</vt:lpstr>
      <vt:lpstr>研究创新之处</vt:lpstr>
      <vt:lpstr>拟解决的关键科学问题</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Yanchen Deng</dc:creator>
  <cp:lastModifiedBy> </cp:lastModifiedBy>
  <cp:revision>1358</cp:revision>
  <cp:lastPrinted>1601-01-01T00:00:00Z</cp:lastPrinted>
  <dcterms:created xsi:type="dcterms:W3CDTF">1601-01-01T00:00:00Z</dcterms:created>
  <dcterms:modified xsi:type="dcterms:W3CDTF">2021-08-16T03:01:59Z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