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9" r:id="rId3"/>
    <p:sldId id="258" r:id="rId4"/>
    <p:sldId id="260" r:id="rId5"/>
    <p:sldId id="268" r:id="rId6"/>
    <p:sldId id="262" r:id="rId7"/>
    <p:sldId id="261" r:id="rId8"/>
    <p:sldId id="270" r:id="rId9"/>
    <p:sldId id="272" r:id="rId10"/>
    <p:sldId id="269" r:id="rId11"/>
    <p:sldId id="273" r:id="rId12"/>
    <p:sldId id="274" r:id="rId13"/>
    <p:sldId id="275" r:id="rId14"/>
    <p:sldId id="264" r:id="rId15"/>
    <p:sldId id="267" r:id="rId16"/>
    <p:sldId id="277" r:id="rId17"/>
    <p:sldId id="266"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4" d="100"/>
          <a:sy n="104" d="100"/>
        </p:scale>
        <p:origin x="7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8FAFCB-0D3C-4D7C-AD48-A5424FD1C80B}" type="datetimeFigureOut">
              <a:rPr lang="en-NZ" smtClean="0"/>
              <a:t>20/05/2019</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CD9BFD-BDBD-4EC2-8170-87BD841B85D2}" type="slidenum">
              <a:rPr lang="en-NZ" smtClean="0"/>
              <a:t>‹#›</a:t>
            </a:fld>
            <a:endParaRPr lang="en-NZ"/>
          </a:p>
        </p:txBody>
      </p:sp>
    </p:spTree>
    <p:extLst>
      <p:ext uri="{BB962C8B-B14F-4D97-AF65-F5344CB8AC3E}">
        <p14:creationId xmlns:p14="http://schemas.microsoft.com/office/powerpoint/2010/main" val="1056126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Turk: Fake</a:t>
            </a:r>
          </a:p>
          <a:p>
            <a:r>
              <a:rPr lang="en-NZ" dirty="0" err="1"/>
              <a:t>Ajeeb</a:t>
            </a:r>
            <a:r>
              <a:rPr lang="en-NZ" dirty="0"/>
              <a:t>: Also fake</a:t>
            </a:r>
          </a:p>
          <a:p>
            <a:r>
              <a:rPr lang="en-NZ" dirty="0" err="1"/>
              <a:t>Turochamp</a:t>
            </a:r>
            <a:r>
              <a:rPr lang="en-NZ" dirty="0"/>
              <a:t>: could look 2 moves ahead</a:t>
            </a:r>
          </a:p>
          <a:p>
            <a:r>
              <a:rPr lang="en-NZ" dirty="0"/>
              <a:t>Los Alamos: simpler chess-like game</a:t>
            </a:r>
          </a:p>
          <a:p>
            <a:r>
              <a:rPr lang="en-NZ" dirty="0"/>
              <a:t>Cray Blitz: defeats a master, noted that chess machines play “ugly chess”</a:t>
            </a:r>
          </a:p>
          <a:p>
            <a:r>
              <a:rPr lang="en-NZ" dirty="0"/>
              <a:t>Deep Blue: defeats Kasparov</a:t>
            </a:r>
          </a:p>
          <a:p>
            <a:endParaRPr lang="en-NZ" dirty="0"/>
          </a:p>
        </p:txBody>
      </p:sp>
      <p:sp>
        <p:nvSpPr>
          <p:cNvPr id="4" name="Slide Number Placeholder 3"/>
          <p:cNvSpPr>
            <a:spLocks noGrp="1"/>
          </p:cNvSpPr>
          <p:nvPr>
            <p:ph type="sldNum" sz="quarter" idx="5"/>
          </p:nvPr>
        </p:nvSpPr>
        <p:spPr/>
        <p:txBody>
          <a:bodyPr/>
          <a:lstStyle/>
          <a:p>
            <a:fld id="{45CD9BFD-BDBD-4EC2-8170-87BD841B85D2}" type="slidenum">
              <a:rPr lang="en-NZ" smtClean="0"/>
              <a:t>3</a:t>
            </a:fld>
            <a:endParaRPr lang="en-NZ"/>
          </a:p>
        </p:txBody>
      </p:sp>
    </p:spTree>
    <p:extLst>
      <p:ext uri="{BB962C8B-B14F-4D97-AF65-F5344CB8AC3E}">
        <p14:creationId xmlns:p14="http://schemas.microsoft.com/office/powerpoint/2010/main" val="2725892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err="1"/>
              <a:t>Alphazero</a:t>
            </a:r>
            <a:r>
              <a:rPr lang="en-NZ" dirty="0"/>
              <a:t> used 1/20</a:t>
            </a:r>
            <a:r>
              <a:rPr lang="en-NZ" baseline="30000" dirty="0"/>
              <a:t>th</a:t>
            </a:r>
            <a:r>
              <a:rPr lang="en-NZ" dirty="0"/>
              <a:t> of the remaining time</a:t>
            </a:r>
          </a:p>
          <a:p>
            <a:r>
              <a:rPr lang="en-NZ" dirty="0"/>
              <a:t>Other programs used heuristics – i.e. more time spent on complicated situations</a:t>
            </a:r>
          </a:p>
        </p:txBody>
      </p:sp>
      <p:sp>
        <p:nvSpPr>
          <p:cNvPr id="4" name="Slide Number Placeholder 3"/>
          <p:cNvSpPr>
            <a:spLocks noGrp="1"/>
          </p:cNvSpPr>
          <p:nvPr>
            <p:ph type="sldNum" sz="quarter" idx="5"/>
          </p:nvPr>
        </p:nvSpPr>
        <p:spPr/>
        <p:txBody>
          <a:bodyPr/>
          <a:lstStyle/>
          <a:p>
            <a:fld id="{45CD9BFD-BDBD-4EC2-8170-87BD841B85D2}" type="slidenum">
              <a:rPr lang="en-NZ" smtClean="0"/>
              <a:t>17</a:t>
            </a:fld>
            <a:endParaRPr lang="en-NZ"/>
          </a:p>
        </p:txBody>
      </p:sp>
    </p:spTree>
    <p:extLst>
      <p:ext uri="{BB962C8B-B14F-4D97-AF65-F5344CB8AC3E}">
        <p14:creationId xmlns:p14="http://schemas.microsoft.com/office/powerpoint/2010/main" val="4228291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97003-681F-4DA7-BE39-91FFD22734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B7AEECA2-725F-4FEC-AA57-A81F6EDF78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497DC4D3-18F6-49BF-A45B-3CD7C3326E19}"/>
              </a:ext>
            </a:extLst>
          </p:cNvPr>
          <p:cNvSpPr>
            <a:spLocks noGrp="1"/>
          </p:cNvSpPr>
          <p:nvPr>
            <p:ph type="dt" sz="half" idx="10"/>
          </p:nvPr>
        </p:nvSpPr>
        <p:spPr/>
        <p:txBody>
          <a:bodyPr/>
          <a:lstStyle/>
          <a:p>
            <a:fld id="{732A96E6-B0D8-49F4-A0ED-E207028B155D}" type="datetimeFigureOut">
              <a:rPr lang="en-NZ" smtClean="0"/>
              <a:t>20/05/2019</a:t>
            </a:fld>
            <a:endParaRPr lang="en-NZ"/>
          </a:p>
        </p:txBody>
      </p:sp>
      <p:sp>
        <p:nvSpPr>
          <p:cNvPr id="5" name="Footer Placeholder 4">
            <a:extLst>
              <a:ext uri="{FF2B5EF4-FFF2-40B4-BE49-F238E27FC236}">
                <a16:creationId xmlns:a16="http://schemas.microsoft.com/office/drawing/2014/main" id="{4D492890-10D5-4A7B-A646-0687DE9E2F0D}"/>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09AFD0C1-7BBD-40D5-BEDA-8CF353A0A409}"/>
              </a:ext>
            </a:extLst>
          </p:cNvPr>
          <p:cNvSpPr>
            <a:spLocks noGrp="1"/>
          </p:cNvSpPr>
          <p:nvPr>
            <p:ph type="sldNum" sz="quarter" idx="12"/>
          </p:nvPr>
        </p:nvSpPr>
        <p:spPr/>
        <p:txBody>
          <a:bodyPr/>
          <a:lstStyle/>
          <a:p>
            <a:fld id="{6D4F9BA5-834B-43E2-A25B-857F9BD40311}" type="slidenum">
              <a:rPr lang="en-NZ" smtClean="0"/>
              <a:t>‹#›</a:t>
            </a:fld>
            <a:endParaRPr lang="en-NZ"/>
          </a:p>
        </p:txBody>
      </p:sp>
    </p:spTree>
    <p:extLst>
      <p:ext uri="{BB962C8B-B14F-4D97-AF65-F5344CB8AC3E}">
        <p14:creationId xmlns:p14="http://schemas.microsoft.com/office/powerpoint/2010/main" val="3391807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0466B-EC65-478B-8723-077AAEFD91F3}"/>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B11DA9B0-5EC0-4611-A9C0-ADFB1D8779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F0D60D87-AC56-45FC-B4C4-ACA17A75EF7D}"/>
              </a:ext>
            </a:extLst>
          </p:cNvPr>
          <p:cNvSpPr>
            <a:spLocks noGrp="1"/>
          </p:cNvSpPr>
          <p:nvPr>
            <p:ph type="dt" sz="half" idx="10"/>
          </p:nvPr>
        </p:nvSpPr>
        <p:spPr/>
        <p:txBody>
          <a:bodyPr/>
          <a:lstStyle/>
          <a:p>
            <a:fld id="{732A96E6-B0D8-49F4-A0ED-E207028B155D}" type="datetimeFigureOut">
              <a:rPr lang="en-NZ" smtClean="0"/>
              <a:t>20/05/2019</a:t>
            </a:fld>
            <a:endParaRPr lang="en-NZ"/>
          </a:p>
        </p:txBody>
      </p:sp>
      <p:sp>
        <p:nvSpPr>
          <p:cNvPr id="5" name="Footer Placeholder 4">
            <a:extLst>
              <a:ext uri="{FF2B5EF4-FFF2-40B4-BE49-F238E27FC236}">
                <a16:creationId xmlns:a16="http://schemas.microsoft.com/office/drawing/2014/main" id="{A9A7AE77-F84D-4E3D-9753-1DD540ACC389}"/>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B7752B40-6D61-4474-93D5-A9965634F321}"/>
              </a:ext>
            </a:extLst>
          </p:cNvPr>
          <p:cNvSpPr>
            <a:spLocks noGrp="1"/>
          </p:cNvSpPr>
          <p:nvPr>
            <p:ph type="sldNum" sz="quarter" idx="12"/>
          </p:nvPr>
        </p:nvSpPr>
        <p:spPr/>
        <p:txBody>
          <a:bodyPr/>
          <a:lstStyle/>
          <a:p>
            <a:fld id="{6D4F9BA5-834B-43E2-A25B-857F9BD40311}" type="slidenum">
              <a:rPr lang="en-NZ" smtClean="0"/>
              <a:t>‹#›</a:t>
            </a:fld>
            <a:endParaRPr lang="en-NZ"/>
          </a:p>
        </p:txBody>
      </p:sp>
    </p:spTree>
    <p:extLst>
      <p:ext uri="{BB962C8B-B14F-4D97-AF65-F5344CB8AC3E}">
        <p14:creationId xmlns:p14="http://schemas.microsoft.com/office/powerpoint/2010/main" val="1336009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89C29E-C324-4617-B978-0D3192C5D3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907E5DF7-AF42-44B8-8CEF-18C70927D0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DC7F05C3-3BAC-40FE-A268-7B4EC77E5359}"/>
              </a:ext>
            </a:extLst>
          </p:cNvPr>
          <p:cNvSpPr>
            <a:spLocks noGrp="1"/>
          </p:cNvSpPr>
          <p:nvPr>
            <p:ph type="dt" sz="half" idx="10"/>
          </p:nvPr>
        </p:nvSpPr>
        <p:spPr/>
        <p:txBody>
          <a:bodyPr/>
          <a:lstStyle/>
          <a:p>
            <a:fld id="{732A96E6-B0D8-49F4-A0ED-E207028B155D}" type="datetimeFigureOut">
              <a:rPr lang="en-NZ" smtClean="0"/>
              <a:t>20/05/2019</a:t>
            </a:fld>
            <a:endParaRPr lang="en-NZ"/>
          </a:p>
        </p:txBody>
      </p:sp>
      <p:sp>
        <p:nvSpPr>
          <p:cNvPr id="5" name="Footer Placeholder 4">
            <a:extLst>
              <a:ext uri="{FF2B5EF4-FFF2-40B4-BE49-F238E27FC236}">
                <a16:creationId xmlns:a16="http://schemas.microsoft.com/office/drawing/2014/main" id="{9B51469A-7BA8-482C-944A-DBC437DF5667}"/>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488F793A-DE92-4F6B-AA5D-5415CA7CB5E7}"/>
              </a:ext>
            </a:extLst>
          </p:cNvPr>
          <p:cNvSpPr>
            <a:spLocks noGrp="1"/>
          </p:cNvSpPr>
          <p:nvPr>
            <p:ph type="sldNum" sz="quarter" idx="12"/>
          </p:nvPr>
        </p:nvSpPr>
        <p:spPr/>
        <p:txBody>
          <a:bodyPr/>
          <a:lstStyle/>
          <a:p>
            <a:fld id="{6D4F9BA5-834B-43E2-A25B-857F9BD40311}" type="slidenum">
              <a:rPr lang="en-NZ" smtClean="0"/>
              <a:t>‹#›</a:t>
            </a:fld>
            <a:endParaRPr lang="en-NZ"/>
          </a:p>
        </p:txBody>
      </p:sp>
    </p:spTree>
    <p:extLst>
      <p:ext uri="{BB962C8B-B14F-4D97-AF65-F5344CB8AC3E}">
        <p14:creationId xmlns:p14="http://schemas.microsoft.com/office/powerpoint/2010/main" val="3843335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B8B2B-3EBE-45B2-8269-D35C204D394F}"/>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AC80D7BD-809B-44EB-9C4E-CF07171FCE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53287AED-78E8-4B27-AC7D-7DD8EA0089B3}"/>
              </a:ext>
            </a:extLst>
          </p:cNvPr>
          <p:cNvSpPr>
            <a:spLocks noGrp="1"/>
          </p:cNvSpPr>
          <p:nvPr>
            <p:ph type="dt" sz="half" idx="10"/>
          </p:nvPr>
        </p:nvSpPr>
        <p:spPr/>
        <p:txBody>
          <a:bodyPr/>
          <a:lstStyle/>
          <a:p>
            <a:fld id="{732A96E6-B0D8-49F4-A0ED-E207028B155D}" type="datetimeFigureOut">
              <a:rPr lang="en-NZ" smtClean="0"/>
              <a:t>20/05/2019</a:t>
            </a:fld>
            <a:endParaRPr lang="en-NZ"/>
          </a:p>
        </p:txBody>
      </p:sp>
      <p:sp>
        <p:nvSpPr>
          <p:cNvPr id="5" name="Footer Placeholder 4">
            <a:extLst>
              <a:ext uri="{FF2B5EF4-FFF2-40B4-BE49-F238E27FC236}">
                <a16:creationId xmlns:a16="http://schemas.microsoft.com/office/drawing/2014/main" id="{9A5E46BC-CCB4-45AE-BAC6-131CFDD6516D}"/>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77A525F1-6E05-4370-925E-BBF8F937A5FB}"/>
              </a:ext>
            </a:extLst>
          </p:cNvPr>
          <p:cNvSpPr>
            <a:spLocks noGrp="1"/>
          </p:cNvSpPr>
          <p:nvPr>
            <p:ph type="sldNum" sz="quarter" idx="12"/>
          </p:nvPr>
        </p:nvSpPr>
        <p:spPr/>
        <p:txBody>
          <a:bodyPr/>
          <a:lstStyle/>
          <a:p>
            <a:fld id="{6D4F9BA5-834B-43E2-A25B-857F9BD40311}" type="slidenum">
              <a:rPr lang="en-NZ" smtClean="0"/>
              <a:t>‹#›</a:t>
            </a:fld>
            <a:endParaRPr lang="en-NZ"/>
          </a:p>
        </p:txBody>
      </p:sp>
    </p:spTree>
    <p:extLst>
      <p:ext uri="{BB962C8B-B14F-4D97-AF65-F5344CB8AC3E}">
        <p14:creationId xmlns:p14="http://schemas.microsoft.com/office/powerpoint/2010/main" val="3962002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70D9B-8B1C-4C4A-B221-9E11C2C3CF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63B46F94-2379-4564-9B9E-3BC8DBEA4D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CA7045-F905-44AD-AFB2-1373D198224F}"/>
              </a:ext>
            </a:extLst>
          </p:cNvPr>
          <p:cNvSpPr>
            <a:spLocks noGrp="1"/>
          </p:cNvSpPr>
          <p:nvPr>
            <p:ph type="dt" sz="half" idx="10"/>
          </p:nvPr>
        </p:nvSpPr>
        <p:spPr/>
        <p:txBody>
          <a:bodyPr/>
          <a:lstStyle/>
          <a:p>
            <a:fld id="{732A96E6-B0D8-49F4-A0ED-E207028B155D}" type="datetimeFigureOut">
              <a:rPr lang="en-NZ" smtClean="0"/>
              <a:t>20/05/2019</a:t>
            </a:fld>
            <a:endParaRPr lang="en-NZ"/>
          </a:p>
        </p:txBody>
      </p:sp>
      <p:sp>
        <p:nvSpPr>
          <p:cNvPr id="5" name="Footer Placeholder 4">
            <a:extLst>
              <a:ext uri="{FF2B5EF4-FFF2-40B4-BE49-F238E27FC236}">
                <a16:creationId xmlns:a16="http://schemas.microsoft.com/office/drawing/2014/main" id="{AE064BBA-73B9-4EAD-B10A-EF66F5275CD3}"/>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03C115CB-C1FF-4C3B-8D93-7910E518C3F6}"/>
              </a:ext>
            </a:extLst>
          </p:cNvPr>
          <p:cNvSpPr>
            <a:spLocks noGrp="1"/>
          </p:cNvSpPr>
          <p:nvPr>
            <p:ph type="sldNum" sz="quarter" idx="12"/>
          </p:nvPr>
        </p:nvSpPr>
        <p:spPr/>
        <p:txBody>
          <a:bodyPr/>
          <a:lstStyle/>
          <a:p>
            <a:fld id="{6D4F9BA5-834B-43E2-A25B-857F9BD40311}" type="slidenum">
              <a:rPr lang="en-NZ" smtClean="0"/>
              <a:t>‹#›</a:t>
            </a:fld>
            <a:endParaRPr lang="en-NZ"/>
          </a:p>
        </p:txBody>
      </p:sp>
    </p:spTree>
    <p:extLst>
      <p:ext uri="{BB962C8B-B14F-4D97-AF65-F5344CB8AC3E}">
        <p14:creationId xmlns:p14="http://schemas.microsoft.com/office/powerpoint/2010/main" val="236326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DCD3-D2EE-4E2A-A9E0-6596F7F2753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737A978B-792C-40B9-9829-D1F23D0D80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4C867DA-E43C-44CE-9B7A-23CA7743BA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489F215A-B48B-439A-8D69-2FF604AA6330}"/>
              </a:ext>
            </a:extLst>
          </p:cNvPr>
          <p:cNvSpPr>
            <a:spLocks noGrp="1"/>
          </p:cNvSpPr>
          <p:nvPr>
            <p:ph type="dt" sz="half" idx="10"/>
          </p:nvPr>
        </p:nvSpPr>
        <p:spPr/>
        <p:txBody>
          <a:bodyPr/>
          <a:lstStyle/>
          <a:p>
            <a:fld id="{732A96E6-B0D8-49F4-A0ED-E207028B155D}" type="datetimeFigureOut">
              <a:rPr lang="en-NZ" smtClean="0"/>
              <a:t>20/05/2019</a:t>
            </a:fld>
            <a:endParaRPr lang="en-NZ"/>
          </a:p>
        </p:txBody>
      </p:sp>
      <p:sp>
        <p:nvSpPr>
          <p:cNvPr id="6" name="Footer Placeholder 5">
            <a:extLst>
              <a:ext uri="{FF2B5EF4-FFF2-40B4-BE49-F238E27FC236}">
                <a16:creationId xmlns:a16="http://schemas.microsoft.com/office/drawing/2014/main" id="{80C910A0-6BF8-4C06-AAE2-7C0D1A5FC166}"/>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E1FE7DDC-5600-49A3-AAF9-4DC6F76E7E90}"/>
              </a:ext>
            </a:extLst>
          </p:cNvPr>
          <p:cNvSpPr>
            <a:spLocks noGrp="1"/>
          </p:cNvSpPr>
          <p:nvPr>
            <p:ph type="sldNum" sz="quarter" idx="12"/>
          </p:nvPr>
        </p:nvSpPr>
        <p:spPr/>
        <p:txBody>
          <a:bodyPr/>
          <a:lstStyle/>
          <a:p>
            <a:fld id="{6D4F9BA5-834B-43E2-A25B-857F9BD40311}" type="slidenum">
              <a:rPr lang="en-NZ" smtClean="0"/>
              <a:t>‹#›</a:t>
            </a:fld>
            <a:endParaRPr lang="en-NZ"/>
          </a:p>
        </p:txBody>
      </p:sp>
    </p:spTree>
    <p:extLst>
      <p:ext uri="{BB962C8B-B14F-4D97-AF65-F5344CB8AC3E}">
        <p14:creationId xmlns:p14="http://schemas.microsoft.com/office/powerpoint/2010/main" val="2295293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82785-0F49-4C2C-8E92-F1B9565A86F1}"/>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B2DA87C9-8798-41C2-9B82-BF796F747C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EFF4F2-1BCD-43D4-842C-1E0352138D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E3EED1EF-9760-4D13-A3E7-EEE72482F4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4EDC9C-2772-4028-A1EA-E19427E308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9FB32F97-1811-4C81-A517-198C16F39780}"/>
              </a:ext>
            </a:extLst>
          </p:cNvPr>
          <p:cNvSpPr>
            <a:spLocks noGrp="1"/>
          </p:cNvSpPr>
          <p:nvPr>
            <p:ph type="dt" sz="half" idx="10"/>
          </p:nvPr>
        </p:nvSpPr>
        <p:spPr/>
        <p:txBody>
          <a:bodyPr/>
          <a:lstStyle/>
          <a:p>
            <a:fld id="{732A96E6-B0D8-49F4-A0ED-E207028B155D}" type="datetimeFigureOut">
              <a:rPr lang="en-NZ" smtClean="0"/>
              <a:t>20/05/2019</a:t>
            </a:fld>
            <a:endParaRPr lang="en-NZ"/>
          </a:p>
        </p:txBody>
      </p:sp>
      <p:sp>
        <p:nvSpPr>
          <p:cNvPr id="8" name="Footer Placeholder 7">
            <a:extLst>
              <a:ext uri="{FF2B5EF4-FFF2-40B4-BE49-F238E27FC236}">
                <a16:creationId xmlns:a16="http://schemas.microsoft.com/office/drawing/2014/main" id="{6A7FC5BC-A44A-4647-AA66-E4C10F807EBA}"/>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048ABF79-B8DD-4779-B44C-3E7589767991}"/>
              </a:ext>
            </a:extLst>
          </p:cNvPr>
          <p:cNvSpPr>
            <a:spLocks noGrp="1"/>
          </p:cNvSpPr>
          <p:nvPr>
            <p:ph type="sldNum" sz="quarter" idx="12"/>
          </p:nvPr>
        </p:nvSpPr>
        <p:spPr/>
        <p:txBody>
          <a:bodyPr/>
          <a:lstStyle/>
          <a:p>
            <a:fld id="{6D4F9BA5-834B-43E2-A25B-857F9BD40311}" type="slidenum">
              <a:rPr lang="en-NZ" smtClean="0"/>
              <a:t>‹#›</a:t>
            </a:fld>
            <a:endParaRPr lang="en-NZ"/>
          </a:p>
        </p:txBody>
      </p:sp>
    </p:spTree>
    <p:extLst>
      <p:ext uri="{BB962C8B-B14F-4D97-AF65-F5344CB8AC3E}">
        <p14:creationId xmlns:p14="http://schemas.microsoft.com/office/powerpoint/2010/main" val="3440786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00E53-9B6D-40F0-8C01-CC1C47C0DE68}"/>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4D2E40CF-FEF1-43A5-B903-CDBD8639D008}"/>
              </a:ext>
            </a:extLst>
          </p:cNvPr>
          <p:cNvSpPr>
            <a:spLocks noGrp="1"/>
          </p:cNvSpPr>
          <p:nvPr>
            <p:ph type="dt" sz="half" idx="10"/>
          </p:nvPr>
        </p:nvSpPr>
        <p:spPr/>
        <p:txBody>
          <a:bodyPr/>
          <a:lstStyle/>
          <a:p>
            <a:fld id="{732A96E6-B0D8-49F4-A0ED-E207028B155D}" type="datetimeFigureOut">
              <a:rPr lang="en-NZ" smtClean="0"/>
              <a:t>20/05/2019</a:t>
            </a:fld>
            <a:endParaRPr lang="en-NZ"/>
          </a:p>
        </p:txBody>
      </p:sp>
      <p:sp>
        <p:nvSpPr>
          <p:cNvPr id="4" name="Footer Placeholder 3">
            <a:extLst>
              <a:ext uri="{FF2B5EF4-FFF2-40B4-BE49-F238E27FC236}">
                <a16:creationId xmlns:a16="http://schemas.microsoft.com/office/drawing/2014/main" id="{BC45E23C-9246-4FC5-9475-8A088DA4FC69}"/>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FEBC9BE0-561D-479B-BB07-3DACA5EF8E62}"/>
              </a:ext>
            </a:extLst>
          </p:cNvPr>
          <p:cNvSpPr>
            <a:spLocks noGrp="1"/>
          </p:cNvSpPr>
          <p:nvPr>
            <p:ph type="sldNum" sz="quarter" idx="12"/>
          </p:nvPr>
        </p:nvSpPr>
        <p:spPr/>
        <p:txBody>
          <a:bodyPr/>
          <a:lstStyle/>
          <a:p>
            <a:fld id="{6D4F9BA5-834B-43E2-A25B-857F9BD40311}" type="slidenum">
              <a:rPr lang="en-NZ" smtClean="0"/>
              <a:t>‹#›</a:t>
            </a:fld>
            <a:endParaRPr lang="en-NZ"/>
          </a:p>
        </p:txBody>
      </p:sp>
    </p:spTree>
    <p:extLst>
      <p:ext uri="{BB962C8B-B14F-4D97-AF65-F5344CB8AC3E}">
        <p14:creationId xmlns:p14="http://schemas.microsoft.com/office/powerpoint/2010/main" val="818493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462255-2428-4602-B234-507D13690C5C}"/>
              </a:ext>
            </a:extLst>
          </p:cNvPr>
          <p:cNvSpPr>
            <a:spLocks noGrp="1"/>
          </p:cNvSpPr>
          <p:nvPr>
            <p:ph type="dt" sz="half" idx="10"/>
          </p:nvPr>
        </p:nvSpPr>
        <p:spPr/>
        <p:txBody>
          <a:bodyPr/>
          <a:lstStyle/>
          <a:p>
            <a:fld id="{732A96E6-B0D8-49F4-A0ED-E207028B155D}" type="datetimeFigureOut">
              <a:rPr lang="en-NZ" smtClean="0"/>
              <a:t>20/05/2019</a:t>
            </a:fld>
            <a:endParaRPr lang="en-NZ"/>
          </a:p>
        </p:txBody>
      </p:sp>
      <p:sp>
        <p:nvSpPr>
          <p:cNvPr id="3" name="Footer Placeholder 2">
            <a:extLst>
              <a:ext uri="{FF2B5EF4-FFF2-40B4-BE49-F238E27FC236}">
                <a16:creationId xmlns:a16="http://schemas.microsoft.com/office/drawing/2014/main" id="{43E1453C-8AEE-4099-B041-126880C5D833}"/>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D91F124D-7201-4752-A197-B5ADF5F6A6D0}"/>
              </a:ext>
            </a:extLst>
          </p:cNvPr>
          <p:cNvSpPr>
            <a:spLocks noGrp="1"/>
          </p:cNvSpPr>
          <p:nvPr>
            <p:ph type="sldNum" sz="quarter" idx="12"/>
          </p:nvPr>
        </p:nvSpPr>
        <p:spPr/>
        <p:txBody>
          <a:bodyPr/>
          <a:lstStyle/>
          <a:p>
            <a:fld id="{6D4F9BA5-834B-43E2-A25B-857F9BD40311}" type="slidenum">
              <a:rPr lang="en-NZ" smtClean="0"/>
              <a:t>‹#›</a:t>
            </a:fld>
            <a:endParaRPr lang="en-NZ"/>
          </a:p>
        </p:txBody>
      </p:sp>
    </p:spTree>
    <p:extLst>
      <p:ext uri="{BB962C8B-B14F-4D97-AF65-F5344CB8AC3E}">
        <p14:creationId xmlns:p14="http://schemas.microsoft.com/office/powerpoint/2010/main" val="3454279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F4CA7-ED5F-477A-805F-BA2EEA8AA4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0D7FCABE-DCE4-42AF-891D-221A98230A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C0325AD5-60DB-4777-94C5-DE9F31B14B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44DCEB-4E02-4108-8E81-26E33AE67291}"/>
              </a:ext>
            </a:extLst>
          </p:cNvPr>
          <p:cNvSpPr>
            <a:spLocks noGrp="1"/>
          </p:cNvSpPr>
          <p:nvPr>
            <p:ph type="dt" sz="half" idx="10"/>
          </p:nvPr>
        </p:nvSpPr>
        <p:spPr/>
        <p:txBody>
          <a:bodyPr/>
          <a:lstStyle/>
          <a:p>
            <a:fld id="{732A96E6-B0D8-49F4-A0ED-E207028B155D}" type="datetimeFigureOut">
              <a:rPr lang="en-NZ" smtClean="0"/>
              <a:t>20/05/2019</a:t>
            </a:fld>
            <a:endParaRPr lang="en-NZ"/>
          </a:p>
        </p:txBody>
      </p:sp>
      <p:sp>
        <p:nvSpPr>
          <p:cNvPr id="6" name="Footer Placeholder 5">
            <a:extLst>
              <a:ext uri="{FF2B5EF4-FFF2-40B4-BE49-F238E27FC236}">
                <a16:creationId xmlns:a16="http://schemas.microsoft.com/office/drawing/2014/main" id="{82EA3566-1CFE-4BFA-8AFB-8C5722AC5708}"/>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49A093FD-C2F2-4CFD-AEC2-9C75D74E38AE}"/>
              </a:ext>
            </a:extLst>
          </p:cNvPr>
          <p:cNvSpPr>
            <a:spLocks noGrp="1"/>
          </p:cNvSpPr>
          <p:nvPr>
            <p:ph type="sldNum" sz="quarter" idx="12"/>
          </p:nvPr>
        </p:nvSpPr>
        <p:spPr/>
        <p:txBody>
          <a:bodyPr/>
          <a:lstStyle/>
          <a:p>
            <a:fld id="{6D4F9BA5-834B-43E2-A25B-857F9BD40311}" type="slidenum">
              <a:rPr lang="en-NZ" smtClean="0"/>
              <a:t>‹#›</a:t>
            </a:fld>
            <a:endParaRPr lang="en-NZ"/>
          </a:p>
        </p:txBody>
      </p:sp>
    </p:spTree>
    <p:extLst>
      <p:ext uri="{BB962C8B-B14F-4D97-AF65-F5344CB8AC3E}">
        <p14:creationId xmlns:p14="http://schemas.microsoft.com/office/powerpoint/2010/main" val="1902993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6537D-A1C2-4960-A954-39A0519C7A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522EF2B0-6CDF-4E26-BF75-7A712F84C3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45C0E59C-2F8A-4E02-9850-E0AA8724ED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2AECA-4B1C-42F9-827A-189BC6875D51}"/>
              </a:ext>
            </a:extLst>
          </p:cNvPr>
          <p:cNvSpPr>
            <a:spLocks noGrp="1"/>
          </p:cNvSpPr>
          <p:nvPr>
            <p:ph type="dt" sz="half" idx="10"/>
          </p:nvPr>
        </p:nvSpPr>
        <p:spPr/>
        <p:txBody>
          <a:bodyPr/>
          <a:lstStyle/>
          <a:p>
            <a:fld id="{732A96E6-B0D8-49F4-A0ED-E207028B155D}" type="datetimeFigureOut">
              <a:rPr lang="en-NZ" smtClean="0"/>
              <a:t>20/05/2019</a:t>
            </a:fld>
            <a:endParaRPr lang="en-NZ"/>
          </a:p>
        </p:txBody>
      </p:sp>
      <p:sp>
        <p:nvSpPr>
          <p:cNvPr id="6" name="Footer Placeholder 5">
            <a:extLst>
              <a:ext uri="{FF2B5EF4-FFF2-40B4-BE49-F238E27FC236}">
                <a16:creationId xmlns:a16="http://schemas.microsoft.com/office/drawing/2014/main" id="{BF2448DD-0CD4-459B-B7F1-92CE7927A8FA}"/>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0F45DA20-160F-456D-9D07-5D2C4D232DC4}"/>
              </a:ext>
            </a:extLst>
          </p:cNvPr>
          <p:cNvSpPr>
            <a:spLocks noGrp="1"/>
          </p:cNvSpPr>
          <p:nvPr>
            <p:ph type="sldNum" sz="quarter" idx="12"/>
          </p:nvPr>
        </p:nvSpPr>
        <p:spPr/>
        <p:txBody>
          <a:bodyPr/>
          <a:lstStyle/>
          <a:p>
            <a:fld id="{6D4F9BA5-834B-43E2-A25B-857F9BD40311}" type="slidenum">
              <a:rPr lang="en-NZ" smtClean="0"/>
              <a:t>‹#›</a:t>
            </a:fld>
            <a:endParaRPr lang="en-NZ"/>
          </a:p>
        </p:txBody>
      </p:sp>
    </p:spTree>
    <p:extLst>
      <p:ext uri="{BB962C8B-B14F-4D97-AF65-F5344CB8AC3E}">
        <p14:creationId xmlns:p14="http://schemas.microsoft.com/office/powerpoint/2010/main" val="3332408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AFD423-BA62-4F02-AF5F-1FC993D88B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57C0363-CD7E-4F26-8662-40290FEF42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99933BF1-2BEC-4C84-9E6E-9964FD0348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2A96E6-B0D8-49F4-A0ED-E207028B155D}" type="datetimeFigureOut">
              <a:rPr lang="en-NZ" smtClean="0"/>
              <a:t>20/05/2019</a:t>
            </a:fld>
            <a:endParaRPr lang="en-NZ"/>
          </a:p>
        </p:txBody>
      </p:sp>
      <p:sp>
        <p:nvSpPr>
          <p:cNvPr id="5" name="Footer Placeholder 4">
            <a:extLst>
              <a:ext uri="{FF2B5EF4-FFF2-40B4-BE49-F238E27FC236}">
                <a16:creationId xmlns:a16="http://schemas.microsoft.com/office/drawing/2014/main" id="{CB2D3643-B12F-4185-839B-E45581390F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7B456050-D8C3-4E7B-9BD3-82CE08F188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4F9BA5-834B-43E2-A25B-857F9BD40311}" type="slidenum">
              <a:rPr lang="en-NZ" smtClean="0"/>
              <a:t>‹#›</a:t>
            </a:fld>
            <a:endParaRPr lang="en-NZ"/>
          </a:p>
        </p:txBody>
      </p:sp>
    </p:spTree>
    <p:extLst>
      <p:ext uri="{BB962C8B-B14F-4D97-AF65-F5344CB8AC3E}">
        <p14:creationId xmlns:p14="http://schemas.microsoft.com/office/powerpoint/2010/main" val="3641586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CCAEB-CD0D-40FF-9861-2765225CC5AD}"/>
              </a:ext>
            </a:extLst>
          </p:cNvPr>
          <p:cNvSpPr>
            <a:spLocks noGrp="1"/>
          </p:cNvSpPr>
          <p:nvPr>
            <p:ph type="ctrTitle"/>
          </p:nvPr>
        </p:nvSpPr>
        <p:spPr>
          <a:xfrm>
            <a:off x="735291" y="1122363"/>
            <a:ext cx="10721418" cy="2387600"/>
          </a:xfrm>
        </p:spPr>
        <p:txBody>
          <a:bodyPr>
            <a:normAutofit fontScale="90000"/>
          </a:bodyPr>
          <a:lstStyle/>
          <a:p>
            <a:r>
              <a:rPr lang="en-US" dirty="0"/>
              <a:t>Mastering Chess and Shogi by Self-Play with a General Reinforcement Learning Algorithm</a:t>
            </a:r>
            <a:endParaRPr lang="en-NZ" dirty="0"/>
          </a:p>
        </p:txBody>
      </p:sp>
      <p:sp>
        <p:nvSpPr>
          <p:cNvPr id="3" name="Subtitle 2">
            <a:extLst>
              <a:ext uri="{FF2B5EF4-FFF2-40B4-BE49-F238E27FC236}">
                <a16:creationId xmlns:a16="http://schemas.microsoft.com/office/drawing/2014/main" id="{39CDBACA-7BE4-41EB-9C15-8D25D53F102B}"/>
              </a:ext>
            </a:extLst>
          </p:cNvPr>
          <p:cNvSpPr>
            <a:spLocks noGrp="1"/>
          </p:cNvSpPr>
          <p:nvPr>
            <p:ph type="subTitle" idx="1"/>
          </p:nvPr>
        </p:nvSpPr>
        <p:spPr>
          <a:xfrm>
            <a:off x="1153212" y="4091233"/>
            <a:ext cx="9885576" cy="2097531"/>
          </a:xfrm>
        </p:spPr>
        <p:txBody>
          <a:bodyPr>
            <a:normAutofit/>
          </a:bodyPr>
          <a:lstStyle/>
          <a:p>
            <a:r>
              <a:rPr lang="en-GB" dirty="0">
                <a:latin typeface="+mj-lt"/>
              </a:rPr>
              <a:t>David Silver,</a:t>
            </a:r>
            <a:r>
              <a:rPr lang="en-GB" baseline="30000" dirty="0">
                <a:latin typeface="+mj-lt"/>
              </a:rPr>
              <a:t>1∗ </a:t>
            </a:r>
            <a:r>
              <a:rPr lang="en-GB" dirty="0">
                <a:latin typeface="+mj-lt"/>
              </a:rPr>
              <a:t>Thomas Hubert,</a:t>
            </a:r>
            <a:r>
              <a:rPr lang="en-GB" baseline="30000" dirty="0">
                <a:latin typeface="+mj-lt"/>
              </a:rPr>
              <a:t>1* </a:t>
            </a:r>
            <a:r>
              <a:rPr lang="en-GB" dirty="0">
                <a:latin typeface="+mj-lt"/>
              </a:rPr>
              <a:t>Julian Schrittwieser,</a:t>
            </a:r>
            <a:r>
              <a:rPr lang="en-GB" baseline="30000" dirty="0">
                <a:latin typeface="+mj-lt"/>
              </a:rPr>
              <a:t>1∗ </a:t>
            </a:r>
            <a:r>
              <a:rPr lang="en-GB" dirty="0" err="1">
                <a:latin typeface="+mj-lt"/>
              </a:rPr>
              <a:t>Ioannis</a:t>
            </a:r>
            <a:r>
              <a:rPr lang="en-GB" dirty="0">
                <a:latin typeface="+mj-lt"/>
              </a:rPr>
              <a:t> Antonoglou,</a:t>
            </a:r>
            <a:r>
              <a:rPr lang="en-GB" baseline="30000" dirty="0">
                <a:latin typeface="+mj-lt"/>
              </a:rPr>
              <a:t>1 </a:t>
            </a:r>
            <a:r>
              <a:rPr lang="en-GB" dirty="0">
                <a:latin typeface="+mj-lt"/>
              </a:rPr>
              <a:t>Matthew Lai,</a:t>
            </a:r>
            <a:r>
              <a:rPr lang="en-GB" baseline="30000" dirty="0">
                <a:latin typeface="+mj-lt"/>
              </a:rPr>
              <a:t>1 </a:t>
            </a:r>
            <a:r>
              <a:rPr lang="en-GB" dirty="0">
                <a:latin typeface="+mj-lt"/>
              </a:rPr>
              <a:t>Arthur Guez,</a:t>
            </a:r>
            <a:r>
              <a:rPr lang="en-GB" baseline="30000" dirty="0">
                <a:latin typeface="+mj-lt"/>
              </a:rPr>
              <a:t>1 </a:t>
            </a:r>
            <a:r>
              <a:rPr lang="en-GB" dirty="0">
                <a:latin typeface="+mj-lt"/>
              </a:rPr>
              <a:t>Marc Lanctot,</a:t>
            </a:r>
            <a:r>
              <a:rPr lang="en-GB" baseline="30000" dirty="0">
                <a:latin typeface="+mj-lt"/>
              </a:rPr>
              <a:t>1 </a:t>
            </a:r>
            <a:r>
              <a:rPr lang="en-GB" dirty="0">
                <a:latin typeface="+mj-lt"/>
              </a:rPr>
              <a:t>Laurent Sifre,</a:t>
            </a:r>
            <a:r>
              <a:rPr lang="en-GB" baseline="30000" dirty="0">
                <a:latin typeface="+mj-lt"/>
              </a:rPr>
              <a:t>1 </a:t>
            </a:r>
            <a:r>
              <a:rPr lang="en-GB" dirty="0" err="1">
                <a:latin typeface="+mj-lt"/>
              </a:rPr>
              <a:t>Dharshan</a:t>
            </a:r>
            <a:r>
              <a:rPr lang="en-GB" dirty="0">
                <a:latin typeface="+mj-lt"/>
              </a:rPr>
              <a:t> Kumaran,</a:t>
            </a:r>
            <a:r>
              <a:rPr lang="en-GB" baseline="30000" dirty="0">
                <a:latin typeface="+mj-lt"/>
              </a:rPr>
              <a:t>1 </a:t>
            </a:r>
            <a:r>
              <a:rPr lang="en-GB" dirty="0" err="1">
                <a:latin typeface="+mj-lt"/>
              </a:rPr>
              <a:t>Thore</a:t>
            </a:r>
            <a:r>
              <a:rPr lang="en-GB" dirty="0">
                <a:latin typeface="+mj-lt"/>
              </a:rPr>
              <a:t> Graepel,</a:t>
            </a:r>
            <a:r>
              <a:rPr lang="en-GB" baseline="30000" dirty="0">
                <a:latin typeface="+mj-lt"/>
              </a:rPr>
              <a:t>1 </a:t>
            </a:r>
            <a:r>
              <a:rPr lang="en-GB" dirty="0">
                <a:latin typeface="+mj-lt"/>
              </a:rPr>
              <a:t>Timothy Lillicrap,</a:t>
            </a:r>
            <a:r>
              <a:rPr lang="en-GB" baseline="30000" dirty="0">
                <a:latin typeface="+mj-lt"/>
              </a:rPr>
              <a:t>1 </a:t>
            </a:r>
            <a:r>
              <a:rPr lang="en-GB" dirty="0">
                <a:latin typeface="+mj-lt"/>
              </a:rPr>
              <a:t>Karen Simonyan,</a:t>
            </a:r>
            <a:r>
              <a:rPr lang="en-GB" baseline="30000" dirty="0">
                <a:latin typeface="+mj-lt"/>
              </a:rPr>
              <a:t>1 </a:t>
            </a:r>
            <a:r>
              <a:rPr lang="en-GB" dirty="0" err="1">
                <a:latin typeface="+mj-lt"/>
              </a:rPr>
              <a:t>Demis</a:t>
            </a:r>
            <a:r>
              <a:rPr lang="en-GB" dirty="0">
                <a:latin typeface="+mj-lt"/>
              </a:rPr>
              <a:t> Hassabis</a:t>
            </a:r>
            <a:r>
              <a:rPr lang="en-GB" baseline="30000" dirty="0">
                <a:latin typeface="+mj-lt"/>
              </a:rPr>
              <a:t>1</a:t>
            </a:r>
          </a:p>
          <a:p>
            <a:r>
              <a:rPr lang="en-GB" baseline="30000" dirty="0">
                <a:latin typeface="+mj-lt"/>
              </a:rPr>
              <a:t>1</a:t>
            </a:r>
            <a:r>
              <a:rPr lang="en-GB" dirty="0">
                <a:latin typeface="+mj-lt"/>
              </a:rPr>
              <a:t> DeepMind, 6 Pancras Square, London N1C 4AG.</a:t>
            </a:r>
          </a:p>
          <a:p>
            <a:r>
              <a:rPr lang="en-GB" dirty="0">
                <a:latin typeface="+mj-lt"/>
              </a:rPr>
              <a:t>∗These authors contributed equally to this work</a:t>
            </a:r>
            <a:endParaRPr lang="en-NZ" dirty="0">
              <a:latin typeface="+mj-lt"/>
            </a:endParaRPr>
          </a:p>
        </p:txBody>
      </p:sp>
    </p:spTree>
    <p:extLst>
      <p:ext uri="{BB962C8B-B14F-4D97-AF65-F5344CB8AC3E}">
        <p14:creationId xmlns:p14="http://schemas.microsoft.com/office/powerpoint/2010/main" val="2694331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0BC67-3D20-4C48-B466-9F88AB4C0575}"/>
              </a:ext>
            </a:extLst>
          </p:cNvPr>
          <p:cNvSpPr>
            <a:spLocks noGrp="1"/>
          </p:cNvSpPr>
          <p:nvPr>
            <p:ph type="title"/>
          </p:nvPr>
        </p:nvSpPr>
        <p:spPr/>
        <p:txBody>
          <a:bodyPr/>
          <a:lstStyle/>
          <a:p>
            <a:r>
              <a:rPr lang="en-NZ" dirty="0"/>
              <a:t>Architecture – Output</a:t>
            </a:r>
          </a:p>
        </p:txBody>
      </p:sp>
      <p:sp>
        <p:nvSpPr>
          <p:cNvPr id="3" name="Content Placeholder 2">
            <a:extLst>
              <a:ext uri="{FF2B5EF4-FFF2-40B4-BE49-F238E27FC236}">
                <a16:creationId xmlns:a16="http://schemas.microsoft.com/office/drawing/2014/main" id="{4DFD5B35-6F1E-4353-A746-27E94926B472}"/>
              </a:ext>
            </a:extLst>
          </p:cNvPr>
          <p:cNvSpPr>
            <a:spLocks noGrp="1"/>
          </p:cNvSpPr>
          <p:nvPr>
            <p:ph idx="1"/>
          </p:nvPr>
        </p:nvSpPr>
        <p:spPr>
          <a:xfrm>
            <a:off x="838200" y="1825624"/>
            <a:ext cx="11150602" cy="5032375"/>
          </a:xfrm>
        </p:spPr>
        <p:txBody>
          <a:bodyPr>
            <a:normAutofit/>
          </a:bodyPr>
          <a:lstStyle/>
          <a:p>
            <a:r>
              <a:rPr lang="en-NZ" dirty="0"/>
              <a:t>Two “heads” of the convolutional chain</a:t>
            </a:r>
          </a:p>
          <a:p>
            <a:r>
              <a:rPr lang="en-NZ" dirty="0"/>
              <a:t>Policy head</a:t>
            </a:r>
          </a:p>
          <a:p>
            <a:pPr lvl="1"/>
            <a:r>
              <a:rPr lang="en-NZ" dirty="0"/>
              <a:t>Comprised of another rectified batch-</a:t>
            </a:r>
            <a:br>
              <a:rPr lang="en-NZ" dirty="0"/>
            </a:br>
            <a:r>
              <a:rPr lang="en-NZ" dirty="0"/>
              <a:t>normalised convolutional layer, and a </a:t>
            </a:r>
            <a:br>
              <a:rPr lang="en-NZ" dirty="0"/>
            </a:br>
            <a:r>
              <a:rPr lang="en-NZ" dirty="0"/>
              <a:t>final 73-filter convolution to represent all </a:t>
            </a:r>
            <a:br>
              <a:rPr lang="en-NZ" dirty="0"/>
            </a:br>
            <a:r>
              <a:rPr lang="en-NZ" dirty="0"/>
              <a:t>of the possible moves.</a:t>
            </a:r>
          </a:p>
          <a:p>
            <a:pPr lvl="1"/>
            <a:r>
              <a:rPr lang="en-NZ" dirty="0"/>
              <a:t>Outline of all possible moves from a given game state</a:t>
            </a:r>
          </a:p>
          <a:p>
            <a:pPr lvl="1"/>
            <a:r>
              <a:rPr lang="en-NZ" dirty="0"/>
              <a:t>Gives probability that the moves will be chosen</a:t>
            </a:r>
          </a:p>
          <a:p>
            <a:r>
              <a:rPr lang="en-NZ" dirty="0"/>
              <a:t>Value head</a:t>
            </a:r>
          </a:p>
          <a:p>
            <a:pPr lvl="1"/>
            <a:r>
              <a:rPr lang="en-NZ" dirty="0"/>
              <a:t>Comprised of an additional rectified batch-normalised convolutional filter of size 1x1 with stride 1, a rectified linear layer of size 256, and a tanh-linear layer of size 1</a:t>
            </a:r>
          </a:p>
          <a:p>
            <a:pPr lvl="1"/>
            <a:r>
              <a:rPr lang="en-NZ" dirty="0"/>
              <a:t>Gives a value between -1–1 as a prediction of who will win from the observed state</a:t>
            </a:r>
          </a:p>
        </p:txBody>
      </p:sp>
      <p:pic>
        <p:nvPicPr>
          <p:cNvPr id="4" name="Picture 3">
            <a:extLst>
              <a:ext uri="{FF2B5EF4-FFF2-40B4-BE49-F238E27FC236}">
                <a16:creationId xmlns:a16="http://schemas.microsoft.com/office/drawing/2014/main" id="{B63809B3-8AAA-44C8-AA38-23359BA4E6A8}"/>
              </a:ext>
            </a:extLst>
          </p:cNvPr>
          <p:cNvPicPr>
            <a:picLocks noChangeAspect="1"/>
          </p:cNvPicPr>
          <p:nvPr/>
        </p:nvPicPr>
        <p:blipFill>
          <a:blip r:embed="rId2"/>
          <a:stretch>
            <a:fillRect/>
          </a:stretch>
        </p:blipFill>
        <p:spPr>
          <a:xfrm>
            <a:off x="6812078" y="1848355"/>
            <a:ext cx="5176724" cy="2164484"/>
          </a:xfrm>
          <a:prstGeom prst="rect">
            <a:avLst/>
          </a:prstGeom>
        </p:spPr>
      </p:pic>
    </p:spTree>
    <p:extLst>
      <p:ext uri="{BB962C8B-B14F-4D97-AF65-F5344CB8AC3E}">
        <p14:creationId xmlns:p14="http://schemas.microsoft.com/office/powerpoint/2010/main" val="191821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500"/>
                                        <p:tgtEl>
                                          <p:spTgt spid="3">
                                            <p:txEl>
                                              <p:pRg st="6" end="6"/>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32DA2-53C4-4104-9D9A-8690E8BACD20}"/>
              </a:ext>
            </a:extLst>
          </p:cNvPr>
          <p:cNvSpPr>
            <a:spLocks noGrp="1"/>
          </p:cNvSpPr>
          <p:nvPr>
            <p:ph type="title"/>
          </p:nvPr>
        </p:nvSpPr>
        <p:spPr/>
        <p:txBody>
          <a:bodyPr/>
          <a:lstStyle/>
          <a:p>
            <a:r>
              <a:rPr lang="en-NZ" dirty="0"/>
              <a:t>Playing Chess – Monte Carlo Tree Search</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61627CD-0E57-4714-BC6A-91C738B782C2}"/>
                  </a:ext>
                </a:extLst>
              </p:cNvPr>
              <p:cNvSpPr>
                <a:spLocks noGrp="1"/>
              </p:cNvSpPr>
              <p:nvPr>
                <p:ph idx="1"/>
              </p:nvPr>
            </p:nvSpPr>
            <p:spPr>
              <a:xfrm>
                <a:off x="838200" y="1825625"/>
                <a:ext cx="10515600" cy="4667250"/>
              </a:xfrm>
            </p:spPr>
            <p:txBody>
              <a:bodyPr>
                <a:normAutofit/>
              </a:bodyPr>
              <a:lstStyle/>
              <a:p>
                <a:r>
                  <a:rPr lang="en-NZ" dirty="0"/>
                  <a:t>Creates an analysis of the most promising moves, expanding a search tree by randomly sampling the search space over a number of “playouts”</a:t>
                </a:r>
              </a:p>
              <a:p>
                <a:pPr lvl="1"/>
                <a:r>
                  <a:rPr lang="en-NZ" dirty="0"/>
                  <a:t>In a playout, the game is played out to the very end by selecting moves at random</a:t>
                </a:r>
              </a:p>
              <a:p>
                <a:pPr lvl="1"/>
                <a:r>
                  <a:rPr lang="en-NZ" dirty="0"/>
                  <a:t>The final result of the game is used to weight the nodes in the tree, so that better nodes are visited more often</a:t>
                </a:r>
              </a:p>
              <a:p>
                <a:r>
                  <a:rPr lang="en-NZ" dirty="0" err="1"/>
                  <a:t>AlphaZero</a:t>
                </a:r>
                <a:r>
                  <a:rPr lang="en-NZ" dirty="0"/>
                  <a:t> uses a modified MCTS, called </a:t>
                </a:r>
                <a:r>
                  <a:rPr lang="en-US" dirty="0"/>
                  <a:t>UCT (</a:t>
                </a:r>
                <a:r>
                  <a:rPr lang="en-US" i="1" dirty="0"/>
                  <a:t>Upper Confidence Bound</a:t>
                </a:r>
                <a:r>
                  <a:rPr lang="en-US" dirty="0"/>
                  <a:t> 1 </a:t>
                </a:r>
                <a:r>
                  <a:rPr lang="en-US" i="1" dirty="0"/>
                  <a:t>applied to trees</a:t>
                </a:r>
                <a:r>
                  <a:rPr lang="en-US" dirty="0"/>
                  <a:t>), which is a method to choose nodes, balancing exploration of possible choices and exploitation of promising lines</a:t>
                </a:r>
              </a:p>
              <a:p>
                <a:pPr lvl="1"/>
                <a14:m>
                  <m:oMath xmlns:m="http://schemas.openxmlformats.org/officeDocument/2006/math">
                    <m:f>
                      <m:fPr>
                        <m:ctrlPr>
                          <a:rPr lang="en-NZ" i="1" smtClean="0">
                            <a:latin typeface="Cambria Math" panose="02040503050406030204" pitchFamily="18" charset="0"/>
                          </a:rPr>
                        </m:ctrlPr>
                      </m:fPr>
                      <m:num>
                        <m:r>
                          <a:rPr lang="en-NZ" b="0" i="1" smtClean="0">
                            <a:latin typeface="Cambria Math" panose="02040503050406030204" pitchFamily="18" charset="0"/>
                          </a:rPr>
                          <m:t>𝑤</m:t>
                        </m:r>
                        <m:r>
                          <a:rPr lang="en-NZ" b="0" i="1" baseline="-25000" smtClean="0">
                            <a:latin typeface="Cambria Math" panose="02040503050406030204" pitchFamily="18" charset="0"/>
                          </a:rPr>
                          <m:t>𝑖</m:t>
                        </m:r>
                      </m:num>
                      <m:den>
                        <m:r>
                          <a:rPr lang="en-NZ" b="0" i="1" smtClean="0">
                            <a:latin typeface="Cambria Math" panose="02040503050406030204" pitchFamily="18" charset="0"/>
                          </a:rPr>
                          <m:t>𝑛</m:t>
                        </m:r>
                        <m:r>
                          <a:rPr lang="en-NZ" b="0" i="1" baseline="-25000" smtClean="0">
                            <a:latin typeface="Cambria Math" panose="02040503050406030204" pitchFamily="18" charset="0"/>
                          </a:rPr>
                          <m:t>𝑖</m:t>
                        </m:r>
                      </m:den>
                    </m:f>
                    <m:r>
                      <a:rPr lang="en-NZ" b="0" i="1" smtClean="0">
                        <a:latin typeface="Cambria Math" panose="02040503050406030204" pitchFamily="18" charset="0"/>
                      </a:rPr>
                      <m:t>+</m:t>
                    </m:r>
                    <m:r>
                      <a:rPr lang="en-NZ" b="0" i="1" smtClean="0">
                        <a:latin typeface="Cambria Math" panose="02040503050406030204" pitchFamily="18" charset="0"/>
                      </a:rPr>
                      <m:t>𝑐</m:t>
                    </m:r>
                    <m:rad>
                      <m:radPr>
                        <m:degHide m:val="on"/>
                        <m:ctrlPr>
                          <a:rPr lang="en-NZ" b="0" i="1" smtClean="0">
                            <a:latin typeface="Cambria Math" panose="02040503050406030204" pitchFamily="18" charset="0"/>
                          </a:rPr>
                        </m:ctrlPr>
                      </m:radPr>
                      <m:deg/>
                      <m:e>
                        <m:f>
                          <m:fPr>
                            <m:ctrlPr>
                              <a:rPr lang="en-NZ" b="0" i="1" smtClean="0">
                                <a:latin typeface="Cambria Math" panose="02040503050406030204" pitchFamily="18" charset="0"/>
                              </a:rPr>
                            </m:ctrlPr>
                          </m:fPr>
                          <m:num>
                            <m:func>
                              <m:funcPr>
                                <m:ctrlPr>
                                  <a:rPr lang="en-NZ" b="0" i="1" smtClean="0">
                                    <a:latin typeface="Cambria Math" panose="02040503050406030204" pitchFamily="18" charset="0"/>
                                  </a:rPr>
                                </m:ctrlPr>
                              </m:funcPr>
                              <m:fName>
                                <m:r>
                                  <m:rPr>
                                    <m:sty m:val="p"/>
                                  </m:rPr>
                                  <a:rPr lang="en-NZ" b="0" i="0" smtClean="0">
                                    <a:latin typeface="Cambria Math" panose="02040503050406030204" pitchFamily="18" charset="0"/>
                                  </a:rPr>
                                  <m:t>ln</m:t>
                                </m:r>
                              </m:fName>
                              <m:e>
                                <m:r>
                                  <a:rPr lang="en-NZ" b="0" i="1" smtClean="0">
                                    <a:latin typeface="Cambria Math" panose="02040503050406030204" pitchFamily="18" charset="0"/>
                                  </a:rPr>
                                  <m:t>𝑁</m:t>
                                </m:r>
                                <m:r>
                                  <a:rPr lang="en-NZ" b="0" i="1" baseline="-25000" smtClean="0">
                                    <a:latin typeface="Cambria Math" panose="02040503050406030204" pitchFamily="18" charset="0"/>
                                  </a:rPr>
                                  <m:t>𝑖</m:t>
                                </m:r>
                              </m:e>
                            </m:func>
                          </m:num>
                          <m:den>
                            <m:r>
                              <a:rPr lang="en-NZ" b="0" i="1" smtClean="0">
                                <a:latin typeface="Cambria Math" panose="02040503050406030204" pitchFamily="18" charset="0"/>
                              </a:rPr>
                              <m:t>𝑛</m:t>
                            </m:r>
                            <m:r>
                              <a:rPr lang="en-NZ" b="0" i="1" baseline="-25000" smtClean="0">
                                <a:latin typeface="Cambria Math" panose="02040503050406030204" pitchFamily="18" charset="0"/>
                              </a:rPr>
                              <m:t>𝑖</m:t>
                            </m:r>
                          </m:den>
                        </m:f>
                      </m:e>
                    </m:rad>
                  </m:oMath>
                </a14:m>
                <a:endParaRPr lang="en-NZ" dirty="0"/>
              </a:p>
            </p:txBody>
          </p:sp>
        </mc:Choice>
        <mc:Fallback>
          <p:sp>
            <p:nvSpPr>
              <p:cNvPr id="3" name="Content Placeholder 2">
                <a:extLst>
                  <a:ext uri="{FF2B5EF4-FFF2-40B4-BE49-F238E27FC236}">
                    <a16:creationId xmlns:a16="http://schemas.microsoft.com/office/drawing/2014/main" id="{261627CD-0E57-4714-BC6A-91C738B782C2}"/>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219" r="-812"/>
                </a:stretch>
              </a:blipFill>
            </p:spPr>
            <p:txBody>
              <a:bodyPr/>
              <a:lstStyle/>
              <a:p>
                <a:r>
                  <a:rPr lang="en-NZ">
                    <a:noFill/>
                  </a:rPr>
                  <a:t> </a:t>
                </a:r>
              </a:p>
            </p:txBody>
          </p:sp>
        </mc:Fallback>
      </mc:AlternateContent>
      <p:sp>
        <p:nvSpPr>
          <p:cNvPr id="4" name="TextBox 3">
            <a:extLst>
              <a:ext uri="{FF2B5EF4-FFF2-40B4-BE49-F238E27FC236}">
                <a16:creationId xmlns:a16="http://schemas.microsoft.com/office/drawing/2014/main" id="{B6173989-4596-4B9F-A2CB-3A5577A41D95}"/>
              </a:ext>
            </a:extLst>
          </p:cNvPr>
          <p:cNvSpPr txBox="1"/>
          <p:nvPr/>
        </p:nvSpPr>
        <p:spPr>
          <a:xfrm>
            <a:off x="3132667" y="5046662"/>
            <a:ext cx="7958666" cy="1955407"/>
          </a:xfrm>
          <a:prstGeom prst="rect">
            <a:avLst/>
          </a:prstGeom>
          <a:noFill/>
        </p:spPr>
        <p:txBody>
          <a:bodyPr wrap="square" rtlCol="0">
            <a:spAutoFit/>
          </a:bodyPr>
          <a:lstStyle/>
          <a:p>
            <a:pPr marL="685800" lvl="1" indent="-228600">
              <a:lnSpc>
                <a:spcPct val="90000"/>
              </a:lnSpc>
              <a:spcBef>
                <a:spcPts val="500"/>
              </a:spcBef>
              <a:buFont typeface="Arial" panose="020B0604020202020204" pitchFamily="34" charset="0"/>
              <a:buChar char="•"/>
            </a:pPr>
            <a:r>
              <a:rPr lang="en-NZ" sz="2400" dirty="0">
                <a:solidFill>
                  <a:prstClr val="black"/>
                </a:solidFill>
              </a:rPr>
              <a:t>Choose the node maximising the following formula</a:t>
            </a:r>
          </a:p>
          <a:p>
            <a:pPr marL="1143000" lvl="2" indent="-228600">
              <a:lnSpc>
                <a:spcPct val="90000"/>
              </a:lnSpc>
              <a:spcBef>
                <a:spcPts val="500"/>
              </a:spcBef>
              <a:buFont typeface="Arial" panose="020B0604020202020204" pitchFamily="34" charset="0"/>
              <a:buChar char="•"/>
            </a:pPr>
            <a:r>
              <a:rPr lang="en-NZ" dirty="0" err="1">
                <a:solidFill>
                  <a:prstClr val="black"/>
                </a:solidFill>
              </a:rPr>
              <a:t>w</a:t>
            </a:r>
            <a:r>
              <a:rPr lang="en-NZ" baseline="-25000" dirty="0" err="1">
                <a:solidFill>
                  <a:prstClr val="black"/>
                </a:solidFill>
              </a:rPr>
              <a:t>i</a:t>
            </a:r>
            <a:r>
              <a:rPr lang="en-NZ" dirty="0">
                <a:solidFill>
                  <a:prstClr val="black"/>
                </a:solidFill>
              </a:rPr>
              <a:t>: wins for the node</a:t>
            </a:r>
          </a:p>
          <a:p>
            <a:pPr marL="1143000" lvl="2" indent="-228600">
              <a:lnSpc>
                <a:spcPct val="90000"/>
              </a:lnSpc>
              <a:spcBef>
                <a:spcPts val="500"/>
              </a:spcBef>
              <a:buFont typeface="Arial" panose="020B0604020202020204" pitchFamily="34" charset="0"/>
              <a:buChar char="•"/>
            </a:pPr>
            <a:r>
              <a:rPr lang="en-NZ" dirty="0" err="1">
                <a:solidFill>
                  <a:prstClr val="black"/>
                </a:solidFill>
              </a:rPr>
              <a:t>n</a:t>
            </a:r>
            <a:r>
              <a:rPr lang="en-NZ" baseline="-25000" dirty="0" err="1">
                <a:solidFill>
                  <a:prstClr val="black"/>
                </a:solidFill>
              </a:rPr>
              <a:t>i</a:t>
            </a:r>
            <a:r>
              <a:rPr lang="en-NZ" dirty="0">
                <a:solidFill>
                  <a:prstClr val="black"/>
                </a:solidFill>
              </a:rPr>
              <a:t>: number of simulations </a:t>
            </a:r>
          </a:p>
          <a:p>
            <a:pPr marL="1143000" lvl="2" indent="-228600">
              <a:lnSpc>
                <a:spcPct val="90000"/>
              </a:lnSpc>
              <a:spcBef>
                <a:spcPts val="500"/>
              </a:spcBef>
              <a:buFont typeface="Arial" panose="020B0604020202020204" pitchFamily="34" charset="0"/>
              <a:buChar char="•"/>
            </a:pPr>
            <a:r>
              <a:rPr lang="en-NZ" dirty="0">
                <a:solidFill>
                  <a:prstClr val="black"/>
                </a:solidFill>
              </a:rPr>
              <a:t>N</a:t>
            </a:r>
            <a:r>
              <a:rPr lang="en-NZ" baseline="-25000" dirty="0">
                <a:solidFill>
                  <a:prstClr val="black"/>
                </a:solidFill>
              </a:rPr>
              <a:t>i</a:t>
            </a:r>
            <a:r>
              <a:rPr lang="en-NZ" dirty="0">
                <a:solidFill>
                  <a:prstClr val="black"/>
                </a:solidFill>
              </a:rPr>
              <a:t>: number of simulations by parent</a:t>
            </a:r>
          </a:p>
          <a:p>
            <a:pPr marL="1143000" lvl="2" indent="-228600">
              <a:lnSpc>
                <a:spcPct val="90000"/>
              </a:lnSpc>
              <a:spcBef>
                <a:spcPts val="500"/>
              </a:spcBef>
              <a:buFont typeface="Arial" panose="020B0604020202020204" pitchFamily="34" charset="0"/>
              <a:buChar char="•"/>
            </a:pPr>
            <a:r>
              <a:rPr lang="en-NZ" dirty="0">
                <a:solidFill>
                  <a:prstClr val="black"/>
                </a:solidFill>
              </a:rPr>
              <a:t>c: exploration parameter</a:t>
            </a:r>
          </a:p>
          <a:p>
            <a:endParaRPr lang="en-NZ" dirty="0"/>
          </a:p>
        </p:txBody>
      </p:sp>
    </p:spTree>
    <p:extLst>
      <p:ext uri="{BB962C8B-B14F-4D97-AF65-F5344CB8AC3E}">
        <p14:creationId xmlns:p14="http://schemas.microsoft.com/office/powerpoint/2010/main" val="674276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51E01-5A97-4791-BC8B-F791150365AB}"/>
              </a:ext>
            </a:extLst>
          </p:cNvPr>
          <p:cNvSpPr>
            <a:spLocks noGrp="1"/>
          </p:cNvSpPr>
          <p:nvPr>
            <p:ph type="title"/>
          </p:nvPr>
        </p:nvSpPr>
        <p:spPr/>
        <p:txBody>
          <a:bodyPr/>
          <a:lstStyle/>
          <a:p>
            <a:r>
              <a:rPr lang="en-NZ" dirty="0"/>
              <a:t>Playing Chess – Monte Carlo Tree Search</a:t>
            </a:r>
          </a:p>
        </p:txBody>
      </p:sp>
      <p:pic>
        <p:nvPicPr>
          <p:cNvPr id="6" name="Content Placeholder 5" descr="A picture containing object&#10;&#10;Description automatically generated">
            <a:extLst>
              <a:ext uri="{FF2B5EF4-FFF2-40B4-BE49-F238E27FC236}">
                <a16:creationId xmlns:a16="http://schemas.microsoft.com/office/drawing/2014/main" id="{A6B1C55E-61B6-4DAD-A852-4C41A4B44A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43217"/>
            <a:ext cx="10515600" cy="3516153"/>
          </a:xfrm>
        </p:spPr>
      </p:pic>
    </p:spTree>
    <p:extLst>
      <p:ext uri="{BB962C8B-B14F-4D97-AF65-F5344CB8AC3E}">
        <p14:creationId xmlns:p14="http://schemas.microsoft.com/office/powerpoint/2010/main" val="309080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837A5-D682-44FB-B81D-8DF26EF3D4B8}"/>
              </a:ext>
            </a:extLst>
          </p:cNvPr>
          <p:cNvSpPr>
            <a:spLocks noGrp="1"/>
          </p:cNvSpPr>
          <p:nvPr>
            <p:ph type="title"/>
          </p:nvPr>
        </p:nvSpPr>
        <p:spPr/>
        <p:txBody>
          <a:bodyPr/>
          <a:lstStyle/>
          <a:p>
            <a:r>
              <a:rPr lang="en-NZ" dirty="0"/>
              <a:t>Playing Chess – Selecting a move</a:t>
            </a:r>
          </a:p>
        </p:txBody>
      </p:sp>
      <p:sp>
        <p:nvSpPr>
          <p:cNvPr id="3" name="Content Placeholder 2">
            <a:extLst>
              <a:ext uri="{FF2B5EF4-FFF2-40B4-BE49-F238E27FC236}">
                <a16:creationId xmlns:a16="http://schemas.microsoft.com/office/drawing/2014/main" id="{59B3F917-41B9-4E8F-9BE0-BF914C271960}"/>
              </a:ext>
            </a:extLst>
          </p:cNvPr>
          <p:cNvSpPr>
            <a:spLocks noGrp="1"/>
          </p:cNvSpPr>
          <p:nvPr>
            <p:ph idx="1"/>
          </p:nvPr>
        </p:nvSpPr>
        <p:spPr>
          <a:xfrm>
            <a:off x="838200" y="1825625"/>
            <a:ext cx="10515600" cy="4863042"/>
          </a:xfrm>
        </p:spPr>
        <p:txBody>
          <a:bodyPr>
            <a:normAutofit/>
          </a:bodyPr>
          <a:lstStyle/>
          <a:p>
            <a:r>
              <a:rPr lang="en-NZ" dirty="0"/>
              <a:t>After 800 playouts, </a:t>
            </a:r>
            <a:r>
              <a:rPr lang="en-NZ" dirty="0" err="1"/>
              <a:t>AlphaZero</a:t>
            </a:r>
            <a:r>
              <a:rPr lang="en-NZ" dirty="0"/>
              <a:t> can choose a move </a:t>
            </a:r>
          </a:p>
          <a:p>
            <a:r>
              <a:rPr lang="en-NZ" dirty="0"/>
              <a:t>During evaluation and competitive play, the move with the most visits will be chosen – the UCT formula ensures that moves that result in “higher value” outcomes will have more visits.</a:t>
            </a:r>
          </a:p>
          <a:p>
            <a:r>
              <a:rPr lang="en-NZ" dirty="0"/>
              <a:t>During training, </a:t>
            </a:r>
            <a:r>
              <a:rPr lang="en-NZ" dirty="0" err="1"/>
              <a:t>AlphaZero</a:t>
            </a:r>
            <a:r>
              <a:rPr lang="en-NZ" dirty="0"/>
              <a:t> has the possibility of stochastically choosing a move, from a random distribution divided by the probability of each possible move in the tree.</a:t>
            </a:r>
          </a:p>
          <a:p>
            <a:r>
              <a:rPr lang="en-NZ" dirty="0"/>
              <a:t>At the end of each training game, the neural network parameters are updated to minimise the error between the predicted and actual outcome, as well as maximise the similarity between the probability distributions found from each move, and from the root.</a:t>
            </a:r>
          </a:p>
        </p:txBody>
      </p:sp>
    </p:spTree>
    <p:extLst>
      <p:ext uri="{BB962C8B-B14F-4D97-AF65-F5344CB8AC3E}">
        <p14:creationId xmlns:p14="http://schemas.microsoft.com/office/powerpoint/2010/main" val="330491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ECE1C-86F8-48F9-BC95-F0A380B550BC}"/>
              </a:ext>
            </a:extLst>
          </p:cNvPr>
          <p:cNvSpPr>
            <a:spLocks noGrp="1"/>
          </p:cNvSpPr>
          <p:nvPr>
            <p:ph type="title"/>
          </p:nvPr>
        </p:nvSpPr>
        <p:spPr/>
        <p:txBody>
          <a:bodyPr/>
          <a:lstStyle/>
          <a:p>
            <a:r>
              <a:rPr lang="en-NZ" dirty="0"/>
              <a:t>Mechanisms – Reinforcement learning and MCTS</a:t>
            </a:r>
          </a:p>
        </p:txBody>
      </p:sp>
      <p:sp>
        <p:nvSpPr>
          <p:cNvPr id="3" name="Content Placeholder 2">
            <a:extLst>
              <a:ext uri="{FF2B5EF4-FFF2-40B4-BE49-F238E27FC236}">
                <a16:creationId xmlns:a16="http://schemas.microsoft.com/office/drawing/2014/main" id="{B429B457-EA62-4457-9124-BE20BF6423B6}"/>
              </a:ext>
            </a:extLst>
          </p:cNvPr>
          <p:cNvSpPr>
            <a:spLocks noGrp="1"/>
          </p:cNvSpPr>
          <p:nvPr>
            <p:ph idx="1"/>
          </p:nvPr>
        </p:nvSpPr>
        <p:spPr/>
        <p:txBody>
          <a:bodyPr/>
          <a:lstStyle/>
          <a:p>
            <a:r>
              <a:rPr lang="en-NZ" dirty="0"/>
              <a:t>Large advantage in saving processing power</a:t>
            </a:r>
          </a:p>
          <a:p>
            <a:pPr lvl="1"/>
            <a:r>
              <a:rPr lang="en-NZ" dirty="0"/>
              <a:t>Requires far less calculations – 60,000pps vs. </a:t>
            </a:r>
            <a:r>
              <a:rPr lang="en-NZ" dirty="0" err="1"/>
              <a:t>Stockfish’s</a:t>
            </a:r>
            <a:r>
              <a:rPr lang="en-NZ" dirty="0"/>
              <a:t> 60 million </a:t>
            </a:r>
            <a:r>
              <a:rPr lang="en-NZ" dirty="0" err="1"/>
              <a:t>pps</a:t>
            </a:r>
            <a:endParaRPr lang="en-NZ" dirty="0"/>
          </a:p>
          <a:p>
            <a:pPr lvl="1"/>
            <a:r>
              <a:rPr lang="en-NZ" dirty="0"/>
              <a:t>Deep neural network focuses primarily on promising variations</a:t>
            </a:r>
          </a:p>
          <a:p>
            <a:r>
              <a:rPr lang="en-NZ" dirty="0"/>
              <a:t>Active learning</a:t>
            </a:r>
          </a:p>
          <a:p>
            <a:pPr lvl="1"/>
            <a:r>
              <a:rPr lang="en-NZ" dirty="0"/>
              <a:t>Able to continue improving</a:t>
            </a:r>
          </a:p>
          <a:p>
            <a:pPr lvl="1"/>
            <a:r>
              <a:rPr lang="en-NZ" dirty="0"/>
              <a:t>Appears to have identified core strategies of chess, with a deeper understanding of the game than most chess machines, and many human players</a:t>
            </a:r>
          </a:p>
        </p:txBody>
      </p:sp>
    </p:spTree>
    <p:extLst>
      <p:ext uri="{BB962C8B-B14F-4D97-AF65-F5344CB8AC3E}">
        <p14:creationId xmlns:p14="http://schemas.microsoft.com/office/powerpoint/2010/main" val="3626603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1E028-DE2A-4BA5-83FE-68B3D08F04C4}"/>
              </a:ext>
            </a:extLst>
          </p:cNvPr>
          <p:cNvSpPr>
            <a:spLocks noGrp="1"/>
          </p:cNvSpPr>
          <p:nvPr>
            <p:ph type="title"/>
          </p:nvPr>
        </p:nvSpPr>
        <p:spPr/>
        <p:txBody>
          <a:bodyPr/>
          <a:lstStyle/>
          <a:p>
            <a:r>
              <a:rPr lang="en-NZ" dirty="0"/>
              <a:t>Mechanisms – Convolutions</a:t>
            </a:r>
          </a:p>
        </p:txBody>
      </p:sp>
      <p:sp>
        <p:nvSpPr>
          <p:cNvPr id="3" name="Content Placeholder 2">
            <a:extLst>
              <a:ext uri="{FF2B5EF4-FFF2-40B4-BE49-F238E27FC236}">
                <a16:creationId xmlns:a16="http://schemas.microsoft.com/office/drawing/2014/main" id="{4DE115CA-6804-4356-85AA-520C556C7EA4}"/>
              </a:ext>
            </a:extLst>
          </p:cNvPr>
          <p:cNvSpPr>
            <a:spLocks noGrp="1"/>
          </p:cNvSpPr>
          <p:nvPr>
            <p:ph idx="1"/>
          </p:nvPr>
        </p:nvSpPr>
        <p:spPr/>
        <p:txBody>
          <a:bodyPr/>
          <a:lstStyle/>
          <a:p>
            <a:r>
              <a:rPr lang="en-NZ" dirty="0"/>
              <a:t>Convolutional processing</a:t>
            </a:r>
          </a:p>
          <a:p>
            <a:pPr lvl="1"/>
            <a:r>
              <a:rPr lang="en-NZ" dirty="0"/>
              <a:t>Image recognition technique</a:t>
            </a:r>
          </a:p>
          <a:p>
            <a:pPr lvl="1"/>
            <a:r>
              <a:rPr lang="en-NZ" dirty="0"/>
              <a:t>Features can be translated and recognised as a similar position</a:t>
            </a:r>
          </a:p>
          <a:p>
            <a:r>
              <a:rPr lang="en-NZ" dirty="0"/>
              <a:t>Recognition of similar scenarios in different areas of the board</a:t>
            </a:r>
          </a:p>
          <a:p>
            <a:pPr lvl="1"/>
            <a:r>
              <a:rPr lang="en-NZ" dirty="0"/>
              <a:t>Similar game states can be generalised, allowing for a general calculation of a move’s value (likelihood of winning)</a:t>
            </a:r>
          </a:p>
          <a:p>
            <a:r>
              <a:rPr lang="en-NZ" dirty="0"/>
              <a:t>Identification of important features</a:t>
            </a:r>
          </a:p>
          <a:p>
            <a:pPr lvl="1"/>
            <a:r>
              <a:rPr lang="en-NZ" dirty="0"/>
              <a:t>More of a benefit of deep network structure</a:t>
            </a:r>
          </a:p>
          <a:p>
            <a:pPr lvl="1"/>
            <a:r>
              <a:rPr lang="en-NZ" dirty="0"/>
              <a:t>Able to recognise unspecified, learned aspects of the game</a:t>
            </a:r>
          </a:p>
        </p:txBody>
      </p:sp>
    </p:spTree>
    <p:extLst>
      <p:ext uri="{BB962C8B-B14F-4D97-AF65-F5344CB8AC3E}">
        <p14:creationId xmlns:p14="http://schemas.microsoft.com/office/powerpoint/2010/main" val="3192569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A2302-D009-417E-B562-BEAF2CA80962}"/>
              </a:ext>
            </a:extLst>
          </p:cNvPr>
          <p:cNvSpPr>
            <a:spLocks noGrp="1"/>
          </p:cNvSpPr>
          <p:nvPr>
            <p:ph type="title"/>
          </p:nvPr>
        </p:nvSpPr>
        <p:spPr/>
        <p:txBody>
          <a:bodyPr/>
          <a:lstStyle/>
          <a:p>
            <a:r>
              <a:rPr lang="en-NZ" dirty="0"/>
              <a:t>Performance</a:t>
            </a:r>
          </a:p>
        </p:txBody>
      </p:sp>
      <p:pic>
        <p:nvPicPr>
          <p:cNvPr id="4" name="Content Placeholder 3">
            <a:extLst>
              <a:ext uri="{FF2B5EF4-FFF2-40B4-BE49-F238E27FC236}">
                <a16:creationId xmlns:a16="http://schemas.microsoft.com/office/drawing/2014/main" id="{BA81DBF5-2076-4D5B-91C3-D3E755A14B73}"/>
              </a:ext>
            </a:extLst>
          </p:cNvPr>
          <p:cNvPicPr>
            <a:picLocks noGrp="1" noChangeAspect="1"/>
          </p:cNvPicPr>
          <p:nvPr>
            <p:ph idx="1"/>
          </p:nvPr>
        </p:nvPicPr>
        <p:blipFill>
          <a:blip r:embed="rId2"/>
          <a:stretch>
            <a:fillRect/>
          </a:stretch>
        </p:blipFill>
        <p:spPr>
          <a:xfrm>
            <a:off x="5401733" y="505036"/>
            <a:ext cx="5520266" cy="5999193"/>
          </a:xfrm>
          <a:prstGeom prst="rect">
            <a:avLst/>
          </a:prstGeom>
        </p:spPr>
      </p:pic>
      <p:sp>
        <p:nvSpPr>
          <p:cNvPr id="5" name="TextBox 4">
            <a:extLst>
              <a:ext uri="{FF2B5EF4-FFF2-40B4-BE49-F238E27FC236}">
                <a16:creationId xmlns:a16="http://schemas.microsoft.com/office/drawing/2014/main" id="{8474F12F-49F0-4849-B2D7-5700B1F9C7D4}"/>
              </a:ext>
            </a:extLst>
          </p:cNvPr>
          <p:cNvSpPr txBox="1"/>
          <p:nvPr/>
        </p:nvSpPr>
        <p:spPr>
          <a:xfrm>
            <a:off x="355600" y="1879600"/>
            <a:ext cx="4614332" cy="4093428"/>
          </a:xfrm>
          <a:prstGeom prst="rect">
            <a:avLst/>
          </a:prstGeom>
          <a:noFill/>
        </p:spPr>
        <p:txBody>
          <a:bodyPr wrap="square" rtlCol="0">
            <a:spAutoFit/>
          </a:bodyPr>
          <a:lstStyle/>
          <a:p>
            <a:pPr marL="285750" indent="-285750">
              <a:buFont typeface="Arial" panose="020B0604020202020204" pitchFamily="34" charset="0"/>
              <a:buChar char="•"/>
            </a:pPr>
            <a:r>
              <a:rPr lang="en-NZ" sz="2000" dirty="0"/>
              <a:t>Outperformed competing programs in Chess, Shogi, and Go</a:t>
            </a:r>
          </a:p>
          <a:p>
            <a:pPr marL="285750" indent="-285750">
              <a:buFont typeface="Arial" panose="020B0604020202020204" pitchFamily="34" charset="0"/>
              <a:buChar char="•"/>
            </a:pPr>
            <a:r>
              <a:rPr lang="en-NZ" sz="2000" dirty="0"/>
              <a:t>Performance scaled with thinking time disparity, but </a:t>
            </a:r>
            <a:r>
              <a:rPr lang="en-NZ" sz="2000" dirty="0" err="1"/>
              <a:t>AlphaZero</a:t>
            </a:r>
            <a:r>
              <a:rPr lang="en-NZ" sz="2000" dirty="0"/>
              <a:t> still performed relatively well</a:t>
            </a:r>
          </a:p>
          <a:p>
            <a:pPr marL="285750" indent="-285750">
              <a:buFont typeface="Arial" panose="020B0604020202020204" pitchFamily="34" charset="0"/>
              <a:buChar char="•"/>
            </a:pPr>
            <a:r>
              <a:rPr lang="en-NZ" sz="2000" dirty="0"/>
              <a:t>Still able to maintain performance against </a:t>
            </a:r>
            <a:r>
              <a:rPr lang="en-NZ" sz="2000" dirty="0" err="1"/>
              <a:t>Stockfish</a:t>
            </a:r>
            <a:r>
              <a:rPr lang="en-NZ" sz="2000" dirty="0"/>
              <a:t> utilising an opening book</a:t>
            </a:r>
          </a:p>
          <a:p>
            <a:pPr marL="285750" indent="-285750">
              <a:buFont typeface="Arial" panose="020B0604020202020204" pitchFamily="34" charset="0"/>
              <a:buChar char="•"/>
            </a:pPr>
            <a:r>
              <a:rPr lang="en-NZ" sz="2000" dirty="0"/>
              <a:t>Maintained performance in games starting from </a:t>
            </a:r>
            <a:r>
              <a:rPr lang="en-NZ" sz="2000" dirty="0" err="1"/>
              <a:t>preset</a:t>
            </a:r>
            <a:r>
              <a:rPr lang="en-NZ" sz="2000" dirty="0"/>
              <a:t> openings</a:t>
            </a:r>
          </a:p>
          <a:p>
            <a:pPr marL="742950" lvl="1" indent="-285750">
              <a:buFont typeface="Arial" panose="020B0604020202020204" pitchFamily="34" charset="0"/>
              <a:buChar char="•"/>
            </a:pPr>
            <a:r>
              <a:rPr lang="en-NZ" sz="2000" dirty="0"/>
              <a:t>Top Chess Engine Championship (TCEC) openings are slightly imbalanced, leading to more losses from both sides</a:t>
            </a:r>
          </a:p>
        </p:txBody>
      </p:sp>
    </p:spTree>
    <p:extLst>
      <p:ext uri="{BB962C8B-B14F-4D97-AF65-F5344CB8AC3E}">
        <p14:creationId xmlns:p14="http://schemas.microsoft.com/office/powerpoint/2010/main" val="312756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C1886-51E9-4BCB-9F29-70A9A393DF05}"/>
              </a:ext>
            </a:extLst>
          </p:cNvPr>
          <p:cNvSpPr>
            <a:spLocks noGrp="1"/>
          </p:cNvSpPr>
          <p:nvPr>
            <p:ph type="title"/>
          </p:nvPr>
        </p:nvSpPr>
        <p:spPr/>
        <p:txBody>
          <a:bodyPr/>
          <a:lstStyle/>
          <a:p>
            <a:r>
              <a:rPr lang="en-NZ" dirty="0"/>
              <a:t>Criticisms of the initial publication</a:t>
            </a:r>
          </a:p>
        </p:txBody>
      </p:sp>
      <p:sp>
        <p:nvSpPr>
          <p:cNvPr id="3" name="Content Placeholder 2">
            <a:extLst>
              <a:ext uri="{FF2B5EF4-FFF2-40B4-BE49-F238E27FC236}">
                <a16:creationId xmlns:a16="http://schemas.microsoft.com/office/drawing/2014/main" id="{EC4B1C19-F1E3-4515-AB73-A593128530AF}"/>
              </a:ext>
            </a:extLst>
          </p:cNvPr>
          <p:cNvSpPr>
            <a:spLocks noGrp="1"/>
          </p:cNvSpPr>
          <p:nvPr>
            <p:ph idx="1"/>
          </p:nvPr>
        </p:nvSpPr>
        <p:spPr>
          <a:xfrm>
            <a:off x="838200" y="1825625"/>
            <a:ext cx="10515600" cy="4667250"/>
          </a:xfrm>
        </p:spPr>
        <p:txBody>
          <a:bodyPr>
            <a:normAutofit/>
          </a:bodyPr>
          <a:lstStyle/>
          <a:p>
            <a:r>
              <a:rPr lang="en-NZ" dirty="0"/>
              <a:t>Low turn time vs. </a:t>
            </a:r>
            <a:r>
              <a:rPr lang="en-NZ" dirty="0" err="1"/>
              <a:t>Stockfish</a:t>
            </a:r>
            <a:endParaRPr lang="en-NZ" dirty="0"/>
          </a:p>
          <a:p>
            <a:pPr lvl="1"/>
            <a:r>
              <a:rPr lang="en-NZ" dirty="0"/>
              <a:t>The first publication of the </a:t>
            </a:r>
            <a:r>
              <a:rPr lang="en-NZ" dirty="0" err="1"/>
              <a:t>AlphaZero</a:t>
            </a:r>
            <a:r>
              <a:rPr lang="en-NZ" dirty="0"/>
              <a:t> paper used turn times of 1 minute each</a:t>
            </a:r>
          </a:p>
          <a:p>
            <a:pPr lvl="2"/>
            <a:r>
              <a:rPr lang="en-NZ" dirty="0"/>
              <a:t>W/D/L = 25/25/0</a:t>
            </a:r>
          </a:p>
          <a:p>
            <a:pPr lvl="1"/>
            <a:r>
              <a:rPr lang="en-NZ" dirty="0" err="1"/>
              <a:t>Stockfish</a:t>
            </a:r>
            <a:r>
              <a:rPr lang="en-NZ" dirty="0"/>
              <a:t> is based on a mass search algorithm, using time-management heuristics</a:t>
            </a:r>
          </a:p>
          <a:p>
            <a:r>
              <a:rPr lang="en-NZ" dirty="0"/>
              <a:t>Tested against raw programs without opening or endgame databases</a:t>
            </a:r>
          </a:p>
          <a:p>
            <a:r>
              <a:rPr lang="en-NZ" dirty="0"/>
              <a:t>Hardware mismatch – 4 first-generation TPUs and 44 CPU cores</a:t>
            </a:r>
          </a:p>
          <a:p>
            <a:pPr lvl="1"/>
            <a:r>
              <a:rPr lang="en-NZ" dirty="0"/>
              <a:t>The first study had opponents on a single CPU</a:t>
            </a:r>
          </a:p>
          <a:p>
            <a:r>
              <a:rPr lang="en-NZ" dirty="0"/>
              <a:t>The follow-up study allowed 3 hours per move (with 15 additional seconds per move), opening books, and 44 CPUs each</a:t>
            </a:r>
          </a:p>
          <a:p>
            <a:pPr lvl="1"/>
            <a:r>
              <a:rPr lang="en-NZ" dirty="0"/>
              <a:t>Out of 1000 games, </a:t>
            </a:r>
            <a:r>
              <a:rPr lang="en-NZ" dirty="0" err="1"/>
              <a:t>AlphaZero’s</a:t>
            </a:r>
            <a:r>
              <a:rPr lang="en-NZ" dirty="0"/>
              <a:t> W/D/L = 155/839/6 </a:t>
            </a:r>
          </a:p>
          <a:p>
            <a:pPr lvl="1"/>
            <a:endParaRPr lang="en-NZ" dirty="0"/>
          </a:p>
        </p:txBody>
      </p:sp>
    </p:spTree>
    <p:extLst>
      <p:ext uri="{BB962C8B-B14F-4D97-AF65-F5344CB8AC3E}">
        <p14:creationId xmlns:p14="http://schemas.microsoft.com/office/powerpoint/2010/main" val="3112049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BC5BA-28A1-4E08-B14C-284FF0DF64C9}"/>
              </a:ext>
            </a:extLst>
          </p:cNvPr>
          <p:cNvSpPr>
            <a:spLocks noGrp="1"/>
          </p:cNvSpPr>
          <p:nvPr>
            <p:ph type="title"/>
          </p:nvPr>
        </p:nvSpPr>
        <p:spPr/>
        <p:txBody>
          <a:bodyPr/>
          <a:lstStyle/>
          <a:p>
            <a:r>
              <a:rPr lang="en-NZ" dirty="0"/>
              <a:t>Generalisation to different games</a:t>
            </a:r>
          </a:p>
        </p:txBody>
      </p:sp>
      <p:sp>
        <p:nvSpPr>
          <p:cNvPr id="3" name="Content Placeholder 2">
            <a:extLst>
              <a:ext uri="{FF2B5EF4-FFF2-40B4-BE49-F238E27FC236}">
                <a16:creationId xmlns:a16="http://schemas.microsoft.com/office/drawing/2014/main" id="{83D9CA66-12D6-49F5-B0A5-4AF12A39840E}"/>
              </a:ext>
            </a:extLst>
          </p:cNvPr>
          <p:cNvSpPr>
            <a:spLocks noGrp="1"/>
          </p:cNvSpPr>
          <p:nvPr>
            <p:ph idx="1"/>
          </p:nvPr>
        </p:nvSpPr>
        <p:spPr/>
        <p:txBody>
          <a:bodyPr/>
          <a:lstStyle/>
          <a:p>
            <a:r>
              <a:rPr lang="en-NZ" dirty="0"/>
              <a:t>The generic reinforcement learning and search algorithm of </a:t>
            </a:r>
            <a:r>
              <a:rPr lang="en-NZ" dirty="0" err="1"/>
              <a:t>AlphaZero</a:t>
            </a:r>
            <a:r>
              <a:rPr lang="en-NZ" dirty="0"/>
              <a:t> is a successor to AlphaGo Zero</a:t>
            </a:r>
          </a:p>
          <a:p>
            <a:r>
              <a:rPr lang="en-NZ" dirty="0"/>
              <a:t>Given only the domain knowledge of the rules, it outperforms state-of-the-art programs within hours of training, in multiple games</a:t>
            </a:r>
          </a:p>
          <a:p>
            <a:r>
              <a:rPr lang="en-NZ" dirty="0"/>
              <a:t>Ultimately, the goal is to create a general system that can play any game.</a:t>
            </a:r>
          </a:p>
          <a:p>
            <a:r>
              <a:rPr lang="en-NZ" dirty="0" err="1"/>
              <a:t>AlphaZero</a:t>
            </a:r>
            <a:r>
              <a:rPr lang="en-NZ" dirty="0"/>
              <a:t> has the leading approach to “solving” classical games.</a:t>
            </a:r>
          </a:p>
        </p:txBody>
      </p:sp>
    </p:spTree>
    <p:extLst>
      <p:ext uri="{BB962C8B-B14F-4D97-AF65-F5344CB8AC3E}">
        <p14:creationId xmlns:p14="http://schemas.microsoft.com/office/powerpoint/2010/main" val="1408388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818BC-FB37-401E-A038-7A8FA602E7F3}"/>
              </a:ext>
            </a:extLst>
          </p:cNvPr>
          <p:cNvSpPr>
            <a:spLocks noGrp="1"/>
          </p:cNvSpPr>
          <p:nvPr>
            <p:ph type="title"/>
          </p:nvPr>
        </p:nvSpPr>
        <p:spPr/>
        <p:txBody>
          <a:bodyPr/>
          <a:lstStyle/>
          <a:p>
            <a:r>
              <a:rPr lang="en-NZ" dirty="0"/>
              <a:t>Rules of Chess</a:t>
            </a:r>
          </a:p>
        </p:txBody>
      </p:sp>
      <p:pic>
        <p:nvPicPr>
          <p:cNvPr id="9" name="Content Placeholder 8" descr="A screenshot of a cell phone&#10;&#10;Description automatically generated">
            <a:extLst>
              <a:ext uri="{FF2B5EF4-FFF2-40B4-BE49-F238E27FC236}">
                <a16:creationId xmlns:a16="http://schemas.microsoft.com/office/drawing/2014/main" id="{9DAB9D8D-78FE-48EE-942E-86C9C913DF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4351338" cy="4351338"/>
          </a:xfrm>
        </p:spPr>
      </p:pic>
      <p:sp>
        <p:nvSpPr>
          <p:cNvPr id="3" name="TextBox 2">
            <a:extLst>
              <a:ext uri="{FF2B5EF4-FFF2-40B4-BE49-F238E27FC236}">
                <a16:creationId xmlns:a16="http://schemas.microsoft.com/office/drawing/2014/main" id="{15E94339-563B-4CDA-9FBA-BC8C2449529A}"/>
              </a:ext>
            </a:extLst>
          </p:cNvPr>
          <p:cNvSpPr txBox="1"/>
          <p:nvPr/>
        </p:nvSpPr>
        <p:spPr>
          <a:xfrm>
            <a:off x="5712643" y="1825625"/>
            <a:ext cx="6202266" cy="4093428"/>
          </a:xfrm>
          <a:prstGeom prst="rect">
            <a:avLst/>
          </a:prstGeom>
          <a:noFill/>
        </p:spPr>
        <p:txBody>
          <a:bodyPr wrap="square" rtlCol="0">
            <a:spAutoFit/>
          </a:bodyPr>
          <a:lstStyle/>
          <a:p>
            <a:pPr marL="285750" indent="-285750">
              <a:buFont typeface="Arial" panose="020B0604020202020204" pitchFamily="34" charset="0"/>
              <a:buChar char="•"/>
            </a:pPr>
            <a:r>
              <a:rPr lang="en-NZ" sz="2000" dirty="0"/>
              <a:t>8x8 Board</a:t>
            </a:r>
          </a:p>
          <a:p>
            <a:pPr marL="285750" indent="-285750">
              <a:buFont typeface="Arial" panose="020B0604020202020204" pitchFamily="34" charset="0"/>
              <a:buChar char="•"/>
            </a:pPr>
            <a:r>
              <a:rPr lang="en-NZ" sz="2000" dirty="0"/>
              <a:t>16 pieces</a:t>
            </a:r>
          </a:p>
          <a:p>
            <a:pPr marL="285750" indent="-285750">
              <a:buFont typeface="Arial" panose="020B0604020202020204" pitchFamily="34" charset="0"/>
              <a:buChar char="•"/>
            </a:pPr>
            <a:r>
              <a:rPr lang="en-NZ" sz="2000" dirty="0"/>
              <a:t>Each type of piece has different rules for movement:</a:t>
            </a:r>
          </a:p>
          <a:p>
            <a:pPr marL="742950" lvl="1" indent="-285750">
              <a:buFont typeface="Arial" panose="020B0604020202020204" pitchFamily="34" charset="0"/>
              <a:buChar char="•"/>
            </a:pPr>
            <a:r>
              <a:rPr lang="en-NZ" sz="2000" dirty="0"/>
              <a:t>Pawn</a:t>
            </a:r>
          </a:p>
          <a:p>
            <a:pPr marL="742950" lvl="1" indent="-285750">
              <a:buFont typeface="Arial" panose="020B0604020202020204" pitchFamily="34" charset="0"/>
              <a:buChar char="•"/>
            </a:pPr>
            <a:r>
              <a:rPr lang="en-NZ" sz="2000" dirty="0"/>
              <a:t>Knight</a:t>
            </a:r>
          </a:p>
          <a:p>
            <a:pPr marL="742950" lvl="1" indent="-285750">
              <a:buFont typeface="Arial" panose="020B0604020202020204" pitchFamily="34" charset="0"/>
              <a:buChar char="•"/>
            </a:pPr>
            <a:r>
              <a:rPr lang="en-NZ" sz="2000" dirty="0"/>
              <a:t>Bishop</a:t>
            </a:r>
          </a:p>
          <a:p>
            <a:pPr marL="742950" lvl="1" indent="-285750">
              <a:buFont typeface="Arial" panose="020B0604020202020204" pitchFamily="34" charset="0"/>
              <a:buChar char="•"/>
            </a:pPr>
            <a:r>
              <a:rPr lang="en-NZ" sz="2000" dirty="0"/>
              <a:t>Rook</a:t>
            </a:r>
          </a:p>
          <a:p>
            <a:pPr marL="742950" lvl="1" indent="-285750">
              <a:buFont typeface="Arial" panose="020B0604020202020204" pitchFamily="34" charset="0"/>
              <a:buChar char="•"/>
            </a:pPr>
            <a:r>
              <a:rPr lang="en-NZ" sz="2000" dirty="0"/>
              <a:t>Queen</a:t>
            </a:r>
          </a:p>
          <a:p>
            <a:pPr marL="742950" lvl="1" indent="-285750">
              <a:buFont typeface="Arial" panose="020B0604020202020204" pitchFamily="34" charset="0"/>
              <a:buChar char="•"/>
            </a:pPr>
            <a:r>
              <a:rPr lang="en-NZ" sz="2000" dirty="0"/>
              <a:t>King</a:t>
            </a:r>
          </a:p>
          <a:p>
            <a:pPr marL="285750" indent="-285750">
              <a:buFont typeface="Arial" panose="020B0604020202020204" pitchFamily="34" charset="0"/>
              <a:buChar char="•"/>
            </a:pPr>
            <a:r>
              <a:rPr lang="en-NZ" sz="2000" dirty="0"/>
              <a:t>A player can capture an opponent’s piece by moving into their square</a:t>
            </a:r>
          </a:p>
          <a:p>
            <a:pPr marL="285750" indent="-285750">
              <a:buFont typeface="Arial" panose="020B0604020202020204" pitchFamily="34" charset="0"/>
              <a:buChar char="•"/>
            </a:pPr>
            <a:r>
              <a:rPr lang="en-NZ" sz="2000" dirty="0"/>
              <a:t>Strategies involve board control and material management</a:t>
            </a:r>
          </a:p>
          <a:p>
            <a:pPr marL="285750" indent="-285750">
              <a:buFont typeface="Arial" panose="020B0604020202020204" pitchFamily="34" charset="0"/>
              <a:buChar char="•"/>
            </a:pPr>
            <a:r>
              <a:rPr lang="en-NZ" sz="2000" dirty="0"/>
              <a:t>The aim of the game is to capture the opponent’s King.</a:t>
            </a:r>
          </a:p>
        </p:txBody>
      </p:sp>
    </p:spTree>
    <p:extLst>
      <p:ext uri="{BB962C8B-B14F-4D97-AF65-F5344CB8AC3E}">
        <p14:creationId xmlns:p14="http://schemas.microsoft.com/office/powerpoint/2010/main" val="1569398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D78B5-C1FF-470A-906A-DE19C10DB01E}"/>
              </a:ext>
            </a:extLst>
          </p:cNvPr>
          <p:cNvSpPr>
            <a:spLocks noGrp="1"/>
          </p:cNvSpPr>
          <p:nvPr>
            <p:ph type="title"/>
          </p:nvPr>
        </p:nvSpPr>
        <p:spPr/>
        <p:txBody>
          <a:bodyPr/>
          <a:lstStyle/>
          <a:p>
            <a:r>
              <a:rPr lang="en-NZ" dirty="0"/>
              <a:t>A brief history of chess machines</a:t>
            </a:r>
          </a:p>
        </p:txBody>
      </p:sp>
      <p:sp>
        <p:nvSpPr>
          <p:cNvPr id="3" name="Content Placeholder 2">
            <a:extLst>
              <a:ext uri="{FF2B5EF4-FFF2-40B4-BE49-F238E27FC236}">
                <a16:creationId xmlns:a16="http://schemas.microsoft.com/office/drawing/2014/main" id="{F190D817-08E0-4DEE-86B4-6633DEF219E5}"/>
              </a:ext>
            </a:extLst>
          </p:cNvPr>
          <p:cNvSpPr>
            <a:spLocks noGrp="1"/>
          </p:cNvSpPr>
          <p:nvPr>
            <p:ph idx="1"/>
          </p:nvPr>
        </p:nvSpPr>
        <p:spPr/>
        <p:txBody>
          <a:bodyPr/>
          <a:lstStyle/>
          <a:p>
            <a:r>
              <a:rPr lang="en-NZ" dirty="0"/>
              <a:t>18</a:t>
            </a:r>
            <a:r>
              <a:rPr lang="en-NZ" baseline="30000" dirty="0"/>
              <a:t>th</a:t>
            </a:r>
            <a:r>
              <a:rPr lang="en-NZ" dirty="0"/>
              <a:t> Century: The Turk</a:t>
            </a:r>
          </a:p>
          <a:p>
            <a:r>
              <a:rPr lang="en-NZ" dirty="0"/>
              <a:t>19</a:t>
            </a:r>
            <a:r>
              <a:rPr lang="en-NZ" baseline="30000" dirty="0"/>
              <a:t>th</a:t>
            </a:r>
            <a:r>
              <a:rPr lang="en-NZ" dirty="0"/>
              <a:t> Century: </a:t>
            </a:r>
            <a:r>
              <a:rPr lang="en-NZ" dirty="0" err="1"/>
              <a:t>Ajeeb</a:t>
            </a:r>
            <a:r>
              <a:rPr lang="en-NZ" dirty="0"/>
              <a:t> the Wonderful</a:t>
            </a:r>
          </a:p>
          <a:p>
            <a:r>
              <a:rPr lang="en-NZ" dirty="0"/>
              <a:t>1950: The advent of the digital computer</a:t>
            </a:r>
          </a:p>
          <a:p>
            <a:pPr lvl="1"/>
            <a:r>
              <a:rPr lang="en-NZ" dirty="0"/>
              <a:t>Turing’s </a:t>
            </a:r>
            <a:r>
              <a:rPr lang="en-NZ" dirty="0" err="1"/>
              <a:t>Turochamp</a:t>
            </a:r>
            <a:endParaRPr lang="en-NZ" dirty="0"/>
          </a:p>
          <a:p>
            <a:pPr lvl="1"/>
            <a:r>
              <a:rPr lang="en-NZ" dirty="0"/>
              <a:t>Los Alamos</a:t>
            </a:r>
          </a:p>
          <a:p>
            <a:r>
              <a:rPr lang="en-NZ" dirty="0"/>
              <a:t>1981: Cray Blitz becomes a Master</a:t>
            </a:r>
          </a:p>
          <a:p>
            <a:r>
              <a:rPr lang="en-NZ" dirty="0"/>
              <a:t>1997: Deep Blue defeats Kasparov</a:t>
            </a:r>
          </a:p>
          <a:p>
            <a:r>
              <a:rPr lang="en-NZ" dirty="0"/>
              <a:t>Early 2000s: Deep learning in chess machines</a:t>
            </a:r>
          </a:p>
          <a:p>
            <a:pPr lvl="1"/>
            <a:endParaRPr lang="en-NZ" dirty="0"/>
          </a:p>
        </p:txBody>
      </p:sp>
      <p:pic>
        <p:nvPicPr>
          <p:cNvPr id="4" name="Picture 3">
            <a:extLst>
              <a:ext uri="{FF2B5EF4-FFF2-40B4-BE49-F238E27FC236}">
                <a16:creationId xmlns:a16="http://schemas.microsoft.com/office/drawing/2014/main" id="{60521032-EB30-4145-92A2-B2D8E5A48603}"/>
              </a:ext>
            </a:extLst>
          </p:cNvPr>
          <p:cNvPicPr>
            <a:picLocks noChangeAspect="1"/>
          </p:cNvPicPr>
          <p:nvPr/>
        </p:nvPicPr>
        <p:blipFill>
          <a:blip r:embed="rId3"/>
          <a:stretch>
            <a:fillRect/>
          </a:stretch>
        </p:blipFill>
        <p:spPr>
          <a:xfrm>
            <a:off x="8035636" y="2118088"/>
            <a:ext cx="3776230" cy="4207306"/>
          </a:xfrm>
          <a:prstGeom prst="rect">
            <a:avLst/>
          </a:prstGeom>
        </p:spPr>
      </p:pic>
      <p:pic>
        <p:nvPicPr>
          <p:cNvPr id="6" name="Picture 5" descr="A picture containing text, newspaper&#10;&#10;Description automatically generated">
            <a:extLst>
              <a:ext uri="{FF2B5EF4-FFF2-40B4-BE49-F238E27FC236}">
                <a16:creationId xmlns:a16="http://schemas.microsoft.com/office/drawing/2014/main" id="{F216C6F2-2180-4B56-9835-3C3EB0E3C5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1045" y="1677194"/>
            <a:ext cx="3010167" cy="4106728"/>
          </a:xfrm>
          <a:prstGeom prst="rect">
            <a:avLst/>
          </a:prstGeom>
        </p:spPr>
      </p:pic>
      <p:pic>
        <p:nvPicPr>
          <p:cNvPr id="8" name="Picture 7" descr="A person sitting on a table&#10;&#10;Description automatically generated">
            <a:extLst>
              <a:ext uri="{FF2B5EF4-FFF2-40B4-BE49-F238E27FC236}">
                <a16:creationId xmlns:a16="http://schemas.microsoft.com/office/drawing/2014/main" id="{DAD6F396-00BF-4050-8315-9BAEE5DED6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8865" y="1825625"/>
            <a:ext cx="4826737" cy="3231460"/>
          </a:xfrm>
          <a:prstGeom prst="rect">
            <a:avLst/>
          </a:prstGeom>
        </p:spPr>
      </p:pic>
      <p:pic>
        <p:nvPicPr>
          <p:cNvPr id="10" name="Picture 9" descr="A vintage photo of a person&#10;&#10;Description automatically generated">
            <a:extLst>
              <a:ext uri="{FF2B5EF4-FFF2-40B4-BE49-F238E27FC236}">
                <a16:creationId xmlns:a16="http://schemas.microsoft.com/office/drawing/2014/main" id="{A4077B1A-DEC0-45C0-BECA-E01F5FF5EE9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48473" y="1600238"/>
            <a:ext cx="3115561" cy="4576725"/>
          </a:xfrm>
          <a:prstGeom prst="rect">
            <a:avLst/>
          </a:prstGeom>
        </p:spPr>
      </p:pic>
      <p:pic>
        <p:nvPicPr>
          <p:cNvPr id="12" name="Picture 11" descr="An old photo of a person&#10;&#10;Description automatically generated">
            <a:extLst>
              <a:ext uri="{FF2B5EF4-FFF2-40B4-BE49-F238E27FC236}">
                <a16:creationId xmlns:a16="http://schemas.microsoft.com/office/drawing/2014/main" id="{AF5E4A9C-AE44-4452-A683-EECEFDB2924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92886" y="1825625"/>
            <a:ext cx="4826737" cy="4207306"/>
          </a:xfrm>
          <a:prstGeom prst="rect">
            <a:avLst/>
          </a:prstGeom>
        </p:spPr>
      </p:pic>
      <p:pic>
        <p:nvPicPr>
          <p:cNvPr id="14" name="Picture 13">
            <a:extLst>
              <a:ext uri="{FF2B5EF4-FFF2-40B4-BE49-F238E27FC236}">
                <a16:creationId xmlns:a16="http://schemas.microsoft.com/office/drawing/2014/main" id="{B5354DE9-DD0C-437A-A456-5C47D30FD569}"/>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8313534" y="1978025"/>
            <a:ext cx="3090241" cy="4207306"/>
          </a:xfrm>
          <a:prstGeom prst="rect">
            <a:avLst/>
          </a:prstGeom>
        </p:spPr>
      </p:pic>
    </p:spTree>
    <p:extLst>
      <p:ext uri="{BB962C8B-B14F-4D97-AF65-F5344CB8AC3E}">
        <p14:creationId xmlns:p14="http://schemas.microsoft.com/office/powerpoint/2010/main" val="140338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par>
                          <p:cTn id="17" fill="hold">
                            <p:stCondLst>
                              <p:cond delay="500"/>
                            </p:stCondLst>
                            <p:childTnLst>
                              <p:par>
                                <p:cTn id="18" presetID="10" presetClass="exit" presetSubtype="0" fill="hold" nodeType="afterEffect">
                                  <p:stCondLst>
                                    <p:cond delay="0"/>
                                  </p:stCondLst>
                                  <p:childTnLst>
                                    <p:animEffect transition="out" filter="fade">
                                      <p:cBhvr>
                                        <p:cTn id="19" dur="1000"/>
                                        <p:tgtEl>
                                          <p:spTgt spid="12"/>
                                        </p:tgtEl>
                                      </p:cBhvr>
                                    </p:animEffect>
                                    <p:set>
                                      <p:cBhvr>
                                        <p:cTn id="20" dur="1" fill="hold">
                                          <p:stCondLst>
                                            <p:cond delay="999"/>
                                          </p:stCondLst>
                                        </p:cTn>
                                        <p:tgtEl>
                                          <p:spTgt spid="12"/>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10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500"/>
                                        <p:tgtEl>
                                          <p:spTgt spid="3">
                                            <p:txEl>
                                              <p:pRg st="2" end="2"/>
                                            </p:txEl>
                                          </p:spTgt>
                                        </p:tgtEl>
                                      </p:cBhvr>
                                    </p:animEffect>
                                  </p:childTnLst>
                                </p:cTn>
                              </p:par>
                              <p:par>
                                <p:cTn id="29" presetID="10" presetClass="exit" presetSubtype="0" fill="hold" nodeType="withEffect">
                                  <p:stCondLst>
                                    <p:cond delay="0"/>
                                  </p:stCondLst>
                                  <p:childTnLst>
                                    <p:animEffect transition="out" filter="fade">
                                      <p:cBhvr>
                                        <p:cTn id="30" dur="1000"/>
                                        <p:tgtEl>
                                          <p:spTgt spid="10"/>
                                        </p:tgtEl>
                                      </p:cBhvr>
                                    </p:animEffect>
                                    <p:set>
                                      <p:cBhvr>
                                        <p:cTn id="31" dur="1" fill="hold">
                                          <p:stCondLst>
                                            <p:cond delay="999"/>
                                          </p:stCondLst>
                                        </p:cTn>
                                        <p:tgtEl>
                                          <p:spTgt spid="10"/>
                                        </p:tgtEl>
                                        <p:attrNameLst>
                                          <p:attrName>style.visibility</p:attrName>
                                        </p:attrNameLst>
                                      </p:cBhvr>
                                      <p:to>
                                        <p:strVal val="hidden"/>
                                      </p:to>
                                    </p:set>
                                  </p:childTnLst>
                                </p:cTn>
                              </p:par>
                              <p:par>
                                <p:cTn id="32" presetID="10" presetClass="entr" presetSubtype="0" fill="hold" grpId="0" nodeType="with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500"/>
                                        <p:tgtEl>
                                          <p:spTgt spid="3">
                                            <p:txEl>
                                              <p:pRg st="3" end="3"/>
                                            </p:txEl>
                                          </p:spTgt>
                                        </p:tgtEl>
                                      </p:cBhvr>
                                    </p:animEffect>
                                  </p:childTnLst>
                                </p:cTn>
                              </p:par>
                            </p:childTnLst>
                          </p:cTn>
                        </p:par>
                        <p:par>
                          <p:cTn id="35" fill="hold">
                            <p:stCondLst>
                              <p:cond delay="1000"/>
                            </p:stCondLst>
                            <p:childTnLst>
                              <p:par>
                                <p:cTn id="36" presetID="10" presetClass="entr" presetSubtype="0" fill="hold"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10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fade">
                                      <p:cBhvr>
                                        <p:cTn id="43" dur="500"/>
                                        <p:tgtEl>
                                          <p:spTgt spid="3">
                                            <p:txEl>
                                              <p:pRg st="4" end="4"/>
                                            </p:txEl>
                                          </p:spTgt>
                                        </p:tgtEl>
                                      </p:cBhvr>
                                    </p:animEffect>
                                  </p:childTnLst>
                                </p:cTn>
                              </p:par>
                            </p:childTnLst>
                          </p:cTn>
                        </p:par>
                        <p:par>
                          <p:cTn id="44" fill="hold">
                            <p:stCondLst>
                              <p:cond delay="500"/>
                            </p:stCondLst>
                            <p:childTnLst>
                              <p:par>
                                <p:cTn id="45" presetID="10" presetClass="exit" presetSubtype="0" fill="hold" nodeType="afterEffect">
                                  <p:stCondLst>
                                    <p:cond delay="0"/>
                                  </p:stCondLst>
                                  <p:childTnLst>
                                    <p:animEffect transition="out" filter="fade">
                                      <p:cBhvr>
                                        <p:cTn id="46" dur="1000"/>
                                        <p:tgtEl>
                                          <p:spTgt spid="14"/>
                                        </p:tgtEl>
                                      </p:cBhvr>
                                    </p:animEffect>
                                    <p:set>
                                      <p:cBhvr>
                                        <p:cTn id="47" dur="1" fill="hold">
                                          <p:stCondLst>
                                            <p:cond delay="999"/>
                                          </p:stCondLst>
                                        </p:cTn>
                                        <p:tgtEl>
                                          <p:spTgt spid="14"/>
                                        </p:tgtEl>
                                        <p:attrNameLst>
                                          <p:attrName>style.visibility</p:attrName>
                                        </p:attrNameLst>
                                      </p:cBhvr>
                                      <p:to>
                                        <p:strVal val="hidden"/>
                                      </p:to>
                                    </p:set>
                                  </p:childTnLst>
                                </p:cTn>
                              </p:par>
                              <p:par>
                                <p:cTn id="48" presetID="10" presetClass="entr" presetSubtype="0" fill="hold" nodeType="with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1000"/>
                                        <p:tgtEl>
                                          <p:spTgt spid="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animEffect transition="in" filter="fade">
                                      <p:cBhvr>
                                        <p:cTn id="55" dur="500"/>
                                        <p:tgtEl>
                                          <p:spTgt spid="3">
                                            <p:txEl>
                                              <p:pRg st="5" end="5"/>
                                            </p:txEl>
                                          </p:spTgt>
                                        </p:tgtEl>
                                      </p:cBhvr>
                                    </p:animEffect>
                                  </p:childTnLst>
                                </p:cTn>
                              </p:par>
                            </p:childTnLst>
                          </p:cTn>
                        </p:par>
                        <p:par>
                          <p:cTn id="56" fill="hold">
                            <p:stCondLst>
                              <p:cond delay="500"/>
                            </p:stCondLst>
                            <p:childTnLst>
                              <p:par>
                                <p:cTn id="57" presetID="10" presetClass="exit" presetSubtype="0" fill="hold" nodeType="afterEffect">
                                  <p:stCondLst>
                                    <p:cond delay="0"/>
                                  </p:stCondLst>
                                  <p:childTnLst>
                                    <p:animEffect transition="out" filter="fade">
                                      <p:cBhvr>
                                        <p:cTn id="58" dur="1000"/>
                                        <p:tgtEl>
                                          <p:spTgt spid="4"/>
                                        </p:tgtEl>
                                      </p:cBhvr>
                                    </p:animEffect>
                                    <p:set>
                                      <p:cBhvr>
                                        <p:cTn id="59" dur="1" fill="hold">
                                          <p:stCondLst>
                                            <p:cond delay="999"/>
                                          </p:stCondLst>
                                        </p:cTn>
                                        <p:tgtEl>
                                          <p:spTgt spid="4"/>
                                        </p:tgtEl>
                                        <p:attrNameLst>
                                          <p:attrName>style.visibility</p:attrName>
                                        </p:attrNameLst>
                                      </p:cBhvr>
                                      <p:to>
                                        <p:strVal val="hidden"/>
                                      </p:to>
                                    </p:set>
                                  </p:childTnLst>
                                </p:cTn>
                              </p:par>
                              <p:par>
                                <p:cTn id="60" presetID="10" presetClass="entr" presetSubtype="0" fill="hold" nodeType="with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10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6" end="6"/>
                                            </p:txEl>
                                          </p:spTgt>
                                        </p:tgtEl>
                                        <p:attrNameLst>
                                          <p:attrName>style.visibility</p:attrName>
                                        </p:attrNameLst>
                                      </p:cBhvr>
                                      <p:to>
                                        <p:strVal val="visible"/>
                                      </p:to>
                                    </p:set>
                                    <p:animEffect transition="in" filter="fade">
                                      <p:cBhvr>
                                        <p:cTn id="67" dur="500"/>
                                        <p:tgtEl>
                                          <p:spTgt spid="3">
                                            <p:txEl>
                                              <p:pRg st="6" end="6"/>
                                            </p:txEl>
                                          </p:spTgt>
                                        </p:tgtEl>
                                      </p:cBhvr>
                                    </p:animEffect>
                                  </p:childTnLst>
                                </p:cTn>
                              </p:par>
                            </p:childTnLst>
                          </p:cTn>
                        </p:par>
                        <p:par>
                          <p:cTn id="68" fill="hold">
                            <p:stCondLst>
                              <p:cond delay="500"/>
                            </p:stCondLst>
                            <p:childTnLst>
                              <p:par>
                                <p:cTn id="69" presetID="10" presetClass="exit" presetSubtype="0" fill="hold" nodeType="afterEffect">
                                  <p:stCondLst>
                                    <p:cond delay="0"/>
                                  </p:stCondLst>
                                  <p:childTnLst>
                                    <p:animEffect transition="out" filter="fade">
                                      <p:cBhvr>
                                        <p:cTn id="70" dur="1000"/>
                                        <p:tgtEl>
                                          <p:spTgt spid="6"/>
                                        </p:tgtEl>
                                      </p:cBhvr>
                                    </p:animEffect>
                                    <p:set>
                                      <p:cBhvr>
                                        <p:cTn id="71" dur="1" fill="hold">
                                          <p:stCondLst>
                                            <p:cond delay="999"/>
                                          </p:stCondLst>
                                        </p:cTn>
                                        <p:tgtEl>
                                          <p:spTgt spid="6"/>
                                        </p:tgtEl>
                                        <p:attrNameLst>
                                          <p:attrName>style.visibility</p:attrName>
                                        </p:attrNameLst>
                                      </p:cBhvr>
                                      <p:to>
                                        <p:strVal val="hidden"/>
                                      </p:to>
                                    </p:set>
                                  </p:childTnLst>
                                </p:cTn>
                              </p:par>
                              <p:par>
                                <p:cTn id="72" presetID="10" presetClass="entr" presetSubtype="0" fill="hold" nodeType="withEffect">
                                  <p:stCondLst>
                                    <p:cond delay="0"/>
                                  </p:stCondLst>
                                  <p:childTnLst>
                                    <p:set>
                                      <p:cBhvr>
                                        <p:cTn id="73" dur="1" fill="hold">
                                          <p:stCondLst>
                                            <p:cond delay="0"/>
                                          </p:stCondLst>
                                        </p:cTn>
                                        <p:tgtEl>
                                          <p:spTgt spid="8"/>
                                        </p:tgtEl>
                                        <p:attrNameLst>
                                          <p:attrName>style.visibility</p:attrName>
                                        </p:attrNameLst>
                                      </p:cBhvr>
                                      <p:to>
                                        <p:strVal val="visible"/>
                                      </p:to>
                                    </p:set>
                                    <p:animEffect transition="in" filter="fade">
                                      <p:cBhvr>
                                        <p:cTn id="74" dur="1000"/>
                                        <p:tgtEl>
                                          <p:spTgt spid="8"/>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
                                            <p:txEl>
                                              <p:pRg st="7" end="7"/>
                                            </p:txEl>
                                          </p:spTgt>
                                        </p:tgtEl>
                                        <p:attrNameLst>
                                          <p:attrName>style.visibility</p:attrName>
                                        </p:attrNameLst>
                                      </p:cBhvr>
                                      <p:to>
                                        <p:strVal val="visible"/>
                                      </p:to>
                                    </p:set>
                                    <p:animEffect transition="in" filter="fade">
                                      <p:cBhvr>
                                        <p:cTn id="7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459C8-D6F4-449C-88E9-5D6C8B65B38D}"/>
              </a:ext>
            </a:extLst>
          </p:cNvPr>
          <p:cNvSpPr>
            <a:spLocks noGrp="1"/>
          </p:cNvSpPr>
          <p:nvPr>
            <p:ph type="title"/>
          </p:nvPr>
        </p:nvSpPr>
        <p:spPr/>
        <p:txBody>
          <a:bodyPr/>
          <a:lstStyle/>
          <a:p>
            <a:r>
              <a:rPr lang="en-NZ" dirty="0"/>
              <a:t>Tree Search – Brute Force</a:t>
            </a:r>
          </a:p>
        </p:txBody>
      </p:sp>
      <p:sp>
        <p:nvSpPr>
          <p:cNvPr id="3" name="Content Placeholder 2">
            <a:extLst>
              <a:ext uri="{FF2B5EF4-FFF2-40B4-BE49-F238E27FC236}">
                <a16:creationId xmlns:a16="http://schemas.microsoft.com/office/drawing/2014/main" id="{8D1D4C59-CA00-48ED-9D63-F36CF7DB1E85}"/>
              </a:ext>
            </a:extLst>
          </p:cNvPr>
          <p:cNvSpPr>
            <a:spLocks noGrp="1"/>
          </p:cNvSpPr>
          <p:nvPr>
            <p:ph idx="1"/>
          </p:nvPr>
        </p:nvSpPr>
        <p:spPr/>
        <p:txBody>
          <a:bodyPr/>
          <a:lstStyle/>
          <a:p>
            <a:r>
              <a:rPr lang="en-NZ" dirty="0"/>
              <a:t>Depth-first search – find all possible moves</a:t>
            </a:r>
          </a:p>
          <a:p>
            <a:r>
              <a:rPr lang="en-NZ" dirty="0"/>
              <a:t>Evaluation function – choose a move, based on a variety of factors</a:t>
            </a:r>
          </a:p>
          <a:p>
            <a:pPr lvl="1"/>
            <a:r>
              <a:rPr lang="en-NZ" dirty="0"/>
              <a:t>Minimax algorithm – minimise value of opponent’s maximal play</a:t>
            </a:r>
          </a:p>
          <a:p>
            <a:pPr lvl="1"/>
            <a:r>
              <a:rPr lang="en-NZ" dirty="0"/>
              <a:t>Captures and trades, board control, pawn structure, king protection</a:t>
            </a:r>
          </a:p>
          <a:p>
            <a:r>
              <a:rPr lang="en-NZ" dirty="0"/>
              <a:t>Problems:</a:t>
            </a:r>
          </a:p>
          <a:p>
            <a:pPr lvl="1"/>
            <a:r>
              <a:rPr lang="en-NZ" dirty="0"/>
              <a:t>Exponential amounts of moves to be calculated</a:t>
            </a:r>
          </a:p>
          <a:p>
            <a:pPr lvl="1"/>
            <a:r>
              <a:rPr lang="en-NZ" dirty="0"/>
              <a:t>Features and factors to focus on had to be hard-coded</a:t>
            </a:r>
          </a:p>
        </p:txBody>
      </p:sp>
    </p:spTree>
    <p:extLst>
      <p:ext uri="{BB962C8B-B14F-4D97-AF65-F5344CB8AC3E}">
        <p14:creationId xmlns:p14="http://schemas.microsoft.com/office/powerpoint/2010/main" val="266653596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1299-ADD5-4A1C-A581-CD08C7C91252}"/>
              </a:ext>
            </a:extLst>
          </p:cNvPr>
          <p:cNvSpPr>
            <a:spLocks noGrp="1"/>
          </p:cNvSpPr>
          <p:nvPr>
            <p:ph type="title"/>
          </p:nvPr>
        </p:nvSpPr>
        <p:spPr/>
        <p:txBody>
          <a:bodyPr/>
          <a:lstStyle/>
          <a:p>
            <a:r>
              <a:rPr lang="en-NZ" dirty="0"/>
              <a:t>Additions to Tree Search programs</a:t>
            </a:r>
          </a:p>
        </p:txBody>
      </p:sp>
      <p:sp>
        <p:nvSpPr>
          <p:cNvPr id="3" name="Content Placeholder 2">
            <a:extLst>
              <a:ext uri="{FF2B5EF4-FFF2-40B4-BE49-F238E27FC236}">
                <a16:creationId xmlns:a16="http://schemas.microsoft.com/office/drawing/2014/main" id="{5F58D155-1D5E-4711-95EB-3079378AE7F7}"/>
              </a:ext>
            </a:extLst>
          </p:cNvPr>
          <p:cNvSpPr>
            <a:spLocks noGrp="1"/>
          </p:cNvSpPr>
          <p:nvPr>
            <p:ph idx="1"/>
          </p:nvPr>
        </p:nvSpPr>
        <p:spPr/>
        <p:txBody>
          <a:bodyPr/>
          <a:lstStyle/>
          <a:p>
            <a:r>
              <a:rPr lang="en-NZ" dirty="0"/>
              <a:t>Heuristic search techniques</a:t>
            </a:r>
          </a:p>
          <a:p>
            <a:pPr lvl="1"/>
            <a:r>
              <a:rPr lang="en-NZ" dirty="0"/>
              <a:t>Only deepening search on promising lines</a:t>
            </a:r>
          </a:p>
          <a:p>
            <a:pPr lvl="1"/>
            <a:r>
              <a:rPr lang="en-GB" dirty="0"/>
              <a:t>Alpha-beta pruning</a:t>
            </a:r>
            <a:endParaRPr lang="en-NZ" dirty="0"/>
          </a:p>
          <a:p>
            <a:r>
              <a:rPr lang="en-NZ" dirty="0"/>
              <a:t>Opening books</a:t>
            </a:r>
          </a:p>
          <a:p>
            <a:pPr lvl="1"/>
            <a:r>
              <a:rPr lang="en-NZ" dirty="0"/>
              <a:t>Databases of opening manoeuvres and respective </a:t>
            </a:r>
            <a:r>
              <a:rPr lang="en-NZ" dirty="0" err="1"/>
              <a:t>counterplay</a:t>
            </a:r>
            <a:endParaRPr lang="en-NZ" dirty="0"/>
          </a:p>
          <a:p>
            <a:r>
              <a:rPr lang="en-NZ" dirty="0"/>
              <a:t>Endgame tables</a:t>
            </a:r>
          </a:p>
          <a:p>
            <a:pPr lvl="1"/>
            <a:r>
              <a:rPr lang="en-NZ" dirty="0"/>
              <a:t>Solved endgames for less than 6/7 pieces on the board</a:t>
            </a:r>
          </a:p>
        </p:txBody>
      </p:sp>
    </p:spTree>
    <p:extLst>
      <p:ext uri="{BB962C8B-B14F-4D97-AF65-F5344CB8AC3E}">
        <p14:creationId xmlns:p14="http://schemas.microsoft.com/office/powerpoint/2010/main" val="2191530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DA6C3-A950-4994-9B17-0270B8BE3CBA}"/>
              </a:ext>
            </a:extLst>
          </p:cNvPr>
          <p:cNvSpPr>
            <a:spLocks noGrp="1"/>
          </p:cNvSpPr>
          <p:nvPr>
            <p:ph type="title"/>
          </p:nvPr>
        </p:nvSpPr>
        <p:spPr/>
        <p:txBody>
          <a:bodyPr/>
          <a:lstStyle/>
          <a:p>
            <a:r>
              <a:rPr lang="en-NZ" dirty="0"/>
              <a:t>Deep Network Chess machines</a:t>
            </a:r>
          </a:p>
        </p:txBody>
      </p:sp>
      <p:sp>
        <p:nvSpPr>
          <p:cNvPr id="3" name="Content Placeholder 2">
            <a:extLst>
              <a:ext uri="{FF2B5EF4-FFF2-40B4-BE49-F238E27FC236}">
                <a16:creationId xmlns:a16="http://schemas.microsoft.com/office/drawing/2014/main" id="{06437294-1673-4FEB-8B92-AC89C9BD1153}"/>
              </a:ext>
            </a:extLst>
          </p:cNvPr>
          <p:cNvSpPr>
            <a:spLocks noGrp="1"/>
          </p:cNvSpPr>
          <p:nvPr>
            <p:ph idx="1"/>
          </p:nvPr>
        </p:nvSpPr>
        <p:spPr/>
        <p:txBody>
          <a:bodyPr/>
          <a:lstStyle/>
          <a:p>
            <a:r>
              <a:rPr lang="en-NZ" dirty="0"/>
              <a:t>Aimed to create chess machines that did not require specific hard-coded feature extraction and evaluation</a:t>
            </a:r>
          </a:p>
          <a:p>
            <a:r>
              <a:rPr lang="en-NZ" dirty="0"/>
              <a:t>Utilised the unique ability of neural networks to learn</a:t>
            </a:r>
          </a:p>
          <a:p>
            <a:r>
              <a:rPr lang="en-NZ" dirty="0"/>
              <a:t>Given only the fundamental rules of chess</a:t>
            </a:r>
          </a:p>
          <a:p>
            <a:r>
              <a:rPr lang="en-NZ" dirty="0"/>
              <a:t>Used various training regimes:</a:t>
            </a:r>
          </a:p>
          <a:p>
            <a:pPr lvl="1"/>
            <a:r>
              <a:rPr lang="en-NZ" dirty="0"/>
              <a:t>Reinforcement</a:t>
            </a:r>
          </a:p>
          <a:p>
            <a:pPr lvl="1"/>
            <a:r>
              <a:rPr lang="en-NZ" dirty="0"/>
              <a:t>Temporal-difference reinforcement</a:t>
            </a:r>
          </a:p>
          <a:p>
            <a:pPr lvl="2"/>
            <a:r>
              <a:rPr lang="en-NZ" sz="2400" dirty="0"/>
              <a:t>Increasing accuracy of predictions as the endpoint gets closer</a:t>
            </a:r>
          </a:p>
        </p:txBody>
      </p:sp>
    </p:spTree>
    <p:extLst>
      <p:ext uri="{BB962C8B-B14F-4D97-AF65-F5344CB8AC3E}">
        <p14:creationId xmlns:p14="http://schemas.microsoft.com/office/powerpoint/2010/main" val="3258175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87979-5794-4102-AAB3-629481249732}"/>
              </a:ext>
            </a:extLst>
          </p:cNvPr>
          <p:cNvSpPr>
            <a:spLocks noGrp="1"/>
          </p:cNvSpPr>
          <p:nvPr>
            <p:ph type="title"/>
          </p:nvPr>
        </p:nvSpPr>
        <p:spPr/>
        <p:txBody>
          <a:bodyPr/>
          <a:lstStyle/>
          <a:p>
            <a:r>
              <a:rPr lang="en-NZ" dirty="0"/>
              <a:t>AlphaGo and </a:t>
            </a:r>
            <a:r>
              <a:rPr lang="en-NZ" dirty="0" err="1"/>
              <a:t>AlphaZero</a:t>
            </a:r>
            <a:endParaRPr lang="en-NZ" dirty="0"/>
          </a:p>
        </p:txBody>
      </p:sp>
      <p:sp>
        <p:nvSpPr>
          <p:cNvPr id="3" name="Content Placeholder 2">
            <a:extLst>
              <a:ext uri="{FF2B5EF4-FFF2-40B4-BE49-F238E27FC236}">
                <a16:creationId xmlns:a16="http://schemas.microsoft.com/office/drawing/2014/main" id="{8166799D-05B7-4CA5-9B38-5672A5BDC086}"/>
              </a:ext>
            </a:extLst>
          </p:cNvPr>
          <p:cNvSpPr>
            <a:spLocks noGrp="1"/>
          </p:cNvSpPr>
          <p:nvPr>
            <p:ph idx="1"/>
          </p:nvPr>
        </p:nvSpPr>
        <p:spPr/>
        <p:txBody>
          <a:bodyPr/>
          <a:lstStyle/>
          <a:p>
            <a:r>
              <a:rPr lang="en-NZ" dirty="0"/>
              <a:t>Based on DeepMind</a:t>
            </a:r>
          </a:p>
          <a:p>
            <a:r>
              <a:rPr lang="en-NZ" dirty="0"/>
              <a:t>Originally for Go, adapted generically</a:t>
            </a:r>
          </a:p>
          <a:p>
            <a:r>
              <a:rPr lang="en-NZ" dirty="0"/>
              <a:t>Used a variation of Monte Carlo Tree Search, rather than minimax</a:t>
            </a:r>
          </a:p>
          <a:p>
            <a:r>
              <a:rPr lang="en-NZ" dirty="0"/>
              <a:t>Training regime involved self-play and repeated adjustment of parameters, rather than domain-specific augmentations</a:t>
            </a:r>
          </a:p>
          <a:p>
            <a:pPr lvl="1"/>
            <a:r>
              <a:rPr lang="en-NZ" dirty="0"/>
              <a:t>Moves were generated on both sides by the previously most successful iteration of the program, or with live updated parameters in the case of </a:t>
            </a:r>
            <a:r>
              <a:rPr lang="en-NZ" dirty="0" err="1"/>
              <a:t>AlphaZero</a:t>
            </a:r>
            <a:endParaRPr lang="en-NZ" dirty="0"/>
          </a:p>
          <a:p>
            <a:r>
              <a:rPr lang="en-NZ" dirty="0"/>
              <a:t>Utilised Google’s heavy-duty hardware – Tensor Processing Units</a:t>
            </a:r>
          </a:p>
          <a:p>
            <a:r>
              <a:rPr lang="en-NZ" dirty="0"/>
              <a:t>Performed better than GM level, and other benchmark machines</a:t>
            </a:r>
          </a:p>
        </p:txBody>
      </p:sp>
    </p:spTree>
    <p:extLst>
      <p:ext uri="{BB962C8B-B14F-4D97-AF65-F5344CB8AC3E}">
        <p14:creationId xmlns:p14="http://schemas.microsoft.com/office/powerpoint/2010/main" val="178371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CCAD5-D9A7-4033-ABCF-91745F522846}"/>
              </a:ext>
            </a:extLst>
          </p:cNvPr>
          <p:cNvSpPr>
            <a:spLocks noGrp="1"/>
          </p:cNvSpPr>
          <p:nvPr>
            <p:ph type="title"/>
          </p:nvPr>
        </p:nvSpPr>
        <p:spPr/>
        <p:txBody>
          <a:bodyPr/>
          <a:lstStyle/>
          <a:p>
            <a:r>
              <a:rPr lang="en-NZ" dirty="0"/>
              <a:t>Architecture – Input</a:t>
            </a:r>
          </a:p>
        </p:txBody>
      </p:sp>
      <p:pic>
        <p:nvPicPr>
          <p:cNvPr id="6" name="Content Placeholder 5">
            <a:extLst>
              <a:ext uri="{FF2B5EF4-FFF2-40B4-BE49-F238E27FC236}">
                <a16:creationId xmlns:a16="http://schemas.microsoft.com/office/drawing/2014/main" id="{AE35C4DD-E714-46EB-82CA-A164F74ADA54}"/>
              </a:ext>
            </a:extLst>
          </p:cNvPr>
          <p:cNvPicPr>
            <a:picLocks noGrp="1" noChangeAspect="1"/>
          </p:cNvPicPr>
          <p:nvPr>
            <p:ph idx="1"/>
          </p:nvPr>
        </p:nvPicPr>
        <p:blipFill>
          <a:blip r:embed="rId2"/>
          <a:stretch>
            <a:fillRect/>
          </a:stretch>
        </p:blipFill>
        <p:spPr>
          <a:xfrm>
            <a:off x="5240338" y="1690688"/>
            <a:ext cx="6113462" cy="3916259"/>
          </a:xfrm>
          <a:prstGeom prst="rect">
            <a:avLst/>
          </a:prstGeom>
        </p:spPr>
      </p:pic>
      <p:sp>
        <p:nvSpPr>
          <p:cNvPr id="7" name="TextBox 6">
            <a:extLst>
              <a:ext uri="{FF2B5EF4-FFF2-40B4-BE49-F238E27FC236}">
                <a16:creationId xmlns:a16="http://schemas.microsoft.com/office/drawing/2014/main" id="{8D216048-348C-4AD0-93A7-793A61970497}"/>
              </a:ext>
            </a:extLst>
          </p:cNvPr>
          <p:cNvSpPr txBox="1"/>
          <p:nvPr/>
        </p:nvSpPr>
        <p:spPr>
          <a:xfrm>
            <a:off x="338667" y="1690688"/>
            <a:ext cx="4588933" cy="3539430"/>
          </a:xfrm>
          <a:prstGeom prst="rect">
            <a:avLst/>
          </a:prstGeom>
          <a:noFill/>
        </p:spPr>
        <p:txBody>
          <a:bodyPr wrap="square" rtlCol="0">
            <a:spAutoFit/>
          </a:bodyPr>
          <a:lstStyle/>
          <a:p>
            <a:pPr marL="285750" indent="-285750">
              <a:buFont typeface="Arial" panose="020B0604020202020204" pitchFamily="34" charset="0"/>
              <a:buChar char="•"/>
            </a:pPr>
            <a:r>
              <a:rPr lang="en-NZ" sz="2800" dirty="0"/>
              <a:t>Input is comprised of a stack of planes representing the current board state and the previous 7 moves, as well as certain game conditions: Current turn, move count, castling, and a no-progress stalemate counter.</a:t>
            </a:r>
          </a:p>
        </p:txBody>
      </p:sp>
    </p:spTree>
    <p:extLst>
      <p:ext uri="{BB962C8B-B14F-4D97-AF65-F5344CB8AC3E}">
        <p14:creationId xmlns:p14="http://schemas.microsoft.com/office/powerpoint/2010/main" val="3280374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1E0F4-F678-4649-8B99-E31D4CFC4BCC}"/>
              </a:ext>
            </a:extLst>
          </p:cNvPr>
          <p:cNvSpPr>
            <a:spLocks noGrp="1"/>
          </p:cNvSpPr>
          <p:nvPr>
            <p:ph type="title"/>
          </p:nvPr>
        </p:nvSpPr>
        <p:spPr/>
        <p:txBody>
          <a:bodyPr/>
          <a:lstStyle/>
          <a:p>
            <a:r>
              <a:rPr lang="en-NZ" dirty="0"/>
              <a:t>Architecture – Residual Convolutional layers</a:t>
            </a:r>
          </a:p>
        </p:txBody>
      </p:sp>
      <p:sp>
        <p:nvSpPr>
          <p:cNvPr id="3" name="Content Placeholder 2">
            <a:extLst>
              <a:ext uri="{FF2B5EF4-FFF2-40B4-BE49-F238E27FC236}">
                <a16:creationId xmlns:a16="http://schemas.microsoft.com/office/drawing/2014/main" id="{345BAFFB-77A4-4E13-B3B5-78CA904AFF92}"/>
              </a:ext>
            </a:extLst>
          </p:cNvPr>
          <p:cNvSpPr>
            <a:spLocks noGrp="1"/>
          </p:cNvSpPr>
          <p:nvPr>
            <p:ph idx="1"/>
          </p:nvPr>
        </p:nvSpPr>
        <p:spPr/>
        <p:txBody>
          <a:bodyPr/>
          <a:lstStyle/>
          <a:p>
            <a:r>
              <a:rPr lang="en-NZ" dirty="0"/>
              <a:t>The body of </a:t>
            </a:r>
            <a:r>
              <a:rPr lang="en-NZ" dirty="0" err="1"/>
              <a:t>AlphaZero’s</a:t>
            </a:r>
            <a:r>
              <a:rPr lang="en-NZ" dirty="0"/>
              <a:t> neural network is comprised of a rectified batch-normalised convolutional layer, followed by 19 residual blocks.</a:t>
            </a:r>
          </a:p>
          <a:p>
            <a:r>
              <a:rPr lang="en-NZ" dirty="0"/>
              <a:t>Each convolution consists of 256 filters of kernel size 3x3, with stride 1.</a:t>
            </a:r>
          </a:p>
          <a:p>
            <a:r>
              <a:rPr lang="en-NZ" dirty="0"/>
              <a:t>Residual blocks contain two convolutional layers, with a skip connection</a:t>
            </a:r>
          </a:p>
          <a:p>
            <a:pPr lvl="1"/>
            <a:r>
              <a:rPr lang="en-NZ" dirty="0"/>
              <a:t>Skip connections (He, Zhang, Ren, Sun) allow retention of a reference to the layer inputs</a:t>
            </a:r>
          </a:p>
          <a:p>
            <a:pPr lvl="1"/>
            <a:r>
              <a:rPr lang="en-NZ" dirty="0"/>
              <a:t>Optimisation is faster and more reliable</a:t>
            </a:r>
          </a:p>
          <a:p>
            <a:pPr lvl="1"/>
            <a:r>
              <a:rPr lang="en-NZ" dirty="0"/>
              <a:t>Creates identity mapping-like representations</a:t>
            </a:r>
          </a:p>
          <a:p>
            <a:pPr lvl="1"/>
            <a:r>
              <a:rPr lang="en-NZ" dirty="0"/>
              <a:t>Allows deeper network structures to be used,</a:t>
            </a:r>
            <a:br>
              <a:rPr lang="en-NZ" dirty="0"/>
            </a:br>
            <a:r>
              <a:rPr lang="en-NZ" dirty="0"/>
              <a:t>without overfitting and losing generalisation</a:t>
            </a:r>
          </a:p>
        </p:txBody>
      </p:sp>
      <p:pic>
        <p:nvPicPr>
          <p:cNvPr id="4" name="Picture 3">
            <a:extLst>
              <a:ext uri="{FF2B5EF4-FFF2-40B4-BE49-F238E27FC236}">
                <a16:creationId xmlns:a16="http://schemas.microsoft.com/office/drawing/2014/main" id="{F64E474B-C3F7-4D9D-B48F-81FEFE9CA24E}"/>
              </a:ext>
            </a:extLst>
          </p:cNvPr>
          <p:cNvPicPr>
            <a:picLocks noChangeAspect="1"/>
          </p:cNvPicPr>
          <p:nvPr/>
        </p:nvPicPr>
        <p:blipFill>
          <a:blip r:embed="rId2"/>
          <a:stretch>
            <a:fillRect/>
          </a:stretch>
        </p:blipFill>
        <p:spPr>
          <a:xfrm>
            <a:off x="7044266" y="4244057"/>
            <a:ext cx="3670600" cy="2067843"/>
          </a:xfrm>
          <a:prstGeom prst="rect">
            <a:avLst/>
          </a:prstGeom>
        </p:spPr>
      </p:pic>
    </p:spTree>
    <p:extLst>
      <p:ext uri="{BB962C8B-B14F-4D97-AF65-F5344CB8AC3E}">
        <p14:creationId xmlns:p14="http://schemas.microsoft.com/office/powerpoint/2010/main" val="2242118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1000"/>
                                        <p:tgtEl>
                                          <p:spTgt spid="3">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1667</TotalTime>
  <Words>1286</Words>
  <Application>Microsoft Office PowerPoint</Application>
  <PresentationFormat>Widescreen</PresentationFormat>
  <Paragraphs>141</Paragraphs>
  <Slides>18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Cambria Math</vt:lpstr>
      <vt:lpstr>Garamond</vt:lpstr>
      <vt:lpstr>Office Theme</vt:lpstr>
      <vt:lpstr>Mastering Chess and Shogi by Self-Play with a General Reinforcement Learning Algorithm</vt:lpstr>
      <vt:lpstr>Rules of Chess</vt:lpstr>
      <vt:lpstr>A brief history of chess machines</vt:lpstr>
      <vt:lpstr>Tree Search – Brute Force</vt:lpstr>
      <vt:lpstr>Additions to Tree Search programs</vt:lpstr>
      <vt:lpstr>Deep Network Chess machines</vt:lpstr>
      <vt:lpstr>AlphaGo and AlphaZero</vt:lpstr>
      <vt:lpstr>Architecture – Input</vt:lpstr>
      <vt:lpstr>Architecture – Residual Convolutional layers</vt:lpstr>
      <vt:lpstr>Architecture – Output</vt:lpstr>
      <vt:lpstr>Playing Chess – Monte Carlo Tree Search</vt:lpstr>
      <vt:lpstr>Playing Chess – Monte Carlo Tree Search</vt:lpstr>
      <vt:lpstr>Playing Chess – Selecting a move</vt:lpstr>
      <vt:lpstr>Mechanisms – Reinforcement learning and MCTS</vt:lpstr>
      <vt:lpstr>Mechanisms – Convolutions</vt:lpstr>
      <vt:lpstr>Performance</vt:lpstr>
      <vt:lpstr>Criticisms of the initial publication</vt:lpstr>
      <vt:lpstr>Generalisation to different games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Mastering Chess and Shogi by Self-Play with aGeneral Reinforcement Learning Algorithm</dc:title>
  <dc:creator>Nicholas Dong</dc:creator>
  <cp:lastModifiedBy>Nicholas Dong</cp:lastModifiedBy>
  <cp:revision>193</cp:revision>
  <dcterms:created xsi:type="dcterms:W3CDTF">2019-05-14T06:39:44Z</dcterms:created>
  <dcterms:modified xsi:type="dcterms:W3CDTF">2019-05-20T13:08:12Z</dcterms:modified>
</cp:coreProperties>
</file>