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2" r:id="rId5"/>
    <p:sldId id="261" r:id="rId6"/>
    <p:sldId id="270" r:id="rId7"/>
    <p:sldId id="272" r:id="rId8"/>
    <p:sldId id="269" r:id="rId9"/>
    <p:sldId id="273" r:id="rId10"/>
    <p:sldId id="274" r:id="rId11"/>
    <p:sldId id="275" r:id="rId12"/>
    <p:sldId id="264" r:id="rId13"/>
    <p:sldId id="267" r:id="rId14"/>
    <p:sldId id="277" r:id="rId15"/>
    <p:sldId id="266" r:id="rId16"/>
    <p:sldId id="27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FAFCB-0D3C-4D7C-AD48-A5424FD1C80B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D9BFD-BDBD-4EC2-8170-87BD841B8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612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/>
              <a:t>Alphazero</a:t>
            </a:r>
            <a:r>
              <a:rPr lang="en-NZ" dirty="0"/>
              <a:t> used 1/20</a:t>
            </a:r>
            <a:r>
              <a:rPr lang="en-NZ" baseline="30000" dirty="0"/>
              <a:t>th</a:t>
            </a:r>
            <a:r>
              <a:rPr lang="en-NZ" dirty="0"/>
              <a:t> of the remaining time</a:t>
            </a:r>
          </a:p>
          <a:p>
            <a:r>
              <a:rPr lang="en-NZ" dirty="0"/>
              <a:t>Other programs used heuristics – i.e. more time spent on complicated situations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D9BFD-BDBD-4EC2-8170-87BD841B85D2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29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003-681F-4DA7-BE39-91FFD227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ECA2-725F-4FEC-AA57-A81F6EDF7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C4D3-18F6-49BF-A45B-3CD7C332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2890-10D5-4A7B-A646-0687DE9E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D0C1-7BBD-40D5-BEDA-8CF353A0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18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466B-EC65-478B-8723-077AAEFD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DA9B0-5EC0-4611-A9C0-ADFB1D87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0D87-AC56-45FC-B4C4-ACA17A75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7AE77-F84D-4E3D-9753-1DD540AC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2B40-6D61-4474-93D5-A9965634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60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9C29E-C324-4617-B978-0D3192C5D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E5DF7-AF42-44B8-8CEF-18C70927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05C3-3BAC-40FE-A268-7B4EC77E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469A-7BA8-482C-944A-DBC437DF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793A-DE92-4F6B-AA5D-5415CA7C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33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8B2B-3EBE-45B2-8269-D35C204D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D7BD-809B-44EB-9C4E-CF07171F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7AED-78E8-4B27-AC7D-7DD8EA00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46BC-CCB4-45AE-BAC6-131CFDD6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25F1-6E05-4370-925E-BBF8F93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20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0D9B-8B1C-4C4A-B221-9E11C2C3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46F94-2379-4564-9B9E-3BC8DBEA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7045-F905-44AD-AFB2-1373D198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64BBA-73B9-4EAD-B10A-EF66F527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15CB-C1FF-4C3B-8D93-7910E518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3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DCD3-D2EE-4E2A-A9E0-6596F7F2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978B-792C-40B9-9829-D1F23D0D8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67DA-E43C-44CE-9B7A-23CA7743B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F215A-B48B-439A-8D69-2FF604AA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910A0-6BF8-4C06-AAE2-7C0D1A5F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7DDC-5600-49A3-AAF9-4DC6F76E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52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785-0F49-4C2C-8E92-F1B9565A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87C9-8798-41C2-9B82-BF796F74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FF4F2-1BCD-43D4-842C-1E0352138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ED1EF-9760-4D13-A3E7-EEE72482F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EDC9C-2772-4028-A1EA-E19427E3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32F97-1811-4C81-A517-198C16F3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FC5BC-A44A-4647-AA66-E4C10F80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ABF79-B8DD-4779-B44C-3E758976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07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0E53-9B6D-40F0-8C01-CC1C47C0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E40CF-FEF1-43A5-B903-CDBD8639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E23C-9246-4FC5-9475-8A088DA4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C9BE0-561D-479B-BB07-3DACA5EF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84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62255-2428-4602-B234-507D1369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1453C-8AEE-4099-B041-126880C5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F124D-7201-4752-A197-B5ADF5F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42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4CA7-ED5F-477A-805F-BA2EEA8A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CABE-DCE4-42AF-891D-221A9823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25AD5-60DB-4777-94C5-DE9F31B1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4DCEB-4E02-4108-8E81-26E33AE6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3566-1CFE-4BFA-8AFB-8C5722AC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93FD-C2F2-4CFD-AEC2-9C75D74E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29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537D-A1C2-4960-A954-39A0519C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EF2B0-6CDF-4E26-BF75-7A712F84C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0E59C-2F8A-4E02-9850-E0AA8724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AECA-4B1C-42F9-827A-189BC687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448DD-0CD4-459B-B7F1-92CE7927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5DA20-160F-456D-9D07-5D2C4D23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4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FD423-BA62-4F02-AF5F-1FC993D8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0363-CD7E-4F26-8662-40290FEF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3BF1-2BEC-4C84-9E6E-9964FD034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96E6-B0D8-49F4-A0ED-E207028B155D}" type="datetimeFigureOut">
              <a:rPr lang="en-NZ" smtClean="0"/>
              <a:t>21/05/2019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3643-B12F-4185-839B-E45581390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6050-D8C3-4E7B-9BD3-82CE08F18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9BA5-834B-43E2-A25B-857F9BD403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15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CAEB-CD0D-40FF-9861-2765225C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91" y="1122363"/>
            <a:ext cx="1072141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Mastering Chess and Shogi by Self-Play with a General Reinforcement Learning Algorithm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DBACA-7BE4-41EB-9C15-8D25D53F1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12" y="4091233"/>
            <a:ext cx="9885576" cy="2097531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David Silver,</a:t>
            </a:r>
            <a:r>
              <a:rPr lang="en-GB" baseline="30000" dirty="0">
                <a:latin typeface="+mj-lt"/>
              </a:rPr>
              <a:t>1∗ </a:t>
            </a:r>
            <a:r>
              <a:rPr lang="en-GB" dirty="0">
                <a:latin typeface="+mj-lt"/>
              </a:rPr>
              <a:t>Thomas Hubert,</a:t>
            </a:r>
            <a:r>
              <a:rPr lang="en-GB" baseline="30000" dirty="0">
                <a:latin typeface="+mj-lt"/>
              </a:rPr>
              <a:t>1* </a:t>
            </a:r>
            <a:r>
              <a:rPr lang="en-GB" dirty="0">
                <a:latin typeface="+mj-lt"/>
              </a:rPr>
              <a:t>Julian Schrittwieser,</a:t>
            </a:r>
            <a:r>
              <a:rPr lang="en-GB" baseline="30000" dirty="0">
                <a:latin typeface="+mj-lt"/>
              </a:rPr>
              <a:t>1∗ </a:t>
            </a:r>
            <a:r>
              <a:rPr lang="en-GB" dirty="0" err="1">
                <a:latin typeface="+mj-lt"/>
              </a:rPr>
              <a:t>Ioannis</a:t>
            </a:r>
            <a:r>
              <a:rPr lang="en-GB" dirty="0">
                <a:latin typeface="+mj-lt"/>
              </a:rPr>
              <a:t> Antonoglou,</a:t>
            </a:r>
            <a:r>
              <a:rPr lang="en-GB" baseline="30000" dirty="0">
                <a:latin typeface="+mj-lt"/>
              </a:rPr>
              <a:t>1 </a:t>
            </a:r>
            <a:r>
              <a:rPr lang="en-GB" dirty="0">
                <a:latin typeface="+mj-lt"/>
              </a:rPr>
              <a:t>Matthew Lai,</a:t>
            </a:r>
            <a:r>
              <a:rPr lang="en-GB" baseline="30000" dirty="0">
                <a:latin typeface="+mj-lt"/>
              </a:rPr>
              <a:t>1 </a:t>
            </a:r>
            <a:r>
              <a:rPr lang="en-GB" dirty="0">
                <a:latin typeface="+mj-lt"/>
              </a:rPr>
              <a:t>Arthur Guez,</a:t>
            </a:r>
            <a:r>
              <a:rPr lang="en-GB" baseline="30000" dirty="0">
                <a:latin typeface="+mj-lt"/>
              </a:rPr>
              <a:t>1 </a:t>
            </a:r>
            <a:r>
              <a:rPr lang="en-GB" dirty="0">
                <a:latin typeface="+mj-lt"/>
              </a:rPr>
              <a:t>Marc Lanctot,</a:t>
            </a:r>
            <a:r>
              <a:rPr lang="en-GB" baseline="30000" dirty="0">
                <a:latin typeface="+mj-lt"/>
              </a:rPr>
              <a:t>1 </a:t>
            </a:r>
            <a:r>
              <a:rPr lang="en-GB" dirty="0">
                <a:latin typeface="+mj-lt"/>
              </a:rPr>
              <a:t>Laurent Sifre,</a:t>
            </a:r>
            <a:r>
              <a:rPr lang="en-GB" baseline="30000" dirty="0">
                <a:latin typeface="+mj-lt"/>
              </a:rPr>
              <a:t>1 </a:t>
            </a:r>
            <a:r>
              <a:rPr lang="en-GB" dirty="0" err="1">
                <a:latin typeface="+mj-lt"/>
              </a:rPr>
              <a:t>Dharshan</a:t>
            </a:r>
            <a:r>
              <a:rPr lang="en-GB" dirty="0">
                <a:latin typeface="+mj-lt"/>
              </a:rPr>
              <a:t> Kumaran,</a:t>
            </a:r>
            <a:r>
              <a:rPr lang="en-GB" baseline="30000" dirty="0">
                <a:latin typeface="+mj-lt"/>
              </a:rPr>
              <a:t>1 </a:t>
            </a:r>
            <a:r>
              <a:rPr lang="en-GB" dirty="0" err="1">
                <a:latin typeface="+mj-lt"/>
              </a:rPr>
              <a:t>Thore</a:t>
            </a:r>
            <a:r>
              <a:rPr lang="en-GB" dirty="0">
                <a:latin typeface="+mj-lt"/>
              </a:rPr>
              <a:t> Graepel,</a:t>
            </a:r>
            <a:r>
              <a:rPr lang="en-GB" baseline="30000" dirty="0">
                <a:latin typeface="+mj-lt"/>
              </a:rPr>
              <a:t>1 </a:t>
            </a:r>
            <a:r>
              <a:rPr lang="en-GB" dirty="0">
                <a:latin typeface="+mj-lt"/>
              </a:rPr>
              <a:t>Timothy Lillicrap,</a:t>
            </a:r>
            <a:r>
              <a:rPr lang="en-GB" baseline="30000" dirty="0">
                <a:latin typeface="+mj-lt"/>
              </a:rPr>
              <a:t>1 </a:t>
            </a:r>
            <a:r>
              <a:rPr lang="en-GB" dirty="0">
                <a:latin typeface="+mj-lt"/>
              </a:rPr>
              <a:t>Karen Simonyan,</a:t>
            </a:r>
            <a:r>
              <a:rPr lang="en-GB" baseline="30000" dirty="0">
                <a:latin typeface="+mj-lt"/>
              </a:rPr>
              <a:t>1 </a:t>
            </a:r>
            <a:r>
              <a:rPr lang="en-GB" dirty="0" err="1">
                <a:latin typeface="+mj-lt"/>
              </a:rPr>
              <a:t>Demis</a:t>
            </a:r>
            <a:r>
              <a:rPr lang="en-GB" dirty="0">
                <a:latin typeface="+mj-lt"/>
              </a:rPr>
              <a:t> Hassabis</a:t>
            </a:r>
            <a:r>
              <a:rPr lang="en-GB" baseline="30000" dirty="0">
                <a:latin typeface="+mj-lt"/>
              </a:rPr>
              <a:t>1</a:t>
            </a:r>
          </a:p>
          <a:p>
            <a:r>
              <a:rPr lang="en-GB" baseline="30000" dirty="0">
                <a:latin typeface="+mj-lt"/>
              </a:rPr>
              <a:t>1</a:t>
            </a:r>
            <a:r>
              <a:rPr lang="en-GB" dirty="0">
                <a:latin typeface="+mj-lt"/>
              </a:rPr>
              <a:t> DeepMind, 6 Pancras Square, London N1C 4AG.</a:t>
            </a:r>
          </a:p>
          <a:p>
            <a:r>
              <a:rPr lang="en-GB" dirty="0">
                <a:latin typeface="+mj-lt"/>
              </a:rPr>
              <a:t>∗These authors contributed equally to this work</a:t>
            </a: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3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E01-5A97-4791-BC8B-F7911503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Playing Chess – Monte Carlo Tree Search</a:t>
            </a:r>
          </a:p>
        </p:txBody>
      </p:sp>
      <p:pic>
        <p:nvPicPr>
          <p:cNvPr id="6" name="Content Placeholder 5" descr="A picture containing object&#10;&#10;Description automatically generated">
            <a:extLst>
              <a:ext uri="{FF2B5EF4-FFF2-40B4-BE49-F238E27FC236}">
                <a16:creationId xmlns:a16="http://schemas.microsoft.com/office/drawing/2014/main" id="{A6B1C55E-61B6-4DAD-A852-4C41A4B44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3217"/>
            <a:ext cx="10515600" cy="3516153"/>
          </a:xfrm>
        </p:spPr>
      </p:pic>
    </p:spTree>
    <p:extLst>
      <p:ext uri="{BB962C8B-B14F-4D97-AF65-F5344CB8AC3E}">
        <p14:creationId xmlns:p14="http://schemas.microsoft.com/office/powerpoint/2010/main" val="3090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37A5-D682-44FB-B81D-8DF26EF3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Playing Chess – Selecting a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F917-41B9-4E8F-9BE0-BF914C27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en-NZ" dirty="0"/>
              <a:t>After 800 playouts, </a:t>
            </a:r>
            <a:r>
              <a:rPr lang="en-NZ" dirty="0" err="1"/>
              <a:t>AlphaZero</a:t>
            </a:r>
            <a:r>
              <a:rPr lang="en-NZ" dirty="0"/>
              <a:t> will choose a move </a:t>
            </a:r>
          </a:p>
          <a:p>
            <a:r>
              <a:rPr lang="en-NZ" dirty="0"/>
              <a:t>Greedy selection</a:t>
            </a:r>
          </a:p>
          <a:p>
            <a:pPr lvl="1"/>
            <a:r>
              <a:rPr lang="en-NZ" dirty="0"/>
              <a:t>The UCT formula ensures that moves that result in “higher value” outcomes will have more visits</a:t>
            </a:r>
          </a:p>
          <a:p>
            <a:r>
              <a:rPr lang="en-NZ" dirty="0"/>
              <a:t>Stochastic selection</a:t>
            </a:r>
          </a:p>
          <a:p>
            <a:pPr lvl="1"/>
            <a:r>
              <a:rPr lang="en-NZ" dirty="0" err="1"/>
              <a:t>AlphaZero</a:t>
            </a:r>
            <a:r>
              <a:rPr lang="en-NZ" dirty="0"/>
              <a:t> can choose from all possible moves, with likelihood proportional to their number of visits</a:t>
            </a:r>
          </a:p>
          <a:p>
            <a:r>
              <a:rPr lang="en-NZ" dirty="0"/>
              <a:t>Neural network parameters are updated</a:t>
            </a:r>
          </a:p>
          <a:p>
            <a:pPr lvl="1"/>
            <a:r>
              <a:rPr lang="en-NZ" dirty="0"/>
              <a:t>Minimise the error between the predicted and actual outcome</a:t>
            </a:r>
          </a:p>
          <a:p>
            <a:pPr lvl="1"/>
            <a:r>
              <a:rPr lang="en-NZ" dirty="0"/>
              <a:t>Maximise the similarity between the probability distributions found from each move, and from the root.</a:t>
            </a:r>
          </a:p>
        </p:txBody>
      </p:sp>
    </p:spTree>
    <p:extLst>
      <p:ext uri="{BB962C8B-B14F-4D97-AF65-F5344CB8AC3E}">
        <p14:creationId xmlns:p14="http://schemas.microsoft.com/office/powerpoint/2010/main" val="33049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E1C-86F8-48F9-BC95-F0A380B5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Mechanisms – Reinforcement learning and 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B457-EA62-4457-9124-BE20BF64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Large advantage in saving processing power</a:t>
            </a:r>
          </a:p>
          <a:p>
            <a:pPr lvl="1"/>
            <a:r>
              <a:rPr lang="en-NZ" dirty="0"/>
              <a:t>Requires far less calculations – 60,000pps vs. </a:t>
            </a:r>
            <a:r>
              <a:rPr lang="en-NZ" dirty="0" err="1"/>
              <a:t>Stockfish’s</a:t>
            </a:r>
            <a:r>
              <a:rPr lang="en-NZ" dirty="0"/>
              <a:t> 60 million </a:t>
            </a:r>
            <a:r>
              <a:rPr lang="en-NZ" dirty="0" err="1"/>
              <a:t>pps</a:t>
            </a:r>
            <a:endParaRPr lang="en-NZ" dirty="0"/>
          </a:p>
          <a:p>
            <a:pPr lvl="1"/>
            <a:r>
              <a:rPr lang="en-NZ" dirty="0"/>
              <a:t>Deep neural network focuses primarily on promising variations</a:t>
            </a:r>
          </a:p>
          <a:p>
            <a:r>
              <a:rPr lang="en-NZ" dirty="0"/>
              <a:t>Active learning</a:t>
            </a:r>
          </a:p>
          <a:p>
            <a:pPr lvl="1"/>
            <a:r>
              <a:rPr lang="en-NZ" dirty="0"/>
              <a:t>Able to continue improving</a:t>
            </a:r>
          </a:p>
          <a:p>
            <a:pPr lvl="1"/>
            <a:r>
              <a:rPr lang="en-NZ" dirty="0"/>
              <a:t>Appears to have identified core strategies of chess, with a deeper understanding of the game than most chess machines and human players</a:t>
            </a:r>
          </a:p>
          <a:p>
            <a:r>
              <a:rPr lang="en-NZ" dirty="0"/>
              <a:t>Random sampling</a:t>
            </a:r>
          </a:p>
          <a:p>
            <a:pPr lvl="1"/>
            <a:r>
              <a:rPr lang="en-NZ" dirty="0"/>
              <a:t>Can find novel lines of play, leading to unlikely victory</a:t>
            </a:r>
          </a:p>
          <a:p>
            <a:pPr lvl="1"/>
            <a:r>
              <a:rPr lang="en-NZ" dirty="0"/>
              <a:t>May miss novel lines of play, resulting in unlikely loss</a:t>
            </a:r>
          </a:p>
        </p:txBody>
      </p:sp>
    </p:spTree>
    <p:extLst>
      <p:ext uri="{BB962C8B-B14F-4D97-AF65-F5344CB8AC3E}">
        <p14:creationId xmlns:p14="http://schemas.microsoft.com/office/powerpoint/2010/main" val="36266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E028-DE2A-4BA5-83FE-68B3D08F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Mechanisms –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15CA-6804-4356-85AA-520C556C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Convolutional processing</a:t>
            </a:r>
          </a:p>
          <a:p>
            <a:pPr lvl="1"/>
            <a:r>
              <a:rPr lang="en-NZ" dirty="0"/>
              <a:t>Image recognition technique</a:t>
            </a:r>
          </a:p>
          <a:p>
            <a:pPr lvl="1"/>
            <a:r>
              <a:rPr lang="en-NZ" dirty="0"/>
              <a:t>Features can be translated and recognised as a similar position</a:t>
            </a:r>
          </a:p>
          <a:p>
            <a:r>
              <a:rPr lang="en-NZ" dirty="0"/>
              <a:t>Recognition of similar scenarios in different areas of the board</a:t>
            </a:r>
          </a:p>
          <a:p>
            <a:pPr lvl="1"/>
            <a:r>
              <a:rPr lang="en-NZ" dirty="0"/>
              <a:t>Similar game states can be generalised, allowing for a general calculation of a move’s value (likelihood of winning)</a:t>
            </a:r>
          </a:p>
          <a:p>
            <a:r>
              <a:rPr lang="en-NZ" dirty="0"/>
              <a:t>Identification of important features</a:t>
            </a:r>
          </a:p>
          <a:p>
            <a:pPr lvl="1"/>
            <a:r>
              <a:rPr lang="en-NZ" dirty="0"/>
              <a:t>More of a benefit of deep network structure</a:t>
            </a:r>
          </a:p>
          <a:p>
            <a:pPr lvl="1"/>
            <a:r>
              <a:rPr lang="en-NZ" dirty="0"/>
              <a:t>Able to recognise unspecified, learned aspects of the game</a:t>
            </a:r>
          </a:p>
        </p:txBody>
      </p:sp>
    </p:spTree>
    <p:extLst>
      <p:ext uri="{BB962C8B-B14F-4D97-AF65-F5344CB8AC3E}">
        <p14:creationId xmlns:p14="http://schemas.microsoft.com/office/powerpoint/2010/main" val="319256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2302-D009-417E-B562-BEAF2CA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77C31E-2C27-4722-830F-3BC82AA89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90688"/>
            <a:ext cx="8839200" cy="45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886-51E9-4BCB-9F29-70A9A393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Criticisms of the initial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1C19-F1E3-4515-AB73-A5931285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NZ" dirty="0"/>
              <a:t>Low turn time vs. </a:t>
            </a:r>
            <a:r>
              <a:rPr lang="en-NZ" dirty="0" err="1"/>
              <a:t>Stockfish</a:t>
            </a:r>
            <a:endParaRPr lang="en-NZ" dirty="0"/>
          </a:p>
          <a:p>
            <a:pPr lvl="1"/>
            <a:r>
              <a:rPr lang="en-NZ" dirty="0"/>
              <a:t>The first publication of the </a:t>
            </a:r>
            <a:r>
              <a:rPr lang="en-NZ" dirty="0" err="1"/>
              <a:t>AlphaZero</a:t>
            </a:r>
            <a:r>
              <a:rPr lang="en-NZ" dirty="0"/>
              <a:t> paper used turn times of 1 minute each</a:t>
            </a:r>
          </a:p>
          <a:p>
            <a:pPr lvl="2"/>
            <a:r>
              <a:rPr lang="en-NZ" dirty="0"/>
              <a:t>W/D/L = 25/25/0</a:t>
            </a:r>
          </a:p>
          <a:p>
            <a:pPr lvl="1"/>
            <a:r>
              <a:rPr lang="en-NZ" dirty="0" err="1"/>
              <a:t>Stockfish</a:t>
            </a:r>
            <a:r>
              <a:rPr lang="en-NZ" dirty="0"/>
              <a:t> is based on a mass search algorithm, using time-management heuristics</a:t>
            </a:r>
          </a:p>
          <a:p>
            <a:r>
              <a:rPr lang="en-NZ" dirty="0"/>
              <a:t>Tested against raw programs without opening or endgame databases</a:t>
            </a:r>
          </a:p>
          <a:p>
            <a:r>
              <a:rPr lang="en-NZ" dirty="0"/>
              <a:t>Hardware mismatch – 4 first-generation TPUs and 44 CPU cores</a:t>
            </a:r>
          </a:p>
          <a:p>
            <a:pPr lvl="1"/>
            <a:r>
              <a:rPr lang="en-NZ" dirty="0"/>
              <a:t>The first study had opponents on a single CPU</a:t>
            </a:r>
          </a:p>
          <a:p>
            <a:r>
              <a:rPr lang="en-NZ" dirty="0"/>
              <a:t>The follow-up study allowed 3 hours total (with 15 additional seconds per move), opening books, and 44 CPUs each</a:t>
            </a:r>
          </a:p>
          <a:p>
            <a:pPr lvl="1"/>
            <a:r>
              <a:rPr lang="en-NZ" dirty="0"/>
              <a:t>Out of 1000 games, </a:t>
            </a:r>
            <a:r>
              <a:rPr lang="en-NZ" dirty="0" err="1"/>
              <a:t>AlphaZero’s</a:t>
            </a:r>
            <a:r>
              <a:rPr lang="en-NZ" dirty="0"/>
              <a:t> W/D/L = 155/839/6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204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0397-D46E-4946-B6E3-7402FDD6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criticisms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F3F0-C561-4716-9D6A-14F250F2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Google’s TPUs are expensive, exclusive and complex</a:t>
            </a:r>
          </a:p>
          <a:p>
            <a:r>
              <a:rPr lang="en-NZ" dirty="0"/>
              <a:t>Some still argue that the updated evaluations were not enough</a:t>
            </a:r>
          </a:p>
          <a:p>
            <a:pPr lvl="1"/>
            <a:r>
              <a:rPr lang="en-NZ" dirty="0" err="1"/>
              <a:t>Stockfish</a:t>
            </a:r>
            <a:r>
              <a:rPr lang="en-NZ" dirty="0"/>
              <a:t> version was outdated</a:t>
            </a:r>
          </a:p>
          <a:p>
            <a:pPr lvl="1"/>
            <a:r>
              <a:rPr lang="en-NZ" dirty="0"/>
              <a:t>Elmo is an outdated program</a:t>
            </a:r>
          </a:p>
          <a:p>
            <a:pPr lvl="1"/>
            <a:r>
              <a:rPr lang="en-NZ" dirty="0"/>
              <a:t>AlphaGo is not representative of current generation programs</a:t>
            </a:r>
          </a:p>
          <a:p>
            <a:r>
              <a:rPr lang="en-NZ" dirty="0"/>
              <a:t>Still room for improvement, with additions such as the heuristic techniques used by depth-first tree search networks</a:t>
            </a:r>
          </a:p>
          <a:p>
            <a:pPr lvl="1"/>
            <a:r>
              <a:rPr lang="en-NZ" dirty="0"/>
              <a:t>More of an observation, the study noted that they wanted to leave these extensions for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4066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C5BA-28A1-4E08-B14C-284FF0DF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Generalisation to different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CA66-12D6-49F5-B0A5-4AF12A39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generic reinforcement learning and search algorithm of </a:t>
            </a:r>
            <a:r>
              <a:rPr lang="en-NZ" dirty="0" err="1"/>
              <a:t>AlphaZero</a:t>
            </a:r>
            <a:r>
              <a:rPr lang="en-NZ" dirty="0"/>
              <a:t> is a successor to AlphaGo Zero</a:t>
            </a:r>
          </a:p>
          <a:p>
            <a:r>
              <a:rPr lang="en-NZ" dirty="0"/>
              <a:t>Given only the domain knowledge of the rules, it outperforms state-of-the-art programs within hours of training, in multiple games</a:t>
            </a:r>
          </a:p>
          <a:p>
            <a:r>
              <a:rPr lang="en-NZ" dirty="0"/>
              <a:t>Ultimately, the goal is to create a general system that can play any game.</a:t>
            </a:r>
          </a:p>
          <a:p>
            <a:r>
              <a:rPr lang="en-NZ" dirty="0" err="1"/>
              <a:t>AlphaZero</a:t>
            </a:r>
            <a:r>
              <a:rPr lang="en-NZ" dirty="0"/>
              <a:t> has the leading approach to “solving” classical games.</a:t>
            </a:r>
          </a:p>
          <a:p>
            <a:r>
              <a:rPr lang="en-NZ" dirty="0"/>
              <a:t>Future research should be conducted in the area of mainstream accessibility for these systems.</a:t>
            </a:r>
          </a:p>
        </p:txBody>
      </p:sp>
    </p:spTree>
    <p:extLst>
      <p:ext uri="{BB962C8B-B14F-4D97-AF65-F5344CB8AC3E}">
        <p14:creationId xmlns:p14="http://schemas.microsoft.com/office/powerpoint/2010/main" val="14083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18BC-FB37-401E-A038-7A8FA60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Rules of Chess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AB9D8D-78FE-48EE-942E-86C9C913D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35133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94339-563B-4CDA-9FBA-BC8C2449529A}"/>
              </a:ext>
            </a:extLst>
          </p:cNvPr>
          <p:cNvSpPr txBox="1"/>
          <p:nvPr/>
        </p:nvSpPr>
        <p:spPr>
          <a:xfrm>
            <a:off x="5712643" y="1825625"/>
            <a:ext cx="62022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8x8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16 pieces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Each type of piece has different rules for movement: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/>
              <a:t>Pawn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/>
              <a:t>Knight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/>
              <a:t>Bishop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/>
              <a:t>Rook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/>
              <a:t>Queen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/>
              <a:t>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A player can capture an opponent’s piece by moving into their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Strategies involve board control and material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The aim of the game is to capture the opponent’s King.</a:t>
            </a:r>
          </a:p>
        </p:txBody>
      </p:sp>
    </p:spTree>
    <p:extLst>
      <p:ext uri="{BB962C8B-B14F-4D97-AF65-F5344CB8AC3E}">
        <p14:creationId xmlns:p14="http://schemas.microsoft.com/office/powerpoint/2010/main" val="15693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59C8-D6F4-449C-88E9-5D6C8B65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Tree Search –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4C59-CA00-48ED-9D63-F36CF7DB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Depth-first search – find all possible moves</a:t>
            </a:r>
          </a:p>
          <a:p>
            <a:r>
              <a:rPr lang="en-NZ" dirty="0"/>
              <a:t>Evaluation function – choose a move, based on a variety of factors</a:t>
            </a:r>
          </a:p>
          <a:p>
            <a:pPr lvl="1"/>
            <a:r>
              <a:rPr lang="en-NZ" dirty="0"/>
              <a:t>Minimax algorithm – minimise value of opponent’s maximal play</a:t>
            </a:r>
          </a:p>
          <a:p>
            <a:pPr lvl="1"/>
            <a:r>
              <a:rPr lang="en-NZ" dirty="0"/>
              <a:t>Captures and trades, board control, pawn structure, king protection</a:t>
            </a:r>
          </a:p>
          <a:p>
            <a:r>
              <a:rPr lang="en-NZ" dirty="0"/>
              <a:t>Problems:</a:t>
            </a:r>
          </a:p>
          <a:p>
            <a:pPr lvl="1"/>
            <a:r>
              <a:rPr lang="en-NZ" dirty="0"/>
              <a:t>Exponential amounts of moves to be calculated</a:t>
            </a:r>
          </a:p>
          <a:p>
            <a:pPr lvl="1"/>
            <a:r>
              <a:rPr lang="en-NZ" dirty="0"/>
              <a:t>Features and factors to focus on had to be hard-coded</a:t>
            </a:r>
          </a:p>
        </p:txBody>
      </p:sp>
    </p:spTree>
    <p:extLst>
      <p:ext uri="{BB962C8B-B14F-4D97-AF65-F5344CB8AC3E}">
        <p14:creationId xmlns:p14="http://schemas.microsoft.com/office/powerpoint/2010/main" val="26665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A6C3-A950-4994-9B17-0270B8BE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Deep Network Chess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7294-1673-4FEB-8B92-AC89C9BD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Aimed to create chess machines that did not require specific hard-coded feature extraction and evaluation</a:t>
            </a:r>
          </a:p>
          <a:p>
            <a:r>
              <a:rPr lang="en-NZ" dirty="0"/>
              <a:t>Utilised the unique ability of neural networks to learn</a:t>
            </a:r>
          </a:p>
          <a:p>
            <a:r>
              <a:rPr lang="en-NZ" dirty="0"/>
              <a:t>Given only the fundamental rules of chess</a:t>
            </a:r>
          </a:p>
          <a:p>
            <a:r>
              <a:rPr lang="en-NZ" dirty="0"/>
              <a:t>Generally use reinforcement learning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2581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7979-5794-4102-AAB3-62948124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AlphaGo and </a:t>
            </a:r>
            <a:r>
              <a:rPr lang="en-NZ" dirty="0" err="1"/>
              <a:t>AlphaZero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799D-05B7-4CA5-9B38-5672A5BD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Originally for Go, adapted generically as a successor</a:t>
            </a:r>
          </a:p>
          <a:p>
            <a:r>
              <a:rPr lang="en-NZ" dirty="0"/>
              <a:t>Used a variation of Monte Carlo Tree Search, rather than minimax</a:t>
            </a:r>
          </a:p>
          <a:p>
            <a:r>
              <a:rPr lang="en-NZ" dirty="0"/>
              <a:t>Training regime involved self-play and repeated adjustment of parameters, rather than domain-specific augmentations</a:t>
            </a:r>
          </a:p>
          <a:p>
            <a:pPr lvl="1"/>
            <a:r>
              <a:rPr lang="en-NZ" dirty="0"/>
              <a:t>Moves were generated on both sides by the previously most successful iteration of the program, or with live updated parameters in the case of </a:t>
            </a:r>
            <a:r>
              <a:rPr lang="en-NZ" dirty="0" err="1"/>
              <a:t>AlphaZero</a:t>
            </a:r>
            <a:endParaRPr lang="en-NZ" dirty="0"/>
          </a:p>
          <a:p>
            <a:r>
              <a:rPr lang="en-NZ" dirty="0"/>
              <a:t>Utilised Google’s heavy-duty hardware – Tensor Processing Units</a:t>
            </a:r>
          </a:p>
          <a:p>
            <a:r>
              <a:rPr lang="en-NZ" dirty="0"/>
              <a:t>Performed better than GM level, and other benchmark machines</a:t>
            </a:r>
          </a:p>
        </p:txBody>
      </p:sp>
    </p:spTree>
    <p:extLst>
      <p:ext uri="{BB962C8B-B14F-4D97-AF65-F5344CB8AC3E}">
        <p14:creationId xmlns:p14="http://schemas.microsoft.com/office/powerpoint/2010/main" val="1783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CAD5-D9A7-4033-ABCF-91745F52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Architecture – Input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35C4DD-E714-46EB-82CA-A164F74A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338" y="1690688"/>
            <a:ext cx="6113462" cy="3916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16048-348C-4AD0-93A7-793A61970497}"/>
              </a:ext>
            </a:extLst>
          </p:cNvPr>
          <p:cNvSpPr txBox="1"/>
          <p:nvPr/>
        </p:nvSpPr>
        <p:spPr>
          <a:xfrm>
            <a:off x="338667" y="1690688"/>
            <a:ext cx="4588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800" dirty="0"/>
              <a:t>Input is comprised of a stack of planes representing the current board state and the previous 7 moves, as well as certain game conditions: Current turn, move count, castling, and a no-progress stalemate counter.</a:t>
            </a:r>
          </a:p>
        </p:txBody>
      </p:sp>
    </p:spTree>
    <p:extLst>
      <p:ext uri="{BB962C8B-B14F-4D97-AF65-F5344CB8AC3E}">
        <p14:creationId xmlns:p14="http://schemas.microsoft.com/office/powerpoint/2010/main" val="32803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E0F4-F678-4649-8B99-E31D4CFC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Architecture – Residual Convolutional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AFFB-77A4-4E13-B3B5-78CA904A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body of </a:t>
            </a:r>
            <a:r>
              <a:rPr lang="en-NZ" dirty="0" err="1"/>
              <a:t>AlphaZero’s</a:t>
            </a:r>
            <a:r>
              <a:rPr lang="en-NZ" dirty="0"/>
              <a:t> neural network is comprised of a rectified batch-normalised convolutional layer, followed by 19 residual blocks.</a:t>
            </a:r>
          </a:p>
          <a:p>
            <a:r>
              <a:rPr lang="en-NZ" dirty="0"/>
              <a:t>Each convolution consists of 256 filters of kernel size 3x3, with stride 1.</a:t>
            </a:r>
          </a:p>
          <a:p>
            <a:r>
              <a:rPr lang="en-NZ" dirty="0"/>
              <a:t>Residual blocks contain two convolutional layers, with a skip connection</a:t>
            </a:r>
          </a:p>
          <a:p>
            <a:pPr lvl="1"/>
            <a:r>
              <a:rPr lang="en-NZ" dirty="0"/>
              <a:t>Skip connections (He, Zhang, Ren, Sun) allow retention of a reference to the layer inputs</a:t>
            </a:r>
          </a:p>
          <a:p>
            <a:pPr lvl="1"/>
            <a:r>
              <a:rPr lang="en-NZ" dirty="0"/>
              <a:t>Optimisation is faster and more reliable</a:t>
            </a:r>
          </a:p>
          <a:p>
            <a:pPr lvl="1"/>
            <a:r>
              <a:rPr lang="en-NZ" dirty="0"/>
              <a:t>Creates identity mapping-like representations</a:t>
            </a:r>
          </a:p>
          <a:p>
            <a:pPr lvl="1"/>
            <a:r>
              <a:rPr lang="en-NZ" dirty="0"/>
              <a:t>Allows deeper network structures to be used,</a:t>
            </a:r>
            <a:br>
              <a:rPr lang="en-NZ" dirty="0"/>
            </a:br>
            <a:r>
              <a:rPr lang="en-NZ" dirty="0"/>
              <a:t>without overfitting and losing generalisation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E474B-C3F7-4D9D-B48F-81FEFE9C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66" y="4244057"/>
            <a:ext cx="3670600" cy="20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BC67-3D20-4C48-B466-9F88AB4C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Architecture –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5B35-6F1E-4353-A746-27E94926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0602" cy="5032375"/>
          </a:xfrm>
        </p:spPr>
        <p:txBody>
          <a:bodyPr>
            <a:normAutofit/>
          </a:bodyPr>
          <a:lstStyle/>
          <a:p>
            <a:r>
              <a:rPr lang="en-NZ" dirty="0"/>
              <a:t>Two “heads” of the convolutional chain</a:t>
            </a:r>
          </a:p>
          <a:p>
            <a:r>
              <a:rPr lang="en-NZ" dirty="0"/>
              <a:t>Policy head</a:t>
            </a:r>
          </a:p>
          <a:p>
            <a:pPr lvl="1"/>
            <a:r>
              <a:rPr lang="en-NZ" dirty="0"/>
              <a:t>Comprised of another rectified batch-</a:t>
            </a:r>
            <a:br>
              <a:rPr lang="en-NZ" dirty="0"/>
            </a:br>
            <a:r>
              <a:rPr lang="en-NZ" dirty="0"/>
              <a:t>normalised convolutional layer, and a </a:t>
            </a:r>
            <a:br>
              <a:rPr lang="en-NZ" dirty="0"/>
            </a:br>
            <a:r>
              <a:rPr lang="en-NZ" dirty="0"/>
              <a:t>final 73-filter convolution to represent all </a:t>
            </a:r>
            <a:br>
              <a:rPr lang="en-NZ" dirty="0"/>
            </a:br>
            <a:r>
              <a:rPr lang="en-NZ" dirty="0"/>
              <a:t>of the possible moves.</a:t>
            </a:r>
          </a:p>
          <a:p>
            <a:pPr lvl="1"/>
            <a:r>
              <a:rPr lang="en-NZ" dirty="0"/>
              <a:t>Outline of all possible moves from a given game state</a:t>
            </a:r>
          </a:p>
          <a:p>
            <a:pPr lvl="1"/>
            <a:r>
              <a:rPr lang="en-NZ" dirty="0"/>
              <a:t>Gives probability that the moves will be chosen</a:t>
            </a:r>
          </a:p>
          <a:p>
            <a:r>
              <a:rPr lang="en-NZ" dirty="0"/>
              <a:t>Value head</a:t>
            </a:r>
          </a:p>
          <a:p>
            <a:pPr lvl="1"/>
            <a:r>
              <a:rPr lang="en-NZ" dirty="0"/>
              <a:t>Comprised of an additional rectified batch-normalised convolutional filter of size 1x1 with stride 1, a rectified linear layer of size 256, and a tanh-linear layer of size 1</a:t>
            </a:r>
          </a:p>
          <a:p>
            <a:pPr lvl="1"/>
            <a:r>
              <a:rPr lang="en-NZ" dirty="0"/>
              <a:t>Gives a value between -1–1 as a prediction of the </a:t>
            </a:r>
            <a:r>
              <a:rPr lang="en-NZ"/>
              <a:t>winner, from </a:t>
            </a:r>
            <a:r>
              <a:rPr lang="en-NZ" dirty="0"/>
              <a:t>the observed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09B3-8AAA-44C8-AA38-23359BA4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78" y="1848355"/>
            <a:ext cx="5176724" cy="21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2DA2-53C4-4104-9D9A-8690E8BA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Playing Chess – Monte Carlo Tree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627CD-0E57-4714-BC6A-91C738B78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NZ" dirty="0"/>
                  <a:t>Creates an analysis of the most promising moves, expanding a search tree by randomly sampling the search space over a number of “playouts”</a:t>
                </a:r>
              </a:p>
              <a:p>
                <a:pPr lvl="1"/>
                <a:r>
                  <a:rPr lang="en-NZ" dirty="0"/>
                  <a:t>In a playout, the game is played out to the very end by selecting moves at random</a:t>
                </a:r>
              </a:p>
              <a:p>
                <a:pPr lvl="1"/>
                <a:r>
                  <a:rPr lang="en-NZ" dirty="0"/>
                  <a:t>The final result of the game is used to weight the nodes in the tree, so that better nodes are visited more often</a:t>
                </a:r>
              </a:p>
              <a:p>
                <a:r>
                  <a:rPr lang="en-NZ" dirty="0" err="1"/>
                  <a:t>AlphaZero</a:t>
                </a:r>
                <a:r>
                  <a:rPr lang="en-NZ" dirty="0"/>
                  <a:t> uses a modified MCTS, called </a:t>
                </a:r>
                <a:r>
                  <a:rPr lang="en-US" dirty="0"/>
                  <a:t>UCT (</a:t>
                </a:r>
                <a:r>
                  <a:rPr lang="en-US" i="1" dirty="0"/>
                  <a:t>Upper Confidence Bound</a:t>
                </a:r>
                <a:r>
                  <a:rPr lang="en-US" dirty="0"/>
                  <a:t> 1 </a:t>
                </a:r>
                <a:r>
                  <a:rPr lang="en-US" i="1" dirty="0"/>
                  <a:t>applied to trees</a:t>
                </a:r>
                <a:r>
                  <a:rPr lang="en-US" dirty="0"/>
                  <a:t>), which is a method to choose nodes, balancing exploration of possible choices and exploitation of promising lines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N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NZ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NZ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NZ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𝑐</m:t>
                    </m:r>
                    <m:rad>
                      <m:radPr>
                        <m:degHide m:val="on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NZ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NZ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func>
                          </m:num>
                          <m:den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NZ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rad>
                  </m:oMath>
                </a14:m>
                <a:endParaRPr lang="en-N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627CD-0E57-4714-BC6A-91C738B78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1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6173989-4596-4B9F-A2CB-3A5577A41D95}"/>
              </a:ext>
            </a:extLst>
          </p:cNvPr>
          <p:cNvSpPr txBox="1"/>
          <p:nvPr/>
        </p:nvSpPr>
        <p:spPr>
          <a:xfrm>
            <a:off x="3132667" y="5046662"/>
            <a:ext cx="7958666" cy="195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prstClr val="black"/>
                </a:solidFill>
              </a:rPr>
              <a:t>Choose the node maximising the following formula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NZ" dirty="0" err="1">
                <a:solidFill>
                  <a:prstClr val="black"/>
                </a:solidFill>
              </a:rPr>
              <a:t>w</a:t>
            </a:r>
            <a:r>
              <a:rPr lang="en-NZ" baseline="-25000" dirty="0" err="1">
                <a:solidFill>
                  <a:prstClr val="black"/>
                </a:solidFill>
              </a:rPr>
              <a:t>i</a:t>
            </a:r>
            <a:r>
              <a:rPr lang="en-NZ" dirty="0">
                <a:solidFill>
                  <a:prstClr val="black"/>
                </a:solidFill>
              </a:rPr>
              <a:t>: wins for the node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NZ" dirty="0" err="1">
                <a:solidFill>
                  <a:prstClr val="black"/>
                </a:solidFill>
              </a:rPr>
              <a:t>n</a:t>
            </a:r>
            <a:r>
              <a:rPr lang="en-NZ" baseline="-25000" dirty="0" err="1">
                <a:solidFill>
                  <a:prstClr val="black"/>
                </a:solidFill>
              </a:rPr>
              <a:t>i</a:t>
            </a:r>
            <a:r>
              <a:rPr lang="en-NZ" dirty="0">
                <a:solidFill>
                  <a:prstClr val="black"/>
                </a:solidFill>
              </a:rPr>
              <a:t>: number of simulations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NZ" dirty="0">
                <a:solidFill>
                  <a:prstClr val="black"/>
                </a:solidFill>
              </a:rPr>
              <a:t>N</a:t>
            </a:r>
            <a:r>
              <a:rPr lang="en-NZ" baseline="-25000" dirty="0">
                <a:solidFill>
                  <a:prstClr val="black"/>
                </a:solidFill>
              </a:rPr>
              <a:t>i</a:t>
            </a:r>
            <a:r>
              <a:rPr lang="en-NZ" dirty="0">
                <a:solidFill>
                  <a:prstClr val="black"/>
                </a:solidFill>
              </a:rPr>
              <a:t>: number of simulations by parent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NZ" dirty="0">
                <a:solidFill>
                  <a:prstClr val="black"/>
                </a:solidFill>
              </a:rPr>
              <a:t>c: exploration parameter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42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1152</Words>
  <Application>Microsoft Office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Garamond</vt:lpstr>
      <vt:lpstr>Office Theme</vt:lpstr>
      <vt:lpstr>Mastering Chess and Shogi by Self-Play with a General Reinforcement Learning Algorithm</vt:lpstr>
      <vt:lpstr>Rules of Chess</vt:lpstr>
      <vt:lpstr>Tree Search – Brute Force</vt:lpstr>
      <vt:lpstr>Deep Network Chess machines</vt:lpstr>
      <vt:lpstr>AlphaGo and AlphaZero</vt:lpstr>
      <vt:lpstr>Architecture – Input</vt:lpstr>
      <vt:lpstr>Architecture – Residual Convolutional layers</vt:lpstr>
      <vt:lpstr>Architecture – Output</vt:lpstr>
      <vt:lpstr>Playing Chess – Monte Carlo Tree Search</vt:lpstr>
      <vt:lpstr>Playing Chess – Monte Carlo Tree Search</vt:lpstr>
      <vt:lpstr>Playing Chess – Selecting a move</vt:lpstr>
      <vt:lpstr>Mechanisms – Reinforcement learning and MCTS</vt:lpstr>
      <vt:lpstr>Mechanisms – Convolutions</vt:lpstr>
      <vt:lpstr>Performance</vt:lpstr>
      <vt:lpstr>Criticisms of the initial publication</vt:lpstr>
      <vt:lpstr>Other criticisms</vt:lpstr>
      <vt:lpstr>Generalisation to different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Chess and Shogi by Self-Play with aGeneral Reinforcement Learning Algorithm</dc:title>
  <dc:creator>Nicholas Dong</dc:creator>
  <cp:lastModifiedBy>Nicholas Dong</cp:lastModifiedBy>
  <cp:revision>213</cp:revision>
  <dcterms:created xsi:type="dcterms:W3CDTF">2019-05-14T06:39:44Z</dcterms:created>
  <dcterms:modified xsi:type="dcterms:W3CDTF">2019-05-20T15:03:36Z</dcterms:modified>
</cp:coreProperties>
</file>