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B0ABE-EF2B-4205-9BDC-1A89A2DA4ADF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59DB7-C06D-4612-83FD-06D17BC2E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7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B0ABE-EF2B-4205-9BDC-1A89A2DA4ADF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59DB7-C06D-4612-83FD-06D17BC2E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06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B0ABE-EF2B-4205-9BDC-1A89A2DA4ADF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59DB7-C06D-4612-83FD-06D17BC2E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61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B0ABE-EF2B-4205-9BDC-1A89A2DA4ADF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59DB7-C06D-4612-83FD-06D17BC2E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2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B0ABE-EF2B-4205-9BDC-1A89A2DA4ADF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59DB7-C06D-4612-83FD-06D17BC2E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31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B0ABE-EF2B-4205-9BDC-1A89A2DA4ADF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59DB7-C06D-4612-83FD-06D17BC2E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23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B0ABE-EF2B-4205-9BDC-1A89A2DA4ADF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59DB7-C06D-4612-83FD-06D17BC2E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48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B0ABE-EF2B-4205-9BDC-1A89A2DA4ADF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59DB7-C06D-4612-83FD-06D17BC2E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6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B0ABE-EF2B-4205-9BDC-1A89A2DA4ADF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59DB7-C06D-4612-83FD-06D17BC2E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1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B0ABE-EF2B-4205-9BDC-1A89A2DA4ADF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59DB7-C06D-4612-83FD-06D17BC2E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72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B0ABE-EF2B-4205-9BDC-1A89A2DA4ADF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59DB7-C06D-4612-83FD-06D17BC2E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8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B0ABE-EF2B-4205-9BDC-1A89A2DA4ADF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59DB7-C06D-4612-83FD-06D17BC2E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98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 Z </a:t>
            </a:r>
            <a:r>
              <a:rPr lang="en-US" dirty="0" err="1" smtClean="0"/>
              <a:t>Rpart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George 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573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Judging these outcomes, it seems as if only participation had any real effect on the score itself. 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end.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071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the addition of </a:t>
            </a:r>
            <a:r>
              <a:rPr lang="en-US" dirty="0" err="1" smtClean="0"/>
              <a:t>rpart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allowed to use extensive use of </a:t>
            </a:r>
            <a:r>
              <a:rPr lang="en-US" dirty="0" err="1" smtClean="0"/>
              <a:t>Rstudio’s</a:t>
            </a:r>
            <a:r>
              <a:rPr lang="en-US" dirty="0" smtClean="0"/>
              <a:t> libraries to get a 90% and up on a generated formula based tree!</a:t>
            </a:r>
          </a:p>
          <a:p>
            <a:r>
              <a:rPr lang="en-US" dirty="0" smtClean="0"/>
              <a:t>But before we start…</a:t>
            </a:r>
          </a:p>
          <a:p>
            <a:endParaRPr lang="en-US" dirty="0"/>
          </a:p>
          <a:p>
            <a:r>
              <a:rPr lang="en-US" dirty="0" smtClean="0"/>
              <a:t>Lets take a look at the tree structure, before actually analyzing the actual prediction.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746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first tree: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4792" y="1825625"/>
            <a:ext cx="52190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Code:</a:t>
            </a:r>
          </a:p>
          <a:p>
            <a:pPr marL="0" lvl="0" indent="0">
              <a:buNone/>
            </a:pPr>
            <a:r>
              <a:rPr lang="en-US" altLang="en-US" sz="1400" dirty="0" smtClean="0"/>
              <a:t>&gt;</a:t>
            </a:r>
            <a:r>
              <a:rPr lang="en-US" altLang="en-US" sz="1400" dirty="0" smtClean="0">
                <a:latin typeface="Lucida Console" panose="020B0609040504020204" pitchFamily="49" charset="0"/>
              </a:rPr>
              <a:t>tree </a:t>
            </a:r>
            <a:r>
              <a:rPr lang="en-US" altLang="en-US" sz="1400" dirty="0">
                <a:latin typeface="Lucida Console" panose="020B0609040504020204" pitchFamily="49" charset="0"/>
              </a:rPr>
              <a:t>&lt;- </a:t>
            </a:r>
            <a:r>
              <a:rPr lang="en-US" altLang="en-US" sz="1400" dirty="0" err="1">
                <a:latin typeface="Lucida Console" panose="020B0609040504020204" pitchFamily="49" charset="0"/>
              </a:rPr>
              <a:t>rpart</a:t>
            </a:r>
            <a:r>
              <a:rPr lang="en-US" altLang="en-US" sz="1400" dirty="0">
                <a:latin typeface="Lucida Console" panose="020B0609040504020204" pitchFamily="49" charset="0"/>
              </a:rPr>
              <a:t>(GRADE ~ </a:t>
            </a:r>
            <a:r>
              <a:rPr lang="en-US" altLang="en-US" sz="1400" dirty="0" err="1">
                <a:latin typeface="Lucida Console" panose="020B0609040504020204" pitchFamily="49" charset="0"/>
              </a:rPr>
              <a:t>SCORE+ASKS_QUESTIONS+LEAVES_EARLY+PARTICIPATION,data</a:t>
            </a:r>
            <a:r>
              <a:rPr lang="en-US" altLang="en-US" sz="1400" dirty="0">
                <a:latin typeface="Lucida Console" panose="020B0609040504020204" pitchFamily="49" charset="0"/>
              </a:rPr>
              <a:t>=M2017_train) </a:t>
            </a:r>
            <a:endParaRPr lang="en-US" altLang="en-US" sz="1400" dirty="0" smtClean="0">
              <a:latin typeface="Lucida Console" panose="020B0609040504020204" pitchFamily="49" charset="0"/>
            </a:endParaRPr>
          </a:p>
          <a:p>
            <a:pPr marL="0" lvl="0" indent="0">
              <a:buNone/>
            </a:pPr>
            <a:r>
              <a:rPr lang="en-US" altLang="en-US" sz="1400" dirty="0" smtClean="0">
                <a:latin typeface="Lucida Console" panose="020B0609040504020204" pitchFamily="49" charset="0"/>
              </a:rPr>
              <a:t>&gt;</a:t>
            </a:r>
            <a:r>
              <a:rPr lang="en-US" altLang="en-US" sz="1400" dirty="0" err="1" smtClean="0">
                <a:latin typeface="Lucida Console" panose="020B0609040504020204" pitchFamily="49" charset="0"/>
              </a:rPr>
              <a:t>rpart.plot</a:t>
            </a:r>
            <a:r>
              <a:rPr lang="en-US" altLang="en-US" sz="1400" dirty="0" smtClean="0">
                <a:latin typeface="Lucida Console" panose="020B0609040504020204" pitchFamily="49" charset="0"/>
              </a:rPr>
              <a:t>(tree)</a:t>
            </a:r>
            <a:endParaRPr lang="en-US" altLang="en-US" sz="1400" dirty="0">
              <a:latin typeface="Arial" panose="020B0604020202020204" pitchFamily="34" charset="0"/>
            </a:endParaRPr>
          </a:p>
          <a:p>
            <a:pPr marL="0" lvl="0" indent="0">
              <a:buNone/>
            </a:pPr>
            <a:endParaRPr lang="en-US" dirty="0" smtClean="0"/>
          </a:p>
          <a:p>
            <a:r>
              <a:rPr lang="en-US" dirty="0" smtClean="0"/>
              <a:t>A simple tree, with all exceptional outliers, this is a bit hard to read for the size it has been created.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400437" cy="470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768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add some changes:  (</a:t>
            </a:r>
            <a:r>
              <a:rPr lang="en-US" dirty="0" err="1" smtClean="0"/>
              <a:t>Minisplit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8990" y="1571105"/>
            <a:ext cx="5153890" cy="460585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Code:</a:t>
            </a:r>
          </a:p>
          <a:p>
            <a:pPr marL="0" lvl="0" indent="0">
              <a:buNone/>
            </a:pPr>
            <a:r>
              <a:rPr lang="en-US" altLang="en-US" sz="1400" dirty="0">
                <a:latin typeface="Lucida Console" panose="020B060904050402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Lucida Console" panose="020B0609040504020204" pitchFamily="49" charset="0"/>
              </a:rPr>
              <a:t>tree &lt;-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effectLst/>
                <a:latin typeface="Lucida Console" panose="020B0609040504020204" pitchFamily="49" charset="0"/>
              </a:rPr>
              <a:t>rpart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Lucida Console" panose="020B0609040504020204" pitchFamily="49" charset="0"/>
              </a:rPr>
              <a:t>(GRADE ~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effectLst/>
                <a:latin typeface="Lucida Console" panose="020B0609040504020204" pitchFamily="49" charset="0"/>
              </a:rPr>
              <a:t>SCORE+ASKS_QUESTIONS+LEAVES_EARLY+PARTICIPATION,data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Lucida Console" panose="020B0609040504020204" pitchFamily="49" charset="0"/>
              </a:rPr>
              <a:t>=M2017_train,control=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effectLst/>
                <a:latin typeface="Lucida Console" panose="020B0609040504020204" pitchFamily="49" charset="0"/>
              </a:rPr>
              <a:t>rpart.control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effectLst/>
                <a:latin typeface="Lucida Console" panose="020B0609040504020204" pitchFamily="49" charset="0"/>
              </a:rPr>
              <a:t>minsplit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Lucida Console" panose="020B0609040504020204" pitchFamily="49" charset="0"/>
              </a:rPr>
              <a:t> = 300)) </a:t>
            </a:r>
          </a:p>
          <a:p>
            <a:pPr marL="0" lvl="0" indent="0"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Lucida Console" panose="020B060904050402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effectLst/>
                <a:latin typeface="Lucida Console" panose="020B0609040504020204" pitchFamily="49" charset="0"/>
              </a:rPr>
              <a:t>rpart.plot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Lucida Console" panose="020B0609040504020204" pitchFamily="49" charset="0"/>
              </a:rPr>
              <a:t>(tree)</a:t>
            </a:r>
          </a:p>
          <a:p>
            <a:pPr marL="0" lvl="0" indent="0">
              <a:buNone/>
            </a:pPr>
            <a:endParaRPr lang="en-US" altLang="en-US" sz="1200" dirty="0">
              <a:latin typeface="Lucida Console" panose="020B0609040504020204" pitchFamily="49" charset="0"/>
            </a:endParaRPr>
          </a:p>
          <a:p>
            <a:r>
              <a:rPr lang="en-US" altLang="en-US" sz="2400" dirty="0" smtClean="0">
                <a:cs typeface="Times New Roman" panose="02020603050405020304" pitchFamily="18" charset="0"/>
              </a:rPr>
              <a:t>Analysis:</a:t>
            </a:r>
          </a:p>
          <a:p>
            <a:pPr marL="0" indent="0">
              <a:buNone/>
            </a:pPr>
            <a:r>
              <a:rPr lang="en-US" altLang="en-US" sz="2400" dirty="0" smtClean="0">
                <a:cs typeface="Times New Roman" panose="02020603050405020304" pitchFamily="18" charset="0"/>
              </a:rPr>
              <a:t>With the help of </a:t>
            </a:r>
            <a:r>
              <a:rPr lang="en-US" altLang="en-US" sz="2400" dirty="0" err="1" smtClean="0">
                <a:cs typeface="Times New Roman" panose="02020603050405020304" pitchFamily="18" charset="0"/>
              </a:rPr>
              <a:t>Rstudio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, we can see how the computer breaks down each individual node.  It starts with a mean grade for the head node, or the A, and establishes that people that people with scores of &gt;= 73 generally all have A’s. The outliers gets broken down into a farther down node, where it analyzes the other attributes the student may have to improve their grade.  It does the same to the rest and moves down to a D node, where the second majority of students have achieved.</a:t>
            </a:r>
          </a:p>
          <a:p>
            <a:pPr marL="0" lvl="0" indent="0"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35" y="1371680"/>
            <a:ext cx="6040517" cy="525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09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method: (</a:t>
            </a:r>
            <a:r>
              <a:rPr lang="en-US" dirty="0" err="1" smtClean="0"/>
              <a:t>MiniBucket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3803" y="1825625"/>
            <a:ext cx="5029201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Code:</a:t>
            </a:r>
          </a:p>
          <a:p>
            <a:pPr marL="0" lvl="0" indent="0">
              <a:buNone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effectLst/>
                <a:latin typeface="Lucida Console" panose="020B0609040504020204" pitchFamily="49" charset="0"/>
              </a:rPr>
              <a:t>&gt;tree &lt;-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effectLst/>
                <a:latin typeface="Lucida Console" panose="020B0609040504020204" pitchFamily="49" charset="0"/>
              </a:rPr>
              <a:t>rpart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effectLst/>
                <a:latin typeface="Lucida Console" panose="020B0609040504020204" pitchFamily="49" charset="0"/>
              </a:rPr>
              <a:t>(GRADE ~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effectLst/>
                <a:latin typeface="Lucida Console" panose="020B0609040504020204" pitchFamily="49" charset="0"/>
              </a:rPr>
              <a:t>SCORE+ASKS_QUESTIONS+LEAVES_EARLY+PARTICIPATION,data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effectLst/>
                <a:latin typeface="Lucida Console" panose="020B0609040504020204" pitchFamily="49" charset="0"/>
              </a:rPr>
              <a:t>=M2017_train,control=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effectLst/>
                <a:latin typeface="Lucida Console" panose="020B0609040504020204" pitchFamily="49" charset="0"/>
              </a:rPr>
              <a:t>rpart.control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effectLst/>
                <a:latin typeface="Lucida Console" panose="020B0609040504020204" pitchFamily="49" charset="0"/>
              </a:rPr>
              <a:t>minbucket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effectLst/>
                <a:latin typeface="Lucida Console" panose="020B0609040504020204" pitchFamily="49" charset="0"/>
              </a:rPr>
              <a:t> =100)) </a:t>
            </a:r>
          </a:p>
          <a:p>
            <a:pPr marL="0" lvl="0" indent="0">
              <a:buNone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effectLst/>
                <a:latin typeface="Lucida Console" panose="020B0609040504020204" pitchFamily="49" charset="0"/>
              </a:rPr>
              <a:t>&gt;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effectLst/>
                <a:latin typeface="Lucida Console" panose="020B0609040504020204" pitchFamily="49" charset="0"/>
              </a:rPr>
              <a:t>rpart.plot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effectLst/>
                <a:latin typeface="Lucida Console" panose="020B0609040504020204" pitchFamily="49" charset="0"/>
              </a:rPr>
              <a:t>(tree)</a:t>
            </a:r>
          </a:p>
          <a:p>
            <a:pPr marL="0" lvl="0" indent="0">
              <a:buNone/>
            </a:pPr>
            <a:endParaRPr lang="en-US" altLang="en-US" dirty="0" smtClean="0">
              <a:latin typeface="Arial" panose="020B0604020202020204" pitchFamily="34" charset="0"/>
            </a:endParaRPr>
          </a:p>
          <a:p>
            <a:r>
              <a:rPr lang="en-US" altLang="en-US" dirty="0">
                <a:cs typeface="Times New Roman" panose="02020603050405020304" pitchFamily="18" charset="0"/>
              </a:rPr>
              <a:t>Analysis:</a:t>
            </a:r>
          </a:p>
          <a:p>
            <a:pPr marL="0" lvl="0" indent="0">
              <a:buNone/>
            </a:pPr>
            <a:r>
              <a:rPr lang="en-US" altLang="en-US" dirty="0" smtClean="0">
                <a:latin typeface="Arial" panose="020B0604020202020204" pitchFamily="34" charset="0"/>
              </a:rPr>
              <a:t>Same work done by the computer, but by implementing </a:t>
            </a:r>
            <a:r>
              <a:rPr lang="en-US" dirty="0"/>
              <a:t>the minimum number of observations in any terminal </a:t>
            </a:r>
            <a:r>
              <a:rPr lang="en-US" dirty="0" smtClean="0"/>
              <a:t>node for a split in a node to be done.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83" y="1496292"/>
            <a:ext cx="5668794" cy="493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506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However,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codes only help with visual trees, not for actual prediction coding!</a:t>
            </a:r>
          </a:p>
          <a:p>
            <a:pPr marL="0" indent="0">
              <a:buNone/>
            </a:pPr>
            <a:r>
              <a:rPr lang="en-US" dirty="0" smtClean="0"/>
              <a:t>Code:</a:t>
            </a:r>
          </a:p>
          <a:p>
            <a:pPr marL="0" indent="0">
              <a:buNone/>
            </a:pPr>
            <a:r>
              <a:rPr lang="en-US" dirty="0" smtClean="0"/>
              <a:t>(Using previous, </a:t>
            </a:r>
            <a:r>
              <a:rPr lang="en-US" dirty="0" err="1" smtClean="0"/>
              <a:t>minibucket</a:t>
            </a:r>
            <a:r>
              <a:rPr lang="en-US" dirty="0" smtClean="0"/>
              <a:t> decision code line)</a:t>
            </a:r>
          </a:p>
          <a:p>
            <a:pPr marL="0" lvl="0" indent="0">
              <a:buNone/>
            </a:pPr>
            <a:r>
              <a:rPr lang="en-US" altLang="en-US" sz="1400" dirty="0" smtClean="0">
                <a:latin typeface="Lucida Console" panose="020B0609040504020204" pitchFamily="49" charset="0"/>
              </a:rPr>
              <a:t>&gt;decision </a:t>
            </a:r>
            <a:r>
              <a:rPr lang="en-US" altLang="en-US" sz="1400" dirty="0">
                <a:latin typeface="Lucida Console" panose="020B0609040504020204" pitchFamily="49" charset="0"/>
              </a:rPr>
              <a:t>&lt;- predict(tree, </a:t>
            </a:r>
            <a:r>
              <a:rPr lang="en-US" altLang="en-US" sz="1400" dirty="0" err="1">
                <a:latin typeface="Lucida Console" panose="020B0609040504020204" pitchFamily="49" charset="0"/>
              </a:rPr>
              <a:t>newdata</a:t>
            </a:r>
            <a:r>
              <a:rPr lang="en-US" altLang="en-US" sz="1400" dirty="0">
                <a:latin typeface="Lucida Console" panose="020B0609040504020204" pitchFamily="49" charset="0"/>
              </a:rPr>
              <a:t> = M2017_train,type = 'class') </a:t>
            </a:r>
            <a:endParaRPr lang="en-US" altLang="en-US" sz="1400" dirty="0" smtClean="0">
              <a:latin typeface="Lucida Console" panose="020B0609040504020204" pitchFamily="49" charset="0"/>
            </a:endParaRPr>
          </a:p>
          <a:p>
            <a:pPr marL="0" lvl="0" indent="0">
              <a:buNone/>
            </a:pPr>
            <a:r>
              <a:rPr lang="en-US" altLang="en-US" sz="1400" dirty="0" smtClean="0">
                <a:latin typeface="Lucida Console" panose="020B0609040504020204" pitchFamily="49" charset="0"/>
              </a:rPr>
              <a:t>&gt;test &lt;- M2017_train$GRADE &gt; error &lt;- mean(decision != test) </a:t>
            </a:r>
          </a:p>
          <a:p>
            <a:pPr marL="0" lvl="0" indent="0">
              <a:buNone/>
            </a:pPr>
            <a:r>
              <a:rPr lang="en-US" altLang="en-US" sz="1400" dirty="0" smtClean="0">
                <a:latin typeface="Lucida Console" panose="020B0609040504020204" pitchFamily="49" charset="0"/>
              </a:rPr>
              <a:t>&gt; </a:t>
            </a:r>
            <a:r>
              <a:rPr lang="en-US" altLang="en-US" sz="1400" dirty="0">
                <a:latin typeface="Lucida Console" panose="020B0609040504020204" pitchFamily="49" charset="0"/>
              </a:rPr>
              <a:t>error </a:t>
            </a:r>
            <a:endParaRPr lang="en-US" altLang="en-US" sz="1400" dirty="0" smtClean="0">
              <a:latin typeface="Lucida Console" panose="020B0609040504020204" pitchFamily="49" charset="0"/>
            </a:endParaRPr>
          </a:p>
          <a:p>
            <a:pPr marL="0" lvl="0" indent="0">
              <a:buNone/>
            </a:pPr>
            <a:r>
              <a:rPr lang="en-US" altLang="en-US" sz="1400" dirty="0" smtClean="0">
                <a:latin typeface="Lucida Console" panose="020B0609040504020204" pitchFamily="49" charset="0"/>
              </a:rPr>
              <a:t>[</a:t>
            </a:r>
            <a:r>
              <a:rPr lang="en-US" altLang="en-US" sz="1400" dirty="0">
                <a:latin typeface="Lucida Console" panose="020B0609040504020204" pitchFamily="49" charset="0"/>
              </a:rPr>
              <a:t>1] 0.2395709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980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Therefore, lets run an actual prediction: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2375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100" dirty="0" smtClean="0"/>
              <a:t>Code:</a:t>
            </a:r>
          </a:p>
          <a:p>
            <a:pPr marL="0" indent="0">
              <a:buNone/>
            </a:pPr>
            <a:r>
              <a:rPr lang="en-US" sz="1700" dirty="0" smtClean="0"/>
              <a:t>&gt; </a:t>
            </a:r>
            <a:r>
              <a:rPr lang="en-US" sz="1700" dirty="0" err="1" smtClean="0"/>
              <a:t>install.packages</a:t>
            </a:r>
            <a:r>
              <a:rPr lang="en-US" sz="1700" dirty="0" smtClean="0"/>
              <a:t>("</a:t>
            </a:r>
            <a:r>
              <a:rPr lang="en-US" sz="1700" dirty="0" err="1" smtClean="0"/>
              <a:t>rpart</a:t>
            </a:r>
            <a:r>
              <a:rPr lang="en-US" sz="1700" dirty="0" smtClean="0"/>
              <a:t>")</a:t>
            </a:r>
          </a:p>
          <a:p>
            <a:pPr marL="0" indent="0">
              <a:buNone/>
            </a:pPr>
            <a:r>
              <a:rPr lang="en-US" sz="1700" dirty="0" smtClean="0"/>
              <a:t>&gt; </a:t>
            </a:r>
            <a:r>
              <a:rPr lang="en-US" sz="1700" dirty="0" err="1" smtClean="0"/>
              <a:t>install.packages</a:t>
            </a:r>
            <a:r>
              <a:rPr lang="en-US" sz="1700" dirty="0" smtClean="0"/>
              <a:t>("</a:t>
            </a:r>
            <a:r>
              <a:rPr lang="en-US" sz="1700" dirty="0" err="1" smtClean="0"/>
              <a:t>rpart.plot</a:t>
            </a:r>
            <a:r>
              <a:rPr lang="en-US" sz="1700" dirty="0" smtClean="0"/>
              <a:t>")</a:t>
            </a:r>
          </a:p>
          <a:p>
            <a:pPr marL="0" indent="0">
              <a:buNone/>
            </a:pPr>
            <a:r>
              <a:rPr lang="en-US" sz="1700" dirty="0" smtClean="0"/>
              <a:t>&gt; library(</a:t>
            </a:r>
            <a:r>
              <a:rPr lang="en-US" sz="1700" dirty="0" err="1" smtClean="0"/>
              <a:t>rpart</a:t>
            </a:r>
            <a:r>
              <a:rPr lang="en-US" sz="1700" dirty="0" smtClean="0"/>
              <a:t>)</a:t>
            </a:r>
          </a:p>
          <a:p>
            <a:pPr marL="0" indent="0">
              <a:buNone/>
            </a:pPr>
            <a:r>
              <a:rPr lang="en-US" sz="1700" dirty="0" smtClean="0"/>
              <a:t>&gt; library(</a:t>
            </a:r>
            <a:r>
              <a:rPr lang="en-US" sz="1700" dirty="0" err="1" smtClean="0"/>
              <a:t>rpart.plot</a:t>
            </a:r>
            <a:r>
              <a:rPr lang="en-US" sz="1700" dirty="0" smtClean="0"/>
              <a:t>)</a:t>
            </a:r>
          </a:p>
          <a:p>
            <a:pPr marL="0" indent="0">
              <a:buNone/>
            </a:pPr>
            <a:r>
              <a:rPr lang="en-US" sz="1700" dirty="0" smtClean="0"/>
              <a:t>&gt; tree &lt;- </a:t>
            </a:r>
            <a:r>
              <a:rPr lang="en-US" sz="1700" dirty="0" err="1" smtClean="0"/>
              <a:t>rpart</a:t>
            </a:r>
            <a:r>
              <a:rPr lang="en-US" sz="1700" dirty="0" smtClean="0"/>
              <a:t>(GRADE ~ SCORE+ASKS_QUESTIONS+LEAVES_EARLY+PARTICIPATION, data = M2017_train)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(Tree’s </a:t>
            </a:r>
            <a:r>
              <a:rPr lang="en-US" sz="2400" dirty="0" err="1" smtClean="0"/>
              <a:t>rpart.plot</a:t>
            </a:r>
            <a:r>
              <a:rPr lang="en-US" sz="2400" dirty="0" smtClean="0"/>
              <a:t> without the plot)                  		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036" y="1690688"/>
            <a:ext cx="4516474" cy="4351338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261956" y="5037008"/>
            <a:ext cx="515389" cy="540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-&gt;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97124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Rcode</a:t>
            </a:r>
            <a:r>
              <a:rPr lang="en-US" dirty="0" smtClean="0"/>
              <a:t> </a:t>
            </a:r>
            <a:r>
              <a:rPr lang="en-US" dirty="0" err="1" smtClean="0"/>
              <a:t>cont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Code:</a:t>
            </a:r>
          </a:p>
          <a:p>
            <a:pPr marL="0" indent="0">
              <a:buNone/>
            </a:pPr>
            <a:r>
              <a:rPr lang="en-US" sz="1400" dirty="0"/>
              <a:t>&gt; decision &lt;- predict(tree, </a:t>
            </a:r>
            <a:r>
              <a:rPr lang="en-US" sz="1400" dirty="0" err="1"/>
              <a:t>newdata</a:t>
            </a:r>
            <a:r>
              <a:rPr lang="en-US" sz="1400" dirty="0"/>
              <a:t> = M2017_train,type = 'class')</a:t>
            </a:r>
          </a:p>
          <a:p>
            <a:pPr marL="0" indent="0">
              <a:buNone/>
            </a:pPr>
            <a:r>
              <a:rPr lang="en-US" sz="1400" dirty="0"/>
              <a:t>&gt; test &lt;- M2017_train$GRADE</a:t>
            </a:r>
          </a:p>
          <a:p>
            <a:pPr marL="0" indent="0">
              <a:buNone/>
            </a:pPr>
            <a:r>
              <a:rPr lang="en-US" sz="1400" dirty="0"/>
              <a:t>&gt; error &lt;- mean(decision != test)</a:t>
            </a:r>
          </a:p>
          <a:p>
            <a:pPr marL="0" indent="0">
              <a:buNone/>
            </a:pPr>
            <a:r>
              <a:rPr lang="en-US" sz="1400" dirty="0"/>
              <a:t>&gt; error</a:t>
            </a:r>
          </a:p>
          <a:p>
            <a:pPr marL="0" indent="0">
              <a:buNone/>
            </a:pPr>
            <a:r>
              <a:rPr lang="en-US" sz="1400" dirty="0"/>
              <a:t>[1] 0.05721097</a:t>
            </a:r>
          </a:p>
          <a:p>
            <a:pPr marL="0" indent="0">
              <a:buNone/>
            </a:pPr>
            <a:r>
              <a:rPr lang="en-US" sz="1800" dirty="0"/>
              <a:t>Hey, our accuracy is pretty spot on, but what if the attributes, (one or another is simply a dud</a:t>
            </a:r>
            <a:r>
              <a:rPr lang="en-US" sz="1800" dirty="0" smtClean="0"/>
              <a:t>?)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05697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doesn’t take much editing: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86302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Code:</a:t>
            </a:r>
          </a:p>
          <a:p>
            <a:pPr marL="0" indent="0">
              <a:buNone/>
            </a:pPr>
            <a:r>
              <a:rPr lang="en-US" dirty="0" smtClean="0"/>
              <a:t>&gt; tree &lt;- </a:t>
            </a:r>
            <a:r>
              <a:rPr lang="en-US" dirty="0" err="1" smtClean="0"/>
              <a:t>rpart</a:t>
            </a:r>
            <a:r>
              <a:rPr lang="en-US" dirty="0" smtClean="0"/>
              <a:t>(GRADE ~ SCORE+ASKS_QUESTIONS+PARTICIPATION, data = M2017_train)</a:t>
            </a:r>
          </a:p>
          <a:p>
            <a:pPr marL="0" indent="0">
              <a:buNone/>
            </a:pPr>
            <a:r>
              <a:rPr lang="en-US" dirty="0" smtClean="0"/>
              <a:t>&gt; decision &lt;- predict(tree, </a:t>
            </a:r>
            <a:r>
              <a:rPr lang="en-US" dirty="0" err="1" smtClean="0"/>
              <a:t>newdata</a:t>
            </a:r>
            <a:r>
              <a:rPr lang="en-US" dirty="0" smtClean="0"/>
              <a:t> = M2017_train,type = 'class')</a:t>
            </a:r>
          </a:p>
          <a:p>
            <a:pPr marL="0" indent="0">
              <a:buNone/>
            </a:pPr>
            <a:r>
              <a:rPr lang="en-US" dirty="0" smtClean="0"/>
              <a:t>&gt; error &lt;- mean(decision != test)</a:t>
            </a:r>
          </a:p>
          <a:p>
            <a:pPr marL="0" indent="0">
              <a:buNone/>
            </a:pPr>
            <a:r>
              <a:rPr lang="en-US" dirty="0" smtClean="0"/>
              <a:t>&gt; error</a:t>
            </a:r>
          </a:p>
          <a:p>
            <a:pPr marL="0" indent="0">
              <a:buNone/>
            </a:pPr>
            <a:r>
              <a:rPr lang="en-US" dirty="0" smtClean="0"/>
              <a:t>[1] 0.05721097</a:t>
            </a:r>
          </a:p>
          <a:p>
            <a:pPr marL="0" indent="0">
              <a:buNone/>
            </a:pPr>
            <a:r>
              <a:rPr lang="en-US" dirty="0" smtClean="0"/>
              <a:t>&gt; tree &lt;- </a:t>
            </a:r>
            <a:r>
              <a:rPr lang="en-US" dirty="0" err="1" smtClean="0"/>
              <a:t>rpart</a:t>
            </a:r>
            <a:r>
              <a:rPr lang="en-US" dirty="0" smtClean="0"/>
              <a:t>(GRADE ~ SCORE+PARTICIPATION, data = M2017_train)</a:t>
            </a:r>
          </a:p>
          <a:p>
            <a:pPr marL="0" indent="0">
              <a:buNone/>
            </a:pPr>
            <a:r>
              <a:rPr lang="en-US" dirty="0" smtClean="0"/>
              <a:t>&gt; decision &lt;- predict(tree, </a:t>
            </a:r>
            <a:r>
              <a:rPr lang="en-US" dirty="0" err="1" smtClean="0"/>
              <a:t>newdata</a:t>
            </a:r>
            <a:r>
              <a:rPr lang="en-US" dirty="0" smtClean="0"/>
              <a:t> = M2017_train,type = 'class')</a:t>
            </a:r>
          </a:p>
          <a:p>
            <a:pPr marL="0" indent="0">
              <a:buNone/>
            </a:pPr>
            <a:r>
              <a:rPr lang="en-US" dirty="0" smtClean="0"/>
              <a:t>&gt; error &lt;- mean(decision != test)</a:t>
            </a:r>
          </a:p>
          <a:p>
            <a:pPr marL="0" indent="0">
              <a:buNone/>
            </a:pPr>
            <a:r>
              <a:rPr lang="en-US" dirty="0" smtClean="0"/>
              <a:t>&gt; error</a:t>
            </a:r>
          </a:p>
          <a:p>
            <a:pPr marL="0" indent="0">
              <a:buNone/>
            </a:pPr>
            <a:r>
              <a:rPr lang="en-US" dirty="0" smtClean="0"/>
              <a:t>[1] 0.05721097</a:t>
            </a:r>
          </a:p>
          <a:p>
            <a:pPr marL="0" indent="0">
              <a:buNone/>
            </a:pPr>
            <a:r>
              <a:rPr lang="en-US" dirty="0" smtClean="0"/>
              <a:t>&gt; tree &lt;- </a:t>
            </a:r>
            <a:r>
              <a:rPr lang="en-US" dirty="0" err="1" smtClean="0"/>
              <a:t>rpart</a:t>
            </a:r>
            <a:r>
              <a:rPr lang="en-US" dirty="0" smtClean="0"/>
              <a:t>(GRADE ~ SCORE, data = M2017_train)</a:t>
            </a:r>
          </a:p>
          <a:p>
            <a:pPr marL="0" indent="0">
              <a:buNone/>
            </a:pPr>
            <a:r>
              <a:rPr lang="en-US" dirty="0" smtClean="0"/>
              <a:t>&gt; decision &lt;- predict(tree, </a:t>
            </a:r>
            <a:r>
              <a:rPr lang="en-US" dirty="0" err="1" smtClean="0"/>
              <a:t>newdata</a:t>
            </a:r>
            <a:r>
              <a:rPr lang="en-US" dirty="0" smtClean="0"/>
              <a:t> = M2017_train,type = 'class')</a:t>
            </a:r>
          </a:p>
          <a:p>
            <a:pPr marL="0" indent="0">
              <a:buNone/>
            </a:pPr>
            <a:r>
              <a:rPr lang="en-US" dirty="0" smtClean="0"/>
              <a:t>&gt; error &lt;- mean(decision != test)</a:t>
            </a:r>
          </a:p>
          <a:p>
            <a:pPr marL="0" indent="0">
              <a:buNone/>
            </a:pPr>
            <a:r>
              <a:rPr lang="en-US" dirty="0" smtClean="0"/>
              <a:t>&gt; error</a:t>
            </a:r>
          </a:p>
          <a:p>
            <a:pPr marL="0" indent="0">
              <a:buNone/>
            </a:pPr>
            <a:r>
              <a:rPr lang="en-US" dirty="0" smtClean="0"/>
              <a:t>[1] 0.1847437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0" y="3108961"/>
            <a:ext cx="5636029" cy="1471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5525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553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Lucida Console</vt:lpstr>
      <vt:lpstr>Times New Roman</vt:lpstr>
      <vt:lpstr>Office Theme</vt:lpstr>
      <vt:lpstr>E Z Rpart</vt:lpstr>
      <vt:lpstr>With the addition of rpart…</vt:lpstr>
      <vt:lpstr>Our first tree:</vt:lpstr>
      <vt:lpstr>Lets add some changes:  (Minisplit)</vt:lpstr>
      <vt:lpstr>Another method: (MiniBucket)</vt:lpstr>
      <vt:lpstr>However,</vt:lpstr>
      <vt:lpstr>Therefore, lets run an actual prediction:</vt:lpstr>
      <vt:lpstr>Rcode cont:</vt:lpstr>
      <vt:lpstr>This doesn’t take much editing:</vt:lpstr>
      <vt:lpstr>Conclusion?</vt:lpstr>
    </vt:vector>
  </TitlesOfParts>
  <Company>OIT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Z Rpart</dc:title>
  <dc:creator>gbd20</dc:creator>
  <cp:lastModifiedBy>gbd20</cp:lastModifiedBy>
  <cp:revision>5</cp:revision>
  <dcterms:created xsi:type="dcterms:W3CDTF">2017-04-11T04:26:21Z</dcterms:created>
  <dcterms:modified xsi:type="dcterms:W3CDTF">2017-04-11T05:01:46Z</dcterms:modified>
</cp:coreProperties>
</file>