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E17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8191BA-0123-4A83-BE8E-0F9B333DEE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7BD2F-343B-4C93-8E84-15727AB2D4B7}" type="slidenum">
              <a:rPr lang="en-US" smtClean="0"/>
              <a:t>‹#›</a:t>
            </a:fld>
            <a:endParaRPr lang="en-US"/>
          </a:p>
        </p:txBody>
      </p:sp>
    </p:spTree>
    <p:extLst>
      <p:ext uri="{BB962C8B-B14F-4D97-AF65-F5344CB8AC3E}">
        <p14:creationId xmlns:p14="http://schemas.microsoft.com/office/powerpoint/2010/main" val="331204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191BA-0123-4A83-BE8E-0F9B333DEE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7BD2F-343B-4C93-8E84-15727AB2D4B7}" type="slidenum">
              <a:rPr lang="en-US" smtClean="0"/>
              <a:t>‹#›</a:t>
            </a:fld>
            <a:endParaRPr lang="en-US"/>
          </a:p>
        </p:txBody>
      </p:sp>
    </p:spTree>
    <p:extLst>
      <p:ext uri="{BB962C8B-B14F-4D97-AF65-F5344CB8AC3E}">
        <p14:creationId xmlns:p14="http://schemas.microsoft.com/office/powerpoint/2010/main" val="301940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191BA-0123-4A83-BE8E-0F9B333DEE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7BD2F-343B-4C93-8E84-15727AB2D4B7}" type="slidenum">
              <a:rPr lang="en-US" smtClean="0"/>
              <a:t>‹#›</a:t>
            </a:fld>
            <a:endParaRPr lang="en-US"/>
          </a:p>
        </p:txBody>
      </p:sp>
    </p:spTree>
    <p:extLst>
      <p:ext uri="{BB962C8B-B14F-4D97-AF65-F5344CB8AC3E}">
        <p14:creationId xmlns:p14="http://schemas.microsoft.com/office/powerpoint/2010/main" val="288623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191BA-0123-4A83-BE8E-0F9B333DEE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7BD2F-343B-4C93-8E84-15727AB2D4B7}" type="slidenum">
              <a:rPr lang="en-US" smtClean="0"/>
              <a:t>‹#›</a:t>
            </a:fld>
            <a:endParaRPr lang="en-US"/>
          </a:p>
        </p:txBody>
      </p:sp>
    </p:spTree>
    <p:extLst>
      <p:ext uri="{BB962C8B-B14F-4D97-AF65-F5344CB8AC3E}">
        <p14:creationId xmlns:p14="http://schemas.microsoft.com/office/powerpoint/2010/main" val="3541404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8191BA-0123-4A83-BE8E-0F9B333DEE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7BD2F-343B-4C93-8E84-15727AB2D4B7}" type="slidenum">
              <a:rPr lang="en-US" smtClean="0"/>
              <a:t>‹#›</a:t>
            </a:fld>
            <a:endParaRPr lang="en-US"/>
          </a:p>
        </p:txBody>
      </p:sp>
    </p:spTree>
    <p:extLst>
      <p:ext uri="{BB962C8B-B14F-4D97-AF65-F5344CB8AC3E}">
        <p14:creationId xmlns:p14="http://schemas.microsoft.com/office/powerpoint/2010/main" val="292050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8191BA-0123-4A83-BE8E-0F9B333DEE48}"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7BD2F-343B-4C93-8E84-15727AB2D4B7}" type="slidenum">
              <a:rPr lang="en-US" smtClean="0"/>
              <a:t>‹#›</a:t>
            </a:fld>
            <a:endParaRPr lang="en-US"/>
          </a:p>
        </p:txBody>
      </p:sp>
    </p:spTree>
    <p:extLst>
      <p:ext uri="{BB962C8B-B14F-4D97-AF65-F5344CB8AC3E}">
        <p14:creationId xmlns:p14="http://schemas.microsoft.com/office/powerpoint/2010/main" val="180154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8191BA-0123-4A83-BE8E-0F9B333DEE48}"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7BD2F-343B-4C93-8E84-15727AB2D4B7}" type="slidenum">
              <a:rPr lang="en-US" smtClean="0"/>
              <a:t>‹#›</a:t>
            </a:fld>
            <a:endParaRPr lang="en-US"/>
          </a:p>
        </p:txBody>
      </p:sp>
    </p:spTree>
    <p:extLst>
      <p:ext uri="{BB962C8B-B14F-4D97-AF65-F5344CB8AC3E}">
        <p14:creationId xmlns:p14="http://schemas.microsoft.com/office/powerpoint/2010/main" val="251344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8191BA-0123-4A83-BE8E-0F9B333DEE48}"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7BD2F-343B-4C93-8E84-15727AB2D4B7}" type="slidenum">
              <a:rPr lang="en-US" smtClean="0"/>
              <a:t>‹#›</a:t>
            </a:fld>
            <a:endParaRPr lang="en-US"/>
          </a:p>
        </p:txBody>
      </p:sp>
    </p:spTree>
    <p:extLst>
      <p:ext uri="{BB962C8B-B14F-4D97-AF65-F5344CB8AC3E}">
        <p14:creationId xmlns:p14="http://schemas.microsoft.com/office/powerpoint/2010/main" val="247292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191BA-0123-4A83-BE8E-0F9B333DEE48}"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7BD2F-343B-4C93-8E84-15727AB2D4B7}" type="slidenum">
              <a:rPr lang="en-US" smtClean="0"/>
              <a:t>‹#›</a:t>
            </a:fld>
            <a:endParaRPr lang="en-US"/>
          </a:p>
        </p:txBody>
      </p:sp>
    </p:spTree>
    <p:extLst>
      <p:ext uri="{BB962C8B-B14F-4D97-AF65-F5344CB8AC3E}">
        <p14:creationId xmlns:p14="http://schemas.microsoft.com/office/powerpoint/2010/main" val="123575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8191BA-0123-4A83-BE8E-0F9B333DEE48}"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7BD2F-343B-4C93-8E84-15727AB2D4B7}" type="slidenum">
              <a:rPr lang="en-US" smtClean="0"/>
              <a:t>‹#›</a:t>
            </a:fld>
            <a:endParaRPr lang="en-US"/>
          </a:p>
        </p:txBody>
      </p:sp>
    </p:spTree>
    <p:extLst>
      <p:ext uri="{BB962C8B-B14F-4D97-AF65-F5344CB8AC3E}">
        <p14:creationId xmlns:p14="http://schemas.microsoft.com/office/powerpoint/2010/main" val="3327481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8191BA-0123-4A83-BE8E-0F9B333DEE48}"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7BD2F-343B-4C93-8E84-15727AB2D4B7}" type="slidenum">
              <a:rPr lang="en-US" smtClean="0"/>
              <a:t>‹#›</a:t>
            </a:fld>
            <a:endParaRPr lang="en-US"/>
          </a:p>
        </p:txBody>
      </p:sp>
    </p:spTree>
    <p:extLst>
      <p:ext uri="{BB962C8B-B14F-4D97-AF65-F5344CB8AC3E}">
        <p14:creationId xmlns:p14="http://schemas.microsoft.com/office/powerpoint/2010/main" val="141903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191BA-0123-4A83-BE8E-0F9B333DEE48}"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7BD2F-343B-4C93-8E84-15727AB2D4B7}" type="slidenum">
              <a:rPr lang="en-US" smtClean="0"/>
              <a:t>‹#›</a:t>
            </a:fld>
            <a:endParaRPr lang="en-US"/>
          </a:p>
        </p:txBody>
      </p:sp>
    </p:spTree>
    <p:extLst>
      <p:ext uri="{BB962C8B-B14F-4D97-AF65-F5344CB8AC3E}">
        <p14:creationId xmlns:p14="http://schemas.microsoft.com/office/powerpoint/2010/main" val="2997306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Healthy Marriage Tips?</a:t>
            </a:r>
            <a:endParaRPr lang="en-US" dirty="0"/>
          </a:p>
        </p:txBody>
      </p:sp>
      <p:sp>
        <p:nvSpPr>
          <p:cNvPr id="3" name="Subtitle 2"/>
          <p:cNvSpPr>
            <a:spLocks noGrp="1"/>
          </p:cNvSpPr>
          <p:nvPr>
            <p:ph type="subTitle" idx="1"/>
          </p:nvPr>
        </p:nvSpPr>
        <p:spPr/>
        <p:txBody>
          <a:bodyPr/>
          <a:lstStyle/>
          <a:p>
            <a:r>
              <a:rPr lang="en-US" dirty="0" smtClean="0"/>
              <a:t>George Ding</a:t>
            </a:r>
            <a:endParaRPr lang="en-US" dirty="0"/>
          </a:p>
        </p:txBody>
      </p:sp>
    </p:spTree>
    <p:extLst>
      <p:ext uri="{BB962C8B-B14F-4D97-AF65-F5344CB8AC3E}">
        <p14:creationId xmlns:p14="http://schemas.microsoft.com/office/powerpoint/2010/main" val="1641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 before actual submitting:</a:t>
            </a:r>
            <a:endParaRPr lang="en-US" dirty="0"/>
          </a:p>
        </p:txBody>
      </p:sp>
      <p:sp>
        <p:nvSpPr>
          <p:cNvPr id="3" name="Content Placeholder 2"/>
          <p:cNvSpPr>
            <a:spLocks noGrp="1"/>
          </p:cNvSpPr>
          <p:nvPr>
            <p:ph idx="1"/>
          </p:nvPr>
        </p:nvSpPr>
        <p:spPr/>
        <p:txBody>
          <a:bodyPr>
            <a:normAutofit/>
          </a:bodyPr>
          <a:lstStyle/>
          <a:p>
            <a:r>
              <a:rPr lang="en-US" dirty="0" smtClean="0"/>
              <a:t>Cross Validation is very simple, just follow the code and it’ll print out two different predictor accuracies, one on the subset itself, and an actual subset.</a:t>
            </a:r>
          </a:p>
          <a:p>
            <a:pPr marL="0" indent="0">
              <a:buNone/>
            </a:pPr>
            <a:r>
              <a:rPr lang="en-US" dirty="0" smtClean="0"/>
              <a:t>Code:</a:t>
            </a:r>
          </a:p>
          <a:p>
            <a:pPr marL="0" lvl="0" indent="0">
              <a:buNone/>
            </a:pPr>
            <a:r>
              <a:rPr lang="en-US" altLang="en-US" sz="1600" dirty="0" smtClean="0">
                <a:solidFill>
                  <a:srgbClr val="0000FF"/>
                </a:solidFill>
                <a:latin typeface="Lucida Console" panose="020B0609040504020204" pitchFamily="49" charset="0"/>
              </a:rPr>
              <a:t>&gt; </a:t>
            </a:r>
            <a:r>
              <a:rPr lang="en-US" altLang="en-US" sz="1600" dirty="0" err="1" smtClean="0">
                <a:solidFill>
                  <a:srgbClr val="0000FF"/>
                </a:solidFill>
                <a:latin typeface="Lucida Console" panose="020B0609040504020204" pitchFamily="49" charset="0"/>
              </a:rPr>
              <a:t>rpart.tree</a:t>
            </a:r>
            <a:r>
              <a:rPr lang="en-US" altLang="en-US" sz="1600" dirty="0" smtClean="0">
                <a:solidFill>
                  <a:srgbClr val="0000FF"/>
                </a:solidFill>
                <a:latin typeface="Lucida Console" panose="020B0609040504020204" pitchFamily="49" charset="0"/>
              </a:rPr>
              <a:t> </a:t>
            </a:r>
            <a:r>
              <a:rPr lang="en-US" altLang="en-US" sz="1600" dirty="0">
                <a:solidFill>
                  <a:srgbClr val="0000FF"/>
                </a:solidFill>
                <a:latin typeface="Lucida Console" panose="020B0609040504020204" pitchFamily="49" charset="0"/>
              </a:rPr>
              <a:t>&lt;- </a:t>
            </a:r>
            <a:r>
              <a:rPr lang="en-US" altLang="en-US" sz="1600" dirty="0" err="1">
                <a:solidFill>
                  <a:srgbClr val="0000FF"/>
                </a:solidFill>
                <a:latin typeface="Lucida Console" panose="020B0609040504020204" pitchFamily="49" charset="0"/>
              </a:rPr>
              <a:t>rpart</a:t>
            </a:r>
            <a:r>
              <a:rPr lang="en-US" altLang="en-US" sz="1600" dirty="0">
                <a:solidFill>
                  <a:srgbClr val="0000FF"/>
                </a:solidFill>
                <a:latin typeface="Lucida Console" panose="020B0609040504020204" pitchFamily="49" charset="0"/>
              </a:rPr>
              <a:t>(STATUS ~ </a:t>
            </a:r>
            <a:r>
              <a:rPr lang="en-US" altLang="en-US" sz="1600" dirty="0" err="1">
                <a:solidFill>
                  <a:srgbClr val="0000FF"/>
                </a:solidFill>
                <a:latin typeface="Lucida Console" panose="020B0609040504020204" pitchFamily="49" charset="0"/>
              </a:rPr>
              <a:t>GroomPersonality</a:t>
            </a:r>
            <a:r>
              <a:rPr lang="en-US" altLang="en-US" sz="1600" dirty="0">
                <a:solidFill>
                  <a:srgbClr val="0000FF"/>
                </a:solidFill>
                <a:latin typeface="Lucida Console" panose="020B0609040504020204" pitchFamily="49" charset="0"/>
              </a:rPr>
              <a:t> + </a:t>
            </a:r>
            <a:r>
              <a:rPr lang="en-US" altLang="en-US" sz="1600" dirty="0" err="1">
                <a:solidFill>
                  <a:srgbClr val="0000FF"/>
                </a:solidFill>
                <a:latin typeface="Lucida Console" panose="020B0609040504020204" pitchFamily="49" charset="0"/>
              </a:rPr>
              <a:t>BridePersonality</a:t>
            </a:r>
            <a:r>
              <a:rPr lang="en-US" altLang="en-US" sz="1600" dirty="0">
                <a:solidFill>
                  <a:srgbClr val="0000FF"/>
                </a:solidFill>
                <a:latin typeface="Lucida Console" panose="020B0609040504020204" pitchFamily="49" charset="0"/>
              </a:rPr>
              <a:t> + abs(</a:t>
            </a:r>
            <a:r>
              <a:rPr lang="en-US" altLang="en-US" sz="1600" dirty="0" err="1">
                <a:solidFill>
                  <a:srgbClr val="0000FF"/>
                </a:solidFill>
                <a:latin typeface="Lucida Console" panose="020B0609040504020204" pitchFamily="49" charset="0"/>
              </a:rPr>
              <a:t>GroomAge</a:t>
            </a:r>
            <a:r>
              <a:rPr lang="en-US" altLang="en-US" sz="1600" dirty="0">
                <a:solidFill>
                  <a:srgbClr val="0000FF"/>
                </a:solidFill>
                <a:latin typeface="Lucida Console" panose="020B0609040504020204" pitchFamily="49" charset="0"/>
              </a:rPr>
              <a:t> - </a:t>
            </a:r>
            <a:r>
              <a:rPr lang="en-US" altLang="en-US" sz="1600" dirty="0" err="1">
                <a:solidFill>
                  <a:srgbClr val="0000FF"/>
                </a:solidFill>
                <a:latin typeface="Lucida Console" panose="020B0609040504020204" pitchFamily="49" charset="0"/>
              </a:rPr>
              <a:t>BrideAge</a:t>
            </a:r>
            <a:r>
              <a:rPr lang="en-US" altLang="en-US" sz="1600" dirty="0">
                <a:solidFill>
                  <a:srgbClr val="0000FF"/>
                </a:solidFill>
                <a:latin typeface="Lucida Console" panose="020B0609040504020204" pitchFamily="49" charset="0"/>
              </a:rPr>
              <a:t>), control = </a:t>
            </a:r>
            <a:r>
              <a:rPr lang="en-US" altLang="en-US" sz="1600" dirty="0" err="1">
                <a:solidFill>
                  <a:srgbClr val="0000FF"/>
                </a:solidFill>
                <a:latin typeface="Lucida Console" panose="020B0609040504020204" pitchFamily="49" charset="0"/>
              </a:rPr>
              <a:t>rpart.control</a:t>
            </a:r>
            <a:r>
              <a:rPr lang="en-US" altLang="en-US" sz="1600" dirty="0">
                <a:solidFill>
                  <a:srgbClr val="0000FF"/>
                </a:solidFill>
                <a:latin typeface="Lucida Console" panose="020B0609040504020204" pitchFamily="49" charset="0"/>
              </a:rPr>
              <a:t>(</a:t>
            </a:r>
            <a:r>
              <a:rPr lang="en-US" altLang="en-US" sz="1600" dirty="0" err="1">
                <a:solidFill>
                  <a:srgbClr val="0000FF"/>
                </a:solidFill>
                <a:latin typeface="Lucida Console" panose="020B0609040504020204" pitchFamily="49" charset="0"/>
              </a:rPr>
              <a:t>minisplit</a:t>
            </a:r>
            <a:r>
              <a:rPr lang="en-US" altLang="en-US" sz="1600" dirty="0">
                <a:solidFill>
                  <a:srgbClr val="0000FF"/>
                </a:solidFill>
                <a:latin typeface="Lucida Console" panose="020B0609040504020204" pitchFamily="49" charset="0"/>
              </a:rPr>
              <a:t> = 2), data = </a:t>
            </a:r>
            <a:r>
              <a:rPr lang="en-US" altLang="en-US" sz="1600" dirty="0" err="1">
                <a:solidFill>
                  <a:srgbClr val="0000FF"/>
                </a:solidFill>
                <a:latin typeface="Lucida Console" panose="020B0609040504020204" pitchFamily="49" charset="0"/>
              </a:rPr>
              <a:t>Marriage_training</a:t>
            </a:r>
            <a:r>
              <a:rPr lang="en-US" altLang="en-US" sz="1600" dirty="0">
                <a:solidFill>
                  <a:srgbClr val="0000FF"/>
                </a:solidFill>
                <a:latin typeface="Lucida Console" panose="020B0609040504020204" pitchFamily="49" charset="0"/>
              </a:rPr>
              <a:t>) </a:t>
            </a:r>
            <a:endParaRPr lang="en-US" altLang="en-US" sz="1600" dirty="0" smtClean="0">
              <a:solidFill>
                <a:srgbClr val="0000FF"/>
              </a:solidFill>
              <a:latin typeface="Lucida Console" panose="020B0609040504020204" pitchFamily="49" charset="0"/>
            </a:endParaRPr>
          </a:p>
          <a:p>
            <a:pPr marL="0" lvl="0" indent="0">
              <a:buNone/>
            </a:pPr>
            <a:r>
              <a:rPr lang="en-US" altLang="en-US" sz="1600" dirty="0" smtClean="0">
                <a:solidFill>
                  <a:srgbClr val="0000FF"/>
                </a:solidFill>
                <a:latin typeface="Lucida Console" panose="020B0609040504020204" pitchFamily="49" charset="0"/>
              </a:rPr>
              <a:t>&gt; </a:t>
            </a:r>
            <a:r>
              <a:rPr lang="en-US" altLang="en-US" sz="1600" dirty="0" err="1" smtClean="0">
                <a:solidFill>
                  <a:srgbClr val="0000FF"/>
                </a:solidFill>
                <a:latin typeface="Lucida Console" panose="020B0609040504020204" pitchFamily="49" charset="0"/>
              </a:rPr>
              <a:t>CrossValidation</a:t>
            </a:r>
            <a:r>
              <a:rPr lang="en-US" altLang="en-US" sz="1600" dirty="0">
                <a:solidFill>
                  <a:srgbClr val="0000FF"/>
                </a:solidFill>
                <a:latin typeface="Lucida Console" panose="020B0609040504020204" pitchFamily="49" charset="0"/>
              </a:rPr>
              <a:t>::</a:t>
            </a:r>
            <a:r>
              <a:rPr lang="en-US" altLang="en-US" sz="1600" dirty="0" err="1">
                <a:solidFill>
                  <a:srgbClr val="0000FF"/>
                </a:solidFill>
                <a:latin typeface="Lucida Console" panose="020B0609040504020204" pitchFamily="49" charset="0"/>
              </a:rPr>
              <a:t>cross_validate</a:t>
            </a:r>
            <a:r>
              <a:rPr lang="en-US" altLang="en-US" sz="1600" dirty="0">
                <a:solidFill>
                  <a:srgbClr val="0000FF"/>
                </a:solidFill>
                <a:latin typeface="Lucida Console" panose="020B0609040504020204" pitchFamily="49" charset="0"/>
              </a:rPr>
              <a:t>(</a:t>
            </a:r>
            <a:r>
              <a:rPr lang="en-US" altLang="en-US" sz="1600" dirty="0" err="1">
                <a:solidFill>
                  <a:srgbClr val="0000FF"/>
                </a:solidFill>
                <a:latin typeface="Lucida Console" panose="020B0609040504020204" pitchFamily="49" charset="0"/>
              </a:rPr>
              <a:t>Marriage_training</a:t>
            </a:r>
            <a:r>
              <a:rPr lang="en-US" altLang="en-US" sz="1600" dirty="0">
                <a:solidFill>
                  <a:srgbClr val="0000FF"/>
                </a:solidFill>
                <a:latin typeface="Lucida Console" panose="020B0609040504020204" pitchFamily="49" charset="0"/>
              </a:rPr>
              <a:t>, </a:t>
            </a:r>
            <a:r>
              <a:rPr lang="en-US" altLang="en-US" sz="1600" dirty="0" err="1">
                <a:solidFill>
                  <a:srgbClr val="0000FF"/>
                </a:solidFill>
                <a:latin typeface="Lucida Console" panose="020B0609040504020204" pitchFamily="49" charset="0"/>
              </a:rPr>
              <a:t>rpart.tree</a:t>
            </a:r>
            <a:r>
              <a:rPr lang="en-US" altLang="en-US" sz="1600" dirty="0">
                <a:solidFill>
                  <a:srgbClr val="0000FF"/>
                </a:solidFill>
                <a:latin typeface="Lucida Console" panose="020B0609040504020204" pitchFamily="49" charset="0"/>
              </a:rPr>
              <a:t>, 2, .8) </a:t>
            </a:r>
            <a:endParaRPr lang="en-US" altLang="en-US" sz="1600" dirty="0" smtClean="0">
              <a:solidFill>
                <a:srgbClr val="0000FF"/>
              </a:solidFill>
              <a:latin typeface="Lucida Console" panose="020B0609040504020204" pitchFamily="49" charset="0"/>
            </a:endParaRPr>
          </a:p>
          <a:p>
            <a:pPr marL="0" lvl="0" indent="0">
              <a:buNone/>
            </a:pPr>
            <a:r>
              <a:rPr lang="en-US" altLang="en-US" sz="1600" dirty="0" err="1" smtClean="0">
                <a:solidFill>
                  <a:srgbClr val="000000"/>
                </a:solidFill>
                <a:latin typeface="Lucida Console" panose="020B0609040504020204" pitchFamily="49" charset="0"/>
              </a:rPr>
              <a:t>accuracy_subset</a:t>
            </a:r>
            <a:r>
              <a:rPr lang="en-US" altLang="en-US" sz="1600" dirty="0" smtClean="0">
                <a:solidFill>
                  <a:srgbClr val="000000"/>
                </a:solidFill>
                <a:latin typeface="Lucida Console" panose="020B0609040504020204" pitchFamily="49" charset="0"/>
              </a:rPr>
              <a:t> </a:t>
            </a:r>
            <a:r>
              <a:rPr lang="en-US" altLang="en-US" sz="1600" dirty="0" err="1">
                <a:solidFill>
                  <a:srgbClr val="000000"/>
                </a:solidFill>
                <a:latin typeface="Lucida Console" panose="020B0609040504020204" pitchFamily="49" charset="0"/>
              </a:rPr>
              <a:t>accuracy_all</a:t>
            </a:r>
            <a:r>
              <a:rPr lang="en-US" altLang="en-US" sz="1600" dirty="0">
                <a:solidFill>
                  <a:srgbClr val="000000"/>
                </a:solidFill>
                <a:latin typeface="Lucida Console" panose="020B0609040504020204" pitchFamily="49" charset="0"/>
              </a:rPr>
              <a:t> </a:t>
            </a:r>
            <a:endParaRPr lang="en-US" altLang="en-US" sz="1600" dirty="0" smtClean="0">
              <a:solidFill>
                <a:srgbClr val="000000"/>
              </a:solidFill>
              <a:latin typeface="Lucida Console" panose="020B0609040504020204" pitchFamily="49" charset="0"/>
            </a:endParaRPr>
          </a:p>
          <a:p>
            <a:pPr marL="0" lvl="0" indent="0">
              <a:buNone/>
            </a:pPr>
            <a:r>
              <a:rPr lang="en-US" altLang="en-US" sz="1600" dirty="0" smtClean="0">
                <a:solidFill>
                  <a:srgbClr val="000000"/>
                </a:solidFill>
                <a:latin typeface="Lucida Console" panose="020B0609040504020204" pitchFamily="49" charset="0"/>
              </a:rPr>
              <a:t>1 </a:t>
            </a:r>
            <a:r>
              <a:rPr lang="en-US" altLang="en-US" sz="1600" dirty="0">
                <a:solidFill>
                  <a:srgbClr val="000000"/>
                </a:solidFill>
                <a:latin typeface="Lucida Console" panose="020B0609040504020204" pitchFamily="49" charset="0"/>
              </a:rPr>
              <a:t>0.8800000 0.5933333 </a:t>
            </a:r>
            <a:endParaRPr lang="en-US" altLang="en-US" sz="1600" dirty="0" smtClean="0">
              <a:solidFill>
                <a:srgbClr val="000000"/>
              </a:solidFill>
              <a:latin typeface="Lucida Console" panose="020B0609040504020204" pitchFamily="49" charset="0"/>
            </a:endParaRPr>
          </a:p>
          <a:p>
            <a:pPr marL="0" lvl="0" indent="0">
              <a:buNone/>
            </a:pPr>
            <a:r>
              <a:rPr lang="en-US" altLang="en-US" sz="1600" dirty="0" smtClean="0">
                <a:solidFill>
                  <a:srgbClr val="000000"/>
                </a:solidFill>
                <a:latin typeface="Lucida Console" panose="020B0609040504020204" pitchFamily="49" charset="0"/>
              </a:rPr>
              <a:t>2 </a:t>
            </a:r>
            <a:r>
              <a:rPr lang="en-US" altLang="en-US" sz="1600" dirty="0">
                <a:solidFill>
                  <a:srgbClr val="000000"/>
                </a:solidFill>
                <a:latin typeface="Lucida Console" panose="020B0609040504020204" pitchFamily="49" charset="0"/>
              </a:rPr>
              <a:t>0.6533333 0.7066667</a:t>
            </a:r>
            <a:endParaRPr lang="en-US" altLang="en-US" sz="16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5804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now we submit: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Code:</a:t>
            </a:r>
          </a:p>
          <a:p>
            <a:pPr marL="0" indent="0">
              <a:buNone/>
            </a:pPr>
            <a:r>
              <a:rPr lang="en-US" sz="1600" dirty="0">
                <a:solidFill>
                  <a:srgbClr val="0000FF"/>
                </a:solidFill>
                <a:latin typeface="Lucida Console" panose="020B0609040504020204" pitchFamily="49" charset="0"/>
              </a:rPr>
              <a:t>&gt; library("</a:t>
            </a:r>
            <a:r>
              <a:rPr lang="en-US" sz="1600" dirty="0" err="1">
                <a:solidFill>
                  <a:srgbClr val="0000FF"/>
                </a:solidFill>
                <a:latin typeface="Lucida Console" panose="020B0609040504020204" pitchFamily="49" charset="0"/>
              </a:rPr>
              <a:t>rpart</a:t>
            </a:r>
            <a:r>
              <a:rPr lang="en-US" sz="1600" dirty="0">
                <a:solidFill>
                  <a:srgbClr val="0000FF"/>
                </a:solidFill>
                <a:latin typeface="Lucida Console" panose="020B0609040504020204" pitchFamily="49" charset="0"/>
              </a:rPr>
              <a:t>")</a:t>
            </a:r>
          </a:p>
          <a:p>
            <a:pPr marL="0" indent="0">
              <a:buNone/>
            </a:pPr>
            <a:r>
              <a:rPr lang="en-US" sz="1600" dirty="0">
                <a:solidFill>
                  <a:srgbClr val="0000FF"/>
                </a:solidFill>
                <a:latin typeface="Lucida Console" panose="020B0609040504020204" pitchFamily="49" charset="0"/>
              </a:rPr>
              <a:t>&gt; </a:t>
            </a:r>
            <a:r>
              <a:rPr lang="en-US" sz="1600" dirty="0" err="1">
                <a:solidFill>
                  <a:srgbClr val="0000FF"/>
                </a:solidFill>
                <a:latin typeface="Lucida Console" panose="020B0609040504020204" pitchFamily="49" charset="0"/>
              </a:rPr>
              <a:t>rpart.tree</a:t>
            </a:r>
            <a:r>
              <a:rPr lang="en-US" sz="1600" dirty="0">
                <a:solidFill>
                  <a:srgbClr val="0000FF"/>
                </a:solidFill>
                <a:latin typeface="Lucida Console" panose="020B0609040504020204" pitchFamily="49" charset="0"/>
              </a:rPr>
              <a:t> &lt;- </a:t>
            </a:r>
            <a:r>
              <a:rPr lang="en-US" sz="1600" dirty="0" err="1">
                <a:solidFill>
                  <a:srgbClr val="0000FF"/>
                </a:solidFill>
                <a:latin typeface="Lucida Console" panose="020B0609040504020204" pitchFamily="49" charset="0"/>
              </a:rPr>
              <a:t>rpart</a:t>
            </a:r>
            <a:r>
              <a:rPr lang="en-US" sz="1600" dirty="0">
                <a:solidFill>
                  <a:srgbClr val="0000FF"/>
                </a:solidFill>
                <a:latin typeface="Lucida Console" panose="020B0609040504020204" pitchFamily="49" charset="0"/>
              </a:rPr>
              <a:t>(STATUS ~ </a:t>
            </a:r>
            <a:r>
              <a:rPr lang="en-US" sz="1600" dirty="0" err="1">
                <a:solidFill>
                  <a:srgbClr val="0000FF"/>
                </a:solidFill>
                <a:latin typeface="Lucida Console" panose="020B0609040504020204" pitchFamily="49" charset="0"/>
              </a:rPr>
              <a:t>GroomPersonality</a:t>
            </a:r>
            <a:r>
              <a:rPr lang="en-US" sz="1600" dirty="0">
                <a:solidFill>
                  <a:srgbClr val="0000FF"/>
                </a:solidFill>
                <a:latin typeface="Lucida Console" panose="020B0609040504020204" pitchFamily="49" charset="0"/>
              </a:rPr>
              <a:t> + </a:t>
            </a:r>
            <a:r>
              <a:rPr lang="en-US" sz="1600" dirty="0" err="1">
                <a:solidFill>
                  <a:srgbClr val="0000FF"/>
                </a:solidFill>
                <a:latin typeface="Lucida Console" panose="020B0609040504020204" pitchFamily="49" charset="0"/>
              </a:rPr>
              <a:t>BridePersonality</a:t>
            </a:r>
            <a:r>
              <a:rPr lang="en-US" sz="1600" dirty="0">
                <a:solidFill>
                  <a:srgbClr val="0000FF"/>
                </a:solidFill>
                <a:latin typeface="Lucida Console" panose="020B0609040504020204" pitchFamily="49" charset="0"/>
              </a:rPr>
              <a:t> + abs(</a:t>
            </a:r>
            <a:r>
              <a:rPr lang="en-US" sz="1600" dirty="0" err="1">
                <a:solidFill>
                  <a:srgbClr val="0000FF"/>
                </a:solidFill>
                <a:latin typeface="Lucida Console" panose="020B0609040504020204" pitchFamily="49" charset="0"/>
              </a:rPr>
              <a:t>GroomAge</a:t>
            </a:r>
            <a:r>
              <a:rPr lang="en-US" sz="1600" dirty="0">
                <a:solidFill>
                  <a:srgbClr val="0000FF"/>
                </a:solidFill>
                <a:latin typeface="Lucida Console" panose="020B0609040504020204" pitchFamily="49" charset="0"/>
              </a:rPr>
              <a:t> - </a:t>
            </a:r>
            <a:r>
              <a:rPr lang="en-US" sz="1600" dirty="0" err="1">
                <a:solidFill>
                  <a:srgbClr val="0000FF"/>
                </a:solidFill>
                <a:latin typeface="Lucida Console" panose="020B0609040504020204" pitchFamily="49" charset="0"/>
              </a:rPr>
              <a:t>BrideAge</a:t>
            </a:r>
            <a:r>
              <a:rPr lang="en-US" sz="1600" dirty="0">
                <a:solidFill>
                  <a:srgbClr val="0000FF"/>
                </a:solidFill>
                <a:latin typeface="Lucida Console" panose="020B0609040504020204" pitchFamily="49" charset="0"/>
              </a:rPr>
              <a:t>), control = </a:t>
            </a:r>
            <a:r>
              <a:rPr lang="en-US" sz="1600" dirty="0" err="1">
                <a:solidFill>
                  <a:srgbClr val="0000FF"/>
                </a:solidFill>
                <a:latin typeface="Lucida Console" panose="020B0609040504020204" pitchFamily="49" charset="0"/>
              </a:rPr>
              <a:t>rpart.control</a:t>
            </a:r>
            <a:r>
              <a:rPr lang="en-US" sz="1600" dirty="0">
                <a:solidFill>
                  <a:srgbClr val="0000FF"/>
                </a:solidFill>
                <a:latin typeface="Lucida Console" panose="020B0609040504020204" pitchFamily="49" charset="0"/>
              </a:rPr>
              <a:t>(</a:t>
            </a:r>
            <a:r>
              <a:rPr lang="en-US" sz="1600" dirty="0" err="1">
                <a:solidFill>
                  <a:srgbClr val="0000FF"/>
                </a:solidFill>
                <a:latin typeface="Lucida Console" panose="020B0609040504020204" pitchFamily="49" charset="0"/>
              </a:rPr>
              <a:t>minisplit</a:t>
            </a:r>
            <a:r>
              <a:rPr lang="en-US" sz="1600" dirty="0">
                <a:solidFill>
                  <a:srgbClr val="0000FF"/>
                </a:solidFill>
                <a:latin typeface="Lucida Console" panose="020B0609040504020204" pitchFamily="49" charset="0"/>
              </a:rPr>
              <a:t> = 2), data = </a:t>
            </a:r>
            <a:r>
              <a:rPr lang="en-US" sz="1600" dirty="0" err="1">
                <a:solidFill>
                  <a:srgbClr val="0000FF"/>
                </a:solidFill>
                <a:latin typeface="Lucida Console" panose="020B0609040504020204" pitchFamily="49" charset="0"/>
              </a:rPr>
              <a:t>Marriage_training</a:t>
            </a:r>
            <a:r>
              <a:rPr lang="en-US" sz="1600" dirty="0">
                <a:solidFill>
                  <a:srgbClr val="0000FF"/>
                </a:solidFill>
                <a:latin typeface="Lucida Console" panose="020B0609040504020204" pitchFamily="49" charset="0"/>
              </a:rPr>
              <a:t>) </a:t>
            </a:r>
          </a:p>
          <a:p>
            <a:pPr marL="0" indent="0">
              <a:buNone/>
            </a:pPr>
            <a:r>
              <a:rPr lang="en-US" sz="1600" dirty="0">
                <a:solidFill>
                  <a:srgbClr val="0000FF"/>
                </a:solidFill>
                <a:latin typeface="Lucida Console" panose="020B0609040504020204" pitchFamily="49" charset="0"/>
              </a:rPr>
              <a:t>&gt; </a:t>
            </a:r>
            <a:r>
              <a:rPr lang="en-US" sz="1600" dirty="0" err="1">
                <a:solidFill>
                  <a:srgbClr val="0000FF"/>
                </a:solidFill>
                <a:latin typeface="Lucida Console" panose="020B0609040504020204" pitchFamily="49" charset="0"/>
              </a:rPr>
              <a:t>predict.tree</a:t>
            </a:r>
            <a:r>
              <a:rPr lang="en-US" sz="1600" dirty="0">
                <a:solidFill>
                  <a:srgbClr val="0000FF"/>
                </a:solidFill>
                <a:latin typeface="Lucida Console" panose="020B0609040504020204" pitchFamily="49" charset="0"/>
              </a:rPr>
              <a:t> &lt;- predict(</a:t>
            </a:r>
            <a:r>
              <a:rPr lang="en-US" sz="1600" dirty="0" err="1">
                <a:solidFill>
                  <a:srgbClr val="0000FF"/>
                </a:solidFill>
                <a:latin typeface="Lucida Console" panose="020B0609040504020204" pitchFamily="49" charset="0"/>
              </a:rPr>
              <a:t>rpart.tree,newdata</a:t>
            </a:r>
            <a:r>
              <a:rPr lang="en-US" sz="1600" dirty="0">
                <a:solidFill>
                  <a:srgbClr val="0000FF"/>
                </a:solidFill>
                <a:latin typeface="Lucida Console" panose="020B0609040504020204" pitchFamily="49" charset="0"/>
              </a:rPr>
              <a:t> = </a:t>
            </a:r>
            <a:r>
              <a:rPr lang="en-US" sz="1600" dirty="0" err="1">
                <a:solidFill>
                  <a:srgbClr val="0000FF"/>
                </a:solidFill>
                <a:latin typeface="Lucida Console" panose="020B0609040504020204" pitchFamily="49" charset="0"/>
              </a:rPr>
              <a:t>Marriage_training</a:t>
            </a:r>
            <a:r>
              <a:rPr lang="en-US" sz="1600" dirty="0">
                <a:solidFill>
                  <a:srgbClr val="0000FF"/>
                </a:solidFill>
                <a:latin typeface="Lucida Console" panose="020B0609040504020204" pitchFamily="49" charset="0"/>
              </a:rPr>
              <a:t>, type = "class") </a:t>
            </a:r>
          </a:p>
          <a:p>
            <a:pPr marL="0" indent="0">
              <a:buNone/>
            </a:pPr>
            <a:r>
              <a:rPr lang="en-US" sz="1600" dirty="0">
                <a:solidFill>
                  <a:srgbClr val="0000FF"/>
                </a:solidFill>
                <a:latin typeface="Lucida Console" panose="020B0609040504020204" pitchFamily="49" charset="0"/>
              </a:rPr>
              <a:t>&gt; </a:t>
            </a:r>
            <a:r>
              <a:rPr lang="en-US" sz="1600" dirty="0" err="1">
                <a:solidFill>
                  <a:srgbClr val="0000FF"/>
                </a:solidFill>
                <a:latin typeface="Lucida Console" panose="020B0609040504020204" pitchFamily="49" charset="0"/>
              </a:rPr>
              <a:t>predict.tree</a:t>
            </a:r>
            <a:r>
              <a:rPr lang="en-US" sz="1600" dirty="0">
                <a:solidFill>
                  <a:srgbClr val="0000FF"/>
                </a:solidFill>
                <a:latin typeface="Lucida Console" panose="020B0609040504020204" pitchFamily="49" charset="0"/>
              </a:rPr>
              <a:t> &lt;- predict(</a:t>
            </a:r>
            <a:r>
              <a:rPr lang="en-US" sz="1600" dirty="0" err="1">
                <a:solidFill>
                  <a:srgbClr val="0000FF"/>
                </a:solidFill>
                <a:latin typeface="Lucida Console" panose="020B0609040504020204" pitchFamily="49" charset="0"/>
              </a:rPr>
              <a:t>rpart.tree,newdata</a:t>
            </a:r>
            <a:r>
              <a:rPr lang="en-US" sz="1600" dirty="0">
                <a:solidFill>
                  <a:srgbClr val="0000FF"/>
                </a:solidFill>
                <a:latin typeface="Lucida Console" panose="020B0609040504020204" pitchFamily="49" charset="0"/>
              </a:rPr>
              <a:t> = </a:t>
            </a:r>
            <a:r>
              <a:rPr lang="en-US" sz="1600" dirty="0" err="1">
                <a:solidFill>
                  <a:srgbClr val="0000FF"/>
                </a:solidFill>
                <a:latin typeface="Lucida Console" panose="020B0609040504020204" pitchFamily="49" charset="0"/>
              </a:rPr>
              <a:t>Marriage_testing_students</a:t>
            </a:r>
            <a:r>
              <a:rPr lang="en-US" sz="1600" dirty="0">
                <a:solidFill>
                  <a:srgbClr val="0000FF"/>
                </a:solidFill>
                <a:latin typeface="Lucida Console" panose="020B0609040504020204" pitchFamily="49" charset="0"/>
              </a:rPr>
              <a:t>, type = "class") </a:t>
            </a:r>
          </a:p>
          <a:p>
            <a:pPr marL="0" indent="0">
              <a:buNone/>
            </a:pPr>
            <a:r>
              <a:rPr lang="en-US" sz="1600" dirty="0">
                <a:solidFill>
                  <a:srgbClr val="0000FF"/>
                </a:solidFill>
                <a:latin typeface="Lucida Console" panose="020B0609040504020204" pitchFamily="49" charset="0"/>
              </a:rPr>
              <a:t>&gt; submission &lt;- </a:t>
            </a:r>
            <a:r>
              <a:rPr lang="en-US" sz="1600" dirty="0" err="1">
                <a:solidFill>
                  <a:srgbClr val="0000FF"/>
                </a:solidFill>
                <a:latin typeface="Lucida Console" panose="020B0609040504020204" pitchFamily="49" charset="0"/>
              </a:rPr>
              <a:t>Marriage_testing_students</a:t>
            </a:r>
            <a:endParaRPr lang="en-US" sz="1600" dirty="0">
              <a:solidFill>
                <a:srgbClr val="0000FF"/>
              </a:solidFill>
              <a:latin typeface="Lucida Console" panose="020B0609040504020204" pitchFamily="49" charset="0"/>
            </a:endParaRPr>
          </a:p>
          <a:p>
            <a:pPr marL="0" indent="0">
              <a:buNone/>
            </a:pPr>
            <a:r>
              <a:rPr lang="en-US" sz="1600" dirty="0">
                <a:solidFill>
                  <a:srgbClr val="0000FF"/>
                </a:solidFill>
                <a:latin typeface="Lucida Console" panose="020B0609040504020204" pitchFamily="49" charset="0"/>
              </a:rPr>
              <a:t>&gt; </a:t>
            </a:r>
            <a:r>
              <a:rPr lang="en-US" sz="1600" dirty="0" err="1">
                <a:solidFill>
                  <a:srgbClr val="0000FF"/>
                </a:solidFill>
                <a:latin typeface="Lucida Console" panose="020B0609040504020204" pitchFamily="49" charset="0"/>
              </a:rPr>
              <a:t>submission$STATUS</a:t>
            </a:r>
            <a:r>
              <a:rPr lang="en-US" sz="1600" dirty="0">
                <a:solidFill>
                  <a:srgbClr val="0000FF"/>
                </a:solidFill>
                <a:latin typeface="Lucida Console" panose="020B0609040504020204" pitchFamily="49" charset="0"/>
              </a:rPr>
              <a:t> = ""</a:t>
            </a:r>
          </a:p>
          <a:p>
            <a:pPr marL="0" indent="0">
              <a:buNone/>
            </a:pPr>
            <a:r>
              <a:rPr lang="en-US" sz="1600" dirty="0">
                <a:solidFill>
                  <a:srgbClr val="0000FF"/>
                </a:solidFill>
                <a:latin typeface="Lucida Console" panose="020B0609040504020204" pitchFamily="49" charset="0"/>
              </a:rPr>
              <a:t>&gt; </a:t>
            </a:r>
            <a:r>
              <a:rPr lang="en-US" sz="1600" dirty="0" err="1">
                <a:solidFill>
                  <a:srgbClr val="0000FF"/>
                </a:solidFill>
                <a:latin typeface="Lucida Console" panose="020B0609040504020204" pitchFamily="49" charset="0"/>
              </a:rPr>
              <a:t>submission$STATUS</a:t>
            </a:r>
            <a:r>
              <a:rPr lang="en-US" sz="1600" dirty="0">
                <a:solidFill>
                  <a:srgbClr val="0000FF"/>
                </a:solidFill>
                <a:latin typeface="Lucida Console" panose="020B0609040504020204" pitchFamily="49" charset="0"/>
              </a:rPr>
              <a:t> &lt;- </a:t>
            </a:r>
            <a:r>
              <a:rPr lang="en-US" sz="1600" dirty="0" err="1">
                <a:solidFill>
                  <a:srgbClr val="0000FF"/>
                </a:solidFill>
                <a:latin typeface="Lucida Console" panose="020B0609040504020204" pitchFamily="49" charset="0"/>
              </a:rPr>
              <a:t>predict.tree</a:t>
            </a:r>
            <a:endParaRPr lang="en-US" sz="1600" dirty="0">
              <a:solidFill>
                <a:srgbClr val="0000FF"/>
              </a:solidFill>
              <a:latin typeface="Lucida Console" panose="020B0609040504020204" pitchFamily="49" charset="0"/>
            </a:endParaRPr>
          </a:p>
          <a:p>
            <a:pPr marL="0" indent="0">
              <a:buNone/>
            </a:pPr>
            <a:r>
              <a:rPr lang="en-US" sz="1600" dirty="0">
                <a:solidFill>
                  <a:srgbClr val="0000FF"/>
                </a:solidFill>
                <a:latin typeface="Lucida Console" panose="020B0609040504020204" pitchFamily="49" charset="0"/>
              </a:rPr>
              <a:t>&gt; write.csv(submission, 'submission.csv', </a:t>
            </a:r>
            <a:r>
              <a:rPr lang="en-US" sz="1600" dirty="0" err="1">
                <a:solidFill>
                  <a:srgbClr val="0000FF"/>
                </a:solidFill>
                <a:latin typeface="Lucida Console" panose="020B0609040504020204" pitchFamily="49" charset="0"/>
              </a:rPr>
              <a:t>row.names</a:t>
            </a:r>
            <a:r>
              <a:rPr lang="en-US" sz="1600" dirty="0">
                <a:solidFill>
                  <a:srgbClr val="0000FF"/>
                </a:solidFill>
                <a:latin typeface="Lucida Console" panose="020B0609040504020204" pitchFamily="49" charset="0"/>
              </a:rPr>
              <a:t>= FALSE)</a:t>
            </a:r>
          </a:p>
        </p:txBody>
      </p:sp>
    </p:spTree>
    <p:extLst>
      <p:ext uri="{BB962C8B-B14F-4D97-AF65-F5344CB8AC3E}">
        <p14:creationId xmlns:p14="http://schemas.microsoft.com/office/powerpoint/2010/main" val="188667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thing I noticed…</a:t>
            </a:r>
            <a:endParaRPr lang="en-US" dirty="0"/>
          </a:p>
        </p:txBody>
      </p:sp>
      <p:sp>
        <p:nvSpPr>
          <p:cNvPr id="3" name="Content Placeholder 2"/>
          <p:cNvSpPr>
            <a:spLocks noGrp="1"/>
          </p:cNvSpPr>
          <p:nvPr>
            <p:ph idx="1"/>
          </p:nvPr>
        </p:nvSpPr>
        <p:spPr/>
        <p:txBody>
          <a:bodyPr/>
          <a:lstStyle/>
          <a:p>
            <a:r>
              <a:rPr lang="en-US" dirty="0" smtClean="0"/>
              <a:t>Before we start building our actual prediction method, I wanted to look at some of the quirks at the three marriage statuses, so I broke them down into each individual subsets.</a:t>
            </a:r>
          </a:p>
          <a:p>
            <a:r>
              <a:rPr lang="en-US" dirty="0" smtClean="0"/>
              <a:t>Already I noticed something incredibly off put with the married Subset.</a:t>
            </a:r>
          </a:p>
          <a:p>
            <a:pPr marL="0" indent="0">
              <a:buNone/>
            </a:pPr>
            <a:endParaRPr lang="en-US" sz="1400" dirty="0"/>
          </a:p>
        </p:txBody>
      </p:sp>
    </p:spTree>
    <p:extLst>
      <p:ext uri="{BB962C8B-B14F-4D97-AF65-F5344CB8AC3E}">
        <p14:creationId xmlns:p14="http://schemas.microsoft.com/office/powerpoint/2010/main" val="165116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Married Couples</a:t>
            </a:r>
            <a:endParaRPr lang="en-US" dirty="0"/>
          </a:p>
        </p:txBody>
      </p:sp>
      <p:sp>
        <p:nvSpPr>
          <p:cNvPr id="3" name="Content Placeholder 2"/>
          <p:cNvSpPr>
            <a:spLocks noGrp="1"/>
          </p:cNvSpPr>
          <p:nvPr>
            <p:ph idx="1"/>
          </p:nvPr>
        </p:nvSpPr>
        <p:spPr>
          <a:xfrm>
            <a:off x="838200" y="1825625"/>
            <a:ext cx="4132811" cy="4351338"/>
          </a:xfrm>
        </p:spPr>
        <p:txBody>
          <a:bodyPr/>
          <a:lstStyle/>
          <a:p>
            <a:r>
              <a:rPr lang="en-US" dirty="0" smtClean="0"/>
              <a:t>First thing I noticed in this subset, comparing this to the other two, was the small difference in age all of these couple had.  This was ironic considering the amount of variables each of these subsets had:</a:t>
            </a:r>
            <a:endParaRPr lang="en-US" dirty="0"/>
          </a:p>
        </p:txBody>
      </p:sp>
      <p:pic>
        <p:nvPicPr>
          <p:cNvPr id="5" name="Picture 4"/>
          <p:cNvPicPr>
            <a:picLocks noChangeAspect="1"/>
          </p:cNvPicPr>
          <p:nvPr/>
        </p:nvPicPr>
        <p:blipFill>
          <a:blip r:embed="rId2"/>
          <a:stretch>
            <a:fillRect/>
          </a:stretch>
        </p:blipFill>
        <p:spPr>
          <a:xfrm>
            <a:off x="5492462" y="1825625"/>
            <a:ext cx="5695950" cy="1638300"/>
          </a:xfrm>
          <a:prstGeom prst="rect">
            <a:avLst/>
          </a:prstGeom>
        </p:spPr>
      </p:pic>
    </p:spTree>
    <p:extLst>
      <p:ext uri="{BB962C8B-B14F-4D97-AF65-F5344CB8AC3E}">
        <p14:creationId xmlns:p14="http://schemas.microsoft.com/office/powerpoint/2010/main" val="128650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Digging a bit deeper</a:t>
            </a:r>
            <a:endParaRPr lang="en-US" dirty="0"/>
          </a:p>
        </p:txBody>
      </p:sp>
      <p:sp>
        <p:nvSpPr>
          <p:cNvPr id="3" name="Content Placeholder 2"/>
          <p:cNvSpPr>
            <a:spLocks noGrp="1"/>
          </p:cNvSpPr>
          <p:nvPr>
            <p:ph idx="1"/>
          </p:nvPr>
        </p:nvSpPr>
        <p:spPr/>
        <p:txBody>
          <a:bodyPr/>
          <a:lstStyle/>
          <a:p>
            <a:r>
              <a:rPr lang="en-US" dirty="0" smtClean="0"/>
              <a:t>By eventual trial and error, I found out that the largest gap between these married couples wouldn’t go over the age gap by 9.  Comparing this to the other two groups, where they had age gaps over 40.  There had to be a link in this.</a:t>
            </a:r>
          </a:p>
          <a:p>
            <a:pPr marL="0" indent="0">
              <a:buNone/>
            </a:pPr>
            <a:r>
              <a:rPr lang="en-US" dirty="0" smtClean="0"/>
              <a:t>Code:</a:t>
            </a:r>
          </a:p>
          <a:p>
            <a:pPr marL="0" lvl="0" indent="0">
              <a:buNone/>
            </a:pPr>
            <a:r>
              <a:rPr lang="en-US" altLang="en-US" sz="1600" dirty="0" smtClean="0">
                <a:solidFill>
                  <a:srgbClr val="0000FF"/>
                </a:solidFill>
                <a:latin typeface="Lucida Console" panose="020B0609040504020204" pitchFamily="49" charset="0"/>
              </a:rPr>
              <a:t>&gt;</a:t>
            </a:r>
            <a:r>
              <a:rPr lang="en-US" altLang="en-US" sz="1600" dirty="0" err="1" smtClean="0">
                <a:solidFill>
                  <a:srgbClr val="0000FF"/>
                </a:solidFill>
                <a:latin typeface="Lucida Console" panose="020B0609040504020204" pitchFamily="49" charset="0"/>
              </a:rPr>
              <a:t>smallestage</a:t>
            </a:r>
            <a:r>
              <a:rPr lang="en-US" altLang="en-US" sz="1600" dirty="0" smtClean="0">
                <a:solidFill>
                  <a:srgbClr val="0000FF"/>
                </a:solidFill>
                <a:latin typeface="Lucida Console" panose="020B0609040504020204" pitchFamily="49" charset="0"/>
              </a:rPr>
              <a:t> </a:t>
            </a:r>
            <a:r>
              <a:rPr lang="en-US" altLang="en-US" sz="1600" dirty="0">
                <a:solidFill>
                  <a:srgbClr val="0000FF"/>
                </a:solidFill>
                <a:latin typeface="Lucida Console" panose="020B0609040504020204" pitchFamily="49" charset="0"/>
              </a:rPr>
              <a:t>&lt;- subset(married, </a:t>
            </a:r>
            <a:r>
              <a:rPr lang="en-US" altLang="en-US" sz="1600" dirty="0" err="1">
                <a:solidFill>
                  <a:srgbClr val="0000FF"/>
                </a:solidFill>
                <a:latin typeface="Lucida Console" panose="020B0609040504020204" pitchFamily="49" charset="0"/>
              </a:rPr>
              <a:t>married$GroomAge</a:t>
            </a:r>
            <a:r>
              <a:rPr lang="en-US" altLang="en-US" sz="1600" dirty="0">
                <a:solidFill>
                  <a:srgbClr val="0000FF"/>
                </a:solidFill>
                <a:latin typeface="Lucida Console" panose="020B0609040504020204" pitchFamily="49" charset="0"/>
              </a:rPr>
              <a:t> - </a:t>
            </a:r>
            <a:r>
              <a:rPr lang="en-US" altLang="en-US" sz="1600" dirty="0" err="1">
                <a:solidFill>
                  <a:srgbClr val="0000FF"/>
                </a:solidFill>
                <a:latin typeface="Lucida Console" panose="020B0609040504020204" pitchFamily="49" charset="0"/>
              </a:rPr>
              <a:t>married$BrideAge</a:t>
            </a:r>
            <a:r>
              <a:rPr lang="en-US" altLang="en-US" sz="1600" dirty="0">
                <a:solidFill>
                  <a:srgbClr val="0000FF"/>
                </a:solidFill>
                <a:latin typeface="Lucida Console" panose="020B0609040504020204" pitchFamily="49" charset="0"/>
              </a:rPr>
              <a:t> &gt;= 9 | </a:t>
            </a:r>
            <a:r>
              <a:rPr lang="en-US" altLang="en-US" sz="1600" dirty="0" err="1">
                <a:solidFill>
                  <a:srgbClr val="0000FF"/>
                </a:solidFill>
                <a:latin typeface="Lucida Console" panose="020B0609040504020204" pitchFamily="49" charset="0"/>
              </a:rPr>
              <a:t>married$GroomAge</a:t>
            </a:r>
            <a:r>
              <a:rPr lang="en-US" altLang="en-US" sz="1600" dirty="0">
                <a:solidFill>
                  <a:srgbClr val="0000FF"/>
                </a:solidFill>
                <a:latin typeface="Lucida Console" panose="020B0609040504020204" pitchFamily="49" charset="0"/>
              </a:rPr>
              <a:t> - </a:t>
            </a:r>
            <a:r>
              <a:rPr lang="en-US" altLang="en-US" sz="1600" dirty="0" err="1">
                <a:solidFill>
                  <a:srgbClr val="0000FF"/>
                </a:solidFill>
                <a:latin typeface="Lucida Console" panose="020B0609040504020204" pitchFamily="49" charset="0"/>
              </a:rPr>
              <a:t>married$BrideAge</a:t>
            </a:r>
            <a:r>
              <a:rPr lang="en-US" altLang="en-US" sz="1600" dirty="0">
                <a:solidFill>
                  <a:srgbClr val="0000FF"/>
                </a:solidFill>
                <a:latin typeface="Lucida Console" panose="020B0609040504020204" pitchFamily="49" charset="0"/>
              </a:rPr>
              <a:t> &lt;=-9</a:t>
            </a:r>
            <a:r>
              <a:rPr lang="en-US" altLang="en-US" sz="1600" dirty="0" smtClean="0">
                <a:solidFill>
                  <a:srgbClr val="0000FF"/>
                </a:solidFill>
                <a:latin typeface="Lucida Console" panose="020B0609040504020204" pitchFamily="49" charset="0"/>
              </a:rPr>
              <a:t>)</a:t>
            </a:r>
          </a:p>
          <a:p>
            <a:pPr marL="0" indent="0">
              <a:buNone/>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&gt;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smallestage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 subset(</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seperated</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seperated$GroomAge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seperated$BrideAge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&gt;= 40 |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seperated$GroomAge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seperated$BrideAge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&lt;=-40)</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pPr marL="0" lvl="0" indent="0">
              <a:buNone/>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2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I tried to find the uncorrelated variables…</a:t>
            </a:r>
            <a:endParaRPr lang="en-US" dirty="0"/>
          </a:p>
        </p:txBody>
      </p:sp>
      <p:sp>
        <p:nvSpPr>
          <p:cNvPr id="3" name="Content Placeholder 2"/>
          <p:cNvSpPr>
            <a:spLocks noGrp="1"/>
          </p:cNvSpPr>
          <p:nvPr>
            <p:ph idx="1"/>
          </p:nvPr>
        </p:nvSpPr>
        <p:spPr>
          <a:xfrm>
            <a:off x="838200" y="1479665"/>
            <a:ext cx="10744200" cy="4697298"/>
          </a:xfrm>
        </p:spPr>
        <p:txBody>
          <a:bodyPr>
            <a:normAutofit fontScale="55000" lnSpcReduction="20000"/>
          </a:bodyPr>
          <a:lstStyle/>
          <a:p>
            <a:pPr marL="0" indent="0">
              <a:buNone/>
            </a:pPr>
            <a:r>
              <a:rPr lang="en-US" sz="5100" dirty="0" smtClean="0"/>
              <a:t>Code:</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rpart.tree</a:t>
            </a:r>
            <a:r>
              <a:rPr lang="en-US" altLang="en-US" dirty="0" smtClean="0">
                <a:solidFill>
                  <a:srgbClr val="0000FF"/>
                </a:solidFill>
                <a:latin typeface="Lucida Console" panose="020B0609040504020204" pitchFamily="49" charset="0"/>
              </a:rPr>
              <a:t> </a:t>
            </a:r>
            <a:r>
              <a:rPr lang="en-US" altLang="en-US" dirty="0">
                <a:solidFill>
                  <a:srgbClr val="0000FF"/>
                </a:solidFill>
                <a:latin typeface="Lucida Console" panose="020B0609040504020204" pitchFamily="49" charset="0"/>
              </a:rPr>
              <a:t>&lt;- </a:t>
            </a:r>
            <a:r>
              <a:rPr lang="en-US" altLang="en-US" dirty="0" err="1">
                <a:solidFill>
                  <a:srgbClr val="0000FF"/>
                </a:solidFill>
                <a:latin typeface="Lucida Console" panose="020B0609040504020204" pitchFamily="49" charset="0"/>
              </a:rPr>
              <a:t>rpart</a:t>
            </a:r>
            <a:r>
              <a:rPr lang="en-US" altLang="en-US" dirty="0">
                <a:solidFill>
                  <a:srgbClr val="0000FF"/>
                </a:solidFill>
                <a:latin typeface="Lucida Console" panose="020B0609040504020204" pitchFamily="49" charset="0"/>
              </a:rPr>
              <a:t>(STATUS ~ </a:t>
            </a:r>
            <a:r>
              <a:rPr lang="en-US" altLang="en-US" dirty="0" err="1" smtClean="0">
                <a:solidFill>
                  <a:srgbClr val="0000FF"/>
                </a:solidFill>
                <a:latin typeface="Lucida Console" panose="020B0609040504020204" pitchFamily="49" charset="0"/>
              </a:rPr>
              <a:t>GroomAge+BrideAge+GroomPersonality+BridePersonality+Joint</a:t>
            </a:r>
            <a:r>
              <a:rPr lang="en-US" altLang="en-US" dirty="0" smtClean="0">
                <a:solidFill>
                  <a:srgbClr val="0000FF"/>
                </a:solidFill>
                <a:latin typeface="Lucida Console" panose="020B0609040504020204" pitchFamily="49" charset="0"/>
              </a:rPr>
              <a:t> Income</a:t>
            </a:r>
            <a:r>
              <a:rPr lang="en-US" altLang="en-US" dirty="0">
                <a:solidFill>
                  <a:srgbClr val="0000FF"/>
                </a:solidFill>
                <a:latin typeface="Lucida Console" panose="020B0609040504020204" pitchFamily="49" charset="0"/>
              </a:rPr>
              <a:t>, data = </a:t>
            </a:r>
            <a:r>
              <a:rPr lang="en-US" altLang="en-US" dirty="0" err="1">
                <a:solidFill>
                  <a:srgbClr val="0000FF"/>
                </a:solidFill>
                <a:latin typeface="Lucida Console" panose="020B0609040504020204" pitchFamily="49" charset="0"/>
              </a:rPr>
              <a:t>Marriage_training</a:t>
            </a:r>
            <a:r>
              <a:rPr lang="en-US" altLang="en-US" dirty="0">
                <a:solidFill>
                  <a:srgbClr val="0000FF"/>
                </a:solidFill>
                <a:latin typeface="Lucida Console" panose="020B0609040504020204" pitchFamily="49" charset="0"/>
              </a:rPr>
              <a:t>) </a:t>
            </a:r>
            <a:endParaRPr lang="en-US" altLang="en-US" dirty="0" smtClean="0">
              <a:solidFill>
                <a:srgbClr val="0000FF"/>
              </a:solidFill>
              <a:latin typeface="Lucida Console" panose="020B0609040504020204" pitchFamily="49" charset="0"/>
            </a:endParaRP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predict.tree</a:t>
            </a:r>
            <a:r>
              <a:rPr lang="en-US" altLang="en-US" dirty="0" smtClean="0">
                <a:solidFill>
                  <a:srgbClr val="0000FF"/>
                </a:solidFill>
                <a:latin typeface="Lucida Console" panose="020B0609040504020204" pitchFamily="49" charset="0"/>
              </a:rPr>
              <a:t> </a:t>
            </a:r>
            <a:r>
              <a:rPr lang="en-US" altLang="en-US" dirty="0">
                <a:solidFill>
                  <a:srgbClr val="0000FF"/>
                </a:solidFill>
                <a:latin typeface="Lucida Console" panose="020B0609040504020204" pitchFamily="49" charset="0"/>
              </a:rPr>
              <a:t>&lt;- predict(</a:t>
            </a:r>
            <a:r>
              <a:rPr lang="en-US" altLang="en-US" dirty="0" err="1">
                <a:solidFill>
                  <a:srgbClr val="0000FF"/>
                </a:solidFill>
                <a:latin typeface="Lucida Console" panose="020B0609040504020204" pitchFamily="49" charset="0"/>
              </a:rPr>
              <a:t>rpart.tree</a:t>
            </a:r>
            <a:r>
              <a:rPr lang="en-US" altLang="en-US" dirty="0">
                <a:solidFill>
                  <a:srgbClr val="0000FF"/>
                </a:solidFill>
                <a:latin typeface="Lucida Console" panose="020B0609040504020204" pitchFamily="49" charset="0"/>
              </a:rPr>
              <a:t>, </a:t>
            </a:r>
            <a:r>
              <a:rPr lang="en-US" altLang="en-US" dirty="0" err="1">
                <a:solidFill>
                  <a:srgbClr val="0000FF"/>
                </a:solidFill>
                <a:latin typeface="Lucida Console" panose="020B0609040504020204" pitchFamily="49" charset="0"/>
              </a:rPr>
              <a:t>newdata</a:t>
            </a:r>
            <a:r>
              <a:rPr lang="en-US" altLang="en-US" dirty="0">
                <a:solidFill>
                  <a:srgbClr val="0000FF"/>
                </a:solidFill>
                <a:latin typeface="Lucida Console" panose="020B0609040504020204" pitchFamily="49" charset="0"/>
              </a:rPr>
              <a:t> = </a:t>
            </a:r>
            <a:r>
              <a:rPr lang="en-US" altLang="en-US" dirty="0" err="1">
                <a:solidFill>
                  <a:srgbClr val="0000FF"/>
                </a:solidFill>
                <a:latin typeface="Lucida Console" panose="020B0609040504020204" pitchFamily="49" charset="0"/>
              </a:rPr>
              <a:t>Marriage_training</a:t>
            </a:r>
            <a:r>
              <a:rPr lang="en-US" altLang="en-US" dirty="0">
                <a:solidFill>
                  <a:srgbClr val="0000FF"/>
                </a:solidFill>
                <a:latin typeface="Lucida Console" panose="020B0609040504020204" pitchFamily="49" charset="0"/>
              </a:rPr>
              <a:t>, type = "class") </a:t>
            </a:r>
            <a:endParaRPr lang="en-US" altLang="en-US" dirty="0" smtClean="0">
              <a:solidFill>
                <a:srgbClr val="0000FF"/>
              </a:solidFill>
              <a:latin typeface="Lucida Console" panose="020B0609040504020204" pitchFamily="49" charset="0"/>
            </a:endParaRP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eroor</a:t>
            </a:r>
            <a:r>
              <a:rPr lang="en-US" altLang="en-US" dirty="0" smtClean="0">
                <a:solidFill>
                  <a:srgbClr val="0000FF"/>
                </a:solidFill>
                <a:latin typeface="Lucida Console" panose="020B0609040504020204" pitchFamily="49" charset="0"/>
              </a:rPr>
              <a:t> &lt;- </a:t>
            </a:r>
            <a:r>
              <a:rPr lang="en-US" altLang="en-US" dirty="0" err="1" smtClean="0">
                <a:solidFill>
                  <a:srgbClr val="0000FF"/>
                </a:solidFill>
                <a:latin typeface="Lucida Console" panose="020B0609040504020204" pitchFamily="49" charset="0"/>
              </a:rPr>
              <a:t>Marriage_training$STATUS</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FF"/>
                </a:solidFill>
                <a:latin typeface="Lucida Console" panose="020B0609040504020204" pitchFamily="49" charset="0"/>
              </a:rPr>
              <a:t>&gt; </a:t>
            </a:r>
            <a:r>
              <a:rPr lang="en-US" altLang="en-US" dirty="0" err="1">
                <a:solidFill>
                  <a:srgbClr val="0000FF"/>
                </a:solidFill>
                <a:latin typeface="Lucida Console" panose="020B0609040504020204" pitchFamily="49" charset="0"/>
              </a:rPr>
              <a:t>error.tree</a:t>
            </a:r>
            <a:r>
              <a:rPr lang="en-US" altLang="en-US" dirty="0">
                <a:solidFill>
                  <a:srgbClr val="0000FF"/>
                </a:solidFill>
                <a:latin typeface="Lucida Console" panose="020B0609040504020204" pitchFamily="49" charset="0"/>
              </a:rPr>
              <a:t> &lt;- </a:t>
            </a:r>
            <a:r>
              <a:rPr lang="en-US" altLang="en-US" dirty="0" smtClean="0">
                <a:solidFill>
                  <a:srgbClr val="0000FF"/>
                </a:solidFill>
                <a:latin typeface="Lucida Console" panose="020B0609040504020204" pitchFamily="49" charset="0"/>
              </a:rPr>
              <a:t>mean(</a:t>
            </a:r>
            <a:r>
              <a:rPr lang="en-US" altLang="en-US" dirty="0" err="1" smtClean="0">
                <a:solidFill>
                  <a:srgbClr val="0000FF"/>
                </a:solidFill>
                <a:latin typeface="Lucida Console" panose="020B0609040504020204" pitchFamily="49" charset="0"/>
              </a:rPr>
              <a:t>predict.tree</a:t>
            </a:r>
            <a:r>
              <a:rPr lang="en-US" altLang="en-US" dirty="0" smtClean="0">
                <a:solidFill>
                  <a:srgbClr val="0000FF"/>
                </a:solidFill>
                <a:latin typeface="Lucida Console" panose="020B0609040504020204" pitchFamily="49" charset="0"/>
              </a:rPr>
              <a:t> </a:t>
            </a:r>
            <a:r>
              <a:rPr lang="en-US" altLang="en-US" dirty="0">
                <a:solidFill>
                  <a:srgbClr val="0000FF"/>
                </a:solidFill>
                <a:latin typeface="Lucida Console" panose="020B0609040504020204" pitchFamily="49" charset="0"/>
              </a:rPr>
              <a:t>!= </a:t>
            </a:r>
            <a:r>
              <a:rPr lang="en-US" altLang="en-US" dirty="0" err="1">
                <a:solidFill>
                  <a:srgbClr val="0000FF"/>
                </a:solidFill>
                <a:latin typeface="Lucida Console" panose="020B0609040504020204" pitchFamily="49" charset="0"/>
              </a:rPr>
              <a:t>eroor</a:t>
            </a:r>
            <a:r>
              <a:rPr lang="en-US" altLang="en-US" dirty="0">
                <a:solidFill>
                  <a:srgbClr val="0000FF"/>
                </a:solidFill>
                <a:latin typeface="Lucida Console" panose="020B0609040504020204" pitchFamily="49" charset="0"/>
              </a:rPr>
              <a:t>) </a:t>
            </a:r>
            <a:endParaRPr lang="en-US" altLang="en-US" dirty="0" smtClean="0">
              <a:solidFill>
                <a:srgbClr val="0000FF"/>
              </a:solidFill>
              <a:latin typeface="Lucida Console" panose="020B0609040504020204" pitchFamily="49" charset="0"/>
            </a:endParaRP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error.tree</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00"/>
                </a:solidFill>
                <a:latin typeface="Lucida Console" panose="020B0609040504020204" pitchFamily="49" charset="0"/>
              </a:rPr>
              <a:t>[</a:t>
            </a:r>
            <a:r>
              <a:rPr lang="en-US" altLang="en-US" dirty="0">
                <a:solidFill>
                  <a:srgbClr val="000000"/>
                </a:solidFill>
                <a:latin typeface="Lucida Console" panose="020B0609040504020204" pitchFamily="49" charset="0"/>
              </a:rPr>
              <a:t>1] 0.296 </a:t>
            </a:r>
            <a:endParaRPr lang="en-US" altLang="en-US" dirty="0" smtClean="0">
              <a:solidFill>
                <a:srgbClr val="000000"/>
              </a:solidFill>
              <a:latin typeface="Lucida Console" panose="020B0609040504020204" pitchFamily="49" charset="0"/>
            </a:endParaRP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rpart.tree</a:t>
            </a:r>
            <a:r>
              <a:rPr lang="en-US" altLang="en-US" dirty="0" smtClean="0">
                <a:solidFill>
                  <a:srgbClr val="0000FF"/>
                </a:solidFill>
                <a:latin typeface="Lucida Console" panose="020B0609040504020204" pitchFamily="49" charset="0"/>
              </a:rPr>
              <a:t> </a:t>
            </a:r>
            <a:r>
              <a:rPr lang="en-US" altLang="en-US" dirty="0">
                <a:solidFill>
                  <a:srgbClr val="0000FF"/>
                </a:solidFill>
                <a:latin typeface="Lucida Console" panose="020B0609040504020204" pitchFamily="49" charset="0"/>
              </a:rPr>
              <a:t>&lt;- </a:t>
            </a:r>
            <a:r>
              <a:rPr lang="en-US" altLang="en-US" dirty="0" err="1">
                <a:solidFill>
                  <a:srgbClr val="0000FF"/>
                </a:solidFill>
                <a:latin typeface="Lucida Console" panose="020B0609040504020204" pitchFamily="49" charset="0"/>
              </a:rPr>
              <a:t>rpart</a:t>
            </a:r>
            <a:r>
              <a:rPr lang="en-US" altLang="en-US" dirty="0">
                <a:solidFill>
                  <a:srgbClr val="0000FF"/>
                </a:solidFill>
                <a:latin typeface="Lucida Console" panose="020B0609040504020204" pitchFamily="49" charset="0"/>
              </a:rPr>
              <a:t>(STATUS ~ </a:t>
            </a:r>
            <a:r>
              <a:rPr lang="en-US" altLang="en-US" dirty="0" err="1">
                <a:solidFill>
                  <a:srgbClr val="0000FF"/>
                </a:solidFill>
                <a:latin typeface="Lucida Console" panose="020B0609040504020204" pitchFamily="49" charset="0"/>
              </a:rPr>
              <a:t>GroomAge+BrideAge+GroomPersonality+BridePersonality</a:t>
            </a:r>
            <a:r>
              <a:rPr lang="en-US" altLang="en-US" dirty="0">
                <a:solidFill>
                  <a:srgbClr val="0000FF"/>
                </a:solidFill>
                <a:latin typeface="Lucida Console" panose="020B0609040504020204" pitchFamily="49" charset="0"/>
              </a:rPr>
              <a:t>, data = </a:t>
            </a:r>
            <a:r>
              <a:rPr lang="en-US" altLang="en-US" dirty="0" err="1">
                <a:solidFill>
                  <a:srgbClr val="0000FF"/>
                </a:solidFill>
                <a:latin typeface="Lucida Console" panose="020B0609040504020204" pitchFamily="49" charset="0"/>
              </a:rPr>
              <a:t>Marriage_training</a:t>
            </a:r>
            <a:r>
              <a:rPr lang="en-US" altLang="en-US" dirty="0">
                <a:solidFill>
                  <a:srgbClr val="0000FF"/>
                </a:solidFill>
                <a:latin typeface="Lucida Console" panose="020B0609040504020204" pitchFamily="49" charset="0"/>
              </a:rPr>
              <a:t>) </a:t>
            </a:r>
            <a:endParaRPr lang="en-US" altLang="en-US" dirty="0" smtClean="0">
              <a:solidFill>
                <a:srgbClr val="0000FF"/>
              </a:solidFill>
              <a:latin typeface="Lucida Console" panose="020B0609040504020204" pitchFamily="49" charset="0"/>
            </a:endParaRP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predict.tree</a:t>
            </a:r>
            <a:r>
              <a:rPr lang="en-US" altLang="en-US" dirty="0" smtClean="0">
                <a:solidFill>
                  <a:srgbClr val="0000FF"/>
                </a:solidFill>
                <a:latin typeface="Lucida Console" panose="020B0609040504020204" pitchFamily="49" charset="0"/>
              </a:rPr>
              <a:t> </a:t>
            </a:r>
            <a:r>
              <a:rPr lang="en-US" altLang="en-US" dirty="0">
                <a:solidFill>
                  <a:srgbClr val="0000FF"/>
                </a:solidFill>
                <a:latin typeface="Lucida Console" panose="020B0609040504020204" pitchFamily="49" charset="0"/>
              </a:rPr>
              <a:t>&lt;- predict(</a:t>
            </a:r>
            <a:r>
              <a:rPr lang="en-US" altLang="en-US" dirty="0" err="1">
                <a:solidFill>
                  <a:srgbClr val="0000FF"/>
                </a:solidFill>
                <a:latin typeface="Lucida Console" panose="020B0609040504020204" pitchFamily="49" charset="0"/>
              </a:rPr>
              <a:t>rpart.tree</a:t>
            </a:r>
            <a:r>
              <a:rPr lang="en-US" altLang="en-US" dirty="0">
                <a:solidFill>
                  <a:srgbClr val="0000FF"/>
                </a:solidFill>
                <a:latin typeface="Lucida Console" panose="020B0609040504020204" pitchFamily="49" charset="0"/>
              </a:rPr>
              <a:t>, </a:t>
            </a:r>
            <a:r>
              <a:rPr lang="en-US" altLang="en-US" dirty="0" err="1">
                <a:solidFill>
                  <a:srgbClr val="0000FF"/>
                </a:solidFill>
                <a:latin typeface="Lucida Console" panose="020B0609040504020204" pitchFamily="49" charset="0"/>
              </a:rPr>
              <a:t>newdata</a:t>
            </a:r>
            <a:r>
              <a:rPr lang="en-US" altLang="en-US" dirty="0">
                <a:solidFill>
                  <a:srgbClr val="0000FF"/>
                </a:solidFill>
                <a:latin typeface="Lucida Console" panose="020B0609040504020204" pitchFamily="49" charset="0"/>
              </a:rPr>
              <a:t> = </a:t>
            </a:r>
            <a:r>
              <a:rPr lang="en-US" altLang="en-US" dirty="0" err="1">
                <a:solidFill>
                  <a:srgbClr val="0000FF"/>
                </a:solidFill>
                <a:latin typeface="Lucida Console" panose="020B0609040504020204" pitchFamily="49" charset="0"/>
              </a:rPr>
              <a:t>Marriage_training</a:t>
            </a:r>
            <a:r>
              <a:rPr lang="en-US" altLang="en-US" dirty="0">
                <a:solidFill>
                  <a:srgbClr val="0000FF"/>
                </a:solidFill>
                <a:latin typeface="Lucida Console" panose="020B0609040504020204" pitchFamily="49" charset="0"/>
              </a:rPr>
              <a:t>, type = "class") </a:t>
            </a:r>
            <a:endParaRPr lang="en-US" altLang="en-US" dirty="0" smtClean="0">
              <a:solidFill>
                <a:srgbClr val="0000FF"/>
              </a:solidFill>
              <a:latin typeface="Lucida Console" panose="020B0609040504020204" pitchFamily="49" charset="0"/>
            </a:endParaRP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eroor</a:t>
            </a:r>
            <a:r>
              <a:rPr lang="en-US" altLang="en-US" dirty="0" smtClean="0">
                <a:solidFill>
                  <a:srgbClr val="0000FF"/>
                </a:solidFill>
                <a:latin typeface="Lucida Console" panose="020B0609040504020204" pitchFamily="49" charset="0"/>
              </a:rPr>
              <a:t> </a:t>
            </a:r>
            <a:r>
              <a:rPr lang="en-US" altLang="en-US" dirty="0">
                <a:solidFill>
                  <a:srgbClr val="0000FF"/>
                </a:solidFill>
                <a:latin typeface="Lucida Console" panose="020B0609040504020204" pitchFamily="49" charset="0"/>
              </a:rPr>
              <a:t>&lt;- </a:t>
            </a:r>
            <a:r>
              <a:rPr lang="en-US" altLang="en-US" dirty="0" err="1">
                <a:solidFill>
                  <a:srgbClr val="0000FF"/>
                </a:solidFill>
                <a:latin typeface="Lucida Console" panose="020B0609040504020204" pitchFamily="49" charset="0"/>
              </a:rPr>
              <a:t>Marriage_training$STATUS</a:t>
            </a:r>
            <a:r>
              <a:rPr lang="en-US" altLang="en-US" dirty="0">
                <a:solidFill>
                  <a:srgbClr val="0000FF"/>
                </a:solidFill>
                <a:latin typeface="Lucida Console" panose="020B0609040504020204" pitchFamily="49" charset="0"/>
              </a:rPr>
              <a:t> </a:t>
            </a:r>
            <a:endParaRPr lang="en-US" altLang="en-US" dirty="0" smtClean="0">
              <a:solidFill>
                <a:srgbClr val="0000FF"/>
              </a:solidFill>
              <a:latin typeface="Lucida Console" panose="020B0609040504020204" pitchFamily="49" charset="0"/>
            </a:endParaRPr>
          </a:p>
          <a:p>
            <a:pPr marL="0" lvl="0" indent="0">
              <a:buNone/>
            </a:pPr>
            <a:r>
              <a:rPr lang="en-US" altLang="en-US" dirty="0" smtClean="0">
                <a:solidFill>
                  <a:srgbClr val="0000FF"/>
                </a:solidFill>
                <a:latin typeface="Lucida Console" panose="020B0609040504020204" pitchFamily="49" charset="0"/>
              </a:rPr>
              <a:t>&gt; </a:t>
            </a:r>
            <a:r>
              <a:rPr lang="en-US" altLang="en-US" dirty="0" err="1">
                <a:solidFill>
                  <a:srgbClr val="0000FF"/>
                </a:solidFill>
                <a:latin typeface="Lucida Console" panose="020B0609040504020204" pitchFamily="49" charset="0"/>
              </a:rPr>
              <a:t>error.tree</a:t>
            </a:r>
            <a:r>
              <a:rPr lang="en-US" altLang="en-US" dirty="0">
                <a:solidFill>
                  <a:srgbClr val="0000FF"/>
                </a:solidFill>
                <a:latin typeface="Lucida Console" panose="020B0609040504020204" pitchFamily="49" charset="0"/>
              </a:rPr>
              <a:t> &lt;- mean(</a:t>
            </a:r>
            <a:r>
              <a:rPr lang="en-US" altLang="en-US" dirty="0" err="1">
                <a:solidFill>
                  <a:srgbClr val="0000FF"/>
                </a:solidFill>
                <a:latin typeface="Lucida Console" panose="020B0609040504020204" pitchFamily="49" charset="0"/>
              </a:rPr>
              <a:t>predict.tree</a:t>
            </a:r>
            <a:r>
              <a:rPr lang="en-US" altLang="en-US" dirty="0">
                <a:solidFill>
                  <a:srgbClr val="0000FF"/>
                </a:solidFill>
                <a:latin typeface="Lucida Console" panose="020B0609040504020204" pitchFamily="49" charset="0"/>
              </a:rPr>
              <a:t> != </a:t>
            </a:r>
            <a:r>
              <a:rPr lang="en-US" altLang="en-US" dirty="0" err="1">
                <a:solidFill>
                  <a:srgbClr val="0000FF"/>
                </a:solidFill>
                <a:latin typeface="Lucida Console" panose="020B0609040504020204" pitchFamily="49" charset="0"/>
              </a:rPr>
              <a:t>eroor</a:t>
            </a:r>
            <a:r>
              <a:rPr lang="en-US" altLang="en-US" dirty="0">
                <a:solidFill>
                  <a:srgbClr val="0000FF"/>
                </a:solidFill>
                <a:latin typeface="Lucida Console" panose="020B0609040504020204" pitchFamily="49" charset="0"/>
              </a:rPr>
              <a:t>) </a:t>
            </a:r>
            <a:endParaRPr lang="en-US" altLang="en-US" dirty="0" smtClean="0">
              <a:solidFill>
                <a:srgbClr val="0000FF"/>
              </a:solidFill>
              <a:latin typeface="Lucida Console" panose="020B0609040504020204" pitchFamily="49" charset="0"/>
            </a:endParaRP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error.tree</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00"/>
                </a:solidFill>
                <a:latin typeface="Lucida Console" panose="020B0609040504020204" pitchFamily="49" charset="0"/>
              </a:rPr>
              <a:t>[</a:t>
            </a:r>
            <a:r>
              <a:rPr lang="en-US" altLang="en-US" dirty="0">
                <a:solidFill>
                  <a:srgbClr val="000000"/>
                </a:solidFill>
                <a:latin typeface="Lucida Console" panose="020B0609040504020204" pitchFamily="49" charset="0"/>
              </a:rPr>
              <a:t>1] </a:t>
            </a:r>
            <a:r>
              <a:rPr lang="en-US" altLang="en-US" dirty="0" smtClean="0">
                <a:solidFill>
                  <a:srgbClr val="000000"/>
                </a:solidFill>
                <a:latin typeface="Lucida Console" panose="020B0609040504020204" pitchFamily="49" charset="0"/>
              </a:rPr>
              <a:t>0.2146667</a:t>
            </a:r>
            <a:endParaRPr lang="en-US" dirty="0" smtClean="0"/>
          </a:p>
        </p:txBody>
      </p:sp>
    </p:spTree>
    <p:extLst>
      <p:ext uri="{BB962C8B-B14F-4D97-AF65-F5344CB8AC3E}">
        <p14:creationId xmlns:p14="http://schemas.microsoft.com/office/powerpoint/2010/main" val="383539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454727"/>
            <a:ext cx="10515600" cy="4722236"/>
          </a:xfrm>
        </p:spPr>
        <p:txBody>
          <a:bodyPr>
            <a:normAutofit fontScale="40000" lnSpcReduction="20000"/>
          </a:bodyPr>
          <a:lstStyle/>
          <a:p>
            <a:pPr marL="0" indent="0">
              <a:buNone/>
            </a:pPr>
            <a:r>
              <a:rPr lang="en-US" sz="4400" dirty="0" smtClean="0"/>
              <a:t>Code:</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rpart.tree</a:t>
            </a:r>
            <a:r>
              <a:rPr lang="en-US" altLang="en-US" dirty="0" smtClean="0">
                <a:solidFill>
                  <a:srgbClr val="0000FF"/>
                </a:solidFill>
                <a:latin typeface="Lucida Console" panose="020B0609040504020204" pitchFamily="49" charset="0"/>
              </a:rPr>
              <a:t> &lt;- </a:t>
            </a:r>
            <a:r>
              <a:rPr lang="en-US" altLang="en-US" dirty="0" err="1" smtClean="0">
                <a:solidFill>
                  <a:srgbClr val="0000FF"/>
                </a:solidFill>
                <a:latin typeface="Lucida Console" panose="020B0609040504020204" pitchFamily="49" charset="0"/>
              </a:rPr>
              <a:t>rpart</a:t>
            </a:r>
            <a:r>
              <a:rPr lang="en-US" altLang="en-US" dirty="0" smtClean="0">
                <a:solidFill>
                  <a:srgbClr val="0000FF"/>
                </a:solidFill>
                <a:latin typeface="Lucida Console" panose="020B0609040504020204" pitchFamily="49" charset="0"/>
              </a:rPr>
              <a:t>(STATUS ~ </a:t>
            </a:r>
            <a:r>
              <a:rPr lang="en-US" altLang="en-US" dirty="0" err="1" smtClean="0">
                <a:solidFill>
                  <a:srgbClr val="0000FF"/>
                </a:solidFill>
                <a:latin typeface="Lucida Console" panose="020B0609040504020204" pitchFamily="49" charset="0"/>
              </a:rPr>
              <a:t>GroomAge+BrideAge+GroomPersonality</a:t>
            </a:r>
            <a:r>
              <a:rPr lang="en-US" altLang="en-US" dirty="0" smtClean="0">
                <a:solidFill>
                  <a:srgbClr val="0000FF"/>
                </a:solidFill>
                <a:latin typeface="Lucida Console" panose="020B0609040504020204" pitchFamily="49" charset="0"/>
              </a:rPr>
              <a:t>, data = </a:t>
            </a:r>
            <a:r>
              <a:rPr lang="en-US" altLang="en-US" dirty="0" err="1" smtClean="0">
                <a:solidFill>
                  <a:srgbClr val="0000FF"/>
                </a:solidFill>
                <a:latin typeface="Lucida Console" panose="020B0609040504020204" pitchFamily="49" charset="0"/>
              </a:rPr>
              <a:t>Marriage_training</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predict.tree</a:t>
            </a:r>
            <a:r>
              <a:rPr lang="en-US" altLang="en-US" dirty="0" smtClean="0">
                <a:solidFill>
                  <a:srgbClr val="0000FF"/>
                </a:solidFill>
                <a:latin typeface="Lucida Console" panose="020B0609040504020204" pitchFamily="49" charset="0"/>
              </a:rPr>
              <a:t> &lt;- predict(</a:t>
            </a:r>
            <a:r>
              <a:rPr lang="en-US" altLang="en-US" dirty="0" err="1" smtClean="0">
                <a:solidFill>
                  <a:srgbClr val="0000FF"/>
                </a:solidFill>
                <a:latin typeface="Lucida Console" panose="020B0609040504020204" pitchFamily="49" charset="0"/>
              </a:rPr>
              <a:t>rpart.tree</a:t>
            </a:r>
            <a:r>
              <a:rPr lang="en-US" altLang="en-US" dirty="0" smtClean="0">
                <a:solidFill>
                  <a:srgbClr val="0000FF"/>
                </a:solidFill>
                <a:latin typeface="Lucida Console" panose="020B0609040504020204" pitchFamily="49" charset="0"/>
              </a:rPr>
              <a:t>, </a:t>
            </a:r>
            <a:r>
              <a:rPr lang="en-US" altLang="en-US" dirty="0" err="1" smtClean="0">
                <a:solidFill>
                  <a:srgbClr val="0000FF"/>
                </a:solidFill>
                <a:latin typeface="Lucida Console" panose="020B0609040504020204" pitchFamily="49" charset="0"/>
              </a:rPr>
              <a:t>newdata</a:t>
            </a:r>
            <a:r>
              <a:rPr lang="en-US" altLang="en-US" dirty="0" smtClean="0">
                <a:solidFill>
                  <a:srgbClr val="0000FF"/>
                </a:solidFill>
                <a:latin typeface="Lucida Console" panose="020B0609040504020204" pitchFamily="49" charset="0"/>
              </a:rPr>
              <a:t> = </a:t>
            </a:r>
            <a:r>
              <a:rPr lang="en-US" altLang="en-US" dirty="0" err="1" smtClean="0">
                <a:solidFill>
                  <a:srgbClr val="0000FF"/>
                </a:solidFill>
                <a:latin typeface="Lucida Console" panose="020B0609040504020204" pitchFamily="49" charset="0"/>
              </a:rPr>
              <a:t>Marriage_training</a:t>
            </a:r>
            <a:r>
              <a:rPr lang="en-US" altLang="en-US" dirty="0" smtClean="0">
                <a:solidFill>
                  <a:srgbClr val="0000FF"/>
                </a:solidFill>
                <a:latin typeface="Lucida Console" panose="020B0609040504020204" pitchFamily="49" charset="0"/>
              </a:rPr>
              <a:t>, type = "class")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eroor</a:t>
            </a:r>
            <a:r>
              <a:rPr lang="en-US" altLang="en-US" dirty="0" smtClean="0">
                <a:solidFill>
                  <a:srgbClr val="0000FF"/>
                </a:solidFill>
                <a:latin typeface="Lucida Console" panose="020B0609040504020204" pitchFamily="49" charset="0"/>
              </a:rPr>
              <a:t> &lt;- </a:t>
            </a:r>
            <a:r>
              <a:rPr lang="en-US" altLang="en-US" dirty="0" err="1" smtClean="0">
                <a:solidFill>
                  <a:srgbClr val="0000FF"/>
                </a:solidFill>
                <a:latin typeface="Lucida Console" panose="020B0609040504020204" pitchFamily="49" charset="0"/>
              </a:rPr>
              <a:t>Marriage_training$STATUS</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error.tree</a:t>
            </a:r>
            <a:r>
              <a:rPr lang="en-US" altLang="en-US" dirty="0" smtClean="0">
                <a:solidFill>
                  <a:srgbClr val="0000FF"/>
                </a:solidFill>
                <a:latin typeface="Lucida Console" panose="020B0609040504020204" pitchFamily="49" charset="0"/>
              </a:rPr>
              <a:t> &lt;- mean(</a:t>
            </a:r>
            <a:r>
              <a:rPr lang="en-US" altLang="en-US" dirty="0" err="1" smtClean="0">
                <a:solidFill>
                  <a:srgbClr val="0000FF"/>
                </a:solidFill>
                <a:latin typeface="Lucida Console" panose="020B0609040504020204" pitchFamily="49" charset="0"/>
              </a:rPr>
              <a:t>predict.tree</a:t>
            </a:r>
            <a:r>
              <a:rPr lang="en-US" altLang="en-US" dirty="0" smtClean="0">
                <a:solidFill>
                  <a:srgbClr val="0000FF"/>
                </a:solidFill>
                <a:latin typeface="Lucida Console" panose="020B0609040504020204" pitchFamily="49" charset="0"/>
              </a:rPr>
              <a:t> != </a:t>
            </a:r>
            <a:r>
              <a:rPr lang="en-US" altLang="en-US" dirty="0" err="1" smtClean="0">
                <a:solidFill>
                  <a:srgbClr val="0000FF"/>
                </a:solidFill>
                <a:latin typeface="Lucida Console" panose="020B0609040504020204" pitchFamily="49" charset="0"/>
              </a:rPr>
              <a:t>eroor</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error.tree</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00"/>
                </a:solidFill>
                <a:latin typeface="Lucida Console" panose="020B0609040504020204" pitchFamily="49" charset="0"/>
              </a:rPr>
              <a:t>[1] 0.4866667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rpart.tree</a:t>
            </a:r>
            <a:r>
              <a:rPr lang="en-US" altLang="en-US" dirty="0" smtClean="0">
                <a:solidFill>
                  <a:srgbClr val="0000FF"/>
                </a:solidFill>
                <a:latin typeface="Lucida Console" panose="020B0609040504020204" pitchFamily="49" charset="0"/>
              </a:rPr>
              <a:t> &lt;- </a:t>
            </a:r>
            <a:r>
              <a:rPr lang="en-US" altLang="en-US" dirty="0" err="1" smtClean="0">
                <a:solidFill>
                  <a:srgbClr val="0000FF"/>
                </a:solidFill>
                <a:latin typeface="Lucida Console" panose="020B0609040504020204" pitchFamily="49" charset="0"/>
              </a:rPr>
              <a:t>rpart</a:t>
            </a:r>
            <a:r>
              <a:rPr lang="en-US" altLang="en-US" dirty="0" smtClean="0">
                <a:solidFill>
                  <a:srgbClr val="0000FF"/>
                </a:solidFill>
                <a:latin typeface="Lucida Console" panose="020B0609040504020204" pitchFamily="49" charset="0"/>
              </a:rPr>
              <a:t>(STATUS ~ </a:t>
            </a:r>
            <a:r>
              <a:rPr lang="en-US" altLang="en-US" dirty="0" err="1" smtClean="0">
                <a:solidFill>
                  <a:srgbClr val="0000FF"/>
                </a:solidFill>
                <a:latin typeface="Lucida Console" panose="020B0609040504020204" pitchFamily="49" charset="0"/>
              </a:rPr>
              <a:t>GroomAge+BrideAge</a:t>
            </a:r>
            <a:r>
              <a:rPr lang="en-US" altLang="en-US" dirty="0" smtClean="0">
                <a:solidFill>
                  <a:srgbClr val="0000FF"/>
                </a:solidFill>
                <a:latin typeface="Lucida Console" panose="020B0609040504020204" pitchFamily="49" charset="0"/>
              </a:rPr>
              <a:t>, data = </a:t>
            </a:r>
            <a:r>
              <a:rPr lang="en-US" altLang="en-US" dirty="0" err="1" smtClean="0">
                <a:solidFill>
                  <a:srgbClr val="0000FF"/>
                </a:solidFill>
                <a:latin typeface="Lucida Console" panose="020B0609040504020204" pitchFamily="49" charset="0"/>
              </a:rPr>
              <a:t>Marriage_training</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predict.tree</a:t>
            </a:r>
            <a:r>
              <a:rPr lang="en-US" altLang="en-US" dirty="0" smtClean="0">
                <a:solidFill>
                  <a:srgbClr val="0000FF"/>
                </a:solidFill>
                <a:latin typeface="Lucida Console" panose="020B0609040504020204" pitchFamily="49" charset="0"/>
              </a:rPr>
              <a:t> &lt;- predict(</a:t>
            </a:r>
            <a:r>
              <a:rPr lang="en-US" altLang="en-US" dirty="0" err="1" smtClean="0">
                <a:solidFill>
                  <a:srgbClr val="0000FF"/>
                </a:solidFill>
                <a:latin typeface="Lucida Console" panose="020B0609040504020204" pitchFamily="49" charset="0"/>
              </a:rPr>
              <a:t>rpart.tree</a:t>
            </a:r>
            <a:r>
              <a:rPr lang="en-US" altLang="en-US" dirty="0" smtClean="0">
                <a:solidFill>
                  <a:srgbClr val="0000FF"/>
                </a:solidFill>
                <a:latin typeface="Lucida Console" panose="020B0609040504020204" pitchFamily="49" charset="0"/>
              </a:rPr>
              <a:t>, </a:t>
            </a:r>
            <a:r>
              <a:rPr lang="en-US" altLang="en-US" dirty="0" err="1" smtClean="0">
                <a:solidFill>
                  <a:srgbClr val="0000FF"/>
                </a:solidFill>
                <a:latin typeface="Lucida Console" panose="020B0609040504020204" pitchFamily="49" charset="0"/>
              </a:rPr>
              <a:t>newdata</a:t>
            </a:r>
            <a:r>
              <a:rPr lang="en-US" altLang="en-US" dirty="0" smtClean="0">
                <a:solidFill>
                  <a:srgbClr val="0000FF"/>
                </a:solidFill>
                <a:latin typeface="Lucida Console" panose="020B0609040504020204" pitchFamily="49" charset="0"/>
              </a:rPr>
              <a:t> = </a:t>
            </a:r>
            <a:r>
              <a:rPr lang="en-US" altLang="en-US" dirty="0" err="1" smtClean="0">
                <a:solidFill>
                  <a:srgbClr val="0000FF"/>
                </a:solidFill>
                <a:latin typeface="Lucida Console" panose="020B0609040504020204" pitchFamily="49" charset="0"/>
              </a:rPr>
              <a:t>Marriage_training</a:t>
            </a:r>
            <a:r>
              <a:rPr lang="en-US" altLang="en-US" dirty="0" smtClean="0">
                <a:solidFill>
                  <a:srgbClr val="0000FF"/>
                </a:solidFill>
                <a:latin typeface="Lucida Console" panose="020B0609040504020204" pitchFamily="49" charset="0"/>
              </a:rPr>
              <a:t>, type = "class")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eroor</a:t>
            </a:r>
            <a:r>
              <a:rPr lang="en-US" altLang="en-US" dirty="0" smtClean="0">
                <a:solidFill>
                  <a:srgbClr val="0000FF"/>
                </a:solidFill>
                <a:latin typeface="Lucida Console" panose="020B0609040504020204" pitchFamily="49" charset="0"/>
              </a:rPr>
              <a:t> &lt;- </a:t>
            </a:r>
            <a:r>
              <a:rPr lang="en-US" altLang="en-US" dirty="0" err="1" smtClean="0">
                <a:solidFill>
                  <a:srgbClr val="0000FF"/>
                </a:solidFill>
                <a:latin typeface="Lucida Console" panose="020B0609040504020204" pitchFamily="49" charset="0"/>
              </a:rPr>
              <a:t>Marriage_training$STATUS</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error.tree</a:t>
            </a:r>
            <a:r>
              <a:rPr lang="en-US" altLang="en-US" dirty="0" smtClean="0">
                <a:solidFill>
                  <a:srgbClr val="0000FF"/>
                </a:solidFill>
                <a:latin typeface="Lucida Console" panose="020B0609040504020204" pitchFamily="49" charset="0"/>
              </a:rPr>
              <a:t> &lt;- mean(</a:t>
            </a:r>
            <a:r>
              <a:rPr lang="en-US" altLang="en-US" dirty="0" err="1" smtClean="0">
                <a:solidFill>
                  <a:srgbClr val="0000FF"/>
                </a:solidFill>
                <a:latin typeface="Lucida Console" panose="020B0609040504020204" pitchFamily="49" charset="0"/>
              </a:rPr>
              <a:t>predict.tree</a:t>
            </a:r>
            <a:r>
              <a:rPr lang="en-US" altLang="en-US" dirty="0" smtClean="0">
                <a:solidFill>
                  <a:srgbClr val="0000FF"/>
                </a:solidFill>
                <a:latin typeface="Lucida Console" panose="020B0609040504020204" pitchFamily="49" charset="0"/>
              </a:rPr>
              <a:t> != </a:t>
            </a:r>
            <a:r>
              <a:rPr lang="en-US" altLang="en-US" dirty="0" err="1" smtClean="0">
                <a:solidFill>
                  <a:srgbClr val="0000FF"/>
                </a:solidFill>
                <a:latin typeface="Lucida Console" panose="020B0609040504020204" pitchFamily="49" charset="0"/>
              </a:rPr>
              <a:t>eroor</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error.tree</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00"/>
                </a:solidFill>
                <a:latin typeface="Lucida Console" panose="020B0609040504020204" pitchFamily="49" charset="0"/>
              </a:rPr>
              <a:t>[1] 0.4866667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rpart.tree</a:t>
            </a:r>
            <a:r>
              <a:rPr lang="en-US" altLang="en-US" dirty="0" smtClean="0">
                <a:solidFill>
                  <a:srgbClr val="0000FF"/>
                </a:solidFill>
                <a:latin typeface="Lucida Console" panose="020B0609040504020204" pitchFamily="49" charset="0"/>
              </a:rPr>
              <a:t> &lt;- </a:t>
            </a:r>
            <a:r>
              <a:rPr lang="en-US" altLang="en-US" dirty="0" err="1" smtClean="0">
                <a:solidFill>
                  <a:srgbClr val="0000FF"/>
                </a:solidFill>
                <a:latin typeface="Lucida Console" panose="020B0609040504020204" pitchFamily="49" charset="0"/>
              </a:rPr>
              <a:t>rpart</a:t>
            </a:r>
            <a:r>
              <a:rPr lang="en-US" altLang="en-US" dirty="0" smtClean="0">
                <a:solidFill>
                  <a:srgbClr val="0000FF"/>
                </a:solidFill>
                <a:latin typeface="Lucida Console" panose="020B0609040504020204" pitchFamily="49" charset="0"/>
              </a:rPr>
              <a:t>(STATUS ~ </a:t>
            </a:r>
            <a:r>
              <a:rPr lang="en-US" altLang="en-US" dirty="0" err="1" smtClean="0">
                <a:solidFill>
                  <a:srgbClr val="0000FF"/>
                </a:solidFill>
                <a:latin typeface="Lucida Console" panose="020B0609040504020204" pitchFamily="49" charset="0"/>
              </a:rPr>
              <a:t>GroomPersonality+BridePersonality</a:t>
            </a:r>
            <a:r>
              <a:rPr lang="en-US" altLang="en-US" dirty="0" smtClean="0">
                <a:solidFill>
                  <a:srgbClr val="0000FF"/>
                </a:solidFill>
                <a:latin typeface="Lucida Console" panose="020B0609040504020204" pitchFamily="49" charset="0"/>
              </a:rPr>
              <a:t>, data = </a:t>
            </a:r>
            <a:r>
              <a:rPr lang="en-US" altLang="en-US" dirty="0" err="1" smtClean="0">
                <a:solidFill>
                  <a:srgbClr val="0000FF"/>
                </a:solidFill>
                <a:latin typeface="Lucida Console" panose="020B0609040504020204" pitchFamily="49" charset="0"/>
              </a:rPr>
              <a:t>Marriage_training</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predict.tree</a:t>
            </a:r>
            <a:r>
              <a:rPr lang="en-US" altLang="en-US" dirty="0" smtClean="0">
                <a:solidFill>
                  <a:srgbClr val="0000FF"/>
                </a:solidFill>
                <a:latin typeface="Lucida Console" panose="020B0609040504020204" pitchFamily="49" charset="0"/>
              </a:rPr>
              <a:t> &lt;- predict(</a:t>
            </a:r>
            <a:r>
              <a:rPr lang="en-US" altLang="en-US" dirty="0" err="1" smtClean="0">
                <a:solidFill>
                  <a:srgbClr val="0000FF"/>
                </a:solidFill>
                <a:latin typeface="Lucida Console" panose="020B0609040504020204" pitchFamily="49" charset="0"/>
              </a:rPr>
              <a:t>rpart.tree</a:t>
            </a:r>
            <a:r>
              <a:rPr lang="en-US" altLang="en-US" dirty="0" smtClean="0">
                <a:solidFill>
                  <a:srgbClr val="0000FF"/>
                </a:solidFill>
                <a:latin typeface="Lucida Console" panose="020B0609040504020204" pitchFamily="49" charset="0"/>
              </a:rPr>
              <a:t>, </a:t>
            </a:r>
            <a:r>
              <a:rPr lang="en-US" altLang="en-US" dirty="0" err="1" smtClean="0">
                <a:solidFill>
                  <a:srgbClr val="0000FF"/>
                </a:solidFill>
                <a:latin typeface="Lucida Console" panose="020B0609040504020204" pitchFamily="49" charset="0"/>
              </a:rPr>
              <a:t>newdata</a:t>
            </a:r>
            <a:r>
              <a:rPr lang="en-US" altLang="en-US" dirty="0" smtClean="0">
                <a:solidFill>
                  <a:srgbClr val="0000FF"/>
                </a:solidFill>
                <a:latin typeface="Lucida Console" panose="020B0609040504020204" pitchFamily="49" charset="0"/>
              </a:rPr>
              <a:t> = </a:t>
            </a:r>
            <a:r>
              <a:rPr lang="en-US" altLang="en-US" dirty="0" err="1" smtClean="0">
                <a:solidFill>
                  <a:srgbClr val="0000FF"/>
                </a:solidFill>
                <a:latin typeface="Lucida Console" panose="020B0609040504020204" pitchFamily="49" charset="0"/>
              </a:rPr>
              <a:t>Marriage_training</a:t>
            </a:r>
            <a:r>
              <a:rPr lang="en-US" altLang="en-US" dirty="0" smtClean="0">
                <a:solidFill>
                  <a:srgbClr val="0000FF"/>
                </a:solidFill>
                <a:latin typeface="Lucida Console" panose="020B0609040504020204" pitchFamily="49" charset="0"/>
              </a:rPr>
              <a:t>, type = "class")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eroor</a:t>
            </a:r>
            <a:r>
              <a:rPr lang="en-US" altLang="en-US" dirty="0" smtClean="0">
                <a:solidFill>
                  <a:srgbClr val="0000FF"/>
                </a:solidFill>
                <a:latin typeface="Lucida Console" panose="020B0609040504020204" pitchFamily="49" charset="0"/>
              </a:rPr>
              <a:t> &lt;- </a:t>
            </a:r>
            <a:r>
              <a:rPr lang="en-US" altLang="en-US" dirty="0" err="1" smtClean="0">
                <a:solidFill>
                  <a:srgbClr val="0000FF"/>
                </a:solidFill>
                <a:latin typeface="Lucida Console" panose="020B0609040504020204" pitchFamily="49" charset="0"/>
              </a:rPr>
              <a:t>Marriage_training$STATUS</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error.tree</a:t>
            </a:r>
            <a:r>
              <a:rPr lang="en-US" altLang="en-US" dirty="0" smtClean="0">
                <a:solidFill>
                  <a:srgbClr val="0000FF"/>
                </a:solidFill>
                <a:latin typeface="Lucida Console" panose="020B0609040504020204" pitchFamily="49" charset="0"/>
              </a:rPr>
              <a:t> &lt;- mean(</a:t>
            </a:r>
            <a:r>
              <a:rPr lang="en-US" altLang="en-US" dirty="0" err="1" smtClean="0">
                <a:solidFill>
                  <a:srgbClr val="0000FF"/>
                </a:solidFill>
                <a:latin typeface="Lucida Console" panose="020B0609040504020204" pitchFamily="49" charset="0"/>
              </a:rPr>
              <a:t>predict.tree</a:t>
            </a:r>
            <a:r>
              <a:rPr lang="en-US" altLang="en-US" dirty="0" smtClean="0">
                <a:solidFill>
                  <a:srgbClr val="0000FF"/>
                </a:solidFill>
                <a:latin typeface="Lucida Console" panose="020B0609040504020204" pitchFamily="49" charset="0"/>
              </a:rPr>
              <a:t> != </a:t>
            </a:r>
            <a:r>
              <a:rPr lang="en-US" altLang="en-US" dirty="0" err="1" smtClean="0">
                <a:solidFill>
                  <a:srgbClr val="0000FF"/>
                </a:solidFill>
                <a:latin typeface="Lucida Console" panose="020B0609040504020204" pitchFamily="49" charset="0"/>
              </a:rPr>
              <a:t>eroor</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FF"/>
                </a:solidFill>
                <a:latin typeface="Lucida Console" panose="020B0609040504020204" pitchFamily="49" charset="0"/>
              </a:rPr>
              <a:t>&gt; </a:t>
            </a:r>
            <a:r>
              <a:rPr lang="en-US" altLang="en-US" dirty="0" err="1" smtClean="0">
                <a:solidFill>
                  <a:srgbClr val="0000FF"/>
                </a:solidFill>
                <a:latin typeface="Lucida Console" panose="020B0609040504020204" pitchFamily="49" charset="0"/>
              </a:rPr>
              <a:t>error.tree</a:t>
            </a:r>
            <a:r>
              <a:rPr lang="en-US" altLang="en-US" dirty="0" smtClean="0">
                <a:solidFill>
                  <a:srgbClr val="0000FF"/>
                </a:solidFill>
                <a:latin typeface="Lucida Console" panose="020B0609040504020204" pitchFamily="49" charset="0"/>
              </a:rPr>
              <a:t> </a:t>
            </a:r>
          </a:p>
          <a:p>
            <a:pPr marL="0" lvl="0" indent="0">
              <a:buNone/>
            </a:pPr>
            <a:r>
              <a:rPr lang="en-US" altLang="en-US" dirty="0" smtClean="0">
                <a:solidFill>
                  <a:srgbClr val="000000"/>
                </a:solidFill>
                <a:latin typeface="Lucida Console" panose="020B0609040504020204" pitchFamily="49" charset="0"/>
              </a:rPr>
              <a:t>[1] 0.18</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413096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tree:</a:t>
            </a:r>
            <a:endParaRPr lang="en-US" dirty="0"/>
          </a:p>
        </p:txBody>
      </p:sp>
      <p:pic>
        <p:nvPicPr>
          <p:cNvPr id="4" name="Picture 3"/>
          <p:cNvPicPr>
            <a:picLocks noChangeAspect="1"/>
          </p:cNvPicPr>
          <p:nvPr/>
        </p:nvPicPr>
        <p:blipFill>
          <a:blip r:embed="rId2"/>
          <a:stretch>
            <a:fillRect/>
          </a:stretch>
        </p:blipFill>
        <p:spPr>
          <a:xfrm>
            <a:off x="3432565" y="365125"/>
            <a:ext cx="5095209" cy="5627285"/>
          </a:xfrm>
          <a:prstGeom prst="rect">
            <a:avLst/>
          </a:prstGeom>
        </p:spPr>
      </p:pic>
    </p:spTree>
    <p:extLst>
      <p:ext uri="{BB962C8B-B14F-4D97-AF65-F5344CB8AC3E}">
        <p14:creationId xmlns:p14="http://schemas.microsoft.com/office/powerpoint/2010/main" val="169339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Weird Findings?</a:t>
            </a:r>
            <a:endParaRPr lang="en-US" dirty="0"/>
          </a:p>
        </p:txBody>
      </p:sp>
      <p:sp>
        <p:nvSpPr>
          <p:cNvPr id="3" name="Content Placeholder 2"/>
          <p:cNvSpPr>
            <a:spLocks noGrp="1"/>
          </p:cNvSpPr>
          <p:nvPr>
            <p:ph idx="1"/>
          </p:nvPr>
        </p:nvSpPr>
        <p:spPr/>
        <p:txBody>
          <a:bodyPr>
            <a:normAutofit/>
          </a:bodyPr>
          <a:lstStyle/>
          <a:p>
            <a:r>
              <a:rPr lang="en-US" dirty="0" smtClean="0"/>
              <a:t>Without any contain methods, the R machine has seemed to deemed Joint Income useless, but also to have a smaller error base when we leave out the Bride and Groom’s age.  This can’t be right.</a:t>
            </a:r>
          </a:p>
          <a:p>
            <a:endParaRPr lang="en-US" dirty="0"/>
          </a:p>
          <a:p>
            <a:r>
              <a:rPr lang="en-US" dirty="0" smtClean="0"/>
              <a:t>Instead, lets build a new column, one of the difference of their ages.</a:t>
            </a:r>
          </a:p>
          <a:p>
            <a:pPr marL="0" indent="0">
              <a:buNone/>
            </a:pPr>
            <a:r>
              <a:rPr lang="en-US" dirty="0" smtClean="0"/>
              <a:t>Code:</a:t>
            </a:r>
          </a:p>
          <a:p>
            <a:pPr marL="0" lvl="0" indent="0">
              <a:buNone/>
            </a:pPr>
            <a:r>
              <a:rPr lang="en-US" altLang="en-US" sz="1600" dirty="0" smtClean="0">
                <a:solidFill>
                  <a:srgbClr val="0000FF"/>
                </a:solidFill>
                <a:latin typeface="Lucida Console" panose="020B0609040504020204" pitchFamily="49" charset="0"/>
              </a:rPr>
              <a:t>&gt; </a:t>
            </a:r>
            <a:r>
              <a:rPr lang="en-US" altLang="en-US" sz="1600" dirty="0" err="1" smtClean="0">
                <a:solidFill>
                  <a:srgbClr val="0000FF"/>
                </a:solidFill>
                <a:latin typeface="Lucida Console" panose="020B0609040504020204" pitchFamily="49" charset="0"/>
              </a:rPr>
              <a:t>Marriage_training</a:t>
            </a:r>
            <a:r>
              <a:rPr lang="en-US" altLang="en-US" sz="1600" dirty="0">
                <a:solidFill>
                  <a:srgbClr val="0000FF"/>
                </a:solidFill>
                <a:latin typeface="Lucida Console" panose="020B0609040504020204" pitchFamily="49" charset="0"/>
              </a:rPr>
              <a:t>[,7] &lt;- "" </a:t>
            </a:r>
            <a:endParaRPr lang="en-US" altLang="en-US" sz="1600" dirty="0" smtClean="0">
              <a:solidFill>
                <a:srgbClr val="0000FF"/>
              </a:solidFill>
              <a:latin typeface="Lucida Console" panose="020B0609040504020204" pitchFamily="49" charset="0"/>
            </a:endParaRPr>
          </a:p>
          <a:p>
            <a:pPr marL="0" lvl="0" indent="0">
              <a:buNone/>
            </a:pPr>
            <a:r>
              <a:rPr lang="en-US" altLang="en-US" sz="1600" dirty="0" smtClean="0">
                <a:solidFill>
                  <a:srgbClr val="0000FF"/>
                </a:solidFill>
                <a:latin typeface="Lucida Console" panose="020B0609040504020204" pitchFamily="49" charset="0"/>
              </a:rPr>
              <a:t>&gt; </a:t>
            </a:r>
            <a:r>
              <a:rPr lang="en-US" altLang="en-US" sz="1600" dirty="0" err="1">
                <a:solidFill>
                  <a:srgbClr val="0000FF"/>
                </a:solidFill>
                <a:latin typeface="Lucida Console" panose="020B0609040504020204" pitchFamily="49" charset="0"/>
              </a:rPr>
              <a:t>colnames</a:t>
            </a:r>
            <a:r>
              <a:rPr lang="en-US" altLang="en-US" sz="1600" dirty="0">
                <a:solidFill>
                  <a:srgbClr val="0000FF"/>
                </a:solidFill>
                <a:latin typeface="Lucida Console" panose="020B0609040504020204" pitchFamily="49" charset="0"/>
              </a:rPr>
              <a:t>(</a:t>
            </a:r>
            <a:r>
              <a:rPr lang="en-US" altLang="en-US" sz="1600" dirty="0" err="1">
                <a:solidFill>
                  <a:srgbClr val="0000FF"/>
                </a:solidFill>
                <a:latin typeface="Lucida Console" panose="020B0609040504020204" pitchFamily="49" charset="0"/>
              </a:rPr>
              <a:t>Marriage_training</a:t>
            </a:r>
            <a:r>
              <a:rPr lang="en-US" altLang="en-US" sz="1600" dirty="0">
                <a:solidFill>
                  <a:srgbClr val="0000FF"/>
                </a:solidFill>
                <a:latin typeface="Lucida Console" panose="020B0609040504020204" pitchFamily="49" charset="0"/>
              </a:rPr>
              <a:t>)[7] &lt;- "</a:t>
            </a:r>
            <a:r>
              <a:rPr lang="en-US" altLang="en-US" sz="1600" dirty="0" err="1">
                <a:solidFill>
                  <a:srgbClr val="0000FF"/>
                </a:solidFill>
                <a:latin typeface="Lucida Console" panose="020B0609040504020204" pitchFamily="49" charset="0"/>
              </a:rPr>
              <a:t>AgeDifference</a:t>
            </a:r>
            <a:r>
              <a:rPr lang="en-US" altLang="en-US" sz="1600" dirty="0">
                <a:solidFill>
                  <a:srgbClr val="0000FF"/>
                </a:solidFill>
                <a:latin typeface="Lucida Console" panose="020B06090405040202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lvl="0" indent="0">
              <a:buNone/>
            </a:pPr>
            <a:r>
              <a:rPr lang="en-US" altLang="en-US" sz="1600" dirty="0" smtClean="0">
                <a:solidFill>
                  <a:srgbClr val="0000FF"/>
                </a:solidFill>
                <a:latin typeface="Lucida Console" panose="020B0609040504020204" pitchFamily="49" charset="0"/>
              </a:rPr>
              <a:t>&gt; </a:t>
            </a:r>
            <a:r>
              <a:rPr lang="en-US" altLang="en-US" sz="1600" dirty="0" err="1">
                <a:solidFill>
                  <a:srgbClr val="0000FF"/>
                </a:solidFill>
                <a:latin typeface="Lucida Console" panose="020B0609040504020204" pitchFamily="49" charset="0"/>
              </a:rPr>
              <a:t>Marriage_training</a:t>
            </a:r>
            <a:r>
              <a:rPr lang="en-US" altLang="en-US" sz="1600" dirty="0">
                <a:solidFill>
                  <a:srgbClr val="0000FF"/>
                </a:solidFill>
                <a:latin typeface="Lucida Console" panose="020B0609040504020204" pitchFamily="49" charset="0"/>
              </a:rPr>
              <a:t>[,7] = abs(</a:t>
            </a:r>
            <a:r>
              <a:rPr lang="en-US" altLang="en-US" sz="1600" dirty="0" err="1">
                <a:solidFill>
                  <a:srgbClr val="0000FF"/>
                </a:solidFill>
                <a:latin typeface="Lucida Console" panose="020B0609040504020204" pitchFamily="49" charset="0"/>
              </a:rPr>
              <a:t>Marriage_training$GroomAge</a:t>
            </a:r>
            <a:r>
              <a:rPr lang="en-US" altLang="en-US" sz="1600" dirty="0">
                <a:solidFill>
                  <a:srgbClr val="0000FF"/>
                </a:solidFill>
                <a:latin typeface="Lucida Console" panose="020B0609040504020204" pitchFamily="49" charset="0"/>
              </a:rPr>
              <a:t> - </a:t>
            </a:r>
            <a:r>
              <a:rPr lang="en-US" altLang="en-US" sz="1600" dirty="0" err="1">
                <a:solidFill>
                  <a:srgbClr val="0000FF"/>
                </a:solidFill>
                <a:latin typeface="Lucida Console" panose="020B0609040504020204" pitchFamily="49" charset="0"/>
              </a:rPr>
              <a:t>Marriage_training$BrideAge</a:t>
            </a:r>
            <a:r>
              <a:rPr lang="en-US" altLang="en-US" sz="1600" dirty="0">
                <a:solidFill>
                  <a:srgbClr val="0000FF"/>
                </a:solidFill>
                <a:latin typeface="Lucida Console" panose="020B06090405040202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412655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if this new column helps: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Code:</a:t>
            </a:r>
          </a:p>
          <a:p>
            <a:pPr marL="0" lvl="0" indent="0">
              <a:buNone/>
            </a:pPr>
            <a:r>
              <a:rPr lang="en-US" altLang="en-US" sz="1600" dirty="0" smtClean="0">
                <a:solidFill>
                  <a:srgbClr val="0000FF"/>
                </a:solidFill>
                <a:latin typeface="Lucida Console" panose="020B0609040504020204" pitchFamily="49" charset="0"/>
              </a:rPr>
              <a:t>&gt; </a:t>
            </a:r>
            <a:r>
              <a:rPr lang="en-US" altLang="en-US" sz="1600" dirty="0" err="1" smtClean="0">
                <a:solidFill>
                  <a:srgbClr val="0000FF"/>
                </a:solidFill>
                <a:latin typeface="Lucida Console" panose="020B0609040504020204" pitchFamily="49" charset="0"/>
              </a:rPr>
              <a:t>rpart.tree</a:t>
            </a:r>
            <a:r>
              <a:rPr lang="en-US" altLang="en-US" sz="1600" dirty="0" smtClean="0">
                <a:solidFill>
                  <a:srgbClr val="0000FF"/>
                </a:solidFill>
                <a:latin typeface="Lucida Console" panose="020B0609040504020204" pitchFamily="49" charset="0"/>
              </a:rPr>
              <a:t> &lt;- </a:t>
            </a:r>
            <a:r>
              <a:rPr lang="en-US" altLang="en-US" sz="1600" dirty="0" err="1" smtClean="0">
                <a:solidFill>
                  <a:srgbClr val="0000FF"/>
                </a:solidFill>
                <a:latin typeface="Lucida Console" panose="020B0609040504020204" pitchFamily="49" charset="0"/>
              </a:rPr>
              <a:t>rpart</a:t>
            </a:r>
            <a:r>
              <a:rPr lang="en-US" altLang="en-US" sz="1600" dirty="0" smtClean="0">
                <a:solidFill>
                  <a:srgbClr val="0000FF"/>
                </a:solidFill>
                <a:latin typeface="Lucida Console" panose="020B0609040504020204" pitchFamily="49" charset="0"/>
              </a:rPr>
              <a:t>(STATUS ~ </a:t>
            </a:r>
            <a:r>
              <a:rPr lang="en-US" altLang="en-US" sz="1600" dirty="0" err="1" smtClean="0">
                <a:solidFill>
                  <a:srgbClr val="0000FF"/>
                </a:solidFill>
                <a:latin typeface="Lucida Console" panose="020B0609040504020204" pitchFamily="49" charset="0"/>
              </a:rPr>
              <a:t>GroomPersonality</a:t>
            </a:r>
            <a:r>
              <a:rPr lang="en-US" altLang="en-US" sz="1600" dirty="0" smtClean="0">
                <a:solidFill>
                  <a:srgbClr val="0000FF"/>
                </a:solidFill>
                <a:latin typeface="Lucida Console" panose="020B0609040504020204" pitchFamily="49" charset="0"/>
              </a:rPr>
              <a:t> + </a:t>
            </a:r>
            <a:r>
              <a:rPr lang="en-US" altLang="en-US" sz="1600" dirty="0" err="1" smtClean="0">
                <a:solidFill>
                  <a:srgbClr val="0000FF"/>
                </a:solidFill>
                <a:latin typeface="Lucida Console" panose="020B0609040504020204" pitchFamily="49" charset="0"/>
              </a:rPr>
              <a:t>BridePersonality</a:t>
            </a:r>
            <a:r>
              <a:rPr lang="en-US" altLang="en-US" sz="1600" dirty="0" smtClean="0">
                <a:solidFill>
                  <a:srgbClr val="0000FF"/>
                </a:solidFill>
                <a:latin typeface="Lucida Console" panose="020B0609040504020204" pitchFamily="49" charset="0"/>
              </a:rPr>
              <a:t> + </a:t>
            </a:r>
            <a:r>
              <a:rPr lang="en-US" altLang="en-US" sz="1600" dirty="0" err="1" smtClean="0">
                <a:solidFill>
                  <a:srgbClr val="0000FF"/>
                </a:solidFill>
                <a:latin typeface="Lucida Console" panose="020B0609040504020204" pitchFamily="49" charset="0"/>
              </a:rPr>
              <a:t>AgeDifference</a:t>
            </a:r>
            <a:r>
              <a:rPr lang="en-US" altLang="en-US" sz="1600" dirty="0" smtClean="0">
                <a:solidFill>
                  <a:srgbClr val="0000FF"/>
                </a:solidFill>
                <a:latin typeface="Lucida Console" panose="020B0609040504020204" pitchFamily="49" charset="0"/>
              </a:rPr>
              <a:t>, data = </a:t>
            </a:r>
            <a:r>
              <a:rPr lang="en-US" altLang="en-US" sz="1600" dirty="0" err="1" smtClean="0">
                <a:solidFill>
                  <a:srgbClr val="0000FF"/>
                </a:solidFill>
                <a:latin typeface="Lucida Console" panose="020B0609040504020204" pitchFamily="49" charset="0"/>
              </a:rPr>
              <a:t>Marriage_training</a:t>
            </a:r>
            <a:r>
              <a:rPr lang="en-US" altLang="en-US" sz="1600" dirty="0" smtClean="0">
                <a:solidFill>
                  <a:srgbClr val="0000FF"/>
                </a:solidFill>
                <a:latin typeface="Lucida Console" panose="020B0609040504020204" pitchFamily="49" charset="0"/>
              </a:rPr>
              <a:t>) </a:t>
            </a:r>
            <a:endParaRPr lang="en-US" altLang="en-US" sz="1600" dirty="0" smtClean="0">
              <a:solidFill>
                <a:srgbClr val="0000FF"/>
              </a:solidFill>
              <a:latin typeface="Lucida Console" panose="020B0609040504020204" pitchFamily="49" charset="0"/>
            </a:endParaRPr>
          </a:p>
          <a:p>
            <a:pPr marL="0" lvl="0" indent="0">
              <a:buNone/>
            </a:pPr>
            <a:r>
              <a:rPr lang="en-US" altLang="en-US" sz="1600" dirty="0" smtClean="0">
                <a:solidFill>
                  <a:srgbClr val="0000FF"/>
                </a:solidFill>
                <a:latin typeface="Lucida Console" panose="020B0609040504020204" pitchFamily="49" charset="0"/>
              </a:rPr>
              <a:t>&gt; </a:t>
            </a:r>
            <a:r>
              <a:rPr lang="en-US" altLang="en-US" sz="1600" dirty="0" err="1" smtClean="0">
                <a:solidFill>
                  <a:srgbClr val="0000FF"/>
                </a:solidFill>
                <a:latin typeface="Lucida Console" panose="020B0609040504020204" pitchFamily="49" charset="0"/>
              </a:rPr>
              <a:t>predict.tree</a:t>
            </a:r>
            <a:r>
              <a:rPr lang="en-US" altLang="en-US" sz="1600" dirty="0" smtClean="0">
                <a:solidFill>
                  <a:srgbClr val="0000FF"/>
                </a:solidFill>
                <a:latin typeface="Lucida Console" panose="020B0609040504020204" pitchFamily="49" charset="0"/>
              </a:rPr>
              <a:t> </a:t>
            </a:r>
            <a:r>
              <a:rPr lang="en-US" altLang="en-US" sz="1600" dirty="0">
                <a:solidFill>
                  <a:srgbClr val="0000FF"/>
                </a:solidFill>
                <a:latin typeface="Lucida Console" panose="020B0609040504020204" pitchFamily="49" charset="0"/>
              </a:rPr>
              <a:t>&lt;- predict(</a:t>
            </a:r>
            <a:r>
              <a:rPr lang="en-US" altLang="en-US" sz="1600" dirty="0" err="1">
                <a:solidFill>
                  <a:srgbClr val="0000FF"/>
                </a:solidFill>
                <a:latin typeface="Lucida Console" panose="020B0609040504020204" pitchFamily="49" charset="0"/>
              </a:rPr>
              <a:t>rpart.tree,newdata</a:t>
            </a:r>
            <a:r>
              <a:rPr lang="en-US" altLang="en-US" sz="1600" dirty="0">
                <a:solidFill>
                  <a:srgbClr val="0000FF"/>
                </a:solidFill>
                <a:latin typeface="Lucida Console" panose="020B0609040504020204" pitchFamily="49" charset="0"/>
              </a:rPr>
              <a:t> = </a:t>
            </a:r>
            <a:r>
              <a:rPr lang="en-US" altLang="en-US" sz="1600" dirty="0" err="1">
                <a:solidFill>
                  <a:srgbClr val="0000FF"/>
                </a:solidFill>
                <a:latin typeface="Lucida Console" panose="020B0609040504020204" pitchFamily="49" charset="0"/>
              </a:rPr>
              <a:t>Marriage_training</a:t>
            </a:r>
            <a:r>
              <a:rPr lang="en-US" altLang="en-US" sz="1600" dirty="0">
                <a:solidFill>
                  <a:srgbClr val="0000FF"/>
                </a:solidFill>
                <a:latin typeface="Lucida Console" panose="020B0609040504020204" pitchFamily="49" charset="0"/>
              </a:rPr>
              <a:t>, type = "class") </a:t>
            </a:r>
            <a:endParaRPr lang="en-US" altLang="en-US" sz="1600" dirty="0" smtClean="0">
              <a:solidFill>
                <a:srgbClr val="0000FF"/>
              </a:solidFill>
              <a:latin typeface="Lucida Console" panose="020B0609040504020204" pitchFamily="49" charset="0"/>
            </a:endParaRPr>
          </a:p>
          <a:p>
            <a:pPr marL="0" lvl="0" indent="0">
              <a:buNone/>
            </a:pPr>
            <a:r>
              <a:rPr lang="en-US" altLang="en-US" sz="1600" dirty="0" smtClean="0">
                <a:solidFill>
                  <a:srgbClr val="0000FF"/>
                </a:solidFill>
                <a:latin typeface="Lucida Console" panose="020B0609040504020204" pitchFamily="49" charset="0"/>
              </a:rPr>
              <a:t>&gt; </a:t>
            </a:r>
            <a:r>
              <a:rPr lang="en-US" altLang="en-US" sz="1600" dirty="0" err="1" smtClean="0">
                <a:solidFill>
                  <a:srgbClr val="0000FF"/>
                </a:solidFill>
                <a:latin typeface="Lucida Console" panose="020B0609040504020204" pitchFamily="49" charset="0"/>
              </a:rPr>
              <a:t>eroor</a:t>
            </a:r>
            <a:r>
              <a:rPr lang="en-US" altLang="en-US" sz="1600" dirty="0" smtClean="0">
                <a:solidFill>
                  <a:srgbClr val="0000FF"/>
                </a:solidFill>
                <a:latin typeface="Lucida Console" panose="020B0609040504020204" pitchFamily="49" charset="0"/>
              </a:rPr>
              <a:t> </a:t>
            </a:r>
            <a:r>
              <a:rPr lang="en-US" altLang="en-US" sz="1600" dirty="0">
                <a:solidFill>
                  <a:srgbClr val="0000FF"/>
                </a:solidFill>
                <a:latin typeface="Lucida Console" panose="020B0609040504020204" pitchFamily="49" charset="0"/>
              </a:rPr>
              <a:t>&lt;- </a:t>
            </a:r>
            <a:r>
              <a:rPr lang="en-US" altLang="en-US" sz="1600" dirty="0" err="1">
                <a:solidFill>
                  <a:srgbClr val="0000FF"/>
                </a:solidFill>
                <a:latin typeface="Lucida Console" panose="020B0609040504020204" pitchFamily="49" charset="0"/>
              </a:rPr>
              <a:t>Marriage_training$STATUS</a:t>
            </a:r>
            <a:r>
              <a:rPr lang="en-US" altLang="en-US" sz="1600" dirty="0">
                <a:solidFill>
                  <a:srgbClr val="0000FF"/>
                </a:solidFill>
                <a:latin typeface="Lucida Console" panose="020B0609040504020204" pitchFamily="49" charset="0"/>
              </a:rPr>
              <a:t> </a:t>
            </a:r>
            <a:endParaRPr lang="en-US" altLang="en-US" sz="1600" dirty="0" smtClean="0">
              <a:solidFill>
                <a:srgbClr val="0000FF"/>
              </a:solidFill>
              <a:latin typeface="Lucida Console" panose="020B0609040504020204" pitchFamily="49" charset="0"/>
            </a:endParaRPr>
          </a:p>
          <a:p>
            <a:pPr marL="0" lvl="0" indent="0">
              <a:buNone/>
            </a:pPr>
            <a:r>
              <a:rPr lang="en-US" altLang="en-US" sz="1600" dirty="0" smtClean="0">
                <a:solidFill>
                  <a:srgbClr val="0000FF"/>
                </a:solidFill>
                <a:latin typeface="Lucida Console" panose="020B0609040504020204" pitchFamily="49" charset="0"/>
              </a:rPr>
              <a:t>&gt; </a:t>
            </a:r>
            <a:r>
              <a:rPr lang="en-US" altLang="en-US" sz="1600" dirty="0" err="1" smtClean="0">
                <a:solidFill>
                  <a:srgbClr val="0000FF"/>
                </a:solidFill>
                <a:latin typeface="Lucida Console" panose="020B0609040504020204" pitchFamily="49" charset="0"/>
              </a:rPr>
              <a:t>error.tree</a:t>
            </a:r>
            <a:r>
              <a:rPr lang="en-US" altLang="en-US" sz="1600" dirty="0" smtClean="0">
                <a:solidFill>
                  <a:srgbClr val="0000FF"/>
                </a:solidFill>
                <a:latin typeface="Lucida Console" panose="020B0609040504020204" pitchFamily="49" charset="0"/>
              </a:rPr>
              <a:t> </a:t>
            </a:r>
            <a:r>
              <a:rPr lang="en-US" altLang="en-US" sz="1600" dirty="0">
                <a:solidFill>
                  <a:srgbClr val="0000FF"/>
                </a:solidFill>
                <a:latin typeface="Lucida Console" panose="020B0609040504020204" pitchFamily="49" charset="0"/>
              </a:rPr>
              <a:t>&lt;- mean(</a:t>
            </a:r>
            <a:r>
              <a:rPr lang="en-US" altLang="en-US" sz="1600" dirty="0" err="1">
                <a:solidFill>
                  <a:srgbClr val="0000FF"/>
                </a:solidFill>
                <a:latin typeface="Lucida Console" panose="020B0609040504020204" pitchFamily="49" charset="0"/>
              </a:rPr>
              <a:t>predict.tree</a:t>
            </a:r>
            <a:r>
              <a:rPr lang="en-US" altLang="en-US" sz="1600" dirty="0">
                <a:solidFill>
                  <a:srgbClr val="0000FF"/>
                </a:solidFill>
                <a:latin typeface="Lucida Console" panose="020B0609040504020204" pitchFamily="49" charset="0"/>
              </a:rPr>
              <a:t> != </a:t>
            </a:r>
            <a:r>
              <a:rPr lang="en-US" altLang="en-US" sz="1600" dirty="0" err="1">
                <a:solidFill>
                  <a:srgbClr val="0000FF"/>
                </a:solidFill>
                <a:latin typeface="Lucida Console" panose="020B0609040504020204" pitchFamily="49" charset="0"/>
              </a:rPr>
              <a:t>eroor</a:t>
            </a:r>
            <a:r>
              <a:rPr lang="en-US" altLang="en-US" sz="1600" dirty="0">
                <a:solidFill>
                  <a:srgbClr val="0000FF"/>
                </a:solidFill>
                <a:latin typeface="Lucida Console" panose="020B0609040504020204" pitchFamily="49" charset="0"/>
              </a:rPr>
              <a:t>) </a:t>
            </a:r>
            <a:r>
              <a:rPr lang="en-US" altLang="en-US" sz="1600" dirty="0" smtClean="0">
                <a:solidFill>
                  <a:srgbClr val="0000FF"/>
                </a:solidFill>
                <a:latin typeface="Lucida Console" panose="020B0609040504020204" pitchFamily="49" charset="0"/>
              </a:rPr>
              <a:t> </a:t>
            </a:r>
          </a:p>
          <a:p>
            <a:pPr marL="0" lvl="0" indent="0">
              <a:buNone/>
            </a:pPr>
            <a:r>
              <a:rPr lang="en-US" altLang="en-US" sz="1600" dirty="0" smtClean="0">
                <a:solidFill>
                  <a:srgbClr val="0000FF"/>
                </a:solidFill>
                <a:latin typeface="Lucida Console" panose="020B0609040504020204" pitchFamily="49" charset="0"/>
              </a:rPr>
              <a:t>&gt; </a:t>
            </a:r>
            <a:r>
              <a:rPr lang="en-US" altLang="en-US" sz="1600" dirty="0" err="1" smtClean="0">
                <a:solidFill>
                  <a:srgbClr val="0000FF"/>
                </a:solidFill>
                <a:latin typeface="Lucida Console" panose="020B0609040504020204" pitchFamily="49" charset="0"/>
              </a:rPr>
              <a:t>error.tree</a:t>
            </a:r>
            <a:r>
              <a:rPr lang="en-US" altLang="en-US" sz="1600" dirty="0" smtClean="0">
                <a:solidFill>
                  <a:srgbClr val="0000FF"/>
                </a:solidFill>
                <a:latin typeface="Lucida Console" panose="020B0609040504020204" pitchFamily="49" charset="0"/>
              </a:rPr>
              <a:t> </a:t>
            </a:r>
          </a:p>
          <a:p>
            <a:pPr marL="0" lvl="0" indent="0">
              <a:buNone/>
            </a:pPr>
            <a:r>
              <a:rPr lang="en-US" altLang="en-US" sz="1600" dirty="0" smtClean="0">
                <a:solidFill>
                  <a:srgbClr val="000000"/>
                </a:solidFill>
                <a:latin typeface="Lucida Console" panose="020B0609040504020204" pitchFamily="49" charset="0"/>
              </a:rPr>
              <a:t>[</a:t>
            </a:r>
            <a:r>
              <a:rPr lang="en-US" altLang="en-US" sz="1600" dirty="0">
                <a:solidFill>
                  <a:srgbClr val="000000"/>
                </a:solidFill>
                <a:latin typeface="Lucida Console" panose="020B0609040504020204" pitchFamily="49" charset="0"/>
              </a:rPr>
              <a:t>1] 0.04933333</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US" dirty="0" smtClean="0"/>
          </a:p>
          <a:p>
            <a:pPr marL="0" indent="0">
              <a:buNone/>
            </a:pPr>
            <a:r>
              <a:rPr lang="en-US" dirty="0" smtClean="0"/>
              <a:t>Analysis?  Oh yeah.  Lets move onto </a:t>
            </a:r>
            <a:r>
              <a:rPr lang="en-US" dirty="0" err="1" smtClean="0"/>
              <a:t>CrossValidation</a:t>
            </a:r>
            <a:r>
              <a:rPr lang="en-US" dirty="0" smtClean="0"/>
              <a:t> now</a:t>
            </a:r>
            <a:endParaRPr lang="en-US" dirty="0"/>
          </a:p>
        </p:txBody>
      </p:sp>
    </p:spTree>
    <p:extLst>
      <p:ext uri="{BB962C8B-B14F-4D97-AF65-F5344CB8AC3E}">
        <p14:creationId xmlns:p14="http://schemas.microsoft.com/office/powerpoint/2010/main" val="2241220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732</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Lucida Console</vt:lpstr>
      <vt:lpstr>Office Theme</vt:lpstr>
      <vt:lpstr>Healthy Marriage Tips?</vt:lpstr>
      <vt:lpstr>First thing I noticed…</vt:lpstr>
      <vt:lpstr>Married Couples</vt:lpstr>
      <vt:lpstr>Digging a bit deeper</vt:lpstr>
      <vt:lpstr>So I tried to find the uncorrelated variables…</vt:lpstr>
      <vt:lpstr>Cont…</vt:lpstr>
      <vt:lpstr>R tree:</vt:lpstr>
      <vt:lpstr>Weird Findings?</vt:lpstr>
      <vt:lpstr>Lets see if this new column helps:</vt:lpstr>
      <vt:lpstr>Cross Validation, before actual submitting:</vt:lpstr>
      <vt:lpstr>And now we submit:</vt:lpstr>
    </vt:vector>
  </TitlesOfParts>
  <Company>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Marriage Tips?</dc:title>
  <dc:creator>gbd20</dc:creator>
  <cp:lastModifiedBy>gbd20</cp:lastModifiedBy>
  <cp:revision>8</cp:revision>
  <dcterms:created xsi:type="dcterms:W3CDTF">2017-04-20T02:37:31Z</dcterms:created>
  <dcterms:modified xsi:type="dcterms:W3CDTF">2017-04-20T06:20:02Z</dcterms:modified>
</cp:coreProperties>
</file>