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59" r:id="rId7"/>
    <p:sldId id="269" r:id="rId8"/>
    <p:sldId id="260" r:id="rId9"/>
    <p:sldId id="261" r:id="rId10"/>
    <p:sldId id="262" r:id="rId11"/>
    <p:sldId id="263" r:id="rId12"/>
    <p:sldId id="265" r:id="rId13"/>
    <p:sldId id="264" r:id="rId14"/>
    <p:sldId id="266"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7" d="100"/>
          <a:sy n="37" d="100"/>
        </p:scale>
        <p:origin x="94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BC36B1-472A-41DE-9523-917C7E84D9B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7BE2-096A-4BB0-BFF6-62ED69F3926F}" type="slidenum">
              <a:rPr lang="en-US" smtClean="0"/>
              <a:t>‹#›</a:t>
            </a:fld>
            <a:endParaRPr lang="en-US"/>
          </a:p>
        </p:txBody>
      </p:sp>
    </p:spTree>
    <p:extLst>
      <p:ext uri="{BB962C8B-B14F-4D97-AF65-F5344CB8AC3E}">
        <p14:creationId xmlns:p14="http://schemas.microsoft.com/office/powerpoint/2010/main" val="21282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BC36B1-472A-41DE-9523-917C7E84D9B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7BE2-096A-4BB0-BFF6-62ED69F3926F}" type="slidenum">
              <a:rPr lang="en-US" smtClean="0"/>
              <a:t>‹#›</a:t>
            </a:fld>
            <a:endParaRPr lang="en-US"/>
          </a:p>
        </p:txBody>
      </p:sp>
    </p:spTree>
    <p:extLst>
      <p:ext uri="{BB962C8B-B14F-4D97-AF65-F5344CB8AC3E}">
        <p14:creationId xmlns:p14="http://schemas.microsoft.com/office/powerpoint/2010/main" val="657253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BC36B1-472A-41DE-9523-917C7E84D9B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7BE2-096A-4BB0-BFF6-62ED69F3926F}" type="slidenum">
              <a:rPr lang="en-US" smtClean="0"/>
              <a:t>‹#›</a:t>
            </a:fld>
            <a:endParaRPr lang="en-US"/>
          </a:p>
        </p:txBody>
      </p:sp>
    </p:spTree>
    <p:extLst>
      <p:ext uri="{BB962C8B-B14F-4D97-AF65-F5344CB8AC3E}">
        <p14:creationId xmlns:p14="http://schemas.microsoft.com/office/powerpoint/2010/main" val="75512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BC36B1-472A-41DE-9523-917C7E84D9B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7BE2-096A-4BB0-BFF6-62ED69F3926F}" type="slidenum">
              <a:rPr lang="en-US" smtClean="0"/>
              <a:t>‹#›</a:t>
            </a:fld>
            <a:endParaRPr lang="en-US"/>
          </a:p>
        </p:txBody>
      </p:sp>
    </p:spTree>
    <p:extLst>
      <p:ext uri="{BB962C8B-B14F-4D97-AF65-F5344CB8AC3E}">
        <p14:creationId xmlns:p14="http://schemas.microsoft.com/office/powerpoint/2010/main" val="5401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BC36B1-472A-41DE-9523-917C7E84D9B5}" type="datetimeFigureOut">
              <a:rPr lang="en-US" smtClean="0"/>
              <a:t>3/12/2018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7BE2-096A-4BB0-BFF6-62ED69F3926F}" type="slidenum">
              <a:rPr lang="en-US" smtClean="0"/>
              <a:t>‹#›</a:t>
            </a:fld>
            <a:endParaRPr lang="en-US"/>
          </a:p>
        </p:txBody>
      </p:sp>
    </p:spTree>
    <p:extLst>
      <p:ext uri="{BB962C8B-B14F-4D97-AF65-F5344CB8AC3E}">
        <p14:creationId xmlns:p14="http://schemas.microsoft.com/office/powerpoint/2010/main" val="3094844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BC36B1-472A-41DE-9523-917C7E84D9B5}"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77BE2-096A-4BB0-BFF6-62ED69F3926F}" type="slidenum">
              <a:rPr lang="en-US" smtClean="0"/>
              <a:t>‹#›</a:t>
            </a:fld>
            <a:endParaRPr lang="en-US"/>
          </a:p>
        </p:txBody>
      </p:sp>
    </p:spTree>
    <p:extLst>
      <p:ext uri="{BB962C8B-B14F-4D97-AF65-F5344CB8AC3E}">
        <p14:creationId xmlns:p14="http://schemas.microsoft.com/office/powerpoint/2010/main" val="251319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BC36B1-472A-41DE-9523-917C7E84D9B5}" type="datetimeFigureOut">
              <a:rPr lang="en-US" smtClean="0"/>
              <a:t>3/12/2018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77BE2-096A-4BB0-BFF6-62ED69F3926F}" type="slidenum">
              <a:rPr lang="en-US" smtClean="0"/>
              <a:t>‹#›</a:t>
            </a:fld>
            <a:endParaRPr lang="en-US"/>
          </a:p>
        </p:txBody>
      </p:sp>
    </p:spTree>
    <p:extLst>
      <p:ext uri="{BB962C8B-B14F-4D97-AF65-F5344CB8AC3E}">
        <p14:creationId xmlns:p14="http://schemas.microsoft.com/office/powerpoint/2010/main" val="53200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BC36B1-472A-41DE-9523-917C7E84D9B5}" type="datetimeFigureOut">
              <a:rPr lang="en-US" smtClean="0"/>
              <a:t>3/12/2018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77BE2-096A-4BB0-BFF6-62ED69F3926F}" type="slidenum">
              <a:rPr lang="en-US" smtClean="0"/>
              <a:t>‹#›</a:t>
            </a:fld>
            <a:endParaRPr lang="en-US"/>
          </a:p>
        </p:txBody>
      </p:sp>
    </p:spTree>
    <p:extLst>
      <p:ext uri="{BB962C8B-B14F-4D97-AF65-F5344CB8AC3E}">
        <p14:creationId xmlns:p14="http://schemas.microsoft.com/office/powerpoint/2010/main" val="374309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C36B1-472A-41DE-9523-917C7E84D9B5}" type="datetimeFigureOut">
              <a:rPr lang="en-US" smtClean="0"/>
              <a:t>3/12/2018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77BE2-096A-4BB0-BFF6-62ED69F3926F}" type="slidenum">
              <a:rPr lang="en-US" smtClean="0"/>
              <a:t>‹#›</a:t>
            </a:fld>
            <a:endParaRPr lang="en-US"/>
          </a:p>
        </p:txBody>
      </p:sp>
    </p:spTree>
    <p:extLst>
      <p:ext uri="{BB962C8B-B14F-4D97-AF65-F5344CB8AC3E}">
        <p14:creationId xmlns:p14="http://schemas.microsoft.com/office/powerpoint/2010/main" val="325537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BC36B1-472A-41DE-9523-917C7E84D9B5}"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77BE2-096A-4BB0-BFF6-62ED69F3926F}" type="slidenum">
              <a:rPr lang="en-US" smtClean="0"/>
              <a:t>‹#›</a:t>
            </a:fld>
            <a:endParaRPr lang="en-US"/>
          </a:p>
        </p:txBody>
      </p:sp>
    </p:spTree>
    <p:extLst>
      <p:ext uri="{BB962C8B-B14F-4D97-AF65-F5344CB8AC3E}">
        <p14:creationId xmlns:p14="http://schemas.microsoft.com/office/powerpoint/2010/main" val="819186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BC36B1-472A-41DE-9523-917C7E84D9B5}" type="datetimeFigureOut">
              <a:rPr lang="en-US" smtClean="0"/>
              <a:t>3/12/2018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77BE2-096A-4BB0-BFF6-62ED69F3926F}" type="slidenum">
              <a:rPr lang="en-US" smtClean="0"/>
              <a:t>‹#›</a:t>
            </a:fld>
            <a:endParaRPr lang="en-US"/>
          </a:p>
        </p:txBody>
      </p:sp>
    </p:spTree>
    <p:extLst>
      <p:ext uri="{BB962C8B-B14F-4D97-AF65-F5344CB8AC3E}">
        <p14:creationId xmlns:p14="http://schemas.microsoft.com/office/powerpoint/2010/main" val="4032174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C36B1-472A-41DE-9523-917C7E84D9B5}" type="datetimeFigureOut">
              <a:rPr lang="en-US" smtClean="0"/>
              <a:t>3/12/2018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77BE2-096A-4BB0-BFF6-62ED69F3926F}" type="slidenum">
              <a:rPr lang="en-US" smtClean="0"/>
              <a:t>‹#›</a:t>
            </a:fld>
            <a:endParaRPr lang="en-US"/>
          </a:p>
        </p:txBody>
      </p:sp>
    </p:spTree>
    <p:extLst>
      <p:ext uri="{BB962C8B-B14F-4D97-AF65-F5344CB8AC3E}">
        <p14:creationId xmlns:p14="http://schemas.microsoft.com/office/powerpoint/2010/main" val="4057676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Oh no. </a:t>
            </a:r>
          </a:p>
        </p:txBody>
      </p:sp>
      <p:sp>
        <p:nvSpPr>
          <p:cNvPr id="3" name="Subtitle 2"/>
          <p:cNvSpPr>
            <a:spLocks noGrp="1"/>
          </p:cNvSpPr>
          <p:nvPr>
            <p:ph type="subTitle" idx="1"/>
          </p:nvPr>
        </p:nvSpPr>
        <p:spPr/>
        <p:txBody>
          <a:bodyPr/>
          <a:lstStyle/>
          <a:p>
            <a:r>
              <a:rPr lang="en-US" dirty="0"/>
              <a:t>George Ding</a:t>
            </a:r>
          </a:p>
        </p:txBody>
      </p:sp>
    </p:spTree>
    <p:extLst>
      <p:ext uri="{BB962C8B-B14F-4D97-AF65-F5344CB8AC3E}">
        <p14:creationId xmlns:p14="http://schemas.microsoft.com/office/powerpoint/2010/main" val="4218487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479666" y="0"/>
            <a:ext cx="9008896" cy="6756672"/>
          </a:xfrm>
          <a:prstGeom prst="rect">
            <a:avLst/>
          </a:prstGeom>
        </p:spPr>
      </p:pic>
    </p:spTree>
    <p:extLst>
      <p:ext uri="{BB962C8B-B14F-4D97-AF65-F5344CB8AC3E}">
        <p14:creationId xmlns:p14="http://schemas.microsoft.com/office/powerpoint/2010/main" val="378866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Analysis</a:t>
            </a:r>
          </a:p>
        </p:txBody>
      </p:sp>
      <p:sp>
        <p:nvSpPr>
          <p:cNvPr id="3" name="Content Placeholder 2"/>
          <p:cNvSpPr>
            <a:spLocks noGrp="1"/>
          </p:cNvSpPr>
          <p:nvPr>
            <p:ph idx="1"/>
          </p:nvPr>
        </p:nvSpPr>
        <p:spPr>
          <a:xfrm>
            <a:off x="838200" y="1825625"/>
            <a:ext cx="5063836" cy="4351338"/>
          </a:xfrm>
        </p:spPr>
        <p:txBody>
          <a:bodyPr>
            <a:normAutofit fontScale="92500" lnSpcReduction="10000"/>
          </a:bodyPr>
          <a:lstStyle/>
          <a:p>
            <a:r>
              <a:rPr lang="en-US" dirty="0"/>
              <a:t>By analyzing this graph, we can see that there is still some predicted numbers that can still be zero.</a:t>
            </a:r>
          </a:p>
          <a:p>
            <a:r>
              <a:rPr lang="en-US" dirty="0"/>
              <a:t>Analyzing the actual data, the lowest number before hitting the high outlier is 8.</a:t>
            </a:r>
          </a:p>
          <a:p>
            <a:r>
              <a:rPr lang="en-US" dirty="0"/>
              <a:t>Therefore,</a:t>
            </a:r>
          </a:p>
          <a:p>
            <a:pPr marL="0" indent="0">
              <a:buNone/>
            </a:pPr>
            <a:r>
              <a:rPr lang="en-US" dirty="0"/>
              <a:t>Code:</a:t>
            </a:r>
          </a:p>
          <a:p>
            <a:pPr>
              <a:buFont typeface="Wingdings" panose="05000000000000000000" pitchFamily="2" charset="2"/>
              <a:buChar char="Ø"/>
            </a:pPr>
            <a:r>
              <a:rPr lang="en-US" sz="2200" dirty="0"/>
              <a:t>googles.1$PREDICTED[googles.1$PREDICTED &lt; 8] = 0</a:t>
            </a:r>
            <a:endParaRPr lang="en-US" sz="2200" b="0" dirty="0">
              <a:effectLst/>
            </a:endParaRP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6843972" y="1343803"/>
            <a:ext cx="3790950" cy="4486275"/>
          </a:xfrm>
          <a:prstGeom prst="rect">
            <a:avLst/>
          </a:prstGeom>
        </p:spPr>
      </p:pic>
    </p:spTree>
    <p:extLst>
      <p:ext uri="{BB962C8B-B14F-4D97-AF65-F5344CB8AC3E}">
        <p14:creationId xmlns:p14="http://schemas.microsoft.com/office/powerpoint/2010/main" val="1729935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MSE on our first?</a:t>
            </a:r>
          </a:p>
        </p:txBody>
      </p:sp>
      <p:sp>
        <p:nvSpPr>
          <p:cNvPr id="3" name="Content Placeholder 2"/>
          <p:cNvSpPr>
            <a:spLocks noGrp="1"/>
          </p:cNvSpPr>
          <p:nvPr>
            <p:ph idx="1"/>
          </p:nvPr>
        </p:nvSpPr>
        <p:spPr/>
        <p:txBody>
          <a:bodyPr/>
          <a:lstStyle/>
          <a:p>
            <a:pPr marL="0" indent="0">
              <a:buNone/>
            </a:pPr>
            <a:r>
              <a:rPr lang="en-US" dirty="0"/>
              <a:t>Code:</a:t>
            </a:r>
          </a:p>
          <a:p>
            <a:pPr>
              <a:buFont typeface="Wingdings" panose="05000000000000000000" pitchFamily="2" charset="2"/>
              <a:buChar char="Ø"/>
            </a:pPr>
            <a:r>
              <a:rPr lang="en-US" altLang="en-US" sz="2400" dirty="0"/>
              <a:t>mean((googles.1$PREDICTED-googles.1$Revenue)^2) </a:t>
            </a:r>
          </a:p>
          <a:p>
            <a:pPr>
              <a:buFont typeface="Wingdings" panose="05000000000000000000" pitchFamily="2" charset="2"/>
              <a:buChar char="Ø"/>
            </a:pPr>
            <a:r>
              <a:rPr lang="en-US" altLang="en-US" sz="2400" dirty="0"/>
              <a:t>[1] 0.8440999</a:t>
            </a:r>
            <a:endParaRPr kumimoji="0" lang="en-US" altLang="en-US" sz="2400" b="0" i="0" u="none" strike="noStrike" cap="none" normalizeH="0" baseline="0" dirty="0">
              <a:ln>
                <a:noFill/>
              </a:ln>
              <a:effectLst/>
            </a:endParaRPr>
          </a:p>
          <a:p>
            <a:pPr marL="0" indent="0">
              <a:buNone/>
            </a:pPr>
            <a:endParaRPr lang="en-US" dirty="0"/>
          </a:p>
          <a:p>
            <a:pPr marL="0" indent="0">
              <a:buNone/>
            </a:pPr>
            <a:r>
              <a:rPr lang="en-US" dirty="0"/>
              <a:t>Analysis?  Much better.</a:t>
            </a:r>
          </a:p>
        </p:txBody>
      </p:sp>
    </p:spTree>
    <p:extLst>
      <p:ext uri="{BB962C8B-B14F-4D97-AF65-F5344CB8AC3E}">
        <p14:creationId xmlns:p14="http://schemas.microsoft.com/office/powerpoint/2010/main" val="249774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this doesn’t work with every graph</a:t>
            </a:r>
          </a:p>
        </p:txBody>
      </p:sp>
      <p:sp>
        <p:nvSpPr>
          <p:cNvPr id="3" name="Content Placeholder 2"/>
          <p:cNvSpPr>
            <a:spLocks noGrp="1"/>
          </p:cNvSpPr>
          <p:nvPr>
            <p:ph idx="1"/>
          </p:nvPr>
        </p:nvSpPr>
        <p:spPr/>
        <p:txBody>
          <a:bodyPr>
            <a:normAutofit fontScale="92500" lnSpcReduction="20000"/>
          </a:bodyPr>
          <a:lstStyle/>
          <a:p>
            <a:r>
              <a:rPr lang="en-US" dirty="0"/>
              <a:t>I only applied this to a certain amount of graphs, because as we remove the differences in these, the actual predictions with revenue &gt; 0, and predicted &lt; 8 , will now lose out on accuracy.  I only do this to some graphs that have more numbers on predicted &gt; (some number) such that it will give me a higher accuracy. </a:t>
            </a:r>
          </a:p>
          <a:p>
            <a:r>
              <a:rPr lang="en-US" dirty="0"/>
              <a:t>So, instead, lets </a:t>
            </a:r>
            <a:r>
              <a:rPr lang="en-US" dirty="0" err="1"/>
              <a:t>rbind</a:t>
            </a:r>
            <a:r>
              <a:rPr lang="en-US" dirty="0"/>
              <a:t> for </a:t>
            </a:r>
            <a:r>
              <a:rPr lang="en-US" dirty="0" err="1"/>
              <a:t>googlesearch</a:t>
            </a:r>
            <a:r>
              <a:rPr lang="en-US" dirty="0"/>
              <a:t> and see our analysis:</a:t>
            </a:r>
          </a:p>
          <a:p>
            <a:pPr marL="0" indent="0">
              <a:buNone/>
            </a:pPr>
            <a:r>
              <a:rPr lang="en-US" dirty="0"/>
              <a:t>Code:</a:t>
            </a:r>
          </a:p>
          <a:p>
            <a:pPr>
              <a:buFont typeface="Wingdings" panose="05000000000000000000" pitchFamily="2" charset="2"/>
              <a:buChar char="Ø"/>
            </a:pPr>
            <a:r>
              <a:rPr lang="en-US" altLang="en-US" sz="2200" dirty="0"/>
              <a:t>final.gs &lt;- </a:t>
            </a:r>
            <a:r>
              <a:rPr lang="en-US" altLang="en-US" sz="2200" dirty="0" err="1"/>
              <a:t>rbind</a:t>
            </a:r>
            <a:r>
              <a:rPr lang="en-US" altLang="en-US" sz="2200" dirty="0"/>
              <a:t>(googles.1,googles.2,googles.3,googles.4,googles.5,googles.6,googles.7,googles.8,googles.9,googles.10,googles.11,googles.12,googles.13,googles.14,googles.15,googles.16,googles.17,googles.18,googles.19,googles.20,googles.21) </a:t>
            </a:r>
          </a:p>
          <a:p>
            <a:pPr>
              <a:buFont typeface="Wingdings" panose="05000000000000000000" pitchFamily="2" charset="2"/>
              <a:buChar char="Ø"/>
            </a:pPr>
            <a:r>
              <a:rPr lang="en-US" altLang="en-US" sz="2200" dirty="0"/>
              <a:t>mean((</a:t>
            </a:r>
            <a:r>
              <a:rPr lang="en-US" altLang="en-US" sz="2200" dirty="0" err="1"/>
              <a:t>final.gs$PREDICTED-final.gs$Revenue</a:t>
            </a:r>
            <a:r>
              <a:rPr lang="en-US" altLang="en-US" sz="2200" dirty="0"/>
              <a:t>)^2) </a:t>
            </a:r>
          </a:p>
          <a:p>
            <a:pPr>
              <a:buFont typeface="Wingdings" panose="05000000000000000000" pitchFamily="2" charset="2"/>
              <a:buChar char="Ø"/>
            </a:pPr>
            <a:r>
              <a:rPr lang="en-US" altLang="en-US" sz="2200" dirty="0"/>
              <a:t>[1] 0.8396814</a:t>
            </a:r>
            <a:endParaRPr kumimoji="0" lang="en-US" altLang="en-US" sz="2200" b="0" i="0" u="none" strike="noStrike" cap="none" normalizeH="0" baseline="0" dirty="0">
              <a:ln>
                <a:noFill/>
              </a:ln>
              <a:effectLst/>
            </a:endParaRPr>
          </a:p>
          <a:p>
            <a:pPr marL="0" indent="0">
              <a:buNone/>
            </a:pPr>
            <a:endParaRPr lang="en-US" dirty="0"/>
          </a:p>
          <a:p>
            <a:endParaRPr lang="en-US"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5999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for </a:t>
            </a:r>
            <a:r>
              <a:rPr lang="en-US" dirty="0" err="1"/>
              <a:t>DirectLink</a:t>
            </a:r>
            <a:r>
              <a:rPr lang="en-US" dirty="0"/>
              <a:t>…</a:t>
            </a:r>
          </a:p>
        </p:txBody>
      </p:sp>
      <p:sp>
        <p:nvSpPr>
          <p:cNvPr id="3" name="Content Placeholder 2"/>
          <p:cNvSpPr>
            <a:spLocks noGrp="1"/>
          </p:cNvSpPr>
          <p:nvPr>
            <p:ph idx="1"/>
          </p:nvPr>
        </p:nvSpPr>
        <p:spPr/>
        <p:txBody>
          <a:bodyPr/>
          <a:lstStyle/>
          <a:p>
            <a:r>
              <a:rPr lang="en-US" dirty="0"/>
              <a:t>As I redone my entire process for </a:t>
            </a:r>
            <a:r>
              <a:rPr lang="en-US" dirty="0" err="1"/>
              <a:t>DirectLink</a:t>
            </a:r>
            <a:r>
              <a:rPr lang="en-US" dirty="0"/>
              <a:t>, I got a MSE of:</a:t>
            </a:r>
          </a:p>
          <a:p>
            <a:pPr>
              <a:buFont typeface="Wingdings" panose="05000000000000000000" pitchFamily="2" charset="2"/>
              <a:buChar char="Ø"/>
            </a:pPr>
            <a:r>
              <a:rPr lang="en-US" dirty="0"/>
              <a:t>[1]</a:t>
            </a:r>
            <a:r>
              <a:rPr lang="en-US" altLang="en-US" dirty="0">
                <a:solidFill>
                  <a:srgbClr val="000000"/>
                </a:solidFill>
              </a:rPr>
              <a:t> 170.3976 (Higher than our earlier prediction model)</a:t>
            </a:r>
            <a:endParaRPr kumimoji="0" lang="en-US" altLang="en-US" sz="5400" b="0" i="0" u="none" strike="noStrike" cap="none" normalizeH="0" baseline="0" dirty="0">
              <a:ln>
                <a:noFill/>
              </a:ln>
              <a:solidFill>
                <a:schemeClr val="tx1"/>
              </a:solidFill>
              <a:effectLst/>
            </a:endParaRPr>
          </a:p>
          <a:p>
            <a:pPr marL="0" indent="0">
              <a:buNone/>
            </a:pPr>
            <a:endParaRPr lang="en-US" dirty="0"/>
          </a:p>
          <a:p>
            <a:pPr marL="0" indent="0">
              <a:buNone/>
            </a:pPr>
            <a:r>
              <a:rPr lang="en-US" dirty="0"/>
              <a:t>Thinking what I’ve done wrong, I’ve decided to return to the old code and to graph the plot for </a:t>
            </a:r>
            <a:r>
              <a:rPr lang="en-US" dirty="0" err="1"/>
              <a:t>DirectLink</a:t>
            </a:r>
            <a:r>
              <a:rPr lang="en-US" dirty="0"/>
              <a:t>:</a:t>
            </a:r>
          </a:p>
          <a:p>
            <a:pPr marL="0" indent="0">
              <a:buNone/>
            </a:pPr>
            <a:r>
              <a:rPr lang="en-US" dirty="0"/>
              <a:t>Code:</a:t>
            </a:r>
          </a:p>
          <a:p>
            <a:pPr>
              <a:buFont typeface="Wingdings" panose="05000000000000000000" pitchFamily="2" charset="2"/>
              <a:buChar char="Ø"/>
            </a:pPr>
            <a:r>
              <a:rPr lang="en-US" altLang="en-US" dirty="0"/>
              <a:t>plot(</a:t>
            </a:r>
            <a:r>
              <a:rPr lang="en-US" altLang="en-US" dirty="0" err="1"/>
              <a:t>directlink$Revenue,directlink$PREDICTED</a:t>
            </a:r>
            <a:r>
              <a:rPr lang="en-US" altLang="en-US" dirty="0"/>
              <a:t>)</a:t>
            </a:r>
            <a:endParaRPr kumimoji="0" lang="en-US" altLang="en-US" sz="5400" b="0" i="0" u="none" strike="noStrike" cap="none" normalizeH="0" baseline="0" dirty="0">
              <a:ln>
                <a:noFill/>
              </a:ln>
              <a:effectLst/>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135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11680" y="365125"/>
            <a:ext cx="7961492" cy="5971119"/>
          </a:xfrm>
          <a:prstGeom prst="rect">
            <a:avLst/>
          </a:prstGeom>
        </p:spPr>
      </p:pic>
    </p:spTree>
    <p:extLst>
      <p:ext uri="{BB962C8B-B14F-4D97-AF65-F5344CB8AC3E}">
        <p14:creationId xmlns:p14="http://schemas.microsoft.com/office/powerpoint/2010/main" val="109600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US" dirty="0"/>
              <a:t>Seeing the amount of zero’s in revenue that got high numbers in the predicted model, I’ve realized that there was very little correlation in this model.  We have data that’s like one man made a lot of money with a set of hours and activity, but then there could be many with more in both categories that would just make nothing.</a:t>
            </a:r>
          </a:p>
          <a:p>
            <a:r>
              <a:rPr lang="en-US" dirty="0"/>
              <a:t>Analysis?  Just go with the simple linear model. </a:t>
            </a:r>
          </a:p>
        </p:txBody>
      </p:sp>
    </p:spTree>
    <p:extLst>
      <p:ext uri="{BB962C8B-B14F-4D97-AF65-F5344CB8AC3E}">
        <p14:creationId xmlns:p14="http://schemas.microsoft.com/office/powerpoint/2010/main" val="3264486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Data Analytics?</a:t>
            </a:r>
          </a:p>
        </p:txBody>
      </p:sp>
      <p:sp>
        <p:nvSpPr>
          <p:cNvPr id="3" name="Content Placeholder 2"/>
          <p:cNvSpPr>
            <a:spLocks noGrp="1"/>
          </p:cNvSpPr>
          <p:nvPr>
            <p:ph idx="1"/>
          </p:nvPr>
        </p:nvSpPr>
        <p:spPr/>
        <p:txBody>
          <a:bodyPr>
            <a:normAutofit fontScale="92500" lnSpcReduction="10000"/>
          </a:bodyPr>
          <a:lstStyle/>
          <a:p>
            <a:r>
              <a:rPr lang="en-US" dirty="0"/>
              <a:t>Let’s start off with my intuition.  Revenue in websites would come from different Sources.  If you have the user come to you through a google search, or through their ads, your revenue will take a huge hit, compared to the ones that had direct link sources, since you have to pay google themselves.</a:t>
            </a:r>
          </a:p>
          <a:p>
            <a:r>
              <a:rPr lang="en-US" dirty="0"/>
              <a:t>Therefore, lets separate these by their subsets:</a:t>
            </a:r>
          </a:p>
          <a:p>
            <a:pPr marL="0" indent="0">
              <a:buNone/>
            </a:pPr>
            <a:r>
              <a:rPr lang="en-US" dirty="0"/>
              <a:t>Code:</a:t>
            </a:r>
          </a:p>
          <a:p>
            <a:pPr>
              <a:buFont typeface="Wingdings" panose="05000000000000000000" pitchFamily="2" charset="2"/>
              <a:buChar char="Ø"/>
            </a:pPr>
            <a:r>
              <a:rPr lang="en-US" sz="1500" dirty="0" err="1"/>
              <a:t>googlesearch</a:t>
            </a:r>
            <a:r>
              <a:rPr lang="en-US" sz="1500" dirty="0"/>
              <a:t> &lt;- subset(P5_train1,P5_train1$Source == "</a:t>
            </a:r>
            <a:r>
              <a:rPr lang="en-US" sz="1500" dirty="0" err="1"/>
              <a:t>GoogleSearch</a:t>
            </a:r>
            <a:r>
              <a:rPr lang="en-US" sz="1500" dirty="0"/>
              <a:t>")</a:t>
            </a:r>
            <a:endParaRPr lang="en-US" sz="1500" b="0" dirty="0">
              <a:effectLst/>
            </a:endParaRPr>
          </a:p>
          <a:p>
            <a:pPr>
              <a:buFont typeface="Wingdings" panose="05000000000000000000" pitchFamily="2" charset="2"/>
              <a:buChar char="Ø"/>
            </a:pPr>
            <a:r>
              <a:rPr lang="en-US" sz="1500" dirty="0" err="1"/>
              <a:t>directlink</a:t>
            </a:r>
            <a:r>
              <a:rPr lang="en-US" sz="1500" dirty="0"/>
              <a:t> &lt;- subset(P5_train1,P5_train1$Source == "</a:t>
            </a:r>
            <a:r>
              <a:rPr lang="en-US" sz="1500" dirty="0" err="1"/>
              <a:t>Directlink</a:t>
            </a:r>
            <a:r>
              <a:rPr lang="en-US" sz="1500" dirty="0"/>
              <a:t>")</a:t>
            </a:r>
            <a:endParaRPr lang="en-US" sz="1500" b="0" dirty="0">
              <a:effectLst/>
            </a:endParaRPr>
          </a:p>
          <a:p>
            <a:pPr>
              <a:buFont typeface="Wingdings" panose="05000000000000000000" pitchFamily="2" charset="2"/>
              <a:buChar char="Ø"/>
            </a:pPr>
            <a:r>
              <a:rPr lang="en-US" sz="1500" dirty="0" err="1"/>
              <a:t>googlead</a:t>
            </a:r>
            <a:r>
              <a:rPr lang="en-US" sz="1500" dirty="0"/>
              <a:t> &lt;- subset(P5_train1,P5_train1$Source == "</a:t>
            </a:r>
            <a:r>
              <a:rPr lang="en-US" sz="1500" dirty="0" err="1"/>
              <a:t>GoogleAdWord</a:t>
            </a:r>
            <a:r>
              <a:rPr lang="en-US" sz="1500" dirty="0"/>
              <a:t>")</a:t>
            </a:r>
            <a:endParaRPr lang="en-US" sz="1500" b="0" dirty="0">
              <a:effectLst/>
            </a:endParaRPr>
          </a:p>
          <a:p>
            <a:pPr marL="0" indent="0">
              <a:buNone/>
            </a:pPr>
            <a:br>
              <a:rPr lang="en-US" dirty="0"/>
            </a:br>
            <a:endParaRPr lang="en-US" dirty="0"/>
          </a:p>
        </p:txBody>
      </p:sp>
    </p:spTree>
    <p:extLst>
      <p:ext uri="{BB962C8B-B14F-4D97-AF65-F5344CB8AC3E}">
        <p14:creationId xmlns:p14="http://schemas.microsoft.com/office/powerpoint/2010/main" val="3977962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Glance?</a:t>
            </a:r>
          </a:p>
        </p:txBody>
      </p:sp>
      <p:sp>
        <p:nvSpPr>
          <p:cNvPr id="3" name="Content Placeholder 2"/>
          <p:cNvSpPr>
            <a:spLocks noGrp="1"/>
          </p:cNvSpPr>
          <p:nvPr>
            <p:ph idx="1"/>
          </p:nvPr>
        </p:nvSpPr>
        <p:spPr/>
        <p:txBody>
          <a:bodyPr/>
          <a:lstStyle/>
          <a:p>
            <a:r>
              <a:rPr lang="en-US" dirty="0"/>
              <a:t>This data is actually real, and exploring through all data sets, I’ve realized there is no actual mathematical pattern in getting 100 percent accuracy for real logistic numbers.  Therefore, we must use a linear model to draw a best fit line.</a:t>
            </a:r>
          </a:p>
          <a:p>
            <a:r>
              <a:rPr lang="en-US" dirty="0"/>
              <a:t>But then another question is there a straight fit line for just the entire data?</a:t>
            </a:r>
          </a:p>
          <a:p>
            <a:r>
              <a:rPr lang="en-US" dirty="0"/>
              <a:t>Let’s try it, just for fun!</a:t>
            </a:r>
          </a:p>
        </p:txBody>
      </p:sp>
    </p:spTree>
    <p:extLst>
      <p:ext uri="{BB962C8B-B14F-4D97-AF65-F5344CB8AC3E}">
        <p14:creationId xmlns:p14="http://schemas.microsoft.com/office/powerpoint/2010/main" val="100956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altLang="en-US" sz="1800" dirty="0"/>
              <a:t>lm &lt;- lm(Revenue ~ Activity + Duration, data = </a:t>
            </a:r>
            <a:r>
              <a:rPr lang="en-US" altLang="en-US" sz="1800" dirty="0" err="1"/>
              <a:t>googlead</a:t>
            </a:r>
            <a:r>
              <a:rPr lang="en-US" altLang="en-US" sz="1800" dirty="0"/>
              <a:t>) </a:t>
            </a:r>
          </a:p>
          <a:p>
            <a:pPr lvl="0">
              <a:buFont typeface="Wingdings" panose="05000000000000000000" pitchFamily="2" charset="2"/>
              <a:buChar char="Ø"/>
            </a:pPr>
            <a:r>
              <a:rPr lang="en-US" altLang="en-US" sz="1800" dirty="0"/>
              <a:t>decision &lt;- predict(lm, </a:t>
            </a:r>
            <a:r>
              <a:rPr lang="en-US" altLang="en-US" sz="1800" dirty="0" err="1"/>
              <a:t>newdata</a:t>
            </a:r>
            <a:r>
              <a:rPr lang="en-US" altLang="en-US" sz="1800" dirty="0"/>
              <a:t> = </a:t>
            </a:r>
            <a:r>
              <a:rPr lang="en-US" altLang="en-US" sz="1800" dirty="0" err="1"/>
              <a:t>googlead</a:t>
            </a:r>
            <a:r>
              <a:rPr lang="en-US" altLang="en-US" sz="1800" dirty="0"/>
              <a:t>) </a:t>
            </a:r>
          </a:p>
          <a:p>
            <a:pPr lvl="0">
              <a:buFont typeface="Wingdings" panose="05000000000000000000" pitchFamily="2" charset="2"/>
              <a:buChar char="Ø"/>
            </a:pPr>
            <a:r>
              <a:rPr lang="en-US" altLang="en-US" sz="1800" dirty="0"/>
              <a:t>mean((decision - </a:t>
            </a:r>
            <a:r>
              <a:rPr lang="en-US" altLang="en-US" sz="1800" dirty="0" err="1"/>
              <a:t>googlead$Revenue</a:t>
            </a:r>
            <a:r>
              <a:rPr lang="en-US" altLang="en-US" sz="1800" dirty="0"/>
              <a:t>)^2) </a:t>
            </a:r>
          </a:p>
          <a:p>
            <a:pPr lvl="0">
              <a:buFont typeface="Wingdings" panose="05000000000000000000" pitchFamily="2" charset="2"/>
              <a:buChar char="Ø"/>
            </a:pPr>
            <a:r>
              <a:rPr lang="en-US" altLang="en-US" sz="1800" dirty="0"/>
              <a:t>[1] 0.4912061 </a:t>
            </a:r>
          </a:p>
          <a:p>
            <a:pPr lvl="0">
              <a:buFont typeface="Wingdings" panose="05000000000000000000" pitchFamily="2" charset="2"/>
              <a:buChar char="Ø"/>
            </a:pPr>
            <a:r>
              <a:rPr lang="en-US" altLang="en-US" sz="1800" dirty="0" err="1"/>
              <a:t>googlead$PREDICTED</a:t>
            </a:r>
            <a:r>
              <a:rPr lang="en-US" altLang="en-US" sz="1800" dirty="0"/>
              <a:t> = 0 </a:t>
            </a:r>
          </a:p>
          <a:p>
            <a:pPr lvl="0">
              <a:buFont typeface="Wingdings" panose="05000000000000000000" pitchFamily="2" charset="2"/>
              <a:buChar char="Ø"/>
            </a:pPr>
            <a:r>
              <a:rPr lang="en-US" altLang="en-US" sz="1800" dirty="0"/>
              <a:t>mean((</a:t>
            </a:r>
            <a:r>
              <a:rPr lang="en-US" altLang="en-US" sz="1800" dirty="0" err="1"/>
              <a:t>googlead$PREDICTED</a:t>
            </a:r>
            <a:r>
              <a:rPr lang="en-US" altLang="en-US" sz="1800" dirty="0"/>
              <a:t> - </a:t>
            </a:r>
            <a:r>
              <a:rPr lang="en-US" altLang="en-US" sz="1800" dirty="0" err="1"/>
              <a:t>googlead$Revenue</a:t>
            </a:r>
            <a:r>
              <a:rPr lang="en-US" altLang="en-US" sz="1800" dirty="0"/>
              <a:t>)^2) (Comparing if I just replaced it all with 0s)</a:t>
            </a:r>
          </a:p>
          <a:p>
            <a:pPr lvl="0">
              <a:buFont typeface="Wingdings" panose="05000000000000000000" pitchFamily="2" charset="2"/>
              <a:buChar char="Ø"/>
            </a:pPr>
            <a:r>
              <a:rPr lang="en-US" altLang="en-US" sz="1800" dirty="0"/>
              <a:t>[1] 0.515703 (Didn’t work lmao)</a:t>
            </a:r>
          </a:p>
          <a:p>
            <a:pPr lvl="0">
              <a:buFont typeface="Wingdings" panose="05000000000000000000" pitchFamily="2" charset="2"/>
              <a:buChar char="Ø"/>
            </a:pPr>
            <a:r>
              <a:rPr lang="en-US" altLang="en-US" sz="1800" dirty="0" err="1"/>
              <a:t>googlead$PREDICTED</a:t>
            </a:r>
            <a:r>
              <a:rPr lang="en-US" altLang="en-US" sz="1800" dirty="0"/>
              <a:t> &lt;- decision </a:t>
            </a:r>
          </a:p>
          <a:p>
            <a:pPr lvl="0">
              <a:buFont typeface="Wingdings" panose="05000000000000000000" pitchFamily="2" charset="2"/>
              <a:buChar char="Ø"/>
            </a:pPr>
            <a:r>
              <a:rPr lang="en-US" altLang="en-US" sz="1800" dirty="0" err="1"/>
              <a:t>googlead$PREDICTED</a:t>
            </a:r>
            <a:r>
              <a:rPr lang="en-US" altLang="en-US" sz="1800" dirty="0"/>
              <a:t>[</a:t>
            </a:r>
            <a:r>
              <a:rPr lang="en-US" altLang="en-US" sz="1800" dirty="0" err="1"/>
              <a:t>googlead$PREDICTED</a:t>
            </a:r>
            <a:r>
              <a:rPr lang="en-US" altLang="en-US" sz="1800" dirty="0"/>
              <a:t> &lt; .08] = 0 (Saw the lowest data that didn’t have a revenue of 0)</a:t>
            </a:r>
          </a:p>
          <a:p>
            <a:pPr lvl="0">
              <a:buFont typeface="Wingdings" panose="05000000000000000000" pitchFamily="2" charset="2"/>
              <a:buChar char="Ø"/>
            </a:pPr>
            <a:r>
              <a:rPr lang="en-US" altLang="en-US" sz="1800" dirty="0"/>
              <a:t>mean((</a:t>
            </a:r>
            <a:r>
              <a:rPr lang="en-US" altLang="en-US" sz="1800" dirty="0" err="1"/>
              <a:t>googlead$PREDICTED</a:t>
            </a:r>
            <a:r>
              <a:rPr lang="en-US" altLang="en-US" sz="1800" dirty="0"/>
              <a:t> - </a:t>
            </a:r>
            <a:r>
              <a:rPr lang="en-US" altLang="en-US" sz="1800" dirty="0" err="1"/>
              <a:t>googlead$Revenue</a:t>
            </a:r>
            <a:r>
              <a:rPr lang="en-US" altLang="en-US" sz="1800" dirty="0"/>
              <a:t>)^2) </a:t>
            </a:r>
          </a:p>
          <a:p>
            <a:pPr lvl="0">
              <a:buFont typeface="Wingdings" panose="05000000000000000000" pitchFamily="2" charset="2"/>
              <a:buChar char="Ø"/>
            </a:pPr>
            <a:r>
              <a:rPr lang="en-US" altLang="en-US" sz="1800" dirty="0"/>
              <a:t>[1] 0.4908223</a:t>
            </a:r>
            <a:endParaRPr kumimoji="0" lang="en-US" altLang="en-US" sz="1800" b="0" i="0" u="none" strike="noStrike" cap="none" normalizeH="0" baseline="0" dirty="0">
              <a:ln>
                <a:noFill/>
              </a:ln>
              <a:effectLst/>
            </a:endParaRPr>
          </a:p>
          <a:p>
            <a:pPr>
              <a:buFont typeface="Wingdings" panose="05000000000000000000" pitchFamily="2" charset="2"/>
              <a:buChar char="Ø"/>
            </a:pPr>
            <a:endParaRPr lang="en-US" sz="1800" dirty="0"/>
          </a:p>
        </p:txBody>
      </p:sp>
    </p:spTree>
    <p:extLst>
      <p:ext uri="{BB962C8B-B14F-4D97-AF65-F5344CB8AC3E}">
        <p14:creationId xmlns:p14="http://schemas.microsoft.com/office/powerpoint/2010/main" val="389585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Worked?</a:t>
            </a:r>
          </a:p>
        </p:txBody>
      </p:sp>
      <p:sp>
        <p:nvSpPr>
          <p:cNvPr id="3" name="Content Placeholder 2"/>
          <p:cNvSpPr>
            <a:spLocks noGrp="1"/>
          </p:cNvSpPr>
          <p:nvPr>
            <p:ph idx="1"/>
          </p:nvPr>
        </p:nvSpPr>
        <p:spPr/>
        <p:txBody>
          <a:bodyPr/>
          <a:lstStyle/>
          <a:p>
            <a:r>
              <a:rPr lang="en-US" dirty="0"/>
              <a:t>It seems that it worked for </a:t>
            </a:r>
            <a:r>
              <a:rPr lang="en-US" dirty="0" err="1"/>
              <a:t>GoogleAdWord</a:t>
            </a:r>
            <a:r>
              <a:rPr lang="en-US" dirty="0"/>
              <a:t>.  But on a second look, </a:t>
            </a:r>
            <a:r>
              <a:rPr lang="en-US" dirty="0" err="1"/>
              <a:t>GoogleAdWord</a:t>
            </a:r>
            <a:r>
              <a:rPr lang="en-US" dirty="0"/>
              <a:t> has so many 0’s in revenue, this could just be an easy predictor data set.</a:t>
            </a:r>
          </a:p>
          <a:p>
            <a:endParaRPr lang="en-US" dirty="0"/>
          </a:p>
          <a:p>
            <a:r>
              <a:rPr lang="en-US" dirty="0"/>
              <a:t>Lets try on a higher and more complex data set: </a:t>
            </a:r>
            <a:r>
              <a:rPr lang="en-US" dirty="0" err="1"/>
              <a:t>GoogleSearch</a:t>
            </a:r>
            <a:r>
              <a:rPr lang="en-US" dirty="0"/>
              <a:t>, and </a:t>
            </a:r>
            <a:r>
              <a:rPr lang="en-US" dirty="0" err="1"/>
              <a:t>DirectLink</a:t>
            </a:r>
            <a:r>
              <a:rPr lang="en-US" dirty="0"/>
              <a:t>.</a:t>
            </a:r>
          </a:p>
        </p:txBody>
      </p:sp>
    </p:spTree>
    <p:extLst>
      <p:ext uri="{BB962C8B-B14F-4D97-AF65-F5344CB8AC3E}">
        <p14:creationId xmlns:p14="http://schemas.microsoft.com/office/powerpoint/2010/main" val="47595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t>
            </a:r>
            <a:r>
              <a:rPr lang="en-US" dirty="0" err="1"/>
              <a:t>GoogleSearch</a:t>
            </a:r>
            <a:r>
              <a:rPr lang="en-US" dirty="0"/>
              <a: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lm &lt;- lm(</a:t>
            </a:r>
            <a:r>
              <a:rPr lang="en-US" sz="2400" dirty="0" err="1"/>
              <a:t>Revenue~Duration</a:t>
            </a:r>
            <a:r>
              <a:rPr lang="en-US" sz="2400" dirty="0"/>
              <a:t> + Activity + Source, data = P5_train1)</a:t>
            </a:r>
            <a:endParaRPr lang="en-US" sz="2400" b="0" dirty="0">
              <a:effectLst/>
            </a:endParaRPr>
          </a:p>
          <a:p>
            <a:pPr>
              <a:buFont typeface="Wingdings" panose="05000000000000000000" pitchFamily="2" charset="2"/>
              <a:buChar char="Ø"/>
            </a:pPr>
            <a:r>
              <a:rPr lang="en-US" sz="2400" dirty="0"/>
              <a:t>predict(lm, </a:t>
            </a:r>
            <a:r>
              <a:rPr lang="en-US" sz="2400" dirty="0" err="1"/>
              <a:t>newdata</a:t>
            </a:r>
            <a:r>
              <a:rPr lang="en-US" sz="2400" dirty="0"/>
              <a:t> = P5_train1)</a:t>
            </a:r>
          </a:p>
          <a:p>
            <a:pPr lvl="0">
              <a:buFont typeface="Wingdings" panose="05000000000000000000" pitchFamily="2" charset="2"/>
              <a:buChar char="Ø"/>
            </a:pPr>
            <a:r>
              <a:rPr lang="en-US" altLang="en-US" sz="2400" dirty="0"/>
              <a:t>decision &lt;- predict(lm, </a:t>
            </a:r>
            <a:r>
              <a:rPr lang="en-US" altLang="en-US" sz="2400" dirty="0" err="1"/>
              <a:t>newdata</a:t>
            </a:r>
            <a:r>
              <a:rPr lang="en-US" altLang="en-US" sz="2400" dirty="0"/>
              <a:t> = P5_train1) </a:t>
            </a:r>
          </a:p>
          <a:p>
            <a:pPr lvl="0">
              <a:buFont typeface="Wingdings" panose="05000000000000000000" pitchFamily="2" charset="2"/>
              <a:buChar char="Ø"/>
            </a:pPr>
            <a:r>
              <a:rPr lang="en-US" altLang="en-US" sz="2400" dirty="0"/>
              <a:t>mean((decision - P5_train1$Revenue)^2)</a:t>
            </a:r>
          </a:p>
          <a:p>
            <a:pPr lvl="0">
              <a:buFont typeface="Wingdings" panose="05000000000000000000" pitchFamily="2" charset="2"/>
              <a:buChar char="Ø"/>
            </a:pPr>
            <a:r>
              <a:rPr kumimoji="0" lang="en-US" altLang="en-US" sz="2400" b="0" i="0" u="none" strike="noStrike" cap="none" normalizeH="0" baseline="0" dirty="0">
                <a:ln>
                  <a:noFill/>
                </a:ln>
                <a:effectLst/>
              </a:rPr>
              <a:t>[1] 49.55963</a:t>
            </a:r>
          </a:p>
          <a:p>
            <a:pPr lvl="0">
              <a:buFont typeface="Wingdings" panose="05000000000000000000" pitchFamily="2" charset="2"/>
              <a:buChar char="Ø"/>
            </a:pPr>
            <a:endParaRPr lang="en-US" altLang="en-US" sz="2400" dirty="0"/>
          </a:p>
          <a:p>
            <a:pPr marL="0" lvl="0" indent="0">
              <a:buNone/>
            </a:pPr>
            <a:r>
              <a:rPr kumimoji="0" lang="en-US" altLang="en-US" sz="2400" b="0" i="0" u="none" strike="noStrike" cap="none" normalizeH="0" baseline="0" dirty="0">
                <a:ln>
                  <a:noFill/>
                </a:ln>
                <a:effectLst/>
              </a:rPr>
              <a:t>Analysis?</a:t>
            </a:r>
            <a:r>
              <a:rPr kumimoji="0" lang="en-US" altLang="en-US" sz="2400" b="0" i="0" u="none" strike="noStrike" cap="none" normalizeH="0" dirty="0">
                <a:ln>
                  <a:noFill/>
                </a:ln>
                <a:effectLst/>
              </a:rPr>
              <a:t>  Not great.</a:t>
            </a:r>
            <a:endParaRPr kumimoji="0" lang="en-US" altLang="en-US" sz="2400" b="0" i="0" u="none" strike="noStrike" cap="none" normalizeH="0" baseline="0" dirty="0">
              <a:ln>
                <a:noFill/>
              </a:ln>
              <a:effectLst/>
            </a:endParaRPr>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190853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t>
            </a:r>
            <a:r>
              <a:rPr lang="en-US" dirty="0" err="1"/>
              <a:t>DirectLink</a:t>
            </a:r>
            <a:r>
              <a:rPr lang="en-US" dirty="0"/>
              <a:t>):</a:t>
            </a:r>
          </a:p>
        </p:txBody>
      </p:sp>
      <p:sp>
        <p:nvSpPr>
          <p:cNvPr id="3" name="Content Placeholder 2"/>
          <p:cNvSpPr>
            <a:spLocks noGrp="1"/>
          </p:cNvSpPr>
          <p:nvPr>
            <p:ph idx="1"/>
          </p:nvPr>
        </p:nvSpPr>
        <p:spPr/>
        <p:txBody>
          <a:bodyPr/>
          <a:lstStyle/>
          <a:p>
            <a:pPr lvl="0">
              <a:buFont typeface="Wingdings" panose="05000000000000000000" pitchFamily="2" charset="2"/>
              <a:buChar char="Ø"/>
            </a:pPr>
            <a:r>
              <a:rPr lang="en-US" altLang="en-US" sz="2400" dirty="0"/>
              <a:t>lm &lt;- lm(</a:t>
            </a:r>
            <a:r>
              <a:rPr lang="en-US" altLang="en-US" sz="2400" dirty="0" err="1"/>
              <a:t>Revenue~Duration+Activity,data</a:t>
            </a:r>
            <a:r>
              <a:rPr lang="en-US" altLang="en-US" sz="2400" dirty="0"/>
              <a:t> = </a:t>
            </a:r>
            <a:r>
              <a:rPr lang="en-US" altLang="en-US" sz="2400" dirty="0" err="1"/>
              <a:t>directlink</a:t>
            </a:r>
            <a:r>
              <a:rPr lang="en-US" altLang="en-US" sz="2400" dirty="0"/>
              <a:t>)</a:t>
            </a:r>
            <a:endParaRPr kumimoji="0" lang="en-US" altLang="en-US" sz="2400" b="0" i="0" u="none" strike="noStrike" cap="none" normalizeH="0" baseline="0" dirty="0">
              <a:ln>
                <a:noFill/>
              </a:ln>
              <a:effectLst/>
            </a:endParaRPr>
          </a:p>
          <a:p>
            <a:pPr lvl="0">
              <a:buFont typeface="Wingdings" panose="05000000000000000000" pitchFamily="2" charset="2"/>
              <a:buChar char="Ø"/>
            </a:pPr>
            <a:r>
              <a:rPr lang="en-US" altLang="en-US" sz="2400" dirty="0"/>
              <a:t>a &lt;- predict(</a:t>
            </a:r>
            <a:r>
              <a:rPr lang="en-US" altLang="en-US" sz="2400" dirty="0" err="1"/>
              <a:t>lm,newdata</a:t>
            </a:r>
            <a:r>
              <a:rPr lang="en-US" altLang="en-US" sz="2400" dirty="0"/>
              <a:t> = </a:t>
            </a:r>
            <a:r>
              <a:rPr lang="en-US" altLang="en-US" sz="2400" dirty="0" err="1"/>
              <a:t>directlink</a:t>
            </a:r>
            <a:r>
              <a:rPr lang="en-US" altLang="en-US" sz="2400" dirty="0"/>
              <a:t>)</a:t>
            </a:r>
            <a:endParaRPr kumimoji="0" lang="en-US" altLang="en-US" sz="2400" b="0" i="0" u="none" strike="noStrike" cap="none" normalizeH="0" baseline="0" dirty="0">
              <a:ln>
                <a:noFill/>
              </a:ln>
              <a:effectLst/>
            </a:endParaRPr>
          </a:p>
          <a:p>
            <a:pPr lvl="0">
              <a:buFont typeface="Wingdings" panose="05000000000000000000" pitchFamily="2" charset="2"/>
              <a:buChar char="Ø"/>
            </a:pPr>
            <a:r>
              <a:rPr lang="en-US" altLang="en-US" sz="2400" dirty="0"/>
              <a:t>mean((a - </a:t>
            </a:r>
            <a:r>
              <a:rPr lang="en-US" altLang="en-US" sz="2400" dirty="0" err="1"/>
              <a:t>directlink$Revenue</a:t>
            </a:r>
            <a:r>
              <a:rPr lang="en-US" altLang="en-US" sz="2400" dirty="0"/>
              <a:t>)^2) </a:t>
            </a:r>
          </a:p>
          <a:p>
            <a:pPr lvl="0">
              <a:buFont typeface="Wingdings" panose="05000000000000000000" pitchFamily="2" charset="2"/>
              <a:buChar char="Ø"/>
            </a:pPr>
            <a:r>
              <a:rPr lang="en-US" altLang="en-US" sz="2400" dirty="0"/>
              <a:t>[1] 153.0828</a:t>
            </a:r>
          </a:p>
          <a:p>
            <a:pPr lvl="0">
              <a:buFont typeface="Wingdings" panose="05000000000000000000" pitchFamily="2" charset="2"/>
              <a:buChar char="Ø"/>
            </a:pPr>
            <a:endParaRPr kumimoji="0" lang="en-US" altLang="en-US" sz="2400" b="0" i="0" u="none" strike="noStrike" cap="none" normalizeH="0" baseline="0" dirty="0">
              <a:ln>
                <a:noFill/>
              </a:ln>
              <a:effectLst/>
            </a:endParaRPr>
          </a:p>
          <a:p>
            <a:pPr marL="0" lvl="0" indent="0">
              <a:buNone/>
            </a:pPr>
            <a:r>
              <a:rPr lang="en-US" altLang="en-US" sz="2400" dirty="0"/>
              <a:t>Analysis?  </a:t>
            </a:r>
            <a:r>
              <a:rPr lang="en-US" altLang="en-US" sz="2400"/>
              <a:t>Even </a:t>
            </a:r>
            <a:r>
              <a:rPr lang="en-US" altLang="en-US" sz="2400" dirty="0"/>
              <a:t>worse.</a:t>
            </a:r>
            <a:endParaRPr kumimoji="0" lang="en-US" altLang="en-US" sz="2400" b="0" i="0" u="none" strike="noStrike" cap="none" normalizeH="0" baseline="0" dirty="0">
              <a:ln>
                <a:noFill/>
              </a:ln>
              <a:effectLst/>
            </a:endParaRPr>
          </a:p>
          <a:p>
            <a:endParaRPr lang="en-US" dirty="0"/>
          </a:p>
        </p:txBody>
      </p:sp>
    </p:spTree>
    <p:extLst>
      <p:ext uri="{BB962C8B-B14F-4D97-AF65-F5344CB8AC3E}">
        <p14:creationId xmlns:p14="http://schemas.microsoft.com/office/powerpoint/2010/main" val="90180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Exploring…</a:t>
            </a:r>
          </a:p>
        </p:txBody>
      </p:sp>
      <p:sp>
        <p:nvSpPr>
          <p:cNvPr id="3" name="Content Placeholder 2"/>
          <p:cNvSpPr>
            <a:spLocks noGrp="1"/>
          </p:cNvSpPr>
          <p:nvPr>
            <p:ph idx="1"/>
          </p:nvPr>
        </p:nvSpPr>
        <p:spPr/>
        <p:txBody>
          <a:bodyPr>
            <a:noAutofit/>
          </a:bodyPr>
          <a:lstStyle/>
          <a:p>
            <a:r>
              <a:rPr lang="en-US" sz="2000" dirty="0"/>
              <a:t>That’s when I realized something.  Why not take individual data sets of each dataset (google search, direct links, google ad word), and break them down even further by activity?</a:t>
            </a:r>
          </a:p>
          <a:p>
            <a:r>
              <a:rPr lang="en-US" sz="2000" dirty="0"/>
              <a:t>Since each activity is a number, we can break them down with higher hopes of more concise prediction of each level of “activity”.</a:t>
            </a:r>
          </a:p>
          <a:p>
            <a:pPr marL="0" indent="0">
              <a:buNone/>
            </a:pPr>
            <a:endParaRPr lang="en-US" sz="2000" dirty="0"/>
          </a:p>
          <a:p>
            <a:pPr marL="0" indent="0">
              <a:buNone/>
            </a:pPr>
            <a:r>
              <a:rPr lang="en-US" sz="2000" dirty="0"/>
              <a:t>Code:</a:t>
            </a:r>
          </a:p>
          <a:p>
            <a:pPr>
              <a:buFont typeface="Wingdings" panose="05000000000000000000" pitchFamily="2" charset="2"/>
              <a:buChar char="Ø"/>
            </a:pPr>
            <a:r>
              <a:rPr lang="en-US" sz="2000" dirty="0"/>
              <a:t>googles.1 &lt;- subset(</a:t>
            </a:r>
            <a:r>
              <a:rPr lang="en-US" sz="2000" dirty="0" err="1"/>
              <a:t>googlesearch</a:t>
            </a:r>
            <a:r>
              <a:rPr lang="en-US" sz="2000" dirty="0"/>
              <a:t>, </a:t>
            </a:r>
            <a:r>
              <a:rPr lang="en-US" sz="2000" dirty="0" err="1"/>
              <a:t>googlesearch$Activity</a:t>
            </a:r>
            <a:r>
              <a:rPr lang="en-US" sz="2000" dirty="0"/>
              <a:t> == 1)</a:t>
            </a:r>
            <a:endParaRPr lang="en-US" sz="2000" b="0" dirty="0">
              <a:effectLst/>
            </a:endParaRPr>
          </a:p>
          <a:p>
            <a:pPr>
              <a:buFont typeface="Wingdings" panose="05000000000000000000" pitchFamily="2" charset="2"/>
              <a:buChar char="Ø"/>
            </a:pPr>
            <a:r>
              <a:rPr lang="en-US" sz="2000" dirty="0"/>
              <a:t>tree.googles.1 &lt;- lm(Revenue ~ Duration, data = googles.1) &lt;-(The reason I don’t include the other attributes is because I’m using Activity as a “level” on each different subset)</a:t>
            </a:r>
            <a:endParaRPr lang="en-US" sz="2000" b="0" dirty="0">
              <a:effectLst/>
            </a:endParaRPr>
          </a:p>
          <a:p>
            <a:pPr>
              <a:buFont typeface="Wingdings" panose="05000000000000000000" pitchFamily="2" charset="2"/>
              <a:buChar char="Ø"/>
            </a:pPr>
            <a:r>
              <a:rPr lang="en-US" sz="2000" dirty="0"/>
              <a:t>p &lt;- predict(tree.googles.1, </a:t>
            </a:r>
            <a:r>
              <a:rPr lang="en-US" sz="2000" dirty="0" err="1"/>
              <a:t>newdata</a:t>
            </a:r>
            <a:r>
              <a:rPr lang="en-US" sz="2000" dirty="0"/>
              <a:t> = googles.1)</a:t>
            </a:r>
            <a:endParaRPr lang="en-US" sz="2000" b="0" dirty="0">
              <a:effectLst/>
            </a:endParaRPr>
          </a:p>
          <a:p>
            <a:pPr>
              <a:buFont typeface="Wingdings" panose="05000000000000000000" pitchFamily="2" charset="2"/>
              <a:buChar char="Ø"/>
            </a:pPr>
            <a:r>
              <a:rPr lang="en-US" sz="2000" dirty="0"/>
              <a:t>googles.1$PREDICTED &lt;- p</a:t>
            </a:r>
            <a:endParaRPr lang="en-US" sz="2000" b="0" dirty="0">
              <a:effectLst/>
            </a:endParaRPr>
          </a:p>
        </p:txBody>
      </p:sp>
    </p:spTree>
    <p:extLst>
      <p:ext uri="{BB962C8B-B14F-4D97-AF65-F5344CB8AC3E}">
        <p14:creationId xmlns:p14="http://schemas.microsoft.com/office/powerpoint/2010/main" val="218904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done yet…</a:t>
            </a:r>
          </a:p>
        </p:txBody>
      </p:sp>
      <p:sp>
        <p:nvSpPr>
          <p:cNvPr id="3" name="Content Placeholder 2"/>
          <p:cNvSpPr>
            <a:spLocks noGrp="1"/>
          </p:cNvSpPr>
          <p:nvPr>
            <p:ph idx="1"/>
          </p:nvPr>
        </p:nvSpPr>
        <p:spPr/>
        <p:txBody>
          <a:bodyPr>
            <a:normAutofit fontScale="92500" lnSpcReduction="10000"/>
          </a:bodyPr>
          <a:lstStyle/>
          <a:p>
            <a:r>
              <a:rPr lang="en-US" dirty="0"/>
              <a:t>The predictor will give us a best fit line, and therefore will give us negative numbers.  So. Lets implement this for accuracy:</a:t>
            </a:r>
          </a:p>
          <a:p>
            <a:pPr marL="0" indent="0">
              <a:buNone/>
            </a:pPr>
            <a:r>
              <a:rPr lang="en-US" dirty="0"/>
              <a:t>Code:</a:t>
            </a:r>
          </a:p>
          <a:p>
            <a:pPr>
              <a:buFont typeface="Wingdings" panose="05000000000000000000" pitchFamily="2" charset="2"/>
              <a:buChar char="Ø"/>
            </a:pPr>
            <a:r>
              <a:rPr lang="en-US" sz="2200" dirty="0"/>
              <a:t>googles.1$PREDICTED[googles.1$PREDICTED &lt; 0] = 0</a:t>
            </a:r>
            <a:endParaRPr lang="en-US" sz="2200" b="0" dirty="0">
              <a:effectLst/>
            </a:endParaRPr>
          </a:p>
          <a:p>
            <a:pPr marL="0" indent="0">
              <a:buNone/>
            </a:pPr>
            <a:endParaRPr lang="en-US" dirty="0"/>
          </a:p>
          <a:p>
            <a:pPr marL="0" indent="0">
              <a:buNone/>
            </a:pPr>
            <a:r>
              <a:rPr lang="en-US" dirty="0"/>
              <a:t>Wait, by doing that, why don’t we just graph this and see how it continues?  Therefore, we can a higher accuracy by finding the lowest real Revenue and switching all those to 0s.</a:t>
            </a:r>
          </a:p>
          <a:p>
            <a:pPr marL="0" indent="0">
              <a:buNone/>
            </a:pPr>
            <a:r>
              <a:rPr lang="en-US" dirty="0"/>
              <a:t>More Code:</a:t>
            </a:r>
          </a:p>
          <a:p>
            <a:pPr>
              <a:buFont typeface="Wingdings" panose="05000000000000000000" pitchFamily="2" charset="2"/>
              <a:buChar char="Ø"/>
            </a:pPr>
            <a:r>
              <a:rPr lang="en-US" sz="2200" dirty="0"/>
              <a:t>plot(googles.1$Revenue,googles.1$PREDICTED)</a:t>
            </a:r>
            <a:br>
              <a:rPr lang="en-US" sz="2200" dirty="0"/>
            </a:br>
            <a:endParaRPr lang="en-US" sz="2200" dirty="0"/>
          </a:p>
        </p:txBody>
      </p:sp>
    </p:spTree>
    <p:extLst>
      <p:ext uri="{BB962C8B-B14F-4D97-AF65-F5344CB8AC3E}">
        <p14:creationId xmlns:p14="http://schemas.microsoft.com/office/powerpoint/2010/main" val="3576248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1168</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Oh no. </vt:lpstr>
      <vt:lpstr>Real Data Analytics?</vt:lpstr>
      <vt:lpstr>First Glance?</vt:lpstr>
      <vt:lpstr>Code:</vt:lpstr>
      <vt:lpstr>Worked?</vt:lpstr>
      <vt:lpstr>Code (GoogleSearch):</vt:lpstr>
      <vt:lpstr>Code (DirectLink):</vt:lpstr>
      <vt:lpstr>Keep Exploring…</vt:lpstr>
      <vt:lpstr>Not done yet…</vt:lpstr>
      <vt:lpstr>PowerPoint Presentation</vt:lpstr>
      <vt:lpstr>Graph Analysis</vt:lpstr>
      <vt:lpstr>Testing MSE on our first?</vt:lpstr>
      <vt:lpstr>But this doesn’t work with every graph</vt:lpstr>
      <vt:lpstr>And for DirectLink…</vt:lpstr>
      <vt:lpstr>PowerPoint Presentation</vt:lpstr>
      <vt:lpstr>Analysis?</vt:lpstr>
    </vt:vector>
  </TitlesOfParts>
  <Company>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Oh no.</dc:title>
  <dc:creator>gbd20</dc:creator>
  <cp:lastModifiedBy>1200635</cp:lastModifiedBy>
  <cp:revision>9</cp:revision>
  <dcterms:created xsi:type="dcterms:W3CDTF">2017-04-28T01:22:47Z</dcterms:created>
  <dcterms:modified xsi:type="dcterms:W3CDTF">2018-03-13T02:33:35Z</dcterms:modified>
</cp:coreProperties>
</file>