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17" r:id="rId4"/>
    <p:sldId id="313" r:id="rId5"/>
    <p:sldId id="325" r:id="rId6"/>
    <p:sldId id="276" r:id="rId7"/>
    <p:sldId id="318" r:id="rId8"/>
    <p:sldId id="314" r:id="rId9"/>
    <p:sldId id="319" r:id="rId10"/>
    <p:sldId id="315" r:id="rId11"/>
    <p:sldId id="322" r:id="rId12"/>
    <p:sldId id="323" r:id="rId13"/>
    <p:sldId id="324" r:id="rId14"/>
    <p:sldId id="320" r:id="rId15"/>
    <p:sldId id="32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4EA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5" autoAdjust="0"/>
    <p:restoredTop sz="84083" autoAdjust="0"/>
  </p:normalViewPr>
  <p:slideViewPr>
    <p:cSldViewPr snapToGrid="0">
      <p:cViewPr varScale="1">
        <p:scale>
          <a:sx n="56" d="100"/>
          <a:sy n="56" d="100"/>
        </p:scale>
        <p:origin x="86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EBCA9-5007-4F68-A5D8-2378833BA7AC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B0201-E8CA-4A2B-8072-B62AA2A52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9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今天将由我、</a:t>
            </a:r>
            <a:r>
              <a:rPr lang="en-US" altLang="zh-CN" dirty="0"/>
              <a:t>xx</a:t>
            </a:r>
            <a:r>
              <a:rPr lang="zh-CN" altLang="en-US" dirty="0"/>
              <a:t>为大家作关于这篇论文的</a:t>
            </a:r>
            <a:r>
              <a:rPr lang="en-US" altLang="zh-CN" dirty="0"/>
              <a:t>presentation</a:t>
            </a:r>
            <a:r>
              <a:rPr lang="zh-CN" altLang="en-US" dirty="0"/>
              <a:t>，而</a:t>
            </a:r>
            <a:r>
              <a:rPr lang="en-US" altLang="zh-CN" dirty="0"/>
              <a:t>demo</a:t>
            </a:r>
            <a:r>
              <a:rPr lang="zh-CN" altLang="en-US" dirty="0"/>
              <a:t>的演示部分是由丁峰和</a:t>
            </a:r>
            <a:r>
              <a:rPr lang="en-US" altLang="zh-CN" dirty="0"/>
              <a:t>xx</a:t>
            </a:r>
            <a:r>
              <a:rPr lang="zh-CN" altLang="en-US" dirty="0"/>
              <a:t>负责。正如标题所示，这篇文章构建了一个大规模增量数据处理系统，这个系统的核心主要是分布式的</a:t>
            </a:r>
            <a:r>
              <a:rPr lang="en-US" altLang="zh-CN" dirty="0"/>
              <a:t>xx</a:t>
            </a:r>
            <a:r>
              <a:rPr lang="zh-CN" altLang="en-US" dirty="0"/>
              <a:t>，</a:t>
            </a:r>
            <a:r>
              <a:rPr lang="en-US" altLang="zh-CN" dirty="0"/>
              <a:t>google</a:t>
            </a:r>
            <a:r>
              <a:rPr lang="zh-CN" altLang="en-US" dirty="0"/>
              <a:t>根据设计了</a:t>
            </a:r>
            <a:r>
              <a:rPr lang="en-US" altLang="zh-CN" dirty="0"/>
              <a:t>Percolator</a:t>
            </a:r>
            <a:r>
              <a:rPr lang="zh-CN" altLang="en-US" dirty="0"/>
              <a:t>系统，用于取代原本基于</a:t>
            </a:r>
            <a:r>
              <a:rPr lang="en-US" altLang="zh-CN" dirty="0"/>
              <a:t>MapReduce</a:t>
            </a:r>
            <a:r>
              <a:rPr lang="zh-CN" altLang="en-US" dirty="0"/>
              <a:t>的搜索引擎</a:t>
            </a:r>
            <a:r>
              <a:rPr lang="en-US" altLang="zh-CN" dirty="0"/>
              <a:t>indexing</a:t>
            </a:r>
            <a:r>
              <a:rPr lang="zh-CN" altLang="en-US" dirty="0"/>
              <a:t>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035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871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267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61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16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315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3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25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1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90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453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22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22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883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0201-E8CA-4A2B-8072-B62AA2A522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20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C3CA9B8-26C2-4AE5-B6B6-98A188216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8560" y="1808480"/>
            <a:ext cx="4805680" cy="128492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Percolator Demo</a:t>
            </a:r>
            <a:endParaRPr lang="zh-CN" altLang="en-US" sz="4000" b="1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F2EFCEB-BF24-43A1-822E-8764FF1C312D}"/>
              </a:ext>
            </a:extLst>
          </p:cNvPr>
          <p:cNvSpPr/>
          <p:nvPr/>
        </p:nvSpPr>
        <p:spPr>
          <a:xfrm>
            <a:off x="726424" y="5839806"/>
            <a:ext cx="40575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NimbusRomNo9L-ReguItal"/>
              </a:rPr>
              <a:t>Presentation:  </a:t>
            </a:r>
            <a:r>
              <a:rPr lang="zh-CN" altLang="en-US" sz="2000" b="1" dirty="0">
                <a:latin typeface="NimbusRomNo9L-ReguItal"/>
              </a:rPr>
              <a:t>陈渤、黄思、秦培杰</a:t>
            </a:r>
            <a:endParaRPr lang="en-US" altLang="zh-CN" sz="2000" b="1" dirty="0">
              <a:latin typeface="NimbusRomNo9L-ReguItal"/>
            </a:endParaRPr>
          </a:p>
          <a:p>
            <a:r>
              <a:rPr lang="en-US" altLang="zh-CN" sz="2000" b="1" dirty="0">
                <a:latin typeface="NimbusRomNo9L-ReguItal"/>
              </a:rPr>
              <a:t>Demo:</a:t>
            </a:r>
            <a:r>
              <a:rPr lang="zh-CN" altLang="en-US" sz="2000" b="1" dirty="0">
                <a:latin typeface="NimbusRomNo9L-ReguItal"/>
              </a:rPr>
              <a:t>              丁峰、徐华韬              </a:t>
            </a:r>
            <a:endParaRPr lang="en-US" altLang="zh-CN" sz="2000" b="1" dirty="0">
              <a:latin typeface="NimbusRomNo9L-ReguItal"/>
            </a:endParaRPr>
          </a:p>
        </p:txBody>
      </p:sp>
    </p:spTree>
    <p:extLst>
      <p:ext uri="{BB962C8B-B14F-4D97-AF65-F5344CB8AC3E}">
        <p14:creationId xmlns:p14="http://schemas.microsoft.com/office/powerpoint/2010/main" val="247489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=""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1 Título">
            <a:extLst>
              <a:ext uri="{FF2B5EF4-FFF2-40B4-BE49-F238E27FC236}">
                <a16:creationId xmlns="" xmlns:a16="http://schemas.microsoft.com/office/drawing/2014/main" id="{946D5E28-76B9-40DD-9530-F2AC72264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6" y="71438"/>
            <a:ext cx="644280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Scene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44663"/>
            <a:ext cx="12192000" cy="43352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372156"/>
            <a:ext cx="2694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Transferring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Account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8128468" y="4367900"/>
            <a:ext cx="816077" cy="97339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128467" y="4561952"/>
            <a:ext cx="125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notification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2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=""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1 Título">
            <a:extLst>
              <a:ext uri="{FF2B5EF4-FFF2-40B4-BE49-F238E27FC236}">
                <a16:creationId xmlns="" xmlns:a16="http://schemas.microsoft.com/office/drawing/2014/main" id="{946D5E28-76B9-40DD-9530-F2AC72264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6" y="71438"/>
            <a:ext cx="644280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Test Case 1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16" y="1210928"/>
            <a:ext cx="9572625" cy="2743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35" y="4410438"/>
            <a:ext cx="4106112" cy="211527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97498" y="3954128"/>
            <a:ext cx="75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Steps: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29728" y="844829"/>
            <a:ext cx="152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Configuration: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3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=""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1 Título">
            <a:extLst>
              <a:ext uri="{FF2B5EF4-FFF2-40B4-BE49-F238E27FC236}">
                <a16:creationId xmlns="" xmlns:a16="http://schemas.microsoft.com/office/drawing/2014/main" id="{946D5E28-76B9-40DD-9530-F2AC72264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6" y="71438"/>
            <a:ext cx="644280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Result 1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5" y="1324618"/>
            <a:ext cx="5094528" cy="32395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91" y="1327901"/>
            <a:ext cx="4444161" cy="32362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92144" y="4796062"/>
            <a:ext cx="281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Average Time – Write Count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512297" y="4796062"/>
            <a:ext cx="267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Failure Rate – Write Count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=""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1 Título">
            <a:extLst>
              <a:ext uri="{FF2B5EF4-FFF2-40B4-BE49-F238E27FC236}">
                <a16:creationId xmlns="" xmlns:a16="http://schemas.microsoft.com/office/drawing/2014/main" id="{946D5E28-76B9-40DD-9530-F2AC72264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6" y="71438"/>
            <a:ext cx="644280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Test Case 2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A7B0221E-9763-4AA4-9693-89495FF5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72" y="1451321"/>
            <a:ext cx="10515600" cy="38240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Normal Transaction A</a:t>
            </a:r>
          </a:p>
          <a:p>
            <a:pPr lvl="1"/>
            <a:r>
              <a:rPr lang="en-US" altLang="zh-CN" dirty="0" smtClean="0"/>
              <a:t>operate account normally </a:t>
            </a:r>
          </a:p>
          <a:p>
            <a:pPr lvl="1"/>
            <a:r>
              <a:rPr lang="en-US" altLang="zh-CN" dirty="0" smtClean="0"/>
              <a:t>view </a:t>
            </a:r>
            <a:r>
              <a:rPr lang="en-US" altLang="zh-CN" dirty="0"/>
              <a:t>data from in 3D (row-col-version)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Abnormal Transaction A</a:t>
            </a:r>
          </a:p>
          <a:p>
            <a:pPr lvl="1"/>
            <a:r>
              <a:rPr lang="en-US" altLang="zh-CN" dirty="0" smtClean="0"/>
              <a:t>set break point for A to cause its timeout</a:t>
            </a:r>
          </a:p>
          <a:p>
            <a:pPr lvl="1"/>
            <a:r>
              <a:rPr lang="en-US" altLang="zh-CN" dirty="0" smtClean="0"/>
              <a:t>Transaction B cleans up A’s lock and commits successfully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2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01E84E6-6DCB-4A81-BCAF-7CC1893D7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0CBE19F-7929-4112-8616-1E65ED8DE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D01DB9C-5AD6-488B-AA89-9EC91328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="" xmlns:a16="http://schemas.microsoft.com/office/drawing/2014/main" id="{FF3B41E1-6C93-4090-95FA-9FE378953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1 Título">
            <a:extLst>
              <a:ext uri="{FF2B5EF4-FFF2-40B4-BE49-F238E27FC236}">
                <a16:creationId xmlns="" xmlns:a16="http://schemas.microsoft.com/office/drawing/2014/main" id="{A58C501D-E426-4BDE-9796-6E7EFD3FF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51101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Contents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="" xmlns:a16="http://schemas.microsoft.com/office/drawing/2014/main" id="{F1789667-4EF2-4A7F-986A-4D5E81B84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2224262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Motivation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椭圆 17">
            <a:extLst>
              <a:ext uri="{FF2B5EF4-FFF2-40B4-BE49-F238E27FC236}">
                <a16:creationId xmlns="" xmlns:a16="http://schemas.microsoft.com/office/drawing/2014/main" id="{F57C3C50-1D2B-4FA6-A14D-CB0C1B0C3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2198819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4" name="TextBox 16">
            <a:extLst>
              <a:ext uri="{FF2B5EF4-FFF2-40B4-BE49-F238E27FC236}">
                <a16:creationId xmlns="" xmlns:a16="http://schemas.microsoft.com/office/drawing/2014/main" id="{5DAB3180-CA31-4FDD-BC0C-9FC6010F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3045021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Infrastructure</a:t>
            </a:r>
          </a:p>
        </p:txBody>
      </p:sp>
      <p:sp>
        <p:nvSpPr>
          <p:cNvPr id="25" name="椭圆 17">
            <a:extLst>
              <a:ext uri="{FF2B5EF4-FFF2-40B4-BE49-F238E27FC236}">
                <a16:creationId xmlns="" xmlns:a16="http://schemas.microsoft.com/office/drawing/2014/main" id="{4C6D1A22-A776-4B6A-A9B2-1F8103029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3019578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2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="" xmlns:a16="http://schemas.microsoft.com/office/drawing/2014/main" id="{44701CA3-BACC-4B7B-91D1-A3B682A4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4562054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Scene and Test Case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椭圆 17">
            <a:extLst>
              <a:ext uri="{FF2B5EF4-FFF2-40B4-BE49-F238E27FC236}">
                <a16:creationId xmlns="" xmlns:a16="http://schemas.microsoft.com/office/drawing/2014/main" id="{9521996D-245B-441E-B8CC-36768442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1" y="4536611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4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0" name="TextBox 16">
            <a:extLst>
              <a:ext uri="{FF2B5EF4-FFF2-40B4-BE49-F238E27FC236}">
                <a16:creationId xmlns="" xmlns:a16="http://schemas.microsoft.com/office/drawing/2014/main" id="{10D22721-3C28-4E02-B76C-DEEAAD859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5342414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Conclusion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椭圆 17">
            <a:extLst>
              <a:ext uri="{FF2B5EF4-FFF2-40B4-BE49-F238E27FC236}">
                <a16:creationId xmlns="" xmlns:a16="http://schemas.microsoft.com/office/drawing/2014/main" id="{DE1A92D7-EDC1-45DC-90FC-1E9DCDB79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5316971"/>
            <a:ext cx="625475" cy="625475"/>
          </a:xfrm>
          <a:prstGeom prst="ellipse">
            <a:avLst/>
          </a:prstGeom>
          <a:solidFill>
            <a:schemeClr val="tx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5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="" xmlns:a16="http://schemas.microsoft.com/office/drawing/2014/main" id="{44701CA3-BACC-4B7B-91D1-A3B682A4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3" y="3781257"/>
            <a:ext cx="5385181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Improvement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7">
            <a:extLst>
              <a:ext uri="{FF2B5EF4-FFF2-40B4-BE49-F238E27FC236}">
                <a16:creationId xmlns="" xmlns:a16="http://schemas.microsoft.com/office/drawing/2014/main" id="{9521996D-245B-441E-B8CC-36768442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3755814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3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2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=""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1 Título">
            <a:extLst>
              <a:ext uri="{FF2B5EF4-FFF2-40B4-BE49-F238E27FC236}">
                <a16:creationId xmlns="" xmlns:a16="http://schemas.microsoft.com/office/drawing/2014/main" id="{946D5E28-76B9-40DD-9530-F2AC72264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6" y="71438"/>
            <a:ext cx="644280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Conclusion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="" xmlns:a16="http://schemas.microsoft.com/office/drawing/2014/main" id="{A7B0221E-9763-4AA4-9693-89495FF5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72" y="1451321"/>
            <a:ext cx="10515600" cy="38240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Motivation</a:t>
            </a:r>
          </a:p>
          <a:p>
            <a:pPr lvl="1"/>
            <a:r>
              <a:rPr lang="en-US" altLang="zh-CN" dirty="0" smtClean="0"/>
              <a:t>A open source version of Percolator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Scene and Test Case</a:t>
            </a:r>
          </a:p>
          <a:p>
            <a:pPr lvl="1"/>
            <a:r>
              <a:rPr lang="en-US" altLang="zh-CN" dirty="0" smtClean="0"/>
              <a:t>High Concurrent Case</a:t>
            </a:r>
          </a:p>
          <a:p>
            <a:pPr lvl="1"/>
            <a:r>
              <a:rPr lang="en-US" altLang="zh-CN" dirty="0" smtClean="0"/>
              <a:t>Normal Case</a:t>
            </a:r>
          </a:p>
          <a:p>
            <a:pPr lvl="1"/>
            <a:r>
              <a:rPr lang="en-US" altLang="zh-CN" dirty="0" smtClean="0"/>
              <a:t>Abnormal Case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8685" y="5791668"/>
            <a:ext cx="462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: </a:t>
            </a:r>
            <a:r>
              <a:rPr lang="en-US" altLang="zh-CN" dirty="0" err="1">
                <a:solidFill>
                  <a:srgbClr val="FF0000"/>
                </a:solidFill>
              </a:rPr>
              <a:t>git@github.com:dingfeng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Percolator.git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9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01E84E6-6DCB-4A81-BCAF-7CC1893D7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0CBE19F-7929-4112-8616-1E65ED8DE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D01DB9C-5AD6-488B-AA89-9EC91328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="" xmlns:a16="http://schemas.microsoft.com/office/drawing/2014/main" id="{FF3B41E1-6C93-4090-95FA-9FE378953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1 Título">
            <a:extLst>
              <a:ext uri="{FF2B5EF4-FFF2-40B4-BE49-F238E27FC236}">
                <a16:creationId xmlns="" xmlns:a16="http://schemas.microsoft.com/office/drawing/2014/main" id="{A58C501D-E426-4BDE-9796-6E7EFD3FF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51101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Contents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="" xmlns:a16="http://schemas.microsoft.com/office/drawing/2014/main" id="{F1789667-4EF2-4A7F-986A-4D5E81B84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2224262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Motivation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椭圆 17">
            <a:extLst>
              <a:ext uri="{FF2B5EF4-FFF2-40B4-BE49-F238E27FC236}">
                <a16:creationId xmlns="" xmlns:a16="http://schemas.microsoft.com/office/drawing/2014/main" id="{F57C3C50-1D2B-4FA6-A14D-CB0C1B0C3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2198819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4" name="TextBox 16">
            <a:extLst>
              <a:ext uri="{FF2B5EF4-FFF2-40B4-BE49-F238E27FC236}">
                <a16:creationId xmlns="" xmlns:a16="http://schemas.microsoft.com/office/drawing/2014/main" id="{5DAB3180-CA31-4FDD-BC0C-9FC6010F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3045021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Infrastructure</a:t>
            </a:r>
          </a:p>
        </p:txBody>
      </p:sp>
      <p:sp>
        <p:nvSpPr>
          <p:cNvPr id="25" name="椭圆 17">
            <a:extLst>
              <a:ext uri="{FF2B5EF4-FFF2-40B4-BE49-F238E27FC236}">
                <a16:creationId xmlns="" xmlns:a16="http://schemas.microsoft.com/office/drawing/2014/main" id="{4C6D1A22-A776-4B6A-A9B2-1F8103029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3019578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2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="" xmlns:a16="http://schemas.microsoft.com/office/drawing/2014/main" id="{44701CA3-BACC-4B7B-91D1-A3B682A4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4562054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Scene and Test Case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椭圆 17">
            <a:extLst>
              <a:ext uri="{FF2B5EF4-FFF2-40B4-BE49-F238E27FC236}">
                <a16:creationId xmlns="" xmlns:a16="http://schemas.microsoft.com/office/drawing/2014/main" id="{9521996D-245B-441E-B8CC-36768442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1" y="4536611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4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0" name="TextBox 16">
            <a:extLst>
              <a:ext uri="{FF2B5EF4-FFF2-40B4-BE49-F238E27FC236}">
                <a16:creationId xmlns="" xmlns:a16="http://schemas.microsoft.com/office/drawing/2014/main" id="{10D22721-3C28-4E02-B76C-DEEAAD859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5342414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Conclusion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椭圆 17">
            <a:extLst>
              <a:ext uri="{FF2B5EF4-FFF2-40B4-BE49-F238E27FC236}">
                <a16:creationId xmlns="" xmlns:a16="http://schemas.microsoft.com/office/drawing/2014/main" id="{DE1A92D7-EDC1-45DC-90FC-1E9DCDB79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5316971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5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="" xmlns:a16="http://schemas.microsoft.com/office/drawing/2014/main" id="{44701CA3-BACC-4B7B-91D1-A3B682A4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3" y="3781257"/>
            <a:ext cx="5385181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Improvement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7">
            <a:extLst>
              <a:ext uri="{FF2B5EF4-FFF2-40B4-BE49-F238E27FC236}">
                <a16:creationId xmlns="" xmlns:a16="http://schemas.microsoft.com/office/drawing/2014/main" id="{9521996D-245B-441E-B8CC-36768442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3755814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3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244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01E84E6-6DCB-4A81-BCAF-7CC1893D7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0CBE19F-7929-4112-8616-1E65ED8DE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D01DB9C-5AD6-488B-AA89-9EC91328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="" xmlns:a16="http://schemas.microsoft.com/office/drawing/2014/main" id="{FF3B41E1-6C93-4090-95FA-9FE378953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1 Título">
            <a:extLst>
              <a:ext uri="{FF2B5EF4-FFF2-40B4-BE49-F238E27FC236}">
                <a16:creationId xmlns="" xmlns:a16="http://schemas.microsoft.com/office/drawing/2014/main" id="{A58C501D-E426-4BDE-9796-6E7EFD3FF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51101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Contents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="" xmlns:a16="http://schemas.microsoft.com/office/drawing/2014/main" id="{F1789667-4EF2-4A7F-986A-4D5E81B84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2224262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Motivation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椭圆 17">
            <a:extLst>
              <a:ext uri="{FF2B5EF4-FFF2-40B4-BE49-F238E27FC236}">
                <a16:creationId xmlns="" xmlns:a16="http://schemas.microsoft.com/office/drawing/2014/main" id="{F57C3C50-1D2B-4FA6-A14D-CB0C1B0C3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2198819"/>
            <a:ext cx="625475" cy="6254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4" name="TextBox 16">
            <a:extLst>
              <a:ext uri="{FF2B5EF4-FFF2-40B4-BE49-F238E27FC236}">
                <a16:creationId xmlns="" xmlns:a16="http://schemas.microsoft.com/office/drawing/2014/main" id="{5DAB3180-CA31-4FDD-BC0C-9FC6010F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3045021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Infrastructure</a:t>
            </a:r>
          </a:p>
        </p:txBody>
      </p:sp>
      <p:sp>
        <p:nvSpPr>
          <p:cNvPr id="25" name="椭圆 17">
            <a:extLst>
              <a:ext uri="{FF2B5EF4-FFF2-40B4-BE49-F238E27FC236}">
                <a16:creationId xmlns="" xmlns:a16="http://schemas.microsoft.com/office/drawing/2014/main" id="{4C6D1A22-A776-4B6A-A9B2-1F8103029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3019578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2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="" xmlns:a16="http://schemas.microsoft.com/office/drawing/2014/main" id="{44701CA3-BACC-4B7B-91D1-A3B682A4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4562054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Scene and Test Case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椭圆 17">
            <a:extLst>
              <a:ext uri="{FF2B5EF4-FFF2-40B4-BE49-F238E27FC236}">
                <a16:creationId xmlns="" xmlns:a16="http://schemas.microsoft.com/office/drawing/2014/main" id="{9521996D-245B-441E-B8CC-36768442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1" y="4536611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4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0" name="TextBox 16">
            <a:extLst>
              <a:ext uri="{FF2B5EF4-FFF2-40B4-BE49-F238E27FC236}">
                <a16:creationId xmlns="" xmlns:a16="http://schemas.microsoft.com/office/drawing/2014/main" id="{10D22721-3C28-4E02-B76C-DEEAAD859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5342414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Conclusion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椭圆 17">
            <a:extLst>
              <a:ext uri="{FF2B5EF4-FFF2-40B4-BE49-F238E27FC236}">
                <a16:creationId xmlns="" xmlns:a16="http://schemas.microsoft.com/office/drawing/2014/main" id="{DE1A92D7-EDC1-45DC-90FC-1E9DCDB79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5316971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5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="" xmlns:a16="http://schemas.microsoft.com/office/drawing/2014/main" id="{44701CA3-BACC-4B7B-91D1-A3B682A4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3" y="3781257"/>
            <a:ext cx="5385181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Improvement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7">
            <a:extLst>
              <a:ext uri="{FF2B5EF4-FFF2-40B4-BE49-F238E27FC236}">
                <a16:creationId xmlns="" xmlns:a16="http://schemas.microsoft.com/office/drawing/2014/main" id="{9521996D-245B-441E-B8CC-36768442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3755814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3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4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=""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1 Título">
            <a:extLst>
              <a:ext uri="{FF2B5EF4-FFF2-40B4-BE49-F238E27FC236}">
                <a16:creationId xmlns="" xmlns:a16="http://schemas.microsoft.com/office/drawing/2014/main" id="{946D5E28-76B9-40DD-9530-F2AC72264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51101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Motivation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12189"/>
              </p:ext>
            </p:extLst>
          </p:nvPr>
        </p:nvGraphicFramePr>
        <p:xfrm>
          <a:off x="969023" y="1586176"/>
          <a:ext cx="27066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6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Google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Big</a:t>
                      </a:r>
                      <a:r>
                        <a:rPr lang="en-US" altLang="zh-CN" baseline="0" dirty="0" smtClean="0"/>
                        <a:t> Table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GFS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Chubby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54408"/>
              </p:ext>
            </p:extLst>
          </p:nvPr>
        </p:nvGraphicFramePr>
        <p:xfrm>
          <a:off x="6760587" y="1613163"/>
          <a:ext cx="30064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64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Open Source</a:t>
                      </a:r>
                      <a:r>
                        <a:rPr lang="en-US" altLang="zh-CN" baseline="0" dirty="0" smtClean="0"/>
                        <a:t> Community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HBase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HDFS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/>
                        <a:t>ZooKeeper</a:t>
                      </a:r>
                      <a:endParaRPr lang="zh-CN" alt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4310743" y="3466681"/>
            <a:ext cx="1758461" cy="1004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78590" y="4842557"/>
            <a:ext cx="19177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/>
              <a:t>Percolator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059567" y="4832883"/>
            <a:ext cx="24084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/>
              <a:t>Our Demo?</a:t>
            </a:r>
            <a:endParaRPr lang="zh-CN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2112149" y="6228258"/>
            <a:ext cx="7511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/>
              <a:t>multi-row transaction, notification and observer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6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01E84E6-6DCB-4A81-BCAF-7CC1893D7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0CBE19F-7929-4112-8616-1E65ED8DE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D01DB9C-5AD6-488B-AA89-9EC91328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="" xmlns:a16="http://schemas.microsoft.com/office/drawing/2014/main" id="{FF3B41E1-6C93-4090-95FA-9FE378953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1 Título">
            <a:extLst>
              <a:ext uri="{FF2B5EF4-FFF2-40B4-BE49-F238E27FC236}">
                <a16:creationId xmlns="" xmlns:a16="http://schemas.microsoft.com/office/drawing/2014/main" id="{A58C501D-E426-4BDE-9796-6E7EFD3FF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51101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Contents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="" xmlns:a16="http://schemas.microsoft.com/office/drawing/2014/main" id="{F1789667-4EF2-4A7F-986A-4D5E81B84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2224262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Motivation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椭圆 17">
            <a:extLst>
              <a:ext uri="{FF2B5EF4-FFF2-40B4-BE49-F238E27FC236}">
                <a16:creationId xmlns="" xmlns:a16="http://schemas.microsoft.com/office/drawing/2014/main" id="{F57C3C50-1D2B-4FA6-A14D-CB0C1B0C3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2198819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4" name="TextBox 16">
            <a:extLst>
              <a:ext uri="{FF2B5EF4-FFF2-40B4-BE49-F238E27FC236}">
                <a16:creationId xmlns="" xmlns:a16="http://schemas.microsoft.com/office/drawing/2014/main" id="{5DAB3180-CA31-4FDD-BC0C-9FC6010F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3045021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Infrastructure</a:t>
            </a:r>
          </a:p>
        </p:txBody>
      </p:sp>
      <p:sp>
        <p:nvSpPr>
          <p:cNvPr id="25" name="椭圆 17">
            <a:extLst>
              <a:ext uri="{FF2B5EF4-FFF2-40B4-BE49-F238E27FC236}">
                <a16:creationId xmlns="" xmlns:a16="http://schemas.microsoft.com/office/drawing/2014/main" id="{4C6D1A22-A776-4B6A-A9B2-1F8103029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3019578"/>
            <a:ext cx="625475" cy="625475"/>
          </a:xfrm>
          <a:prstGeom prst="ellipse">
            <a:avLst/>
          </a:prstGeom>
          <a:solidFill>
            <a:schemeClr val="tx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2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="" xmlns:a16="http://schemas.microsoft.com/office/drawing/2014/main" id="{44701CA3-BACC-4B7B-91D1-A3B682A4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4562054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Scene and Test Case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椭圆 17">
            <a:extLst>
              <a:ext uri="{FF2B5EF4-FFF2-40B4-BE49-F238E27FC236}">
                <a16:creationId xmlns="" xmlns:a16="http://schemas.microsoft.com/office/drawing/2014/main" id="{9521996D-245B-441E-B8CC-36768442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1" y="4536611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4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0" name="TextBox 16">
            <a:extLst>
              <a:ext uri="{FF2B5EF4-FFF2-40B4-BE49-F238E27FC236}">
                <a16:creationId xmlns="" xmlns:a16="http://schemas.microsoft.com/office/drawing/2014/main" id="{10D22721-3C28-4E02-B76C-DEEAAD859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5342414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Conclusion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椭圆 17">
            <a:extLst>
              <a:ext uri="{FF2B5EF4-FFF2-40B4-BE49-F238E27FC236}">
                <a16:creationId xmlns="" xmlns:a16="http://schemas.microsoft.com/office/drawing/2014/main" id="{DE1A92D7-EDC1-45DC-90FC-1E9DCDB79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5316971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5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="" xmlns:a16="http://schemas.microsoft.com/office/drawing/2014/main" id="{44701CA3-BACC-4B7B-91D1-A3B682A4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3" y="3781257"/>
            <a:ext cx="5385181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Improvement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7">
            <a:extLst>
              <a:ext uri="{FF2B5EF4-FFF2-40B4-BE49-F238E27FC236}">
                <a16:creationId xmlns="" xmlns:a16="http://schemas.microsoft.com/office/drawing/2014/main" id="{9521996D-245B-441E-B8CC-36768442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3755814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3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5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=""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1 Título">
            <a:extLst>
              <a:ext uri="{FF2B5EF4-FFF2-40B4-BE49-F238E27FC236}">
                <a16:creationId xmlns="" xmlns:a16="http://schemas.microsoft.com/office/drawing/2014/main" id="{946D5E28-76B9-40DD-9530-F2AC72264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51101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Infrastructure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sp>
        <p:nvSpPr>
          <p:cNvPr id="23" name="Rounded Rectangle 61"/>
          <p:cNvSpPr/>
          <p:nvPr/>
        </p:nvSpPr>
        <p:spPr bwMode="auto">
          <a:xfrm>
            <a:off x="4738199" y="2712802"/>
            <a:ext cx="1149627" cy="874643"/>
          </a:xfrm>
          <a:prstGeom prst="roundRect">
            <a:avLst>
              <a:gd name="adj" fmla="val 7456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rgbClr val="55729A"/>
              </a:gs>
            </a:gsLst>
          </a:gradFill>
          <a:ln w="12700">
            <a:solidFill>
              <a:srgbClr val="1A448A"/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Slave2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Rounded Rectangle 61"/>
          <p:cNvSpPr/>
          <p:nvPr/>
        </p:nvSpPr>
        <p:spPr bwMode="auto">
          <a:xfrm>
            <a:off x="2399214" y="2712801"/>
            <a:ext cx="1149627" cy="874643"/>
          </a:xfrm>
          <a:prstGeom prst="roundRect">
            <a:avLst>
              <a:gd name="adj" fmla="val 7456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rgbClr val="55729A"/>
              </a:gs>
            </a:gsLst>
          </a:gradFill>
          <a:ln w="12700">
            <a:solidFill>
              <a:srgbClr val="1A448A"/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Slave1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6" name="Rounded Rectangle 61"/>
          <p:cNvSpPr/>
          <p:nvPr/>
        </p:nvSpPr>
        <p:spPr bwMode="auto">
          <a:xfrm>
            <a:off x="3548841" y="1377427"/>
            <a:ext cx="1149627" cy="874643"/>
          </a:xfrm>
          <a:prstGeom prst="roundRect">
            <a:avLst>
              <a:gd name="adj" fmla="val 7456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rgbClr val="55729A"/>
              </a:gs>
            </a:gsLst>
          </a:gradFill>
          <a:ln w="12700">
            <a:solidFill>
              <a:srgbClr val="1A448A"/>
            </a:solidFill>
            <a:headEnd type="none" w="med" len="med"/>
            <a:tailEnd type="none" w="med" len="med"/>
          </a:ln>
          <a:effectLst>
            <a:outerShdw blurRad="50800" dist="254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12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Master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92"/>
          <p:cNvCxnSpPr>
            <a:stCxn id="25" idx="0"/>
            <a:endCxn id="26" idx="1"/>
          </p:cNvCxnSpPr>
          <p:nvPr>
            <p:custDataLst>
              <p:tags r:id="rId1"/>
            </p:custDataLst>
          </p:nvPr>
        </p:nvCxnSpPr>
        <p:spPr bwMode="auto">
          <a:xfrm flipV="1">
            <a:off x="2974028" y="1814749"/>
            <a:ext cx="574813" cy="898052"/>
          </a:xfrm>
          <a:prstGeom prst="line">
            <a:avLst/>
          </a:prstGeom>
          <a:solidFill>
            <a:srgbClr val="0095D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3"/>
            <a:endCxn id="23" idx="0"/>
          </p:cNvCxnSpPr>
          <p:nvPr>
            <p:custDataLst>
              <p:tags r:id="rId2"/>
            </p:custDataLst>
          </p:nvPr>
        </p:nvCxnSpPr>
        <p:spPr bwMode="auto">
          <a:xfrm>
            <a:off x="4698468" y="1814749"/>
            <a:ext cx="614545" cy="898053"/>
          </a:xfrm>
          <a:prstGeom prst="line">
            <a:avLst/>
          </a:prstGeom>
          <a:solidFill>
            <a:srgbClr val="0095D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2"/>
          <p:cNvCxnSpPr>
            <a:stCxn id="23" idx="1"/>
            <a:endCxn id="25" idx="3"/>
          </p:cNvCxnSpPr>
          <p:nvPr>
            <p:custDataLst>
              <p:tags r:id="rId3"/>
            </p:custDataLst>
          </p:nvPr>
        </p:nvCxnSpPr>
        <p:spPr bwMode="auto">
          <a:xfrm flipH="1" flipV="1">
            <a:off x="3548841" y="3150123"/>
            <a:ext cx="1189358" cy="1"/>
          </a:xfrm>
          <a:prstGeom prst="line">
            <a:avLst/>
          </a:prstGeom>
          <a:solidFill>
            <a:srgbClr val="0095D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3" name="表格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972247"/>
              </p:ext>
            </p:extLst>
          </p:nvPr>
        </p:nvGraphicFramePr>
        <p:xfrm>
          <a:off x="2400945" y="3891398"/>
          <a:ext cx="344541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09"/>
                <a:gridCol w="1722709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Software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Version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Centos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Hadoop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2.7.3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1.2.5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ZooKeeper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3.4.6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JDK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1.8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6" name="直接箭头连接符 125"/>
          <p:cNvCxnSpPr/>
          <p:nvPr/>
        </p:nvCxnSpPr>
        <p:spPr>
          <a:xfrm flipH="1">
            <a:off x="2372825" y="1755757"/>
            <a:ext cx="106808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endCxn id="147" idx="2"/>
          </p:cNvCxnSpPr>
          <p:nvPr/>
        </p:nvCxnSpPr>
        <p:spPr>
          <a:xfrm flipV="1">
            <a:off x="6008373" y="1891815"/>
            <a:ext cx="150975" cy="11620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>
            <a:off x="1578398" y="3118304"/>
            <a:ext cx="794428" cy="6926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图片 1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235" y="1225550"/>
            <a:ext cx="1828800" cy="1038225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891398"/>
            <a:ext cx="1771650" cy="733425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5398" y="1034565"/>
            <a:ext cx="2247900" cy="857250"/>
          </a:xfrm>
          <a:prstGeom prst="rect">
            <a:avLst/>
          </a:prstGeom>
        </p:spPr>
      </p:pic>
      <p:sp>
        <p:nvSpPr>
          <p:cNvPr id="149" name="矩形 148"/>
          <p:cNvSpPr/>
          <p:nvPr/>
        </p:nvSpPr>
        <p:spPr>
          <a:xfrm>
            <a:off x="6569921" y="1891815"/>
            <a:ext cx="12968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Extra: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50" name="表格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92061"/>
              </p:ext>
            </p:extLst>
          </p:nvPr>
        </p:nvGraphicFramePr>
        <p:xfrm>
          <a:off x="6677413" y="2569720"/>
          <a:ext cx="5160612" cy="15358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0204"/>
                <a:gridCol w="1720204"/>
                <a:gridCol w="1720204"/>
              </a:tblGrid>
              <a:tr h="3839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Demo</a:t>
                      </a:r>
                      <a:r>
                        <a:rPr lang="en-US" altLang="zh-CN" baseline="0" dirty="0" smtClean="0"/>
                        <a:t> Apps</a:t>
                      </a:r>
                      <a:endParaRPr lang="zh-CN" altLang="en-US" dirty="0"/>
                    </a:p>
                  </a:txBody>
                  <a:tcPr/>
                </a:tc>
              </a:tr>
              <a:tr h="3839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192.168.0.201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SupprtServer</a:t>
                      </a:r>
                      <a:endParaRPr lang="zh-CN" altLang="en-US" dirty="0"/>
                    </a:p>
                  </a:txBody>
                  <a:tcPr/>
                </a:tc>
              </a:tr>
              <a:tr h="3839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Slave1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192.168.0.202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PercolatorDemo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839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Slave2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192.168.0.203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PercolatorDemo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1" name="矩形 150"/>
          <p:cNvSpPr/>
          <p:nvPr/>
        </p:nvSpPr>
        <p:spPr>
          <a:xfrm>
            <a:off x="6569921" y="4126904"/>
            <a:ext cx="32739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VM Info: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99329"/>
              </p:ext>
            </p:extLst>
          </p:nvPr>
        </p:nvGraphicFramePr>
        <p:xfrm>
          <a:off x="6677413" y="4776014"/>
          <a:ext cx="5089208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44604"/>
                <a:gridCol w="2544604"/>
              </a:tblGrid>
              <a:tr h="3281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Capacity</a:t>
                      </a:r>
                      <a:endParaRPr lang="zh-CN" altLang="en-US" dirty="0"/>
                    </a:p>
                  </a:txBody>
                  <a:tcPr/>
                </a:tc>
              </a:tr>
              <a:tr h="3281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Memory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~ 1.5GB</a:t>
                      </a:r>
                      <a:endParaRPr lang="zh-CN" altLang="en-US" dirty="0"/>
                    </a:p>
                  </a:txBody>
                  <a:tcPr/>
                </a:tc>
              </a:tr>
              <a:tr h="3281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3192.606MHZ, 1 core</a:t>
                      </a:r>
                    </a:p>
                  </a:txBody>
                  <a:tcPr/>
                </a:tc>
              </a:tr>
              <a:tr h="3281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35GB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4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01E84E6-6DCB-4A81-BCAF-7CC1893D7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0CBE19F-7929-4112-8616-1E65ED8DE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D01DB9C-5AD6-488B-AA89-9EC91328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="" xmlns:a16="http://schemas.microsoft.com/office/drawing/2014/main" id="{FF3B41E1-6C93-4090-95FA-9FE378953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1 Título">
            <a:extLst>
              <a:ext uri="{FF2B5EF4-FFF2-40B4-BE49-F238E27FC236}">
                <a16:creationId xmlns="" xmlns:a16="http://schemas.microsoft.com/office/drawing/2014/main" id="{A58C501D-E426-4BDE-9796-6E7EFD3FF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51101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Contents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="" xmlns:a16="http://schemas.microsoft.com/office/drawing/2014/main" id="{F1789667-4EF2-4A7F-986A-4D5E81B84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2224262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Motivation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椭圆 17">
            <a:extLst>
              <a:ext uri="{FF2B5EF4-FFF2-40B4-BE49-F238E27FC236}">
                <a16:creationId xmlns="" xmlns:a16="http://schemas.microsoft.com/office/drawing/2014/main" id="{F57C3C50-1D2B-4FA6-A14D-CB0C1B0C3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2198819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4" name="TextBox 16">
            <a:extLst>
              <a:ext uri="{FF2B5EF4-FFF2-40B4-BE49-F238E27FC236}">
                <a16:creationId xmlns="" xmlns:a16="http://schemas.microsoft.com/office/drawing/2014/main" id="{5DAB3180-CA31-4FDD-BC0C-9FC6010F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3045021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Infrastructure</a:t>
            </a:r>
          </a:p>
        </p:txBody>
      </p:sp>
      <p:sp>
        <p:nvSpPr>
          <p:cNvPr id="25" name="椭圆 17">
            <a:extLst>
              <a:ext uri="{FF2B5EF4-FFF2-40B4-BE49-F238E27FC236}">
                <a16:creationId xmlns="" xmlns:a16="http://schemas.microsoft.com/office/drawing/2014/main" id="{4C6D1A22-A776-4B6A-A9B2-1F8103029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3019578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2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="" xmlns:a16="http://schemas.microsoft.com/office/drawing/2014/main" id="{44701CA3-BACC-4B7B-91D1-A3B682A4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4562054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Scene and Test Case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椭圆 17">
            <a:extLst>
              <a:ext uri="{FF2B5EF4-FFF2-40B4-BE49-F238E27FC236}">
                <a16:creationId xmlns="" xmlns:a16="http://schemas.microsoft.com/office/drawing/2014/main" id="{9521996D-245B-441E-B8CC-36768442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1" y="4536611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4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0" name="TextBox 16">
            <a:extLst>
              <a:ext uri="{FF2B5EF4-FFF2-40B4-BE49-F238E27FC236}">
                <a16:creationId xmlns="" xmlns:a16="http://schemas.microsoft.com/office/drawing/2014/main" id="{10D22721-3C28-4E02-B76C-DEEAAD859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5342414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Conclusion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椭圆 17">
            <a:extLst>
              <a:ext uri="{FF2B5EF4-FFF2-40B4-BE49-F238E27FC236}">
                <a16:creationId xmlns="" xmlns:a16="http://schemas.microsoft.com/office/drawing/2014/main" id="{DE1A92D7-EDC1-45DC-90FC-1E9DCDB79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5316971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5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="" xmlns:a16="http://schemas.microsoft.com/office/drawing/2014/main" id="{44701CA3-BACC-4B7B-91D1-A3B682A4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3" y="3781257"/>
            <a:ext cx="5385181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Improvement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7">
            <a:extLst>
              <a:ext uri="{FF2B5EF4-FFF2-40B4-BE49-F238E27FC236}">
                <a16:creationId xmlns="" xmlns:a16="http://schemas.microsoft.com/office/drawing/2014/main" id="{9521996D-245B-441E-B8CC-36768442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3755814"/>
            <a:ext cx="625475" cy="625475"/>
          </a:xfrm>
          <a:prstGeom prst="ellipse">
            <a:avLst/>
          </a:prstGeom>
          <a:solidFill>
            <a:schemeClr val="tx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3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7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EB83A6F5-F5C7-46EB-ACF9-9EDB73A1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94EFAC3-4C24-4DFE-B597-DD7C7A1C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194AE79-EB78-45C6-A3D5-2595253B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="" xmlns:a16="http://schemas.microsoft.com/office/drawing/2014/main" id="{4577D3C4-58B2-4CD8-A97D-229DF0A3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1 Título">
            <a:extLst>
              <a:ext uri="{FF2B5EF4-FFF2-40B4-BE49-F238E27FC236}">
                <a16:creationId xmlns="" xmlns:a16="http://schemas.microsoft.com/office/drawing/2014/main" id="{946D5E28-76B9-40DD-9530-F2AC72264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51101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Improvement</a:t>
            </a:r>
            <a:endParaRPr lang="es-HN" altLang="en-US" sz="4000" b="1" dirty="0">
              <a:solidFill>
                <a:srgbClr val="404040"/>
              </a:solidFill>
              <a:latin typeface="Rockwell" panose="02060603020205020403" pitchFamily="18" charset="0"/>
            </a:endParaRPr>
          </a:p>
        </p:txBody>
      </p:sp>
      <p:sp>
        <p:nvSpPr>
          <p:cNvPr id="24" name="内容占位符 2">
            <a:extLst>
              <a:ext uri="{FF2B5EF4-FFF2-40B4-BE49-F238E27FC236}">
                <a16:creationId xmlns="" xmlns:a16="http://schemas.microsoft.com/office/drawing/2014/main" id="{A7B0221E-9763-4AA4-9693-89495FF5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72" y="1347643"/>
            <a:ext cx="10305225" cy="766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 Transaction ID and its timeout ( 5s in our demo )</a:t>
            </a:r>
            <a:endParaRPr lang="zh-CN" altLang="en-US" dirty="0"/>
          </a:p>
        </p:txBody>
      </p:sp>
      <p:sp>
        <p:nvSpPr>
          <p:cNvPr id="29" name="内容占位符 2">
            <a:extLst>
              <a:ext uri="{FF2B5EF4-FFF2-40B4-BE49-F238E27FC236}">
                <a16:creationId xmlns="" xmlns:a16="http://schemas.microsoft.com/office/drawing/2014/main" id="{A7B0221E-9763-4AA4-9693-89495FF557BD}"/>
              </a:ext>
            </a:extLst>
          </p:cNvPr>
          <p:cNvSpPr txBox="1">
            <a:spLocks/>
          </p:cNvSpPr>
          <p:nvPr/>
        </p:nvSpPr>
        <p:spPr>
          <a:xfrm>
            <a:off x="1100897" y="2113934"/>
            <a:ext cx="10068549" cy="1199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set </a:t>
            </a:r>
            <a:r>
              <a:rPr lang="en-US" altLang="zh-CN" dirty="0"/>
              <a:t>start </a:t>
            </a:r>
            <a:r>
              <a:rPr lang="en-US" altLang="zh-CN" dirty="0">
                <a:solidFill>
                  <a:srgbClr val="FF0000"/>
                </a:solidFill>
              </a:rPr>
              <a:t>timestamp</a:t>
            </a:r>
            <a:r>
              <a:rPr lang="en-US" altLang="zh-CN" dirty="0"/>
              <a:t> as Transaction ID, send it to </a:t>
            </a:r>
            <a:r>
              <a:rPr lang="en-US" altLang="zh-CN" dirty="0">
                <a:solidFill>
                  <a:srgbClr val="FF0000"/>
                </a:solidFill>
              </a:rPr>
              <a:t>Support Server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finer </a:t>
            </a:r>
            <a:r>
              <a:rPr lang="en-US" altLang="zh-CN" dirty="0" smtClean="0">
                <a:solidFill>
                  <a:srgbClr val="FF0000"/>
                </a:solidFill>
              </a:rPr>
              <a:t>granularity </a:t>
            </a:r>
            <a:r>
              <a:rPr lang="en-US" altLang="zh-CN" dirty="0" smtClean="0"/>
              <a:t>(compared with client id)</a:t>
            </a:r>
          </a:p>
          <a:p>
            <a:endParaRPr lang="zh-CN" altLang="en-US" dirty="0"/>
          </a:p>
        </p:txBody>
      </p:sp>
      <p:sp>
        <p:nvSpPr>
          <p:cNvPr id="30" name="内容占位符 2">
            <a:extLst>
              <a:ext uri="{FF2B5EF4-FFF2-40B4-BE49-F238E27FC236}">
                <a16:creationId xmlns="" xmlns:a16="http://schemas.microsoft.com/office/drawing/2014/main" id="{A7B0221E-9763-4AA4-9693-89495FF557BD}"/>
              </a:ext>
            </a:extLst>
          </p:cNvPr>
          <p:cNvSpPr txBox="1">
            <a:spLocks/>
          </p:cNvSpPr>
          <p:nvPr/>
        </p:nvSpPr>
        <p:spPr>
          <a:xfrm>
            <a:off x="835185" y="3696616"/>
            <a:ext cx="10305225" cy="76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2. </a:t>
            </a:r>
            <a:r>
              <a:rPr lang="en-US" altLang="zh-CN" dirty="0"/>
              <a:t>R</a:t>
            </a:r>
            <a:r>
              <a:rPr lang="en-US" altLang="zh-CN" dirty="0" smtClean="0"/>
              <a:t>ow transaction </a:t>
            </a:r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681705"/>
              </p:ext>
            </p:extLst>
          </p:nvPr>
        </p:nvGraphicFramePr>
        <p:xfrm>
          <a:off x="1274408" y="4375496"/>
          <a:ext cx="24618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850"/>
              </a:tblGrid>
              <a:tr h="127805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1. Get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lock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2. Read row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en-US" altLang="zh-CN" baseline="0" dirty="0" err="1" smtClean="0">
                          <a:solidFill>
                            <a:schemeClr val="tx1"/>
                          </a:solidFill>
                        </a:rPr>
                        <a:t>AtomicWrite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4. Flush commits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Release lock</a:t>
                      </a:r>
                    </a:p>
                    <a:p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274408" y="6309501"/>
            <a:ext cx="6788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requirement:  distributed non-reentrant  lock (provided by </a:t>
            </a:r>
            <a:r>
              <a:rPr lang="en-US" altLang="zh-CN" dirty="0" err="1" smtClean="0"/>
              <a:t>ZooKeeper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2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01E84E6-6DCB-4A81-BCAF-7CC1893D7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60350"/>
            <a:ext cx="62563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0CBE19F-7929-4112-8616-1E65ED8DE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" y="260350"/>
            <a:ext cx="73025" cy="431800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D01DB9C-5AD6-488B-AA89-9EC91328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5" y="463550"/>
            <a:ext cx="63500" cy="225425"/>
          </a:xfrm>
          <a:prstGeom prst="rect">
            <a:avLst/>
          </a:prstGeom>
          <a:solidFill>
            <a:srgbClr val="21A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造字工房悦黑体验版常规体" pitchFamily="2" charset="-122"/>
            </a:endParaRPr>
          </a:p>
        </p:txBody>
      </p:sp>
      <p:sp>
        <p:nvSpPr>
          <p:cNvPr id="7" name="直接连接符 9">
            <a:extLst>
              <a:ext uri="{FF2B5EF4-FFF2-40B4-BE49-F238E27FC236}">
                <a16:creationId xmlns="" xmlns:a16="http://schemas.microsoft.com/office/drawing/2014/main" id="{FF3B41E1-6C93-4090-95FA-9FE378953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5" y="908050"/>
            <a:ext cx="8234362" cy="0"/>
          </a:xfrm>
          <a:prstGeom prst="line">
            <a:avLst/>
          </a:prstGeom>
          <a:noFill/>
          <a:ln w="19050" cap="flat" cmpd="sng">
            <a:solidFill>
              <a:srgbClr val="21A3D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1 Título">
            <a:extLst>
              <a:ext uri="{FF2B5EF4-FFF2-40B4-BE49-F238E27FC236}">
                <a16:creationId xmlns="" xmlns:a16="http://schemas.microsoft.com/office/drawing/2014/main" id="{A58C501D-E426-4BDE-9796-6E7EFD3FF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27" y="71438"/>
            <a:ext cx="51101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es-HN" altLang="en-US" sz="4000" b="1" dirty="0">
                <a:solidFill>
                  <a:srgbClr val="404040"/>
                </a:solidFill>
                <a:latin typeface="Rockwell" panose="02060603020205020403" pitchFamily="18" charset="0"/>
              </a:rPr>
              <a:t>Contents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="" xmlns:a16="http://schemas.microsoft.com/office/drawing/2014/main" id="{F1789667-4EF2-4A7F-986A-4D5E81B84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2224262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Motivation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椭圆 17">
            <a:extLst>
              <a:ext uri="{FF2B5EF4-FFF2-40B4-BE49-F238E27FC236}">
                <a16:creationId xmlns="" xmlns:a16="http://schemas.microsoft.com/office/drawing/2014/main" id="{F57C3C50-1D2B-4FA6-A14D-CB0C1B0C3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2198819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4" name="TextBox 16">
            <a:extLst>
              <a:ext uri="{FF2B5EF4-FFF2-40B4-BE49-F238E27FC236}">
                <a16:creationId xmlns="" xmlns:a16="http://schemas.microsoft.com/office/drawing/2014/main" id="{5DAB3180-CA31-4FDD-BC0C-9FC6010F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3045021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Infrastructure</a:t>
            </a:r>
          </a:p>
        </p:txBody>
      </p:sp>
      <p:sp>
        <p:nvSpPr>
          <p:cNvPr id="25" name="椭圆 17">
            <a:extLst>
              <a:ext uri="{FF2B5EF4-FFF2-40B4-BE49-F238E27FC236}">
                <a16:creationId xmlns="" xmlns:a16="http://schemas.microsoft.com/office/drawing/2014/main" id="{4C6D1A22-A776-4B6A-A9B2-1F8103029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3019578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2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28" name="TextBox 16">
            <a:extLst>
              <a:ext uri="{FF2B5EF4-FFF2-40B4-BE49-F238E27FC236}">
                <a16:creationId xmlns="" xmlns:a16="http://schemas.microsoft.com/office/drawing/2014/main" id="{44701CA3-BACC-4B7B-91D1-A3B682A4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4562054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Scene and Test Case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椭圆 17">
            <a:extLst>
              <a:ext uri="{FF2B5EF4-FFF2-40B4-BE49-F238E27FC236}">
                <a16:creationId xmlns="" xmlns:a16="http://schemas.microsoft.com/office/drawing/2014/main" id="{9521996D-245B-441E-B8CC-36768442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1" y="4536611"/>
            <a:ext cx="625475" cy="625475"/>
          </a:xfrm>
          <a:prstGeom prst="ellipse">
            <a:avLst/>
          </a:prstGeom>
          <a:solidFill>
            <a:schemeClr val="tx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4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0" name="TextBox 16">
            <a:extLst>
              <a:ext uri="{FF2B5EF4-FFF2-40B4-BE49-F238E27FC236}">
                <a16:creationId xmlns="" xmlns:a16="http://schemas.microsoft.com/office/drawing/2014/main" id="{10D22721-3C28-4E02-B76C-DEEAAD859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4" y="5342414"/>
            <a:ext cx="5385180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Conclusion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椭圆 17">
            <a:extLst>
              <a:ext uri="{FF2B5EF4-FFF2-40B4-BE49-F238E27FC236}">
                <a16:creationId xmlns="" xmlns:a16="http://schemas.microsoft.com/office/drawing/2014/main" id="{DE1A92D7-EDC1-45DC-90FC-1E9DCDB79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5316971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5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="" xmlns:a16="http://schemas.microsoft.com/office/drawing/2014/main" id="{44701CA3-BACC-4B7B-91D1-A3B682A4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93" y="3781257"/>
            <a:ext cx="5385181" cy="563560"/>
          </a:xfrm>
          <a:prstGeom prst="roundRect">
            <a:avLst>
              <a:gd name="adj" fmla="val 8176"/>
            </a:avLst>
          </a:prstGeom>
          <a:noFill/>
          <a:ln w="19050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Improvement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7">
            <a:extLst>
              <a:ext uri="{FF2B5EF4-FFF2-40B4-BE49-F238E27FC236}">
                <a16:creationId xmlns="" xmlns:a16="http://schemas.microsoft.com/office/drawing/2014/main" id="{9521996D-245B-441E-B8CC-36768442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00" y="3755814"/>
            <a:ext cx="625475" cy="625475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3</a:t>
            </a:r>
            <a:endParaRPr lang="zh-CN" altLang="en-US" sz="2800" b="1" dirty="0">
              <a:solidFill>
                <a:srgbClr val="FFC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0870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1g9X6xp0.iWhRSguV.z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1g9X6xp0.iWhRSguV.z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1g9X6xp0.iWhRSguV.zg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5109</TotalTime>
  <Words>407</Words>
  <Application>Microsoft Office PowerPoint</Application>
  <PresentationFormat>宽屏</PresentationFormat>
  <Paragraphs>173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 Unicode MS</vt:lpstr>
      <vt:lpstr>NimbusRomNo9L-ReguItal</vt:lpstr>
      <vt:lpstr>等线</vt:lpstr>
      <vt:lpstr>宋体</vt:lpstr>
      <vt:lpstr>微软雅黑</vt:lpstr>
      <vt:lpstr>造字工房悦黑体验版常规体</vt:lpstr>
      <vt:lpstr>Arial</vt:lpstr>
      <vt:lpstr>Calibri</vt:lpstr>
      <vt:lpstr>Calibri Light</vt:lpstr>
      <vt:lpstr>Rockwell</vt:lpstr>
      <vt:lpstr>Office 主题</vt:lpstr>
      <vt:lpstr>Percolator Demo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b</dc:creator>
  <cp:lastModifiedBy>feng ding</cp:lastModifiedBy>
  <cp:revision>233</cp:revision>
  <dcterms:created xsi:type="dcterms:W3CDTF">2015-05-05T08:02:14Z</dcterms:created>
  <dcterms:modified xsi:type="dcterms:W3CDTF">2018-04-02T03:14:38Z</dcterms:modified>
</cp:coreProperties>
</file>