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20" r:id="rId4"/>
    <p:sldId id="276" r:id="rId5"/>
    <p:sldId id="287" r:id="rId6"/>
    <p:sldId id="323" r:id="rId7"/>
    <p:sldId id="279" r:id="rId8"/>
    <p:sldId id="288" r:id="rId9"/>
    <p:sldId id="286" r:id="rId10"/>
    <p:sldId id="289" r:id="rId11"/>
    <p:sldId id="294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97" r:id="rId21"/>
    <p:sldId id="290" r:id="rId22"/>
    <p:sldId id="324" r:id="rId23"/>
    <p:sldId id="325" r:id="rId24"/>
    <p:sldId id="326" r:id="rId25"/>
    <p:sldId id="322" r:id="rId26"/>
    <p:sldId id="327" r:id="rId27"/>
    <p:sldId id="328" r:id="rId28"/>
    <p:sldId id="329" r:id="rId29"/>
    <p:sldId id="321" r:id="rId30"/>
    <p:sldId id="330" r:id="rId31"/>
    <p:sldId id="31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EA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55" autoAdjust="0"/>
  </p:normalViewPr>
  <p:slideViewPr>
    <p:cSldViewPr snapToGrid="0">
      <p:cViewPr varScale="1">
        <p:scale>
          <a:sx n="58" d="100"/>
          <a:sy n="58" d="100"/>
        </p:scale>
        <p:origin x="118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EBCA9-5007-4F68-A5D8-2378833BA7AC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0201-E8CA-4A2B-8072-B62AA2A52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今天将由我、</a:t>
            </a:r>
            <a:r>
              <a:rPr lang="en-US" altLang="zh-CN" dirty="0"/>
              <a:t>xx</a:t>
            </a:r>
            <a:r>
              <a:rPr lang="zh-CN" altLang="en-US" dirty="0"/>
              <a:t>为大家作关于这篇论文的</a:t>
            </a:r>
            <a:r>
              <a:rPr lang="en-US" altLang="zh-CN" dirty="0"/>
              <a:t>presentation</a:t>
            </a:r>
            <a:r>
              <a:rPr lang="zh-CN" altLang="en-US" dirty="0"/>
              <a:t>，而</a:t>
            </a:r>
            <a:r>
              <a:rPr lang="en-US" altLang="zh-CN" dirty="0"/>
              <a:t>demo</a:t>
            </a:r>
            <a:r>
              <a:rPr lang="zh-CN" altLang="en-US" dirty="0"/>
              <a:t>的演示部分是由丁峰和</a:t>
            </a:r>
            <a:r>
              <a:rPr lang="en-US" altLang="zh-CN" dirty="0"/>
              <a:t>xx</a:t>
            </a:r>
            <a:r>
              <a:rPr lang="zh-CN" altLang="en-US" dirty="0"/>
              <a:t>负责。</a:t>
            </a:r>
            <a:endParaRPr lang="en-US" altLang="zh-CN" dirty="0"/>
          </a:p>
          <a:p>
            <a:r>
              <a:rPr lang="zh-CN" altLang="en-US" dirty="0"/>
              <a:t>正如标题所示，这篇文章构建了一个大规模增量数据处理系统，这个系统的核心主要是分布式的</a:t>
            </a:r>
            <a:r>
              <a:rPr lang="en-US" altLang="zh-CN" dirty="0"/>
              <a:t>xx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  <a:r>
              <a:rPr lang="zh-CN" altLang="en-US" dirty="0"/>
              <a:t>根据这篇文章设计了</a:t>
            </a:r>
            <a:r>
              <a:rPr lang="en-US" altLang="zh-CN" dirty="0"/>
              <a:t>Percolator</a:t>
            </a:r>
            <a:r>
              <a:rPr lang="zh-CN" altLang="en-US" dirty="0"/>
              <a:t>系统，用于取代原本基于</a:t>
            </a:r>
            <a:r>
              <a:rPr lang="en-US" altLang="zh-CN" dirty="0"/>
              <a:t>MapReduce</a:t>
            </a:r>
            <a:r>
              <a:rPr lang="zh-CN" altLang="en-US" dirty="0"/>
              <a:t>的搜索引擎</a:t>
            </a:r>
            <a:r>
              <a:rPr lang="en-US" altLang="zh-CN" dirty="0"/>
              <a:t>indexing</a:t>
            </a:r>
            <a:r>
              <a:rPr lang="zh-CN" altLang="en-US" dirty="0"/>
              <a:t>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35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2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6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28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02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5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3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5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1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我将从以下</a:t>
            </a:r>
            <a:r>
              <a:rPr lang="en-US" altLang="zh-CN" dirty="0"/>
              <a:t>4</a:t>
            </a:r>
            <a:r>
              <a:rPr lang="zh-CN" altLang="en-US" dirty="0"/>
              <a:t>个方面介绍这篇文章，首先讲一下我们要设计这个系统的</a:t>
            </a:r>
            <a:r>
              <a:rPr lang="en-US" altLang="zh-CN" dirty="0"/>
              <a:t>motivation</a:t>
            </a:r>
            <a:r>
              <a:rPr lang="zh-CN" altLang="en-US" dirty="0"/>
              <a:t>，然后介绍系统的核心设计思想，接着对系统进行评估，最后对整篇文章进行总结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25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由于两阶段提交需要与</a:t>
            </a:r>
            <a:r>
              <a:rPr lang="en-US" altLang="zh-CN" dirty="0"/>
              <a:t>timestamp</a:t>
            </a:r>
            <a:r>
              <a:rPr lang="zh-CN" altLang="en-US" dirty="0"/>
              <a:t>交互</a:t>
            </a:r>
            <a:r>
              <a:rPr lang="en-US" altLang="zh-CN" dirty="0"/>
              <a:t>2</a:t>
            </a:r>
            <a:r>
              <a:rPr lang="zh-CN" altLang="en-US" dirty="0"/>
              <a:t>次，因此要求有比较好的可伸缩性。打包请求，减少</a:t>
            </a:r>
            <a:r>
              <a:rPr lang="en-US" altLang="zh-CN" dirty="0"/>
              <a:t>RPC</a:t>
            </a:r>
            <a:r>
              <a:rPr lang="zh-CN" altLang="en-US" dirty="0"/>
              <a:t>的次数。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6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前面说过，</a:t>
            </a:r>
            <a:r>
              <a:rPr lang="en-US" altLang="zh-CN" dirty="0"/>
              <a:t>percolator</a:t>
            </a:r>
            <a:r>
              <a:rPr lang="zh-CN" altLang="en-US" dirty="0"/>
              <a:t>应用是由一组</a:t>
            </a:r>
            <a:r>
              <a:rPr lang="en-US" altLang="zh-CN" dirty="0"/>
              <a:t>observers</a:t>
            </a:r>
            <a:r>
              <a:rPr lang="zh-CN" altLang="en-US" dirty="0"/>
              <a:t>组成。下图是前面的</a:t>
            </a:r>
            <a:r>
              <a:rPr lang="en-US" altLang="zh-CN" dirty="0"/>
              <a:t>Google</a:t>
            </a:r>
            <a:r>
              <a:rPr lang="zh-CN" altLang="en-US" dirty="0"/>
              <a:t>索引例子：首先抓取文档加载器会抓取文档，并触发文档处理器来索引文档，文档处理器会触发其它的事务，比如文档导出或者链接反转。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observers</a:t>
            </a:r>
            <a:r>
              <a:rPr lang="zh-CN" altLang="en-US" dirty="0"/>
              <a:t>会给它观察的列注册一个</a:t>
            </a:r>
            <a:r>
              <a:rPr lang="en-US" altLang="zh-CN" dirty="0"/>
              <a:t>function</a:t>
            </a:r>
            <a:r>
              <a:rPr lang="zh-CN" altLang="en-US" dirty="0"/>
              <a:t>，当任意一行中被观察的列发生写操作，就会执行</a:t>
            </a:r>
            <a:r>
              <a:rPr lang="en-US" altLang="zh-CN" dirty="0"/>
              <a:t>observer</a:t>
            </a:r>
            <a:r>
              <a:rPr lang="zh-CN" altLang="en-US" dirty="0"/>
              <a:t>，生成新的事务。</a:t>
            </a:r>
            <a:endParaRPr lang="en-US" altLang="zh-CN" dirty="0"/>
          </a:p>
          <a:p>
            <a:r>
              <a:rPr lang="zh-CN" altLang="en-US" dirty="0"/>
              <a:t>这种一级一级的</a:t>
            </a:r>
            <a:r>
              <a:rPr lang="en-US" altLang="zh-CN" dirty="0"/>
              <a:t>observer</a:t>
            </a:r>
            <a:r>
              <a:rPr lang="zh-CN" altLang="en-US" dirty="0"/>
              <a:t>，我们用</a:t>
            </a:r>
            <a:r>
              <a:rPr lang="en-US" altLang="zh-CN" dirty="0"/>
              <a:t>notification</a:t>
            </a:r>
            <a:r>
              <a:rPr lang="zh-CN" altLang="en-US" dirty="0"/>
              <a:t>也就是通知来追踪。但是实现通知我们需要解决两个挑战，一个是需要追踪</a:t>
            </a:r>
            <a:r>
              <a:rPr lang="en-US" altLang="zh-CN" dirty="0"/>
              <a:t>dirty cell</a:t>
            </a:r>
            <a:r>
              <a:rPr lang="zh-CN" altLang="en-US" dirty="0"/>
              <a:t>脏单元，就是需要触发</a:t>
            </a:r>
            <a:r>
              <a:rPr lang="en-US" altLang="zh-CN" dirty="0"/>
              <a:t>observer</a:t>
            </a:r>
            <a:r>
              <a:rPr lang="zh-CN" altLang="en-US" dirty="0"/>
              <a:t>但还没有去触发的单元。另一个是</a:t>
            </a:r>
            <a:r>
              <a:rPr lang="en-US" altLang="zh-CN" dirty="0"/>
              <a:t>message collapsing</a:t>
            </a:r>
            <a:r>
              <a:rPr lang="zh-CN" altLang="en-US" dirty="0"/>
              <a:t>，我们不希望每次写被观察的列都触发它的</a:t>
            </a:r>
            <a:r>
              <a:rPr lang="en-US" altLang="zh-CN" dirty="0"/>
              <a:t>observer</a:t>
            </a:r>
            <a:r>
              <a:rPr lang="zh-CN" altLang="en-US" dirty="0"/>
              <a:t>，而是当一定周期内多次写这个被观察的列，只运行一次</a:t>
            </a:r>
            <a:r>
              <a:rPr lang="en-US" altLang="zh-CN" dirty="0"/>
              <a:t>observer</a:t>
            </a:r>
            <a:r>
              <a:rPr lang="zh-CN" altLang="en-US" dirty="0"/>
              <a:t>提高效率。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81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为了解决查找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 cell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的问题，提出一个新列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列放的是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 cell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当事务写入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观察单元时，会设置相应的通知单元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。在观察者被触发并且事务提交后，我们移除通知单元。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我们只需要扫描相关的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列就能找到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 cell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Percolator 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都将几个线程专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高效指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Percolator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列存储在单独的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 locality group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列上进行扫描时只需要读取数百万个脏单元，而不是数万亿的全部数据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使扫描效率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更高效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随机指每个线程随机选择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开始扫描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列，这样可能遇到公交聚集，堵车的时候很多辆公交车是一起到一个站的，前面的车承担了大部分的上下车负载，后面的车就会追上前面的车。为了避免这个问题，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在扫描一行前找到一个轻量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，避免两个线程运行到同一行，但真的线程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遇见线程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就再选个新的随机位置开始扫描。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collapsing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，添加一个列。这个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列放的是该列触发的上一个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的开始时戳。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当观察列被写入时，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Percolator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开始一个事务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处理通知。该事务读取观察列及其相应的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列。如果观察列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时戳比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列时戳大，说明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上一次更新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后数据再次被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就需要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列设为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的开始时戳。否则，观察列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时戳比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列时戳小，一个写操作触发的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已经运行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，所以不再运行它。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列使每个通知最多触发一个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3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我们来看一下通知的整个工作流程，图中是我们要观察的列，他有单独的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列。在一个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某逻辑对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key:Tao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的观察列写入新的数据，此时可能会遇到“写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写冲突”，利用之前说的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事务处理。写入成功的事务会将新的写记录提交到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列；并同时设置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 ，通知此处值已经发生了变化。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中各个扫描线程通过前面所说的分工，对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列进行扫描。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：扫描线程发现了第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步中设置的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列（图中“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”），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：通知相关的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来执行后续逻辑，扫描线程需要判断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列，通过对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列中时戳的分析，决定是否可以运行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。若可以，则将新运行的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的开始时戳写入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列，以便下次扫描。对应的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启动，移除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notify cell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并开始执行一个新事务。事务中观察者执行自己的计算逻辑，在计算结束后，输出的结果需要写入另一个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（对应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，此时会遇到和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类似的写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写冲突）。提交成功的写操作将触发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，依次循环直至不再写入任何列或没有任何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需要被触发。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1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36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如图所示，横坐标是抓取率，纵坐标是集群延迟。实线是</a:t>
            </a:r>
            <a:r>
              <a:rPr lang="en-US" altLang="zh-CN" dirty="0"/>
              <a:t>MR</a:t>
            </a:r>
            <a:r>
              <a:rPr lang="zh-CN" altLang="en-US" dirty="0"/>
              <a:t>，虚线是</a:t>
            </a:r>
            <a:r>
              <a:rPr lang="en-US" altLang="zh-CN" dirty="0"/>
              <a:t>percolator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整个过程</a:t>
            </a:r>
            <a:r>
              <a:rPr lang="en-US" altLang="zh-CN" dirty="0"/>
              <a:t>MR</a:t>
            </a:r>
            <a:r>
              <a:rPr lang="zh-CN" altLang="en-US" dirty="0"/>
              <a:t>延迟稳定，当需要抓取少量更新时，</a:t>
            </a:r>
            <a:r>
              <a:rPr lang="en-US" altLang="zh-CN" dirty="0"/>
              <a:t>Percolator</a:t>
            </a:r>
            <a:r>
              <a:rPr lang="zh-CN" altLang="en-US" dirty="0"/>
              <a:t>相对</a:t>
            </a:r>
            <a:r>
              <a:rPr lang="en-US" altLang="zh-CN" dirty="0"/>
              <a:t>MR</a:t>
            </a:r>
            <a:r>
              <a:rPr lang="zh-CN" altLang="en-US" dirty="0"/>
              <a:t>，延迟要少得多，因为</a:t>
            </a:r>
            <a:r>
              <a:rPr lang="en-US" altLang="zh-CN" dirty="0"/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抓取的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文档进行查找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存储库进行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r>
              <a:rPr lang="zh-CN" altLang="en-US" dirty="0"/>
              <a:t>随着爬网率上升，</a:t>
            </a:r>
            <a:r>
              <a:rPr lang="en-US" altLang="zh-CN" dirty="0"/>
              <a:t>percolator</a:t>
            </a:r>
            <a:r>
              <a:rPr lang="zh-CN" altLang="en-US" dirty="0"/>
              <a:t>会出现一些延迟。而超过</a:t>
            </a:r>
            <a:r>
              <a:rPr lang="en-US" altLang="zh-CN" dirty="0"/>
              <a:t>35%</a:t>
            </a:r>
            <a:r>
              <a:rPr lang="zh-CN" altLang="en-US" dirty="0"/>
              <a:t>时延迟骤增，之后两条线都变为虚线，因为都是一个性能推断，不是实际测试。随着文档抓取率接近版本库的大小时，</a:t>
            </a:r>
            <a:r>
              <a:rPr lang="en-US" altLang="zh-CN" dirty="0"/>
              <a:t>MapReduce</a:t>
            </a:r>
            <a:r>
              <a:rPr lang="zh-CN" altLang="en-US" dirty="0"/>
              <a:t>的性能会优于</a:t>
            </a:r>
            <a:r>
              <a:rPr lang="en-US" altLang="zh-CN" dirty="0"/>
              <a:t>Percolator</a:t>
            </a:r>
            <a:r>
              <a:rPr lang="zh-CN" altLang="en-US" dirty="0"/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它们在抓取率较大时的交点是因为：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使用随机查找表，而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使用流存取，存取相同数据时，流存取性能比随机查找表好，在抓取率较大时，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的增量处理方式不能弥补这种差距。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受到分散程序的限制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的延迟变换只在低抓取率时跟抓取率有关。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03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处理索引不需再处理整个基础存储库，所以</a:t>
            </a:r>
            <a:r>
              <a:rPr lang="en-US" altLang="zh-CN" dirty="0"/>
              <a:t>P</a:t>
            </a:r>
            <a:r>
              <a:rPr lang="zh-CN" altLang="en-US" dirty="0"/>
              <a:t>的基础存储库增加了</a:t>
            </a:r>
            <a:r>
              <a:rPr lang="en-US" altLang="zh-CN" dirty="0"/>
              <a:t>3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更多的资源被用来跟踪系统输入，所以处理相同量的数据，有两倍的资源消耗</a:t>
            </a:r>
            <a:endParaRPr lang="en-US" altLang="zh-CN" dirty="0"/>
          </a:p>
          <a:p>
            <a:r>
              <a:rPr lang="zh-CN" altLang="en-US" dirty="0"/>
              <a:t>更容易实施，更少的的移动部分</a:t>
            </a:r>
            <a:endParaRPr lang="en-US" altLang="zh-CN" dirty="0"/>
          </a:p>
          <a:p>
            <a:r>
              <a:rPr lang="zh-CN" altLang="en-US" dirty="0"/>
              <a:t>数百个</a:t>
            </a:r>
            <a:r>
              <a:rPr lang="en-US" altLang="zh-CN" dirty="0"/>
              <a:t>MR</a:t>
            </a:r>
            <a:r>
              <a:rPr lang="zh-CN" altLang="en-US" dirty="0"/>
              <a:t>每个都需要单独配置，每个都可能独立的出错，很麻烦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58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的架构上实现的，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Percolator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对简单重复读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写单个值比较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倍的写开销是因为除了单独的写之外额外的操作：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一次读取检查锁定，一次写入添加锁定，另一次写入删除锁定记录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读有少量性能损失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7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4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提供了两个架构：具有</a:t>
            </a:r>
            <a:r>
              <a:rPr lang="en-US" altLang="zh-CN" dirty="0"/>
              <a:t>ACID</a:t>
            </a:r>
            <a:r>
              <a:rPr lang="zh-CN" altLang="en-US" dirty="0"/>
              <a:t>快照隔离的跨行跨表事务，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现在用于</a:t>
            </a:r>
            <a:r>
              <a:rPr lang="en-US" altLang="zh-CN" dirty="0"/>
              <a:t>google</a:t>
            </a:r>
            <a:r>
              <a:rPr lang="zh-CN" altLang="en-US" dirty="0"/>
              <a:t>的咖啡因索引系统，让用户索引到新网页的速度提升</a:t>
            </a:r>
            <a:r>
              <a:rPr lang="en-US" altLang="zh-CN" dirty="0"/>
              <a:t>50%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因为处理索引不需再处理整个基础存储库，所以</a:t>
            </a:r>
            <a:r>
              <a:rPr lang="en-US" altLang="zh-CN" dirty="0"/>
              <a:t>P</a:t>
            </a:r>
            <a:r>
              <a:rPr lang="zh-CN" altLang="en-US" dirty="0"/>
              <a:t>的基础存储库增加了</a:t>
            </a:r>
            <a:r>
              <a:rPr lang="en-US" altLang="zh-CN" dirty="0"/>
              <a:t>3</a:t>
            </a:r>
            <a:r>
              <a:rPr lang="zh-CN" altLang="en-US" dirty="0"/>
              <a:t>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6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众所周知，搜索业务是谷歌公司的核心业务之一，搜索引擎需要对全网的页面进行爬取，然后建立</a:t>
            </a:r>
            <a:r>
              <a:rPr lang="en-US" altLang="zh-CN" dirty="0"/>
              <a:t>index</a:t>
            </a:r>
            <a:r>
              <a:rPr lang="zh-CN" altLang="en-US" dirty="0"/>
              <a:t>，计算每个页面的</a:t>
            </a:r>
            <a:r>
              <a:rPr lang="en-US" altLang="zh-CN" dirty="0" err="1"/>
              <a:t>pagerank</a:t>
            </a:r>
            <a:r>
              <a:rPr lang="zh-CN" altLang="en-US" dirty="0"/>
              <a:t>值；当用户请求某个搜索时，根据反向链接检索当前</a:t>
            </a:r>
            <a:r>
              <a:rPr lang="en-US" altLang="zh-CN" dirty="0"/>
              <a:t>PageRank</a:t>
            </a:r>
            <a:r>
              <a:rPr lang="zh-CN" altLang="en-US" dirty="0"/>
              <a:t>值高的页面，最终呈现在列表中。假设当前已经爬取并处理完成的网页网络如图所示，当隔一段时间后，搜索引擎会重新抓取一小部分新网页，此时如何更新网页的</a:t>
            </a:r>
            <a:r>
              <a:rPr lang="en-US" altLang="zh-CN" dirty="0"/>
              <a:t>index</a:t>
            </a:r>
            <a:r>
              <a:rPr lang="zh-CN" altLang="en-US" dirty="0"/>
              <a:t>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2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在这篇文章之前，谷歌所采用的</a:t>
            </a:r>
            <a:r>
              <a:rPr lang="en-US" altLang="zh-CN" dirty="0"/>
              <a:t>index system</a:t>
            </a:r>
            <a:r>
              <a:rPr lang="zh-CN" altLang="en-US" dirty="0"/>
              <a:t>是基于</a:t>
            </a:r>
            <a:r>
              <a:rPr lang="en-US" altLang="zh-CN" dirty="0"/>
              <a:t>MapReduce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因此，我们设计了</a:t>
            </a:r>
            <a:r>
              <a:rPr lang="en-US" altLang="zh-CN" dirty="0"/>
              <a:t>percolator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3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0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7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CA9B8-26C2-4AE5-B6B6-98A188216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57" y="1485900"/>
            <a:ext cx="11635408" cy="20240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Large-scale Incremental Processing</a:t>
            </a:r>
            <a:br>
              <a:rPr lang="en-US" altLang="zh-CN" sz="4000" b="1" dirty="0"/>
            </a:br>
            <a:r>
              <a:rPr lang="en-US" altLang="zh-CN" sz="4000" b="1" dirty="0"/>
              <a:t>Using Distributed Transactions and Notifications</a:t>
            </a:r>
            <a:endParaRPr lang="zh-CN" altLang="en-US" sz="4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A2C72F-45F3-4D45-BE40-8EFF37E0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1" y="3568062"/>
            <a:ext cx="12192000" cy="837440"/>
          </a:xfrm>
        </p:spPr>
        <p:txBody>
          <a:bodyPr>
            <a:normAutofit/>
          </a:bodyPr>
          <a:lstStyle/>
          <a:p>
            <a:r>
              <a:rPr lang="de-DE" altLang="zh-CN" dirty="0"/>
              <a:t>Daniel Peng and Frank Dabek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7492FF-4E8C-4877-98DD-4CA9BC50C614}"/>
              </a:ext>
            </a:extLst>
          </p:cNvPr>
          <p:cNvSpPr/>
          <p:nvPr/>
        </p:nvSpPr>
        <p:spPr>
          <a:xfrm>
            <a:off x="5356591" y="4001936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NimbusRomNo9L-ReguItal"/>
              </a:rPr>
              <a:t>Google, Inc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2EFCEB-BF24-43A1-822E-8764FF1C312D}"/>
              </a:ext>
            </a:extLst>
          </p:cNvPr>
          <p:cNvSpPr/>
          <p:nvPr/>
        </p:nvSpPr>
        <p:spPr>
          <a:xfrm>
            <a:off x="726424" y="5839806"/>
            <a:ext cx="4057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NimbusRomNo9L-ReguItal"/>
              </a:rPr>
              <a:t>Presentation:  </a:t>
            </a:r>
            <a:r>
              <a:rPr lang="zh-CN" altLang="en-US" sz="2000" b="1" dirty="0">
                <a:latin typeface="NimbusRomNo9L-ReguItal"/>
              </a:rPr>
              <a:t>陈渤、黄思、秦培杰</a:t>
            </a:r>
            <a:endParaRPr lang="en-US" altLang="zh-CN" sz="2000" b="1" dirty="0">
              <a:latin typeface="NimbusRomNo9L-ReguItal"/>
            </a:endParaRPr>
          </a:p>
          <a:p>
            <a:r>
              <a:rPr lang="en-US" altLang="zh-CN" sz="2000" b="1" dirty="0">
                <a:latin typeface="NimbusRomNo9L-ReguItal"/>
              </a:rPr>
              <a:t>Demo:</a:t>
            </a:r>
            <a:r>
              <a:rPr lang="zh-CN" altLang="en-US" sz="2000" b="1" dirty="0">
                <a:latin typeface="NimbusRomNo9L-ReguItal"/>
              </a:rPr>
              <a:t>              丁峰、徐华韬              </a:t>
            </a:r>
            <a:endParaRPr lang="en-US" altLang="zh-CN" sz="2000" b="1" dirty="0">
              <a:latin typeface="NimbusRomNo9L-ReguIt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8ABC0E-FAEC-49AF-B344-403B2E4999BA}"/>
              </a:ext>
            </a:extLst>
          </p:cNvPr>
          <p:cNvSpPr/>
          <p:nvPr/>
        </p:nvSpPr>
        <p:spPr>
          <a:xfrm>
            <a:off x="5518495" y="4700877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Didact Gothic"/>
              </a:rPr>
              <a:t>OSDI 2010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48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44" y="1161329"/>
            <a:ext cx="11003091" cy="4127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Feature:</a:t>
            </a:r>
          </a:p>
          <a:p>
            <a:r>
              <a:rPr lang="en-US" altLang="zh-CN" dirty="0"/>
              <a:t>Provides </a:t>
            </a:r>
            <a:r>
              <a:rPr lang="en-US" altLang="zh-CN" dirty="0">
                <a:solidFill>
                  <a:srgbClr val="FF0000"/>
                </a:solidFill>
              </a:rPr>
              <a:t>cross-row, cross-table transactions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ACID snapshot-isolation </a:t>
            </a:r>
            <a:r>
              <a:rPr lang="en-US" altLang="zh-CN" dirty="0"/>
              <a:t>semantics (protects against write-write conflicts).</a:t>
            </a:r>
          </a:p>
          <a:p>
            <a:r>
              <a:rPr lang="en-US" altLang="zh-CN" dirty="0"/>
              <a:t>Stores multiple versions of each data item using Bigtable’s timestamp dimension.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56BF27-3064-4673-917D-7FBE2EA2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9" y="3946336"/>
            <a:ext cx="5875329" cy="15959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706308-2304-4678-8E9B-BD833C01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72" y="2548959"/>
            <a:ext cx="10766684" cy="9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44" y="1161329"/>
            <a:ext cx="11003091" cy="4127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Feature:</a:t>
            </a:r>
          </a:p>
          <a:p>
            <a:r>
              <a:rPr lang="en-US" altLang="zh-CN" dirty="0"/>
              <a:t>Provides </a:t>
            </a:r>
            <a:r>
              <a:rPr lang="en-US" altLang="zh-CN" dirty="0">
                <a:solidFill>
                  <a:srgbClr val="FF0000"/>
                </a:solidFill>
              </a:rPr>
              <a:t>cross-row, cross-table transactions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ACID snapshot-isolation </a:t>
            </a:r>
            <a:r>
              <a:rPr lang="en-US" altLang="zh-CN" dirty="0"/>
              <a:t>semantics (protects against write-write conflicts).</a:t>
            </a:r>
          </a:p>
          <a:p>
            <a:r>
              <a:rPr lang="en-US" altLang="zh-CN" dirty="0"/>
              <a:t>Stores multiple versions of each data item using Bigtable’s timestamp dimension.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Two phase commit</a:t>
            </a:r>
            <a:r>
              <a:rPr lang="en-US" altLang="zh-CN" dirty="0"/>
              <a:t>, strong consistency.</a:t>
            </a:r>
          </a:p>
          <a:p>
            <a:r>
              <a:rPr lang="en-US" altLang="zh-CN" dirty="0"/>
              <a:t>Stores locks in special in-memory columns in the same Bigtable.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B349864-B863-48F3-BED3-1F4B5CB0E366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0B86979-8464-4B13-8FBC-0007A910B1B1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graphicFrame>
        <p:nvGraphicFramePr>
          <p:cNvPr id="48" name="内容占位符 1">
            <a:extLst>
              <a:ext uri="{FF2B5EF4-FFF2-40B4-BE49-F238E27FC236}">
                <a16:creationId xmlns:a16="http://schemas.microsoft.com/office/drawing/2014/main" id="{C6DB788D-97AD-461B-A54E-BFB120D27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95157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3B3EE9-71A8-40CE-B85A-EF3BA8A5D4F6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graphicFrame>
        <p:nvGraphicFramePr>
          <p:cNvPr id="15" name="内容占位符 1">
            <a:extLst>
              <a:ext uri="{FF2B5EF4-FFF2-40B4-BE49-F238E27FC236}">
                <a16:creationId xmlns:a16="http://schemas.microsoft.com/office/drawing/2014/main" id="{78864F99-909F-4F26-BD87-C962ADA83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096407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D26AE69-522C-4CD0-A42B-FCCA29C57861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80354C-BF03-401B-9285-AA395A060DD1}"/>
              </a:ext>
            </a:extLst>
          </p:cNvPr>
          <p:cNvCxnSpPr/>
          <p:nvPr/>
        </p:nvCxnSpPr>
        <p:spPr>
          <a:xfrm flipH="1">
            <a:off x="8146473" y="2317173"/>
            <a:ext cx="2691245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79815A-05DB-440E-9BA0-A6D832AEE7A9}"/>
              </a:ext>
            </a:extLst>
          </p:cNvPr>
          <p:cNvCxnSpPr/>
          <p:nvPr/>
        </p:nvCxnSpPr>
        <p:spPr>
          <a:xfrm flipH="1">
            <a:off x="8146472" y="4423064"/>
            <a:ext cx="2691245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32DAFC5F-E86C-4032-8A05-DCC3304C0A6D}"/>
              </a:ext>
            </a:extLst>
          </p:cNvPr>
          <p:cNvSpPr/>
          <p:nvPr/>
        </p:nvSpPr>
        <p:spPr>
          <a:xfrm>
            <a:off x="5624262" y="1085082"/>
            <a:ext cx="2237509" cy="529936"/>
          </a:xfrm>
          <a:prstGeom prst="wedgeRectCallout">
            <a:avLst>
              <a:gd name="adj1" fmla="val -61309"/>
              <a:gd name="adj2" fmla="val 822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First get timestamp</a:t>
            </a:r>
          </a:p>
        </p:txBody>
      </p:sp>
    </p:spTree>
    <p:extLst>
      <p:ext uri="{BB962C8B-B14F-4D97-AF65-F5344CB8AC3E}">
        <p14:creationId xmlns:p14="http://schemas.microsoft.com/office/powerpoint/2010/main" val="29624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CAF73F-FA6E-4903-8170-F0483FA7F530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graphicFrame>
        <p:nvGraphicFramePr>
          <p:cNvPr id="15" name="内容占位符 1">
            <a:extLst>
              <a:ext uri="{FF2B5EF4-FFF2-40B4-BE49-F238E27FC236}">
                <a16:creationId xmlns:a16="http://schemas.microsoft.com/office/drawing/2014/main" id="{93159853-2C8A-41DD-8128-1FC8C7178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061917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6:data@5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6:data@5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CAC9392-67DD-44B7-96C2-BF39A4807CB0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656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0DDBC6-91EC-410A-9362-8965ED7D6B56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graphicFrame>
        <p:nvGraphicFramePr>
          <p:cNvPr id="16" name="内容占位符 1">
            <a:extLst>
              <a:ext uri="{FF2B5EF4-FFF2-40B4-BE49-F238E27FC236}">
                <a16:creationId xmlns:a16="http://schemas.microsoft.com/office/drawing/2014/main" id="{C4DA9198-58F6-4A49-910E-FEBBDB60E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85812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6:data@5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6:data@5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F2796CB-AAE3-49DB-B5CE-C55C74665DDE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4C3D748E-A1BB-4DB9-9C4F-C3ADD6117D55}"/>
              </a:ext>
            </a:extLst>
          </p:cNvPr>
          <p:cNvSpPr/>
          <p:nvPr/>
        </p:nvSpPr>
        <p:spPr>
          <a:xfrm>
            <a:off x="6096000" y="3628533"/>
            <a:ext cx="2032622" cy="529936"/>
          </a:xfrm>
          <a:prstGeom prst="wedgeRectCallout">
            <a:avLst>
              <a:gd name="adj1" fmla="val -65129"/>
              <a:gd name="adj2" fmla="val 312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detect conflict</a:t>
            </a:r>
          </a:p>
        </p:txBody>
      </p:sp>
    </p:spTree>
    <p:extLst>
      <p:ext uri="{BB962C8B-B14F-4D97-AF65-F5344CB8AC3E}">
        <p14:creationId xmlns:p14="http://schemas.microsoft.com/office/powerpoint/2010/main" val="23730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046F2A-67AD-4AC9-98F0-40EF1A70DE3F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graphicFrame>
        <p:nvGraphicFramePr>
          <p:cNvPr id="15" name="内容占位符 1">
            <a:extLst>
              <a:ext uri="{FF2B5EF4-FFF2-40B4-BE49-F238E27FC236}">
                <a16:creationId xmlns:a16="http://schemas.microsoft.com/office/drawing/2014/main" id="{EBCE6C59-AA49-4C81-857B-781F3968A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744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4CC37417-49A9-4B8B-ADA3-370B5D7DB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21" y="2162919"/>
            <a:ext cx="346510" cy="34651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6EFA28-5325-4AF6-9A7E-B5AB7FA89E99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A3E1506-E998-4F9F-BF52-546C6488B4A1}"/>
              </a:ext>
            </a:extLst>
          </p:cNvPr>
          <p:cNvSpPr/>
          <p:nvPr/>
        </p:nvSpPr>
        <p:spPr>
          <a:xfrm>
            <a:off x="9473046" y="3164032"/>
            <a:ext cx="2486890" cy="529936"/>
          </a:xfrm>
          <a:prstGeom prst="wedgeRectCallout">
            <a:avLst>
              <a:gd name="adj1" fmla="val -48770"/>
              <a:gd name="adj2" fmla="val -1648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declare primary lock</a:t>
            </a:r>
          </a:p>
        </p:txBody>
      </p:sp>
    </p:spTree>
    <p:extLst>
      <p:ext uri="{BB962C8B-B14F-4D97-AF65-F5344CB8AC3E}">
        <p14:creationId xmlns:p14="http://schemas.microsoft.com/office/powerpoint/2010/main" val="12206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6C7C9AF-B70F-4D11-9A34-BF502DE4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994663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7:$3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7:primary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primary@Tao.bal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DFCAFE-A5E1-4E1C-BE9D-0D05E87D097A}"/>
              </a:ext>
            </a:extLst>
          </p:cNvPr>
          <p:cNvSpPr/>
          <p:nvPr/>
        </p:nvSpPr>
        <p:spPr>
          <a:xfrm>
            <a:off x="478585" y="154824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17331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Prewrite(Write w, Write primary) {</a:t>
            </a:r>
          </a:p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Column c = w.col;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Abort on writes after our start timestamp . .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. . . or locks at any timestamp.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[0, 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return false;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c+"data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w.value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primary.col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The primary’s location.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046F2A-67AD-4AC9-98F0-40EF1A70DE3F}"/>
              </a:ext>
            </a:extLst>
          </p:cNvPr>
          <p:cNvSpPr/>
          <p:nvPr/>
        </p:nvSpPr>
        <p:spPr>
          <a:xfrm>
            <a:off x="200891" y="1907187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Phase1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19206E2-1E3F-49B1-9380-2A3C5AECB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21" y="2162919"/>
            <a:ext cx="346510" cy="3465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E9D357-C5D3-4BA6-A2E5-FC2D2194B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30" y="4268245"/>
            <a:ext cx="346510" cy="34651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574D30C-CFDC-4F9C-AD92-B7BE07CEF5BC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C6A34B99-27E1-484D-B9C3-0A1FF416AD6C}"/>
              </a:ext>
            </a:extLst>
          </p:cNvPr>
          <p:cNvSpPr/>
          <p:nvPr/>
        </p:nvSpPr>
        <p:spPr>
          <a:xfrm>
            <a:off x="9109364" y="5262995"/>
            <a:ext cx="2237509" cy="529936"/>
          </a:xfrm>
          <a:prstGeom prst="wedgeRectCallout">
            <a:avLst>
              <a:gd name="adj1" fmla="val -48770"/>
              <a:gd name="adj2" fmla="val -1648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secondary lock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7F4747-6632-4EA3-ADB3-D75FF2DE5627}"/>
              </a:ext>
            </a:extLst>
          </p:cNvPr>
          <p:cNvCxnSpPr/>
          <p:nvPr/>
        </p:nvCxnSpPr>
        <p:spPr>
          <a:xfrm flipH="1" flipV="1">
            <a:off x="9341427" y="2509429"/>
            <a:ext cx="955964" cy="175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6C7C9AF-B70F-4D11-9A34-BF502DE4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63662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7:$3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data@7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7:$9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7:primary@Tao.bal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01744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oracle_.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GetTimestamp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Commit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Write p = primary;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p.col+"lock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_]))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aborted while working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p.col+"write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_);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T.Erase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p.col+"lock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return false; // commit point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Second phase: write out write records for secondary cells.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(Write w : secondaries)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::Write(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w.col+"write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::Erase(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w.col+"lock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046F2A-67AD-4AC9-98F0-40EF1A70DE3F}"/>
              </a:ext>
            </a:extLst>
          </p:cNvPr>
          <p:cNvSpPr/>
          <p:nvPr/>
        </p:nvSpPr>
        <p:spPr>
          <a:xfrm>
            <a:off x="200891" y="1699368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49AA5B-1552-49B8-8226-8C738ADA751D}"/>
              </a:ext>
            </a:extLst>
          </p:cNvPr>
          <p:cNvSpPr txBox="1"/>
          <p:nvPr/>
        </p:nvSpPr>
        <p:spPr>
          <a:xfrm>
            <a:off x="8906116" y="243147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9A961F-E7C1-4B49-A844-F03CD9115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21" y="2464258"/>
            <a:ext cx="346510" cy="3465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858225-24B5-4013-8A2E-6C26DCB5A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30" y="4268245"/>
            <a:ext cx="346510" cy="34651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E8FAD48-012A-475A-9A43-93B75E0615E1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564AD52E-4383-440C-B8E1-657EB5EE3923}"/>
              </a:ext>
            </a:extLst>
          </p:cNvPr>
          <p:cNvSpPr/>
          <p:nvPr/>
        </p:nvSpPr>
        <p:spPr>
          <a:xfrm>
            <a:off x="4977245" y="1074308"/>
            <a:ext cx="2691246" cy="529936"/>
          </a:xfrm>
          <a:prstGeom prst="wedgeRectCallout">
            <a:avLst>
              <a:gd name="adj1" fmla="val -68739"/>
              <a:gd name="adj2" fmla="val 1292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Second  get timestamp</a:t>
            </a:r>
          </a:p>
        </p:txBody>
      </p:sp>
    </p:spTree>
    <p:extLst>
      <p:ext uri="{BB962C8B-B14F-4D97-AF65-F5344CB8AC3E}">
        <p14:creationId xmlns:p14="http://schemas.microsoft.com/office/powerpoint/2010/main" val="22507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6C7C9AF-B70F-4D11-9A34-BF502DE4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58656"/>
              </p:ext>
            </p:extLst>
          </p:nvPr>
        </p:nvGraphicFramePr>
        <p:xfrm>
          <a:off x="6577444" y="1693721"/>
          <a:ext cx="5382492" cy="4659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7:$3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data@7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4392"/>
                  </a:ext>
                </a:extLst>
              </a:tr>
              <a:tr h="2090543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7:$9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5:$2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data@7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7: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6:data@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6746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AFAAFD-AC3E-4741-9B6F-716E2080260B}"/>
              </a:ext>
            </a:extLst>
          </p:cNvPr>
          <p:cNvSpPr/>
          <p:nvPr/>
        </p:nvSpPr>
        <p:spPr>
          <a:xfrm>
            <a:off x="8711269" y="1163783"/>
            <a:ext cx="1114842" cy="3636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1317E-A740-4876-9D6E-C88478DCC458}"/>
              </a:ext>
            </a:extLst>
          </p:cNvPr>
          <p:cNvSpPr/>
          <p:nvPr/>
        </p:nvSpPr>
        <p:spPr>
          <a:xfrm>
            <a:off x="478585" y="201744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oracle_.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GetTimestamp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Commit primary first.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Write p = primary;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StartRowTransaction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p.col+"lock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_]))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 // aborted while working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p.col+"write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T.Erase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p.col+"lock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T.Commit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return false; // commit point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Second phase: write out write records for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(Write w : secondaries)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::Write(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w.col+"write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::Erase(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w.row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w.col+"lock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commit_ts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046F2A-67AD-4AC9-98F0-40EF1A70DE3F}"/>
              </a:ext>
            </a:extLst>
          </p:cNvPr>
          <p:cNvSpPr/>
          <p:nvPr/>
        </p:nvSpPr>
        <p:spPr>
          <a:xfrm>
            <a:off x="200891" y="1699368"/>
            <a:ext cx="954962" cy="295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Phase2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F3E7DA-420E-40FC-BA29-D213C2ECF2EC}"/>
              </a:ext>
            </a:extLst>
          </p:cNvPr>
          <p:cNvSpPr/>
          <p:nvPr/>
        </p:nvSpPr>
        <p:spPr>
          <a:xfrm>
            <a:off x="8899415" y="4522416"/>
            <a:ext cx="18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primary@Tao.bal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98B07C-0485-4D22-847C-222ED6851562}"/>
              </a:ext>
            </a:extLst>
          </p:cNvPr>
          <p:cNvCxnSpPr>
            <a:cxnSpLocks/>
          </p:cNvCxnSpPr>
          <p:nvPr/>
        </p:nvCxnSpPr>
        <p:spPr>
          <a:xfrm flipH="1">
            <a:off x="8084127" y="2335584"/>
            <a:ext cx="2668680" cy="314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A5C168-626F-4953-BEAC-C61B7C363B11}"/>
              </a:ext>
            </a:extLst>
          </p:cNvPr>
          <p:cNvCxnSpPr>
            <a:cxnSpLocks/>
          </p:cNvCxnSpPr>
          <p:nvPr/>
        </p:nvCxnSpPr>
        <p:spPr>
          <a:xfrm flipH="1">
            <a:off x="8084127" y="4430569"/>
            <a:ext cx="2668680" cy="314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闪电形 15">
            <a:extLst>
              <a:ext uri="{FF2B5EF4-FFF2-40B4-BE49-F238E27FC236}">
                <a16:creationId xmlns:a16="http://schemas.microsoft.com/office/drawing/2014/main" id="{4409A667-3E88-4359-8082-46D6741EEAFA}"/>
              </a:ext>
            </a:extLst>
          </p:cNvPr>
          <p:cNvSpPr/>
          <p:nvPr/>
        </p:nvSpPr>
        <p:spPr>
          <a:xfrm flipH="1">
            <a:off x="2581476" y="2335584"/>
            <a:ext cx="2231768" cy="1687369"/>
          </a:xfrm>
          <a:prstGeom prst="lightningBol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0E4953E-E960-4466-B5DB-D36401323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30" y="4538411"/>
            <a:ext cx="346510" cy="34651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8A8C095-1788-4364-ABC4-E0719EAC930C}"/>
              </a:ext>
            </a:extLst>
          </p:cNvPr>
          <p:cNvSpPr/>
          <p:nvPr/>
        </p:nvSpPr>
        <p:spPr>
          <a:xfrm>
            <a:off x="8694379" y="2335584"/>
            <a:ext cx="2069022" cy="375111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Release all </a:t>
            </a:r>
          </a:p>
          <a:p>
            <a:pPr algn="ctr"/>
            <a:r>
              <a:rPr lang="en-US" altLang="zh-CN" sz="3200" dirty="0"/>
              <a:t>lock</a:t>
            </a:r>
            <a:endParaRPr lang="zh-CN" altLang="en-US" sz="3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07317DD-2EB7-49C8-8A82-D58F45D95F97}"/>
              </a:ext>
            </a:extLst>
          </p:cNvPr>
          <p:cNvSpPr/>
          <p:nvPr/>
        </p:nvSpPr>
        <p:spPr>
          <a:xfrm>
            <a:off x="8704973" y="2369127"/>
            <a:ext cx="2069022" cy="1653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Release all </a:t>
            </a:r>
          </a:p>
          <a:p>
            <a:pPr algn="ctr"/>
            <a:r>
              <a:rPr lang="en-US" altLang="zh-CN" sz="3200" dirty="0"/>
              <a:t>lock</a:t>
            </a:r>
            <a:endParaRPr lang="zh-CN" altLang="en-US" sz="32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6614A39-2A08-4DE5-960E-9CD3B71E3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30" y="4538411"/>
            <a:ext cx="346510" cy="3465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AAB3C01-D87F-47C0-A4BC-603C5C1969BA}"/>
              </a:ext>
            </a:extLst>
          </p:cNvPr>
          <p:cNvSpPr/>
          <p:nvPr/>
        </p:nvSpPr>
        <p:spPr>
          <a:xfrm>
            <a:off x="8899415" y="4522416"/>
            <a:ext cx="18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primary@Tao.bal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97ADAE-19D1-41F9-A3A9-55A122EC7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84" y="4836514"/>
            <a:ext cx="1219200" cy="1219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608D62F-ADDB-47EC-BBFB-E9076DB553E7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Example: Tao transfer $7 to Feng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61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1" grpId="1" animBg="1"/>
      <p:bldP spid="2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design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57" y="3891223"/>
            <a:ext cx="486217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</a:p>
        </p:txBody>
      </p:sp>
      <p:sp>
        <p:nvSpPr>
          <p:cNvPr id="29" name="椭圆 17">
            <a:extLst>
              <a:ext uri="{FF2B5EF4-FFF2-40B4-BE49-F238E27FC236}">
                <a16:creationId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64" y="3865780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741975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4716532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44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Transactions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8494C0-039F-43DB-9D19-B59A2AB6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85" y="1602219"/>
            <a:ext cx="11197488" cy="26476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Percolator takes a </a:t>
            </a:r>
            <a:r>
              <a:rPr lang="en-US" altLang="zh-CN" sz="2400" dirty="0">
                <a:solidFill>
                  <a:srgbClr val="FF0000"/>
                </a:solidFill>
              </a:rPr>
              <a:t>lazy approach </a:t>
            </a:r>
            <a:r>
              <a:rPr lang="en-US" altLang="zh-CN" sz="2400" dirty="0"/>
              <a:t>to cleanup: </a:t>
            </a:r>
          </a:p>
          <a:p>
            <a:pPr marL="0" indent="0">
              <a:buNone/>
            </a:pPr>
            <a:r>
              <a:rPr lang="en-US" altLang="zh-CN" sz="2400" dirty="0"/>
              <a:t>   when a transaction A encounters a conflicting lock left behind by transaction B, A may         </a:t>
            </a:r>
          </a:p>
          <a:p>
            <a:pPr marL="0" indent="0">
              <a:buNone/>
            </a:pPr>
            <a:r>
              <a:rPr lang="en-US" altLang="zh-CN" sz="2400" dirty="0"/>
              <a:t>   determine that B has failed and erase its locks.</a:t>
            </a:r>
          </a:p>
          <a:p>
            <a:r>
              <a:rPr lang="en-US" altLang="zh-CN" sz="2400" dirty="0"/>
              <a:t>This  modification is performed under a Bigtable row transaction, so only one of the cleanup or commit operations will succeed.</a:t>
            </a:r>
          </a:p>
          <a:p>
            <a:r>
              <a:rPr lang="en-US" altLang="zh-CN" sz="2400" dirty="0"/>
              <a:t>Check the </a:t>
            </a:r>
            <a:r>
              <a:rPr lang="en-US" altLang="zh-CN" sz="2400" dirty="0">
                <a:solidFill>
                  <a:srgbClr val="FF0000"/>
                </a:solidFill>
              </a:rPr>
              <a:t>primary lock </a:t>
            </a:r>
            <a:r>
              <a:rPr lang="en-US" altLang="zh-CN" sz="2400" dirty="0"/>
              <a:t>to decide to cleanup or commit.</a:t>
            </a:r>
          </a:p>
          <a:p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CC884F-3E81-4AF9-BD48-EAE99221FFFF}"/>
              </a:ext>
            </a:extLst>
          </p:cNvPr>
          <p:cNvSpPr/>
          <p:nvPr/>
        </p:nvSpPr>
        <p:spPr>
          <a:xfrm>
            <a:off x="478585" y="1024303"/>
            <a:ext cx="49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Solution </a:t>
            </a:r>
            <a:endParaRPr lang="zh-CN" altLang="en-US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311123-3DEE-4D58-B914-362C12D2AAA4}"/>
              </a:ext>
            </a:extLst>
          </p:cNvPr>
          <p:cNvSpPr/>
          <p:nvPr/>
        </p:nvSpPr>
        <p:spPr>
          <a:xfrm>
            <a:off x="1343890" y="4249882"/>
            <a:ext cx="10501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Write record</a:t>
            </a:r>
            <a:r>
              <a:rPr lang="en-US" altLang="zh-CN" sz="2400" dirty="0"/>
              <a:t>: commit, roll forward transaction 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Lock</a:t>
            </a:r>
            <a:r>
              <a:rPr lang="en-US" altLang="zh-CN" sz="2400" dirty="0"/>
              <a:t>: cleanup, safely erase the lock and roll back transaction B.</a:t>
            </a:r>
          </a:p>
        </p:txBody>
      </p:sp>
    </p:spTree>
    <p:extLst>
      <p:ext uri="{BB962C8B-B14F-4D97-AF65-F5344CB8AC3E}">
        <p14:creationId xmlns:p14="http://schemas.microsoft.com/office/powerpoint/2010/main" val="39098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2" y="1347644"/>
            <a:ext cx="107268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Feature:</a:t>
            </a:r>
          </a:p>
          <a:p>
            <a:r>
              <a:rPr lang="en-US" altLang="zh-CN" dirty="0"/>
              <a:t>The timestamp oracle is a server that hands out timestamps in </a:t>
            </a:r>
            <a:r>
              <a:rPr lang="en-US" altLang="zh-CN" dirty="0">
                <a:solidFill>
                  <a:srgbClr val="FF0000"/>
                </a:solidFill>
              </a:rPr>
              <a:t>strictly increasing order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Timestamp requests are </a:t>
            </a:r>
            <a:r>
              <a:rPr lang="en-US" altLang="zh-CN" dirty="0">
                <a:solidFill>
                  <a:srgbClr val="FF0000"/>
                </a:solidFill>
              </a:rPr>
              <a:t>batched</a:t>
            </a:r>
            <a:r>
              <a:rPr lang="en-US" altLang="zh-CN" dirty="0"/>
              <a:t> to decrease RPC’s. </a:t>
            </a:r>
          </a:p>
          <a:p>
            <a:r>
              <a:rPr lang="en-US" altLang="zh-CN" dirty="0"/>
              <a:t>For failure recovery, the timestamp oracle needs to write the </a:t>
            </a:r>
            <a:r>
              <a:rPr lang="en-US" altLang="zh-CN" dirty="0">
                <a:solidFill>
                  <a:srgbClr val="FF0000"/>
                </a:solidFill>
              </a:rPr>
              <a:t>highest allocated timestamp</a:t>
            </a:r>
            <a:r>
              <a:rPr lang="en-US" altLang="zh-CN" dirty="0"/>
              <a:t> to disk before responding to a request. 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Timestamps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938"/>
            <a:ext cx="10515600" cy="54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Percolator applications are structured as a series of observers: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743167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- Notifications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99B021E-C905-4F18-B54A-14EEF97175BC}"/>
              </a:ext>
            </a:extLst>
          </p:cNvPr>
          <p:cNvSpPr txBox="1">
            <a:spLocks/>
          </p:cNvSpPr>
          <p:nvPr/>
        </p:nvSpPr>
        <p:spPr>
          <a:xfrm>
            <a:off x="838200" y="4046432"/>
            <a:ext cx="10515600" cy="242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Each observer registers a function on a set of columns:</a:t>
            </a:r>
          </a:p>
          <a:p>
            <a:r>
              <a:rPr lang="en-US" altLang="zh-CN" sz="2400" dirty="0"/>
              <a:t>Executed when any row in that column is written.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Use notifications to track and trigger observers:</a:t>
            </a:r>
          </a:p>
          <a:p>
            <a:r>
              <a:rPr lang="en-US" altLang="zh-CN" sz="2400" b="1" dirty="0"/>
              <a:t>Dirty cell</a:t>
            </a:r>
            <a:r>
              <a:rPr lang="en-US" altLang="zh-CN" sz="2400" dirty="0"/>
              <a:t>: cell with observer that need to be run</a:t>
            </a:r>
          </a:p>
          <a:p>
            <a:r>
              <a:rPr lang="en-US" altLang="zh-CN" sz="2400" b="1" dirty="0"/>
              <a:t>Message collapsing</a:t>
            </a:r>
            <a:r>
              <a:rPr lang="en-US" altLang="zh-CN" sz="2400" dirty="0"/>
              <a:t>: only run once if multiple writes to an observed column</a:t>
            </a:r>
          </a:p>
          <a:p>
            <a:endParaRPr lang="en-US" altLang="zh-CN" sz="2400" dirty="0"/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334092-6568-4CAA-9305-79EA34B07CF6}"/>
              </a:ext>
            </a:extLst>
          </p:cNvPr>
          <p:cNvSpPr/>
          <p:nvPr/>
        </p:nvSpPr>
        <p:spPr>
          <a:xfrm>
            <a:off x="4581933" y="2514722"/>
            <a:ext cx="3028134" cy="71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DocumentProcessor</a:t>
            </a:r>
            <a:endParaRPr lang="en-US" altLang="zh-CN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A6873D-B37F-4EBD-B634-588AC3AA28FF}"/>
              </a:ext>
            </a:extLst>
          </p:cNvPr>
          <p:cNvSpPr/>
          <p:nvPr/>
        </p:nvSpPr>
        <p:spPr>
          <a:xfrm>
            <a:off x="8538232" y="1948976"/>
            <a:ext cx="3028134" cy="71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DocumentExporter</a:t>
            </a:r>
            <a:endParaRPr lang="en-US" altLang="zh-CN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54A82-F7A3-4409-83FE-6B11B3BD9C87}"/>
              </a:ext>
            </a:extLst>
          </p:cNvPr>
          <p:cNvSpPr/>
          <p:nvPr/>
        </p:nvSpPr>
        <p:spPr>
          <a:xfrm>
            <a:off x="742399" y="2514722"/>
            <a:ext cx="3028134" cy="716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RawDocumentLoader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CC3D9BB-614E-4386-AEC8-C6991786F83F}"/>
              </a:ext>
            </a:extLst>
          </p:cNvPr>
          <p:cNvSpPr/>
          <p:nvPr/>
        </p:nvSpPr>
        <p:spPr>
          <a:xfrm>
            <a:off x="8538232" y="3036447"/>
            <a:ext cx="3028134" cy="71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LinkInverter</a:t>
            </a:r>
            <a:endParaRPr lang="en-US" altLang="zh-CN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13A671B-4627-4F77-B296-97A3D52975EC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3770533" y="2872954"/>
            <a:ext cx="811400" cy="0"/>
          </a:xfrm>
          <a:prstGeom prst="straightConnector1">
            <a:avLst/>
          </a:prstGeom>
          <a:ln w="254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3E617E-389F-419D-B6EB-308BF536607C}"/>
              </a:ext>
            </a:extLst>
          </p:cNvPr>
          <p:cNvCxnSpPr>
            <a:cxnSpLocks/>
          </p:cNvCxnSpPr>
          <p:nvPr/>
        </p:nvCxnSpPr>
        <p:spPr>
          <a:xfrm flipV="1">
            <a:off x="7610067" y="2307207"/>
            <a:ext cx="928165" cy="565746"/>
          </a:xfrm>
          <a:prstGeom prst="straightConnector1">
            <a:avLst/>
          </a:prstGeom>
          <a:ln w="254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D01933-126F-4A94-98B3-0C9C0A88175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610067" y="2872954"/>
            <a:ext cx="928165" cy="521725"/>
          </a:xfrm>
          <a:prstGeom prst="straightConnector1">
            <a:avLst/>
          </a:prstGeom>
          <a:ln w="254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743167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- Notifications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4E825F-48FB-41FE-BCD2-14EFA6E818C3}"/>
              </a:ext>
            </a:extLst>
          </p:cNvPr>
          <p:cNvSpPr txBox="1">
            <a:spLocks/>
          </p:cNvSpPr>
          <p:nvPr/>
        </p:nvSpPr>
        <p:spPr>
          <a:xfrm>
            <a:off x="866935" y="4548708"/>
            <a:ext cx="10799862" cy="1928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“acknowledgment” column</a:t>
            </a:r>
            <a:r>
              <a:rPr lang="en-US" altLang="zh-CN" sz="2200" dirty="0"/>
              <a:t>: the latest start TS of last observer</a:t>
            </a:r>
          </a:p>
          <a:p>
            <a:r>
              <a:rPr lang="en-US" altLang="zh-CN" sz="2200" dirty="0"/>
              <a:t>Read the observed col. and its ack column before triggering.</a:t>
            </a:r>
          </a:p>
          <a:p>
            <a:r>
              <a:rPr lang="en-US" altLang="zh-CN" sz="2200" dirty="0"/>
              <a:t>If </a:t>
            </a:r>
            <a:r>
              <a:rPr lang="en-US" altLang="zh-CN" sz="2200" dirty="0" err="1"/>
              <a:t>TS</a:t>
            </a:r>
            <a:r>
              <a:rPr lang="en-US" altLang="zh-CN" sz="2200" baseline="-25000" dirty="0" err="1"/>
              <a:t>obs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TS</a:t>
            </a:r>
            <a:r>
              <a:rPr lang="en-US" altLang="zh-CN" sz="2200" baseline="-25000" dirty="0" err="1"/>
              <a:t>ack</a:t>
            </a:r>
            <a:r>
              <a:rPr lang="en-US" altLang="zh-CN" sz="2200" dirty="0"/>
              <a:t>, run the observer and set the start TS to the ack column. If not, do not run.</a:t>
            </a:r>
          </a:p>
          <a:p>
            <a:r>
              <a:rPr lang="en-US" altLang="zh-CN" sz="2200" dirty="0"/>
              <a:t>At most one observer will commit for each notification.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743D86-0991-40E6-947D-4468C401DB1D}"/>
              </a:ext>
            </a:extLst>
          </p:cNvPr>
          <p:cNvSpPr txBox="1">
            <a:spLocks/>
          </p:cNvSpPr>
          <p:nvPr/>
        </p:nvSpPr>
        <p:spPr>
          <a:xfrm>
            <a:off x="866935" y="1424837"/>
            <a:ext cx="10799862" cy="176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“notify” Bigtable column</a:t>
            </a:r>
            <a:r>
              <a:rPr lang="en-US" altLang="zh-CN" sz="2200" dirty="0"/>
              <a:t>: an entry for each dirty cell</a:t>
            </a:r>
          </a:p>
          <a:p>
            <a:r>
              <a:rPr lang="en-US" altLang="zh-CN" sz="2200" dirty="0"/>
              <a:t>Set notify cell after write and remove it after triggering the observer.</a:t>
            </a:r>
          </a:p>
          <a:p>
            <a:r>
              <a:rPr lang="en-US" altLang="zh-CN" sz="2200" dirty="0"/>
              <a:t>Each worker with several threads scans the notify </a:t>
            </a:r>
            <a:r>
              <a:rPr lang="en-US" altLang="zh-CN" sz="2200" dirty="0">
                <a:solidFill>
                  <a:srgbClr val="FF0000"/>
                </a:solidFill>
              </a:rPr>
              <a:t>Bigtable </a:t>
            </a:r>
            <a:r>
              <a:rPr lang="en-US" altLang="zh-CN" sz="2200" dirty="0"/>
              <a:t>column </a:t>
            </a:r>
            <a:r>
              <a:rPr lang="en-US" altLang="zh-CN" sz="2200" dirty="0">
                <a:solidFill>
                  <a:srgbClr val="FF0000"/>
                </a:solidFill>
              </a:rPr>
              <a:t>efficiently</a:t>
            </a:r>
            <a:r>
              <a:rPr lang="en-US" altLang="zh-CN" sz="2200" dirty="0"/>
              <a:t>.</a:t>
            </a:r>
          </a:p>
          <a:p>
            <a:pPr>
              <a:buClr>
                <a:schemeClr val="tx1"/>
              </a:buClr>
            </a:pPr>
            <a:r>
              <a:rPr lang="en-US" altLang="zh-CN" sz="2200" dirty="0">
                <a:solidFill>
                  <a:srgbClr val="FF0000"/>
                </a:solidFill>
              </a:rPr>
              <a:t>Random</a:t>
            </a:r>
            <a:r>
              <a:rPr lang="en-US" altLang="zh-CN" sz="2200" dirty="0"/>
              <a:t> portion – bus clumping. A lock or a new random location.</a:t>
            </a:r>
          </a:p>
          <a:p>
            <a:endParaRPr lang="en-US" altLang="zh-CN" sz="2200" dirty="0"/>
          </a:p>
        </p:txBody>
      </p:sp>
      <p:graphicFrame>
        <p:nvGraphicFramePr>
          <p:cNvPr id="11" name="内容占位符 1">
            <a:extLst>
              <a:ext uri="{FF2B5EF4-FFF2-40B4-BE49-F238E27FC236}">
                <a16:creationId xmlns:a16="http://schemas.microsoft.com/office/drawing/2014/main" id="{C0ED3E0F-F843-4EFB-9AD3-C3B3F0C7D3E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09096" y="3665204"/>
          <a:ext cx="5382492" cy="477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574">
                  <a:extLst>
                    <a:ext uri="{9D8B030D-6E8A-4147-A177-3AD203B41FA5}">
                      <a16:colId xmlns:a16="http://schemas.microsoft.com/office/drawing/2014/main" val="1417168347"/>
                    </a:ext>
                  </a:extLst>
                </a:gridCol>
                <a:gridCol w="1153391">
                  <a:extLst>
                    <a:ext uri="{9D8B030D-6E8A-4147-A177-3AD203B41FA5}">
                      <a16:colId xmlns:a16="http://schemas.microsoft.com/office/drawing/2014/main" val="2651002932"/>
                    </a:ext>
                  </a:extLst>
                </a:gridCol>
                <a:gridCol w="2067791">
                  <a:extLst>
                    <a:ext uri="{9D8B030D-6E8A-4147-A177-3AD203B41FA5}">
                      <a16:colId xmlns:a16="http://schemas.microsoft.com/office/drawing/2014/main" val="308358527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242096713"/>
                    </a:ext>
                  </a:extLst>
                </a:gridCol>
              </a:tblGrid>
              <a:tr h="47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data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lock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write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6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437FC53-E360-4ADA-B46E-92693EBE59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0361" y="3665205"/>
          <a:ext cx="1322900" cy="47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00">
                  <a:extLst>
                    <a:ext uri="{9D8B030D-6E8A-4147-A177-3AD203B41FA5}">
                      <a16:colId xmlns:a16="http://schemas.microsoft.com/office/drawing/2014/main" val="2015545266"/>
                    </a:ext>
                  </a:extLst>
                </a:gridCol>
              </a:tblGrid>
              <a:tr h="47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Bal: ack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8227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17B9077-21B2-4580-911A-74930E226C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7473" y="3665205"/>
          <a:ext cx="1322900" cy="47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00">
                  <a:extLst>
                    <a:ext uri="{9D8B030D-6E8A-4147-A177-3AD203B41FA5}">
                      <a16:colId xmlns:a16="http://schemas.microsoft.com/office/drawing/2014/main" val="2015545266"/>
                    </a:ext>
                  </a:extLst>
                </a:gridCol>
              </a:tblGrid>
              <a:tr h="47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82276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B9E20B3-B12A-47FF-9D68-6F9F52F4DDC9}"/>
              </a:ext>
            </a:extLst>
          </p:cNvPr>
          <p:cNvCxnSpPr/>
          <p:nvPr/>
        </p:nvCxnSpPr>
        <p:spPr>
          <a:xfrm>
            <a:off x="2889734" y="3429000"/>
            <a:ext cx="0" cy="814855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90A0351-C8E7-4FC5-9874-DA2FC2C4EF18}"/>
              </a:ext>
            </a:extLst>
          </p:cNvPr>
          <p:cNvSpPr/>
          <p:nvPr/>
        </p:nvSpPr>
        <p:spPr>
          <a:xfrm>
            <a:off x="1523812" y="2649416"/>
            <a:ext cx="4975506" cy="39102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18B4ED9-FDC1-4B86-85D7-4F5612D233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40992" y="4602955"/>
          <a:ext cx="831121" cy="177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21">
                  <a:extLst>
                    <a:ext uri="{9D8B030D-6E8A-4147-A177-3AD203B41FA5}">
                      <a16:colId xmlns:a16="http://schemas.microsoft.com/office/drawing/2014/main" val="2512426894"/>
                    </a:ext>
                  </a:extLst>
                </a:gridCol>
              </a:tblGrid>
              <a:tr h="44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33637"/>
                  </a:ext>
                </a:extLst>
              </a:tr>
              <a:tr h="4438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01334"/>
                  </a:ext>
                </a:extLst>
              </a:tr>
              <a:tr h="4438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34745"/>
                  </a:ext>
                </a:extLst>
              </a:tr>
              <a:tr h="4438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254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743167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- Notifications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EA3AF53-889F-41FA-A0C7-4B0CBAA3AA8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37272" y="4593235"/>
          <a:ext cx="3622598" cy="178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73">
                  <a:extLst>
                    <a:ext uri="{9D8B030D-6E8A-4147-A177-3AD203B41FA5}">
                      <a16:colId xmlns:a16="http://schemas.microsoft.com/office/drawing/2014/main" val="36457978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211549215"/>
                    </a:ext>
                  </a:extLst>
                </a:gridCol>
                <a:gridCol w="662183">
                  <a:extLst>
                    <a:ext uri="{9D8B030D-6E8A-4147-A177-3AD203B41FA5}">
                      <a16:colId xmlns:a16="http://schemas.microsoft.com/office/drawing/2014/main" val="2331886797"/>
                    </a:ext>
                  </a:extLst>
                </a:gridCol>
                <a:gridCol w="575811">
                  <a:extLst>
                    <a:ext uri="{9D8B030D-6E8A-4147-A177-3AD203B41FA5}">
                      <a16:colId xmlns:a16="http://schemas.microsoft.com/office/drawing/2014/main" val="2790172353"/>
                    </a:ext>
                  </a:extLst>
                </a:gridCol>
                <a:gridCol w="685963">
                  <a:extLst>
                    <a:ext uri="{9D8B030D-6E8A-4147-A177-3AD203B41FA5}">
                      <a16:colId xmlns:a16="http://schemas.microsoft.com/office/drawing/2014/main" val="3743574639"/>
                    </a:ext>
                  </a:extLst>
                </a:gridCol>
              </a:tblGrid>
              <a:tr h="446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96769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Feng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03882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Tao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2015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Jie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82014"/>
                  </a:ext>
                </a:extLst>
              </a:tr>
            </a:tbl>
          </a:graphicData>
        </a:graphic>
      </p:graphicFrame>
      <p:sp>
        <p:nvSpPr>
          <p:cNvPr id="11" name="云形 10">
            <a:extLst>
              <a:ext uri="{FF2B5EF4-FFF2-40B4-BE49-F238E27FC236}">
                <a16:creationId xmlns:a16="http://schemas.microsoft.com/office/drawing/2014/main" id="{73D4D12E-CC61-4503-8A7C-CAB903C75D9C}"/>
              </a:ext>
            </a:extLst>
          </p:cNvPr>
          <p:cNvSpPr/>
          <p:nvPr/>
        </p:nvSpPr>
        <p:spPr>
          <a:xfrm>
            <a:off x="8605409" y="4264328"/>
            <a:ext cx="1340268" cy="85028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65633A61-4FEA-496C-812D-960C1FE60B9D}"/>
              </a:ext>
            </a:extLst>
          </p:cNvPr>
          <p:cNvSpPr/>
          <p:nvPr/>
        </p:nvSpPr>
        <p:spPr>
          <a:xfrm>
            <a:off x="8508595" y="4831319"/>
            <a:ext cx="1244133" cy="94332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99FCCC-524F-45F6-B932-74CBAD43B5F1}"/>
              </a:ext>
            </a:extLst>
          </p:cNvPr>
          <p:cNvSpPr/>
          <p:nvPr/>
        </p:nvSpPr>
        <p:spPr>
          <a:xfrm>
            <a:off x="1703222" y="2822098"/>
            <a:ext cx="4648200" cy="157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altLang="zh-CN" sz="2000" b="1" dirty="0"/>
              <a:t>Worker</a:t>
            </a:r>
          </a:p>
          <a:p>
            <a:pPr algn="ctr" fontAlgn="t"/>
            <a:endParaRPr lang="en-US" altLang="zh-CN" sz="2000" b="1" dirty="0"/>
          </a:p>
          <a:p>
            <a:pPr algn="ctr" fontAlgn="t"/>
            <a:endParaRPr lang="en-US" altLang="zh-CN" sz="2000" b="1" dirty="0"/>
          </a:p>
          <a:p>
            <a:pPr algn="ctr" fontAlgn="t"/>
            <a:endParaRPr lang="en-US" altLang="zh-CN" sz="2000" b="1" dirty="0"/>
          </a:p>
          <a:p>
            <a:pPr algn="ctr" fontAlgn="t"/>
            <a:endParaRPr lang="zh-CN" altLang="en-US" sz="2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01A183-CBB0-4778-87CA-4C92189F82B0}"/>
              </a:ext>
            </a:extLst>
          </p:cNvPr>
          <p:cNvSpPr/>
          <p:nvPr/>
        </p:nvSpPr>
        <p:spPr>
          <a:xfrm>
            <a:off x="1874526" y="3056703"/>
            <a:ext cx="1663821" cy="4096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Scan thread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7D34A6-4E7C-4C5A-83E5-74C3905B1276}"/>
              </a:ext>
            </a:extLst>
          </p:cNvPr>
          <p:cNvSpPr/>
          <p:nvPr/>
        </p:nvSpPr>
        <p:spPr>
          <a:xfrm>
            <a:off x="2273488" y="3414824"/>
            <a:ext cx="1663821" cy="4096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Scan thread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4C6A5C-2749-4F99-8A9F-DD4BCA6445FE}"/>
              </a:ext>
            </a:extLst>
          </p:cNvPr>
          <p:cNvSpPr/>
          <p:nvPr/>
        </p:nvSpPr>
        <p:spPr>
          <a:xfrm>
            <a:off x="2652646" y="3791798"/>
            <a:ext cx="1663821" cy="4096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Scan thread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E3C86F0-E843-4272-A1CF-973F09D50563}"/>
              </a:ext>
            </a:extLst>
          </p:cNvPr>
          <p:cNvSpPr/>
          <p:nvPr/>
        </p:nvSpPr>
        <p:spPr>
          <a:xfrm>
            <a:off x="4563532" y="2997711"/>
            <a:ext cx="1512377" cy="62876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95EF541-6D80-4E62-A1DE-8A5A72A9DDC6}"/>
              </a:ext>
            </a:extLst>
          </p:cNvPr>
          <p:cNvSpPr/>
          <p:nvPr/>
        </p:nvSpPr>
        <p:spPr>
          <a:xfrm>
            <a:off x="4830925" y="3759482"/>
            <a:ext cx="1078034" cy="51922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527DB1-DC71-4C66-9125-219D948B52EC}"/>
              </a:ext>
            </a:extLst>
          </p:cNvPr>
          <p:cNvSpPr/>
          <p:nvPr/>
        </p:nvSpPr>
        <p:spPr>
          <a:xfrm>
            <a:off x="3754736" y="1349014"/>
            <a:ext cx="1912517" cy="8365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Observer transaction</a:t>
            </a:r>
            <a:endParaRPr lang="zh-CN" altLang="en-US" sz="2400" b="1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BD4EA51-82A5-4075-B749-EECCCF4ACF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6653" y="2447103"/>
          <a:ext cx="28456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73">
                  <a:extLst>
                    <a:ext uri="{9D8B030D-6E8A-4147-A177-3AD203B41FA5}">
                      <a16:colId xmlns:a16="http://schemas.microsoft.com/office/drawing/2014/main" val="908317177"/>
                    </a:ext>
                  </a:extLst>
                </a:gridCol>
                <a:gridCol w="474273">
                  <a:extLst>
                    <a:ext uri="{9D8B030D-6E8A-4147-A177-3AD203B41FA5}">
                      <a16:colId xmlns:a16="http://schemas.microsoft.com/office/drawing/2014/main" val="495005604"/>
                    </a:ext>
                  </a:extLst>
                </a:gridCol>
                <a:gridCol w="474273">
                  <a:extLst>
                    <a:ext uri="{9D8B030D-6E8A-4147-A177-3AD203B41FA5}">
                      <a16:colId xmlns:a16="http://schemas.microsoft.com/office/drawing/2014/main" val="507374286"/>
                    </a:ext>
                  </a:extLst>
                </a:gridCol>
                <a:gridCol w="474273">
                  <a:extLst>
                    <a:ext uri="{9D8B030D-6E8A-4147-A177-3AD203B41FA5}">
                      <a16:colId xmlns:a16="http://schemas.microsoft.com/office/drawing/2014/main" val="1105639117"/>
                    </a:ext>
                  </a:extLst>
                </a:gridCol>
                <a:gridCol w="474273">
                  <a:extLst>
                    <a:ext uri="{9D8B030D-6E8A-4147-A177-3AD203B41FA5}">
                      <a16:colId xmlns:a16="http://schemas.microsoft.com/office/drawing/2014/main" val="434360517"/>
                    </a:ext>
                  </a:extLst>
                </a:gridCol>
                <a:gridCol w="474273">
                  <a:extLst>
                    <a:ext uri="{9D8B030D-6E8A-4147-A177-3AD203B41FA5}">
                      <a16:colId xmlns:a16="http://schemas.microsoft.com/office/drawing/2014/main" val="2207675413"/>
                    </a:ext>
                  </a:extLst>
                </a:gridCol>
              </a:tblGrid>
              <a:tr h="201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36662"/>
                  </a:ext>
                </a:extLst>
              </a:tr>
              <a:tr h="2016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24761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2F99FD38-3101-42CA-8138-2E4D76E01D6F}"/>
              </a:ext>
            </a:extLst>
          </p:cNvPr>
          <p:cNvGrpSpPr/>
          <p:nvPr/>
        </p:nvGrpSpPr>
        <p:grpSpPr>
          <a:xfrm>
            <a:off x="8028443" y="1074791"/>
            <a:ext cx="3117375" cy="2233854"/>
            <a:chOff x="7731043" y="1248430"/>
            <a:chExt cx="3117375" cy="223385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9DBEBB2-BBC1-465B-A495-58BE649B63F5}"/>
                </a:ext>
              </a:extLst>
            </p:cNvPr>
            <p:cNvSpPr/>
            <p:nvPr/>
          </p:nvSpPr>
          <p:spPr>
            <a:xfrm>
              <a:off x="7731043" y="1248430"/>
              <a:ext cx="3117375" cy="22338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2B7969-D0BE-4BAD-AD99-3E5A8E822E20}"/>
                </a:ext>
              </a:extLst>
            </p:cNvPr>
            <p:cNvSpPr txBox="1"/>
            <p:nvPr/>
          </p:nvSpPr>
          <p:spPr>
            <a:xfrm>
              <a:off x="7869253" y="1295322"/>
              <a:ext cx="2932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Other Machine</a:t>
              </a:r>
              <a:endParaRPr lang="zh-CN" altLang="en-US" sz="2400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B616927-5F45-475B-B9A1-7C16BBAADCC2}"/>
                </a:ext>
              </a:extLst>
            </p:cNvPr>
            <p:cNvGrpSpPr/>
            <p:nvPr/>
          </p:nvGrpSpPr>
          <p:grpSpPr>
            <a:xfrm>
              <a:off x="7869253" y="1771650"/>
              <a:ext cx="2845638" cy="688244"/>
              <a:chOff x="7869253" y="1771650"/>
              <a:chExt cx="2845638" cy="68824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3D9A57A-415D-460B-9232-042AAD112D79}"/>
                  </a:ext>
                </a:extLst>
              </p:cNvPr>
              <p:cNvSpPr/>
              <p:nvPr/>
            </p:nvSpPr>
            <p:spPr>
              <a:xfrm>
                <a:off x="7869253" y="1771650"/>
                <a:ext cx="2845638" cy="688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AA3E930-2028-4CC3-95D2-64DF6E349956}"/>
                  </a:ext>
                </a:extLst>
              </p:cNvPr>
              <p:cNvSpPr/>
              <p:nvPr/>
            </p:nvSpPr>
            <p:spPr>
              <a:xfrm>
                <a:off x="8004571" y="1906500"/>
                <a:ext cx="1663821" cy="4096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Scan thread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E99D123-231D-4E11-9160-8896D69523B9}"/>
                  </a:ext>
                </a:extLst>
              </p:cNvPr>
              <p:cNvSpPr/>
              <p:nvPr/>
            </p:nvSpPr>
            <p:spPr>
              <a:xfrm>
                <a:off x="9804932" y="1909052"/>
                <a:ext cx="772538" cy="40968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B95B9D4-8292-4370-BFE6-4391DDC08EC7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>
            <a:off x="3754736" y="1767309"/>
            <a:ext cx="808796" cy="15447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1E78DF5-A807-4BD0-B441-EB24E3D4144C}"/>
              </a:ext>
            </a:extLst>
          </p:cNvPr>
          <p:cNvCxnSpPr>
            <a:cxnSpLocks/>
            <a:stCxn id="32" idx="3"/>
            <a:endCxn id="30" idx="6"/>
          </p:cNvCxnSpPr>
          <p:nvPr/>
        </p:nvCxnSpPr>
        <p:spPr>
          <a:xfrm>
            <a:off x="5667253" y="1767309"/>
            <a:ext cx="408656" cy="15447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上 49">
            <a:extLst>
              <a:ext uri="{FF2B5EF4-FFF2-40B4-BE49-F238E27FC236}">
                <a16:creationId xmlns:a16="http://schemas.microsoft.com/office/drawing/2014/main" id="{35456C16-9139-45E6-B567-41563FC5CD88}"/>
              </a:ext>
            </a:extLst>
          </p:cNvPr>
          <p:cNvSpPr/>
          <p:nvPr/>
        </p:nvSpPr>
        <p:spPr>
          <a:xfrm rot="15582919">
            <a:off x="7459121" y="4334327"/>
            <a:ext cx="281538" cy="238287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8AA7B560-9779-4E3C-9910-56639518E368}"/>
              </a:ext>
            </a:extLst>
          </p:cNvPr>
          <p:cNvSpPr/>
          <p:nvPr/>
        </p:nvSpPr>
        <p:spPr>
          <a:xfrm rot="3122327">
            <a:off x="3645284" y="2905204"/>
            <a:ext cx="269034" cy="33587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1E71DA3-E311-4466-91CF-B63CEEB3462B}"/>
              </a:ext>
            </a:extLst>
          </p:cNvPr>
          <p:cNvGrpSpPr/>
          <p:nvPr/>
        </p:nvGrpSpPr>
        <p:grpSpPr>
          <a:xfrm>
            <a:off x="502168" y="3248844"/>
            <a:ext cx="1372358" cy="2018389"/>
            <a:chOff x="502168" y="3248844"/>
            <a:chExt cx="1372358" cy="2018389"/>
          </a:xfrm>
        </p:grpSpPr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6FADFF6B-5EF2-4383-9B55-1C21E638AB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64531" y="3815543"/>
              <a:ext cx="2018389" cy="884991"/>
            </a:xfrm>
            <a:prstGeom prst="bentConnector3">
              <a:avLst>
                <a:gd name="adj1" fmla="val 99688"/>
              </a:avLst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9CEE2B-B93F-416A-85EC-017835554F7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512714" y="3261544"/>
              <a:ext cx="1361812" cy="1083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C59B219-02C1-400C-93F6-F2F09BBC5D4D}"/>
              </a:ext>
            </a:extLst>
          </p:cNvPr>
          <p:cNvGrpSpPr/>
          <p:nvPr/>
        </p:nvGrpSpPr>
        <p:grpSpPr>
          <a:xfrm>
            <a:off x="693404" y="3595189"/>
            <a:ext cx="1580084" cy="2107416"/>
            <a:chOff x="693404" y="3595189"/>
            <a:chExt cx="1580084" cy="2107416"/>
          </a:xfrm>
        </p:grpSpPr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2488F7A6-DDD6-4339-A9B6-DE2956A02E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763" y="4271830"/>
              <a:ext cx="2107416" cy="754133"/>
            </a:xfrm>
            <a:prstGeom prst="bentConnector2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F2D6D89-FF53-40FF-847D-E6ADC7E5D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06" y="3604917"/>
              <a:ext cx="1580082" cy="13779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543C56D-13F0-474D-995D-01B28A9E9ABD}"/>
              </a:ext>
            </a:extLst>
          </p:cNvPr>
          <p:cNvGrpSpPr/>
          <p:nvPr/>
        </p:nvGrpSpPr>
        <p:grpSpPr>
          <a:xfrm>
            <a:off x="898686" y="3996639"/>
            <a:ext cx="1753960" cy="2248307"/>
            <a:chOff x="898686" y="3996639"/>
            <a:chExt cx="1753960" cy="2248307"/>
          </a:xfrm>
        </p:grpSpPr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919C5A65-6E32-41FA-AAB8-2F737ED32E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252" y="4823445"/>
              <a:ext cx="2235360" cy="607641"/>
            </a:xfrm>
            <a:prstGeom prst="bentConnector3">
              <a:avLst>
                <a:gd name="adj1" fmla="val 99996"/>
              </a:avLst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C09D965-4D79-463E-927B-80B34E9DE1AC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898686" y="3996639"/>
              <a:ext cx="1753960" cy="247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箭头: 上 121">
            <a:extLst>
              <a:ext uri="{FF2B5EF4-FFF2-40B4-BE49-F238E27FC236}">
                <a16:creationId xmlns:a16="http://schemas.microsoft.com/office/drawing/2014/main" id="{8AB40731-AF24-4EAA-B4D7-60AB67B306E9}"/>
              </a:ext>
            </a:extLst>
          </p:cNvPr>
          <p:cNvSpPr/>
          <p:nvPr/>
        </p:nvSpPr>
        <p:spPr>
          <a:xfrm rot="10800000">
            <a:off x="1385443" y="4963501"/>
            <a:ext cx="149590" cy="364284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上 124">
            <a:extLst>
              <a:ext uri="{FF2B5EF4-FFF2-40B4-BE49-F238E27FC236}">
                <a16:creationId xmlns:a16="http://schemas.microsoft.com/office/drawing/2014/main" id="{71C3810C-0B02-4301-BA20-358010A3CBCA}"/>
              </a:ext>
            </a:extLst>
          </p:cNvPr>
          <p:cNvSpPr/>
          <p:nvPr/>
        </p:nvSpPr>
        <p:spPr>
          <a:xfrm rot="10800000">
            <a:off x="1447538" y="5442612"/>
            <a:ext cx="149590" cy="364284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上 125">
            <a:extLst>
              <a:ext uri="{FF2B5EF4-FFF2-40B4-BE49-F238E27FC236}">
                <a16:creationId xmlns:a16="http://schemas.microsoft.com/office/drawing/2014/main" id="{F88D4488-C22E-4935-A819-5039AC61854D}"/>
              </a:ext>
            </a:extLst>
          </p:cNvPr>
          <p:cNvSpPr/>
          <p:nvPr/>
        </p:nvSpPr>
        <p:spPr>
          <a:xfrm rot="10800000">
            <a:off x="1537704" y="5947154"/>
            <a:ext cx="149590" cy="364284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22B3A951-18B1-4263-907B-A741B7A6EDA5}"/>
              </a:ext>
            </a:extLst>
          </p:cNvPr>
          <p:cNvSpPr/>
          <p:nvPr/>
        </p:nvSpPr>
        <p:spPr>
          <a:xfrm rot="2742631">
            <a:off x="1848746" y="5777325"/>
            <a:ext cx="233187" cy="51608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星形: 七角 128">
            <a:extLst>
              <a:ext uri="{FF2B5EF4-FFF2-40B4-BE49-F238E27FC236}">
                <a16:creationId xmlns:a16="http://schemas.microsoft.com/office/drawing/2014/main" id="{C6589D8C-2CF8-4790-A7AB-D2BAE32D9389}"/>
              </a:ext>
            </a:extLst>
          </p:cNvPr>
          <p:cNvSpPr/>
          <p:nvPr/>
        </p:nvSpPr>
        <p:spPr>
          <a:xfrm>
            <a:off x="7086898" y="4947906"/>
            <a:ext cx="387738" cy="3885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0" name="星形: 七角 129">
            <a:extLst>
              <a:ext uri="{FF2B5EF4-FFF2-40B4-BE49-F238E27FC236}">
                <a16:creationId xmlns:a16="http://schemas.microsoft.com/office/drawing/2014/main" id="{4DADA7AF-4013-40C3-A973-DA7C71A6ADC7}"/>
              </a:ext>
            </a:extLst>
          </p:cNvPr>
          <p:cNvSpPr/>
          <p:nvPr/>
        </p:nvSpPr>
        <p:spPr>
          <a:xfrm>
            <a:off x="196750" y="5328160"/>
            <a:ext cx="387738" cy="3885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1" name="星形: 七角 130">
            <a:extLst>
              <a:ext uri="{FF2B5EF4-FFF2-40B4-BE49-F238E27FC236}">
                <a16:creationId xmlns:a16="http://schemas.microsoft.com/office/drawing/2014/main" id="{744A0F89-C1F3-4758-92C3-DE27FA940278}"/>
              </a:ext>
            </a:extLst>
          </p:cNvPr>
          <p:cNvSpPr/>
          <p:nvPr/>
        </p:nvSpPr>
        <p:spPr>
          <a:xfrm>
            <a:off x="2122706" y="5989778"/>
            <a:ext cx="387738" cy="3885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32" name="星形: 七角 131">
            <a:extLst>
              <a:ext uri="{FF2B5EF4-FFF2-40B4-BE49-F238E27FC236}">
                <a16:creationId xmlns:a16="http://schemas.microsoft.com/office/drawing/2014/main" id="{D603AD71-2215-4277-B3CF-CB4759D9D4E9}"/>
              </a:ext>
            </a:extLst>
          </p:cNvPr>
          <p:cNvSpPr/>
          <p:nvPr/>
        </p:nvSpPr>
        <p:spPr>
          <a:xfrm>
            <a:off x="3312294" y="4986498"/>
            <a:ext cx="387738" cy="3885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33" name="星形: 七角 132">
            <a:extLst>
              <a:ext uri="{FF2B5EF4-FFF2-40B4-BE49-F238E27FC236}">
                <a16:creationId xmlns:a16="http://schemas.microsoft.com/office/drawing/2014/main" id="{BE759DFB-D88D-4E03-A62C-2290584F10D9}"/>
              </a:ext>
            </a:extLst>
          </p:cNvPr>
          <p:cNvSpPr/>
          <p:nvPr/>
        </p:nvSpPr>
        <p:spPr>
          <a:xfrm>
            <a:off x="6314975" y="1553325"/>
            <a:ext cx="387738" cy="3885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A2EA4C5-6CE7-4360-BC09-013BEBF04E1F}"/>
              </a:ext>
            </a:extLst>
          </p:cNvPr>
          <p:cNvSpPr txBox="1"/>
          <p:nvPr/>
        </p:nvSpPr>
        <p:spPr>
          <a:xfrm rot="21011589">
            <a:off x="7696079" y="4925484"/>
            <a:ext cx="73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write</a:t>
            </a:r>
            <a:endParaRPr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AD06A28-3A3A-4A64-A596-24CB3B512711}"/>
              </a:ext>
            </a:extLst>
          </p:cNvPr>
          <p:cNvSpPr txBox="1"/>
          <p:nvPr/>
        </p:nvSpPr>
        <p:spPr>
          <a:xfrm rot="1264807">
            <a:off x="6983696" y="2020667"/>
            <a:ext cx="73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write</a:t>
            </a:r>
            <a:endParaRPr lang="zh-CN" altLang="en-US" b="1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59A4F2E-BD36-4CDF-AC13-BEE6336FA076}"/>
              </a:ext>
            </a:extLst>
          </p:cNvPr>
          <p:cNvSpPr/>
          <p:nvPr/>
        </p:nvSpPr>
        <p:spPr>
          <a:xfrm>
            <a:off x="2737355" y="539682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</a:rPr>
              <a:t>Observer</a:t>
            </a:r>
          </a:p>
          <a:p>
            <a:pPr lvl="0" algn="ctr"/>
            <a:r>
              <a:rPr lang="en-US" altLang="zh-CN" sz="1600" dirty="0">
                <a:solidFill>
                  <a:prstClr val="black"/>
                </a:solidFill>
              </a:rPr>
              <a:t>start time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6FA3E0F-1F6C-408A-8261-18D879F3F83E}"/>
              </a:ext>
            </a:extLst>
          </p:cNvPr>
          <p:cNvSpPr/>
          <p:nvPr/>
        </p:nvSpPr>
        <p:spPr>
          <a:xfrm>
            <a:off x="1672330" y="5535639"/>
            <a:ext cx="924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FFC000"/>
                </a:solidFill>
              </a:rPr>
              <a:t>Changed</a:t>
            </a:r>
            <a:endParaRPr lang="zh-CN" altLang="en-US" sz="1600" b="1" dirty="0">
              <a:solidFill>
                <a:srgbClr val="FFC000"/>
              </a:solidFill>
            </a:endParaRPr>
          </a:p>
        </p:txBody>
      </p:sp>
      <p:sp>
        <p:nvSpPr>
          <p:cNvPr id="69" name="箭头: 上 68">
            <a:extLst>
              <a:ext uri="{FF2B5EF4-FFF2-40B4-BE49-F238E27FC236}">
                <a16:creationId xmlns:a16="http://schemas.microsoft.com/office/drawing/2014/main" id="{8D657B5F-3BD2-41B2-87B2-D95DB69B9626}"/>
              </a:ext>
            </a:extLst>
          </p:cNvPr>
          <p:cNvSpPr/>
          <p:nvPr/>
        </p:nvSpPr>
        <p:spPr>
          <a:xfrm rot="6896249">
            <a:off x="6718394" y="1065439"/>
            <a:ext cx="282333" cy="258399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0230135-5E51-40FF-AF93-121EAC76F563}"/>
              </a:ext>
            </a:extLst>
          </p:cNvPr>
          <p:cNvSpPr/>
          <p:nvPr/>
        </p:nvSpPr>
        <p:spPr>
          <a:xfrm>
            <a:off x="3443096" y="5503572"/>
            <a:ext cx="1209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FFC000"/>
                </a:solidFill>
              </a:rPr>
              <a:t>written</a:t>
            </a:r>
            <a:endParaRPr lang="zh-CN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20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50" grpId="0" animBg="1"/>
      <p:bldP spid="51" grpId="0" animBg="1"/>
      <p:bldP spid="122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7" grpId="0"/>
      <p:bldP spid="139" grpId="0"/>
      <p:bldP spid="141" grpId="0"/>
      <p:bldP spid="141" grpId="1"/>
      <p:bldP spid="141" grpId="2"/>
      <p:bldP spid="142" grpId="0"/>
      <p:bldP spid="142" grpId="1"/>
      <p:bldP spid="142" grpId="2"/>
      <p:bldP spid="69" grpId="0" animBg="1"/>
      <p:bldP spid="71" grpId="0"/>
      <p:bldP spid="7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design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57" y="3891223"/>
            <a:ext cx="486217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</a:p>
        </p:txBody>
      </p:sp>
      <p:sp>
        <p:nvSpPr>
          <p:cNvPr id="29" name="椭圆 17">
            <a:extLst>
              <a:ext uri="{FF2B5EF4-FFF2-40B4-BE49-F238E27FC236}">
                <a16:creationId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64" y="3865780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741975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4716532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46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Evaluation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776AAA9D-D833-4C5E-BE58-A23AB5627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2" y="1771650"/>
            <a:ext cx="9278992" cy="4987924"/>
          </a:xfrm>
        </p:spPr>
      </p:pic>
      <p:sp>
        <p:nvSpPr>
          <p:cNvPr id="18" name="箭头: 上 17">
            <a:extLst>
              <a:ext uri="{FF2B5EF4-FFF2-40B4-BE49-F238E27FC236}">
                <a16:creationId xmlns:a16="http://schemas.microsoft.com/office/drawing/2014/main" id="{1BAA4305-28C4-49D9-AFC0-A9EB138D1B9C}"/>
              </a:ext>
            </a:extLst>
          </p:cNvPr>
          <p:cNvSpPr/>
          <p:nvPr/>
        </p:nvSpPr>
        <p:spPr>
          <a:xfrm rot="3028355">
            <a:off x="1710214" y="2898653"/>
            <a:ext cx="521731" cy="6749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151B17D9-692F-440F-B331-6D6BA303B8FC}"/>
              </a:ext>
            </a:extLst>
          </p:cNvPr>
          <p:cNvSpPr/>
          <p:nvPr/>
        </p:nvSpPr>
        <p:spPr>
          <a:xfrm rot="19350578">
            <a:off x="8885497" y="2729518"/>
            <a:ext cx="521731" cy="6749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F5D43BCB-8922-4E85-8557-DD5267C4558B}"/>
              </a:ext>
            </a:extLst>
          </p:cNvPr>
          <p:cNvSpPr/>
          <p:nvPr/>
        </p:nvSpPr>
        <p:spPr>
          <a:xfrm rot="2553014">
            <a:off x="1865818" y="6066126"/>
            <a:ext cx="521731" cy="67491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8D120F55-D28A-4394-8519-B7CFC44EA510}"/>
              </a:ext>
            </a:extLst>
          </p:cNvPr>
          <p:cNvSpPr/>
          <p:nvPr/>
        </p:nvSpPr>
        <p:spPr>
          <a:xfrm rot="19126637">
            <a:off x="8309913" y="5396594"/>
            <a:ext cx="521731" cy="67491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4DD19D2-97A6-4C85-B4FE-4124CD493C18}"/>
              </a:ext>
            </a:extLst>
          </p:cNvPr>
          <p:cNvSpPr txBox="1">
            <a:spLocks/>
          </p:cNvSpPr>
          <p:nvPr/>
        </p:nvSpPr>
        <p:spPr>
          <a:xfrm>
            <a:off x="898685" y="1224942"/>
            <a:ext cx="10543221" cy="57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MR vs. Percolator: performance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6A9752CE-95FD-44A9-88D8-BA793F97FD9D}"/>
              </a:ext>
            </a:extLst>
          </p:cNvPr>
          <p:cNvSpPr/>
          <p:nvPr/>
        </p:nvSpPr>
        <p:spPr>
          <a:xfrm>
            <a:off x="8989368" y="1537855"/>
            <a:ext cx="2970567" cy="997528"/>
          </a:xfrm>
          <a:prstGeom prst="wedgeRectCallout">
            <a:avLst>
              <a:gd name="adj1" fmla="val -62331"/>
              <a:gd name="adj2" fmla="val 59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Percolator: Random lookups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vs </a:t>
            </a:r>
          </a:p>
          <a:p>
            <a:pPr algn="ctr"/>
            <a:r>
              <a:rPr lang="en-US" altLang="zh-CN" b="1" dirty="0"/>
              <a:t>MR: Streaming I/O</a:t>
            </a:r>
          </a:p>
        </p:txBody>
      </p:sp>
    </p:spTree>
    <p:extLst>
      <p:ext uri="{BB962C8B-B14F-4D97-AF65-F5344CB8AC3E}">
        <p14:creationId xmlns:p14="http://schemas.microsoft.com/office/powerpoint/2010/main" val="15633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6B6011-99FE-4190-AED3-9F3E324CAA77}"/>
              </a:ext>
            </a:extLst>
          </p:cNvPr>
          <p:cNvSpPr txBox="1">
            <a:spLocks/>
          </p:cNvSpPr>
          <p:nvPr/>
        </p:nvSpPr>
        <p:spPr>
          <a:xfrm>
            <a:off x="733584" y="1281401"/>
            <a:ext cx="10248900" cy="104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Latency</a:t>
            </a:r>
          </a:p>
          <a:p>
            <a:pPr marL="0" indent="0">
              <a:buNone/>
            </a:pPr>
            <a:r>
              <a:rPr lang="en-US" altLang="zh-CN" sz="2400" dirty="0"/>
              <a:t>	- 100x faster than the MapReduce system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F5A496-DC0B-446C-BDA4-E3AEFB3ACFB4}"/>
              </a:ext>
            </a:extLst>
          </p:cNvPr>
          <p:cNvSpPr txBox="1">
            <a:spLocks/>
          </p:cNvSpPr>
          <p:nvPr/>
        </p:nvSpPr>
        <p:spPr>
          <a:xfrm>
            <a:off x="733584" y="2299999"/>
            <a:ext cx="10248900" cy="163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Simplification</a:t>
            </a:r>
          </a:p>
          <a:p>
            <a:pPr marL="0" indent="0">
              <a:buNone/>
            </a:pPr>
            <a:r>
              <a:rPr lang="en-US" altLang="zh-CN" sz="2400" dirty="0"/>
              <a:t>	- The number of observers in Percolator: 10</a:t>
            </a:r>
          </a:p>
          <a:p>
            <a:pPr marL="0" indent="0">
              <a:buNone/>
            </a:pPr>
            <a:r>
              <a:rPr lang="en-US" altLang="zh-CN" sz="2400" dirty="0"/>
              <a:t>	- The number of </a:t>
            </a:r>
            <a:r>
              <a:rPr lang="en-US" altLang="zh-CN" sz="2400" dirty="0" err="1"/>
              <a:t>MapReduces</a:t>
            </a:r>
            <a:r>
              <a:rPr lang="en-US" altLang="zh-CN" sz="2400" dirty="0"/>
              <a:t> in the previous system: 100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0999BE-200E-4F3F-AD2E-E8E54B164E41}"/>
              </a:ext>
            </a:extLst>
          </p:cNvPr>
          <p:cNvSpPr txBox="1">
            <a:spLocks/>
          </p:cNvSpPr>
          <p:nvPr/>
        </p:nvSpPr>
        <p:spPr>
          <a:xfrm>
            <a:off x="733584" y="3792682"/>
            <a:ext cx="10248900" cy="163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Tradeoff</a:t>
            </a:r>
          </a:p>
          <a:p>
            <a:pPr marL="0" indent="0">
              <a:buNone/>
            </a:pPr>
            <a:r>
              <a:rPr lang="en-US" altLang="zh-CN" sz="2400" dirty="0"/>
              <a:t>	- 3x larger repository</a:t>
            </a:r>
          </a:p>
          <a:p>
            <a:pPr marL="0" indent="0">
              <a:buNone/>
            </a:pPr>
            <a:r>
              <a:rPr lang="en-US" altLang="zh-CN" sz="2400" dirty="0"/>
              <a:t>	- 2x resources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4C042-F984-4455-8C30-0E258286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06AC61-7038-4C3E-99E0-5EDB817C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AC2D3-C7E3-4904-B431-0C44E1BB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C1F4BF7B-CA7A-492B-AC6E-02946CE02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FC33C0E6-6D0C-425F-8157-29CBDECD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Evaluation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974A5B6-494F-4F78-B5E3-87FEC08EA30F}"/>
              </a:ext>
            </a:extLst>
          </p:cNvPr>
          <p:cNvSpPr txBox="1">
            <a:spLocks/>
          </p:cNvSpPr>
          <p:nvPr/>
        </p:nvSpPr>
        <p:spPr>
          <a:xfrm>
            <a:off x="770097" y="5208443"/>
            <a:ext cx="11241794" cy="163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Easier to operate</a:t>
            </a:r>
          </a:p>
          <a:p>
            <a:pPr marL="0" indent="0">
              <a:buNone/>
            </a:pPr>
            <a:r>
              <a:rPr lang="en-US" altLang="zh-CN" sz="2400" dirty="0"/>
              <a:t>	- Far fewer moving parts: tablet servers, Percolator workers, </a:t>
            </a:r>
            <a:r>
              <a:rPr lang="en-US" altLang="zh-CN" sz="2400" dirty="0" err="1"/>
              <a:t>chunkservers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 Each MapReduce needs to be individually configured and may fail independently</a:t>
            </a:r>
          </a:p>
        </p:txBody>
      </p:sp>
    </p:spTree>
    <p:extLst>
      <p:ext uri="{BB962C8B-B14F-4D97-AF65-F5344CB8AC3E}">
        <p14:creationId xmlns:p14="http://schemas.microsoft.com/office/powerpoint/2010/main" val="5516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237EA76-754A-4FBC-B417-CCB65F65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84" y="2009184"/>
            <a:ext cx="7405409" cy="158951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Evaluation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06C98E3-04AA-4322-8E60-4C57313E7681}"/>
              </a:ext>
            </a:extLst>
          </p:cNvPr>
          <p:cNvSpPr txBox="1">
            <a:spLocks/>
          </p:cNvSpPr>
          <p:nvPr/>
        </p:nvSpPr>
        <p:spPr>
          <a:xfrm>
            <a:off x="924140" y="1259781"/>
            <a:ext cx="10543221" cy="57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Bigtable vs. Percolator: performance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8F96E0D-A23B-404F-8EE6-3AE77DBC468F}"/>
              </a:ext>
            </a:extLst>
          </p:cNvPr>
          <p:cNvSpPr txBox="1">
            <a:spLocks/>
          </p:cNvSpPr>
          <p:nvPr/>
        </p:nvSpPr>
        <p:spPr>
          <a:xfrm>
            <a:off x="924139" y="3805258"/>
            <a:ext cx="10543221" cy="265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Write</a:t>
            </a:r>
            <a:r>
              <a:rPr lang="zh-CN" altLang="en-US" dirty="0"/>
              <a:t>：</a:t>
            </a:r>
            <a:r>
              <a:rPr lang="en-US" altLang="zh-CN" dirty="0"/>
              <a:t>4x overhead,</a:t>
            </a:r>
            <a:r>
              <a:rPr lang="zh-CN" altLang="en-US" dirty="0"/>
              <a:t> </a:t>
            </a:r>
            <a:r>
              <a:rPr lang="en-US" altLang="zh-CN" dirty="0"/>
              <a:t>extra operations beyond the single write  </a:t>
            </a:r>
          </a:p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read</a:t>
            </a:r>
            <a:r>
              <a:rPr lang="en-US" altLang="zh-CN" sz="2400" dirty="0"/>
              <a:t> to check for locks</a:t>
            </a:r>
          </a:p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r>
              <a:rPr lang="en-US" altLang="zh-CN" sz="2400" dirty="0"/>
              <a:t> to add the lock</a:t>
            </a:r>
          </a:p>
          <a:p>
            <a:r>
              <a:rPr lang="en-US" altLang="zh-CN" sz="2400" dirty="0"/>
              <a:t>a second </a:t>
            </a:r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r>
              <a:rPr lang="en-US" altLang="zh-CN" sz="2400" dirty="0"/>
              <a:t> to remove the lock record</a:t>
            </a:r>
          </a:p>
          <a:p>
            <a:pPr marL="0" indent="0">
              <a:buNone/>
            </a:pPr>
            <a:r>
              <a:rPr lang="en-US" altLang="zh-CN" dirty="0"/>
              <a:t>Read</a:t>
            </a:r>
            <a:r>
              <a:rPr lang="zh-CN" altLang="en-US" dirty="0"/>
              <a:t>：</a:t>
            </a:r>
            <a:r>
              <a:rPr lang="en-US" altLang="zh-CN" dirty="0"/>
              <a:t>looks at metadata columns in addition to data columns</a:t>
            </a:r>
          </a:p>
        </p:txBody>
      </p:sp>
    </p:spTree>
    <p:extLst>
      <p:ext uri="{BB962C8B-B14F-4D97-AF65-F5344CB8AC3E}">
        <p14:creationId xmlns:p14="http://schemas.microsoft.com/office/powerpoint/2010/main" val="36628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design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57" y="3891223"/>
            <a:ext cx="486217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</a:p>
        </p:txBody>
      </p:sp>
      <p:sp>
        <p:nvSpPr>
          <p:cNvPr id="29" name="椭圆 17">
            <a:extLst>
              <a:ext uri="{FF2B5EF4-FFF2-40B4-BE49-F238E27FC236}">
                <a16:creationId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64" y="3865780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741975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4716532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6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design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57" y="3891223"/>
            <a:ext cx="486217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</a:p>
        </p:txBody>
      </p:sp>
      <p:sp>
        <p:nvSpPr>
          <p:cNvPr id="29" name="椭圆 17">
            <a:extLst>
              <a:ext uri="{FF2B5EF4-FFF2-40B4-BE49-F238E27FC236}">
                <a16:creationId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64" y="3865780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741975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4716532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70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98612"/>
            <a:ext cx="102489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Percolator provides two main abstractions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Transactions: cross-row, cross-table transactions with ACID snapshot-isolation semantics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Observers: triggered by notification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Percolator now building the “Caffeine” web-search index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50% fresher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3x larger repository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928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2151A-72DC-4DEF-B710-137E1FD1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109" y="2937452"/>
            <a:ext cx="4066309" cy="135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000" b="1" dirty="0">
                <a:latin typeface="Bradley Hand ITC" panose="03070402050302030203" pitchFamily="66" charset="0"/>
              </a:rPr>
              <a:t>Thank you!</a:t>
            </a:r>
            <a:endParaRPr lang="zh-CN" altLang="en-US" sz="6000" b="1" dirty="0">
              <a:latin typeface="Bradley Hand ITC" panose="03070402050302030203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217A23-1218-4B40-87C7-D3F61223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9B186F-045B-4124-BA5A-0BBA9BC3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04AEF3-68A7-426E-9B5B-EC31E75D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12" name="直接连接符 9">
            <a:extLst>
              <a:ext uri="{FF2B5EF4-FFF2-40B4-BE49-F238E27FC236}">
                <a16:creationId xmlns:a16="http://schemas.microsoft.com/office/drawing/2014/main" id="{DDAA66BF-3A54-4FDF-B593-E24680C74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8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Motivation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0170675-FD38-4C32-9D32-87747173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0919" y="1400856"/>
            <a:ext cx="5110162" cy="19492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1D4BA7-01C3-4ACD-BDD4-D8997358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439" y="3476735"/>
            <a:ext cx="3771429" cy="28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338C3D-6F73-4BEB-84B8-EF753E87F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128" y="3476735"/>
            <a:ext cx="4361905" cy="2904762"/>
          </a:xfrm>
          <a:prstGeom prst="rect">
            <a:avLst/>
          </a:prstGeom>
        </p:spPr>
      </p:pic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D5A9616D-5FF2-428C-B798-DB09F9DEA973}"/>
              </a:ext>
            </a:extLst>
          </p:cNvPr>
          <p:cNvSpPr/>
          <p:nvPr/>
        </p:nvSpPr>
        <p:spPr>
          <a:xfrm>
            <a:off x="5472392" y="4727864"/>
            <a:ext cx="1059873" cy="72928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6308B37-D8D9-4C7D-94F3-80247C18C080}"/>
              </a:ext>
            </a:extLst>
          </p:cNvPr>
          <p:cNvSpPr/>
          <p:nvPr/>
        </p:nvSpPr>
        <p:spPr>
          <a:xfrm>
            <a:off x="6297188" y="3350094"/>
            <a:ext cx="1818111" cy="162715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Motivation</a:t>
            </a:r>
          </a:p>
        </p:txBody>
      </p:sp>
      <p:sp>
        <p:nvSpPr>
          <p:cNvPr id="9" name="6 CuadroTexto">
            <a:extLst>
              <a:ext uri="{FF2B5EF4-FFF2-40B4-BE49-F238E27FC236}">
                <a16:creationId xmlns:a16="http://schemas.microsoft.com/office/drawing/2014/main" id="{3E0E550C-9293-4AA6-BF0A-507B6447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7" y="1263977"/>
            <a:ext cx="11023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dirty="0"/>
              <a:t>How to update the index after </a:t>
            </a:r>
            <a:r>
              <a:rPr lang="en-US" altLang="zh-CN" sz="2800" dirty="0">
                <a:solidFill>
                  <a:srgbClr val="FF0000"/>
                </a:solidFill>
              </a:rPr>
              <a:t>recrawling</a:t>
            </a:r>
            <a:r>
              <a:rPr lang="en-US" altLang="zh-CN" sz="2800" dirty="0"/>
              <a:t> some </a:t>
            </a:r>
            <a:r>
              <a:rPr lang="en-US" altLang="zh-CN" sz="2800" dirty="0">
                <a:solidFill>
                  <a:srgbClr val="FF0000"/>
                </a:solidFill>
              </a:rPr>
              <a:t>small portion </a:t>
            </a:r>
            <a:r>
              <a:rPr lang="en-US" altLang="zh-CN" sz="2800" dirty="0"/>
              <a:t>of the web?</a:t>
            </a:r>
          </a:p>
        </p:txBody>
      </p:sp>
      <p:pic>
        <p:nvPicPr>
          <p:cNvPr id="13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AFD3CE60-2C90-4595-98EF-0C817896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2" y="1789240"/>
            <a:ext cx="5528349" cy="328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4FE9C81-C305-4614-8D2C-51AC2260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55" y="2715812"/>
            <a:ext cx="5361709" cy="21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Process the </a:t>
            </a:r>
            <a:r>
              <a:rPr lang="en-US" altLang="zh-CN" sz="2000" dirty="0">
                <a:solidFill>
                  <a:srgbClr val="FF0000"/>
                </a:solidFill>
              </a:rPr>
              <a:t>entire repository</a:t>
            </a:r>
            <a:r>
              <a:rPr lang="en-US" altLang="zh-CN" sz="2000" dirty="0">
                <a:solidFill>
                  <a:schemeClr val="bg1"/>
                </a:solidFill>
              </a:rPr>
              <a:t>, not just the new documents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Discard the work done in earlier runs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Make latency proportional to the size of the repository, rather than the size of an update</a:t>
            </a: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FF875071-6F49-4028-9BB9-E72684F5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25" y="2110374"/>
            <a:ext cx="4540884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Before</a:t>
            </a:r>
            <a:r>
              <a:rPr lang="en-US" altLang="zh-CN" sz="2000" b="1" dirty="0">
                <a:solidFill>
                  <a:srgbClr val="FFC000"/>
                </a:solidFill>
                <a:latin typeface="Rockwell" panose="02060603020205020403" pitchFamily="18" charset="0"/>
              </a:rPr>
              <a:t>            MapReduce</a:t>
            </a:r>
            <a:endParaRPr lang="zh-CN" altLang="en-US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16" name="Imagen 2" descr="C:\Users\Design\Documents\Edu\Product Launch\bgservices.png">
            <a:extLst>
              <a:ext uri="{FF2B5EF4-FFF2-40B4-BE49-F238E27FC236}">
                <a16:creationId xmlns:a16="http://schemas.microsoft.com/office/drawing/2014/main" id="{73CDAA90-A806-4280-8F2F-5618EC9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96" y="1780405"/>
            <a:ext cx="5528349" cy="328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E4C8161D-7AE1-46A6-BE62-2F4E007C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609" y="2706977"/>
            <a:ext cx="5361709" cy="21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</a:rPr>
              <a:t>incremental</a:t>
            </a:r>
            <a:r>
              <a:rPr lang="en-US" altLang="zh-CN" sz="2000" dirty="0">
                <a:solidFill>
                  <a:schemeClr val="bg1"/>
                </a:solidFill>
              </a:rPr>
              <a:t> processing system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Avoid redoing work that has already been done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CCB9702F-7E90-474C-81B3-FF47E3F54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279" y="2101539"/>
            <a:ext cx="4540884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Rockwell" panose="02060603020205020403" pitchFamily="18" charset="0"/>
              </a:rPr>
              <a:t>After</a:t>
            </a:r>
            <a:r>
              <a:rPr lang="en-US" altLang="zh-CN" sz="2000" b="1" dirty="0">
                <a:solidFill>
                  <a:srgbClr val="FFC000"/>
                </a:solidFill>
                <a:latin typeface="Rockwell" panose="02060603020205020403" pitchFamily="18" charset="0"/>
              </a:rPr>
              <a:t>               Percolator</a:t>
            </a:r>
            <a:endParaRPr lang="zh-CN" altLang="en-US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3E1D4E-AB61-411E-87CD-A207F8138079}"/>
              </a:ext>
            </a:extLst>
          </p:cNvPr>
          <p:cNvSpPr/>
          <p:nvPr/>
        </p:nvSpPr>
        <p:spPr>
          <a:xfrm>
            <a:off x="1517006" y="5061969"/>
            <a:ext cx="294042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Batch-based indexing system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42721A-2D45-4EBD-AFCD-B53A8AA8B230}"/>
              </a:ext>
            </a:extLst>
          </p:cNvPr>
          <p:cNvSpPr/>
          <p:nvPr/>
        </p:nvSpPr>
        <p:spPr>
          <a:xfrm>
            <a:off x="7403203" y="5088097"/>
            <a:ext cx="35493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Incremental-based indexing system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7111A424-2319-49F7-999C-7A5C340572D7}"/>
              </a:ext>
            </a:extLst>
          </p:cNvPr>
          <p:cNvSpPr/>
          <p:nvPr/>
        </p:nvSpPr>
        <p:spPr>
          <a:xfrm>
            <a:off x="5777346" y="3252355"/>
            <a:ext cx="488373" cy="523220"/>
          </a:xfrm>
          <a:prstGeom prst="chevr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E027A6-351C-45DF-8E68-B306825BD8BB}"/>
              </a:ext>
            </a:extLst>
          </p:cNvPr>
          <p:cNvSpPr/>
          <p:nvPr/>
        </p:nvSpPr>
        <p:spPr>
          <a:xfrm>
            <a:off x="1187027" y="5780014"/>
            <a:ext cx="9708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average document processing latency by a factor of 100.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average age of documents in Google search results by 50%.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4" grpId="0"/>
      <p:bldP spid="15" grpId="0"/>
      <p:bldP spid="17" grpId="0"/>
      <p:bldP spid="18" grpId="0"/>
      <p:bldP spid="2" grpId="0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design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57" y="3891223"/>
            <a:ext cx="486217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Evaluation</a:t>
            </a:r>
          </a:p>
        </p:txBody>
      </p:sp>
      <p:sp>
        <p:nvSpPr>
          <p:cNvPr id="29" name="椭圆 17">
            <a:extLst>
              <a:ext uri="{FF2B5EF4-FFF2-40B4-BE49-F238E27FC236}">
                <a16:creationId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64" y="3865780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741975"/>
            <a:ext cx="4889434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4716532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4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Overview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121" name="6 CuadroTexto">
            <a:extLst>
              <a:ext uri="{FF2B5EF4-FFF2-40B4-BE49-F238E27FC236}">
                <a16:creationId xmlns:a16="http://schemas.microsoft.com/office/drawing/2014/main" id="{90FF8A4D-871C-4004-B906-B13BFDEE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86" y="5193858"/>
            <a:ext cx="116745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Percolator is built on the top of Bigtable distributed storage system.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34D09ED-2AA9-4ADF-A27E-A416F82D2D91}"/>
              </a:ext>
            </a:extLst>
          </p:cNvPr>
          <p:cNvSpPr/>
          <p:nvPr/>
        </p:nvSpPr>
        <p:spPr>
          <a:xfrm>
            <a:off x="334686" y="5201659"/>
            <a:ext cx="11497674" cy="12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Percolator applications are structured as a series of observers.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Each observer completes a task and creates more work for “downstream” observers by writing to the table.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EF2279-65D9-435A-851F-E9CB785A04DF}"/>
              </a:ext>
            </a:extLst>
          </p:cNvPr>
          <p:cNvSpPr/>
          <p:nvPr/>
        </p:nvSpPr>
        <p:spPr>
          <a:xfrm>
            <a:off x="315338" y="5203533"/>
            <a:ext cx="1167459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The observers perform transactions by call library to send read/write RPCs to Bigtable tablet servers.</a:t>
            </a:r>
            <a:endParaRPr lang="zh-CN" altLang="en-US" sz="2400" dirty="0"/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E406C4EA-7A52-4B69-AA04-1CC0D7A70312}"/>
              </a:ext>
            </a:extLst>
          </p:cNvPr>
          <p:cNvSpPr/>
          <p:nvPr/>
        </p:nvSpPr>
        <p:spPr>
          <a:xfrm>
            <a:off x="5517576" y="2867887"/>
            <a:ext cx="2431472" cy="157941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F6FC0DB-71A6-4E14-AACD-A412556B8354}"/>
              </a:ext>
            </a:extLst>
          </p:cNvPr>
          <p:cNvSpPr/>
          <p:nvPr/>
        </p:nvSpPr>
        <p:spPr>
          <a:xfrm>
            <a:off x="8645236" y="3823848"/>
            <a:ext cx="3106882" cy="758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GFS Chunk Server</a:t>
            </a:r>
            <a:endParaRPr lang="zh-CN" altLang="en-US" dirty="0"/>
          </a:p>
        </p:txBody>
      </p:sp>
      <p:sp>
        <p:nvSpPr>
          <p:cNvPr id="58" name="流程图: 磁盘 57">
            <a:extLst>
              <a:ext uri="{FF2B5EF4-FFF2-40B4-BE49-F238E27FC236}">
                <a16:creationId xmlns:a16="http://schemas.microsoft.com/office/drawing/2014/main" id="{8054A6DC-D4A6-4A2C-8D6C-67C9EB5CFED9}"/>
              </a:ext>
            </a:extLst>
          </p:cNvPr>
          <p:cNvSpPr/>
          <p:nvPr/>
        </p:nvSpPr>
        <p:spPr>
          <a:xfrm>
            <a:off x="8853055" y="3906985"/>
            <a:ext cx="436418" cy="592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磁盘 58">
            <a:extLst>
              <a:ext uri="{FF2B5EF4-FFF2-40B4-BE49-F238E27FC236}">
                <a16:creationId xmlns:a16="http://schemas.microsoft.com/office/drawing/2014/main" id="{CC0E0F39-D193-472C-9598-619B25BBBF41}"/>
              </a:ext>
            </a:extLst>
          </p:cNvPr>
          <p:cNvSpPr/>
          <p:nvPr/>
        </p:nvSpPr>
        <p:spPr>
          <a:xfrm>
            <a:off x="11114810" y="3917359"/>
            <a:ext cx="436418" cy="592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CE04AAF-5943-4A6B-9B6C-8698A83DD402}"/>
              </a:ext>
            </a:extLst>
          </p:cNvPr>
          <p:cNvSpPr/>
          <p:nvPr/>
        </p:nvSpPr>
        <p:spPr>
          <a:xfrm>
            <a:off x="8645236" y="2587332"/>
            <a:ext cx="3106882" cy="758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 Tablet Server</a:t>
            </a:r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B31F2D1-F8F3-43C2-A5FB-94763BA7A79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837218" y="2961405"/>
            <a:ext cx="1109804" cy="696191"/>
          </a:xfrm>
          <a:prstGeom prst="curvedConnector3">
            <a:avLst>
              <a:gd name="adj1" fmla="val 4682"/>
            </a:avLst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C573FB7-6AC8-4364-A823-6C1767B1BF1B}"/>
              </a:ext>
            </a:extLst>
          </p:cNvPr>
          <p:cNvCxnSpPr>
            <a:stCxn id="56" idx="0"/>
            <a:endCxn id="57" idx="1"/>
          </p:cNvCxnSpPr>
          <p:nvPr/>
        </p:nvCxnSpPr>
        <p:spPr>
          <a:xfrm>
            <a:off x="7947022" y="3657596"/>
            <a:ext cx="698214" cy="545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BF5812E-D379-4120-9329-1DA407D9D9F6}"/>
              </a:ext>
            </a:extLst>
          </p:cNvPr>
          <p:cNvSpPr/>
          <p:nvPr/>
        </p:nvSpPr>
        <p:spPr>
          <a:xfrm>
            <a:off x="238789" y="1238098"/>
            <a:ext cx="5286327" cy="13687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92ECE7-29DD-4EA5-AA39-01001F99A812}"/>
              </a:ext>
            </a:extLst>
          </p:cNvPr>
          <p:cNvSpPr/>
          <p:nvPr/>
        </p:nvSpPr>
        <p:spPr>
          <a:xfrm>
            <a:off x="2940632" y="3951858"/>
            <a:ext cx="2004857" cy="587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Percolator Library</a:t>
            </a:r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D383C5B9-26DD-479B-BA67-D7B67FDE0651}"/>
              </a:ext>
            </a:extLst>
          </p:cNvPr>
          <p:cNvCxnSpPr>
            <a:cxnSpLocks/>
            <a:stCxn id="64" idx="3"/>
            <a:endCxn id="56" idx="2"/>
          </p:cNvCxnSpPr>
          <p:nvPr/>
        </p:nvCxnSpPr>
        <p:spPr>
          <a:xfrm flipV="1">
            <a:off x="4945489" y="3657596"/>
            <a:ext cx="579629" cy="5878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D1E14D1-8E58-4FE0-A425-BB2F864AA275}"/>
              </a:ext>
            </a:extLst>
          </p:cNvPr>
          <p:cNvCxnSpPr>
            <a:cxnSpLocks/>
            <a:stCxn id="56" idx="2"/>
          </p:cNvCxnSpPr>
          <p:nvPr/>
        </p:nvCxnSpPr>
        <p:spPr>
          <a:xfrm rot="10800000" flipH="1">
            <a:off x="5525117" y="3096486"/>
            <a:ext cx="2214085" cy="561110"/>
          </a:xfrm>
          <a:prstGeom prst="curvedConnector3">
            <a:avLst>
              <a:gd name="adj1" fmla="val 49406"/>
            </a:avLst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287561C-1B9A-4CC7-B706-CAFE704E3228}"/>
              </a:ext>
            </a:extLst>
          </p:cNvPr>
          <p:cNvCxnSpPr>
            <a:cxnSpLocks/>
          </p:cNvCxnSpPr>
          <p:nvPr/>
        </p:nvCxnSpPr>
        <p:spPr>
          <a:xfrm>
            <a:off x="7739202" y="3096485"/>
            <a:ext cx="906034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01787BFB-B3FB-4270-961E-E07129FA708F}"/>
              </a:ext>
            </a:extLst>
          </p:cNvPr>
          <p:cNvSpPr/>
          <p:nvPr/>
        </p:nvSpPr>
        <p:spPr>
          <a:xfrm>
            <a:off x="6837218" y="2491877"/>
            <a:ext cx="1808018" cy="428211"/>
          </a:xfrm>
          <a:custGeom>
            <a:avLst/>
            <a:gdLst>
              <a:gd name="connsiteX0" fmla="*/ 0 w 2639291"/>
              <a:gd name="connsiteY0" fmla="*/ 469528 h 469528"/>
              <a:gd name="connsiteX1" fmla="*/ 685800 w 2639291"/>
              <a:gd name="connsiteY1" fmla="*/ 1937 h 469528"/>
              <a:gd name="connsiteX2" fmla="*/ 2639291 w 2639291"/>
              <a:gd name="connsiteY2" fmla="*/ 334446 h 4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469528">
                <a:moveTo>
                  <a:pt x="0" y="469528"/>
                </a:moveTo>
                <a:cubicBezTo>
                  <a:pt x="122959" y="246989"/>
                  <a:pt x="245918" y="24451"/>
                  <a:pt x="685800" y="1937"/>
                </a:cubicBezTo>
                <a:cubicBezTo>
                  <a:pt x="1125682" y="-20577"/>
                  <a:pt x="1882486" y="156934"/>
                  <a:pt x="2639291" y="334446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7BCE217-9D69-491A-AB9C-AACD74F5C90B}"/>
              </a:ext>
            </a:extLst>
          </p:cNvPr>
          <p:cNvSpPr/>
          <p:nvPr/>
        </p:nvSpPr>
        <p:spPr>
          <a:xfrm>
            <a:off x="451871" y="180801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1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18B524E-42AF-485F-9F57-7E7D5BC734EB}"/>
              </a:ext>
            </a:extLst>
          </p:cNvPr>
          <p:cNvSpPr/>
          <p:nvPr/>
        </p:nvSpPr>
        <p:spPr>
          <a:xfrm>
            <a:off x="1980715" y="180801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2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C720380-0779-423A-834F-C33ED303742F}"/>
              </a:ext>
            </a:extLst>
          </p:cNvPr>
          <p:cNvSpPr/>
          <p:nvPr/>
        </p:nvSpPr>
        <p:spPr>
          <a:xfrm>
            <a:off x="3536648" y="180197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3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4D6A0BC-1D6D-4307-AABC-DA75BE4283D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766451" y="2078174"/>
            <a:ext cx="21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A80D696-169F-47B3-8307-E02C9D96EA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3295295" y="2072134"/>
            <a:ext cx="241353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B8E6940-D6F6-4499-B638-B4BDBAC320E3}"/>
              </a:ext>
            </a:extLst>
          </p:cNvPr>
          <p:cNvSpPr txBox="1"/>
          <p:nvPr/>
        </p:nvSpPr>
        <p:spPr>
          <a:xfrm>
            <a:off x="334686" y="1338388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 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78FEE7D-6EAD-40A1-9F43-38239888D4FC}"/>
              </a:ext>
            </a:extLst>
          </p:cNvPr>
          <p:cNvCxnSpPr>
            <a:cxnSpLocks/>
          </p:cNvCxnSpPr>
          <p:nvPr/>
        </p:nvCxnSpPr>
        <p:spPr>
          <a:xfrm>
            <a:off x="4851228" y="2072133"/>
            <a:ext cx="21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38D59DD-87CE-4BB6-98C8-3E87516A362C}"/>
              </a:ext>
            </a:extLst>
          </p:cNvPr>
          <p:cNvSpPr txBox="1"/>
          <p:nvPr/>
        </p:nvSpPr>
        <p:spPr>
          <a:xfrm>
            <a:off x="5123141" y="180197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C5BE40B-749C-4444-B284-57F5CB9A52F8}"/>
              </a:ext>
            </a:extLst>
          </p:cNvPr>
          <p:cNvSpPr/>
          <p:nvPr/>
        </p:nvSpPr>
        <p:spPr>
          <a:xfrm>
            <a:off x="1965709" y="3103990"/>
            <a:ext cx="1340850" cy="5922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6EE67CB-1B4E-498A-B7F4-B8FD22676022}"/>
              </a:ext>
            </a:extLst>
          </p:cNvPr>
          <p:cNvSpPr/>
          <p:nvPr/>
        </p:nvSpPr>
        <p:spPr>
          <a:xfrm>
            <a:off x="267503" y="3952505"/>
            <a:ext cx="1242434" cy="58710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</a:rPr>
              <a:t>Timestamp Oracle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B0682D4-A5A5-424C-995F-93FD44F8D5AE}"/>
              </a:ext>
            </a:extLst>
          </p:cNvPr>
          <p:cNvSpPr/>
          <p:nvPr/>
        </p:nvSpPr>
        <p:spPr>
          <a:xfrm>
            <a:off x="422782" y="3104324"/>
            <a:ext cx="978909" cy="58710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</a:rPr>
              <a:t>Lock Service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C14AABC-ECF5-4651-9C89-58E94BDC0D88}"/>
              </a:ext>
            </a:extLst>
          </p:cNvPr>
          <p:cNvCxnSpPr>
            <a:stCxn id="82" idx="0"/>
            <a:endCxn id="69" idx="2"/>
          </p:cNvCxnSpPr>
          <p:nvPr/>
        </p:nvCxnSpPr>
        <p:spPr>
          <a:xfrm flipH="1" flipV="1">
            <a:off x="1109161" y="2348337"/>
            <a:ext cx="1526973" cy="7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875439C-C917-4B80-8B08-3EE2DB93D263}"/>
              </a:ext>
            </a:extLst>
          </p:cNvPr>
          <p:cNvCxnSpPr>
            <a:stCxn id="82" idx="0"/>
            <a:endCxn id="70" idx="2"/>
          </p:cNvCxnSpPr>
          <p:nvPr/>
        </p:nvCxnSpPr>
        <p:spPr>
          <a:xfrm flipV="1">
            <a:off x="2636134" y="2348337"/>
            <a:ext cx="1871" cy="7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4FF8CBC-4ABB-4551-8D3F-0E114AAE164F}"/>
              </a:ext>
            </a:extLst>
          </p:cNvPr>
          <p:cNvCxnSpPr>
            <a:stCxn id="82" idx="0"/>
            <a:endCxn id="71" idx="2"/>
          </p:cNvCxnSpPr>
          <p:nvPr/>
        </p:nvCxnSpPr>
        <p:spPr>
          <a:xfrm flipV="1">
            <a:off x="2636134" y="2342297"/>
            <a:ext cx="1557804" cy="76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内部贮存 94">
            <a:extLst>
              <a:ext uri="{FF2B5EF4-FFF2-40B4-BE49-F238E27FC236}">
                <a16:creationId xmlns:a16="http://schemas.microsoft.com/office/drawing/2014/main" id="{96667515-E4F9-42D4-9E4D-BA1728E36773}"/>
              </a:ext>
            </a:extLst>
          </p:cNvPr>
          <p:cNvSpPr/>
          <p:nvPr/>
        </p:nvSpPr>
        <p:spPr>
          <a:xfrm>
            <a:off x="11288516" y="2769172"/>
            <a:ext cx="384463" cy="38446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内部贮存 96">
            <a:extLst>
              <a:ext uri="{FF2B5EF4-FFF2-40B4-BE49-F238E27FC236}">
                <a16:creationId xmlns:a16="http://schemas.microsoft.com/office/drawing/2014/main" id="{6BAC1789-B7CC-447E-B68E-F9681730F3BF}"/>
              </a:ext>
            </a:extLst>
          </p:cNvPr>
          <p:cNvSpPr/>
          <p:nvPr/>
        </p:nvSpPr>
        <p:spPr>
          <a:xfrm>
            <a:off x="8715948" y="2769173"/>
            <a:ext cx="384463" cy="38446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C3C3FBB-4131-4E2E-A1DA-93BEEB781D24}"/>
              </a:ext>
            </a:extLst>
          </p:cNvPr>
          <p:cNvCxnSpPr>
            <a:stCxn id="64" idx="1"/>
            <a:endCxn id="84" idx="3"/>
          </p:cNvCxnSpPr>
          <p:nvPr/>
        </p:nvCxnSpPr>
        <p:spPr>
          <a:xfrm rot="10800000" flipV="1">
            <a:off x="1509938" y="4245410"/>
            <a:ext cx="1430695" cy="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D3235135-8CCD-4FB4-94E2-4E5293BD9997}"/>
              </a:ext>
            </a:extLst>
          </p:cNvPr>
          <p:cNvCxnSpPr>
            <a:cxnSpLocks/>
            <a:stCxn id="82" idx="1"/>
            <a:endCxn id="86" idx="3"/>
          </p:cNvCxnSpPr>
          <p:nvPr/>
        </p:nvCxnSpPr>
        <p:spPr>
          <a:xfrm rot="10800000">
            <a:off x="1401691" y="3397877"/>
            <a:ext cx="564018" cy="22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B140653A-A6D4-4313-9D75-A75CE0AFA28C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>
            <a:off x="3724426" y="2825056"/>
            <a:ext cx="1345438" cy="9081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0743231E-354F-4476-98C9-75A36038835A}"/>
              </a:ext>
            </a:extLst>
          </p:cNvPr>
          <p:cNvCxnSpPr>
            <a:cxnSpLocks/>
            <a:stCxn id="82" idx="3"/>
            <a:endCxn id="56" idx="2"/>
          </p:cNvCxnSpPr>
          <p:nvPr/>
        </p:nvCxnSpPr>
        <p:spPr>
          <a:xfrm>
            <a:off x="3306559" y="3400131"/>
            <a:ext cx="2218559" cy="2574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EFFDA726-1A00-45BD-B070-078727534050}"/>
              </a:ext>
            </a:extLst>
          </p:cNvPr>
          <p:cNvSpPr/>
          <p:nvPr/>
        </p:nvSpPr>
        <p:spPr>
          <a:xfrm>
            <a:off x="6238492" y="1855852"/>
            <a:ext cx="5894812" cy="309022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213E03B-19C8-4ACA-B02C-9A23A3801CD1}"/>
              </a:ext>
            </a:extLst>
          </p:cNvPr>
          <p:cNvSpPr/>
          <p:nvPr/>
        </p:nvSpPr>
        <p:spPr>
          <a:xfrm>
            <a:off x="58696" y="1084954"/>
            <a:ext cx="5894812" cy="171539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D0AD79B-37F0-4F75-A19F-E2E9850F7FA8}"/>
              </a:ext>
            </a:extLst>
          </p:cNvPr>
          <p:cNvSpPr/>
          <p:nvPr/>
        </p:nvSpPr>
        <p:spPr>
          <a:xfrm>
            <a:off x="3654008" y="2319918"/>
            <a:ext cx="4461292" cy="265732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utoUpdateAnimBg="0"/>
      <p:bldP spid="121" grpId="1"/>
      <p:bldP spid="122" grpId="0"/>
      <p:bldP spid="122" grpId="1"/>
      <p:bldP spid="134" grpId="0"/>
      <p:bldP spid="104" grpId="0" animBg="1"/>
      <p:bldP spid="104" grpId="1" animBg="1"/>
      <p:bldP spid="105" grpId="0" animBg="1"/>
      <p:bldP spid="105" grpId="1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6 CuadroTexto">
            <a:extLst>
              <a:ext uri="{FF2B5EF4-FFF2-40B4-BE49-F238E27FC236}">
                <a16:creationId xmlns:a16="http://schemas.microsoft.com/office/drawing/2014/main" id="{90FF8A4D-871C-4004-B906-B13BFDEE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27" y="5193619"/>
            <a:ext cx="11674592" cy="121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All observers are linked into the Percolator worker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Worker</a:t>
            </a:r>
            <a:r>
              <a:rPr lang="en-US" altLang="zh-CN" sz="2400" dirty="0">
                <a:latin typeface="+mn-lt"/>
              </a:rPr>
              <a:t> scans the Bigtable for changed columns (“notifications”) and invokes the corresponding observers</a:t>
            </a:r>
          </a:p>
        </p:txBody>
      </p:sp>
      <p:sp>
        <p:nvSpPr>
          <p:cNvPr id="40" name="1 Título">
            <a:extLst>
              <a:ext uri="{FF2B5EF4-FFF2-40B4-BE49-F238E27FC236}">
                <a16:creationId xmlns:a16="http://schemas.microsoft.com/office/drawing/2014/main" id="{A4095B5D-2914-4ABF-A362-AB83ABEC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Overview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2FE643-0D2D-467C-AAD7-04F642445377}"/>
              </a:ext>
            </a:extLst>
          </p:cNvPr>
          <p:cNvSpPr/>
          <p:nvPr/>
        </p:nvSpPr>
        <p:spPr>
          <a:xfrm>
            <a:off x="420427" y="5192972"/>
            <a:ext cx="11445991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 The system also depends on two small services: the timestamp oracle and the lightweight lock service.</a:t>
            </a:r>
          </a:p>
        </p:txBody>
      </p:sp>
      <p:sp>
        <p:nvSpPr>
          <p:cNvPr id="93" name="云形 92">
            <a:extLst>
              <a:ext uri="{FF2B5EF4-FFF2-40B4-BE49-F238E27FC236}">
                <a16:creationId xmlns:a16="http://schemas.microsoft.com/office/drawing/2014/main" id="{7BBF73A0-9E50-4EE3-BC18-E0CB98DD8BD2}"/>
              </a:ext>
            </a:extLst>
          </p:cNvPr>
          <p:cNvSpPr/>
          <p:nvPr/>
        </p:nvSpPr>
        <p:spPr>
          <a:xfrm>
            <a:off x="5517576" y="2867887"/>
            <a:ext cx="2431472" cy="157941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FF10BA7-8D0F-49ED-BC1C-B7A4340D1A52}"/>
              </a:ext>
            </a:extLst>
          </p:cNvPr>
          <p:cNvSpPr/>
          <p:nvPr/>
        </p:nvSpPr>
        <p:spPr>
          <a:xfrm>
            <a:off x="8645236" y="3823848"/>
            <a:ext cx="3106882" cy="758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GFS Chunk Server</a:t>
            </a:r>
            <a:endParaRPr lang="zh-CN" altLang="en-US" dirty="0"/>
          </a:p>
        </p:txBody>
      </p:sp>
      <p:sp>
        <p:nvSpPr>
          <p:cNvPr id="97" name="流程图: 磁盘 96">
            <a:extLst>
              <a:ext uri="{FF2B5EF4-FFF2-40B4-BE49-F238E27FC236}">
                <a16:creationId xmlns:a16="http://schemas.microsoft.com/office/drawing/2014/main" id="{85DE188A-CC4B-45E0-B29A-86C54F7E6D87}"/>
              </a:ext>
            </a:extLst>
          </p:cNvPr>
          <p:cNvSpPr/>
          <p:nvPr/>
        </p:nvSpPr>
        <p:spPr>
          <a:xfrm>
            <a:off x="8853055" y="3906985"/>
            <a:ext cx="436418" cy="592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磁盘 98">
            <a:extLst>
              <a:ext uri="{FF2B5EF4-FFF2-40B4-BE49-F238E27FC236}">
                <a16:creationId xmlns:a16="http://schemas.microsoft.com/office/drawing/2014/main" id="{52C4D423-702C-415D-B37D-FDDDFEA08AF9}"/>
              </a:ext>
            </a:extLst>
          </p:cNvPr>
          <p:cNvSpPr/>
          <p:nvPr/>
        </p:nvSpPr>
        <p:spPr>
          <a:xfrm>
            <a:off x="11114810" y="3917359"/>
            <a:ext cx="436418" cy="592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BE5EABA-FDA5-466C-A86E-E7BE95BE59B9}"/>
              </a:ext>
            </a:extLst>
          </p:cNvPr>
          <p:cNvSpPr/>
          <p:nvPr/>
        </p:nvSpPr>
        <p:spPr>
          <a:xfrm>
            <a:off x="8645236" y="2587332"/>
            <a:ext cx="3106882" cy="758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Bigtable Tablet Server</a:t>
            </a:r>
            <a:endParaRPr lang="zh-CN" altLang="en-US" dirty="0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1163B709-1DBF-496C-9003-8E7ADD64A6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6837218" y="2961405"/>
            <a:ext cx="1109804" cy="696191"/>
          </a:xfrm>
          <a:prstGeom prst="curvedConnector3">
            <a:avLst>
              <a:gd name="adj1" fmla="val 4682"/>
            </a:avLst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CCEA6BCA-A2A7-487C-AF1F-1D7BE5797BB7}"/>
              </a:ext>
            </a:extLst>
          </p:cNvPr>
          <p:cNvCxnSpPr>
            <a:stCxn id="93" idx="0"/>
            <a:endCxn id="95" idx="1"/>
          </p:cNvCxnSpPr>
          <p:nvPr/>
        </p:nvCxnSpPr>
        <p:spPr>
          <a:xfrm>
            <a:off x="7947022" y="3657596"/>
            <a:ext cx="698214" cy="545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B54C21B-F274-4CFC-82F8-D5FEF67C306F}"/>
              </a:ext>
            </a:extLst>
          </p:cNvPr>
          <p:cNvSpPr/>
          <p:nvPr/>
        </p:nvSpPr>
        <p:spPr>
          <a:xfrm>
            <a:off x="238789" y="1238098"/>
            <a:ext cx="5286327" cy="13687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96BE6AB-585D-4823-805D-3F19E2C4D310}"/>
              </a:ext>
            </a:extLst>
          </p:cNvPr>
          <p:cNvSpPr/>
          <p:nvPr/>
        </p:nvSpPr>
        <p:spPr>
          <a:xfrm>
            <a:off x="2940632" y="3951858"/>
            <a:ext cx="2004857" cy="587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Percolator Library</a:t>
            </a:r>
            <a:endParaRPr lang="zh-CN" altLang="en-US" dirty="0"/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5F5DF046-5984-499F-B412-268EF9FE6593}"/>
              </a:ext>
            </a:extLst>
          </p:cNvPr>
          <p:cNvCxnSpPr>
            <a:cxnSpLocks/>
            <a:stCxn id="105" idx="3"/>
            <a:endCxn id="93" idx="2"/>
          </p:cNvCxnSpPr>
          <p:nvPr/>
        </p:nvCxnSpPr>
        <p:spPr>
          <a:xfrm flipV="1">
            <a:off x="4945489" y="3657596"/>
            <a:ext cx="579629" cy="58781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8EF9CFAA-607E-4C78-8CD0-7AFF87BAB8C9}"/>
              </a:ext>
            </a:extLst>
          </p:cNvPr>
          <p:cNvCxnSpPr>
            <a:cxnSpLocks/>
            <a:stCxn id="93" idx="2"/>
          </p:cNvCxnSpPr>
          <p:nvPr/>
        </p:nvCxnSpPr>
        <p:spPr>
          <a:xfrm rot="10800000" flipH="1">
            <a:off x="5525117" y="3096486"/>
            <a:ext cx="2214085" cy="561110"/>
          </a:xfrm>
          <a:prstGeom prst="curvedConnector3">
            <a:avLst>
              <a:gd name="adj1" fmla="val 49406"/>
            </a:avLst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BCCB301-EBBF-4951-919C-4B0F34F63B98}"/>
              </a:ext>
            </a:extLst>
          </p:cNvPr>
          <p:cNvCxnSpPr>
            <a:cxnSpLocks/>
          </p:cNvCxnSpPr>
          <p:nvPr/>
        </p:nvCxnSpPr>
        <p:spPr>
          <a:xfrm>
            <a:off x="7739202" y="3096485"/>
            <a:ext cx="906034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54B60E8A-A21D-48AE-8490-5515659F541A}"/>
              </a:ext>
            </a:extLst>
          </p:cNvPr>
          <p:cNvSpPr/>
          <p:nvPr/>
        </p:nvSpPr>
        <p:spPr>
          <a:xfrm>
            <a:off x="6837218" y="2491877"/>
            <a:ext cx="1808018" cy="428211"/>
          </a:xfrm>
          <a:custGeom>
            <a:avLst/>
            <a:gdLst>
              <a:gd name="connsiteX0" fmla="*/ 0 w 2639291"/>
              <a:gd name="connsiteY0" fmla="*/ 469528 h 469528"/>
              <a:gd name="connsiteX1" fmla="*/ 685800 w 2639291"/>
              <a:gd name="connsiteY1" fmla="*/ 1937 h 469528"/>
              <a:gd name="connsiteX2" fmla="*/ 2639291 w 2639291"/>
              <a:gd name="connsiteY2" fmla="*/ 334446 h 4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469528">
                <a:moveTo>
                  <a:pt x="0" y="469528"/>
                </a:moveTo>
                <a:cubicBezTo>
                  <a:pt x="122959" y="246989"/>
                  <a:pt x="245918" y="24451"/>
                  <a:pt x="685800" y="1937"/>
                </a:cubicBezTo>
                <a:cubicBezTo>
                  <a:pt x="1125682" y="-20577"/>
                  <a:pt x="1882486" y="156934"/>
                  <a:pt x="2639291" y="334446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ADF2072-549B-4336-AE45-C6D2C8B58083}"/>
              </a:ext>
            </a:extLst>
          </p:cNvPr>
          <p:cNvSpPr/>
          <p:nvPr/>
        </p:nvSpPr>
        <p:spPr>
          <a:xfrm>
            <a:off x="451871" y="180801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1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FB3302EE-BA70-430B-974D-B228B630649B}"/>
              </a:ext>
            </a:extLst>
          </p:cNvPr>
          <p:cNvSpPr/>
          <p:nvPr/>
        </p:nvSpPr>
        <p:spPr>
          <a:xfrm>
            <a:off x="1980715" y="180801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2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9732825-B85E-456E-840E-B9858FF54EDE}"/>
              </a:ext>
            </a:extLst>
          </p:cNvPr>
          <p:cNvSpPr/>
          <p:nvPr/>
        </p:nvSpPr>
        <p:spPr>
          <a:xfrm>
            <a:off x="3536648" y="1801970"/>
            <a:ext cx="1314580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 3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D1D4C26-0D95-4CFE-A4AC-3E5CC321E01F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>
            <a:off x="1766451" y="2078174"/>
            <a:ext cx="21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28DBFCBB-B3DD-412C-A193-FF9FA14D6C9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3295295" y="2072134"/>
            <a:ext cx="241353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26EEF9F-5F2D-43B0-8D91-1B0C0B46B0B1}"/>
              </a:ext>
            </a:extLst>
          </p:cNvPr>
          <p:cNvSpPr txBox="1"/>
          <p:nvPr/>
        </p:nvSpPr>
        <p:spPr>
          <a:xfrm>
            <a:off x="334686" y="1338388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 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9CE5BFA-865F-4A74-8AB8-B9AFD27CFCF7}"/>
              </a:ext>
            </a:extLst>
          </p:cNvPr>
          <p:cNvCxnSpPr>
            <a:cxnSpLocks/>
          </p:cNvCxnSpPr>
          <p:nvPr/>
        </p:nvCxnSpPr>
        <p:spPr>
          <a:xfrm>
            <a:off x="4851228" y="2072133"/>
            <a:ext cx="21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0D67945-19FE-427E-9E0C-CFCC7DE89D25}"/>
              </a:ext>
            </a:extLst>
          </p:cNvPr>
          <p:cNvSpPr txBox="1"/>
          <p:nvPr/>
        </p:nvSpPr>
        <p:spPr>
          <a:xfrm>
            <a:off x="5123141" y="180197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ADFC4AA9-1C67-49E7-8313-F60B731E1C06}"/>
              </a:ext>
            </a:extLst>
          </p:cNvPr>
          <p:cNvSpPr/>
          <p:nvPr/>
        </p:nvSpPr>
        <p:spPr>
          <a:xfrm>
            <a:off x="1965709" y="3103990"/>
            <a:ext cx="1340850" cy="5922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967064AF-0464-44DD-A74C-87D27409B9EC}"/>
              </a:ext>
            </a:extLst>
          </p:cNvPr>
          <p:cNvSpPr/>
          <p:nvPr/>
        </p:nvSpPr>
        <p:spPr>
          <a:xfrm>
            <a:off x="267503" y="3952505"/>
            <a:ext cx="1242434" cy="58710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</a:rPr>
              <a:t>Timestamp Oracle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EAE116-DA85-4240-8CE3-F9A8A33324A4}"/>
              </a:ext>
            </a:extLst>
          </p:cNvPr>
          <p:cNvSpPr/>
          <p:nvPr/>
        </p:nvSpPr>
        <p:spPr>
          <a:xfrm>
            <a:off x="422782" y="3104324"/>
            <a:ext cx="978909" cy="58710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</a:rPr>
              <a:t>Lock Service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2E83B9D-CFAC-403A-B5B0-46FA0DF93E42}"/>
              </a:ext>
            </a:extLst>
          </p:cNvPr>
          <p:cNvCxnSpPr>
            <a:stCxn id="123" idx="0"/>
            <a:endCxn id="112" idx="2"/>
          </p:cNvCxnSpPr>
          <p:nvPr/>
        </p:nvCxnSpPr>
        <p:spPr>
          <a:xfrm flipH="1" flipV="1">
            <a:off x="1109161" y="2348337"/>
            <a:ext cx="1526973" cy="7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70FDA86-20AB-48E8-B92E-259FC02A14AF}"/>
              </a:ext>
            </a:extLst>
          </p:cNvPr>
          <p:cNvCxnSpPr>
            <a:stCxn id="123" idx="0"/>
            <a:endCxn id="113" idx="2"/>
          </p:cNvCxnSpPr>
          <p:nvPr/>
        </p:nvCxnSpPr>
        <p:spPr>
          <a:xfrm flipV="1">
            <a:off x="2636134" y="2348337"/>
            <a:ext cx="1871" cy="7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B292AD1-0D0E-4ACE-A094-D1CA8DD0264B}"/>
              </a:ext>
            </a:extLst>
          </p:cNvPr>
          <p:cNvCxnSpPr>
            <a:stCxn id="123" idx="0"/>
            <a:endCxn id="114" idx="2"/>
          </p:cNvCxnSpPr>
          <p:nvPr/>
        </p:nvCxnSpPr>
        <p:spPr>
          <a:xfrm flipV="1">
            <a:off x="2636134" y="2342297"/>
            <a:ext cx="1557804" cy="76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内部贮存 128">
            <a:extLst>
              <a:ext uri="{FF2B5EF4-FFF2-40B4-BE49-F238E27FC236}">
                <a16:creationId xmlns:a16="http://schemas.microsoft.com/office/drawing/2014/main" id="{C0A5C806-F255-41E0-8659-E92F78DE91F1}"/>
              </a:ext>
            </a:extLst>
          </p:cNvPr>
          <p:cNvSpPr/>
          <p:nvPr/>
        </p:nvSpPr>
        <p:spPr>
          <a:xfrm>
            <a:off x="11288516" y="2769172"/>
            <a:ext cx="384463" cy="38446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流程图: 内部贮存 129">
            <a:extLst>
              <a:ext uri="{FF2B5EF4-FFF2-40B4-BE49-F238E27FC236}">
                <a16:creationId xmlns:a16="http://schemas.microsoft.com/office/drawing/2014/main" id="{4D1C7186-3B9F-400F-9785-EFC17C88B4F1}"/>
              </a:ext>
            </a:extLst>
          </p:cNvPr>
          <p:cNvSpPr/>
          <p:nvPr/>
        </p:nvSpPr>
        <p:spPr>
          <a:xfrm>
            <a:off x="8715948" y="2769173"/>
            <a:ext cx="384463" cy="38446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E4B2EC56-8FEF-441A-9D08-314E822248FF}"/>
              </a:ext>
            </a:extLst>
          </p:cNvPr>
          <p:cNvCxnSpPr>
            <a:stCxn id="105" idx="1"/>
            <a:endCxn id="124" idx="3"/>
          </p:cNvCxnSpPr>
          <p:nvPr/>
        </p:nvCxnSpPr>
        <p:spPr>
          <a:xfrm rot="10800000" flipV="1">
            <a:off x="1509938" y="4245410"/>
            <a:ext cx="1430695" cy="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35AA5FD7-ADE4-4E28-AC4B-F50C50F7674E}"/>
              </a:ext>
            </a:extLst>
          </p:cNvPr>
          <p:cNvCxnSpPr>
            <a:cxnSpLocks/>
            <a:stCxn id="123" idx="1"/>
            <a:endCxn id="125" idx="3"/>
          </p:cNvCxnSpPr>
          <p:nvPr/>
        </p:nvCxnSpPr>
        <p:spPr>
          <a:xfrm rot="10800000">
            <a:off x="1401691" y="3397877"/>
            <a:ext cx="564018" cy="22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8063A4F2-F913-409F-9F96-E1D440CAD428}"/>
              </a:ext>
            </a:extLst>
          </p:cNvPr>
          <p:cNvCxnSpPr>
            <a:cxnSpLocks/>
            <a:endCxn id="105" idx="0"/>
          </p:cNvCxnSpPr>
          <p:nvPr/>
        </p:nvCxnSpPr>
        <p:spPr>
          <a:xfrm rot="5400000">
            <a:off x="3724426" y="2825056"/>
            <a:ext cx="1345438" cy="9081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CD4540EB-99C3-4D89-BA3D-41FB3EDB8575}"/>
              </a:ext>
            </a:extLst>
          </p:cNvPr>
          <p:cNvCxnSpPr>
            <a:cxnSpLocks/>
            <a:stCxn id="123" idx="3"/>
            <a:endCxn id="93" idx="2"/>
          </p:cNvCxnSpPr>
          <p:nvPr/>
        </p:nvCxnSpPr>
        <p:spPr>
          <a:xfrm>
            <a:off x="3306559" y="3400131"/>
            <a:ext cx="2218559" cy="2574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E3833F08-A76A-4D26-B70F-8F36456ADF74}"/>
              </a:ext>
            </a:extLst>
          </p:cNvPr>
          <p:cNvSpPr/>
          <p:nvPr/>
        </p:nvSpPr>
        <p:spPr>
          <a:xfrm>
            <a:off x="1006386" y="1901991"/>
            <a:ext cx="3343627" cy="197888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8B66D7B-51EC-444A-9C01-EFD31F50E136}"/>
              </a:ext>
            </a:extLst>
          </p:cNvPr>
          <p:cNvSpPr/>
          <p:nvPr/>
        </p:nvSpPr>
        <p:spPr>
          <a:xfrm>
            <a:off x="26618" y="2752334"/>
            <a:ext cx="1818111" cy="223713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3" grpId="0"/>
      <p:bldP spid="135" grpId="0" animBg="1"/>
      <p:bldP spid="135" grpId="1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84" y="1139822"/>
            <a:ext cx="10515600" cy="262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Feature:</a:t>
            </a:r>
          </a:p>
          <a:p>
            <a:r>
              <a:rPr lang="en-US" altLang="zh-CN" dirty="0"/>
              <a:t>Bigtable presents a multi-dimensional sorted map to users:</a:t>
            </a:r>
          </a:p>
          <a:p>
            <a:pPr marL="0" indent="0">
              <a:buNone/>
            </a:pPr>
            <a:r>
              <a:rPr lang="en-US" altLang="zh-CN" sz="2000" dirty="0"/>
              <a:t>           keys are (row, column, timestamp) tuples</a:t>
            </a:r>
          </a:p>
          <a:p>
            <a:r>
              <a:rPr lang="en-US" altLang="zh-CN" dirty="0"/>
              <a:t>Bigtable provides lookup, update operations and transactions on each row.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5F0D0DE-0285-4158-9A49-A090CF84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7496759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System design </a:t>
            </a:r>
            <a:r>
              <a:rPr lang="en-US" altLang="zh-CN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- Bigtable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8F72FAE-F04C-46B3-9CEF-2F53D3EE25B2}"/>
              </a:ext>
            </a:extLst>
          </p:cNvPr>
          <p:cNvSpPr txBox="1">
            <a:spLocks/>
          </p:cNvSpPr>
          <p:nvPr/>
        </p:nvSpPr>
        <p:spPr>
          <a:xfrm>
            <a:off x="733584" y="3640566"/>
            <a:ext cx="10515600" cy="105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Weakness:</a:t>
            </a:r>
          </a:p>
          <a:p>
            <a:r>
              <a:rPr lang="en-US" altLang="zh-CN" dirty="0"/>
              <a:t>Bigtable does not provide multi-row transactions. 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B227164-0D03-406F-936B-91B677A0C034}"/>
              </a:ext>
            </a:extLst>
          </p:cNvPr>
          <p:cNvSpPr txBox="1">
            <a:spLocks/>
          </p:cNvSpPr>
          <p:nvPr/>
        </p:nvSpPr>
        <p:spPr>
          <a:xfrm>
            <a:off x="733584" y="4893825"/>
            <a:ext cx="11267916" cy="1703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Solution:</a:t>
            </a:r>
          </a:p>
          <a:p>
            <a:r>
              <a:rPr lang="en-US" altLang="zh-CN" dirty="0"/>
              <a:t>Percolator provides APIs similar to Bigtable’s API.</a:t>
            </a:r>
          </a:p>
          <a:p>
            <a:r>
              <a:rPr lang="en-US" altLang="zh-CN" dirty="0"/>
              <a:t>Percolator supports multirow transactions and designs the observer framework.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2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4371</Words>
  <Application>Microsoft Office PowerPoint</Application>
  <PresentationFormat>宽屏</PresentationFormat>
  <Paragraphs>671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 Unicode MS</vt:lpstr>
      <vt:lpstr>Didact Gothic</vt:lpstr>
      <vt:lpstr>NimbusRomNo9L-ReguItal</vt:lpstr>
      <vt:lpstr>等线</vt:lpstr>
      <vt:lpstr>宋体</vt:lpstr>
      <vt:lpstr>微软雅黑</vt:lpstr>
      <vt:lpstr>造字工房悦黑体验版常规体</vt:lpstr>
      <vt:lpstr>Arial</vt:lpstr>
      <vt:lpstr>Bradley Hand ITC</vt:lpstr>
      <vt:lpstr>Calibri</vt:lpstr>
      <vt:lpstr>Calibri Light</vt:lpstr>
      <vt:lpstr>Cambria Math</vt:lpstr>
      <vt:lpstr>Rockwell</vt:lpstr>
      <vt:lpstr>Times New Roman</vt:lpstr>
      <vt:lpstr>Wingdings</vt:lpstr>
      <vt:lpstr>Office 主题</vt:lpstr>
      <vt:lpstr>Large-scale Incremental Processing Using Distributed Transactions and Notifications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b</dc:creator>
  <cp:lastModifiedBy>c b</cp:lastModifiedBy>
  <cp:revision>166</cp:revision>
  <dcterms:created xsi:type="dcterms:W3CDTF">2015-05-05T08:02:14Z</dcterms:created>
  <dcterms:modified xsi:type="dcterms:W3CDTF">2018-04-02T05:43:42Z</dcterms:modified>
</cp:coreProperties>
</file>