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297" r:id="rId10"/>
    <p:sldId id="330" r:id="rId11"/>
    <p:sldId id="304" r:id="rId12"/>
    <p:sldId id="332" r:id="rId13"/>
    <p:sldId id="331" r:id="rId14"/>
    <p:sldId id="306" r:id="rId15"/>
    <p:sldId id="307" r:id="rId16"/>
    <p:sldId id="311" r:id="rId17"/>
    <p:sldId id="308" r:id="rId18"/>
    <p:sldId id="302" r:id="rId19"/>
    <p:sldId id="303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21" r:id="rId28"/>
    <p:sldId id="319" r:id="rId29"/>
    <p:sldId id="320" r:id="rId30"/>
    <p:sldId id="322" r:id="rId31"/>
    <p:sldId id="323" r:id="rId32"/>
    <p:sldId id="324" r:id="rId33"/>
    <p:sldId id="327" r:id="rId34"/>
    <p:sldId id="328" r:id="rId35"/>
    <p:sldId id="329" r:id="rId36"/>
    <p:sldId id="32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D5C70"/>
    <a:srgbClr val="C1C7D0"/>
    <a:srgbClr val="BDE1C1"/>
    <a:srgbClr val="E2F0D9"/>
    <a:srgbClr val="FFFFFF"/>
    <a:srgbClr val="CCFFFF"/>
    <a:srgbClr val="1B4DA5"/>
    <a:srgbClr val="0000FF"/>
    <a:srgbClr val="E2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10:40:53.93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584-428F-4D4D-A209-FB7386B209C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jpeg"/><Relationship Id="rId7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1.jpe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jpg"/><Relationship Id="rId5" Type="http://schemas.openxmlformats.org/officeDocument/2006/relationships/image" Target="../media/image69.jpg"/><Relationship Id="rId4" Type="http://schemas.openxmlformats.org/officeDocument/2006/relationships/image" Target="../media/image6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jpg"/><Relationship Id="rId5" Type="http://schemas.openxmlformats.org/officeDocument/2006/relationships/image" Target="../media/image73.jpg"/><Relationship Id="rId4" Type="http://schemas.openxmlformats.org/officeDocument/2006/relationships/image" Target="../media/image7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</a:t>
            </a:r>
            <a:r>
              <a:rPr lang="zh-CN" altLang="en-US" dirty="0" smtClean="0"/>
              <a:t>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</a:t>
            </a:r>
            <a:r>
              <a:rPr lang="zh-CN" altLang="en-US" dirty="0" smtClean="0"/>
              <a:t>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</a:t>
            </a:r>
            <a:r>
              <a:rPr lang="zh-CN" altLang="en-US" dirty="0" smtClean="0"/>
              <a:t>有序</a:t>
            </a:r>
          </a:p>
          <a:p>
            <a:r>
              <a:rPr lang="zh-CN" altLang="en-US" dirty="0" smtClean="0"/>
              <a:t>缺点：基于样本点匹配不能很好地对齐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zh-CN" altLang="en-US" dirty="0" smtClean="0"/>
              <a:t>：不考虑时间因素，可能会带来</a:t>
            </a:r>
            <a:r>
              <a:rPr lang="zh-CN" altLang="en-US" dirty="0" smtClean="0"/>
              <a:t>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897423" cy="2655393"/>
            <a:chOff x="4074224" y="1328491"/>
            <a:chExt cx="3897423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457129" cy="627240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样本点不能很好对齐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2" y="1428032"/>
            <a:ext cx="3458234" cy="3036498"/>
          </a:xfrm>
          <a:prstGeom prst="rect">
            <a:avLst/>
          </a:prstGeom>
        </p:spPr>
      </p:pic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725757" y="5076509"/>
            <a:ext cx="7134225" cy="923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在保持时序性的基础上，将样本点更好地对齐到另外一条轨迹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采样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策略给对齐结果造成的影响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较小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21366" y="2211609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9" y="1126109"/>
            <a:ext cx="2001461" cy="16214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39" y="1238250"/>
            <a:ext cx="2001461" cy="16214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8" y="3007583"/>
            <a:ext cx="2001461" cy="1621437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2" idx="1"/>
            <a:endCxn id="10" idx="6"/>
          </p:cNvCxnSpPr>
          <p:nvPr/>
        </p:nvCxnSpPr>
        <p:spPr>
          <a:xfrm flipH="1">
            <a:off x="1938494" y="1936828"/>
            <a:ext cx="2354375" cy="47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  <a:endCxn id="20" idx="6"/>
          </p:cNvCxnSpPr>
          <p:nvPr/>
        </p:nvCxnSpPr>
        <p:spPr>
          <a:xfrm flipH="1" flipV="1">
            <a:off x="2185239" y="3016063"/>
            <a:ext cx="2107629" cy="80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68111" y="2815474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6699639" y="3599632"/>
            <a:ext cx="2074593" cy="903683"/>
          </a:xfrm>
          <a:prstGeom prst="wedgeRoundRectCallout">
            <a:avLst>
              <a:gd name="adj1" fmla="val -72826"/>
              <a:gd name="adj2" fmla="val -552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对应点匹配后得到的对应轨迹段存在三种情况</a:t>
            </a: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557" y="4979432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5394" y="4979432"/>
            <a:ext cx="2467154" cy="3693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905835"/>
            <a:ext cx="71342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问题：只依赖样本点的相似性算法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break point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/>
                  <a:t>使用</a:t>
                </a:r>
                <a:r>
                  <a:rPr lang="zh-CN" altLang="zh-CN" sz="1600" dirty="0"/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/>
                  <a:t>将两个相邻样本点之间的轨迹段均匀分割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utoShape 31"/>
              <p:cNvSpPr>
                <a:spLocks noChangeArrowheads="1"/>
              </p:cNvSpPr>
              <p:nvPr/>
            </p:nvSpPr>
            <p:spPr bwMode="auto">
              <a:xfrm>
                <a:off x="7173780" y="3973072"/>
                <a:ext cx="1778630" cy="1295770"/>
              </a:xfrm>
              <a:prstGeom prst="wedgeRoundRectCallout">
                <a:avLst>
                  <a:gd name="adj1" fmla="val -71839"/>
                  <a:gd name="adj2" fmla="val -46858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每个断点能代替的对应点的个数，与断点阈值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成正比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3780" y="3973072"/>
                <a:ext cx="1778630" cy="1295770"/>
              </a:xfrm>
              <a:prstGeom prst="wedgeRoundRectCallout">
                <a:avLst>
                  <a:gd name="adj1" fmla="val -71839"/>
                  <a:gd name="adj2" fmla="val -46858"/>
                  <a:gd name="adj3" fmla="val 16667"/>
                </a:avLst>
              </a:prstGeom>
              <a:blipFill>
                <a:blip r:embed="rId6"/>
                <a:stretch>
                  <a:fillRect b="-2336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52805" y="5428134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对应轨迹段间的时空距离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5" y="5428134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114300" y="4254508"/>
            <a:ext cx="1778630" cy="988966"/>
          </a:xfrm>
          <a:prstGeom prst="wedgeRoundRectCallout">
            <a:avLst>
              <a:gd name="adj1" fmla="val 36317"/>
              <a:gd name="adj2" fmla="val 6698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与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相比，考虑的信息更多，更</a:t>
            </a:r>
            <a:r>
              <a:rPr lang="zh-CN" altLang="en-US" dirty="0" smtClean="0">
                <a:solidFill>
                  <a:srgbClr val="00B0F0"/>
                </a:solidFill>
              </a:rPr>
              <a:t>健壮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zh-CN" sz="1600" dirty="0"/>
                  <a:t>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趋向于无穷小，</a:t>
                </a:r>
                <a:r>
                  <a:rPr lang="zh-CN" altLang="zh-CN" dirty="0"/>
                  <a:t>相邻断点到对应点的距离近似相等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  <a:blipFill>
                <a:blip r:embed="rId8"/>
                <a:stretch>
                  <a:fillRect b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变大后，</a:t>
                </a:r>
                <a:r>
                  <a:rPr lang="zh-CN" altLang="zh-CN" dirty="0"/>
                  <a:t>在一定精度范围内，使用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间的所有消失的断点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  <a:blipFill>
                <a:blip r:embed="rId9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1/29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相同轨迹段长度，对应轨迹段间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628650" y="3700484"/>
            <a:ext cx="1499020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从投影可以看出轨迹段之间的相似程度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02437" y="2944952"/>
            <a:ext cx="8281976" cy="2369796"/>
            <a:chOff x="367388" y="3444408"/>
            <a:chExt cx="8281976" cy="2369796"/>
          </a:xfrm>
        </p:grpSpPr>
        <p:pic>
          <p:nvPicPr>
            <p:cNvPr id="9" name="图片 8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图片 9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82632" y="2186316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076536" y="2214514"/>
            <a:ext cx="1743454" cy="855132"/>
          </a:xfrm>
          <a:prstGeom prst="wedgeRoundRectCallout">
            <a:avLst>
              <a:gd name="adj1" fmla="val 3582"/>
              <a:gd name="adj2" fmla="val 1100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38945" y="1509589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45" y="1509589"/>
                <a:ext cx="6797615" cy="674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448" y="2279684"/>
            <a:ext cx="2914571" cy="1678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31"/>
              <p:cNvSpPr>
                <a:spLocks noChangeArrowheads="1"/>
              </p:cNvSpPr>
              <p:nvPr/>
            </p:nvSpPr>
            <p:spPr bwMode="auto">
              <a:xfrm>
                <a:off x="6551223" y="2652663"/>
                <a:ext cx="2421327" cy="1144671"/>
              </a:xfrm>
              <a:prstGeom prst="wedgeRoundRectCallout">
                <a:avLst>
                  <a:gd name="adj1" fmla="val -70008"/>
                  <a:gd name="adj2" fmla="val -39564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/>
                  <a:t>使用</a:t>
                </a:r>
                <a:r>
                  <a:rPr lang="en-US" altLang="zh-CN" sz="1600" dirty="0"/>
                  <a:t>sigmoid</a:t>
                </a:r>
                <a:r>
                  <a:rPr lang="zh-CN" altLang="en-US" sz="1600" dirty="0"/>
                  <a:t>阈值函数将形状相似性转化为形状影响因子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/>
                  <a:t>与形状相似性呈负相关</a:t>
                </a:r>
              </a:p>
            </p:txBody>
          </p:sp>
        </mc:Choice>
        <mc:Fallback xmlns="">
          <p:sp>
            <p:nvSpPr>
              <p:cNvPr id="15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223" y="2652663"/>
                <a:ext cx="2421327" cy="1144671"/>
              </a:xfrm>
              <a:prstGeom prst="wedgeRoundRectCallout">
                <a:avLst>
                  <a:gd name="adj1" fmla="val -70008"/>
                  <a:gd name="adj2" fmla="val -39564"/>
                  <a:gd name="adj3" fmla="val 16667"/>
                </a:avLst>
              </a:prstGeom>
              <a:blipFill>
                <a:blip r:embed="rId5"/>
                <a:stretch>
                  <a:fillRect b="-4737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38945" y="4295486"/>
                <a:ext cx="4813539" cy="491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ctr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𝑠h𝑎𝑝𝑒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45" y="4295486"/>
                <a:ext cx="4813539" cy="491481"/>
              </a:xfrm>
              <a:prstGeom prst="rect">
                <a:avLst/>
              </a:prstGeom>
              <a:blipFill>
                <a:blip r:embed="rId6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689035" y="5227433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段间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35" y="5227433"/>
                <a:ext cx="7134225" cy="991041"/>
              </a:xfrm>
              <a:prstGeom prst="rect">
                <a:avLst/>
              </a:prstGeom>
              <a:blipFill>
                <a:blip r:embed="rId7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288446" y="3765090"/>
            <a:ext cx="2140697" cy="646545"/>
            <a:chOff x="288446" y="3765090"/>
            <a:chExt cx="2140697" cy="646545"/>
          </a:xfrm>
        </p:grpSpPr>
        <p:sp>
          <p:nvSpPr>
            <p:cNvPr id="16" name="文本框 15"/>
            <p:cNvSpPr txBox="1"/>
            <p:nvPr/>
          </p:nvSpPr>
          <p:spPr>
            <a:xfrm>
              <a:off x="628650" y="39261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轨迹段间距离：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288446" y="3765090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8446" y="1026542"/>
            <a:ext cx="3756524" cy="646545"/>
            <a:chOff x="288446" y="1026542"/>
            <a:chExt cx="3756524" cy="646545"/>
          </a:xfrm>
        </p:grpSpPr>
        <p:sp>
          <p:nvSpPr>
            <p:cNvPr id="11" name="文本框 10"/>
            <p:cNvSpPr txBox="1"/>
            <p:nvPr/>
          </p:nvSpPr>
          <p:spPr>
            <a:xfrm>
              <a:off x="628650" y="1210906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基于余弦距离的形状影响因子：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288446" y="1026542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39947" y="1261256"/>
            <a:ext cx="4442604" cy="134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完整</a:t>
            </a:r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首尾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冗余轨迹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会加大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时空距离，拉低了整体的相似性，不利于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发现部分轨迹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相似性。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104845" y="2688669"/>
            <a:ext cx="595223" cy="29021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角圆角矩形 13"/>
              <p:cNvSpPr/>
              <p:nvPr/>
            </p:nvSpPr>
            <p:spPr>
              <a:xfrm>
                <a:off x="1937618" y="4047252"/>
                <a:ext cx="1030857" cy="474662"/>
              </a:xfrm>
              <a:prstGeom prst="round2Diag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对角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618" y="4047252"/>
                <a:ext cx="1030857" cy="474662"/>
              </a:xfrm>
              <a:prstGeom prst="round2Diag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对角圆角矩形 14"/>
          <p:cNvSpPr/>
          <p:nvPr/>
        </p:nvSpPr>
        <p:spPr>
          <a:xfrm>
            <a:off x="735222" y="3251173"/>
            <a:ext cx="1470804" cy="474662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首节点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2700068" y="3224256"/>
            <a:ext cx="1470804" cy="474662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有效尾节点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1717644" y="5893991"/>
            <a:ext cx="1470804" cy="474662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向首尾扩张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1124579" y="4787618"/>
            <a:ext cx="2656936" cy="75879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391218" y="4983974"/>
                <a:ext cx="212365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L-rate(Q,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)&gt;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?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18" y="4983974"/>
                <a:ext cx="2123658" cy="395558"/>
              </a:xfrm>
              <a:prstGeom prst="rect">
                <a:avLst/>
              </a:prstGeom>
              <a:blipFill>
                <a:blip r:embed="rId4"/>
                <a:stretch>
                  <a:fillRect l="-2292" t="-7813" r="-2006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角圆角矩形 21"/>
              <p:cNvSpPr/>
              <p:nvPr/>
            </p:nvSpPr>
            <p:spPr>
              <a:xfrm>
                <a:off x="4986067" y="4944422"/>
                <a:ext cx="2346026" cy="474662"/>
              </a:xfrm>
              <a:prstGeom prst="round2Diag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有效子轨迹：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对角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67" y="4944422"/>
                <a:ext cx="2346026" cy="474662"/>
              </a:xfrm>
              <a:prstGeom prst="round2DiagRect">
                <a:avLst/>
              </a:prstGeom>
              <a:blipFill>
                <a:blip r:embed="rId5"/>
                <a:stretch>
                  <a:fillRect t="-1250" b="-1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15" idx="1"/>
            <a:endCxn id="14" idx="3"/>
          </p:cNvCxnSpPr>
          <p:nvPr/>
        </p:nvCxnSpPr>
        <p:spPr>
          <a:xfrm rot="16200000" flipH="1">
            <a:off x="1801127" y="3395331"/>
            <a:ext cx="321417" cy="982423"/>
          </a:xfrm>
          <a:prstGeom prst="bentConnector3">
            <a:avLst>
              <a:gd name="adj1" fmla="val 446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1"/>
            <a:endCxn id="14" idx="3"/>
          </p:cNvCxnSpPr>
          <p:nvPr/>
        </p:nvCxnSpPr>
        <p:spPr>
          <a:xfrm rot="5400000">
            <a:off x="2770092" y="3381874"/>
            <a:ext cx="348334" cy="9824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1"/>
            <a:endCxn id="18" idx="0"/>
          </p:cNvCxnSpPr>
          <p:nvPr/>
        </p:nvCxnSpPr>
        <p:spPr>
          <a:xfrm>
            <a:off x="2453047" y="4521914"/>
            <a:ext cx="0" cy="26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2"/>
            <a:endCxn id="17" idx="3"/>
          </p:cNvCxnSpPr>
          <p:nvPr/>
        </p:nvCxnSpPr>
        <p:spPr>
          <a:xfrm flipH="1">
            <a:off x="2453046" y="5546408"/>
            <a:ext cx="1" cy="347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18" idx="1"/>
          </p:cNvCxnSpPr>
          <p:nvPr/>
        </p:nvCxnSpPr>
        <p:spPr>
          <a:xfrm rot="10800000">
            <a:off x="1124580" y="5167014"/>
            <a:ext cx="593065" cy="964309"/>
          </a:xfrm>
          <a:prstGeom prst="bentConnector3">
            <a:avLst>
              <a:gd name="adj1" fmla="val 138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2" idx="2"/>
          </p:cNvCxnSpPr>
          <p:nvPr/>
        </p:nvCxnSpPr>
        <p:spPr>
          <a:xfrm>
            <a:off x="3781515" y="5167013"/>
            <a:ext cx="1204552" cy="1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923655" y="554244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83632" y="481634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60717" y="3062373"/>
            <a:ext cx="3950898" cy="3398812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12900" r="10275" b="5284"/>
          <a:stretch/>
        </p:blipFill>
        <p:spPr>
          <a:xfrm>
            <a:off x="5662230" y="1152074"/>
            <a:ext cx="2828611" cy="2157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AutoShape 31"/>
              <p:cNvSpPr>
                <a:spLocks noChangeArrowheads="1"/>
              </p:cNvSpPr>
              <p:nvPr/>
            </p:nvSpPr>
            <p:spPr bwMode="auto">
              <a:xfrm>
                <a:off x="5027044" y="3314028"/>
                <a:ext cx="3052403" cy="599418"/>
              </a:xfrm>
              <a:prstGeom prst="wedgeRoundRectCallout">
                <a:avLst>
                  <a:gd name="adj1" fmla="val -99400"/>
                  <a:gd name="adj2" fmla="val 206527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dirty="0">
                    <a:latin typeface="Times New Roman" panose="02020603050405020304" pitchFamily="18" charset="0"/>
                  </a:rPr>
                  <a:t>L-rate(Q,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𝑒𝑓𝑓𝑒𝑐𝑡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den>
                    </m:f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7044" y="3314028"/>
                <a:ext cx="3052403" cy="599418"/>
              </a:xfrm>
              <a:prstGeom prst="wedgeRoundRectCallout">
                <a:avLst>
                  <a:gd name="adj1" fmla="val -99400"/>
                  <a:gd name="adj2" fmla="val 20652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8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0746" y="1737742"/>
            <a:ext cx="8205357" cy="2820940"/>
            <a:chOff x="327803" y="1288032"/>
            <a:chExt cx="8205357" cy="28209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908" y="1288033"/>
              <a:ext cx="3761252" cy="282093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03" y="1288032"/>
              <a:ext cx="3761252" cy="2820939"/>
            </a:xfrm>
            <a:prstGeom prst="rect">
              <a:avLst/>
            </a:prstGeom>
          </p:spPr>
        </p:pic>
        <p:sp>
          <p:nvSpPr>
            <p:cNvPr id="10" name="右箭头 9"/>
            <p:cNvSpPr/>
            <p:nvPr/>
          </p:nvSpPr>
          <p:spPr>
            <a:xfrm>
              <a:off x="4089055" y="2517346"/>
              <a:ext cx="284537" cy="3623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634885" y="5125257"/>
            <a:ext cx="7134225" cy="94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使用有效子轨迹替代数据轨迹整体的作用：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对冗余轨迹段进行剪枝，减小对相似性计算结果的影响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获得与查询轨迹最相似的部分，使查询结果更</a:t>
            </a:r>
            <a:r>
              <a:rPr lang="zh-CN" altLang="en-US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准确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31"/>
              <p:cNvSpPr>
                <a:spLocks noChangeArrowheads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0" y="1288033"/>
            <a:ext cx="7919049" cy="39944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相似性查询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3900" y="149104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D5C7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sz="2400" dirty="0">
              <a:solidFill>
                <a:srgbClr val="4D5C7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20/29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526"/>
              </p:ext>
            </p:extLst>
          </p:nvPr>
        </p:nvGraphicFramePr>
        <p:xfrm>
          <a:off x="1025239" y="4054650"/>
          <a:ext cx="5910713" cy="13210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6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2524065" y="368476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7076536" y="3342839"/>
            <a:ext cx="2036744" cy="1154921"/>
          </a:xfrm>
          <a:prstGeom prst="wedgeRoundRectCallout">
            <a:avLst>
              <a:gd name="adj1" fmla="val -62356"/>
              <a:gd name="adj2" fmla="val 510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北京行人车辆轨迹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182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志愿者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TW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年收集时间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微软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亚研院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090250" y="5384728"/>
            <a:ext cx="2744276" cy="842700"/>
          </a:xfrm>
          <a:prstGeom prst="wedgeRoundRectCallout">
            <a:avLst>
              <a:gd name="adj1" fmla="val -39260"/>
              <a:gd name="adj2" fmla="val -801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路网合成轨迹：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http</a:t>
            </a:r>
            <a:r>
              <a:rPr lang="zh-CN" altLang="en-US" sz="1600" dirty="0"/>
              <a:t>://www.cs.utah.edu/~lifeifei/SpatialDataset.</a:t>
            </a:r>
            <a:r>
              <a:rPr lang="zh-CN" altLang="en-US" sz="1600" dirty="0" smtClean="0"/>
              <a:t>htm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6815034" y="1511063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4709649" y="1580073"/>
            <a:ext cx="1975667" cy="16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1925692"/>
            <a:ext cx="2800136" cy="21001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1920552"/>
            <a:ext cx="2800136" cy="2100102"/>
          </a:xfrm>
          <a:prstGeom prst="rect">
            <a:avLst/>
          </a:prstGeom>
        </p:spPr>
      </p:pic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382689" y="1559098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粒度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增大，断点的作用越小，查准率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形状敏感度参数太小会导致忽略轨迹时空距离，太大会导致形状不起作用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4430645"/>
            <a:ext cx="2800136" cy="21001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4382108"/>
            <a:ext cx="2800136" cy="2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8" y="1894324"/>
            <a:ext cx="2736085" cy="20520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1901077"/>
            <a:ext cx="2736085" cy="20520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3" y="4489211"/>
            <a:ext cx="2736085" cy="2052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4489211"/>
            <a:ext cx="2736085" cy="2052063"/>
          </a:xfrm>
          <a:prstGeom prst="rect">
            <a:avLst/>
          </a:prstGeom>
        </p:spPr>
      </p:pic>
      <p:sp>
        <p:nvSpPr>
          <p:cNvPr id="28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9"/>
          <p:cNvSpPr txBox="1">
            <a:spLocks noChangeArrowheads="1"/>
          </p:cNvSpPr>
          <p:nvPr/>
        </p:nvSpPr>
        <p:spPr bwMode="auto">
          <a:xfrm>
            <a:off x="382688" y="1559098"/>
            <a:ext cx="7027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太小或太大会导致有效子轨迹查找不准确，降低查准率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轨迹距离阈值太小导致查全率较低，过大导致查准率较低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28650" y="2278705"/>
            <a:ext cx="7456833" cy="2762941"/>
            <a:chOff x="628650" y="2531831"/>
            <a:chExt cx="7456833" cy="276294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531831"/>
              <a:ext cx="3683921" cy="27629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531831"/>
              <a:ext cx="3683921" cy="2762941"/>
            </a:xfrm>
            <a:prstGeom prst="rect">
              <a:avLst/>
            </a:prstGeom>
          </p:spPr>
        </p:pic>
      </p:grp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验证三维时空有效性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2" y="2372844"/>
            <a:ext cx="3805975" cy="28544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3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8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了时空归一化方法，统一考虑轨迹的时间和空间距离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提出了基于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算法的对应点匹配算法，提升样本点的对齐效果，保持了匹配结果的时序性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651417"/>
            <a:ext cx="7772400" cy="1015663"/>
            <a:chOff x="638175" y="3651769"/>
            <a:chExt cx="7772400" cy="1015464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651769"/>
              <a:ext cx="7280275" cy="101546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提出了断点的概念，用于降低计算轨迹时空距离时对采样策略的敏感，提升算法健壮性。并结合基于余弦距离的形状影响因子，提出轨迹相似性计算方法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有效性和高效性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29/29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US" altLang="zh-CN" sz="16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538918" cy="476747"/>
          </a:xfrm>
          <a:prstGeom prst="up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679804" y="3401988"/>
            <a:ext cx="2269134" cy="1178561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对数据的采样策略较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发现轨迹局部相似性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点匹配算法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7" y="1288033"/>
            <a:ext cx="4918572" cy="2635819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7259"/>
              </p:ext>
            </p:extLst>
          </p:nvPr>
        </p:nvGraphicFramePr>
        <p:xfrm>
          <a:off x="1122153" y="3939004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Freeform 12"/>
          <p:cNvSpPr/>
          <p:nvPr/>
        </p:nvSpPr>
        <p:spPr bwMode="auto">
          <a:xfrm rot="9478107">
            <a:off x="3647552" y="4262033"/>
            <a:ext cx="2022510" cy="1127234"/>
          </a:xfrm>
          <a:custGeom>
            <a:avLst/>
            <a:gdLst>
              <a:gd name="T0" fmla="*/ 0 w 982"/>
              <a:gd name="T1" fmla="*/ 1870156 h 774"/>
              <a:gd name="T2" fmla="*/ 6023 w 982"/>
              <a:gd name="T3" fmla="*/ 1860491 h 774"/>
              <a:gd name="T4" fmla="*/ 24091 w 982"/>
              <a:gd name="T5" fmla="*/ 1821832 h 774"/>
              <a:gd name="T6" fmla="*/ 48182 w 982"/>
              <a:gd name="T7" fmla="*/ 1763842 h 774"/>
              <a:gd name="T8" fmla="*/ 96364 w 982"/>
              <a:gd name="T9" fmla="*/ 1686523 h 774"/>
              <a:gd name="T10" fmla="*/ 150569 w 982"/>
              <a:gd name="T11" fmla="*/ 1594707 h 774"/>
              <a:gd name="T12" fmla="*/ 228864 w 982"/>
              <a:gd name="T13" fmla="*/ 1493225 h 774"/>
              <a:gd name="T14" fmla="*/ 319205 w 982"/>
              <a:gd name="T15" fmla="*/ 1386912 h 774"/>
              <a:gd name="T16" fmla="*/ 427615 w 982"/>
              <a:gd name="T17" fmla="*/ 1275765 h 774"/>
              <a:gd name="T18" fmla="*/ 560115 w 982"/>
              <a:gd name="T19" fmla="*/ 1164619 h 774"/>
              <a:gd name="T20" fmla="*/ 710684 w 982"/>
              <a:gd name="T21" fmla="*/ 1058305 h 774"/>
              <a:gd name="T22" fmla="*/ 885343 w 982"/>
              <a:gd name="T23" fmla="*/ 961656 h 774"/>
              <a:gd name="T24" fmla="*/ 1084094 w 982"/>
              <a:gd name="T25" fmla="*/ 869840 h 774"/>
              <a:gd name="T26" fmla="*/ 1282844 w 982"/>
              <a:gd name="T27" fmla="*/ 802186 h 774"/>
              <a:gd name="T28" fmla="*/ 1469549 w 982"/>
              <a:gd name="T29" fmla="*/ 758694 h 774"/>
              <a:gd name="T30" fmla="*/ 1638186 w 982"/>
              <a:gd name="T31" fmla="*/ 734532 h 774"/>
              <a:gd name="T32" fmla="*/ 1788755 w 982"/>
              <a:gd name="T33" fmla="*/ 724867 h 774"/>
              <a:gd name="T34" fmla="*/ 1921255 w 982"/>
              <a:gd name="T35" fmla="*/ 724867 h 774"/>
              <a:gd name="T36" fmla="*/ 2041710 w 982"/>
              <a:gd name="T37" fmla="*/ 734532 h 774"/>
              <a:gd name="T38" fmla="*/ 2138074 w 982"/>
              <a:gd name="T39" fmla="*/ 753861 h 774"/>
              <a:gd name="T40" fmla="*/ 2216370 w 982"/>
              <a:gd name="T41" fmla="*/ 773191 h 774"/>
              <a:gd name="T42" fmla="*/ 2270574 w 982"/>
              <a:gd name="T43" fmla="*/ 787688 h 774"/>
              <a:gd name="T44" fmla="*/ 2306711 w 982"/>
              <a:gd name="T45" fmla="*/ 802186 h 774"/>
              <a:gd name="T46" fmla="*/ 2318756 w 982"/>
              <a:gd name="T47" fmla="*/ 807018 h 774"/>
              <a:gd name="T48" fmla="*/ 2047733 w 982"/>
              <a:gd name="T49" fmla="*/ 1150122 h 774"/>
              <a:gd name="T50" fmla="*/ 2957167 w 982"/>
              <a:gd name="T51" fmla="*/ 894002 h 774"/>
              <a:gd name="T52" fmla="*/ 2746371 w 982"/>
              <a:gd name="T53" fmla="*/ 0 h 774"/>
              <a:gd name="T54" fmla="*/ 2571711 w 982"/>
              <a:gd name="T55" fmla="*/ 362433 h 774"/>
              <a:gd name="T56" fmla="*/ 2559666 w 982"/>
              <a:gd name="T57" fmla="*/ 357601 h 774"/>
              <a:gd name="T58" fmla="*/ 2523529 w 982"/>
              <a:gd name="T59" fmla="*/ 343104 h 774"/>
              <a:gd name="T60" fmla="*/ 2475348 w 982"/>
              <a:gd name="T61" fmla="*/ 323774 h 774"/>
              <a:gd name="T62" fmla="*/ 2403075 w 982"/>
              <a:gd name="T63" fmla="*/ 304444 h 774"/>
              <a:gd name="T64" fmla="*/ 2312733 w 982"/>
              <a:gd name="T65" fmla="*/ 289947 h 774"/>
              <a:gd name="T66" fmla="*/ 2204324 w 982"/>
              <a:gd name="T67" fmla="*/ 275449 h 774"/>
              <a:gd name="T68" fmla="*/ 2083869 w 982"/>
              <a:gd name="T69" fmla="*/ 265784 h 774"/>
              <a:gd name="T70" fmla="*/ 1945346 w 982"/>
              <a:gd name="T71" fmla="*/ 265784 h 774"/>
              <a:gd name="T72" fmla="*/ 1794778 w 982"/>
              <a:gd name="T73" fmla="*/ 280282 h 774"/>
              <a:gd name="T74" fmla="*/ 1626141 w 982"/>
              <a:gd name="T75" fmla="*/ 304444 h 774"/>
              <a:gd name="T76" fmla="*/ 1451481 w 982"/>
              <a:gd name="T77" fmla="*/ 352768 h 774"/>
              <a:gd name="T78" fmla="*/ 1270799 w 982"/>
              <a:gd name="T79" fmla="*/ 415590 h 774"/>
              <a:gd name="T80" fmla="*/ 1072048 w 982"/>
              <a:gd name="T81" fmla="*/ 507407 h 774"/>
              <a:gd name="T82" fmla="*/ 873298 w 982"/>
              <a:gd name="T83" fmla="*/ 623385 h 774"/>
              <a:gd name="T84" fmla="*/ 692615 w 982"/>
              <a:gd name="T85" fmla="*/ 749029 h 774"/>
              <a:gd name="T86" fmla="*/ 536024 w 982"/>
              <a:gd name="T87" fmla="*/ 879505 h 774"/>
              <a:gd name="T88" fmla="*/ 409547 w 982"/>
              <a:gd name="T89" fmla="*/ 1019646 h 774"/>
              <a:gd name="T90" fmla="*/ 301137 w 982"/>
              <a:gd name="T91" fmla="*/ 1159787 h 774"/>
              <a:gd name="T92" fmla="*/ 216819 w 982"/>
              <a:gd name="T93" fmla="*/ 1295095 h 774"/>
              <a:gd name="T94" fmla="*/ 144546 w 982"/>
              <a:gd name="T95" fmla="*/ 1425571 h 774"/>
              <a:gd name="T96" fmla="*/ 90341 w 982"/>
              <a:gd name="T97" fmla="*/ 1546382 h 774"/>
              <a:gd name="T98" fmla="*/ 54205 w 982"/>
              <a:gd name="T99" fmla="*/ 1652696 h 774"/>
              <a:gd name="T100" fmla="*/ 24091 w 982"/>
              <a:gd name="T101" fmla="*/ 1744512 h 774"/>
              <a:gd name="T102" fmla="*/ 12045 w 982"/>
              <a:gd name="T103" fmla="*/ 1812167 h 774"/>
              <a:gd name="T104" fmla="*/ 0 w 982"/>
              <a:gd name="T105" fmla="*/ 1855659 h 774"/>
              <a:gd name="T106" fmla="*/ 0 w 982"/>
              <a:gd name="T107" fmla="*/ 1870156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rgbClr val="CCFFFF">
              <a:alpha val="36078"/>
            </a:srgbClr>
          </a:solidFill>
          <a:ln w="31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98372" y="62042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轨迹数据格式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29" y="1288033"/>
            <a:ext cx="3458473" cy="25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7011550" y="3168343"/>
            <a:ext cx="2046185" cy="1105746"/>
          </a:xfrm>
          <a:prstGeom prst="wedgeRoundRectCallout">
            <a:avLst>
              <a:gd name="adj1" fmla="val -61679"/>
              <a:gd name="adj2" fmla="val 440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Times New Roman" panose="02020603050405020304" pitchFamily="18" charset="0"/>
              </a:rPr>
              <a:t>PTM</a:t>
            </a:r>
            <a:r>
              <a:rPr lang="zh-CN" altLang="en-US" sz="1600" b="0" dirty="0" smtClean="0">
                <a:latin typeface="Times New Roman" panose="02020603050405020304" pitchFamily="18" charset="0"/>
              </a:rPr>
              <a:t>算法分别考虑时间空间，可能导致使轨迹时空对应关系的混乱</a:t>
            </a:r>
            <a:endParaRPr lang="en-US" altLang="zh-CN" sz="1600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40"/>
              <p:cNvSpPr txBox="1">
                <a:spLocks noChangeArrowheads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带来的好处：</a:t>
                </a:r>
                <a:endParaRPr lang="en-US" altLang="zh-CN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解决分别考虑时间维度与空间维度导致的时空对应关系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混乱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统一时间维度与空间维度，构造三维时空，便于时空距离计算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blipFill>
                <a:blip r:embed="rId6"/>
                <a:stretch>
                  <a:fillRect l="-511" t="-3871" b="-903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865507" y="3487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zh-CN" altLang="en-US" dirty="0" smtClean="0"/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</TotalTime>
  <Words>2054</Words>
  <Application>Microsoft Office PowerPoint</Application>
  <PresentationFormat>全屏显示(4:3)</PresentationFormat>
  <Paragraphs>330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PMingLiU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</vt:lpstr>
      <vt:lpstr>时空归一化</vt:lpstr>
      <vt:lpstr>时空归一化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420</cp:revision>
  <dcterms:created xsi:type="dcterms:W3CDTF">2017-12-16T13:48:00Z</dcterms:created>
  <dcterms:modified xsi:type="dcterms:W3CDTF">2018-11-29T14:25:11Z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