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3" r:id="rId4"/>
    <p:sldId id="275" r:id="rId5"/>
    <p:sldId id="277" r:id="rId6"/>
    <p:sldId id="276" r:id="rId7"/>
    <p:sldId id="271" r:id="rId8"/>
    <p:sldId id="260" r:id="rId9"/>
    <p:sldId id="256" r:id="rId10"/>
    <p:sldId id="263" r:id="rId11"/>
    <p:sldId id="262" r:id="rId12"/>
    <p:sldId id="261" r:id="rId13"/>
    <p:sldId id="264" r:id="rId14"/>
    <p:sldId id="257" r:id="rId15"/>
    <p:sldId id="265" r:id="rId16"/>
    <p:sldId id="270" r:id="rId17"/>
    <p:sldId id="266" r:id="rId18"/>
    <p:sldId id="267" r:id="rId19"/>
    <p:sldId id="258" r:id="rId20"/>
    <p:sldId id="268" r:id="rId21"/>
    <p:sldId id="269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04" autoAdjust="0"/>
  </p:normalViewPr>
  <p:slideViewPr>
    <p:cSldViewPr snapToGrid="0">
      <p:cViewPr>
        <p:scale>
          <a:sx n="100" d="100"/>
          <a:sy n="100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0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1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1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6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4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6062-D22A-4152-92A9-E268373F6016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00.png"/><Relationship Id="rId7" Type="http://schemas.openxmlformats.org/officeDocument/2006/relationships/image" Target="../media/image26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60.png"/><Relationship Id="rId7" Type="http://schemas.openxmlformats.org/officeDocument/2006/relationships/image" Target="../media/image26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1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8.jpg"/><Relationship Id="rId7" Type="http://schemas.openxmlformats.org/officeDocument/2006/relationships/image" Target="../media/image18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Relationship Id="rId9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0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15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33DD033-8CFB-4E7F-86D9-12849D30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39" y="441468"/>
            <a:ext cx="1637484" cy="1009763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8C59B52-616D-45C5-BFF9-FE94BC9FF47B}"/>
              </a:ext>
            </a:extLst>
          </p:cNvPr>
          <p:cNvCxnSpPr>
            <a:cxnSpLocks/>
          </p:cNvCxnSpPr>
          <p:nvPr/>
        </p:nvCxnSpPr>
        <p:spPr>
          <a:xfrm>
            <a:off x="2850659" y="869063"/>
            <a:ext cx="429260" cy="72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 descr="timg04PBTWMT_副本 - 副本 - 副本">
            <a:extLst>
              <a:ext uri="{FF2B5EF4-FFF2-40B4-BE49-F238E27FC236}">
                <a16:creationId xmlns:a16="http://schemas.microsoft.com/office/drawing/2014/main" id="{9B848B33-1A96-44AA-94A9-1580EB2E4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90" y="269510"/>
            <a:ext cx="810817" cy="1245617"/>
          </a:xfrm>
          <a:prstGeom prst="rect">
            <a:avLst/>
          </a:prstGeom>
        </p:spPr>
      </p:pic>
      <p:sp>
        <p:nvSpPr>
          <p:cNvPr id="5" name="文本框 11">
            <a:extLst>
              <a:ext uri="{FF2B5EF4-FFF2-40B4-BE49-F238E27FC236}">
                <a16:creationId xmlns:a16="http://schemas.microsoft.com/office/drawing/2014/main" id="{0469C4CB-A946-4654-85FC-D6253D6DC948}"/>
              </a:ext>
            </a:extLst>
          </p:cNvPr>
          <p:cNvSpPr txBox="1"/>
          <p:nvPr/>
        </p:nvSpPr>
        <p:spPr>
          <a:xfrm>
            <a:off x="6613318" y="782488"/>
            <a:ext cx="29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+mn-ea"/>
                <a:cs typeface="Times New Roman" panose="02020603050405020304" charset="0"/>
              </a:rPr>
              <a:t>+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B6C881-8409-44BA-89C6-789C410CFD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46762" b="4408"/>
          <a:stretch/>
        </p:blipFill>
        <p:spPr>
          <a:xfrm>
            <a:off x="7128656" y="767012"/>
            <a:ext cx="939545" cy="469637"/>
          </a:xfrm>
          <a:prstGeom prst="rect">
            <a:avLst/>
          </a:prstGeom>
        </p:spPr>
      </p:pic>
      <p:sp>
        <p:nvSpPr>
          <p:cNvPr id="7" name="文本框 61">
            <a:extLst>
              <a:ext uri="{FF2B5EF4-FFF2-40B4-BE49-F238E27FC236}">
                <a16:creationId xmlns:a16="http://schemas.microsoft.com/office/drawing/2014/main" id="{511C0972-9D66-4AB7-A146-9E6E09B3B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426" y="161335"/>
            <a:ext cx="913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dirty="0">
                <a:latin typeface="+mn-ea"/>
                <a:sym typeface="方正兰亭超细黑简体"/>
              </a:rPr>
              <a:t>查询图片</a:t>
            </a: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B6C831B8-89B5-4011-B6D5-A73FE80D5872}"/>
              </a:ext>
            </a:extLst>
          </p:cNvPr>
          <p:cNvSpPr/>
          <p:nvPr/>
        </p:nvSpPr>
        <p:spPr>
          <a:xfrm>
            <a:off x="3364148" y="460986"/>
            <a:ext cx="1621737" cy="72138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YOLOv3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69C24C-22E2-49BA-B94E-88337304916A}"/>
              </a:ext>
            </a:extLst>
          </p:cNvPr>
          <p:cNvCxnSpPr>
            <a:cxnSpLocks/>
          </p:cNvCxnSpPr>
          <p:nvPr/>
        </p:nvCxnSpPr>
        <p:spPr>
          <a:xfrm>
            <a:off x="5034797" y="862634"/>
            <a:ext cx="405813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61">
            <a:extLst>
              <a:ext uri="{FF2B5EF4-FFF2-40B4-BE49-F238E27FC236}">
                <a16:creationId xmlns:a16="http://schemas.microsoft.com/office/drawing/2014/main" id="{06928992-C63B-4E88-8F61-AB4223B9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833" y="288671"/>
            <a:ext cx="125495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>
                <a:latin typeface="+mn-ea"/>
                <a:sym typeface="方正兰亭超细黑简体"/>
              </a:rPr>
              <a:t>关键物体检测</a:t>
            </a:r>
            <a:endParaRPr lang="zh-CN" altLang="en-US" sz="1400" dirty="0">
              <a:latin typeface="+mn-ea"/>
              <a:sym typeface="方正兰亭超细黑简体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532BFA3-3CA9-4A12-B2B7-31146F7289F1}"/>
              </a:ext>
            </a:extLst>
          </p:cNvPr>
          <p:cNvCxnSpPr>
            <a:cxnSpLocks/>
          </p:cNvCxnSpPr>
          <p:nvPr/>
        </p:nvCxnSpPr>
        <p:spPr>
          <a:xfrm>
            <a:off x="7583085" y="1308464"/>
            <a:ext cx="0" cy="463822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54704447-0BA9-4230-B2E8-36E70F78B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809" y="3792815"/>
            <a:ext cx="751265" cy="9784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2889019-9DCC-41E2-8DEB-4932782DD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67" y="1706773"/>
            <a:ext cx="638523" cy="988322"/>
          </a:xfrm>
          <a:prstGeom prst="rect">
            <a:avLst/>
          </a:prstGeom>
        </p:spPr>
      </p:pic>
      <p:sp>
        <p:nvSpPr>
          <p:cNvPr id="14" name="矩形: 圆角 15">
            <a:extLst>
              <a:ext uri="{FF2B5EF4-FFF2-40B4-BE49-F238E27FC236}">
                <a16:creationId xmlns:a16="http://schemas.microsoft.com/office/drawing/2014/main" id="{BED4E65B-7D8D-46DD-BDC2-A0612ABD1D9F}"/>
              </a:ext>
            </a:extLst>
          </p:cNvPr>
          <p:cNvSpPr/>
          <p:nvPr/>
        </p:nvSpPr>
        <p:spPr>
          <a:xfrm>
            <a:off x="6962654" y="2869091"/>
            <a:ext cx="1350658" cy="7030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相似度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计算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矩形: 圆角 16">
            <a:extLst>
              <a:ext uri="{FF2B5EF4-FFF2-40B4-BE49-F238E27FC236}">
                <a16:creationId xmlns:a16="http://schemas.microsoft.com/office/drawing/2014/main" id="{7EEA00B7-186F-448B-86E2-7EDA10177247}"/>
              </a:ext>
            </a:extLst>
          </p:cNvPr>
          <p:cNvSpPr/>
          <p:nvPr/>
        </p:nvSpPr>
        <p:spPr>
          <a:xfrm>
            <a:off x="6978188" y="1772076"/>
            <a:ext cx="1350658" cy="7030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检索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F70994B-81C9-4F86-9246-9715C449AE5A}"/>
              </a:ext>
            </a:extLst>
          </p:cNvPr>
          <p:cNvCxnSpPr>
            <a:cxnSpLocks/>
          </p:cNvCxnSpPr>
          <p:nvPr/>
        </p:nvCxnSpPr>
        <p:spPr>
          <a:xfrm flipV="1">
            <a:off x="7583085" y="2493234"/>
            <a:ext cx="0" cy="27637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8434E0A-71EC-41B0-BBBC-4BFE3DFE12BD}"/>
              </a:ext>
            </a:extLst>
          </p:cNvPr>
          <p:cNvCxnSpPr>
            <a:cxnSpLocks/>
          </p:cNvCxnSpPr>
          <p:nvPr/>
        </p:nvCxnSpPr>
        <p:spPr>
          <a:xfrm>
            <a:off x="3639004" y="4282064"/>
            <a:ext cx="253518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61">
            <a:extLst>
              <a:ext uri="{FF2B5EF4-FFF2-40B4-BE49-F238E27FC236}">
                <a16:creationId xmlns:a16="http://schemas.microsoft.com/office/drawing/2014/main" id="{2EBDF090-3BC0-442D-9203-AA1F4B82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778" y="433651"/>
            <a:ext cx="125495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>
                <a:latin typeface="+mn-ea"/>
                <a:sym typeface="方正兰亭超细黑简体"/>
              </a:rPr>
              <a:t>关键物体类别</a:t>
            </a:r>
            <a:endParaRPr lang="zh-CN" altLang="en-US" sz="1400" dirty="0">
              <a:latin typeface="+mn-ea"/>
              <a:sym typeface="方正兰亭超细黑简体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FD5E684-4C9B-4325-A3A6-525204CA9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6965" y="3825824"/>
            <a:ext cx="1063618" cy="1027563"/>
          </a:xfrm>
          <a:prstGeom prst="rect">
            <a:avLst/>
          </a:prstGeom>
        </p:spPr>
      </p:pic>
      <p:sp>
        <p:nvSpPr>
          <p:cNvPr id="20" name="流程图: 磁盘 19">
            <a:extLst>
              <a:ext uri="{FF2B5EF4-FFF2-40B4-BE49-F238E27FC236}">
                <a16:creationId xmlns:a16="http://schemas.microsoft.com/office/drawing/2014/main" id="{62435503-47D5-490A-B5E6-48457B4B31FC}"/>
              </a:ext>
            </a:extLst>
          </p:cNvPr>
          <p:cNvSpPr/>
          <p:nvPr/>
        </p:nvSpPr>
        <p:spPr>
          <a:xfrm>
            <a:off x="1168177" y="5269438"/>
            <a:ext cx="965986" cy="609979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模型库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4023BF3-1DA2-439A-BE52-94DD86250621}"/>
              </a:ext>
            </a:extLst>
          </p:cNvPr>
          <p:cNvCxnSpPr>
            <a:cxnSpLocks/>
          </p:cNvCxnSpPr>
          <p:nvPr/>
        </p:nvCxnSpPr>
        <p:spPr>
          <a:xfrm>
            <a:off x="1880645" y="4282064"/>
            <a:ext cx="253518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流程图: 直接访问存储器 21">
            <a:extLst>
              <a:ext uri="{FF2B5EF4-FFF2-40B4-BE49-F238E27FC236}">
                <a16:creationId xmlns:a16="http://schemas.microsoft.com/office/drawing/2014/main" id="{8EE9725B-BFD5-400F-B47F-C7AE25A3BAC4}"/>
              </a:ext>
            </a:extLst>
          </p:cNvPr>
          <p:cNvSpPr/>
          <p:nvPr/>
        </p:nvSpPr>
        <p:spPr>
          <a:xfrm>
            <a:off x="5681463" y="5324635"/>
            <a:ext cx="1434915" cy="499587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边缘</a:t>
            </a:r>
            <a:endParaRPr lang="en-US" altLang="zh-CN" sz="1400"/>
          </a:p>
          <a:p>
            <a:pPr algn="ctr"/>
            <a:r>
              <a:rPr lang="zh-CN" altLang="en-US" sz="1400"/>
              <a:t>特征库</a:t>
            </a:r>
          </a:p>
        </p:txBody>
      </p:sp>
      <p:sp>
        <p:nvSpPr>
          <p:cNvPr id="23" name="流程图: 直接访问存储器 22">
            <a:extLst>
              <a:ext uri="{FF2B5EF4-FFF2-40B4-BE49-F238E27FC236}">
                <a16:creationId xmlns:a16="http://schemas.microsoft.com/office/drawing/2014/main" id="{D1B4AFC7-91D8-4BFD-AD42-80846924C53F}"/>
              </a:ext>
            </a:extLst>
          </p:cNvPr>
          <p:cNvSpPr/>
          <p:nvPr/>
        </p:nvSpPr>
        <p:spPr>
          <a:xfrm>
            <a:off x="4072282" y="5324635"/>
            <a:ext cx="1504159" cy="485236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角点</a:t>
            </a:r>
            <a:endParaRPr lang="en-US" altLang="zh-CN" sz="1400"/>
          </a:p>
          <a:p>
            <a:pPr algn="ctr"/>
            <a:r>
              <a:rPr lang="zh-CN" altLang="en-US" sz="1400"/>
              <a:t>特征库</a:t>
            </a:r>
          </a:p>
        </p:txBody>
      </p:sp>
      <p:sp>
        <p:nvSpPr>
          <p:cNvPr id="24" name="文本框 61">
            <a:extLst>
              <a:ext uri="{FF2B5EF4-FFF2-40B4-BE49-F238E27FC236}">
                <a16:creationId xmlns:a16="http://schemas.microsoft.com/office/drawing/2014/main" id="{77DF800C-6D0B-4D45-A9CB-C1B257414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287" y="47975"/>
            <a:ext cx="125495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>
                <a:latin typeface="+mn-ea"/>
                <a:sym typeface="方正兰亭超细黑简体"/>
              </a:rPr>
              <a:t>关键物体区域</a:t>
            </a:r>
            <a:endParaRPr lang="zh-CN" altLang="en-US" sz="1400" dirty="0">
              <a:latin typeface="+mn-ea"/>
              <a:sym typeface="方正兰亭超细黑简体"/>
            </a:endParaRPr>
          </a:p>
        </p:txBody>
      </p:sp>
      <p:sp>
        <p:nvSpPr>
          <p:cNvPr id="25" name="矩形: 圆角 26">
            <a:extLst>
              <a:ext uri="{FF2B5EF4-FFF2-40B4-BE49-F238E27FC236}">
                <a16:creationId xmlns:a16="http://schemas.microsoft.com/office/drawing/2014/main" id="{49BE40BD-4514-4091-8C67-9AB31EBE5784}"/>
              </a:ext>
            </a:extLst>
          </p:cNvPr>
          <p:cNvSpPr/>
          <p:nvPr/>
        </p:nvSpPr>
        <p:spPr>
          <a:xfrm>
            <a:off x="4020685" y="3039404"/>
            <a:ext cx="1189490" cy="48032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多角点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匹配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矩形: 圆角 27">
            <a:extLst>
              <a:ext uri="{FF2B5EF4-FFF2-40B4-BE49-F238E27FC236}">
                <a16:creationId xmlns:a16="http://schemas.microsoft.com/office/drawing/2014/main" id="{F8172947-53B0-453E-B922-043B12AA614E}"/>
              </a:ext>
            </a:extLst>
          </p:cNvPr>
          <p:cNvSpPr/>
          <p:nvPr/>
        </p:nvSpPr>
        <p:spPr>
          <a:xfrm>
            <a:off x="5506676" y="3028951"/>
            <a:ext cx="1144389" cy="4891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边缘匹配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44EEF5F-8324-4AC0-A7F5-2454F4C880BD}"/>
              </a:ext>
            </a:extLst>
          </p:cNvPr>
          <p:cNvCxnSpPr>
            <a:cxnSpLocks/>
          </p:cNvCxnSpPr>
          <p:nvPr/>
        </p:nvCxnSpPr>
        <p:spPr>
          <a:xfrm flipH="1">
            <a:off x="4600173" y="2747222"/>
            <a:ext cx="1" cy="30631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1F9FACC3-F762-441C-B005-16ED16CD7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2363" y="3674817"/>
            <a:ext cx="1210768" cy="1181767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08F9738-17A9-4808-A63F-464294AB051A}"/>
              </a:ext>
            </a:extLst>
          </p:cNvPr>
          <p:cNvCxnSpPr>
            <a:cxnSpLocks/>
          </p:cNvCxnSpPr>
          <p:nvPr/>
        </p:nvCxnSpPr>
        <p:spPr>
          <a:xfrm flipH="1">
            <a:off x="6077817" y="2733091"/>
            <a:ext cx="1" cy="30631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6354547-F39B-4432-B8C3-E754FD1FCC3F}"/>
              </a:ext>
            </a:extLst>
          </p:cNvPr>
          <p:cNvCxnSpPr>
            <a:cxnSpLocks/>
          </p:cNvCxnSpPr>
          <p:nvPr/>
        </p:nvCxnSpPr>
        <p:spPr>
          <a:xfrm>
            <a:off x="895350" y="3658333"/>
            <a:ext cx="7433496" cy="1537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15F7D6-42D7-49F1-8CEF-1D193FA73483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776667" y="1481447"/>
            <a:ext cx="0" cy="38689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67AC83F-D18A-49A2-ABE8-B0004D5B3F63}"/>
              </a:ext>
            </a:extLst>
          </p:cNvPr>
          <p:cNvCxnSpPr>
            <a:cxnSpLocks/>
          </p:cNvCxnSpPr>
          <p:nvPr/>
        </p:nvCxnSpPr>
        <p:spPr>
          <a:xfrm>
            <a:off x="6693949" y="3232277"/>
            <a:ext cx="253518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69BFFF-4211-43B0-939F-67574B4DEE66}"/>
              </a:ext>
            </a:extLst>
          </p:cNvPr>
          <p:cNvCxnSpPr>
            <a:cxnSpLocks/>
          </p:cNvCxnSpPr>
          <p:nvPr/>
        </p:nvCxnSpPr>
        <p:spPr>
          <a:xfrm>
            <a:off x="5255543" y="3232277"/>
            <a:ext cx="221332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AA20F4F-4CDC-41ED-A67D-EEBB5E4C38A0}"/>
              </a:ext>
            </a:extLst>
          </p:cNvPr>
          <p:cNvSpPr/>
          <p:nvPr/>
        </p:nvSpPr>
        <p:spPr>
          <a:xfrm>
            <a:off x="4117573" y="1655550"/>
            <a:ext cx="2702318" cy="10983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+mn-ea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BF24C43-01DC-4733-B0EE-6E3FBD732E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2716" y="2671804"/>
            <a:ext cx="1041011" cy="817387"/>
          </a:xfrm>
          <a:prstGeom prst="rect">
            <a:avLst/>
          </a:prstGeom>
        </p:spPr>
      </p:pic>
      <p:sp>
        <p:nvSpPr>
          <p:cNvPr id="36" name="流程图: 直接访问存储器 35">
            <a:extLst>
              <a:ext uri="{FF2B5EF4-FFF2-40B4-BE49-F238E27FC236}">
                <a16:creationId xmlns:a16="http://schemas.microsoft.com/office/drawing/2014/main" id="{F10DBB63-06ED-4ACC-BED4-EF94418AA28F}"/>
              </a:ext>
            </a:extLst>
          </p:cNvPr>
          <p:cNvSpPr/>
          <p:nvPr/>
        </p:nvSpPr>
        <p:spPr>
          <a:xfrm>
            <a:off x="2388363" y="5343623"/>
            <a:ext cx="1504159" cy="485236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投影</a:t>
            </a:r>
            <a:endParaRPr lang="en-US" altLang="zh-CN" sz="1400"/>
          </a:p>
          <a:p>
            <a:pPr algn="ctr"/>
            <a:r>
              <a:rPr lang="zh-CN" altLang="en-US" sz="1400"/>
              <a:t>视图库</a:t>
            </a:r>
          </a:p>
        </p:txBody>
      </p:sp>
      <p:sp>
        <p:nvSpPr>
          <p:cNvPr id="37" name="矩形: 圆角 38">
            <a:extLst>
              <a:ext uri="{FF2B5EF4-FFF2-40B4-BE49-F238E27FC236}">
                <a16:creationId xmlns:a16="http://schemas.microsoft.com/office/drawing/2014/main" id="{8B1B1217-EF08-4E86-964F-1B6BD5C5FBE2}"/>
              </a:ext>
            </a:extLst>
          </p:cNvPr>
          <p:cNvSpPr/>
          <p:nvPr/>
        </p:nvSpPr>
        <p:spPr>
          <a:xfrm>
            <a:off x="2453608" y="6181219"/>
            <a:ext cx="1350658" cy="57928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多角度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投影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矩形: 圆角 39">
            <a:extLst>
              <a:ext uri="{FF2B5EF4-FFF2-40B4-BE49-F238E27FC236}">
                <a16:creationId xmlns:a16="http://schemas.microsoft.com/office/drawing/2014/main" id="{09C0961E-888C-448E-94E3-EE4319B6E715}"/>
              </a:ext>
            </a:extLst>
          </p:cNvPr>
          <p:cNvSpPr/>
          <p:nvPr/>
        </p:nvSpPr>
        <p:spPr>
          <a:xfrm>
            <a:off x="5777998" y="6181218"/>
            <a:ext cx="1169468" cy="57928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边缘特征提取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矩形: 圆角 40">
            <a:extLst>
              <a:ext uri="{FF2B5EF4-FFF2-40B4-BE49-F238E27FC236}">
                <a16:creationId xmlns:a16="http://schemas.microsoft.com/office/drawing/2014/main" id="{C70B6854-A36B-42CC-85FE-28F5F16039E6}"/>
              </a:ext>
            </a:extLst>
          </p:cNvPr>
          <p:cNvSpPr/>
          <p:nvPr/>
        </p:nvSpPr>
        <p:spPr>
          <a:xfrm>
            <a:off x="4072282" y="6181218"/>
            <a:ext cx="1504157" cy="57928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Shi-Tomasi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角点特征提取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圆角 41">
            <a:extLst>
              <a:ext uri="{FF2B5EF4-FFF2-40B4-BE49-F238E27FC236}">
                <a16:creationId xmlns:a16="http://schemas.microsoft.com/office/drawing/2014/main" id="{7201202C-EB14-4CDB-A687-02DDA4B71A24}"/>
              </a:ext>
            </a:extLst>
          </p:cNvPr>
          <p:cNvSpPr/>
          <p:nvPr/>
        </p:nvSpPr>
        <p:spPr>
          <a:xfrm>
            <a:off x="2550882" y="2615043"/>
            <a:ext cx="1361132" cy="71871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改进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角点特征提取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2">
            <a:extLst>
              <a:ext uri="{FF2B5EF4-FFF2-40B4-BE49-F238E27FC236}">
                <a16:creationId xmlns:a16="http://schemas.microsoft.com/office/drawing/2014/main" id="{982E4B77-22D5-44FD-B85F-87F4C625050D}"/>
              </a:ext>
            </a:extLst>
          </p:cNvPr>
          <p:cNvSpPr/>
          <p:nvPr/>
        </p:nvSpPr>
        <p:spPr>
          <a:xfrm>
            <a:off x="2539941" y="1764861"/>
            <a:ext cx="1390052" cy="66176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边缘特征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提取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207720" y="1868342"/>
            <a:ext cx="1137894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输入界面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</p:cNvCxnSpPr>
          <p:nvPr/>
        </p:nvCxnSpPr>
        <p:spPr>
          <a:xfrm flipV="1">
            <a:off x="1736670" y="2290042"/>
            <a:ext cx="0" cy="378134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BB295F4-9B7D-4A43-902A-36E470408057}"/>
              </a:ext>
            </a:extLst>
          </p:cNvPr>
          <p:cNvCxnSpPr>
            <a:cxnSpLocks/>
          </p:cNvCxnSpPr>
          <p:nvPr/>
        </p:nvCxnSpPr>
        <p:spPr>
          <a:xfrm flipV="1">
            <a:off x="6078870" y="3518142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E86F0F3-279A-44A6-AB4E-CE0DF0F180F0}"/>
              </a:ext>
            </a:extLst>
          </p:cNvPr>
          <p:cNvCxnSpPr>
            <a:cxnSpLocks/>
          </p:cNvCxnSpPr>
          <p:nvPr/>
        </p:nvCxnSpPr>
        <p:spPr>
          <a:xfrm flipV="1">
            <a:off x="4599771" y="3518142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5ED511D-EDCC-4139-BA5A-AE7F6B90EFC3}"/>
              </a:ext>
            </a:extLst>
          </p:cNvPr>
          <p:cNvCxnSpPr>
            <a:cxnSpLocks/>
          </p:cNvCxnSpPr>
          <p:nvPr/>
        </p:nvCxnSpPr>
        <p:spPr>
          <a:xfrm flipV="1">
            <a:off x="4723998" y="4869849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808DF08-EE57-4CE9-A20E-B34204BACF2B}"/>
              </a:ext>
            </a:extLst>
          </p:cNvPr>
          <p:cNvCxnSpPr>
            <a:cxnSpLocks/>
          </p:cNvCxnSpPr>
          <p:nvPr/>
        </p:nvCxnSpPr>
        <p:spPr>
          <a:xfrm flipV="1">
            <a:off x="6257523" y="4869849"/>
            <a:ext cx="0" cy="329887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71FF8D1-F9A5-47B4-8F36-0146A9C7A1E8}"/>
              </a:ext>
            </a:extLst>
          </p:cNvPr>
          <p:cNvCxnSpPr>
            <a:cxnSpLocks/>
          </p:cNvCxnSpPr>
          <p:nvPr/>
        </p:nvCxnSpPr>
        <p:spPr>
          <a:xfrm flipV="1">
            <a:off x="3085698" y="4869849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9A3ADBD-DCE8-49C5-B810-64B298BBAC04}"/>
              </a:ext>
            </a:extLst>
          </p:cNvPr>
          <p:cNvCxnSpPr>
            <a:cxnSpLocks/>
          </p:cNvCxnSpPr>
          <p:nvPr/>
        </p:nvCxnSpPr>
        <p:spPr>
          <a:xfrm flipV="1">
            <a:off x="1580748" y="4853387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7F5CA29-C4C0-43C4-B1AD-478049D90779}"/>
              </a:ext>
            </a:extLst>
          </p:cNvPr>
          <p:cNvCxnSpPr>
            <a:cxnSpLocks/>
          </p:cNvCxnSpPr>
          <p:nvPr/>
        </p:nvCxnSpPr>
        <p:spPr>
          <a:xfrm flipV="1">
            <a:off x="3065289" y="5851332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24AC9B6-E9E1-44EC-9D1B-325578BB9977}"/>
              </a:ext>
            </a:extLst>
          </p:cNvPr>
          <p:cNvCxnSpPr>
            <a:cxnSpLocks/>
          </p:cNvCxnSpPr>
          <p:nvPr/>
        </p:nvCxnSpPr>
        <p:spPr>
          <a:xfrm flipV="1">
            <a:off x="4723998" y="5851332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AFB392-542A-47A4-830F-6EC510739063}"/>
              </a:ext>
            </a:extLst>
          </p:cNvPr>
          <p:cNvCxnSpPr>
            <a:cxnSpLocks/>
          </p:cNvCxnSpPr>
          <p:nvPr/>
        </p:nvCxnSpPr>
        <p:spPr>
          <a:xfrm flipV="1">
            <a:off x="6257523" y="5847807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99B81A5-DA21-4DA8-A530-73DAD5761620}"/>
              </a:ext>
            </a:extLst>
          </p:cNvPr>
          <p:cNvSpPr/>
          <p:nvPr/>
        </p:nvSpPr>
        <p:spPr>
          <a:xfrm>
            <a:off x="5509291" y="84005"/>
            <a:ext cx="2702318" cy="14984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6DA0B2D-F13D-48F9-916C-C19FDEDECC7E}"/>
              </a:ext>
            </a:extLst>
          </p:cNvPr>
          <p:cNvSpPr/>
          <p:nvPr/>
        </p:nvSpPr>
        <p:spPr>
          <a:xfrm>
            <a:off x="3929993" y="3825824"/>
            <a:ext cx="3061423" cy="10255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+mn-ea"/>
            </a:endParaRPr>
          </a:p>
        </p:txBody>
      </p:sp>
      <p:cxnSp>
        <p:nvCxnSpPr>
          <p:cNvPr id="55" name="连接符: 肘形 56">
            <a:extLst>
              <a:ext uri="{FF2B5EF4-FFF2-40B4-BE49-F238E27FC236}">
                <a16:creationId xmlns:a16="http://schemas.microsoft.com/office/drawing/2014/main" id="{B8786A45-99E7-4450-AEA8-5767BE17CF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25214" y="1316176"/>
            <a:ext cx="2251661" cy="4276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7">
            <a:extLst>
              <a:ext uri="{FF2B5EF4-FFF2-40B4-BE49-F238E27FC236}">
                <a16:creationId xmlns:a16="http://schemas.microsoft.com/office/drawing/2014/main" id="{5D34C234-6285-4CD0-947C-82026D766B61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 rot="16200000" flipH="1">
            <a:off x="1756666" y="5773921"/>
            <a:ext cx="591447" cy="80243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AA7E98-67CB-4F6D-B432-30F077C0EF3B}"/>
              </a:ext>
            </a:extLst>
          </p:cNvPr>
          <p:cNvCxnSpPr>
            <a:cxnSpLocks/>
          </p:cNvCxnSpPr>
          <p:nvPr/>
        </p:nvCxnSpPr>
        <p:spPr>
          <a:xfrm>
            <a:off x="3779482" y="6472970"/>
            <a:ext cx="253518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24EEA9-E13B-4FB3-81FE-39DFFBD88235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5576439" y="6470863"/>
            <a:ext cx="201559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02ECCFC-30AB-4B5D-B307-B4FF559E4A89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flipH="1">
            <a:off x="3231448" y="2426627"/>
            <a:ext cx="3519" cy="188416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61">
            <a:extLst>
              <a:ext uri="{FF2B5EF4-FFF2-40B4-BE49-F238E27FC236}">
                <a16:creationId xmlns:a16="http://schemas.microsoft.com/office/drawing/2014/main" id="{83582E29-53F4-417C-9105-54338DBBFA58}"/>
              </a:ext>
            </a:extLst>
          </p:cNvPr>
          <p:cNvCxnSpPr>
            <a:cxnSpLocks/>
            <a:stCxn id="40" idx="2"/>
            <a:endCxn id="34" idx="1"/>
          </p:cNvCxnSpPr>
          <p:nvPr/>
        </p:nvCxnSpPr>
        <p:spPr>
          <a:xfrm rot="5400000" flipH="1" flipV="1">
            <a:off x="3109998" y="2326182"/>
            <a:ext cx="1129023" cy="886125"/>
          </a:xfrm>
          <a:prstGeom prst="bentConnector4">
            <a:avLst>
              <a:gd name="adj1" fmla="val -10124"/>
              <a:gd name="adj2" fmla="val 841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1">
            <a:extLst>
              <a:ext uri="{FF2B5EF4-FFF2-40B4-BE49-F238E27FC236}">
                <a16:creationId xmlns:a16="http://schemas.microsoft.com/office/drawing/2014/main" id="{EBEDC951-084F-47AA-88EA-A5C016DE7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91" y="3350556"/>
            <a:ext cx="623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>
                <a:latin typeface="+mn-ea"/>
                <a:sym typeface="方正兰亭超细黑简体"/>
              </a:rPr>
              <a:t>线上</a:t>
            </a:r>
            <a:endParaRPr lang="zh-CN" altLang="en-US" sz="1400" dirty="0">
              <a:latin typeface="+mn-ea"/>
              <a:sym typeface="方正兰亭超细黑简体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F738E6D-0839-472D-9D99-2A04E711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91" y="3673707"/>
            <a:ext cx="623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>
                <a:latin typeface="+mn-ea"/>
                <a:sym typeface="方正兰亭超细黑简体"/>
              </a:rPr>
              <a:t>线下</a:t>
            </a:r>
            <a:endParaRPr lang="zh-CN" altLang="en-US" sz="1400" dirty="0">
              <a:latin typeface="+mn-ea"/>
              <a:sym typeface="方正兰亭超细黑简体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89CAFCB5-994E-4191-AD31-8FED26AFE0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9483" y="1718550"/>
            <a:ext cx="638501" cy="9698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88054B34-13F5-4FD4-A3D5-71302E9947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1359" y="3879577"/>
            <a:ext cx="886812" cy="9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0509" y="1238250"/>
            <a:ext cx="5905075" cy="2152271"/>
            <a:chOff x="1436004" y="4209648"/>
            <a:chExt cx="5905075" cy="2152271"/>
          </a:xfrm>
        </p:grpSpPr>
        <p:sp>
          <p:nvSpPr>
            <p:cNvPr id="3" name="矩形 2"/>
            <p:cNvSpPr/>
            <p:nvPr/>
          </p:nvSpPr>
          <p:spPr>
            <a:xfrm>
              <a:off x="1616250" y="4462278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03302" y="535979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76126" y="4894656"/>
              <a:ext cx="1455737" cy="501254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DTW-BDS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肘形连接符 5"/>
            <p:cNvCxnSpPr>
              <a:stCxn id="9" idx="3"/>
              <a:endCxn id="5" idx="0"/>
            </p:cNvCxnSpPr>
            <p:nvPr/>
          </p:nvCxnSpPr>
          <p:spPr>
            <a:xfrm>
              <a:off x="5071304" y="4700579"/>
              <a:ext cx="1232691" cy="1940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10" idx="3"/>
              <a:endCxn id="5" idx="2"/>
            </p:cNvCxnSpPr>
            <p:nvPr/>
          </p:nvCxnSpPr>
          <p:spPr>
            <a:xfrm flipV="1">
              <a:off x="5071304" y="5395910"/>
              <a:ext cx="1232691" cy="2021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436004" y="4209648"/>
              <a:ext cx="1541907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05780" y="4468010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705780" y="5365525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3" idx="3"/>
              <a:endCxn id="9" idx="1"/>
            </p:cNvCxnSpPr>
            <p:nvPr/>
          </p:nvCxnSpPr>
          <p:spPr>
            <a:xfrm>
              <a:off x="2824142" y="4694847"/>
              <a:ext cx="881638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3"/>
              <a:endCxn id="10" idx="1"/>
            </p:cNvCxnSpPr>
            <p:nvPr/>
          </p:nvCxnSpPr>
          <p:spPr>
            <a:xfrm>
              <a:off x="2811194" y="5592362"/>
              <a:ext cx="894586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666198" y="597325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欧式空间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62708" y="4209648"/>
              <a:ext cx="3778371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97895" y="59925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三维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时空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85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929595" y="2073446"/>
            <a:ext cx="1202959" cy="2655677"/>
            <a:chOff x="3398" y="1402"/>
            <a:chExt cx="807" cy="1781"/>
          </a:xfrm>
          <a:solidFill>
            <a:srgbClr val="4A67AA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621" y="1639"/>
              <a:ext cx="418" cy="949"/>
            </a:xfrm>
            <a:custGeom>
              <a:avLst/>
              <a:gdLst>
                <a:gd name="T0" fmla="*/ 349 w 352"/>
                <a:gd name="T1" fmla="*/ 146 h 800"/>
                <a:gd name="T2" fmla="*/ 198 w 352"/>
                <a:gd name="T3" fmla="*/ 6 h 800"/>
                <a:gd name="T4" fmla="*/ 190 w 352"/>
                <a:gd name="T5" fmla="*/ 10 h 800"/>
                <a:gd name="T6" fmla="*/ 51 w 352"/>
                <a:gd name="T7" fmla="*/ 70 h 800"/>
                <a:gd name="T8" fmla="*/ 40 w 352"/>
                <a:gd name="T9" fmla="*/ 271 h 800"/>
                <a:gd name="T10" fmla="*/ 158 w 352"/>
                <a:gd name="T11" fmla="*/ 331 h 800"/>
                <a:gd name="T12" fmla="*/ 141 w 352"/>
                <a:gd name="T13" fmla="*/ 371 h 800"/>
                <a:gd name="T14" fmla="*/ 143 w 352"/>
                <a:gd name="T15" fmla="*/ 385 h 800"/>
                <a:gd name="T16" fmla="*/ 164 w 352"/>
                <a:gd name="T17" fmla="*/ 404 h 800"/>
                <a:gd name="T18" fmla="*/ 114 w 352"/>
                <a:gd name="T19" fmla="*/ 610 h 800"/>
                <a:gd name="T20" fmla="*/ 107 w 352"/>
                <a:gd name="T21" fmla="*/ 665 h 800"/>
                <a:gd name="T22" fmla="*/ 105 w 352"/>
                <a:gd name="T23" fmla="*/ 715 h 800"/>
                <a:gd name="T24" fmla="*/ 127 w 352"/>
                <a:gd name="T25" fmla="*/ 753 h 800"/>
                <a:gd name="T26" fmla="*/ 167 w 352"/>
                <a:gd name="T27" fmla="*/ 793 h 800"/>
                <a:gd name="T28" fmla="*/ 186 w 352"/>
                <a:gd name="T29" fmla="*/ 782 h 800"/>
                <a:gd name="T30" fmla="*/ 205 w 352"/>
                <a:gd name="T31" fmla="*/ 731 h 800"/>
                <a:gd name="T32" fmla="*/ 218 w 352"/>
                <a:gd name="T33" fmla="*/ 687 h 800"/>
                <a:gd name="T34" fmla="*/ 204 w 352"/>
                <a:gd name="T35" fmla="*/ 644 h 800"/>
                <a:gd name="T36" fmla="*/ 191 w 352"/>
                <a:gd name="T37" fmla="*/ 596 h 800"/>
                <a:gd name="T38" fmla="*/ 197 w 352"/>
                <a:gd name="T39" fmla="*/ 398 h 800"/>
                <a:gd name="T40" fmla="*/ 203 w 352"/>
                <a:gd name="T41" fmla="*/ 391 h 800"/>
                <a:gd name="T42" fmla="*/ 214 w 352"/>
                <a:gd name="T43" fmla="*/ 363 h 800"/>
                <a:gd name="T44" fmla="*/ 211 w 352"/>
                <a:gd name="T45" fmla="*/ 340 h 800"/>
                <a:gd name="T46" fmla="*/ 199 w 352"/>
                <a:gd name="T47" fmla="*/ 328 h 800"/>
                <a:gd name="T48" fmla="*/ 241 w 352"/>
                <a:gd name="T49" fmla="*/ 316 h 800"/>
                <a:gd name="T50" fmla="*/ 349 w 352"/>
                <a:gd name="T51" fmla="*/ 146 h 800"/>
                <a:gd name="T52" fmla="*/ 191 w 352"/>
                <a:gd name="T53" fmla="*/ 375 h 800"/>
                <a:gd name="T54" fmla="*/ 182 w 352"/>
                <a:gd name="T55" fmla="*/ 380 h 800"/>
                <a:gd name="T56" fmla="*/ 164 w 352"/>
                <a:gd name="T57" fmla="*/ 363 h 800"/>
                <a:gd name="T58" fmla="*/ 174 w 352"/>
                <a:gd name="T59" fmla="*/ 341 h 800"/>
                <a:gd name="T60" fmla="*/ 187 w 352"/>
                <a:gd name="T61" fmla="*/ 356 h 800"/>
                <a:gd name="T62" fmla="*/ 191 w 352"/>
                <a:gd name="T63" fmla="*/ 375 h 800"/>
                <a:gd name="T64" fmla="*/ 191 w 352"/>
                <a:gd name="T65" fmla="*/ 681 h 800"/>
                <a:gd name="T66" fmla="*/ 195 w 352"/>
                <a:gd name="T67" fmla="*/ 704 h 800"/>
                <a:gd name="T68" fmla="*/ 186 w 352"/>
                <a:gd name="T69" fmla="*/ 729 h 800"/>
                <a:gd name="T70" fmla="*/ 175 w 352"/>
                <a:gd name="T71" fmla="*/ 759 h 800"/>
                <a:gd name="T72" fmla="*/ 150 w 352"/>
                <a:gd name="T73" fmla="*/ 735 h 800"/>
                <a:gd name="T74" fmla="*/ 126 w 352"/>
                <a:gd name="T75" fmla="*/ 695 h 800"/>
                <a:gd name="T76" fmla="*/ 130 w 352"/>
                <a:gd name="T77" fmla="*/ 644 h 800"/>
                <a:gd name="T78" fmla="*/ 137 w 352"/>
                <a:gd name="T79" fmla="*/ 594 h 800"/>
                <a:gd name="T80" fmla="*/ 169 w 352"/>
                <a:gd name="T81" fmla="*/ 450 h 800"/>
                <a:gd name="T82" fmla="*/ 167 w 352"/>
                <a:gd name="T83" fmla="*/ 593 h 800"/>
                <a:gd name="T84" fmla="*/ 191 w 352"/>
                <a:gd name="T85" fmla="*/ 681 h 800"/>
                <a:gd name="T86" fmla="*/ 262 w 352"/>
                <a:gd name="T87" fmla="*/ 280 h 800"/>
                <a:gd name="T88" fmla="*/ 83 w 352"/>
                <a:gd name="T89" fmla="*/ 275 h 800"/>
                <a:gd name="T90" fmla="*/ 49 w 352"/>
                <a:gd name="T91" fmla="*/ 106 h 800"/>
                <a:gd name="T92" fmla="*/ 220 w 352"/>
                <a:gd name="T93" fmla="*/ 49 h 800"/>
                <a:gd name="T94" fmla="*/ 236 w 352"/>
                <a:gd name="T95" fmla="*/ 39 h 800"/>
                <a:gd name="T96" fmla="*/ 322 w 352"/>
                <a:gd name="T97" fmla="*/ 123 h 800"/>
                <a:gd name="T98" fmla="*/ 262 w 352"/>
                <a:gd name="T99" fmla="*/ 28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2" h="800">
                  <a:moveTo>
                    <a:pt x="349" y="146"/>
                  </a:moveTo>
                  <a:cubicBezTo>
                    <a:pt x="346" y="67"/>
                    <a:pt x="278" y="0"/>
                    <a:pt x="198" y="6"/>
                  </a:cubicBezTo>
                  <a:cubicBezTo>
                    <a:pt x="196" y="6"/>
                    <a:pt x="193" y="8"/>
                    <a:pt x="190" y="10"/>
                  </a:cubicBezTo>
                  <a:cubicBezTo>
                    <a:pt x="138" y="4"/>
                    <a:pt x="84" y="27"/>
                    <a:pt x="51" y="70"/>
                  </a:cubicBezTo>
                  <a:cubicBezTo>
                    <a:pt x="7" y="126"/>
                    <a:pt x="0" y="210"/>
                    <a:pt x="40" y="271"/>
                  </a:cubicBezTo>
                  <a:cubicBezTo>
                    <a:pt x="66" y="311"/>
                    <a:pt x="112" y="330"/>
                    <a:pt x="158" y="331"/>
                  </a:cubicBezTo>
                  <a:cubicBezTo>
                    <a:pt x="153" y="344"/>
                    <a:pt x="147" y="358"/>
                    <a:pt x="141" y="371"/>
                  </a:cubicBezTo>
                  <a:cubicBezTo>
                    <a:pt x="139" y="375"/>
                    <a:pt x="139" y="382"/>
                    <a:pt x="143" y="385"/>
                  </a:cubicBezTo>
                  <a:cubicBezTo>
                    <a:pt x="151" y="391"/>
                    <a:pt x="158" y="397"/>
                    <a:pt x="164" y="404"/>
                  </a:cubicBezTo>
                  <a:cubicBezTo>
                    <a:pt x="141" y="471"/>
                    <a:pt x="124" y="540"/>
                    <a:pt x="114" y="610"/>
                  </a:cubicBezTo>
                  <a:cubicBezTo>
                    <a:pt x="111" y="628"/>
                    <a:pt x="109" y="646"/>
                    <a:pt x="107" y="665"/>
                  </a:cubicBezTo>
                  <a:cubicBezTo>
                    <a:pt x="106" y="681"/>
                    <a:pt x="103" y="698"/>
                    <a:pt x="105" y="715"/>
                  </a:cubicBezTo>
                  <a:cubicBezTo>
                    <a:pt x="108" y="730"/>
                    <a:pt x="117" y="742"/>
                    <a:pt x="127" y="753"/>
                  </a:cubicBezTo>
                  <a:cubicBezTo>
                    <a:pt x="140" y="766"/>
                    <a:pt x="153" y="780"/>
                    <a:pt x="167" y="793"/>
                  </a:cubicBezTo>
                  <a:cubicBezTo>
                    <a:pt x="174" y="800"/>
                    <a:pt x="183" y="789"/>
                    <a:pt x="186" y="782"/>
                  </a:cubicBezTo>
                  <a:cubicBezTo>
                    <a:pt x="192" y="765"/>
                    <a:pt x="199" y="748"/>
                    <a:pt x="205" y="731"/>
                  </a:cubicBezTo>
                  <a:cubicBezTo>
                    <a:pt x="211" y="717"/>
                    <a:pt x="218" y="702"/>
                    <a:pt x="218" y="687"/>
                  </a:cubicBezTo>
                  <a:cubicBezTo>
                    <a:pt x="218" y="672"/>
                    <a:pt x="209" y="658"/>
                    <a:pt x="204" y="644"/>
                  </a:cubicBezTo>
                  <a:cubicBezTo>
                    <a:pt x="198" y="629"/>
                    <a:pt x="194" y="613"/>
                    <a:pt x="191" y="596"/>
                  </a:cubicBezTo>
                  <a:cubicBezTo>
                    <a:pt x="179" y="531"/>
                    <a:pt x="188" y="463"/>
                    <a:pt x="197" y="398"/>
                  </a:cubicBezTo>
                  <a:cubicBezTo>
                    <a:pt x="199" y="396"/>
                    <a:pt x="201" y="395"/>
                    <a:pt x="203" y="391"/>
                  </a:cubicBezTo>
                  <a:cubicBezTo>
                    <a:pt x="209" y="383"/>
                    <a:pt x="212" y="373"/>
                    <a:pt x="214" y="363"/>
                  </a:cubicBezTo>
                  <a:cubicBezTo>
                    <a:pt x="215" y="356"/>
                    <a:pt x="215" y="347"/>
                    <a:pt x="211" y="340"/>
                  </a:cubicBezTo>
                  <a:cubicBezTo>
                    <a:pt x="209" y="335"/>
                    <a:pt x="203" y="332"/>
                    <a:pt x="199" y="328"/>
                  </a:cubicBezTo>
                  <a:cubicBezTo>
                    <a:pt x="214" y="326"/>
                    <a:pt x="228" y="322"/>
                    <a:pt x="241" y="316"/>
                  </a:cubicBezTo>
                  <a:cubicBezTo>
                    <a:pt x="308" y="288"/>
                    <a:pt x="352" y="218"/>
                    <a:pt x="349" y="146"/>
                  </a:cubicBezTo>
                  <a:close/>
                  <a:moveTo>
                    <a:pt x="191" y="375"/>
                  </a:moveTo>
                  <a:cubicBezTo>
                    <a:pt x="188" y="376"/>
                    <a:pt x="185" y="378"/>
                    <a:pt x="182" y="380"/>
                  </a:cubicBezTo>
                  <a:cubicBezTo>
                    <a:pt x="176" y="374"/>
                    <a:pt x="170" y="368"/>
                    <a:pt x="164" y="363"/>
                  </a:cubicBezTo>
                  <a:cubicBezTo>
                    <a:pt x="168" y="356"/>
                    <a:pt x="171" y="348"/>
                    <a:pt x="174" y="341"/>
                  </a:cubicBezTo>
                  <a:cubicBezTo>
                    <a:pt x="176" y="348"/>
                    <a:pt x="181" y="351"/>
                    <a:pt x="187" y="356"/>
                  </a:cubicBezTo>
                  <a:cubicBezTo>
                    <a:pt x="194" y="362"/>
                    <a:pt x="194" y="368"/>
                    <a:pt x="191" y="375"/>
                  </a:cubicBezTo>
                  <a:close/>
                  <a:moveTo>
                    <a:pt x="191" y="681"/>
                  </a:moveTo>
                  <a:cubicBezTo>
                    <a:pt x="194" y="689"/>
                    <a:pt x="197" y="696"/>
                    <a:pt x="195" y="704"/>
                  </a:cubicBezTo>
                  <a:cubicBezTo>
                    <a:pt x="194" y="712"/>
                    <a:pt x="189" y="721"/>
                    <a:pt x="186" y="729"/>
                  </a:cubicBezTo>
                  <a:cubicBezTo>
                    <a:pt x="182" y="739"/>
                    <a:pt x="178" y="749"/>
                    <a:pt x="175" y="759"/>
                  </a:cubicBezTo>
                  <a:cubicBezTo>
                    <a:pt x="166" y="751"/>
                    <a:pt x="158" y="743"/>
                    <a:pt x="150" y="735"/>
                  </a:cubicBezTo>
                  <a:cubicBezTo>
                    <a:pt x="139" y="723"/>
                    <a:pt x="128" y="712"/>
                    <a:pt x="126" y="695"/>
                  </a:cubicBezTo>
                  <a:cubicBezTo>
                    <a:pt x="125" y="678"/>
                    <a:pt x="128" y="661"/>
                    <a:pt x="130" y="644"/>
                  </a:cubicBezTo>
                  <a:cubicBezTo>
                    <a:pt x="132" y="627"/>
                    <a:pt x="134" y="611"/>
                    <a:pt x="137" y="594"/>
                  </a:cubicBezTo>
                  <a:cubicBezTo>
                    <a:pt x="144" y="545"/>
                    <a:pt x="155" y="497"/>
                    <a:pt x="169" y="450"/>
                  </a:cubicBezTo>
                  <a:cubicBezTo>
                    <a:pt x="164" y="498"/>
                    <a:pt x="161" y="546"/>
                    <a:pt x="167" y="593"/>
                  </a:cubicBezTo>
                  <a:cubicBezTo>
                    <a:pt x="171" y="624"/>
                    <a:pt x="179" y="653"/>
                    <a:pt x="191" y="681"/>
                  </a:cubicBezTo>
                  <a:close/>
                  <a:moveTo>
                    <a:pt x="262" y="280"/>
                  </a:moveTo>
                  <a:cubicBezTo>
                    <a:pt x="210" y="312"/>
                    <a:pt x="132" y="314"/>
                    <a:pt x="83" y="275"/>
                  </a:cubicBezTo>
                  <a:cubicBezTo>
                    <a:pt x="34" y="236"/>
                    <a:pt x="23" y="160"/>
                    <a:pt x="49" y="106"/>
                  </a:cubicBezTo>
                  <a:cubicBezTo>
                    <a:pt x="80" y="44"/>
                    <a:pt x="159" y="20"/>
                    <a:pt x="220" y="49"/>
                  </a:cubicBezTo>
                  <a:cubicBezTo>
                    <a:pt x="226" y="52"/>
                    <a:pt x="233" y="46"/>
                    <a:pt x="236" y="39"/>
                  </a:cubicBezTo>
                  <a:cubicBezTo>
                    <a:pt x="276" y="52"/>
                    <a:pt x="309" y="83"/>
                    <a:pt x="322" y="123"/>
                  </a:cubicBezTo>
                  <a:cubicBezTo>
                    <a:pt x="340" y="182"/>
                    <a:pt x="315" y="248"/>
                    <a:pt x="262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398" y="1504"/>
              <a:ext cx="417" cy="636"/>
            </a:xfrm>
            <a:custGeom>
              <a:avLst/>
              <a:gdLst>
                <a:gd name="T0" fmla="*/ 337 w 350"/>
                <a:gd name="T1" fmla="*/ 508 h 536"/>
                <a:gd name="T2" fmla="*/ 100 w 350"/>
                <a:gd name="T3" fmla="*/ 405 h 536"/>
                <a:gd name="T4" fmla="*/ 39 w 350"/>
                <a:gd name="T5" fmla="*/ 176 h 536"/>
                <a:gd name="T6" fmla="*/ 108 w 350"/>
                <a:gd name="T7" fmla="*/ 73 h 536"/>
                <a:gd name="T8" fmla="*/ 148 w 350"/>
                <a:gd name="T9" fmla="*/ 78 h 536"/>
                <a:gd name="T10" fmla="*/ 176 w 350"/>
                <a:gd name="T11" fmla="*/ 35 h 536"/>
                <a:gd name="T12" fmla="*/ 146 w 350"/>
                <a:gd name="T13" fmla="*/ 1 h 536"/>
                <a:gd name="T14" fmla="*/ 135 w 350"/>
                <a:gd name="T15" fmla="*/ 29 h 536"/>
                <a:gd name="T16" fmla="*/ 153 w 350"/>
                <a:gd name="T17" fmla="*/ 42 h 536"/>
                <a:gd name="T18" fmla="*/ 146 w 350"/>
                <a:gd name="T19" fmla="*/ 54 h 536"/>
                <a:gd name="T20" fmla="*/ 124 w 350"/>
                <a:gd name="T21" fmla="*/ 47 h 536"/>
                <a:gd name="T22" fmla="*/ 118 w 350"/>
                <a:gd name="T23" fmla="*/ 25 h 536"/>
                <a:gd name="T24" fmla="*/ 118 w 350"/>
                <a:gd name="T25" fmla="*/ 8 h 536"/>
                <a:gd name="T26" fmla="*/ 102 w 350"/>
                <a:gd name="T27" fmla="*/ 16 h 536"/>
                <a:gd name="T28" fmla="*/ 98 w 350"/>
                <a:gd name="T29" fmla="*/ 55 h 536"/>
                <a:gd name="T30" fmla="*/ 11 w 350"/>
                <a:gd name="T31" fmla="*/ 279 h 536"/>
                <a:gd name="T32" fmla="*/ 168 w 350"/>
                <a:gd name="T33" fmla="*/ 495 h 536"/>
                <a:gd name="T34" fmla="*/ 326 w 350"/>
                <a:gd name="T35" fmla="*/ 536 h 536"/>
                <a:gd name="T36" fmla="*/ 337 w 350"/>
                <a:gd name="T37" fmla="*/ 50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0" h="536">
                  <a:moveTo>
                    <a:pt x="337" y="508"/>
                  </a:moveTo>
                  <a:cubicBezTo>
                    <a:pt x="249" y="504"/>
                    <a:pt x="160" y="472"/>
                    <a:pt x="100" y="405"/>
                  </a:cubicBezTo>
                  <a:cubicBezTo>
                    <a:pt x="45" y="344"/>
                    <a:pt x="15" y="258"/>
                    <a:pt x="39" y="176"/>
                  </a:cubicBezTo>
                  <a:cubicBezTo>
                    <a:pt x="50" y="135"/>
                    <a:pt x="74" y="99"/>
                    <a:pt x="108" y="73"/>
                  </a:cubicBezTo>
                  <a:cubicBezTo>
                    <a:pt x="119" y="83"/>
                    <a:pt x="135" y="84"/>
                    <a:pt x="148" y="78"/>
                  </a:cubicBezTo>
                  <a:cubicBezTo>
                    <a:pt x="165" y="71"/>
                    <a:pt x="177" y="53"/>
                    <a:pt x="176" y="35"/>
                  </a:cubicBezTo>
                  <a:cubicBezTo>
                    <a:pt x="175" y="18"/>
                    <a:pt x="163" y="3"/>
                    <a:pt x="146" y="1"/>
                  </a:cubicBezTo>
                  <a:cubicBezTo>
                    <a:pt x="134" y="0"/>
                    <a:pt x="122" y="28"/>
                    <a:pt x="135" y="29"/>
                  </a:cubicBezTo>
                  <a:cubicBezTo>
                    <a:pt x="143" y="29"/>
                    <a:pt x="150" y="34"/>
                    <a:pt x="153" y="42"/>
                  </a:cubicBezTo>
                  <a:cubicBezTo>
                    <a:pt x="156" y="49"/>
                    <a:pt x="153" y="52"/>
                    <a:pt x="146" y="54"/>
                  </a:cubicBezTo>
                  <a:cubicBezTo>
                    <a:pt x="138" y="55"/>
                    <a:pt x="129" y="53"/>
                    <a:pt x="124" y="47"/>
                  </a:cubicBezTo>
                  <a:cubicBezTo>
                    <a:pt x="120" y="42"/>
                    <a:pt x="115" y="32"/>
                    <a:pt x="118" y="25"/>
                  </a:cubicBezTo>
                  <a:cubicBezTo>
                    <a:pt x="120" y="21"/>
                    <a:pt x="124" y="11"/>
                    <a:pt x="118" y="8"/>
                  </a:cubicBezTo>
                  <a:cubicBezTo>
                    <a:pt x="112" y="4"/>
                    <a:pt x="105" y="12"/>
                    <a:pt x="102" y="16"/>
                  </a:cubicBezTo>
                  <a:cubicBezTo>
                    <a:pt x="97" y="29"/>
                    <a:pt x="94" y="43"/>
                    <a:pt x="98" y="55"/>
                  </a:cubicBezTo>
                  <a:cubicBezTo>
                    <a:pt x="32" y="108"/>
                    <a:pt x="0" y="196"/>
                    <a:pt x="11" y="279"/>
                  </a:cubicBezTo>
                  <a:cubicBezTo>
                    <a:pt x="23" y="372"/>
                    <a:pt x="86" y="452"/>
                    <a:pt x="168" y="495"/>
                  </a:cubicBezTo>
                  <a:cubicBezTo>
                    <a:pt x="217" y="520"/>
                    <a:pt x="272" y="533"/>
                    <a:pt x="326" y="536"/>
                  </a:cubicBezTo>
                  <a:cubicBezTo>
                    <a:pt x="338" y="536"/>
                    <a:pt x="350" y="509"/>
                    <a:pt x="337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3875" y="1402"/>
              <a:ext cx="330" cy="734"/>
            </a:xfrm>
            <a:custGeom>
              <a:avLst/>
              <a:gdLst>
                <a:gd name="T0" fmla="*/ 262 w 277"/>
                <a:gd name="T1" fmla="*/ 216 h 619"/>
                <a:gd name="T2" fmla="*/ 217 w 277"/>
                <a:gd name="T3" fmla="*/ 85 h 619"/>
                <a:gd name="T4" fmla="*/ 238 w 277"/>
                <a:gd name="T5" fmla="*/ 28 h 619"/>
                <a:gd name="T6" fmla="*/ 197 w 277"/>
                <a:gd name="T7" fmla="*/ 4 h 619"/>
                <a:gd name="T8" fmla="*/ 158 w 277"/>
                <a:gd name="T9" fmla="*/ 48 h 619"/>
                <a:gd name="T10" fmla="*/ 179 w 277"/>
                <a:gd name="T11" fmla="*/ 43 h 619"/>
                <a:gd name="T12" fmla="*/ 197 w 277"/>
                <a:gd name="T13" fmla="*/ 31 h 619"/>
                <a:gd name="T14" fmla="*/ 217 w 277"/>
                <a:gd name="T15" fmla="*/ 46 h 619"/>
                <a:gd name="T16" fmla="*/ 190 w 277"/>
                <a:gd name="T17" fmla="*/ 60 h 619"/>
                <a:gd name="T18" fmla="*/ 175 w 277"/>
                <a:gd name="T19" fmla="*/ 86 h 619"/>
                <a:gd name="T20" fmla="*/ 195 w 277"/>
                <a:gd name="T21" fmla="*/ 92 h 619"/>
                <a:gd name="T22" fmla="*/ 195 w 277"/>
                <a:gd name="T23" fmla="*/ 105 h 619"/>
                <a:gd name="T24" fmla="*/ 234 w 277"/>
                <a:gd name="T25" fmla="*/ 332 h 619"/>
                <a:gd name="T26" fmla="*/ 122 w 277"/>
                <a:gd name="T27" fmla="*/ 524 h 619"/>
                <a:gd name="T28" fmla="*/ 14 w 277"/>
                <a:gd name="T29" fmla="*/ 589 h 619"/>
                <a:gd name="T30" fmla="*/ 1 w 277"/>
                <a:gd name="T31" fmla="*/ 606 h 619"/>
                <a:gd name="T32" fmla="*/ 9 w 277"/>
                <a:gd name="T33" fmla="*/ 616 h 619"/>
                <a:gd name="T34" fmla="*/ 262 w 277"/>
                <a:gd name="T35" fmla="*/ 2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619">
                  <a:moveTo>
                    <a:pt x="262" y="216"/>
                  </a:moveTo>
                  <a:cubicBezTo>
                    <a:pt x="258" y="170"/>
                    <a:pt x="246" y="122"/>
                    <a:pt x="217" y="85"/>
                  </a:cubicBezTo>
                  <a:cubicBezTo>
                    <a:pt x="235" y="74"/>
                    <a:pt x="246" y="50"/>
                    <a:pt x="238" y="28"/>
                  </a:cubicBezTo>
                  <a:cubicBezTo>
                    <a:pt x="232" y="11"/>
                    <a:pt x="216" y="0"/>
                    <a:pt x="197" y="4"/>
                  </a:cubicBezTo>
                  <a:cubicBezTo>
                    <a:pt x="177" y="8"/>
                    <a:pt x="161" y="28"/>
                    <a:pt x="158" y="48"/>
                  </a:cubicBezTo>
                  <a:cubicBezTo>
                    <a:pt x="156" y="68"/>
                    <a:pt x="178" y="56"/>
                    <a:pt x="179" y="43"/>
                  </a:cubicBezTo>
                  <a:cubicBezTo>
                    <a:pt x="181" y="34"/>
                    <a:pt x="189" y="30"/>
                    <a:pt x="197" y="31"/>
                  </a:cubicBezTo>
                  <a:cubicBezTo>
                    <a:pt x="206" y="31"/>
                    <a:pt x="214" y="38"/>
                    <a:pt x="217" y="46"/>
                  </a:cubicBezTo>
                  <a:cubicBezTo>
                    <a:pt x="225" y="65"/>
                    <a:pt x="202" y="67"/>
                    <a:pt x="190" y="60"/>
                  </a:cubicBezTo>
                  <a:cubicBezTo>
                    <a:pt x="179" y="54"/>
                    <a:pt x="164" y="80"/>
                    <a:pt x="175" y="86"/>
                  </a:cubicBezTo>
                  <a:cubicBezTo>
                    <a:pt x="182" y="90"/>
                    <a:pt x="189" y="92"/>
                    <a:pt x="195" y="92"/>
                  </a:cubicBezTo>
                  <a:cubicBezTo>
                    <a:pt x="193" y="97"/>
                    <a:pt x="193" y="102"/>
                    <a:pt x="195" y="105"/>
                  </a:cubicBezTo>
                  <a:cubicBezTo>
                    <a:pt x="246" y="166"/>
                    <a:pt x="249" y="258"/>
                    <a:pt x="234" y="332"/>
                  </a:cubicBezTo>
                  <a:cubicBezTo>
                    <a:pt x="218" y="407"/>
                    <a:pt x="179" y="475"/>
                    <a:pt x="122" y="524"/>
                  </a:cubicBezTo>
                  <a:cubicBezTo>
                    <a:pt x="90" y="552"/>
                    <a:pt x="53" y="574"/>
                    <a:pt x="14" y="589"/>
                  </a:cubicBezTo>
                  <a:cubicBezTo>
                    <a:pt x="7" y="592"/>
                    <a:pt x="2" y="598"/>
                    <a:pt x="1" y="606"/>
                  </a:cubicBezTo>
                  <a:cubicBezTo>
                    <a:pt x="0" y="610"/>
                    <a:pt x="2" y="619"/>
                    <a:pt x="9" y="616"/>
                  </a:cubicBezTo>
                  <a:cubicBezTo>
                    <a:pt x="170" y="554"/>
                    <a:pt x="277" y="389"/>
                    <a:pt x="26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3591" y="2567"/>
              <a:ext cx="426" cy="616"/>
            </a:xfrm>
            <a:custGeom>
              <a:avLst/>
              <a:gdLst>
                <a:gd name="T0" fmla="*/ 336 w 358"/>
                <a:gd name="T1" fmla="*/ 434 h 520"/>
                <a:gd name="T2" fmla="*/ 239 w 358"/>
                <a:gd name="T3" fmla="*/ 463 h 520"/>
                <a:gd name="T4" fmla="*/ 242 w 358"/>
                <a:gd name="T5" fmla="*/ 440 h 520"/>
                <a:gd name="T6" fmla="*/ 244 w 358"/>
                <a:gd name="T7" fmla="*/ 405 h 520"/>
                <a:gd name="T8" fmla="*/ 249 w 358"/>
                <a:gd name="T9" fmla="*/ 339 h 520"/>
                <a:gd name="T10" fmla="*/ 255 w 358"/>
                <a:gd name="T11" fmla="*/ 206 h 520"/>
                <a:gd name="T12" fmla="*/ 251 w 358"/>
                <a:gd name="T13" fmla="*/ 88 h 520"/>
                <a:gd name="T14" fmla="*/ 202 w 358"/>
                <a:gd name="T15" fmla="*/ 11 h 520"/>
                <a:gd name="T16" fmla="*/ 167 w 358"/>
                <a:gd name="T17" fmla="*/ 42 h 520"/>
                <a:gd name="T18" fmla="*/ 142 w 358"/>
                <a:gd name="T19" fmla="*/ 87 h 520"/>
                <a:gd name="T20" fmla="*/ 112 w 358"/>
                <a:gd name="T21" fmla="*/ 199 h 520"/>
                <a:gd name="T22" fmla="*/ 105 w 358"/>
                <a:gd name="T23" fmla="*/ 445 h 520"/>
                <a:gd name="T24" fmla="*/ 54 w 358"/>
                <a:gd name="T25" fmla="*/ 432 h 520"/>
                <a:gd name="T26" fmla="*/ 4 w 358"/>
                <a:gd name="T27" fmla="*/ 474 h 520"/>
                <a:gd name="T28" fmla="*/ 55 w 358"/>
                <a:gd name="T29" fmla="*/ 514 h 520"/>
                <a:gd name="T30" fmla="*/ 129 w 358"/>
                <a:gd name="T31" fmla="*/ 481 h 520"/>
                <a:gd name="T32" fmla="*/ 128 w 358"/>
                <a:gd name="T33" fmla="*/ 459 h 520"/>
                <a:gd name="T34" fmla="*/ 133 w 358"/>
                <a:gd name="T35" fmla="*/ 201 h 520"/>
                <a:gd name="T36" fmla="*/ 165 w 358"/>
                <a:gd name="T37" fmla="*/ 79 h 520"/>
                <a:gd name="T38" fmla="*/ 178 w 358"/>
                <a:gd name="T39" fmla="*/ 58 h 520"/>
                <a:gd name="T40" fmla="*/ 199 w 358"/>
                <a:gd name="T41" fmla="*/ 38 h 520"/>
                <a:gd name="T42" fmla="*/ 227 w 358"/>
                <a:gd name="T43" fmla="*/ 90 h 520"/>
                <a:gd name="T44" fmla="*/ 233 w 358"/>
                <a:gd name="T45" fmla="*/ 218 h 520"/>
                <a:gd name="T46" fmla="*/ 226 w 358"/>
                <a:gd name="T47" fmla="*/ 359 h 520"/>
                <a:gd name="T48" fmla="*/ 221 w 358"/>
                <a:gd name="T49" fmla="*/ 430 h 520"/>
                <a:gd name="T50" fmla="*/ 219 w 358"/>
                <a:gd name="T51" fmla="*/ 465 h 520"/>
                <a:gd name="T52" fmla="*/ 220 w 358"/>
                <a:gd name="T53" fmla="*/ 493 h 520"/>
                <a:gd name="T54" fmla="*/ 261 w 358"/>
                <a:gd name="T55" fmla="*/ 516 h 520"/>
                <a:gd name="T56" fmla="*/ 319 w 358"/>
                <a:gd name="T57" fmla="*/ 514 h 520"/>
                <a:gd name="T58" fmla="*/ 354 w 358"/>
                <a:gd name="T59" fmla="*/ 474 h 520"/>
                <a:gd name="T60" fmla="*/ 336 w 358"/>
                <a:gd name="T61" fmla="*/ 434 h 520"/>
                <a:gd name="T62" fmla="*/ 26 w 358"/>
                <a:gd name="T63" fmla="*/ 470 h 520"/>
                <a:gd name="T64" fmla="*/ 62 w 358"/>
                <a:gd name="T65" fmla="*/ 460 h 520"/>
                <a:gd name="T66" fmla="*/ 99 w 358"/>
                <a:gd name="T67" fmla="*/ 478 h 520"/>
                <a:gd name="T68" fmla="*/ 74 w 358"/>
                <a:gd name="T69" fmla="*/ 486 h 520"/>
                <a:gd name="T70" fmla="*/ 26 w 358"/>
                <a:gd name="T71" fmla="*/ 470 h 520"/>
                <a:gd name="T72" fmla="*/ 291 w 358"/>
                <a:gd name="T73" fmla="*/ 491 h 520"/>
                <a:gd name="T74" fmla="*/ 249 w 358"/>
                <a:gd name="T75" fmla="*/ 481 h 520"/>
                <a:gd name="T76" fmla="*/ 288 w 358"/>
                <a:gd name="T77" fmla="*/ 461 h 520"/>
                <a:gd name="T78" fmla="*/ 334 w 358"/>
                <a:gd name="T79" fmla="*/ 472 h 520"/>
                <a:gd name="T80" fmla="*/ 291 w 358"/>
                <a:gd name="T81" fmla="*/ 49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8" h="520">
                  <a:moveTo>
                    <a:pt x="336" y="434"/>
                  </a:moveTo>
                  <a:cubicBezTo>
                    <a:pt x="304" y="421"/>
                    <a:pt x="265" y="441"/>
                    <a:pt x="239" y="463"/>
                  </a:cubicBezTo>
                  <a:cubicBezTo>
                    <a:pt x="239" y="455"/>
                    <a:pt x="241" y="447"/>
                    <a:pt x="242" y="440"/>
                  </a:cubicBezTo>
                  <a:cubicBezTo>
                    <a:pt x="243" y="428"/>
                    <a:pt x="243" y="417"/>
                    <a:pt x="244" y="405"/>
                  </a:cubicBezTo>
                  <a:cubicBezTo>
                    <a:pt x="246" y="383"/>
                    <a:pt x="247" y="361"/>
                    <a:pt x="249" y="339"/>
                  </a:cubicBezTo>
                  <a:cubicBezTo>
                    <a:pt x="251" y="294"/>
                    <a:pt x="254" y="250"/>
                    <a:pt x="255" y="206"/>
                  </a:cubicBezTo>
                  <a:cubicBezTo>
                    <a:pt x="257" y="166"/>
                    <a:pt x="257" y="127"/>
                    <a:pt x="251" y="88"/>
                  </a:cubicBezTo>
                  <a:cubicBezTo>
                    <a:pt x="247" y="67"/>
                    <a:pt x="237" y="0"/>
                    <a:pt x="202" y="11"/>
                  </a:cubicBezTo>
                  <a:cubicBezTo>
                    <a:pt x="188" y="16"/>
                    <a:pt x="176" y="30"/>
                    <a:pt x="167" y="42"/>
                  </a:cubicBezTo>
                  <a:cubicBezTo>
                    <a:pt x="156" y="56"/>
                    <a:pt x="148" y="71"/>
                    <a:pt x="142" y="87"/>
                  </a:cubicBezTo>
                  <a:cubicBezTo>
                    <a:pt x="127" y="122"/>
                    <a:pt x="119" y="161"/>
                    <a:pt x="112" y="199"/>
                  </a:cubicBezTo>
                  <a:cubicBezTo>
                    <a:pt x="100" y="281"/>
                    <a:pt x="100" y="363"/>
                    <a:pt x="105" y="445"/>
                  </a:cubicBezTo>
                  <a:cubicBezTo>
                    <a:pt x="90" y="436"/>
                    <a:pt x="72" y="430"/>
                    <a:pt x="54" y="432"/>
                  </a:cubicBezTo>
                  <a:cubicBezTo>
                    <a:pt x="31" y="434"/>
                    <a:pt x="7" y="449"/>
                    <a:pt x="4" y="474"/>
                  </a:cubicBezTo>
                  <a:cubicBezTo>
                    <a:pt x="0" y="505"/>
                    <a:pt x="31" y="516"/>
                    <a:pt x="55" y="514"/>
                  </a:cubicBezTo>
                  <a:cubicBezTo>
                    <a:pt x="83" y="512"/>
                    <a:pt x="110" y="502"/>
                    <a:pt x="129" y="481"/>
                  </a:cubicBezTo>
                  <a:cubicBezTo>
                    <a:pt x="136" y="472"/>
                    <a:pt x="134" y="461"/>
                    <a:pt x="128" y="459"/>
                  </a:cubicBezTo>
                  <a:cubicBezTo>
                    <a:pt x="123" y="374"/>
                    <a:pt x="120" y="287"/>
                    <a:pt x="133" y="201"/>
                  </a:cubicBezTo>
                  <a:cubicBezTo>
                    <a:pt x="139" y="160"/>
                    <a:pt x="147" y="116"/>
                    <a:pt x="165" y="79"/>
                  </a:cubicBezTo>
                  <a:cubicBezTo>
                    <a:pt x="169" y="71"/>
                    <a:pt x="173" y="64"/>
                    <a:pt x="178" y="58"/>
                  </a:cubicBezTo>
                  <a:cubicBezTo>
                    <a:pt x="182" y="52"/>
                    <a:pt x="191" y="40"/>
                    <a:pt x="199" y="38"/>
                  </a:cubicBezTo>
                  <a:cubicBezTo>
                    <a:pt x="216" y="34"/>
                    <a:pt x="224" y="79"/>
                    <a:pt x="227" y="90"/>
                  </a:cubicBezTo>
                  <a:cubicBezTo>
                    <a:pt x="236" y="132"/>
                    <a:pt x="235" y="175"/>
                    <a:pt x="233" y="218"/>
                  </a:cubicBezTo>
                  <a:cubicBezTo>
                    <a:pt x="232" y="265"/>
                    <a:pt x="229" y="312"/>
                    <a:pt x="226" y="359"/>
                  </a:cubicBezTo>
                  <a:cubicBezTo>
                    <a:pt x="225" y="383"/>
                    <a:pt x="223" y="407"/>
                    <a:pt x="221" y="430"/>
                  </a:cubicBezTo>
                  <a:cubicBezTo>
                    <a:pt x="221" y="442"/>
                    <a:pt x="220" y="453"/>
                    <a:pt x="219" y="465"/>
                  </a:cubicBezTo>
                  <a:cubicBezTo>
                    <a:pt x="218" y="474"/>
                    <a:pt x="217" y="484"/>
                    <a:pt x="220" y="493"/>
                  </a:cubicBezTo>
                  <a:cubicBezTo>
                    <a:pt x="226" y="508"/>
                    <a:pt x="247" y="513"/>
                    <a:pt x="261" y="516"/>
                  </a:cubicBezTo>
                  <a:cubicBezTo>
                    <a:pt x="280" y="520"/>
                    <a:pt x="301" y="520"/>
                    <a:pt x="319" y="514"/>
                  </a:cubicBezTo>
                  <a:cubicBezTo>
                    <a:pt x="336" y="507"/>
                    <a:pt x="350" y="492"/>
                    <a:pt x="354" y="474"/>
                  </a:cubicBezTo>
                  <a:cubicBezTo>
                    <a:pt x="358" y="457"/>
                    <a:pt x="353" y="441"/>
                    <a:pt x="336" y="434"/>
                  </a:cubicBezTo>
                  <a:close/>
                  <a:moveTo>
                    <a:pt x="26" y="470"/>
                  </a:moveTo>
                  <a:cubicBezTo>
                    <a:pt x="25" y="458"/>
                    <a:pt x="54" y="459"/>
                    <a:pt x="62" y="460"/>
                  </a:cubicBezTo>
                  <a:cubicBezTo>
                    <a:pt x="76" y="462"/>
                    <a:pt x="88" y="469"/>
                    <a:pt x="99" y="478"/>
                  </a:cubicBezTo>
                  <a:cubicBezTo>
                    <a:pt x="91" y="482"/>
                    <a:pt x="82" y="484"/>
                    <a:pt x="74" y="486"/>
                  </a:cubicBezTo>
                  <a:cubicBezTo>
                    <a:pt x="62" y="488"/>
                    <a:pt x="27" y="490"/>
                    <a:pt x="26" y="470"/>
                  </a:cubicBezTo>
                  <a:close/>
                  <a:moveTo>
                    <a:pt x="291" y="491"/>
                  </a:moveTo>
                  <a:cubicBezTo>
                    <a:pt x="281" y="490"/>
                    <a:pt x="260" y="489"/>
                    <a:pt x="249" y="481"/>
                  </a:cubicBezTo>
                  <a:cubicBezTo>
                    <a:pt x="260" y="472"/>
                    <a:pt x="273" y="465"/>
                    <a:pt x="288" y="461"/>
                  </a:cubicBezTo>
                  <a:cubicBezTo>
                    <a:pt x="301" y="458"/>
                    <a:pt x="329" y="454"/>
                    <a:pt x="334" y="472"/>
                  </a:cubicBezTo>
                  <a:cubicBezTo>
                    <a:pt x="338" y="491"/>
                    <a:pt x="302" y="491"/>
                    <a:pt x="291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721" y="1859"/>
              <a:ext cx="215" cy="109"/>
            </a:xfrm>
            <a:custGeom>
              <a:avLst/>
              <a:gdLst>
                <a:gd name="T0" fmla="*/ 170 w 181"/>
                <a:gd name="T1" fmla="*/ 3 h 92"/>
                <a:gd name="T2" fmla="*/ 159 w 181"/>
                <a:gd name="T3" fmla="*/ 21 h 92"/>
                <a:gd name="T4" fmla="*/ 94 w 181"/>
                <a:gd name="T5" fmla="*/ 58 h 92"/>
                <a:gd name="T6" fmla="*/ 25 w 181"/>
                <a:gd name="T7" fmla="*/ 26 h 92"/>
                <a:gd name="T8" fmla="*/ 6 w 181"/>
                <a:gd name="T9" fmla="*/ 49 h 92"/>
                <a:gd name="T10" fmla="*/ 110 w 181"/>
                <a:gd name="T11" fmla="*/ 81 h 92"/>
                <a:gd name="T12" fmla="*/ 181 w 181"/>
                <a:gd name="T13" fmla="*/ 9 h 92"/>
                <a:gd name="T14" fmla="*/ 170 w 181"/>
                <a:gd name="T1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92">
                  <a:moveTo>
                    <a:pt x="170" y="3"/>
                  </a:moveTo>
                  <a:cubicBezTo>
                    <a:pt x="163" y="6"/>
                    <a:pt x="159" y="14"/>
                    <a:pt x="159" y="21"/>
                  </a:cubicBezTo>
                  <a:cubicBezTo>
                    <a:pt x="158" y="46"/>
                    <a:pt x="113" y="56"/>
                    <a:pt x="94" y="58"/>
                  </a:cubicBezTo>
                  <a:cubicBezTo>
                    <a:pt x="67" y="59"/>
                    <a:pt x="41" y="49"/>
                    <a:pt x="25" y="26"/>
                  </a:cubicBezTo>
                  <a:cubicBezTo>
                    <a:pt x="17" y="15"/>
                    <a:pt x="0" y="39"/>
                    <a:pt x="6" y="49"/>
                  </a:cubicBezTo>
                  <a:cubicBezTo>
                    <a:pt x="30" y="82"/>
                    <a:pt x="72" y="92"/>
                    <a:pt x="110" y="81"/>
                  </a:cubicBezTo>
                  <a:cubicBezTo>
                    <a:pt x="144" y="72"/>
                    <a:pt x="180" y="48"/>
                    <a:pt x="181" y="9"/>
                  </a:cubicBezTo>
                  <a:cubicBezTo>
                    <a:pt x="181" y="2"/>
                    <a:pt x="175" y="0"/>
                    <a:pt x="17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3763" y="1760"/>
              <a:ext cx="60" cy="93"/>
            </a:xfrm>
            <a:custGeom>
              <a:avLst/>
              <a:gdLst>
                <a:gd name="T0" fmla="*/ 40 w 50"/>
                <a:gd name="T1" fmla="*/ 45 h 78"/>
                <a:gd name="T2" fmla="*/ 32 w 50"/>
                <a:gd name="T3" fmla="*/ 34 h 78"/>
                <a:gd name="T4" fmla="*/ 32 w 50"/>
                <a:gd name="T5" fmla="*/ 29 h 78"/>
                <a:gd name="T6" fmla="*/ 43 w 50"/>
                <a:gd name="T7" fmla="*/ 11 h 78"/>
                <a:gd name="T8" fmla="*/ 32 w 50"/>
                <a:gd name="T9" fmla="*/ 4 h 78"/>
                <a:gd name="T10" fmla="*/ 25 w 50"/>
                <a:gd name="T11" fmla="*/ 71 h 78"/>
                <a:gd name="T12" fmla="*/ 40 w 50"/>
                <a:gd name="T13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8">
                  <a:moveTo>
                    <a:pt x="40" y="45"/>
                  </a:moveTo>
                  <a:cubicBezTo>
                    <a:pt x="36" y="43"/>
                    <a:pt x="33" y="39"/>
                    <a:pt x="32" y="34"/>
                  </a:cubicBezTo>
                  <a:cubicBezTo>
                    <a:pt x="32" y="32"/>
                    <a:pt x="32" y="29"/>
                    <a:pt x="32" y="29"/>
                  </a:cubicBezTo>
                  <a:cubicBezTo>
                    <a:pt x="38" y="25"/>
                    <a:pt x="43" y="18"/>
                    <a:pt x="43" y="11"/>
                  </a:cubicBezTo>
                  <a:cubicBezTo>
                    <a:pt x="43" y="5"/>
                    <a:pt x="37" y="0"/>
                    <a:pt x="32" y="4"/>
                  </a:cubicBezTo>
                  <a:cubicBezTo>
                    <a:pt x="11" y="18"/>
                    <a:pt x="0" y="55"/>
                    <a:pt x="25" y="71"/>
                  </a:cubicBezTo>
                  <a:cubicBezTo>
                    <a:pt x="35" y="78"/>
                    <a:pt x="50" y="52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848" y="1759"/>
              <a:ext cx="53" cy="89"/>
            </a:xfrm>
            <a:custGeom>
              <a:avLst/>
              <a:gdLst>
                <a:gd name="T0" fmla="*/ 34 w 45"/>
                <a:gd name="T1" fmla="*/ 28 h 75"/>
                <a:gd name="T2" fmla="*/ 45 w 45"/>
                <a:gd name="T3" fmla="*/ 9 h 75"/>
                <a:gd name="T4" fmla="*/ 34 w 45"/>
                <a:gd name="T5" fmla="*/ 3 h 75"/>
                <a:gd name="T6" fmla="*/ 15 w 45"/>
                <a:gd name="T7" fmla="*/ 64 h 75"/>
                <a:gd name="T8" fmla="*/ 33 w 45"/>
                <a:gd name="T9" fmla="*/ 41 h 75"/>
                <a:gd name="T10" fmla="*/ 30 w 45"/>
                <a:gd name="T11" fmla="*/ 31 h 75"/>
                <a:gd name="T12" fmla="*/ 31 w 45"/>
                <a:gd name="T13" fmla="*/ 29 h 75"/>
                <a:gd name="T14" fmla="*/ 34 w 45"/>
                <a:gd name="T15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5">
                  <a:moveTo>
                    <a:pt x="34" y="28"/>
                  </a:moveTo>
                  <a:cubicBezTo>
                    <a:pt x="40" y="25"/>
                    <a:pt x="45" y="16"/>
                    <a:pt x="45" y="9"/>
                  </a:cubicBezTo>
                  <a:cubicBezTo>
                    <a:pt x="44" y="2"/>
                    <a:pt x="39" y="0"/>
                    <a:pt x="34" y="3"/>
                  </a:cubicBezTo>
                  <a:cubicBezTo>
                    <a:pt x="12" y="12"/>
                    <a:pt x="0" y="45"/>
                    <a:pt x="15" y="64"/>
                  </a:cubicBezTo>
                  <a:cubicBezTo>
                    <a:pt x="22" y="75"/>
                    <a:pt x="40" y="51"/>
                    <a:pt x="33" y="41"/>
                  </a:cubicBezTo>
                  <a:cubicBezTo>
                    <a:pt x="31" y="38"/>
                    <a:pt x="30" y="35"/>
                    <a:pt x="30" y="31"/>
                  </a:cubicBezTo>
                  <a:cubicBezTo>
                    <a:pt x="30" y="30"/>
                    <a:pt x="30" y="30"/>
                    <a:pt x="31" y="29"/>
                  </a:cubicBezTo>
                  <a:cubicBezTo>
                    <a:pt x="30" y="30"/>
                    <a:pt x="34" y="28"/>
                    <a:pt x="3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3" name="Freeform 21"/>
          <p:cNvSpPr>
            <a:spLocks/>
          </p:cNvSpPr>
          <p:nvPr/>
        </p:nvSpPr>
        <p:spPr bwMode="auto">
          <a:xfrm>
            <a:off x="5300004" y="2964088"/>
            <a:ext cx="3962400" cy="170284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4" name="Freeform 21"/>
          <p:cNvSpPr>
            <a:spLocks/>
          </p:cNvSpPr>
          <p:nvPr/>
        </p:nvSpPr>
        <p:spPr bwMode="auto">
          <a:xfrm>
            <a:off x="5300004" y="3761528"/>
            <a:ext cx="3962400" cy="160756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>
            <a:off x="5300004" y="4605641"/>
            <a:ext cx="3962400" cy="178915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1354" y="2386660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1354" y="3230773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71354" y="4074886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9" name="Group 227"/>
          <p:cNvGrpSpPr>
            <a:grpSpLocks noChangeAspect="1"/>
          </p:cNvGrpSpPr>
          <p:nvPr/>
        </p:nvGrpSpPr>
        <p:grpSpPr bwMode="auto">
          <a:xfrm>
            <a:off x="4782819" y="3328902"/>
            <a:ext cx="323924" cy="373045"/>
            <a:chOff x="1024" y="313"/>
            <a:chExt cx="780" cy="898"/>
          </a:xfrm>
          <a:solidFill>
            <a:srgbClr val="4A67AA"/>
          </a:solidFill>
        </p:grpSpPr>
        <p:sp>
          <p:nvSpPr>
            <p:cNvPr id="29" name="Freeform 228"/>
            <p:cNvSpPr>
              <a:spLocks noEditPoints="1"/>
            </p:cNvSpPr>
            <p:nvPr/>
          </p:nvSpPr>
          <p:spPr bwMode="auto">
            <a:xfrm>
              <a:off x="1024" y="715"/>
              <a:ext cx="458" cy="496"/>
            </a:xfrm>
            <a:custGeom>
              <a:avLst/>
              <a:gdLst>
                <a:gd name="T0" fmla="*/ 189 w 192"/>
                <a:gd name="T1" fmla="*/ 25 h 208"/>
                <a:gd name="T2" fmla="*/ 188 w 192"/>
                <a:gd name="T3" fmla="*/ 24 h 208"/>
                <a:gd name="T4" fmla="*/ 184 w 192"/>
                <a:gd name="T5" fmla="*/ 22 h 208"/>
                <a:gd name="T6" fmla="*/ 179 w 192"/>
                <a:gd name="T7" fmla="*/ 18 h 208"/>
                <a:gd name="T8" fmla="*/ 159 w 192"/>
                <a:gd name="T9" fmla="*/ 9 h 208"/>
                <a:gd name="T10" fmla="*/ 58 w 192"/>
                <a:gd name="T11" fmla="*/ 32 h 208"/>
                <a:gd name="T12" fmla="*/ 22 w 192"/>
                <a:gd name="T13" fmla="*/ 162 h 208"/>
                <a:gd name="T14" fmla="*/ 127 w 192"/>
                <a:gd name="T15" fmla="*/ 168 h 208"/>
                <a:gd name="T16" fmla="*/ 188 w 192"/>
                <a:gd name="T17" fmla="*/ 35 h 208"/>
                <a:gd name="T18" fmla="*/ 189 w 192"/>
                <a:gd name="T19" fmla="*/ 25 h 208"/>
                <a:gd name="T20" fmla="*/ 32 w 192"/>
                <a:gd name="T21" fmla="*/ 136 h 208"/>
                <a:gd name="T22" fmla="*/ 80 w 192"/>
                <a:gd name="T23" fmla="*/ 42 h 208"/>
                <a:gd name="T24" fmla="*/ 141 w 192"/>
                <a:gd name="T25" fmla="*/ 18 h 208"/>
                <a:gd name="T26" fmla="*/ 179 w 192"/>
                <a:gd name="T27" fmla="*/ 32 h 208"/>
                <a:gd name="T28" fmla="*/ 117 w 192"/>
                <a:gd name="T29" fmla="*/ 153 h 208"/>
                <a:gd name="T30" fmla="*/ 32 w 192"/>
                <a:gd name="T31" fmla="*/ 136 h 208"/>
                <a:gd name="T32" fmla="*/ 66 w 192"/>
                <a:gd name="T33" fmla="*/ 40 h 208"/>
                <a:gd name="T34" fmla="*/ 43 w 192"/>
                <a:gd name="T35" fmla="*/ 64 h 208"/>
                <a:gd name="T36" fmla="*/ 66 w 192"/>
                <a:gd name="T37" fmla="*/ 40 h 208"/>
                <a:gd name="T38" fmla="*/ 37 w 192"/>
                <a:gd name="T39" fmla="*/ 164 h 208"/>
                <a:gd name="T40" fmla="*/ 98 w 192"/>
                <a:gd name="T41" fmla="*/ 173 h 208"/>
                <a:gd name="T42" fmla="*/ 37 w 192"/>
                <a:gd name="T43" fmla="*/ 1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08">
                  <a:moveTo>
                    <a:pt x="189" y="25"/>
                  </a:moveTo>
                  <a:cubicBezTo>
                    <a:pt x="188" y="25"/>
                    <a:pt x="188" y="25"/>
                    <a:pt x="188" y="24"/>
                  </a:cubicBezTo>
                  <a:cubicBezTo>
                    <a:pt x="187" y="23"/>
                    <a:pt x="186" y="22"/>
                    <a:pt x="184" y="22"/>
                  </a:cubicBezTo>
                  <a:cubicBezTo>
                    <a:pt x="183" y="20"/>
                    <a:pt x="181" y="19"/>
                    <a:pt x="179" y="18"/>
                  </a:cubicBezTo>
                  <a:cubicBezTo>
                    <a:pt x="173" y="13"/>
                    <a:pt x="166" y="10"/>
                    <a:pt x="159" y="9"/>
                  </a:cubicBezTo>
                  <a:cubicBezTo>
                    <a:pt x="126" y="0"/>
                    <a:pt x="86" y="12"/>
                    <a:pt x="58" y="32"/>
                  </a:cubicBezTo>
                  <a:cubicBezTo>
                    <a:pt x="21" y="58"/>
                    <a:pt x="0" y="115"/>
                    <a:pt x="22" y="162"/>
                  </a:cubicBezTo>
                  <a:cubicBezTo>
                    <a:pt x="44" y="208"/>
                    <a:pt x="97" y="194"/>
                    <a:pt x="127" y="168"/>
                  </a:cubicBezTo>
                  <a:cubicBezTo>
                    <a:pt x="161" y="137"/>
                    <a:pt x="183" y="84"/>
                    <a:pt x="188" y="35"/>
                  </a:cubicBezTo>
                  <a:cubicBezTo>
                    <a:pt x="191" y="33"/>
                    <a:pt x="192" y="28"/>
                    <a:pt x="189" y="25"/>
                  </a:cubicBezTo>
                  <a:close/>
                  <a:moveTo>
                    <a:pt x="32" y="136"/>
                  </a:moveTo>
                  <a:cubicBezTo>
                    <a:pt x="22" y="95"/>
                    <a:pt x="53" y="62"/>
                    <a:pt x="80" y="42"/>
                  </a:cubicBezTo>
                  <a:cubicBezTo>
                    <a:pt x="98" y="30"/>
                    <a:pt x="120" y="20"/>
                    <a:pt x="141" y="18"/>
                  </a:cubicBezTo>
                  <a:cubicBezTo>
                    <a:pt x="155" y="19"/>
                    <a:pt x="168" y="23"/>
                    <a:pt x="179" y="32"/>
                  </a:cubicBezTo>
                  <a:cubicBezTo>
                    <a:pt x="173" y="78"/>
                    <a:pt x="153" y="130"/>
                    <a:pt x="117" y="153"/>
                  </a:cubicBezTo>
                  <a:cubicBezTo>
                    <a:pt x="92" y="169"/>
                    <a:pt x="42" y="177"/>
                    <a:pt x="32" y="136"/>
                  </a:cubicBezTo>
                  <a:close/>
                  <a:moveTo>
                    <a:pt x="66" y="40"/>
                  </a:moveTo>
                  <a:cubicBezTo>
                    <a:pt x="58" y="47"/>
                    <a:pt x="50" y="55"/>
                    <a:pt x="43" y="64"/>
                  </a:cubicBezTo>
                  <a:cubicBezTo>
                    <a:pt x="50" y="54"/>
                    <a:pt x="58" y="46"/>
                    <a:pt x="66" y="40"/>
                  </a:cubicBezTo>
                  <a:close/>
                  <a:moveTo>
                    <a:pt x="37" y="164"/>
                  </a:moveTo>
                  <a:cubicBezTo>
                    <a:pt x="52" y="179"/>
                    <a:pt x="77" y="179"/>
                    <a:pt x="98" y="173"/>
                  </a:cubicBezTo>
                  <a:cubicBezTo>
                    <a:pt x="77" y="183"/>
                    <a:pt x="53" y="184"/>
                    <a:pt x="37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0" name="Freeform 229"/>
            <p:cNvSpPr>
              <a:spLocks noEditPoints="1"/>
            </p:cNvSpPr>
            <p:nvPr/>
          </p:nvSpPr>
          <p:spPr bwMode="auto">
            <a:xfrm>
              <a:off x="1365" y="313"/>
              <a:ext cx="410" cy="507"/>
            </a:xfrm>
            <a:custGeom>
              <a:avLst/>
              <a:gdLst>
                <a:gd name="T0" fmla="*/ 116 w 172"/>
                <a:gd name="T1" fmla="*/ 0 h 213"/>
                <a:gd name="T2" fmla="*/ 101 w 172"/>
                <a:gd name="T3" fmla="*/ 2 h 213"/>
                <a:gd name="T4" fmla="*/ 28 w 172"/>
                <a:gd name="T5" fmla="*/ 41 h 213"/>
                <a:gd name="T6" fmla="*/ 2 w 172"/>
                <a:gd name="T7" fmla="*/ 107 h 213"/>
                <a:gd name="T8" fmla="*/ 39 w 172"/>
                <a:gd name="T9" fmla="*/ 209 h 213"/>
                <a:gd name="T10" fmla="*/ 47 w 172"/>
                <a:gd name="T11" fmla="*/ 204 h 213"/>
                <a:gd name="T12" fmla="*/ 49 w 172"/>
                <a:gd name="T13" fmla="*/ 204 h 213"/>
                <a:gd name="T14" fmla="*/ 164 w 172"/>
                <a:gd name="T15" fmla="*/ 66 h 213"/>
                <a:gd name="T16" fmla="*/ 116 w 172"/>
                <a:gd name="T17" fmla="*/ 0 h 213"/>
                <a:gd name="T18" fmla="*/ 34 w 172"/>
                <a:gd name="T19" fmla="*/ 52 h 213"/>
                <a:gd name="T20" fmla="*/ 65 w 172"/>
                <a:gd name="T21" fmla="*/ 25 h 213"/>
                <a:gd name="T22" fmla="*/ 31 w 172"/>
                <a:gd name="T23" fmla="*/ 74 h 213"/>
                <a:gd name="T24" fmla="*/ 15 w 172"/>
                <a:gd name="T25" fmla="*/ 129 h 213"/>
                <a:gd name="T26" fmla="*/ 13 w 172"/>
                <a:gd name="T27" fmla="*/ 119 h 213"/>
                <a:gd name="T28" fmla="*/ 34 w 172"/>
                <a:gd name="T29" fmla="*/ 52 h 213"/>
                <a:gd name="T30" fmla="*/ 43 w 172"/>
                <a:gd name="T31" fmla="*/ 193 h 213"/>
                <a:gd name="T32" fmla="*/ 43 w 172"/>
                <a:gd name="T33" fmla="*/ 193 h 213"/>
                <a:gd name="T34" fmla="*/ 42 w 172"/>
                <a:gd name="T35" fmla="*/ 191 h 213"/>
                <a:gd name="T36" fmla="*/ 38 w 172"/>
                <a:gd name="T37" fmla="*/ 83 h 213"/>
                <a:gd name="T38" fmla="*/ 99 w 172"/>
                <a:gd name="T39" fmla="*/ 16 h 213"/>
                <a:gd name="T40" fmla="*/ 138 w 172"/>
                <a:gd name="T41" fmla="*/ 35 h 213"/>
                <a:gd name="T42" fmla="*/ 154 w 172"/>
                <a:gd name="T43" fmla="*/ 68 h 213"/>
                <a:gd name="T44" fmla="*/ 139 w 172"/>
                <a:gd name="T45" fmla="*/ 110 h 213"/>
                <a:gd name="T46" fmla="*/ 43 w 172"/>
                <a:gd name="T47" fmla="*/ 19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2" h="213">
                  <a:moveTo>
                    <a:pt x="116" y="0"/>
                  </a:moveTo>
                  <a:cubicBezTo>
                    <a:pt x="111" y="0"/>
                    <a:pt x="106" y="1"/>
                    <a:pt x="101" y="2"/>
                  </a:cubicBezTo>
                  <a:cubicBezTo>
                    <a:pt x="74" y="1"/>
                    <a:pt x="46" y="20"/>
                    <a:pt x="28" y="41"/>
                  </a:cubicBezTo>
                  <a:cubicBezTo>
                    <a:pt x="13" y="59"/>
                    <a:pt x="3" y="82"/>
                    <a:pt x="2" y="107"/>
                  </a:cubicBezTo>
                  <a:cubicBezTo>
                    <a:pt x="0" y="143"/>
                    <a:pt x="20" y="181"/>
                    <a:pt x="39" y="209"/>
                  </a:cubicBezTo>
                  <a:cubicBezTo>
                    <a:pt x="42" y="213"/>
                    <a:pt x="48" y="209"/>
                    <a:pt x="47" y="204"/>
                  </a:cubicBezTo>
                  <a:cubicBezTo>
                    <a:pt x="48" y="204"/>
                    <a:pt x="48" y="204"/>
                    <a:pt x="49" y="204"/>
                  </a:cubicBezTo>
                  <a:cubicBezTo>
                    <a:pt x="96" y="184"/>
                    <a:pt x="172" y="126"/>
                    <a:pt x="164" y="66"/>
                  </a:cubicBezTo>
                  <a:cubicBezTo>
                    <a:pt x="166" y="33"/>
                    <a:pt x="150" y="1"/>
                    <a:pt x="116" y="0"/>
                  </a:cubicBezTo>
                  <a:close/>
                  <a:moveTo>
                    <a:pt x="34" y="52"/>
                  </a:moveTo>
                  <a:cubicBezTo>
                    <a:pt x="43" y="41"/>
                    <a:pt x="53" y="31"/>
                    <a:pt x="65" y="25"/>
                  </a:cubicBezTo>
                  <a:cubicBezTo>
                    <a:pt x="51" y="39"/>
                    <a:pt x="39" y="57"/>
                    <a:pt x="31" y="74"/>
                  </a:cubicBezTo>
                  <a:cubicBezTo>
                    <a:pt x="22" y="91"/>
                    <a:pt x="17" y="110"/>
                    <a:pt x="15" y="129"/>
                  </a:cubicBezTo>
                  <a:cubicBezTo>
                    <a:pt x="14" y="126"/>
                    <a:pt x="14" y="122"/>
                    <a:pt x="13" y="119"/>
                  </a:cubicBezTo>
                  <a:cubicBezTo>
                    <a:pt x="10" y="94"/>
                    <a:pt x="20" y="70"/>
                    <a:pt x="34" y="52"/>
                  </a:cubicBezTo>
                  <a:close/>
                  <a:moveTo>
                    <a:pt x="43" y="193"/>
                  </a:moveTo>
                  <a:cubicBezTo>
                    <a:pt x="43" y="193"/>
                    <a:pt x="43" y="193"/>
                    <a:pt x="43" y="193"/>
                  </a:cubicBezTo>
                  <a:cubicBezTo>
                    <a:pt x="43" y="193"/>
                    <a:pt x="43" y="192"/>
                    <a:pt x="42" y="191"/>
                  </a:cubicBezTo>
                  <a:cubicBezTo>
                    <a:pt x="20" y="157"/>
                    <a:pt x="21" y="120"/>
                    <a:pt x="38" y="83"/>
                  </a:cubicBezTo>
                  <a:cubicBezTo>
                    <a:pt x="50" y="54"/>
                    <a:pt x="72" y="25"/>
                    <a:pt x="99" y="16"/>
                  </a:cubicBezTo>
                  <a:cubicBezTo>
                    <a:pt x="113" y="16"/>
                    <a:pt x="127" y="22"/>
                    <a:pt x="138" y="35"/>
                  </a:cubicBezTo>
                  <a:cubicBezTo>
                    <a:pt x="147" y="46"/>
                    <a:pt x="152" y="57"/>
                    <a:pt x="154" y="68"/>
                  </a:cubicBezTo>
                  <a:cubicBezTo>
                    <a:pt x="152" y="83"/>
                    <a:pt x="145" y="98"/>
                    <a:pt x="139" y="110"/>
                  </a:cubicBezTo>
                  <a:cubicBezTo>
                    <a:pt x="116" y="152"/>
                    <a:pt x="78" y="168"/>
                    <a:pt x="43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1" name="Freeform 230"/>
            <p:cNvSpPr>
              <a:spLocks noEditPoints="1"/>
            </p:cNvSpPr>
            <p:nvPr/>
          </p:nvSpPr>
          <p:spPr bwMode="auto">
            <a:xfrm>
              <a:off x="1403" y="789"/>
              <a:ext cx="193" cy="374"/>
            </a:xfrm>
            <a:custGeom>
              <a:avLst/>
              <a:gdLst>
                <a:gd name="T0" fmla="*/ 59 w 81"/>
                <a:gd name="T1" fmla="*/ 45 h 157"/>
                <a:gd name="T2" fmla="*/ 34 w 81"/>
                <a:gd name="T3" fmla="*/ 4 h 157"/>
                <a:gd name="T4" fmla="*/ 28 w 81"/>
                <a:gd name="T5" fmla="*/ 2 h 157"/>
                <a:gd name="T6" fmla="*/ 26 w 81"/>
                <a:gd name="T7" fmla="*/ 4 h 157"/>
                <a:gd name="T8" fmla="*/ 24 w 81"/>
                <a:gd name="T9" fmla="*/ 6 h 157"/>
                <a:gd name="T10" fmla="*/ 14 w 81"/>
                <a:gd name="T11" fmla="*/ 6 h 157"/>
                <a:gd name="T12" fmla="*/ 9 w 81"/>
                <a:gd name="T13" fmla="*/ 36 h 157"/>
                <a:gd name="T14" fmla="*/ 0 w 81"/>
                <a:gd name="T15" fmla="*/ 100 h 157"/>
                <a:gd name="T16" fmla="*/ 32 w 81"/>
                <a:gd name="T17" fmla="*/ 156 h 157"/>
                <a:gd name="T18" fmla="*/ 47 w 81"/>
                <a:gd name="T19" fmla="*/ 147 h 157"/>
                <a:gd name="T20" fmla="*/ 57 w 81"/>
                <a:gd name="T21" fmla="*/ 143 h 157"/>
                <a:gd name="T22" fmla="*/ 75 w 81"/>
                <a:gd name="T23" fmla="*/ 81 h 157"/>
                <a:gd name="T24" fmla="*/ 59 w 81"/>
                <a:gd name="T25" fmla="*/ 45 h 157"/>
                <a:gd name="T26" fmla="*/ 56 w 81"/>
                <a:gd name="T27" fmla="*/ 88 h 157"/>
                <a:gd name="T28" fmla="*/ 42 w 81"/>
                <a:gd name="T29" fmla="*/ 134 h 157"/>
                <a:gd name="T30" fmla="*/ 26 w 81"/>
                <a:gd name="T31" fmla="*/ 124 h 157"/>
                <a:gd name="T32" fmla="*/ 19 w 81"/>
                <a:gd name="T33" fmla="*/ 86 h 157"/>
                <a:gd name="T34" fmla="*/ 20 w 81"/>
                <a:gd name="T35" fmla="*/ 36 h 157"/>
                <a:gd name="T36" fmla="*/ 29 w 81"/>
                <a:gd name="T37" fmla="*/ 17 h 157"/>
                <a:gd name="T38" fmla="*/ 48 w 81"/>
                <a:gd name="T39" fmla="*/ 48 h 157"/>
                <a:gd name="T40" fmla="*/ 56 w 81"/>
                <a:gd name="T41" fmla="*/ 88 h 157"/>
                <a:gd name="T42" fmla="*/ 25 w 81"/>
                <a:gd name="T43" fmla="*/ 142 h 157"/>
                <a:gd name="T44" fmla="*/ 15 w 81"/>
                <a:gd name="T45" fmla="*/ 128 h 157"/>
                <a:gd name="T46" fmla="*/ 25 w 81"/>
                <a:gd name="T47" fmla="*/ 142 h 157"/>
                <a:gd name="T48" fmla="*/ 63 w 81"/>
                <a:gd name="T49" fmla="*/ 121 h 157"/>
                <a:gd name="T50" fmla="*/ 57 w 81"/>
                <a:gd name="T51" fmla="*/ 128 h 157"/>
                <a:gd name="T52" fmla="*/ 65 w 81"/>
                <a:gd name="T53" fmla="*/ 101 h 157"/>
                <a:gd name="T54" fmla="*/ 67 w 81"/>
                <a:gd name="T55" fmla="*/ 91 h 157"/>
                <a:gd name="T56" fmla="*/ 63 w 81"/>
                <a:gd name="T57" fmla="*/ 12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57">
                  <a:moveTo>
                    <a:pt x="59" y="45"/>
                  </a:moveTo>
                  <a:cubicBezTo>
                    <a:pt x="53" y="31"/>
                    <a:pt x="44" y="18"/>
                    <a:pt x="34" y="4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7" y="3"/>
                    <a:pt x="27" y="3"/>
                    <a:pt x="26" y="4"/>
                  </a:cubicBezTo>
                  <a:cubicBezTo>
                    <a:pt x="25" y="5"/>
                    <a:pt x="25" y="5"/>
                    <a:pt x="24" y="6"/>
                  </a:cubicBezTo>
                  <a:cubicBezTo>
                    <a:pt x="23" y="1"/>
                    <a:pt x="15" y="0"/>
                    <a:pt x="14" y="6"/>
                  </a:cubicBezTo>
                  <a:cubicBezTo>
                    <a:pt x="12" y="12"/>
                    <a:pt x="10" y="23"/>
                    <a:pt x="9" y="36"/>
                  </a:cubicBezTo>
                  <a:cubicBezTo>
                    <a:pt x="3" y="57"/>
                    <a:pt x="1" y="81"/>
                    <a:pt x="0" y="100"/>
                  </a:cubicBezTo>
                  <a:cubicBezTo>
                    <a:pt x="0" y="121"/>
                    <a:pt x="8" y="157"/>
                    <a:pt x="32" y="156"/>
                  </a:cubicBezTo>
                  <a:cubicBezTo>
                    <a:pt x="38" y="156"/>
                    <a:pt x="43" y="152"/>
                    <a:pt x="47" y="147"/>
                  </a:cubicBezTo>
                  <a:cubicBezTo>
                    <a:pt x="50" y="146"/>
                    <a:pt x="53" y="145"/>
                    <a:pt x="57" y="143"/>
                  </a:cubicBezTo>
                  <a:cubicBezTo>
                    <a:pt x="79" y="132"/>
                    <a:pt x="81" y="104"/>
                    <a:pt x="75" y="81"/>
                  </a:cubicBezTo>
                  <a:cubicBezTo>
                    <a:pt x="71" y="68"/>
                    <a:pt x="66" y="57"/>
                    <a:pt x="59" y="45"/>
                  </a:cubicBezTo>
                  <a:close/>
                  <a:moveTo>
                    <a:pt x="56" y="88"/>
                  </a:moveTo>
                  <a:cubicBezTo>
                    <a:pt x="55" y="102"/>
                    <a:pt x="50" y="121"/>
                    <a:pt x="42" y="134"/>
                  </a:cubicBezTo>
                  <a:cubicBezTo>
                    <a:pt x="36" y="133"/>
                    <a:pt x="30" y="130"/>
                    <a:pt x="26" y="124"/>
                  </a:cubicBezTo>
                  <a:cubicBezTo>
                    <a:pt x="19" y="114"/>
                    <a:pt x="19" y="98"/>
                    <a:pt x="19" y="86"/>
                  </a:cubicBezTo>
                  <a:cubicBezTo>
                    <a:pt x="18" y="69"/>
                    <a:pt x="19" y="52"/>
                    <a:pt x="20" y="36"/>
                  </a:cubicBezTo>
                  <a:cubicBezTo>
                    <a:pt x="23" y="29"/>
                    <a:pt x="25" y="23"/>
                    <a:pt x="29" y="17"/>
                  </a:cubicBezTo>
                  <a:cubicBezTo>
                    <a:pt x="34" y="26"/>
                    <a:pt x="42" y="36"/>
                    <a:pt x="48" y="48"/>
                  </a:cubicBezTo>
                  <a:cubicBezTo>
                    <a:pt x="54" y="60"/>
                    <a:pt x="58" y="73"/>
                    <a:pt x="56" y="88"/>
                  </a:cubicBezTo>
                  <a:close/>
                  <a:moveTo>
                    <a:pt x="25" y="142"/>
                  </a:moveTo>
                  <a:cubicBezTo>
                    <a:pt x="21" y="139"/>
                    <a:pt x="18" y="133"/>
                    <a:pt x="15" y="128"/>
                  </a:cubicBezTo>
                  <a:cubicBezTo>
                    <a:pt x="18" y="134"/>
                    <a:pt x="21" y="139"/>
                    <a:pt x="25" y="142"/>
                  </a:cubicBezTo>
                  <a:close/>
                  <a:moveTo>
                    <a:pt x="63" y="121"/>
                  </a:moveTo>
                  <a:cubicBezTo>
                    <a:pt x="61" y="124"/>
                    <a:pt x="59" y="126"/>
                    <a:pt x="57" y="128"/>
                  </a:cubicBezTo>
                  <a:cubicBezTo>
                    <a:pt x="61" y="119"/>
                    <a:pt x="64" y="108"/>
                    <a:pt x="65" y="101"/>
                  </a:cubicBezTo>
                  <a:cubicBezTo>
                    <a:pt x="66" y="98"/>
                    <a:pt x="66" y="94"/>
                    <a:pt x="67" y="91"/>
                  </a:cubicBezTo>
                  <a:cubicBezTo>
                    <a:pt x="69" y="101"/>
                    <a:pt x="68" y="112"/>
                    <a:pt x="63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2" name="Freeform 231"/>
            <p:cNvSpPr>
              <a:spLocks noEditPoints="1"/>
            </p:cNvSpPr>
            <p:nvPr/>
          </p:nvSpPr>
          <p:spPr bwMode="auto">
            <a:xfrm>
              <a:off x="1460" y="630"/>
              <a:ext cx="344" cy="257"/>
            </a:xfrm>
            <a:custGeom>
              <a:avLst/>
              <a:gdLst>
                <a:gd name="T0" fmla="*/ 85 w 144"/>
                <a:gd name="T1" fmla="*/ 8 h 108"/>
                <a:gd name="T2" fmla="*/ 28 w 144"/>
                <a:gd name="T3" fmla="*/ 43 h 108"/>
                <a:gd name="T4" fmla="*/ 7 w 144"/>
                <a:gd name="T5" fmla="*/ 63 h 108"/>
                <a:gd name="T6" fmla="*/ 2 w 144"/>
                <a:gd name="T7" fmla="*/ 68 h 108"/>
                <a:gd name="T8" fmla="*/ 2 w 144"/>
                <a:gd name="T9" fmla="*/ 74 h 108"/>
                <a:gd name="T10" fmla="*/ 5 w 144"/>
                <a:gd name="T11" fmla="*/ 81 h 108"/>
                <a:gd name="T12" fmla="*/ 140 w 144"/>
                <a:gd name="T13" fmla="*/ 39 h 108"/>
                <a:gd name="T14" fmla="*/ 85 w 144"/>
                <a:gd name="T15" fmla="*/ 8 h 108"/>
                <a:gd name="T16" fmla="*/ 83 w 144"/>
                <a:gd name="T17" fmla="*/ 73 h 108"/>
                <a:gd name="T18" fmla="*/ 16 w 144"/>
                <a:gd name="T19" fmla="*/ 71 h 108"/>
                <a:gd name="T20" fmla="*/ 20 w 144"/>
                <a:gd name="T21" fmla="*/ 65 h 108"/>
                <a:gd name="T22" fmla="*/ 36 w 144"/>
                <a:gd name="T23" fmla="*/ 52 h 108"/>
                <a:gd name="T24" fmla="*/ 66 w 144"/>
                <a:gd name="T25" fmla="*/ 38 h 108"/>
                <a:gd name="T26" fmla="*/ 115 w 144"/>
                <a:gd name="T27" fmla="*/ 23 h 108"/>
                <a:gd name="T28" fmla="*/ 118 w 144"/>
                <a:gd name="T29" fmla="*/ 46 h 108"/>
                <a:gd name="T30" fmla="*/ 83 w 144"/>
                <a:gd name="T31" fmla="*/ 73 h 108"/>
                <a:gd name="T32" fmla="*/ 118 w 144"/>
                <a:gd name="T33" fmla="*/ 66 h 108"/>
                <a:gd name="T34" fmla="*/ 130 w 144"/>
                <a:gd name="T35" fmla="*/ 46 h 108"/>
                <a:gd name="T36" fmla="*/ 118 w 144"/>
                <a:gd name="T37" fmla="*/ 6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08">
                  <a:moveTo>
                    <a:pt x="85" y="8"/>
                  </a:moveTo>
                  <a:cubicBezTo>
                    <a:pt x="66" y="15"/>
                    <a:pt x="46" y="28"/>
                    <a:pt x="28" y="43"/>
                  </a:cubicBezTo>
                  <a:cubicBezTo>
                    <a:pt x="20" y="48"/>
                    <a:pt x="12" y="53"/>
                    <a:pt x="7" y="63"/>
                  </a:cubicBezTo>
                  <a:cubicBezTo>
                    <a:pt x="5" y="64"/>
                    <a:pt x="4" y="66"/>
                    <a:pt x="2" y="68"/>
                  </a:cubicBezTo>
                  <a:cubicBezTo>
                    <a:pt x="0" y="69"/>
                    <a:pt x="1" y="72"/>
                    <a:pt x="2" y="74"/>
                  </a:cubicBezTo>
                  <a:cubicBezTo>
                    <a:pt x="1" y="77"/>
                    <a:pt x="2" y="80"/>
                    <a:pt x="5" y="81"/>
                  </a:cubicBezTo>
                  <a:cubicBezTo>
                    <a:pt x="39" y="94"/>
                    <a:pt x="144" y="108"/>
                    <a:pt x="140" y="39"/>
                  </a:cubicBezTo>
                  <a:cubicBezTo>
                    <a:pt x="139" y="8"/>
                    <a:pt x="106" y="0"/>
                    <a:pt x="85" y="8"/>
                  </a:cubicBezTo>
                  <a:close/>
                  <a:moveTo>
                    <a:pt x="83" y="73"/>
                  </a:moveTo>
                  <a:cubicBezTo>
                    <a:pt x="61" y="78"/>
                    <a:pt x="37" y="77"/>
                    <a:pt x="16" y="71"/>
                  </a:cubicBezTo>
                  <a:cubicBezTo>
                    <a:pt x="17" y="69"/>
                    <a:pt x="18" y="67"/>
                    <a:pt x="20" y="65"/>
                  </a:cubicBezTo>
                  <a:cubicBezTo>
                    <a:pt x="25" y="61"/>
                    <a:pt x="31" y="56"/>
                    <a:pt x="36" y="52"/>
                  </a:cubicBezTo>
                  <a:cubicBezTo>
                    <a:pt x="47" y="46"/>
                    <a:pt x="58" y="42"/>
                    <a:pt x="66" y="38"/>
                  </a:cubicBezTo>
                  <a:cubicBezTo>
                    <a:pt x="81" y="30"/>
                    <a:pt x="99" y="21"/>
                    <a:pt x="115" y="23"/>
                  </a:cubicBezTo>
                  <a:cubicBezTo>
                    <a:pt x="125" y="24"/>
                    <a:pt x="120" y="39"/>
                    <a:pt x="118" y="46"/>
                  </a:cubicBezTo>
                  <a:cubicBezTo>
                    <a:pt x="112" y="63"/>
                    <a:pt x="97" y="69"/>
                    <a:pt x="83" y="73"/>
                  </a:cubicBezTo>
                  <a:close/>
                  <a:moveTo>
                    <a:pt x="118" y="66"/>
                  </a:moveTo>
                  <a:cubicBezTo>
                    <a:pt x="123" y="61"/>
                    <a:pt x="127" y="54"/>
                    <a:pt x="130" y="46"/>
                  </a:cubicBezTo>
                  <a:cubicBezTo>
                    <a:pt x="129" y="54"/>
                    <a:pt x="124" y="61"/>
                    <a:pt x="11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3" name="Freeform 232"/>
            <p:cNvSpPr>
              <a:spLocks/>
            </p:cNvSpPr>
            <p:nvPr/>
          </p:nvSpPr>
          <p:spPr bwMode="auto">
            <a:xfrm>
              <a:off x="1181" y="668"/>
              <a:ext cx="272" cy="107"/>
            </a:xfrm>
            <a:custGeom>
              <a:avLst/>
              <a:gdLst>
                <a:gd name="T0" fmla="*/ 111 w 114"/>
                <a:gd name="T1" fmla="*/ 37 h 45"/>
                <a:gd name="T2" fmla="*/ 106 w 114"/>
                <a:gd name="T3" fmla="*/ 33 h 45"/>
                <a:gd name="T4" fmla="*/ 105 w 114"/>
                <a:gd name="T5" fmla="*/ 31 h 45"/>
                <a:gd name="T6" fmla="*/ 95 w 114"/>
                <a:gd name="T7" fmla="*/ 25 h 45"/>
                <a:gd name="T8" fmla="*/ 6 w 114"/>
                <a:gd name="T9" fmla="*/ 0 h 45"/>
                <a:gd name="T10" fmla="*/ 5 w 114"/>
                <a:gd name="T11" fmla="*/ 10 h 45"/>
                <a:gd name="T12" fmla="*/ 68 w 114"/>
                <a:gd name="T13" fmla="*/ 24 h 45"/>
                <a:gd name="T14" fmla="*/ 107 w 114"/>
                <a:gd name="T15" fmla="*/ 44 h 45"/>
                <a:gd name="T16" fmla="*/ 111 w 114"/>
                <a:gd name="T17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111" y="37"/>
                  </a:moveTo>
                  <a:cubicBezTo>
                    <a:pt x="110" y="36"/>
                    <a:pt x="108" y="34"/>
                    <a:pt x="106" y="33"/>
                  </a:cubicBezTo>
                  <a:cubicBezTo>
                    <a:pt x="106" y="32"/>
                    <a:pt x="106" y="32"/>
                    <a:pt x="105" y="31"/>
                  </a:cubicBezTo>
                  <a:cubicBezTo>
                    <a:pt x="102" y="29"/>
                    <a:pt x="98" y="27"/>
                    <a:pt x="95" y="25"/>
                  </a:cubicBezTo>
                  <a:cubicBezTo>
                    <a:pt x="68" y="8"/>
                    <a:pt x="34" y="1"/>
                    <a:pt x="6" y="0"/>
                  </a:cubicBezTo>
                  <a:cubicBezTo>
                    <a:pt x="0" y="0"/>
                    <a:pt x="0" y="9"/>
                    <a:pt x="5" y="10"/>
                  </a:cubicBezTo>
                  <a:cubicBezTo>
                    <a:pt x="26" y="15"/>
                    <a:pt x="47" y="18"/>
                    <a:pt x="68" y="24"/>
                  </a:cubicBezTo>
                  <a:cubicBezTo>
                    <a:pt x="81" y="30"/>
                    <a:pt x="94" y="37"/>
                    <a:pt x="107" y="44"/>
                  </a:cubicBezTo>
                  <a:cubicBezTo>
                    <a:pt x="111" y="45"/>
                    <a:pt x="114" y="40"/>
                    <a:pt x="11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4" name="Freeform 233"/>
            <p:cNvSpPr>
              <a:spLocks/>
            </p:cNvSpPr>
            <p:nvPr/>
          </p:nvSpPr>
          <p:spPr bwMode="auto">
            <a:xfrm>
              <a:off x="1243" y="460"/>
              <a:ext cx="210" cy="329"/>
            </a:xfrm>
            <a:custGeom>
              <a:avLst/>
              <a:gdLst>
                <a:gd name="T0" fmla="*/ 84 w 88"/>
                <a:gd name="T1" fmla="*/ 127 h 138"/>
                <a:gd name="T2" fmla="*/ 47 w 88"/>
                <a:gd name="T3" fmla="*/ 80 h 138"/>
                <a:gd name="T4" fmla="*/ 9 w 88"/>
                <a:gd name="T5" fmla="*/ 5 h 138"/>
                <a:gd name="T6" fmla="*/ 1 w 88"/>
                <a:gd name="T7" fmla="*/ 9 h 138"/>
                <a:gd name="T8" fmla="*/ 79 w 88"/>
                <a:gd name="T9" fmla="*/ 134 h 138"/>
                <a:gd name="T10" fmla="*/ 84 w 88"/>
                <a:gd name="T11" fmla="*/ 12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8">
                  <a:moveTo>
                    <a:pt x="84" y="127"/>
                  </a:moveTo>
                  <a:cubicBezTo>
                    <a:pt x="71" y="111"/>
                    <a:pt x="58" y="96"/>
                    <a:pt x="47" y="80"/>
                  </a:cubicBezTo>
                  <a:cubicBezTo>
                    <a:pt x="32" y="56"/>
                    <a:pt x="19" y="32"/>
                    <a:pt x="9" y="5"/>
                  </a:cubicBezTo>
                  <a:cubicBezTo>
                    <a:pt x="7" y="0"/>
                    <a:pt x="0" y="2"/>
                    <a:pt x="1" y="9"/>
                  </a:cubicBezTo>
                  <a:cubicBezTo>
                    <a:pt x="14" y="57"/>
                    <a:pt x="44" y="103"/>
                    <a:pt x="79" y="134"/>
                  </a:cubicBezTo>
                  <a:cubicBezTo>
                    <a:pt x="83" y="138"/>
                    <a:pt x="88" y="131"/>
                    <a:pt x="8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5" name="Freeform 234"/>
            <p:cNvSpPr>
              <a:spLocks/>
            </p:cNvSpPr>
            <p:nvPr/>
          </p:nvSpPr>
          <p:spPr bwMode="auto">
            <a:xfrm>
              <a:off x="1091" y="837"/>
              <a:ext cx="262" cy="281"/>
            </a:xfrm>
            <a:custGeom>
              <a:avLst/>
              <a:gdLst>
                <a:gd name="T0" fmla="*/ 98 w 110"/>
                <a:gd name="T1" fmla="*/ 47 h 118"/>
                <a:gd name="T2" fmla="*/ 88 w 110"/>
                <a:gd name="T3" fmla="*/ 62 h 118"/>
                <a:gd name="T4" fmla="*/ 94 w 110"/>
                <a:gd name="T5" fmla="*/ 46 h 118"/>
                <a:gd name="T6" fmla="*/ 86 w 110"/>
                <a:gd name="T7" fmla="*/ 40 h 118"/>
                <a:gd name="T8" fmla="*/ 68 w 110"/>
                <a:gd name="T9" fmla="*/ 76 h 118"/>
                <a:gd name="T10" fmla="*/ 80 w 110"/>
                <a:gd name="T11" fmla="*/ 35 h 118"/>
                <a:gd name="T12" fmla="*/ 71 w 110"/>
                <a:gd name="T13" fmla="*/ 30 h 118"/>
                <a:gd name="T14" fmla="*/ 47 w 110"/>
                <a:gd name="T15" fmla="*/ 80 h 118"/>
                <a:gd name="T16" fmla="*/ 61 w 110"/>
                <a:gd name="T17" fmla="*/ 27 h 118"/>
                <a:gd name="T18" fmla="*/ 52 w 110"/>
                <a:gd name="T19" fmla="*/ 22 h 118"/>
                <a:gd name="T20" fmla="*/ 27 w 110"/>
                <a:gd name="T21" fmla="*/ 79 h 118"/>
                <a:gd name="T22" fmla="*/ 47 w 110"/>
                <a:gd name="T23" fmla="*/ 8 h 118"/>
                <a:gd name="T24" fmla="*/ 38 w 110"/>
                <a:gd name="T25" fmla="*/ 5 h 118"/>
                <a:gd name="T26" fmla="*/ 14 w 110"/>
                <a:gd name="T27" fmla="*/ 66 h 118"/>
                <a:gd name="T28" fmla="*/ 31 w 110"/>
                <a:gd name="T29" fmla="*/ 9 h 118"/>
                <a:gd name="T30" fmla="*/ 25 w 110"/>
                <a:gd name="T31" fmla="*/ 6 h 118"/>
                <a:gd name="T32" fmla="*/ 1 w 110"/>
                <a:gd name="T33" fmla="*/ 91 h 118"/>
                <a:gd name="T34" fmla="*/ 9 w 110"/>
                <a:gd name="T35" fmla="*/ 95 h 118"/>
                <a:gd name="T36" fmla="*/ 16 w 110"/>
                <a:gd name="T37" fmla="*/ 84 h 118"/>
                <a:gd name="T38" fmla="*/ 13 w 110"/>
                <a:gd name="T39" fmla="*/ 108 h 118"/>
                <a:gd name="T40" fmla="*/ 22 w 110"/>
                <a:gd name="T41" fmla="*/ 112 h 118"/>
                <a:gd name="T42" fmla="*/ 35 w 110"/>
                <a:gd name="T43" fmla="*/ 87 h 118"/>
                <a:gd name="T44" fmla="*/ 33 w 110"/>
                <a:gd name="T45" fmla="*/ 106 h 118"/>
                <a:gd name="T46" fmla="*/ 43 w 110"/>
                <a:gd name="T47" fmla="*/ 110 h 118"/>
                <a:gd name="T48" fmla="*/ 56 w 110"/>
                <a:gd name="T49" fmla="*/ 86 h 118"/>
                <a:gd name="T50" fmla="*/ 55 w 110"/>
                <a:gd name="T51" fmla="*/ 99 h 118"/>
                <a:gd name="T52" fmla="*/ 65 w 110"/>
                <a:gd name="T53" fmla="*/ 102 h 118"/>
                <a:gd name="T54" fmla="*/ 74 w 110"/>
                <a:gd name="T55" fmla="*/ 87 h 118"/>
                <a:gd name="T56" fmla="*/ 83 w 110"/>
                <a:gd name="T57" fmla="*/ 89 h 118"/>
                <a:gd name="T58" fmla="*/ 93 w 110"/>
                <a:gd name="T59" fmla="*/ 75 h 118"/>
                <a:gd name="T60" fmla="*/ 101 w 110"/>
                <a:gd name="T61" fmla="*/ 80 h 118"/>
                <a:gd name="T62" fmla="*/ 106 w 110"/>
                <a:gd name="T63" fmla="*/ 75 h 118"/>
                <a:gd name="T64" fmla="*/ 104 w 110"/>
                <a:gd name="T65" fmla="*/ 65 h 118"/>
                <a:gd name="T66" fmla="*/ 107 w 110"/>
                <a:gd name="T67" fmla="*/ 53 h 118"/>
                <a:gd name="T68" fmla="*/ 98 w 110"/>
                <a:gd name="T69" fmla="*/ 4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" h="118">
                  <a:moveTo>
                    <a:pt x="98" y="47"/>
                  </a:moveTo>
                  <a:cubicBezTo>
                    <a:pt x="95" y="52"/>
                    <a:pt x="91" y="57"/>
                    <a:pt x="88" y="62"/>
                  </a:cubicBezTo>
                  <a:cubicBezTo>
                    <a:pt x="90" y="57"/>
                    <a:pt x="92" y="51"/>
                    <a:pt x="94" y="46"/>
                  </a:cubicBezTo>
                  <a:cubicBezTo>
                    <a:pt x="97" y="40"/>
                    <a:pt x="89" y="34"/>
                    <a:pt x="86" y="40"/>
                  </a:cubicBezTo>
                  <a:cubicBezTo>
                    <a:pt x="79" y="51"/>
                    <a:pt x="74" y="64"/>
                    <a:pt x="68" y="76"/>
                  </a:cubicBezTo>
                  <a:cubicBezTo>
                    <a:pt x="70" y="62"/>
                    <a:pt x="75" y="49"/>
                    <a:pt x="80" y="35"/>
                  </a:cubicBezTo>
                  <a:cubicBezTo>
                    <a:pt x="81" y="29"/>
                    <a:pt x="74" y="24"/>
                    <a:pt x="71" y="30"/>
                  </a:cubicBezTo>
                  <a:cubicBezTo>
                    <a:pt x="62" y="46"/>
                    <a:pt x="55" y="64"/>
                    <a:pt x="47" y="80"/>
                  </a:cubicBezTo>
                  <a:cubicBezTo>
                    <a:pt x="50" y="62"/>
                    <a:pt x="56" y="45"/>
                    <a:pt x="61" y="27"/>
                  </a:cubicBezTo>
                  <a:cubicBezTo>
                    <a:pt x="63" y="20"/>
                    <a:pt x="54" y="16"/>
                    <a:pt x="52" y="22"/>
                  </a:cubicBezTo>
                  <a:cubicBezTo>
                    <a:pt x="43" y="41"/>
                    <a:pt x="36" y="61"/>
                    <a:pt x="27" y="79"/>
                  </a:cubicBezTo>
                  <a:cubicBezTo>
                    <a:pt x="33" y="55"/>
                    <a:pt x="42" y="32"/>
                    <a:pt x="47" y="8"/>
                  </a:cubicBezTo>
                  <a:cubicBezTo>
                    <a:pt x="48" y="2"/>
                    <a:pt x="40" y="0"/>
                    <a:pt x="38" y="5"/>
                  </a:cubicBezTo>
                  <a:cubicBezTo>
                    <a:pt x="30" y="25"/>
                    <a:pt x="23" y="46"/>
                    <a:pt x="14" y="66"/>
                  </a:cubicBezTo>
                  <a:cubicBezTo>
                    <a:pt x="18" y="46"/>
                    <a:pt x="24" y="27"/>
                    <a:pt x="31" y="9"/>
                  </a:cubicBezTo>
                  <a:cubicBezTo>
                    <a:pt x="33" y="4"/>
                    <a:pt x="27" y="2"/>
                    <a:pt x="25" y="6"/>
                  </a:cubicBezTo>
                  <a:cubicBezTo>
                    <a:pt x="13" y="33"/>
                    <a:pt x="4" y="61"/>
                    <a:pt x="1" y="91"/>
                  </a:cubicBezTo>
                  <a:cubicBezTo>
                    <a:pt x="0" y="97"/>
                    <a:pt x="6" y="100"/>
                    <a:pt x="9" y="95"/>
                  </a:cubicBezTo>
                  <a:cubicBezTo>
                    <a:pt x="12" y="92"/>
                    <a:pt x="14" y="88"/>
                    <a:pt x="16" y="84"/>
                  </a:cubicBezTo>
                  <a:cubicBezTo>
                    <a:pt x="15" y="92"/>
                    <a:pt x="13" y="100"/>
                    <a:pt x="13" y="108"/>
                  </a:cubicBezTo>
                  <a:cubicBezTo>
                    <a:pt x="12" y="113"/>
                    <a:pt x="19" y="118"/>
                    <a:pt x="22" y="112"/>
                  </a:cubicBezTo>
                  <a:cubicBezTo>
                    <a:pt x="27" y="104"/>
                    <a:pt x="31" y="96"/>
                    <a:pt x="35" y="87"/>
                  </a:cubicBezTo>
                  <a:cubicBezTo>
                    <a:pt x="34" y="93"/>
                    <a:pt x="33" y="100"/>
                    <a:pt x="33" y="106"/>
                  </a:cubicBezTo>
                  <a:cubicBezTo>
                    <a:pt x="33" y="112"/>
                    <a:pt x="39" y="116"/>
                    <a:pt x="43" y="110"/>
                  </a:cubicBezTo>
                  <a:cubicBezTo>
                    <a:pt x="48" y="103"/>
                    <a:pt x="52" y="94"/>
                    <a:pt x="56" y="86"/>
                  </a:cubicBezTo>
                  <a:cubicBezTo>
                    <a:pt x="56" y="90"/>
                    <a:pt x="55" y="95"/>
                    <a:pt x="55" y="99"/>
                  </a:cubicBezTo>
                  <a:cubicBezTo>
                    <a:pt x="55" y="105"/>
                    <a:pt x="62" y="106"/>
                    <a:pt x="65" y="102"/>
                  </a:cubicBezTo>
                  <a:cubicBezTo>
                    <a:pt x="68" y="97"/>
                    <a:pt x="71" y="92"/>
                    <a:pt x="74" y="87"/>
                  </a:cubicBezTo>
                  <a:cubicBezTo>
                    <a:pt x="75" y="92"/>
                    <a:pt x="81" y="92"/>
                    <a:pt x="83" y="89"/>
                  </a:cubicBezTo>
                  <a:cubicBezTo>
                    <a:pt x="87" y="85"/>
                    <a:pt x="90" y="80"/>
                    <a:pt x="93" y="75"/>
                  </a:cubicBezTo>
                  <a:cubicBezTo>
                    <a:pt x="93" y="80"/>
                    <a:pt x="98" y="83"/>
                    <a:pt x="101" y="80"/>
                  </a:cubicBezTo>
                  <a:cubicBezTo>
                    <a:pt x="103" y="78"/>
                    <a:pt x="105" y="76"/>
                    <a:pt x="106" y="75"/>
                  </a:cubicBezTo>
                  <a:cubicBezTo>
                    <a:pt x="110" y="72"/>
                    <a:pt x="108" y="66"/>
                    <a:pt x="104" y="65"/>
                  </a:cubicBezTo>
                  <a:cubicBezTo>
                    <a:pt x="104" y="61"/>
                    <a:pt x="105" y="57"/>
                    <a:pt x="107" y="53"/>
                  </a:cubicBezTo>
                  <a:cubicBezTo>
                    <a:pt x="109" y="47"/>
                    <a:pt x="102" y="42"/>
                    <a:pt x="9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6" name="Freeform 235"/>
            <p:cNvSpPr>
              <a:spLocks/>
            </p:cNvSpPr>
            <p:nvPr/>
          </p:nvSpPr>
          <p:spPr bwMode="auto">
            <a:xfrm>
              <a:off x="1434" y="944"/>
              <a:ext cx="48" cy="155"/>
            </a:xfrm>
            <a:custGeom>
              <a:avLst/>
              <a:gdLst>
                <a:gd name="T0" fmla="*/ 12 w 20"/>
                <a:gd name="T1" fmla="*/ 3 h 65"/>
                <a:gd name="T2" fmla="*/ 4 w 20"/>
                <a:gd name="T3" fmla="*/ 58 h 65"/>
                <a:gd name="T4" fmla="*/ 12 w 20"/>
                <a:gd name="T5" fmla="*/ 60 h 65"/>
                <a:gd name="T6" fmla="*/ 20 w 20"/>
                <a:gd name="T7" fmla="*/ 35 h 65"/>
                <a:gd name="T8" fmla="*/ 15 w 20"/>
                <a:gd name="T9" fmla="*/ 34 h 65"/>
                <a:gd name="T10" fmla="*/ 11 w 20"/>
                <a:gd name="T11" fmla="*/ 40 h 65"/>
                <a:gd name="T12" fmla="*/ 17 w 20"/>
                <a:gd name="T13" fmla="*/ 5 h 65"/>
                <a:gd name="T14" fmla="*/ 12 w 20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5">
                  <a:moveTo>
                    <a:pt x="12" y="3"/>
                  </a:moveTo>
                  <a:cubicBezTo>
                    <a:pt x="5" y="20"/>
                    <a:pt x="0" y="38"/>
                    <a:pt x="4" y="58"/>
                  </a:cubicBezTo>
                  <a:cubicBezTo>
                    <a:pt x="5" y="62"/>
                    <a:pt x="10" y="65"/>
                    <a:pt x="12" y="60"/>
                  </a:cubicBezTo>
                  <a:cubicBezTo>
                    <a:pt x="16" y="53"/>
                    <a:pt x="20" y="44"/>
                    <a:pt x="20" y="35"/>
                  </a:cubicBezTo>
                  <a:cubicBezTo>
                    <a:pt x="19" y="32"/>
                    <a:pt x="16" y="31"/>
                    <a:pt x="15" y="34"/>
                  </a:cubicBezTo>
                  <a:cubicBezTo>
                    <a:pt x="14" y="36"/>
                    <a:pt x="12" y="38"/>
                    <a:pt x="11" y="40"/>
                  </a:cubicBezTo>
                  <a:cubicBezTo>
                    <a:pt x="11" y="28"/>
                    <a:pt x="13" y="16"/>
                    <a:pt x="17" y="5"/>
                  </a:cubicBezTo>
                  <a:cubicBezTo>
                    <a:pt x="18" y="2"/>
                    <a:pt x="14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7" name="Freeform 236"/>
            <p:cNvSpPr>
              <a:spLocks/>
            </p:cNvSpPr>
            <p:nvPr/>
          </p:nvSpPr>
          <p:spPr bwMode="auto">
            <a:xfrm>
              <a:off x="1460" y="954"/>
              <a:ext cx="77" cy="202"/>
            </a:xfrm>
            <a:custGeom>
              <a:avLst/>
              <a:gdLst>
                <a:gd name="T0" fmla="*/ 26 w 32"/>
                <a:gd name="T1" fmla="*/ 12 h 85"/>
                <a:gd name="T2" fmla="*/ 16 w 32"/>
                <a:gd name="T3" fmla="*/ 39 h 85"/>
                <a:gd name="T4" fmla="*/ 14 w 32"/>
                <a:gd name="T5" fmla="*/ 45 h 85"/>
                <a:gd name="T6" fmla="*/ 10 w 32"/>
                <a:gd name="T7" fmla="*/ 56 h 85"/>
                <a:gd name="T8" fmla="*/ 16 w 32"/>
                <a:gd name="T9" fmla="*/ 3 h 85"/>
                <a:gd name="T10" fmla="*/ 14 w 32"/>
                <a:gd name="T11" fmla="*/ 1 h 85"/>
                <a:gd name="T12" fmla="*/ 2 w 32"/>
                <a:gd name="T13" fmla="*/ 80 h 85"/>
                <a:gd name="T14" fmla="*/ 10 w 32"/>
                <a:gd name="T15" fmla="*/ 81 h 85"/>
                <a:gd name="T16" fmla="*/ 15 w 32"/>
                <a:gd name="T17" fmla="*/ 67 h 85"/>
                <a:gd name="T18" fmla="*/ 18 w 32"/>
                <a:gd name="T19" fmla="*/ 76 h 85"/>
                <a:gd name="T20" fmla="*/ 24 w 32"/>
                <a:gd name="T21" fmla="*/ 75 h 85"/>
                <a:gd name="T22" fmla="*/ 24 w 32"/>
                <a:gd name="T23" fmla="*/ 46 h 85"/>
                <a:gd name="T24" fmla="*/ 31 w 32"/>
                <a:gd name="T25" fmla="*/ 15 h 85"/>
                <a:gd name="T26" fmla="*/ 26 w 32"/>
                <a:gd name="T2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85">
                  <a:moveTo>
                    <a:pt x="26" y="12"/>
                  </a:moveTo>
                  <a:cubicBezTo>
                    <a:pt x="21" y="19"/>
                    <a:pt x="18" y="29"/>
                    <a:pt x="16" y="39"/>
                  </a:cubicBezTo>
                  <a:cubicBezTo>
                    <a:pt x="15" y="41"/>
                    <a:pt x="14" y="43"/>
                    <a:pt x="14" y="45"/>
                  </a:cubicBezTo>
                  <a:cubicBezTo>
                    <a:pt x="12" y="48"/>
                    <a:pt x="11" y="52"/>
                    <a:pt x="10" y="56"/>
                  </a:cubicBezTo>
                  <a:cubicBezTo>
                    <a:pt x="10" y="38"/>
                    <a:pt x="12" y="20"/>
                    <a:pt x="16" y="3"/>
                  </a:cubicBezTo>
                  <a:cubicBezTo>
                    <a:pt x="17" y="1"/>
                    <a:pt x="15" y="0"/>
                    <a:pt x="14" y="1"/>
                  </a:cubicBezTo>
                  <a:cubicBezTo>
                    <a:pt x="1" y="24"/>
                    <a:pt x="0" y="53"/>
                    <a:pt x="2" y="80"/>
                  </a:cubicBezTo>
                  <a:cubicBezTo>
                    <a:pt x="2" y="85"/>
                    <a:pt x="9" y="85"/>
                    <a:pt x="10" y="81"/>
                  </a:cubicBezTo>
                  <a:cubicBezTo>
                    <a:pt x="12" y="76"/>
                    <a:pt x="14" y="72"/>
                    <a:pt x="15" y="67"/>
                  </a:cubicBezTo>
                  <a:cubicBezTo>
                    <a:pt x="16" y="70"/>
                    <a:pt x="17" y="73"/>
                    <a:pt x="18" y="76"/>
                  </a:cubicBezTo>
                  <a:cubicBezTo>
                    <a:pt x="20" y="78"/>
                    <a:pt x="23" y="78"/>
                    <a:pt x="24" y="75"/>
                  </a:cubicBezTo>
                  <a:cubicBezTo>
                    <a:pt x="25" y="65"/>
                    <a:pt x="24" y="56"/>
                    <a:pt x="24" y="46"/>
                  </a:cubicBezTo>
                  <a:cubicBezTo>
                    <a:pt x="25" y="36"/>
                    <a:pt x="28" y="25"/>
                    <a:pt x="31" y="15"/>
                  </a:cubicBezTo>
                  <a:cubicBezTo>
                    <a:pt x="32" y="12"/>
                    <a:pt x="27" y="8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0" name="Group 46"/>
          <p:cNvGrpSpPr>
            <a:grpSpLocks noChangeAspect="1"/>
          </p:cNvGrpSpPr>
          <p:nvPr/>
        </p:nvGrpSpPr>
        <p:grpSpPr bwMode="auto">
          <a:xfrm>
            <a:off x="4848019" y="2476308"/>
            <a:ext cx="204994" cy="391639"/>
            <a:chOff x="6072" y="1627"/>
            <a:chExt cx="333" cy="636"/>
          </a:xfrm>
          <a:solidFill>
            <a:srgbClr val="4A67AA"/>
          </a:solidFill>
        </p:grpSpPr>
        <p:sp>
          <p:nvSpPr>
            <p:cNvPr id="27" name="Freeform 47"/>
            <p:cNvSpPr>
              <a:spLocks noEditPoints="1"/>
            </p:cNvSpPr>
            <p:nvPr/>
          </p:nvSpPr>
          <p:spPr bwMode="auto">
            <a:xfrm>
              <a:off x="6173" y="2091"/>
              <a:ext cx="147" cy="172"/>
            </a:xfrm>
            <a:custGeom>
              <a:avLst/>
              <a:gdLst>
                <a:gd name="T0" fmla="*/ 9 w 19"/>
                <a:gd name="T1" fmla="*/ 22 h 23"/>
                <a:gd name="T2" fmla="*/ 9 w 19"/>
                <a:gd name="T3" fmla="*/ 23 h 23"/>
                <a:gd name="T4" fmla="*/ 5 w 19"/>
                <a:gd name="T5" fmla="*/ 8 h 23"/>
                <a:gd name="T6" fmla="*/ 12 w 19"/>
                <a:gd name="T7" fmla="*/ 21 h 23"/>
                <a:gd name="T8" fmla="*/ 9 w 19"/>
                <a:gd name="T9" fmla="*/ 22 h 23"/>
                <a:gd name="T10" fmla="*/ 10 w 19"/>
                <a:gd name="T11" fmla="*/ 16 h 23"/>
                <a:gd name="T12" fmla="*/ 11 w 19"/>
                <a:gd name="T13" fmla="*/ 19 h 23"/>
                <a:gd name="T14" fmla="*/ 12 w 19"/>
                <a:gd name="T15" fmla="*/ 18 h 23"/>
                <a:gd name="T16" fmla="*/ 10 w 19"/>
                <a:gd name="T17" fmla="*/ 9 h 23"/>
                <a:gd name="T18" fmla="*/ 8 w 19"/>
                <a:gd name="T19" fmla="*/ 9 h 23"/>
                <a:gd name="T20" fmla="*/ 10 w 19"/>
                <a:gd name="T21" fmla="*/ 16 h 23"/>
                <a:gd name="T22" fmla="*/ 9 w 19"/>
                <a:gd name="T23" fmla="*/ 19 h 23"/>
                <a:gd name="T24" fmla="*/ 7 w 19"/>
                <a:gd name="T25" fmla="*/ 10 h 23"/>
                <a:gd name="T26" fmla="*/ 5 w 19"/>
                <a:gd name="T27" fmla="*/ 13 h 23"/>
                <a:gd name="T28" fmla="*/ 7 w 19"/>
                <a:gd name="T29" fmla="*/ 14 h 23"/>
                <a:gd name="T30" fmla="*/ 7 w 19"/>
                <a:gd name="T31" fmla="*/ 16 h 23"/>
                <a:gd name="T32" fmla="*/ 9 w 19"/>
                <a:gd name="T33" fmla="*/ 19 h 23"/>
                <a:gd name="T34" fmla="*/ 12 w 19"/>
                <a:gd name="T35" fmla="*/ 12 h 23"/>
                <a:gd name="T36" fmla="*/ 12 w 19"/>
                <a:gd name="T37" fmla="*/ 11 h 23"/>
                <a:gd name="T38" fmla="*/ 12 w 19"/>
                <a:gd name="T39" fmla="*/ 12 h 23"/>
                <a:gd name="T40" fmla="*/ 13 w 19"/>
                <a:gd name="T41" fmla="*/ 14 h 23"/>
                <a:gd name="T42" fmla="*/ 12 w 19"/>
                <a:gd name="T43" fmla="*/ 12 h 23"/>
                <a:gd name="T44" fmla="*/ 13 w 19"/>
                <a:gd name="T45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3">
                  <a:moveTo>
                    <a:pt x="9" y="22"/>
                  </a:moveTo>
                  <a:cubicBezTo>
                    <a:pt x="8" y="22"/>
                    <a:pt x="10" y="23"/>
                    <a:pt x="9" y="23"/>
                  </a:cubicBezTo>
                  <a:cubicBezTo>
                    <a:pt x="4" y="20"/>
                    <a:pt x="0" y="14"/>
                    <a:pt x="5" y="8"/>
                  </a:cubicBezTo>
                  <a:cubicBezTo>
                    <a:pt x="13" y="0"/>
                    <a:pt x="19" y="17"/>
                    <a:pt x="12" y="21"/>
                  </a:cubicBezTo>
                  <a:cubicBezTo>
                    <a:pt x="11" y="21"/>
                    <a:pt x="10" y="21"/>
                    <a:pt x="9" y="22"/>
                  </a:cubicBezTo>
                  <a:close/>
                  <a:moveTo>
                    <a:pt x="10" y="16"/>
                  </a:moveTo>
                  <a:cubicBezTo>
                    <a:pt x="10" y="17"/>
                    <a:pt x="11" y="17"/>
                    <a:pt x="11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5"/>
                    <a:pt x="11" y="11"/>
                    <a:pt x="10" y="9"/>
                  </a:cubicBezTo>
                  <a:cubicBezTo>
                    <a:pt x="9" y="10"/>
                    <a:pt x="9" y="8"/>
                    <a:pt x="8" y="9"/>
                  </a:cubicBezTo>
                  <a:cubicBezTo>
                    <a:pt x="7" y="12"/>
                    <a:pt x="10" y="14"/>
                    <a:pt x="10" y="16"/>
                  </a:cubicBezTo>
                  <a:close/>
                  <a:moveTo>
                    <a:pt x="9" y="19"/>
                  </a:moveTo>
                  <a:cubicBezTo>
                    <a:pt x="8" y="16"/>
                    <a:pt x="7" y="13"/>
                    <a:pt x="7" y="10"/>
                  </a:cubicBezTo>
                  <a:cubicBezTo>
                    <a:pt x="5" y="10"/>
                    <a:pt x="5" y="11"/>
                    <a:pt x="5" y="13"/>
                  </a:cubicBezTo>
                  <a:cubicBezTo>
                    <a:pt x="6" y="13"/>
                    <a:pt x="7" y="13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8" y="16"/>
                    <a:pt x="8" y="19"/>
                    <a:pt x="9" y="19"/>
                  </a:cubicBezTo>
                  <a:close/>
                  <a:moveTo>
                    <a:pt x="12" y="12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3" y="14"/>
                  </a:moveTo>
                  <a:cubicBezTo>
                    <a:pt x="13" y="14"/>
                    <a:pt x="13" y="12"/>
                    <a:pt x="12" y="12"/>
                  </a:cubicBezTo>
                  <a:cubicBezTo>
                    <a:pt x="12" y="13"/>
                    <a:pt x="12" y="14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8" name="Freeform 48"/>
            <p:cNvSpPr>
              <a:spLocks noEditPoints="1"/>
            </p:cNvSpPr>
            <p:nvPr/>
          </p:nvSpPr>
          <p:spPr bwMode="auto">
            <a:xfrm>
              <a:off x="6072" y="1627"/>
              <a:ext cx="333" cy="464"/>
            </a:xfrm>
            <a:custGeom>
              <a:avLst/>
              <a:gdLst>
                <a:gd name="T0" fmla="*/ 29 w 43"/>
                <a:gd name="T1" fmla="*/ 50 h 62"/>
                <a:gd name="T2" fmla="*/ 20 w 43"/>
                <a:gd name="T3" fmla="*/ 62 h 62"/>
                <a:gd name="T4" fmla="*/ 14 w 43"/>
                <a:gd name="T5" fmla="*/ 48 h 62"/>
                <a:gd name="T6" fmla="*/ 15 w 43"/>
                <a:gd name="T7" fmla="*/ 41 h 62"/>
                <a:gd name="T8" fmla="*/ 28 w 43"/>
                <a:gd name="T9" fmla="*/ 31 h 62"/>
                <a:gd name="T10" fmla="*/ 29 w 43"/>
                <a:gd name="T11" fmla="*/ 29 h 62"/>
                <a:gd name="T12" fmla="*/ 20 w 43"/>
                <a:gd name="T13" fmla="*/ 22 h 62"/>
                <a:gd name="T14" fmla="*/ 18 w 43"/>
                <a:gd name="T15" fmla="*/ 29 h 62"/>
                <a:gd name="T16" fmla="*/ 1 w 43"/>
                <a:gd name="T17" fmla="*/ 31 h 62"/>
                <a:gd name="T18" fmla="*/ 0 w 43"/>
                <a:gd name="T19" fmla="*/ 22 h 62"/>
                <a:gd name="T20" fmla="*/ 17 w 43"/>
                <a:gd name="T21" fmla="*/ 3 h 62"/>
                <a:gd name="T22" fmla="*/ 43 w 43"/>
                <a:gd name="T23" fmla="*/ 20 h 62"/>
                <a:gd name="T24" fmla="*/ 31 w 43"/>
                <a:gd name="T25" fmla="*/ 45 h 62"/>
                <a:gd name="T26" fmla="*/ 25 w 43"/>
                <a:gd name="T27" fmla="*/ 5 h 62"/>
                <a:gd name="T28" fmla="*/ 32 w 43"/>
                <a:gd name="T29" fmla="*/ 25 h 62"/>
                <a:gd name="T30" fmla="*/ 34 w 43"/>
                <a:gd name="T31" fmla="*/ 26 h 62"/>
                <a:gd name="T32" fmla="*/ 36 w 43"/>
                <a:gd name="T33" fmla="*/ 37 h 62"/>
                <a:gd name="T34" fmla="*/ 29 w 43"/>
                <a:gd name="T35" fmla="*/ 5 h 62"/>
                <a:gd name="T36" fmla="*/ 25 w 43"/>
                <a:gd name="T37" fmla="*/ 5 h 62"/>
                <a:gd name="T38" fmla="*/ 25 w 43"/>
                <a:gd name="T39" fmla="*/ 17 h 62"/>
                <a:gd name="T40" fmla="*/ 24 w 43"/>
                <a:gd name="T41" fmla="*/ 8 h 62"/>
                <a:gd name="T42" fmla="*/ 23 w 43"/>
                <a:gd name="T43" fmla="*/ 5 h 62"/>
                <a:gd name="T44" fmla="*/ 18 w 43"/>
                <a:gd name="T45" fmla="*/ 5 h 62"/>
                <a:gd name="T46" fmla="*/ 21 w 43"/>
                <a:gd name="T47" fmla="*/ 18 h 62"/>
                <a:gd name="T48" fmla="*/ 18 w 43"/>
                <a:gd name="T49" fmla="*/ 5 h 62"/>
                <a:gd name="T50" fmla="*/ 39 w 43"/>
                <a:gd name="T51" fmla="*/ 30 h 62"/>
                <a:gd name="T52" fmla="*/ 39 w 43"/>
                <a:gd name="T53" fmla="*/ 25 h 62"/>
                <a:gd name="T54" fmla="*/ 36 w 43"/>
                <a:gd name="T55" fmla="*/ 12 h 62"/>
                <a:gd name="T56" fmla="*/ 35 w 43"/>
                <a:gd name="T57" fmla="*/ 9 h 62"/>
                <a:gd name="T58" fmla="*/ 36 w 43"/>
                <a:gd name="T59" fmla="*/ 21 h 62"/>
                <a:gd name="T60" fmla="*/ 14 w 43"/>
                <a:gd name="T61" fmla="*/ 8 h 62"/>
                <a:gd name="T62" fmla="*/ 20 w 43"/>
                <a:gd name="T63" fmla="*/ 20 h 62"/>
                <a:gd name="T64" fmla="*/ 12 w 43"/>
                <a:gd name="T65" fmla="*/ 8 h 62"/>
                <a:gd name="T66" fmla="*/ 11 w 43"/>
                <a:gd name="T67" fmla="*/ 8 h 62"/>
                <a:gd name="T68" fmla="*/ 12 w 43"/>
                <a:gd name="T69" fmla="*/ 16 h 62"/>
                <a:gd name="T70" fmla="*/ 13 w 43"/>
                <a:gd name="T71" fmla="*/ 12 h 62"/>
                <a:gd name="T72" fmla="*/ 7 w 43"/>
                <a:gd name="T73" fmla="*/ 12 h 62"/>
                <a:gd name="T74" fmla="*/ 15 w 43"/>
                <a:gd name="T75" fmla="*/ 29 h 62"/>
                <a:gd name="T76" fmla="*/ 14 w 43"/>
                <a:gd name="T77" fmla="*/ 26 h 62"/>
                <a:gd name="T78" fmla="*/ 7 w 43"/>
                <a:gd name="T79" fmla="*/ 12 h 62"/>
                <a:gd name="T80" fmla="*/ 6 w 43"/>
                <a:gd name="T81" fmla="*/ 17 h 62"/>
                <a:gd name="T82" fmla="*/ 9 w 43"/>
                <a:gd name="T83" fmla="*/ 28 h 62"/>
                <a:gd name="T84" fmla="*/ 10 w 43"/>
                <a:gd name="T85" fmla="*/ 35 h 62"/>
                <a:gd name="T86" fmla="*/ 6 w 43"/>
                <a:gd name="T87" fmla="*/ 14 h 62"/>
                <a:gd name="T88" fmla="*/ 40 w 43"/>
                <a:gd name="T89" fmla="*/ 21 h 62"/>
                <a:gd name="T90" fmla="*/ 39 w 43"/>
                <a:gd name="T91" fmla="*/ 15 h 62"/>
                <a:gd name="T92" fmla="*/ 7 w 43"/>
                <a:gd name="T93" fmla="*/ 34 h 62"/>
                <a:gd name="T94" fmla="*/ 7 w 43"/>
                <a:gd name="T95" fmla="*/ 34 h 62"/>
                <a:gd name="T96" fmla="*/ 31 w 43"/>
                <a:gd name="T97" fmla="*/ 39 h 62"/>
                <a:gd name="T98" fmla="*/ 33 w 43"/>
                <a:gd name="T99" fmla="*/ 30 h 62"/>
                <a:gd name="T100" fmla="*/ 30 w 43"/>
                <a:gd name="T101" fmla="*/ 32 h 62"/>
                <a:gd name="T102" fmla="*/ 32 w 43"/>
                <a:gd name="T103" fmla="*/ 42 h 62"/>
                <a:gd name="T104" fmla="*/ 30 w 43"/>
                <a:gd name="T105" fmla="*/ 43 h 62"/>
                <a:gd name="T106" fmla="*/ 27 w 43"/>
                <a:gd name="T107" fmla="*/ 47 h 62"/>
                <a:gd name="T108" fmla="*/ 25 w 43"/>
                <a:gd name="T109" fmla="*/ 37 h 62"/>
                <a:gd name="T110" fmla="*/ 24 w 43"/>
                <a:gd name="T111" fmla="*/ 51 h 62"/>
                <a:gd name="T112" fmla="*/ 22 w 43"/>
                <a:gd name="T113" fmla="*/ 40 h 62"/>
                <a:gd name="T114" fmla="*/ 18 w 43"/>
                <a:gd name="T115" fmla="*/ 46 h 62"/>
                <a:gd name="T116" fmla="*/ 19 w 43"/>
                <a:gd name="T117" fmla="*/ 55 h 62"/>
                <a:gd name="T118" fmla="*/ 19 w 43"/>
                <a:gd name="T119" fmla="*/ 58 h 62"/>
                <a:gd name="T120" fmla="*/ 23 w 43"/>
                <a:gd name="T121" fmla="*/ 54 h 62"/>
                <a:gd name="T122" fmla="*/ 18 w 43"/>
                <a:gd name="T123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" h="62">
                  <a:moveTo>
                    <a:pt x="31" y="47"/>
                  </a:moveTo>
                  <a:cubicBezTo>
                    <a:pt x="29" y="47"/>
                    <a:pt x="28" y="49"/>
                    <a:pt x="29" y="50"/>
                  </a:cubicBezTo>
                  <a:cubicBezTo>
                    <a:pt x="25" y="51"/>
                    <a:pt x="25" y="56"/>
                    <a:pt x="25" y="58"/>
                  </a:cubicBezTo>
                  <a:cubicBezTo>
                    <a:pt x="23" y="59"/>
                    <a:pt x="22" y="62"/>
                    <a:pt x="20" y="62"/>
                  </a:cubicBezTo>
                  <a:cubicBezTo>
                    <a:pt x="19" y="62"/>
                    <a:pt x="15" y="58"/>
                    <a:pt x="15" y="55"/>
                  </a:cubicBezTo>
                  <a:cubicBezTo>
                    <a:pt x="14" y="53"/>
                    <a:pt x="14" y="50"/>
                    <a:pt x="14" y="48"/>
                  </a:cubicBezTo>
                  <a:cubicBezTo>
                    <a:pt x="14" y="47"/>
                    <a:pt x="15" y="47"/>
                    <a:pt x="15" y="46"/>
                  </a:cubicBezTo>
                  <a:cubicBezTo>
                    <a:pt x="16" y="44"/>
                    <a:pt x="14" y="42"/>
                    <a:pt x="15" y="41"/>
                  </a:cubicBezTo>
                  <a:cubicBezTo>
                    <a:pt x="16" y="41"/>
                    <a:pt x="17" y="42"/>
                    <a:pt x="16" y="43"/>
                  </a:cubicBezTo>
                  <a:cubicBezTo>
                    <a:pt x="20" y="39"/>
                    <a:pt x="24" y="35"/>
                    <a:pt x="28" y="31"/>
                  </a:cubicBezTo>
                  <a:cubicBezTo>
                    <a:pt x="28" y="30"/>
                    <a:pt x="27" y="30"/>
                    <a:pt x="27" y="29"/>
                  </a:cubicBezTo>
                  <a:cubicBezTo>
                    <a:pt x="28" y="28"/>
                    <a:pt x="29" y="28"/>
                    <a:pt x="29" y="29"/>
                  </a:cubicBezTo>
                  <a:cubicBezTo>
                    <a:pt x="31" y="24"/>
                    <a:pt x="29" y="20"/>
                    <a:pt x="25" y="20"/>
                  </a:cubicBezTo>
                  <a:cubicBezTo>
                    <a:pt x="23" y="20"/>
                    <a:pt x="22" y="22"/>
                    <a:pt x="20" y="22"/>
                  </a:cubicBezTo>
                  <a:cubicBezTo>
                    <a:pt x="20" y="23"/>
                    <a:pt x="19" y="24"/>
                    <a:pt x="18" y="25"/>
                  </a:cubicBezTo>
                  <a:cubicBezTo>
                    <a:pt x="18" y="27"/>
                    <a:pt x="18" y="28"/>
                    <a:pt x="18" y="29"/>
                  </a:cubicBezTo>
                  <a:cubicBezTo>
                    <a:pt x="17" y="33"/>
                    <a:pt x="11" y="41"/>
                    <a:pt x="6" y="37"/>
                  </a:cubicBezTo>
                  <a:cubicBezTo>
                    <a:pt x="5" y="37"/>
                    <a:pt x="2" y="32"/>
                    <a:pt x="1" y="31"/>
                  </a:cubicBezTo>
                  <a:cubicBezTo>
                    <a:pt x="1" y="29"/>
                    <a:pt x="1" y="27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1" y="19"/>
                    <a:pt x="2" y="14"/>
                    <a:pt x="4" y="12"/>
                  </a:cubicBezTo>
                  <a:cubicBezTo>
                    <a:pt x="7" y="7"/>
                    <a:pt x="12" y="5"/>
                    <a:pt x="17" y="3"/>
                  </a:cubicBezTo>
                  <a:cubicBezTo>
                    <a:pt x="19" y="3"/>
                    <a:pt x="25" y="0"/>
                    <a:pt x="27" y="2"/>
                  </a:cubicBezTo>
                  <a:cubicBezTo>
                    <a:pt x="37" y="3"/>
                    <a:pt x="42" y="11"/>
                    <a:pt x="43" y="20"/>
                  </a:cubicBezTo>
                  <a:cubicBezTo>
                    <a:pt x="43" y="23"/>
                    <a:pt x="43" y="26"/>
                    <a:pt x="42" y="30"/>
                  </a:cubicBezTo>
                  <a:cubicBezTo>
                    <a:pt x="39" y="36"/>
                    <a:pt x="36" y="42"/>
                    <a:pt x="31" y="45"/>
                  </a:cubicBezTo>
                  <a:cubicBezTo>
                    <a:pt x="31" y="47"/>
                    <a:pt x="31" y="46"/>
                    <a:pt x="31" y="47"/>
                  </a:cubicBezTo>
                  <a:close/>
                  <a:moveTo>
                    <a:pt x="25" y="5"/>
                  </a:moveTo>
                  <a:cubicBezTo>
                    <a:pt x="28" y="11"/>
                    <a:pt x="31" y="17"/>
                    <a:pt x="33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3" y="27"/>
                    <a:pt x="33" y="26"/>
                    <a:pt x="34" y="26"/>
                  </a:cubicBezTo>
                  <a:cubicBezTo>
                    <a:pt x="34" y="30"/>
                    <a:pt x="35" y="34"/>
                    <a:pt x="35" y="37"/>
                  </a:cubicBezTo>
                  <a:cubicBezTo>
                    <a:pt x="35" y="37"/>
                    <a:pt x="36" y="37"/>
                    <a:pt x="36" y="37"/>
                  </a:cubicBezTo>
                  <a:cubicBezTo>
                    <a:pt x="38" y="36"/>
                    <a:pt x="37" y="34"/>
                    <a:pt x="38" y="32"/>
                  </a:cubicBezTo>
                  <a:cubicBezTo>
                    <a:pt x="35" y="23"/>
                    <a:pt x="33" y="13"/>
                    <a:pt x="29" y="5"/>
                  </a:cubicBezTo>
                  <a:cubicBezTo>
                    <a:pt x="27" y="5"/>
                    <a:pt x="27" y="4"/>
                    <a:pt x="25" y="4"/>
                  </a:cubicBezTo>
                  <a:cubicBezTo>
                    <a:pt x="25" y="5"/>
                    <a:pt x="26" y="6"/>
                    <a:pt x="25" y="5"/>
                  </a:cubicBezTo>
                  <a:close/>
                  <a:moveTo>
                    <a:pt x="21" y="5"/>
                  </a:moveTo>
                  <a:cubicBezTo>
                    <a:pt x="21" y="9"/>
                    <a:pt x="24" y="12"/>
                    <a:pt x="25" y="17"/>
                  </a:cubicBezTo>
                  <a:cubicBezTo>
                    <a:pt x="26" y="18"/>
                    <a:pt x="29" y="19"/>
                    <a:pt x="30" y="20"/>
                  </a:cubicBezTo>
                  <a:cubicBezTo>
                    <a:pt x="29" y="15"/>
                    <a:pt x="26" y="12"/>
                    <a:pt x="24" y="8"/>
                  </a:cubicBezTo>
                  <a:cubicBezTo>
                    <a:pt x="24" y="7"/>
                    <a:pt x="23" y="8"/>
                    <a:pt x="23" y="7"/>
                  </a:cubicBezTo>
                  <a:cubicBezTo>
                    <a:pt x="23" y="7"/>
                    <a:pt x="23" y="6"/>
                    <a:pt x="23" y="5"/>
                  </a:cubicBezTo>
                  <a:cubicBezTo>
                    <a:pt x="22" y="5"/>
                    <a:pt x="21" y="4"/>
                    <a:pt x="21" y="5"/>
                  </a:cubicBezTo>
                  <a:close/>
                  <a:moveTo>
                    <a:pt x="18" y="5"/>
                  </a:moveTo>
                  <a:cubicBezTo>
                    <a:pt x="17" y="5"/>
                    <a:pt x="17" y="6"/>
                    <a:pt x="16" y="6"/>
                  </a:cubicBezTo>
                  <a:cubicBezTo>
                    <a:pt x="18" y="10"/>
                    <a:pt x="20" y="15"/>
                    <a:pt x="21" y="18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2" y="13"/>
                    <a:pt x="20" y="9"/>
                    <a:pt x="18" y="5"/>
                  </a:cubicBezTo>
                  <a:close/>
                  <a:moveTo>
                    <a:pt x="36" y="21"/>
                  </a:moveTo>
                  <a:cubicBezTo>
                    <a:pt x="39" y="23"/>
                    <a:pt x="37" y="28"/>
                    <a:pt x="39" y="30"/>
                  </a:cubicBezTo>
                  <a:cubicBezTo>
                    <a:pt x="40" y="28"/>
                    <a:pt x="40" y="26"/>
                    <a:pt x="40" y="25"/>
                  </a:cubicBezTo>
                  <a:cubicBezTo>
                    <a:pt x="40" y="25"/>
                    <a:pt x="39" y="25"/>
                    <a:pt x="39" y="25"/>
                  </a:cubicBezTo>
                  <a:cubicBezTo>
                    <a:pt x="37" y="20"/>
                    <a:pt x="38" y="14"/>
                    <a:pt x="36" y="10"/>
                  </a:cubicBezTo>
                  <a:cubicBezTo>
                    <a:pt x="34" y="11"/>
                    <a:pt x="36" y="12"/>
                    <a:pt x="36" y="12"/>
                  </a:cubicBezTo>
                  <a:cubicBezTo>
                    <a:pt x="35" y="11"/>
                    <a:pt x="35" y="11"/>
                    <a:pt x="34" y="10"/>
                  </a:cubicBezTo>
                  <a:cubicBezTo>
                    <a:pt x="34" y="10"/>
                    <a:pt x="34" y="9"/>
                    <a:pt x="35" y="9"/>
                  </a:cubicBezTo>
                  <a:cubicBezTo>
                    <a:pt x="34" y="8"/>
                    <a:pt x="32" y="6"/>
                    <a:pt x="32" y="6"/>
                  </a:cubicBezTo>
                  <a:cubicBezTo>
                    <a:pt x="33" y="10"/>
                    <a:pt x="36" y="16"/>
                    <a:pt x="36" y="21"/>
                  </a:cubicBezTo>
                  <a:close/>
                  <a:moveTo>
                    <a:pt x="12" y="8"/>
                  </a:moveTo>
                  <a:cubicBezTo>
                    <a:pt x="13" y="8"/>
                    <a:pt x="13" y="8"/>
                    <a:pt x="14" y="8"/>
                  </a:cubicBezTo>
                  <a:cubicBezTo>
                    <a:pt x="16" y="12"/>
                    <a:pt x="16" y="17"/>
                    <a:pt x="19" y="20"/>
                  </a:cubicBezTo>
                  <a:cubicBezTo>
                    <a:pt x="19" y="20"/>
                    <a:pt x="19" y="20"/>
                    <a:pt x="20" y="20"/>
                  </a:cubicBezTo>
                  <a:cubicBezTo>
                    <a:pt x="18" y="15"/>
                    <a:pt x="16" y="12"/>
                    <a:pt x="15" y="6"/>
                  </a:cubicBezTo>
                  <a:cubicBezTo>
                    <a:pt x="14" y="7"/>
                    <a:pt x="13" y="7"/>
                    <a:pt x="12" y="8"/>
                  </a:cubicBezTo>
                  <a:close/>
                  <a:moveTo>
                    <a:pt x="13" y="12"/>
                  </a:moveTo>
                  <a:cubicBezTo>
                    <a:pt x="13" y="10"/>
                    <a:pt x="12" y="8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11" y="11"/>
                    <a:pt x="12" y="14"/>
                    <a:pt x="12" y="16"/>
                  </a:cubicBezTo>
                  <a:cubicBezTo>
                    <a:pt x="14" y="17"/>
                    <a:pt x="14" y="22"/>
                    <a:pt x="17" y="24"/>
                  </a:cubicBezTo>
                  <a:cubicBezTo>
                    <a:pt x="17" y="20"/>
                    <a:pt x="14" y="16"/>
                    <a:pt x="13" y="12"/>
                  </a:cubicBezTo>
                  <a:close/>
                  <a:moveTo>
                    <a:pt x="7" y="12"/>
                  </a:moveTo>
                  <a:cubicBezTo>
                    <a:pt x="7" y="12"/>
                    <a:pt x="7" y="11"/>
                    <a:pt x="7" y="12"/>
                  </a:cubicBezTo>
                  <a:cubicBezTo>
                    <a:pt x="8" y="17"/>
                    <a:pt x="11" y="19"/>
                    <a:pt x="12" y="24"/>
                  </a:cubicBezTo>
                  <a:cubicBezTo>
                    <a:pt x="14" y="25"/>
                    <a:pt x="13" y="28"/>
                    <a:pt x="15" y="29"/>
                  </a:cubicBezTo>
                  <a:cubicBezTo>
                    <a:pt x="15" y="28"/>
                    <a:pt x="15" y="27"/>
                    <a:pt x="16" y="26"/>
                  </a:cubicBezTo>
                  <a:cubicBezTo>
                    <a:pt x="15" y="26"/>
                    <a:pt x="14" y="26"/>
                    <a:pt x="14" y="26"/>
                  </a:cubicBezTo>
                  <a:cubicBezTo>
                    <a:pt x="13" y="20"/>
                    <a:pt x="11" y="16"/>
                    <a:pt x="9" y="11"/>
                  </a:cubicBezTo>
                  <a:cubicBezTo>
                    <a:pt x="8" y="11"/>
                    <a:pt x="7" y="11"/>
                    <a:pt x="7" y="12"/>
                  </a:cubicBezTo>
                  <a:close/>
                  <a:moveTo>
                    <a:pt x="5" y="16"/>
                  </a:moveTo>
                  <a:cubicBezTo>
                    <a:pt x="5" y="16"/>
                    <a:pt x="6" y="16"/>
                    <a:pt x="6" y="17"/>
                  </a:cubicBezTo>
                  <a:cubicBezTo>
                    <a:pt x="7" y="22"/>
                    <a:pt x="13" y="27"/>
                    <a:pt x="11" y="32"/>
                  </a:cubicBezTo>
                  <a:cubicBezTo>
                    <a:pt x="10" y="33"/>
                    <a:pt x="10" y="30"/>
                    <a:pt x="9" y="28"/>
                  </a:cubicBezTo>
                  <a:cubicBezTo>
                    <a:pt x="7" y="25"/>
                    <a:pt x="6" y="21"/>
                    <a:pt x="4" y="18"/>
                  </a:cubicBezTo>
                  <a:cubicBezTo>
                    <a:pt x="3" y="24"/>
                    <a:pt x="8" y="29"/>
                    <a:pt x="10" y="35"/>
                  </a:cubicBezTo>
                  <a:cubicBezTo>
                    <a:pt x="12" y="35"/>
                    <a:pt x="13" y="33"/>
                    <a:pt x="13" y="31"/>
                  </a:cubicBezTo>
                  <a:cubicBezTo>
                    <a:pt x="11" y="25"/>
                    <a:pt x="8" y="20"/>
                    <a:pt x="6" y="14"/>
                  </a:cubicBezTo>
                  <a:cubicBezTo>
                    <a:pt x="5" y="15"/>
                    <a:pt x="5" y="15"/>
                    <a:pt x="5" y="16"/>
                  </a:cubicBezTo>
                  <a:close/>
                  <a:moveTo>
                    <a:pt x="40" y="21"/>
                  </a:moveTo>
                  <a:cubicBezTo>
                    <a:pt x="42" y="20"/>
                    <a:pt x="39" y="17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9" y="19"/>
                    <a:pt x="40" y="21"/>
                  </a:cubicBezTo>
                  <a:close/>
                  <a:moveTo>
                    <a:pt x="7" y="34"/>
                  </a:moveTo>
                  <a:cubicBezTo>
                    <a:pt x="6" y="31"/>
                    <a:pt x="5" y="27"/>
                    <a:pt x="3" y="25"/>
                  </a:cubicBezTo>
                  <a:cubicBezTo>
                    <a:pt x="2" y="29"/>
                    <a:pt x="5" y="32"/>
                    <a:pt x="7" y="34"/>
                  </a:cubicBezTo>
                  <a:close/>
                  <a:moveTo>
                    <a:pt x="30" y="32"/>
                  </a:moveTo>
                  <a:cubicBezTo>
                    <a:pt x="31" y="34"/>
                    <a:pt x="31" y="36"/>
                    <a:pt x="31" y="39"/>
                  </a:cubicBezTo>
                  <a:cubicBezTo>
                    <a:pt x="33" y="39"/>
                    <a:pt x="31" y="40"/>
                    <a:pt x="33" y="40"/>
                  </a:cubicBezTo>
                  <a:cubicBezTo>
                    <a:pt x="36" y="39"/>
                    <a:pt x="33" y="34"/>
                    <a:pt x="33" y="30"/>
                  </a:cubicBezTo>
                  <a:cubicBezTo>
                    <a:pt x="33" y="29"/>
                    <a:pt x="33" y="28"/>
                    <a:pt x="32" y="27"/>
                  </a:cubicBezTo>
                  <a:cubicBezTo>
                    <a:pt x="32" y="29"/>
                    <a:pt x="31" y="30"/>
                    <a:pt x="30" y="32"/>
                  </a:cubicBezTo>
                  <a:close/>
                  <a:moveTo>
                    <a:pt x="30" y="43"/>
                  </a:moveTo>
                  <a:cubicBezTo>
                    <a:pt x="30" y="43"/>
                    <a:pt x="31" y="42"/>
                    <a:pt x="32" y="42"/>
                  </a:cubicBezTo>
                  <a:cubicBezTo>
                    <a:pt x="30" y="40"/>
                    <a:pt x="30" y="36"/>
                    <a:pt x="28" y="34"/>
                  </a:cubicBezTo>
                  <a:cubicBezTo>
                    <a:pt x="26" y="37"/>
                    <a:pt x="28" y="41"/>
                    <a:pt x="30" y="43"/>
                  </a:cubicBezTo>
                  <a:close/>
                  <a:moveTo>
                    <a:pt x="25" y="44"/>
                  </a:moveTo>
                  <a:cubicBezTo>
                    <a:pt x="26" y="44"/>
                    <a:pt x="26" y="46"/>
                    <a:pt x="27" y="47"/>
                  </a:cubicBezTo>
                  <a:cubicBezTo>
                    <a:pt x="27" y="46"/>
                    <a:pt x="28" y="46"/>
                    <a:pt x="28" y="45"/>
                  </a:cubicBezTo>
                  <a:cubicBezTo>
                    <a:pt x="27" y="43"/>
                    <a:pt x="27" y="39"/>
                    <a:pt x="25" y="37"/>
                  </a:cubicBezTo>
                  <a:cubicBezTo>
                    <a:pt x="22" y="39"/>
                    <a:pt x="26" y="41"/>
                    <a:pt x="25" y="44"/>
                  </a:cubicBezTo>
                  <a:close/>
                  <a:moveTo>
                    <a:pt x="24" y="51"/>
                  </a:moveTo>
                  <a:cubicBezTo>
                    <a:pt x="24" y="51"/>
                    <a:pt x="25" y="49"/>
                    <a:pt x="26" y="48"/>
                  </a:cubicBezTo>
                  <a:cubicBezTo>
                    <a:pt x="24" y="46"/>
                    <a:pt x="24" y="42"/>
                    <a:pt x="22" y="40"/>
                  </a:cubicBezTo>
                  <a:cubicBezTo>
                    <a:pt x="20" y="43"/>
                    <a:pt x="22" y="49"/>
                    <a:pt x="24" y="51"/>
                  </a:cubicBezTo>
                  <a:close/>
                  <a:moveTo>
                    <a:pt x="18" y="46"/>
                  </a:moveTo>
                  <a:cubicBezTo>
                    <a:pt x="18" y="48"/>
                    <a:pt x="20" y="50"/>
                    <a:pt x="19" y="53"/>
                  </a:cubicBezTo>
                  <a:cubicBezTo>
                    <a:pt x="21" y="53"/>
                    <a:pt x="20" y="55"/>
                    <a:pt x="19" y="55"/>
                  </a:cubicBezTo>
                  <a:cubicBezTo>
                    <a:pt x="18" y="54"/>
                    <a:pt x="18" y="51"/>
                    <a:pt x="17" y="49"/>
                  </a:cubicBezTo>
                  <a:cubicBezTo>
                    <a:pt x="16" y="53"/>
                    <a:pt x="19" y="56"/>
                    <a:pt x="19" y="58"/>
                  </a:cubicBezTo>
                  <a:cubicBezTo>
                    <a:pt x="20" y="58"/>
                    <a:pt x="20" y="59"/>
                    <a:pt x="21" y="59"/>
                  </a:cubicBezTo>
                  <a:cubicBezTo>
                    <a:pt x="22" y="58"/>
                    <a:pt x="23" y="56"/>
                    <a:pt x="23" y="54"/>
                  </a:cubicBezTo>
                  <a:cubicBezTo>
                    <a:pt x="21" y="51"/>
                    <a:pt x="21" y="47"/>
                    <a:pt x="19" y="44"/>
                  </a:cubicBezTo>
                  <a:cubicBezTo>
                    <a:pt x="19" y="45"/>
                    <a:pt x="18" y="46"/>
                    <a:pt x="1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" name="Group 51"/>
          <p:cNvGrpSpPr>
            <a:grpSpLocks noChangeAspect="1"/>
          </p:cNvGrpSpPr>
          <p:nvPr/>
        </p:nvGrpSpPr>
        <p:grpSpPr bwMode="auto">
          <a:xfrm>
            <a:off x="4791913" y="4120040"/>
            <a:ext cx="338127" cy="439837"/>
            <a:chOff x="4441" y="1661"/>
            <a:chExt cx="486" cy="632"/>
          </a:xfrm>
          <a:solidFill>
            <a:srgbClr val="4A67AA"/>
          </a:solidFill>
        </p:grpSpPr>
        <p:sp>
          <p:nvSpPr>
            <p:cNvPr id="18" name="Freeform 52"/>
            <p:cNvSpPr>
              <a:spLocks/>
            </p:cNvSpPr>
            <p:nvPr/>
          </p:nvSpPr>
          <p:spPr bwMode="auto">
            <a:xfrm>
              <a:off x="4776" y="1713"/>
              <a:ext cx="64" cy="74"/>
            </a:xfrm>
            <a:custGeom>
              <a:avLst/>
              <a:gdLst>
                <a:gd name="T0" fmla="*/ 11 w 11"/>
                <a:gd name="T1" fmla="*/ 2 h 13"/>
                <a:gd name="T2" fmla="*/ 8 w 11"/>
                <a:gd name="T3" fmla="*/ 3 h 13"/>
                <a:gd name="T4" fmla="*/ 4 w 11"/>
                <a:gd name="T5" fmla="*/ 9 h 13"/>
                <a:gd name="T6" fmla="*/ 0 w 11"/>
                <a:gd name="T7" fmla="*/ 11 h 13"/>
                <a:gd name="T8" fmla="*/ 8 w 11"/>
                <a:gd name="T9" fmla="*/ 0 h 13"/>
                <a:gd name="T10" fmla="*/ 11 w 11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0" y="4"/>
                    <a:pt x="9" y="3"/>
                    <a:pt x="8" y="3"/>
                  </a:cubicBezTo>
                  <a:cubicBezTo>
                    <a:pt x="7" y="5"/>
                    <a:pt x="5" y="7"/>
                    <a:pt x="4" y="9"/>
                  </a:cubicBezTo>
                  <a:cubicBezTo>
                    <a:pt x="3" y="10"/>
                    <a:pt x="2" y="13"/>
                    <a:pt x="0" y="11"/>
                  </a:cubicBezTo>
                  <a:cubicBezTo>
                    <a:pt x="2" y="7"/>
                    <a:pt x="6" y="4"/>
                    <a:pt x="8" y="0"/>
                  </a:cubicBezTo>
                  <a:cubicBezTo>
                    <a:pt x="10" y="1"/>
                    <a:pt x="10" y="1"/>
                    <a:pt x="11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" name="Freeform 53"/>
            <p:cNvSpPr>
              <a:spLocks/>
            </p:cNvSpPr>
            <p:nvPr/>
          </p:nvSpPr>
          <p:spPr bwMode="auto">
            <a:xfrm>
              <a:off x="4684" y="1661"/>
              <a:ext cx="23" cy="75"/>
            </a:xfrm>
            <a:custGeom>
              <a:avLst/>
              <a:gdLst>
                <a:gd name="T0" fmla="*/ 2 w 4"/>
                <a:gd name="T1" fmla="*/ 0 h 13"/>
                <a:gd name="T2" fmla="*/ 3 w 4"/>
                <a:gd name="T3" fmla="*/ 1 h 13"/>
                <a:gd name="T4" fmla="*/ 4 w 4"/>
                <a:gd name="T5" fmla="*/ 11 h 13"/>
                <a:gd name="T6" fmla="*/ 2 w 4"/>
                <a:gd name="T7" fmla="*/ 13 h 13"/>
                <a:gd name="T8" fmla="*/ 1 w 4"/>
                <a:gd name="T9" fmla="*/ 8 h 13"/>
                <a:gd name="T10" fmla="*/ 2 w 4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3"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4" y="3"/>
                    <a:pt x="3" y="8"/>
                    <a:pt x="4" y="11"/>
                  </a:cubicBezTo>
                  <a:cubicBezTo>
                    <a:pt x="3" y="12"/>
                    <a:pt x="3" y="12"/>
                    <a:pt x="2" y="13"/>
                  </a:cubicBezTo>
                  <a:cubicBezTo>
                    <a:pt x="1" y="12"/>
                    <a:pt x="1" y="9"/>
                    <a:pt x="1" y="8"/>
                  </a:cubicBezTo>
                  <a:cubicBezTo>
                    <a:pt x="1" y="5"/>
                    <a:pt x="0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0" name="Freeform 54"/>
            <p:cNvSpPr>
              <a:spLocks/>
            </p:cNvSpPr>
            <p:nvPr/>
          </p:nvSpPr>
          <p:spPr bwMode="auto">
            <a:xfrm>
              <a:off x="4840" y="1816"/>
              <a:ext cx="75" cy="40"/>
            </a:xfrm>
            <a:custGeom>
              <a:avLst/>
              <a:gdLst>
                <a:gd name="T0" fmla="*/ 13 w 13"/>
                <a:gd name="T1" fmla="*/ 1 h 7"/>
                <a:gd name="T2" fmla="*/ 13 w 13"/>
                <a:gd name="T3" fmla="*/ 3 h 7"/>
                <a:gd name="T4" fmla="*/ 11 w 13"/>
                <a:gd name="T5" fmla="*/ 3 h 7"/>
                <a:gd name="T6" fmla="*/ 4 w 13"/>
                <a:gd name="T7" fmla="*/ 5 h 7"/>
                <a:gd name="T8" fmla="*/ 0 w 13"/>
                <a:gd name="T9" fmla="*/ 6 h 7"/>
                <a:gd name="T10" fmla="*/ 0 w 13"/>
                <a:gd name="T11" fmla="*/ 5 h 7"/>
                <a:gd name="T12" fmla="*/ 12 w 13"/>
                <a:gd name="T13" fmla="*/ 0 h 7"/>
                <a:gd name="T14" fmla="*/ 13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3" y="1"/>
                  </a:moveTo>
                  <a:cubicBezTo>
                    <a:pt x="13" y="2"/>
                    <a:pt x="13" y="2"/>
                    <a:pt x="13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9" y="4"/>
                    <a:pt x="6" y="5"/>
                    <a:pt x="4" y="5"/>
                  </a:cubicBezTo>
                  <a:cubicBezTo>
                    <a:pt x="3" y="6"/>
                    <a:pt x="2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3" y="2"/>
                    <a:pt x="8" y="3"/>
                    <a:pt x="12" y="0"/>
                  </a:cubicBezTo>
                  <a:cubicBezTo>
                    <a:pt x="12" y="1"/>
                    <a:pt x="13" y="1"/>
                    <a:pt x="13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1" name="Freeform 55"/>
            <p:cNvSpPr>
              <a:spLocks/>
            </p:cNvSpPr>
            <p:nvPr/>
          </p:nvSpPr>
          <p:spPr bwMode="auto">
            <a:xfrm>
              <a:off x="4533" y="1707"/>
              <a:ext cx="53" cy="63"/>
            </a:xfrm>
            <a:custGeom>
              <a:avLst/>
              <a:gdLst>
                <a:gd name="T0" fmla="*/ 2 w 9"/>
                <a:gd name="T1" fmla="*/ 4 h 11"/>
                <a:gd name="T2" fmla="*/ 2 w 9"/>
                <a:gd name="T3" fmla="*/ 0 h 11"/>
                <a:gd name="T4" fmla="*/ 9 w 9"/>
                <a:gd name="T5" fmla="*/ 9 h 11"/>
                <a:gd name="T6" fmla="*/ 8 w 9"/>
                <a:gd name="T7" fmla="*/ 11 h 11"/>
                <a:gd name="T8" fmla="*/ 3 w 9"/>
                <a:gd name="T9" fmla="*/ 5 h 11"/>
                <a:gd name="T10" fmla="*/ 2 w 9"/>
                <a:gd name="T11" fmla="*/ 6 h 11"/>
                <a:gd name="T12" fmla="*/ 1 w 9"/>
                <a:gd name="T13" fmla="*/ 4 h 11"/>
                <a:gd name="T14" fmla="*/ 2 w 9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2" y="4"/>
                  </a:moveTo>
                  <a:cubicBezTo>
                    <a:pt x="1" y="3"/>
                    <a:pt x="0" y="0"/>
                    <a:pt x="2" y="0"/>
                  </a:cubicBezTo>
                  <a:cubicBezTo>
                    <a:pt x="5" y="3"/>
                    <a:pt x="7" y="6"/>
                    <a:pt x="9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5" y="10"/>
                    <a:pt x="6" y="6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1" y="5"/>
                    <a:pt x="3" y="4"/>
                    <a:pt x="1" y="4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2" name="Freeform 56"/>
            <p:cNvSpPr>
              <a:spLocks/>
            </p:cNvSpPr>
            <p:nvPr/>
          </p:nvSpPr>
          <p:spPr bwMode="auto">
            <a:xfrm>
              <a:off x="4852" y="1937"/>
              <a:ext cx="75" cy="28"/>
            </a:xfrm>
            <a:custGeom>
              <a:avLst/>
              <a:gdLst>
                <a:gd name="T0" fmla="*/ 13 w 13"/>
                <a:gd name="T1" fmla="*/ 2 h 5"/>
                <a:gd name="T2" fmla="*/ 11 w 13"/>
                <a:gd name="T3" fmla="*/ 5 h 5"/>
                <a:gd name="T4" fmla="*/ 0 w 13"/>
                <a:gd name="T5" fmla="*/ 2 h 5"/>
                <a:gd name="T6" fmla="*/ 1 w 13"/>
                <a:gd name="T7" fmla="*/ 1 h 5"/>
                <a:gd name="T8" fmla="*/ 13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2"/>
                  </a:moveTo>
                  <a:cubicBezTo>
                    <a:pt x="13" y="4"/>
                    <a:pt x="12" y="4"/>
                    <a:pt x="11" y="5"/>
                  </a:cubicBezTo>
                  <a:cubicBezTo>
                    <a:pt x="9" y="1"/>
                    <a:pt x="3" y="4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5" y="0"/>
                    <a:pt x="9" y="0"/>
                    <a:pt x="13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3" name="Freeform 57"/>
            <p:cNvSpPr>
              <a:spLocks/>
            </p:cNvSpPr>
            <p:nvPr/>
          </p:nvSpPr>
          <p:spPr bwMode="auto">
            <a:xfrm>
              <a:off x="4800" y="2052"/>
              <a:ext cx="52" cy="74"/>
            </a:xfrm>
            <a:custGeom>
              <a:avLst/>
              <a:gdLst>
                <a:gd name="T0" fmla="*/ 8 w 9"/>
                <a:gd name="T1" fmla="*/ 13 h 13"/>
                <a:gd name="T2" fmla="*/ 3 w 9"/>
                <a:gd name="T3" fmla="*/ 5 h 13"/>
                <a:gd name="T4" fmla="*/ 0 w 9"/>
                <a:gd name="T5" fmla="*/ 2 h 13"/>
                <a:gd name="T6" fmla="*/ 8 w 9"/>
                <a:gd name="T7" fmla="*/ 9 h 13"/>
                <a:gd name="T8" fmla="*/ 8 w 9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8" y="13"/>
                  </a:moveTo>
                  <a:cubicBezTo>
                    <a:pt x="5" y="11"/>
                    <a:pt x="5" y="8"/>
                    <a:pt x="3" y="5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5" y="0"/>
                    <a:pt x="5" y="7"/>
                    <a:pt x="8" y="9"/>
                  </a:cubicBezTo>
                  <a:cubicBezTo>
                    <a:pt x="8" y="10"/>
                    <a:pt x="9" y="12"/>
                    <a:pt x="8" y="13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4" name="Freeform 58"/>
            <p:cNvSpPr>
              <a:spLocks/>
            </p:cNvSpPr>
            <p:nvPr/>
          </p:nvSpPr>
          <p:spPr bwMode="auto">
            <a:xfrm>
              <a:off x="4447" y="1960"/>
              <a:ext cx="58" cy="34"/>
            </a:xfrm>
            <a:custGeom>
              <a:avLst/>
              <a:gdLst>
                <a:gd name="T0" fmla="*/ 10 w 10"/>
                <a:gd name="T1" fmla="*/ 1 h 6"/>
                <a:gd name="T2" fmla="*/ 8 w 10"/>
                <a:gd name="T3" fmla="*/ 3 h 6"/>
                <a:gd name="T4" fmla="*/ 0 w 10"/>
                <a:gd name="T5" fmla="*/ 6 h 6"/>
                <a:gd name="T6" fmla="*/ 8 w 10"/>
                <a:gd name="T7" fmla="*/ 0 h 6"/>
                <a:gd name="T8" fmla="*/ 10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1"/>
                  </a:moveTo>
                  <a:cubicBezTo>
                    <a:pt x="9" y="2"/>
                    <a:pt x="9" y="3"/>
                    <a:pt x="8" y="3"/>
                  </a:cubicBezTo>
                  <a:cubicBezTo>
                    <a:pt x="5" y="2"/>
                    <a:pt x="3" y="6"/>
                    <a:pt x="0" y="6"/>
                  </a:cubicBezTo>
                  <a:cubicBezTo>
                    <a:pt x="0" y="2"/>
                    <a:pt x="6" y="2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5" name="Freeform 59"/>
            <p:cNvSpPr>
              <a:spLocks noEditPoints="1"/>
            </p:cNvSpPr>
            <p:nvPr/>
          </p:nvSpPr>
          <p:spPr bwMode="auto">
            <a:xfrm>
              <a:off x="4533" y="1799"/>
              <a:ext cx="307" cy="494"/>
            </a:xfrm>
            <a:custGeom>
              <a:avLst/>
              <a:gdLst>
                <a:gd name="T0" fmla="*/ 30 w 53"/>
                <a:gd name="T1" fmla="*/ 62 h 86"/>
                <a:gd name="T2" fmla="*/ 23 w 53"/>
                <a:gd name="T3" fmla="*/ 80 h 86"/>
                <a:gd name="T4" fmla="*/ 20 w 53"/>
                <a:gd name="T5" fmla="*/ 83 h 86"/>
                <a:gd name="T6" fmla="*/ 18 w 53"/>
                <a:gd name="T7" fmla="*/ 84 h 86"/>
                <a:gd name="T8" fmla="*/ 4 w 53"/>
                <a:gd name="T9" fmla="*/ 81 h 86"/>
                <a:gd name="T10" fmla="*/ 4 w 53"/>
                <a:gd name="T11" fmla="*/ 56 h 86"/>
                <a:gd name="T12" fmla="*/ 7 w 53"/>
                <a:gd name="T13" fmla="*/ 34 h 86"/>
                <a:gd name="T14" fmla="*/ 5 w 53"/>
                <a:gd name="T15" fmla="*/ 14 h 86"/>
                <a:gd name="T16" fmla="*/ 23 w 53"/>
                <a:gd name="T17" fmla="*/ 1 h 86"/>
                <a:gd name="T18" fmla="*/ 39 w 53"/>
                <a:gd name="T19" fmla="*/ 3 h 86"/>
                <a:gd name="T20" fmla="*/ 35 w 53"/>
                <a:gd name="T21" fmla="*/ 46 h 86"/>
                <a:gd name="T22" fmla="*/ 31 w 53"/>
                <a:gd name="T23" fmla="*/ 47 h 86"/>
                <a:gd name="T24" fmla="*/ 49 w 53"/>
                <a:gd name="T25" fmla="*/ 24 h 86"/>
                <a:gd name="T26" fmla="*/ 49 w 53"/>
                <a:gd name="T27" fmla="*/ 17 h 86"/>
                <a:gd name="T28" fmla="*/ 48 w 53"/>
                <a:gd name="T29" fmla="*/ 15 h 86"/>
                <a:gd name="T30" fmla="*/ 29 w 53"/>
                <a:gd name="T31" fmla="*/ 3 h 86"/>
                <a:gd name="T32" fmla="*/ 26 w 53"/>
                <a:gd name="T33" fmla="*/ 2 h 86"/>
                <a:gd name="T34" fmla="*/ 10 w 53"/>
                <a:gd name="T35" fmla="*/ 11 h 86"/>
                <a:gd name="T36" fmla="*/ 6 w 53"/>
                <a:gd name="T37" fmla="*/ 18 h 86"/>
                <a:gd name="T38" fmla="*/ 8 w 53"/>
                <a:gd name="T39" fmla="*/ 30 h 86"/>
                <a:gd name="T40" fmla="*/ 11 w 53"/>
                <a:gd name="T41" fmla="*/ 49 h 86"/>
                <a:gd name="T42" fmla="*/ 15 w 53"/>
                <a:gd name="T43" fmla="*/ 57 h 86"/>
                <a:gd name="T44" fmla="*/ 16 w 53"/>
                <a:gd name="T45" fmla="*/ 22 h 86"/>
                <a:gd name="T46" fmla="*/ 22 w 53"/>
                <a:gd name="T47" fmla="*/ 25 h 86"/>
                <a:gd name="T48" fmla="*/ 29 w 53"/>
                <a:gd name="T49" fmla="*/ 27 h 86"/>
                <a:gd name="T50" fmla="*/ 21 w 53"/>
                <a:gd name="T51" fmla="*/ 59 h 86"/>
                <a:gd name="T52" fmla="*/ 28 w 53"/>
                <a:gd name="T53" fmla="*/ 30 h 86"/>
                <a:gd name="T54" fmla="*/ 19 w 53"/>
                <a:gd name="T55" fmla="*/ 37 h 86"/>
                <a:gd name="T56" fmla="*/ 17 w 53"/>
                <a:gd name="T57" fmla="*/ 54 h 86"/>
                <a:gd name="T58" fmla="*/ 21 w 53"/>
                <a:gd name="T59" fmla="*/ 53 h 86"/>
                <a:gd name="T60" fmla="*/ 30 w 53"/>
                <a:gd name="T61" fmla="*/ 30 h 86"/>
                <a:gd name="T62" fmla="*/ 22 w 53"/>
                <a:gd name="T63" fmla="*/ 64 h 86"/>
                <a:gd name="T64" fmla="*/ 11 w 53"/>
                <a:gd name="T65" fmla="*/ 73 h 86"/>
                <a:gd name="T66" fmla="*/ 11 w 53"/>
                <a:gd name="T67" fmla="*/ 77 h 86"/>
                <a:gd name="T68" fmla="*/ 23 w 53"/>
                <a:gd name="T69" fmla="*/ 65 h 86"/>
                <a:gd name="T70" fmla="*/ 25 w 53"/>
                <a:gd name="T71" fmla="*/ 63 h 86"/>
                <a:gd name="T72" fmla="*/ 8 w 53"/>
                <a:gd name="T73" fmla="*/ 58 h 86"/>
                <a:gd name="T74" fmla="*/ 9 w 53"/>
                <a:gd name="T75" fmla="*/ 61 h 86"/>
                <a:gd name="T76" fmla="*/ 13 w 53"/>
                <a:gd name="T77" fmla="*/ 61 h 86"/>
                <a:gd name="T78" fmla="*/ 10 w 53"/>
                <a:gd name="T79" fmla="*/ 59 h 86"/>
                <a:gd name="T80" fmla="*/ 16 w 53"/>
                <a:gd name="T81" fmla="*/ 62 h 86"/>
                <a:gd name="T82" fmla="*/ 4 w 53"/>
                <a:gd name="T83" fmla="*/ 74 h 86"/>
                <a:gd name="T84" fmla="*/ 16 w 53"/>
                <a:gd name="T85" fmla="*/ 62 h 86"/>
                <a:gd name="T86" fmla="*/ 19 w 53"/>
                <a:gd name="T87" fmla="*/ 64 h 86"/>
                <a:gd name="T88" fmla="*/ 12 w 53"/>
                <a:gd name="T89" fmla="*/ 78 h 86"/>
                <a:gd name="T90" fmla="*/ 14 w 53"/>
                <a:gd name="T91" fmla="*/ 79 h 86"/>
                <a:gd name="T92" fmla="*/ 12 w 53"/>
                <a:gd name="T93" fmla="*/ 78 h 86"/>
                <a:gd name="T94" fmla="*/ 20 w 53"/>
                <a:gd name="T95" fmla="*/ 75 h 86"/>
                <a:gd name="T96" fmla="*/ 15 w 53"/>
                <a:gd name="T9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86">
                  <a:moveTo>
                    <a:pt x="27" y="58"/>
                  </a:moveTo>
                  <a:cubicBezTo>
                    <a:pt x="28" y="60"/>
                    <a:pt x="28" y="61"/>
                    <a:pt x="30" y="62"/>
                  </a:cubicBezTo>
                  <a:cubicBezTo>
                    <a:pt x="28" y="66"/>
                    <a:pt x="27" y="70"/>
                    <a:pt x="25" y="74"/>
                  </a:cubicBezTo>
                  <a:cubicBezTo>
                    <a:pt x="24" y="76"/>
                    <a:pt x="24" y="79"/>
                    <a:pt x="23" y="80"/>
                  </a:cubicBezTo>
                  <a:cubicBezTo>
                    <a:pt x="23" y="80"/>
                    <a:pt x="22" y="81"/>
                    <a:pt x="21" y="82"/>
                  </a:cubicBezTo>
                  <a:cubicBezTo>
                    <a:pt x="21" y="82"/>
                    <a:pt x="20" y="83"/>
                    <a:pt x="20" y="83"/>
                  </a:cubicBezTo>
                  <a:cubicBezTo>
                    <a:pt x="20" y="83"/>
                    <a:pt x="19" y="83"/>
                    <a:pt x="19" y="83"/>
                  </a:cubicBezTo>
                  <a:cubicBezTo>
                    <a:pt x="18" y="83"/>
                    <a:pt x="18" y="84"/>
                    <a:pt x="18" y="84"/>
                  </a:cubicBezTo>
                  <a:cubicBezTo>
                    <a:pt x="14" y="86"/>
                    <a:pt x="11" y="84"/>
                    <a:pt x="7" y="83"/>
                  </a:cubicBezTo>
                  <a:cubicBezTo>
                    <a:pt x="6" y="83"/>
                    <a:pt x="5" y="81"/>
                    <a:pt x="4" y="81"/>
                  </a:cubicBezTo>
                  <a:cubicBezTo>
                    <a:pt x="2" y="78"/>
                    <a:pt x="1" y="75"/>
                    <a:pt x="0" y="72"/>
                  </a:cubicBezTo>
                  <a:cubicBezTo>
                    <a:pt x="1" y="66"/>
                    <a:pt x="4" y="60"/>
                    <a:pt x="4" y="56"/>
                  </a:cubicBezTo>
                  <a:cubicBezTo>
                    <a:pt x="5" y="56"/>
                    <a:pt x="6" y="55"/>
                    <a:pt x="7" y="54"/>
                  </a:cubicBezTo>
                  <a:cubicBezTo>
                    <a:pt x="8" y="46"/>
                    <a:pt x="8" y="40"/>
                    <a:pt x="7" y="34"/>
                  </a:cubicBezTo>
                  <a:cubicBezTo>
                    <a:pt x="5" y="30"/>
                    <a:pt x="4" y="28"/>
                    <a:pt x="4" y="24"/>
                  </a:cubicBezTo>
                  <a:cubicBezTo>
                    <a:pt x="3" y="20"/>
                    <a:pt x="4" y="18"/>
                    <a:pt x="5" y="14"/>
                  </a:cubicBezTo>
                  <a:cubicBezTo>
                    <a:pt x="7" y="8"/>
                    <a:pt x="12" y="6"/>
                    <a:pt x="16" y="3"/>
                  </a:cubicBezTo>
                  <a:cubicBezTo>
                    <a:pt x="18" y="3"/>
                    <a:pt x="21" y="0"/>
                    <a:pt x="23" y="1"/>
                  </a:cubicBezTo>
                  <a:cubicBezTo>
                    <a:pt x="24" y="1"/>
                    <a:pt x="24" y="1"/>
                    <a:pt x="25" y="1"/>
                  </a:cubicBezTo>
                  <a:cubicBezTo>
                    <a:pt x="28" y="0"/>
                    <a:pt x="35" y="0"/>
                    <a:pt x="39" y="3"/>
                  </a:cubicBezTo>
                  <a:cubicBezTo>
                    <a:pt x="46" y="8"/>
                    <a:pt x="51" y="15"/>
                    <a:pt x="51" y="23"/>
                  </a:cubicBezTo>
                  <a:cubicBezTo>
                    <a:pt x="53" y="32"/>
                    <a:pt x="43" y="44"/>
                    <a:pt x="35" y="46"/>
                  </a:cubicBezTo>
                  <a:cubicBezTo>
                    <a:pt x="32" y="50"/>
                    <a:pt x="30" y="54"/>
                    <a:pt x="27" y="58"/>
                  </a:cubicBezTo>
                  <a:close/>
                  <a:moveTo>
                    <a:pt x="31" y="47"/>
                  </a:moveTo>
                  <a:cubicBezTo>
                    <a:pt x="38" y="41"/>
                    <a:pt x="47" y="38"/>
                    <a:pt x="49" y="26"/>
                  </a:cubicBezTo>
                  <a:cubicBezTo>
                    <a:pt x="49" y="25"/>
                    <a:pt x="49" y="25"/>
                    <a:pt x="49" y="24"/>
                  </a:cubicBezTo>
                  <a:cubicBezTo>
                    <a:pt x="49" y="22"/>
                    <a:pt x="49" y="21"/>
                    <a:pt x="49" y="19"/>
                  </a:cubicBezTo>
                  <a:cubicBezTo>
                    <a:pt x="48" y="19"/>
                    <a:pt x="49" y="18"/>
                    <a:pt x="49" y="17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47" y="15"/>
                    <a:pt x="48" y="15"/>
                    <a:pt x="48" y="15"/>
                  </a:cubicBezTo>
                  <a:cubicBezTo>
                    <a:pt x="47" y="11"/>
                    <a:pt x="39" y="4"/>
                    <a:pt x="34" y="3"/>
                  </a:cubicBezTo>
                  <a:cubicBezTo>
                    <a:pt x="33" y="2"/>
                    <a:pt x="31" y="2"/>
                    <a:pt x="29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6" y="2"/>
                    <a:pt x="27" y="2"/>
                    <a:pt x="26" y="2"/>
                  </a:cubicBezTo>
                  <a:cubicBezTo>
                    <a:pt x="22" y="3"/>
                    <a:pt x="18" y="4"/>
                    <a:pt x="14" y="6"/>
                  </a:cubicBezTo>
                  <a:cubicBezTo>
                    <a:pt x="13" y="7"/>
                    <a:pt x="10" y="10"/>
                    <a:pt x="10" y="11"/>
                  </a:cubicBezTo>
                  <a:cubicBezTo>
                    <a:pt x="8" y="12"/>
                    <a:pt x="9" y="14"/>
                    <a:pt x="8" y="16"/>
                  </a:cubicBezTo>
                  <a:cubicBezTo>
                    <a:pt x="8" y="17"/>
                    <a:pt x="7" y="17"/>
                    <a:pt x="6" y="18"/>
                  </a:cubicBezTo>
                  <a:cubicBezTo>
                    <a:pt x="6" y="20"/>
                    <a:pt x="6" y="25"/>
                    <a:pt x="6" y="26"/>
                  </a:cubicBezTo>
                  <a:cubicBezTo>
                    <a:pt x="7" y="28"/>
                    <a:pt x="8" y="29"/>
                    <a:pt x="8" y="30"/>
                  </a:cubicBezTo>
                  <a:cubicBezTo>
                    <a:pt x="9" y="33"/>
                    <a:pt x="10" y="37"/>
                    <a:pt x="11" y="40"/>
                  </a:cubicBezTo>
                  <a:cubicBezTo>
                    <a:pt x="11" y="43"/>
                    <a:pt x="10" y="46"/>
                    <a:pt x="11" y="49"/>
                  </a:cubicBezTo>
                  <a:cubicBezTo>
                    <a:pt x="9" y="50"/>
                    <a:pt x="10" y="53"/>
                    <a:pt x="9" y="54"/>
                  </a:cubicBezTo>
                  <a:cubicBezTo>
                    <a:pt x="11" y="55"/>
                    <a:pt x="12" y="56"/>
                    <a:pt x="15" y="57"/>
                  </a:cubicBezTo>
                  <a:cubicBezTo>
                    <a:pt x="17" y="49"/>
                    <a:pt x="17" y="42"/>
                    <a:pt x="18" y="34"/>
                  </a:cubicBezTo>
                  <a:cubicBezTo>
                    <a:pt x="18" y="30"/>
                    <a:pt x="17" y="26"/>
                    <a:pt x="16" y="22"/>
                  </a:cubicBezTo>
                  <a:cubicBezTo>
                    <a:pt x="17" y="22"/>
                    <a:pt x="18" y="21"/>
                    <a:pt x="19" y="20"/>
                  </a:cubicBezTo>
                  <a:cubicBezTo>
                    <a:pt x="23" y="21"/>
                    <a:pt x="21" y="23"/>
                    <a:pt x="22" y="25"/>
                  </a:cubicBezTo>
                  <a:cubicBezTo>
                    <a:pt x="24" y="25"/>
                    <a:pt x="25" y="23"/>
                    <a:pt x="27" y="24"/>
                  </a:cubicBezTo>
                  <a:cubicBezTo>
                    <a:pt x="28" y="25"/>
                    <a:pt x="28" y="26"/>
                    <a:pt x="29" y="27"/>
                  </a:cubicBezTo>
                  <a:cubicBezTo>
                    <a:pt x="31" y="26"/>
                    <a:pt x="34" y="24"/>
                    <a:pt x="36" y="27"/>
                  </a:cubicBezTo>
                  <a:cubicBezTo>
                    <a:pt x="29" y="37"/>
                    <a:pt x="21" y="47"/>
                    <a:pt x="21" y="59"/>
                  </a:cubicBezTo>
                  <a:cubicBezTo>
                    <a:pt x="27" y="59"/>
                    <a:pt x="27" y="51"/>
                    <a:pt x="31" y="47"/>
                  </a:cubicBezTo>
                  <a:close/>
                  <a:moveTo>
                    <a:pt x="28" y="30"/>
                  </a:moveTo>
                  <a:cubicBezTo>
                    <a:pt x="26" y="26"/>
                    <a:pt x="23" y="28"/>
                    <a:pt x="21" y="28"/>
                  </a:cubicBezTo>
                  <a:cubicBezTo>
                    <a:pt x="21" y="31"/>
                    <a:pt x="20" y="34"/>
                    <a:pt x="19" y="37"/>
                  </a:cubicBezTo>
                  <a:cubicBezTo>
                    <a:pt x="19" y="38"/>
                    <a:pt x="20" y="40"/>
                    <a:pt x="19" y="42"/>
                  </a:cubicBezTo>
                  <a:cubicBezTo>
                    <a:pt x="19" y="46"/>
                    <a:pt x="18" y="50"/>
                    <a:pt x="17" y="54"/>
                  </a:cubicBezTo>
                  <a:cubicBezTo>
                    <a:pt x="17" y="56"/>
                    <a:pt x="15" y="59"/>
                    <a:pt x="18" y="59"/>
                  </a:cubicBezTo>
                  <a:cubicBezTo>
                    <a:pt x="18" y="57"/>
                    <a:pt x="19" y="55"/>
                    <a:pt x="21" y="53"/>
                  </a:cubicBezTo>
                  <a:cubicBezTo>
                    <a:pt x="21" y="52"/>
                    <a:pt x="21" y="51"/>
                    <a:pt x="21" y="51"/>
                  </a:cubicBezTo>
                  <a:cubicBezTo>
                    <a:pt x="24" y="45"/>
                    <a:pt x="26" y="36"/>
                    <a:pt x="30" y="30"/>
                  </a:cubicBezTo>
                  <a:cubicBezTo>
                    <a:pt x="29" y="29"/>
                    <a:pt x="28" y="30"/>
                    <a:pt x="28" y="30"/>
                  </a:cubicBezTo>
                  <a:close/>
                  <a:moveTo>
                    <a:pt x="22" y="64"/>
                  </a:moveTo>
                  <a:cubicBezTo>
                    <a:pt x="19" y="68"/>
                    <a:pt x="16" y="70"/>
                    <a:pt x="13" y="73"/>
                  </a:cubicBezTo>
                  <a:cubicBezTo>
                    <a:pt x="12" y="73"/>
                    <a:pt x="12" y="74"/>
                    <a:pt x="11" y="73"/>
                  </a:cubicBezTo>
                  <a:cubicBezTo>
                    <a:pt x="11" y="76"/>
                    <a:pt x="7" y="76"/>
                    <a:pt x="6" y="80"/>
                  </a:cubicBezTo>
                  <a:cubicBezTo>
                    <a:pt x="8" y="81"/>
                    <a:pt x="10" y="79"/>
                    <a:pt x="11" y="77"/>
                  </a:cubicBezTo>
                  <a:cubicBezTo>
                    <a:pt x="13" y="75"/>
                    <a:pt x="15" y="72"/>
                    <a:pt x="17" y="70"/>
                  </a:cubicBezTo>
                  <a:cubicBezTo>
                    <a:pt x="19" y="69"/>
                    <a:pt x="21" y="67"/>
                    <a:pt x="23" y="65"/>
                  </a:cubicBezTo>
                  <a:cubicBezTo>
                    <a:pt x="24" y="65"/>
                    <a:pt x="25" y="65"/>
                    <a:pt x="25" y="64"/>
                  </a:cubicBezTo>
                  <a:cubicBezTo>
                    <a:pt x="25" y="64"/>
                    <a:pt x="25" y="63"/>
                    <a:pt x="25" y="63"/>
                  </a:cubicBezTo>
                  <a:cubicBezTo>
                    <a:pt x="24" y="64"/>
                    <a:pt x="23" y="65"/>
                    <a:pt x="22" y="64"/>
                  </a:cubicBezTo>
                  <a:close/>
                  <a:moveTo>
                    <a:pt x="8" y="58"/>
                  </a:moveTo>
                  <a:cubicBezTo>
                    <a:pt x="7" y="59"/>
                    <a:pt x="8" y="59"/>
                    <a:pt x="7" y="60"/>
                  </a:cubicBezTo>
                  <a:cubicBezTo>
                    <a:pt x="8" y="61"/>
                    <a:pt x="9" y="60"/>
                    <a:pt x="9" y="61"/>
                  </a:cubicBezTo>
                  <a:cubicBezTo>
                    <a:pt x="6" y="63"/>
                    <a:pt x="4" y="65"/>
                    <a:pt x="3" y="68"/>
                  </a:cubicBezTo>
                  <a:cubicBezTo>
                    <a:pt x="7" y="67"/>
                    <a:pt x="10" y="64"/>
                    <a:pt x="13" y="61"/>
                  </a:cubicBezTo>
                  <a:cubicBezTo>
                    <a:pt x="12" y="59"/>
                    <a:pt x="11" y="60"/>
                    <a:pt x="10" y="60"/>
                  </a:cubicBezTo>
                  <a:cubicBezTo>
                    <a:pt x="10" y="60"/>
                    <a:pt x="10" y="59"/>
                    <a:pt x="10" y="59"/>
                  </a:cubicBezTo>
                  <a:cubicBezTo>
                    <a:pt x="9" y="58"/>
                    <a:pt x="9" y="58"/>
                    <a:pt x="8" y="58"/>
                  </a:cubicBezTo>
                  <a:close/>
                  <a:moveTo>
                    <a:pt x="16" y="62"/>
                  </a:moveTo>
                  <a:cubicBezTo>
                    <a:pt x="12" y="65"/>
                    <a:pt x="9" y="67"/>
                    <a:pt x="6" y="69"/>
                  </a:cubicBezTo>
                  <a:cubicBezTo>
                    <a:pt x="5" y="72"/>
                    <a:pt x="1" y="73"/>
                    <a:pt x="4" y="74"/>
                  </a:cubicBezTo>
                  <a:cubicBezTo>
                    <a:pt x="8" y="70"/>
                    <a:pt x="14" y="67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lose/>
                  <a:moveTo>
                    <a:pt x="5" y="77"/>
                  </a:moveTo>
                  <a:cubicBezTo>
                    <a:pt x="10" y="74"/>
                    <a:pt x="15" y="69"/>
                    <a:pt x="19" y="64"/>
                  </a:cubicBezTo>
                  <a:cubicBezTo>
                    <a:pt x="14" y="68"/>
                    <a:pt x="9" y="72"/>
                    <a:pt x="5" y="77"/>
                  </a:cubicBezTo>
                  <a:close/>
                  <a:moveTo>
                    <a:pt x="12" y="78"/>
                  </a:moveTo>
                  <a:cubicBezTo>
                    <a:pt x="12" y="79"/>
                    <a:pt x="11" y="80"/>
                    <a:pt x="10" y="81"/>
                  </a:cubicBezTo>
                  <a:cubicBezTo>
                    <a:pt x="13" y="82"/>
                    <a:pt x="13" y="80"/>
                    <a:pt x="14" y="79"/>
                  </a:cubicBezTo>
                  <a:cubicBezTo>
                    <a:pt x="17" y="75"/>
                    <a:pt x="23" y="72"/>
                    <a:pt x="23" y="68"/>
                  </a:cubicBezTo>
                  <a:cubicBezTo>
                    <a:pt x="19" y="70"/>
                    <a:pt x="16" y="76"/>
                    <a:pt x="12" y="78"/>
                  </a:cubicBezTo>
                  <a:close/>
                  <a:moveTo>
                    <a:pt x="15" y="82"/>
                  </a:moveTo>
                  <a:cubicBezTo>
                    <a:pt x="16" y="80"/>
                    <a:pt x="21" y="78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9" y="78"/>
                    <a:pt x="14" y="79"/>
                    <a:pt x="15" y="8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6" name="Freeform 60"/>
            <p:cNvSpPr>
              <a:spLocks/>
            </p:cNvSpPr>
            <p:nvPr/>
          </p:nvSpPr>
          <p:spPr bwMode="auto">
            <a:xfrm>
              <a:off x="4441" y="1828"/>
              <a:ext cx="69" cy="51"/>
            </a:xfrm>
            <a:custGeom>
              <a:avLst/>
              <a:gdLst>
                <a:gd name="T0" fmla="*/ 12 w 12"/>
                <a:gd name="T1" fmla="*/ 5 h 9"/>
                <a:gd name="T2" fmla="*/ 1 w 12"/>
                <a:gd name="T3" fmla="*/ 5 h 9"/>
                <a:gd name="T4" fmla="*/ 0 w 12"/>
                <a:gd name="T5" fmla="*/ 4 h 9"/>
                <a:gd name="T6" fmla="*/ 12 w 12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12" y="5"/>
                  </a:moveTo>
                  <a:cubicBezTo>
                    <a:pt x="10" y="9"/>
                    <a:pt x="4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2" y="0"/>
                    <a:pt x="7" y="3"/>
                    <a:pt x="12" y="5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12" name="文本框 106"/>
          <p:cNvSpPr txBox="1"/>
          <p:nvPr/>
        </p:nvSpPr>
        <p:spPr>
          <a:xfrm>
            <a:off x="5390516" y="2598433"/>
            <a:ext cx="3844059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首先使用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DTW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算法，获取所有样本点之间的匹配关系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7"/>
          <p:cNvSpPr txBox="1"/>
          <p:nvPr/>
        </p:nvSpPr>
        <p:spPr>
          <a:xfrm>
            <a:off x="5362148" y="3413341"/>
            <a:ext cx="384405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使用基于上下界的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算法，以相邻样本点的对应点为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算法上下界，按照时间顺序依次更新刚才获得的对应点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08"/>
          <p:cNvSpPr txBox="1"/>
          <p:nvPr/>
        </p:nvSpPr>
        <p:spPr>
          <a:xfrm>
            <a:off x="5368582" y="4216521"/>
            <a:ext cx="384405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若更新后的对应点时间戳后移，则需要使用该对应点作为新的上界，更新前一个样本点的对应点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09"/>
          <p:cNvSpPr txBox="1"/>
          <p:nvPr/>
        </p:nvSpPr>
        <p:spPr>
          <a:xfrm>
            <a:off x="5376546" y="2305070"/>
            <a:ext cx="226250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获取</a:t>
            </a:r>
            <a:r>
              <a:rPr lang="en-US" altLang="zh-CN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</a:t>
            </a: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</a:p>
        </p:txBody>
      </p:sp>
      <p:sp>
        <p:nvSpPr>
          <p:cNvPr id="16" name="文本框 110"/>
          <p:cNvSpPr txBox="1"/>
          <p:nvPr/>
        </p:nvSpPr>
        <p:spPr>
          <a:xfrm>
            <a:off x="5368582" y="3173411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BDS</a:t>
            </a: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算法更新对应点</a:t>
            </a:r>
            <a:endParaRPr lang="zh-CN" altLang="en-US" sz="12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7" name="文本框 111"/>
          <p:cNvSpPr txBox="1"/>
          <p:nvPr/>
        </p:nvSpPr>
        <p:spPr>
          <a:xfrm>
            <a:off x="5362149" y="3965048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前向</a:t>
            </a: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更新</a:t>
            </a:r>
            <a:endParaRPr lang="zh-CN" altLang="en-US" sz="12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8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endParaRPr lang="en-US" altLang="zh-CN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9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戳后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移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。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需要使用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  <a:endParaRPr lang="zh-CN" altLang="en-US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 smtClean="0">
                <a:sym typeface="微软雅黑" pitchFamily="34" charset="-122"/>
              </a:rPr>
              <a:t>逆向部分</a:t>
            </a:r>
            <a:r>
              <a:rPr lang="zh-CN" altLang="en-US" sz="1400" kern="0" dirty="0">
                <a:sym typeface="微软雅黑" pitchFamily="34" charset="-122"/>
              </a:rPr>
              <a:t>的匹配结果也能保证时序性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endParaRPr lang="en-US" altLang="zh-CN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7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戳后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移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。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需要使用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  <a:endParaRPr lang="zh-CN" altLang="en-US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 smtClean="0">
                <a:sym typeface="微软雅黑" pitchFamily="34" charset="-122"/>
              </a:rPr>
              <a:t>逆向部分</a:t>
            </a:r>
            <a:r>
              <a:rPr lang="zh-CN" altLang="en-US" sz="1400" kern="0" dirty="0">
                <a:sym typeface="微软雅黑" pitchFamily="34" charset="-122"/>
              </a:rPr>
              <a:t>的匹配结果也能保证时序性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996241"/>
                  </p:ext>
                </p:extLst>
              </p:nvPr>
            </p:nvGraphicFramePr>
            <p:xfrm>
              <a:off x="796244" y="287917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996241"/>
                  </p:ext>
                </p:extLst>
              </p:nvPr>
            </p:nvGraphicFramePr>
            <p:xfrm>
              <a:off x="796244" y="287917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857" t="-8333" r="-63571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5929" t="-8333" r="-530088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7903" t="-8333" r="-383065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8333" r="-6725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8333" r="-2139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487" t="-106557" r="-580531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3158" t="-106557" r="-475439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1200" t="-106557" r="-333600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497" t="-106557" r="-31132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669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114545" r="-67254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114545" r="-2139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283176"/>
                  </p:ext>
                </p:extLst>
              </p:nvPr>
            </p:nvGraphicFramePr>
            <p:xfrm>
              <a:off x="796243" y="2398070"/>
              <a:ext cx="8198283" cy="1915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433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95460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80436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413006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626859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662331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462819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  <a:gridCol w="900801">
                      <a:extLst>
                        <a:ext uri="{9D8B030D-6E8A-4147-A177-3AD203B41FA5}">
                          <a16:colId xmlns:a16="http://schemas.microsoft.com/office/drawing/2014/main" val="290400677"/>
                        </a:ext>
                      </a:extLst>
                    </a:gridCol>
                    <a:gridCol w="681810">
                      <a:extLst>
                        <a:ext uri="{9D8B030D-6E8A-4147-A177-3AD203B41FA5}">
                          <a16:colId xmlns:a16="http://schemas.microsoft.com/office/drawing/2014/main" val="302290481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283176"/>
                  </p:ext>
                </p:extLst>
              </p:nvPr>
            </p:nvGraphicFramePr>
            <p:xfrm>
              <a:off x="796243" y="2398070"/>
              <a:ext cx="8198283" cy="1915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433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95460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80436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413006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626859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662331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462819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  <a:gridCol w="900801">
                      <a:extLst>
                        <a:ext uri="{9D8B030D-6E8A-4147-A177-3AD203B41FA5}">
                          <a16:colId xmlns:a16="http://schemas.microsoft.com/office/drawing/2014/main" val="290400677"/>
                        </a:ext>
                      </a:extLst>
                    </a:gridCol>
                    <a:gridCol w="681810">
                      <a:extLst>
                        <a:ext uri="{9D8B030D-6E8A-4147-A177-3AD203B41FA5}">
                          <a16:colId xmlns:a16="http://schemas.microsoft.com/office/drawing/2014/main" val="30229048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7424" t="-8333" r="-806061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179" t="-8333" r="-694030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86395" t="-8333" r="-532653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060" t="-8333" r="-134431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7568" t="-8333" r="-142703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8077" t="-8333" r="-1538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64179" t="-108333" r="-744030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62222" t="-108333" r="-638519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4932" t="-108333" r="-490411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7828" t="-108333" r="-168165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51339" t="-108333" r="-51786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1183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060" t="-64103" r="-134431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7568" t="-64103" r="-142703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8077" t="-64103" r="-1538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84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t="14976" r="14317" b="14423"/>
          <a:stretch/>
        </p:blipFill>
        <p:spPr>
          <a:xfrm>
            <a:off x="9276541" y="3387434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" name="组合 1"/>
          <p:cNvGrpSpPr/>
          <p:nvPr/>
        </p:nvGrpSpPr>
        <p:grpSpPr>
          <a:xfrm>
            <a:off x="1535261" y="443500"/>
            <a:ext cx="8281976" cy="2369796"/>
            <a:chOff x="367388" y="3444408"/>
            <a:chExt cx="8281976" cy="2369796"/>
          </a:xfrm>
        </p:grpSpPr>
        <p:pic>
          <p:nvPicPr>
            <p:cNvPr id="3" name="图片 2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883" y="3444410"/>
              <a:ext cx="2699440" cy="23697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图片 3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323" y="3444411"/>
              <a:ext cx="2853041" cy="23697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388" y="3444408"/>
              <a:ext cx="2729496" cy="23697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7" name="图片 6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13407" r="8677" b="8945"/>
          <a:stretch/>
        </p:blipFill>
        <p:spPr>
          <a:xfrm>
            <a:off x="8267296" y="3320759"/>
            <a:ext cx="120015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" t="13407" r="6008" b="15865"/>
          <a:stretch/>
        </p:blipFill>
        <p:spPr>
          <a:xfrm>
            <a:off x="7257241" y="3209033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" t="13881" r="4129" b="14875"/>
          <a:stretch/>
        </p:blipFill>
        <p:spPr>
          <a:xfrm>
            <a:off x="5237942" y="4349459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" t="13407" r="3711" b="12790"/>
          <a:stretch/>
        </p:blipFill>
        <p:spPr>
          <a:xfrm>
            <a:off x="5237942" y="3209033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040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122" y="1126109"/>
            <a:ext cx="8244978" cy="3502911"/>
            <a:chOff x="456122" y="1126109"/>
            <a:chExt cx="8244978" cy="350291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22" y="1428032"/>
              <a:ext cx="3458234" cy="3036498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1621366" y="2211609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868111" y="2815474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57260" y="4037258"/>
              <a:ext cx="28559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DTW-BDS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9" y="1126109"/>
              <a:ext cx="2001461" cy="162143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639" y="1238250"/>
              <a:ext cx="2001461" cy="162143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8" y="3007583"/>
              <a:ext cx="2001461" cy="1621437"/>
            </a:xfrm>
            <a:prstGeom prst="rect">
              <a:avLst/>
            </a:prstGeom>
          </p:spPr>
        </p:pic>
        <p:cxnSp>
          <p:nvCxnSpPr>
            <p:cNvPr id="10" name="直接箭头连接符 9"/>
            <p:cNvCxnSpPr>
              <a:endCxn id="7" idx="1"/>
            </p:cNvCxnSpPr>
            <p:nvPr/>
          </p:nvCxnSpPr>
          <p:spPr>
            <a:xfrm flipV="1">
              <a:off x="1938494" y="1936828"/>
              <a:ext cx="2354375" cy="431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6"/>
              <a:endCxn id="9" idx="1"/>
            </p:cNvCxnSpPr>
            <p:nvPr/>
          </p:nvCxnSpPr>
          <p:spPr>
            <a:xfrm>
              <a:off x="2185239" y="3016063"/>
              <a:ext cx="2107629" cy="802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utoShape 31"/>
            <p:cNvSpPr>
              <a:spLocks noChangeArrowheads="1"/>
            </p:cNvSpPr>
            <p:nvPr/>
          </p:nvSpPr>
          <p:spPr bwMode="auto">
            <a:xfrm>
              <a:off x="6699639" y="3599632"/>
              <a:ext cx="1521335" cy="704949"/>
            </a:xfrm>
            <a:prstGeom prst="wedgeRoundRectCallout">
              <a:avLst>
                <a:gd name="adj1" fmla="val -72826"/>
                <a:gd name="adj2" fmla="val -5527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对应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轨迹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段的</a:t>
              </a:r>
              <a:endPara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三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种情况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16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740323" y="1206384"/>
            <a:ext cx="7491793" cy="1946375"/>
            <a:chOff x="315197" y="1206384"/>
            <a:chExt cx="7491793" cy="1946375"/>
          </a:xfrm>
        </p:grpSpPr>
        <p:sp>
          <p:nvSpPr>
            <p:cNvPr id="35" name="文本框 34"/>
            <p:cNvSpPr txBox="1"/>
            <p:nvPr/>
          </p:nvSpPr>
          <p:spPr>
            <a:xfrm>
              <a:off x="2018581" y="121192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轨迹段间距离计算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  <a:endPara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2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矩形 36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351253" y="2104077"/>
              <a:ext cx="1455737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对应轨迹段间的距离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肘形连接符 39"/>
            <p:cNvCxnSpPr>
              <a:stCxn id="36" idx="3"/>
              <a:endCxn id="38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44" idx="3"/>
              <a:endCxn id="39" idx="1"/>
            </p:cNvCxnSpPr>
            <p:nvPr/>
          </p:nvCxnSpPr>
          <p:spPr>
            <a:xfrm>
              <a:off x="5781438" y="1867579"/>
              <a:ext cx="569815" cy="5181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45" idx="3"/>
              <a:endCxn id="39" idx="1"/>
            </p:cNvCxnSpPr>
            <p:nvPr/>
          </p:nvCxnSpPr>
          <p:spPr>
            <a:xfrm flipV="1">
              <a:off x="5781438" y="2385724"/>
              <a:ext cx="569815" cy="3707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计算形状影响因子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>
              <a:stCxn id="37" idx="3"/>
              <a:endCxn id="44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8" idx="3"/>
              <a:endCxn id="45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4"/>
            <p:cNvCxnSpPr>
              <a:stCxn id="36" idx="3"/>
              <a:endCxn id="37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74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97854" y="1106077"/>
            <a:ext cx="185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有效子轨迹查找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9275" y="1100533"/>
            <a:ext cx="4842687" cy="2495521"/>
          </a:xfrm>
          <a:prstGeom prst="rect">
            <a:avLst/>
          </a:prstGeom>
          <a:noFill/>
          <a:ln w="19050">
            <a:solidFill>
              <a:srgbClr val="33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3300" y="1843378"/>
            <a:ext cx="1485512" cy="696655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的所有对应点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87201" y="1661673"/>
                <a:ext cx="1397590" cy="465138"/>
              </a:xfrm>
              <a:prstGeom prst="rect">
                <a:avLst/>
              </a:prstGeom>
              <a:solidFill>
                <a:srgbClr val="EECF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有效首节点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01" y="1661673"/>
                <a:ext cx="1397590" cy="465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787202" y="2312994"/>
                <a:ext cx="1397589" cy="465137"/>
              </a:xfrm>
              <a:prstGeom prst="rect">
                <a:avLst/>
              </a:prstGeom>
              <a:solidFill>
                <a:srgbClr val="EECF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有效尾节点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02" y="2312994"/>
                <a:ext cx="1397589" cy="465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052665" y="1976740"/>
                <a:ext cx="1541145" cy="5632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7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有效子轨迹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1976740"/>
                <a:ext cx="1541145" cy="563293"/>
              </a:xfrm>
              <a:prstGeom prst="rect">
                <a:avLst/>
              </a:prstGeom>
              <a:blipFill>
                <a:blip r:embed="rId4"/>
                <a:stretch>
                  <a:fillRect t="-5263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肘形连接符 7"/>
          <p:cNvCxnSpPr>
            <a:stCxn id="4" idx="3"/>
            <a:endCxn id="6" idx="1"/>
          </p:cNvCxnSpPr>
          <p:nvPr/>
        </p:nvCxnSpPr>
        <p:spPr>
          <a:xfrm>
            <a:off x="1988812" y="2191706"/>
            <a:ext cx="798390" cy="3538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4"/>
          <p:cNvCxnSpPr>
            <a:stCxn id="4" idx="3"/>
            <a:endCxn id="5" idx="1"/>
          </p:cNvCxnSpPr>
          <p:nvPr/>
        </p:nvCxnSpPr>
        <p:spPr>
          <a:xfrm flipV="1">
            <a:off x="1988812" y="1894242"/>
            <a:ext cx="798389" cy="2974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4"/>
          <p:cNvCxnSpPr>
            <a:stCxn id="5" idx="3"/>
            <a:endCxn id="36" idx="1"/>
          </p:cNvCxnSpPr>
          <p:nvPr/>
        </p:nvCxnSpPr>
        <p:spPr>
          <a:xfrm>
            <a:off x="4184791" y="1894242"/>
            <a:ext cx="579877" cy="3641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44"/>
          <p:cNvCxnSpPr>
            <a:stCxn id="6" idx="3"/>
            <a:endCxn id="36" idx="1"/>
          </p:cNvCxnSpPr>
          <p:nvPr/>
        </p:nvCxnSpPr>
        <p:spPr>
          <a:xfrm flipV="1">
            <a:off x="4184791" y="2258387"/>
            <a:ext cx="579877" cy="2871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4764668" y="1915135"/>
            <a:ext cx="1708120" cy="686504"/>
            <a:chOff x="4712330" y="1963502"/>
            <a:chExt cx="1708120" cy="686504"/>
          </a:xfrm>
        </p:grpSpPr>
        <p:sp>
          <p:nvSpPr>
            <p:cNvPr id="36" name="流程图: 决策 35"/>
            <p:cNvSpPr/>
            <p:nvPr/>
          </p:nvSpPr>
          <p:spPr>
            <a:xfrm>
              <a:off x="4712330" y="1963502"/>
              <a:ext cx="1708120" cy="686504"/>
            </a:xfrm>
            <a:prstGeom prst="flowChartDecision">
              <a:avLst/>
            </a:prstGeom>
            <a:solidFill>
              <a:srgbClr val="EECFB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4959493" y="2122088"/>
                  <a:ext cx="12137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/>
                    <a:t>L-rate&gt;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altLang="zh-CN" dirty="0"/>
                    <a:t>?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493" y="2122088"/>
                  <a:ext cx="121379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020" t="-8197" r="-402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直接箭头连接符 44"/>
          <p:cNvCxnSpPr>
            <a:stCxn id="36" idx="3"/>
            <a:endCxn id="7" idx="1"/>
          </p:cNvCxnSpPr>
          <p:nvPr/>
        </p:nvCxnSpPr>
        <p:spPr>
          <a:xfrm>
            <a:off x="6472788" y="2258387"/>
            <a:ext cx="579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44"/>
          <p:cNvCxnSpPr>
            <a:stCxn id="36" idx="2"/>
            <a:endCxn id="55" idx="3"/>
          </p:cNvCxnSpPr>
          <p:nvPr/>
        </p:nvCxnSpPr>
        <p:spPr>
          <a:xfrm rot="5400000">
            <a:off x="4592815" y="2193616"/>
            <a:ext cx="617890" cy="14339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787201" y="2986960"/>
            <a:ext cx="1397590" cy="465138"/>
          </a:xfrm>
          <a:prstGeom prst="rect">
            <a:avLst/>
          </a:prstGeom>
          <a:solidFill>
            <a:srgbClr val="EECF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扩张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44"/>
          <p:cNvCxnSpPr>
            <a:stCxn id="55" idx="1"/>
          </p:cNvCxnSpPr>
          <p:nvPr/>
        </p:nvCxnSpPr>
        <p:spPr>
          <a:xfrm rot="10800000">
            <a:off x="2197855" y="2191707"/>
            <a:ext cx="589347" cy="10278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457699" y="19421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132698" y="265771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47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DTW-BDS</a:t>
            </a: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对应点匹配算法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有效子轨迹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7035141" y="1274926"/>
            <a:ext cx="2333625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对应点匹配结果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长度比率的限制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1759341" y="2610014"/>
            <a:ext cx="1376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断点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稻壳儿小白白(http://dwz.cn/Wu2UP)"/>
              <p:cNvSpPr txBox="1">
                <a:spLocks noChangeArrowheads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lvl="0" algn="r">
                  <a:spcBef>
                    <a:spcPct val="20000"/>
                  </a:spcBef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确定断点阈值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0" algn="r">
                  <a:spcBef>
                    <a:spcPct val="20000"/>
                  </a:spcBef>
                  <a:defRPr/>
                </a:pPr>
                <a:r>
                  <a:rPr lang="zh-CN" altLang="en-US" sz="1200" kern="0" dirty="0" smtClean="0">
                    <a:solidFill>
                      <a:srgbClr val="445469"/>
                    </a:solidFill>
                    <a:sym typeface="Arial" panose="020B0604020202020204" pitchFamily="34" charset="0"/>
                  </a:rPr>
                  <a:t>寻找断点对应点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稻壳儿小白白(http://dwz.cn/Wu2UP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blipFill>
                <a:blip r:embed="rId7"/>
                <a:stretch>
                  <a:fillRect r="-5952" b="-182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6138203" y="4086389"/>
            <a:ext cx="1536700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有效子轨迹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时空距离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轨迹形状相似性因子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52326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>
            <a:extLst>
              <a:ext uri="{FF2B5EF4-FFF2-40B4-BE49-F238E27FC236}">
                <a16:creationId xmlns:a16="http://schemas.microsoft.com/office/drawing/2014/main" id="{62435503-47D5-490A-B5E6-48457B4B31FC}"/>
              </a:ext>
            </a:extLst>
          </p:cNvPr>
          <p:cNvSpPr/>
          <p:nvPr/>
        </p:nvSpPr>
        <p:spPr>
          <a:xfrm>
            <a:off x="2451706" y="754216"/>
            <a:ext cx="1286689" cy="609979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轨迹数据库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41363" y="862686"/>
            <a:ext cx="1297092" cy="419694"/>
            <a:chOff x="3427308" y="781108"/>
            <a:chExt cx="1297092" cy="41969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BF24C43-01DC-4733-B0EE-6E3FBD732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7843" y="781108"/>
              <a:ext cx="461009" cy="361978"/>
            </a:xfrm>
            <a:prstGeom prst="rect">
              <a:avLst/>
            </a:prstGeom>
          </p:spPr>
        </p:pic>
        <p:sp>
          <p:nvSpPr>
            <p:cNvPr id="5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427308" y="781108"/>
              <a:ext cx="1297092" cy="41969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查询者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354547-F39B-4432-B8C3-E754FD1FCC3F}"/>
              </a:ext>
            </a:extLst>
          </p:cNvPr>
          <p:cNvCxnSpPr>
            <a:cxnSpLocks/>
          </p:cNvCxnSpPr>
          <p:nvPr/>
        </p:nvCxnSpPr>
        <p:spPr>
          <a:xfrm>
            <a:off x="1776880" y="1915395"/>
            <a:ext cx="9843620" cy="2700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150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 rot="5400000">
            <a:off x="4536457" y="-220172"/>
            <a:ext cx="851110" cy="3740782"/>
          </a:xfrm>
          <a:prstGeom prst="bentConnector3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" idx="3"/>
            <a:endCxn id="38" idx="0"/>
          </p:cNvCxnSpPr>
          <p:nvPr/>
        </p:nvCxnSpPr>
        <p:spPr>
          <a:xfrm flipH="1">
            <a:off x="3091621" y="1364195"/>
            <a:ext cx="3430" cy="711579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14685" y="4923805"/>
            <a:ext cx="3517524" cy="1272574"/>
            <a:chOff x="3311899" y="5470971"/>
            <a:chExt cx="3517524" cy="12725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9" y="5470971"/>
              <a:ext cx="3517524" cy="12725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5662866"/>
              <a:ext cx="1517010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6203205"/>
              <a:ext cx="1497192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投影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495904" y="5952401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形状权值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4" name="直接箭头连接符 16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5238054" y="5855738"/>
              <a:ext cx="257850" cy="289535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6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5218236" y="6145273"/>
              <a:ext cx="277668" cy="250804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8422499" y="4594385"/>
            <a:ext cx="1321248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轨迹段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箭头连接符 135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3" idx="3"/>
            <a:endCxn id="16" idx="1"/>
          </p:cNvCxnSpPr>
          <p:nvPr/>
        </p:nvCxnSpPr>
        <p:spPr>
          <a:xfrm>
            <a:off x="7841262" y="3775785"/>
            <a:ext cx="581237" cy="1011472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3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809275" y="4787257"/>
            <a:ext cx="613224" cy="810850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8540931" y="3857088"/>
            <a:ext cx="1084384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9083123" y="4242832"/>
            <a:ext cx="0" cy="35155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2335483" y="2955239"/>
            <a:ext cx="1512275" cy="51413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DTW-BDS</a:t>
            </a:r>
          </a:p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对应点匹配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3091621" y="2461518"/>
            <a:ext cx="0" cy="493721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1" idx="2"/>
            <a:endCxn id="48" idx="0"/>
          </p:cNvCxnSpPr>
          <p:nvPr/>
        </p:nvCxnSpPr>
        <p:spPr>
          <a:xfrm>
            <a:off x="3091621" y="3469375"/>
            <a:ext cx="1715" cy="64666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2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48" idx="3"/>
            <a:endCxn id="27" idx="1"/>
          </p:cNvCxnSpPr>
          <p:nvPr/>
        </p:nvCxnSpPr>
        <p:spPr>
          <a:xfrm flipV="1">
            <a:off x="3951031" y="3775785"/>
            <a:ext cx="563653" cy="976537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24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48" idx="3"/>
            <a:endCxn id="10" idx="1"/>
          </p:cNvCxnSpPr>
          <p:nvPr/>
        </p:nvCxnSpPr>
        <p:spPr>
          <a:xfrm>
            <a:off x="3951031" y="4752322"/>
            <a:ext cx="563654" cy="807770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514684" y="2820637"/>
            <a:ext cx="3515038" cy="1910296"/>
            <a:chOff x="3311898" y="3367803"/>
            <a:chExt cx="3515038" cy="191029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8" y="3367803"/>
              <a:ext cx="3515038" cy="1910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3" y="4755806"/>
              <a:ext cx="677210" cy="38574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3894" y="3483233"/>
              <a:ext cx="149434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对应点距离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4083058"/>
              <a:ext cx="149719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断点对应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点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30" idx="0"/>
              <a:endCxn id="29" idx="2"/>
            </p:cNvCxnSpPr>
            <p:nvPr/>
          </p:nvCxnSpPr>
          <p:spPr>
            <a:xfrm flipV="1">
              <a:off x="4469640" y="3868977"/>
              <a:ext cx="1425" cy="214081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4580661" y="4755807"/>
              <a:ext cx="637574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权重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527891" y="4130079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时空距离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4" name="直接箭头连接符 107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29" idx="3"/>
              <a:endCxn id="33" idx="1"/>
            </p:cNvCxnSpPr>
            <p:nvPr/>
          </p:nvCxnSpPr>
          <p:spPr>
            <a:xfrm>
              <a:off x="5218235" y="3676105"/>
              <a:ext cx="309656" cy="646846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11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5218235" y="4322951"/>
              <a:ext cx="309656" cy="625728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28" idx="3"/>
              <a:endCxn id="32" idx="1"/>
            </p:cNvCxnSpPr>
            <p:nvPr/>
          </p:nvCxnSpPr>
          <p:spPr>
            <a:xfrm>
              <a:off x="4398253" y="4948679"/>
              <a:ext cx="182408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4059648" y="4468802"/>
              <a:ext cx="0" cy="287004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2335483" y="2075774"/>
            <a:ext cx="1512276" cy="3857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模型构建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535924" y="2696732"/>
            <a:ext cx="1094398" cy="646846"/>
            <a:chOff x="7976578" y="3016741"/>
            <a:chExt cx="1139752" cy="646846"/>
          </a:xfrm>
        </p:grpSpPr>
        <p:sp>
          <p:nvSpPr>
            <p:cNvPr id="40" name="流程图: 决策 39"/>
            <p:cNvSpPr/>
            <p:nvPr/>
          </p:nvSpPr>
          <p:spPr>
            <a:xfrm>
              <a:off x="7976578" y="3016741"/>
              <a:ext cx="1129322" cy="64684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距离</a:t>
                  </a:r>
                  <a:r>
                    <a:rPr lang="en-US" altLang="zh-CN" sz="1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zh-CN" sz="1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?</a:t>
                  </a:r>
                  <a:endPara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3311" t="-7143" r="-2649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9" idx="0"/>
            <a:endCxn id="40" idx="2"/>
          </p:cNvCxnSpPr>
          <p:nvPr/>
        </p:nvCxnSpPr>
        <p:spPr>
          <a:xfrm flipH="1" flipV="1">
            <a:off x="9078116" y="3343578"/>
            <a:ext cx="5007" cy="51351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28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40" idx="0"/>
            <a:endCxn id="5" idx="2"/>
          </p:cNvCxnSpPr>
          <p:nvPr/>
        </p:nvCxnSpPr>
        <p:spPr>
          <a:xfrm rot="16200000" flipV="1">
            <a:off x="7426837" y="1045452"/>
            <a:ext cx="1414352" cy="1888207"/>
          </a:xfrm>
          <a:prstGeom prst="bentConnector3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2235640" y="4116035"/>
            <a:ext cx="1715391" cy="1272574"/>
            <a:chOff x="3565641" y="5470971"/>
            <a:chExt cx="1715391" cy="127257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565641" y="5470971"/>
              <a:ext cx="1715391" cy="12725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5662866"/>
              <a:ext cx="135224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对应点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6203205"/>
              <a:ext cx="135224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对应轨迹段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5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pic>
        <p:nvPicPr>
          <p:cNvPr id="3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9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kern="0" dirty="0">
                <a:sym typeface="Arial" panose="020B0604020202020204" pitchFamily="34" charset="0"/>
              </a:rPr>
              <a:t>对应点匹配</a:t>
            </a:r>
            <a:endParaRPr lang="en-US" altLang="zh-CN" sz="2000" b="1" kern="0" dirty="0">
              <a:sym typeface="Arial" panose="020B0604020202020204" pitchFamily="34" charset="0"/>
            </a:endParaRPr>
          </a:p>
        </p:txBody>
      </p:sp>
      <p:sp>
        <p:nvSpPr>
          <p:cNvPr id="14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获取对应点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获取对应轨迹段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kern="0" dirty="0" smtClean="0">
                <a:sym typeface="Arial" panose="020B0604020202020204" pitchFamily="34" charset="0"/>
              </a:rPr>
              <a:t>时空距离</a:t>
            </a:r>
            <a:endParaRPr lang="en-US" altLang="zh-CN" sz="2000" b="1" kern="0" dirty="0"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7035141" y="1318886"/>
            <a:ext cx="2333625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确定断点权重和阈值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寻找断点的对应点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计算轨迹段时空距离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1547446" y="2610014"/>
            <a:ext cx="1588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形状影响因素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1613539" y="2970914"/>
            <a:ext cx="1538287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olidFill>
                  <a:schemeClr val="tx1"/>
                </a:solidFill>
                <a:sym typeface="Arial" panose="020B0604020202020204" pitchFamily="34" charset="0"/>
              </a:rPr>
              <a:t>余弦距离</a:t>
            </a:r>
            <a:endParaRPr lang="en-US" altLang="zh-CN" sz="1600" kern="0" dirty="0" smtClean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noProof="0" dirty="0" smtClean="0">
                <a:sym typeface="Arial" panose="020B0604020202020204" pitchFamily="34" charset="0"/>
              </a:rPr>
              <a:t>形状相似性</a:t>
            </a:r>
            <a:endParaRPr lang="en-US" altLang="zh-CN" sz="1600" kern="0" noProof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zh-CN" altLang="en-US" sz="16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Arial" panose="020B0604020202020204" pitchFamily="34" charset="0"/>
              </a:rPr>
              <a:t>形状影响权值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稻壳儿小白白(http://dwz.cn/Wu2UP)"/>
          <p:cNvSpPr txBox="1">
            <a:spLocks noChangeArrowheads="1"/>
          </p:cNvSpPr>
          <p:nvPr/>
        </p:nvSpPr>
        <p:spPr bwMode="auto">
          <a:xfrm>
            <a:off x="6138202" y="4121557"/>
            <a:ext cx="2063749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时空</a:t>
            </a:r>
            <a:r>
              <a:rPr lang="zh-CN" altLang="en-US" sz="1600" kern="0" dirty="0" smtClean="0">
                <a:sym typeface="Arial" panose="020B0604020202020204" pitchFamily="34" charset="0"/>
              </a:rPr>
              <a:t>距离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形状影响权值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所有对应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682443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959831"/>
            <a:ext cx="8062998" cy="4554336"/>
            <a:chOff x="114300" y="1959831"/>
            <a:chExt cx="8062998" cy="4554336"/>
          </a:xfrm>
        </p:grpSpPr>
        <p:sp>
          <p:nvSpPr>
            <p:cNvPr id="3" name="矩形 2"/>
            <p:cNvSpPr/>
            <p:nvPr/>
          </p:nvSpPr>
          <p:spPr>
            <a:xfrm>
              <a:off x="1161730" y="6144835"/>
              <a:ext cx="7015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轨迹距离计算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51" y="2635832"/>
              <a:ext cx="7267747" cy="3663939"/>
            </a:xfrm>
            <a:prstGeom prst="rect">
              <a:avLst/>
            </a:prstGeom>
          </p:spPr>
        </p:pic>
        <p:sp>
          <p:nvSpPr>
            <p:cNvPr id="5" name="AutoShape 31"/>
            <p:cNvSpPr>
              <a:spLocks noChangeArrowheads="1"/>
            </p:cNvSpPr>
            <p:nvPr/>
          </p:nvSpPr>
          <p:spPr bwMode="auto">
            <a:xfrm>
              <a:off x="114300" y="2763854"/>
              <a:ext cx="1730473" cy="627461"/>
            </a:xfrm>
            <a:prstGeom prst="wedgeRoundRectCallout">
              <a:avLst>
                <a:gd name="adj1" fmla="val 62380"/>
                <a:gd name="adj2" fmla="val -28726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样本点更好地对齐，保持时序性</a:t>
              </a:r>
              <a:endParaRPr lang="zh-CN" altLang="en-US" sz="1600" dirty="0"/>
            </a:p>
          </p:txBody>
        </p:sp>
        <p:sp>
          <p:nvSpPr>
            <p:cNvPr id="6" name="AutoShape 31"/>
            <p:cNvSpPr>
              <a:spLocks noChangeArrowheads="1"/>
            </p:cNvSpPr>
            <p:nvPr/>
          </p:nvSpPr>
          <p:spPr bwMode="auto">
            <a:xfrm>
              <a:off x="5906499" y="1959831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发现长轨迹中与查询轨迹相似的部分</a:t>
              </a:r>
              <a:endParaRPr lang="zh-CN" altLang="en-US" sz="1600" dirty="0"/>
            </a:p>
          </p:txBody>
        </p:sp>
        <p:sp>
          <p:nvSpPr>
            <p:cNvPr id="7" name="AutoShape 31"/>
            <p:cNvSpPr>
              <a:spLocks noChangeArrowheads="1"/>
            </p:cNvSpPr>
            <p:nvPr/>
          </p:nvSpPr>
          <p:spPr bwMode="auto">
            <a:xfrm>
              <a:off x="163646" y="4838759"/>
              <a:ext cx="1491809" cy="645384"/>
            </a:xfrm>
            <a:prstGeom prst="wedgeRoundRectCallout">
              <a:avLst>
                <a:gd name="adj1" fmla="val 50967"/>
                <a:gd name="adj2" fmla="val -92237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包含更多轨迹段的信息</a:t>
              </a:r>
              <a:endParaRPr lang="zh-CN" altLang="en-US" sz="1600" dirty="0"/>
            </a:p>
          </p:txBody>
        </p:sp>
        <p:sp>
          <p:nvSpPr>
            <p:cNvPr id="8" name="AutoShape 31"/>
            <p:cNvSpPr>
              <a:spLocks noChangeArrowheads="1"/>
            </p:cNvSpPr>
            <p:nvPr/>
          </p:nvSpPr>
          <p:spPr bwMode="auto">
            <a:xfrm>
              <a:off x="5271300" y="3762955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描述轨迹段时间、空间、形状的相似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8502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28639"/>
              </p:ext>
            </p:extLst>
          </p:nvPr>
        </p:nvGraphicFramePr>
        <p:xfrm>
          <a:off x="1687903" y="1547294"/>
          <a:ext cx="539438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785">
                  <a:extLst>
                    <a:ext uri="{9D8B030D-6E8A-4147-A177-3AD203B41FA5}">
                      <a16:colId xmlns:a16="http://schemas.microsoft.com/office/drawing/2014/main" val="2408240632"/>
                    </a:ext>
                  </a:extLst>
                </a:gridCol>
                <a:gridCol w="4063599">
                  <a:extLst>
                    <a:ext uri="{9D8B030D-6E8A-4147-A177-3AD203B41FA5}">
                      <a16:colId xmlns:a16="http://schemas.microsoft.com/office/drawing/2014/main" val="3218723755"/>
                    </a:ext>
                  </a:extLst>
                </a:gridCol>
              </a:tblGrid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类别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443474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CPU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it-IT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Intel (R) Core(TM) i7-6700 3.40 GHz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831494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硬盘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8.00 GB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498649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内存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72705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操作系统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Microsoft Windows 7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(64</a:t>
                      </a: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21267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IDE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JetBrains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PyCharm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19989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编程语言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python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652767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相关开发包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numpy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matplotlib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mpl_toolkits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8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1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文本框 361"/>
          <p:cNvSpPr txBox="1"/>
          <p:nvPr/>
        </p:nvSpPr>
        <p:spPr>
          <a:xfrm>
            <a:off x="8336951" y="287953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62435503-47D5-490A-B5E6-48457B4B31FC}"/>
              </a:ext>
            </a:extLst>
          </p:cNvPr>
          <p:cNvSpPr/>
          <p:nvPr/>
        </p:nvSpPr>
        <p:spPr>
          <a:xfrm>
            <a:off x="1239395" y="697066"/>
            <a:ext cx="1286689" cy="609979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轨迹数据库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91" name="组合 290"/>
          <p:cNvGrpSpPr/>
          <p:nvPr/>
        </p:nvGrpSpPr>
        <p:grpSpPr>
          <a:xfrm>
            <a:off x="5329052" y="929361"/>
            <a:ext cx="1297092" cy="419694"/>
            <a:chOff x="3427308" y="781108"/>
            <a:chExt cx="1297092" cy="41969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BF24C43-01DC-4733-B0EE-6E3FBD732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7843" y="781108"/>
              <a:ext cx="461009" cy="361978"/>
            </a:xfrm>
            <a:prstGeom prst="rect">
              <a:avLst/>
            </a:prstGeom>
          </p:spPr>
        </p:pic>
        <p:sp>
          <p:nvSpPr>
            <p:cNvPr id="4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427308" y="781108"/>
              <a:ext cx="1297092" cy="41969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查询者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6354547-F39B-4432-B8C3-E754FD1FCC3F}"/>
              </a:ext>
            </a:extLst>
          </p:cNvPr>
          <p:cNvCxnSpPr>
            <a:cxnSpLocks/>
          </p:cNvCxnSpPr>
          <p:nvPr/>
        </p:nvCxnSpPr>
        <p:spPr>
          <a:xfrm flipV="1">
            <a:off x="981075" y="1863191"/>
            <a:ext cx="8410575" cy="6929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" idx="2"/>
            <a:endCxn id="246" idx="0"/>
          </p:cNvCxnSpPr>
          <p:nvPr/>
        </p:nvCxnSpPr>
        <p:spPr>
          <a:xfrm rot="5400000">
            <a:off x="4267772" y="907415"/>
            <a:ext cx="968397" cy="1736244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" idx="3"/>
            <a:endCxn id="246" idx="0"/>
          </p:cNvCxnSpPr>
          <p:nvPr/>
        </p:nvCxnSpPr>
        <p:spPr>
          <a:xfrm rot="16200000" flipH="1">
            <a:off x="2406949" y="782836"/>
            <a:ext cx="952691" cy="2001108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2" name="组合 251"/>
          <p:cNvGrpSpPr/>
          <p:nvPr/>
        </p:nvGrpSpPr>
        <p:grpSpPr>
          <a:xfrm>
            <a:off x="3302374" y="4866655"/>
            <a:ext cx="3517524" cy="1272574"/>
            <a:chOff x="3311899" y="5470971"/>
            <a:chExt cx="3517524" cy="1272574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9" y="5470971"/>
              <a:ext cx="3517524" cy="12725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8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5662866"/>
              <a:ext cx="1517010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6203205"/>
              <a:ext cx="1497192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投影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0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495904" y="5952401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形状权值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8" idx="3"/>
              <a:endCxn id="160" idx="1"/>
            </p:cNvCxnSpPr>
            <p:nvPr/>
          </p:nvCxnSpPr>
          <p:spPr>
            <a:xfrm>
              <a:off x="5238054" y="5855738"/>
              <a:ext cx="257850" cy="289535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9" idx="3"/>
              <a:endCxn id="160" idx="1"/>
            </p:cNvCxnSpPr>
            <p:nvPr/>
          </p:nvCxnSpPr>
          <p:spPr>
            <a:xfrm flipV="1">
              <a:off x="5218236" y="6145273"/>
              <a:ext cx="277668" cy="250804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4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7178977" y="4527539"/>
            <a:ext cx="1321248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轨迹段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5" name="直接箭头连接符 135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74" idx="3"/>
            <a:endCxn id="194" idx="1"/>
          </p:cNvCxnSpPr>
          <p:nvPr/>
        </p:nvCxnSpPr>
        <p:spPr>
          <a:xfrm>
            <a:off x="6628951" y="3718635"/>
            <a:ext cx="550026" cy="1001776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箭头连接符 13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60" idx="3"/>
            <a:endCxn id="194" idx="1"/>
          </p:cNvCxnSpPr>
          <p:nvPr/>
        </p:nvCxnSpPr>
        <p:spPr>
          <a:xfrm flipV="1">
            <a:off x="6596964" y="4720411"/>
            <a:ext cx="582013" cy="820546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7297409" y="3790242"/>
            <a:ext cx="1084384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94" idx="0"/>
            <a:endCxn id="203" idx="2"/>
          </p:cNvCxnSpPr>
          <p:nvPr/>
        </p:nvCxnSpPr>
        <p:spPr>
          <a:xfrm flipV="1">
            <a:off x="7839601" y="4175986"/>
            <a:ext cx="0" cy="35155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130093" y="3344761"/>
            <a:ext cx="1512275" cy="51413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DTW-BDS</a:t>
            </a:r>
          </a:p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对应点匹配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46" idx="1"/>
            <a:endCxn id="322" idx="3"/>
          </p:cNvCxnSpPr>
          <p:nvPr/>
        </p:nvCxnSpPr>
        <p:spPr>
          <a:xfrm flipH="1" flipV="1">
            <a:off x="2376422" y="2449642"/>
            <a:ext cx="751288" cy="2966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08" idx="2"/>
            <a:endCxn id="329" idx="0"/>
          </p:cNvCxnSpPr>
          <p:nvPr/>
        </p:nvCxnSpPr>
        <p:spPr>
          <a:xfrm flipH="1">
            <a:off x="1882132" y="3858897"/>
            <a:ext cx="4099" cy="42829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29" idx="3"/>
            <a:endCxn id="168" idx="1"/>
          </p:cNvCxnSpPr>
          <p:nvPr/>
        </p:nvCxnSpPr>
        <p:spPr>
          <a:xfrm flipV="1">
            <a:off x="2382271" y="3718635"/>
            <a:ext cx="920102" cy="1050672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29" idx="3"/>
            <a:endCxn id="157" idx="1"/>
          </p:cNvCxnSpPr>
          <p:nvPr/>
        </p:nvCxnSpPr>
        <p:spPr>
          <a:xfrm>
            <a:off x="2382271" y="4769307"/>
            <a:ext cx="920103" cy="733635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1" name="组合 250"/>
          <p:cNvGrpSpPr/>
          <p:nvPr/>
        </p:nvGrpSpPr>
        <p:grpSpPr>
          <a:xfrm>
            <a:off x="3302373" y="2763487"/>
            <a:ext cx="3515038" cy="1910296"/>
            <a:chOff x="3311898" y="3367803"/>
            <a:chExt cx="3515038" cy="1910296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8" y="3367803"/>
              <a:ext cx="3515038" cy="1910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3" y="4755806"/>
              <a:ext cx="677210" cy="38574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0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3894" y="3483233"/>
              <a:ext cx="149434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对应点距离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4083058"/>
              <a:ext cx="149719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断点对应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点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71" idx="0"/>
              <a:endCxn id="170" idx="2"/>
            </p:cNvCxnSpPr>
            <p:nvPr/>
          </p:nvCxnSpPr>
          <p:spPr>
            <a:xfrm flipV="1">
              <a:off x="4469640" y="3868977"/>
              <a:ext cx="1425" cy="214081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4580661" y="4755807"/>
              <a:ext cx="637574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权重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527891" y="4130079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时空距离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75" name="直接箭头连接符 107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70" idx="3"/>
              <a:endCxn id="174" idx="1"/>
            </p:cNvCxnSpPr>
            <p:nvPr/>
          </p:nvCxnSpPr>
          <p:spPr>
            <a:xfrm>
              <a:off x="5218235" y="3676105"/>
              <a:ext cx="309656" cy="646846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1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73" idx="3"/>
              <a:endCxn id="174" idx="1"/>
            </p:cNvCxnSpPr>
            <p:nvPr/>
          </p:nvCxnSpPr>
          <p:spPr>
            <a:xfrm flipV="1">
              <a:off x="5218235" y="4322951"/>
              <a:ext cx="309656" cy="625728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69" idx="3"/>
              <a:endCxn id="173" idx="1"/>
            </p:cNvCxnSpPr>
            <p:nvPr/>
          </p:nvCxnSpPr>
          <p:spPr>
            <a:xfrm>
              <a:off x="4398253" y="4948679"/>
              <a:ext cx="182408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V="1">
              <a:off x="4059648" y="4468802"/>
              <a:ext cx="0" cy="287004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6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3127710" y="2259736"/>
            <a:ext cx="1512276" cy="3857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模型构建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8" name="组合 277"/>
          <p:cNvGrpSpPr/>
          <p:nvPr/>
        </p:nvGrpSpPr>
        <p:grpSpPr>
          <a:xfrm>
            <a:off x="7297409" y="2839145"/>
            <a:ext cx="1094398" cy="646846"/>
            <a:chOff x="7976578" y="3016741"/>
            <a:chExt cx="1139752" cy="646846"/>
          </a:xfrm>
        </p:grpSpPr>
        <p:sp>
          <p:nvSpPr>
            <p:cNvPr id="276" name="流程图: 决策 275"/>
            <p:cNvSpPr/>
            <p:nvPr/>
          </p:nvSpPr>
          <p:spPr>
            <a:xfrm>
              <a:off x="7976578" y="3016741"/>
              <a:ext cx="1129322" cy="64684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文本框 276"/>
                <p:cNvSpPr txBox="1"/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距离</a:t>
                  </a:r>
                  <a:r>
                    <a:rPr lang="en-US" altLang="zh-CN" sz="1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zh-CN" sz="1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?</a:t>
                  </a:r>
                  <a:endPara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77" name="文本框 2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3974" t="-7273" r="-1987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03" idx="0"/>
            <a:endCxn id="276" idx="2"/>
          </p:cNvCxnSpPr>
          <p:nvPr/>
        </p:nvCxnSpPr>
        <p:spPr>
          <a:xfrm flipV="1">
            <a:off x="7839601" y="3485991"/>
            <a:ext cx="0" cy="304251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76" idx="0"/>
            <a:endCxn id="4" idx="2"/>
          </p:cNvCxnSpPr>
          <p:nvPr/>
        </p:nvCxnSpPr>
        <p:spPr>
          <a:xfrm rot="16200000" flipV="1">
            <a:off x="6163555" y="1163098"/>
            <a:ext cx="1490090" cy="1862003"/>
          </a:xfrm>
          <a:prstGeom prst="bentConnector3">
            <a:avLst>
              <a:gd name="adj1" fmla="val 71734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2" name="图片 321"/>
          <p:cNvPicPr>
            <a:picLocks noChangeAspect="1"/>
          </p:cNvPicPr>
          <p:nvPr/>
        </p:nvPicPr>
        <p:blipFill rotWithShape="1">
          <a:blip r:embed="rId4"/>
          <a:srcRect l="7338" t="11696" r="26982" b="10525"/>
          <a:stretch/>
        </p:blipFill>
        <p:spPr>
          <a:xfrm>
            <a:off x="1409901" y="1973540"/>
            <a:ext cx="966521" cy="9522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22" idx="2"/>
            <a:endCxn id="208" idx="0"/>
          </p:cNvCxnSpPr>
          <p:nvPr/>
        </p:nvCxnSpPr>
        <p:spPr>
          <a:xfrm flipH="1">
            <a:off x="1886231" y="2925743"/>
            <a:ext cx="6931" cy="419018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9" name="图片 3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t="12147" r="15504" b="20814"/>
          <a:stretch/>
        </p:blipFill>
        <p:spPr>
          <a:xfrm>
            <a:off x="1381992" y="4287192"/>
            <a:ext cx="1000279" cy="964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6" name="文本框 355"/>
          <p:cNvSpPr txBox="1"/>
          <p:nvPr/>
        </p:nvSpPr>
        <p:spPr>
          <a:xfrm>
            <a:off x="7331528" y="250315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77" idx="3"/>
          </p:cNvCxnSpPr>
          <p:nvPr/>
        </p:nvCxnSpPr>
        <p:spPr>
          <a:xfrm>
            <a:off x="8391807" y="3191541"/>
            <a:ext cx="504543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8896350" y="2932193"/>
            <a:ext cx="349427" cy="5465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丢弃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4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9571784" y="30248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流程图: 磁盘 60">
            <a:extLst>
              <a:ext uri="{FF2B5EF4-FFF2-40B4-BE49-F238E27FC236}">
                <a16:creationId xmlns:a16="http://schemas.microsoft.com/office/drawing/2014/main" id="{62435503-47D5-490A-B5E6-48457B4B31FC}"/>
              </a:ext>
            </a:extLst>
          </p:cNvPr>
          <p:cNvSpPr/>
          <p:nvPr/>
        </p:nvSpPr>
        <p:spPr>
          <a:xfrm>
            <a:off x="2050489" y="1456335"/>
            <a:ext cx="1286689" cy="609979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轨迹数据库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8366410" y="1495783"/>
            <a:ext cx="1297092" cy="419694"/>
            <a:chOff x="3427308" y="781108"/>
            <a:chExt cx="1297092" cy="419694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BBF24C43-01DC-4733-B0EE-6E3FBD732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7843" y="781108"/>
              <a:ext cx="461009" cy="361978"/>
            </a:xfrm>
            <a:prstGeom prst="rect">
              <a:avLst/>
            </a:prstGeom>
          </p:spPr>
        </p:pic>
        <p:sp>
          <p:nvSpPr>
            <p:cNvPr id="64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427308" y="781108"/>
              <a:ext cx="1297092" cy="41969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查询者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6354547-F39B-4432-B8C3-E754FD1FCC3F}"/>
              </a:ext>
            </a:extLst>
          </p:cNvPr>
          <p:cNvCxnSpPr>
            <a:cxnSpLocks/>
          </p:cNvCxnSpPr>
          <p:nvPr/>
        </p:nvCxnSpPr>
        <p:spPr>
          <a:xfrm flipV="1">
            <a:off x="1143000" y="2355587"/>
            <a:ext cx="9467850" cy="1524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5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61" idx="3"/>
            <a:endCxn id="187" idx="0"/>
          </p:cNvCxnSpPr>
          <p:nvPr/>
        </p:nvCxnSpPr>
        <p:spPr>
          <a:xfrm>
            <a:off x="2693834" y="2066314"/>
            <a:ext cx="1" cy="51136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4508874" y="4712059"/>
            <a:ext cx="3517524" cy="1272574"/>
            <a:chOff x="3311899" y="5470971"/>
            <a:chExt cx="3517524" cy="127257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9" y="5470971"/>
              <a:ext cx="3517524" cy="12725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5662866"/>
              <a:ext cx="1517010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6203205"/>
              <a:ext cx="1497192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投影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495904" y="5952401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形状权值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73" name="直接箭头连接符 16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70" idx="3"/>
              <a:endCxn id="72" idx="1"/>
            </p:cNvCxnSpPr>
            <p:nvPr/>
          </p:nvCxnSpPr>
          <p:spPr>
            <a:xfrm>
              <a:off x="5238054" y="5855738"/>
              <a:ext cx="257850" cy="289535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16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 flipV="1">
              <a:off x="5218236" y="6145273"/>
              <a:ext cx="277668" cy="250804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8333567" y="4630620"/>
            <a:ext cx="1321248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轨迹段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6" name="直接箭头连接符 135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92" idx="3"/>
            <a:endCxn id="75" idx="1"/>
          </p:cNvCxnSpPr>
          <p:nvPr/>
        </p:nvCxnSpPr>
        <p:spPr>
          <a:xfrm>
            <a:off x="7835451" y="3564039"/>
            <a:ext cx="498116" cy="1259453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13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 flipV="1">
            <a:off x="7803464" y="4823492"/>
            <a:ext cx="530103" cy="562869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8451999" y="3893323"/>
            <a:ext cx="1084384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75" idx="0"/>
            <a:endCxn id="78" idx="2"/>
          </p:cNvCxnSpPr>
          <p:nvPr/>
        </p:nvCxnSpPr>
        <p:spPr>
          <a:xfrm flipV="1">
            <a:off x="8994191" y="4279067"/>
            <a:ext cx="0" cy="35155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22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47" idx="3"/>
            <a:endCxn id="86" idx="1"/>
          </p:cNvCxnSpPr>
          <p:nvPr/>
        </p:nvCxnSpPr>
        <p:spPr>
          <a:xfrm flipV="1">
            <a:off x="4125508" y="3564039"/>
            <a:ext cx="383365" cy="1426725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224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47" idx="3"/>
            <a:endCxn id="69" idx="1"/>
          </p:cNvCxnSpPr>
          <p:nvPr/>
        </p:nvCxnSpPr>
        <p:spPr>
          <a:xfrm>
            <a:off x="4125508" y="4990764"/>
            <a:ext cx="383366" cy="357582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4508873" y="2608891"/>
            <a:ext cx="3515038" cy="1910296"/>
            <a:chOff x="3311898" y="3367803"/>
            <a:chExt cx="3515038" cy="1910296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8" y="3367803"/>
              <a:ext cx="3515038" cy="1910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7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3" y="4755806"/>
              <a:ext cx="677210" cy="38574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8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3894" y="3483233"/>
              <a:ext cx="149434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对应点距离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4083058"/>
              <a:ext cx="149719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断点对应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点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4469640" y="3868977"/>
              <a:ext cx="1425" cy="214081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4580661" y="4755807"/>
              <a:ext cx="637574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权重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527891" y="4130079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时空距离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3" name="直接箭头连接符 107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88" idx="3"/>
              <a:endCxn id="92" idx="1"/>
            </p:cNvCxnSpPr>
            <p:nvPr/>
          </p:nvCxnSpPr>
          <p:spPr>
            <a:xfrm>
              <a:off x="5218235" y="3676105"/>
              <a:ext cx="309656" cy="646846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11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91" idx="3"/>
              <a:endCxn id="92" idx="1"/>
            </p:cNvCxnSpPr>
            <p:nvPr/>
          </p:nvCxnSpPr>
          <p:spPr>
            <a:xfrm flipV="1">
              <a:off x="5218235" y="4322951"/>
              <a:ext cx="309656" cy="625728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87" idx="3"/>
              <a:endCxn id="91" idx="1"/>
            </p:cNvCxnSpPr>
            <p:nvPr/>
          </p:nvCxnSpPr>
          <p:spPr>
            <a:xfrm>
              <a:off x="4398253" y="4948679"/>
              <a:ext cx="182408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flipV="1">
              <a:off x="4059648" y="4468802"/>
              <a:ext cx="0" cy="287004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8451999" y="2942226"/>
            <a:ext cx="1094398" cy="646846"/>
            <a:chOff x="7976578" y="3016741"/>
            <a:chExt cx="1139752" cy="646846"/>
          </a:xfrm>
        </p:grpSpPr>
        <p:sp>
          <p:nvSpPr>
            <p:cNvPr id="99" name="流程图: 决策 98"/>
            <p:cNvSpPr/>
            <p:nvPr/>
          </p:nvSpPr>
          <p:spPr>
            <a:xfrm>
              <a:off x="7976578" y="3016741"/>
              <a:ext cx="1129322" cy="64684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/>
                <p:cNvSpPr txBox="1"/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距离</a:t>
                  </a:r>
                  <a:r>
                    <a:rPr lang="en-US" altLang="zh-CN" sz="1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zh-CN" sz="1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?</a:t>
                  </a:r>
                  <a:endPara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00" name="文本框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3311" t="-7273" r="-2649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78" idx="0"/>
            <a:endCxn id="99" idx="2"/>
          </p:cNvCxnSpPr>
          <p:nvPr/>
        </p:nvCxnSpPr>
        <p:spPr>
          <a:xfrm flipV="1">
            <a:off x="8994191" y="3589072"/>
            <a:ext cx="0" cy="304251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28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99" idx="0"/>
            <a:endCxn id="64" idx="2"/>
          </p:cNvCxnSpPr>
          <p:nvPr/>
        </p:nvCxnSpPr>
        <p:spPr>
          <a:xfrm flipV="1">
            <a:off x="8994191" y="1915477"/>
            <a:ext cx="20765" cy="1026749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8588368" y="267261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9546397" y="3294622"/>
            <a:ext cx="504543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0050940" y="3035274"/>
            <a:ext cx="349427" cy="5465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丢弃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340693" y="4135146"/>
            <a:ext cx="1155735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对应点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342700" y="4763872"/>
            <a:ext cx="1155735" cy="5253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基于上下界的</a:t>
            </a:r>
            <a:r>
              <a: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BDS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340693" y="5532194"/>
            <a:ext cx="1157742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前向更新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6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2755714" y="4527905"/>
            <a:ext cx="1249216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对应点匹配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2755714" y="5169955"/>
            <a:ext cx="1249216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对应轨迹段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1918561" y="4520890"/>
            <a:ext cx="2007" cy="242982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</p:cNvCxnSpPr>
          <p:nvPr/>
        </p:nvCxnSpPr>
        <p:spPr>
          <a:xfrm>
            <a:off x="1645129" y="5289212"/>
            <a:ext cx="0" cy="239389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</p:cNvCxnSpPr>
          <p:nvPr/>
        </p:nvCxnSpPr>
        <p:spPr>
          <a:xfrm flipH="1" flipV="1">
            <a:off x="2155666" y="5289213"/>
            <a:ext cx="4022" cy="239388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07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>
            <a:off x="2498435" y="5026542"/>
            <a:ext cx="257279" cy="336285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10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 flipV="1">
            <a:off x="2498435" y="4720777"/>
            <a:ext cx="257279" cy="305765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0AA20F4F-4CDC-41ED-A67D-EEBB5E4C38A0}"/>
              </a:ext>
            </a:extLst>
          </p:cNvPr>
          <p:cNvSpPr/>
          <p:nvPr/>
        </p:nvSpPr>
        <p:spPr>
          <a:xfrm>
            <a:off x="1262162" y="3996894"/>
            <a:ext cx="2863346" cy="198773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4" name="直接箭头连接符 15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63" idx="2"/>
            <a:endCxn id="187" idx="0"/>
          </p:cNvCxnSpPr>
          <p:nvPr/>
        </p:nvCxnSpPr>
        <p:spPr>
          <a:xfrm rot="5400000">
            <a:off x="5315687" y="-764090"/>
            <a:ext cx="719913" cy="5963615"/>
          </a:xfrm>
          <a:prstGeom prst="bentConnector3">
            <a:avLst>
              <a:gd name="adj1" fmla="val 64554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343713" y="3178723"/>
            <a:ext cx="1154722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时间信息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9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2755715" y="2889271"/>
            <a:ext cx="1248616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343712" y="2696543"/>
            <a:ext cx="1154723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空间信息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1" name="直接箭头连接符 107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78" idx="3"/>
            <a:endCxn id="179" idx="1"/>
          </p:cNvCxnSpPr>
          <p:nvPr/>
        </p:nvCxnSpPr>
        <p:spPr>
          <a:xfrm flipV="1">
            <a:off x="2498435" y="3082143"/>
            <a:ext cx="257280" cy="289452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10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80" idx="3"/>
            <a:endCxn id="179" idx="1"/>
          </p:cNvCxnSpPr>
          <p:nvPr/>
        </p:nvCxnSpPr>
        <p:spPr>
          <a:xfrm>
            <a:off x="2498435" y="2889415"/>
            <a:ext cx="257280" cy="192728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0AA20F4F-4CDC-41ED-A67D-EEBB5E4C38A0}"/>
              </a:ext>
            </a:extLst>
          </p:cNvPr>
          <p:cNvSpPr/>
          <p:nvPr/>
        </p:nvSpPr>
        <p:spPr>
          <a:xfrm>
            <a:off x="1262162" y="2577674"/>
            <a:ext cx="2863345" cy="110818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87" idx="2"/>
            <a:endCxn id="147" idx="0"/>
          </p:cNvCxnSpPr>
          <p:nvPr/>
        </p:nvCxnSpPr>
        <p:spPr>
          <a:xfrm>
            <a:off x="2693835" y="3685862"/>
            <a:ext cx="0" cy="311032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8967038" y="42965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累加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3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/>
          <p:cNvGrpSpPr/>
          <p:nvPr/>
        </p:nvGrpSpPr>
        <p:grpSpPr>
          <a:xfrm>
            <a:off x="1447800" y="322387"/>
            <a:ext cx="8105775" cy="2221617"/>
            <a:chOff x="1447800" y="322387"/>
            <a:chExt cx="8105775" cy="2221617"/>
          </a:xfrm>
        </p:grpSpPr>
        <p:sp>
          <p:nvSpPr>
            <p:cNvPr id="3" name="流程图: 磁盘 2">
              <a:extLst>
                <a:ext uri="{FF2B5EF4-FFF2-40B4-BE49-F238E27FC236}">
                  <a16:creationId xmlns:a16="http://schemas.microsoft.com/office/drawing/2014/main" id="{62435503-47D5-490A-B5E6-48457B4B31FC}"/>
                </a:ext>
              </a:extLst>
            </p:cNvPr>
            <p:cNvSpPr/>
            <p:nvPr/>
          </p:nvSpPr>
          <p:spPr>
            <a:xfrm>
              <a:off x="1778434" y="322387"/>
              <a:ext cx="1286689" cy="609979"/>
            </a:xfrm>
            <a:prstGeom prst="flowChartMagneticDisk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轨迹数据库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133090" y="493521"/>
              <a:ext cx="1297092" cy="419694"/>
              <a:chOff x="3427308" y="781108"/>
              <a:chExt cx="1297092" cy="41969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BBF24C43-01DC-4733-B0EE-6E3FBD732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87843" y="781108"/>
                <a:ext cx="461009" cy="361978"/>
              </a:xfrm>
              <a:prstGeom prst="rect">
                <a:avLst/>
              </a:prstGeom>
            </p:spPr>
          </p:pic>
          <p:sp>
            <p:nvSpPr>
              <p:cNvPr id="6" name="矩形: 圆角 43">
                <a:extLst>
                  <a:ext uri="{FF2B5EF4-FFF2-40B4-BE49-F238E27FC236}">
                    <a16:creationId xmlns:a16="http://schemas.microsoft.com/office/drawing/2014/main" id="{36C809AD-54AB-442C-97DC-5BA3174DCB73}"/>
                  </a:ext>
                </a:extLst>
              </p:cNvPr>
              <p:cNvSpPr/>
              <p:nvPr/>
            </p:nvSpPr>
            <p:spPr>
              <a:xfrm>
                <a:off x="3427308" y="781108"/>
                <a:ext cx="1297092" cy="419694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查询者</a:t>
                </a:r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6354547-F39B-4432-B8C3-E754FD1FC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7800" y="1229878"/>
              <a:ext cx="8105775" cy="747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15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3" idx="3"/>
              <a:endCxn id="153" idx="0"/>
            </p:cNvCxnSpPr>
            <p:nvPr/>
          </p:nvCxnSpPr>
          <p:spPr>
            <a:xfrm>
              <a:off x="2421779" y="932366"/>
              <a:ext cx="2" cy="558277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501568" y="1824861"/>
              <a:ext cx="1251657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轨迹段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距离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7" name="直接箭头连接符 135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8" idx="3"/>
              <a:endCxn id="16" idx="1"/>
            </p:cNvCxnSpPr>
            <p:nvPr/>
          </p:nvCxnSpPr>
          <p:spPr>
            <a:xfrm>
              <a:off x="5163157" y="1677665"/>
              <a:ext cx="338411" cy="340068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38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9" idx="3"/>
              <a:endCxn id="16" idx="1"/>
            </p:cNvCxnSpPr>
            <p:nvPr/>
          </p:nvCxnSpPr>
          <p:spPr>
            <a:xfrm flipV="1">
              <a:off x="5154460" y="2017733"/>
              <a:ext cx="347108" cy="333399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6924558" y="1824861"/>
              <a:ext cx="1150849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轨迹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距离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1" name="直接箭头连接符 22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4" idx="3"/>
              <a:endCxn id="158" idx="1"/>
            </p:cNvCxnSpPr>
            <p:nvPr/>
          </p:nvCxnSpPr>
          <p:spPr>
            <a:xfrm flipV="1">
              <a:off x="3276598" y="1677665"/>
              <a:ext cx="353722" cy="673467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24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4" idx="3"/>
              <a:endCxn id="159" idx="1"/>
            </p:cNvCxnSpPr>
            <p:nvPr/>
          </p:nvCxnSpPr>
          <p:spPr>
            <a:xfrm>
              <a:off x="3276598" y="2351132"/>
              <a:ext cx="345026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8239445" y="1704286"/>
              <a:ext cx="1094398" cy="646846"/>
              <a:chOff x="7976578" y="3016741"/>
              <a:chExt cx="1139752" cy="646846"/>
            </a:xfrm>
          </p:grpSpPr>
          <p:sp>
            <p:nvSpPr>
              <p:cNvPr id="36" name="流程图: 决策 35"/>
              <p:cNvSpPr/>
              <p:nvPr/>
            </p:nvSpPr>
            <p:spPr>
              <a:xfrm>
                <a:off x="7976578" y="3016741"/>
                <a:ext cx="1129322" cy="646846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59410" y="3199860"/>
                    <a:ext cx="95692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距离</a:t>
                    </a:r>
                    <a:r>
                      <a:rPr lang="en-US" altLang="zh-CN" sz="1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&lt;</a:t>
                    </a:r>
                    <a14:m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a14:m>
                    <a:r>
                      <a:rPr lang="en-US" altLang="zh-CN" sz="1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?</a:t>
                    </a:r>
                    <a:endPara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9410" y="3199860"/>
                    <a:ext cx="956920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311" t="-7273" r="-2649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9" idx="3"/>
              <a:endCxn id="36" idx="1"/>
            </p:cNvCxnSpPr>
            <p:nvPr/>
          </p:nvCxnSpPr>
          <p:spPr>
            <a:xfrm>
              <a:off x="8075407" y="2017733"/>
              <a:ext cx="164038" cy="9976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281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36" idx="0"/>
              <a:endCxn id="6" idx="2"/>
            </p:cNvCxnSpPr>
            <p:nvPr/>
          </p:nvCxnSpPr>
          <p:spPr>
            <a:xfrm flipH="1" flipV="1">
              <a:off x="8781636" y="913215"/>
              <a:ext cx="1" cy="791071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8389483" y="1367500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Yes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54" name="直接箭头连接符 15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5" idx="2"/>
              <a:endCxn id="153" idx="0"/>
            </p:cNvCxnSpPr>
            <p:nvPr/>
          </p:nvCxnSpPr>
          <p:spPr>
            <a:xfrm rot="5400000">
              <a:off x="5105384" y="-1828103"/>
              <a:ext cx="635144" cy="6002349"/>
            </a:xfrm>
            <a:prstGeom prst="bent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 flipH="1">
              <a:off x="2421780" y="1887987"/>
              <a:ext cx="1" cy="270273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>
              <a:off x="6753225" y="2017733"/>
              <a:ext cx="171333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1566962" y="1490643"/>
              <a:ext cx="1709637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轨迹表示模型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4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1566961" y="2158260"/>
              <a:ext cx="1709637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对应点匹配算法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8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630320" y="1484793"/>
              <a:ext cx="1532837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时空距离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621624" y="2158260"/>
              <a:ext cx="1532836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形状影响因素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5" name="流程图: 磁盘 174">
            <a:extLst>
              <a:ext uri="{FF2B5EF4-FFF2-40B4-BE49-F238E27FC236}">
                <a16:creationId xmlns:a16="http://schemas.microsoft.com/office/drawing/2014/main" id="{62435503-47D5-490A-B5E6-48457B4B31FC}"/>
              </a:ext>
            </a:extLst>
          </p:cNvPr>
          <p:cNvSpPr/>
          <p:nvPr/>
        </p:nvSpPr>
        <p:spPr>
          <a:xfrm>
            <a:off x="1841740" y="3283176"/>
            <a:ext cx="1286689" cy="609979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轨迹数据库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8196396" y="3454310"/>
            <a:ext cx="1297092" cy="419694"/>
            <a:chOff x="3427308" y="781108"/>
            <a:chExt cx="1297092" cy="419694"/>
          </a:xfrm>
        </p:grpSpPr>
        <p:pic>
          <p:nvPicPr>
            <p:cNvPr id="198" name="图片 197">
              <a:extLst>
                <a:ext uri="{FF2B5EF4-FFF2-40B4-BE49-F238E27FC236}">
                  <a16:creationId xmlns:a16="http://schemas.microsoft.com/office/drawing/2014/main" id="{BBF24C43-01DC-4733-B0EE-6E3FBD732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7843" y="781108"/>
              <a:ext cx="461009" cy="361978"/>
            </a:xfrm>
            <a:prstGeom prst="rect">
              <a:avLst/>
            </a:prstGeom>
          </p:spPr>
        </p:pic>
        <p:sp>
          <p:nvSpPr>
            <p:cNvPr id="19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427308" y="781108"/>
              <a:ext cx="1297092" cy="41969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查询者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06354547-F39B-4432-B8C3-E754FD1FCC3F}"/>
              </a:ext>
            </a:extLst>
          </p:cNvPr>
          <p:cNvCxnSpPr>
            <a:cxnSpLocks/>
          </p:cNvCxnSpPr>
          <p:nvPr/>
        </p:nvCxnSpPr>
        <p:spPr>
          <a:xfrm flipV="1">
            <a:off x="1511106" y="4190667"/>
            <a:ext cx="8105775" cy="747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5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75" idx="3"/>
            <a:endCxn id="192" idx="0"/>
          </p:cNvCxnSpPr>
          <p:nvPr/>
        </p:nvCxnSpPr>
        <p:spPr>
          <a:xfrm>
            <a:off x="2485085" y="3893155"/>
            <a:ext cx="2" cy="55827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5564874" y="4785650"/>
            <a:ext cx="1251657" cy="3857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轨迹段距离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0" name="直接箭头连接符 135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94" idx="3"/>
            <a:endCxn id="179" idx="1"/>
          </p:cNvCxnSpPr>
          <p:nvPr/>
        </p:nvCxnSpPr>
        <p:spPr>
          <a:xfrm>
            <a:off x="5226463" y="4638454"/>
            <a:ext cx="338411" cy="340068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3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95" idx="3"/>
            <a:endCxn id="179" idx="1"/>
          </p:cNvCxnSpPr>
          <p:nvPr/>
        </p:nvCxnSpPr>
        <p:spPr>
          <a:xfrm flipV="1">
            <a:off x="5217766" y="4978522"/>
            <a:ext cx="347108" cy="333399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6987864" y="4785650"/>
            <a:ext cx="1150849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3" name="直接箭头连接符 22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93" idx="3"/>
            <a:endCxn id="194" idx="1"/>
          </p:cNvCxnSpPr>
          <p:nvPr/>
        </p:nvCxnSpPr>
        <p:spPr>
          <a:xfrm flipV="1">
            <a:off x="3339904" y="4638454"/>
            <a:ext cx="353722" cy="673467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224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93" idx="3"/>
            <a:endCxn id="195" idx="1"/>
          </p:cNvCxnSpPr>
          <p:nvPr/>
        </p:nvCxnSpPr>
        <p:spPr>
          <a:xfrm>
            <a:off x="3339904" y="5311921"/>
            <a:ext cx="345026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5" name="组合 184"/>
          <p:cNvGrpSpPr/>
          <p:nvPr/>
        </p:nvGrpSpPr>
        <p:grpSpPr>
          <a:xfrm>
            <a:off x="8302751" y="4665075"/>
            <a:ext cx="1094398" cy="646846"/>
            <a:chOff x="7976578" y="3016741"/>
            <a:chExt cx="1139752" cy="646846"/>
          </a:xfrm>
        </p:grpSpPr>
        <p:sp>
          <p:nvSpPr>
            <p:cNvPr id="196" name="流程图: 决策 195"/>
            <p:cNvSpPr/>
            <p:nvPr/>
          </p:nvSpPr>
          <p:spPr>
            <a:xfrm>
              <a:off x="7976578" y="3016741"/>
              <a:ext cx="1129322" cy="64684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文本框 196"/>
                <p:cNvSpPr txBox="1"/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距离</a:t>
                  </a:r>
                  <a:r>
                    <a:rPr lang="en-US" altLang="zh-CN" sz="1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zh-CN" sz="1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?</a:t>
                  </a:r>
                  <a:endPara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97" name="文本框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3974" t="-7143" r="-1987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82" idx="3"/>
            <a:endCxn id="196" idx="1"/>
          </p:cNvCxnSpPr>
          <p:nvPr/>
        </p:nvCxnSpPr>
        <p:spPr>
          <a:xfrm>
            <a:off x="8138713" y="4978522"/>
            <a:ext cx="164038" cy="9976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28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96" idx="0"/>
            <a:endCxn id="199" idx="2"/>
          </p:cNvCxnSpPr>
          <p:nvPr/>
        </p:nvCxnSpPr>
        <p:spPr>
          <a:xfrm flipH="1" flipV="1">
            <a:off x="8844942" y="3874004"/>
            <a:ext cx="1" cy="791071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8452789" y="432828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9" name="直接箭头连接符 15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98" idx="2"/>
            <a:endCxn id="192" idx="0"/>
          </p:cNvCxnSpPr>
          <p:nvPr/>
        </p:nvCxnSpPr>
        <p:spPr>
          <a:xfrm rot="5400000">
            <a:off x="5168690" y="1132686"/>
            <a:ext cx="635144" cy="6002349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endCxn id="193" idx="0"/>
          </p:cNvCxnSpPr>
          <p:nvPr/>
        </p:nvCxnSpPr>
        <p:spPr>
          <a:xfrm flipH="1">
            <a:off x="2485086" y="4848776"/>
            <a:ext cx="1" cy="27027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79" idx="3"/>
            <a:endCxn id="182" idx="1"/>
          </p:cNvCxnSpPr>
          <p:nvPr/>
        </p:nvCxnSpPr>
        <p:spPr>
          <a:xfrm>
            <a:off x="6816531" y="4978522"/>
            <a:ext cx="171333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630268" y="4451432"/>
            <a:ext cx="1709637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轨迹表示模型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3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630267" y="5119049"/>
            <a:ext cx="1709637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对应点匹配算法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3693626" y="4445582"/>
            <a:ext cx="1532837" cy="3857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时空距离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3684930" y="5119049"/>
            <a:ext cx="1532836" cy="3857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形状影响因素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2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" t="13407" r="6008" b="15865"/>
          <a:stretch/>
        </p:blipFill>
        <p:spPr>
          <a:xfrm>
            <a:off x="4921118" y="4933058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图片 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13407" r="8677" b="8945"/>
          <a:stretch/>
        </p:blipFill>
        <p:spPr>
          <a:xfrm>
            <a:off x="5931173" y="5044784"/>
            <a:ext cx="120015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图片 3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t="14976" r="14317" b="14423"/>
          <a:stretch/>
        </p:blipFill>
        <p:spPr>
          <a:xfrm>
            <a:off x="6940418" y="5111459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" t="13881" r="4129" b="14875"/>
          <a:stretch/>
        </p:blipFill>
        <p:spPr>
          <a:xfrm>
            <a:off x="4510623" y="3093446"/>
            <a:ext cx="1499341" cy="120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" t="13407" r="3711" b="12790"/>
          <a:stretch/>
        </p:blipFill>
        <p:spPr>
          <a:xfrm>
            <a:off x="5946711" y="3577487"/>
            <a:ext cx="1499342" cy="12010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78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31"/>
          <p:cNvSpPr/>
          <p:nvPr/>
        </p:nvSpPr>
        <p:spPr>
          <a:xfrm>
            <a:off x="3050381" y="2794201"/>
            <a:ext cx="1281113" cy="126959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dash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3286125" y="3508796"/>
            <a:ext cx="809625" cy="13101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solidFill>
            <a:srgbClr val="005188"/>
          </a:solidFill>
          <a:ln w="25400" cap="rnd" cmpd="sng" algn="ctr">
            <a:solidFill>
              <a:srgbClr val="4A67AA"/>
            </a:solidFill>
            <a:prstDash val="solid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文本框 88"/>
          <p:cNvSpPr txBox="1">
            <a:spLocks noChangeArrowheads="1"/>
          </p:cNvSpPr>
          <p:nvPr/>
        </p:nvSpPr>
        <p:spPr bwMode="auto">
          <a:xfrm>
            <a:off x="3171825" y="3508796"/>
            <a:ext cx="103703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分别考虑时间和空间</a:t>
            </a:r>
            <a:endParaRPr lang="zh-CN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</p:txBody>
      </p:sp>
      <p:grpSp>
        <p:nvGrpSpPr>
          <p:cNvPr id="5" name="chenying0907 90"/>
          <p:cNvGrpSpPr>
            <a:grpSpLocks/>
          </p:cNvGrpSpPr>
          <p:nvPr/>
        </p:nvGrpSpPr>
        <p:grpSpPr bwMode="auto">
          <a:xfrm>
            <a:off x="3515930" y="2984759"/>
            <a:ext cx="288373" cy="456565"/>
            <a:chOff x="5844088" y="2600655"/>
            <a:chExt cx="384637" cy="608536"/>
          </a:xfrm>
        </p:grpSpPr>
        <p:grpSp>
          <p:nvGrpSpPr>
            <p:cNvPr id="31" name="chenying0907 91"/>
            <p:cNvGrpSpPr>
              <a:grpSpLocks/>
            </p:cNvGrpSpPr>
            <p:nvPr/>
          </p:nvGrpSpPr>
          <p:grpSpPr bwMode="auto">
            <a:xfrm rot="8489641">
              <a:off x="6012746" y="2653214"/>
              <a:ext cx="215979" cy="555977"/>
              <a:chOff x="6011261" y="2543519"/>
              <a:chExt cx="242158" cy="623372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6019303" y="2543519"/>
                <a:ext cx="217230" cy="201123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6011261" y="2721930"/>
                <a:ext cx="242158" cy="444961"/>
              </a:xfrm>
              <a:custGeom>
                <a:avLst/>
                <a:gdLst>
                  <a:gd name="connsiteX0" fmla="*/ 12700 w 215900"/>
                  <a:gd name="connsiteY0" fmla="*/ 12700 h 444500"/>
                  <a:gd name="connsiteX1" fmla="*/ 0 w 215900"/>
                  <a:gd name="connsiteY1" fmla="*/ 444500 h 444500"/>
                  <a:gd name="connsiteX2" fmla="*/ 215900 w 215900"/>
                  <a:gd name="connsiteY2" fmla="*/ 419100 h 444500"/>
                  <a:gd name="connsiteX3" fmla="*/ 215900 w 215900"/>
                  <a:gd name="connsiteY3" fmla="*/ 0 h 444500"/>
                  <a:gd name="connsiteX4" fmla="*/ 215900 w 215900"/>
                  <a:gd name="connsiteY4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00" h="444500">
                    <a:moveTo>
                      <a:pt x="12700" y="12700"/>
                    </a:moveTo>
                    <a:lnTo>
                      <a:pt x="0" y="444500"/>
                    </a:lnTo>
                    <a:lnTo>
                      <a:pt x="215900" y="419100"/>
                    </a:lnTo>
                    <a:lnTo>
                      <a:pt x="215900" y="0"/>
                    </a:lnTo>
                    <a:lnTo>
                      <a:pt x="215900" y="0"/>
                    </a:lnTo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6100764" y="2573365"/>
                <a:ext cx="64101" cy="60515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4A67AA">
                  <a:lumMod val="50000"/>
                </a:srgbClr>
              </a:solidFill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32" name="任意多边形 31"/>
            <p:cNvSpPr/>
            <p:nvPr/>
          </p:nvSpPr>
          <p:spPr>
            <a:xfrm>
              <a:off x="5844088" y="2600655"/>
              <a:ext cx="182629" cy="195253"/>
            </a:xfrm>
            <a:custGeom>
              <a:avLst/>
              <a:gdLst>
                <a:gd name="connsiteX0" fmla="*/ 43090 w 153621"/>
                <a:gd name="connsiteY0" fmla="*/ 162601 h 162601"/>
                <a:gd name="connsiteX1" fmla="*/ 2896 w 153621"/>
                <a:gd name="connsiteY1" fmla="*/ 102311 h 162601"/>
                <a:gd name="connsiteX2" fmla="*/ 113428 w 153621"/>
                <a:gd name="connsiteY2" fmla="*/ 1828 h 162601"/>
                <a:gd name="connsiteX3" fmla="*/ 153621 w 153621"/>
                <a:gd name="connsiteY3" fmla="*/ 47045 h 162601"/>
                <a:gd name="connsiteX0-1" fmla="*/ 41489 w 152020"/>
                <a:gd name="connsiteY0-2" fmla="*/ 158991 h 158991"/>
                <a:gd name="connsiteX1-3" fmla="*/ 1295 w 152020"/>
                <a:gd name="connsiteY1-4" fmla="*/ 98701 h 158991"/>
                <a:gd name="connsiteX2-5" fmla="*/ 82359 w 152020"/>
                <a:gd name="connsiteY2-6" fmla="*/ 2042 h 158991"/>
                <a:gd name="connsiteX3-7" fmla="*/ 152020 w 152020"/>
                <a:gd name="connsiteY3-8" fmla="*/ 43435 h 158991"/>
                <a:gd name="connsiteX0-9" fmla="*/ 41916 w 152447"/>
                <a:gd name="connsiteY0-10" fmla="*/ 148552 h 148552"/>
                <a:gd name="connsiteX1-11" fmla="*/ 1722 w 152447"/>
                <a:gd name="connsiteY1-12" fmla="*/ 88262 h 148552"/>
                <a:gd name="connsiteX2-13" fmla="*/ 91205 w 152447"/>
                <a:gd name="connsiteY2-14" fmla="*/ 3075 h 148552"/>
                <a:gd name="connsiteX3-15" fmla="*/ 152447 w 152447"/>
                <a:gd name="connsiteY3-16" fmla="*/ 32996 h 148552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152447" h="148552">
                  <a:moveTo>
                    <a:pt x="41916" y="148552"/>
                  </a:moveTo>
                  <a:cubicBezTo>
                    <a:pt x="15957" y="131804"/>
                    <a:pt x="-6493" y="112508"/>
                    <a:pt x="1722" y="88262"/>
                  </a:cubicBezTo>
                  <a:cubicBezTo>
                    <a:pt x="9937" y="64016"/>
                    <a:pt x="66084" y="12286"/>
                    <a:pt x="91205" y="3075"/>
                  </a:cubicBezTo>
                  <a:cubicBezTo>
                    <a:pt x="116326" y="-6136"/>
                    <a:pt x="144911" y="5782"/>
                    <a:pt x="152447" y="32996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" name="chenying0907 98"/>
          <p:cNvGrpSpPr>
            <a:grpSpLocks/>
          </p:cNvGrpSpPr>
          <p:nvPr/>
        </p:nvGrpSpPr>
        <p:grpSpPr bwMode="auto">
          <a:xfrm>
            <a:off x="8323659" y="3057409"/>
            <a:ext cx="355997" cy="323950"/>
            <a:chOff x="7002966" y="4415883"/>
            <a:chExt cx="507443" cy="461687"/>
          </a:xfrm>
        </p:grpSpPr>
        <p:grpSp>
          <p:nvGrpSpPr>
            <p:cNvPr id="24" name="chenying0907 99"/>
            <p:cNvGrpSpPr>
              <a:grpSpLocks/>
            </p:cNvGrpSpPr>
            <p:nvPr/>
          </p:nvGrpSpPr>
          <p:grpSpPr bwMode="auto">
            <a:xfrm>
              <a:off x="7002966" y="4415883"/>
              <a:ext cx="507443" cy="461687"/>
              <a:chOff x="7002966" y="4415883"/>
              <a:chExt cx="602999" cy="548627"/>
            </a:xfrm>
          </p:grpSpPr>
          <p:sp>
            <p:nvSpPr>
              <p:cNvPr id="29" name="任意多边形 28"/>
              <p:cNvSpPr/>
              <p:nvPr/>
            </p:nvSpPr>
            <p:spPr>
              <a:xfrm>
                <a:off x="7002966" y="4415883"/>
                <a:ext cx="602999" cy="548627"/>
              </a:xfrm>
              <a:custGeom>
                <a:avLst/>
                <a:gdLst>
                  <a:gd name="connsiteX0" fmla="*/ 0 w 602999"/>
                  <a:gd name="connsiteY0" fmla="*/ 22302 h 548627"/>
                  <a:gd name="connsiteX1" fmla="*/ 11151 w 602999"/>
                  <a:gd name="connsiteY1" fmla="*/ 546410 h 548627"/>
                  <a:gd name="connsiteX2" fmla="*/ 412595 w 602999"/>
                  <a:gd name="connsiteY2" fmla="*/ 535258 h 548627"/>
                  <a:gd name="connsiteX3" fmla="*/ 591014 w 602999"/>
                  <a:gd name="connsiteY3" fmla="*/ 401444 h 548627"/>
                  <a:gd name="connsiteX4" fmla="*/ 568712 w 602999"/>
                  <a:gd name="connsiteY4" fmla="*/ 0 h 548627"/>
                  <a:gd name="connsiteX5" fmla="*/ 0 w 602999"/>
                  <a:gd name="connsiteY5" fmla="*/ 22302 h 54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999" h="548627">
                    <a:moveTo>
                      <a:pt x="0" y="22302"/>
                    </a:moveTo>
                    <a:lnTo>
                      <a:pt x="11151" y="546410"/>
                    </a:lnTo>
                    <a:cubicBezTo>
                      <a:pt x="144966" y="542693"/>
                      <a:pt x="315951" y="559419"/>
                      <a:pt x="412595" y="535258"/>
                    </a:cubicBezTo>
                    <a:cubicBezTo>
                      <a:pt x="509239" y="511097"/>
                      <a:pt x="564995" y="490654"/>
                      <a:pt x="591014" y="401444"/>
                    </a:cubicBezTo>
                    <a:cubicBezTo>
                      <a:pt x="617033" y="312234"/>
                      <a:pt x="596590" y="70624"/>
                      <a:pt x="568712" y="0"/>
                    </a:cubicBezTo>
                    <a:lnTo>
                      <a:pt x="0" y="22302"/>
                    </a:lnTo>
                    <a:close/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7396226" y="4776929"/>
                <a:ext cx="201672" cy="165395"/>
              </a:xfrm>
              <a:custGeom>
                <a:avLst/>
                <a:gdLst>
                  <a:gd name="connsiteX0" fmla="*/ 0 w 238298"/>
                  <a:gd name="connsiteY0" fmla="*/ 227214 h 227214"/>
                  <a:gd name="connsiteX1" fmla="*/ 60960 w 238298"/>
                  <a:gd name="connsiteY1" fmla="*/ 77585 h 227214"/>
                  <a:gd name="connsiteX2" fmla="*/ 44334 w 238298"/>
                  <a:gd name="connsiteY2" fmla="*/ 0 h 227214"/>
                  <a:gd name="connsiteX3" fmla="*/ 155170 w 238298"/>
                  <a:gd name="connsiteY3" fmla="*/ 27709 h 227214"/>
                  <a:gd name="connsiteX4" fmla="*/ 238298 w 238298"/>
                  <a:gd name="connsiteY4" fmla="*/ 0 h 227214"/>
                  <a:gd name="connsiteX0-1" fmla="*/ 0 w 238298"/>
                  <a:gd name="connsiteY0-2" fmla="*/ 227214 h 227214"/>
                  <a:gd name="connsiteX1-3" fmla="*/ 38793 w 238298"/>
                  <a:gd name="connsiteY1-4" fmla="*/ 99752 h 227214"/>
                  <a:gd name="connsiteX2-5" fmla="*/ 44334 w 238298"/>
                  <a:gd name="connsiteY2-6" fmla="*/ 0 h 227214"/>
                  <a:gd name="connsiteX3-7" fmla="*/ 155170 w 238298"/>
                  <a:gd name="connsiteY3-8" fmla="*/ 27709 h 227214"/>
                  <a:gd name="connsiteX4-9" fmla="*/ 238298 w 238298"/>
                  <a:gd name="connsiteY4-10" fmla="*/ 0 h 227214"/>
                  <a:gd name="connsiteX0-11" fmla="*/ 0 w 238298"/>
                  <a:gd name="connsiteY0-12" fmla="*/ 227214 h 227214"/>
                  <a:gd name="connsiteX1-13" fmla="*/ 38793 w 238298"/>
                  <a:gd name="connsiteY1-14" fmla="*/ 99752 h 227214"/>
                  <a:gd name="connsiteX2-15" fmla="*/ 44334 w 238298"/>
                  <a:gd name="connsiteY2-16" fmla="*/ 0 h 227214"/>
                  <a:gd name="connsiteX3-17" fmla="*/ 160712 w 238298"/>
                  <a:gd name="connsiteY3-18" fmla="*/ 16625 h 227214"/>
                  <a:gd name="connsiteX4-19" fmla="*/ 238298 w 238298"/>
                  <a:gd name="connsiteY4-20" fmla="*/ 0 h 227214"/>
                </a:gdLst>
                <a:ahLst/>
                <a:cxnLst>
                  <a:cxn ang="0">
                    <a:pos x="connsiteX0-11" y="connsiteY0-12"/>
                  </a:cxn>
                  <a:cxn ang="0">
                    <a:pos x="connsiteX1-13" y="connsiteY1-14"/>
                  </a:cxn>
                  <a:cxn ang="0">
                    <a:pos x="connsiteX2-15" y="connsiteY2-16"/>
                  </a:cxn>
                  <a:cxn ang="0">
                    <a:pos x="connsiteX3-17" y="connsiteY3-18"/>
                  </a:cxn>
                  <a:cxn ang="0">
                    <a:pos x="connsiteX4-19" y="connsiteY4-20"/>
                  </a:cxn>
                </a:cxnLst>
                <a:rect l="l" t="t" r="r" b="b"/>
                <a:pathLst>
                  <a:path w="238298" h="227214">
                    <a:moveTo>
                      <a:pt x="0" y="227214"/>
                    </a:moveTo>
                    <a:cubicBezTo>
                      <a:pt x="26785" y="171334"/>
                      <a:pt x="31404" y="137621"/>
                      <a:pt x="38793" y="99752"/>
                    </a:cubicBezTo>
                    <a:cubicBezTo>
                      <a:pt x="46182" y="61883"/>
                      <a:pt x="38792" y="11084"/>
                      <a:pt x="44334" y="0"/>
                    </a:cubicBezTo>
                    <a:cubicBezTo>
                      <a:pt x="81279" y="9236"/>
                      <a:pt x="128385" y="16625"/>
                      <a:pt x="160712" y="16625"/>
                    </a:cubicBezTo>
                    <a:cubicBezTo>
                      <a:pt x="193039" y="16625"/>
                      <a:pt x="212897" y="13854"/>
                      <a:pt x="238298" y="0"/>
                    </a:cubicBezTo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5" name="任意多边形 24"/>
            <p:cNvSpPr/>
            <p:nvPr/>
          </p:nvSpPr>
          <p:spPr>
            <a:xfrm>
              <a:off x="7077640" y="4605989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7074246" y="4517726"/>
              <a:ext cx="364884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089519" y="4685767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7081034" y="4767241"/>
              <a:ext cx="246084" cy="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7" name="chenying0907 110"/>
          <p:cNvGrpSpPr>
            <a:grpSpLocks/>
          </p:cNvGrpSpPr>
          <p:nvPr/>
        </p:nvGrpSpPr>
        <p:grpSpPr bwMode="auto">
          <a:xfrm>
            <a:off x="5892403" y="2971650"/>
            <a:ext cx="417909" cy="373971"/>
            <a:chOff x="4577745" y="4336117"/>
            <a:chExt cx="557229" cy="497597"/>
          </a:xfrm>
        </p:grpSpPr>
        <p:sp>
          <p:nvSpPr>
            <p:cNvPr id="22" name="任意多边形 21"/>
            <p:cNvSpPr/>
            <p:nvPr/>
          </p:nvSpPr>
          <p:spPr>
            <a:xfrm>
              <a:off x="4577745" y="4393166"/>
              <a:ext cx="557229" cy="440548"/>
            </a:xfrm>
            <a:custGeom>
              <a:avLst/>
              <a:gdLst>
                <a:gd name="connsiteX0" fmla="*/ 14510 w 533941"/>
                <a:gd name="connsiteY0" fmla="*/ 334613 h 439545"/>
                <a:gd name="connsiteX1" fmla="*/ 33171 w 533941"/>
                <a:gd name="connsiteY1" fmla="*/ 415479 h 439545"/>
                <a:gd name="connsiteX2" fmla="*/ 219783 w 533941"/>
                <a:gd name="connsiteY2" fmla="*/ 415479 h 439545"/>
                <a:gd name="connsiteX3" fmla="*/ 505922 w 533941"/>
                <a:gd name="connsiteY3" fmla="*/ 135560 h 439545"/>
                <a:gd name="connsiteX4" fmla="*/ 487261 w 533941"/>
                <a:gd name="connsiteY4" fmla="*/ 4932 h 439545"/>
                <a:gd name="connsiteX5" fmla="*/ 188681 w 533941"/>
                <a:gd name="connsiteY5" fmla="*/ 297291 h 439545"/>
                <a:gd name="connsiteX6" fmla="*/ 14510 w 533941"/>
                <a:gd name="connsiteY6" fmla="*/ 334613 h 439545"/>
                <a:gd name="connsiteX0-1" fmla="*/ 11897 w 542181"/>
                <a:gd name="connsiteY0-2" fmla="*/ 307480 h 440817"/>
                <a:gd name="connsiteX1-3" fmla="*/ 41411 w 542181"/>
                <a:gd name="connsiteY1-4" fmla="*/ 415479 h 440817"/>
                <a:gd name="connsiteX2-5" fmla="*/ 228023 w 542181"/>
                <a:gd name="connsiteY2-6" fmla="*/ 415479 h 440817"/>
                <a:gd name="connsiteX3-7" fmla="*/ 514162 w 542181"/>
                <a:gd name="connsiteY3-8" fmla="*/ 135560 h 440817"/>
                <a:gd name="connsiteX4-9" fmla="*/ 495501 w 542181"/>
                <a:gd name="connsiteY4-10" fmla="*/ 4932 h 440817"/>
                <a:gd name="connsiteX5-11" fmla="*/ 196921 w 542181"/>
                <a:gd name="connsiteY5-12" fmla="*/ 297291 h 440817"/>
                <a:gd name="connsiteX6-13" fmla="*/ 11897 w 542181"/>
                <a:gd name="connsiteY6-14" fmla="*/ 307480 h 440817"/>
                <a:gd name="connsiteX0-15" fmla="*/ 26945 w 557229"/>
                <a:gd name="connsiteY0-16" fmla="*/ 307480 h 440817"/>
                <a:gd name="connsiteX1-17" fmla="*/ 23898 w 557229"/>
                <a:gd name="connsiteY1-18" fmla="*/ 415479 h 440817"/>
                <a:gd name="connsiteX2-19" fmla="*/ 243071 w 557229"/>
                <a:gd name="connsiteY2-20" fmla="*/ 415479 h 440817"/>
                <a:gd name="connsiteX3-21" fmla="*/ 529210 w 557229"/>
                <a:gd name="connsiteY3-22" fmla="*/ 135560 h 440817"/>
                <a:gd name="connsiteX4-23" fmla="*/ 510549 w 557229"/>
                <a:gd name="connsiteY4-24" fmla="*/ 4932 h 440817"/>
                <a:gd name="connsiteX5-25" fmla="*/ 211969 w 557229"/>
                <a:gd name="connsiteY5-26" fmla="*/ 297291 h 440817"/>
                <a:gd name="connsiteX6-27" fmla="*/ 26945 w 557229"/>
                <a:gd name="connsiteY6-28" fmla="*/ 307480 h 440817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557229" h="440817">
                  <a:moveTo>
                    <a:pt x="26945" y="307480"/>
                  </a:moveTo>
                  <a:cubicBezTo>
                    <a:pt x="-4400" y="327178"/>
                    <a:pt x="-12123" y="397479"/>
                    <a:pt x="23898" y="415479"/>
                  </a:cubicBezTo>
                  <a:cubicBezTo>
                    <a:pt x="59919" y="433479"/>
                    <a:pt x="158852" y="462132"/>
                    <a:pt x="243071" y="415479"/>
                  </a:cubicBezTo>
                  <a:cubicBezTo>
                    <a:pt x="327290" y="368826"/>
                    <a:pt x="484630" y="203984"/>
                    <a:pt x="529210" y="135560"/>
                  </a:cubicBezTo>
                  <a:cubicBezTo>
                    <a:pt x="573790" y="67136"/>
                    <a:pt x="563422" y="-22023"/>
                    <a:pt x="510549" y="4932"/>
                  </a:cubicBezTo>
                  <a:cubicBezTo>
                    <a:pt x="457676" y="31887"/>
                    <a:pt x="292570" y="246866"/>
                    <a:pt x="211969" y="297291"/>
                  </a:cubicBezTo>
                  <a:cubicBezTo>
                    <a:pt x="131368" y="347716"/>
                    <a:pt x="58290" y="287782"/>
                    <a:pt x="26945" y="307480"/>
                  </a:cubicBezTo>
                  <a:close/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11083" y="4336117"/>
              <a:ext cx="514366" cy="483335"/>
            </a:xfrm>
            <a:custGeom>
              <a:avLst/>
              <a:gdLst>
                <a:gd name="connsiteX0" fmla="*/ 198035 w 502835"/>
                <a:gd name="connsiteY0" fmla="*/ 493056 h 493056"/>
                <a:gd name="connsiteX1" fmla="*/ 123390 w 502835"/>
                <a:gd name="connsiteY1" fmla="*/ 368648 h 493056"/>
                <a:gd name="connsiteX2" fmla="*/ 5203 w 502835"/>
                <a:gd name="connsiteY2" fmla="*/ 393529 h 493056"/>
                <a:gd name="connsiteX3" fmla="*/ 310003 w 502835"/>
                <a:gd name="connsiteY3" fmla="*/ 32746 h 493056"/>
                <a:gd name="connsiteX4" fmla="*/ 502835 w 502835"/>
                <a:gd name="connsiteY4" fmla="*/ 38966 h 493056"/>
                <a:gd name="connsiteX0-1" fmla="*/ 205934 w 510734"/>
                <a:gd name="connsiteY0-2" fmla="*/ 491889 h 491889"/>
                <a:gd name="connsiteX1-3" fmla="*/ 131289 w 510734"/>
                <a:gd name="connsiteY1-4" fmla="*/ 367481 h 491889"/>
                <a:gd name="connsiteX2-5" fmla="*/ 4962 w 510734"/>
                <a:gd name="connsiteY2-6" fmla="*/ 376082 h 491889"/>
                <a:gd name="connsiteX3-7" fmla="*/ 317902 w 510734"/>
                <a:gd name="connsiteY3-8" fmla="*/ 31579 h 491889"/>
                <a:gd name="connsiteX4-9" fmla="*/ 510734 w 510734"/>
                <a:gd name="connsiteY4-10" fmla="*/ 37799 h 491889"/>
                <a:gd name="connsiteX0-11" fmla="*/ 205532 w 510332"/>
                <a:gd name="connsiteY0-12" fmla="*/ 491889 h 491889"/>
                <a:gd name="connsiteX1-13" fmla="*/ 136314 w 510332"/>
                <a:gd name="connsiteY1-14" fmla="*/ 383761 h 491889"/>
                <a:gd name="connsiteX2-15" fmla="*/ 4560 w 510332"/>
                <a:gd name="connsiteY2-16" fmla="*/ 376082 h 491889"/>
                <a:gd name="connsiteX3-17" fmla="*/ 317500 w 510332"/>
                <a:gd name="connsiteY3-18" fmla="*/ 31579 h 491889"/>
                <a:gd name="connsiteX4-19" fmla="*/ 510332 w 510332"/>
                <a:gd name="connsiteY4-20" fmla="*/ 37799 h 491889"/>
                <a:gd name="connsiteX0-21" fmla="*/ 159192 w 510119"/>
                <a:gd name="connsiteY0-22" fmla="*/ 489175 h 489175"/>
                <a:gd name="connsiteX1-23" fmla="*/ 136101 w 510119"/>
                <a:gd name="connsiteY1-24" fmla="*/ 383761 h 489175"/>
                <a:gd name="connsiteX2-25" fmla="*/ 4347 w 510119"/>
                <a:gd name="connsiteY2-26" fmla="*/ 376082 h 489175"/>
                <a:gd name="connsiteX3-27" fmla="*/ 317287 w 510119"/>
                <a:gd name="connsiteY3-28" fmla="*/ 31579 h 489175"/>
                <a:gd name="connsiteX4-29" fmla="*/ 510119 w 510119"/>
                <a:gd name="connsiteY4-30" fmla="*/ 37799 h 489175"/>
                <a:gd name="connsiteX0-31" fmla="*/ 159192 w 510119"/>
                <a:gd name="connsiteY0-32" fmla="*/ 489175 h 489175"/>
                <a:gd name="connsiteX1-33" fmla="*/ 136101 w 510119"/>
                <a:gd name="connsiteY1-34" fmla="*/ 383761 h 489175"/>
                <a:gd name="connsiteX2-35" fmla="*/ 4347 w 510119"/>
                <a:gd name="connsiteY2-36" fmla="*/ 376082 h 489175"/>
                <a:gd name="connsiteX3-37" fmla="*/ 317287 w 510119"/>
                <a:gd name="connsiteY3-38" fmla="*/ 31579 h 489175"/>
                <a:gd name="connsiteX4-39" fmla="*/ 510119 w 510119"/>
                <a:gd name="connsiteY4-40" fmla="*/ 37799 h 489175"/>
                <a:gd name="connsiteX0-41" fmla="*/ 151016 w 510083"/>
                <a:gd name="connsiteY0-42" fmla="*/ 483748 h 483748"/>
                <a:gd name="connsiteX1-43" fmla="*/ 136065 w 510083"/>
                <a:gd name="connsiteY1-44" fmla="*/ 383761 h 483748"/>
                <a:gd name="connsiteX2-45" fmla="*/ 4311 w 510083"/>
                <a:gd name="connsiteY2-46" fmla="*/ 376082 h 483748"/>
                <a:gd name="connsiteX3-47" fmla="*/ 317251 w 510083"/>
                <a:gd name="connsiteY3-48" fmla="*/ 31579 h 483748"/>
                <a:gd name="connsiteX4-49" fmla="*/ 510083 w 510083"/>
                <a:gd name="connsiteY4-50" fmla="*/ 37799 h 483748"/>
                <a:gd name="connsiteX0-51" fmla="*/ 150514 w 509581"/>
                <a:gd name="connsiteY0-52" fmla="*/ 483748 h 483748"/>
                <a:gd name="connsiteX1-53" fmla="*/ 135563 w 509581"/>
                <a:gd name="connsiteY1-54" fmla="*/ 383761 h 483748"/>
                <a:gd name="connsiteX2-55" fmla="*/ 3809 w 509581"/>
                <a:gd name="connsiteY2-56" fmla="*/ 376082 h 483748"/>
                <a:gd name="connsiteX3-57" fmla="*/ 316749 w 509581"/>
                <a:gd name="connsiteY3-58" fmla="*/ 31579 h 483748"/>
                <a:gd name="connsiteX4-59" fmla="*/ 509581 w 509581"/>
                <a:gd name="connsiteY4-60" fmla="*/ 37799 h 483748"/>
                <a:gd name="connsiteX0-61" fmla="*/ 146758 w 505825"/>
                <a:gd name="connsiteY0-62" fmla="*/ 483748 h 483748"/>
                <a:gd name="connsiteX1-63" fmla="*/ 131807 w 505825"/>
                <a:gd name="connsiteY1-64" fmla="*/ 383761 h 483748"/>
                <a:gd name="connsiteX2-65" fmla="*/ 53 w 505825"/>
                <a:gd name="connsiteY2-66" fmla="*/ 376082 h 483748"/>
                <a:gd name="connsiteX3-67" fmla="*/ 312993 w 505825"/>
                <a:gd name="connsiteY3-68" fmla="*/ 31579 h 483748"/>
                <a:gd name="connsiteX4-69" fmla="*/ 505825 w 505825"/>
                <a:gd name="connsiteY4-70" fmla="*/ 37799 h 483748"/>
                <a:gd name="connsiteX0-71" fmla="*/ 154904 w 513971"/>
                <a:gd name="connsiteY0-72" fmla="*/ 482779 h 482779"/>
                <a:gd name="connsiteX1-73" fmla="*/ 139953 w 513971"/>
                <a:gd name="connsiteY1-74" fmla="*/ 382792 h 482779"/>
                <a:gd name="connsiteX2-75" fmla="*/ 59 w 513971"/>
                <a:gd name="connsiteY2-76" fmla="*/ 361546 h 482779"/>
                <a:gd name="connsiteX3-77" fmla="*/ 321139 w 513971"/>
                <a:gd name="connsiteY3-78" fmla="*/ 30610 h 482779"/>
                <a:gd name="connsiteX4-79" fmla="*/ 513971 w 513971"/>
                <a:gd name="connsiteY4-80" fmla="*/ 36830 h 482779"/>
                <a:gd name="connsiteX0-81" fmla="*/ 154895 w 513962"/>
                <a:gd name="connsiteY0-82" fmla="*/ 482779 h 482779"/>
                <a:gd name="connsiteX1-83" fmla="*/ 139944 w 513962"/>
                <a:gd name="connsiteY1-84" fmla="*/ 382792 h 482779"/>
                <a:gd name="connsiteX2-85" fmla="*/ 50 w 513962"/>
                <a:gd name="connsiteY2-86" fmla="*/ 361546 h 482779"/>
                <a:gd name="connsiteX3-87" fmla="*/ 321130 w 513962"/>
                <a:gd name="connsiteY3-88" fmla="*/ 30610 h 482779"/>
                <a:gd name="connsiteX4-89" fmla="*/ 513962 w 513962"/>
                <a:gd name="connsiteY4-90" fmla="*/ 36830 h 482779"/>
              </a:gdLst>
              <a:ahLst/>
              <a:cxnLst>
                <a:cxn ang="0">
                  <a:pos x="connsiteX0-81" y="connsiteY0-82"/>
                </a:cxn>
                <a:cxn ang="0">
                  <a:pos x="connsiteX1-83" y="connsiteY1-84"/>
                </a:cxn>
                <a:cxn ang="0">
                  <a:pos x="connsiteX2-85" y="connsiteY2-86"/>
                </a:cxn>
                <a:cxn ang="0">
                  <a:pos x="connsiteX3-87" y="connsiteY3-88"/>
                </a:cxn>
                <a:cxn ang="0">
                  <a:pos x="connsiteX4-89" y="connsiteY4-90"/>
                </a:cxn>
              </a:cxnLst>
              <a:rect l="l" t="t" r="r" b="b"/>
              <a:pathLst>
                <a:path w="513962" h="482779">
                  <a:moveTo>
                    <a:pt x="154895" y="482779"/>
                  </a:moveTo>
                  <a:cubicBezTo>
                    <a:pt x="158062" y="428869"/>
                    <a:pt x="144044" y="389430"/>
                    <a:pt x="139944" y="382792"/>
                  </a:cubicBezTo>
                  <a:cubicBezTo>
                    <a:pt x="135844" y="376154"/>
                    <a:pt x="-3014" y="379542"/>
                    <a:pt x="50" y="361546"/>
                  </a:cubicBezTo>
                  <a:cubicBezTo>
                    <a:pt x="3114" y="343550"/>
                    <a:pt x="235478" y="84729"/>
                    <a:pt x="321130" y="30610"/>
                  </a:cubicBezTo>
                  <a:cubicBezTo>
                    <a:pt x="406782" y="-23509"/>
                    <a:pt x="459015" y="4173"/>
                    <a:pt x="513962" y="3683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8" name="椭圆 31"/>
          <p:cNvSpPr/>
          <p:nvPr/>
        </p:nvSpPr>
        <p:spPr>
          <a:xfrm>
            <a:off x="5475684" y="2794201"/>
            <a:ext cx="1281113" cy="126959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dash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711429" y="3508796"/>
            <a:ext cx="810815" cy="13101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solid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文本框 145"/>
          <p:cNvSpPr txBox="1">
            <a:spLocks noChangeArrowheads="1"/>
          </p:cNvSpPr>
          <p:nvPr/>
        </p:nvSpPr>
        <p:spPr bwMode="auto">
          <a:xfrm>
            <a:off x="5597723" y="3536188"/>
            <a:ext cx="103703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时空对应</a:t>
            </a:r>
            <a:endParaRPr lang="en-US" altLang="zh-CN" sz="1400" b="1" dirty="0">
              <a:solidFill>
                <a:prstClr val="black">
                  <a:lumMod val="75000"/>
                  <a:lumOff val="25000"/>
                </a:prstClr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关系混乱</a:t>
            </a:r>
          </a:p>
        </p:txBody>
      </p:sp>
      <p:sp>
        <p:nvSpPr>
          <p:cNvPr id="11" name="椭圆 31"/>
          <p:cNvSpPr/>
          <p:nvPr/>
        </p:nvSpPr>
        <p:spPr>
          <a:xfrm>
            <a:off x="7861697" y="2794201"/>
            <a:ext cx="1279922" cy="126959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dash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8096250" y="3508796"/>
            <a:ext cx="810816" cy="13101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solid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文本框 157"/>
          <p:cNvSpPr txBox="1">
            <a:spLocks noChangeArrowheads="1"/>
          </p:cNvSpPr>
          <p:nvPr/>
        </p:nvSpPr>
        <p:spPr bwMode="auto">
          <a:xfrm>
            <a:off x="7983141" y="3522681"/>
            <a:ext cx="1037034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 smtClean="0">
                <a:solidFill>
                  <a:srgbClr val="FF0000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结果与需求不符</a:t>
            </a:r>
            <a:endParaRPr lang="zh-CN" altLang="en-US" sz="1400" b="1" dirty="0">
              <a:solidFill>
                <a:srgbClr val="FF0000"/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</p:txBody>
      </p:sp>
      <p:grpSp>
        <p:nvGrpSpPr>
          <p:cNvPr id="14" name="chenying0907 12"/>
          <p:cNvGrpSpPr>
            <a:grpSpLocks/>
          </p:cNvGrpSpPr>
          <p:nvPr/>
        </p:nvGrpSpPr>
        <p:grpSpPr bwMode="auto">
          <a:xfrm>
            <a:off x="4683918" y="3313479"/>
            <a:ext cx="423863" cy="362063"/>
            <a:chOff x="4349506" y="3098800"/>
            <a:chExt cx="565617" cy="482600"/>
          </a:xfrm>
        </p:grpSpPr>
        <p:sp>
          <p:nvSpPr>
            <p:cNvPr id="19" name="任意多边形 18"/>
            <p:cNvSpPr/>
            <p:nvPr/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5" name="chenying0907 166"/>
          <p:cNvGrpSpPr>
            <a:grpSpLocks/>
          </p:cNvGrpSpPr>
          <p:nvPr/>
        </p:nvGrpSpPr>
        <p:grpSpPr bwMode="auto">
          <a:xfrm>
            <a:off x="7096125" y="3313479"/>
            <a:ext cx="423863" cy="362063"/>
            <a:chOff x="4349506" y="3098800"/>
            <a:chExt cx="565617" cy="482600"/>
          </a:xfrm>
        </p:grpSpPr>
        <p:sp>
          <p:nvSpPr>
            <p:cNvPr id="16" name="任意多边形 15"/>
            <p:cNvSpPr/>
            <p:nvPr/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8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984189" y="1054639"/>
            <a:ext cx="9718965" cy="4912558"/>
            <a:chOff x="984189" y="1054639"/>
            <a:chExt cx="9718965" cy="4912558"/>
          </a:xfrm>
        </p:grpSpPr>
        <p:grpSp>
          <p:nvGrpSpPr>
            <p:cNvPr id="36" name="组合 35"/>
            <p:cNvGrpSpPr/>
            <p:nvPr/>
          </p:nvGrpSpPr>
          <p:grpSpPr>
            <a:xfrm>
              <a:off x="8274262" y="1054639"/>
              <a:ext cx="2428892" cy="3009847"/>
              <a:chOff x="8274262" y="1054639"/>
              <a:chExt cx="2428892" cy="3009847"/>
            </a:xfrm>
          </p:grpSpPr>
          <p:sp>
            <p:nvSpPr>
              <p:cNvPr id="2" name="Bent Arrow 21"/>
              <p:cNvSpPr/>
              <p:nvPr/>
            </p:nvSpPr>
            <p:spPr>
              <a:xfrm>
                <a:off x="8274262" y="2118190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9242553" y="1054639"/>
                <a:ext cx="887361" cy="1291435"/>
                <a:chOff x="8516934" y="5619750"/>
                <a:chExt cx="693742" cy="1009650"/>
              </a:xfrm>
              <a:solidFill>
                <a:srgbClr val="2F5EB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grpSpPr>
            <p:sp>
              <p:nvSpPr>
                <p:cNvPr id="7" name="Freeform 190"/>
                <p:cNvSpPr>
                  <a:spLocks/>
                </p:cNvSpPr>
                <p:nvPr/>
              </p:nvSpPr>
              <p:spPr bwMode="auto">
                <a:xfrm>
                  <a:off x="8543926" y="6273800"/>
                  <a:ext cx="53975" cy="52388"/>
                </a:xfrm>
                <a:custGeom>
                  <a:avLst/>
                  <a:gdLst>
                    <a:gd name="T0" fmla="*/ 24 w 31"/>
                    <a:gd name="T1" fmla="*/ 5 h 30"/>
                    <a:gd name="T2" fmla="*/ 0 w 31"/>
                    <a:gd name="T3" fmla="*/ 0 h 30"/>
                    <a:gd name="T4" fmla="*/ 13 w 31"/>
                    <a:gd name="T5" fmla="*/ 26 h 30"/>
                    <a:gd name="T6" fmla="*/ 21 w 31"/>
                    <a:gd name="T7" fmla="*/ 18 h 30"/>
                    <a:gd name="T8" fmla="*/ 24 w 31"/>
                    <a:gd name="T9" fmla="*/ 17 h 30"/>
                    <a:gd name="T10" fmla="*/ 30 w 31"/>
                    <a:gd name="T11" fmla="*/ 23 h 30"/>
                    <a:gd name="T12" fmla="*/ 24 w 31"/>
                    <a:gd name="T13" fmla="*/ 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0">
                      <a:moveTo>
                        <a:pt x="24" y="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2" y="25"/>
                        <a:pt x="13" y="26"/>
                      </a:cubicBezTo>
                      <a:cubicBezTo>
                        <a:pt x="19" y="27"/>
                        <a:pt x="21" y="24"/>
                        <a:pt x="21" y="18"/>
                      </a:cubicBezTo>
                      <a:cubicBezTo>
                        <a:pt x="21" y="13"/>
                        <a:pt x="24" y="14"/>
                        <a:pt x="24" y="17"/>
                      </a:cubicBezTo>
                      <a:cubicBezTo>
                        <a:pt x="24" y="21"/>
                        <a:pt x="31" y="30"/>
                        <a:pt x="30" y="23"/>
                      </a:cubicBezTo>
                      <a:cubicBezTo>
                        <a:pt x="29" y="15"/>
                        <a:pt x="28" y="5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" name="Freeform 191"/>
                <p:cNvSpPr>
                  <a:spLocks/>
                </p:cNvSpPr>
                <p:nvPr/>
              </p:nvSpPr>
              <p:spPr bwMode="auto">
                <a:xfrm>
                  <a:off x="8516934" y="5888036"/>
                  <a:ext cx="560388" cy="692150"/>
                </a:xfrm>
                <a:custGeom>
                  <a:avLst/>
                  <a:gdLst>
                    <a:gd name="T0" fmla="*/ 273 w 321"/>
                    <a:gd name="T1" fmla="*/ 82 h 397"/>
                    <a:gd name="T2" fmla="*/ 251 w 321"/>
                    <a:gd name="T3" fmla="*/ 41 h 397"/>
                    <a:gd name="T4" fmla="*/ 167 w 321"/>
                    <a:gd name="T5" fmla="*/ 5 h 397"/>
                    <a:gd name="T6" fmla="*/ 162 w 321"/>
                    <a:gd name="T7" fmla="*/ 8 h 397"/>
                    <a:gd name="T8" fmla="*/ 143 w 321"/>
                    <a:gd name="T9" fmla="*/ 91 h 397"/>
                    <a:gd name="T10" fmla="*/ 136 w 321"/>
                    <a:gd name="T11" fmla="*/ 29 h 397"/>
                    <a:gd name="T12" fmla="*/ 138 w 321"/>
                    <a:gd name="T13" fmla="*/ 22 h 397"/>
                    <a:gd name="T14" fmla="*/ 134 w 321"/>
                    <a:gd name="T15" fmla="*/ 15 h 397"/>
                    <a:gd name="T16" fmla="*/ 124 w 321"/>
                    <a:gd name="T17" fmla="*/ 15 h 397"/>
                    <a:gd name="T18" fmla="*/ 119 w 321"/>
                    <a:gd name="T19" fmla="*/ 22 h 397"/>
                    <a:gd name="T20" fmla="*/ 121 w 321"/>
                    <a:gd name="T21" fmla="*/ 28 h 397"/>
                    <a:gd name="T22" fmla="*/ 113 w 321"/>
                    <a:gd name="T23" fmla="*/ 87 h 397"/>
                    <a:gd name="T24" fmla="*/ 113 w 321"/>
                    <a:gd name="T25" fmla="*/ 90 h 397"/>
                    <a:gd name="T26" fmla="*/ 90 w 321"/>
                    <a:gd name="T27" fmla="*/ 5 h 397"/>
                    <a:gd name="T28" fmla="*/ 87 w 321"/>
                    <a:gd name="T29" fmla="*/ 5 h 397"/>
                    <a:gd name="T30" fmla="*/ 2 w 321"/>
                    <a:gd name="T31" fmla="*/ 49 h 397"/>
                    <a:gd name="T32" fmla="*/ 13 w 321"/>
                    <a:gd name="T33" fmla="*/ 211 h 397"/>
                    <a:gd name="T34" fmla="*/ 43 w 321"/>
                    <a:gd name="T35" fmla="*/ 217 h 397"/>
                    <a:gd name="T36" fmla="*/ 38 w 321"/>
                    <a:gd name="T37" fmla="*/ 73 h 397"/>
                    <a:gd name="T38" fmla="*/ 42 w 321"/>
                    <a:gd name="T39" fmla="*/ 76 h 397"/>
                    <a:gd name="T40" fmla="*/ 42 w 321"/>
                    <a:gd name="T41" fmla="*/ 76 h 397"/>
                    <a:gd name="T42" fmla="*/ 47 w 321"/>
                    <a:gd name="T43" fmla="*/ 148 h 397"/>
                    <a:gd name="T44" fmla="*/ 53 w 321"/>
                    <a:gd name="T45" fmla="*/ 222 h 397"/>
                    <a:gd name="T46" fmla="*/ 54 w 321"/>
                    <a:gd name="T47" fmla="*/ 223 h 397"/>
                    <a:gd name="T48" fmla="*/ 61 w 321"/>
                    <a:gd name="T49" fmla="*/ 238 h 397"/>
                    <a:gd name="T50" fmla="*/ 73 w 321"/>
                    <a:gd name="T51" fmla="*/ 397 h 397"/>
                    <a:gd name="T52" fmla="*/ 106 w 321"/>
                    <a:gd name="T53" fmla="*/ 397 h 397"/>
                    <a:gd name="T54" fmla="*/ 121 w 321"/>
                    <a:gd name="T55" fmla="*/ 272 h 397"/>
                    <a:gd name="T56" fmla="*/ 124 w 321"/>
                    <a:gd name="T57" fmla="*/ 273 h 397"/>
                    <a:gd name="T58" fmla="*/ 128 w 321"/>
                    <a:gd name="T59" fmla="*/ 272 h 397"/>
                    <a:gd name="T60" fmla="*/ 144 w 321"/>
                    <a:gd name="T61" fmla="*/ 397 h 397"/>
                    <a:gd name="T62" fmla="*/ 176 w 321"/>
                    <a:gd name="T63" fmla="*/ 397 h 397"/>
                    <a:gd name="T64" fmla="*/ 187 w 321"/>
                    <a:gd name="T65" fmla="*/ 240 h 397"/>
                    <a:gd name="T66" fmla="*/ 196 w 321"/>
                    <a:gd name="T67" fmla="*/ 223 h 397"/>
                    <a:gd name="T68" fmla="*/ 196 w 321"/>
                    <a:gd name="T69" fmla="*/ 222 h 397"/>
                    <a:gd name="T70" fmla="*/ 200 w 321"/>
                    <a:gd name="T71" fmla="*/ 173 h 397"/>
                    <a:gd name="T72" fmla="*/ 207 w 321"/>
                    <a:gd name="T73" fmla="*/ 79 h 397"/>
                    <a:gd name="T74" fmla="*/ 207 w 321"/>
                    <a:gd name="T75" fmla="*/ 78 h 397"/>
                    <a:gd name="T76" fmla="*/ 211 w 321"/>
                    <a:gd name="T77" fmla="*/ 73 h 397"/>
                    <a:gd name="T78" fmla="*/ 274 w 321"/>
                    <a:gd name="T79" fmla="*/ 134 h 397"/>
                    <a:gd name="T80" fmla="*/ 301 w 321"/>
                    <a:gd name="T81" fmla="*/ 141 h 397"/>
                    <a:gd name="T82" fmla="*/ 321 w 321"/>
                    <a:gd name="T83" fmla="*/ 103 h 397"/>
                    <a:gd name="T84" fmla="*/ 273 w 321"/>
                    <a:gd name="T85" fmla="*/ 82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21" h="397">
                      <a:moveTo>
                        <a:pt x="273" y="82"/>
                      </a:moveTo>
                      <a:cubicBezTo>
                        <a:pt x="250" y="57"/>
                        <a:pt x="252" y="46"/>
                        <a:pt x="251" y="41"/>
                      </a:cubicBezTo>
                      <a:cubicBezTo>
                        <a:pt x="249" y="33"/>
                        <a:pt x="204" y="0"/>
                        <a:pt x="167" y="5"/>
                      </a:cubicBezTo>
                      <a:cubicBezTo>
                        <a:pt x="167" y="5"/>
                        <a:pt x="165" y="6"/>
                        <a:pt x="162" y="8"/>
                      </a:cubicBezTo>
                      <a:cubicBezTo>
                        <a:pt x="143" y="91"/>
                        <a:pt x="143" y="91"/>
                        <a:pt x="143" y="91"/>
                      </a:cubicBezTo>
                      <a:cubicBezTo>
                        <a:pt x="136" y="29"/>
                        <a:pt x="136" y="29"/>
                        <a:pt x="136" y="29"/>
                      </a:cubicBezTo>
                      <a:cubicBezTo>
                        <a:pt x="138" y="22"/>
                        <a:pt x="138" y="22"/>
                        <a:pt x="138" y="22"/>
                      </a:cubicBezTo>
                      <a:cubicBezTo>
                        <a:pt x="134" y="15"/>
                        <a:pt x="134" y="15"/>
                        <a:pt x="134" y="15"/>
                      </a:cubicBezTo>
                      <a:cubicBezTo>
                        <a:pt x="124" y="15"/>
                        <a:pt x="124" y="15"/>
                        <a:pt x="124" y="15"/>
                      </a:cubicBezTo>
                      <a:cubicBezTo>
                        <a:pt x="119" y="22"/>
                        <a:pt x="119" y="22"/>
                        <a:pt x="119" y="22"/>
                      </a:cubicBezTo>
                      <a:cubicBezTo>
                        <a:pt x="121" y="28"/>
                        <a:pt x="121" y="28"/>
                        <a:pt x="121" y="28"/>
                      </a:cubicBezTo>
                      <a:cubicBezTo>
                        <a:pt x="113" y="87"/>
                        <a:pt x="113" y="87"/>
                        <a:pt x="113" y="87"/>
                      </a:cubicBezTo>
                      <a:cubicBezTo>
                        <a:pt x="113" y="90"/>
                        <a:pt x="113" y="90"/>
                        <a:pt x="113" y="90"/>
                      </a:cubicBezTo>
                      <a:cubicBezTo>
                        <a:pt x="90" y="5"/>
                        <a:pt x="90" y="5"/>
                        <a:pt x="90" y="5"/>
                      </a:cubicBezTo>
                      <a:cubicBezTo>
                        <a:pt x="89" y="5"/>
                        <a:pt x="88" y="5"/>
                        <a:pt x="87" y="5"/>
                      </a:cubicBezTo>
                      <a:cubicBezTo>
                        <a:pt x="50" y="10"/>
                        <a:pt x="3" y="23"/>
                        <a:pt x="2" y="49"/>
                      </a:cubicBezTo>
                      <a:cubicBezTo>
                        <a:pt x="0" y="61"/>
                        <a:pt x="7" y="183"/>
                        <a:pt x="13" y="211"/>
                      </a:cubicBezTo>
                      <a:cubicBezTo>
                        <a:pt x="24" y="218"/>
                        <a:pt x="38" y="217"/>
                        <a:pt x="43" y="217"/>
                      </a:cubicBezTo>
                      <a:cubicBezTo>
                        <a:pt x="41" y="198"/>
                        <a:pt x="35" y="70"/>
                        <a:pt x="38" y="73"/>
                      </a:cubicBezTo>
                      <a:cubicBezTo>
                        <a:pt x="40" y="74"/>
                        <a:pt x="41" y="75"/>
                        <a:pt x="42" y="76"/>
                      </a:cubicBezTo>
                      <a:cubicBezTo>
                        <a:pt x="42" y="76"/>
                        <a:pt x="42" y="76"/>
                        <a:pt x="42" y="76"/>
                      </a:cubicBezTo>
                      <a:cubicBezTo>
                        <a:pt x="47" y="148"/>
                        <a:pt x="47" y="148"/>
                        <a:pt x="47" y="148"/>
                      </a:cubicBezTo>
                      <a:cubicBezTo>
                        <a:pt x="50" y="190"/>
                        <a:pt x="53" y="222"/>
                        <a:pt x="53" y="222"/>
                      </a:cubicBezTo>
                      <a:cubicBezTo>
                        <a:pt x="54" y="223"/>
                        <a:pt x="54" y="223"/>
                        <a:pt x="54" y="223"/>
                      </a:cubicBezTo>
                      <a:cubicBezTo>
                        <a:pt x="55" y="229"/>
                        <a:pt x="58" y="233"/>
                        <a:pt x="61" y="238"/>
                      </a:cubicBezTo>
                      <a:cubicBezTo>
                        <a:pt x="73" y="397"/>
                        <a:pt x="73" y="397"/>
                        <a:pt x="73" y="397"/>
                      </a:cubicBezTo>
                      <a:cubicBezTo>
                        <a:pt x="106" y="397"/>
                        <a:pt x="106" y="397"/>
                        <a:pt x="106" y="397"/>
                      </a:cubicBezTo>
                      <a:cubicBezTo>
                        <a:pt x="121" y="272"/>
                        <a:pt x="121" y="272"/>
                        <a:pt x="121" y="272"/>
                      </a:cubicBezTo>
                      <a:cubicBezTo>
                        <a:pt x="122" y="272"/>
                        <a:pt x="123" y="273"/>
                        <a:pt x="124" y="273"/>
                      </a:cubicBezTo>
                      <a:cubicBezTo>
                        <a:pt x="125" y="273"/>
                        <a:pt x="127" y="272"/>
                        <a:pt x="128" y="272"/>
                      </a:cubicBezTo>
                      <a:cubicBezTo>
                        <a:pt x="144" y="397"/>
                        <a:pt x="144" y="397"/>
                        <a:pt x="144" y="397"/>
                      </a:cubicBezTo>
                      <a:cubicBezTo>
                        <a:pt x="176" y="397"/>
                        <a:pt x="176" y="397"/>
                        <a:pt x="176" y="397"/>
                      </a:cubicBezTo>
                      <a:cubicBezTo>
                        <a:pt x="187" y="240"/>
                        <a:pt x="187" y="240"/>
                        <a:pt x="187" y="240"/>
                      </a:cubicBezTo>
                      <a:cubicBezTo>
                        <a:pt x="191" y="235"/>
                        <a:pt x="194" y="229"/>
                        <a:pt x="196" y="223"/>
                      </a:cubicBezTo>
                      <a:cubicBezTo>
                        <a:pt x="196" y="222"/>
                        <a:pt x="196" y="222"/>
                        <a:pt x="196" y="222"/>
                      </a:cubicBezTo>
                      <a:cubicBezTo>
                        <a:pt x="196" y="222"/>
                        <a:pt x="198" y="202"/>
                        <a:pt x="200" y="173"/>
                      </a:cubicBezTo>
                      <a:cubicBezTo>
                        <a:pt x="207" y="79"/>
                        <a:pt x="207" y="79"/>
                        <a:pt x="207" y="79"/>
                      </a:cubicBezTo>
                      <a:cubicBezTo>
                        <a:pt x="207" y="79"/>
                        <a:pt x="207" y="78"/>
                        <a:pt x="207" y="78"/>
                      </a:cubicBezTo>
                      <a:cubicBezTo>
                        <a:pt x="209" y="76"/>
                        <a:pt x="210" y="74"/>
                        <a:pt x="211" y="73"/>
                      </a:cubicBezTo>
                      <a:cubicBezTo>
                        <a:pt x="213" y="70"/>
                        <a:pt x="229" y="118"/>
                        <a:pt x="274" y="134"/>
                      </a:cubicBezTo>
                      <a:cubicBezTo>
                        <a:pt x="310" y="147"/>
                        <a:pt x="301" y="141"/>
                        <a:pt x="301" y="141"/>
                      </a:cubicBezTo>
                      <a:cubicBezTo>
                        <a:pt x="301" y="134"/>
                        <a:pt x="314" y="111"/>
                        <a:pt x="321" y="103"/>
                      </a:cubicBezTo>
                      <a:cubicBezTo>
                        <a:pt x="295" y="101"/>
                        <a:pt x="293" y="105"/>
                        <a:pt x="273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" name="Freeform 192"/>
                <p:cNvSpPr>
                  <a:spLocks/>
                </p:cNvSpPr>
                <p:nvPr/>
              </p:nvSpPr>
              <p:spPr bwMode="auto">
                <a:xfrm>
                  <a:off x="8640763" y="5619750"/>
                  <a:ext cx="195263" cy="279400"/>
                </a:xfrm>
                <a:custGeom>
                  <a:avLst/>
                  <a:gdLst>
                    <a:gd name="T0" fmla="*/ 5 w 112"/>
                    <a:gd name="T1" fmla="*/ 75 h 160"/>
                    <a:gd name="T2" fmla="*/ 0 w 112"/>
                    <a:gd name="T3" fmla="*/ 93 h 160"/>
                    <a:gd name="T4" fmla="*/ 5 w 112"/>
                    <a:gd name="T5" fmla="*/ 111 h 160"/>
                    <a:gd name="T6" fmla="*/ 8 w 112"/>
                    <a:gd name="T7" fmla="*/ 107 h 160"/>
                    <a:gd name="T8" fmla="*/ 57 w 112"/>
                    <a:gd name="T9" fmla="*/ 160 h 160"/>
                    <a:gd name="T10" fmla="*/ 104 w 112"/>
                    <a:gd name="T11" fmla="*/ 105 h 160"/>
                    <a:gd name="T12" fmla="*/ 108 w 112"/>
                    <a:gd name="T13" fmla="*/ 111 h 160"/>
                    <a:gd name="T14" fmla="*/ 112 w 112"/>
                    <a:gd name="T15" fmla="*/ 93 h 160"/>
                    <a:gd name="T16" fmla="*/ 108 w 112"/>
                    <a:gd name="T17" fmla="*/ 74 h 160"/>
                    <a:gd name="T18" fmla="*/ 106 w 112"/>
                    <a:gd name="T19" fmla="*/ 75 h 160"/>
                    <a:gd name="T20" fmla="*/ 106 w 112"/>
                    <a:gd name="T21" fmla="*/ 60 h 160"/>
                    <a:gd name="T22" fmla="*/ 65 w 112"/>
                    <a:gd name="T23" fmla="*/ 50 h 160"/>
                    <a:gd name="T24" fmla="*/ 71 w 112"/>
                    <a:gd name="T25" fmla="*/ 52 h 160"/>
                    <a:gd name="T26" fmla="*/ 110 w 112"/>
                    <a:gd name="T27" fmla="*/ 39 h 160"/>
                    <a:gd name="T28" fmla="*/ 20 w 112"/>
                    <a:gd name="T29" fmla="*/ 29 h 160"/>
                    <a:gd name="T30" fmla="*/ 2 w 112"/>
                    <a:gd name="T31" fmla="*/ 41 h 160"/>
                    <a:gd name="T32" fmla="*/ 14 w 112"/>
                    <a:gd name="T33" fmla="*/ 41 h 160"/>
                    <a:gd name="T34" fmla="*/ 6 w 112"/>
                    <a:gd name="T35" fmla="*/ 67 h 160"/>
                    <a:gd name="T36" fmla="*/ 5 w 112"/>
                    <a:gd name="T37" fmla="*/ 75 h 160"/>
                    <a:gd name="T38" fmla="*/ 5 w 112"/>
                    <a:gd name="T39" fmla="*/ 75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2" h="160">
                      <a:moveTo>
                        <a:pt x="5" y="75"/>
                      </a:moveTo>
                      <a:cubicBezTo>
                        <a:pt x="2" y="75"/>
                        <a:pt x="0" y="83"/>
                        <a:pt x="0" y="93"/>
                      </a:cubicBezTo>
                      <a:cubicBezTo>
                        <a:pt x="0" y="103"/>
                        <a:pt x="2" y="111"/>
                        <a:pt x="5" y="111"/>
                      </a:cubicBezTo>
                      <a:cubicBezTo>
                        <a:pt x="6" y="111"/>
                        <a:pt x="7" y="110"/>
                        <a:pt x="8" y="107"/>
                      </a:cubicBezTo>
                      <a:cubicBezTo>
                        <a:pt x="16" y="137"/>
                        <a:pt x="42" y="160"/>
                        <a:pt x="57" y="160"/>
                      </a:cubicBezTo>
                      <a:cubicBezTo>
                        <a:pt x="75" y="160"/>
                        <a:pt x="101" y="139"/>
                        <a:pt x="104" y="105"/>
                      </a:cubicBezTo>
                      <a:cubicBezTo>
                        <a:pt x="105" y="108"/>
                        <a:pt x="106" y="111"/>
                        <a:pt x="108" y="111"/>
                      </a:cubicBezTo>
                      <a:cubicBezTo>
                        <a:pt x="110" y="111"/>
                        <a:pt x="112" y="103"/>
                        <a:pt x="112" y="93"/>
                      </a:cubicBezTo>
                      <a:cubicBezTo>
                        <a:pt x="112" y="83"/>
                        <a:pt x="110" y="74"/>
                        <a:pt x="108" y="74"/>
                      </a:cubicBezTo>
                      <a:cubicBezTo>
                        <a:pt x="107" y="74"/>
                        <a:pt x="107" y="75"/>
                        <a:pt x="106" y="75"/>
                      </a:cubicBezTo>
                      <a:cubicBezTo>
                        <a:pt x="107" y="71"/>
                        <a:pt x="107" y="66"/>
                        <a:pt x="106" y="60"/>
                      </a:cubicBezTo>
                      <a:cubicBezTo>
                        <a:pt x="98" y="67"/>
                        <a:pt x="82" y="58"/>
                        <a:pt x="65" y="50"/>
                      </a:cubicBezTo>
                      <a:cubicBezTo>
                        <a:pt x="67" y="50"/>
                        <a:pt x="69" y="51"/>
                        <a:pt x="71" y="52"/>
                      </a:cubicBezTo>
                      <a:cubicBezTo>
                        <a:pt x="99" y="67"/>
                        <a:pt x="110" y="39"/>
                        <a:pt x="110" y="39"/>
                      </a:cubicBezTo>
                      <a:cubicBezTo>
                        <a:pt x="110" y="39"/>
                        <a:pt x="76" y="0"/>
                        <a:pt x="20" y="29"/>
                      </a:cubicBezTo>
                      <a:cubicBezTo>
                        <a:pt x="15" y="32"/>
                        <a:pt x="8" y="39"/>
                        <a:pt x="2" y="41"/>
                      </a:cubicBezTo>
                      <a:cubicBezTo>
                        <a:pt x="2" y="41"/>
                        <a:pt x="7" y="41"/>
                        <a:pt x="14" y="41"/>
                      </a:cubicBezTo>
                      <a:cubicBezTo>
                        <a:pt x="8" y="45"/>
                        <a:pt x="5" y="53"/>
                        <a:pt x="6" y="67"/>
                      </a:cubicBezTo>
                      <a:cubicBezTo>
                        <a:pt x="6" y="69"/>
                        <a:pt x="5" y="72"/>
                        <a:pt x="5" y="75"/>
                      </a:cubicBezTo>
                      <a:cubicBezTo>
                        <a:pt x="5" y="75"/>
                        <a:pt x="5" y="75"/>
                        <a:pt x="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" name="Freeform 193"/>
                <p:cNvSpPr>
                  <a:spLocks/>
                </p:cNvSpPr>
                <p:nvPr/>
              </p:nvSpPr>
              <p:spPr bwMode="auto">
                <a:xfrm>
                  <a:off x="8591551" y="6591300"/>
                  <a:ext cx="104775" cy="38100"/>
                </a:xfrm>
                <a:custGeom>
                  <a:avLst/>
                  <a:gdLst>
                    <a:gd name="T0" fmla="*/ 31 w 60"/>
                    <a:gd name="T1" fmla="*/ 0 h 22"/>
                    <a:gd name="T2" fmla="*/ 21 w 60"/>
                    <a:gd name="T3" fmla="*/ 21 h 22"/>
                    <a:gd name="T4" fmla="*/ 48 w 60"/>
                    <a:gd name="T5" fmla="*/ 12 h 22"/>
                    <a:gd name="T6" fmla="*/ 52 w 60"/>
                    <a:gd name="T7" fmla="*/ 12 h 22"/>
                    <a:gd name="T8" fmla="*/ 59 w 60"/>
                    <a:gd name="T9" fmla="*/ 11 h 22"/>
                    <a:gd name="T10" fmla="*/ 59 w 60"/>
                    <a:gd name="T11" fmla="*/ 1 h 22"/>
                    <a:gd name="T12" fmla="*/ 60 w 60"/>
                    <a:gd name="T13" fmla="*/ 0 h 22"/>
                    <a:gd name="T14" fmla="*/ 31 w 60"/>
                    <a:gd name="T15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" h="22">
                      <a:moveTo>
                        <a:pt x="31" y="0"/>
                      </a:moveTo>
                      <a:cubicBezTo>
                        <a:pt x="31" y="0"/>
                        <a:pt x="0" y="19"/>
                        <a:pt x="21" y="21"/>
                      </a:cubicBezTo>
                      <a:cubicBezTo>
                        <a:pt x="33" y="22"/>
                        <a:pt x="41" y="17"/>
                        <a:pt x="48" y="12"/>
                      </a:cubicBezTo>
                      <a:cubicBezTo>
                        <a:pt x="52" y="9"/>
                        <a:pt x="51" y="12"/>
                        <a:pt x="52" y="12"/>
                      </a:cubicBezTo>
                      <a:cubicBezTo>
                        <a:pt x="54" y="12"/>
                        <a:pt x="58" y="12"/>
                        <a:pt x="59" y="11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" name="Freeform 194"/>
                <p:cNvSpPr>
                  <a:spLocks/>
                </p:cNvSpPr>
                <p:nvPr/>
              </p:nvSpPr>
              <p:spPr bwMode="auto">
                <a:xfrm>
                  <a:off x="8772526" y="6591300"/>
                  <a:ext cx="106363" cy="38100"/>
                </a:xfrm>
                <a:custGeom>
                  <a:avLst/>
                  <a:gdLst>
                    <a:gd name="T0" fmla="*/ 2 w 61"/>
                    <a:gd name="T1" fmla="*/ 11 h 22"/>
                    <a:gd name="T2" fmla="*/ 8 w 61"/>
                    <a:gd name="T3" fmla="*/ 12 h 22"/>
                    <a:gd name="T4" fmla="*/ 12 w 61"/>
                    <a:gd name="T5" fmla="*/ 12 h 22"/>
                    <a:gd name="T6" fmla="*/ 40 w 61"/>
                    <a:gd name="T7" fmla="*/ 21 h 22"/>
                    <a:gd name="T8" fmla="*/ 29 w 61"/>
                    <a:gd name="T9" fmla="*/ 0 h 22"/>
                    <a:gd name="T10" fmla="*/ 1 w 61"/>
                    <a:gd name="T11" fmla="*/ 0 h 22"/>
                    <a:gd name="T12" fmla="*/ 1 w 61"/>
                    <a:gd name="T13" fmla="*/ 1 h 22"/>
                    <a:gd name="T14" fmla="*/ 2 w 61"/>
                    <a:gd name="T15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22">
                      <a:moveTo>
                        <a:pt x="2" y="11"/>
                      </a:moveTo>
                      <a:cubicBezTo>
                        <a:pt x="3" y="12"/>
                        <a:pt x="7" y="12"/>
                        <a:pt x="8" y="12"/>
                      </a:cubicBezTo>
                      <a:cubicBezTo>
                        <a:pt x="10" y="12"/>
                        <a:pt x="8" y="9"/>
                        <a:pt x="12" y="12"/>
                      </a:cubicBezTo>
                      <a:cubicBezTo>
                        <a:pt x="19" y="17"/>
                        <a:pt x="27" y="22"/>
                        <a:pt x="40" y="21"/>
                      </a:cubicBezTo>
                      <a:cubicBezTo>
                        <a:pt x="61" y="19"/>
                        <a:pt x="29" y="0"/>
                        <a:pt x="2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3"/>
                        <a:pt x="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" name="Freeform 195"/>
                <p:cNvSpPr>
                  <a:spLocks/>
                </p:cNvSpPr>
                <p:nvPr/>
              </p:nvSpPr>
              <p:spPr bwMode="auto">
                <a:xfrm>
                  <a:off x="8951913" y="6127750"/>
                  <a:ext cx="258763" cy="488950"/>
                </a:xfrm>
                <a:custGeom>
                  <a:avLst/>
                  <a:gdLst>
                    <a:gd name="T0" fmla="*/ 82 w 149"/>
                    <a:gd name="T1" fmla="*/ 69 h 281"/>
                    <a:gd name="T2" fmla="*/ 130 w 149"/>
                    <a:gd name="T3" fmla="*/ 81 h 281"/>
                    <a:gd name="T4" fmla="*/ 139 w 149"/>
                    <a:gd name="T5" fmla="*/ 42 h 281"/>
                    <a:gd name="T6" fmla="*/ 91 w 149"/>
                    <a:gd name="T7" fmla="*/ 30 h 281"/>
                    <a:gd name="T8" fmla="*/ 91 w 149"/>
                    <a:gd name="T9" fmla="*/ 0 h 281"/>
                    <a:gd name="T10" fmla="*/ 59 w 149"/>
                    <a:gd name="T11" fmla="*/ 0 h 281"/>
                    <a:gd name="T12" fmla="*/ 59 w 149"/>
                    <a:gd name="T13" fmla="*/ 33 h 281"/>
                    <a:gd name="T14" fmla="*/ 2 w 149"/>
                    <a:gd name="T15" fmla="*/ 94 h 281"/>
                    <a:gd name="T16" fmla="*/ 62 w 149"/>
                    <a:gd name="T17" fmla="*/ 157 h 281"/>
                    <a:gd name="T18" fmla="*/ 98 w 149"/>
                    <a:gd name="T19" fmla="*/ 187 h 281"/>
                    <a:gd name="T20" fmla="*/ 66 w 149"/>
                    <a:gd name="T21" fmla="*/ 208 h 281"/>
                    <a:gd name="T22" fmla="*/ 10 w 149"/>
                    <a:gd name="T23" fmla="*/ 193 h 281"/>
                    <a:gd name="T24" fmla="*/ 0 w 149"/>
                    <a:gd name="T25" fmla="*/ 233 h 281"/>
                    <a:gd name="T26" fmla="*/ 57 w 149"/>
                    <a:gd name="T27" fmla="*/ 248 h 281"/>
                    <a:gd name="T28" fmla="*/ 57 w 149"/>
                    <a:gd name="T29" fmla="*/ 281 h 281"/>
                    <a:gd name="T30" fmla="*/ 90 w 149"/>
                    <a:gd name="T31" fmla="*/ 281 h 281"/>
                    <a:gd name="T32" fmla="*/ 90 w 149"/>
                    <a:gd name="T33" fmla="*/ 246 h 281"/>
                    <a:gd name="T34" fmla="*/ 149 w 149"/>
                    <a:gd name="T35" fmla="*/ 182 h 281"/>
                    <a:gd name="T36" fmla="*/ 93 w 149"/>
                    <a:gd name="T37" fmla="*/ 118 h 281"/>
                    <a:gd name="T38" fmla="*/ 53 w 149"/>
                    <a:gd name="T39" fmla="*/ 88 h 281"/>
                    <a:gd name="T40" fmla="*/ 82 w 149"/>
                    <a:gd name="T41" fmla="*/ 69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9" h="281">
                      <a:moveTo>
                        <a:pt x="82" y="69"/>
                      </a:moveTo>
                      <a:cubicBezTo>
                        <a:pt x="106" y="69"/>
                        <a:pt x="121" y="77"/>
                        <a:pt x="130" y="81"/>
                      </a:cubicBezTo>
                      <a:cubicBezTo>
                        <a:pt x="139" y="42"/>
                        <a:pt x="139" y="42"/>
                        <a:pt x="139" y="42"/>
                      </a:cubicBezTo>
                      <a:cubicBezTo>
                        <a:pt x="128" y="36"/>
                        <a:pt x="113" y="31"/>
                        <a:pt x="91" y="3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23" y="40"/>
                        <a:pt x="2" y="64"/>
                        <a:pt x="2" y="94"/>
                      </a:cubicBezTo>
                      <a:cubicBezTo>
                        <a:pt x="2" y="127"/>
                        <a:pt x="27" y="145"/>
                        <a:pt x="62" y="157"/>
                      </a:cubicBezTo>
                      <a:cubicBezTo>
                        <a:pt x="87" y="166"/>
                        <a:pt x="98" y="174"/>
                        <a:pt x="98" y="187"/>
                      </a:cubicBezTo>
                      <a:cubicBezTo>
                        <a:pt x="98" y="201"/>
                        <a:pt x="85" y="208"/>
                        <a:pt x="66" y="208"/>
                      </a:cubicBezTo>
                      <a:cubicBezTo>
                        <a:pt x="44" y="208"/>
                        <a:pt x="24" y="201"/>
                        <a:pt x="10" y="193"/>
                      </a:cubicBezTo>
                      <a:cubicBezTo>
                        <a:pt x="0" y="233"/>
                        <a:pt x="0" y="233"/>
                        <a:pt x="0" y="233"/>
                      </a:cubicBezTo>
                      <a:cubicBezTo>
                        <a:pt x="13" y="241"/>
                        <a:pt x="35" y="247"/>
                        <a:pt x="57" y="248"/>
                      </a:cubicBez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90" y="281"/>
                        <a:pt x="90" y="281"/>
                        <a:pt x="90" y="281"/>
                      </a:cubicBezTo>
                      <a:cubicBezTo>
                        <a:pt x="90" y="246"/>
                        <a:pt x="90" y="246"/>
                        <a:pt x="90" y="246"/>
                      </a:cubicBezTo>
                      <a:cubicBezTo>
                        <a:pt x="128" y="239"/>
                        <a:pt x="149" y="213"/>
                        <a:pt x="149" y="182"/>
                      </a:cubicBezTo>
                      <a:cubicBezTo>
                        <a:pt x="149" y="151"/>
                        <a:pt x="133" y="132"/>
                        <a:pt x="93" y="118"/>
                      </a:cubicBezTo>
                      <a:cubicBezTo>
                        <a:pt x="65" y="107"/>
                        <a:pt x="53" y="100"/>
                        <a:pt x="53" y="88"/>
                      </a:cubicBezTo>
                      <a:cubicBezTo>
                        <a:pt x="53" y="79"/>
                        <a:pt x="60" y="69"/>
                        <a:pt x="82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" name="Freeform 196"/>
                <p:cNvSpPr>
                  <a:spLocks/>
                </p:cNvSpPr>
                <p:nvPr/>
              </p:nvSpPr>
              <p:spPr bwMode="auto">
                <a:xfrm>
                  <a:off x="9061451" y="6076950"/>
                  <a:ext cx="90488" cy="90488"/>
                </a:xfrm>
                <a:custGeom>
                  <a:avLst/>
                  <a:gdLst>
                    <a:gd name="T0" fmla="*/ 10 w 52"/>
                    <a:gd name="T1" fmla="*/ 0 h 52"/>
                    <a:gd name="T2" fmla="*/ 0 w 52"/>
                    <a:gd name="T3" fmla="*/ 18 h 52"/>
                    <a:gd name="T4" fmla="*/ 35 w 52"/>
                    <a:gd name="T5" fmla="*/ 17 h 52"/>
                    <a:gd name="T6" fmla="*/ 34 w 52"/>
                    <a:gd name="T7" fmla="*/ 40 h 52"/>
                    <a:gd name="T8" fmla="*/ 40 w 52"/>
                    <a:gd name="T9" fmla="*/ 45 h 52"/>
                    <a:gd name="T10" fmla="*/ 47 w 52"/>
                    <a:gd name="T11" fmla="*/ 38 h 52"/>
                    <a:gd name="T12" fmla="*/ 10 w 52"/>
                    <a:gd name="T1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2">
                      <a:moveTo>
                        <a:pt x="10" y="0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ubicBezTo>
                        <a:pt x="40" y="45"/>
                        <a:pt x="45" y="52"/>
                        <a:pt x="47" y="38"/>
                      </a:cubicBezTo>
                      <a:cubicBezTo>
                        <a:pt x="52" y="3"/>
                        <a:pt x="10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</p:grpSp>
          <p:sp>
            <p:nvSpPr>
              <p:cNvPr id="26" name="TextBox 7"/>
              <p:cNvSpPr>
                <a:spLocks noChangeArrowheads="1"/>
              </p:cNvSpPr>
              <p:nvPr/>
            </p:nvSpPr>
            <p:spPr bwMode="auto">
              <a:xfrm>
                <a:off x="9074166" y="319264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轨迹间距离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8862958" y="311301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49"/>
                  <p:cNvSpPr txBox="1"/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algn="just" fontAlgn="auto">
                      <a:lnSpc>
                        <a:spcPct val="13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𝑅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8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13"/>
            <p:cNvSpPr txBox="1"/>
            <p:nvPr/>
          </p:nvSpPr>
          <p:spPr>
            <a:xfrm flipH="1">
              <a:off x="1371814" y="1116574"/>
              <a:ext cx="2786907" cy="369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4" tIns="45717" rIns="91434" bIns="45717">
              <a:spAutoFit/>
            </a:bodyPr>
            <a:lstStyle>
              <a:defPPr>
                <a:defRPr lang="zh-CN"/>
              </a:defPPr>
              <a:lvl1pPr algn="ctr" eaLnBrk="0" hangingPunct="0">
                <a:defRPr sz="2200" b="1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9pPr>
            </a:lstStyle>
            <a:p>
              <a:pPr algn="l" fontAlgn="auto">
                <a:spcAft>
                  <a:spcPts val="0"/>
                </a:spcAft>
                <a:buFont typeface="Arial" charset="0"/>
                <a:buNone/>
              </a:pPr>
              <a:r>
                <a:rPr lang="zh-CN" altLang="en-US" sz="1800" dirty="0" smtClean="0">
                  <a:solidFill>
                    <a:srgbClr val="2F5EB0"/>
                  </a:solidFill>
                  <a:cs typeface="Arial" panose="020B0604020202020204" pitchFamily="34" charset="0"/>
                </a:rPr>
                <a:t>对应点</a:t>
              </a:r>
              <a:endParaRPr lang="zh-CN" altLang="en-US" sz="1800" dirty="0">
                <a:solidFill>
                  <a:srgbClr val="2F5EB0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14"/>
                <p:cNvSpPr txBox="1"/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在计算轨迹间距离时，若使用了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到另一条轨迹上一点𝑄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的距离，则𝑄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的对应点。</a:t>
                  </a:r>
                </a:p>
              </p:txBody>
            </p:sp>
          </mc:Choice>
          <mc:Fallback xmlns="">
            <p:sp>
              <p:nvSpPr>
                <p:cNvPr id="30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blipFill>
                  <a:blip r:embed="rId3"/>
                  <a:stretch>
                    <a:fillRect l="-503" b="-2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组合 40"/>
            <p:cNvGrpSpPr/>
            <p:nvPr/>
          </p:nvGrpSpPr>
          <p:grpSpPr>
            <a:xfrm>
              <a:off x="3410072" y="2747546"/>
              <a:ext cx="2428892" cy="2932973"/>
              <a:chOff x="3410072" y="2527742"/>
              <a:chExt cx="2428892" cy="2932973"/>
            </a:xfrm>
          </p:grpSpPr>
          <p:sp>
            <p:nvSpPr>
              <p:cNvPr id="5" name="Bent Arrow 19"/>
              <p:cNvSpPr/>
              <p:nvPr/>
            </p:nvSpPr>
            <p:spPr>
              <a:xfrm>
                <a:off x="3410072" y="2786229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Freeform 336"/>
              <p:cNvSpPr>
                <a:spLocks noEditPoints="1"/>
              </p:cNvSpPr>
              <p:nvPr/>
            </p:nvSpPr>
            <p:spPr bwMode="auto">
              <a:xfrm>
                <a:off x="4455505" y="2527742"/>
                <a:ext cx="338026" cy="338026"/>
              </a:xfrm>
              <a:custGeom>
                <a:avLst/>
                <a:gdLst>
                  <a:gd name="T0" fmla="*/ 0 w 90"/>
                  <a:gd name="T1" fmla="*/ 40 h 90"/>
                  <a:gd name="T2" fmla="*/ 40 w 90"/>
                  <a:gd name="T3" fmla="*/ 0 h 90"/>
                  <a:gd name="T4" fmla="*/ 40 w 90"/>
                  <a:gd name="T5" fmla="*/ 90 h 90"/>
                  <a:gd name="T6" fmla="*/ 0 w 90"/>
                  <a:gd name="T7" fmla="*/ 50 h 90"/>
                  <a:gd name="T8" fmla="*/ 40 w 90"/>
                  <a:gd name="T9" fmla="*/ 90 h 90"/>
                  <a:gd name="T10" fmla="*/ 33 w 90"/>
                  <a:gd name="T11" fmla="*/ 10 h 90"/>
                  <a:gd name="T12" fmla="*/ 9 w 90"/>
                  <a:gd name="T13" fmla="*/ 33 h 90"/>
                  <a:gd name="T14" fmla="*/ 33 w 90"/>
                  <a:gd name="T15" fmla="*/ 83 h 90"/>
                  <a:gd name="T16" fmla="*/ 9 w 90"/>
                  <a:gd name="T17" fmla="*/ 57 h 90"/>
                  <a:gd name="T18" fmla="*/ 33 w 90"/>
                  <a:gd name="T19" fmla="*/ 83 h 90"/>
                  <a:gd name="T20" fmla="*/ 16 w 90"/>
                  <a:gd name="T21" fmla="*/ 26 h 90"/>
                  <a:gd name="T22" fmla="*/ 26 w 90"/>
                  <a:gd name="T23" fmla="*/ 17 h 90"/>
                  <a:gd name="T24" fmla="*/ 26 w 90"/>
                  <a:gd name="T25" fmla="*/ 74 h 90"/>
                  <a:gd name="T26" fmla="*/ 16 w 90"/>
                  <a:gd name="T27" fmla="*/ 67 h 90"/>
                  <a:gd name="T28" fmla="*/ 26 w 90"/>
                  <a:gd name="T29" fmla="*/ 74 h 90"/>
                  <a:gd name="T30" fmla="*/ 49 w 90"/>
                  <a:gd name="T31" fmla="*/ 40 h 90"/>
                  <a:gd name="T32" fmla="*/ 90 w 90"/>
                  <a:gd name="T33" fmla="*/ 0 h 90"/>
                  <a:gd name="T34" fmla="*/ 90 w 90"/>
                  <a:gd name="T35" fmla="*/ 74 h 90"/>
                  <a:gd name="T36" fmla="*/ 66 w 90"/>
                  <a:gd name="T37" fmla="*/ 67 h 90"/>
                  <a:gd name="T38" fmla="*/ 57 w 90"/>
                  <a:gd name="T39" fmla="*/ 90 h 90"/>
                  <a:gd name="T40" fmla="*/ 49 w 90"/>
                  <a:gd name="T41" fmla="*/ 50 h 90"/>
                  <a:gd name="T42" fmla="*/ 73 w 90"/>
                  <a:gd name="T43" fmla="*/ 57 h 90"/>
                  <a:gd name="T44" fmla="*/ 83 w 90"/>
                  <a:gd name="T45" fmla="*/ 50 h 90"/>
                  <a:gd name="T46" fmla="*/ 90 w 90"/>
                  <a:gd name="T47" fmla="*/ 74 h 90"/>
                  <a:gd name="T48" fmla="*/ 83 w 90"/>
                  <a:gd name="T49" fmla="*/ 10 h 90"/>
                  <a:gd name="T50" fmla="*/ 57 w 90"/>
                  <a:gd name="T51" fmla="*/ 33 h 90"/>
                  <a:gd name="T52" fmla="*/ 73 w 90"/>
                  <a:gd name="T53" fmla="*/ 26 h 90"/>
                  <a:gd name="T54" fmla="*/ 66 w 90"/>
                  <a:gd name="T55" fmla="*/ 17 h 90"/>
                  <a:gd name="T56" fmla="*/ 73 w 90"/>
                  <a:gd name="T57" fmla="*/ 26 h 90"/>
                  <a:gd name="T58" fmla="*/ 66 w 90"/>
                  <a:gd name="T59" fmla="*/ 90 h 90"/>
                  <a:gd name="T60" fmla="*/ 73 w 90"/>
                  <a:gd name="T61" fmla="*/ 83 h 90"/>
                  <a:gd name="T62" fmla="*/ 90 w 90"/>
                  <a:gd name="T63" fmla="*/ 90 h 90"/>
                  <a:gd name="T64" fmla="*/ 83 w 90"/>
                  <a:gd name="T65" fmla="*/ 83 h 90"/>
                  <a:gd name="T66" fmla="*/ 90 w 90"/>
                  <a:gd name="T6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0" h="90">
                    <a:moveTo>
                      <a:pt x="40" y="40"/>
                    </a:moveTo>
                    <a:lnTo>
                      <a:pt x="0" y="40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40"/>
                    </a:lnTo>
                    <a:close/>
                    <a:moveTo>
                      <a:pt x="40" y="90"/>
                    </a:moveTo>
                    <a:lnTo>
                      <a:pt x="0" y="90"/>
                    </a:lnTo>
                    <a:lnTo>
                      <a:pt x="0" y="50"/>
                    </a:lnTo>
                    <a:lnTo>
                      <a:pt x="40" y="50"/>
                    </a:lnTo>
                    <a:lnTo>
                      <a:pt x="40" y="90"/>
                    </a:lnTo>
                    <a:close/>
                    <a:moveTo>
                      <a:pt x="33" y="33"/>
                    </a:moveTo>
                    <a:lnTo>
                      <a:pt x="33" y="10"/>
                    </a:lnTo>
                    <a:lnTo>
                      <a:pt x="9" y="10"/>
                    </a:lnTo>
                    <a:lnTo>
                      <a:pt x="9" y="33"/>
                    </a:lnTo>
                    <a:lnTo>
                      <a:pt x="33" y="33"/>
                    </a:lnTo>
                    <a:close/>
                    <a:moveTo>
                      <a:pt x="33" y="83"/>
                    </a:moveTo>
                    <a:lnTo>
                      <a:pt x="33" y="57"/>
                    </a:lnTo>
                    <a:lnTo>
                      <a:pt x="9" y="57"/>
                    </a:lnTo>
                    <a:lnTo>
                      <a:pt x="9" y="83"/>
                    </a:lnTo>
                    <a:lnTo>
                      <a:pt x="33" y="83"/>
                    </a:lnTo>
                    <a:close/>
                    <a:moveTo>
                      <a:pt x="26" y="26"/>
                    </a:moveTo>
                    <a:lnTo>
                      <a:pt x="16" y="26"/>
                    </a:lnTo>
                    <a:lnTo>
                      <a:pt x="16" y="17"/>
                    </a:lnTo>
                    <a:lnTo>
                      <a:pt x="26" y="17"/>
                    </a:lnTo>
                    <a:lnTo>
                      <a:pt x="26" y="26"/>
                    </a:lnTo>
                    <a:close/>
                    <a:moveTo>
                      <a:pt x="26" y="74"/>
                    </a:moveTo>
                    <a:lnTo>
                      <a:pt x="16" y="74"/>
                    </a:lnTo>
                    <a:lnTo>
                      <a:pt x="16" y="67"/>
                    </a:lnTo>
                    <a:lnTo>
                      <a:pt x="26" y="67"/>
                    </a:lnTo>
                    <a:lnTo>
                      <a:pt x="26" y="74"/>
                    </a:lnTo>
                    <a:close/>
                    <a:moveTo>
                      <a:pt x="90" y="40"/>
                    </a:moveTo>
                    <a:lnTo>
                      <a:pt x="49" y="40"/>
                    </a:lnTo>
                    <a:lnTo>
                      <a:pt x="49" y="0"/>
                    </a:lnTo>
                    <a:lnTo>
                      <a:pt x="90" y="0"/>
                    </a:lnTo>
                    <a:lnTo>
                      <a:pt x="90" y="40"/>
                    </a:lnTo>
                    <a:close/>
                    <a:moveTo>
                      <a:pt x="90" y="74"/>
                    </a:moveTo>
                    <a:lnTo>
                      <a:pt x="66" y="74"/>
                    </a:lnTo>
                    <a:lnTo>
                      <a:pt x="66" y="67"/>
                    </a:lnTo>
                    <a:lnTo>
                      <a:pt x="57" y="67"/>
                    </a:lnTo>
                    <a:lnTo>
                      <a:pt x="57" y="90"/>
                    </a:lnTo>
                    <a:lnTo>
                      <a:pt x="49" y="90"/>
                    </a:lnTo>
                    <a:lnTo>
                      <a:pt x="49" y="50"/>
                    </a:lnTo>
                    <a:lnTo>
                      <a:pt x="73" y="50"/>
                    </a:lnTo>
                    <a:lnTo>
                      <a:pt x="73" y="57"/>
                    </a:lnTo>
                    <a:lnTo>
                      <a:pt x="83" y="57"/>
                    </a:lnTo>
                    <a:lnTo>
                      <a:pt x="83" y="50"/>
                    </a:lnTo>
                    <a:lnTo>
                      <a:pt x="90" y="50"/>
                    </a:lnTo>
                    <a:lnTo>
                      <a:pt x="90" y="74"/>
                    </a:lnTo>
                    <a:close/>
                    <a:moveTo>
                      <a:pt x="83" y="33"/>
                    </a:moveTo>
                    <a:lnTo>
                      <a:pt x="83" y="10"/>
                    </a:lnTo>
                    <a:lnTo>
                      <a:pt x="57" y="10"/>
                    </a:lnTo>
                    <a:lnTo>
                      <a:pt x="57" y="33"/>
                    </a:lnTo>
                    <a:lnTo>
                      <a:pt x="83" y="33"/>
                    </a:lnTo>
                    <a:close/>
                    <a:moveTo>
                      <a:pt x="73" y="26"/>
                    </a:moveTo>
                    <a:lnTo>
                      <a:pt x="66" y="26"/>
                    </a:lnTo>
                    <a:lnTo>
                      <a:pt x="66" y="17"/>
                    </a:lnTo>
                    <a:lnTo>
                      <a:pt x="73" y="17"/>
                    </a:lnTo>
                    <a:lnTo>
                      <a:pt x="73" y="26"/>
                    </a:lnTo>
                    <a:close/>
                    <a:moveTo>
                      <a:pt x="73" y="90"/>
                    </a:moveTo>
                    <a:lnTo>
                      <a:pt x="66" y="90"/>
                    </a:lnTo>
                    <a:lnTo>
                      <a:pt x="66" y="83"/>
                    </a:lnTo>
                    <a:lnTo>
                      <a:pt x="73" y="83"/>
                    </a:lnTo>
                    <a:lnTo>
                      <a:pt x="73" y="90"/>
                    </a:lnTo>
                    <a:close/>
                    <a:moveTo>
                      <a:pt x="90" y="90"/>
                    </a:moveTo>
                    <a:lnTo>
                      <a:pt x="83" y="90"/>
                    </a:lnTo>
                    <a:lnTo>
                      <a:pt x="83" y="83"/>
                    </a:lnTo>
                    <a:lnTo>
                      <a:pt x="90" y="83"/>
                    </a:lnTo>
                    <a:lnTo>
                      <a:pt x="90" y="90"/>
                    </a:ln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0" name="TextBox 7"/>
              <p:cNvSpPr>
                <a:spLocks noChangeArrowheads="1"/>
              </p:cNvSpPr>
              <p:nvPr/>
            </p:nvSpPr>
            <p:spPr bwMode="auto">
              <a:xfrm>
                <a:off x="4154350" y="3846948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点到点距离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43142" y="3767314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组合 41"/>
            <p:cNvGrpSpPr/>
            <p:nvPr/>
          </p:nvGrpSpPr>
          <p:grpSpPr>
            <a:xfrm>
              <a:off x="5845370" y="2280133"/>
              <a:ext cx="2428892" cy="2791778"/>
              <a:chOff x="5845370" y="2139457"/>
              <a:chExt cx="2428892" cy="2791778"/>
            </a:xfrm>
          </p:grpSpPr>
          <p:sp>
            <p:nvSpPr>
              <p:cNvPr id="4" name="Bent Arrow 20"/>
              <p:cNvSpPr/>
              <p:nvPr/>
            </p:nvSpPr>
            <p:spPr>
              <a:xfrm>
                <a:off x="5845370" y="2412566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Freeform 261"/>
              <p:cNvSpPr>
                <a:spLocks noEditPoints="1"/>
              </p:cNvSpPr>
              <p:nvPr/>
            </p:nvSpPr>
            <p:spPr bwMode="auto">
              <a:xfrm>
                <a:off x="6832343" y="2139457"/>
                <a:ext cx="406222" cy="320702"/>
              </a:xfrm>
              <a:custGeom>
                <a:avLst/>
                <a:gdLst>
                  <a:gd name="T0" fmla="*/ 47 w 48"/>
                  <a:gd name="T1" fmla="*/ 15 h 38"/>
                  <a:gd name="T2" fmla="*/ 33 w 48"/>
                  <a:gd name="T3" fmla="*/ 33 h 38"/>
                  <a:gd name="T4" fmla="*/ 21 w 48"/>
                  <a:gd name="T5" fmla="*/ 36 h 38"/>
                  <a:gd name="T6" fmla="*/ 14 w 48"/>
                  <a:gd name="T7" fmla="*/ 34 h 38"/>
                  <a:gd name="T8" fmla="*/ 9 w 48"/>
                  <a:gd name="T9" fmla="*/ 32 h 38"/>
                  <a:gd name="T10" fmla="*/ 3 w 48"/>
                  <a:gd name="T11" fmla="*/ 38 h 38"/>
                  <a:gd name="T12" fmla="*/ 0 w 48"/>
                  <a:gd name="T13" fmla="*/ 36 h 38"/>
                  <a:gd name="T14" fmla="*/ 0 w 48"/>
                  <a:gd name="T15" fmla="*/ 34 h 38"/>
                  <a:gd name="T16" fmla="*/ 5 w 48"/>
                  <a:gd name="T17" fmla="*/ 28 h 38"/>
                  <a:gd name="T18" fmla="*/ 4 w 48"/>
                  <a:gd name="T19" fmla="*/ 26 h 38"/>
                  <a:gd name="T20" fmla="*/ 4 w 48"/>
                  <a:gd name="T21" fmla="*/ 23 h 38"/>
                  <a:gd name="T22" fmla="*/ 19 w 48"/>
                  <a:gd name="T23" fmla="*/ 6 h 38"/>
                  <a:gd name="T24" fmla="*/ 39 w 48"/>
                  <a:gd name="T25" fmla="*/ 2 h 38"/>
                  <a:gd name="T26" fmla="*/ 44 w 48"/>
                  <a:gd name="T27" fmla="*/ 0 h 38"/>
                  <a:gd name="T28" fmla="*/ 48 w 48"/>
                  <a:gd name="T29" fmla="*/ 10 h 38"/>
                  <a:gd name="T30" fmla="*/ 47 w 48"/>
                  <a:gd name="T31" fmla="*/ 15 h 38"/>
                  <a:gd name="T32" fmla="*/ 33 w 48"/>
                  <a:gd name="T33" fmla="*/ 14 h 38"/>
                  <a:gd name="T34" fmla="*/ 11 w 48"/>
                  <a:gd name="T35" fmla="*/ 24 h 38"/>
                  <a:gd name="T36" fmla="*/ 10 w 48"/>
                  <a:gd name="T37" fmla="*/ 26 h 38"/>
                  <a:gd name="T38" fmla="*/ 12 w 48"/>
                  <a:gd name="T39" fmla="*/ 27 h 38"/>
                  <a:gd name="T40" fmla="*/ 13 w 48"/>
                  <a:gd name="T41" fmla="*/ 27 h 38"/>
                  <a:gd name="T42" fmla="*/ 17 w 48"/>
                  <a:gd name="T43" fmla="*/ 23 h 38"/>
                  <a:gd name="T44" fmla="*/ 33 w 48"/>
                  <a:gd name="T45" fmla="*/ 17 h 38"/>
                  <a:gd name="T46" fmla="*/ 34 w 48"/>
                  <a:gd name="T47" fmla="*/ 15 h 38"/>
                  <a:gd name="T48" fmla="*/ 33 w 48"/>
                  <a:gd name="T4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38">
                    <a:moveTo>
                      <a:pt x="47" y="15"/>
                    </a:moveTo>
                    <a:cubicBezTo>
                      <a:pt x="46" y="24"/>
                      <a:pt x="40" y="29"/>
                      <a:pt x="33" y="33"/>
                    </a:cubicBezTo>
                    <a:cubicBezTo>
                      <a:pt x="29" y="34"/>
                      <a:pt x="25" y="36"/>
                      <a:pt x="21" y="36"/>
                    </a:cubicBezTo>
                    <a:cubicBezTo>
                      <a:pt x="19" y="36"/>
                      <a:pt x="16" y="35"/>
                      <a:pt x="14" y="34"/>
                    </a:cubicBezTo>
                    <a:cubicBezTo>
                      <a:pt x="12" y="34"/>
                      <a:pt x="10" y="32"/>
                      <a:pt x="9" y="32"/>
                    </a:cubicBezTo>
                    <a:cubicBezTo>
                      <a:pt x="7" y="32"/>
                      <a:pt x="6" y="38"/>
                      <a:pt x="3" y="38"/>
                    </a:cubicBezTo>
                    <a:cubicBezTo>
                      <a:pt x="2" y="38"/>
                      <a:pt x="1" y="37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2"/>
                      <a:pt x="5" y="29"/>
                      <a:pt x="5" y="28"/>
                    </a:cubicBezTo>
                    <a:cubicBezTo>
                      <a:pt x="5" y="28"/>
                      <a:pt x="5" y="26"/>
                      <a:pt x="4" y="26"/>
                    </a:cubicBezTo>
                    <a:cubicBezTo>
                      <a:pt x="4" y="25"/>
                      <a:pt x="4" y="24"/>
                      <a:pt x="4" y="23"/>
                    </a:cubicBezTo>
                    <a:cubicBezTo>
                      <a:pt x="4" y="14"/>
                      <a:pt x="11" y="8"/>
                      <a:pt x="19" y="6"/>
                    </a:cubicBezTo>
                    <a:cubicBezTo>
                      <a:pt x="24" y="4"/>
                      <a:pt x="36" y="6"/>
                      <a:pt x="39" y="2"/>
                    </a:cubicBezTo>
                    <a:cubicBezTo>
                      <a:pt x="41" y="1"/>
                      <a:pt x="42" y="0"/>
                      <a:pt x="44" y="0"/>
                    </a:cubicBezTo>
                    <a:cubicBezTo>
                      <a:pt x="47" y="0"/>
                      <a:pt x="48" y="8"/>
                      <a:pt x="48" y="10"/>
                    </a:cubicBezTo>
                    <a:cubicBezTo>
                      <a:pt x="48" y="12"/>
                      <a:pt x="48" y="13"/>
                      <a:pt x="47" y="15"/>
                    </a:cubicBezTo>
                    <a:close/>
                    <a:moveTo>
                      <a:pt x="33" y="14"/>
                    </a:moveTo>
                    <a:cubicBezTo>
                      <a:pt x="23" y="14"/>
                      <a:pt x="17" y="18"/>
                      <a:pt x="11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4" y="26"/>
                      <a:pt x="16" y="24"/>
                      <a:pt x="17" y="23"/>
                    </a:cubicBezTo>
                    <a:cubicBezTo>
                      <a:pt x="22" y="19"/>
                      <a:pt x="26" y="17"/>
                      <a:pt x="33" y="17"/>
                    </a:cubicBezTo>
                    <a:cubicBezTo>
                      <a:pt x="33" y="17"/>
                      <a:pt x="34" y="16"/>
                      <a:pt x="34" y="15"/>
                    </a:cubicBezTo>
                    <a:cubicBezTo>
                      <a:pt x="34" y="14"/>
                      <a:pt x="33" y="14"/>
                      <a:pt x="33" y="14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3" name="TextBox 7"/>
              <p:cNvSpPr>
                <a:spLocks noChangeArrowheads="1"/>
              </p:cNvSpPr>
              <p:nvPr/>
            </p:nvSpPr>
            <p:spPr bwMode="auto">
              <a:xfrm>
                <a:off x="6493442" y="3479306"/>
                <a:ext cx="1435344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点到轨迹距离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6397820" y="3380319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组合 39"/>
            <p:cNvGrpSpPr/>
            <p:nvPr/>
          </p:nvGrpSpPr>
          <p:grpSpPr>
            <a:xfrm>
              <a:off x="984189" y="3145244"/>
              <a:ext cx="2428892" cy="2821953"/>
              <a:chOff x="984189" y="2907855"/>
              <a:chExt cx="2428892" cy="282195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514745" y="417889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" name="Bent Arrow 18"/>
              <p:cNvSpPr/>
              <p:nvPr/>
            </p:nvSpPr>
            <p:spPr>
              <a:xfrm>
                <a:off x="984189" y="3210723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Freeform 368"/>
              <p:cNvSpPr>
                <a:spLocks/>
              </p:cNvSpPr>
              <p:nvPr/>
            </p:nvSpPr>
            <p:spPr bwMode="auto">
              <a:xfrm>
                <a:off x="1970641" y="2907855"/>
                <a:ext cx="378906" cy="382257"/>
              </a:xfrm>
              <a:custGeom>
                <a:avLst/>
                <a:gdLst>
                  <a:gd name="T0" fmla="*/ 48 w 48"/>
                  <a:gd name="T1" fmla="*/ 2 h 48"/>
                  <a:gd name="T2" fmla="*/ 41 w 48"/>
                  <a:gd name="T3" fmla="*/ 43 h 48"/>
                  <a:gd name="T4" fmla="*/ 40 w 48"/>
                  <a:gd name="T5" fmla="*/ 44 h 48"/>
                  <a:gd name="T6" fmla="*/ 39 w 48"/>
                  <a:gd name="T7" fmla="*/ 44 h 48"/>
                  <a:gd name="T8" fmla="*/ 39 w 48"/>
                  <a:gd name="T9" fmla="*/ 44 h 48"/>
                  <a:gd name="T10" fmla="*/ 26 w 48"/>
                  <a:gd name="T11" fmla="*/ 39 h 48"/>
                  <a:gd name="T12" fmla="*/ 20 w 48"/>
                  <a:gd name="T13" fmla="*/ 47 h 48"/>
                  <a:gd name="T14" fmla="*/ 19 w 48"/>
                  <a:gd name="T15" fmla="*/ 48 h 48"/>
                  <a:gd name="T16" fmla="*/ 18 w 48"/>
                  <a:gd name="T17" fmla="*/ 48 h 48"/>
                  <a:gd name="T18" fmla="*/ 17 w 48"/>
                  <a:gd name="T19" fmla="*/ 46 h 48"/>
                  <a:gd name="T20" fmla="*/ 17 w 48"/>
                  <a:gd name="T21" fmla="*/ 37 h 48"/>
                  <a:gd name="T22" fmla="*/ 40 w 48"/>
                  <a:gd name="T23" fmla="*/ 8 h 48"/>
                  <a:gd name="T24" fmla="*/ 11 w 48"/>
                  <a:gd name="T25" fmla="*/ 33 h 48"/>
                  <a:gd name="T26" fmla="*/ 1 w 48"/>
                  <a:gd name="T27" fmla="*/ 29 h 48"/>
                  <a:gd name="T28" fmla="*/ 0 w 48"/>
                  <a:gd name="T29" fmla="*/ 27 h 48"/>
                  <a:gd name="T30" fmla="*/ 1 w 48"/>
                  <a:gd name="T31" fmla="*/ 26 h 48"/>
                  <a:gd name="T32" fmla="*/ 45 w 48"/>
                  <a:gd name="T33" fmla="*/ 0 h 48"/>
                  <a:gd name="T34" fmla="*/ 46 w 48"/>
                  <a:gd name="T35" fmla="*/ 0 h 48"/>
                  <a:gd name="T36" fmla="*/ 47 w 48"/>
                  <a:gd name="T37" fmla="*/ 0 h 48"/>
                  <a:gd name="T38" fmla="*/ 48 w 48"/>
                  <a:gd name="T39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48">
                    <a:moveTo>
                      <a:pt x="48" y="2"/>
                    </a:move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43"/>
                      <a:pt x="40" y="44"/>
                      <a:pt x="40" y="44"/>
                    </a:cubicBezTo>
                    <a:cubicBezTo>
                      <a:pt x="40" y="44"/>
                      <a:pt x="39" y="44"/>
                      <a:pt x="39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19" y="48"/>
                      <a:pt x="19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7" y="47"/>
                      <a:pt x="17" y="47"/>
                      <a:pt x="17" y="46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27"/>
                      <a:pt x="0" y="26"/>
                      <a:pt x="1" y="2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6" y="0"/>
                      <a:pt x="47" y="0"/>
                      <a:pt x="47" y="0"/>
                    </a:cubicBezTo>
                    <a:cubicBezTo>
                      <a:pt x="48" y="0"/>
                      <a:pt x="48" y="1"/>
                      <a:pt x="48" y="2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7" name="TextBox 7"/>
              <p:cNvSpPr>
                <a:spLocks noChangeArrowheads="1"/>
              </p:cNvSpPr>
              <p:nvPr/>
            </p:nvSpPr>
            <p:spPr bwMode="auto">
              <a:xfrm>
                <a:off x="1725953" y="425852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对应点匹配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84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587211" y="1156634"/>
            <a:ext cx="5403886" cy="2584253"/>
            <a:chOff x="1587211" y="1156634"/>
            <a:chExt cx="5403886" cy="2584253"/>
          </a:xfrm>
        </p:grpSpPr>
        <p:cxnSp>
          <p:nvCxnSpPr>
            <p:cNvPr id="4" name="直接箭头连接符 3"/>
            <p:cNvCxnSpPr>
              <a:stCxn id="7" idx="1"/>
              <a:endCxn id="5" idx="3"/>
            </p:cNvCxnSpPr>
            <p:nvPr/>
          </p:nvCxnSpPr>
          <p:spPr>
            <a:xfrm flipH="1" flipV="1">
              <a:off x="2748331" y="2234588"/>
              <a:ext cx="5693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圆角矩形 4"/>
                <p:cNvSpPr/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" name="圆角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  <a:blipFill>
                  <a:blip r:embed="rId2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>
              <a:off x="3317674" y="1156634"/>
              <a:ext cx="1354349" cy="2155909"/>
              <a:chOff x="3302476" y="1076070"/>
              <a:chExt cx="1354349" cy="2155909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3302476" y="1076070"/>
                <a:ext cx="1354349" cy="215590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圆角矩形 7"/>
                  <p:cNvSpPr/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圆角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1227" b="-30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圆角矩形 8"/>
                  <p:cNvSpPr/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圆角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l="-1840"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圆角矩形 9"/>
                  <p:cNvSpPr/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圆角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文本框 10"/>
              <p:cNvSpPr txBox="1"/>
              <p:nvPr/>
            </p:nvSpPr>
            <p:spPr>
              <a:xfrm>
                <a:off x="3499445" y="2061719"/>
                <a:ext cx="971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499445" y="2790135"/>
                <a:ext cx="983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331125" y="1156636"/>
              <a:ext cx="1659972" cy="2155908"/>
              <a:chOff x="5331125" y="1156636"/>
              <a:chExt cx="1659972" cy="215590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331125" y="1156636"/>
                <a:ext cx="1659972" cy="215590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圆角矩形 14"/>
                  <p:cNvSpPr/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圆角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365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本框 15"/>
              <p:cNvSpPr txBox="1"/>
              <p:nvPr/>
            </p:nvSpPr>
            <p:spPr>
              <a:xfrm>
                <a:off x="5484598" y="2197498"/>
                <a:ext cx="1321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484596" y="2870699"/>
                <a:ext cx="1321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圆角矩形 17"/>
                  <p:cNvSpPr/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圆角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l="-411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圆角矩形 18"/>
                  <p:cNvSpPr/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圆角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b="-74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直接箭头连接符 19"/>
            <p:cNvCxnSpPr>
              <a:stCxn id="14" idx="1"/>
              <a:endCxn id="7" idx="3"/>
            </p:cNvCxnSpPr>
            <p:nvPr/>
          </p:nvCxnSpPr>
          <p:spPr>
            <a:xfrm flipH="1" flipV="1">
              <a:off x="4672023" y="2234589"/>
              <a:ext cx="659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87211" y="337155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轨迹间距离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06101" y="33546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点到轨迹的距离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51253" y="336666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7069" y="4664888"/>
            <a:ext cx="2918460" cy="789305"/>
            <a:chOff x="997069" y="4664888"/>
            <a:chExt cx="2918460" cy="789305"/>
          </a:xfrm>
        </p:grpSpPr>
        <p:pic>
          <p:nvPicPr>
            <p:cNvPr id="25" name="图片 24"/>
            <p:cNvPicPr/>
            <p:nvPr/>
          </p:nvPicPr>
          <p:blipFill rotWithShape="1">
            <a:blip r:embed="rId9"/>
            <a:srcRect l="1" r="427"/>
            <a:stretch/>
          </p:blipFill>
          <p:spPr>
            <a:xfrm>
              <a:off x="997069" y="4664888"/>
              <a:ext cx="2918460" cy="789305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1081896" y="5182125"/>
              <a:ext cx="370936" cy="1725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79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774</Words>
  <Application>Microsoft Office PowerPoint</Application>
  <PresentationFormat>宽屏</PresentationFormat>
  <Paragraphs>287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等线 Light</vt:lpstr>
      <vt:lpstr>方正静蕾简体</vt:lpstr>
      <vt:lpstr>方正兰亭超细黑简体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xiaochenchen</dc:creator>
  <cp:lastModifiedBy>xiaochenchen</cp:lastModifiedBy>
  <cp:revision>67</cp:revision>
  <dcterms:created xsi:type="dcterms:W3CDTF">2018-11-27T08:22:40Z</dcterms:created>
  <dcterms:modified xsi:type="dcterms:W3CDTF">2018-12-14T14:22:55Z</dcterms:modified>
</cp:coreProperties>
</file>