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297" r:id="rId10"/>
    <p:sldId id="330" r:id="rId11"/>
    <p:sldId id="304" r:id="rId12"/>
    <p:sldId id="332" r:id="rId13"/>
    <p:sldId id="331" r:id="rId14"/>
    <p:sldId id="306" r:id="rId15"/>
    <p:sldId id="307" r:id="rId16"/>
    <p:sldId id="311" r:id="rId17"/>
    <p:sldId id="308" r:id="rId18"/>
    <p:sldId id="302" r:id="rId19"/>
    <p:sldId id="303" r:id="rId20"/>
    <p:sldId id="312" r:id="rId21"/>
    <p:sldId id="313" r:id="rId22"/>
    <p:sldId id="314" r:id="rId23"/>
    <p:sldId id="333" r:id="rId24"/>
    <p:sldId id="316" r:id="rId25"/>
    <p:sldId id="317" r:id="rId26"/>
    <p:sldId id="318" r:id="rId27"/>
    <p:sldId id="321" r:id="rId28"/>
    <p:sldId id="334" r:id="rId29"/>
    <p:sldId id="335" r:id="rId30"/>
    <p:sldId id="336" r:id="rId31"/>
    <p:sldId id="337" r:id="rId32"/>
    <p:sldId id="338" r:id="rId33"/>
    <p:sldId id="327" r:id="rId34"/>
    <p:sldId id="328" r:id="rId35"/>
    <p:sldId id="32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D5C70"/>
    <a:srgbClr val="C1C7D0"/>
    <a:srgbClr val="BDE1C1"/>
    <a:srgbClr val="E2F0D9"/>
    <a:srgbClr val="FFFFFF"/>
    <a:srgbClr val="CCFFFF"/>
    <a:srgbClr val="1B4DA5"/>
    <a:srgbClr val="0000FF"/>
    <a:srgbClr val="E2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A584-428F-4D4D-A209-FB7386B209C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.jpeg"/><Relationship Id="rId7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7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78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  <a:p>
            <a:r>
              <a:rPr lang="zh-CN" altLang="en-US" dirty="0" smtClean="0"/>
              <a:t>缺点：基于样本点匹配不能很好地对齐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缺点：不考虑时间因素，可能会带来时序错乱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897423" cy="2655393"/>
            <a:chOff x="4074224" y="1328491"/>
            <a:chExt cx="3897423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457129" cy="627240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样本点不能很好对齐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2" y="1428032"/>
            <a:ext cx="3458234" cy="3036498"/>
          </a:xfrm>
          <a:prstGeom prst="rect">
            <a:avLst/>
          </a:prstGeom>
        </p:spPr>
      </p:pic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725757" y="5076509"/>
            <a:ext cx="7134225" cy="923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一般情况下，可以达到和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BDS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算法一样好的对齐效果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解决了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BDS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算法可能导致的时序错乱问题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21366" y="2211609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9" y="1126109"/>
            <a:ext cx="2001461" cy="16214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39" y="1238250"/>
            <a:ext cx="2001461" cy="16214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8" y="3007583"/>
            <a:ext cx="2001461" cy="1621437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2" idx="1"/>
          </p:cNvCxnSpPr>
          <p:nvPr/>
        </p:nvCxnSpPr>
        <p:spPr>
          <a:xfrm flipV="1">
            <a:off x="1938494" y="1936828"/>
            <a:ext cx="2354375" cy="4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6"/>
            <a:endCxn id="14" idx="1"/>
          </p:cNvCxnSpPr>
          <p:nvPr/>
        </p:nvCxnSpPr>
        <p:spPr>
          <a:xfrm>
            <a:off x="2185239" y="3016063"/>
            <a:ext cx="2107629" cy="80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68111" y="2815474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6699639" y="3599632"/>
            <a:ext cx="2074593" cy="903683"/>
          </a:xfrm>
          <a:prstGeom prst="wedgeRoundRectCallout">
            <a:avLst>
              <a:gd name="adj1" fmla="val -72826"/>
              <a:gd name="adj2" fmla="val -552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对应点匹配后得到的对应轨迹段存在三种情况</a:t>
            </a: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灯片编号占位符 10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5/29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0557" y="4979432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5394" y="4979432"/>
            <a:ext cx="2467154" cy="3693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892396" y="5807939"/>
            <a:ext cx="71342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只依赖样本点的相似性算法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，不够健壮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，使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相似性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结果包含更多轨迹段的信息，变得更准确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2581" b="-8387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break point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 smtClean="0"/>
                  <a:t>使用</a:t>
                </a:r>
                <a:r>
                  <a:rPr lang="zh-CN" altLang="zh-CN" sz="1600" dirty="0"/>
                  <a:t>一个固定的断点阈值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/>
                  <a:t>将两个相邻样本点之间的轨迹段均匀分割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31"/>
              <p:cNvSpPr>
                <a:spLocks noChangeArrowheads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的对应点：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获取所有断点的对应点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3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utoShape 31"/>
              <p:cNvSpPr>
                <a:spLocks noChangeArrowheads="1"/>
              </p:cNvSpPr>
              <p:nvPr/>
            </p:nvSpPr>
            <p:spPr bwMode="auto">
              <a:xfrm>
                <a:off x="7233810" y="3439068"/>
                <a:ext cx="1778630" cy="1295770"/>
              </a:xfrm>
              <a:prstGeom prst="wedgeRoundRectCallout">
                <a:avLst>
                  <a:gd name="adj1" fmla="val -71839"/>
                  <a:gd name="adj2" fmla="val -358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每个断点能代替的对应点的个数，与断点阈值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成正比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3810" y="3439068"/>
                <a:ext cx="1778630" cy="1295770"/>
              </a:xfrm>
              <a:prstGeom prst="wedgeRoundRectCallout">
                <a:avLst>
                  <a:gd name="adj1" fmla="val -71839"/>
                  <a:gd name="adj2" fmla="val -3585"/>
                  <a:gd name="adj3" fmla="val 16667"/>
                </a:avLst>
              </a:prstGeom>
              <a:blipFill>
                <a:blip r:embed="rId6"/>
                <a:stretch>
                  <a:fillRect b="-2326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对应点间距离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blipFill>
                <a:blip r:embed="rId7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zh-CN" sz="1600" dirty="0"/>
                  <a:t>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趋向于无穷小，</a:t>
                </a:r>
                <a:r>
                  <a:rPr lang="zh-CN" altLang="zh-CN" dirty="0"/>
                  <a:t>相邻断点到对应点的距离近似相等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  <a:blipFill>
                <a:blip r:embed="rId8"/>
                <a:stretch>
                  <a:fillRect b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变大后，</a:t>
                </a:r>
                <a:r>
                  <a:rPr lang="zh-CN" altLang="zh-CN" dirty="0"/>
                  <a:t>在一定精度范围内，使用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间的所有消失的断点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  <a:blipFill>
                <a:blip r:embed="rId9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952006" y="5806768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轨迹段间的时空距离：</a:t>
            </a:r>
            <a:endParaRPr lang="en-US" altLang="zh-CN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通过断点获得了更多关于轨迹段的信息，受采样策略影响更小，更健壮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1/29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相同轨迹段长度，对应轨迹段间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88189" y="3700484"/>
            <a:ext cx="1739481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从投影的值可以看出轨迹段间形状相似程度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7" y="2348172"/>
            <a:ext cx="6242376" cy="17953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形状影响因子</a:t>
            </a: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55328" y="2096067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400546" y="2044248"/>
            <a:ext cx="1743454" cy="855132"/>
          </a:xfrm>
          <a:prstGeom prst="wedgeRoundRectCallout">
            <a:avLst>
              <a:gd name="adj1" fmla="val -53319"/>
              <a:gd name="adj2" fmla="val 848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986" y="1192696"/>
            <a:ext cx="14670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形状相似性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7986" y="4367793"/>
            <a:ext cx="351891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基于余弦距离的形状影响因子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25" y="4159785"/>
            <a:ext cx="3358277" cy="1371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sigmoid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阈值函数将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，与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形状相似性呈负相关</a:t>
                </a:r>
              </a:p>
            </p:txBody>
          </p:sp>
        </mc:Choice>
        <mc:Fallback xmlns="">
          <p:sp>
            <p:nvSpPr>
              <p:cNvPr id="2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</a:t>
                </a:r>
                <a:r>
                  <a:rPr lang="zh-CN" alt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段间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blipFill>
                <a:blip r:embed="rId4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7314" y="3620145"/>
                <a:ext cx="4620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轨迹段间距离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形状影响因子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时空距离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4" y="3620145"/>
                <a:ext cx="4620176" cy="369332"/>
              </a:xfrm>
              <a:prstGeom prst="rect">
                <a:avLst/>
              </a:prstGeom>
              <a:blipFill>
                <a:blip r:embed="rId5"/>
                <a:stretch>
                  <a:fillRect l="-1055" t="-13333" r="-264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740323" y="1206384"/>
            <a:ext cx="7343191" cy="1946375"/>
            <a:chOff x="315197" y="1206384"/>
            <a:chExt cx="7343191" cy="1946375"/>
          </a:xfrm>
        </p:grpSpPr>
        <p:sp>
          <p:nvSpPr>
            <p:cNvPr id="26" name="文本框 25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6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1253" y="2027352"/>
              <a:ext cx="1307135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轨迹段间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肘形连接符 31"/>
            <p:cNvCxnSpPr>
              <a:stCxn id="27" idx="3"/>
              <a:endCxn id="29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8" idx="3"/>
              <a:endCxn id="30" idx="1"/>
            </p:cNvCxnSpPr>
            <p:nvPr/>
          </p:nvCxnSpPr>
          <p:spPr>
            <a:xfrm>
              <a:off x="5781438" y="1867579"/>
              <a:ext cx="569815" cy="441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9" idx="3"/>
              <a:endCxn id="30" idx="1"/>
            </p:cNvCxnSpPr>
            <p:nvPr/>
          </p:nvCxnSpPr>
          <p:spPr>
            <a:xfrm flipV="1">
              <a:off x="5781438" y="2308999"/>
              <a:ext cx="569815" cy="447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8" idx="3"/>
              <a:endCxn id="38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3"/>
              <a:endCxn id="39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3"/>
              <a:endCxn id="28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59125" y="1353606"/>
            <a:ext cx="4442604" cy="1343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完整</a:t>
            </a:r>
            <a:r>
              <a:rPr lang="zh-CN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首尾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冗余轨迹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会加大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时空距离，拉低了整体的相似性，不利于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发现部分轨迹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相似性。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509813" y="2830362"/>
            <a:ext cx="595223" cy="47802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t="12900" r="10275" b="5284"/>
          <a:stretch/>
        </p:blipFill>
        <p:spPr>
          <a:xfrm>
            <a:off x="5662230" y="1152074"/>
            <a:ext cx="3285596" cy="250616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5" y="3429719"/>
            <a:ext cx="8102286" cy="2530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utoShape 31"/>
              <p:cNvSpPr>
                <a:spLocks noChangeArrowheads="1"/>
              </p:cNvSpPr>
              <p:nvPr/>
            </p:nvSpPr>
            <p:spPr bwMode="auto">
              <a:xfrm>
                <a:off x="6255064" y="5283017"/>
                <a:ext cx="2203437" cy="1133384"/>
              </a:xfrm>
              <a:prstGeom prst="wedgeRoundRectCallout">
                <a:avLst>
                  <a:gd name="adj1" fmla="val -54153"/>
                  <a:gd name="adj2" fmla="val -8360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dirty="0">
                    <a:latin typeface="Times New Roman" panose="02020603050405020304" pitchFamily="18" charset="0"/>
                  </a:rPr>
                  <a:t>L-rate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𝑙𝑒𝑛𝑔𝑡h</m:t>
                        </m:r>
                      </m:den>
                    </m:f>
                  </m:oMath>
                </a14:m>
                <a:endParaRPr lang="en-US" altLang="zh-CN" sz="1600" dirty="0" smtClean="0"/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使有效子轨迹长度尽量接近查询轨迹长度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5064" y="5283017"/>
                <a:ext cx="2203437" cy="1133384"/>
              </a:xfrm>
              <a:prstGeom prst="wedgeRoundRectCallout">
                <a:avLst>
                  <a:gd name="adj1" fmla="val -54153"/>
                  <a:gd name="adj2" fmla="val -83609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2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35" y="1636757"/>
            <a:ext cx="4114969" cy="308622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3" y="1555931"/>
            <a:ext cx="4045790" cy="3034342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201998" y="2967056"/>
            <a:ext cx="284537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634885" y="5125257"/>
            <a:ext cx="71342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有效子轨迹作用：</a:t>
            </a:r>
            <a:endParaRPr lang="en-US" altLang="zh-CN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代表了数据轨迹中与查询轨迹最相似的部分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对冗余轨迹段进行剪枝，减小其对相似性计算结果的影响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使轨迹相似性计算结果</a:t>
            </a:r>
            <a:r>
              <a:rPr lang="zh-CN" altLang="en-US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更准确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，更能反映真实情况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31"/>
              <p:cNvSpPr>
                <a:spLocks noChangeArrowheads="1"/>
              </p:cNvSpPr>
              <p:nvPr/>
            </p:nvSpPr>
            <p:spPr bwMode="auto">
              <a:xfrm>
                <a:off x="7144357" y="1247456"/>
                <a:ext cx="1544466" cy="804290"/>
              </a:xfrm>
              <a:prstGeom prst="wedgeRoundRectCallout">
                <a:avLst>
                  <a:gd name="adj1" fmla="val -36822"/>
                  <a:gd name="adj2" fmla="val 9088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4357" y="1247456"/>
                <a:ext cx="1544466" cy="804290"/>
              </a:xfrm>
              <a:prstGeom prst="wedgeRoundRectCallout">
                <a:avLst>
                  <a:gd name="adj1" fmla="val -36822"/>
                  <a:gd name="adj2" fmla="val 9088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28650" y="1066172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(STS)</a:t>
                </a: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将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中所有数据轨迹进行时空归一化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的时空轨迹距离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R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返回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中与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距离小于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的轨迹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66172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7" b="-3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14300" y="1959831"/>
            <a:ext cx="8062998" cy="4554336"/>
            <a:chOff x="114300" y="1959831"/>
            <a:chExt cx="8062998" cy="4554336"/>
          </a:xfrm>
        </p:grpSpPr>
        <p:sp>
          <p:nvSpPr>
            <p:cNvPr id="10" name="矩形 9"/>
            <p:cNvSpPr/>
            <p:nvPr/>
          </p:nvSpPr>
          <p:spPr>
            <a:xfrm>
              <a:off x="1161730" y="6144835"/>
              <a:ext cx="7015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时空轨迹距离计算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>
              <a:off x="114300" y="2763854"/>
              <a:ext cx="1730473" cy="627461"/>
            </a:xfrm>
            <a:prstGeom prst="wedgeRoundRectCallout">
              <a:avLst>
                <a:gd name="adj1" fmla="val 62380"/>
                <a:gd name="adj2" fmla="val -2872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样本点更好地对齐，保持时序性</a:t>
              </a:r>
              <a:endParaRPr lang="zh-CN" altLang="en-US" sz="1600" dirty="0"/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发现长轨迹中与查询轨迹相似的部分</a:t>
              </a:r>
              <a:endParaRPr lang="zh-CN" altLang="en-US" sz="1600" dirty="0"/>
            </a:p>
          </p:txBody>
        </p:sp>
        <p:sp>
          <p:nvSpPr>
            <p:cNvPr id="16" name="AutoShape 31"/>
            <p:cNvSpPr>
              <a:spLocks noChangeArrowheads="1"/>
            </p:cNvSpPr>
            <p:nvPr/>
          </p:nvSpPr>
          <p:spPr bwMode="auto">
            <a:xfrm>
              <a:off x="163646" y="4838759"/>
              <a:ext cx="1491809" cy="645384"/>
            </a:xfrm>
            <a:prstGeom prst="wedgeRoundRectCallout">
              <a:avLst>
                <a:gd name="adj1" fmla="val 50967"/>
                <a:gd name="adj2" fmla="val -922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包含更多轨迹段的信息</a:t>
              </a:r>
              <a:endParaRPr lang="zh-CN" altLang="en-US" sz="1600" dirty="0"/>
            </a:p>
          </p:txBody>
        </p:sp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描述轨迹段时间、空间、形状的相似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20/29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4295190" y="3762259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2189805" y="3831269"/>
            <a:ext cx="1975667" cy="1637157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0533"/>
              </p:ext>
            </p:extLst>
          </p:nvPr>
        </p:nvGraphicFramePr>
        <p:xfrm>
          <a:off x="4451004" y="1756047"/>
          <a:ext cx="4383522" cy="119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7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5358502" y="126697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114300" y="3594673"/>
            <a:ext cx="1996405" cy="1494912"/>
          </a:xfrm>
          <a:prstGeom prst="wedgeRoundRectCallout">
            <a:avLst>
              <a:gd name="adj1" fmla="val 59928"/>
              <a:gd name="adj2" fmla="val 366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真实轨迹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北京行人车辆轨迹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微软亚研院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182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志愿者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TW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年收集时间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625088" y="3497745"/>
            <a:ext cx="2209438" cy="1196233"/>
          </a:xfrm>
          <a:prstGeom prst="wedgeRoundRectCallout">
            <a:avLst>
              <a:gd name="adj1" fmla="val -65029"/>
              <a:gd name="adj2" fmla="val 504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路网合成轨迹：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/>
              <a:t>http</a:t>
            </a:r>
            <a:r>
              <a:rPr lang="zh-CN" altLang="en-US" sz="1600" dirty="0"/>
              <a:t>://www.cs.utah.edu/~lifeifei/SpatialDataset.</a:t>
            </a:r>
            <a:r>
              <a:rPr lang="zh-CN" altLang="en-US" sz="1600" dirty="0" smtClean="0"/>
              <a:t>htm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1925692"/>
            <a:ext cx="2800136" cy="21001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1920552"/>
            <a:ext cx="2800136" cy="2100102"/>
          </a:xfrm>
          <a:prstGeom prst="rect">
            <a:avLst/>
          </a:prstGeom>
        </p:spPr>
      </p:pic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382689" y="1559098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粒度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增大，断点的作用越小，查准率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形状敏感度参数太小会导致忽略轨迹时空距离，太大会导致形状不起作用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4430645"/>
            <a:ext cx="2800136" cy="210010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4382108"/>
            <a:ext cx="2800136" cy="21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8" y="1894324"/>
            <a:ext cx="2736085" cy="205206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1901077"/>
            <a:ext cx="2736085" cy="20520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3" y="4489211"/>
            <a:ext cx="2736085" cy="20520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4489211"/>
            <a:ext cx="2736085" cy="2052063"/>
          </a:xfrm>
          <a:prstGeom prst="rect">
            <a:avLst/>
          </a:prstGeom>
        </p:spPr>
      </p:pic>
      <p:sp>
        <p:nvSpPr>
          <p:cNvPr id="28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9"/>
          <p:cNvSpPr txBox="1">
            <a:spLocks noChangeArrowheads="1"/>
          </p:cNvSpPr>
          <p:nvPr/>
        </p:nvSpPr>
        <p:spPr bwMode="auto">
          <a:xfrm>
            <a:off x="382688" y="1559098"/>
            <a:ext cx="7027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zh-CN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太小或太大会导致有效子轨迹查找不准确，降低查准率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轨迹距离阈值太小导致查全率较低，过大导致查准率较低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628650" y="2278705"/>
            <a:ext cx="7456833" cy="2762941"/>
            <a:chOff x="628650" y="2531831"/>
            <a:chExt cx="7456833" cy="276294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531831"/>
              <a:ext cx="3683921" cy="276294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62" y="2531831"/>
              <a:ext cx="3683921" cy="2762941"/>
            </a:xfrm>
            <a:prstGeom prst="rect">
              <a:avLst/>
            </a:prstGeom>
          </p:spPr>
        </p:pic>
      </p:grpSp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708444" y="5207472"/>
            <a:ext cx="73247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考虑时间，但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查准率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长度变化的波动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较大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6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验证三维时空有效性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2" y="2372844"/>
            <a:ext cx="3805975" cy="28544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DTW-2d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有较大提升，因此三维时空是有效的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了时空归一化方法，统一考虑轨迹的时间和空间距离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提出了基于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算法的对应点匹配算法，提升样本点的对齐效果，保持了匹配结果的时序性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651417"/>
            <a:ext cx="7772400" cy="1015663"/>
            <a:chOff x="638175" y="3651769"/>
            <a:chExt cx="7772400" cy="1015464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651769"/>
              <a:ext cx="7280275" cy="101546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提出了断点的概念，用于降低计算轨迹时空距离时对采样策略的敏感，提升算法健壮性。并结合基于余弦距离的形状影响因子，提出轨迹相似性计算方法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7"/>
            <a:ext cx="7772400" cy="724624"/>
            <a:chOff x="638175" y="4884597"/>
            <a:chExt cx="7772400" cy="725459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4901354"/>
              <a:ext cx="7280275" cy="70870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对应点匹配算法以及轨迹相似性计算方法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有效性和高效性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390300" cy="473173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679804" y="3401988"/>
            <a:ext cx="2269134" cy="1178561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对数据的采样策略较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、不能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发现轨迹局部相似性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点匹配算法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7" y="1288033"/>
            <a:ext cx="4918572" cy="2635819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77259"/>
              </p:ext>
            </p:extLst>
          </p:nvPr>
        </p:nvGraphicFramePr>
        <p:xfrm>
          <a:off x="1122153" y="3939004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GPS</a:t>
                      </a: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Freeform 12"/>
          <p:cNvSpPr/>
          <p:nvPr/>
        </p:nvSpPr>
        <p:spPr bwMode="auto">
          <a:xfrm rot="9478107">
            <a:off x="3647552" y="4262033"/>
            <a:ext cx="2022510" cy="1127234"/>
          </a:xfrm>
          <a:custGeom>
            <a:avLst/>
            <a:gdLst>
              <a:gd name="T0" fmla="*/ 0 w 982"/>
              <a:gd name="T1" fmla="*/ 1870156 h 774"/>
              <a:gd name="T2" fmla="*/ 6023 w 982"/>
              <a:gd name="T3" fmla="*/ 1860491 h 774"/>
              <a:gd name="T4" fmla="*/ 24091 w 982"/>
              <a:gd name="T5" fmla="*/ 1821832 h 774"/>
              <a:gd name="T6" fmla="*/ 48182 w 982"/>
              <a:gd name="T7" fmla="*/ 1763842 h 774"/>
              <a:gd name="T8" fmla="*/ 96364 w 982"/>
              <a:gd name="T9" fmla="*/ 1686523 h 774"/>
              <a:gd name="T10" fmla="*/ 150569 w 982"/>
              <a:gd name="T11" fmla="*/ 1594707 h 774"/>
              <a:gd name="T12" fmla="*/ 228864 w 982"/>
              <a:gd name="T13" fmla="*/ 1493225 h 774"/>
              <a:gd name="T14" fmla="*/ 319205 w 982"/>
              <a:gd name="T15" fmla="*/ 1386912 h 774"/>
              <a:gd name="T16" fmla="*/ 427615 w 982"/>
              <a:gd name="T17" fmla="*/ 1275765 h 774"/>
              <a:gd name="T18" fmla="*/ 560115 w 982"/>
              <a:gd name="T19" fmla="*/ 1164619 h 774"/>
              <a:gd name="T20" fmla="*/ 710684 w 982"/>
              <a:gd name="T21" fmla="*/ 1058305 h 774"/>
              <a:gd name="T22" fmla="*/ 885343 w 982"/>
              <a:gd name="T23" fmla="*/ 961656 h 774"/>
              <a:gd name="T24" fmla="*/ 1084094 w 982"/>
              <a:gd name="T25" fmla="*/ 869840 h 774"/>
              <a:gd name="T26" fmla="*/ 1282844 w 982"/>
              <a:gd name="T27" fmla="*/ 802186 h 774"/>
              <a:gd name="T28" fmla="*/ 1469549 w 982"/>
              <a:gd name="T29" fmla="*/ 758694 h 774"/>
              <a:gd name="T30" fmla="*/ 1638186 w 982"/>
              <a:gd name="T31" fmla="*/ 734532 h 774"/>
              <a:gd name="T32" fmla="*/ 1788755 w 982"/>
              <a:gd name="T33" fmla="*/ 724867 h 774"/>
              <a:gd name="T34" fmla="*/ 1921255 w 982"/>
              <a:gd name="T35" fmla="*/ 724867 h 774"/>
              <a:gd name="T36" fmla="*/ 2041710 w 982"/>
              <a:gd name="T37" fmla="*/ 734532 h 774"/>
              <a:gd name="T38" fmla="*/ 2138074 w 982"/>
              <a:gd name="T39" fmla="*/ 753861 h 774"/>
              <a:gd name="T40" fmla="*/ 2216370 w 982"/>
              <a:gd name="T41" fmla="*/ 773191 h 774"/>
              <a:gd name="T42" fmla="*/ 2270574 w 982"/>
              <a:gd name="T43" fmla="*/ 787688 h 774"/>
              <a:gd name="T44" fmla="*/ 2306711 w 982"/>
              <a:gd name="T45" fmla="*/ 802186 h 774"/>
              <a:gd name="T46" fmla="*/ 2318756 w 982"/>
              <a:gd name="T47" fmla="*/ 807018 h 774"/>
              <a:gd name="T48" fmla="*/ 2047733 w 982"/>
              <a:gd name="T49" fmla="*/ 1150122 h 774"/>
              <a:gd name="T50" fmla="*/ 2957167 w 982"/>
              <a:gd name="T51" fmla="*/ 894002 h 774"/>
              <a:gd name="T52" fmla="*/ 2746371 w 982"/>
              <a:gd name="T53" fmla="*/ 0 h 774"/>
              <a:gd name="T54" fmla="*/ 2571711 w 982"/>
              <a:gd name="T55" fmla="*/ 362433 h 774"/>
              <a:gd name="T56" fmla="*/ 2559666 w 982"/>
              <a:gd name="T57" fmla="*/ 357601 h 774"/>
              <a:gd name="T58" fmla="*/ 2523529 w 982"/>
              <a:gd name="T59" fmla="*/ 343104 h 774"/>
              <a:gd name="T60" fmla="*/ 2475348 w 982"/>
              <a:gd name="T61" fmla="*/ 323774 h 774"/>
              <a:gd name="T62" fmla="*/ 2403075 w 982"/>
              <a:gd name="T63" fmla="*/ 304444 h 774"/>
              <a:gd name="T64" fmla="*/ 2312733 w 982"/>
              <a:gd name="T65" fmla="*/ 289947 h 774"/>
              <a:gd name="T66" fmla="*/ 2204324 w 982"/>
              <a:gd name="T67" fmla="*/ 275449 h 774"/>
              <a:gd name="T68" fmla="*/ 2083869 w 982"/>
              <a:gd name="T69" fmla="*/ 265784 h 774"/>
              <a:gd name="T70" fmla="*/ 1945346 w 982"/>
              <a:gd name="T71" fmla="*/ 265784 h 774"/>
              <a:gd name="T72" fmla="*/ 1794778 w 982"/>
              <a:gd name="T73" fmla="*/ 280282 h 774"/>
              <a:gd name="T74" fmla="*/ 1626141 w 982"/>
              <a:gd name="T75" fmla="*/ 304444 h 774"/>
              <a:gd name="T76" fmla="*/ 1451481 w 982"/>
              <a:gd name="T77" fmla="*/ 352768 h 774"/>
              <a:gd name="T78" fmla="*/ 1270799 w 982"/>
              <a:gd name="T79" fmla="*/ 415590 h 774"/>
              <a:gd name="T80" fmla="*/ 1072048 w 982"/>
              <a:gd name="T81" fmla="*/ 507407 h 774"/>
              <a:gd name="T82" fmla="*/ 873298 w 982"/>
              <a:gd name="T83" fmla="*/ 623385 h 774"/>
              <a:gd name="T84" fmla="*/ 692615 w 982"/>
              <a:gd name="T85" fmla="*/ 749029 h 774"/>
              <a:gd name="T86" fmla="*/ 536024 w 982"/>
              <a:gd name="T87" fmla="*/ 879505 h 774"/>
              <a:gd name="T88" fmla="*/ 409547 w 982"/>
              <a:gd name="T89" fmla="*/ 1019646 h 774"/>
              <a:gd name="T90" fmla="*/ 301137 w 982"/>
              <a:gd name="T91" fmla="*/ 1159787 h 774"/>
              <a:gd name="T92" fmla="*/ 216819 w 982"/>
              <a:gd name="T93" fmla="*/ 1295095 h 774"/>
              <a:gd name="T94" fmla="*/ 144546 w 982"/>
              <a:gd name="T95" fmla="*/ 1425571 h 774"/>
              <a:gd name="T96" fmla="*/ 90341 w 982"/>
              <a:gd name="T97" fmla="*/ 1546382 h 774"/>
              <a:gd name="T98" fmla="*/ 54205 w 982"/>
              <a:gd name="T99" fmla="*/ 1652696 h 774"/>
              <a:gd name="T100" fmla="*/ 24091 w 982"/>
              <a:gd name="T101" fmla="*/ 1744512 h 774"/>
              <a:gd name="T102" fmla="*/ 12045 w 982"/>
              <a:gd name="T103" fmla="*/ 1812167 h 774"/>
              <a:gd name="T104" fmla="*/ 0 w 982"/>
              <a:gd name="T105" fmla="*/ 1855659 h 774"/>
              <a:gd name="T106" fmla="*/ 0 w 982"/>
              <a:gd name="T107" fmla="*/ 1870156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rgbClr val="CCFFFF">
              <a:alpha val="36078"/>
            </a:srgbClr>
          </a:solidFill>
          <a:ln w="31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98372" y="62042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轨迹数据格式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29" y="1288033"/>
            <a:ext cx="3458473" cy="25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AutoShape 31"/>
          <p:cNvSpPr>
            <a:spLocks noChangeArrowheads="1"/>
          </p:cNvSpPr>
          <p:nvPr/>
        </p:nvSpPr>
        <p:spPr bwMode="auto">
          <a:xfrm>
            <a:off x="7011550" y="3168343"/>
            <a:ext cx="2046185" cy="1105746"/>
          </a:xfrm>
          <a:prstGeom prst="wedgeRoundRectCallout">
            <a:avLst>
              <a:gd name="adj1" fmla="val -61679"/>
              <a:gd name="adj2" fmla="val 440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sz="1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16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分别考虑时间</a:t>
            </a:r>
            <a:r>
              <a:rPr lang="zh-CN" altLang="en-US" sz="16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空间维度</a:t>
            </a:r>
            <a:r>
              <a:rPr lang="zh-CN" altLang="en-US" sz="1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可能导致使轨迹时空对应关系的混乱</a:t>
            </a:r>
            <a:endParaRPr lang="en-US" altLang="zh-CN" sz="1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0"/>
              <p:cNvSpPr txBox="1">
                <a:spLocks noChangeArrowheads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带来的好处：</a:t>
                </a:r>
                <a:endParaRPr lang="en-US" altLang="zh-CN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解决分别考虑时间维度与空间维度导致的时空对应关系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混乱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统一时间维度与空间维度，构造三维时空，便于时空距离计算</a:t>
                </a:r>
              </a:p>
            </p:txBody>
          </p:sp>
        </mc:Choice>
        <mc:Fallback xmlns="">
          <p:sp>
            <p:nvSpPr>
              <p:cNvPr id="12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blipFill>
                <a:blip r:embed="rId6"/>
                <a:stretch>
                  <a:fillRect l="-511" t="-3871" b="-9032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865507" y="3487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2466</TotalTime>
  <Words>2165</Words>
  <Application>Microsoft Office PowerPoint</Application>
  <PresentationFormat>全屏显示(4:3)</PresentationFormat>
  <Paragraphs>342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PMingLiU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</vt:lpstr>
      <vt:lpstr>时空归一化</vt:lpstr>
      <vt:lpstr>时空归一化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469</cp:revision>
  <dcterms:created xsi:type="dcterms:W3CDTF">2017-12-16T13:48:00Z</dcterms:created>
  <dcterms:modified xsi:type="dcterms:W3CDTF">2018-12-02T06:34:39Z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