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2" r:id="rId5"/>
    <p:sldId id="261" r:id="rId6"/>
    <p:sldId id="264" r:id="rId7"/>
    <p:sldId id="257" r:id="rId8"/>
    <p:sldId id="265" r:id="rId9"/>
    <p:sldId id="270" r:id="rId10"/>
    <p:sldId id="266" r:id="rId11"/>
    <p:sldId id="267" r:id="rId12"/>
    <p:sldId id="258" r:id="rId13"/>
    <p:sldId id="268" r:id="rId14"/>
    <p:sldId id="269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6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984189" y="1054639"/>
            <a:ext cx="9718965" cy="4912558"/>
            <a:chOff x="984189" y="1054639"/>
            <a:chExt cx="9718965" cy="4912558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4262" y="1054639"/>
              <a:ext cx="2428892" cy="3009847"/>
              <a:chOff x="8274262" y="1054639"/>
              <a:chExt cx="2428892" cy="3009847"/>
            </a:xfrm>
          </p:grpSpPr>
          <p:sp>
            <p:nvSpPr>
              <p:cNvPr id="2" name="Bent Arrow 21"/>
              <p:cNvSpPr/>
              <p:nvPr/>
            </p:nvSpPr>
            <p:spPr>
              <a:xfrm>
                <a:off x="8274262" y="2118190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242553" y="1054639"/>
                <a:ext cx="887361" cy="1291435"/>
                <a:chOff x="8516934" y="5619750"/>
                <a:chExt cx="693742" cy="1009650"/>
              </a:xfrm>
              <a:solidFill>
                <a:srgbClr val="2F5EB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grpSpPr>
            <p:sp>
              <p:nvSpPr>
                <p:cNvPr id="7" name="Freeform 190"/>
                <p:cNvSpPr>
                  <a:spLocks/>
                </p:cNvSpPr>
                <p:nvPr/>
              </p:nvSpPr>
              <p:spPr bwMode="auto">
                <a:xfrm>
                  <a:off x="8543926" y="6273800"/>
                  <a:ext cx="53975" cy="52388"/>
                </a:xfrm>
                <a:custGeom>
                  <a:avLst/>
                  <a:gdLst>
                    <a:gd name="T0" fmla="*/ 24 w 31"/>
                    <a:gd name="T1" fmla="*/ 5 h 30"/>
                    <a:gd name="T2" fmla="*/ 0 w 31"/>
                    <a:gd name="T3" fmla="*/ 0 h 30"/>
                    <a:gd name="T4" fmla="*/ 13 w 31"/>
                    <a:gd name="T5" fmla="*/ 26 h 30"/>
                    <a:gd name="T6" fmla="*/ 21 w 31"/>
                    <a:gd name="T7" fmla="*/ 18 h 30"/>
                    <a:gd name="T8" fmla="*/ 24 w 31"/>
                    <a:gd name="T9" fmla="*/ 17 h 30"/>
                    <a:gd name="T10" fmla="*/ 30 w 31"/>
                    <a:gd name="T11" fmla="*/ 23 h 30"/>
                    <a:gd name="T12" fmla="*/ 24 w 31"/>
                    <a:gd name="T13" fmla="*/ 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0">
                      <a:moveTo>
                        <a:pt x="24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25"/>
                        <a:pt x="13" y="26"/>
                      </a:cubicBezTo>
                      <a:cubicBezTo>
                        <a:pt x="19" y="27"/>
                        <a:pt x="21" y="24"/>
                        <a:pt x="21" y="18"/>
                      </a:cubicBezTo>
                      <a:cubicBezTo>
                        <a:pt x="21" y="13"/>
                        <a:pt x="24" y="14"/>
                        <a:pt x="24" y="17"/>
                      </a:cubicBezTo>
                      <a:cubicBezTo>
                        <a:pt x="24" y="21"/>
                        <a:pt x="31" y="30"/>
                        <a:pt x="30" y="23"/>
                      </a:cubicBezTo>
                      <a:cubicBezTo>
                        <a:pt x="29" y="15"/>
                        <a:pt x="28" y="5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" name="Freeform 191"/>
                <p:cNvSpPr>
                  <a:spLocks/>
                </p:cNvSpPr>
                <p:nvPr/>
              </p:nvSpPr>
              <p:spPr bwMode="auto">
                <a:xfrm>
                  <a:off x="8516934" y="5888036"/>
                  <a:ext cx="560388" cy="692150"/>
                </a:xfrm>
                <a:custGeom>
                  <a:avLst/>
                  <a:gdLst>
                    <a:gd name="T0" fmla="*/ 273 w 321"/>
                    <a:gd name="T1" fmla="*/ 82 h 397"/>
                    <a:gd name="T2" fmla="*/ 251 w 321"/>
                    <a:gd name="T3" fmla="*/ 41 h 397"/>
                    <a:gd name="T4" fmla="*/ 167 w 321"/>
                    <a:gd name="T5" fmla="*/ 5 h 397"/>
                    <a:gd name="T6" fmla="*/ 162 w 321"/>
                    <a:gd name="T7" fmla="*/ 8 h 397"/>
                    <a:gd name="T8" fmla="*/ 143 w 321"/>
                    <a:gd name="T9" fmla="*/ 91 h 397"/>
                    <a:gd name="T10" fmla="*/ 136 w 321"/>
                    <a:gd name="T11" fmla="*/ 29 h 397"/>
                    <a:gd name="T12" fmla="*/ 138 w 321"/>
                    <a:gd name="T13" fmla="*/ 22 h 397"/>
                    <a:gd name="T14" fmla="*/ 134 w 321"/>
                    <a:gd name="T15" fmla="*/ 15 h 397"/>
                    <a:gd name="T16" fmla="*/ 124 w 321"/>
                    <a:gd name="T17" fmla="*/ 15 h 397"/>
                    <a:gd name="T18" fmla="*/ 119 w 321"/>
                    <a:gd name="T19" fmla="*/ 22 h 397"/>
                    <a:gd name="T20" fmla="*/ 121 w 321"/>
                    <a:gd name="T21" fmla="*/ 28 h 397"/>
                    <a:gd name="T22" fmla="*/ 113 w 321"/>
                    <a:gd name="T23" fmla="*/ 87 h 397"/>
                    <a:gd name="T24" fmla="*/ 113 w 321"/>
                    <a:gd name="T25" fmla="*/ 90 h 397"/>
                    <a:gd name="T26" fmla="*/ 90 w 321"/>
                    <a:gd name="T27" fmla="*/ 5 h 397"/>
                    <a:gd name="T28" fmla="*/ 87 w 321"/>
                    <a:gd name="T29" fmla="*/ 5 h 397"/>
                    <a:gd name="T30" fmla="*/ 2 w 321"/>
                    <a:gd name="T31" fmla="*/ 49 h 397"/>
                    <a:gd name="T32" fmla="*/ 13 w 321"/>
                    <a:gd name="T33" fmla="*/ 211 h 397"/>
                    <a:gd name="T34" fmla="*/ 43 w 321"/>
                    <a:gd name="T35" fmla="*/ 217 h 397"/>
                    <a:gd name="T36" fmla="*/ 38 w 321"/>
                    <a:gd name="T37" fmla="*/ 73 h 397"/>
                    <a:gd name="T38" fmla="*/ 42 w 321"/>
                    <a:gd name="T39" fmla="*/ 76 h 397"/>
                    <a:gd name="T40" fmla="*/ 42 w 321"/>
                    <a:gd name="T41" fmla="*/ 76 h 397"/>
                    <a:gd name="T42" fmla="*/ 47 w 321"/>
                    <a:gd name="T43" fmla="*/ 148 h 397"/>
                    <a:gd name="T44" fmla="*/ 53 w 321"/>
                    <a:gd name="T45" fmla="*/ 222 h 397"/>
                    <a:gd name="T46" fmla="*/ 54 w 321"/>
                    <a:gd name="T47" fmla="*/ 223 h 397"/>
                    <a:gd name="T48" fmla="*/ 61 w 321"/>
                    <a:gd name="T49" fmla="*/ 238 h 397"/>
                    <a:gd name="T50" fmla="*/ 73 w 321"/>
                    <a:gd name="T51" fmla="*/ 397 h 397"/>
                    <a:gd name="T52" fmla="*/ 106 w 321"/>
                    <a:gd name="T53" fmla="*/ 397 h 397"/>
                    <a:gd name="T54" fmla="*/ 121 w 321"/>
                    <a:gd name="T55" fmla="*/ 272 h 397"/>
                    <a:gd name="T56" fmla="*/ 124 w 321"/>
                    <a:gd name="T57" fmla="*/ 273 h 397"/>
                    <a:gd name="T58" fmla="*/ 128 w 321"/>
                    <a:gd name="T59" fmla="*/ 272 h 397"/>
                    <a:gd name="T60" fmla="*/ 144 w 321"/>
                    <a:gd name="T61" fmla="*/ 397 h 397"/>
                    <a:gd name="T62" fmla="*/ 176 w 321"/>
                    <a:gd name="T63" fmla="*/ 397 h 397"/>
                    <a:gd name="T64" fmla="*/ 187 w 321"/>
                    <a:gd name="T65" fmla="*/ 240 h 397"/>
                    <a:gd name="T66" fmla="*/ 196 w 321"/>
                    <a:gd name="T67" fmla="*/ 223 h 397"/>
                    <a:gd name="T68" fmla="*/ 196 w 321"/>
                    <a:gd name="T69" fmla="*/ 222 h 397"/>
                    <a:gd name="T70" fmla="*/ 200 w 321"/>
                    <a:gd name="T71" fmla="*/ 173 h 397"/>
                    <a:gd name="T72" fmla="*/ 207 w 321"/>
                    <a:gd name="T73" fmla="*/ 79 h 397"/>
                    <a:gd name="T74" fmla="*/ 207 w 321"/>
                    <a:gd name="T75" fmla="*/ 78 h 397"/>
                    <a:gd name="T76" fmla="*/ 211 w 321"/>
                    <a:gd name="T77" fmla="*/ 73 h 397"/>
                    <a:gd name="T78" fmla="*/ 274 w 321"/>
                    <a:gd name="T79" fmla="*/ 134 h 397"/>
                    <a:gd name="T80" fmla="*/ 301 w 321"/>
                    <a:gd name="T81" fmla="*/ 141 h 397"/>
                    <a:gd name="T82" fmla="*/ 321 w 321"/>
                    <a:gd name="T83" fmla="*/ 103 h 397"/>
                    <a:gd name="T84" fmla="*/ 273 w 321"/>
                    <a:gd name="T85" fmla="*/ 82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1" h="397">
                      <a:moveTo>
                        <a:pt x="273" y="82"/>
                      </a:moveTo>
                      <a:cubicBezTo>
                        <a:pt x="250" y="57"/>
                        <a:pt x="252" y="46"/>
                        <a:pt x="251" y="41"/>
                      </a:cubicBezTo>
                      <a:cubicBezTo>
                        <a:pt x="249" y="33"/>
                        <a:pt x="204" y="0"/>
                        <a:pt x="167" y="5"/>
                      </a:cubicBezTo>
                      <a:cubicBezTo>
                        <a:pt x="167" y="5"/>
                        <a:pt x="165" y="6"/>
                        <a:pt x="162" y="8"/>
                      </a:cubicBezTo>
                      <a:cubicBezTo>
                        <a:pt x="143" y="91"/>
                        <a:pt x="143" y="91"/>
                        <a:pt x="143" y="91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19" y="22"/>
                        <a:pt x="119" y="22"/>
                        <a:pt x="119" y="22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90"/>
                        <a:pt x="113" y="90"/>
                        <a:pt x="113" y="9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8" y="5"/>
                        <a:pt x="87" y="5"/>
                      </a:cubicBezTo>
                      <a:cubicBezTo>
                        <a:pt x="50" y="10"/>
                        <a:pt x="3" y="23"/>
                        <a:pt x="2" y="49"/>
                      </a:cubicBezTo>
                      <a:cubicBezTo>
                        <a:pt x="0" y="61"/>
                        <a:pt x="7" y="183"/>
                        <a:pt x="13" y="211"/>
                      </a:cubicBezTo>
                      <a:cubicBezTo>
                        <a:pt x="24" y="218"/>
                        <a:pt x="38" y="217"/>
                        <a:pt x="43" y="217"/>
                      </a:cubicBezTo>
                      <a:cubicBezTo>
                        <a:pt x="41" y="198"/>
                        <a:pt x="35" y="70"/>
                        <a:pt x="38" y="73"/>
                      </a:cubicBezTo>
                      <a:cubicBezTo>
                        <a:pt x="40" y="74"/>
                        <a:pt x="41" y="75"/>
                        <a:pt x="42" y="76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7" y="148"/>
                        <a:pt x="47" y="148"/>
                        <a:pt x="47" y="148"/>
                      </a:cubicBezTo>
                      <a:cubicBezTo>
                        <a:pt x="50" y="190"/>
                        <a:pt x="53" y="222"/>
                        <a:pt x="53" y="222"/>
                      </a:cubicBezTo>
                      <a:cubicBezTo>
                        <a:pt x="54" y="223"/>
                        <a:pt x="54" y="223"/>
                        <a:pt x="54" y="223"/>
                      </a:cubicBezTo>
                      <a:cubicBezTo>
                        <a:pt x="55" y="229"/>
                        <a:pt x="58" y="233"/>
                        <a:pt x="61" y="238"/>
                      </a:cubicBezTo>
                      <a:cubicBezTo>
                        <a:pt x="73" y="397"/>
                        <a:pt x="73" y="397"/>
                        <a:pt x="73" y="397"/>
                      </a:cubicBezTo>
                      <a:cubicBezTo>
                        <a:pt x="106" y="397"/>
                        <a:pt x="106" y="397"/>
                        <a:pt x="106" y="397"/>
                      </a:cubicBezTo>
                      <a:cubicBezTo>
                        <a:pt x="121" y="272"/>
                        <a:pt x="121" y="272"/>
                        <a:pt x="121" y="272"/>
                      </a:cubicBezTo>
                      <a:cubicBezTo>
                        <a:pt x="122" y="272"/>
                        <a:pt x="123" y="273"/>
                        <a:pt x="124" y="273"/>
                      </a:cubicBezTo>
                      <a:cubicBezTo>
                        <a:pt x="125" y="273"/>
                        <a:pt x="127" y="272"/>
                        <a:pt x="128" y="272"/>
                      </a:cubicBezTo>
                      <a:cubicBezTo>
                        <a:pt x="144" y="397"/>
                        <a:pt x="144" y="397"/>
                        <a:pt x="144" y="397"/>
                      </a:cubicBezTo>
                      <a:cubicBezTo>
                        <a:pt x="176" y="397"/>
                        <a:pt x="176" y="397"/>
                        <a:pt x="176" y="397"/>
                      </a:cubicBezTo>
                      <a:cubicBezTo>
                        <a:pt x="187" y="240"/>
                        <a:pt x="187" y="240"/>
                        <a:pt x="187" y="240"/>
                      </a:cubicBezTo>
                      <a:cubicBezTo>
                        <a:pt x="191" y="235"/>
                        <a:pt x="194" y="229"/>
                        <a:pt x="196" y="223"/>
                      </a:cubicBezTo>
                      <a:cubicBezTo>
                        <a:pt x="196" y="222"/>
                        <a:pt x="196" y="222"/>
                        <a:pt x="196" y="222"/>
                      </a:cubicBezTo>
                      <a:cubicBezTo>
                        <a:pt x="196" y="222"/>
                        <a:pt x="198" y="202"/>
                        <a:pt x="200" y="173"/>
                      </a:cubicBezTo>
                      <a:cubicBezTo>
                        <a:pt x="207" y="79"/>
                        <a:pt x="207" y="79"/>
                        <a:pt x="207" y="79"/>
                      </a:cubicBezTo>
                      <a:cubicBezTo>
                        <a:pt x="207" y="79"/>
                        <a:pt x="207" y="78"/>
                        <a:pt x="207" y="78"/>
                      </a:cubicBezTo>
                      <a:cubicBezTo>
                        <a:pt x="209" y="76"/>
                        <a:pt x="210" y="74"/>
                        <a:pt x="211" y="73"/>
                      </a:cubicBezTo>
                      <a:cubicBezTo>
                        <a:pt x="213" y="70"/>
                        <a:pt x="229" y="118"/>
                        <a:pt x="274" y="134"/>
                      </a:cubicBezTo>
                      <a:cubicBezTo>
                        <a:pt x="310" y="147"/>
                        <a:pt x="301" y="141"/>
                        <a:pt x="301" y="141"/>
                      </a:cubicBezTo>
                      <a:cubicBezTo>
                        <a:pt x="301" y="134"/>
                        <a:pt x="314" y="111"/>
                        <a:pt x="321" y="103"/>
                      </a:cubicBezTo>
                      <a:cubicBezTo>
                        <a:pt x="295" y="101"/>
                        <a:pt x="293" y="105"/>
                        <a:pt x="273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" name="Freeform 192"/>
                <p:cNvSpPr>
                  <a:spLocks/>
                </p:cNvSpPr>
                <p:nvPr/>
              </p:nvSpPr>
              <p:spPr bwMode="auto">
                <a:xfrm>
                  <a:off x="8640763" y="5619750"/>
                  <a:ext cx="195263" cy="279400"/>
                </a:xfrm>
                <a:custGeom>
                  <a:avLst/>
                  <a:gdLst>
                    <a:gd name="T0" fmla="*/ 5 w 112"/>
                    <a:gd name="T1" fmla="*/ 75 h 160"/>
                    <a:gd name="T2" fmla="*/ 0 w 112"/>
                    <a:gd name="T3" fmla="*/ 93 h 160"/>
                    <a:gd name="T4" fmla="*/ 5 w 112"/>
                    <a:gd name="T5" fmla="*/ 111 h 160"/>
                    <a:gd name="T6" fmla="*/ 8 w 112"/>
                    <a:gd name="T7" fmla="*/ 107 h 160"/>
                    <a:gd name="T8" fmla="*/ 57 w 112"/>
                    <a:gd name="T9" fmla="*/ 160 h 160"/>
                    <a:gd name="T10" fmla="*/ 104 w 112"/>
                    <a:gd name="T11" fmla="*/ 105 h 160"/>
                    <a:gd name="T12" fmla="*/ 108 w 112"/>
                    <a:gd name="T13" fmla="*/ 111 h 160"/>
                    <a:gd name="T14" fmla="*/ 112 w 112"/>
                    <a:gd name="T15" fmla="*/ 93 h 160"/>
                    <a:gd name="T16" fmla="*/ 108 w 112"/>
                    <a:gd name="T17" fmla="*/ 74 h 160"/>
                    <a:gd name="T18" fmla="*/ 106 w 112"/>
                    <a:gd name="T19" fmla="*/ 75 h 160"/>
                    <a:gd name="T20" fmla="*/ 106 w 112"/>
                    <a:gd name="T21" fmla="*/ 60 h 160"/>
                    <a:gd name="T22" fmla="*/ 65 w 112"/>
                    <a:gd name="T23" fmla="*/ 50 h 160"/>
                    <a:gd name="T24" fmla="*/ 71 w 112"/>
                    <a:gd name="T25" fmla="*/ 52 h 160"/>
                    <a:gd name="T26" fmla="*/ 110 w 112"/>
                    <a:gd name="T27" fmla="*/ 39 h 160"/>
                    <a:gd name="T28" fmla="*/ 20 w 112"/>
                    <a:gd name="T29" fmla="*/ 29 h 160"/>
                    <a:gd name="T30" fmla="*/ 2 w 112"/>
                    <a:gd name="T31" fmla="*/ 41 h 160"/>
                    <a:gd name="T32" fmla="*/ 14 w 112"/>
                    <a:gd name="T33" fmla="*/ 41 h 160"/>
                    <a:gd name="T34" fmla="*/ 6 w 112"/>
                    <a:gd name="T35" fmla="*/ 67 h 160"/>
                    <a:gd name="T36" fmla="*/ 5 w 112"/>
                    <a:gd name="T37" fmla="*/ 75 h 160"/>
                    <a:gd name="T38" fmla="*/ 5 w 112"/>
                    <a:gd name="T39" fmla="*/ 75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160">
                      <a:moveTo>
                        <a:pt x="5" y="75"/>
                      </a:moveTo>
                      <a:cubicBezTo>
                        <a:pt x="2" y="75"/>
                        <a:pt x="0" y="83"/>
                        <a:pt x="0" y="93"/>
                      </a:cubicBezTo>
                      <a:cubicBezTo>
                        <a:pt x="0" y="103"/>
                        <a:pt x="2" y="111"/>
                        <a:pt x="5" y="111"/>
                      </a:cubicBezTo>
                      <a:cubicBezTo>
                        <a:pt x="6" y="111"/>
                        <a:pt x="7" y="110"/>
                        <a:pt x="8" y="107"/>
                      </a:cubicBezTo>
                      <a:cubicBezTo>
                        <a:pt x="16" y="137"/>
                        <a:pt x="42" y="160"/>
                        <a:pt x="57" y="160"/>
                      </a:cubicBezTo>
                      <a:cubicBezTo>
                        <a:pt x="75" y="160"/>
                        <a:pt x="101" y="139"/>
                        <a:pt x="104" y="105"/>
                      </a:cubicBezTo>
                      <a:cubicBezTo>
                        <a:pt x="105" y="108"/>
                        <a:pt x="106" y="111"/>
                        <a:pt x="108" y="111"/>
                      </a:cubicBezTo>
                      <a:cubicBezTo>
                        <a:pt x="110" y="111"/>
                        <a:pt x="112" y="103"/>
                        <a:pt x="112" y="93"/>
                      </a:cubicBezTo>
                      <a:cubicBezTo>
                        <a:pt x="112" y="83"/>
                        <a:pt x="110" y="74"/>
                        <a:pt x="108" y="74"/>
                      </a:cubicBezTo>
                      <a:cubicBezTo>
                        <a:pt x="107" y="74"/>
                        <a:pt x="107" y="75"/>
                        <a:pt x="106" y="75"/>
                      </a:cubicBezTo>
                      <a:cubicBezTo>
                        <a:pt x="107" y="71"/>
                        <a:pt x="107" y="66"/>
                        <a:pt x="106" y="60"/>
                      </a:cubicBezTo>
                      <a:cubicBezTo>
                        <a:pt x="98" y="67"/>
                        <a:pt x="82" y="58"/>
                        <a:pt x="65" y="50"/>
                      </a:cubicBezTo>
                      <a:cubicBezTo>
                        <a:pt x="67" y="50"/>
                        <a:pt x="69" y="51"/>
                        <a:pt x="71" y="52"/>
                      </a:cubicBezTo>
                      <a:cubicBezTo>
                        <a:pt x="99" y="67"/>
                        <a:pt x="110" y="39"/>
                        <a:pt x="110" y="39"/>
                      </a:cubicBezTo>
                      <a:cubicBezTo>
                        <a:pt x="110" y="39"/>
                        <a:pt x="76" y="0"/>
                        <a:pt x="20" y="29"/>
                      </a:cubicBezTo>
                      <a:cubicBezTo>
                        <a:pt x="15" y="32"/>
                        <a:pt x="8" y="39"/>
                        <a:pt x="2" y="41"/>
                      </a:cubicBezTo>
                      <a:cubicBezTo>
                        <a:pt x="2" y="41"/>
                        <a:pt x="7" y="41"/>
                        <a:pt x="14" y="41"/>
                      </a:cubicBezTo>
                      <a:cubicBezTo>
                        <a:pt x="8" y="45"/>
                        <a:pt x="5" y="53"/>
                        <a:pt x="6" y="67"/>
                      </a:cubicBezTo>
                      <a:cubicBezTo>
                        <a:pt x="6" y="69"/>
                        <a:pt x="5" y="72"/>
                        <a:pt x="5" y="75"/>
                      </a:cubicBezTo>
                      <a:cubicBezTo>
                        <a:pt x="5" y="75"/>
                        <a:pt x="5" y="75"/>
                        <a:pt x="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" name="Freeform 193"/>
                <p:cNvSpPr>
                  <a:spLocks/>
                </p:cNvSpPr>
                <p:nvPr/>
              </p:nvSpPr>
              <p:spPr bwMode="auto">
                <a:xfrm>
                  <a:off x="8591551" y="6591300"/>
                  <a:ext cx="104775" cy="38100"/>
                </a:xfrm>
                <a:custGeom>
                  <a:avLst/>
                  <a:gdLst>
                    <a:gd name="T0" fmla="*/ 31 w 60"/>
                    <a:gd name="T1" fmla="*/ 0 h 22"/>
                    <a:gd name="T2" fmla="*/ 21 w 60"/>
                    <a:gd name="T3" fmla="*/ 21 h 22"/>
                    <a:gd name="T4" fmla="*/ 48 w 60"/>
                    <a:gd name="T5" fmla="*/ 12 h 22"/>
                    <a:gd name="T6" fmla="*/ 52 w 60"/>
                    <a:gd name="T7" fmla="*/ 12 h 22"/>
                    <a:gd name="T8" fmla="*/ 59 w 60"/>
                    <a:gd name="T9" fmla="*/ 11 h 22"/>
                    <a:gd name="T10" fmla="*/ 59 w 60"/>
                    <a:gd name="T11" fmla="*/ 1 h 22"/>
                    <a:gd name="T12" fmla="*/ 60 w 60"/>
                    <a:gd name="T13" fmla="*/ 0 h 22"/>
                    <a:gd name="T14" fmla="*/ 31 w 60"/>
                    <a:gd name="T1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22">
                      <a:moveTo>
                        <a:pt x="31" y="0"/>
                      </a:moveTo>
                      <a:cubicBezTo>
                        <a:pt x="31" y="0"/>
                        <a:pt x="0" y="19"/>
                        <a:pt x="21" y="21"/>
                      </a:cubicBezTo>
                      <a:cubicBezTo>
                        <a:pt x="33" y="22"/>
                        <a:pt x="41" y="17"/>
                        <a:pt x="48" y="12"/>
                      </a:cubicBezTo>
                      <a:cubicBezTo>
                        <a:pt x="52" y="9"/>
                        <a:pt x="51" y="12"/>
                        <a:pt x="52" y="12"/>
                      </a:cubicBezTo>
                      <a:cubicBezTo>
                        <a:pt x="54" y="12"/>
                        <a:pt x="58" y="12"/>
                        <a:pt x="59" y="11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" name="Freeform 194"/>
                <p:cNvSpPr>
                  <a:spLocks/>
                </p:cNvSpPr>
                <p:nvPr/>
              </p:nvSpPr>
              <p:spPr bwMode="auto">
                <a:xfrm>
                  <a:off x="8772526" y="6591300"/>
                  <a:ext cx="106363" cy="38100"/>
                </a:xfrm>
                <a:custGeom>
                  <a:avLst/>
                  <a:gdLst>
                    <a:gd name="T0" fmla="*/ 2 w 61"/>
                    <a:gd name="T1" fmla="*/ 11 h 22"/>
                    <a:gd name="T2" fmla="*/ 8 w 61"/>
                    <a:gd name="T3" fmla="*/ 12 h 22"/>
                    <a:gd name="T4" fmla="*/ 12 w 61"/>
                    <a:gd name="T5" fmla="*/ 12 h 22"/>
                    <a:gd name="T6" fmla="*/ 40 w 61"/>
                    <a:gd name="T7" fmla="*/ 21 h 22"/>
                    <a:gd name="T8" fmla="*/ 29 w 61"/>
                    <a:gd name="T9" fmla="*/ 0 h 22"/>
                    <a:gd name="T10" fmla="*/ 1 w 61"/>
                    <a:gd name="T11" fmla="*/ 0 h 22"/>
                    <a:gd name="T12" fmla="*/ 1 w 61"/>
                    <a:gd name="T13" fmla="*/ 1 h 22"/>
                    <a:gd name="T14" fmla="*/ 2 w 61"/>
                    <a:gd name="T15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22">
                      <a:moveTo>
                        <a:pt x="2" y="11"/>
                      </a:moveTo>
                      <a:cubicBezTo>
                        <a:pt x="3" y="12"/>
                        <a:pt x="7" y="12"/>
                        <a:pt x="8" y="12"/>
                      </a:cubicBezTo>
                      <a:cubicBezTo>
                        <a:pt x="10" y="12"/>
                        <a:pt x="8" y="9"/>
                        <a:pt x="12" y="12"/>
                      </a:cubicBezTo>
                      <a:cubicBezTo>
                        <a:pt x="19" y="17"/>
                        <a:pt x="27" y="22"/>
                        <a:pt x="40" y="21"/>
                      </a:cubicBezTo>
                      <a:cubicBezTo>
                        <a:pt x="61" y="19"/>
                        <a:pt x="29" y="0"/>
                        <a:pt x="2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3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" name="Freeform 195"/>
                <p:cNvSpPr>
                  <a:spLocks/>
                </p:cNvSpPr>
                <p:nvPr/>
              </p:nvSpPr>
              <p:spPr bwMode="auto">
                <a:xfrm>
                  <a:off x="8951913" y="6127750"/>
                  <a:ext cx="258763" cy="488950"/>
                </a:xfrm>
                <a:custGeom>
                  <a:avLst/>
                  <a:gdLst>
                    <a:gd name="T0" fmla="*/ 82 w 149"/>
                    <a:gd name="T1" fmla="*/ 69 h 281"/>
                    <a:gd name="T2" fmla="*/ 130 w 149"/>
                    <a:gd name="T3" fmla="*/ 81 h 281"/>
                    <a:gd name="T4" fmla="*/ 139 w 149"/>
                    <a:gd name="T5" fmla="*/ 42 h 281"/>
                    <a:gd name="T6" fmla="*/ 91 w 149"/>
                    <a:gd name="T7" fmla="*/ 30 h 281"/>
                    <a:gd name="T8" fmla="*/ 91 w 149"/>
                    <a:gd name="T9" fmla="*/ 0 h 281"/>
                    <a:gd name="T10" fmla="*/ 59 w 149"/>
                    <a:gd name="T11" fmla="*/ 0 h 281"/>
                    <a:gd name="T12" fmla="*/ 59 w 149"/>
                    <a:gd name="T13" fmla="*/ 33 h 281"/>
                    <a:gd name="T14" fmla="*/ 2 w 149"/>
                    <a:gd name="T15" fmla="*/ 94 h 281"/>
                    <a:gd name="T16" fmla="*/ 62 w 149"/>
                    <a:gd name="T17" fmla="*/ 157 h 281"/>
                    <a:gd name="T18" fmla="*/ 98 w 149"/>
                    <a:gd name="T19" fmla="*/ 187 h 281"/>
                    <a:gd name="T20" fmla="*/ 66 w 149"/>
                    <a:gd name="T21" fmla="*/ 208 h 281"/>
                    <a:gd name="T22" fmla="*/ 10 w 149"/>
                    <a:gd name="T23" fmla="*/ 193 h 281"/>
                    <a:gd name="T24" fmla="*/ 0 w 149"/>
                    <a:gd name="T25" fmla="*/ 233 h 281"/>
                    <a:gd name="T26" fmla="*/ 57 w 149"/>
                    <a:gd name="T27" fmla="*/ 248 h 281"/>
                    <a:gd name="T28" fmla="*/ 57 w 149"/>
                    <a:gd name="T29" fmla="*/ 281 h 281"/>
                    <a:gd name="T30" fmla="*/ 90 w 149"/>
                    <a:gd name="T31" fmla="*/ 281 h 281"/>
                    <a:gd name="T32" fmla="*/ 90 w 149"/>
                    <a:gd name="T33" fmla="*/ 246 h 281"/>
                    <a:gd name="T34" fmla="*/ 149 w 149"/>
                    <a:gd name="T35" fmla="*/ 182 h 281"/>
                    <a:gd name="T36" fmla="*/ 93 w 149"/>
                    <a:gd name="T37" fmla="*/ 118 h 281"/>
                    <a:gd name="T38" fmla="*/ 53 w 149"/>
                    <a:gd name="T39" fmla="*/ 88 h 281"/>
                    <a:gd name="T40" fmla="*/ 82 w 149"/>
                    <a:gd name="T41" fmla="*/ 69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81">
                      <a:moveTo>
                        <a:pt x="82" y="69"/>
                      </a:moveTo>
                      <a:cubicBezTo>
                        <a:pt x="106" y="69"/>
                        <a:pt x="121" y="77"/>
                        <a:pt x="130" y="81"/>
                      </a:cubicBezTo>
                      <a:cubicBezTo>
                        <a:pt x="139" y="42"/>
                        <a:pt x="139" y="42"/>
                        <a:pt x="139" y="42"/>
                      </a:cubicBezTo>
                      <a:cubicBezTo>
                        <a:pt x="128" y="36"/>
                        <a:pt x="113" y="31"/>
                        <a:pt x="91" y="3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23" y="40"/>
                        <a:pt x="2" y="64"/>
                        <a:pt x="2" y="94"/>
                      </a:cubicBezTo>
                      <a:cubicBezTo>
                        <a:pt x="2" y="127"/>
                        <a:pt x="27" y="145"/>
                        <a:pt x="62" y="157"/>
                      </a:cubicBezTo>
                      <a:cubicBezTo>
                        <a:pt x="87" y="166"/>
                        <a:pt x="98" y="174"/>
                        <a:pt x="98" y="187"/>
                      </a:cubicBezTo>
                      <a:cubicBezTo>
                        <a:pt x="98" y="201"/>
                        <a:pt x="85" y="208"/>
                        <a:pt x="66" y="208"/>
                      </a:cubicBezTo>
                      <a:cubicBezTo>
                        <a:pt x="44" y="208"/>
                        <a:pt x="24" y="201"/>
                        <a:pt x="10" y="19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13" y="241"/>
                        <a:pt x="35" y="247"/>
                        <a:pt x="57" y="248"/>
                      </a:cubicBez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0" y="246"/>
                        <a:pt x="90" y="246"/>
                        <a:pt x="90" y="246"/>
                      </a:cubicBezTo>
                      <a:cubicBezTo>
                        <a:pt x="128" y="239"/>
                        <a:pt x="149" y="213"/>
                        <a:pt x="149" y="182"/>
                      </a:cubicBezTo>
                      <a:cubicBezTo>
                        <a:pt x="149" y="151"/>
                        <a:pt x="133" y="132"/>
                        <a:pt x="93" y="118"/>
                      </a:cubicBezTo>
                      <a:cubicBezTo>
                        <a:pt x="65" y="107"/>
                        <a:pt x="53" y="100"/>
                        <a:pt x="53" y="88"/>
                      </a:cubicBezTo>
                      <a:cubicBezTo>
                        <a:pt x="53" y="79"/>
                        <a:pt x="60" y="69"/>
                        <a:pt x="82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" name="Freeform 196"/>
                <p:cNvSpPr>
                  <a:spLocks/>
                </p:cNvSpPr>
                <p:nvPr/>
              </p:nvSpPr>
              <p:spPr bwMode="auto">
                <a:xfrm>
                  <a:off x="9061451" y="6076950"/>
                  <a:ext cx="90488" cy="90488"/>
                </a:xfrm>
                <a:custGeom>
                  <a:avLst/>
                  <a:gdLst>
                    <a:gd name="T0" fmla="*/ 10 w 52"/>
                    <a:gd name="T1" fmla="*/ 0 h 52"/>
                    <a:gd name="T2" fmla="*/ 0 w 52"/>
                    <a:gd name="T3" fmla="*/ 18 h 52"/>
                    <a:gd name="T4" fmla="*/ 35 w 52"/>
                    <a:gd name="T5" fmla="*/ 17 h 52"/>
                    <a:gd name="T6" fmla="*/ 34 w 52"/>
                    <a:gd name="T7" fmla="*/ 40 h 52"/>
                    <a:gd name="T8" fmla="*/ 40 w 52"/>
                    <a:gd name="T9" fmla="*/ 45 h 52"/>
                    <a:gd name="T10" fmla="*/ 47 w 52"/>
                    <a:gd name="T11" fmla="*/ 38 h 52"/>
                    <a:gd name="T12" fmla="*/ 10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45"/>
                        <a:pt x="45" y="52"/>
                        <a:pt x="47" y="38"/>
                      </a:cubicBezTo>
                      <a:cubicBezTo>
                        <a:pt x="52" y="3"/>
                        <a:pt x="1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26" name="TextBox 7"/>
              <p:cNvSpPr>
                <a:spLocks noChangeArrowheads="1"/>
              </p:cNvSpPr>
              <p:nvPr/>
            </p:nvSpPr>
            <p:spPr bwMode="auto">
              <a:xfrm>
                <a:off x="9074166" y="319264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轨迹间距离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862958" y="311301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49"/>
                  <p:cNvSpPr txBox="1"/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algn="just" fontAlgn="auto">
                      <a:lnSpc>
                        <a:spcPct val="13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13"/>
            <p:cNvSpPr txBox="1"/>
            <p:nvPr/>
          </p:nvSpPr>
          <p:spPr>
            <a:xfrm flipH="1">
              <a:off x="1371814" y="1116574"/>
              <a:ext cx="2786907" cy="369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4" tIns="45717" rIns="91434" bIns="45717">
              <a:spAutoFit/>
            </a:bodyPr>
            <a:lstStyle>
              <a:defPPr>
                <a:defRPr lang="zh-CN"/>
              </a:defPPr>
              <a:lvl1pPr algn="ctr" eaLnBrk="0" hangingPunct="0">
                <a:defRPr sz="2200" b="1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pPr algn="l" fontAlgn="auto">
                <a:spcAft>
                  <a:spcPts val="0"/>
                </a:spcAft>
                <a:buFont typeface="Arial" charset="0"/>
                <a:buNone/>
              </a:pPr>
              <a:r>
                <a:rPr lang="zh-CN" altLang="en-US" sz="1800" dirty="0" smtClean="0">
                  <a:solidFill>
                    <a:srgbClr val="2F5EB0"/>
                  </a:solidFill>
                  <a:cs typeface="Arial" panose="020B0604020202020204" pitchFamily="34" charset="0"/>
                </a:rPr>
                <a:t>对应点</a:t>
              </a:r>
              <a:endParaRPr lang="zh-CN" altLang="en-US" sz="1800" dirty="0">
                <a:solidFill>
                  <a:srgbClr val="2F5EB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4"/>
                <p:cNvSpPr txBox="1"/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在计算轨迹间距离时，若使用了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到另一条轨迹上一点𝑄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的距离，则𝑄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的对应点。</a:t>
                  </a:r>
                </a:p>
              </p:txBody>
            </p:sp>
          </mc:Choice>
          <mc:Fallback xmlns="">
            <p:sp>
              <p:nvSpPr>
                <p:cNvPr id="30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blipFill>
                  <a:blip r:embed="rId3"/>
                  <a:stretch>
                    <a:fillRect l="-503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410072" y="2747546"/>
              <a:ext cx="2428892" cy="2932973"/>
              <a:chOff x="3410072" y="2527742"/>
              <a:chExt cx="2428892" cy="2932973"/>
            </a:xfrm>
          </p:grpSpPr>
          <p:sp>
            <p:nvSpPr>
              <p:cNvPr id="5" name="Bent Arrow 19"/>
              <p:cNvSpPr/>
              <p:nvPr/>
            </p:nvSpPr>
            <p:spPr>
              <a:xfrm>
                <a:off x="3410072" y="2786229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336"/>
              <p:cNvSpPr>
                <a:spLocks noEditPoints="1"/>
              </p:cNvSpPr>
              <p:nvPr/>
            </p:nvSpPr>
            <p:spPr bwMode="auto">
              <a:xfrm>
                <a:off x="4455505" y="2527742"/>
                <a:ext cx="338026" cy="338026"/>
              </a:xfrm>
              <a:custGeom>
                <a:avLst/>
                <a:gdLst>
                  <a:gd name="T0" fmla="*/ 0 w 90"/>
                  <a:gd name="T1" fmla="*/ 40 h 90"/>
                  <a:gd name="T2" fmla="*/ 40 w 90"/>
                  <a:gd name="T3" fmla="*/ 0 h 90"/>
                  <a:gd name="T4" fmla="*/ 40 w 90"/>
                  <a:gd name="T5" fmla="*/ 90 h 90"/>
                  <a:gd name="T6" fmla="*/ 0 w 90"/>
                  <a:gd name="T7" fmla="*/ 50 h 90"/>
                  <a:gd name="T8" fmla="*/ 40 w 90"/>
                  <a:gd name="T9" fmla="*/ 90 h 90"/>
                  <a:gd name="T10" fmla="*/ 33 w 90"/>
                  <a:gd name="T11" fmla="*/ 10 h 90"/>
                  <a:gd name="T12" fmla="*/ 9 w 90"/>
                  <a:gd name="T13" fmla="*/ 33 h 90"/>
                  <a:gd name="T14" fmla="*/ 33 w 90"/>
                  <a:gd name="T15" fmla="*/ 83 h 90"/>
                  <a:gd name="T16" fmla="*/ 9 w 90"/>
                  <a:gd name="T17" fmla="*/ 57 h 90"/>
                  <a:gd name="T18" fmla="*/ 33 w 90"/>
                  <a:gd name="T19" fmla="*/ 83 h 90"/>
                  <a:gd name="T20" fmla="*/ 16 w 90"/>
                  <a:gd name="T21" fmla="*/ 26 h 90"/>
                  <a:gd name="T22" fmla="*/ 26 w 90"/>
                  <a:gd name="T23" fmla="*/ 17 h 90"/>
                  <a:gd name="T24" fmla="*/ 26 w 90"/>
                  <a:gd name="T25" fmla="*/ 74 h 90"/>
                  <a:gd name="T26" fmla="*/ 16 w 90"/>
                  <a:gd name="T27" fmla="*/ 67 h 90"/>
                  <a:gd name="T28" fmla="*/ 26 w 90"/>
                  <a:gd name="T29" fmla="*/ 74 h 90"/>
                  <a:gd name="T30" fmla="*/ 49 w 90"/>
                  <a:gd name="T31" fmla="*/ 40 h 90"/>
                  <a:gd name="T32" fmla="*/ 90 w 90"/>
                  <a:gd name="T33" fmla="*/ 0 h 90"/>
                  <a:gd name="T34" fmla="*/ 90 w 90"/>
                  <a:gd name="T35" fmla="*/ 74 h 90"/>
                  <a:gd name="T36" fmla="*/ 66 w 90"/>
                  <a:gd name="T37" fmla="*/ 67 h 90"/>
                  <a:gd name="T38" fmla="*/ 57 w 90"/>
                  <a:gd name="T39" fmla="*/ 90 h 90"/>
                  <a:gd name="T40" fmla="*/ 49 w 90"/>
                  <a:gd name="T41" fmla="*/ 50 h 90"/>
                  <a:gd name="T42" fmla="*/ 73 w 90"/>
                  <a:gd name="T43" fmla="*/ 57 h 90"/>
                  <a:gd name="T44" fmla="*/ 83 w 90"/>
                  <a:gd name="T45" fmla="*/ 50 h 90"/>
                  <a:gd name="T46" fmla="*/ 90 w 90"/>
                  <a:gd name="T47" fmla="*/ 74 h 90"/>
                  <a:gd name="T48" fmla="*/ 83 w 90"/>
                  <a:gd name="T49" fmla="*/ 10 h 90"/>
                  <a:gd name="T50" fmla="*/ 57 w 90"/>
                  <a:gd name="T51" fmla="*/ 33 h 90"/>
                  <a:gd name="T52" fmla="*/ 73 w 90"/>
                  <a:gd name="T53" fmla="*/ 26 h 90"/>
                  <a:gd name="T54" fmla="*/ 66 w 90"/>
                  <a:gd name="T55" fmla="*/ 17 h 90"/>
                  <a:gd name="T56" fmla="*/ 73 w 90"/>
                  <a:gd name="T57" fmla="*/ 26 h 90"/>
                  <a:gd name="T58" fmla="*/ 66 w 90"/>
                  <a:gd name="T59" fmla="*/ 90 h 90"/>
                  <a:gd name="T60" fmla="*/ 73 w 90"/>
                  <a:gd name="T61" fmla="*/ 83 h 90"/>
                  <a:gd name="T62" fmla="*/ 90 w 90"/>
                  <a:gd name="T63" fmla="*/ 90 h 90"/>
                  <a:gd name="T64" fmla="*/ 83 w 90"/>
                  <a:gd name="T65" fmla="*/ 83 h 90"/>
                  <a:gd name="T66" fmla="*/ 90 w 90"/>
                  <a:gd name="T6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90">
                    <a:moveTo>
                      <a:pt x="40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40"/>
                    </a:lnTo>
                    <a:close/>
                    <a:moveTo>
                      <a:pt x="40" y="90"/>
                    </a:moveTo>
                    <a:lnTo>
                      <a:pt x="0" y="90"/>
                    </a:lnTo>
                    <a:lnTo>
                      <a:pt x="0" y="50"/>
                    </a:lnTo>
                    <a:lnTo>
                      <a:pt x="40" y="50"/>
                    </a:lnTo>
                    <a:lnTo>
                      <a:pt x="40" y="90"/>
                    </a:lnTo>
                    <a:close/>
                    <a:moveTo>
                      <a:pt x="33" y="33"/>
                    </a:moveTo>
                    <a:lnTo>
                      <a:pt x="33" y="10"/>
                    </a:lnTo>
                    <a:lnTo>
                      <a:pt x="9" y="10"/>
                    </a:lnTo>
                    <a:lnTo>
                      <a:pt x="9" y="33"/>
                    </a:lnTo>
                    <a:lnTo>
                      <a:pt x="33" y="33"/>
                    </a:lnTo>
                    <a:close/>
                    <a:moveTo>
                      <a:pt x="33" y="83"/>
                    </a:moveTo>
                    <a:lnTo>
                      <a:pt x="33" y="57"/>
                    </a:lnTo>
                    <a:lnTo>
                      <a:pt x="9" y="57"/>
                    </a:lnTo>
                    <a:lnTo>
                      <a:pt x="9" y="83"/>
                    </a:lnTo>
                    <a:lnTo>
                      <a:pt x="33" y="83"/>
                    </a:lnTo>
                    <a:close/>
                    <a:moveTo>
                      <a:pt x="26" y="26"/>
                    </a:moveTo>
                    <a:lnTo>
                      <a:pt x="16" y="26"/>
                    </a:lnTo>
                    <a:lnTo>
                      <a:pt x="16" y="17"/>
                    </a:lnTo>
                    <a:lnTo>
                      <a:pt x="26" y="17"/>
                    </a:lnTo>
                    <a:lnTo>
                      <a:pt x="26" y="26"/>
                    </a:lnTo>
                    <a:close/>
                    <a:moveTo>
                      <a:pt x="26" y="74"/>
                    </a:moveTo>
                    <a:lnTo>
                      <a:pt x="16" y="74"/>
                    </a:lnTo>
                    <a:lnTo>
                      <a:pt x="16" y="67"/>
                    </a:lnTo>
                    <a:lnTo>
                      <a:pt x="26" y="67"/>
                    </a:lnTo>
                    <a:lnTo>
                      <a:pt x="26" y="74"/>
                    </a:lnTo>
                    <a:close/>
                    <a:moveTo>
                      <a:pt x="90" y="40"/>
                    </a:moveTo>
                    <a:lnTo>
                      <a:pt x="49" y="40"/>
                    </a:lnTo>
                    <a:lnTo>
                      <a:pt x="49" y="0"/>
                    </a:lnTo>
                    <a:lnTo>
                      <a:pt x="90" y="0"/>
                    </a:lnTo>
                    <a:lnTo>
                      <a:pt x="90" y="40"/>
                    </a:lnTo>
                    <a:close/>
                    <a:moveTo>
                      <a:pt x="90" y="74"/>
                    </a:moveTo>
                    <a:lnTo>
                      <a:pt x="66" y="74"/>
                    </a:lnTo>
                    <a:lnTo>
                      <a:pt x="66" y="67"/>
                    </a:lnTo>
                    <a:lnTo>
                      <a:pt x="57" y="67"/>
                    </a:lnTo>
                    <a:lnTo>
                      <a:pt x="57" y="90"/>
                    </a:lnTo>
                    <a:lnTo>
                      <a:pt x="49" y="90"/>
                    </a:lnTo>
                    <a:lnTo>
                      <a:pt x="49" y="50"/>
                    </a:lnTo>
                    <a:lnTo>
                      <a:pt x="73" y="50"/>
                    </a:lnTo>
                    <a:lnTo>
                      <a:pt x="73" y="57"/>
                    </a:lnTo>
                    <a:lnTo>
                      <a:pt x="83" y="57"/>
                    </a:lnTo>
                    <a:lnTo>
                      <a:pt x="83" y="50"/>
                    </a:lnTo>
                    <a:lnTo>
                      <a:pt x="90" y="50"/>
                    </a:lnTo>
                    <a:lnTo>
                      <a:pt x="90" y="74"/>
                    </a:lnTo>
                    <a:close/>
                    <a:moveTo>
                      <a:pt x="83" y="33"/>
                    </a:moveTo>
                    <a:lnTo>
                      <a:pt x="83" y="10"/>
                    </a:lnTo>
                    <a:lnTo>
                      <a:pt x="57" y="10"/>
                    </a:lnTo>
                    <a:lnTo>
                      <a:pt x="57" y="33"/>
                    </a:lnTo>
                    <a:lnTo>
                      <a:pt x="83" y="33"/>
                    </a:lnTo>
                    <a:close/>
                    <a:moveTo>
                      <a:pt x="73" y="26"/>
                    </a:moveTo>
                    <a:lnTo>
                      <a:pt x="66" y="26"/>
                    </a:lnTo>
                    <a:lnTo>
                      <a:pt x="66" y="17"/>
                    </a:lnTo>
                    <a:lnTo>
                      <a:pt x="73" y="17"/>
                    </a:lnTo>
                    <a:lnTo>
                      <a:pt x="73" y="26"/>
                    </a:lnTo>
                    <a:close/>
                    <a:moveTo>
                      <a:pt x="73" y="90"/>
                    </a:moveTo>
                    <a:lnTo>
                      <a:pt x="66" y="90"/>
                    </a:lnTo>
                    <a:lnTo>
                      <a:pt x="66" y="83"/>
                    </a:lnTo>
                    <a:lnTo>
                      <a:pt x="73" y="83"/>
                    </a:lnTo>
                    <a:lnTo>
                      <a:pt x="73" y="90"/>
                    </a:lnTo>
                    <a:close/>
                    <a:moveTo>
                      <a:pt x="90" y="90"/>
                    </a:moveTo>
                    <a:lnTo>
                      <a:pt x="83" y="90"/>
                    </a:lnTo>
                    <a:lnTo>
                      <a:pt x="83" y="83"/>
                    </a:lnTo>
                    <a:lnTo>
                      <a:pt x="90" y="83"/>
                    </a:lnTo>
                    <a:lnTo>
                      <a:pt x="90" y="90"/>
                    </a:ln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4154350" y="3846948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43142" y="3767314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845370" y="2280133"/>
              <a:ext cx="2428892" cy="2791778"/>
              <a:chOff x="5845370" y="2139457"/>
              <a:chExt cx="2428892" cy="2791778"/>
            </a:xfrm>
          </p:grpSpPr>
          <p:sp>
            <p:nvSpPr>
              <p:cNvPr id="4" name="Bent Arrow 20"/>
              <p:cNvSpPr/>
              <p:nvPr/>
            </p:nvSpPr>
            <p:spPr>
              <a:xfrm>
                <a:off x="5845370" y="2412566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61"/>
              <p:cNvSpPr>
                <a:spLocks noEditPoints="1"/>
              </p:cNvSpPr>
              <p:nvPr/>
            </p:nvSpPr>
            <p:spPr bwMode="auto">
              <a:xfrm>
                <a:off x="6832343" y="2139457"/>
                <a:ext cx="406222" cy="320702"/>
              </a:xfrm>
              <a:custGeom>
                <a:avLst/>
                <a:gdLst>
                  <a:gd name="T0" fmla="*/ 47 w 48"/>
                  <a:gd name="T1" fmla="*/ 15 h 38"/>
                  <a:gd name="T2" fmla="*/ 33 w 48"/>
                  <a:gd name="T3" fmla="*/ 33 h 38"/>
                  <a:gd name="T4" fmla="*/ 21 w 48"/>
                  <a:gd name="T5" fmla="*/ 36 h 38"/>
                  <a:gd name="T6" fmla="*/ 14 w 48"/>
                  <a:gd name="T7" fmla="*/ 34 h 38"/>
                  <a:gd name="T8" fmla="*/ 9 w 48"/>
                  <a:gd name="T9" fmla="*/ 32 h 38"/>
                  <a:gd name="T10" fmla="*/ 3 w 48"/>
                  <a:gd name="T11" fmla="*/ 38 h 38"/>
                  <a:gd name="T12" fmla="*/ 0 w 48"/>
                  <a:gd name="T13" fmla="*/ 36 h 38"/>
                  <a:gd name="T14" fmla="*/ 0 w 48"/>
                  <a:gd name="T15" fmla="*/ 34 h 38"/>
                  <a:gd name="T16" fmla="*/ 5 w 48"/>
                  <a:gd name="T17" fmla="*/ 28 h 38"/>
                  <a:gd name="T18" fmla="*/ 4 w 48"/>
                  <a:gd name="T19" fmla="*/ 26 h 38"/>
                  <a:gd name="T20" fmla="*/ 4 w 48"/>
                  <a:gd name="T21" fmla="*/ 23 h 38"/>
                  <a:gd name="T22" fmla="*/ 19 w 48"/>
                  <a:gd name="T23" fmla="*/ 6 h 38"/>
                  <a:gd name="T24" fmla="*/ 39 w 48"/>
                  <a:gd name="T25" fmla="*/ 2 h 38"/>
                  <a:gd name="T26" fmla="*/ 44 w 48"/>
                  <a:gd name="T27" fmla="*/ 0 h 38"/>
                  <a:gd name="T28" fmla="*/ 48 w 48"/>
                  <a:gd name="T29" fmla="*/ 10 h 38"/>
                  <a:gd name="T30" fmla="*/ 47 w 48"/>
                  <a:gd name="T31" fmla="*/ 15 h 38"/>
                  <a:gd name="T32" fmla="*/ 33 w 48"/>
                  <a:gd name="T33" fmla="*/ 14 h 38"/>
                  <a:gd name="T34" fmla="*/ 11 w 48"/>
                  <a:gd name="T35" fmla="*/ 24 h 38"/>
                  <a:gd name="T36" fmla="*/ 10 w 48"/>
                  <a:gd name="T37" fmla="*/ 26 h 38"/>
                  <a:gd name="T38" fmla="*/ 12 w 48"/>
                  <a:gd name="T39" fmla="*/ 27 h 38"/>
                  <a:gd name="T40" fmla="*/ 13 w 48"/>
                  <a:gd name="T41" fmla="*/ 27 h 38"/>
                  <a:gd name="T42" fmla="*/ 17 w 48"/>
                  <a:gd name="T43" fmla="*/ 23 h 38"/>
                  <a:gd name="T44" fmla="*/ 33 w 48"/>
                  <a:gd name="T45" fmla="*/ 17 h 38"/>
                  <a:gd name="T46" fmla="*/ 34 w 48"/>
                  <a:gd name="T47" fmla="*/ 15 h 38"/>
                  <a:gd name="T48" fmla="*/ 33 w 48"/>
                  <a:gd name="T4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38">
                    <a:moveTo>
                      <a:pt x="47" y="15"/>
                    </a:moveTo>
                    <a:cubicBezTo>
                      <a:pt x="46" y="24"/>
                      <a:pt x="40" y="29"/>
                      <a:pt x="33" y="33"/>
                    </a:cubicBezTo>
                    <a:cubicBezTo>
                      <a:pt x="29" y="34"/>
                      <a:pt x="25" y="36"/>
                      <a:pt x="21" y="36"/>
                    </a:cubicBezTo>
                    <a:cubicBezTo>
                      <a:pt x="19" y="36"/>
                      <a:pt x="16" y="35"/>
                      <a:pt x="14" y="34"/>
                    </a:cubicBezTo>
                    <a:cubicBezTo>
                      <a:pt x="12" y="34"/>
                      <a:pt x="10" y="32"/>
                      <a:pt x="9" y="32"/>
                    </a:cubicBezTo>
                    <a:cubicBezTo>
                      <a:pt x="7" y="32"/>
                      <a:pt x="6" y="38"/>
                      <a:pt x="3" y="38"/>
                    </a:cubicBezTo>
                    <a:cubicBezTo>
                      <a:pt x="2" y="38"/>
                      <a:pt x="1" y="37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2"/>
                      <a:pt x="5" y="29"/>
                      <a:pt x="5" y="28"/>
                    </a:cubicBezTo>
                    <a:cubicBezTo>
                      <a:pt x="5" y="28"/>
                      <a:pt x="5" y="26"/>
                      <a:pt x="4" y="26"/>
                    </a:cubicBezTo>
                    <a:cubicBezTo>
                      <a:pt x="4" y="25"/>
                      <a:pt x="4" y="24"/>
                      <a:pt x="4" y="23"/>
                    </a:cubicBezTo>
                    <a:cubicBezTo>
                      <a:pt x="4" y="14"/>
                      <a:pt x="11" y="8"/>
                      <a:pt x="19" y="6"/>
                    </a:cubicBezTo>
                    <a:cubicBezTo>
                      <a:pt x="24" y="4"/>
                      <a:pt x="36" y="6"/>
                      <a:pt x="39" y="2"/>
                    </a:cubicBezTo>
                    <a:cubicBezTo>
                      <a:pt x="41" y="1"/>
                      <a:pt x="42" y="0"/>
                      <a:pt x="44" y="0"/>
                    </a:cubicBezTo>
                    <a:cubicBezTo>
                      <a:pt x="47" y="0"/>
                      <a:pt x="48" y="8"/>
                      <a:pt x="48" y="10"/>
                    </a:cubicBezTo>
                    <a:cubicBezTo>
                      <a:pt x="48" y="12"/>
                      <a:pt x="48" y="13"/>
                      <a:pt x="47" y="15"/>
                    </a:cubicBezTo>
                    <a:close/>
                    <a:moveTo>
                      <a:pt x="33" y="14"/>
                    </a:moveTo>
                    <a:cubicBezTo>
                      <a:pt x="23" y="14"/>
                      <a:pt x="17" y="18"/>
                      <a:pt x="11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4" y="26"/>
                      <a:pt x="16" y="24"/>
                      <a:pt x="17" y="23"/>
                    </a:cubicBezTo>
                    <a:cubicBezTo>
                      <a:pt x="22" y="19"/>
                      <a:pt x="26" y="17"/>
                      <a:pt x="33" y="17"/>
                    </a:cubicBezTo>
                    <a:cubicBezTo>
                      <a:pt x="33" y="17"/>
                      <a:pt x="34" y="16"/>
                      <a:pt x="34" y="15"/>
                    </a:cubicBezTo>
                    <a:cubicBezTo>
                      <a:pt x="34" y="14"/>
                      <a:pt x="33" y="14"/>
                      <a:pt x="33" y="14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TextBox 7"/>
              <p:cNvSpPr>
                <a:spLocks noChangeArrowheads="1"/>
              </p:cNvSpPr>
              <p:nvPr/>
            </p:nvSpPr>
            <p:spPr bwMode="auto">
              <a:xfrm>
                <a:off x="6493442" y="3479306"/>
                <a:ext cx="143534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点到轨迹距离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97820" y="3380319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984189" y="3145244"/>
              <a:ext cx="2428892" cy="2821953"/>
              <a:chOff x="984189" y="2907855"/>
              <a:chExt cx="2428892" cy="282195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14745" y="417889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" name="Bent Arrow 18"/>
              <p:cNvSpPr/>
              <p:nvPr/>
            </p:nvSpPr>
            <p:spPr>
              <a:xfrm>
                <a:off x="984189" y="3210723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368"/>
              <p:cNvSpPr>
                <a:spLocks/>
              </p:cNvSpPr>
              <p:nvPr/>
            </p:nvSpPr>
            <p:spPr bwMode="auto">
              <a:xfrm>
                <a:off x="1970641" y="2907855"/>
                <a:ext cx="378906" cy="382257"/>
              </a:xfrm>
              <a:custGeom>
                <a:avLst/>
                <a:gdLst>
                  <a:gd name="T0" fmla="*/ 48 w 48"/>
                  <a:gd name="T1" fmla="*/ 2 h 48"/>
                  <a:gd name="T2" fmla="*/ 41 w 48"/>
                  <a:gd name="T3" fmla="*/ 43 h 48"/>
                  <a:gd name="T4" fmla="*/ 40 w 48"/>
                  <a:gd name="T5" fmla="*/ 44 h 48"/>
                  <a:gd name="T6" fmla="*/ 39 w 48"/>
                  <a:gd name="T7" fmla="*/ 44 h 48"/>
                  <a:gd name="T8" fmla="*/ 39 w 48"/>
                  <a:gd name="T9" fmla="*/ 44 h 48"/>
                  <a:gd name="T10" fmla="*/ 26 w 48"/>
                  <a:gd name="T11" fmla="*/ 39 h 48"/>
                  <a:gd name="T12" fmla="*/ 20 w 48"/>
                  <a:gd name="T13" fmla="*/ 47 h 48"/>
                  <a:gd name="T14" fmla="*/ 19 w 48"/>
                  <a:gd name="T15" fmla="*/ 48 h 48"/>
                  <a:gd name="T16" fmla="*/ 18 w 48"/>
                  <a:gd name="T17" fmla="*/ 48 h 48"/>
                  <a:gd name="T18" fmla="*/ 17 w 48"/>
                  <a:gd name="T19" fmla="*/ 46 h 48"/>
                  <a:gd name="T20" fmla="*/ 17 w 48"/>
                  <a:gd name="T21" fmla="*/ 37 h 48"/>
                  <a:gd name="T22" fmla="*/ 40 w 48"/>
                  <a:gd name="T23" fmla="*/ 8 h 48"/>
                  <a:gd name="T24" fmla="*/ 11 w 48"/>
                  <a:gd name="T25" fmla="*/ 33 h 48"/>
                  <a:gd name="T26" fmla="*/ 1 w 48"/>
                  <a:gd name="T27" fmla="*/ 29 h 48"/>
                  <a:gd name="T28" fmla="*/ 0 w 48"/>
                  <a:gd name="T29" fmla="*/ 27 h 48"/>
                  <a:gd name="T30" fmla="*/ 1 w 48"/>
                  <a:gd name="T31" fmla="*/ 26 h 48"/>
                  <a:gd name="T32" fmla="*/ 45 w 48"/>
                  <a:gd name="T33" fmla="*/ 0 h 48"/>
                  <a:gd name="T34" fmla="*/ 46 w 48"/>
                  <a:gd name="T35" fmla="*/ 0 h 48"/>
                  <a:gd name="T36" fmla="*/ 47 w 48"/>
                  <a:gd name="T37" fmla="*/ 0 h 48"/>
                  <a:gd name="T38" fmla="*/ 48 w 48"/>
                  <a:gd name="T39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19" y="48"/>
                      <a:pt x="19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7"/>
                      <a:pt x="17" y="47"/>
                      <a:pt x="17" y="4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TextBox 7"/>
              <p:cNvSpPr>
                <a:spLocks noChangeArrowheads="1"/>
              </p:cNvSpPr>
              <p:nvPr/>
            </p:nvSpPr>
            <p:spPr bwMode="auto">
              <a:xfrm>
                <a:off x="1725953" y="425852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对应点匹配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0323" y="1206384"/>
            <a:ext cx="7491793" cy="1946375"/>
            <a:chOff x="315197" y="1206384"/>
            <a:chExt cx="7491793" cy="1946375"/>
          </a:xfrm>
        </p:grpSpPr>
        <p:sp>
          <p:nvSpPr>
            <p:cNvPr id="35" name="文本框 34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2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51253" y="2104077"/>
              <a:ext cx="1455737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对应轨迹段间的距离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肘形连接符 39"/>
            <p:cNvCxnSpPr>
              <a:stCxn id="36" idx="3"/>
              <a:endCxn id="38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44" idx="3"/>
              <a:endCxn id="39" idx="1"/>
            </p:cNvCxnSpPr>
            <p:nvPr/>
          </p:nvCxnSpPr>
          <p:spPr>
            <a:xfrm>
              <a:off x="5781438" y="1867579"/>
              <a:ext cx="569815" cy="518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5" idx="3"/>
              <a:endCxn id="39" idx="1"/>
            </p:cNvCxnSpPr>
            <p:nvPr/>
          </p:nvCxnSpPr>
          <p:spPr>
            <a:xfrm flipV="1">
              <a:off x="5781438" y="2385724"/>
              <a:ext cx="569815" cy="3707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stCxn id="37" idx="3"/>
              <a:endCxn id="44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3"/>
              <a:endCxn id="45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4"/>
            <p:cNvCxnSpPr>
              <a:stCxn id="36" idx="3"/>
              <a:endCxn id="37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74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97854" y="1106077"/>
            <a:ext cx="185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有效子轨迹查找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9275" y="1100533"/>
            <a:ext cx="4842687" cy="2495521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300" y="1843378"/>
            <a:ext cx="1485512" cy="69665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的所有对应点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有效首节点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有效尾节点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有效子轨迹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blipFill>
                <a:blip r:embed="rId4"/>
                <a:stretch>
                  <a:fillRect t="-5263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1988812" y="2191706"/>
            <a:ext cx="798390" cy="353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4"/>
          <p:cNvCxnSpPr>
            <a:stCxn id="4" idx="3"/>
            <a:endCxn id="5" idx="1"/>
          </p:cNvCxnSpPr>
          <p:nvPr/>
        </p:nvCxnSpPr>
        <p:spPr>
          <a:xfrm flipV="1">
            <a:off x="1988812" y="1894242"/>
            <a:ext cx="798389" cy="297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4"/>
          <p:cNvCxnSpPr>
            <a:stCxn id="5" idx="3"/>
            <a:endCxn id="36" idx="1"/>
          </p:cNvCxnSpPr>
          <p:nvPr/>
        </p:nvCxnSpPr>
        <p:spPr>
          <a:xfrm>
            <a:off x="4184791" y="1894242"/>
            <a:ext cx="579877" cy="364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44"/>
          <p:cNvCxnSpPr>
            <a:stCxn id="6" idx="3"/>
            <a:endCxn id="36" idx="1"/>
          </p:cNvCxnSpPr>
          <p:nvPr/>
        </p:nvCxnSpPr>
        <p:spPr>
          <a:xfrm flipV="1">
            <a:off x="4184791" y="2258387"/>
            <a:ext cx="579877" cy="287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764668" y="1915135"/>
            <a:ext cx="1708120" cy="686504"/>
            <a:chOff x="4712330" y="1963502"/>
            <a:chExt cx="1708120" cy="686504"/>
          </a:xfrm>
        </p:grpSpPr>
        <p:sp>
          <p:nvSpPr>
            <p:cNvPr id="36" name="流程图: 决策 35"/>
            <p:cNvSpPr/>
            <p:nvPr/>
          </p:nvSpPr>
          <p:spPr>
            <a:xfrm>
              <a:off x="4712330" y="1963502"/>
              <a:ext cx="1708120" cy="686504"/>
            </a:xfrm>
            <a:prstGeom prst="flowChartDecision">
              <a:avLst/>
            </a:prstGeom>
            <a:solidFill>
              <a:srgbClr val="EECF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L-rate&gt;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CN" dirty="0"/>
                    <a:t>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20" t="-8197" r="-402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直接箭头连接符 44"/>
          <p:cNvCxnSpPr>
            <a:stCxn id="36" idx="3"/>
            <a:endCxn id="7" idx="1"/>
          </p:cNvCxnSpPr>
          <p:nvPr/>
        </p:nvCxnSpPr>
        <p:spPr>
          <a:xfrm>
            <a:off x="6472788" y="2258387"/>
            <a:ext cx="57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4"/>
          <p:cNvCxnSpPr>
            <a:stCxn id="36" idx="2"/>
            <a:endCxn id="55" idx="3"/>
          </p:cNvCxnSpPr>
          <p:nvPr/>
        </p:nvCxnSpPr>
        <p:spPr>
          <a:xfrm rot="5400000">
            <a:off x="4592815" y="2193616"/>
            <a:ext cx="617890" cy="14339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787201" y="2986960"/>
            <a:ext cx="1397590" cy="465138"/>
          </a:xfrm>
          <a:prstGeom prst="rect">
            <a:avLst/>
          </a:prstGeom>
          <a:solidFill>
            <a:srgbClr val="EECF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扩张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44"/>
          <p:cNvCxnSpPr>
            <a:stCxn id="55" idx="1"/>
          </p:cNvCxnSpPr>
          <p:nvPr/>
        </p:nvCxnSpPr>
        <p:spPr>
          <a:xfrm rot="10800000">
            <a:off x="2197855" y="2191707"/>
            <a:ext cx="589347" cy="1027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57699" y="19421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132698" y="2657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DTW-BDS</a:t>
            </a: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对应点匹配算法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对应点匹配结果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长度比率的限制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200" kern="0" dirty="0" smtClean="0">
                    <a:solidFill>
                      <a:srgbClr val="445469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blipFill>
                <a:blip r:embed="rId7"/>
                <a:stretch>
                  <a:fillRect r="-5952" b="-182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时空距离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轨迹形状相似性因子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pic>
        <p:nvPicPr>
          <p:cNvPr id="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对应点匹配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计算</a:t>
            </a:r>
            <a:r>
              <a:rPr lang="en-US" altLang="zh-CN" sz="1600" kern="0" dirty="0" smtClean="0">
                <a:sym typeface="Arial" panose="020B0604020202020204" pitchFamily="34" charset="0"/>
              </a:rPr>
              <a:t>DTW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基于上下界的</a:t>
            </a:r>
            <a:r>
              <a:rPr lang="en-US" altLang="zh-CN" sz="1600" kern="0" dirty="0" smtClean="0">
                <a:sym typeface="Arial" panose="020B0604020202020204" pitchFamily="34" charset="0"/>
              </a:rPr>
              <a:t>BDS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算法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前向更新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 smtClean="0">
                <a:sym typeface="Arial" panose="020B0604020202020204" pitchFamily="34" charset="0"/>
              </a:rPr>
              <a:t>时空距离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7035141" y="1318886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确定断点权重和阈值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寻找断点的对应点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计算轨迹段时空距离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1547446" y="2610014"/>
            <a:ext cx="1588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形状影响因素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1613539" y="2970914"/>
            <a:ext cx="1538287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olidFill>
                  <a:schemeClr val="tx1"/>
                </a:solidFill>
                <a:sym typeface="Arial" panose="020B0604020202020204" pitchFamily="34" charset="0"/>
              </a:rPr>
              <a:t>余弦距离</a:t>
            </a:r>
            <a:endParaRPr lang="en-US" altLang="zh-CN" sz="1600" kern="0" dirty="0" smtClean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noProof="0" dirty="0" smtClean="0">
                <a:sym typeface="Arial" panose="020B0604020202020204" pitchFamily="34" charset="0"/>
              </a:rPr>
              <a:t>形状相似性</a:t>
            </a:r>
            <a:endParaRPr lang="en-US" altLang="zh-CN" sz="1600" kern="0" noProof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"/>
          <p:cNvSpPr txBox="1">
            <a:spLocks noChangeArrowheads="1"/>
          </p:cNvSpPr>
          <p:nvPr/>
        </p:nvSpPr>
        <p:spPr bwMode="auto">
          <a:xfrm>
            <a:off x="6138202" y="4121557"/>
            <a:ext cx="206374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时空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距离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所有对应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68244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959831"/>
            <a:ext cx="8062998" cy="4554336"/>
            <a:chOff x="114300" y="1959831"/>
            <a:chExt cx="8062998" cy="4554336"/>
          </a:xfrm>
        </p:grpSpPr>
        <p:sp>
          <p:nvSpPr>
            <p:cNvPr id="3" name="矩形 2"/>
            <p:cNvSpPr/>
            <p:nvPr/>
          </p:nvSpPr>
          <p:spPr>
            <a:xfrm>
              <a:off x="1161730" y="6144835"/>
              <a:ext cx="7015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轨迹距离计算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5" name="AutoShape 31"/>
            <p:cNvSpPr>
              <a:spLocks noChangeArrowheads="1"/>
            </p:cNvSpPr>
            <p:nvPr/>
          </p:nvSpPr>
          <p:spPr bwMode="auto">
            <a:xfrm>
              <a:off x="114300" y="2763854"/>
              <a:ext cx="1730473" cy="627461"/>
            </a:xfrm>
            <a:prstGeom prst="wedgeRoundRectCallout">
              <a:avLst>
                <a:gd name="adj1" fmla="val 62380"/>
                <a:gd name="adj2" fmla="val -2872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样本点更好地对齐，保持时序性</a:t>
              </a:r>
              <a:endParaRPr lang="zh-CN" altLang="en-US" sz="1600" dirty="0"/>
            </a:p>
          </p:txBody>
        </p:sp>
        <p:sp>
          <p:nvSpPr>
            <p:cNvPr id="6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发现长轨迹中与查询轨迹相似的部分</a:t>
              </a:r>
              <a:endParaRPr lang="zh-CN" altLang="en-US" sz="1600" dirty="0"/>
            </a:p>
          </p:txBody>
        </p:sp>
        <p:sp>
          <p:nvSpPr>
            <p:cNvPr id="7" name="AutoShape 31"/>
            <p:cNvSpPr>
              <a:spLocks noChangeArrowheads="1"/>
            </p:cNvSpPr>
            <p:nvPr/>
          </p:nvSpPr>
          <p:spPr bwMode="auto">
            <a:xfrm>
              <a:off x="163646" y="4838759"/>
              <a:ext cx="1491809" cy="645384"/>
            </a:xfrm>
            <a:prstGeom prst="wedgeRoundRectCallout">
              <a:avLst>
                <a:gd name="adj1" fmla="val 50967"/>
                <a:gd name="adj2" fmla="val -922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包含更多轨迹段的信息</a:t>
              </a:r>
              <a:endParaRPr lang="zh-CN" altLang="en-US" sz="1600" dirty="0"/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描述轨迹段时间、空间、形状的相似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50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8639"/>
              </p:ext>
            </p:extLst>
          </p:nvPr>
        </p:nvGraphicFramePr>
        <p:xfrm>
          <a:off x="1687903" y="1547294"/>
          <a:ext cx="53943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85">
                  <a:extLst>
                    <a:ext uri="{9D8B030D-6E8A-4147-A177-3AD203B41FA5}">
                      <a16:colId xmlns:a16="http://schemas.microsoft.com/office/drawing/2014/main" val="2408240632"/>
                    </a:ext>
                  </a:extLst>
                </a:gridCol>
                <a:gridCol w="4063599">
                  <a:extLst>
                    <a:ext uri="{9D8B030D-6E8A-4147-A177-3AD203B41FA5}">
                      <a16:colId xmlns:a16="http://schemas.microsoft.com/office/drawing/2014/main" val="3218723755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347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t-IT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Intel (R) Core(TM) i7-6700 3.40 GHz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31494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 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498649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2705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操作系统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Microsoft Windows 7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(64</a:t>
                      </a: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21267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JetBrains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PyCharm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1998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编程语言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python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652767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相关开发包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numpy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matplotlib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mpl_toolkits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509" y="1238250"/>
            <a:ext cx="5905075" cy="2152271"/>
            <a:chOff x="1436004" y="4209648"/>
            <a:chExt cx="5905075" cy="2152271"/>
          </a:xfrm>
        </p:grpSpPr>
        <p:sp>
          <p:nvSpPr>
            <p:cNvPr id="3" name="矩形 2"/>
            <p:cNvSpPr/>
            <p:nvPr/>
          </p:nvSpPr>
          <p:spPr>
            <a:xfrm>
              <a:off x="1616250" y="4462278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03302" y="535979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6126" y="4894656"/>
              <a:ext cx="1455737" cy="50125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肘形连接符 5"/>
            <p:cNvCxnSpPr>
              <a:stCxn id="9" idx="3"/>
              <a:endCxn id="5" idx="0"/>
            </p:cNvCxnSpPr>
            <p:nvPr/>
          </p:nvCxnSpPr>
          <p:spPr>
            <a:xfrm>
              <a:off x="5071304" y="4700579"/>
              <a:ext cx="1232691" cy="1940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" idx="3"/>
              <a:endCxn id="5" idx="2"/>
            </p:cNvCxnSpPr>
            <p:nvPr/>
          </p:nvCxnSpPr>
          <p:spPr>
            <a:xfrm flipV="1">
              <a:off x="5071304" y="5395910"/>
              <a:ext cx="1232691" cy="202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6004" y="4209648"/>
              <a:ext cx="1541907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5780" y="4468010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05780" y="5365525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3" idx="3"/>
              <a:endCxn id="9" idx="1"/>
            </p:cNvCxnSpPr>
            <p:nvPr/>
          </p:nvCxnSpPr>
          <p:spPr>
            <a:xfrm>
              <a:off x="2824142" y="4694847"/>
              <a:ext cx="881638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0" idx="1"/>
            </p:cNvCxnSpPr>
            <p:nvPr/>
          </p:nvCxnSpPr>
          <p:spPr>
            <a:xfrm>
              <a:off x="2811194" y="5592362"/>
              <a:ext cx="894586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666198" y="597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欧式空间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2708" y="4209648"/>
              <a:ext cx="3778371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97895" y="59925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三维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85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29595" y="2073446"/>
            <a:ext cx="1202959" cy="2655677"/>
            <a:chOff x="3398" y="1402"/>
            <a:chExt cx="807" cy="1781"/>
          </a:xfrm>
          <a:solidFill>
            <a:srgbClr val="4A67AA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3" name="Freeform 21"/>
          <p:cNvSpPr>
            <a:spLocks/>
          </p:cNvSpPr>
          <p:nvPr/>
        </p:nvSpPr>
        <p:spPr bwMode="auto">
          <a:xfrm>
            <a:off x="5300004" y="2964088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5300004" y="3761528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300004" y="4605641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1354" y="2386660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1354" y="3230773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1354" y="4074886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Group 227"/>
          <p:cNvGrpSpPr>
            <a:grpSpLocks noChangeAspect="1"/>
          </p:cNvGrpSpPr>
          <p:nvPr/>
        </p:nvGrpSpPr>
        <p:grpSpPr bwMode="auto">
          <a:xfrm>
            <a:off x="4782819" y="3328902"/>
            <a:ext cx="323924" cy="373045"/>
            <a:chOff x="1024" y="313"/>
            <a:chExt cx="780" cy="898"/>
          </a:xfrm>
          <a:solidFill>
            <a:srgbClr val="4A67AA"/>
          </a:solidFill>
        </p:grpSpPr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" name="Group 46"/>
          <p:cNvGrpSpPr>
            <a:grpSpLocks noChangeAspect="1"/>
          </p:cNvGrpSpPr>
          <p:nvPr/>
        </p:nvGrpSpPr>
        <p:grpSpPr bwMode="auto">
          <a:xfrm>
            <a:off x="4848019" y="2476308"/>
            <a:ext cx="204994" cy="391639"/>
            <a:chOff x="6072" y="1627"/>
            <a:chExt cx="333" cy="636"/>
          </a:xfrm>
          <a:solidFill>
            <a:srgbClr val="4A67AA"/>
          </a:solidFill>
        </p:grpSpPr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6173" y="2091"/>
              <a:ext cx="147" cy="172"/>
            </a:xfrm>
            <a:custGeom>
              <a:avLst/>
              <a:gdLst>
                <a:gd name="T0" fmla="*/ 9 w 19"/>
                <a:gd name="T1" fmla="*/ 22 h 23"/>
                <a:gd name="T2" fmla="*/ 9 w 19"/>
                <a:gd name="T3" fmla="*/ 23 h 23"/>
                <a:gd name="T4" fmla="*/ 5 w 19"/>
                <a:gd name="T5" fmla="*/ 8 h 23"/>
                <a:gd name="T6" fmla="*/ 12 w 19"/>
                <a:gd name="T7" fmla="*/ 21 h 23"/>
                <a:gd name="T8" fmla="*/ 9 w 19"/>
                <a:gd name="T9" fmla="*/ 22 h 23"/>
                <a:gd name="T10" fmla="*/ 10 w 19"/>
                <a:gd name="T11" fmla="*/ 16 h 23"/>
                <a:gd name="T12" fmla="*/ 11 w 19"/>
                <a:gd name="T13" fmla="*/ 19 h 23"/>
                <a:gd name="T14" fmla="*/ 12 w 19"/>
                <a:gd name="T15" fmla="*/ 18 h 23"/>
                <a:gd name="T16" fmla="*/ 10 w 19"/>
                <a:gd name="T17" fmla="*/ 9 h 23"/>
                <a:gd name="T18" fmla="*/ 8 w 19"/>
                <a:gd name="T19" fmla="*/ 9 h 23"/>
                <a:gd name="T20" fmla="*/ 10 w 19"/>
                <a:gd name="T21" fmla="*/ 16 h 23"/>
                <a:gd name="T22" fmla="*/ 9 w 19"/>
                <a:gd name="T23" fmla="*/ 19 h 23"/>
                <a:gd name="T24" fmla="*/ 7 w 19"/>
                <a:gd name="T25" fmla="*/ 10 h 23"/>
                <a:gd name="T26" fmla="*/ 5 w 19"/>
                <a:gd name="T27" fmla="*/ 13 h 23"/>
                <a:gd name="T28" fmla="*/ 7 w 19"/>
                <a:gd name="T29" fmla="*/ 14 h 23"/>
                <a:gd name="T30" fmla="*/ 7 w 19"/>
                <a:gd name="T31" fmla="*/ 16 h 23"/>
                <a:gd name="T32" fmla="*/ 9 w 19"/>
                <a:gd name="T33" fmla="*/ 19 h 23"/>
                <a:gd name="T34" fmla="*/ 12 w 19"/>
                <a:gd name="T35" fmla="*/ 12 h 23"/>
                <a:gd name="T36" fmla="*/ 12 w 19"/>
                <a:gd name="T37" fmla="*/ 11 h 23"/>
                <a:gd name="T38" fmla="*/ 12 w 19"/>
                <a:gd name="T39" fmla="*/ 12 h 23"/>
                <a:gd name="T40" fmla="*/ 13 w 19"/>
                <a:gd name="T41" fmla="*/ 14 h 23"/>
                <a:gd name="T42" fmla="*/ 12 w 19"/>
                <a:gd name="T43" fmla="*/ 12 h 23"/>
                <a:gd name="T44" fmla="*/ 13 w 19"/>
                <a:gd name="T4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3">
                  <a:moveTo>
                    <a:pt x="9" y="22"/>
                  </a:moveTo>
                  <a:cubicBezTo>
                    <a:pt x="8" y="22"/>
                    <a:pt x="10" y="23"/>
                    <a:pt x="9" y="23"/>
                  </a:cubicBezTo>
                  <a:cubicBezTo>
                    <a:pt x="4" y="20"/>
                    <a:pt x="0" y="14"/>
                    <a:pt x="5" y="8"/>
                  </a:cubicBezTo>
                  <a:cubicBezTo>
                    <a:pt x="13" y="0"/>
                    <a:pt x="19" y="17"/>
                    <a:pt x="12" y="21"/>
                  </a:cubicBezTo>
                  <a:cubicBezTo>
                    <a:pt x="11" y="21"/>
                    <a:pt x="10" y="21"/>
                    <a:pt x="9" y="22"/>
                  </a:cubicBezTo>
                  <a:close/>
                  <a:moveTo>
                    <a:pt x="10" y="16"/>
                  </a:moveTo>
                  <a:cubicBezTo>
                    <a:pt x="10" y="17"/>
                    <a:pt x="11" y="17"/>
                    <a:pt x="11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5"/>
                    <a:pt x="11" y="11"/>
                    <a:pt x="10" y="9"/>
                  </a:cubicBezTo>
                  <a:cubicBezTo>
                    <a:pt x="9" y="10"/>
                    <a:pt x="9" y="8"/>
                    <a:pt x="8" y="9"/>
                  </a:cubicBezTo>
                  <a:cubicBezTo>
                    <a:pt x="7" y="12"/>
                    <a:pt x="10" y="14"/>
                    <a:pt x="10" y="16"/>
                  </a:cubicBezTo>
                  <a:close/>
                  <a:moveTo>
                    <a:pt x="9" y="19"/>
                  </a:moveTo>
                  <a:cubicBezTo>
                    <a:pt x="8" y="16"/>
                    <a:pt x="7" y="13"/>
                    <a:pt x="7" y="10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8" y="16"/>
                    <a:pt x="8" y="19"/>
                    <a:pt x="9" y="19"/>
                  </a:cubicBezTo>
                  <a:close/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2"/>
                    <a:pt x="12" y="12"/>
                  </a:cubicBezTo>
                  <a:cubicBezTo>
                    <a:pt x="12" y="13"/>
                    <a:pt x="12" y="14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6072" y="1627"/>
              <a:ext cx="333" cy="464"/>
            </a:xfrm>
            <a:custGeom>
              <a:avLst/>
              <a:gdLst>
                <a:gd name="T0" fmla="*/ 29 w 43"/>
                <a:gd name="T1" fmla="*/ 50 h 62"/>
                <a:gd name="T2" fmla="*/ 20 w 43"/>
                <a:gd name="T3" fmla="*/ 62 h 62"/>
                <a:gd name="T4" fmla="*/ 14 w 43"/>
                <a:gd name="T5" fmla="*/ 48 h 62"/>
                <a:gd name="T6" fmla="*/ 15 w 43"/>
                <a:gd name="T7" fmla="*/ 41 h 62"/>
                <a:gd name="T8" fmla="*/ 28 w 43"/>
                <a:gd name="T9" fmla="*/ 31 h 62"/>
                <a:gd name="T10" fmla="*/ 29 w 43"/>
                <a:gd name="T11" fmla="*/ 29 h 62"/>
                <a:gd name="T12" fmla="*/ 20 w 43"/>
                <a:gd name="T13" fmla="*/ 22 h 62"/>
                <a:gd name="T14" fmla="*/ 18 w 43"/>
                <a:gd name="T15" fmla="*/ 29 h 62"/>
                <a:gd name="T16" fmla="*/ 1 w 43"/>
                <a:gd name="T17" fmla="*/ 31 h 62"/>
                <a:gd name="T18" fmla="*/ 0 w 43"/>
                <a:gd name="T19" fmla="*/ 22 h 62"/>
                <a:gd name="T20" fmla="*/ 17 w 43"/>
                <a:gd name="T21" fmla="*/ 3 h 62"/>
                <a:gd name="T22" fmla="*/ 43 w 43"/>
                <a:gd name="T23" fmla="*/ 20 h 62"/>
                <a:gd name="T24" fmla="*/ 31 w 43"/>
                <a:gd name="T25" fmla="*/ 45 h 62"/>
                <a:gd name="T26" fmla="*/ 25 w 43"/>
                <a:gd name="T27" fmla="*/ 5 h 62"/>
                <a:gd name="T28" fmla="*/ 32 w 43"/>
                <a:gd name="T29" fmla="*/ 25 h 62"/>
                <a:gd name="T30" fmla="*/ 34 w 43"/>
                <a:gd name="T31" fmla="*/ 26 h 62"/>
                <a:gd name="T32" fmla="*/ 36 w 43"/>
                <a:gd name="T33" fmla="*/ 37 h 62"/>
                <a:gd name="T34" fmla="*/ 29 w 43"/>
                <a:gd name="T35" fmla="*/ 5 h 62"/>
                <a:gd name="T36" fmla="*/ 25 w 43"/>
                <a:gd name="T37" fmla="*/ 5 h 62"/>
                <a:gd name="T38" fmla="*/ 25 w 43"/>
                <a:gd name="T39" fmla="*/ 17 h 62"/>
                <a:gd name="T40" fmla="*/ 24 w 43"/>
                <a:gd name="T41" fmla="*/ 8 h 62"/>
                <a:gd name="T42" fmla="*/ 23 w 43"/>
                <a:gd name="T43" fmla="*/ 5 h 62"/>
                <a:gd name="T44" fmla="*/ 18 w 43"/>
                <a:gd name="T45" fmla="*/ 5 h 62"/>
                <a:gd name="T46" fmla="*/ 21 w 43"/>
                <a:gd name="T47" fmla="*/ 18 h 62"/>
                <a:gd name="T48" fmla="*/ 18 w 43"/>
                <a:gd name="T49" fmla="*/ 5 h 62"/>
                <a:gd name="T50" fmla="*/ 39 w 43"/>
                <a:gd name="T51" fmla="*/ 30 h 62"/>
                <a:gd name="T52" fmla="*/ 39 w 43"/>
                <a:gd name="T53" fmla="*/ 25 h 62"/>
                <a:gd name="T54" fmla="*/ 36 w 43"/>
                <a:gd name="T55" fmla="*/ 12 h 62"/>
                <a:gd name="T56" fmla="*/ 35 w 43"/>
                <a:gd name="T57" fmla="*/ 9 h 62"/>
                <a:gd name="T58" fmla="*/ 36 w 43"/>
                <a:gd name="T59" fmla="*/ 21 h 62"/>
                <a:gd name="T60" fmla="*/ 14 w 43"/>
                <a:gd name="T61" fmla="*/ 8 h 62"/>
                <a:gd name="T62" fmla="*/ 20 w 43"/>
                <a:gd name="T63" fmla="*/ 20 h 62"/>
                <a:gd name="T64" fmla="*/ 12 w 43"/>
                <a:gd name="T65" fmla="*/ 8 h 62"/>
                <a:gd name="T66" fmla="*/ 11 w 43"/>
                <a:gd name="T67" fmla="*/ 8 h 62"/>
                <a:gd name="T68" fmla="*/ 12 w 43"/>
                <a:gd name="T69" fmla="*/ 16 h 62"/>
                <a:gd name="T70" fmla="*/ 13 w 43"/>
                <a:gd name="T71" fmla="*/ 12 h 62"/>
                <a:gd name="T72" fmla="*/ 7 w 43"/>
                <a:gd name="T73" fmla="*/ 12 h 62"/>
                <a:gd name="T74" fmla="*/ 15 w 43"/>
                <a:gd name="T75" fmla="*/ 29 h 62"/>
                <a:gd name="T76" fmla="*/ 14 w 43"/>
                <a:gd name="T77" fmla="*/ 26 h 62"/>
                <a:gd name="T78" fmla="*/ 7 w 43"/>
                <a:gd name="T79" fmla="*/ 12 h 62"/>
                <a:gd name="T80" fmla="*/ 6 w 43"/>
                <a:gd name="T81" fmla="*/ 17 h 62"/>
                <a:gd name="T82" fmla="*/ 9 w 43"/>
                <a:gd name="T83" fmla="*/ 28 h 62"/>
                <a:gd name="T84" fmla="*/ 10 w 43"/>
                <a:gd name="T85" fmla="*/ 35 h 62"/>
                <a:gd name="T86" fmla="*/ 6 w 43"/>
                <a:gd name="T87" fmla="*/ 14 h 62"/>
                <a:gd name="T88" fmla="*/ 40 w 43"/>
                <a:gd name="T89" fmla="*/ 21 h 62"/>
                <a:gd name="T90" fmla="*/ 39 w 43"/>
                <a:gd name="T91" fmla="*/ 15 h 62"/>
                <a:gd name="T92" fmla="*/ 7 w 43"/>
                <a:gd name="T93" fmla="*/ 34 h 62"/>
                <a:gd name="T94" fmla="*/ 7 w 43"/>
                <a:gd name="T95" fmla="*/ 34 h 62"/>
                <a:gd name="T96" fmla="*/ 31 w 43"/>
                <a:gd name="T97" fmla="*/ 39 h 62"/>
                <a:gd name="T98" fmla="*/ 33 w 43"/>
                <a:gd name="T99" fmla="*/ 30 h 62"/>
                <a:gd name="T100" fmla="*/ 30 w 43"/>
                <a:gd name="T101" fmla="*/ 32 h 62"/>
                <a:gd name="T102" fmla="*/ 32 w 43"/>
                <a:gd name="T103" fmla="*/ 42 h 62"/>
                <a:gd name="T104" fmla="*/ 30 w 43"/>
                <a:gd name="T105" fmla="*/ 43 h 62"/>
                <a:gd name="T106" fmla="*/ 27 w 43"/>
                <a:gd name="T107" fmla="*/ 47 h 62"/>
                <a:gd name="T108" fmla="*/ 25 w 43"/>
                <a:gd name="T109" fmla="*/ 37 h 62"/>
                <a:gd name="T110" fmla="*/ 24 w 43"/>
                <a:gd name="T111" fmla="*/ 51 h 62"/>
                <a:gd name="T112" fmla="*/ 22 w 43"/>
                <a:gd name="T113" fmla="*/ 40 h 62"/>
                <a:gd name="T114" fmla="*/ 18 w 43"/>
                <a:gd name="T115" fmla="*/ 46 h 62"/>
                <a:gd name="T116" fmla="*/ 19 w 43"/>
                <a:gd name="T117" fmla="*/ 55 h 62"/>
                <a:gd name="T118" fmla="*/ 19 w 43"/>
                <a:gd name="T119" fmla="*/ 58 h 62"/>
                <a:gd name="T120" fmla="*/ 23 w 43"/>
                <a:gd name="T121" fmla="*/ 54 h 62"/>
                <a:gd name="T122" fmla="*/ 18 w 43"/>
                <a:gd name="T123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2">
                  <a:moveTo>
                    <a:pt x="31" y="47"/>
                  </a:moveTo>
                  <a:cubicBezTo>
                    <a:pt x="29" y="47"/>
                    <a:pt x="28" y="49"/>
                    <a:pt x="29" y="50"/>
                  </a:cubicBezTo>
                  <a:cubicBezTo>
                    <a:pt x="25" y="51"/>
                    <a:pt x="25" y="56"/>
                    <a:pt x="25" y="58"/>
                  </a:cubicBezTo>
                  <a:cubicBezTo>
                    <a:pt x="23" y="59"/>
                    <a:pt x="22" y="62"/>
                    <a:pt x="20" y="62"/>
                  </a:cubicBezTo>
                  <a:cubicBezTo>
                    <a:pt x="19" y="62"/>
                    <a:pt x="15" y="58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6" y="44"/>
                    <a:pt x="14" y="42"/>
                    <a:pt x="15" y="41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20" y="39"/>
                    <a:pt x="24" y="35"/>
                    <a:pt x="28" y="31"/>
                  </a:cubicBezTo>
                  <a:cubicBezTo>
                    <a:pt x="28" y="30"/>
                    <a:pt x="27" y="30"/>
                    <a:pt x="27" y="29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1" y="24"/>
                    <a:pt x="29" y="20"/>
                    <a:pt x="25" y="20"/>
                  </a:cubicBezTo>
                  <a:cubicBezTo>
                    <a:pt x="23" y="20"/>
                    <a:pt x="22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7"/>
                    <a:pt x="18" y="28"/>
                    <a:pt x="18" y="29"/>
                  </a:cubicBezTo>
                  <a:cubicBezTo>
                    <a:pt x="17" y="33"/>
                    <a:pt x="11" y="41"/>
                    <a:pt x="6" y="37"/>
                  </a:cubicBezTo>
                  <a:cubicBezTo>
                    <a:pt x="5" y="37"/>
                    <a:pt x="2" y="32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1" y="19"/>
                    <a:pt x="2" y="14"/>
                    <a:pt x="4" y="12"/>
                  </a:cubicBezTo>
                  <a:cubicBezTo>
                    <a:pt x="7" y="7"/>
                    <a:pt x="12" y="5"/>
                    <a:pt x="17" y="3"/>
                  </a:cubicBezTo>
                  <a:cubicBezTo>
                    <a:pt x="19" y="3"/>
                    <a:pt x="25" y="0"/>
                    <a:pt x="27" y="2"/>
                  </a:cubicBezTo>
                  <a:cubicBezTo>
                    <a:pt x="37" y="3"/>
                    <a:pt x="42" y="11"/>
                    <a:pt x="43" y="20"/>
                  </a:cubicBezTo>
                  <a:cubicBezTo>
                    <a:pt x="43" y="23"/>
                    <a:pt x="43" y="26"/>
                    <a:pt x="42" y="30"/>
                  </a:cubicBezTo>
                  <a:cubicBezTo>
                    <a:pt x="39" y="36"/>
                    <a:pt x="36" y="42"/>
                    <a:pt x="31" y="45"/>
                  </a:cubicBezTo>
                  <a:cubicBezTo>
                    <a:pt x="31" y="47"/>
                    <a:pt x="31" y="46"/>
                    <a:pt x="31" y="47"/>
                  </a:cubicBezTo>
                  <a:close/>
                  <a:moveTo>
                    <a:pt x="25" y="5"/>
                  </a:moveTo>
                  <a:cubicBezTo>
                    <a:pt x="28" y="11"/>
                    <a:pt x="31" y="17"/>
                    <a:pt x="33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4" y="30"/>
                    <a:pt x="35" y="34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8" y="36"/>
                    <a:pt x="37" y="34"/>
                    <a:pt x="38" y="32"/>
                  </a:cubicBezTo>
                  <a:cubicBezTo>
                    <a:pt x="35" y="23"/>
                    <a:pt x="33" y="13"/>
                    <a:pt x="29" y="5"/>
                  </a:cubicBezTo>
                  <a:cubicBezTo>
                    <a:pt x="27" y="5"/>
                    <a:pt x="27" y="4"/>
                    <a:pt x="25" y="4"/>
                  </a:cubicBezTo>
                  <a:cubicBezTo>
                    <a:pt x="25" y="5"/>
                    <a:pt x="26" y="6"/>
                    <a:pt x="25" y="5"/>
                  </a:cubicBezTo>
                  <a:close/>
                  <a:moveTo>
                    <a:pt x="21" y="5"/>
                  </a:moveTo>
                  <a:cubicBezTo>
                    <a:pt x="21" y="9"/>
                    <a:pt x="24" y="12"/>
                    <a:pt x="25" y="17"/>
                  </a:cubicBezTo>
                  <a:cubicBezTo>
                    <a:pt x="26" y="18"/>
                    <a:pt x="29" y="19"/>
                    <a:pt x="30" y="20"/>
                  </a:cubicBezTo>
                  <a:cubicBezTo>
                    <a:pt x="29" y="15"/>
                    <a:pt x="26" y="12"/>
                    <a:pt x="24" y="8"/>
                  </a:cubicBezTo>
                  <a:cubicBezTo>
                    <a:pt x="24" y="7"/>
                    <a:pt x="23" y="8"/>
                    <a:pt x="23" y="7"/>
                  </a:cubicBezTo>
                  <a:cubicBezTo>
                    <a:pt x="23" y="7"/>
                    <a:pt x="23" y="6"/>
                    <a:pt x="23" y="5"/>
                  </a:cubicBezTo>
                  <a:cubicBezTo>
                    <a:pt x="22" y="5"/>
                    <a:pt x="21" y="4"/>
                    <a:pt x="21" y="5"/>
                  </a:cubicBezTo>
                  <a:close/>
                  <a:moveTo>
                    <a:pt x="18" y="5"/>
                  </a:moveTo>
                  <a:cubicBezTo>
                    <a:pt x="17" y="5"/>
                    <a:pt x="17" y="6"/>
                    <a:pt x="16" y="6"/>
                  </a:cubicBezTo>
                  <a:cubicBezTo>
                    <a:pt x="18" y="10"/>
                    <a:pt x="20" y="15"/>
                    <a:pt x="21" y="18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2" y="13"/>
                    <a:pt x="20" y="9"/>
                    <a:pt x="18" y="5"/>
                  </a:cubicBezTo>
                  <a:close/>
                  <a:moveTo>
                    <a:pt x="36" y="21"/>
                  </a:moveTo>
                  <a:cubicBezTo>
                    <a:pt x="39" y="23"/>
                    <a:pt x="37" y="28"/>
                    <a:pt x="39" y="30"/>
                  </a:cubicBezTo>
                  <a:cubicBezTo>
                    <a:pt x="40" y="28"/>
                    <a:pt x="40" y="26"/>
                    <a:pt x="40" y="25"/>
                  </a:cubicBezTo>
                  <a:cubicBezTo>
                    <a:pt x="40" y="25"/>
                    <a:pt x="39" y="25"/>
                    <a:pt x="39" y="25"/>
                  </a:cubicBezTo>
                  <a:cubicBezTo>
                    <a:pt x="37" y="20"/>
                    <a:pt x="38" y="14"/>
                    <a:pt x="36" y="10"/>
                  </a:cubicBezTo>
                  <a:cubicBezTo>
                    <a:pt x="34" y="11"/>
                    <a:pt x="36" y="12"/>
                    <a:pt x="36" y="12"/>
                  </a:cubicBezTo>
                  <a:cubicBezTo>
                    <a:pt x="35" y="11"/>
                    <a:pt x="35" y="11"/>
                    <a:pt x="34" y="10"/>
                  </a:cubicBezTo>
                  <a:cubicBezTo>
                    <a:pt x="34" y="10"/>
                    <a:pt x="34" y="9"/>
                    <a:pt x="35" y="9"/>
                  </a:cubicBezTo>
                  <a:cubicBezTo>
                    <a:pt x="34" y="8"/>
                    <a:pt x="32" y="6"/>
                    <a:pt x="32" y="6"/>
                  </a:cubicBezTo>
                  <a:cubicBezTo>
                    <a:pt x="33" y="10"/>
                    <a:pt x="36" y="16"/>
                    <a:pt x="36" y="21"/>
                  </a:cubicBezTo>
                  <a:close/>
                  <a:moveTo>
                    <a:pt x="12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6" y="12"/>
                    <a:pt x="16" y="17"/>
                    <a:pt x="19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18" y="15"/>
                    <a:pt x="16" y="12"/>
                    <a:pt x="15" y="6"/>
                  </a:cubicBezTo>
                  <a:cubicBezTo>
                    <a:pt x="14" y="7"/>
                    <a:pt x="13" y="7"/>
                    <a:pt x="12" y="8"/>
                  </a:cubicBezTo>
                  <a:close/>
                  <a:moveTo>
                    <a:pt x="13" y="12"/>
                  </a:moveTo>
                  <a:cubicBezTo>
                    <a:pt x="13" y="10"/>
                    <a:pt x="12" y="8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11" y="11"/>
                    <a:pt x="12" y="14"/>
                    <a:pt x="12" y="16"/>
                  </a:cubicBezTo>
                  <a:cubicBezTo>
                    <a:pt x="14" y="17"/>
                    <a:pt x="14" y="22"/>
                    <a:pt x="17" y="24"/>
                  </a:cubicBezTo>
                  <a:cubicBezTo>
                    <a:pt x="17" y="20"/>
                    <a:pt x="14" y="16"/>
                    <a:pt x="13" y="12"/>
                  </a:cubicBezTo>
                  <a:close/>
                  <a:moveTo>
                    <a:pt x="7" y="12"/>
                  </a:moveTo>
                  <a:cubicBezTo>
                    <a:pt x="7" y="12"/>
                    <a:pt x="7" y="11"/>
                    <a:pt x="7" y="12"/>
                  </a:cubicBezTo>
                  <a:cubicBezTo>
                    <a:pt x="8" y="17"/>
                    <a:pt x="11" y="19"/>
                    <a:pt x="12" y="24"/>
                  </a:cubicBezTo>
                  <a:cubicBezTo>
                    <a:pt x="14" y="25"/>
                    <a:pt x="13" y="28"/>
                    <a:pt x="15" y="29"/>
                  </a:cubicBezTo>
                  <a:cubicBezTo>
                    <a:pt x="15" y="28"/>
                    <a:pt x="15" y="27"/>
                    <a:pt x="16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3" y="20"/>
                    <a:pt x="11" y="16"/>
                    <a:pt x="9" y="11"/>
                  </a:cubicBezTo>
                  <a:cubicBezTo>
                    <a:pt x="8" y="11"/>
                    <a:pt x="7" y="11"/>
                    <a:pt x="7" y="12"/>
                  </a:cubicBezTo>
                  <a:close/>
                  <a:moveTo>
                    <a:pt x="5" y="16"/>
                  </a:moveTo>
                  <a:cubicBezTo>
                    <a:pt x="5" y="16"/>
                    <a:pt x="6" y="16"/>
                    <a:pt x="6" y="17"/>
                  </a:cubicBezTo>
                  <a:cubicBezTo>
                    <a:pt x="7" y="22"/>
                    <a:pt x="13" y="27"/>
                    <a:pt x="11" y="32"/>
                  </a:cubicBezTo>
                  <a:cubicBezTo>
                    <a:pt x="10" y="33"/>
                    <a:pt x="10" y="30"/>
                    <a:pt x="9" y="28"/>
                  </a:cubicBezTo>
                  <a:cubicBezTo>
                    <a:pt x="7" y="25"/>
                    <a:pt x="6" y="21"/>
                    <a:pt x="4" y="18"/>
                  </a:cubicBezTo>
                  <a:cubicBezTo>
                    <a:pt x="3" y="24"/>
                    <a:pt x="8" y="29"/>
                    <a:pt x="10" y="35"/>
                  </a:cubicBezTo>
                  <a:cubicBezTo>
                    <a:pt x="12" y="35"/>
                    <a:pt x="13" y="33"/>
                    <a:pt x="13" y="31"/>
                  </a:cubicBezTo>
                  <a:cubicBezTo>
                    <a:pt x="11" y="25"/>
                    <a:pt x="8" y="20"/>
                    <a:pt x="6" y="14"/>
                  </a:cubicBezTo>
                  <a:cubicBezTo>
                    <a:pt x="5" y="15"/>
                    <a:pt x="5" y="15"/>
                    <a:pt x="5" y="16"/>
                  </a:cubicBezTo>
                  <a:close/>
                  <a:moveTo>
                    <a:pt x="40" y="21"/>
                  </a:moveTo>
                  <a:cubicBezTo>
                    <a:pt x="42" y="20"/>
                    <a:pt x="39" y="17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9" y="19"/>
                    <a:pt x="40" y="21"/>
                  </a:cubicBezTo>
                  <a:close/>
                  <a:moveTo>
                    <a:pt x="7" y="34"/>
                  </a:moveTo>
                  <a:cubicBezTo>
                    <a:pt x="6" y="31"/>
                    <a:pt x="5" y="27"/>
                    <a:pt x="3" y="25"/>
                  </a:cubicBezTo>
                  <a:cubicBezTo>
                    <a:pt x="2" y="29"/>
                    <a:pt x="5" y="32"/>
                    <a:pt x="7" y="34"/>
                  </a:cubicBezTo>
                  <a:close/>
                  <a:moveTo>
                    <a:pt x="30" y="32"/>
                  </a:moveTo>
                  <a:cubicBezTo>
                    <a:pt x="31" y="34"/>
                    <a:pt x="31" y="36"/>
                    <a:pt x="31" y="39"/>
                  </a:cubicBezTo>
                  <a:cubicBezTo>
                    <a:pt x="33" y="39"/>
                    <a:pt x="31" y="40"/>
                    <a:pt x="33" y="40"/>
                  </a:cubicBezTo>
                  <a:cubicBezTo>
                    <a:pt x="36" y="39"/>
                    <a:pt x="33" y="34"/>
                    <a:pt x="33" y="30"/>
                  </a:cubicBezTo>
                  <a:cubicBezTo>
                    <a:pt x="33" y="29"/>
                    <a:pt x="33" y="28"/>
                    <a:pt x="32" y="27"/>
                  </a:cubicBezTo>
                  <a:cubicBezTo>
                    <a:pt x="32" y="29"/>
                    <a:pt x="31" y="30"/>
                    <a:pt x="30" y="32"/>
                  </a:cubicBezTo>
                  <a:close/>
                  <a:moveTo>
                    <a:pt x="30" y="43"/>
                  </a:moveTo>
                  <a:cubicBezTo>
                    <a:pt x="30" y="43"/>
                    <a:pt x="31" y="42"/>
                    <a:pt x="32" y="42"/>
                  </a:cubicBezTo>
                  <a:cubicBezTo>
                    <a:pt x="30" y="40"/>
                    <a:pt x="30" y="36"/>
                    <a:pt x="28" y="34"/>
                  </a:cubicBezTo>
                  <a:cubicBezTo>
                    <a:pt x="26" y="37"/>
                    <a:pt x="28" y="41"/>
                    <a:pt x="30" y="43"/>
                  </a:cubicBezTo>
                  <a:close/>
                  <a:moveTo>
                    <a:pt x="25" y="44"/>
                  </a:moveTo>
                  <a:cubicBezTo>
                    <a:pt x="26" y="44"/>
                    <a:pt x="26" y="46"/>
                    <a:pt x="27" y="47"/>
                  </a:cubicBezTo>
                  <a:cubicBezTo>
                    <a:pt x="27" y="46"/>
                    <a:pt x="28" y="46"/>
                    <a:pt x="28" y="45"/>
                  </a:cubicBezTo>
                  <a:cubicBezTo>
                    <a:pt x="27" y="43"/>
                    <a:pt x="27" y="39"/>
                    <a:pt x="25" y="37"/>
                  </a:cubicBezTo>
                  <a:cubicBezTo>
                    <a:pt x="22" y="39"/>
                    <a:pt x="26" y="41"/>
                    <a:pt x="25" y="44"/>
                  </a:cubicBezTo>
                  <a:close/>
                  <a:moveTo>
                    <a:pt x="24" y="51"/>
                  </a:moveTo>
                  <a:cubicBezTo>
                    <a:pt x="24" y="51"/>
                    <a:pt x="25" y="49"/>
                    <a:pt x="26" y="48"/>
                  </a:cubicBezTo>
                  <a:cubicBezTo>
                    <a:pt x="24" y="46"/>
                    <a:pt x="24" y="42"/>
                    <a:pt x="22" y="40"/>
                  </a:cubicBezTo>
                  <a:cubicBezTo>
                    <a:pt x="20" y="43"/>
                    <a:pt x="22" y="49"/>
                    <a:pt x="24" y="51"/>
                  </a:cubicBezTo>
                  <a:close/>
                  <a:moveTo>
                    <a:pt x="18" y="46"/>
                  </a:moveTo>
                  <a:cubicBezTo>
                    <a:pt x="18" y="48"/>
                    <a:pt x="20" y="50"/>
                    <a:pt x="19" y="53"/>
                  </a:cubicBezTo>
                  <a:cubicBezTo>
                    <a:pt x="21" y="53"/>
                    <a:pt x="20" y="55"/>
                    <a:pt x="19" y="55"/>
                  </a:cubicBezTo>
                  <a:cubicBezTo>
                    <a:pt x="18" y="54"/>
                    <a:pt x="18" y="51"/>
                    <a:pt x="17" y="49"/>
                  </a:cubicBezTo>
                  <a:cubicBezTo>
                    <a:pt x="16" y="53"/>
                    <a:pt x="19" y="56"/>
                    <a:pt x="19" y="58"/>
                  </a:cubicBezTo>
                  <a:cubicBezTo>
                    <a:pt x="20" y="58"/>
                    <a:pt x="20" y="59"/>
                    <a:pt x="21" y="59"/>
                  </a:cubicBezTo>
                  <a:cubicBezTo>
                    <a:pt x="22" y="58"/>
                    <a:pt x="23" y="56"/>
                    <a:pt x="23" y="54"/>
                  </a:cubicBezTo>
                  <a:cubicBezTo>
                    <a:pt x="21" y="51"/>
                    <a:pt x="21" y="47"/>
                    <a:pt x="19" y="44"/>
                  </a:cubicBezTo>
                  <a:cubicBezTo>
                    <a:pt x="19" y="45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 noChangeAspect="1"/>
          </p:cNvGrpSpPr>
          <p:nvPr/>
        </p:nvGrpSpPr>
        <p:grpSpPr bwMode="auto">
          <a:xfrm>
            <a:off x="4791913" y="4120040"/>
            <a:ext cx="338127" cy="439837"/>
            <a:chOff x="4441" y="1661"/>
            <a:chExt cx="486" cy="632"/>
          </a:xfrm>
          <a:solidFill>
            <a:srgbClr val="4A67AA"/>
          </a:solidFill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2" name="文本框 106"/>
          <p:cNvSpPr txBox="1"/>
          <p:nvPr/>
        </p:nvSpPr>
        <p:spPr>
          <a:xfrm>
            <a:off x="5390516" y="2598433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算法，获取所有样本点之间的匹配关系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7"/>
          <p:cNvSpPr txBox="1"/>
          <p:nvPr/>
        </p:nvSpPr>
        <p:spPr>
          <a:xfrm>
            <a:off x="5362148" y="341334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使用基于上下界的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算法，以相邻样本点的对应点为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算法上下界，按照时间顺序依次更新刚才获得的对应点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8"/>
          <p:cNvSpPr txBox="1"/>
          <p:nvPr/>
        </p:nvSpPr>
        <p:spPr>
          <a:xfrm>
            <a:off x="5368582" y="421652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若更新后的对应点时间戳后移，则需要使用该对应点作为新的上界，更新前一个样本点的对应点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9"/>
          <p:cNvSpPr txBox="1"/>
          <p:nvPr/>
        </p:nvSpPr>
        <p:spPr>
          <a:xfrm>
            <a:off x="5376546" y="2305070"/>
            <a:ext cx="22625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获取</a:t>
            </a: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</a:p>
        </p:txBody>
      </p:sp>
      <p:sp>
        <p:nvSpPr>
          <p:cNvPr id="16" name="文本框 110"/>
          <p:cNvSpPr txBox="1"/>
          <p:nvPr/>
        </p:nvSpPr>
        <p:spPr>
          <a:xfrm>
            <a:off x="5368582" y="3173411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BDS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算法更新对应点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7" name="文本框 111"/>
          <p:cNvSpPr txBox="1"/>
          <p:nvPr/>
        </p:nvSpPr>
        <p:spPr>
          <a:xfrm>
            <a:off x="5362149" y="3965048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前向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更新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9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7424" t="-8333" r="-80606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179" t="-8333" r="-694030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6395" t="-8333" r="-53265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8333" r="-13443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8333" r="-14270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8333" r="-1538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4179" t="-108333" r="-744030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2222" t="-108333" r="-638519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4932" t="-108333" r="-490411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7828" t="-108333" r="-1681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51339" t="-108333" r="-51786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1183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64103" r="-134431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64103" r="-142703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64103" r="-1538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986" y="2386600"/>
            <a:ext cx="8281976" cy="2369796"/>
            <a:chOff x="367388" y="3444408"/>
            <a:chExt cx="8281976" cy="2369796"/>
          </a:xfrm>
        </p:grpSpPr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83" y="3444410"/>
              <a:ext cx="2699440" cy="23697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图片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323" y="3444411"/>
              <a:ext cx="2853041" cy="23697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8" y="3444408"/>
              <a:ext cx="2729496" cy="2369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9040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122" y="1126109"/>
            <a:ext cx="8244978" cy="3502911"/>
            <a:chOff x="456122" y="1126109"/>
            <a:chExt cx="8244978" cy="35029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8" y="3007583"/>
              <a:ext cx="2001461" cy="1621437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>
              <a:endCxn id="7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6"/>
              <a:endCxn id="9" idx="1"/>
            </p:cNvCxnSpPr>
            <p:nvPr/>
          </p:nvCxnSpPr>
          <p:spPr>
            <a:xfrm>
              <a:off x="2185239" y="3016063"/>
              <a:ext cx="2107629" cy="80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>
              <a:off x="6699639" y="3599632"/>
              <a:ext cx="1521335" cy="704949"/>
            </a:xfrm>
            <a:prstGeom prst="wedgeRoundRectCallout">
              <a:avLst>
                <a:gd name="adj1" fmla="val -72826"/>
                <a:gd name="adj2" fmla="val -5527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对应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段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三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种情况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16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527</Words>
  <Application>Microsoft Office PowerPoint</Application>
  <PresentationFormat>宽屏</PresentationFormat>
  <Paragraphs>172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方正静蕾简体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41</cp:revision>
  <dcterms:created xsi:type="dcterms:W3CDTF">2018-11-27T08:22:40Z</dcterms:created>
  <dcterms:modified xsi:type="dcterms:W3CDTF">2018-12-12T08:14:13Z</dcterms:modified>
</cp:coreProperties>
</file>