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58" r:id="rId4"/>
    <p:sldId id="293" r:id="rId5"/>
    <p:sldId id="291" r:id="rId6"/>
    <p:sldId id="299" r:id="rId7"/>
    <p:sldId id="292" r:id="rId8"/>
    <p:sldId id="296" r:id="rId9"/>
    <p:sldId id="297" r:id="rId10"/>
    <p:sldId id="298" r:id="rId11"/>
    <p:sldId id="294" r:id="rId12"/>
    <p:sldId id="295"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1"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9" r:id="rId42"/>
    <p:sldId id="287" r:id="rId43"/>
    <p:sldId id="288" r:id="rId44"/>
    <p:sldId id="290"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DA5"/>
    <a:srgbClr val="0000FF"/>
    <a:srgbClr val="E2E6ED"/>
    <a:srgbClr val="EECFBA"/>
    <a:srgbClr val="1E50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04" autoAdjust="0"/>
  </p:normalViewPr>
  <p:slideViewPr>
    <p:cSldViewPr snapToGrid="0">
      <p:cViewPr varScale="1">
        <p:scale>
          <a:sx n="111" d="100"/>
          <a:sy n="111" d="100"/>
        </p:scale>
        <p:origin x="16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F446A-1550-4314-A5B9-A1C2423B0192}" type="datetimeFigureOut">
              <a:rPr lang="zh-CN" altLang="en-US" smtClean="0"/>
              <a:t>2018/11/26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4E550-F08C-490A-AE9D-597818A582E3}" type="slidenum">
              <a:rPr lang="zh-CN" altLang="en-US" smtClean="0"/>
              <a:t>‹#›</a:t>
            </a:fld>
            <a:endParaRPr lang="zh-CN" altLang="en-US"/>
          </a:p>
        </p:txBody>
      </p:sp>
    </p:spTree>
    <p:extLst>
      <p:ext uri="{BB962C8B-B14F-4D97-AF65-F5344CB8AC3E}">
        <p14:creationId xmlns:p14="http://schemas.microsoft.com/office/powerpoint/2010/main" val="147814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4E550-F08C-490A-AE9D-597818A582E3}" type="slidenum">
              <a:rPr lang="zh-CN" altLang="en-US" smtClean="0"/>
              <a:t>5</a:t>
            </a:fld>
            <a:endParaRPr lang="zh-CN" altLang="en-US"/>
          </a:p>
        </p:txBody>
      </p:sp>
    </p:spTree>
    <p:extLst>
      <p:ext uri="{BB962C8B-B14F-4D97-AF65-F5344CB8AC3E}">
        <p14:creationId xmlns:p14="http://schemas.microsoft.com/office/powerpoint/2010/main" val="32298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A584-428F-4D4D-A209-FB7386B209C2}" type="datetimeFigureOut">
              <a:rPr lang="zh-CN" altLang="en-US" smtClean="0"/>
              <a:t>2018/11/26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E73F-A8E0-43E4-8F07-AFA76695A4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jpeg"/><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emf"/><Relationship Id="rId11" Type="http://schemas.openxmlformats.org/officeDocument/2006/relationships/image" Target="../media/image17.png"/><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6.emf"/><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3" name="标题 1"/>
          <p:cNvSpPr>
            <a:spLocks noGrp="1"/>
          </p:cNvSpPr>
          <p:nvPr>
            <p:ph type="ctrTitle"/>
          </p:nvPr>
        </p:nvSpPr>
        <p:spPr>
          <a:xfrm>
            <a:off x="822325" y="1565275"/>
            <a:ext cx="7543800" cy="1568450"/>
          </a:xfrm>
        </p:spPr>
        <p:txBody>
          <a:bodyPr/>
          <a:lstStyle/>
          <a:p>
            <a:pPr>
              <a:lnSpc>
                <a:spcPct val="100000"/>
              </a:lnSpc>
            </a:pPr>
            <a:r>
              <a:rPr lang="zh-CN" altLang="en-US" sz="4400" b="1" dirty="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移动对象</a:t>
            </a: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时空轨迹相似性算法</a:t>
            </a:r>
            <a:endPar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副标题 2"/>
          <p:cNvSpPr>
            <a:spLocks noGrp="1"/>
          </p:cNvSpPr>
          <p:nvPr>
            <p:ph type="subTitle" idx="1"/>
          </p:nvPr>
        </p:nvSpPr>
        <p:spPr bwMode="auto">
          <a:xfrm>
            <a:off x="1238250" y="3886200"/>
            <a:ext cx="3105150" cy="1752600"/>
          </a:xfrm>
        </p:spPr>
        <p:txBody>
          <a:bodyPr wrap="square" numCol="1" anchor="t" anchorCtr="0" compatLnSpc="1"/>
          <a:lstStyle/>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姓名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导师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学号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专业 ：</a:t>
            </a:r>
          </a:p>
        </p:txBody>
      </p:sp>
      <p:sp>
        <p:nvSpPr>
          <p:cNvPr id="15" name="副标题 2"/>
          <p:cNvSpPr txBox="1"/>
          <p:nvPr/>
        </p:nvSpPr>
        <p:spPr bwMode="auto">
          <a:xfrm>
            <a:off x="4275138" y="3886200"/>
            <a:ext cx="31051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57530" indent="-21463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丁光伟</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杨</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晓春 教授</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1600894</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计算机系统结构</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6126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74" y="2568198"/>
            <a:ext cx="5948698" cy="411302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639" y="1137378"/>
            <a:ext cx="1398917" cy="24882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1371684" y="1093346"/>
            <a:ext cx="1400031" cy="248820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r="57059" b="4036"/>
          <a:stretch/>
        </p:blipFill>
        <p:spPr>
          <a:xfrm>
            <a:off x="274115" y="3736687"/>
            <a:ext cx="1650444" cy="1825857"/>
          </a:xfrm>
          <a:prstGeom prst="rect">
            <a:avLst/>
          </a:prstGeom>
          <a:ln>
            <a:noFill/>
          </a:ln>
          <a:effectLst>
            <a:outerShdw blurRad="190500" algn="tl" rotWithShape="0">
              <a:srgbClr val="000000">
                <a:alpha val="70000"/>
              </a:srgbClr>
            </a:outerShdw>
          </a:effectLst>
        </p:spPr>
      </p:pic>
      <p:sp>
        <p:nvSpPr>
          <p:cNvPr id="8" name="文本框 7"/>
          <p:cNvSpPr txBox="1"/>
          <p:nvPr/>
        </p:nvSpPr>
        <p:spPr>
          <a:xfrm>
            <a:off x="8082362" y="1232269"/>
            <a:ext cx="553998" cy="4157932"/>
          </a:xfrm>
          <a:prstGeom prst="rect">
            <a:avLst/>
          </a:prstGeom>
          <a:solidFill>
            <a:srgbClr val="1B4DA5"/>
          </a:solidFill>
        </p:spPr>
        <p:style>
          <a:lnRef idx="1">
            <a:schemeClr val="accent1"/>
          </a:lnRef>
          <a:fillRef idx="2">
            <a:schemeClr val="accent1"/>
          </a:fillRef>
          <a:effectRef idx="1">
            <a:schemeClr val="accent1"/>
          </a:effectRef>
          <a:fontRef idx="minor">
            <a:schemeClr val="dk1"/>
          </a:fontRef>
        </p:style>
        <p:txBody>
          <a:bodyPr vert="eaVert" wrap="square" rtlCol="0">
            <a:spAutoFit/>
          </a:bodyPr>
          <a:lstStyle/>
          <a:p>
            <a:pPr algn="ctr"/>
            <a:r>
              <a:rPr lang="zh-CN" altLang="en-US" sz="2400" dirty="0" smtClean="0">
                <a:solidFill>
                  <a:schemeClr val="bg1"/>
                </a:solidFill>
                <a:latin typeface="黑体" panose="02010609060101010101" pitchFamily="49" charset="-122"/>
                <a:ea typeface="黑体" panose="02010609060101010101" pitchFamily="49" charset="-122"/>
              </a:rPr>
              <a:t>移动对象时空轨迹</a:t>
            </a:r>
            <a:r>
              <a:rPr lang="zh-CN" altLang="en-US" sz="2400" dirty="0">
                <a:solidFill>
                  <a:schemeClr val="bg1"/>
                </a:solidFill>
                <a:latin typeface="黑体" panose="02010609060101010101" pitchFamily="49" charset="-122"/>
                <a:ea typeface="黑体" panose="02010609060101010101" pitchFamily="49" charset="-122"/>
              </a:rPr>
              <a:t>相似性</a:t>
            </a:r>
            <a:r>
              <a:rPr lang="zh-CN" altLang="en-US" sz="2400" dirty="0" smtClean="0">
                <a:solidFill>
                  <a:schemeClr val="bg1"/>
                </a:solidFill>
                <a:latin typeface="黑体" panose="02010609060101010101" pitchFamily="49" charset="-122"/>
                <a:ea typeface="黑体" panose="02010609060101010101" pitchFamily="49" charset="-122"/>
              </a:rPr>
              <a:t>查询</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907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0101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AutoShape 31"/>
          <p:cNvSpPr>
            <a:spLocks noChangeArrowheads="1"/>
          </p:cNvSpPr>
          <p:nvPr/>
        </p:nvSpPr>
        <p:spPr bwMode="auto">
          <a:xfrm>
            <a:off x="625475" y="3829050"/>
            <a:ext cx="2074593" cy="73693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原始的轨迹数据</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量</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非常庞大的</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40"/>
          <p:cNvSpPr txBox="1">
            <a:spLocks noChangeArrowheads="1"/>
          </p:cNvSpPr>
          <p:nvPr/>
        </p:nvSpPr>
        <p:spPr bwMode="auto">
          <a:xfrm>
            <a:off x="682625" y="5264746"/>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带来的问题：</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存储所有的采样点导致非常大的空间开销</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在庞大的轨迹数据中进行查询将严重降低时间性能</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AutoShape 31"/>
          <p:cNvSpPr>
            <a:spLocks noChangeArrowheads="1"/>
          </p:cNvSpPr>
          <p:nvPr/>
        </p:nvSpPr>
        <p:spPr bwMode="auto">
          <a:xfrm>
            <a:off x="6348622" y="4127347"/>
            <a:ext cx="2062133" cy="983132"/>
          </a:xfrm>
          <a:prstGeom prst="wedgeRoundRectCallout">
            <a:avLst>
              <a:gd name="adj1" fmla="val -44296"/>
              <a:gd name="adj2" fmla="val 101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轨迹压缩</a:t>
            </a:r>
            <a:r>
              <a:rPr lang="zh-CN" altLang="en-US"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节省轨迹存储空间</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提高查询效率</a:t>
            </a:r>
            <a:endPar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3/29</a:t>
            </a:r>
            <a:endParaRPr lang="zh-CN" altLang="en-US">
              <a:solidFill>
                <a:schemeClr val="bg1"/>
              </a:solidFill>
            </a:endParaRPr>
          </a:p>
        </p:txBody>
      </p:sp>
      <p:grpSp>
        <p:nvGrpSpPr>
          <p:cNvPr id="15" name="组合 3"/>
          <p:cNvGrpSpPr/>
          <p:nvPr/>
        </p:nvGrpSpPr>
        <p:grpSpPr bwMode="auto">
          <a:xfrm>
            <a:off x="2100263" y="1682750"/>
            <a:ext cx="5775325" cy="2039938"/>
            <a:chOff x="1662605" y="1682670"/>
            <a:chExt cx="5774240" cy="2040377"/>
          </a:xfrm>
        </p:grpSpPr>
        <p:grpSp>
          <p:nvGrpSpPr>
            <p:cNvPr id="16" name="组合 2"/>
            <p:cNvGrpSpPr/>
            <p:nvPr/>
          </p:nvGrpSpPr>
          <p:grpSpPr bwMode="auto">
            <a:xfrm>
              <a:off x="1748965" y="1682670"/>
              <a:ext cx="5687880" cy="2040377"/>
              <a:chOff x="1748965" y="1682670"/>
              <a:chExt cx="5687880" cy="2040377"/>
            </a:xfrm>
          </p:grpSpPr>
          <p:pic>
            <p:nvPicPr>
              <p:cNvPr id="18"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7"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8"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stCxn id="21"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9"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7"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8"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9"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40"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41" name="云形 40"/>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42"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7"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43" name="Picture 6" descr="C:\Users\yuzheng\Desktop\LBSN images\trajectory_mon201104.png"/>
          <p:cNvPicPr>
            <a:picLocks noChangeAspect="1" noChangeArrowheads="1"/>
          </p:cNvPicPr>
          <p:nvPr/>
        </p:nvPicPr>
        <p:blipFill>
          <a:blip r:embed="rId11">
            <a:extLst>
              <a:ext uri="{28A0092B-C50C-407E-A947-70E740481C1C}">
                <a14:useLocalDpi xmlns:a14="http://schemas.microsoft.com/office/drawing/2010/main" val="0"/>
              </a:ext>
            </a:extLst>
          </a:blip>
          <a:srcRect l="19191" t="3612" r="28749" b="18056"/>
          <a:stretch>
            <a:fillRect/>
          </a:stretch>
        </p:blipFill>
        <p:spPr bwMode="auto">
          <a:xfrm>
            <a:off x="438150" y="1687513"/>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31"/>
          <p:cNvSpPr>
            <a:spLocks noChangeArrowheads="1"/>
          </p:cNvSpPr>
          <p:nvPr/>
        </p:nvSpPr>
        <p:spPr bwMode="auto">
          <a:xfrm>
            <a:off x="3099582" y="3987439"/>
            <a:ext cx="2559346" cy="993397"/>
          </a:xfrm>
          <a:prstGeom prst="wedgeRoundRectCallout">
            <a:avLst>
              <a:gd name="adj1" fmla="val -1765"/>
              <a:gd name="adj2" fmla="val -8924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辆出租车</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采样时间间隔：</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秒</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≈1.7×10</a:t>
            </a:r>
            <a:r>
              <a:rPr lang="en-US" altLang="zh-CN" sz="1600" baseline="3000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个采样点</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4/29</a:t>
            </a:r>
            <a:endParaRPr lang="zh-CN" altLang="en-US">
              <a:solidFill>
                <a:schemeClr val="bg1"/>
              </a:solidFill>
            </a:endParaRPr>
          </a:p>
        </p:txBody>
      </p:sp>
      <p:grpSp>
        <p:nvGrpSpPr>
          <p:cNvPr id="11" name="组合 112"/>
          <p:cNvGrpSpPr/>
          <p:nvPr/>
        </p:nvGrpSpPr>
        <p:grpSpPr bwMode="auto">
          <a:xfrm>
            <a:off x="0" y="1266136"/>
            <a:ext cx="9144000" cy="3302690"/>
            <a:chOff x="-423" y="1266759"/>
            <a:chExt cx="9144423" cy="3302827"/>
          </a:xfrm>
        </p:grpSpPr>
        <p:sp>
          <p:nvSpPr>
            <p:cNvPr id="12" name="矩形 11"/>
            <p:cNvSpPr/>
            <p:nvPr/>
          </p:nvSpPr>
          <p:spPr>
            <a:xfrm>
              <a:off x="4538450" y="1621477"/>
              <a:ext cx="4605550" cy="279094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825" y="1469263"/>
              <a:ext cx="2201248" cy="31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23" y="1619889"/>
              <a:ext cx="4538873" cy="2790940"/>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过程 14"/>
            <p:cNvSpPr/>
            <p:nvPr/>
          </p:nvSpPr>
          <p:spPr>
            <a:xfrm>
              <a:off x="-423" y="2505751"/>
              <a:ext cx="2152750" cy="1581215"/>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bg1"/>
                  </a:solidFill>
                </a:rPr>
                <a:t>原始的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16" name="圆柱形 15"/>
            <p:cNvSpPr/>
            <p:nvPr/>
          </p:nvSpPr>
          <p:spPr>
            <a:xfrm>
              <a:off x="3285854" y="2458124"/>
              <a:ext cx="2505191" cy="1724096"/>
            </a:xfrm>
            <a:prstGeom prst="can">
              <a:avLst/>
            </a:prstGeom>
            <a:solidFill>
              <a:srgbClr val="ECC6C5"/>
            </a:solidFill>
            <a:ln w="25400">
              <a:solidFill>
                <a:srgbClr val="A04D4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solidFill>
                </a:rPr>
                <a:t>压缩后的</a:t>
              </a:r>
              <a:endParaRPr lang="en-US" altLang="zh-CN" sz="2000" b="1" dirty="0">
                <a:solidFill>
                  <a:schemeClr val="tx1"/>
                </a:solidFill>
              </a:endParaRPr>
            </a:p>
            <a:p>
              <a:pPr algn="ctr" eaLnBrk="1" fontAlgn="auto" hangingPunct="1">
                <a:spcBef>
                  <a:spcPts val="0"/>
                </a:spcBef>
                <a:spcAft>
                  <a:spcPts val="0"/>
                </a:spcAft>
                <a:defRPr/>
              </a:pPr>
              <a:r>
                <a:rPr lang="zh-CN" altLang="en-US" sz="2000" b="1" dirty="0">
                  <a:solidFill>
                    <a:schemeClr val="tx1"/>
                  </a:solidFill>
                </a:rPr>
                <a:t>轨迹数据</a:t>
              </a:r>
            </a:p>
          </p:txBody>
        </p:sp>
        <p:sp>
          <p:nvSpPr>
            <p:cNvPr id="17" name="右箭头 16"/>
            <p:cNvSpPr/>
            <p:nvPr/>
          </p:nvSpPr>
          <p:spPr>
            <a:xfrm>
              <a:off x="2152327" y="3048698"/>
              <a:ext cx="1400240" cy="676303"/>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98"/>
            <p:cNvSpPr txBox="1">
              <a:spLocks noChangeArrowheads="1"/>
            </p:cNvSpPr>
            <p:nvPr/>
          </p:nvSpPr>
          <p:spPr bwMode="auto">
            <a:xfrm>
              <a:off x="2221388" y="3232248"/>
              <a:ext cx="1005450"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a:t>
              </a:r>
            </a:p>
          </p:txBody>
        </p:sp>
        <p:sp>
          <p:nvSpPr>
            <p:cNvPr id="19" name="文本框 99"/>
            <p:cNvSpPr txBox="1">
              <a:spLocks noChangeArrowheads="1"/>
            </p:cNvSpPr>
            <p:nvPr/>
          </p:nvSpPr>
          <p:spPr bwMode="auto">
            <a:xfrm>
              <a:off x="1498267" y="1703486"/>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轨迹压缩过程</a:t>
              </a:r>
            </a:p>
          </p:txBody>
        </p:sp>
        <p:sp>
          <p:nvSpPr>
            <p:cNvPr id="20" name="文本框 102"/>
            <p:cNvSpPr txBox="1">
              <a:spLocks noChangeArrowheads="1"/>
            </p:cNvSpPr>
            <p:nvPr/>
          </p:nvSpPr>
          <p:spPr bwMode="auto">
            <a:xfrm>
              <a:off x="6142274" y="1707779"/>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轨迹查询过程</a:t>
              </a:r>
            </a:p>
          </p:txBody>
        </p:sp>
        <p:pic>
          <p:nvPicPr>
            <p:cNvPr id="21"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841" y="1997122"/>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右箭头 21"/>
            <p:cNvSpPr/>
            <p:nvPr/>
          </p:nvSpPr>
          <p:spPr>
            <a:xfrm>
              <a:off x="5800570" y="3385262"/>
              <a:ext cx="1938428" cy="676303"/>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右箭头 22"/>
            <p:cNvSpPr/>
            <p:nvPr/>
          </p:nvSpPr>
          <p:spPr>
            <a:xfrm rot="10800000">
              <a:off x="5671977" y="2737535"/>
              <a:ext cx="2067021" cy="676303"/>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4" name="等腰三角形 23"/>
            <p:cNvSpPr/>
            <p:nvPr/>
          </p:nvSpPr>
          <p:spPr>
            <a:xfrm rot="9648083">
              <a:off x="1688755" y="2156486"/>
              <a:ext cx="931906" cy="996991"/>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文本框 108"/>
            <p:cNvSpPr txBox="1">
              <a:spLocks noChangeArrowheads="1"/>
            </p:cNvSpPr>
            <p:nvPr/>
          </p:nvSpPr>
          <p:spPr bwMode="auto">
            <a:xfrm>
              <a:off x="6448557" y="2916482"/>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26" name="文本框 109"/>
            <p:cNvSpPr txBox="1">
              <a:spLocks noChangeArrowheads="1"/>
            </p:cNvSpPr>
            <p:nvPr/>
          </p:nvSpPr>
          <p:spPr bwMode="auto">
            <a:xfrm>
              <a:off x="6466282" y="3572463"/>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结果</a:t>
              </a:r>
            </a:p>
          </p:txBody>
        </p:sp>
        <p:pic>
          <p:nvPicPr>
            <p:cNvPr id="27"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8834" y="1992829"/>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423" y="1266759"/>
              <a:ext cx="4538662" cy="342900"/>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右箭头 28"/>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p:cNvGrpSpPr/>
          <p:nvPr/>
        </p:nvGrpSpPr>
        <p:grpSpPr bwMode="auto">
          <a:xfrm>
            <a:off x="3175" y="4967288"/>
            <a:ext cx="2035175" cy="1117600"/>
            <a:chOff x="2421" y="5167327"/>
            <a:chExt cx="2035416" cy="1117147"/>
          </a:xfrm>
        </p:grpSpPr>
        <p:sp>
          <p:nvSpPr>
            <p:cNvPr id="31" name="右箭头 30"/>
            <p:cNvSpPr/>
            <p:nvPr/>
          </p:nvSpPr>
          <p:spPr>
            <a:xfrm>
              <a:off x="2421" y="5167327"/>
              <a:ext cx="2035416"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32" name="文本框 119"/>
            <p:cNvSpPr txBox="1">
              <a:spLocks noChangeArrowheads="1"/>
            </p:cNvSpPr>
            <p:nvPr/>
          </p:nvSpPr>
          <p:spPr bwMode="auto">
            <a:xfrm>
              <a:off x="12352" y="5552961"/>
              <a:ext cx="1800706" cy="36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已有的压缩方法</a:t>
              </a:r>
            </a:p>
          </p:txBody>
        </p:sp>
      </p:grpSp>
      <p:grpSp>
        <p:nvGrpSpPr>
          <p:cNvPr id="33" name="组合 32"/>
          <p:cNvGrpSpPr/>
          <p:nvPr/>
        </p:nvGrpSpPr>
        <p:grpSpPr bwMode="auto">
          <a:xfrm>
            <a:off x="2152650" y="4791075"/>
            <a:ext cx="3200400" cy="1466850"/>
            <a:chOff x="2152650" y="4791075"/>
            <a:chExt cx="3200400" cy="1466850"/>
          </a:xfrm>
        </p:grpSpPr>
        <p:sp>
          <p:nvSpPr>
            <p:cNvPr id="34" name="流程图: 过程 33"/>
            <p:cNvSpPr/>
            <p:nvPr/>
          </p:nvSpPr>
          <p:spPr>
            <a:xfrm>
              <a:off x="2152650" y="4791075"/>
              <a:ext cx="3200400" cy="146685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123"/>
            <p:cNvSpPr txBox="1">
              <a:spLocks noChangeArrowheads="1"/>
            </p:cNvSpPr>
            <p:nvPr/>
          </p:nvSpPr>
          <p:spPr bwMode="auto">
            <a:xfrm>
              <a:off x="2299027" y="4807319"/>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基于欧氏空间的轨迹压缩方法</a:t>
              </a:r>
            </a:p>
          </p:txBody>
        </p:sp>
        <p:sp>
          <p:nvSpPr>
            <p:cNvPr id="36" name="文本框 124"/>
            <p:cNvSpPr txBox="1">
              <a:spLocks noChangeArrowheads="1"/>
            </p:cNvSpPr>
            <p:nvPr/>
          </p:nvSpPr>
          <p:spPr bwMode="auto">
            <a:xfrm>
              <a:off x="2268908" y="5544235"/>
              <a:ext cx="308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基于路网的轨迹压缩方法</a:t>
              </a:r>
            </a:p>
          </p:txBody>
        </p:sp>
      </p:grpSp>
      <p:grpSp>
        <p:nvGrpSpPr>
          <p:cNvPr id="37" name="组合 36"/>
          <p:cNvGrpSpPr/>
          <p:nvPr/>
        </p:nvGrpSpPr>
        <p:grpSpPr bwMode="auto">
          <a:xfrm>
            <a:off x="2152650" y="5145088"/>
            <a:ext cx="3294063" cy="1130300"/>
            <a:chOff x="2152650" y="5145873"/>
            <a:chExt cx="3294754" cy="1129917"/>
          </a:xfrm>
        </p:grpSpPr>
        <p:grpSp>
          <p:nvGrpSpPr>
            <p:cNvPr id="38" name="组合 159"/>
            <p:cNvGrpSpPr/>
            <p:nvPr/>
          </p:nvGrpSpPr>
          <p:grpSpPr bwMode="auto">
            <a:xfrm>
              <a:off x="2152650" y="5145873"/>
              <a:ext cx="3200400" cy="1129917"/>
              <a:chOff x="2152650" y="5145873"/>
              <a:chExt cx="3200400" cy="1129917"/>
            </a:xfrm>
          </p:grpSpPr>
          <p:sp>
            <p:nvSpPr>
              <p:cNvPr id="42" name="流程图: 过程 41"/>
              <p:cNvSpPr/>
              <p:nvPr/>
            </p:nvSpPr>
            <p:spPr>
              <a:xfrm>
                <a:off x="2152650" y="5145873"/>
                <a:ext cx="3201071" cy="398327"/>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流程图: 过程 42"/>
              <p:cNvSpPr/>
              <p:nvPr/>
            </p:nvSpPr>
            <p:spPr>
              <a:xfrm>
                <a:off x="2152650" y="5877462"/>
                <a:ext cx="3201071" cy="398328"/>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 name="组合 156"/>
            <p:cNvGrpSpPr/>
            <p:nvPr/>
          </p:nvGrpSpPr>
          <p:grpSpPr bwMode="auto">
            <a:xfrm>
              <a:off x="2164132" y="5162117"/>
              <a:ext cx="3283272" cy="1083769"/>
              <a:chOff x="1554532" y="5162117"/>
              <a:chExt cx="3283272" cy="1083769"/>
            </a:xfrm>
          </p:grpSpPr>
          <p:sp>
            <p:nvSpPr>
              <p:cNvPr id="40" name="文本框 128"/>
              <p:cNvSpPr txBox="1">
                <a:spLocks noChangeArrowheads="1"/>
              </p:cNvSpPr>
              <p:nvPr/>
            </p:nvSpPr>
            <p:spPr bwMode="auto">
              <a:xfrm>
                <a:off x="1554533" y="5162117"/>
                <a:ext cx="32832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Douglas-</a:t>
                </a:r>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Peucker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BOPW</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NOPW</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129"/>
              <p:cNvSpPr txBox="1">
                <a:spLocks noChangeArrowheads="1"/>
              </p:cNvSpPr>
              <p:nvPr/>
            </p:nvSpPr>
            <p:spPr bwMode="auto">
              <a:xfrm>
                <a:off x="1554532" y="5907332"/>
                <a:ext cx="1651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PRESS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SPNET</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44" name="AutoShape 31"/>
          <p:cNvSpPr>
            <a:spLocks noChangeArrowheads="1"/>
          </p:cNvSpPr>
          <p:nvPr/>
        </p:nvSpPr>
        <p:spPr bwMode="auto">
          <a:xfrm>
            <a:off x="5221288" y="3957730"/>
            <a:ext cx="3111829" cy="1021360"/>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在误差允许的范围内减少</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点</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的数量，压缩算法简单，</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但</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误差大，</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不适用于城市路网</a:t>
            </a:r>
          </a:p>
        </p:txBody>
      </p:sp>
      <p:sp>
        <p:nvSpPr>
          <p:cNvPr id="45" name="AutoShape 31"/>
          <p:cNvSpPr>
            <a:spLocks noChangeArrowheads="1"/>
          </p:cNvSpPr>
          <p:nvPr/>
        </p:nvSpPr>
        <p:spPr bwMode="auto">
          <a:xfrm>
            <a:off x="5534025" y="5393308"/>
            <a:ext cx="3455777" cy="1033673"/>
          </a:xfrm>
          <a:prstGeom prst="wedgeRoundRectCallout">
            <a:avLst>
              <a:gd name="adj1" fmla="val -64796"/>
              <a:gd name="adj2" fmla="val 129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利用路网中的最短路径对轨迹数据</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压缩率低</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，提高压缩率的同</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时压缩误差也将迅速增大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randombar(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基于路网的轨迹压缩</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4" name="文本框 13"/>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5" name="文本框 14"/>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多条轨迹编码</a:t>
            </a: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842963" y="4870450"/>
            <a:ext cx="7324725" cy="1200150"/>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en-US" altLang="zh-CN"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框架的</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三个阶段：</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路网匹配，将</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轨迹点映射到路网中的某一路段</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压缩</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，对轨迹数据进行编码压缩，以节省存储空间</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−LBS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查询，对压缩轨迹解压缩，返回相应的查询结果给</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10"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6/29</a:t>
            </a:r>
            <a:endParaRPr lang="zh-CN" altLang="en-US">
              <a:solidFill>
                <a:schemeClr val="bg1"/>
              </a:solidFill>
            </a:endParaRPr>
          </a:p>
        </p:txBody>
      </p:sp>
      <p:sp>
        <p:nvSpPr>
          <p:cNvPr id="12" name="矩形 11"/>
          <p:cNvSpPr/>
          <p:nvPr/>
        </p:nvSpPr>
        <p:spPr>
          <a:xfrm>
            <a:off x="1201681" y="2828925"/>
            <a:ext cx="1035050" cy="674688"/>
          </a:xfrm>
          <a:prstGeom prst="rect">
            <a:avLst/>
          </a:prstGeom>
          <a:solidFill>
            <a:srgbClr val="E2E6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Map</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2941638" y="2828925"/>
            <a:ext cx="1336675" cy="67151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格式化的</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轨迹数据</a:t>
            </a:r>
          </a:p>
        </p:txBody>
      </p:sp>
      <p:sp>
        <p:nvSpPr>
          <p:cNvPr id="14" name="矩形 13"/>
          <p:cNvSpPr/>
          <p:nvPr/>
        </p:nvSpPr>
        <p:spPr>
          <a:xfrm>
            <a:off x="4541838" y="2266950"/>
            <a:ext cx="1354137"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路径编码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4541838" y="2932113"/>
            <a:ext cx="1354137" cy="463550"/>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位置编码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4533900" y="3595688"/>
            <a:ext cx="1355725"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同步编码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箭头连接符 16"/>
          <p:cNvCxnSpPr>
            <a:stCxn id="12" idx="3"/>
            <a:endCxn id="13" idx="1"/>
          </p:cNvCxnSpPr>
          <p:nvPr/>
        </p:nvCxnSpPr>
        <p:spPr>
          <a:xfrm flipV="1">
            <a:off x="2236731" y="3164682"/>
            <a:ext cx="704907"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5" idx="1"/>
          </p:cNvCxnSpPr>
          <p:nvPr/>
        </p:nvCxnSpPr>
        <p:spPr>
          <a:xfrm flipV="1">
            <a:off x="4278313" y="3163888"/>
            <a:ext cx="263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65838" y="2935288"/>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压缩后的轨迹</a:t>
            </a:r>
          </a:p>
        </p:txBody>
      </p:sp>
      <p:sp>
        <p:nvSpPr>
          <p:cNvPr id="20" name="矩形 19"/>
          <p:cNvSpPr/>
          <p:nvPr/>
        </p:nvSpPr>
        <p:spPr>
          <a:xfrm>
            <a:off x="7693025" y="2935288"/>
            <a:ext cx="1214438" cy="465137"/>
          </a:xfrm>
          <a:prstGeom prst="rect">
            <a:avLst/>
          </a:prstGeom>
          <a:solidFill>
            <a:srgbClr val="E7BB9D">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查询</a:t>
            </a:r>
          </a:p>
        </p:txBody>
      </p:sp>
      <p:cxnSp>
        <p:nvCxnSpPr>
          <p:cNvPr id="21" name="直接箭头连接符 20"/>
          <p:cNvCxnSpPr>
            <a:stCxn id="19" idx="3"/>
            <a:endCxn id="20" idx="1"/>
          </p:cNvCxnSpPr>
          <p:nvPr/>
        </p:nvCxnSpPr>
        <p:spPr>
          <a:xfrm flipV="1">
            <a:off x="7521575" y="3167063"/>
            <a:ext cx="1714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3"/>
            <a:endCxn id="19" idx="1"/>
          </p:cNvCxnSpPr>
          <p:nvPr/>
        </p:nvCxnSpPr>
        <p:spPr>
          <a:xfrm>
            <a:off x="5895975" y="3163888"/>
            <a:ext cx="169863" cy="3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5"/>
          <p:cNvSpPr txBox="1">
            <a:spLocks noChangeArrowheads="1"/>
          </p:cNvSpPr>
          <p:nvPr/>
        </p:nvSpPr>
        <p:spPr bwMode="auto">
          <a:xfrm>
            <a:off x="7685088" y="2167089"/>
            <a:ext cx="12366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应用</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100" dirty="0" smtClean="0">
                <a:latin typeface="Times New Roman" panose="02020603050405020304" pitchFamily="18" charset="0"/>
                <a:ea typeface="黑体" panose="02010609060101010101" pitchFamily="49" charset="-122"/>
                <a:cs typeface="Times New Roman" panose="02020603050405020304" pitchFamily="18" charset="0"/>
              </a:rPr>
              <a:t>基于位置的服务</a:t>
            </a:r>
            <a:endParaRPr lang="zh-CN" altLang="en-US" sz="11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肘形连接符 23"/>
          <p:cNvCxnSpPr>
            <a:stCxn id="13" idx="0"/>
            <a:endCxn id="14" idx="1"/>
          </p:cNvCxnSpPr>
          <p:nvPr/>
        </p:nvCxnSpPr>
        <p:spPr>
          <a:xfrm rot="5400000" flipH="1" flipV="1">
            <a:off x="3911601" y="2198687"/>
            <a:ext cx="328612" cy="9318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3" idx="2"/>
            <a:endCxn id="16" idx="1"/>
          </p:cNvCxnSpPr>
          <p:nvPr/>
        </p:nvCxnSpPr>
        <p:spPr>
          <a:xfrm rot="16200000" flipH="1">
            <a:off x="3907632" y="3202781"/>
            <a:ext cx="328612" cy="9239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4" idx="3"/>
            <a:endCxn id="19" idx="0"/>
          </p:cNvCxnSpPr>
          <p:nvPr/>
        </p:nvCxnSpPr>
        <p:spPr>
          <a:xfrm>
            <a:off x="5895975" y="2500313"/>
            <a:ext cx="898525" cy="434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19" idx="2"/>
          </p:cNvCxnSpPr>
          <p:nvPr/>
        </p:nvCxnSpPr>
        <p:spPr>
          <a:xfrm flipV="1">
            <a:off x="5889625" y="3400425"/>
            <a:ext cx="904875" cy="4286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a:spLocks noChangeArrowheads="1"/>
          </p:cNvSpPr>
          <p:nvPr/>
        </p:nvSpPr>
        <p:spPr bwMode="auto">
          <a:xfrm>
            <a:off x="360363" y="2841625"/>
            <a:ext cx="560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endParaRPr lang="zh-CN" altLang="en-US" sz="160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endCxn id="12" idx="1"/>
          </p:cNvCxnSpPr>
          <p:nvPr/>
        </p:nvCxnSpPr>
        <p:spPr>
          <a:xfrm>
            <a:off x="141498" y="3166269"/>
            <a:ext cx="1060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32"/>
          <p:cNvSpPr txBox="1">
            <a:spLocks noChangeArrowheads="1"/>
          </p:cNvSpPr>
          <p:nvPr/>
        </p:nvSpPr>
        <p:spPr bwMode="auto">
          <a:xfrm>
            <a:off x="158750" y="3149600"/>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31" name="文本框 33"/>
          <p:cNvSpPr txBox="1">
            <a:spLocks noChangeArrowheads="1"/>
          </p:cNvSpPr>
          <p:nvPr/>
        </p:nvSpPr>
        <p:spPr bwMode="auto">
          <a:xfrm>
            <a:off x="2254193" y="2867025"/>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路网</a:t>
            </a:r>
          </a:p>
        </p:txBody>
      </p:sp>
      <p:sp>
        <p:nvSpPr>
          <p:cNvPr id="32" name="文本框 34"/>
          <p:cNvSpPr txBox="1">
            <a:spLocks noChangeArrowheads="1"/>
          </p:cNvSpPr>
          <p:nvPr/>
        </p:nvSpPr>
        <p:spPr bwMode="auto">
          <a:xfrm>
            <a:off x="2262131" y="3128963"/>
            <a:ext cx="595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匹配</a:t>
            </a:r>
          </a:p>
        </p:txBody>
      </p:sp>
      <p:cxnSp>
        <p:nvCxnSpPr>
          <p:cNvPr id="33" name="直接箭头连接符 32"/>
          <p:cNvCxnSpPr>
            <a:stCxn id="23" idx="2"/>
            <a:endCxn id="20" idx="0"/>
          </p:cNvCxnSpPr>
          <p:nvPr/>
        </p:nvCxnSpPr>
        <p:spPr>
          <a:xfrm flipH="1">
            <a:off x="8300244" y="2674920"/>
            <a:ext cx="3175" cy="2603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821317" y="1971675"/>
            <a:ext cx="6202032"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37"/>
          <p:cNvSpPr txBox="1">
            <a:spLocks noChangeArrowheads="1"/>
          </p:cNvSpPr>
          <p:nvPr/>
        </p:nvSpPr>
        <p:spPr bwMode="auto">
          <a:xfrm>
            <a:off x="8466138" y="3994150"/>
            <a:ext cx="5822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endPar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云形标注 35"/>
          <p:cNvSpPr/>
          <p:nvPr/>
        </p:nvSpPr>
        <p:spPr>
          <a:xfrm>
            <a:off x="374650" y="1616075"/>
            <a:ext cx="2068513"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de-DE" altLang="zh-CN" sz="1600" dirty="0">
                <a:solidFill>
                  <a:schemeClr val="tx1"/>
                </a:solidFill>
                <a:latin typeface="Times New Roman" panose="02020603050405020304" pitchFamily="18" charset="0"/>
                <a:cs typeface="Times New Roman" panose="02020603050405020304" pitchFamily="18" charset="0"/>
              </a:rPr>
              <a:t>Paul Newson</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et al.GIS’09</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37" name="AutoShape 31"/>
          <p:cNvSpPr>
            <a:spLocks noChangeArrowheads="1"/>
          </p:cNvSpPr>
          <p:nvPr/>
        </p:nvSpPr>
        <p:spPr bwMode="auto">
          <a:xfrm>
            <a:off x="5484813" y="1296988"/>
            <a:ext cx="2708275" cy="736600"/>
          </a:xfrm>
          <a:prstGeom prst="wedgeRoundRectCallout">
            <a:avLst>
              <a:gd name="adj1" fmla="val -47787"/>
              <a:gd name="adj2" fmla="val 9036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轨迹压缩算法</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由三种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编码组成：</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31"/>
          <p:cNvSpPr>
            <a:spLocks noChangeArrowheads="1"/>
          </p:cNvSpPr>
          <p:nvPr/>
        </p:nvSpPr>
        <p:spPr bwMode="auto">
          <a:xfrm>
            <a:off x="6313489" y="3611563"/>
            <a:ext cx="1879600" cy="735012"/>
          </a:xfrm>
          <a:prstGeom prst="wedgeRoundRectCallout">
            <a:avLst>
              <a:gd name="adj1" fmla="val 41926"/>
              <a:gd name="adj2" fmla="val -9369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对轨迹数据局部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74" name="表格 73"/>
          <p:cNvGraphicFramePr>
            <a:graphicFrameLocks noGrp="1"/>
          </p:cNvGraphicFramePr>
          <p:nvPr/>
        </p:nvGraphicFramePr>
        <p:xfrm>
          <a:off x="7119938" y="1570038"/>
          <a:ext cx="1878012" cy="3059113"/>
        </p:xfrm>
        <a:graphic>
          <a:graphicData uri="http://schemas.openxmlformats.org/drawingml/2006/table">
            <a:tbl>
              <a:tblPr firstRow="1" bandRow="1">
                <a:tableStyleId>{7DF18680-E054-41AD-8BC1-D1AEF772440D}</a:tableStyleId>
              </a:tblPr>
              <a:tblGrid>
                <a:gridCol w="574816">
                  <a:extLst>
                    <a:ext uri="{9D8B030D-6E8A-4147-A177-3AD203B41FA5}">
                      <a16:colId xmlns:a16="http://schemas.microsoft.com/office/drawing/2014/main" val="20000"/>
                    </a:ext>
                  </a:extLst>
                </a:gridCol>
                <a:gridCol w="673261">
                  <a:extLst>
                    <a:ext uri="{9D8B030D-6E8A-4147-A177-3AD203B41FA5}">
                      <a16:colId xmlns:a16="http://schemas.microsoft.com/office/drawing/2014/main" val="20001"/>
                    </a:ext>
                  </a:extLst>
                </a:gridCol>
                <a:gridCol w="629935">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1"/>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2"/>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3"/>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4"/>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5"/>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6"/>
                  </a:ext>
                </a:extLst>
              </a:tr>
              <a:tr h="337201">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algn="ctr" defTabSz="685800" rtl="0" eaLnBrk="1" latinLnBrk="0" hangingPunct="1"/>
                      <a:r>
                        <a:rPr lang="en-US" altLang="zh-CN" sz="1200" kern="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8"/>
                  </a:ext>
                </a:extLst>
              </a:tr>
              <a:tr h="303237">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9"/>
                  </a:ext>
                </a:extLst>
              </a:tr>
            </a:tbl>
          </a:graphicData>
        </a:graphic>
      </p:graphicFrame>
      <p:graphicFrame>
        <p:nvGraphicFramePr>
          <p:cNvPr id="75" name="表格 74"/>
          <p:cNvGraphicFramePr>
            <a:graphicFrameLocks noGrp="1"/>
          </p:cNvGraphicFramePr>
          <p:nvPr/>
        </p:nvGraphicFramePr>
        <p:xfrm>
          <a:off x="4183063" y="1570038"/>
          <a:ext cx="2132012" cy="3059113"/>
        </p:xfrm>
        <a:graphic>
          <a:graphicData uri="http://schemas.openxmlformats.org/drawingml/2006/table">
            <a:tbl>
              <a:tblPr firstRow="1" bandRow="1">
                <a:tableStyleId>{7DF18680-E054-41AD-8BC1-D1AEF772440D}</a:tableStyleId>
              </a:tblPr>
              <a:tblGrid>
                <a:gridCol w="593478">
                  <a:extLst>
                    <a:ext uri="{9D8B030D-6E8A-4147-A177-3AD203B41FA5}">
                      <a16:colId xmlns:a16="http://schemas.microsoft.com/office/drawing/2014/main" val="20000"/>
                    </a:ext>
                  </a:extLst>
                </a:gridCol>
                <a:gridCol w="695120">
                  <a:extLst>
                    <a:ext uri="{9D8B030D-6E8A-4147-A177-3AD203B41FA5}">
                      <a16:colId xmlns:a16="http://schemas.microsoft.com/office/drawing/2014/main" val="20001"/>
                    </a:ext>
                  </a:extLst>
                </a:gridCol>
                <a:gridCol w="843414">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r h="337201">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algn="ctr" defTabSz="685800" rtl="0" eaLnBrk="1" latinLnBrk="0" hangingPunct="1"/>
                      <a:r>
                        <a:rPr lang="en-US" altLang="zh-CN" sz="12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8"/>
                  </a:ext>
                </a:extLst>
              </a:tr>
              <a:tr h="303237">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9"/>
                  </a:ext>
                </a:extLst>
              </a:tr>
            </a:tbl>
          </a:graphicData>
        </a:graphic>
      </p:graphicFrame>
      <p:sp>
        <p:nvSpPr>
          <p:cNvPr id="76" name="矩形 75"/>
          <p:cNvSpPr/>
          <p:nvPr/>
        </p:nvSpPr>
        <p:spPr>
          <a:xfrm>
            <a:off x="8402638" y="1908175"/>
            <a:ext cx="563562" cy="2730500"/>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7" name="TextBox 40"/>
          <p:cNvSpPr txBox="1">
            <a:spLocks noChangeArrowheads="1"/>
          </p:cNvSpPr>
          <p:nvPr/>
        </p:nvSpPr>
        <p:spPr bwMode="auto">
          <a:xfrm>
            <a:off x="465138" y="5329238"/>
            <a:ext cx="6148387"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通过</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Map Match</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减少了由于</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信号或采样设备带来的误差</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便于之后利用路网结构来处理轨迹数据</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8" name="Picture 2" descr="C:\Users\bhzheng\AppData\Local\Microsoft\Windows\Temporary Internet Files\Content.IE5\SNU5IBJT\MC90043261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738" y="2973388"/>
            <a:ext cx="685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AutoShape 31"/>
          <p:cNvSpPr>
            <a:spLocks noChangeArrowheads="1"/>
          </p:cNvSpPr>
          <p:nvPr/>
        </p:nvSpPr>
        <p:spPr bwMode="auto">
          <a:xfrm>
            <a:off x="6156325" y="3673475"/>
            <a:ext cx="2392363" cy="735013"/>
          </a:xfrm>
          <a:prstGeom prst="wedgeRoundRectCallout">
            <a:avLst>
              <a:gd name="adj1" fmla="val 48949"/>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路段之间存在</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不连续</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的情况，如何解决？</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p:cNvGrpSpPr/>
          <p:nvPr/>
        </p:nvGrpSpPr>
        <p:grpSpPr>
          <a:xfrm>
            <a:off x="112713" y="1789113"/>
            <a:ext cx="4067175" cy="2533650"/>
            <a:chOff x="112713" y="1789113"/>
            <a:chExt cx="4067175" cy="2533650"/>
          </a:xfrm>
        </p:grpSpPr>
        <p:grpSp>
          <p:nvGrpSpPr>
            <p:cNvPr id="37" name="组合 14"/>
            <p:cNvGrpSpPr/>
            <p:nvPr/>
          </p:nvGrpSpPr>
          <p:grpSpPr bwMode="auto">
            <a:xfrm>
              <a:off x="112713" y="1831154"/>
              <a:ext cx="4026961" cy="2491609"/>
              <a:chOff x="237355" y="2264209"/>
              <a:chExt cx="4028189" cy="2490246"/>
            </a:xfrm>
          </p:grpSpPr>
          <p:sp>
            <p:nvSpPr>
              <p:cNvPr id="64" name="椭圆 63"/>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38" name="直接箭头连接符 37"/>
            <p:cNvCxnSpPr>
              <a:stCxn id="71" idx="7"/>
              <a:endCxn id="64"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4" idx="6"/>
              <a:endCxn id="65"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6" idx="6"/>
              <a:endCxn id="67"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7" idx="7"/>
              <a:endCxn id="65"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7" idx="5"/>
              <a:endCxn id="69"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5" idx="5"/>
              <a:endCxn id="68"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9" idx="6"/>
              <a:endCxn id="68"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3" idx="6"/>
              <a:endCxn id="68"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9" idx="4"/>
              <a:endCxn id="73"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70" idx="6"/>
              <a:endCxn id="69"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2" idx="6"/>
              <a:endCxn id="73"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2" idx="7"/>
              <a:endCxn id="70"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5"/>
              <a:endCxn id="70"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4" idx="5"/>
              <a:endCxn id="66"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71" idx="6"/>
              <a:endCxn id="66"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71" idx="5"/>
              <a:endCxn id="72"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5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5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5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5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5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6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6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6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6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2" name="组合 1"/>
            <p:cNvGrpSpPr/>
            <p:nvPr/>
          </p:nvGrpSpPr>
          <p:grpSpPr>
            <a:xfrm>
              <a:off x="454350" y="2221812"/>
              <a:ext cx="2669312" cy="1653276"/>
              <a:chOff x="454350" y="2221812"/>
              <a:chExt cx="2669312" cy="1653276"/>
            </a:xfrm>
          </p:grpSpPr>
          <p:sp>
            <p:nvSpPr>
              <p:cNvPr id="11" name="流程图: 联系 1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流程图: 联系 1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流程图: 联系 1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箭头连接符 19"/>
              <p:cNvCxnSpPr>
                <a:stCxn id="11" idx="6"/>
                <a:endCxn id="13"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0"/>
                <a:endCxn id="1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2" name="直接连接符 21"/>
              <p:cNvCxnSpPr>
                <a:stCxn id="12" idx="5"/>
                <a:endCxn id="1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5" idx="5"/>
                <a:endCxn id="1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6"/>
                <a:endCxn id="1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5"/>
                <a:endCxn id="1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6"/>
                <a:endCxn id="1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29"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30"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31"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32"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33"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34"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35"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36"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sp>
          <p:nvSpPr>
            <p:cNvPr id="80" name="乘号 79"/>
            <p:cNvSpPr/>
            <p:nvPr/>
          </p:nvSpPr>
          <p:spPr>
            <a:xfrm>
              <a:off x="1776413" y="2552700"/>
              <a:ext cx="441325" cy="503238"/>
            </a:xfrm>
            <a:prstGeom prst="mathMultiply">
              <a:avLst/>
            </a:prstGeom>
            <a:solidFill>
              <a:srgbClr val="CD5F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latin typeface="Times New Roman" panose="02020603050405020304" pitchFamily="18" charset="0"/>
                <a:cs typeface="Times New Roman" panose="02020603050405020304" pitchFamily="18" charset="0"/>
              </a:endParaRPr>
            </a:p>
          </p:txBody>
        </p:sp>
      </p:grpSp>
      <p:sp>
        <p:nvSpPr>
          <p:cNvPr id="81" name="标题 1"/>
          <p:cNvSpPr txBox="1"/>
          <p:nvPr/>
        </p:nvSpPr>
        <p:spPr bwMode="auto">
          <a:xfrm>
            <a:off x="628650" y="365125"/>
            <a:ext cx="6324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4400" dirty="0">
                <a:latin typeface="Times New Roman" panose="02020603050405020304" pitchFamily="18" charset="0"/>
                <a:ea typeface="黑体" panose="02010609060101010101" pitchFamily="49" charset="-122"/>
                <a:cs typeface="Times New Roman" panose="02020603050405020304" pitchFamily="18" charset="0"/>
              </a:rPr>
              <a:t>Map Match</a:t>
            </a:r>
            <a:endParaRPr lang="zh-CN" altLang="en-US" sz="4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7/29</a:t>
            </a:r>
            <a:endParaRPr lang="zh-CN" altLang="en-US">
              <a:solidFill>
                <a:schemeClr val="bg1"/>
              </a:solidFill>
            </a:endParaRPr>
          </a:p>
        </p:txBody>
      </p:sp>
      <p:sp>
        <p:nvSpPr>
          <p:cNvPr id="83" name="文本框 82"/>
          <p:cNvSpPr txBox="1">
            <a:spLocks noChangeArrowheads="1"/>
          </p:cNvSpPr>
          <p:nvPr/>
        </p:nvSpPr>
        <p:spPr bwMode="auto">
          <a:xfrm>
            <a:off x="4386263" y="47561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文本框 84"/>
          <p:cNvSpPr txBox="1">
            <a:spLocks noChangeArrowheads="1"/>
          </p:cNvSpPr>
          <p:nvPr/>
        </p:nvSpPr>
        <p:spPr bwMode="auto">
          <a:xfrm>
            <a:off x="7213600" y="4756150"/>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匹配后的轨迹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AutoShape 31"/>
          <p:cNvSpPr>
            <a:spLocks noChangeArrowheads="1"/>
          </p:cNvSpPr>
          <p:nvPr/>
        </p:nvSpPr>
        <p:spPr bwMode="auto">
          <a:xfrm>
            <a:off x="5412042" y="4737101"/>
            <a:ext cx="3309937" cy="1287462"/>
          </a:xfrm>
          <a:prstGeom prst="wedgeRoundRectCallout">
            <a:avLst>
              <a:gd name="adj1" fmla="val -6593"/>
              <a:gd name="adj2" fmla="val -86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假设移动对象在路网中更倾向于</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沿着</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运动→通过构造最</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短路径解决匹配后相邻路段之间</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不连续的问题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文本框 85"/>
          <p:cNvSpPr txBox="1">
            <a:spLocks noChangeArrowheads="1"/>
          </p:cNvSpPr>
          <p:nvPr/>
        </p:nvSpPr>
        <p:spPr bwMode="auto">
          <a:xfrm>
            <a:off x="1228725" y="4513263"/>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randombar(horizontal)">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randombar(horizontal)">
                                      <p:cBhvr>
                                        <p:cTn id="2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9" grpId="0" animBg="1"/>
      <p:bldP spid="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表格 75"/>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aphicFrame>
        <p:nvGraphicFramePr>
          <p:cNvPr id="75" name="表格 74"/>
          <p:cNvGraphicFramePr>
            <a:graphicFrameLocks noGrp="1"/>
          </p:cNvGraphicFramePr>
          <p:nvPr/>
        </p:nvGraphicFramePr>
        <p:xfrm>
          <a:off x="508593" y="4849283"/>
          <a:ext cx="3389368" cy="79248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8/29</a:t>
            </a:r>
            <a:endParaRPr lang="zh-CN" altLang="en-US">
              <a:solidFill>
                <a:schemeClr val="bg1"/>
              </a:solidFill>
            </a:endParaRPr>
          </a:p>
        </p:txBody>
      </p:sp>
      <p:sp>
        <p:nvSpPr>
          <p:cNvPr id="17"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228975" y="5678488"/>
            <a:ext cx="2343150" cy="750887"/>
          </a:xfrm>
          <a:prstGeom prst="wedgeRoundRectCallout">
            <a:avLst>
              <a:gd name="adj1" fmla="val -42502"/>
              <a:gd name="adj2" fmla="val -9111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存储节点</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空间代价</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0" name="组合 186"/>
          <p:cNvGrpSpPr/>
          <p:nvPr/>
        </p:nvGrpSpPr>
        <p:grpSpPr bwMode="auto">
          <a:xfrm>
            <a:off x="249238" y="1585913"/>
            <a:ext cx="4067175" cy="2533650"/>
            <a:chOff x="237355" y="2222191"/>
            <a:chExt cx="4068415" cy="2532264"/>
          </a:xfrm>
        </p:grpSpPr>
        <p:grpSp>
          <p:nvGrpSpPr>
            <p:cNvPr id="21" name="组合 200"/>
            <p:cNvGrpSpPr/>
            <p:nvPr/>
          </p:nvGrpSpPr>
          <p:grpSpPr bwMode="auto">
            <a:xfrm>
              <a:off x="237355" y="2264209"/>
              <a:ext cx="4028189" cy="2490246"/>
              <a:chOff x="237355" y="2264209"/>
              <a:chExt cx="4028189" cy="2490246"/>
            </a:xfrm>
          </p:grpSpPr>
          <p:sp>
            <p:nvSpPr>
              <p:cNvPr id="48" name="椭圆 4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9" name="椭圆 4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0" name="椭圆 4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2" name="直接箭头连接符 21"/>
            <p:cNvCxnSpPr>
              <a:stCxn id="55" idx="7"/>
              <a:endCxn id="48" idx="3"/>
            </p:cNvCxnSpPr>
            <p:nvPr/>
          </p:nvCxnSpPr>
          <p:spPr>
            <a:xfrm flipV="1">
              <a:off x="572419" y="2596636"/>
              <a:ext cx="686009" cy="70446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8" idx="6"/>
              <a:endCxn id="49" idx="2"/>
            </p:cNvCxnSpPr>
            <p:nvPr/>
          </p:nvCxnSpPr>
          <p:spPr>
            <a:xfrm flipV="1">
              <a:off x="1595081" y="2458599"/>
              <a:ext cx="141171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0" idx="6"/>
              <a:endCxn id="51" idx="2"/>
            </p:cNvCxnSpPr>
            <p:nvPr/>
          </p:nvCxnSpPr>
          <p:spPr>
            <a:xfrm flipV="1">
              <a:off x="1920618" y="3240808"/>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1" idx="7"/>
              <a:endCxn id="49" idx="3"/>
            </p:cNvCxnSpPr>
            <p:nvPr/>
          </p:nvCxnSpPr>
          <p:spPr>
            <a:xfrm flipV="1">
              <a:off x="2716198" y="2595049"/>
              <a:ext cx="347769" cy="50772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1" idx="5"/>
              <a:endCxn id="53" idx="1"/>
            </p:cNvCxnSpPr>
            <p:nvPr/>
          </p:nvCxnSpPr>
          <p:spPr>
            <a:xfrm>
              <a:off x="2716198" y="3377259"/>
              <a:ext cx="454163" cy="23164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9" idx="5"/>
              <a:endCxn id="52" idx="0"/>
            </p:cNvCxnSpPr>
            <p:nvPr/>
          </p:nvCxnSpPr>
          <p:spPr>
            <a:xfrm>
              <a:off x="3341863" y="2595049"/>
              <a:ext cx="727297" cy="111222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3" idx="6"/>
              <a:endCxn id="52" idx="2"/>
            </p:cNvCxnSpPr>
            <p:nvPr/>
          </p:nvCxnSpPr>
          <p:spPr>
            <a:xfrm>
              <a:off x="3505426" y="3745357"/>
              <a:ext cx="366824" cy="15549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3"/>
            </p:cNvCxnSpPr>
            <p:nvPr/>
          </p:nvCxnSpPr>
          <p:spPr>
            <a:xfrm flipV="1">
              <a:off x="3086198" y="4038884"/>
              <a:ext cx="843219" cy="52200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3" idx="4"/>
              <a:endCxn id="57" idx="0"/>
            </p:cNvCxnSpPr>
            <p:nvPr/>
          </p:nvCxnSpPr>
          <p:spPr>
            <a:xfrm flipH="1">
              <a:off x="2889288" y="3938926"/>
              <a:ext cx="419228" cy="4268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4" idx="6"/>
              <a:endCxn id="53" idx="2"/>
            </p:cNvCxnSpPr>
            <p:nvPr/>
          </p:nvCxnSpPr>
          <p:spPr>
            <a:xfrm flipV="1">
              <a:off x="2181047" y="3745357"/>
              <a:ext cx="932146" cy="24275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6" idx="6"/>
              <a:endCxn id="57" idx="2"/>
            </p:cNvCxnSpPr>
            <p:nvPr/>
          </p:nvCxnSpPr>
          <p:spPr>
            <a:xfrm>
              <a:off x="1588729" y="4557713"/>
              <a:ext cx="1105237" cy="317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6" idx="7"/>
              <a:endCxn id="54" idx="3"/>
            </p:cNvCxnSpPr>
            <p:nvPr/>
          </p:nvCxnSpPr>
          <p:spPr>
            <a:xfrm flipV="1">
              <a:off x="1531561" y="4126149"/>
              <a:ext cx="314421" cy="2951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0" idx="5"/>
              <a:endCxn id="54" idx="0"/>
            </p:cNvCxnSpPr>
            <p:nvPr/>
          </p:nvCxnSpPr>
          <p:spPr>
            <a:xfrm>
              <a:off x="1863451" y="3377259"/>
              <a:ext cx="120687" cy="41728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8" idx="5"/>
              <a:endCxn id="50" idx="0"/>
            </p:cNvCxnSpPr>
            <p:nvPr/>
          </p:nvCxnSpPr>
          <p:spPr>
            <a:xfrm>
              <a:off x="1536326" y="2596636"/>
              <a:ext cx="187382" cy="4490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55" idx="6"/>
              <a:endCxn id="50" idx="2"/>
            </p:cNvCxnSpPr>
            <p:nvPr/>
          </p:nvCxnSpPr>
          <p:spPr>
            <a:xfrm flipV="1">
              <a:off x="631175" y="3240808"/>
              <a:ext cx="897210" cy="1967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5" idx="5"/>
              <a:endCxn id="56" idx="1"/>
            </p:cNvCxnSpPr>
            <p:nvPr/>
          </p:nvCxnSpPr>
          <p:spPr>
            <a:xfrm>
              <a:off x="572419" y="3575587"/>
              <a:ext cx="681246" cy="8456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217"/>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9" name="文本框 218"/>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0" name="文本框 219"/>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1" name="文本框 220"/>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2" name="文本框 221"/>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3" name="文本框 222"/>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4" name="文本框 223"/>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5" name="文本框 224"/>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46" name="文本框 225"/>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7" name="文本框 226"/>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sp>
        <p:nvSpPr>
          <p:cNvPr id="58" name="文本框 240"/>
          <p:cNvSpPr txBox="1">
            <a:spLocks noChangeArrowheads="1"/>
          </p:cNvSpPr>
          <p:nvPr/>
        </p:nvSpPr>
        <p:spPr bwMode="auto">
          <a:xfrm>
            <a:off x="665163" y="2019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59" name="文本框 241"/>
          <p:cNvSpPr txBox="1">
            <a:spLocks noChangeArrowheads="1"/>
          </p:cNvSpPr>
          <p:nvPr/>
        </p:nvSpPr>
        <p:spPr bwMode="auto">
          <a:xfrm>
            <a:off x="2185988" y="1460500"/>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60" name="文本框 242"/>
          <p:cNvSpPr txBox="1">
            <a:spLocks noChangeArrowheads="1"/>
          </p:cNvSpPr>
          <p:nvPr/>
        </p:nvSpPr>
        <p:spPr bwMode="auto">
          <a:xfrm>
            <a:off x="1354138" y="20193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1" name="文本框 243"/>
          <p:cNvSpPr txBox="1">
            <a:spLocks noChangeArrowheads="1"/>
          </p:cNvSpPr>
          <p:nvPr/>
        </p:nvSpPr>
        <p:spPr bwMode="auto">
          <a:xfrm>
            <a:off x="930275" y="23606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2" name="文本框 244"/>
          <p:cNvSpPr txBox="1">
            <a:spLocks noChangeArrowheads="1"/>
          </p:cNvSpPr>
          <p:nvPr/>
        </p:nvSpPr>
        <p:spPr bwMode="auto">
          <a:xfrm>
            <a:off x="2006600" y="2251075"/>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3" name="文本框 245"/>
          <p:cNvSpPr txBox="1">
            <a:spLocks noChangeArrowheads="1"/>
          </p:cNvSpPr>
          <p:nvPr/>
        </p:nvSpPr>
        <p:spPr bwMode="auto">
          <a:xfrm>
            <a:off x="661988" y="32575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4" name="文本框 246"/>
          <p:cNvSpPr txBox="1">
            <a:spLocks noChangeArrowheads="1"/>
          </p:cNvSpPr>
          <p:nvPr/>
        </p:nvSpPr>
        <p:spPr bwMode="auto">
          <a:xfrm>
            <a:off x="1452563" y="33416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5" name="文本框 247"/>
          <p:cNvSpPr txBox="1">
            <a:spLocks noChangeArrowheads="1"/>
          </p:cNvSpPr>
          <p:nvPr/>
        </p:nvSpPr>
        <p:spPr bwMode="auto">
          <a:xfrm>
            <a:off x="1647825" y="279558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6" name="文本框 248"/>
          <p:cNvSpPr txBox="1">
            <a:spLocks noChangeArrowheads="1"/>
          </p:cNvSpPr>
          <p:nvPr/>
        </p:nvSpPr>
        <p:spPr bwMode="auto">
          <a:xfrm>
            <a:off x="1976438" y="35829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67" name="文本框 249"/>
          <p:cNvSpPr txBox="1">
            <a:spLocks noChangeArrowheads="1"/>
          </p:cNvSpPr>
          <p:nvPr/>
        </p:nvSpPr>
        <p:spPr bwMode="auto">
          <a:xfrm>
            <a:off x="3468688" y="359727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5</a:t>
            </a:r>
            <a:endParaRPr lang="zh-CN" altLang="en-US"/>
          </a:p>
        </p:txBody>
      </p:sp>
      <p:sp>
        <p:nvSpPr>
          <p:cNvPr id="68" name="文本框 250"/>
          <p:cNvSpPr txBox="1">
            <a:spLocks noChangeArrowheads="1"/>
          </p:cNvSpPr>
          <p:nvPr/>
        </p:nvSpPr>
        <p:spPr bwMode="auto">
          <a:xfrm>
            <a:off x="2852738" y="32527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9" name="文本框 251"/>
          <p:cNvSpPr txBox="1">
            <a:spLocks noChangeArrowheads="1"/>
          </p:cNvSpPr>
          <p:nvPr/>
        </p:nvSpPr>
        <p:spPr bwMode="auto">
          <a:xfrm>
            <a:off x="2405063" y="2906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0" name="文本框 252"/>
          <p:cNvSpPr txBox="1">
            <a:spLocks noChangeArrowheads="1"/>
          </p:cNvSpPr>
          <p:nvPr/>
        </p:nvSpPr>
        <p:spPr bwMode="auto">
          <a:xfrm>
            <a:off x="2611438" y="19748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1" name="文本框 253"/>
          <p:cNvSpPr txBox="1">
            <a:spLocks noChangeArrowheads="1"/>
          </p:cNvSpPr>
          <p:nvPr/>
        </p:nvSpPr>
        <p:spPr bwMode="auto">
          <a:xfrm>
            <a:off x="2860675" y="2525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72" name="文本框 254"/>
          <p:cNvSpPr txBox="1">
            <a:spLocks noChangeArrowheads="1"/>
          </p:cNvSpPr>
          <p:nvPr/>
        </p:nvSpPr>
        <p:spPr bwMode="auto">
          <a:xfrm>
            <a:off x="3560763" y="28051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3" name="文本框 255"/>
          <p:cNvSpPr txBox="1">
            <a:spLocks noChangeArrowheads="1"/>
          </p:cNvSpPr>
          <p:nvPr/>
        </p:nvSpPr>
        <p:spPr bwMode="auto">
          <a:xfrm>
            <a:off x="3700463" y="22082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4" name="文本框 67"/>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文本框 68"/>
          <p:cNvSpPr txBox="1">
            <a:spLocks noChangeArrowheads="1"/>
          </p:cNvSpPr>
          <p:nvPr/>
        </p:nvSpPr>
        <p:spPr bwMode="auto">
          <a:xfrm>
            <a:off x="5805160" y="479409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8" name="椭圆 77"/>
          <p:cNvSpPr/>
          <p:nvPr/>
        </p:nvSpPr>
        <p:spPr>
          <a:xfrm>
            <a:off x="958949" y="5313152"/>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11" name="组合 2"/>
          <p:cNvGrpSpPr/>
          <p:nvPr/>
        </p:nvGrpSpPr>
        <p:grpSpPr bwMode="auto">
          <a:xfrm>
            <a:off x="249238" y="1524000"/>
            <a:ext cx="4067175" cy="2628900"/>
            <a:chOff x="3170337" y="230512"/>
            <a:chExt cx="4068415" cy="2629257"/>
          </a:xfrm>
        </p:grpSpPr>
        <p:grpSp>
          <p:nvGrpSpPr>
            <p:cNvPr id="12" name="组合 14"/>
            <p:cNvGrpSpPr/>
            <p:nvPr/>
          </p:nvGrpSpPr>
          <p:grpSpPr bwMode="auto">
            <a:xfrm>
              <a:off x="3170337" y="230512"/>
              <a:ext cx="4068415" cy="2595116"/>
              <a:chOff x="237355" y="2159339"/>
              <a:chExt cx="4068415" cy="2595116"/>
            </a:xfrm>
          </p:grpSpPr>
          <p:grpSp>
            <p:nvGrpSpPr>
              <p:cNvPr id="26" name="组合 15"/>
              <p:cNvGrpSpPr/>
              <p:nvPr/>
            </p:nvGrpSpPr>
            <p:grpSpPr bwMode="auto">
              <a:xfrm>
                <a:off x="237355" y="2264209"/>
                <a:ext cx="4028189" cy="2490246"/>
                <a:chOff x="237355" y="2264209"/>
                <a:chExt cx="4028189" cy="2490246"/>
              </a:xfrm>
            </p:grpSpPr>
            <p:sp>
              <p:nvSpPr>
                <p:cNvPr id="56" name="椭圆 55"/>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7" name="直接箭头连接符 26"/>
              <p:cNvCxnSpPr>
                <a:stCxn id="63" idx="7"/>
                <a:endCxn id="56" idx="3"/>
              </p:cNvCxnSpPr>
              <p:nvPr/>
            </p:nvCxnSpPr>
            <p:spPr>
              <a:xfrm flipV="1">
                <a:off x="572419" y="2595961"/>
                <a:ext cx="686009" cy="70494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6" idx="6"/>
                <a:endCxn id="57" idx="2"/>
              </p:cNvCxnSpPr>
              <p:nvPr/>
            </p:nvCxnSpPr>
            <p:spPr>
              <a:xfrm flipV="1">
                <a:off x="1595081" y="2457829"/>
                <a:ext cx="1411718" cy="15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6"/>
                <a:endCxn id="59" idx="2"/>
              </p:cNvCxnSpPr>
              <p:nvPr/>
            </p:nvCxnSpPr>
            <p:spPr>
              <a:xfrm flipV="1">
                <a:off x="1920618" y="3240574"/>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9" idx="7"/>
                <a:endCxn id="57" idx="3"/>
              </p:cNvCxnSpPr>
              <p:nvPr/>
            </p:nvCxnSpPr>
            <p:spPr>
              <a:xfrm flipV="1">
                <a:off x="2716198" y="2595961"/>
                <a:ext cx="347769" cy="5064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9" idx="5"/>
                <a:endCxn id="61" idx="1"/>
              </p:cNvCxnSpPr>
              <p:nvPr/>
            </p:nvCxnSpPr>
            <p:spPr>
              <a:xfrm>
                <a:off x="2716198" y="3377117"/>
                <a:ext cx="454163" cy="23021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7" idx="5"/>
                <a:endCxn id="60" idx="0"/>
              </p:cNvCxnSpPr>
              <p:nvPr/>
            </p:nvCxnSpPr>
            <p:spPr>
              <a:xfrm>
                <a:off x="3341863" y="2595961"/>
                <a:ext cx="727297" cy="11114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1" idx="6"/>
                <a:endCxn id="60" idx="2"/>
              </p:cNvCxnSpPr>
              <p:nvPr/>
            </p:nvCxnSpPr>
            <p:spPr>
              <a:xfrm>
                <a:off x="3505426" y="3745467"/>
                <a:ext cx="366824" cy="15559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5" idx="6"/>
                <a:endCxn id="60" idx="3"/>
              </p:cNvCxnSpPr>
              <p:nvPr/>
            </p:nvCxnSpPr>
            <p:spPr>
              <a:xfrm flipV="1">
                <a:off x="3086198" y="4037607"/>
                <a:ext cx="843219" cy="522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4"/>
                <a:endCxn id="65" idx="0"/>
              </p:cNvCxnSpPr>
              <p:nvPr/>
            </p:nvCxnSpPr>
            <p:spPr>
              <a:xfrm flipH="1">
                <a:off x="2889288" y="3939168"/>
                <a:ext cx="419228" cy="42709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2" idx="6"/>
                <a:endCxn id="61" idx="2"/>
              </p:cNvCxnSpPr>
              <p:nvPr/>
            </p:nvCxnSpPr>
            <p:spPr>
              <a:xfrm flipV="1">
                <a:off x="2181047" y="3745467"/>
                <a:ext cx="932146" cy="24292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4" idx="6"/>
                <a:endCxn id="65" idx="2"/>
              </p:cNvCxnSpPr>
              <p:nvPr/>
            </p:nvCxnSpPr>
            <p:spPr>
              <a:xfrm>
                <a:off x="1588729" y="4556789"/>
                <a:ext cx="1105237"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4" idx="7"/>
                <a:endCxn id="62" idx="3"/>
              </p:cNvCxnSpPr>
              <p:nvPr/>
            </p:nvCxnSpPr>
            <p:spPr>
              <a:xfrm flipV="1">
                <a:off x="1531561" y="4124931"/>
                <a:ext cx="314421" cy="29531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8" idx="5"/>
                <a:endCxn id="62" idx="0"/>
              </p:cNvCxnSpPr>
              <p:nvPr/>
            </p:nvCxnSpPr>
            <p:spPr>
              <a:xfrm>
                <a:off x="1863451" y="3377117"/>
                <a:ext cx="120687" cy="41756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6" idx="5"/>
                <a:endCxn id="58" idx="0"/>
              </p:cNvCxnSpPr>
              <p:nvPr/>
            </p:nvCxnSpPr>
            <p:spPr>
              <a:xfrm>
                <a:off x="1536326" y="2595961"/>
                <a:ext cx="187382" cy="44932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3" idx="6"/>
                <a:endCxn id="58" idx="2"/>
              </p:cNvCxnSpPr>
              <p:nvPr/>
            </p:nvCxnSpPr>
            <p:spPr>
              <a:xfrm flipV="1">
                <a:off x="631175" y="3240574"/>
                <a:ext cx="897210" cy="19687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3" idx="5"/>
                <a:endCxn id="64" idx="1"/>
              </p:cNvCxnSpPr>
              <p:nvPr/>
            </p:nvCxnSpPr>
            <p:spPr>
              <a:xfrm>
                <a:off x="572419" y="3575581"/>
                <a:ext cx="681246" cy="8446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32"/>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4" name="文本框 33"/>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5" name="文本框 34"/>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6" name="文本框 35"/>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7" name="文本框 36"/>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8" name="文本框 37"/>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9" name="文本框 38"/>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50" name="文本框 39"/>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1" name="文本框 40"/>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2" name="文本框 41"/>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3" name="文本框 43"/>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4" name="文本框 44"/>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5" name="文本框 48"/>
              <p:cNvSpPr txBox="1">
                <a:spLocks noChangeArrowheads="1"/>
              </p:cNvSpPr>
              <p:nvPr/>
            </p:nvSpPr>
            <p:spPr bwMode="auto">
              <a:xfrm>
                <a:off x="1401425" y="4083670"/>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3" name="文本框 69"/>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4" name="文本框 70"/>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5" name="文本框 71"/>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6" name="文本框 72"/>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7" name="文本框 73"/>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8" name="文本框 74"/>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75"/>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0" name="文本框 76"/>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1" name="文本框 77"/>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2" name="文本框 78"/>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3" name="文本框 79"/>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4" name="文本框 80"/>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5" name="文本框 81"/>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6" name="表格 65"/>
          <p:cNvGraphicFramePr>
            <a:graphicFrameLocks noGrp="1"/>
          </p:cNvGraphicFramePr>
          <p:nvPr/>
        </p:nvGraphicFramePr>
        <p:xfrm>
          <a:off x="508593" y="4849283"/>
          <a:ext cx="3389368" cy="118872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→2→1→2→2</a:t>
                      </a:r>
                      <a:endParaRPr lang="zh-CN" altLang="zh-CN"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8" name="AutoShape 31"/>
          <p:cNvSpPr>
            <a:spLocks noChangeArrowheads="1"/>
          </p:cNvSpPr>
          <p:nvPr/>
        </p:nvSpPr>
        <p:spPr bwMode="auto">
          <a:xfrm>
            <a:off x="3431965" y="5775235"/>
            <a:ext cx="1866900" cy="755650"/>
          </a:xfrm>
          <a:prstGeom prst="wedgeRoundRectCallout">
            <a:avLst>
              <a:gd name="adj1" fmla="val -71259"/>
              <a:gd name="adj2" fmla="val -449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将节点</a:t>
            </a:r>
            <a:r>
              <a:rPr lang="en-US" altLang="zh-CN" sz="160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替换为相应的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标签</a:t>
            </a:r>
            <a:endParaRPr lang="zh-TW"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7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9/29</a:t>
            </a:r>
            <a:endParaRPr lang="zh-CN" altLang="en-US">
              <a:solidFill>
                <a:schemeClr val="bg1"/>
              </a:solidFill>
            </a:endParaRPr>
          </a:p>
        </p:txBody>
      </p:sp>
      <p:sp>
        <p:nvSpPr>
          <p:cNvPr id="71" name="文本框 68"/>
          <p:cNvSpPr txBox="1">
            <a:spLocks noChangeArrowheads="1"/>
          </p:cNvSpPr>
          <p:nvPr/>
        </p:nvSpPr>
        <p:spPr bwMode="auto">
          <a:xfrm>
            <a:off x="5805160" y="481314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2" name="文本框 83"/>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916197" y="1940458"/>
            <a:ext cx="7570994" cy="4072000"/>
            <a:chOff x="916197" y="1940458"/>
            <a:chExt cx="7570994" cy="4072000"/>
          </a:xfrm>
        </p:grpSpPr>
        <p:sp>
          <p:nvSpPr>
            <p:cNvPr id="67" name="椭圆 66"/>
            <p:cNvSpPr/>
            <p:nvPr/>
          </p:nvSpPr>
          <p:spPr>
            <a:xfrm>
              <a:off x="916197" y="5683845"/>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椭圆 73"/>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sp>
        <p:nvSpPr>
          <p:cNvPr id="75"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目录</a:t>
            </a:r>
          </a:p>
        </p:txBody>
      </p:sp>
      <p:sp>
        <p:nvSpPr>
          <p:cNvPr id="10" name="文本框 9"/>
          <p:cNvSpPr txBox="1"/>
          <p:nvPr/>
        </p:nvSpPr>
        <p:spPr>
          <a:xfrm>
            <a:off x="1185863" y="2046288"/>
            <a:ext cx="6948487" cy="461962"/>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研究背景介绍</a:t>
            </a:r>
          </a:p>
        </p:txBody>
      </p:sp>
      <p:sp>
        <p:nvSpPr>
          <p:cNvPr id="11" name="文本框 10"/>
          <p:cNvSpPr txBox="1"/>
          <p:nvPr/>
        </p:nvSpPr>
        <p:spPr>
          <a:xfrm>
            <a:off x="1185863" y="2828925"/>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三维</a:t>
            </a:r>
            <a:r>
              <a:rPr lang="zh-CN" altLang="en-US" sz="2400" dirty="0" smtClean="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时空下样本点匹配算法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185863" y="3619500"/>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smtClean="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rPr>
              <a:t>  时空轨迹相似性算法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1185863" y="4411663"/>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实验与分析</a:t>
            </a:r>
          </a:p>
        </p:txBody>
      </p:sp>
      <p:sp>
        <p:nvSpPr>
          <p:cNvPr id="14" name="文本框 13"/>
          <p:cNvSpPr txBox="1"/>
          <p:nvPr/>
        </p:nvSpPr>
        <p:spPr>
          <a:xfrm>
            <a:off x="1185863" y="5202238"/>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总结</a:t>
            </a:r>
          </a:p>
        </p:txBody>
      </p:sp>
      <p:sp>
        <p:nvSpPr>
          <p:cNvPr id="15"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1/29</a:t>
            </a:r>
            <a:endParaRPr lang="zh-CN" altLang="en-US">
              <a:solidFill>
                <a:schemeClr val="bg1"/>
              </a:solidFill>
            </a:endParaRPr>
          </a:p>
        </p:txBody>
      </p:sp>
      <p:sp>
        <p:nvSpPr>
          <p:cNvPr id="16" name="文本框 15"/>
          <p:cNvSpPr txBox="1"/>
          <p:nvPr/>
        </p:nvSpPr>
        <p:spPr>
          <a:xfrm>
            <a:off x="796637" y="1975769"/>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7" name="文本框 16"/>
          <p:cNvSpPr txBox="1"/>
          <p:nvPr/>
        </p:nvSpPr>
        <p:spPr>
          <a:xfrm>
            <a:off x="796637" y="2766823"/>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8" name="文本框 17"/>
          <p:cNvSpPr txBox="1"/>
          <p:nvPr/>
        </p:nvSpPr>
        <p:spPr>
          <a:xfrm>
            <a:off x="796637" y="355787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9" name="文本框 18"/>
          <p:cNvSpPr txBox="1"/>
          <p:nvPr/>
        </p:nvSpPr>
        <p:spPr>
          <a:xfrm>
            <a:off x="796637" y="4348932"/>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0" name="文本框 19"/>
          <p:cNvSpPr txBox="1"/>
          <p:nvPr/>
        </p:nvSpPr>
        <p:spPr>
          <a:xfrm>
            <a:off x="796637" y="513998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1" name="矩形 2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表格 78"/>
          <p:cNvGraphicFramePr>
            <a:graphicFrameLocks noGrp="1"/>
          </p:cNvGraphicFramePr>
          <p:nvPr/>
        </p:nvGraphicFramePr>
        <p:xfrm>
          <a:off x="4575082"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组合 49"/>
          <p:cNvGrpSpPr/>
          <p:nvPr/>
        </p:nvGrpSpPr>
        <p:grpSpPr bwMode="auto">
          <a:xfrm>
            <a:off x="341313" y="1587500"/>
            <a:ext cx="4067175" cy="2628900"/>
            <a:chOff x="3170337" y="230512"/>
            <a:chExt cx="4068415" cy="2629257"/>
          </a:xfrm>
        </p:grpSpPr>
        <p:grpSp>
          <p:nvGrpSpPr>
            <p:cNvPr id="11" name="组合 50"/>
            <p:cNvGrpSpPr/>
            <p:nvPr/>
          </p:nvGrpSpPr>
          <p:grpSpPr bwMode="auto">
            <a:xfrm>
              <a:off x="3170337" y="230512"/>
              <a:ext cx="4068415" cy="2595116"/>
              <a:chOff x="237355" y="2159339"/>
              <a:chExt cx="4068415" cy="2595116"/>
            </a:xfrm>
          </p:grpSpPr>
          <p:grpSp>
            <p:nvGrpSpPr>
              <p:cNvPr id="25" name="组合 64"/>
              <p:cNvGrpSpPr/>
              <p:nvPr/>
            </p:nvGrpSpPr>
            <p:grpSpPr bwMode="auto">
              <a:xfrm>
                <a:off x="237355" y="2264209"/>
                <a:ext cx="4028189" cy="2490246"/>
                <a:chOff x="237355" y="2264209"/>
                <a:chExt cx="4028189" cy="2490246"/>
              </a:xfrm>
            </p:grpSpPr>
            <p:sp>
              <p:nvSpPr>
                <p:cNvPr id="55" name="椭圆 54"/>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6" name="直接箭头连接符 25"/>
              <p:cNvCxnSpPr>
                <a:stCxn id="62" idx="7"/>
                <a:endCxn id="55" idx="3"/>
              </p:cNvCxnSpPr>
              <p:nvPr/>
            </p:nvCxnSpPr>
            <p:spPr>
              <a:xfrm flipV="1">
                <a:off x="572419" y="2595961"/>
                <a:ext cx="686009" cy="70494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5" idx="6"/>
                <a:endCxn id="56" idx="2"/>
              </p:cNvCxnSpPr>
              <p:nvPr/>
            </p:nvCxnSpPr>
            <p:spPr>
              <a:xfrm flipV="1">
                <a:off x="1595081" y="2457829"/>
                <a:ext cx="1411718" cy="158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7" idx="6"/>
                <a:endCxn id="58" idx="2"/>
              </p:cNvCxnSpPr>
              <p:nvPr/>
            </p:nvCxnSpPr>
            <p:spPr>
              <a:xfrm flipV="1">
                <a:off x="1920618" y="3240574"/>
                <a:ext cx="4605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7"/>
                <a:endCxn id="56" idx="3"/>
              </p:cNvCxnSpPr>
              <p:nvPr/>
            </p:nvCxnSpPr>
            <p:spPr>
              <a:xfrm flipV="1">
                <a:off x="2716198" y="2595961"/>
                <a:ext cx="347769" cy="50648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8" idx="5"/>
                <a:endCxn id="60" idx="1"/>
              </p:cNvCxnSpPr>
              <p:nvPr/>
            </p:nvCxnSpPr>
            <p:spPr>
              <a:xfrm>
                <a:off x="2716198" y="3377117"/>
                <a:ext cx="454163" cy="230218"/>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6" idx="5"/>
                <a:endCxn id="59" idx="0"/>
              </p:cNvCxnSpPr>
              <p:nvPr/>
            </p:nvCxnSpPr>
            <p:spPr>
              <a:xfrm>
                <a:off x="3341863" y="2595961"/>
                <a:ext cx="727297" cy="111140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0" idx="6"/>
                <a:endCxn id="59" idx="2"/>
              </p:cNvCxnSpPr>
              <p:nvPr/>
            </p:nvCxnSpPr>
            <p:spPr>
              <a:xfrm>
                <a:off x="3505426" y="3745467"/>
                <a:ext cx="366824" cy="155596"/>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4" idx="6"/>
                <a:endCxn id="59" idx="3"/>
              </p:cNvCxnSpPr>
              <p:nvPr/>
            </p:nvCxnSpPr>
            <p:spPr>
              <a:xfrm flipV="1">
                <a:off x="3086198" y="4037607"/>
                <a:ext cx="843219" cy="52235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0" idx="4"/>
                <a:endCxn id="64" idx="0"/>
              </p:cNvCxnSpPr>
              <p:nvPr/>
            </p:nvCxnSpPr>
            <p:spPr>
              <a:xfrm flipH="1">
                <a:off x="2889288" y="3939168"/>
                <a:ext cx="419228" cy="42709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6"/>
                <a:endCxn id="60" idx="2"/>
              </p:cNvCxnSpPr>
              <p:nvPr/>
            </p:nvCxnSpPr>
            <p:spPr>
              <a:xfrm flipV="1">
                <a:off x="2181047" y="3745467"/>
                <a:ext cx="932146" cy="242920"/>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3" idx="6"/>
                <a:endCxn id="64" idx="2"/>
              </p:cNvCxnSpPr>
              <p:nvPr/>
            </p:nvCxnSpPr>
            <p:spPr>
              <a:xfrm>
                <a:off x="1588729" y="4556789"/>
                <a:ext cx="1105237" cy="317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3" idx="7"/>
                <a:endCxn id="61" idx="3"/>
              </p:cNvCxnSpPr>
              <p:nvPr/>
            </p:nvCxnSpPr>
            <p:spPr>
              <a:xfrm flipV="1">
                <a:off x="1531561" y="4124931"/>
                <a:ext cx="314421" cy="29531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7" idx="5"/>
                <a:endCxn id="61" idx="0"/>
              </p:cNvCxnSpPr>
              <p:nvPr/>
            </p:nvCxnSpPr>
            <p:spPr>
              <a:xfrm>
                <a:off x="1863451" y="3377117"/>
                <a:ext cx="120687" cy="417569"/>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5" idx="5"/>
                <a:endCxn id="57" idx="0"/>
              </p:cNvCxnSpPr>
              <p:nvPr/>
            </p:nvCxnSpPr>
            <p:spPr>
              <a:xfrm>
                <a:off x="1536326" y="2595961"/>
                <a:ext cx="187382" cy="449323"/>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2" idx="6"/>
                <a:endCxn id="57" idx="2"/>
              </p:cNvCxnSpPr>
              <p:nvPr/>
            </p:nvCxnSpPr>
            <p:spPr>
              <a:xfrm flipV="1">
                <a:off x="631175" y="3240574"/>
                <a:ext cx="897210" cy="196877"/>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2" idx="5"/>
                <a:endCxn id="63" idx="1"/>
              </p:cNvCxnSpPr>
              <p:nvPr/>
            </p:nvCxnSpPr>
            <p:spPr>
              <a:xfrm>
                <a:off x="572419" y="3575581"/>
                <a:ext cx="681246" cy="84466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81"/>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3" name="文本框 82"/>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4" name="文本框 83"/>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5" name="文本框 84"/>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6" name="文本框 85"/>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7" name="文本框 86"/>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8" name="文本框 87"/>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9" name="文本框 88"/>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0" name="文本框 89"/>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1" name="文本框 90"/>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2" name="文本框 91"/>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3" name="文本框 92"/>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4" name="文本框 93"/>
              <p:cNvSpPr txBox="1">
                <a:spLocks noChangeArrowheads="1"/>
              </p:cNvSpPr>
              <p:nvPr/>
            </p:nvSpPr>
            <p:spPr bwMode="auto">
              <a:xfrm>
                <a:off x="1410051" y="4075044"/>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2" name="文本框 51"/>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3" name="文本框 52"/>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4" name="文本框 53"/>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5" name="文本框 54"/>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6" name="文本框 55"/>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7" name="文本框 56"/>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8" name="文本框 57"/>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58"/>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0" name="文本框 59"/>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1" name="文本框 60"/>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2" name="文本框 61"/>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3" name="文本框 62"/>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4" name="文本框 63"/>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5" name="表格 64"/>
          <p:cNvGraphicFramePr>
            <a:graphicFrameLocks noGrp="1"/>
          </p:cNvGraphicFramePr>
          <p:nvPr/>
        </p:nvGraphicFramePr>
        <p:xfrm>
          <a:off x="460535" y="5185607"/>
          <a:ext cx="7857887" cy="1046879"/>
        </p:xfrm>
        <a:graphic>
          <a:graphicData uri="http://schemas.openxmlformats.org/drawingml/2006/table">
            <a:tbl>
              <a:tblPr firstCol="1" bandRow="1">
                <a:tableStyleId>{7DF18680-E054-41AD-8BC1-D1AEF772440D}</a:tableStyleId>
              </a:tblPr>
              <a:tblGrid>
                <a:gridCol w="1082789">
                  <a:extLst>
                    <a:ext uri="{9D8B030D-6E8A-4147-A177-3AD203B41FA5}">
                      <a16:colId xmlns:a16="http://schemas.microsoft.com/office/drawing/2014/main" val="20000"/>
                    </a:ext>
                  </a:extLst>
                </a:gridCol>
                <a:gridCol w="487287">
                  <a:extLst>
                    <a:ext uri="{9D8B030D-6E8A-4147-A177-3AD203B41FA5}">
                      <a16:colId xmlns:a16="http://schemas.microsoft.com/office/drawing/2014/main" val="20001"/>
                    </a:ext>
                  </a:extLst>
                </a:gridCol>
                <a:gridCol w="243282">
                  <a:extLst>
                    <a:ext uri="{9D8B030D-6E8A-4147-A177-3AD203B41FA5}">
                      <a16:colId xmlns:a16="http://schemas.microsoft.com/office/drawing/2014/main" val="20002"/>
                    </a:ext>
                  </a:extLst>
                </a:gridCol>
                <a:gridCol w="604451">
                  <a:extLst>
                    <a:ext uri="{9D8B030D-6E8A-4147-A177-3AD203B41FA5}">
                      <a16:colId xmlns:a16="http://schemas.microsoft.com/office/drawing/2014/main" val="20003"/>
                    </a:ext>
                  </a:extLst>
                </a:gridCol>
                <a:gridCol w="604454">
                  <a:extLst>
                    <a:ext uri="{9D8B030D-6E8A-4147-A177-3AD203B41FA5}">
                      <a16:colId xmlns:a16="http://schemas.microsoft.com/office/drawing/2014/main" val="20004"/>
                    </a:ext>
                  </a:extLst>
                </a:gridCol>
                <a:gridCol w="604454">
                  <a:extLst>
                    <a:ext uri="{9D8B030D-6E8A-4147-A177-3AD203B41FA5}">
                      <a16:colId xmlns:a16="http://schemas.microsoft.com/office/drawing/2014/main" val="20005"/>
                    </a:ext>
                  </a:extLst>
                </a:gridCol>
                <a:gridCol w="604452">
                  <a:extLst>
                    <a:ext uri="{9D8B030D-6E8A-4147-A177-3AD203B41FA5}">
                      <a16:colId xmlns:a16="http://schemas.microsoft.com/office/drawing/2014/main" val="20006"/>
                    </a:ext>
                  </a:extLst>
                </a:gridCol>
                <a:gridCol w="604454">
                  <a:extLst>
                    <a:ext uri="{9D8B030D-6E8A-4147-A177-3AD203B41FA5}">
                      <a16:colId xmlns:a16="http://schemas.microsoft.com/office/drawing/2014/main" val="20007"/>
                    </a:ext>
                  </a:extLst>
                </a:gridCol>
                <a:gridCol w="604454">
                  <a:extLst>
                    <a:ext uri="{9D8B030D-6E8A-4147-A177-3AD203B41FA5}">
                      <a16:colId xmlns:a16="http://schemas.microsoft.com/office/drawing/2014/main" val="20008"/>
                    </a:ext>
                  </a:extLst>
                </a:gridCol>
                <a:gridCol w="604451">
                  <a:extLst>
                    <a:ext uri="{9D8B030D-6E8A-4147-A177-3AD203B41FA5}">
                      <a16:colId xmlns:a16="http://schemas.microsoft.com/office/drawing/2014/main" val="20009"/>
                    </a:ext>
                  </a:extLst>
                </a:gridCol>
                <a:gridCol w="604454">
                  <a:extLst>
                    <a:ext uri="{9D8B030D-6E8A-4147-A177-3AD203B41FA5}">
                      <a16:colId xmlns:a16="http://schemas.microsoft.com/office/drawing/2014/main" val="20010"/>
                    </a:ext>
                  </a:extLst>
                </a:gridCol>
                <a:gridCol w="604451">
                  <a:extLst>
                    <a:ext uri="{9D8B030D-6E8A-4147-A177-3AD203B41FA5}">
                      <a16:colId xmlns:a16="http://schemas.microsoft.com/office/drawing/2014/main" val="20011"/>
                    </a:ext>
                  </a:extLst>
                </a:gridCol>
                <a:gridCol w="604454">
                  <a:extLst>
                    <a:ext uri="{9D8B030D-6E8A-4147-A177-3AD203B41FA5}">
                      <a16:colId xmlns:a16="http://schemas.microsoft.com/office/drawing/2014/main" val="20012"/>
                    </a:ext>
                  </a:extLst>
                </a:gridCol>
              </a:tblGrid>
              <a:tr h="380207">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rPr>
                        <a:t>路段序列</a:t>
                      </a:r>
                      <a:endParaRPr lang="zh-CN" altLang="en-US" sz="14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标签序列</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6" name="Freeform 12"/>
          <p:cNvSpPr/>
          <p:nvPr/>
        </p:nvSpPr>
        <p:spPr bwMode="auto">
          <a:xfrm rot="19136620">
            <a:off x="4556125" y="2505075"/>
            <a:ext cx="2957513" cy="1870075"/>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68" name="AutoShape 31"/>
          <p:cNvSpPr>
            <a:spLocks noChangeArrowheads="1"/>
          </p:cNvSpPr>
          <p:nvPr/>
        </p:nvSpPr>
        <p:spPr bwMode="auto">
          <a:xfrm>
            <a:off x="5419725" y="5036867"/>
            <a:ext cx="2211388" cy="715963"/>
          </a:xfrm>
          <a:prstGeom prst="wedgeRoundRectCallout">
            <a:avLst>
              <a:gd name="adj1" fmla="val -44764"/>
              <a:gd name="adj2" fmla="val 9045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路径编码保留了轨迹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路径信息</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AutoShape 31"/>
          <p:cNvSpPr>
            <a:spLocks noChangeArrowheads="1"/>
          </p:cNvSpPr>
          <p:nvPr/>
        </p:nvSpPr>
        <p:spPr bwMode="auto">
          <a:xfrm>
            <a:off x="7631113" y="5532438"/>
            <a:ext cx="1233487" cy="436562"/>
          </a:xfrm>
          <a:prstGeom prst="wedgeRoundRectCallout">
            <a:avLst>
              <a:gd name="adj1" fmla="val -43884"/>
              <a:gd name="adj2" fmla="val 9163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7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10/29</a:t>
            </a:r>
            <a:endParaRPr lang="zh-CN" altLang="en-US">
              <a:solidFill>
                <a:schemeClr val="bg1"/>
              </a:solidFill>
            </a:endParaRPr>
          </a:p>
        </p:txBody>
      </p:sp>
      <p:sp>
        <p:nvSpPr>
          <p:cNvPr id="72" name="文本框 107"/>
          <p:cNvSpPr txBox="1">
            <a:spLocks noChangeArrowheads="1"/>
          </p:cNvSpPr>
          <p:nvPr/>
        </p:nvSpPr>
        <p:spPr bwMode="auto">
          <a:xfrm>
            <a:off x="6124786" y="4766092"/>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SPTable</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AutoShape 31"/>
          <p:cNvSpPr>
            <a:spLocks noChangeArrowheads="1"/>
          </p:cNvSpPr>
          <p:nvPr/>
        </p:nvSpPr>
        <p:spPr bwMode="auto">
          <a:xfrm>
            <a:off x="5978006" y="3700681"/>
            <a:ext cx="3044825" cy="1025525"/>
          </a:xfrm>
          <a:prstGeom prst="wedgeRoundRectCallout">
            <a:avLst>
              <a:gd name="adj1" fmla="val -44120"/>
              <a:gd name="adj2" fmla="val 8955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仅保留轨迹的路径信息，无法</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恢复成原始的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坐标信息，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因此需要考虑对</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位置信息</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文本框 106"/>
          <p:cNvSpPr txBox="1">
            <a:spLocks noChangeArrowheads="1"/>
          </p:cNvSpPr>
          <p:nvPr/>
        </p:nvSpPr>
        <p:spPr bwMode="auto">
          <a:xfrm>
            <a:off x="1487488" y="43243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5" name="组合 74"/>
          <p:cNvGrpSpPr/>
          <p:nvPr/>
        </p:nvGrpSpPr>
        <p:grpSpPr bwMode="auto">
          <a:xfrm>
            <a:off x="2797175" y="5475288"/>
            <a:ext cx="1179513" cy="260350"/>
            <a:chOff x="2796949" y="5474848"/>
            <a:chExt cx="1179006" cy="260355"/>
          </a:xfrm>
        </p:grpSpPr>
        <p:cxnSp>
          <p:nvCxnSpPr>
            <p:cNvPr id="76" name="直接箭头连接符 75"/>
            <p:cNvCxnSpPr/>
            <p:nvPr/>
          </p:nvCxnSpPr>
          <p:spPr>
            <a:xfrm>
              <a:off x="279694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338565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3975955"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AutoShape 31"/>
          <p:cNvSpPr>
            <a:spLocks noChangeArrowheads="1"/>
          </p:cNvSpPr>
          <p:nvPr/>
        </p:nvSpPr>
        <p:spPr bwMode="auto">
          <a:xfrm>
            <a:off x="2672781" y="4285562"/>
            <a:ext cx="3046412" cy="731837"/>
          </a:xfrm>
          <a:prstGeom prst="wedgeRoundRectCallout">
            <a:avLst>
              <a:gd name="adj1" fmla="val 39264"/>
              <a:gd name="adj2" fmla="val 877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当路段序列不连续时，需要通过最短路径表构造最短路径</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9" name="直接连接符 8"/>
          <p:cNvCxnSpPr/>
          <p:nvPr/>
        </p:nvCxnSpPr>
        <p:spPr>
          <a:xfrm flipH="1">
            <a:off x="3122613" y="1404938"/>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7340507" y="4671632"/>
          <a:ext cx="1388040" cy="1524000"/>
        </p:xfrm>
        <a:graphic>
          <a:graphicData uri="http://schemas.openxmlformats.org/drawingml/2006/table">
            <a:tbl>
              <a:tblPr firstRow="1" bandRow="1">
                <a:tableStyleId>{7DF18680-E054-41AD-8BC1-D1AEF772440D}</a:tableStyleId>
              </a:tblPr>
              <a:tblGrid>
                <a:gridCol w="689301">
                  <a:extLst>
                    <a:ext uri="{9D8B030D-6E8A-4147-A177-3AD203B41FA5}">
                      <a16:colId xmlns:a16="http://schemas.microsoft.com/office/drawing/2014/main" val="20000"/>
                    </a:ext>
                  </a:extLst>
                </a:gridCol>
                <a:gridCol w="698739">
                  <a:extLst>
                    <a:ext uri="{9D8B030D-6E8A-4147-A177-3AD203B41FA5}">
                      <a16:colId xmlns:a16="http://schemas.microsoft.com/office/drawing/2014/main" val="20001"/>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频率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6278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grpSp>
        <p:nvGrpSpPr>
          <p:cNvPr id="13" name="组合 75"/>
          <p:cNvGrpSpPr/>
          <p:nvPr/>
        </p:nvGrpSpPr>
        <p:grpSpPr bwMode="auto">
          <a:xfrm>
            <a:off x="5073650" y="1647825"/>
            <a:ext cx="3427413" cy="2046288"/>
            <a:chOff x="5073927" y="1895746"/>
            <a:chExt cx="3427311" cy="2045614"/>
          </a:xfrm>
        </p:grpSpPr>
        <p:sp>
          <p:nvSpPr>
            <p:cNvPr id="14" name="流程图: 联系 13"/>
            <p:cNvSpPr/>
            <p:nvPr/>
          </p:nvSpPr>
          <p:spPr>
            <a:xfrm>
              <a:off x="6777264" y="1895746"/>
              <a:ext cx="215894" cy="217416"/>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5" name="流程图: 联系 14"/>
            <p:cNvSpPr/>
            <p:nvPr/>
          </p:nvSpPr>
          <p:spPr>
            <a:xfrm>
              <a:off x="5799393" y="2427384"/>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6" name="流程图: 联系 15"/>
            <p:cNvSpPr/>
            <p:nvPr/>
          </p:nvSpPr>
          <p:spPr>
            <a:xfrm>
              <a:off x="5073927" y="3016152"/>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7" name="矩形 16"/>
            <p:cNvSpPr/>
            <p:nvPr/>
          </p:nvSpPr>
          <p:spPr>
            <a:xfrm>
              <a:off x="7651950" y="2444840"/>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1</a:t>
              </a:r>
              <a:endParaRPr lang="zh-CN" altLang="en-US" sz="1600" dirty="0">
                <a:solidFill>
                  <a:schemeClr val="tx1"/>
                </a:solidFill>
              </a:endParaRPr>
            </a:p>
          </p:txBody>
        </p:sp>
        <p:sp>
          <p:nvSpPr>
            <p:cNvPr id="18" name="流程图: 联系 17"/>
            <p:cNvSpPr/>
            <p:nvPr/>
          </p:nvSpPr>
          <p:spPr>
            <a:xfrm>
              <a:off x="7201114" y="3014565"/>
              <a:ext cx="215894" cy="217415"/>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9" name="矩形 18"/>
            <p:cNvSpPr/>
            <p:nvPr/>
          </p:nvSpPr>
          <p:spPr>
            <a:xfrm>
              <a:off x="6204193" y="3016152"/>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00</a:t>
              </a:r>
              <a:endParaRPr lang="zh-CN" altLang="en-US" sz="1600" dirty="0">
                <a:solidFill>
                  <a:schemeClr val="tx1"/>
                </a:solidFill>
              </a:endParaRPr>
            </a:p>
          </p:txBody>
        </p:sp>
        <p:sp>
          <p:nvSpPr>
            <p:cNvPr id="20" name="矩形 19"/>
            <p:cNvSpPr/>
            <p:nvPr/>
          </p:nvSpPr>
          <p:spPr>
            <a:xfrm>
              <a:off x="572319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010</a:t>
              </a:r>
              <a:endParaRPr lang="zh-CN" altLang="en-US" sz="1600" dirty="0">
                <a:solidFill>
                  <a:schemeClr val="tx1"/>
                </a:solidFill>
              </a:endParaRPr>
            </a:p>
          </p:txBody>
        </p:sp>
        <p:sp>
          <p:nvSpPr>
            <p:cNvPr id="21" name="矩形 20"/>
            <p:cNvSpPr/>
            <p:nvPr/>
          </p:nvSpPr>
          <p:spPr>
            <a:xfrm>
              <a:off x="773608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011</a:t>
              </a:r>
              <a:endParaRPr lang="zh-CN" altLang="en-US" sz="1600" dirty="0">
                <a:solidFill>
                  <a:schemeClr val="tx1"/>
                </a:solidFill>
              </a:endParaRPr>
            </a:p>
          </p:txBody>
        </p:sp>
        <p:cxnSp>
          <p:nvCxnSpPr>
            <p:cNvPr id="22" name="直接连接符 21"/>
            <p:cNvCxnSpPr>
              <a:stCxn id="15" idx="7"/>
              <a:endCxn id="14" idx="3"/>
            </p:cNvCxnSpPr>
            <p:nvPr/>
          </p:nvCxnSpPr>
          <p:spPr>
            <a:xfrm flipV="1">
              <a:off x="5983538" y="2081423"/>
              <a:ext cx="825475" cy="37770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7" idx="0"/>
            </p:cNvCxnSpPr>
            <p:nvPr/>
          </p:nvCxnSpPr>
          <p:spPr>
            <a:xfrm>
              <a:off x="6961409" y="2081423"/>
              <a:ext cx="1073118" cy="36341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7"/>
              <a:endCxn id="15" idx="3"/>
            </p:cNvCxnSpPr>
            <p:nvPr/>
          </p:nvCxnSpPr>
          <p:spPr>
            <a:xfrm flipV="1">
              <a:off x="5258072" y="2611473"/>
              <a:ext cx="573071" cy="43641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15" idx="5"/>
            </p:cNvCxnSpPr>
            <p:nvPr/>
          </p:nvCxnSpPr>
          <p:spPr>
            <a:xfrm flipH="1" flipV="1">
              <a:off x="5983538" y="2611473"/>
              <a:ext cx="603232" cy="404679"/>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5"/>
              <a:endCxn id="20" idx="0"/>
            </p:cNvCxnSpPr>
            <p:nvPr/>
          </p:nvCxnSpPr>
          <p:spPr>
            <a:xfrm>
              <a:off x="5258072" y="3200241"/>
              <a:ext cx="847700"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7" idx="2"/>
              <a:endCxn id="18" idx="0"/>
            </p:cNvCxnSpPr>
            <p:nvPr/>
          </p:nvCxnSpPr>
          <p:spPr>
            <a:xfrm flipH="1">
              <a:off x="7309060" y="2660669"/>
              <a:ext cx="725466" cy="353896"/>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0"/>
              <a:endCxn id="18" idx="5"/>
            </p:cNvCxnSpPr>
            <p:nvPr/>
          </p:nvCxnSpPr>
          <p:spPr>
            <a:xfrm flipH="1" flipV="1">
              <a:off x="7385258" y="3200241"/>
              <a:ext cx="733403"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215306" y="1981443"/>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0" name="文本框 29"/>
            <p:cNvSpPr txBox="1"/>
            <p:nvPr/>
          </p:nvSpPr>
          <p:spPr>
            <a:xfrm>
              <a:off x="7409071" y="1962399"/>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1" name="文本框 30"/>
            <p:cNvSpPr txBox="1"/>
            <p:nvPr/>
          </p:nvSpPr>
          <p:spPr>
            <a:xfrm>
              <a:off x="5299345" y="2571798"/>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2" name="文本框 31"/>
            <p:cNvSpPr txBox="1"/>
            <p:nvPr/>
          </p:nvSpPr>
          <p:spPr>
            <a:xfrm>
              <a:off x="7382083" y="2611473"/>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3" name="文本框 32"/>
            <p:cNvSpPr txBox="1"/>
            <p:nvPr/>
          </p:nvSpPr>
          <p:spPr>
            <a:xfrm>
              <a:off x="6254992" y="2554342"/>
              <a:ext cx="288916" cy="33802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4" name="文本框 33"/>
            <p:cNvSpPr txBox="1"/>
            <p:nvPr/>
          </p:nvSpPr>
          <p:spPr>
            <a:xfrm>
              <a:off x="5650173" y="3171676"/>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5" name="文本框 34"/>
            <p:cNvSpPr txBox="1"/>
            <p:nvPr/>
          </p:nvSpPr>
          <p:spPr>
            <a:xfrm>
              <a:off x="7724973" y="3197067"/>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pSp>
        <p:nvGrpSpPr>
          <p:cNvPr id="36" name="组合 106"/>
          <p:cNvGrpSpPr/>
          <p:nvPr/>
        </p:nvGrpSpPr>
        <p:grpSpPr bwMode="auto">
          <a:xfrm>
            <a:off x="1001713" y="1727200"/>
            <a:ext cx="3436937" cy="2322513"/>
            <a:chOff x="1002068" y="1853943"/>
            <a:chExt cx="3436097" cy="2322714"/>
          </a:xfrm>
        </p:grpSpPr>
        <p:grpSp>
          <p:nvGrpSpPr>
            <p:cNvPr id="37" name="组合 105"/>
            <p:cNvGrpSpPr/>
            <p:nvPr/>
          </p:nvGrpSpPr>
          <p:grpSpPr bwMode="auto">
            <a:xfrm>
              <a:off x="1002068" y="1853943"/>
              <a:ext cx="3436097" cy="2322714"/>
              <a:chOff x="2708347" y="183471"/>
              <a:chExt cx="3436097" cy="2322714"/>
            </a:xfrm>
          </p:grpSpPr>
          <p:sp>
            <p:nvSpPr>
              <p:cNvPr id="43" name="流程图: 联系 42"/>
              <p:cNvSpPr/>
              <p:nvPr/>
            </p:nvSpPr>
            <p:spPr>
              <a:xfrm>
                <a:off x="4722392" y="183471"/>
                <a:ext cx="215847" cy="217507"/>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44" name="矩形 43"/>
              <p:cNvSpPr/>
              <p:nvPr/>
            </p:nvSpPr>
            <p:spPr>
              <a:xfrm>
                <a:off x="3473335" y="802650"/>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45" name="矩形 44"/>
              <p:cNvSpPr/>
              <p:nvPr/>
            </p:nvSpPr>
            <p:spPr>
              <a:xfrm>
                <a:off x="5379456" y="8074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46" name="矩形 45"/>
              <p:cNvSpPr/>
              <p:nvPr/>
            </p:nvSpPr>
            <p:spPr>
              <a:xfrm>
                <a:off x="2708347" y="15393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47" name="矩形 46"/>
              <p:cNvSpPr/>
              <p:nvPr/>
            </p:nvSpPr>
            <p:spPr>
              <a:xfrm>
                <a:off x="4238323" y="1521850"/>
                <a:ext cx="766575"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48" name="矩形 47"/>
              <p:cNvSpPr/>
              <p:nvPr/>
            </p:nvSpPr>
            <p:spPr>
              <a:xfrm>
                <a:off x="3471747" y="2290266"/>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0.1875</a:t>
                </a:r>
                <a:endParaRPr lang="zh-CN" altLang="en-US" sz="1600" dirty="0">
                  <a:solidFill>
                    <a:schemeClr val="tx1"/>
                  </a:solidFill>
                </a:endParaRPr>
              </a:p>
            </p:txBody>
          </p:sp>
          <p:cxnSp>
            <p:nvCxnSpPr>
              <p:cNvPr id="49" name="直接连接符 48"/>
              <p:cNvCxnSpPr>
                <a:stCxn id="44" idx="0"/>
                <a:endCxn id="43" idx="3"/>
              </p:cNvCxnSpPr>
              <p:nvPr/>
            </p:nvCxnSpPr>
            <p:spPr>
              <a:xfrm flipV="1">
                <a:off x="3855828" y="369225"/>
                <a:ext cx="898305" cy="433425"/>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5" idx="0"/>
                <a:endCxn id="43" idx="5"/>
              </p:cNvCxnSpPr>
              <p:nvPr/>
            </p:nvCxnSpPr>
            <p:spPr>
              <a:xfrm flipH="1" flipV="1">
                <a:off x="4906497" y="369225"/>
                <a:ext cx="855454" cy="4381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p:cNvCxnSpPr>
              <p:nvPr/>
            </p:nvCxnSpPr>
            <p:spPr>
              <a:xfrm flipH="1" flipV="1">
                <a:off x="4016127" y="1026507"/>
                <a:ext cx="604689" cy="49534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0"/>
              </p:cNvCxnSpPr>
              <p:nvPr/>
            </p:nvCxnSpPr>
            <p:spPr>
              <a:xfrm flipV="1">
                <a:off x="3090840" y="1031269"/>
                <a:ext cx="606277" cy="508044"/>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8" idx="0"/>
              </p:cNvCxnSpPr>
              <p:nvPr/>
            </p:nvCxnSpPr>
            <p:spPr>
              <a:xfrm>
                <a:off x="3238442" y="1752057"/>
                <a:ext cx="615799" cy="53821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303500" y="1979367"/>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9" name="文本框 38"/>
            <p:cNvSpPr txBox="1"/>
            <p:nvPr/>
          </p:nvSpPr>
          <p:spPr>
            <a:xfrm>
              <a:off x="3638261" y="2004769"/>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0" name="文本框 39"/>
            <p:cNvSpPr txBox="1"/>
            <p:nvPr/>
          </p:nvSpPr>
          <p:spPr>
            <a:xfrm>
              <a:off x="1405194" y="2739845"/>
              <a:ext cx="288854"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41" name="文本框 40"/>
            <p:cNvSpPr txBox="1"/>
            <p:nvPr/>
          </p:nvSpPr>
          <p:spPr>
            <a:xfrm>
              <a:off x="2614574" y="2692216"/>
              <a:ext cx="290441"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2" name="文本框 41"/>
            <p:cNvSpPr txBox="1"/>
            <p:nvPr/>
          </p:nvSpPr>
          <p:spPr>
            <a:xfrm>
              <a:off x="1849586" y="3436818"/>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aphicFrame>
        <p:nvGraphicFramePr>
          <p:cNvPr id="54" name="表格 53"/>
          <p:cNvGraphicFramePr>
            <a:graphicFrameLocks noGrp="1"/>
          </p:cNvGraphicFramePr>
          <p:nvPr/>
        </p:nvGraphicFramePr>
        <p:xfrm>
          <a:off x="350838" y="5083115"/>
          <a:ext cx="6691311" cy="1085472"/>
        </p:xfrm>
        <a:graphic>
          <a:graphicData uri="http://schemas.openxmlformats.org/drawingml/2006/table">
            <a:tbl>
              <a:tblPr firstCol="1" bandRow="1">
                <a:tableStyleId>{7DF18680-E054-41AD-8BC1-D1AEF772440D}</a:tableStyleId>
              </a:tblPr>
              <a:tblGrid>
                <a:gridCol w="1120479">
                  <a:extLst>
                    <a:ext uri="{9D8B030D-6E8A-4147-A177-3AD203B41FA5}">
                      <a16:colId xmlns:a16="http://schemas.microsoft.com/office/drawing/2014/main" val="20000"/>
                    </a:ext>
                  </a:extLst>
                </a:gridCol>
                <a:gridCol w="606007">
                  <a:extLst>
                    <a:ext uri="{9D8B030D-6E8A-4147-A177-3AD203B41FA5}">
                      <a16:colId xmlns:a16="http://schemas.microsoft.com/office/drawing/2014/main" val="20001"/>
                    </a:ext>
                  </a:extLst>
                </a:gridCol>
                <a:gridCol w="596536">
                  <a:extLst>
                    <a:ext uri="{9D8B030D-6E8A-4147-A177-3AD203B41FA5}">
                      <a16:colId xmlns:a16="http://schemas.microsoft.com/office/drawing/2014/main" val="20002"/>
                    </a:ext>
                  </a:extLst>
                </a:gridCol>
                <a:gridCol w="634412">
                  <a:extLst>
                    <a:ext uri="{9D8B030D-6E8A-4147-A177-3AD203B41FA5}">
                      <a16:colId xmlns:a16="http://schemas.microsoft.com/office/drawing/2014/main" val="20003"/>
                    </a:ext>
                  </a:extLst>
                </a:gridCol>
                <a:gridCol w="624943">
                  <a:extLst>
                    <a:ext uri="{9D8B030D-6E8A-4147-A177-3AD203B41FA5}">
                      <a16:colId xmlns:a16="http://schemas.microsoft.com/office/drawing/2014/main" val="20004"/>
                    </a:ext>
                  </a:extLst>
                </a:gridCol>
                <a:gridCol w="621463">
                  <a:extLst>
                    <a:ext uri="{9D8B030D-6E8A-4147-A177-3AD203B41FA5}">
                      <a16:colId xmlns:a16="http://schemas.microsoft.com/office/drawing/2014/main" val="20005"/>
                    </a:ext>
                  </a:extLst>
                </a:gridCol>
                <a:gridCol w="603769">
                  <a:extLst>
                    <a:ext uri="{9D8B030D-6E8A-4147-A177-3AD203B41FA5}">
                      <a16:colId xmlns:a16="http://schemas.microsoft.com/office/drawing/2014/main" val="20006"/>
                    </a:ext>
                  </a:extLst>
                </a:gridCol>
                <a:gridCol w="612395">
                  <a:extLst>
                    <a:ext uri="{9D8B030D-6E8A-4147-A177-3AD203B41FA5}">
                      <a16:colId xmlns:a16="http://schemas.microsoft.com/office/drawing/2014/main" val="20007"/>
                    </a:ext>
                  </a:extLst>
                </a:gridCol>
                <a:gridCol w="630583">
                  <a:extLst>
                    <a:ext uri="{9D8B030D-6E8A-4147-A177-3AD203B41FA5}">
                      <a16:colId xmlns:a16="http://schemas.microsoft.com/office/drawing/2014/main" val="20008"/>
                    </a:ext>
                  </a:extLst>
                </a:gridCol>
                <a:gridCol w="640724">
                  <a:extLst>
                    <a:ext uri="{9D8B030D-6E8A-4147-A177-3AD203B41FA5}">
                      <a16:colId xmlns:a16="http://schemas.microsoft.com/office/drawing/2014/main" val="20009"/>
                    </a:ext>
                  </a:extLst>
                </a:gridCol>
              </a:tblGrid>
              <a:tr h="38438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相对距离</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0"/>
                  </a:ext>
                </a:extLst>
              </a:tr>
              <a:tr h="362385">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初始编码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1"/>
                  </a:ext>
                </a:extLst>
              </a:tr>
              <a:tr h="338700">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2"/>
                  </a:ext>
                </a:extLst>
              </a:tr>
            </a:tbl>
          </a:graphicData>
        </a:graphic>
      </p:graphicFrame>
      <p:sp>
        <p:nvSpPr>
          <p:cNvPr id="55" name="AutoShape 31"/>
          <p:cNvSpPr>
            <a:spLocks noChangeArrowheads="1"/>
          </p:cNvSpPr>
          <p:nvPr/>
        </p:nvSpPr>
        <p:spPr bwMode="auto">
          <a:xfrm>
            <a:off x="633413" y="4160627"/>
            <a:ext cx="2263775" cy="730250"/>
          </a:xfrm>
          <a:prstGeom prst="wedgeRoundRectCallout">
            <a:avLst>
              <a:gd name="adj1" fmla="val 41134"/>
              <a:gd name="adj2" fmla="val 8932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直接存储位置或相对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距离占用空间太大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AutoShape 31"/>
          <p:cNvSpPr>
            <a:spLocks noChangeArrowheads="1"/>
          </p:cNvSpPr>
          <p:nvPr/>
        </p:nvSpPr>
        <p:spPr bwMode="auto">
          <a:xfrm>
            <a:off x="3602459" y="4969953"/>
            <a:ext cx="2274887" cy="714375"/>
          </a:xfrm>
          <a:prstGeom prst="wedgeRoundRectCallout">
            <a:avLst>
              <a:gd name="adj1" fmla="val -40884"/>
              <a:gd name="adj2" fmla="val 87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位置编码保留了轨迹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位置信息</a:t>
            </a:r>
            <a:endParaRPr lang="zh-TW"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5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11/29</a:t>
            </a:r>
            <a:endParaRPr lang="zh-CN" altLang="en-US">
              <a:solidFill>
                <a:schemeClr val="bg1"/>
              </a:solidFill>
            </a:endParaRPr>
          </a:p>
        </p:txBody>
      </p:sp>
      <p:sp>
        <p:nvSpPr>
          <p:cNvPr id="59" name="文本框 54"/>
          <p:cNvSpPr txBox="1">
            <a:spLocks noChangeArrowheads="1"/>
          </p:cNvSpPr>
          <p:nvPr/>
        </p:nvSpPr>
        <p:spPr bwMode="auto">
          <a:xfrm>
            <a:off x="5983288" y="3849688"/>
            <a:ext cx="2154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AutoShape 31"/>
          <p:cNvSpPr>
            <a:spLocks noChangeArrowheads="1"/>
          </p:cNvSpPr>
          <p:nvPr/>
        </p:nvSpPr>
        <p:spPr bwMode="auto">
          <a:xfrm>
            <a:off x="2684253" y="3687762"/>
            <a:ext cx="3114885" cy="788477"/>
          </a:xfrm>
          <a:prstGeom prst="wedgeRoundRectCallout">
            <a:avLst>
              <a:gd name="adj1" fmla="val -37158"/>
              <a:gd name="adj2" fmla="val -8668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二分法，直到以下条件满足：</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|ratio×</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路段长度</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误差阈值</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AutoShape 31"/>
          <p:cNvSpPr>
            <a:spLocks noChangeArrowheads="1"/>
          </p:cNvSpPr>
          <p:nvPr/>
        </p:nvSpPr>
        <p:spPr bwMode="auto">
          <a:xfrm>
            <a:off x="5642097" y="4119456"/>
            <a:ext cx="2681287" cy="1014413"/>
          </a:xfrm>
          <a:prstGeom prst="wedgeRoundRectCallout">
            <a:avLst>
              <a:gd name="adj1" fmla="val -47841"/>
              <a:gd name="adj2" fmla="val 805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编码和</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编码长度不等，</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无法一一对应→考虑使用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另一种编码来用于</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同步</a:t>
            </a:r>
            <a:endPar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2502894" y="1411443"/>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63" name="文本框 62"/>
          <p:cNvSpPr txBox="1"/>
          <p:nvPr/>
        </p:nvSpPr>
        <p:spPr>
          <a:xfrm>
            <a:off x="3199244" y="1411443"/>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2" grpId="0" animBg="1"/>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80"/>
          <p:cNvGrpSpPr/>
          <p:nvPr/>
        </p:nvGrpSpPr>
        <p:grpSpPr bwMode="auto">
          <a:xfrm>
            <a:off x="4965700" y="1755775"/>
            <a:ext cx="3797300" cy="952500"/>
            <a:chOff x="4918049" y="2156222"/>
            <a:chExt cx="3797326" cy="951310"/>
          </a:xfrm>
        </p:grpSpPr>
        <p:cxnSp>
          <p:nvCxnSpPr>
            <p:cNvPr id="10" name="直接箭头连接符 9"/>
            <p:cNvCxnSpPr/>
            <p:nvPr/>
          </p:nvCxnSpPr>
          <p:spPr>
            <a:xfrm flipV="1">
              <a:off x="4918049" y="2156222"/>
              <a:ext cx="858844" cy="76104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32455" y="2172077"/>
              <a:ext cx="528642" cy="57395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413484" y="2727008"/>
              <a:ext cx="70168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153264" y="2746034"/>
              <a:ext cx="698505" cy="36149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899394" y="2657245"/>
              <a:ext cx="815981" cy="45028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5041875" y="266358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6" name="流程图: 联系 15"/>
            <p:cNvSpPr/>
            <p:nvPr/>
          </p:nvSpPr>
          <p:spPr>
            <a:xfrm>
              <a:off x="5227614" y="2505036"/>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7" name="流程图: 联系 16"/>
            <p:cNvSpPr/>
            <p:nvPr/>
          </p:nvSpPr>
          <p:spPr>
            <a:xfrm>
              <a:off x="5473678" y="228623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8" name="流程图: 联系 17"/>
            <p:cNvSpPr/>
            <p:nvPr/>
          </p:nvSpPr>
          <p:spPr>
            <a:xfrm>
              <a:off x="5911831" y="2278307"/>
              <a:ext cx="122239"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9" name="流程图: 联系 18"/>
            <p:cNvSpPr/>
            <p:nvPr/>
          </p:nvSpPr>
          <p:spPr>
            <a:xfrm>
              <a:off x="6127732" y="2501865"/>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0" name="流程图: 联系 19"/>
            <p:cNvSpPr/>
            <p:nvPr/>
          </p:nvSpPr>
          <p:spPr>
            <a:xfrm>
              <a:off x="7242165" y="275554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1" name="流程图: 联系 20"/>
            <p:cNvSpPr/>
            <p:nvPr/>
          </p:nvSpPr>
          <p:spPr>
            <a:xfrm>
              <a:off x="7556492" y="2917270"/>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2" name="流程图: 联系 21"/>
            <p:cNvSpPr/>
            <p:nvPr/>
          </p:nvSpPr>
          <p:spPr>
            <a:xfrm>
              <a:off x="8102596" y="289824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流程图: 联系 22"/>
            <p:cNvSpPr/>
            <p:nvPr/>
          </p:nvSpPr>
          <p:spPr>
            <a:xfrm>
              <a:off x="8407398" y="2727008"/>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cxnSp>
        <p:nvCxnSpPr>
          <p:cNvPr id="24" name="直接连接符 23"/>
          <p:cNvCxnSpPr/>
          <p:nvPr/>
        </p:nvCxnSpPr>
        <p:spPr>
          <a:xfrm>
            <a:off x="58467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42778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7073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041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56188" y="3578225"/>
            <a:ext cx="544512"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29" name="矩形 28"/>
          <p:cNvSpPr/>
          <p:nvPr/>
        </p:nvSpPr>
        <p:spPr>
          <a:xfrm>
            <a:off x="5876925" y="3578225"/>
            <a:ext cx="544513"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6524625"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a:off x="7291388"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2" name="矩形 31"/>
          <p:cNvSpPr/>
          <p:nvPr/>
        </p:nvSpPr>
        <p:spPr>
          <a:xfrm>
            <a:off x="8083550"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3" name="AutoShape 31"/>
          <p:cNvSpPr>
            <a:spLocks noChangeArrowheads="1"/>
          </p:cNvSpPr>
          <p:nvPr/>
        </p:nvSpPr>
        <p:spPr bwMode="auto">
          <a:xfrm>
            <a:off x="4725988" y="2649538"/>
            <a:ext cx="3008312" cy="719137"/>
          </a:xfrm>
          <a:prstGeom prst="wedgeRoundRectCallout">
            <a:avLst>
              <a:gd name="adj1" fmla="val -2176"/>
              <a:gd name="adj2" fmla="val 8016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用于解压缩时将采样点位置与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其所在路段一一对应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9" name="表格 98"/>
          <p:cNvGraphicFramePr>
            <a:graphicFrameLocks noGrp="1"/>
          </p:cNvGraphicFramePr>
          <p:nvPr/>
        </p:nvGraphicFramePr>
        <p:xfrm>
          <a:off x="552450" y="5043427"/>
          <a:ext cx="7232651" cy="1099863"/>
        </p:xfrm>
        <a:graphic>
          <a:graphicData uri="http://schemas.openxmlformats.org/drawingml/2006/table">
            <a:tbl>
              <a:tblPr firstCol="1" bandRow="1">
                <a:tableStyleId>{7DF18680-E054-41AD-8BC1-D1AEF772440D}</a:tableStyleId>
              </a:tblPr>
              <a:tblGrid>
                <a:gridCol w="1120489">
                  <a:extLst>
                    <a:ext uri="{9D8B030D-6E8A-4147-A177-3AD203B41FA5}">
                      <a16:colId xmlns:a16="http://schemas.microsoft.com/office/drawing/2014/main" val="20000"/>
                    </a:ext>
                  </a:extLst>
                </a:gridCol>
                <a:gridCol w="606013">
                  <a:extLst>
                    <a:ext uri="{9D8B030D-6E8A-4147-A177-3AD203B41FA5}">
                      <a16:colId xmlns:a16="http://schemas.microsoft.com/office/drawing/2014/main" val="20001"/>
                    </a:ext>
                  </a:extLst>
                </a:gridCol>
                <a:gridCol w="596542">
                  <a:extLst>
                    <a:ext uri="{9D8B030D-6E8A-4147-A177-3AD203B41FA5}">
                      <a16:colId xmlns:a16="http://schemas.microsoft.com/office/drawing/2014/main" val="20002"/>
                    </a:ext>
                  </a:extLst>
                </a:gridCol>
                <a:gridCol w="634418">
                  <a:extLst>
                    <a:ext uri="{9D8B030D-6E8A-4147-A177-3AD203B41FA5}">
                      <a16:colId xmlns:a16="http://schemas.microsoft.com/office/drawing/2014/main" val="20003"/>
                    </a:ext>
                  </a:extLst>
                </a:gridCol>
                <a:gridCol w="624948">
                  <a:extLst>
                    <a:ext uri="{9D8B030D-6E8A-4147-A177-3AD203B41FA5}">
                      <a16:colId xmlns:a16="http://schemas.microsoft.com/office/drawing/2014/main" val="20004"/>
                    </a:ext>
                  </a:extLst>
                </a:gridCol>
                <a:gridCol w="606013">
                  <a:extLst>
                    <a:ext uri="{9D8B030D-6E8A-4147-A177-3AD203B41FA5}">
                      <a16:colId xmlns:a16="http://schemas.microsoft.com/office/drawing/2014/main" val="20005"/>
                    </a:ext>
                  </a:extLst>
                </a:gridCol>
                <a:gridCol w="611488">
                  <a:extLst>
                    <a:ext uri="{9D8B030D-6E8A-4147-A177-3AD203B41FA5}">
                      <a16:colId xmlns:a16="http://schemas.microsoft.com/office/drawing/2014/main" val="20006"/>
                    </a:ext>
                  </a:extLst>
                </a:gridCol>
                <a:gridCol w="603775">
                  <a:extLst>
                    <a:ext uri="{9D8B030D-6E8A-4147-A177-3AD203B41FA5}">
                      <a16:colId xmlns:a16="http://schemas.microsoft.com/office/drawing/2014/main" val="20007"/>
                    </a:ext>
                  </a:extLst>
                </a:gridCol>
                <a:gridCol w="586525">
                  <a:extLst>
                    <a:ext uri="{9D8B030D-6E8A-4147-A177-3AD203B41FA5}">
                      <a16:colId xmlns:a16="http://schemas.microsoft.com/office/drawing/2014/main" val="20008"/>
                    </a:ext>
                  </a:extLst>
                </a:gridCol>
                <a:gridCol w="595538">
                  <a:extLst>
                    <a:ext uri="{9D8B030D-6E8A-4147-A177-3AD203B41FA5}">
                      <a16:colId xmlns:a16="http://schemas.microsoft.com/office/drawing/2014/main" val="20009"/>
                    </a:ext>
                  </a:extLst>
                </a:gridCol>
                <a:gridCol w="646902">
                  <a:extLst>
                    <a:ext uri="{9D8B030D-6E8A-4147-A177-3AD203B41FA5}">
                      <a16:colId xmlns:a16="http://schemas.microsoft.com/office/drawing/2014/main" val="20010"/>
                    </a:ext>
                  </a:extLst>
                </a:gridCol>
              </a:tblGrid>
              <a:tr h="384252">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0"/>
                  </a:ext>
                </a:extLst>
              </a:tr>
              <a:tr h="362258">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1"/>
                  </a:ext>
                </a:extLst>
              </a:tr>
              <a:tr h="353353">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2"/>
                  </a:ext>
                </a:extLst>
              </a:tr>
            </a:tbl>
          </a:graphicData>
        </a:graphic>
      </p:graphicFrame>
      <p:sp>
        <p:nvSpPr>
          <p:cNvPr id="100" name="AutoShape 31"/>
          <p:cNvSpPr>
            <a:spLocks noChangeArrowheads="1"/>
          </p:cNvSpPr>
          <p:nvPr/>
        </p:nvSpPr>
        <p:spPr bwMode="auto">
          <a:xfrm>
            <a:off x="3995738" y="4775200"/>
            <a:ext cx="2179637" cy="754063"/>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同步编码将路径信息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和位置信息</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同步</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0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12/29</a:t>
            </a:r>
            <a:endParaRPr lang="zh-CN" altLang="en-US">
              <a:solidFill>
                <a:schemeClr val="bg1"/>
              </a:solidFill>
            </a:endParaRPr>
          </a:p>
        </p:txBody>
      </p:sp>
      <p:sp>
        <p:nvSpPr>
          <p:cNvPr id="103" name="文本框 155"/>
          <p:cNvSpPr txBox="1">
            <a:spLocks noChangeArrowheads="1"/>
          </p:cNvSpPr>
          <p:nvPr/>
        </p:nvSpPr>
        <p:spPr bwMode="auto">
          <a:xfrm>
            <a:off x="1492250" y="425450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4" name="文本框 156"/>
          <p:cNvSpPr txBox="1">
            <a:spLocks noChangeArrowheads="1"/>
          </p:cNvSpPr>
          <p:nvPr/>
        </p:nvSpPr>
        <p:spPr bwMode="auto">
          <a:xfrm>
            <a:off x="5842000" y="4181475"/>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编码过程</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AutoShape 31"/>
          <p:cNvSpPr>
            <a:spLocks noChangeArrowheads="1"/>
          </p:cNvSpPr>
          <p:nvPr/>
        </p:nvSpPr>
        <p:spPr bwMode="auto">
          <a:xfrm>
            <a:off x="5758656" y="4086226"/>
            <a:ext cx="3290887" cy="765175"/>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编码的帮助下，可以将</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编码恢复为原始的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坐标</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6" name="组合 105"/>
          <p:cNvGrpSpPr/>
          <p:nvPr/>
        </p:nvGrpSpPr>
        <p:grpSpPr>
          <a:xfrm>
            <a:off x="362877" y="1607959"/>
            <a:ext cx="4067175" cy="2533650"/>
            <a:chOff x="112713" y="1789113"/>
            <a:chExt cx="4067175" cy="2533650"/>
          </a:xfrm>
        </p:grpSpPr>
        <p:grpSp>
          <p:nvGrpSpPr>
            <p:cNvPr id="107" name="组合 14"/>
            <p:cNvGrpSpPr/>
            <p:nvPr/>
          </p:nvGrpSpPr>
          <p:grpSpPr bwMode="auto">
            <a:xfrm>
              <a:off x="112713" y="1831154"/>
              <a:ext cx="4026961" cy="2491609"/>
              <a:chOff x="237355" y="2264209"/>
              <a:chExt cx="4028189" cy="2490246"/>
            </a:xfrm>
          </p:grpSpPr>
          <p:sp>
            <p:nvSpPr>
              <p:cNvPr id="162" name="椭圆 161"/>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3" name="椭圆 162"/>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4" name="椭圆 163"/>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5" name="椭圆 164"/>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6" name="椭圆 165"/>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7" name="椭圆 166"/>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8" name="椭圆 167"/>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9" name="椭圆 168"/>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0" name="椭圆 169"/>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1" name="椭圆 170"/>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8" name="直接箭头连接符 107"/>
            <p:cNvCxnSpPr>
              <a:stCxn id="169" idx="7"/>
              <a:endCxn id="162"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62" idx="6"/>
              <a:endCxn id="163"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64" idx="6"/>
              <a:endCxn id="165"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65" idx="7"/>
              <a:endCxn id="163"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65" idx="5"/>
              <a:endCxn id="167"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63" idx="5"/>
              <a:endCxn id="166"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67" idx="6"/>
              <a:endCxn id="166"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71" idx="6"/>
              <a:endCxn id="166"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67" idx="4"/>
              <a:endCxn id="171"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68" idx="6"/>
              <a:endCxn id="167"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70" idx="6"/>
              <a:endCxn id="171"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70" idx="7"/>
              <a:endCxn id="168"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64" idx="5"/>
              <a:endCxn id="168"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62" idx="5"/>
              <a:endCxn id="164"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69" idx="6"/>
              <a:endCxn id="164"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69" idx="5"/>
              <a:endCxn id="170"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rPr>
                <a:t>v</a:t>
              </a:r>
              <a:r>
                <a:rPr lang="en-US" altLang="zh-CN" baseline="-25000" dirty="0">
                  <a:solidFill>
                    <a:schemeClr val="bg1"/>
                  </a:solidFill>
                </a:rPr>
                <a:t>2</a:t>
              </a:r>
              <a:endParaRPr lang="zh-CN" altLang="en-US" baseline="-25000" dirty="0">
                <a:solidFill>
                  <a:schemeClr val="bg1"/>
                </a:solidFill>
              </a:endParaRPr>
            </a:p>
          </p:txBody>
        </p:sp>
        <p:sp>
          <p:nvSpPr>
            <p:cNvPr id="12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2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2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2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2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3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3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3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3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34" name="组合 133"/>
            <p:cNvGrpSpPr/>
            <p:nvPr/>
          </p:nvGrpSpPr>
          <p:grpSpPr>
            <a:xfrm>
              <a:off x="454350" y="2221812"/>
              <a:ext cx="2669312" cy="1653276"/>
              <a:chOff x="454350" y="2221812"/>
              <a:chExt cx="2669312" cy="1653276"/>
            </a:xfrm>
          </p:grpSpPr>
          <p:sp>
            <p:nvSpPr>
              <p:cNvPr id="145" name="流程图: 联系 144"/>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6" name="流程图: 联系 145"/>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7" name="流程图: 联系 146"/>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8" name="流程图: 联系 147"/>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流程图: 联系 148"/>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4" name="直接箭头连接符 153"/>
              <p:cNvCxnSpPr>
                <a:stCxn id="145" idx="6"/>
                <a:endCxn id="147"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7" idx="0"/>
                <a:endCxn id="146"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6" name="直接连接符 155"/>
              <p:cNvCxnSpPr>
                <a:stCxn id="146" idx="5"/>
                <a:endCxn id="148"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48" idx="5"/>
                <a:endCxn id="149"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9" idx="5"/>
                <a:endCxn id="150"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0" idx="6"/>
                <a:endCxn id="151"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1" idx="5"/>
                <a:endCxn id="152"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3" idx="6"/>
                <a:endCxn id="152"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5"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36"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37"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38"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39"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40"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41"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42"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43"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00" grpId="0" animBg="1"/>
      <p:bldP spid="10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5"/>
          <p:cNvSpPr txBox="1">
            <a:spLocks noChangeArrowheads="1"/>
          </p:cNvSpPr>
          <p:nvPr/>
        </p:nvSpPr>
        <p:spPr bwMode="auto">
          <a:xfrm>
            <a:off x="5175250" y="4046538"/>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3833813" y="2444750"/>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11" name="_s3084"/>
          <p:cNvSpPr>
            <a:spLocks noChangeArrowheads="1"/>
          </p:cNvSpPr>
          <p:nvPr/>
        </p:nvSpPr>
        <p:spPr bwMode="auto">
          <a:xfrm>
            <a:off x="3046413" y="5019675"/>
            <a:ext cx="4960937" cy="1003300"/>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  RLS</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编码在保证精度</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a:solidFill>
                  <a:schemeClr val="accent6">
                    <a:lumMod val="50000"/>
                  </a:schemeClr>
                </a:solidFill>
                <a:ea typeface="黑体" panose="02010609060101010101" pitchFamily="49" charset="-122"/>
                <a:cs typeface="Times New Roman" panose="02020603050405020304" pitchFamily="18" charset="0"/>
              </a:rPr>
              <a:t>ε</a:t>
            </a:r>
            <a:r>
              <a:rPr lang="el-GR" altLang="zh-CN" sz="2000" dirty="0">
                <a:solidFill>
                  <a:schemeClr val="accent6">
                    <a:lumMod val="50000"/>
                  </a:schemeClr>
                </a:solidFill>
                <a:ea typeface="黑体" panose="02010609060101010101" pitchFamily="49" charset="-122"/>
                <a:cs typeface="Times New Roman" panose="02020603050405020304" pitchFamily="18" charset="0"/>
              </a:rPr>
              <a:t>≈</a:t>
            </a:r>
            <a:r>
              <a:rPr lang="en-US" altLang="zh-CN" sz="2000" dirty="0">
                <a:solidFill>
                  <a:schemeClr val="accent6">
                    <a:lumMod val="50000"/>
                  </a:schemeClr>
                </a:solidFill>
                <a:ea typeface="黑体" panose="02010609060101010101" pitchFamily="49" charset="-122"/>
                <a:cs typeface="Times New Roman" panose="02020603050405020304" pitchFamily="18" charset="0"/>
              </a:rPr>
              <a:t>1m)</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的前提下</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获得了较高的压缩率</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smtClean="0">
                <a:solidFill>
                  <a:schemeClr val="accent6">
                    <a:lumMod val="50000"/>
                  </a:schemeClr>
                </a:solidFill>
                <a:ea typeface="黑体" panose="02010609060101010101" pitchFamily="49" charset="-122"/>
                <a:cs typeface="Times New Roman" panose="02020603050405020304" pitchFamily="18" charset="0"/>
              </a:rPr>
              <a:t>η</a:t>
            </a:r>
            <a:r>
              <a:rPr lang="el-GR"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15</a:t>
            </a:r>
            <a:r>
              <a:rPr lang="en-US" altLang="zh-CN" sz="2000" dirty="0">
                <a:solidFill>
                  <a:schemeClr val="accent6">
                    <a:lumMod val="50000"/>
                  </a:schemeClr>
                </a:solidFill>
                <a:ea typeface="黑体" panose="02010609060101010101" pitchFamily="49" charset="-122"/>
                <a:cs typeface="Times New Roman" panose="02020603050405020304" pitchFamily="18" charset="0"/>
              </a:rPr>
              <a:t>)</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nvGraphicFramePr>
        <p:xfrm>
          <a:off x="141288" y="1622425"/>
          <a:ext cx="2622550" cy="3611565"/>
        </p:xfrm>
        <a:graphic>
          <a:graphicData uri="http://schemas.openxmlformats.org/drawingml/2006/table">
            <a:tbl>
              <a:tblPr firstRow="1" bandRow="1">
                <a:tableStyleId>{7DF18680-E054-41AD-8BC1-D1AEF772440D}</a:tableStyleId>
              </a:tblPr>
              <a:tblGrid>
                <a:gridCol w="591652">
                  <a:extLst>
                    <a:ext uri="{9D8B030D-6E8A-4147-A177-3AD203B41FA5}">
                      <a16:colId xmlns:a16="http://schemas.microsoft.com/office/drawing/2014/main" val="20000"/>
                    </a:ext>
                  </a:extLst>
                </a:gridCol>
                <a:gridCol w="916725">
                  <a:extLst>
                    <a:ext uri="{9D8B030D-6E8A-4147-A177-3AD203B41FA5}">
                      <a16:colId xmlns:a16="http://schemas.microsoft.com/office/drawing/2014/main" val="20001"/>
                    </a:ext>
                  </a:extLst>
                </a:gridCol>
                <a:gridCol w="1114173">
                  <a:extLst>
                    <a:ext uri="{9D8B030D-6E8A-4147-A177-3AD203B41FA5}">
                      <a16:colId xmlns:a16="http://schemas.microsoft.com/office/drawing/2014/main" val="20002"/>
                    </a:ext>
                  </a:extLst>
                </a:gridCol>
              </a:tblGrid>
              <a:tr h="354886">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0"/>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1"/>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2"/>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3"/>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4"/>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5"/>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6"/>
                  </a:ext>
                </a:extLst>
              </a:tr>
              <a:tr h="3980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7"/>
                  </a:ext>
                </a:extLst>
              </a:tr>
              <a:tr h="371267">
                <a:tc>
                  <a:txBody>
                    <a:bodyPr/>
                    <a:lstStyle/>
                    <a:p>
                      <a:pPr marL="0" algn="ctr" defTabSz="685800" rtl="0" eaLnBrk="1" latinLnBrk="0" hangingPunct="1"/>
                      <a:r>
                        <a:rPr lang="en-US" altLang="zh-CN" sz="14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algn="ctr" defTabSz="685800" rtl="0" eaLnBrk="1" latinLnBrk="0" hangingPunct="1"/>
                      <a:r>
                        <a:rPr lang="en-US" altLang="zh-CN" sz="14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8"/>
                  </a:ext>
                </a:extLst>
              </a:tr>
              <a:tr h="357999">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9"/>
                  </a:ext>
                </a:extLst>
              </a:tr>
            </a:tbl>
          </a:graphicData>
        </a:graphic>
      </p:graphicFrame>
      <p:grpSp>
        <p:nvGrpSpPr>
          <p:cNvPr id="13" name="组合 12"/>
          <p:cNvGrpSpPr/>
          <p:nvPr/>
        </p:nvGrpSpPr>
        <p:grpSpPr bwMode="auto">
          <a:xfrm>
            <a:off x="711200" y="1966913"/>
            <a:ext cx="8239125" cy="3260725"/>
            <a:chOff x="767751" y="2424023"/>
            <a:chExt cx="8239634" cy="3260785"/>
          </a:xfrm>
        </p:grpSpPr>
        <p:sp>
          <p:nvSpPr>
            <p:cNvPr id="14" name="右箭头 13"/>
            <p:cNvSpPr/>
            <p:nvPr/>
          </p:nvSpPr>
          <p:spPr>
            <a:xfrm>
              <a:off x="3041191" y="3192387"/>
              <a:ext cx="673142" cy="973155"/>
            </a:xfrm>
            <a:prstGeom prst="rightArrow">
              <a:avLst/>
            </a:prstGeom>
            <a:solidFill>
              <a:schemeClr val="bg1">
                <a:lumMod val="5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5" name="矩形 14"/>
            <p:cNvSpPr/>
            <p:nvPr/>
          </p:nvSpPr>
          <p:spPr>
            <a:xfrm>
              <a:off x="767751" y="2424023"/>
              <a:ext cx="2044826" cy="3260785"/>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5327333" y="3236838"/>
              <a:ext cx="3680052" cy="1020781"/>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bwMode="auto">
          <a:xfrm>
            <a:off x="3871913" y="1828800"/>
            <a:ext cx="3511550" cy="2820988"/>
            <a:chOff x="3963589" y="2295410"/>
            <a:chExt cx="3512275" cy="2820055"/>
          </a:xfrm>
        </p:grpSpPr>
        <p:sp>
          <p:nvSpPr>
            <p:cNvPr id="18" name="AutoShape 31"/>
            <p:cNvSpPr>
              <a:spLocks noChangeArrowheads="1"/>
            </p:cNvSpPr>
            <p:nvPr/>
          </p:nvSpPr>
          <p:spPr bwMode="auto">
            <a:xfrm>
              <a:off x="5635865" y="2295410"/>
              <a:ext cx="1839999" cy="719928"/>
            </a:xfrm>
            <a:prstGeom prst="wedgeRoundRectCallout">
              <a:avLst>
                <a:gd name="adj1" fmla="val -42949"/>
                <a:gd name="adj2" fmla="val 1062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轨迹在路网中的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起始节点</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963589" y="4405856"/>
              <a:ext cx="2201063" cy="709609"/>
            </a:xfrm>
            <a:prstGeom prst="wedgeRoundRectCallout">
              <a:avLst>
                <a:gd name="adj1" fmla="val 40815"/>
                <a:gd name="adj2" fmla="val -975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轨迹的开始采样时间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和采样间隔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 name="AutoShape 31"/>
          <p:cNvSpPr>
            <a:spLocks noChangeArrowheads="1"/>
          </p:cNvSpPr>
          <p:nvPr/>
        </p:nvSpPr>
        <p:spPr bwMode="auto">
          <a:xfrm>
            <a:off x="5962984" y="4078287"/>
            <a:ext cx="2825750" cy="733425"/>
          </a:xfrm>
          <a:prstGeom prst="wedgeRoundRectCallout">
            <a:avLst>
              <a:gd name="adj1" fmla="val -40463"/>
              <a:gd name="adj2" fmla="val 10507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是否支持在不完全解压的前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提下完成相关的</a:t>
            </a:r>
            <a:r>
              <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标题 1"/>
          <p:cNvSpPr>
            <a:spLocks noGrp="1"/>
          </p:cNvSpPr>
          <p:nvPr>
            <p:ph type="title"/>
          </p:nvPr>
        </p:nvSpPr>
        <p:spPr>
          <a:xfrm>
            <a:off x="628650" y="365125"/>
            <a:ext cx="6324600" cy="715963"/>
          </a:xfrm>
        </p:spPr>
        <p:txBody>
          <a:body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编码</a:t>
            </a:r>
          </a:p>
        </p:txBody>
      </p:sp>
      <p:sp>
        <p:nvSpPr>
          <p:cNvPr id="2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13/29</a:t>
            </a:r>
            <a:endParaRPr lang="zh-CN" altLang="en-US">
              <a:solidFill>
                <a:schemeClr val="bg1"/>
              </a:solidFill>
            </a:endParaRPr>
          </a:p>
        </p:txBody>
      </p:sp>
      <p:sp>
        <p:nvSpPr>
          <p:cNvPr id="23" name="文本框 14"/>
          <p:cNvSpPr txBox="1">
            <a:spLocks noChangeArrowheads="1"/>
          </p:cNvSpPr>
          <p:nvPr/>
        </p:nvSpPr>
        <p:spPr bwMode="auto">
          <a:xfrm>
            <a:off x="565150" y="5367338"/>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1812925" y="1898650"/>
            <a:ext cx="71802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5E5EAF"/>
                </a:solidFill>
                <a:latin typeface="黑体" panose="02010609060101010101" pitchFamily="49" charset="-122"/>
                <a:ea typeface="黑体" panose="02010609060101010101" pitchFamily="49" charset="-122"/>
              </a:rPr>
              <a:t>  基于压缩轨迹的</a:t>
            </a:r>
            <a:r>
              <a:rPr lang="en-US" altLang="zh-CN" sz="3600" b="1">
                <a:solidFill>
                  <a:srgbClr val="5E5EAF"/>
                </a:solidFill>
                <a:latin typeface="黑体" panose="02010609060101010101" pitchFamily="49" charset="-122"/>
                <a:ea typeface="黑体" panose="02010609060101010101" pitchFamily="49" charset="-122"/>
              </a:rPr>
              <a:t>LBS</a:t>
            </a:r>
            <a:r>
              <a:rPr lang="zh-CN" altLang="en-US" sz="3600" b="1">
                <a:solidFill>
                  <a:srgbClr val="5E5EAF"/>
                </a:solidFill>
                <a:latin typeface="黑体" panose="02010609060101010101" pitchFamily="49" charset="-122"/>
                <a:ea typeface="黑体" panose="02010609060101010101" pitchFamily="49" charset="-122"/>
              </a:rPr>
              <a:t>查询</a:t>
            </a:r>
          </a:p>
        </p:txBody>
      </p:sp>
      <p:sp>
        <p:nvSpPr>
          <p:cNvPr id="10" name="文本框 9"/>
          <p:cNvSpPr txBox="1"/>
          <p:nvPr/>
        </p:nvSpPr>
        <p:spPr>
          <a:xfrm>
            <a:off x="5015394" y="3741594"/>
            <a:ext cx="2467154" cy="369332"/>
          </a:xfrm>
          <a:prstGeom prst="rect">
            <a:avLst/>
          </a:prstGeom>
          <a:solidFill>
            <a:schemeClr val="accent5">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11" name="文本框 10"/>
          <p:cNvSpPr txBox="1"/>
          <p:nvPr/>
        </p:nvSpPr>
        <p:spPr>
          <a:xfrm>
            <a:off x="1889182" y="3733515"/>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文本框 11"/>
          <p:cNvSpPr txBox="1"/>
          <p:nvPr/>
        </p:nvSpPr>
        <p:spPr>
          <a:xfrm>
            <a:off x="1880557" y="4368736"/>
            <a:ext cx="2467154" cy="369332"/>
          </a:xfrm>
          <a:prstGeom prst="rect">
            <a:avLst/>
          </a:prstGeom>
          <a:solidFill>
            <a:schemeClr val="tx2">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PBF-Tree</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索引结构</a:t>
            </a:r>
          </a:p>
        </p:txBody>
      </p:sp>
      <p:sp>
        <p:nvSpPr>
          <p:cNvPr id="13" name="文本框 12"/>
          <p:cNvSpPr txBox="1"/>
          <p:nvPr/>
        </p:nvSpPr>
        <p:spPr>
          <a:xfrm>
            <a:off x="5015394"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a:t>
            </a:r>
          </a:p>
        </p:txBody>
      </p:sp>
      <p:grpSp>
        <p:nvGrpSpPr>
          <p:cNvPr id="14" name="组合 28"/>
          <p:cNvGrpSpPr/>
          <p:nvPr/>
        </p:nvGrpSpPr>
        <p:grpSpPr bwMode="auto">
          <a:xfrm>
            <a:off x="1733550" y="1673225"/>
            <a:ext cx="1301750" cy="1608138"/>
            <a:chOff x="1897809" y="1673526"/>
            <a:chExt cx="1300649" cy="1608044"/>
          </a:xfrm>
        </p:grpSpPr>
        <p:sp>
          <p:nvSpPr>
            <p:cNvPr id="15" name="流程图: 联系 14"/>
            <p:cNvSpPr/>
            <p:nvPr/>
          </p:nvSpPr>
          <p:spPr>
            <a:xfrm>
              <a:off x="1897809" y="2233881"/>
              <a:ext cx="899352"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03</a:t>
              </a:r>
              <a:endParaRPr lang="zh-CN" altLang="en-US" sz="3200" dirty="0"/>
            </a:p>
          </p:txBody>
        </p:sp>
        <p:sp>
          <p:nvSpPr>
            <p:cNvPr id="16" name="流程图: 联系 15"/>
            <p:cNvSpPr/>
            <p:nvPr/>
          </p:nvSpPr>
          <p:spPr>
            <a:xfrm>
              <a:off x="2516410" y="2864081"/>
              <a:ext cx="417160"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8552" y="1673526"/>
              <a:ext cx="326748"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4118" y="2229119"/>
              <a:ext cx="144340"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14/29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5"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基本的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查询方法</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15/29</a:t>
            </a:r>
            <a:endParaRPr lang="zh-CN" altLang="en-US" dirty="0">
              <a:solidFill>
                <a:schemeClr val="bg1"/>
              </a:solidFill>
            </a:endParaRPr>
          </a:p>
        </p:txBody>
      </p:sp>
      <p:graphicFrame>
        <p:nvGraphicFramePr>
          <p:cNvPr id="58" name="表格 57"/>
          <p:cNvGraphicFramePr>
            <a:graphicFrameLocks noGrp="1"/>
          </p:cNvGraphicFramePr>
          <p:nvPr/>
        </p:nvGraphicFramePr>
        <p:xfrm>
          <a:off x="628650" y="1539875"/>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59" name="文本框 15"/>
          <p:cNvSpPr txBox="1">
            <a:spLocks noChangeArrowheads="1"/>
          </p:cNvSpPr>
          <p:nvPr/>
        </p:nvSpPr>
        <p:spPr bwMode="auto">
          <a:xfrm>
            <a:off x="1765300" y="3046413"/>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a:t>
            </a:r>
            <a:r>
              <a:rPr lang="zh-CN" altLang="en-US" sz="1600" b="1"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61" name="直接箭头连接符 60"/>
          <p:cNvCxnSpPr/>
          <p:nvPr/>
        </p:nvCxnSpPr>
        <p:spPr bwMode="auto">
          <a:xfrm flipV="1">
            <a:off x="1184274" y="3573545"/>
            <a:ext cx="1446955" cy="1346534"/>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bwMode="auto">
          <a:xfrm>
            <a:off x="2724839" y="3601598"/>
            <a:ext cx="890640" cy="1015511"/>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3703740" y="4583445"/>
            <a:ext cx="118217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bwMode="auto">
          <a:xfrm>
            <a:off x="4950100" y="4617109"/>
            <a:ext cx="1176821" cy="639603"/>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流程图: 联系 65"/>
          <p:cNvSpPr/>
          <p:nvPr/>
        </p:nvSpPr>
        <p:spPr bwMode="auto">
          <a:xfrm>
            <a:off x="1392892" y="4471234"/>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7" name="流程图: 联系 66"/>
          <p:cNvSpPr/>
          <p:nvPr/>
        </p:nvSpPr>
        <p:spPr bwMode="auto">
          <a:xfrm>
            <a:off x="1705820" y="419070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8" name="流程图: 联系 67"/>
          <p:cNvSpPr/>
          <p:nvPr/>
        </p:nvSpPr>
        <p:spPr bwMode="auto">
          <a:xfrm>
            <a:off x="2120381" y="3803578"/>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9" name="流程图: 联系 68"/>
          <p:cNvSpPr/>
          <p:nvPr/>
        </p:nvSpPr>
        <p:spPr bwMode="auto">
          <a:xfrm>
            <a:off x="2858569" y="3789552"/>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0" name="流程图: 联系 69"/>
          <p:cNvSpPr/>
          <p:nvPr/>
        </p:nvSpPr>
        <p:spPr bwMode="auto">
          <a:xfrm>
            <a:off x="3222313" y="418509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1" name="流程图: 联系 70"/>
          <p:cNvSpPr/>
          <p:nvPr/>
        </p:nvSpPr>
        <p:spPr bwMode="auto">
          <a:xfrm>
            <a:off x="5099877" y="4633940"/>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2" name="流程图: 联系 71"/>
          <p:cNvSpPr/>
          <p:nvPr/>
        </p:nvSpPr>
        <p:spPr bwMode="auto">
          <a:xfrm>
            <a:off x="5629447" y="4920079"/>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nvGrpSpPr>
          <p:cNvPr id="90" name="组合 89"/>
          <p:cNvGrpSpPr/>
          <p:nvPr/>
        </p:nvGrpSpPr>
        <p:grpSpPr>
          <a:xfrm>
            <a:off x="5097775" y="4460013"/>
            <a:ext cx="2484124" cy="796699"/>
            <a:chOff x="4954900" y="4698138"/>
            <a:chExt cx="2484124" cy="796699"/>
          </a:xfrm>
        </p:grpSpPr>
        <p:grpSp>
          <p:nvGrpSpPr>
            <p:cNvPr id="89" name="组合 88"/>
            <p:cNvGrpSpPr/>
            <p:nvPr/>
          </p:nvGrpSpPr>
          <p:grpSpPr>
            <a:xfrm>
              <a:off x="6064284" y="4698138"/>
              <a:ext cx="1374740" cy="796699"/>
              <a:chOff x="6064284" y="4698138"/>
              <a:chExt cx="1374740" cy="796699"/>
            </a:xfrm>
          </p:grpSpPr>
          <p:cxnSp>
            <p:nvCxnSpPr>
              <p:cNvPr id="65" name="直接箭头连接符 64"/>
              <p:cNvCxnSpPr/>
              <p:nvPr/>
            </p:nvCxnSpPr>
            <p:spPr bwMode="auto">
              <a:xfrm flipV="1">
                <a:off x="6064284" y="4698138"/>
                <a:ext cx="1374740" cy="796699"/>
              </a:xfrm>
              <a:prstGeom prst="straightConnector1">
                <a:avLst/>
              </a:prstGeom>
              <a:ln w="25400">
                <a:solidFill>
                  <a:schemeClr val="bg1">
                    <a:lumMod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bwMode="auto">
              <a:xfrm>
                <a:off x="6406631" y="512454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流程图: 联系 73"/>
              <p:cNvSpPr/>
              <p:nvPr/>
            </p:nvSpPr>
            <p:spPr bwMode="auto">
              <a:xfrm>
                <a:off x="6920153" y="482157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88" name="组合 87"/>
            <p:cNvGrpSpPr/>
            <p:nvPr/>
          </p:nvGrpSpPr>
          <p:grpSpPr>
            <a:xfrm>
              <a:off x="4954900" y="4812438"/>
              <a:ext cx="786379" cy="598239"/>
              <a:chOff x="4954900" y="4812438"/>
              <a:chExt cx="786379" cy="598239"/>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29307">
                <a:off x="5260600" y="4812438"/>
                <a:ext cx="353000" cy="353000"/>
              </a:xfrm>
              <a:prstGeom prst="rect">
                <a:avLst/>
              </a:prstGeom>
            </p:spPr>
          </p:pic>
          <p:grpSp>
            <p:nvGrpSpPr>
              <p:cNvPr id="87" name="组合 86"/>
              <p:cNvGrpSpPr/>
              <p:nvPr/>
            </p:nvGrpSpPr>
            <p:grpSpPr>
              <a:xfrm>
                <a:off x="4954900" y="4862699"/>
                <a:ext cx="786379" cy="547978"/>
                <a:chOff x="4954900" y="4862699"/>
                <a:chExt cx="786379" cy="547978"/>
              </a:xfrm>
            </p:grpSpPr>
            <p:sp>
              <p:nvSpPr>
                <p:cNvPr id="85" name="流程图: 联系 84"/>
                <p:cNvSpPr/>
                <p:nvPr/>
              </p:nvSpPr>
              <p:spPr bwMode="auto">
                <a:xfrm>
                  <a:off x="4954900" y="4862699"/>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6" name="流程图: 联系 85"/>
                <p:cNvSpPr/>
                <p:nvPr/>
              </p:nvSpPr>
              <p:spPr bwMode="auto">
                <a:xfrm>
                  <a:off x="5489279" y="5158200"/>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grpSp>
      <p:sp>
        <p:nvSpPr>
          <p:cNvPr id="91" name="AutoShape 31"/>
          <p:cNvSpPr>
            <a:spLocks noChangeArrowheads="1"/>
          </p:cNvSpPr>
          <p:nvPr/>
        </p:nvSpPr>
        <p:spPr bwMode="auto">
          <a:xfrm>
            <a:off x="2579756" y="5416658"/>
            <a:ext cx="3087619" cy="961706"/>
          </a:xfrm>
          <a:prstGeom prst="wedgeRoundRectCallout">
            <a:avLst>
              <a:gd name="adj1" fmla="val 43414"/>
              <a:gd name="adj2" fmla="val -976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假设移动对象沿着路段匀速行</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驶，通过比例关系得到相应的</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时间</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5" name="组合 17"/>
          <p:cNvGrpSpPr>
            <a:grpSpLocks noChangeAspect="1"/>
          </p:cNvGrpSpPr>
          <p:nvPr/>
        </p:nvGrpSpPr>
        <p:grpSpPr bwMode="auto">
          <a:xfrm>
            <a:off x="6013786" y="1330137"/>
            <a:ext cx="2733675" cy="1631950"/>
            <a:chOff x="5073927" y="1895746"/>
            <a:chExt cx="3427311" cy="2045614"/>
          </a:xfrm>
        </p:grpSpPr>
        <p:sp>
          <p:nvSpPr>
            <p:cNvPr id="116" name="流程图: 联系 115"/>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7" name="流程图: 联系 116"/>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8" name="流程图: 联系 117"/>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9" name="矩形 118"/>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120" name="流程图: 联系 119"/>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21" name="矩形 120"/>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122" name="矩形 121"/>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123" name="矩形 122"/>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124" name="直接连接符 123"/>
            <p:cNvCxnSpPr>
              <a:stCxn id="117" idx="7"/>
              <a:endCxn id="116"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16" idx="5"/>
              <a:endCxn id="119"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8" idx="7"/>
              <a:endCxn id="117"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1" idx="0"/>
              <a:endCxn id="117"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8" idx="5"/>
              <a:endCxn id="122"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9" idx="2"/>
              <a:endCxn id="120"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3" idx="0"/>
              <a:endCxn id="120"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2" name="文本框 131"/>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3" name="文本框 132"/>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4" name="文本框 133"/>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5" name="文本框 134"/>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6" name="文本框 135"/>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7" name="文本框 136"/>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138" name="文本框 15"/>
          <p:cNvSpPr txBox="1">
            <a:spLocks noChangeArrowheads="1"/>
          </p:cNvSpPr>
          <p:nvPr/>
        </p:nvSpPr>
        <p:spPr bwMode="auto">
          <a:xfrm>
            <a:off x="6121736" y="3018632"/>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HLT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AutoShape 31"/>
          <p:cNvSpPr>
            <a:spLocks noChangeArrowheads="1"/>
          </p:cNvSpPr>
          <p:nvPr/>
        </p:nvSpPr>
        <p:spPr bwMode="auto">
          <a:xfrm>
            <a:off x="5179503" y="2573976"/>
            <a:ext cx="3011489" cy="1373856"/>
          </a:xfrm>
          <a:prstGeom prst="wedgeRoundRectCallout">
            <a:avLst>
              <a:gd name="adj1" fmla="val -48942"/>
              <a:gd name="adj2" fmla="val -7123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这条轨迹是否经过了</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这</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条路段？</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经过坐标</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黑体" panose="02010609060101010101" pitchFamily="49" charset="-122"/>
                <a:cs typeface="Times New Roman" panose="02020603050405020304" pitchFamily="18" charset="0"/>
              </a:rPr>
              <a:t>x,y</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什么时间？</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9" name="AutoShape 31"/>
          <p:cNvSpPr>
            <a:spLocks noChangeArrowheads="1"/>
          </p:cNvSpPr>
          <p:nvPr/>
        </p:nvSpPr>
        <p:spPr bwMode="auto">
          <a:xfrm>
            <a:off x="2003864" y="4491696"/>
            <a:ext cx="2174048" cy="760571"/>
          </a:xfrm>
          <a:prstGeom prst="wedgeRoundRectCallout">
            <a:avLst>
              <a:gd name="adj1" fmla="val -38779"/>
              <a:gd name="adj2" fmla="val -9540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从起始位置解压缩，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查询时间太长</a:t>
            </a:r>
            <a:endParaRPr lang="zh-TW"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randombar(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randombar(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randombar(horizontal)">
                                      <p:cBhvr>
                                        <p:cTn id="6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91" grpId="0" animBg="1"/>
      <p:bldP spid="77" grpId="0" animBg="1"/>
      <p:bldP spid="1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8"/>
          <p:cNvSpPr txBox="1">
            <a:spLocks noChangeArrowheads="1"/>
          </p:cNvSpPr>
          <p:nvPr/>
        </p:nvSpPr>
        <p:spPr bwMode="auto">
          <a:xfrm>
            <a:off x="4859338" y="2276475"/>
            <a:ext cx="1163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0" name="文本框 9"/>
          <p:cNvSpPr txBox="1">
            <a:spLocks noChangeArrowheads="1"/>
          </p:cNvSpPr>
          <p:nvPr/>
        </p:nvSpPr>
        <p:spPr bwMode="auto">
          <a:xfrm>
            <a:off x="3783013" y="3548063"/>
            <a:ext cx="944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16/29</a:t>
            </a:r>
            <a:endParaRPr lang="zh-CN" altLang="en-US" dirty="0">
              <a:solidFill>
                <a:schemeClr val="bg1"/>
              </a:solidFill>
            </a:endParaRPr>
          </a:p>
        </p:txBody>
      </p:sp>
      <p:grpSp>
        <p:nvGrpSpPr>
          <p:cNvPr id="13" name="组合 199"/>
          <p:cNvGrpSpPr/>
          <p:nvPr/>
        </p:nvGrpSpPr>
        <p:grpSpPr bwMode="auto">
          <a:xfrm>
            <a:off x="309563" y="1527175"/>
            <a:ext cx="8550275" cy="3282950"/>
            <a:chOff x="308873" y="1526986"/>
            <a:chExt cx="8550706" cy="3282768"/>
          </a:xfrm>
        </p:grpSpPr>
        <p:grpSp>
          <p:nvGrpSpPr>
            <p:cNvPr id="14" name="组合 174"/>
            <p:cNvGrpSpPr/>
            <p:nvPr/>
          </p:nvGrpSpPr>
          <p:grpSpPr bwMode="auto">
            <a:xfrm>
              <a:off x="1188639" y="1526986"/>
              <a:ext cx="2060737" cy="3282768"/>
              <a:chOff x="1188639" y="1526986"/>
              <a:chExt cx="2060737" cy="3282768"/>
            </a:xfrm>
          </p:grpSpPr>
          <p:grpSp>
            <p:nvGrpSpPr>
              <p:cNvPr id="48" name="组合 84"/>
              <p:cNvGrpSpPr/>
              <p:nvPr/>
            </p:nvGrpSpPr>
            <p:grpSpPr bwMode="auto">
              <a:xfrm>
                <a:off x="1191976" y="1526986"/>
                <a:ext cx="2057400" cy="1009650"/>
                <a:chOff x="1733810" y="5191125"/>
                <a:chExt cx="2057400" cy="1009650"/>
              </a:xfrm>
            </p:grpSpPr>
            <p:sp>
              <p:nvSpPr>
                <p:cNvPr id="109" name="平行四边形 108"/>
                <p:cNvSpPr/>
                <p:nvPr/>
              </p:nvSpPr>
              <p:spPr>
                <a:xfrm>
                  <a:off x="1733401" y="5191125"/>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0" name="组合 18"/>
                <p:cNvGrpSpPr>
                  <a:grpSpLocks noChangeAspect="1"/>
                </p:cNvGrpSpPr>
                <p:nvPr/>
              </p:nvGrpSpPr>
              <p:grpSpPr bwMode="auto">
                <a:xfrm>
                  <a:off x="2014028" y="5274460"/>
                  <a:ext cx="1453072" cy="869165"/>
                  <a:chOff x="237355" y="2458533"/>
                  <a:chExt cx="3815149" cy="2282057"/>
                </a:xfrm>
              </p:grpSpPr>
              <p:grpSp>
                <p:nvGrpSpPr>
                  <p:cNvPr id="111" name="组合 33"/>
                  <p:cNvGrpSpPr/>
                  <p:nvPr/>
                </p:nvGrpSpPr>
                <p:grpSpPr bwMode="auto">
                  <a:xfrm>
                    <a:off x="237355" y="2458533"/>
                    <a:ext cx="3815149" cy="2282057"/>
                    <a:chOff x="237355" y="2458533"/>
                    <a:chExt cx="3815149" cy="2282057"/>
                  </a:xfrm>
                </p:grpSpPr>
                <p:sp>
                  <p:nvSpPr>
                    <p:cNvPr id="128" name="椭圆 127"/>
                    <p:cNvSpPr/>
                    <p:nvPr/>
                  </p:nvSpPr>
                  <p:spPr>
                    <a:xfrm>
                      <a:off x="1201218" y="2456459"/>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3006094" y="2456459"/>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526346" y="3240018"/>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380848" y="3240018"/>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2" name="椭圆 131"/>
                    <p:cNvSpPr/>
                    <p:nvPr/>
                  </p:nvSpPr>
                  <p:spPr>
                    <a:xfrm>
                      <a:off x="3873103" y="3902711"/>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3" name="椭圆 132"/>
                    <p:cNvSpPr/>
                    <p:nvPr/>
                  </p:nvSpPr>
                  <p:spPr>
                    <a:xfrm>
                      <a:off x="3114470" y="37443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4" name="椭圆 133"/>
                    <p:cNvSpPr/>
                    <p:nvPr/>
                  </p:nvSpPr>
                  <p:spPr>
                    <a:xfrm>
                      <a:off x="1788948" y="399023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5" name="椭圆 134"/>
                    <p:cNvSpPr/>
                    <p:nvPr/>
                  </p:nvSpPr>
                  <p:spPr>
                    <a:xfrm>
                      <a:off x="238337" y="3435909"/>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6" name="椭圆 135"/>
                    <p:cNvSpPr/>
                    <p:nvPr/>
                  </p:nvSpPr>
                  <p:spPr>
                    <a:xfrm>
                      <a:off x="1197048" y="45570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7" name="椭圆 136"/>
                    <p:cNvSpPr/>
                    <p:nvPr/>
                  </p:nvSpPr>
                  <p:spPr>
                    <a:xfrm>
                      <a:off x="2693472" y="4561234"/>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12" name="直接箭头连接符 111"/>
                  <p:cNvCxnSpPr>
                    <a:stCxn id="135" idx="7"/>
                    <a:endCxn id="128" idx="3"/>
                  </p:cNvCxnSpPr>
                  <p:nvPr/>
                </p:nvCxnSpPr>
                <p:spPr>
                  <a:xfrm flipV="1">
                    <a:off x="392566" y="2610671"/>
                    <a:ext cx="837829" cy="85441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28" idx="6"/>
                    <a:endCxn id="129" idx="2"/>
                  </p:cNvCxnSpPr>
                  <p:nvPr/>
                </p:nvCxnSpPr>
                <p:spPr>
                  <a:xfrm flipV="1">
                    <a:off x="1380454" y="2548152"/>
                    <a:ext cx="1625641"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30" idx="6"/>
                    <a:endCxn id="131" idx="2"/>
                  </p:cNvCxnSpPr>
                  <p:nvPr/>
                </p:nvCxnSpPr>
                <p:spPr>
                  <a:xfrm flipV="1">
                    <a:off x="1709751" y="3327545"/>
                    <a:ext cx="6710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31" idx="7"/>
                    <a:endCxn id="129" idx="3"/>
                  </p:cNvCxnSpPr>
                  <p:nvPr/>
                </p:nvCxnSpPr>
                <p:spPr>
                  <a:xfrm flipV="1">
                    <a:off x="2535077" y="2610671"/>
                    <a:ext cx="496027" cy="65435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1" idx="5"/>
                    <a:endCxn id="133" idx="1"/>
                  </p:cNvCxnSpPr>
                  <p:nvPr/>
                </p:nvCxnSpPr>
                <p:spPr>
                  <a:xfrm>
                    <a:off x="2535077" y="3394231"/>
                    <a:ext cx="604404" cy="3751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29" idx="5"/>
                    <a:endCxn id="132" idx="0"/>
                  </p:cNvCxnSpPr>
                  <p:nvPr/>
                </p:nvCxnSpPr>
                <p:spPr>
                  <a:xfrm>
                    <a:off x="3160323" y="2610671"/>
                    <a:ext cx="800315" cy="1292039"/>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33" idx="6"/>
                    <a:endCxn id="132" idx="2"/>
                  </p:cNvCxnSpPr>
                  <p:nvPr/>
                </p:nvCxnSpPr>
                <p:spPr>
                  <a:xfrm>
                    <a:off x="3293709" y="3836025"/>
                    <a:ext cx="579394" cy="15421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37" idx="6"/>
                    <a:endCxn id="132" idx="3"/>
                  </p:cNvCxnSpPr>
                  <p:nvPr/>
                </p:nvCxnSpPr>
                <p:spPr>
                  <a:xfrm flipV="1">
                    <a:off x="2872708" y="4052754"/>
                    <a:ext cx="1025404"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33" idx="4"/>
                    <a:endCxn id="137" idx="0"/>
                  </p:cNvCxnSpPr>
                  <p:nvPr/>
                </p:nvCxnSpPr>
                <p:spPr>
                  <a:xfrm flipH="1">
                    <a:off x="2785175" y="3923549"/>
                    <a:ext cx="416831" cy="637685"/>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34" idx="6"/>
                    <a:endCxn id="133" idx="2"/>
                  </p:cNvCxnSpPr>
                  <p:nvPr/>
                </p:nvCxnSpPr>
                <p:spPr>
                  <a:xfrm flipV="1">
                    <a:off x="1968187" y="3836025"/>
                    <a:ext cx="1146284" cy="2417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36" idx="6"/>
                    <a:endCxn id="137" idx="2"/>
                  </p:cNvCxnSpPr>
                  <p:nvPr/>
                </p:nvCxnSpPr>
                <p:spPr>
                  <a:xfrm>
                    <a:off x="1376287" y="4648758"/>
                    <a:ext cx="131718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36" idx="7"/>
                    <a:endCxn id="134" idx="3"/>
                  </p:cNvCxnSpPr>
                  <p:nvPr/>
                </p:nvCxnSpPr>
                <p:spPr>
                  <a:xfrm flipV="1">
                    <a:off x="1351277" y="4140278"/>
                    <a:ext cx="462681" cy="44596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30" idx="5"/>
                    <a:endCxn id="134" idx="0"/>
                  </p:cNvCxnSpPr>
                  <p:nvPr/>
                </p:nvCxnSpPr>
                <p:spPr>
                  <a:xfrm>
                    <a:off x="1680572" y="3394231"/>
                    <a:ext cx="195912"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28" idx="5"/>
                    <a:endCxn id="130" idx="0"/>
                  </p:cNvCxnSpPr>
                  <p:nvPr/>
                </p:nvCxnSpPr>
                <p:spPr>
                  <a:xfrm>
                    <a:off x="1355444" y="2610671"/>
                    <a:ext cx="262605" cy="62934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35" idx="6"/>
                    <a:endCxn id="130" idx="2"/>
                  </p:cNvCxnSpPr>
                  <p:nvPr/>
                </p:nvCxnSpPr>
                <p:spPr>
                  <a:xfrm flipV="1">
                    <a:off x="417576" y="3327545"/>
                    <a:ext cx="1108770" cy="20005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35" idx="5"/>
                    <a:endCxn id="136" idx="1"/>
                  </p:cNvCxnSpPr>
                  <p:nvPr/>
                </p:nvCxnSpPr>
                <p:spPr>
                  <a:xfrm>
                    <a:off x="392566" y="3590119"/>
                    <a:ext cx="829492" cy="99612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组合 85"/>
              <p:cNvGrpSpPr/>
              <p:nvPr/>
            </p:nvGrpSpPr>
            <p:grpSpPr bwMode="auto">
              <a:xfrm>
                <a:off x="1191976" y="2654611"/>
                <a:ext cx="2057400" cy="1009650"/>
                <a:chOff x="1733810" y="5191125"/>
                <a:chExt cx="2057400" cy="1009650"/>
              </a:xfrm>
            </p:grpSpPr>
            <p:sp>
              <p:nvSpPr>
                <p:cNvPr id="80" name="平行四边形 79"/>
                <p:cNvSpPr/>
                <p:nvPr/>
              </p:nvSpPr>
              <p:spPr>
                <a:xfrm>
                  <a:off x="1733401" y="5190562"/>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 name="组合 87"/>
                <p:cNvGrpSpPr>
                  <a:grpSpLocks noChangeAspect="1"/>
                </p:cNvGrpSpPr>
                <p:nvPr/>
              </p:nvGrpSpPr>
              <p:grpSpPr bwMode="auto">
                <a:xfrm>
                  <a:off x="2014028" y="5274460"/>
                  <a:ext cx="1453072" cy="869165"/>
                  <a:chOff x="237355" y="2458533"/>
                  <a:chExt cx="3815149" cy="2282057"/>
                </a:xfrm>
              </p:grpSpPr>
              <p:grpSp>
                <p:nvGrpSpPr>
                  <p:cNvPr id="82" name="组合 88"/>
                  <p:cNvGrpSpPr/>
                  <p:nvPr/>
                </p:nvGrpSpPr>
                <p:grpSpPr bwMode="auto">
                  <a:xfrm>
                    <a:off x="237355" y="2458533"/>
                    <a:ext cx="3815149" cy="2282057"/>
                    <a:chOff x="237355" y="2458533"/>
                    <a:chExt cx="3815149" cy="2282057"/>
                  </a:xfrm>
                </p:grpSpPr>
                <p:sp>
                  <p:nvSpPr>
                    <p:cNvPr id="99" name="椭圆 98"/>
                    <p:cNvSpPr/>
                    <p:nvPr/>
                  </p:nvSpPr>
                  <p:spPr>
                    <a:xfrm>
                      <a:off x="1201218" y="2454981"/>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3006094" y="2454981"/>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526346" y="3238540"/>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380848" y="3238540"/>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3" name="椭圆 102"/>
                    <p:cNvSpPr/>
                    <p:nvPr/>
                  </p:nvSpPr>
                  <p:spPr>
                    <a:xfrm>
                      <a:off x="3873103" y="39012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4" name="椭圆 103"/>
                    <p:cNvSpPr/>
                    <p:nvPr/>
                  </p:nvSpPr>
                  <p:spPr>
                    <a:xfrm>
                      <a:off x="3114470" y="3742853"/>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5" name="椭圆 104"/>
                    <p:cNvSpPr/>
                    <p:nvPr/>
                  </p:nvSpPr>
                  <p:spPr>
                    <a:xfrm>
                      <a:off x="1788948" y="398875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6" name="椭圆 105"/>
                    <p:cNvSpPr/>
                    <p:nvPr/>
                  </p:nvSpPr>
                  <p:spPr>
                    <a:xfrm>
                      <a:off x="238337" y="3434431"/>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7" name="椭圆 106"/>
                    <p:cNvSpPr/>
                    <p:nvPr/>
                  </p:nvSpPr>
                  <p:spPr>
                    <a:xfrm>
                      <a:off x="1197048" y="4555587"/>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8" name="椭圆 107"/>
                    <p:cNvSpPr/>
                    <p:nvPr/>
                  </p:nvSpPr>
                  <p:spPr>
                    <a:xfrm>
                      <a:off x="2693472" y="4559756"/>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3" name="直接箭头连接符 82"/>
                  <p:cNvCxnSpPr>
                    <a:stCxn id="106" idx="7"/>
                    <a:endCxn id="99" idx="3"/>
                  </p:cNvCxnSpPr>
                  <p:nvPr/>
                </p:nvCxnSpPr>
                <p:spPr>
                  <a:xfrm flipV="1">
                    <a:off x="392566" y="2609193"/>
                    <a:ext cx="837829" cy="85441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99" idx="6"/>
                    <a:endCxn id="100" idx="2"/>
                  </p:cNvCxnSpPr>
                  <p:nvPr/>
                </p:nvCxnSpPr>
                <p:spPr>
                  <a:xfrm flipV="1">
                    <a:off x="1380454" y="2546674"/>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01" idx="6"/>
                    <a:endCxn id="102" idx="2"/>
                  </p:cNvCxnSpPr>
                  <p:nvPr/>
                </p:nvCxnSpPr>
                <p:spPr>
                  <a:xfrm flipV="1">
                    <a:off x="1709751" y="3326067"/>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02" idx="7"/>
                    <a:endCxn id="100" idx="3"/>
                  </p:cNvCxnSpPr>
                  <p:nvPr/>
                </p:nvCxnSpPr>
                <p:spPr>
                  <a:xfrm flipV="1">
                    <a:off x="2535077" y="2609193"/>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2" idx="5"/>
                    <a:endCxn id="104" idx="1"/>
                  </p:cNvCxnSpPr>
                  <p:nvPr/>
                </p:nvCxnSpPr>
                <p:spPr>
                  <a:xfrm>
                    <a:off x="2535077" y="3392753"/>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0" idx="5"/>
                    <a:endCxn id="103" idx="0"/>
                  </p:cNvCxnSpPr>
                  <p:nvPr/>
                </p:nvCxnSpPr>
                <p:spPr>
                  <a:xfrm>
                    <a:off x="3160323" y="2609193"/>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04" idx="6"/>
                    <a:endCxn id="103" idx="2"/>
                  </p:cNvCxnSpPr>
                  <p:nvPr/>
                </p:nvCxnSpPr>
                <p:spPr>
                  <a:xfrm>
                    <a:off x="3293709" y="3834547"/>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08" idx="6"/>
                    <a:endCxn id="103" idx="3"/>
                  </p:cNvCxnSpPr>
                  <p:nvPr/>
                </p:nvCxnSpPr>
                <p:spPr>
                  <a:xfrm flipV="1">
                    <a:off x="2872708" y="4051276"/>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4" idx="4"/>
                    <a:endCxn id="108" idx="0"/>
                  </p:cNvCxnSpPr>
                  <p:nvPr/>
                </p:nvCxnSpPr>
                <p:spPr>
                  <a:xfrm flipH="1">
                    <a:off x="2785175" y="3922071"/>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5" idx="6"/>
                    <a:endCxn id="104" idx="2"/>
                  </p:cNvCxnSpPr>
                  <p:nvPr/>
                </p:nvCxnSpPr>
                <p:spPr>
                  <a:xfrm flipV="1">
                    <a:off x="1968187" y="3834547"/>
                    <a:ext cx="1146284" cy="2417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07" idx="6"/>
                    <a:endCxn id="108" idx="2"/>
                  </p:cNvCxnSpPr>
                  <p:nvPr/>
                </p:nvCxnSpPr>
                <p:spPr>
                  <a:xfrm>
                    <a:off x="1376287" y="4647280"/>
                    <a:ext cx="1317186"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07" idx="7"/>
                    <a:endCxn id="105" idx="3"/>
                  </p:cNvCxnSpPr>
                  <p:nvPr/>
                </p:nvCxnSpPr>
                <p:spPr>
                  <a:xfrm flipV="1">
                    <a:off x="1351277" y="4138800"/>
                    <a:ext cx="462681" cy="44596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01" idx="5"/>
                    <a:endCxn id="105" idx="0"/>
                  </p:cNvCxnSpPr>
                  <p:nvPr/>
                </p:nvCxnSpPr>
                <p:spPr>
                  <a:xfrm>
                    <a:off x="1680572" y="3392753"/>
                    <a:ext cx="195912"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9" idx="5"/>
                    <a:endCxn id="101" idx="0"/>
                  </p:cNvCxnSpPr>
                  <p:nvPr/>
                </p:nvCxnSpPr>
                <p:spPr>
                  <a:xfrm>
                    <a:off x="1355444" y="2609193"/>
                    <a:ext cx="262605" cy="62934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06" idx="6"/>
                    <a:endCxn id="101" idx="2"/>
                  </p:cNvCxnSpPr>
                  <p:nvPr/>
                </p:nvCxnSpPr>
                <p:spPr>
                  <a:xfrm flipV="1">
                    <a:off x="417576" y="3326067"/>
                    <a:ext cx="1108770" cy="20005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06" idx="5"/>
                    <a:endCxn id="107" idx="1"/>
                  </p:cNvCxnSpPr>
                  <p:nvPr/>
                </p:nvCxnSpPr>
                <p:spPr>
                  <a:xfrm>
                    <a:off x="392566" y="3588641"/>
                    <a:ext cx="829492" cy="99612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0" name="组合 115"/>
              <p:cNvGrpSpPr/>
              <p:nvPr/>
            </p:nvGrpSpPr>
            <p:grpSpPr bwMode="auto">
              <a:xfrm>
                <a:off x="1188639" y="3800104"/>
                <a:ext cx="2057400" cy="1009650"/>
                <a:chOff x="1733810" y="5191125"/>
                <a:chExt cx="2057400" cy="1009650"/>
              </a:xfrm>
            </p:grpSpPr>
            <p:sp>
              <p:nvSpPr>
                <p:cNvPr id="51" name="平行四边形 50"/>
                <p:cNvSpPr/>
                <p:nvPr/>
              </p:nvSpPr>
              <p:spPr>
                <a:xfrm>
                  <a:off x="1733563" y="5191181"/>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117"/>
                <p:cNvGrpSpPr>
                  <a:grpSpLocks noChangeAspect="1"/>
                </p:cNvGrpSpPr>
                <p:nvPr/>
              </p:nvGrpSpPr>
              <p:grpSpPr bwMode="auto">
                <a:xfrm>
                  <a:off x="2014028" y="5274460"/>
                  <a:ext cx="1453072" cy="869165"/>
                  <a:chOff x="237355" y="2458533"/>
                  <a:chExt cx="3815149" cy="2282057"/>
                </a:xfrm>
              </p:grpSpPr>
              <p:grpSp>
                <p:nvGrpSpPr>
                  <p:cNvPr id="53" name="组合 118"/>
                  <p:cNvGrpSpPr/>
                  <p:nvPr/>
                </p:nvGrpSpPr>
                <p:grpSpPr bwMode="auto">
                  <a:xfrm>
                    <a:off x="237355" y="2458533"/>
                    <a:ext cx="3815149" cy="2282057"/>
                    <a:chOff x="237355" y="2458533"/>
                    <a:chExt cx="3815149" cy="2282057"/>
                  </a:xfrm>
                </p:grpSpPr>
                <p:sp>
                  <p:nvSpPr>
                    <p:cNvPr id="70" name="椭圆 69"/>
                    <p:cNvSpPr/>
                    <p:nvPr/>
                  </p:nvSpPr>
                  <p:spPr>
                    <a:xfrm>
                      <a:off x="1201643" y="2456606"/>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3006520" y="245660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526771" y="3240165"/>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381273" y="32401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4" name="椭圆 73"/>
                    <p:cNvSpPr/>
                    <p:nvPr/>
                  </p:nvSpPr>
                  <p:spPr>
                    <a:xfrm>
                      <a:off x="3873528" y="3902858"/>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5" name="椭圆 74"/>
                    <p:cNvSpPr/>
                    <p:nvPr/>
                  </p:nvSpPr>
                  <p:spPr>
                    <a:xfrm>
                      <a:off x="3114896" y="3744479"/>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6" name="椭圆 75"/>
                    <p:cNvSpPr/>
                    <p:nvPr/>
                  </p:nvSpPr>
                  <p:spPr>
                    <a:xfrm>
                      <a:off x="1789373" y="399038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7" name="椭圆 76"/>
                    <p:cNvSpPr/>
                    <p:nvPr/>
                  </p:nvSpPr>
                  <p:spPr>
                    <a:xfrm>
                      <a:off x="238762" y="3436056"/>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8" name="椭圆 77"/>
                    <p:cNvSpPr/>
                    <p:nvPr/>
                  </p:nvSpPr>
                  <p:spPr>
                    <a:xfrm>
                      <a:off x="1197473" y="455721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9" name="椭圆 78"/>
                    <p:cNvSpPr/>
                    <p:nvPr/>
                  </p:nvSpPr>
                  <p:spPr>
                    <a:xfrm>
                      <a:off x="2693898" y="4561381"/>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54" name="直接箭头连接符 53"/>
                  <p:cNvCxnSpPr>
                    <a:stCxn id="77" idx="7"/>
                    <a:endCxn id="70" idx="3"/>
                  </p:cNvCxnSpPr>
                  <p:nvPr/>
                </p:nvCxnSpPr>
                <p:spPr>
                  <a:xfrm flipV="1">
                    <a:off x="392991" y="2610818"/>
                    <a:ext cx="837829" cy="8544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0" idx="6"/>
                    <a:endCxn id="71" idx="2"/>
                  </p:cNvCxnSpPr>
                  <p:nvPr/>
                </p:nvCxnSpPr>
                <p:spPr>
                  <a:xfrm flipV="1">
                    <a:off x="1380879" y="2548299"/>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2" idx="6"/>
                    <a:endCxn id="73" idx="2"/>
                  </p:cNvCxnSpPr>
                  <p:nvPr/>
                </p:nvCxnSpPr>
                <p:spPr>
                  <a:xfrm flipV="1">
                    <a:off x="1710177" y="3327692"/>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3" idx="7"/>
                    <a:endCxn id="71" idx="3"/>
                  </p:cNvCxnSpPr>
                  <p:nvPr/>
                </p:nvCxnSpPr>
                <p:spPr>
                  <a:xfrm flipV="1">
                    <a:off x="2535502" y="2610818"/>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3" idx="5"/>
                    <a:endCxn id="75" idx="1"/>
                  </p:cNvCxnSpPr>
                  <p:nvPr/>
                </p:nvCxnSpPr>
                <p:spPr>
                  <a:xfrm>
                    <a:off x="2535502" y="3394378"/>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1" idx="5"/>
                    <a:endCxn id="74" idx="0"/>
                  </p:cNvCxnSpPr>
                  <p:nvPr/>
                </p:nvCxnSpPr>
                <p:spPr>
                  <a:xfrm>
                    <a:off x="3160748" y="2610818"/>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75" idx="6"/>
                    <a:endCxn id="74" idx="2"/>
                  </p:cNvCxnSpPr>
                  <p:nvPr/>
                </p:nvCxnSpPr>
                <p:spPr>
                  <a:xfrm>
                    <a:off x="3294134" y="3836172"/>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9" idx="6"/>
                    <a:endCxn id="74" idx="3"/>
                  </p:cNvCxnSpPr>
                  <p:nvPr/>
                </p:nvCxnSpPr>
                <p:spPr>
                  <a:xfrm flipV="1">
                    <a:off x="2873134" y="4052901"/>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5" idx="4"/>
                    <a:endCxn id="79" idx="0"/>
                  </p:cNvCxnSpPr>
                  <p:nvPr/>
                </p:nvCxnSpPr>
                <p:spPr>
                  <a:xfrm flipH="1">
                    <a:off x="2785601" y="3923696"/>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6" idx="6"/>
                    <a:endCxn id="75" idx="2"/>
                  </p:cNvCxnSpPr>
                  <p:nvPr/>
                </p:nvCxnSpPr>
                <p:spPr>
                  <a:xfrm flipV="1">
                    <a:off x="1968612" y="3836172"/>
                    <a:ext cx="1146284" cy="2417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8" idx="6"/>
                    <a:endCxn id="79" idx="2"/>
                  </p:cNvCxnSpPr>
                  <p:nvPr/>
                </p:nvCxnSpPr>
                <p:spPr>
                  <a:xfrm>
                    <a:off x="1376712" y="4648905"/>
                    <a:ext cx="131718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8" idx="7"/>
                    <a:endCxn id="76" idx="3"/>
                  </p:cNvCxnSpPr>
                  <p:nvPr/>
                </p:nvCxnSpPr>
                <p:spPr>
                  <a:xfrm flipV="1">
                    <a:off x="1351702" y="4140425"/>
                    <a:ext cx="462681" cy="44596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2" idx="5"/>
                    <a:endCxn id="76" idx="0"/>
                  </p:cNvCxnSpPr>
                  <p:nvPr/>
                </p:nvCxnSpPr>
                <p:spPr>
                  <a:xfrm>
                    <a:off x="1680997" y="3394378"/>
                    <a:ext cx="195912" cy="59600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0" idx="5"/>
                    <a:endCxn id="72" idx="0"/>
                  </p:cNvCxnSpPr>
                  <p:nvPr/>
                </p:nvCxnSpPr>
                <p:spPr>
                  <a:xfrm>
                    <a:off x="1355869" y="2610818"/>
                    <a:ext cx="262605" cy="6293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6"/>
                    <a:endCxn id="72" idx="2"/>
                  </p:cNvCxnSpPr>
                  <p:nvPr/>
                </p:nvCxnSpPr>
                <p:spPr>
                  <a:xfrm flipV="1">
                    <a:off x="418001" y="3327692"/>
                    <a:ext cx="1108770" cy="2000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7" idx="5"/>
                    <a:endCxn id="78" idx="1"/>
                  </p:cNvCxnSpPr>
                  <p:nvPr/>
                </p:nvCxnSpPr>
                <p:spPr>
                  <a:xfrm>
                    <a:off x="392991" y="3590266"/>
                    <a:ext cx="829492" cy="9961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 name="组合 149"/>
            <p:cNvGrpSpPr/>
            <p:nvPr/>
          </p:nvGrpSpPr>
          <p:grpSpPr bwMode="auto">
            <a:xfrm>
              <a:off x="308873" y="1834827"/>
              <a:ext cx="805070" cy="2602395"/>
              <a:chOff x="308873" y="1834827"/>
              <a:chExt cx="805070" cy="2602395"/>
            </a:xfrm>
          </p:grpSpPr>
          <p:sp>
            <p:nvSpPr>
              <p:cNvPr id="45" name="文本框 146"/>
              <p:cNvSpPr txBox="1">
                <a:spLocks noChangeArrowheads="1"/>
              </p:cNvSpPr>
              <p:nvPr/>
            </p:nvSpPr>
            <p:spPr bwMode="auto">
              <a:xfrm>
                <a:off x="308873" y="183482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文本框 147"/>
              <p:cNvSpPr txBox="1">
                <a:spLocks noChangeArrowheads="1"/>
              </p:cNvSpPr>
              <p:nvPr/>
            </p:nvSpPr>
            <p:spPr bwMode="auto">
              <a:xfrm>
                <a:off x="308873" y="2991027"/>
                <a:ext cx="805069"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文本框 148"/>
              <p:cNvSpPr txBox="1">
                <a:spLocks noChangeArrowheads="1"/>
              </p:cNvSpPr>
              <p:nvPr/>
            </p:nvSpPr>
            <p:spPr bwMode="auto">
              <a:xfrm>
                <a:off x="308873" y="409868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组合 198"/>
            <p:cNvGrpSpPr/>
            <p:nvPr/>
          </p:nvGrpSpPr>
          <p:grpSpPr bwMode="auto">
            <a:xfrm>
              <a:off x="3682044" y="1742663"/>
              <a:ext cx="5177535" cy="2866146"/>
              <a:chOff x="3682044" y="1742663"/>
              <a:chExt cx="5177535" cy="2866146"/>
            </a:xfrm>
          </p:grpSpPr>
          <p:sp>
            <p:nvSpPr>
              <p:cNvPr id="17" name="文本框 16"/>
              <p:cNvSpPr txBox="1"/>
              <p:nvPr/>
            </p:nvSpPr>
            <p:spPr>
              <a:xfrm>
                <a:off x="5724108" y="2525469"/>
                <a:ext cx="282589" cy="307958"/>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2">
                        <a:lumMod val="75000"/>
                        <a:lumOff val="25000"/>
                      </a:schemeClr>
                    </a:solidFill>
                    <a:latin typeface="+mn-lt"/>
                    <a:ea typeface="+mn-ea"/>
                  </a:rPr>
                  <a:t>1</a:t>
                </a:r>
                <a:endParaRPr lang="zh-CN" altLang="en-US" sz="1400" dirty="0">
                  <a:solidFill>
                    <a:schemeClr val="bg2">
                      <a:lumMod val="75000"/>
                      <a:lumOff val="25000"/>
                    </a:schemeClr>
                  </a:solidFill>
                  <a:latin typeface="+mn-lt"/>
                  <a:ea typeface="+mn-ea"/>
                </a:endParaRPr>
              </a:p>
            </p:txBody>
          </p:sp>
          <p:grpSp>
            <p:nvGrpSpPr>
              <p:cNvPr id="18" name="组合 17"/>
              <p:cNvGrpSpPr/>
              <p:nvPr/>
            </p:nvGrpSpPr>
            <p:grpSpPr>
              <a:xfrm>
                <a:off x="5723346" y="1742663"/>
                <a:ext cx="1009650" cy="587316"/>
                <a:chOff x="5334000" y="1834827"/>
                <a:chExt cx="1009650" cy="587316"/>
              </a:xfrm>
              <a:solidFill>
                <a:schemeClr val="bg1">
                  <a:lumMod val="95000"/>
                </a:schemeClr>
              </a:solidFill>
            </p:grpSpPr>
            <p:sp>
              <p:nvSpPr>
                <p:cNvPr id="43" name="流程图: 过程 4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r>
                    <a:rPr lang="en-US" altLang="zh-CN" baseline="-25000" dirty="0">
                      <a:solidFill>
                        <a:schemeClr val="tx1"/>
                      </a:solidFill>
                    </a:rPr>
                    <a:t>16</a:t>
                  </a:r>
                  <a:r>
                    <a:rPr lang="zh-CN" altLang="en-US" baseline="-25000" dirty="0">
                      <a:solidFill>
                        <a:schemeClr val="tx1"/>
                      </a:solidFill>
                    </a:rPr>
                    <a:t>条边</a:t>
                  </a:r>
                </a:p>
              </p:txBody>
            </p:sp>
            <p:cxnSp>
              <p:nvCxnSpPr>
                <p:cNvPr id="44" name="直接连接符 4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363813" y="2851762"/>
                <a:ext cx="1009650" cy="587316"/>
                <a:chOff x="5334000" y="1834827"/>
                <a:chExt cx="1009650" cy="587316"/>
              </a:xfrm>
              <a:solidFill>
                <a:schemeClr val="bg1">
                  <a:lumMod val="95000"/>
                </a:schemeClr>
              </a:solidFill>
            </p:grpSpPr>
            <p:sp>
              <p:nvSpPr>
                <p:cNvPr id="41" name="流程图: 过程 4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2" name="直接连接符 4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179783" y="2851762"/>
                <a:ext cx="1009650" cy="587316"/>
                <a:chOff x="5334000" y="1834827"/>
                <a:chExt cx="1009650" cy="587316"/>
              </a:xfrm>
              <a:solidFill>
                <a:schemeClr val="bg1">
                  <a:lumMod val="95000"/>
                </a:schemeClr>
              </a:solidFill>
            </p:grpSpPr>
            <p:sp>
              <p:nvSpPr>
                <p:cNvPr id="39" name="流程图: 过程 3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0" name="直接连接符 3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682044" y="402149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071339" y="4021493"/>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460634" y="4021493"/>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849929" y="40214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a:stCxn id="41" idx="0"/>
                <a:endCxn id="43" idx="2"/>
              </p:cNvCxnSpPr>
              <p:nvPr/>
            </p:nvCxnSpPr>
            <p:spPr>
              <a:xfrm flipV="1">
                <a:off x="4868403" y="2330216"/>
                <a:ext cx="1360556" cy="52067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a:endCxn id="39" idx="0"/>
              </p:cNvCxnSpPr>
              <p:nvPr/>
            </p:nvCxnSpPr>
            <p:spPr>
              <a:xfrm>
                <a:off x="6228958" y="2330216"/>
                <a:ext cx="1455811" cy="52067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1" idx="0"/>
                <a:endCxn id="39" idx="2"/>
              </p:cNvCxnSpPr>
              <p:nvPr/>
            </p:nvCxnSpPr>
            <p:spPr>
              <a:xfrm flipH="1" flipV="1">
                <a:off x="7684770" y="3438230"/>
                <a:ext cx="669959" cy="58258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2"/>
                <a:endCxn id="33" idx="0"/>
              </p:cNvCxnSpPr>
              <p:nvPr/>
            </p:nvCxnSpPr>
            <p:spPr>
              <a:xfrm flipH="1">
                <a:off x="6965596" y="3438230"/>
                <a:ext cx="719174"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1" idx="2"/>
                <a:endCxn id="37" idx="0"/>
              </p:cNvCxnSpPr>
              <p:nvPr/>
            </p:nvCxnSpPr>
            <p:spPr>
              <a:xfrm flipH="1">
                <a:off x="4187330" y="3438230"/>
                <a:ext cx="681072"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1" idx="2"/>
                <a:endCxn id="35" idx="0"/>
              </p:cNvCxnSpPr>
              <p:nvPr/>
            </p:nvCxnSpPr>
            <p:spPr>
              <a:xfrm>
                <a:off x="4868403" y="3438230"/>
                <a:ext cx="708061"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pSp>
      <p:sp>
        <p:nvSpPr>
          <p:cNvPr id="138" name="文本框 192"/>
          <p:cNvSpPr txBox="1">
            <a:spLocks noChangeArrowheads="1"/>
          </p:cNvSpPr>
          <p:nvPr/>
        </p:nvSpPr>
        <p:spPr bwMode="auto">
          <a:xfrm>
            <a:off x="5172075" y="4813300"/>
            <a:ext cx="2152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39" name="云形标注 138"/>
          <p:cNvSpPr/>
          <p:nvPr/>
        </p:nvSpPr>
        <p:spPr>
          <a:xfrm>
            <a:off x="3257550" y="1255713"/>
            <a:ext cx="2403475" cy="906462"/>
          </a:xfrm>
          <a:prstGeom prst="cloudCallout">
            <a:avLst>
              <a:gd name="adj1" fmla="val 26372"/>
              <a:gd name="adj2" fmla="val 64602"/>
            </a:avLst>
          </a:prstGeom>
          <a:no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M. </a:t>
            </a:r>
            <a:r>
              <a:rPr lang="en-US" altLang="zh-CN" sz="1400" dirty="0" err="1">
                <a:solidFill>
                  <a:schemeClr val="tx1"/>
                </a:solidFill>
                <a:latin typeface="Times New Roman" panose="02020603050405020304" pitchFamily="18" charset="0"/>
                <a:cs typeface="Times New Roman" panose="02020603050405020304" pitchFamily="18" charset="0"/>
              </a:rPr>
              <a:t>Holtgrewe</a:t>
            </a:r>
            <a:r>
              <a:rPr lang="en-US" altLang="zh-CN" sz="1400" dirty="0">
                <a:solidFill>
                  <a:schemeClr val="tx1"/>
                </a:solidFill>
                <a:latin typeface="Times New Roman" panose="02020603050405020304" pitchFamily="18" charset="0"/>
                <a:cs typeface="Times New Roman" panose="02020603050405020304" pitchFamily="18" charset="0"/>
              </a:rPr>
              <a:t> et al.</a:t>
            </a:r>
          </a:p>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IEEE, 2010</a:t>
            </a:r>
          </a:p>
        </p:txBody>
      </p:sp>
      <p:sp>
        <p:nvSpPr>
          <p:cNvPr id="140" name="AutoShape 31"/>
          <p:cNvSpPr>
            <a:spLocks noChangeArrowheads="1"/>
          </p:cNvSpPr>
          <p:nvPr/>
        </p:nvSpPr>
        <p:spPr bwMode="auto">
          <a:xfrm>
            <a:off x="5597525" y="2459038"/>
            <a:ext cx="2916238" cy="974725"/>
          </a:xfrm>
          <a:prstGeom prst="wedgeRoundRectCallout">
            <a:avLst>
              <a:gd name="adj1" fmla="val -59380"/>
              <a:gd name="adj2" fmla="val -92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已有的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图划分算法</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对节点</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进行划分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的，那么如何在路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网中对路段划分？</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1" name="AutoShape 31"/>
          <p:cNvSpPr>
            <a:spLocks noChangeArrowheads="1"/>
          </p:cNvSpPr>
          <p:nvPr/>
        </p:nvSpPr>
        <p:spPr bwMode="auto">
          <a:xfrm>
            <a:off x="5283200" y="3721100"/>
            <a:ext cx="2906713" cy="1000125"/>
          </a:xfrm>
          <a:prstGeom prst="wedgeRoundRectCallout">
            <a:avLst>
              <a:gd name="adj1" fmla="val 1690"/>
              <a:gd name="adj2" fmla="val -950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线图</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的概念，构造路段</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到节点的映射关系，然后用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该算法处理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2" name="AutoShape 31"/>
          <p:cNvSpPr>
            <a:spLocks noChangeArrowheads="1"/>
          </p:cNvSpPr>
          <p:nvPr/>
        </p:nvSpPr>
        <p:spPr bwMode="auto">
          <a:xfrm>
            <a:off x="1928813" y="4979988"/>
            <a:ext cx="3535362" cy="998537"/>
          </a:xfrm>
          <a:prstGeom prst="wedgeRoundRectCallout">
            <a:avLst>
              <a:gd name="adj1" fmla="val 37935"/>
              <a:gd name="adj2" fmla="val -807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为了避免查询时对轨迹完全解压缩，</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通过构建</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路网划分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，只对若干划分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区域内的轨迹局部解压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 name="AutoShape 31"/>
          <p:cNvSpPr>
            <a:spLocks noChangeArrowheads="1"/>
          </p:cNvSpPr>
          <p:nvPr/>
        </p:nvSpPr>
        <p:spPr bwMode="auto">
          <a:xfrm>
            <a:off x="4941888" y="5743575"/>
            <a:ext cx="2628900" cy="746125"/>
          </a:xfrm>
          <a:prstGeom prst="wedgeRoundRectCallout">
            <a:avLst>
              <a:gd name="adj1" fmla="val -36014"/>
              <a:gd name="adj2" fmla="val -817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尽可能保证各划分区域内</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经过的轨迹条数接近</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randombar(horizontal)">
                                      <p:cBhvr>
                                        <p:cTn id="15" dur="500"/>
                                        <p:tgtEl>
                                          <p:spTgt spid="14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randombar(horizontal)">
                                      <p:cBhvr>
                                        <p:cTn id="2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2" grpId="0" animBg="1"/>
      <p:bldP spid="1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10" name="表格 9"/>
          <p:cNvGraphicFramePr>
            <a:graphicFrameLocks noGrp="1"/>
          </p:cNvGraphicFramePr>
          <p:nvPr/>
        </p:nvGraphicFramePr>
        <p:xfrm>
          <a:off x="4191196" y="1510163"/>
          <a:ext cx="4796282" cy="1259872"/>
        </p:xfrm>
        <a:graphic>
          <a:graphicData uri="http://schemas.openxmlformats.org/drawingml/2006/table">
            <a:tbl>
              <a:tblPr bandRow="1">
                <a:tableStyleId>{7DF18680-E054-41AD-8BC1-D1AEF772440D}</a:tableStyleId>
              </a:tblPr>
              <a:tblGrid>
                <a:gridCol w="1700304">
                  <a:extLst>
                    <a:ext uri="{9D8B030D-6E8A-4147-A177-3AD203B41FA5}">
                      <a16:colId xmlns:a16="http://schemas.microsoft.com/office/drawing/2014/main" val="20000"/>
                    </a:ext>
                  </a:extLst>
                </a:gridCol>
                <a:gridCol w="3095978">
                  <a:extLst>
                    <a:ext uri="{9D8B030D-6E8A-4147-A177-3AD203B41FA5}">
                      <a16:colId xmlns:a16="http://schemas.microsoft.com/office/drawing/2014/main" val="20001"/>
                    </a:ext>
                  </a:extLst>
                </a:gridCol>
              </a:tblGrid>
              <a:tr h="345472">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0001000001000010000001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19812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0000001001000000010010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15240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0000100010000000000101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52400">
                <a:tc>
                  <a:txBody>
                    <a:bodyPr/>
                    <a:lstStyle/>
                    <a:p>
                      <a:pPr algn="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 U </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0001001001000010010011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17/29</a:t>
            </a:r>
            <a:endParaRPr lang="zh-CN" altLang="en-US">
              <a:solidFill>
                <a:schemeClr val="bg1"/>
              </a:solidFill>
            </a:endParaRPr>
          </a:p>
        </p:txBody>
      </p:sp>
      <p:grpSp>
        <p:nvGrpSpPr>
          <p:cNvPr id="13" name="组合 3"/>
          <p:cNvGrpSpPr/>
          <p:nvPr/>
        </p:nvGrpSpPr>
        <p:grpSpPr bwMode="auto">
          <a:xfrm>
            <a:off x="238125" y="1535113"/>
            <a:ext cx="3819525" cy="2376487"/>
            <a:chOff x="238888" y="1535500"/>
            <a:chExt cx="3817975" cy="2376385"/>
          </a:xfrm>
        </p:grpSpPr>
        <p:grpSp>
          <p:nvGrpSpPr>
            <p:cNvPr id="14" name="组合 11"/>
            <p:cNvGrpSpPr/>
            <p:nvPr/>
          </p:nvGrpSpPr>
          <p:grpSpPr bwMode="auto">
            <a:xfrm>
              <a:off x="238888" y="1574931"/>
              <a:ext cx="3780225" cy="2336954"/>
              <a:chOff x="237355" y="2264209"/>
              <a:chExt cx="4028189" cy="2490246"/>
            </a:xfrm>
          </p:grpSpPr>
          <p:sp>
            <p:nvSpPr>
              <p:cNvPr id="50" name="椭圆 49"/>
              <p:cNvSpPr/>
              <p:nvPr/>
            </p:nvSpPr>
            <p:spPr>
              <a:xfrm>
                <a:off x="1201194" y="2266172"/>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3005433" y="2264480"/>
                <a:ext cx="393990" cy="38736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1527547" y="30459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2379783" y="3045980"/>
                <a:ext cx="393990"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3872888" y="37073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3111962" y="3551757"/>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787953" y="3795341"/>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37355" y="3243893"/>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196122" y="4363705"/>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692608" y="4367088"/>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5" name="直接箭头连接符 14"/>
            <p:cNvCxnSpPr>
              <a:stCxn id="57" idx="7"/>
              <a:endCxn id="50" idx="3"/>
            </p:cNvCxnSpPr>
            <p:nvPr/>
          </p:nvCxnSpPr>
          <p:spPr>
            <a:xfrm flipV="1">
              <a:off x="553085" y="1886322"/>
              <a:ext cx="644263" cy="6619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0" idx="6"/>
              <a:endCxn id="51" idx="2"/>
            </p:cNvCxnSpPr>
            <p:nvPr/>
          </p:nvCxnSpPr>
          <p:spPr>
            <a:xfrm flipV="1">
              <a:off x="1513134" y="1757740"/>
              <a:ext cx="1325024"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2" idx="6"/>
              <a:endCxn id="53" idx="2"/>
            </p:cNvCxnSpPr>
            <p:nvPr/>
          </p:nvCxnSpPr>
          <p:spPr>
            <a:xfrm flipV="1">
              <a:off x="1819396" y="2491134"/>
              <a:ext cx="431625"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3" idx="7"/>
              <a:endCxn id="51" idx="3"/>
            </p:cNvCxnSpPr>
            <p:nvPr/>
          </p:nvCxnSpPr>
          <p:spPr>
            <a:xfrm flipV="1">
              <a:off x="2565219" y="1886322"/>
              <a:ext cx="326892" cy="47623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3" idx="5"/>
              <a:endCxn id="55" idx="1"/>
            </p:cNvCxnSpPr>
            <p:nvPr/>
          </p:nvCxnSpPr>
          <p:spPr>
            <a:xfrm>
              <a:off x="2565219" y="2619715"/>
              <a:ext cx="425277" cy="21589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1" idx="5"/>
              <a:endCxn id="54" idx="0"/>
            </p:cNvCxnSpPr>
            <p:nvPr/>
          </p:nvCxnSpPr>
          <p:spPr>
            <a:xfrm>
              <a:off x="3152355" y="1886322"/>
              <a:ext cx="682348" cy="1042943"/>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5" idx="6"/>
              <a:endCxn id="54" idx="2"/>
            </p:cNvCxnSpPr>
            <p:nvPr/>
          </p:nvCxnSpPr>
          <p:spPr>
            <a:xfrm>
              <a:off x="3306281" y="2965776"/>
              <a:ext cx="344347" cy="146044"/>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9" idx="6"/>
              <a:endCxn id="54" idx="3"/>
            </p:cNvCxnSpPr>
            <p:nvPr/>
          </p:nvCxnSpPr>
          <p:spPr>
            <a:xfrm flipV="1">
              <a:off x="2912740" y="3240402"/>
              <a:ext cx="791841" cy="48892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5" idx="4"/>
              <a:endCxn id="59" idx="0"/>
            </p:cNvCxnSpPr>
            <p:nvPr/>
          </p:nvCxnSpPr>
          <p:spPr>
            <a:xfrm flipH="1">
              <a:off x="2728665" y="3146743"/>
              <a:ext cx="393540" cy="401621"/>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6" idx="6"/>
              <a:endCxn id="55" idx="2"/>
            </p:cNvCxnSpPr>
            <p:nvPr/>
          </p:nvCxnSpPr>
          <p:spPr>
            <a:xfrm flipV="1">
              <a:off x="2062186" y="2965776"/>
              <a:ext cx="874357" cy="22700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8" idx="6"/>
              <a:endCxn id="59" idx="2"/>
            </p:cNvCxnSpPr>
            <p:nvPr/>
          </p:nvCxnSpPr>
          <p:spPr>
            <a:xfrm>
              <a:off x="1506786" y="3727743"/>
              <a:ext cx="1037804" cy="1588"/>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8" idx="7"/>
              <a:endCxn id="56" idx="3"/>
            </p:cNvCxnSpPr>
            <p:nvPr/>
          </p:nvCxnSpPr>
          <p:spPr>
            <a:xfrm flipV="1">
              <a:off x="1452833" y="3322948"/>
              <a:ext cx="295155" cy="27621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2" idx="5"/>
              <a:endCxn id="56" idx="0"/>
            </p:cNvCxnSpPr>
            <p:nvPr/>
          </p:nvCxnSpPr>
          <p:spPr>
            <a:xfrm>
              <a:off x="1763857" y="2619715"/>
              <a:ext cx="114254" cy="392096"/>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0" idx="5"/>
              <a:endCxn id="52" idx="0"/>
            </p:cNvCxnSpPr>
            <p:nvPr/>
          </p:nvCxnSpPr>
          <p:spPr>
            <a:xfrm>
              <a:off x="1457593" y="1886322"/>
              <a:ext cx="176141" cy="4222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2"/>
            </p:cNvCxnSpPr>
            <p:nvPr/>
          </p:nvCxnSpPr>
          <p:spPr>
            <a:xfrm flipV="1">
              <a:off x="607039" y="2491134"/>
              <a:ext cx="842621" cy="1857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7" idx="5"/>
              <a:endCxn id="58" idx="1"/>
            </p:cNvCxnSpPr>
            <p:nvPr/>
          </p:nvCxnSpPr>
          <p:spPr>
            <a:xfrm>
              <a:off x="553085" y="2805445"/>
              <a:ext cx="639503" cy="79371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4"/>
            <p:cNvSpPr txBox="1">
              <a:spLocks noChangeArrowheads="1"/>
            </p:cNvSpPr>
            <p:nvPr/>
          </p:nvSpPr>
          <p:spPr bwMode="auto">
            <a:xfrm>
              <a:off x="1143158" y="155486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2" name="文本框 35"/>
            <p:cNvSpPr txBox="1">
              <a:spLocks noChangeArrowheads="1"/>
            </p:cNvSpPr>
            <p:nvPr/>
          </p:nvSpPr>
          <p:spPr bwMode="auto">
            <a:xfrm>
              <a:off x="2841869" y="1535500"/>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33" name="文本框 36"/>
            <p:cNvSpPr txBox="1">
              <a:spLocks noChangeArrowheads="1"/>
            </p:cNvSpPr>
            <p:nvPr/>
          </p:nvSpPr>
          <p:spPr bwMode="auto">
            <a:xfrm>
              <a:off x="1449264"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34" name="文本框 37"/>
            <p:cNvSpPr txBox="1">
              <a:spLocks noChangeArrowheads="1"/>
            </p:cNvSpPr>
            <p:nvPr/>
          </p:nvSpPr>
          <p:spPr bwMode="auto">
            <a:xfrm>
              <a:off x="259889" y="24665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35" name="文本框 38"/>
            <p:cNvSpPr txBox="1">
              <a:spLocks noChangeArrowheads="1"/>
            </p:cNvSpPr>
            <p:nvPr/>
          </p:nvSpPr>
          <p:spPr bwMode="auto">
            <a:xfrm>
              <a:off x="2250312"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36" name="文本框 39"/>
            <p:cNvSpPr txBox="1">
              <a:spLocks noChangeArrowheads="1"/>
            </p:cNvSpPr>
            <p:nvPr/>
          </p:nvSpPr>
          <p:spPr bwMode="auto">
            <a:xfrm>
              <a:off x="1132840"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37" name="文本框 40"/>
            <p:cNvSpPr txBox="1">
              <a:spLocks noChangeArrowheads="1"/>
            </p:cNvSpPr>
            <p:nvPr/>
          </p:nvSpPr>
          <p:spPr bwMode="auto">
            <a:xfrm>
              <a:off x="1692317" y="2976857"/>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38" name="文本框 41"/>
            <p:cNvSpPr txBox="1">
              <a:spLocks noChangeArrowheads="1"/>
            </p:cNvSpPr>
            <p:nvPr/>
          </p:nvSpPr>
          <p:spPr bwMode="auto">
            <a:xfrm>
              <a:off x="2937122" y="2750836"/>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39" name="文本框 42"/>
            <p:cNvSpPr txBox="1">
              <a:spLocks noChangeArrowheads="1"/>
            </p:cNvSpPr>
            <p:nvPr/>
          </p:nvSpPr>
          <p:spPr bwMode="auto">
            <a:xfrm>
              <a:off x="2548343"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0" name="文本框 43"/>
            <p:cNvSpPr txBox="1">
              <a:spLocks noChangeArrowheads="1"/>
            </p:cNvSpPr>
            <p:nvPr/>
          </p:nvSpPr>
          <p:spPr bwMode="auto">
            <a:xfrm>
              <a:off x="3618804" y="2905954"/>
              <a:ext cx="438059"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cxnSp>
          <p:nvCxnSpPr>
            <p:cNvPr id="41" name="直接箭头连接符 40"/>
            <p:cNvCxnSpPr/>
            <p:nvPr/>
          </p:nvCxnSpPr>
          <p:spPr>
            <a:xfrm flipV="1">
              <a:off x="600691" y="1935533"/>
              <a:ext cx="642677" cy="660372"/>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503613" y="1819650"/>
              <a:ext cx="132502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07923" y="1924420"/>
              <a:ext cx="682348" cy="1042943"/>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603865" y="2553043"/>
              <a:ext cx="842621" cy="18573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2671538" y="3121344"/>
              <a:ext cx="393540" cy="40162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10241" y="2862593"/>
              <a:ext cx="639502" cy="7937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513134" y="3821402"/>
              <a:ext cx="1036216"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709904" y="2659402"/>
              <a:ext cx="114254" cy="39209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2049491" y="2902278"/>
              <a:ext cx="874357" cy="22700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48"/>
          <p:cNvGrpSpPr/>
          <p:nvPr/>
        </p:nvGrpSpPr>
        <p:grpSpPr bwMode="auto">
          <a:xfrm>
            <a:off x="2860675" y="3570288"/>
            <a:ext cx="5619750" cy="1444625"/>
            <a:chOff x="2860475" y="3570920"/>
            <a:chExt cx="5619516" cy="1443424"/>
          </a:xfrm>
        </p:grpSpPr>
        <p:grpSp>
          <p:nvGrpSpPr>
            <p:cNvPr id="61" name="组合 63"/>
            <p:cNvGrpSpPr>
              <a:grpSpLocks noChangeAspect="1"/>
            </p:cNvGrpSpPr>
            <p:nvPr/>
          </p:nvGrpSpPr>
          <p:grpSpPr bwMode="auto">
            <a:xfrm>
              <a:off x="3975589" y="3570920"/>
              <a:ext cx="1260628" cy="481966"/>
              <a:chOff x="330759" y="4808607"/>
              <a:chExt cx="2908351" cy="1111927"/>
            </a:xfrm>
          </p:grpSpPr>
          <p:cxnSp>
            <p:nvCxnSpPr>
              <p:cNvPr id="78" name="直接箭头连接符 77"/>
              <p:cNvCxnSpPr/>
              <p:nvPr/>
            </p:nvCxnSpPr>
            <p:spPr>
              <a:xfrm flipV="1">
                <a:off x="329063" y="4808607"/>
                <a:ext cx="688515" cy="706267"/>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1061526" y="4808607"/>
                <a:ext cx="141365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cxnSpLocks noChangeAspect="1"/>
              </p:cNvCxnSpPr>
              <p:nvPr/>
            </p:nvCxnSpPr>
            <p:spPr>
              <a:xfrm>
                <a:off x="2511803" y="4808607"/>
                <a:ext cx="728802" cy="1112464"/>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72"/>
            <p:cNvGrpSpPr>
              <a:grpSpLocks noChangeAspect="1"/>
            </p:cNvGrpSpPr>
            <p:nvPr/>
          </p:nvGrpSpPr>
          <p:grpSpPr bwMode="auto">
            <a:xfrm>
              <a:off x="7416444" y="3570920"/>
              <a:ext cx="1063547" cy="490217"/>
              <a:chOff x="5710885" y="2747183"/>
              <a:chExt cx="1834469" cy="845555"/>
            </a:xfrm>
          </p:grpSpPr>
          <p:cxnSp>
            <p:nvCxnSpPr>
              <p:cNvPr id="76" name="直接箭头连接符 75"/>
              <p:cNvCxnSpPr/>
              <p:nvPr/>
            </p:nvCxnSpPr>
            <p:spPr>
              <a:xfrm>
                <a:off x="5710826" y="2747183"/>
                <a:ext cx="681788" cy="8454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6441900" y="3589851"/>
                <a:ext cx="1103454" cy="27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椭圆 62"/>
            <p:cNvSpPr/>
            <p:nvPr/>
          </p:nvSpPr>
          <p:spPr>
            <a:xfrm>
              <a:off x="3330355" y="4792279"/>
              <a:ext cx="142869" cy="144342"/>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4" name="椭圆 63"/>
            <p:cNvSpPr/>
            <p:nvPr/>
          </p:nvSpPr>
          <p:spPr>
            <a:xfrm>
              <a:off x="4760634" y="4792279"/>
              <a:ext cx="144456" cy="144342"/>
            </a:xfrm>
            <a:prstGeom prst="ellipse">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5" name="椭圆 64"/>
            <p:cNvSpPr/>
            <p:nvPr/>
          </p:nvSpPr>
          <p:spPr>
            <a:xfrm>
              <a:off x="6190911" y="4792279"/>
              <a:ext cx="144457" cy="144342"/>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6" name="椭圆 65"/>
            <p:cNvSpPr/>
            <p:nvPr/>
          </p:nvSpPr>
          <p:spPr>
            <a:xfrm>
              <a:off x="7622777" y="4792279"/>
              <a:ext cx="142869" cy="144342"/>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7" name="文本框 2"/>
            <p:cNvSpPr txBox="1">
              <a:spLocks noChangeArrowheads="1"/>
            </p:cNvSpPr>
            <p:nvPr/>
          </p:nvSpPr>
          <p:spPr bwMode="auto">
            <a:xfrm>
              <a:off x="2860475" y="4645012"/>
              <a:ext cx="38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0000"/>
                  </a:solidFill>
                </a:rPr>
                <a:t>P</a:t>
              </a:r>
              <a:r>
                <a:rPr lang="en-US" altLang="zh-CN" baseline="-25000">
                  <a:solidFill>
                    <a:srgbClr val="FF0000"/>
                  </a:solidFill>
                </a:rPr>
                <a:t>1</a:t>
              </a:r>
              <a:endParaRPr lang="zh-CN" altLang="en-US" baseline="-25000">
                <a:solidFill>
                  <a:srgbClr val="FF0000"/>
                </a:solidFill>
              </a:endParaRPr>
            </a:p>
          </p:txBody>
        </p:sp>
        <p:sp>
          <p:nvSpPr>
            <p:cNvPr id="68" name="文本框 67"/>
            <p:cNvSpPr txBox="1"/>
            <p:nvPr/>
          </p:nvSpPr>
          <p:spPr>
            <a:xfrm>
              <a:off x="4292340"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2">
                      <a:lumMod val="75000"/>
                    </a:schemeClr>
                  </a:solidFill>
                  <a:latin typeface="+mn-lt"/>
                  <a:ea typeface="+mn-ea"/>
                </a:rPr>
                <a:t>P</a:t>
              </a:r>
              <a:r>
                <a:rPr lang="en-US" altLang="zh-CN" baseline="-25000" dirty="0">
                  <a:solidFill>
                    <a:schemeClr val="accent2">
                      <a:lumMod val="75000"/>
                    </a:schemeClr>
                  </a:solidFill>
                  <a:latin typeface="+mn-lt"/>
                  <a:ea typeface="+mn-ea"/>
                </a:rPr>
                <a:t>2</a:t>
              </a:r>
              <a:endParaRPr lang="zh-CN" altLang="en-US" baseline="-25000" dirty="0">
                <a:solidFill>
                  <a:schemeClr val="accent2">
                    <a:lumMod val="75000"/>
                  </a:schemeClr>
                </a:solidFill>
                <a:latin typeface="+mn-lt"/>
                <a:ea typeface="+mn-ea"/>
              </a:endParaRPr>
            </a:p>
          </p:txBody>
        </p:sp>
        <p:sp>
          <p:nvSpPr>
            <p:cNvPr id="69" name="文本框 68"/>
            <p:cNvSpPr txBox="1"/>
            <p:nvPr/>
          </p:nvSpPr>
          <p:spPr>
            <a:xfrm>
              <a:off x="5724206"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5">
                      <a:lumMod val="75000"/>
                    </a:schemeClr>
                  </a:solidFill>
                  <a:latin typeface="+mn-lt"/>
                  <a:ea typeface="+mn-ea"/>
                </a:rPr>
                <a:t>P</a:t>
              </a:r>
              <a:r>
                <a:rPr lang="en-US" altLang="zh-CN" baseline="-25000" dirty="0">
                  <a:solidFill>
                    <a:schemeClr val="accent5">
                      <a:lumMod val="75000"/>
                    </a:schemeClr>
                  </a:solidFill>
                  <a:latin typeface="+mn-lt"/>
                  <a:ea typeface="+mn-ea"/>
                </a:rPr>
                <a:t>3</a:t>
              </a:r>
              <a:endParaRPr lang="zh-CN" altLang="en-US" baseline="-25000" dirty="0">
                <a:solidFill>
                  <a:schemeClr val="accent5">
                    <a:lumMod val="75000"/>
                  </a:schemeClr>
                </a:solidFill>
                <a:latin typeface="+mn-lt"/>
                <a:ea typeface="+mn-ea"/>
              </a:endParaRPr>
            </a:p>
          </p:txBody>
        </p:sp>
        <p:sp>
          <p:nvSpPr>
            <p:cNvPr id="70" name="文本框 69"/>
            <p:cNvSpPr txBox="1"/>
            <p:nvPr/>
          </p:nvSpPr>
          <p:spPr>
            <a:xfrm>
              <a:off x="7157659" y="4644764"/>
              <a:ext cx="380984"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6">
                      <a:lumMod val="75000"/>
                    </a:schemeClr>
                  </a:solidFill>
                  <a:latin typeface="+mn-lt"/>
                  <a:ea typeface="+mn-ea"/>
                </a:rPr>
                <a:t>P</a:t>
              </a:r>
              <a:r>
                <a:rPr lang="en-US" altLang="zh-CN" baseline="-25000" dirty="0">
                  <a:solidFill>
                    <a:schemeClr val="accent6">
                      <a:lumMod val="75000"/>
                    </a:schemeClr>
                  </a:solidFill>
                  <a:latin typeface="+mn-lt"/>
                  <a:ea typeface="+mn-ea"/>
                </a:rPr>
                <a:t>4</a:t>
              </a:r>
              <a:endParaRPr lang="zh-CN" altLang="en-US" baseline="-25000" dirty="0">
                <a:solidFill>
                  <a:schemeClr val="accent6">
                    <a:lumMod val="75000"/>
                  </a:schemeClr>
                </a:solidFill>
                <a:latin typeface="+mn-lt"/>
                <a:ea typeface="+mn-ea"/>
              </a:endParaRPr>
            </a:p>
          </p:txBody>
        </p:sp>
        <p:grpSp>
          <p:nvGrpSpPr>
            <p:cNvPr id="71" name="组合 112"/>
            <p:cNvGrpSpPr>
              <a:grpSpLocks noChangeAspect="1"/>
            </p:cNvGrpSpPr>
            <p:nvPr/>
          </p:nvGrpSpPr>
          <p:grpSpPr bwMode="auto">
            <a:xfrm>
              <a:off x="5538146" y="3570920"/>
              <a:ext cx="1614470" cy="519624"/>
              <a:chOff x="265541" y="4400538"/>
              <a:chExt cx="1907091" cy="613806"/>
            </a:xfrm>
          </p:grpSpPr>
          <p:cxnSp>
            <p:nvCxnSpPr>
              <p:cNvPr id="72" name="直接箭头连接符 71"/>
              <p:cNvCxnSpPr/>
              <p:nvPr/>
            </p:nvCxnSpPr>
            <p:spPr>
              <a:xfrm flipV="1">
                <a:off x="265932" y="4404285"/>
                <a:ext cx="841944" cy="18549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1730427" y="4614137"/>
                <a:ext cx="393783" cy="40096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139754" y="4400538"/>
                <a:ext cx="112509" cy="39159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1299142" y="4541063"/>
                <a:ext cx="873822" cy="22858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1" name="组合 80"/>
          <p:cNvGrpSpPr/>
          <p:nvPr/>
        </p:nvGrpSpPr>
        <p:grpSpPr bwMode="auto">
          <a:xfrm>
            <a:off x="2493963" y="5451475"/>
            <a:ext cx="6316662" cy="832305"/>
            <a:chOff x="2493436" y="5451776"/>
            <a:chExt cx="6316541" cy="831872"/>
          </a:xfrm>
        </p:grpSpPr>
        <p:sp>
          <p:nvSpPr>
            <p:cNvPr id="82" name="文本框 7"/>
            <p:cNvSpPr txBox="1">
              <a:spLocks noChangeArrowheads="1"/>
            </p:cNvSpPr>
            <p:nvPr/>
          </p:nvSpPr>
          <p:spPr bwMode="auto">
            <a:xfrm>
              <a:off x="4273989" y="5945270"/>
              <a:ext cx="2544787" cy="3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83" name="矩形 127"/>
            <p:cNvSpPr>
              <a:spLocks noChangeArrowheads="1"/>
            </p:cNvSpPr>
            <p:nvPr/>
          </p:nvSpPr>
          <p:spPr bwMode="auto">
            <a:xfrm>
              <a:off x="2493436"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矩形 128"/>
            <p:cNvSpPr>
              <a:spLocks noChangeArrowheads="1"/>
            </p:cNvSpPr>
            <p:nvPr/>
          </p:nvSpPr>
          <p:spPr bwMode="auto">
            <a:xfrm>
              <a:off x="4067180"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矩形 129"/>
            <p:cNvSpPr>
              <a:spLocks noChangeArrowheads="1"/>
            </p:cNvSpPr>
            <p:nvPr/>
          </p:nvSpPr>
          <p:spPr bwMode="auto">
            <a:xfrm>
              <a:off x="5640924"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矩形 130"/>
            <p:cNvSpPr>
              <a:spLocks noChangeArrowheads="1"/>
            </p:cNvSpPr>
            <p:nvPr/>
          </p:nvSpPr>
          <p:spPr bwMode="auto">
            <a:xfrm>
              <a:off x="7214668"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7" name="组合 86"/>
          <p:cNvGrpSpPr/>
          <p:nvPr/>
        </p:nvGrpSpPr>
        <p:grpSpPr bwMode="auto">
          <a:xfrm>
            <a:off x="3452813" y="3822700"/>
            <a:ext cx="4191000" cy="990600"/>
            <a:chOff x="3452598" y="3822160"/>
            <a:chExt cx="4190804" cy="991110"/>
          </a:xfrm>
        </p:grpSpPr>
        <p:grpSp>
          <p:nvGrpSpPr>
            <p:cNvPr id="88" name="组合 17"/>
            <p:cNvGrpSpPr/>
            <p:nvPr/>
          </p:nvGrpSpPr>
          <p:grpSpPr bwMode="auto">
            <a:xfrm>
              <a:off x="3452598" y="3822160"/>
              <a:ext cx="4190804" cy="991110"/>
              <a:chOff x="3452598" y="3822160"/>
              <a:chExt cx="4190804" cy="991110"/>
            </a:xfrm>
          </p:grpSpPr>
          <p:cxnSp>
            <p:nvCxnSpPr>
              <p:cNvPr id="90" name="直接箭头连接符 89"/>
              <p:cNvCxnSpPr>
                <a:endCxn id="63" idx="7"/>
              </p:cNvCxnSpPr>
              <p:nvPr/>
            </p:nvCxnSpPr>
            <p:spPr>
              <a:xfrm flipH="1">
                <a:off x="3452598" y="3822160"/>
                <a:ext cx="2798631"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66" idx="1"/>
              </p:cNvCxnSpPr>
              <p:nvPr/>
            </p:nvCxnSpPr>
            <p:spPr>
              <a:xfrm>
                <a:off x="6251229" y="3822160"/>
                <a:ext cx="1392173"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直接箭头连接符 88"/>
            <p:cNvCxnSpPr>
              <a:endCxn id="65" idx="0"/>
            </p:cNvCxnSpPr>
            <p:nvPr/>
          </p:nvCxnSpPr>
          <p:spPr>
            <a:xfrm>
              <a:off x="6251229" y="3822160"/>
              <a:ext cx="12699" cy="97046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bwMode="auto">
          <a:xfrm>
            <a:off x="3402013" y="3822700"/>
            <a:ext cx="2809875" cy="990600"/>
            <a:chOff x="3401686" y="3822160"/>
            <a:chExt cx="2810840" cy="991110"/>
          </a:xfrm>
        </p:grpSpPr>
        <p:cxnSp>
          <p:nvCxnSpPr>
            <p:cNvPr id="93" name="直接箭头连接符 92"/>
            <p:cNvCxnSpPr>
              <a:endCxn id="63" idx="0"/>
            </p:cNvCxnSpPr>
            <p:nvPr/>
          </p:nvCxnSpPr>
          <p:spPr>
            <a:xfrm flipH="1">
              <a:off x="3401686" y="3822160"/>
              <a:ext cx="1205326"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64" idx="0"/>
            </p:cNvCxnSpPr>
            <p:nvPr/>
          </p:nvCxnSpPr>
          <p:spPr>
            <a:xfrm>
              <a:off x="4607012" y="3822160"/>
              <a:ext cx="225502"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65" idx="1"/>
            </p:cNvCxnSpPr>
            <p:nvPr/>
          </p:nvCxnSpPr>
          <p:spPr>
            <a:xfrm>
              <a:off x="4607012" y="3822160"/>
              <a:ext cx="1605514" cy="991110"/>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bwMode="auto">
          <a:xfrm>
            <a:off x="3473450" y="3727450"/>
            <a:ext cx="4565650" cy="1136650"/>
            <a:chOff x="3473686" y="3727713"/>
            <a:chExt cx="4566133" cy="1136469"/>
          </a:xfrm>
        </p:grpSpPr>
        <p:cxnSp>
          <p:nvCxnSpPr>
            <p:cNvPr id="97" name="直接箭头连接符 96"/>
            <p:cNvCxnSpPr>
              <a:endCxn id="66" idx="0"/>
            </p:cNvCxnSpPr>
            <p:nvPr/>
          </p:nvCxnSpPr>
          <p:spPr>
            <a:xfrm flipH="1">
              <a:off x="7693707" y="3727713"/>
              <a:ext cx="346112" cy="106504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63" idx="6"/>
            </p:cNvCxnSpPr>
            <p:nvPr/>
          </p:nvCxnSpPr>
          <p:spPr>
            <a:xfrm flipH="1">
              <a:off x="3473686" y="3727713"/>
              <a:ext cx="4566133" cy="1136469"/>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bwMode="auto">
          <a:xfrm>
            <a:off x="2784475" y="4914900"/>
            <a:ext cx="1158875" cy="581025"/>
            <a:chOff x="2784882" y="4915094"/>
            <a:chExt cx="1158038" cy="580565"/>
          </a:xfrm>
        </p:grpSpPr>
        <p:cxnSp>
          <p:nvCxnSpPr>
            <p:cNvPr id="100" name="直接箭头连接符 99"/>
            <p:cNvCxnSpPr/>
            <p:nvPr/>
          </p:nvCxnSpPr>
          <p:spPr>
            <a:xfrm flipH="1">
              <a:off x="2784882" y="4929371"/>
              <a:ext cx="566329" cy="566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2868959" y="4915094"/>
              <a:ext cx="482251" cy="580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995868" y="4926198"/>
              <a:ext cx="355343" cy="569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132294" y="4948406"/>
              <a:ext cx="26968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3206852" y="4951578"/>
              <a:ext cx="195122" cy="544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401974" y="4945233"/>
              <a:ext cx="103112"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401974" y="4948406"/>
              <a:ext cx="29982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3452737" y="4930956"/>
              <a:ext cx="383898" cy="564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3452737" y="4923026"/>
              <a:ext cx="441006" cy="5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3452737" y="4945233"/>
              <a:ext cx="490183"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bwMode="auto">
          <a:xfrm>
            <a:off x="4384675" y="4914900"/>
            <a:ext cx="1139825" cy="573088"/>
            <a:chOff x="4384683" y="4915094"/>
            <a:chExt cx="1140521" cy="572798"/>
          </a:xfrm>
        </p:grpSpPr>
        <p:cxnSp>
          <p:nvCxnSpPr>
            <p:cNvPr id="111" name="直接箭头连接符 110"/>
            <p:cNvCxnSpPr/>
            <p:nvPr/>
          </p:nvCxnSpPr>
          <p:spPr>
            <a:xfrm flipH="1">
              <a:off x="4384683" y="4927788"/>
              <a:ext cx="397117" cy="560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4761151" y="4950001"/>
              <a:ext cx="71481" cy="5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4883462" y="4930961"/>
              <a:ext cx="195382" cy="55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4883462" y="4915094"/>
              <a:ext cx="641742" cy="572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bwMode="auto">
          <a:xfrm>
            <a:off x="5959475" y="4926013"/>
            <a:ext cx="1146175" cy="568325"/>
            <a:chOff x="5958962" y="4926652"/>
            <a:chExt cx="1146934" cy="567842"/>
          </a:xfrm>
        </p:grpSpPr>
        <p:cxnSp>
          <p:nvCxnSpPr>
            <p:cNvPr id="116" name="直接箭头连接符 115"/>
            <p:cNvCxnSpPr/>
            <p:nvPr/>
          </p:nvCxnSpPr>
          <p:spPr>
            <a:xfrm>
              <a:off x="6314797" y="4932997"/>
              <a:ext cx="791099" cy="561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6314797" y="4926652"/>
              <a:ext cx="703729" cy="567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314797" y="4929824"/>
              <a:ext cx="538519" cy="564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6263964" y="4936169"/>
              <a:ext cx="392373" cy="55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6263964" y="4955203"/>
              <a:ext cx="71485" cy="539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H="1">
              <a:off x="6152765" y="4940927"/>
              <a:ext cx="111199" cy="553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H="1">
              <a:off x="5958962" y="4942514"/>
              <a:ext cx="305002" cy="55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p:cNvGrpSpPr/>
          <p:nvPr/>
        </p:nvGrpSpPr>
        <p:grpSpPr bwMode="auto">
          <a:xfrm>
            <a:off x="7596188" y="4868863"/>
            <a:ext cx="1074737" cy="623887"/>
            <a:chOff x="7596583" y="4868853"/>
            <a:chExt cx="1074446" cy="623311"/>
          </a:xfrm>
        </p:grpSpPr>
        <p:cxnSp>
          <p:nvCxnSpPr>
            <p:cNvPr id="124" name="直接箭头连接符 123"/>
            <p:cNvCxnSpPr/>
            <p:nvPr/>
          </p:nvCxnSpPr>
          <p:spPr>
            <a:xfrm>
              <a:off x="7766399" y="4881541"/>
              <a:ext cx="904630" cy="610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7766399" y="4875197"/>
              <a:ext cx="833212" cy="61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7766399" y="4868853"/>
              <a:ext cx="760207" cy="62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7745768" y="4932294"/>
              <a:ext cx="663395" cy="559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694981" y="4946568"/>
              <a:ext cx="226951"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7694981" y="4941811"/>
              <a:ext cx="146010" cy="55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7694981" y="4935466"/>
              <a:ext cx="14283" cy="556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H="1">
              <a:off x="7596583" y="4946568"/>
              <a:ext cx="98398"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2" name="AutoShape 31"/>
          <p:cNvSpPr>
            <a:spLocks noChangeArrowheads="1"/>
          </p:cNvSpPr>
          <p:nvPr/>
        </p:nvSpPr>
        <p:spPr bwMode="auto">
          <a:xfrm>
            <a:off x="289719" y="4469712"/>
            <a:ext cx="2131219" cy="992187"/>
          </a:xfrm>
          <a:prstGeom prst="wedgeRoundRectCallout">
            <a:avLst>
              <a:gd name="adj1" fmla="val -48172"/>
              <a:gd name="adj2" fmla="val 820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如何判断一条或多</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条轨迹是否经过某</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划分区域？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randombar(horizontal)">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randombar(horizontal)">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randombar(horizontal)">
                                      <p:cBhvr>
                                        <p:cTn id="25" dur="500"/>
                                        <p:tgtEl>
                                          <p:spTgt spid="9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randombar(horizontal)">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randombar(horizontal)">
                                      <p:cBhvr>
                                        <p:cTn id="35" dur="500"/>
                                        <p:tgtEl>
                                          <p:spTgt spid="1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randombar(horizontal)">
                                      <p:cBhvr>
                                        <p:cTn id="40" dur="500"/>
                                        <p:tgtEl>
                                          <p:spTgt spid="1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randombar(horizontal)">
                                      <p:cBhvr>
                                        <p:cTn id="45" dur="500"/>
                                        <p:tgtEl>
                                          <p:spTgt spid="1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17"/>
          <p:cNvGrpSpPr/>
          <p:nvPr/>
        </p:nvGrpSpPr>
        <p:grpSpPr bwMode="auto">
          <a:xfrm>
            <a:off x="619125" y="1363663"/>
            <a:ext cx="7773988" cy="2659062"/>
            <a:chOff x="1084390" y="1536929"/>
            <a:chExt cx="7775189" cy="2657558"/>
          </a:xfrm>
        </p:grpSpPr>
        <p:grpSp>
          <p:nvGrpSpPr>
            <p:cNvPr id="10" name="组合 18"/>
            <p:cNvGrpSpPr>
              <a:grpSpLocks noChangeAspect="1"/>
            </p:cNvGrpSpPr>
            <p:nvPr/>
          </p:nvGrpSpPr>
          <p:grpSpPr bwMode="auto">
            <a:xfrm>
              <a:off x="1808530" y="1536929"/>
              <a:ext cx="1668265" cy="2657558"/>
              <a:chOff x="1188639" y="1526986"/>
              <a:chExt cx="2060737" cy="3282768"/>
            </a:xfrm>
          </p:grpSpPr>
          <p:grpSp>
            <p:nvGrpSpPr>
              <p:cNvPr id="42" name="组合 53"/>
              <p:cNvGrpSpPr/>
              <p:nvPr/>
            </p:nvGrpSpPr>
            <p:grpSpPr bwMode="auto">
              <a:xfrm>
                <a:off x="1191976" y="1526986"/>
                <a:ext cx="2057400" cy="1009650"/>
                <a:chOff x="1733810" y="5191125"/>
                <a:chExt cx="2057400" cy="1009650"/>
              </a:xfrm>
            </p:grpSpPr>
            <p:sp>
              <p:nvSpPr>
                <p:cNvPr id="103" name="平行四边形 102"/>
                <p:cNvSpPr/>
                <p:nvPr/>
              </p:nvSpPr>
              <p:spPr>
                <a:xfrm>
                  <a:off x="1734237" y="5191125"/>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4" name="组合 115"/>
                <p:cNvGrpSpPr>
                  <a:grpSpLocks noChangeAspect="1"/>
                </p:cNvGrpSpPr>
                <p:nvPr/>
              </p:nvGrpSpPr>
              <p:grpSpPr bwMode="auto">
                <a:xfrm>
                  <a:off x="2014028" y="5274460"/>
                  <a:ext cx="1453072" cy="869165"/>
                  <a:chOff x="237355" y="2458533"/>
                  <a:chExt cx="3815149" cy="2282057"/>
                </a:xfrm>
              </p:grpSpPr>
              <p:grpSp>
                <p:nvGrpSpPr>
                  <p:cNvPr id="105" name="组合 116"/>
                  <p:cNvGrpSpPr/>
                  <p:nvPr/>
                </p:nvGrpSpPr>
                <p:grpSpPr bwMode="auto">
                  <a:xfrm>
                    <a:off x="237355" y="2458533"/>
                    <a:ext cx="3815149" cy="2282057"/>
                    <a:chOff x="237355" y="2458533"/>
                    <a:chExt cx="3815149" cy="2282057"/>
                  </a:xfrm>
                </p:grpSpPr>
                <p:sp>
                  <p:nvSpPr>
                    <p:cNvPr id="122" name="椭圆 121"/>
                    <p:cNvSpPr/>
                    <p:nvPr/>
                  </p:nvSpPr>
                  <p:spPr>
                    <a:xfrm>
                      <a:off x="1202070" y="2460996"/>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3" name="椭圆 122"/>
                    <p:cNvSpPr/>
                    <p:nvPr/>
                  </p:nvSpPr>
                  <p:spPr>
                    <a:xfrm>
                      <a:off x="3009537" y="246099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4" name="椭圆 123"/>
                    <p:cNvSpPr/>
                    <p:nvPr/>
                  </p:nvSpPr>
                  <p:spPr>
                    <a:xfrm>
                      <a:off x="1531636" y="324315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5" name="椭圆 124"/>
                    <p:cNvSpPr/>
                    <p:nvPr/>
                  </p:nvSpPr>
                  <p:spPr>
                    <a:xfrm>
                      <a:off x="2381301" y="324315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6" name="椭圆 125"/>
                    <p:cNvSpPr/>
                    <p:nvPr/>
                  </p:nvSpPr>
                  <p:spPr>
                    <a:xfrm>
                      <a:off x="3874648" y="3901810"/>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7" name="椭圆 126"/>
                    <p:cNvSpPr/>
                    <p:nvPr/>
                  </p:nvSpPr>
                  <p:spPr>
                    <a:xfrm>
                      <a:off x="3112526" y="37474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8" name="椭圆 127"/>
                    <p:cNvSpPr/>
                    <p:nvPr/>
                  </p:nvSpPr>
                  <p:spPr>
                    <a:xfrm>
                      <a:off x="1789110" y="398928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239120" y="3438691"/>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196922" y="456046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695417" y="4560467"/>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6" name="直接箭头连接符 105"/>
                  <p:cNvCxnSpPr>
                    <a:stCxn id="129" idx="7"/>
                    <a:endCxn id="122" idx="3"/>
                  </p:cNvCxnSpPr>
                  <p:nvPr/>
                </p:nvCxnSpPr>
                <p:spPr>
                  <a:xfrm flipV="1">
                    <a:off x="393604" y="2615369"/>
                    <a:ext cx="834215" cy="8490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22" idx="6"/>
                    <a:endCxn id="123" idx="2"/>
                  </p:cNvCxnSpPr>
                  <p:nvPr/>
                </p:nvCxnSpPr>
                <p:spPr>
                  <a:xfrm flipV="1">
                    <a:off x="1382303" y="2548476"/>
                    <a:ext cx="1627234"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24" idx="6"/>
                    <a:endCxn id="125" idx="2"/>
                  </p:cNvCxnSpPr>
                  <p:nvPr/>
                </p:nvCxnSpPr>
                <p:spPr>
                  <a:xfrm flipV="1">
                    <a:off x="1711869" y="3330632"/>
                    <a:ext cx="669432"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25" idx="7"/>
                    <a:endCxn id="123" idx="3"/>
                  </p:cNvCxnSpPr>
                  <p:nvPr/>
                </p:nvCxnSpPr>
                <p:spPr>
                  <a:xfrm flipV="1">
                    <a:off x="2535785" y="2615369"/>
                    <a:ext cx="499497" cy="65351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25" idx="5"/>
                    <a:endCxn id="127" idx="1"/>
                  </p:cNvCxnSpPr>
                  <p:nvPr/>
                </p:nvCxnSpPr>
                <p:spPr>
                  <a:xfrm>
                    <a:off x="2535785" y="3397525"/>
                    <a:ext cx="607638" cy="37564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23" idx="5"/>
                    <a:endCxn id="126" idx="0"/>
                  </p:cNvCxnSpPr>
                  <p:nvPr/>
                </p:nvCxnSpPr>
                <p:spPr>
                  <a:xfrm>
                    <a:off x="3164021" y="2615369"/>
                    <a:ext cx="803318" cy="128644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27" idx="6"/>
                    <a:endCxn id="126" idx="2"/>
                  </p:cNvCxnSpPr>
                  <p:nvPr/>
                </p:nvCxnSpPr>
                <p:spPr>
                  <a:xfrm>
                    <a:off x="3292756" y="3834916"/>
                    <a:ext cx="581892" cy="15951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31" idx="6"/>
                    <a:endCxn id="126" idx="3"/>
                  </p:cNvCxnSpPr>
                  <p:nvPr/>
                </p:nvCxnSpPr>
                <p:spPr>
                  <a:xfrm flipV="1">
                    <a:off x="2875650" y="4056183"/>
                    <a:ext cx="1024744" cy="5969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27" idx="4"/>
                    <a:endCxn id="131" idx="0"/>
                  </p:cNvCxnSpPr>
                  <p:nvPr/>
                </p:nvCxnSpPr>
                <p:spPr>
                  <a:xfrm flipH="1">
                    <a:off x="2788108" y="3927540"/>
                    <a:ext cx="417109" cy="63292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28" idx="6"/>
                    <a:endCxn id="127" idx="2"/>
                  </p:cNvCxnSpPr>
                  <p:nvPr/>
                </p:nvCxnSpPr>
                <p:spPr>
                  <a:xfrm flipV="1">
                    <a:off x="1969343" y="3834916"/>
                    <a:ext cx="1143183" cy="24699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0" idx="6"/>
                    <a:endCxn id="131" idx="2"/>
                  </p:cNvCxnSpPr>
                  <p:nvPr/>
                </p:nvCxnSpPr>
                <p:spPr>
                  <a:xfrm>
                    <a:off x="1377152" y="4647947"/>
                    <a:ext cx="1318265"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30" idx="7"/>
                    <a:endCxn id="128" idx="3"/>
                  </p:cNvCxnSpPr>
                  <p:nvPr/>
                </p:nvCxnSpPr>
                <p:spPr>
                  <a:xfrm flipV="1">
                    <a:off x="1351406" y="4143662"/>
                    <a:ext cx="463453" cy="4425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24" idx="5"/>
                    <a:endCxn id="128" idx="0"/>
                  </p:cNvCxnSpPr>
                  <p:nvPr/>
                </p:nvCxnSpPr>
                <p:spPr>
                  <a:xfrm>
                    <a:off x="1680972" y="3397525"/>
                    <a:ext cx="200828" cy="59176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22" idx="5"/>
                    <a:endCxn id="124" idx="0"/>
                  </p:cNvCxnSpPr>
                  <p:nvPr/>
                </p:nvCxnSpPr>
                <p:spPr>
                  <a:xfrm>
                    <a:off x="1356554" y="2615369"/>
                    <a:ext cx="262625" cy="6277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29" idx="6"/>
                    <a:endCxn id="124" idx="2"/>
                  </p:cNvCxnSpPr>
                  <p:nvPr/>
                </p:nvCxnSpPr>
                <p:spPr>
                  <a:xfrm flipV="1">
                    <a:off x="419350" y="3330632"/>
                    <a:ext cx="1112286" cy="2006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29" idx="5"/>
                    <a:endCxn id="130" idx="1"/>
                  </p:cNvCxnSpPr>
                  <p:nvPr/>
                </p:nvCxnSpPr>
                <p:spPr>
                  <a:xfrm>
                    <a:off x="393604" y="3593064"/>
                    <a:ext cx="829064" cy="99313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54"/>
              <p:cNvGrpSpPr/>
              <p:nvPr/>
            </p:nvGrpSpPr>
            <p:grpSpPr bwMode="auto">
              <a:xfrm>
                <a:off x="1191976" y="2654611"/>
                <a:ext cx="2057400" cy="1009650"/>
                <a:chOff x="1733810" y="5191125"/>
                <a:chExt cx="2057400" cy="1009650"/>
              </a:xfrm>
            </p:grpSpPr>
            <p:sp>
              <p:nvSpPr>
                <p:cNvPr id="74" name="平行四边形 73"/>
                <p:cNvSpPr/>
                <p:nvPr/>
              </p:nvSpPr>
              <p:spPr>
                <a:xfrm>
                  <a:off x="1734237" y="5190420"/>
                  <a:ext cx="2057378" cy="101128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5" name="组合 86"/>
                <p:cNvGrpSpPr>
                  <a:grpSpLocks noChangeAspect="1"/>
                </p:cNvGrpSpPr>
                <p:nvPr/>
              </p:nvGrpSpPr>
              <p:grpSpPr bwMode="auto">
                <a:xfrm>
                  <a:off x="2014028" y="5274460"/>
                  <a:ext cx="1453072" cy="869165"/>
                  <a:chOff x="237355" y="2458533"/>
                  <a:chExt cx="3815149" cy="2282057"/>
                </a:xfrm>
              </p:grpSpPr>
              <p:grpSp>
                <p:nvGrpSpPr>
                  <p:cNvPr id="76" name="组合 87"/>
                  <p:cNvGrpSpPr/>
                  <p:nvPr/>
                </p:nvGrpSpPr>
                <p:grpSpPr bwMode="auto">
                  <a:xfrm>
                    <a:off x="237355" y="2458533"/>
                    <a:ext cx="3815149" cy="2282057"/>
                    <a:chOff x="237355" y="2458533"/>
                    <a:chExt cx="3815149" cy="2282057"/>
                  </a:xfrm>
                </p:grpSpPr>
                <p:sp>
                  <p:nvSpPr>
                    <p:cNvPr id="93" name="椭圆 92"/>
                    <p:cNvSpPr/>
                    <p:nvPr/>
                  </p:nvSpPr>
                  <p:spPr>
                    <a:xfrm>
                      <a:off x="1202070" y="245914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4" name="椭圆 93"/>
                    <p:cNvSpPr/>
                    <p:nvPr/>
                  </p:nvSpPr>
                  <p:spPr>
                    <a:xfrm>
                      <a:off x="3009537" y="245914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5" name="椭圆 94"/>
                    <p:cNvSpPr/>
                    <p:nvPr/>
                  </p:nvSpPr>
                  <p:spPr>
                    <a:xfrm>
                      <a:off x="1531636" y="324130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6" name="椭圆 95"/>
                    <p:cNvSpPr/>
                    <p:nvPr/>
                  </p:nvSpPr>
                  <p:spPr>
                    <a:xfrm>
                      <a:off x="2381301" y="3241305"/>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7" name="椭圆 96"/>
                    <p:cNvSpPr/>
                    <p:nvPr/>
                  </p:nvSpPr>
                  <p:spPr>
                    <a:xfrm>
                      <a:off x="3874648" y="390510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8" name="椭圆 97"/>
                    <p:cNvSpPr/>
                    <p:nvPr/>
                  </p:nvSpPr>
                  <p:spPr>
                    <a:xfrm>
                      <a:off x="3112526" y="374558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9" name="椭圆 98"/>
                    <p:cNvSpPr/>
                    <p:nvPr/>
                  </p:nvSpPr>
                  <p:spPr>
                    <a:xfrm>
                      <a:off x="1789110" y="3992586"/>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239120" y="344198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196922" y="4563764"/>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695417" y="4563764"/>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77" name="直接箭头连接符 76"/>
                  <p:cNvCxnSpPr>
                    <a:stCxn id="100" idx="7"/>
                    <a:endCxn id="93" idx="3"/>
                  </p:cNvCxnSpPr>
                  <p:nvPr/>
                </p:nvCxnSpPr>
                <p:spPr>
                  <a:xfrm flipV="1">
                    <a:off x="393604" y="2613522"/>
                    <a:ext cx="834215" cy="85419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93" idx="6"/>
                    <a:endCxn id="94" idx="2"/>
                  </p:cNvCxnSpPr>
                  <p:nvPr/>
                </p:nvCxnSpPr>
                <p:spPr>
                  <a:xfrm flipV="1">
                    <a:off x="1382303" y="2551773"/>
                    <a:ext cx="1627234"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95" idx="6"/>
                    <a:endCxn id="96" idx="2"/>
                  </p:cNvCxnSpPr>
                  <p:nvPr/>
                </p:nvCxnSpPr>
                <p:spPr>
                  <a:xfrm flipV="1">
                    <a:off x="1711869" y="333392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96" idx="7"/>
                    <a:endCxn id="94" idx="3"/>
                  </p:cNvCxnSpPr>
                  <p:nvPr/>
                </p:nvCxnSpPr>
                <p:spPr>
                  <a:xfrm flipV="1">
                    <a:off x="2535785" y="2613522"/>
                    <a:ext cx="499497" cy="65351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6" idx="5"/>
                    <a:endCxn id="98" idx="1"/>
                  </p:cNvCxnSpPr>
                  <p:nvPr/>
                </p:nvCxnSpPr>
                <p:spPr>
                  <a:xfrm>
                    <a:off x="2535785" y="3395678"/>
                    <a:ext cx="607638" cy="3807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94" idx="5"/>
                    <a:endCxn id="97" idx="0"/>
                  </p:cNvCxnSpPr>
                  <p:nvPr/>
                </p:nvCxnSpPr>
                <p:spPr>
                  <a:xfrm>
                    <a:off x="3164021" y="2613522"/>
                    <a:ext cx="803318" cy="12915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8" idx="6"/>
                    <a:endCxn id="97" idx="2"/>
                  </p:cNvCxnSpPr>
                  <p:nvPr/>
                </p:nvCxnSpPr>
                <p:spPr>
                  <a:xfrm>
                    <a:off x="3292756" y="3838213"/>
                    <a:ext cx="581892" cy="1543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02" idx="6"/>
                    <a:endCxn id="97" idx="3"/>
                  </p:cNvCxnSpPr>
                  <p:nvPr/>
                </p:nvCxnSpPr>
                <p:spPr>
                  <a:xfrm flipV="1">
                    <a:off x="2875650" y="4059479"/>
                    <a:ext cx="1024744" cy="59176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98" idx="4"/>
                    <a:endCxn id="102" idx="0"/>
                  </p:cNvCxnSpPr>
                  <p:nvPr/>
                </p:nvCxnSpPr>
                <p:spPr>
                  <a:xfrm flipH="1">
                    <a:off x="2788108" y="3925689"/>
                    <a:ext cx="417109" cy="63807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99" idx="6"/>
                    <a:endCxn id="98" idx="2"/>
                  </p:cNvCxnSpPr>
                  <p:nvPr/>
                </p:nvCxnSpPr>
                <p:spPr>
                  <a:xfrm flipV="1">
                    <a:off x="1969343" y="3838213"/>
                    <a:ext cx="1143183" cy="24184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1" idx="6"/>
                    <a:endCxn id="102" idx="2"/>
                  </p:cNvCxnSpPr>
                  <p:nvPr/>
                </p:nvCxnSpPr>
                <p:spPr>
                  <a:xfrm>
                    <a:off x="1377152" y="4651243"/>
                    <a:ext cx="1318265"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1" idx="7"/>
                    <a:endCxn id="99" idx="3"/>
                  </p:cNvCxnSpPr>
                  <p:nvPr/>
                </p:nvCxnSpPr>
                <p:spPr>
                  <a:xfrm flipV="1">
                    <a:off x="1351406" y="4146959"/>
                    <a:ext cx="463453" cy="4425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95" idx="5"/>
                    <a:endCxn id="99" idx="0"/>
                  </p:cNvCxnSpPr>
                  <p:nvPr/>
                </p:nvCxnSpPr>
                <p:spPr>
                  <a:xfrm>
                    <a:off x="1680972" y="3395678"/>
                    <a:ext cx="200828"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93" idx="5"/>
                    <a:endCxn id="95" idx="0"/>
                  </p:cNvCxnSpPr>
                  <p:nvPr/>
                </p:nvCxnSpPr>
                <p:spPr>
                  <a:xfrm>
                    <a:off x="1356554" y="2613522"/>
                    <a:ext cx="262625" cy="62778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0" idx="6"/>
                    <a:endCxn id="95" idx="2"/>
                  </p:cNvCxnSpPr>
                  <p:nvPr/>
                </p:nvCxnSpPr>
                <p:spPr>
                  <a:xfrm flipV="1">
                    <a:off x="419350" y="3333928"/>
                    <a:ext cx="1112286" cy="19553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0" idx="5"/>
                    <a:endCxn id="101" idx="1"/>
                  </p:cNvCxnSpPr>
                  <p:nvPr/>
                </p:nvCxnSpPr>
                <p:spPr>
                  <a:xfrm>
                    <a:off x="393604" y="3596361"/>
                    <a:ext cx="829064" cy="99313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组合 55"/>
              <p:cNvGrpSpPr/>
              <p:nvPr/>
            </p:nvGrpSpPr>
            <p:grpSpPr bwMode="auto">
              <a:xfrm>
                <a:off x="1188639" y="3800104"/>
                <a:ext cx="2057400" cy="1009650"/>
                <a:chOff x="1733810" y="5191125"/>
                <a:chExt cx="2057400" cy="1009650"/>
              </a:xfrm>
            </p:grpSpPr>
            <p:sp>
              <p:nvSpPr>
                <p:cNvPr id="45" name="平行四边形 44"/>
                <p:cNvSpPr/>
                <p:nvPr/>
              </p:nvSpPr>
              <p:spPr>
                <a:xfrm>
                  <a:off x="1733652" y="5191447"/>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6" name="组合 57"/>
                <p:cNvGrpSpPr>
                  <a:grpSpLocks noChangeAspect="1"/>
                </p:cNvGrpSpPr>
                <p:nvPr/>
              </p:nvGrpSpPr>
              <p:grpSpPr bwMode="auto">
                <a:xfrm>
                  <a:off x="2014028" y="5274460"/>
                  <a:ext cx="1453072" cy="869165"/>
                  <a:chOff x="237355" y="2458533"/>
                  <a:chExt cx="3815149" cy="2282057"/>
                </a:xfrm>
              </p:grpSpPr>
              <p:grpSp>
                <p:nvGrpSpPr>
                  <p:cNvPr id="47" name="组合 58"/>
                  <p:cNvGrpSpPr/>
                  <p:nvPr/>
                </p:nvGrpSpPr>
                <p:grpSpPr bwMode="auto">
                  <a:xfrm>
                    <a:off x="237355" y="2458533"/>
                    <a:ext cx="3815149" cy="2282057"/>
                    <a:chOff x="237355" y="2458533"/>
                    <a:chExt cx="3815149" cy="2282057"/>
                  </a:xfrm>
                </p:grpSpPr>
                <p:sp>
                  <p:nvSpPr>
                    <p:cNvPr id="64" name="椭圆 63"/>
                    <p:cNvSpPr/>
                    <p:nvPr/>
                  </p:nvSpPr>
                  <p:spPr>
                    <a:xfrm>
                      <a:off x="1200532" y="246184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7999" y="246184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30098" y="3243998"/>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79763" y="324399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3111" y="390265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0989" y="374828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572" y="399013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582" y="34395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5384" y="456131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880" y="4561313"/>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48" name="直接箭头连接符 47"/>
                  <p:cNvCxnSpPr>
                    <a:stCxn id="71" idx="7"/>
                    <a:endCxn id="64" idx="3"/>
                  </p:cNvCxnSpPr>
                  <p:nvPr/>
                </p:nvCxnSpPr>
                <p:spPr>
                  <a:xfrm flipV="1">
                    <a:off x="392066" y="2616215"/>
                    <a:ext cx="834215" cy="8490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64" idx="6"/>
                    <a:endCxn id="65" idx="2"/>
                  </p:cNvCxnSpPr>
                  <p:nvPr/>
                </p:nvCxnSpPr>
                <p:spPr>
                  <a:xfrm flipV="1">
                    <a:off x="1380765" y="2549322"/>
                    <a:ext cx="1627234" cy="514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6"/>
                    <a:endCxn id="67" idx="2"/>
                  </p:cNvCxnSpPr>
                  <p:nvPr/>
                </p:nvCxnSpPr>
                <p:spPr>
                  <a:xfrm flipV="1">
                    <a:off x="1710332" y="333147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7" idx="7"/>
                    <a:endCxn id="65" idx="3"/>
                  </p:cNvCxnSpPr>
                  <p:nvPr/>
                </p:nvCxnSpPr>
                <p:spPr>
                  <a:xfrm flipV="1">
                    <a:off x="2534248" y="2616215"/>
                    <a:ext cx="499497" cy="65351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7" idx="5"/>
                    <a:endCxn id="69" idx="1"/>
                  </p:cNvCxnSpPr>
                  <p:nvPr/>
                </p:nvCxnSpPr>
                <p:spPr>
                  <a:xfrm>
                    <a:off x="2534248" y="3398371"/>
                    <a:ext cx="607638" cy="37564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5" idx="5"/>
                    <a:endCxn id="68" idx="0"/>
                  </p:cNvCxnSpPr>
                  <p:nvPr/>
                </p:nvCxnSpPr>
                <p:spPr>
                  <a:xfrm>
                    <a:off x="3162483" y="2616215"/>
                    <a:ext cx="803318" cy="128644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69" idx="6"/>
                    <a:endCxn id="68" idx="2"/>
                  </p:cNvCxnSpPr>
                  <p:nvPr/>
                </p:nvCxnSpPr>
                <p:spPr>
                  <a:xfrm>
                    <a:off x="3291219" y="3835762"/>
                    <a:ext cx="581892" cy="15951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3" idx="6"/>
                    <a:endCxn id="68" idx="3"/>
                  </p:cNvCxnSpPr>
                  <p:nvPr/>
                </p:nvCxnSpPr>
                <p:spPr>
                  <a:xfrm flipV="1">
                    <a:off x="2874113" y="4057029"/>
                    <a:ext cx="1024744"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9" idx="4"/>
                    <a:endCxn id="73" idx="0"/>
                  </p:cNvCxnSpPr>
                  <p:nvPr/>
                </p:nvCxnSpPr>
                <p:spPr>
                  <a:xfrm flipH="1">
                    <a:off x="2786570" y="3928386"/>
                    <a:ext cx="417109" cy="63292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0" idx="6"/>
                    <a:endCxn id="69" idx="2"/>
                  </p:cNvCxnSpPr>
                  <p:nvPr/>
                </p:nvCxnSpPr>
                <p:spPr>
                  <a:xfrm flipV="1">
                    <a:off x="1967805" y="3835762"/>
                    <a:ext cx="1143183" cy="24699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2" idx="6"/>
                    <a:endCxn id="73" idx="2"/>
                  </p:cNvCxnSpPr>
                  <p:nvPr/>
                </p:nvCxnSpPr>
                <p:spPr>
                  <a:xfrm>
                    <a:off x="1375614" y="4648793"/>
                    <a:ext cx="1318265" cy="514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2" idx="7"/>
                    <a:endCxn id="70" idx="3"/>
                  </p:cNvCxnSpPr>
                  <p:nvPr/>
                </p:nvCxnSpPr>
                <p:spPr>
                  <a:xfrm flipV="1">
                    <a:off x="1349869" y="4144508"/>
                    <a:ext cx="463453" cy="4425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6" idx="5"/>
                    <a:endCxn id="70" idx="0"/>
                  </p:cNvCxnSpPr>
                  <p:nvPr/>
                </p:nvCxnSpPr>
                <p:spPr>
                  <a:xfrm>
                    <a:off x="1679435" y="3398371"/>
                    <a:ext cx="200828" cy="59176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64" idx="5"/>
                    <a:endCxn id="66" idx="0"/>
                  </p:cNvCxnSpPr>
                  <p:nvPr/>
                </p:nvCxnSpPr>
                <p:spPr>
                  <a:xfrm>
                    <a:off x="1355016" y="2616215"/>
                    <a:ext cx="262625" cy="6277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1" idx="6"/>
                    <a:endCxn id="66" idx="2"/>
                  </p:cNvCxnSpPr>
                  <p:nvPr/>
                </p:nvCxnSpPr>
                <p:spPr>
                  <a:xfrm flipV="1">
                    <a:off x="417812" y="3331478"/>
                    <a:ext cx="1112286" cy="2006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1" idx="5"/>
                    <a:endCxn id="72" idx="1"/>
                  </p:cNvCxnSpPr>
                  <p:nvPr/>
                </p:nvCxnSpPr>
                <p:spPr>
                  <a:xfrm>
                    <a:off x="392066" y="3593910"/>
                    <a:ext cx="829064" cy="9931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 name="组合 19"/>
            <p:cNvGrpSpPr/>
            <p:nvPr/>
          </p:nvGrpSpPr>
          <p:grpSpPr bwMode="auto">
            <a:xfrm>
              <a:off x="1084390" y="1779780"/>
              <a:ext cx="547317" cy="2021607"/>
              <a:chOff x="308873" y="1834827"/>
              <a:chExt cx="723275" cy="2627697"/>
            </a:xfrm>
          </p:grpSpPr>
          <p:sp>
            <p:nvSpPr>
              <p:cNvPr id="39" name="文本框 50"/>
              <p:cNvSpPr txBox="1">
                <a:spLocks noChangeArrowheads="1"/>
              </p:cNvSpPr>
              <p:nvPr/>
            </p:nvSpPr>
            <p:spPr bwMode="auto">
              <a:xfrm>
                <a:off x="308873" y="183482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文本框 51"/>
              <p:cNvSpPr txBox="1">
                <a:spLocks noChangeArrowheads="1"/>
              </p:cNvSpPr>
              <p:nvPr/>
            </p:nvSpPr>
            <p:spPr bwMode="auto">
              <a:xfrm>
                <a:off x="308873" y="299478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52"/>
              <p:cNvSpPr txBox="1">
                <a:spLocks noChangeArrowheads="1"/>
              </p:cNvSpPr>
              <p:nvPr/>
            </p:nvSpPr>
            <p:spPr bwMode="auto">
              <a:xfrm>
                <a:off x="308873" y="415474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723346" y="174266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endParaRPr lang="zh-CN" altLang="en-US" b="1" baseline="-25000" dirty="0">
                  <a:solidFill>
                    <a:schemeClr val="tx1"/>
                  </a:solidFill>
                </a:endParaRP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363813" y="2642212"/>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179783" y="2642212"/>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82044" y="34499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71339" y="3449993"/>
              <a:ext cx="1009650" cy="587316"/>
              <a:chOff x="5334000" y="1834827"/>
              <a:chExt cx="1009650" cy="587316"/>
            </a:xfrm>
            <a:solidFill>
              <a:schemeClr val="bg1">
                <a:lumMod val="95000"/>
              </a:schemeClr>
            </a:solidFill>
          </p:grpSpPr>
          <p:sp>
            <p:nvSpPr>
              <p:cNvPr id="29" name="流程图: 过程 2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0" name="直接连接符 2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60634" y="3449993"/>
              <a:ext cx="1009650" cy="587316"/>
              <a:chOff x="5334000" y="1834827"/>
              <a:chExt cx="1009650" cy="587316"/>
            </a:xfrm>
            <a:solidFill>
              <a:schemeClr val="bg1">
                <a:lumMod val="95000"/>
              </a:schemeClr>
            </a:solidFill>
          </p:grpSpPr>
          <p:sp>
            <p:nvSpPr>
              <p:cNvPr id="27" name="流程图: 过程 2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8" name="直接连接符 2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849929" y="3449993"/>
              <a:ext cx="1009650" cy="587316"/>
              <a:chOff x="5334000" y="1834827"/>
              <a:chExt cx="1009650" cy="587316"/>
            </a:xfrm>
            <a:solidFill>
              <a:schemeClr val="bg1">
                <a:lumMod val="95000"/>
              </a:schemeClr>
            </a:solidFill>
          </p:grpSpPr>
          <p:sp>
            <p:nvSpPr>
              <p:cNvPr id="25" name="流程图: 过程 2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6" name="直接连接符 2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5" idx="0"/>
              <a:endCxn id="37" idx="2"/>
            </p:cNvCxnSpPr>
            <p:nvPr/>
          </p:nvCxnSpPr>
          <p:spPr>
            <a:xfrm flipV="1">
              <a:off x="4867987" y="2330230"/>
              <a:ext cx="1360697" cy="312560"/>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7" idx="2"/>
              <a:endCxn id="33" idx="0"/>
            </p:cNvCxnSpPr>
            <p:nvPr/>
          </p:nvCxnSpPr>
          <p:spPr>
            <a:xfrm>
              <a:off x="6228685" y="2330230"/>
              <a:ext cx="1455963" cy="312560"/>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0"/>
              <a:endCxn id="33" idx="2"/>
            </p:cNvCxnSpPr>
            <p:nvPr/>
          </p:nvCxnSpPr>
          <p:spPr>
            <a:xfrm flipH="1" flipV="1">
              <a:off x="7684648" y="3229833"/>
              <a:ext cx="670028" cy="220538"/>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3" idx="2"/>
              <a:endCxn id="27" idx="0"/>
            </p:cNvCxnSpPr>
            <p:nvPr/>
          </p:nvCxnSpPr>
          <p:spPr>
            <a:xfrm flipH="1">
              <a:off x="6965398" y="3229833"/>
              <a:ext cx="719249"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5" idx="2"/>
              <a:endCxn id="31" idx="0"/>
            </p:cNvCxnSpPr>
            <p:nvPr/>
          </p:nvCxnSpPr>
          <p:spPr>
            <a:xfrm flipH="1">
              <a:off x="4186844" y="3229833"/>
              <a:ext cx="681143"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5" idx="2"/>
              <a:endCxn id="29" idx="0"/>
            </p:cNvCxnSpPr>
            <p:nvPr/>
          </p:nvCxnSpPr>
          <p:spPr>
            <a:xfrm>
              <a:off x="4867987" y="3229833"/>
              <a:ext cx="708134"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aphicFrame>
        <p:nvGraphicFramePr>
          <p:cNvPr id="132" name="表格 131"/>
          <p:cNvGraphicFramePr>
            <a:graphicFrameLocks noGrp="1" noChangeAspect="1"/>
          </p:cNvGraphicFramePr>
          <p:nvPr/>
        </p:nvGraphicFramePr>
        <p:xfrm>
          <a:off x="3054350" y="3971925"/>
          <a:ext cx="1292225" cy="1152524"/>
        </p:xfrm>
        <a:graphic>
          <a:graphicData uri="http://schemas.openxmlformats.org/drawingml/2006/table">
            <a:tbl>
              <a:tblPr firstRow="1" bandRow="1">
                <a:tableStyleId>{7DF18680-E054-41AD-8BC1-D1AEF772440D}</a:tableStyleId>
              </a:tblPr>
              <a:tblGrid>
                <a:gridCol w="468538">
                  <a:extLst>
                    <a:ext uri="{9D8B030D-6E8A-4147-A177-3AD203B41FA5}">
                      <a16:colId xmlns:a16="http://schemas.microsoft.com/office/drawing/2014/main" val="20000"/>
                    </a:ext>
                  </a:extLst>
                </a:gridCol>
                <a:gridCol w="823687">
                  <a:extLst>
                    <a:ext uri="{9D8B030D-6E8A-4147-A177-3AD203B41FA5}">
                      <a16:colId xmlns:a16="http://schemas.microsoft.com/office/drawing/2014/main" val="20001"/>
                    </a:ext>
                  </a:extLst>
                </a:gridCol>
              </a:tblGrid>
              <a:tr h="288131">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0"/>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1"/>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2"/>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3"/>
                  </a:ext>
                </a:extLst>
              </a:tr>
            </a:tbl>
          </a:graphicData>
        </a:graphic>
      </p:graphicFrame>
      <p:graphicFrame>
        <p:nvGraphicFramePr>
          <p:cNvPr id="133" name="表格 132"/>
          <p:cNvGraphicFramePr>
            <a:graphicFrameLocks noGrp="1" noChangeAspect="1"/>
          </p:cNvGraphicFramePr>
          <p:nvPr/>
        </p:nvGraphicFramePr>
        <p:xfrm>
          <a:off x="4462463" y="3971925"/>
          <a:ext cx="1281112" cy="865188"/>
        </p:xfrm>
        <a:graphic>
          <a:graphicData uri="http://schemas.openxmlformats.org/drawingml/2006/table">
            <a:tbl>
              <a:tblPr firstRow="1" bandRow="1">
                <a:tableStyleId>{7DF18680-E054-41AD-8BC1-D1AEF772440D}</a:tableStyleId>
              </a:tblPr>
              <a:tblGrid>
                <a:gridCol w="464508">
                  <a:extLst>
                    <a:ext uri="{9D8B030D-6E8A-4147-A177-3AD203B41FA5}">
                      <a16:colId xmlns:a16="http://schemas.microsoft.com/office/drawing/2014/main" val="20000"/>
                    </a:ext>
                  </a:extLst>
                </a:gridCol>
                <a:gridCol w="816604">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,9,11,3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,6,8,2</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2"/>
                  </a:ext>
                </a:extLst>
              </a:tr>
            </a:tbl>
          </a:graphicData>
        </a:graphic>
      </p:graphicFrame>
      <p:graphicFrame>
        <p:nvGraphicFramePr>
          <p:cNvPr id="134" name="表格 133"/>
          <p:cNvGraphicFramePr>
            <a:graphicFrameLocks noGrp="1" noChangeAspect="1"/>
          </p:cNvGraphicFramePr>
          <p:nvPr/>
        </p:nvGraphicFramePr>
        <p:xfrm>
          <a:off x="7256463" y="3971925"/>
          <a:ext cx="1266825" cy="865188"/>
        </p:xfrm>
        <a:graphic>
          <a:graphicData uri="http://schemas.openxmlformats.org/drawingml/2006/table">
            <a:tbl>
              <a:tblPr firstRow="1" bandRow="1">
                <a:tableStyleId>{7DF18680-E054-41AD-8BC1-D1AEF772440D}</a:tableStyleId>
              </a:tblPr>
              <a:tblGrid>
                <a:gridCol w="459328">
                  <a:extLst>
                    <a:ext uri="{9D8B030D-6E8A-4147-A177-3AD203B41FA5}">
                      <a16:colId xmlns:a16="http://schemas.microsoft.com/office/drawing/2014/main" val="20000"/>
                    </a:ext>
                  </a:extLst>
                </a:gridCol>
                <a:gridCol w="807497">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,18,24,6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,27,19,6</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2"/>
                  </a:ext>
                </a:extLst>
              </a:tr>
            </a:tbl>
          </a:graphicData>
        </a:graphic>
      </p:graphicFrame>
      <p:graphicFrame>
        <p:nvGraphicFramePr>
          <p:cNvPr id="135" name="表格 134"/>
          <p:cNvGraphicFramePr>
            <a:graphicFrameLocks noGrp="1" noChangeAspect="1"/>
          </p:cNvGraphicFramePr>
          <p:nvPr/>
        </p:nvGraphicFramePr>
        <p:xfrm>
          <a:off x="5859463" y="3971925"/>
          <a:ext cx="1279525" cy="576264"/>
        </p:xfrm>
        <a:graphic>
          <a:graphicData uri="http://schemas.openxmlformats.org/drawingml/2006/table">
            <a:tbl>
              <a:tblPr firstRow="1" bandRow="1">
                <a:tableStyleId>{7DF18680-E054-41AD-8BC1-D1AEF772440D}</a:tableStyleId>
              </a:tblPr>
              <a:tblGrid>
                <a:gridCol w="463933">
                  <a:extLst>
                    <a:ext uri="{9D8B030D-6E8A-4147-A177-3AD203B41FA5}">
                      <a16:colId xmlns:a16="http://schemas.microsoft.com/office/drawing/2014/main" val="20000"/>
                    </a:ext>
                  </a:extLst>
                </a:gridCol>
                <a:gridCol w="815592">
                  <a:extLst>
                    <a:ext uri="{9D8B030D-6E8A-4147-A177-3AD203B41FA5}">
                      <a16:colId xmlns:a16="http://schemas.microsoft.com/office/drawing/2014/main" val="20001"/>
                    </a:ext>
                  </a:extLst>
                </a:gridCol>
              </a:tblGrid>
              <a:tr h="288132">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0"/>
                  </a:ext>
                </a:extLst>
              </a:tr>
              <a:tr h="288132">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,12,15,4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1"/>
                  </a:ext>
                </a:extLst>
              </a:tr>
            </a:tbl>
          </a:graphicData>
        </a:graphic>
      </p:graphicFrame>
      <p:sp>
        <p:nvSpPr>
          <p:cNvPr id="136" name="文本框 4"/>
          <p:cNvSpPr txBox="1">
            <a:spLocks noChangeArrowheads="1"/>
          </p:cNvSpPr>
          <p:nvPr/>
        </p:nvSpPr>
        <p:spPr bwMode="auto">
          <a:xfrm>
            <a:off x="3743325" y="5305425"/>
            <a:ext cx="417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基于路网划分的索引结构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7" name="组合 5"/>
          <p:cNvGrpSpPr/>
          <p:nvPr/>
        </p:nvGrpSpPr>
        <p:grpSpPr bwMode="auto">
          <a:xfrm>
            <a:off x="387350" y="5965825"/>
            <a:ext cx="4303713" cy="369888"/>
            <a:chOff x="180084" y="5897587"/>
            <a:chExt cx="4303674" cy="369332"/>
          </a:xfrm>
        </p:grpSpPr>
        <p:sp>
          <p:nvSpPr>
            <p:cNvPr id="138" name="矩形 137"/>
            <p:cNvSpPr/>
            <p:nvPr/>
          </p:nvSpPr>
          <p:spPr>
            <a:xfrm>
              <a:off x="1497697" y="5949896"/>
              <a:ext cx="427034"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0</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39" name="矩形 138"/>
            <p:cNvSpPr/>
            <p:nvPr/>
          </p:nvSpPr>
          <p:spPr>
            <a:xfrm>
              <a:off x="1924731" y="5949896"/>
              <a:ext cx="427033"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1</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0" name="矩形 139"/>
            <p:cNvSpPr/>
            <p:nvPr/>
          </p:nvSpPr>
          <p:spPr>
            <a:xfrm>
              <a:off x="2359702" y="5949896"/>
              <a:ext cx="425446"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2</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1" name="矩形 140"/>
            <p:cNvSpPr/>
            <p:nvPr/>
          </p:nvSpPr>
          <p:spPr>
            <a:xfrm>
              <a:off x="2781973"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3</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2" name="矩形 141"/>
            <p:cNvSpPr/>
            <p:nvPr/>
          </p:nvSpPr>
          <p:spPr>
            <a:xfrm>
              <a:off x="3209007"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4</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3" name="矩形 142"/>
            <p:cNvSpPr/>
            <p:nvPr/>
          </p:nvSpPr>
          <p:spPr>
            <a:xfrm>
              <a:off x="3636041"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5</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4" name="矩形 143"/>
            <p:cNvSpPr/>
            <p:nvPr/>
          </p:nvSpPr>
          <p:spPr>
            <a:xfrm>
              <a:off x="4056724"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6</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5" name="矩形 2"/>
            <p:cNvSpPr>
              <a:spLocks noChangeArrowheads="1"/>
            </p:cNvSpPr>
            <p:nvPr/>
          </p:nvSpPr>
          <p:spPr bwMode="auto">
            <a:xfrm>
              <a:off x="180084" y="5897587"/>
              <a:ext cx="1918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PBF-Array</a:t>
              </a:r>
              <a:endParaRPr lang="zh-CN" altLang="en-US"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6" name="AutoShape 31"/>
          <p:cNvSpPr>
            <a:spLocks noChangeArrowheads="1"/>
          </p:cNvSpPr>
          <p:nvPr/>
        </p:nvSpPr>
        <p:spPr bwMode="auto">
          <a:xfrm>
            <a:off x="270669" y="4688787"/>
            <a:ext cx="2693987" cy="992187"/>
          </a:xfrm>
          <a:prstGeom prst="wedgeRoundRectCallout">
            <a:avLst>
              <a:gd name="adj1" fmla="val 73808"/>
              <a:gd name="adj2" fmla="val -7154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四元组，表示各轨迹进入</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该区域时的起始节点和编</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码位置</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7" name="标题 1"/>
          <p:cNvSpPr>
            <a:spLocks noGrp="1"/>
          </p:cNvSpPr>
          <p:nvPr>
            <p:ph type="title"/>
          </p:nvPr>
        </p:nvSpPr>
        <p:spPr>
          <a:xfrm>
            <a:off x="628650" y="365125"/>
            <a:ext cx="6324600" cy="715963"/>
          </a:xfrm>
        </p:spPr>
        <p:txBody>
          <a:bodyPr>
            <a:normAutofit fontScale="90000"/>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基于路网划分的索引结构</a:t>
            </a:r>
          </a:p>
        </p:txBody>
      </p:sp>
      <p:sp>
        <p:nvSpPr>
          <p:cNvPr id="14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18/29</a:t>
            </a:r>
            <a:endParaRPr lang="zh-CN" altLang="en-US">
              <a:solidFill>
                <a:schemeClr val="bg1"/>
              </a:solidFill>
            </a:endParaRPr>
          </a:p>
        </p:txBody>
      </p:sp>
      <p:sp>
        <p:nvSpPr>
          <p:cNvPr id="149" name="矩形 148"/>
          <p:cNvSpPr/>
          <p:nvPr/>
        </p:nvSpPr>
        <p:spPr>
          <a:xfrm>
            <a:off x="5257800" y="19240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0" name="矩形 149"/>
          <p:cNvSpPr/>
          <p:nvPr/>
        </p:nvSpPr>
        <p:spPr>
          <a:xfrm>
            <a:off x="3897313" y="282257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1" name="矩形 150"/>
          <p:cNvSpPr/>
          <p:nvPr/>
        </p:nvSpPr>
        <p:spPr>
          <a:xfrm>
            <a:off x="6713538" y="282892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2" name="矩形 151"/>
          <p:cNvSpPr/>
          <p:nvPr/>
        </p:nvSpPr>
        <p:spPr>
          <a:xfrm>
            <a:off x="3219450" y="3638550"/>
            <a:ext cx="1009650" cy="231775"/>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3" name="矩形 152"/>
          <p:cNvSpPr/>
          <p:nvPr/>
        </p:nvSpPr>
        <p:spPr>
          <a:xfrm>
            <a:off x="460851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4" name="矩形 153"/>
          <p:cNvSpPr/>
          <p:nvPr/>
        </p:nvSpPr>
        <p:spPr>
          <a:xfrm>
            <a:off x="5991225"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5" name="矩形 154"/>
          <p:cNvSpPr/>
          <p:nvPr/>
        </p:nvSpPr>
        <p:spPr>
          <a:xfrm>
            <a:off x="738346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6" name="AutoShape 31"/>
          <p:cNvSpPr>
            <a:spLocks noChangeArrowheads="1"/>
          </p:cNvSpPr>
          <p:nvPr/>
        </p:nvSpPr>
        <p:spPr bwMode="auto">
          <a:xfrm>
            <a:off x="4411780" y="3359958"/>
            <a:ext cx="2843032" cy="981074"/>
          </a:xfrm>
          <a:prstGeom prst="wedgeRoundRectCallout">
            <a:avLst>
              <a:gd name="adj1" fmla="val 39731"/>
              <a:gd name="adj2" fmla="val -9288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内部节点的位向量等于孩子</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节点的位向量做或运算之后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的结果</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randombar(horizontal)">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randombar(horizontal)">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randombar(horizontal)">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a:stretch>
            <a:fillRect/>
          </a:stretch>
        </p:blipFill>
        <p:spPr>
          <a:xfrm>
            <a:off x="3559864" y="1433140"/>
            <a:ext cx="3932175" cy="1964531"/>
          </a:xfrm>
          <a:prstGeom prst="rect">
            <a:avLst/>
          </a:prstGeom>
        </p:spPr>
      </p:pic>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90538" y="4268788"/>
          <a:ext cx="5116513" cy="1374776"/>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69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1000</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extLst>
                  <a:ext uri="{0D108BD9-81ED-4DB2-BD59-A6C34878D82A}">
                    <a16:rowId xmlns:a16="http://schemas.microsoft.com/office/drawing/2014/main" val="10001"/>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0101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extLst>
                  <a:ext uri="{0D108BD9-81ED-4DB2-BD59-A6C34878D82A}">
                    <a16:rowId xmlns:a16="http://schemas.microsoft.com/office/drawing/2014/main" val="10003"/>
                  </a:ext>
                </a:extLst>
              </a:tr>
            </a:tbl>
          </a:graphicData>
        </a:graphic>
      </p:graphicFrame>
      <p:sp>
        <p:nvSpPr>
          <p:cNvPr id="10" name="矩形 9"/>
          <p:cNvSpPr/>
          <p:nvPr/>
        </p:nvSpPr>
        <p:spPr>
          <a:xfrm>
            <a:off x="3162300" y="2203450"/>
            <a:ext cx="3270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1" name="下箭头 10"/>
          <p:cNvSpPr/>
          <p:nvPr/>
        </p:nvSpPr>
        <p:spPr>
          <a:xfrm rot="16200000">
            <a:off x="5778128" y="4618831"/>
            <a:ext cx="717550" cy="404813"/>
          </a:xfrm>
          <a:prstGeom prst="downArrow">
            <a:avLst/>
          </a:prstGeom>
          <a:solidFill>
            <a:srgbClr val="CC66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2" name="下箭头 11"/>
          <p:cNvSpPr/>
          <p:nvPr/>
        </p:nvSpPr>
        <p:spPr>
          <a:xfrm>
            <a:off x="2887663" y="3276600"/>
            <a:ext cx="719137" cy="952500"/>
          </a:xfrm>
          <a:prstGeom prst="downArrow">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矩形 12"/>
          <p:cNvSpPr/>
          <p:nvPr/>
        </p:nvSpPr>
        <p:spPr>
          <a:xfrm>
            <a:off x="3551238" y="3557588"/>
            <a:ext cx="1824037" cy="31115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zh-CN" altLang="en-US"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rPr>
              <a:t>局部解压缩</a:t>
            </a:r>
            <a:endParaRPr lang="en-US" altLang="zh-CN"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80"/>
          <p:cNvSpPr txBox="1">
            <a:spLocks noChangeArrowheads="1"/>
          </p:cNvSpPr>
          <p:nvPr/>
        </p:nvSpPr>
        <p:spPr bwMode="auto">
          <a:xfrm>
            <a:off x="1338263" y="3348038"/>
            <a:ext cx="13700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5" name="文本框 81"/>
          <p:cNvSpPr txBox="1">
            <a:spLocks noChangeArrowheads="1"/>
          </p:cNvSpPr>
          <p:nvPr/>
        </p:nvSpPr>
        <p:spPr bwMode="auto">
          <a:xfrm>
            <a:off x="5219700" y="3432175"/>
            <a:ext cx="142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6" name="AutoShape 31"/>
          <p:cNvSpPr>
            <a:spLocks noChangeArrowheads="1"/>
          </p:cNvSpPr>
          <p:nvPr/>
        </p:nvSpPr>
        <p:spPr bwMode="auto">
          <a:xfrm>
            <a:off x="3489325" y="5608579"/>
            <a:ext cx="2989263" cy="736600"/>
          </a:xfrm>
          <a:prstGeom prst="wedgeRoundRectCallout">
            <a:avLst>
              <a:gd name="adj1" fmla="val -34574"/>
              <a:gd name="adj2" fmla="val -98322"/>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从某一位置开始局部解压缩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而非完全解压，</a:t>
            </a:r>
            <a:r>
              <a:rPr lang="zh-CN" altLang="en-US" sz="16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查询效率高！</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AutoShape 31"/>
          <p:cNvSpPr>
            <a:spLocks noChangeArrowheads="1"/>
          </p:cNvSpPr>
          <p:nvPr/>
        </p:nvSpPr>
        <p:spPr bwMode="auto">
          <a:xfrm>
            <a:off x="217488" y="3513348"/>
            <a:ext cx="1809750" cy="698500"/>
          </a:xfrm>
          <a:prstGeom prst="wedgeRoundRectCallout">
            <a:avLst>
              <a:gd name="adj1" fmla="val 45843"/>
              <a:gd name="adj2" fmla="val -99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用于位置编码的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8" name="表格 17"/>
          <p:cNvGraphicFramePr>
            <a:graphicFrameLocks noGrp="1"/>
          </p:cNvGraphicFramePr>
          <p:nvPr/>
        </p:nvGraphicFramePr>
        <p:xfrm>
          <a:off x="6538822" y="4313579"/>
          <a:ext cx="2345976" cy="914400"/>
        </p:xfrm>
        <a:graphic>
          <a:graphicData uri="http://schemas.openxmlformats.org/drawingml/2006/table">
            <a:tbl>
              <a:tblPr firstRow="1" bandRow="1">
                <a:tableStyleId>{7DF18680-E054-41AD-8BC1-D1AEF772440D}</a:tableStyleId>
              </a:tblPr>
              <a:tblGrid>
                <a:gridCol w="781992">
                  <a:extLst>
                    <a:ext uri="{9D8B030D-6E8A-4147-A177-3AD203B41FA5}">
                      <a16:colId xmlns:a16="http://schemas.microsoft.com/office/drawing/2014/main" val="20000"/>
                    </a:ext>
                  </a:extLst>
                </a:gridCol>
                <a:gridCol w="781992">
                  <a:extLst>
                    <a:ext uri="{9D8B030D-6E8A-4147-A177-3AD203B41FA5}">
                      <a16:colId xmlns:a16="http://schemas.microsoft.com/office/drawing/2014/main" val="20001"/>
                    </a:ext>
                  </a:extLst>
                </a:gridCol>
                <a:gridCol w="781992">
                  <a:extLst>
                    <a:ext uri="{9D8B030D-6E8A-4147-A177-3AD203B41FA5}">
                      <a16:colId xmlns:a16="http://schemas.microsoft.com/office/drawing/2014/main" val="20002"/>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0.1875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grpSp>
        <p:nvGrpSpPr>
          <p:cNvPr id="19" name="组合 17"/>
          <p:cNvGrpSpPr>
            <a:grpSpLocks noChangeAspect="1"/>
          </p:cNvGrpSpPr>
          <p:nvPr/>
        </p:nvGrpSpPr>
        <p:grpSpPr bwMode="auto">
          <a:xfrm>
            <a:off x="428625" y="1530350"/>
            <a:ext cx="2733675" cy="1631950"/>
            <a:chOff x="5073927" y="1895746"/>
            <a:chExt cx="3427311" cy="2045614"/>
          </a:xfrm>
        </p:grpSpPr>
        <p:sp>
          <p:nvSpPr>
            <p:cNvPr id="20" name="流程图: 联系 19"/>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1" name="流程图: 联系 20"/>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2" name="流程图: 联系 21"/>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3" name="矩形 22"/>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24" name="流程图: 联系 23"/>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5" name="矩形 24"/>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26" name="矩形 25"/>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27" name="矩形 26"/>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28" name="直接连接符 27"/>
            <p:cNvCxnSpPr>
              <a:stCxn id="21" idx="7"/>
              <a:endCxn id="20"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23"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7"/>
              <a:endCxn id="21"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0"/>
              <a:endCxn id="21"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6"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2"/>
              <a:endCxn id="24"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0"/>
              <a:endCxn id="24"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6" name="文本框 35"/>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37" name="文本框 36"/>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8" name="文本框 37"/>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9" name="文本框 38"/>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0" name="文本框 39"/>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1" name="文本框 40"/>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4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优化后的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43"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19/29</a:t>
            </a:r>
            <a:endParaRPr lang="zh-CN" altLang="en-US">
              <a:solidFill>
                <a:schemeClr val="bg1"/>
              </a:solidFill>
            </a:endParaRPr>
          </a:p>
        </p:txBody>
      </p:sp>
      <p:sp>
        <p:nvSpPr>
          <p:cNvPr id="45" name="AutoShape 31"/>
          <p:cNvSpPr>
            <a:spLocks noChangeArrowheads="1"/>
          </p:cNvSpPr>
          <p:nvPr/>
        </p:nvSpPr>
        <p:spPr bwMode="auto">
          <a:xfrm>
            <a:off x="6500274" y="3516581"/>
            <a:ext cx="2014537" cy="477838"/>
          </a:xfrm>
          <a:prstGeom prst="wedgeRoundRectCallout">
            <a:avLst>
              <a:gd name="adj1" fmla="val -43884"/>
              <a:gd name="adj2" fmla="val -1328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用于定位查询区域</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txBox="1"/>
          <p:nvPr/>
        </p:nvSpPr>
        <p:spPr bwMode="auto">
          <a:xfrm>
            <a:off x="1816100" y="1898650"/>
            <a:ext cx="6240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研究背景介绍</a:t>
            </a:r>
          </a:p>
        </p:txBody>
      </p:sp>
      <p:sp>
        <p:nvSpPr>
          <p:cNvPr id="10" name="文本框 9"/>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1" name="文本框 10"/>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2" name="流程图: 联系 11"/>
          <p:cNvSpPr/>
          <p:nvPr/>
        </p:nvSpPr>
        <p:spPr>
          <a:xfrm>
            <a:off x="1803400" y="2233613"/>
            <a:ext cx="900113" cy="900112"/>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01</a:t>
            </a:r>
            <a:endParaRPr lang="zh-CN" altLang="en-US" sz="3200" dirty="0"/>
          </a:p>
        </p:txBody>
      </p:sp>
      <p:sp>
        <p:nvSpPr>
          <p:cNvPr id="13" name="流程图: 联系 12"/>
          <p:cNvSpPr/>
          <p:nvPr/>
        </p:nvSpPr>
        <p:spPr>
          <a:xfrm>
            <a:off x="2420938" y="2863850"/>
            <a:ext cx="417512" cy="4175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a:xfrm>
            <a:off x="2312988" y="1673225"/>
            <a:ext cx="327025" cy="3286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959100" y="2228850"/>
            <a:ext cx="144463" cy="14446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2/29</a:t>
            </a:r>
            <a:endParaRPr lang="zh-CN" altLang="en-US">
              <a:solidFill>
                <a:schemeClr val="bg1"/>
              </a:solidFill>
            </a:endParaRPr>
          </a:p>
        </p:txBody>
      </p:sp>
      <p:sp>
        <p:nvSpPr>
          <p:cNvPr id="18" name="矩形 1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114550" y="1898650"/>
            <a:ext cx="54340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实验与分析</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11" name="文本框 10"/>
          <p:cNvSpPr txBox="1"/>
          <p:nvPr/>
        </p:nvSpPr>
        <p:spPr>
          <a:xfrm>
            <a:off x="1880557"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12" name="文本框 11"/>
          <p:cNvSpPr txBox="1"/>
          <p:nvPr/>
        </p:nvSpPr>
        <p:spPr>
          <a:xfrm>
            <a:off x="5015394" y="3773506"/>
            <a:ext cx="2467154" cy="369332"/>
          </a:xfrm>
          <a:prstGeom prst="rect">
            <a:avLst/>
          </a:prstGeom>
          <a:solidFill>
            <a:schemeClr val="accent6">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13" name="文本框 12"/>
          <p:cNvSpPr txBox="1"/>
          <p:nvPr/>
        </p:nvSpPr>
        <p:spPr>
          <a:xfrm>
            <a:off x="5015394" y="4368736"/>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划分深度的影响</a:t>
            </a:r>
          </a:p>
        </p:txBody>
      </p:sp>
      <p:grpSp>
        <p:nvGrpSpPr>
          <p:cNvPr id="14" name="组合 39"/>
          <p:cNvGrpSpPr/>
          <p:nvPr/>
        </p:nvGrpSpPr>
        <p:grpSpPr bwMode="auto">
          <a:xfrm>
            <a:off x="1871663" y="1673225"/>
            <a:ext cx="1300162" cy="1608138"/>
            <a:chOff x="1897809" y="1673526"/>
            <a:chExt cx="1300649" cy="1608044"/>
          </a:xfrm>
        </p:grpSpPr>
        <p:sp>
          <p:nvSpPr>
            <p:cNvPr id="15" name="流程图: 联系 14"/>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04</a:t>
              </a:r>
              <a:endParaRPr lang="zh-CN" altLang="en-US" sz="3200" dirty="0"/>
            </a:p>
          </p:txBody>
        </p:sp>
        <p:sp>
          <p:nvSpPr>
            <p:cNvPr id="16" name="流程图: 联系 15"/>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20/29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实验设置</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21/29</a:t>
            </a:r>
            <a:endParaRPr lang="zh-CN" altLang="en-US">
              <a:solidFill>
                <a:schemeClr val="bg1"/>
              </a:solidFill>
            </a:endParaRPr>
          </a:p>
        </p:txBody>
      </p:sp>
      <p:graphicFrame>
        <p:nvGraphicFramePr>
          <p:cNvPr id="11" name="表格 10"/>
          <p:cNvGraphicFramePr>
            <a:graphicFrameLocks noGrp="1"/>
          </p:cNvGraphicFramePr>
          <p:nvPr/>
        </p:nvGraphicFramePr>
        <p:xfrm>
          <a:off x="492125" y="2070100"/>
          <a:ext cx="5584825" cy="1111251"/>
        </p:xfrm>
        <a:graphic>
          <a:graphicData uri="http://schemas.openxmlformats.org/drawingml/2006/table">
            <a:tbl>
              <a:tblPr firstRow="1" bandRow="1">
                <a:tableStyleId>{7DF18680-E054-41AD-8BC1-D1AEF772440D}</a:tableStyleId>
              </a:tblPr>
              <a:tblGrid>
                <a:gridCol w="1524180">
                  <a:extLst>
                    <a:ext uri="{9D8B030D-6E8A-4147-A177-3AD203B41FA5}">
                      <a16:colId xmlns:a16="http://schemas.microsoft.com/office/drawing/2014/main" val="20000"/>
                    </a:ext>
                  </a:extLst>
                </a:gridCol>
                <a:gridCol w="1187710">
                  <a:extLst>
                    <a:ext uri="{9D8B030D-6E8A-4147-A177-3AD203B41FA5}">
                      <a16:colId xmlns:a16="http://schemas.microsoft.com/office/drawing/2014/main" val="20001"/>
                    </a:ext>
                  </a:extLst>
                </a:gridCol>
                <a:gridCol w="1173330">
                  <a:extLst>
                    <a:ext uri="{9D8B030D-6E8A-4147-A177-3AD203B41FA5}">
                      <a16:colId xmlns:a16="http://schemas.microsoft.com/office/drawing/2014/main" val="20002"/>
                    </a:ext>
                  </a:extLst>
                </a:gridCol>
                <a:gridCol w="1699605">
                  <a:extLst>
                    <a:ext uri="{9D8B030D-6E8A-4147-A177-3AD203B41FA5}">
                      <a16:colId xmlns:a16="http://schemas.microsoft.com/office/drawing/2014/main" val="20003"/>
                    </a:ext>
                  </a:extLst>
                </a:gridCol>
              </a:tblGrid>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路网数据集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节点的平均出度</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0"/>
                  </a:ext>
                </a:extLst>
              </a:tr>
              <a:tr h="370417">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新加坡</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20801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55892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2.68 (1-7)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1"/>
                  </a:ext>
                </a:extLst>
              </a:tr>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北京</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171504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433391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2.52 (1-6)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2"/>
                  </a:ext>
                </a:extLst>
              </a:tr>
            </a:tbl>
          </a:graphicData>
        </a:graphic>
      </p:graphicFrame>
      <p:sp>
        <p:nvSpPr>
          <p:cNvPr id="12" name="文本框 32"/>
          <p:cNvSpPr txBox="1">
            <a:spLocks noChangeArrowheads="1"/>
          </p:cNvSpPr>
          <p:nvPr/>
        </p:nvSpPr>
        <p:spPr bwMode="auto">
          <a:xfrm>
            <a:off x="2095500" y="1644650"/>
            <a:ext cx="2319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路网数据集描述</a:t>
            </a:r>
          </a:p>
        </p:txBody>
      </p:sp>
      <p:graphicFrame>
        <p:nvGraphicFramePr>
          <p:cNvPr id="13" name="表格 12"/>
          <p:cNvGraphicFramePr>
            <a:graphicFrameLocks noGrp="1"/>
          </p:cNvGraphicFramePr>
          <p:nvPr/>
        </p:nvGraphicFramePr>
        <p:xfrm>
          <a:off x="523875" y="4256088"/>
          <a:ext cx="5514975" cy="1112838"/>
        </p:xfrm>
        <a:graphic>
          <a:graphicData uri="http://schemas.openxmlformats.org/drawingml/2006/table">
            <a:tbl>
              <a:tblPr firstRow="1" bandRow="1">
                <a:tableStyleId>{7DF18680-E054-41AD-8BC1-D1AEF772440D}</a:tableStyleId>
              </a:tblPr>
              <a:tblGrid>
                <a:gridCol w="1914091">
                  <a:extLst>
                    <a:ext uri="{9D8B030D-6E8A-4147-A177-3AD203B41FA5}">
                      <a16:colId xmlns:a16="http://schemas.microsoft.com/office/drawing/2014/main" val="20000"/>
                    </a:ext>
                  </a:extLst>
                </a:gridCol>
                <a:gridCol w="1491547">
                  <a:extLst>
                    <a:ext uri="{9D8B030D-6E8A-4147-A177-3AD203B41FA5}">
                      <a16:colId xmlns:a16="http://schemas.microsoft.com/office/drawing/2014/main" val="20001"/>
                    </a:ext>
                  </a:extLst>
                </a:gridCol>
                <a:gridCol w="2109337">
                  <a:extLst>
                    <a:ext uri="{9D8B030D-6E8A-4147-A177-3AD203B41FA5}">
                      <a16:colId xmlns:a16="http://schemas.microsoft.com/office/drawing/2014/main" val="20002"/>
                    </a:ext>
                  </a:extLst>
                </a:gridCol>
              </a:tblGrid>
              <a:tr h="370946">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轨迹条数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平均轨迹点数量</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0"/>
                  </a:ext>
                </a:extLst>
              </a:tr>
              <a:tr h="370946">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Singapore-logs</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1368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997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1"/>
                  </a:ext>
                </a:extLst>
              </a:tr>
              <a:tr h="370946">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T-Drive</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15000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2"/>
                  </a:ext>
                </a:extLst>
              </a:tr>
            </a:tbl>
          </a:graphicData>
        </a:graphic>
      </p:graphicFrame>
      <p:sp>
        <p:nvSpPr>
          <p:cNvPr id="14" name="文本框 35"/>
          <p:cNvSpPr txBox="1">
            <a:spLocks noChangeArrowheads="1"/>
          </p:cNvSpPr>
          <p:nvPr/>
        </p:nvSpPr>
        <p:spPr bwMode="auto">
          <a:xfrm>
            <a:off x="1670050" y="3825875"/>
            <a:ext cx="291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轨迹数据集描述</a:t>
            </a:r>
          </a:p>
        </p:txBody>
      </p:sp>
      <p:sp>
        <p:nvSpPr>
          <p:cNvPr id="15" name="AutoShape 31"/>
          <p:cNvSpPr>
            <a:spLocks noChangeArrowheads="1"/>
          </p:cNvSpPr>
          <p:nvPr/>
        </p:nvSpPr>
        <p:spPr bwMode="auto">
          <a:xfrm>
            <a:off x="6061075" y="2706688"/>
            <a:ext cx="2470150" cy="777875"/>
          </a:xfrm>
          <a:prstGeom prst="wedgeRoundRectCallout">
            <a:avLst>
              <a:gd name="adj1" fmla="val -65019"/>
              <a:gd name="adj2" fmla="val -58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新加坡和北京路网中的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标签均用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600">
                <a:latin typeface="Times New Roman" panose="02020603050405020304" pitchFamily="18" charset="0"/>
                <a:ea typeface="黑体" panose="02010609060101010101" pitchFamily="49" charset="-122"/>
                <a:cs typeface="Times New Roman" panose="02020603050405020304" pitchFamily="18" charset="0"/>
              </a:rPr>
              <a:t>bit</a:t>
            </a:r>
            <a:r>
              <a:rPr lang="zh-CN" altLang="en-US" sz="1600">
                <a:latin typeface="Times New Roman" panose="02020603050405020304" pitchFamily="18" charset="0"/>
                <a:ea typeface="黑体" panose="02010609060101010101" pitchFamily="49" charset="-122"/>
                <a:cs typeface="Times New Roman" panose="02020603050405020304" pitchFamily="18" charset="0"/>
              </a:rPr>
              <a:t>表示</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AutoShape 31"/>
          <p:cNvSpPr>
            <a:spLocks noChangeArrowheads="1"/>
          </p:cNvSpPr>
          <p:nvPr/>
        </p:nvSpPr>
        <p:spPr bwMode="auto">
          <a:xfrm>
            <a:off x="4656138" y="5149850"/>
            <a:ext cx="4341812" cy="1027113"/>
          </a:xfrm>
          <a:prstGeom prst="wedgeRoundRectCallout">
            <a:avLst>
              <a:gd name="adj1" fmla="val -39764"/>
              <a:gd name="adj2" fmla="val -8014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在测试轨迹长度的影响时，在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Singapore-logs</a:t>
            </a: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中分别选取</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110</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168</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条轨迹；在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测试轨迹数量的影响时，选取全部轨迹数据</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4"/>
          <p:cNvGrpSpPr/>
          <p:nvPr/>
        </p:nvGrpSpPr>
        <p:grpSpPr bwMode="auto">
          <a:xfrm>
            <a:off x="1031875" y="1827213"/>
            <a:ext cx="6988175" cy="4010025"/>
            <a:chOff x="1208217" y="1897811"/>
            <a:chExt cx="6987746" cy="4009936"/>
          </a:xfrm>
        </p:grpSpPr>
        <p:pic>
          <p:nvPicPr>
            <p:cNvPr id="1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675" y="1902913"/>
              <a:ext cx="3046418"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8217" y="1897811"/>
              <a:ext cx="3054796"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48675" y="3956147"/>
              <a:ext cx="3047288" cy="19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896" y="3960873"/>
              <a:ext cx="3043874" cy="194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bwMode="auto">
          <a:xfrm>
            <a:off x="7466013" y="2534996"/>
            <a:ext cx="0" cy="2525712"/>
            <a:chOff x="7599868" y="2518912"/>
            <a:chExt cx="4" cy="2526592"/>
          </a:xfrm>
        </p:grpSpPr>
        <p:cxnSp>
          <p:nvCxnSpPr>
            <p:cNvPr id="15" name="直接箭头连接符 14"/>
            <p:cNvCxnSpPr/>
            <p:nvPr/>
          </p:nvCxnSpPr>
          <p:spPr>
            <a:xfrm flipH="1">
              <a:off x="7466013" y="2319237"/>
              <a:ext cx="0" cy="57805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466013" y="4422701"/>
              <a:ext cx="0" cy="422422"/>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bwMode="auto">
          <a:xfrm>
            <a:off x="1316038" y="3052763"/>
            <a:ext cx="2813050" cy="2144712"/>
            <a:chOff x="1449242" y="3252158"/>
            <a:chExt cx="2813772" cy="2145108"/>
          </a:xfrm>
        </p:grpSpPr>
        <p:cxnSp>
          <p:nvCxnSpPr>
            <p:cNvPr id="18" name="直接连接符 17"/>
            <p:cNvCxnSpPr/>
            <p:nvPr/>
          </p:nvCxnSpPr>
          <p:spPr>
            <a:xfrm>
              <a:off x="1449242" y="3252158"/>
              <a:ext cx="2745491"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17522" y="5371861"/>
              <a:ext cx="2745492"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256213" y="2260600"/>
            <a:ext cx="2754312" cy="2133600"/>
            <a:chOff x="5389949" y="2459965"/>
            <a:chExt cx="2753388" cy="2134674"/>
          </a:xfrm>
        </p:grpSpPr>
        <p:cxnSp>
          <p:nvCxnSpPr>
            <p:cNvPr id="21" name="直接连接符 20"/>
            <p:cNvCxnSpPr/>
            <p:nvPr/>
          </p:nvCxnSpPr>
          <p:spPr>
            <a:xfrm>
              <a:off x="5397883" y="2459965"/>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89949" y="4569226"/>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AutoShape 31"/>
          <p:cNvSpPr>
            <a:spLocks noChangeArrowheads="1"/>
          </p:cNvSpPr>
          <p:nvPr/>
        </p:nvSpPr>
        <p:spPr bwMode="auto">
          <a:xfrm>
            <a:off x="1246188" y="3719513"/>
            <a:ext cx="2247900" cy="704850"/>
          </a:xfrm>
          <a:prstGeom prst="wedgeRoundRectCallout">
            <a:avLst>
              <a:gd name="adj1" fmla="val 41102"/>
              <a:gd name="adj2" fmla="val -140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的压缩率受轨迹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长度影响较小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7"/>
          <p:cNvSpPr txBox="1">
            <a:spLocks noChangeArrowheads="1"/>
          </p:cNvSpPr>
          <p:nvPr/>
        </p:nvSpPr>
        <p:spPr bwMode="auto">
          <a:xfrm>
            <a:off x="3113088" y="6042025"/>
            <a:ext cx="3108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轨迹长度对压缩率的影响</a:t>
            </a:r>
          </a:p>
        </p:txBody>
      </p:sp>
      <p:sp>
        <p:nvSpPr>
          <p:cNvPr id="25" name="AutoShape 31"/>
          <p:cNvSpPr>
            <a:spLocks noChangeArrowheads="1"/>
          </p:cNvSpPr>
          <p:nvPr/>
        </p:nvSpPr>
        <p:spPr bwMode="auto">
          <a:xfrm>
            <a:off x="3770313" y="2362200"/>
            <a:ext cx="1630362" cy="492125"/>
          </a:xfrm>
          <a:prstGeom prst="wedgeRoundRectCallout">
            <a:avLst>
              <a:gd name="adj1" fmla="val -42028"/>
              <a:gd name="adj2" fmla="val 89409"/>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压缩率</a:t>
            </a:r>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=15.45</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6" name="组合 25"/>
          <p:cNvGrpSpPr/>
          <p:nvPr/>
        </p:nvGrpSpPr>
        <p:grpSpPr bwMode="auto">
          <a:xfrm>
            <a:off x="4386263" y="3084513"/>
            <a:ext cx="3975100" cy="2320925"/>
            <a:chOff x="4595876" y="3285190"/>
            <a:chExt cx="3974513" cy="2319630"/>
          </a:xfrm>
        </p:grpSpPr>
        <p:sp>
          <p:nvSpPr>
            <p:cNvPr id="27" name="AutoShape 31"/>
            <p:cNvSpPr>
              <a:spLocks noChangeArrowheads="1"/>
            </p:cNvSpPr>
            <p:nvPr/>
          </p:nvSpPr>
          <p:spPr bwMode="auto">
            <a:xfrm>
              <a:off x="5098213" y="3285190"/>
              <a:ext cx="2690004" cy="728549"/>
            </a:xfrm>
            <a:prstGeom prst="wedgeRoundRectCallout">
              <a:avLst>
                <a:gd name="adj1" fmla="val 42685"/>
                <a:gd name="adj2" fmla="val -1195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的压缩率是另外三种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算法的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2-6</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AutoShape 31"/>
            <p:cNvSpPr>
              <a:spLocks noChangeArrowheads="1"/>
            </p:cNvSpPr>
            <p:nvPr/>
          </p:nvSpPr>
          <p:spPr bwMode="auto">
            <a:xfrm>
              <a:off x="4595876" y="4726822"/>
              <a:ext cx="3974513" cy="877998"/>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SharkDB[</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Wang, Haozhou, et al, SIGMOD, 2015]</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3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22/29</a:t>
            </a:r>
            <a:endParaRPr lang="zh-CN" altLang="en-US">
              <a:solidFill>
                <a:schemeClr val="bg1"/>
              </a:solidFill>
            </a:endParaRPr>
          </a:p>
        </p:txBody>
      </p:sp>
      <p:grpSp>
        <p:nvGrpSpPr>
          <p:cNvPr id="31" name="组合 1"/>
          <p:cNvGrpSpPr/>
          <p:nvPr/>
        </p:nvGrpSpPr>
        <p:grpSpPr bwMode="auto">
          <a:xfrm>
            <a:off x="615950" y="1190625"/>
            <a:ext cx="7861300" cy="523875"/>
            <a:chOff x="615648" y="1190612"/>
            <a:chExt cx="7861603" cy="523220"/>
          </a:xfrm>
        </p:grpSpPr>
        <p:sp>
          <p:nvSpPr>
            <p:cNvPr id="32" name="文本框 10"/>
            <p:cNvSpPr txBox="1">
              <a:spLocks noChangeArrowheads="1"/>
            </p:cNvSpPr>
            <p:nvPr/>
          </p:nvSpPr>
          <p:spPr bwMode="auto">
            <a:xfrm>
              <a:off x="615648" y="1190612"/>
              <a:ext cx="4299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文本框 29"/>
            <p:cNvSpPr txBox="1">
              <a:spLocks noChangeArrowheads="1"/>
            </p:cNvSpPr>
            <p:nvPr/>
          </p:nvSpPr>
          <p:spPr bwMode="auto">
            <a:xfrm>
              <a:off x="5017097" y="1194981"/>
              <a:ext cx="3460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9"/>
          <p:cNvSpPr txBox="1">
            <a:spLocks noChangeArrowheads="1"/>
          </p:cNvSpPr>
          <p:nvPr/>
        </p:nvSpPr>
        <p:spPr bwMode="auto">
          <a:xfrm>
            <a:off x="5208588" y="5992813"/>
            <a:ext cx="3086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轨迹数量对压缩时间的影响</a:t>
            </a:r>
          </a:p>
        </p:txBody>
      </p:sp>
      <p:sp>
        <p:nvSpPr>
          <p:cNvPr id="10" name="文本框 13"/>
          <p:cNvSpPr txBox="1">
            <a:spLocks noChangeArrowheads="1"/>
          </p:cNvSpPr>
          <p:nvPr/>
        </p:nvSpPr>
        <p:spPr bwMode="auto">
          <a:xfrm>
            <a:off x="1077913" y="5992813"/>
            <a:ext cx="3278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轨迹长度对压缩时间的影响</a:t>
            </a:r>
          </a:p>
        </p:txBody>
      </p:sp>
      <p:grpSp>
        <p:nvGrpSpPr>
          <p:cNvPr id="11" name="组合 5"/>
          <p:cNvGrpSpPr/>
          <p:nvPr/>
        </p:nvGrpSpPr>
        <p:grpSpPr bwMode="auto">
          <a:xfrm>
            <a:off x="1223963" y="1884363"/>
            <a:ext cx="6805612" cy="3965575"/>
            <a:chOff x="1272035" y="2161075"/>
            <a:chExt cx="6805251" cy="3964996"/>
          </a:xfrm>
        </p:grpSpPr>
        <p:pic>
          <p:nvPicPr>
            <p:cNvPr id="12" name="Picture 2" descr="压缩时间 singapore 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35" y="2191237"/>
              <a:ext cx="282098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压缩时间 beijng 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035" y="4199289"/>
              <a:ext cx="2863344"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压缩时间 singapore num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298" y="2161075"/>
              <a:ext cx="28209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压缩时间 beijng num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3942" y="4199289"/>
              <a:ext cx="2863344" cy="192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bwMode="auto">
          <a:xfrm>
            <a:off x="1355725" y="2346325"/>
            <a:ext cx="2724150" cy="2187575"/>
            <a:chOff x="1403992" y="2622432"/>
            <a:chExt cx="2722761" cy="2187244"/>
          </a:xfrm>
        </p:grpSpPr>
        <p:cxnSp>
          <p:nvCxnSpPr>
            <p:cNvPr id="17" name="直接连接符 16"/>
            <p:cNvCxnSpPr/>
            <p:nvPr/>
          </p:nvCxnSpPr>
          <p:spPr>
            <a:xfrm flipV="1">
              <a:off x="1403992" y="4622379"/>
              <a:ext cx="2719588" cy="18729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648342" y="2622432"/>
              <a:ext cx="2478411" cy="70315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AutoShape 31"/>
          <p:cNvSpPr>
            <a:spLocks noChangeArrowheads="1"/>
          </p:cNvSpPr>
          <p:nvPr/>
        </p:nvSpPr>
        <p:spPr bwMode="auto">
          <a:xfrm>
            <a:off x="3406775" y="3022600"/>
            <a:ext cx="2898775" cy="992188"/>
          </a:xfrm>
          <a:prstGeom prst="wedgeRoundRectCallout">
            <a:avLst>
              <a:gd name="adj1" fmla="val -43889"/>
              <a:gd name="adj2" fmla="val -992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的压缩时间与轨迹长度</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和轨迹数量近似呈线性相关</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关系</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2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23/29</a:t>
            </a:r>
            <a:endParaRPr lang="zh-CN" altLang="en-US">
              <a:solidFill>
                <a:schemeClr val="bg1"/>
              </a:solidFill>
            </a:endParaRPr>
          </a:p>
        </p:txBody>
      </p:sp>
      <p:grpSp>
        <p:nvGrpSpPr>
          <p:cNvPr id="22" name="组合 8"/>
          <p:cNvGrpSpPr/>
          <p:nvPr/>
        </p:nvGrpSpPr>
        <p:grpSpPr bwMode="auto">
          <a:xfrm>
            <a:off x="600075" y="1206500"/>
            <a:ext cx="7854950" cy="523875"/>
            <a:chOff x="600075" y="1206047"/>
            <a:chExt cx="7855261" cy="523614"/>
          </a:xfrm>
        </p:grpSpPr>
        <p:sp>
          <p:nvSpPr>
            <p:cNvPr id="23" name="文本框 10"/>
            <p:cNvSpPr txBox="1">
              <a:spLocks noChangeArrowheads="1"/>
            </p:cNvSpPr>
            <p:nvPr/>
          </p:nvSpPr>
          <p:spPr bwMode="auto">
            <a:xfrm>
              <a:off x="600075" y="1206441"/>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5"/>
            <p:cNvSpPr txBox="1">
              <a:spLocks noChangeArrowheads="1"/>
            </p:cNvSpPr>
            <p:nvPr/>
          </p:nvSpPr>
          <p:spPr bwMode="auto">
            <a:xfrm>
              <a:off x="4875298" y="1206047"/>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4"/>
          <p:cNvSpPr txBox="1">
            <a:spLocks noChangeArrowheads="1"/>
          </p:cNvSpPr>
          <p:nvPr/>
        </p:nvSpPr>
        <p:spPr bwMode="auto">
          <a:xfrm>
            <a:off x="3013075" y="6026150"/>
            <a:ext cx="33226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轨迹数量对查询时间的影响</a:t>
            </a:r>
          </a:p>
        </p:txBody>
      </p:sp>
      <p:sp>
        <p:nvSpPr>
          <p:cNvPr id="10" name="文本框 8"/>
          <p:cNvSpPr txBox="1">
            <a:spLocks noChangeArrowheads="1"/>
          </p:cNvSpPr>
          <p:nvPr/>
        </p:nvSpPr>
        <p:spPr bwMode="auto">
          <a:xfrm>
            <a:off x="1363663" y="5535613"/>
            <a:ext cx="1579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(a) When</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9"/>
          <p:cNvSpPr txBox="1">
            <a:spLocks noChangeArrowheads="1"/>
          </p:cNvSpPr>
          <p:nvPr/>
        </p:nvSpPr>
        <p:spPr bwMode="auto">
          <a:xfrm>
            <a:off x="4065588" y="5535613"/>
            <a:ext cx="2043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(b) Intersect</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a:spLocks noChangeArrowheads="1"/>
          </p:cNvSpPr>
          <p:nvPr/>
        </p:nvSpPr>
        <p:spPr bwMode="auto">
          <a:xfrm>
            <a:off x="6969125" y="5535613"/>
            <a:ext cx="1706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(c)Strict Path</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 name="组合 2"/>
          <p:cNvGrpSpPr/>
          <p:nvPr/>
        </p:nvGrpSpPr>
        <p:grpSpPr bwMode="auto">
          <a:xfrm>
            <a:off x="461963" y="1743075"/>
            <a:ext cx="8240712" cy="1855788"/>
            <a:chOff x="480728" y="1990786"/>
            <a:chExt cx="8240576" cy="1855080"/>
          </a:xfrm>
        </p:grpSpPr>
        <p:pic>
          <p:nvPicPr>
            <p:cNvPr id="14" name="Picture 2" descr="Wh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728" y="1990786"/>
              <a:ext cx="2482028" cy="185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Inters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060" y="2102435"/>
              <a:ext cx="2602264"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S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628" y="2102434"/>
              <a:ext cx="2593676"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7"/>
          <p:cNvGrpSpPr/>
          <p:nvPr/>
        </p:nvGrpSpPr>
        <p:grpSpPr bwMode="auto">
          <a:xfrm>
            <a:off x="461963" y="3598863"/>
            <a:ext cx="8213725" cy="1870075"/>
            <a:chOff x="480728" y="3846453"/>
            <a:chExt cx="8214734" cy="1869956"/>
          </a:xfrm>
        </p:grpSpPr>
        <p:pic>
          <p:nvPicPr>
            <p:cNvPr id="18" name="图片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728" y="3850549"/>
              <a:ext cx="2482027" cy="18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2983" y="3846453"/>
              <a:ext cx="2744417" cy="18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27627" y="3998225"/>
              <a:ext cx="2567835" cy="171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bwMode="auto">
          <a:xfrm>
            <a:off x="4578350" y="2460625"/>
            <a:ext cx="328613" cy="2657475"/>
            <a:chOff x="4597879" y="2708697"/>
            <a:chExt cx="327804" cy="2656933"/>
          </a:xfrm>
        </p:grpSpPr>
        <p:sp>
          <p:nvSpPr>
            <p:cNvPr id="22" name="矩形 21"/>
            <p:cNvSpPr/>
            <p:nvPr/>
          </p:nvSpPr>
          <p:spPr>
            <a:xfrm>
              <a:off x="4597879" y="4418086"/>
              <a:ext cx="327804" cy="947544"/>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矩形 22"/>
            <p:cNvSpPr/>
            <p:nvPr/>
          </p:nvSpPr>
          <p:spPr>
            <a:xfrm>
              <a:off x="4597879" y="2708697"/>
              <a:ext cx="327804" cy="844378"/>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24" name="组合 23"/>
          <p:cNvGrpSpPr/>
          <p:nvPr/>
        </p:nvGrpSpPr>
        <p:grpSpPr bwMode="auto">
          <a:xfrm>
            <a:off x="2292350" y="2562225"/>
            <a:ext cx="6738938" cy="1525588"/>
            <a:chOff x="2311879" y="2810408"/>
            <a:chExt cx="6739029" cy="1525772"/>
          </a:xfrm>
        </p:grpSpPr>
        <p:sp>
          <p:nvSpPr>
            <p:cNvPr id="25" name="AutoShape 31"/>
            <p:cNvSpPr>
              <a:spLocks noChangeArrowheads="1"/>
            </p:cNvSpPr>
            <p:nvPr/>
          </p:nvSpPr>
          <p:spPr bwMode="auto">
            <a:xfrm>
              <a:off x="2311879" y="3597218"/>
              <a:ext cx="2433684" cy="738962"/>
            </a:xfrm>
            <a:prstGeom prst="wedgeRoundRectCallout">
              <a:avLst>
                <a:gd name="adj1" fmla="val 47458"/>
                <a:gd name="adj2" fmla="val 8603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的查询时间略少于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另外两种算法</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AutoShape 31"/>
            <p:cNvSpPr>
              <a:spLocks noChangeArrowheads="1"/>
            </p:cNvSpPr>
            <p:nvPr/>
          </p:nvSpPr>
          <p:spPr bwMode="auto">
            <a:xfrm>
              <a:off x="5067933" y="2810408"/>
              <a:ext cx="3982975" cy="882435"/>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 </a:t>
              </a:r>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TED[</a:t>
              </a:r>
              <a:r>
                <a:rPr lang="de-DE" altLang="zh-CN" sz="1400">
                  <a:latin typeface="Times New Roman" panose="02020603050405020304" pitchFamily="18" charset="0"/>
                  <a:ea typeface="黑体" panose="02010609060101010101" pitchFamily="49" charset="-122"/>
                  <a:cs typeface="Times New Roman" panose="02020603050405020304" pitchFamily="18" charset="0"/>
                </a:rPr>
                <a:t>Yang, XiaoChun, et al, TKDE, 2017</a:t>
              </a:r>
              <a:r>
                <a:rPr lang="de-DE" altLang="zh-TW" sz="14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2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24/29</a:t>
            </a:r>
            <a:endParaRPr lang="zh-CN" altLang="en-US">
              <a:solidFill>
                <a:schemeClr val="bg1"/>
              </a:solidFill>
            </a:endParaRPr>
          </a:p>
        </p:txBody>
      </p:sp>
      <p:grpSp>
        <p:nvGrpSpPr>
          <p:cNvPr id="29" name="组合 20"/>
          <p:cNvGrpSpPr/>
          <p:nvPr/>
        </p:nvGrpSpPr>
        <p:grpSpPr bwMode="auto">
          <a:xfrm>
            <a:off x="609600" y="1200150"/>
            <a:ext cx="8396288" cy="527050"/>
            <a:chOff x="609600" y="1199780"/>
            <a:chExt cx="8395834" cy="527020"/>
          </a:xfrm>
        </p:grpSpPr>
        <p:sp>
          <p:nvSpPr>
            <p:cNvPr id="30" name="文本框 10"/>
            <p:cNvSpPr txBox="1">
              <a:spLocks noChangeArrowheads="1"/>
            </p:cNvSpPr>
            <p:nvPr/>
          </p:nvSpPr>
          <p:spPr bwMode="auto">
            <a:xfrm>
              <a:off x="609600" y="1203580"/>
              <a:ext cx="4143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文本框 32"/>
            <p:cNvSpPr txBox="1">
              <a:spLocks noChangeArrowheads="1"/>
            </p:cNvSpPr>
            <p:nvPr/>
          </p:nvSpPr>
          <p:spPr bwMode="auto">
            <a:xfrm>
              <a:off x="4862059" y="1199780"/>
              <a:ext cx="4143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6"/>
          <p:cNvSpPr txBox="1">
            <a:spLocks noChangeArrowheads="1"/>
          </p:cNvSpPr>
          <p:nvPr/>
        </p:nvSpPr>
        <p:spPr bwMode="auto">
          <a:xfrm>
            <a:off x="2528888" y="4248150"/>
            <a:ext cx="4171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路网划分深度对查询时间和索引大小的影响</a:t>
            </a:r>
          </a:p>
        </p:txBody>
      </p:sp>
      <p:sp>
        <p:nvSpPr>
          <p:cNvPr id="10" name="文本框 7"/>
          <p:cNvSpPr txBox="1">
            <a:spLocks noChangeArrowheads="1"/>
          </p:cNvSpPr>
          <p:nvPr/>
        </p:nvSpPr>
        <p:spPr bwMode="auto">
          <a:xfrm>
            <a:off x="609600" y="1208088"/>
            <a:ext cx="3306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划分区域数量分别取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10</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300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0963" y="1858963"/>
            <a:ext cx="30368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1858963"/>
            <a:ext cx="3349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31"/>
          <p:cNvSpPr>
            <a:spLocks noChangeArrowheads="1"/>
          </p:cNvSpPr>
          <p:nvPr/>
        </p:nvSpPr>
        <p:spPr bwMode="auto">
          <a:xfrm>
            <a:off x="5895975" y="3695700"/>
            <a:ext cx="2057400" cy="746125"/>
          </a:xfrm>
          <a:prstGeom prst="wedgeRoundRectCallout">
            <a:avLst>
              <a:gd name="adj1" fmla="val 8181"/>
              <a:gd name="adj2" fmla="val -13101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索引大小也在迅速</a:t>
            </a:r>
            <a:endParaRPr lang="en-US" altLang="zh-CN"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增加！！</a:t>
            </a:r>
            <a:endParaRPr lang="zh-TW"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p:cNvCxnSpPr/>
          <p:nvPr/>
        </p:nvCxnSpPr>
        <p:spPr>
          <a:xfrm>
            <a:off x="1836738" y="2200275"/>
            <a:ext cx="2549525" cy="14620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AutoShape 31"/>
          <p:cNvSpPr>
            <a:spLocks noChangeArrowheads="1"/>
          </p:cNvSpPr>
          <p:nvPr/>
        </p:nvSpPr>
        <p:spPr bwMode="auto">
          <a:xfrm>
            <a:off x="1257300" y="3076575"/>
            <a:ext cx="1787525" cy="706438"/>
          </a:xfrm>
          <a:prstGeom prst="wedgeRoundRectCallout">
            <a:avLst>
              <a:gd name="adj1" fmla="val 39102"/>
              <a:gd name="adj2" fmla="val -973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呈指数下降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normAutofit fontScale="90000"/>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路网划分深度的影响</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25/29</a:t>
            </a:r>
            <a:endParaRPr lang="zh-CN" altLang="en-US">
              <a:solidFill>
                <a:schemeClr val="bg1"/>
              </a:solidFill>
            </a:endParaRPr>
          </a:p>
        </p:txBody>
      </p:sp>
      <p:grpSp>
        <p:nvGrpSpPr>
          <p:cNvPr id="18" name="组合 17"/>
          <p:cNvGrpSpPr/>
          <p:nvPr/>
        </p:nvGrpSpPr>
        <p:grpSpPr bwMode="auto">
          <a:xfrm>
            <a:off x="485775" y="4781550"/>
            <a:ext cx="8448675" cy="1457325"/>
            <a:chOff x="485916" y="4781704"/>
            <a:chExt cx="8449113" cy="1457331"/>
          </a:xfrm>
        </p:grpSpPr>
        <p:sp>
          <p:nvSpPr>
            <p:cNvPr id="19" name="_s3084"/>
            <p:cNvSpPr>
              <a:spLocks noChangeArrowheads="1"/>
            </p:cNvSpPr>
            <p:nvPr/>
          </p:nvSpPr>
          <p:spPr bwMode="auto">
            <a:xfrm>
              <a:off x="3973835" y="5061105"/>
              <a:ext cx="4961194" cy="1003304"/>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划分深度不能无限增大，在不同的应用</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场景中需要对这两个指标进行权衡</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pSp>
          <p:nvGrpSpPr>
            <p:cNvPr id="20" name="组合 9"/>
            <p:cNvGrpSpPr/>
            <p:nvPr/>
          </p:nvGrpSpPr>
          <p:grpSpPr bwMode="auto">
            <a:xfrm>
              <a:off x="485916" y="4781704"/>
              <a:ext cx="3305294" cy="1457331"/>
              <a:chOff x="485916" y="4781704"/>
              <a:chExt cx="3305294" cy="1457331"/>
            </a:xfrm>
          </p:grpSpPr>
          <p:sp>
            <p:nvSpPr>
              <p:cNvPr id="21" name="矩形 20"/>
              <p:cNvSpPr/>
              <p:nvPr/>
            </p:nvSpPr>
            <p:spPr>
              <a:xfrm rot="20858673">
                <a:off x="679601" y="5472270"/>
                <a:ext cx="2835422" cy="936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下箭头 21"/>
              <p:cNvSpPr/>
              <p:nvPr/>
            </p:nvSpPr>
            <p:spPr>
              <a:xfrm>
                <a:off x="485916" y="4781704"/>
                <a:ext cx="1247840" cy="758828"/>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下箭头 22"/>
              <p:cNvSpPr/>
              <p:nvPr/>
            </p:nvSpPr>
            <p:spPr>
              <a:xfrm rot="10800000">
                <a:off x="2543422" y="5480207"/>
                <a:ext cx="1247840" cy="75882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8"/>
              <p:cNvSpPr txBox="1">
                <a:spLocks noChangeArrowheads="1"/>
              </p:cNvSpPr>
              <p:nvPr/>
            </p:nvSpPr>
            <p:spPr bwMode="auto">
              <a:xfrm>
                <a:off x="1966822" y="48911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查询时间</a:t>
                </a:r>
              </a:p>
            </p:txBody>
          </p:sp>
          <p:sp>
            <p:nvSpPr>
              <p:cNvPr id="25" name="文本框 18"/>
              <p:cNvSpPr txBox="1">
                <a:spLocks noChangeArrowheads="1"/>
              </p:cNvSpPr>
              <p:nvPr/>
            </p:nvSpPr>
            <p:spPr bwMode="auto">
              <a:xfrm>
                <a:off x="1355655" y="58082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索引大小</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randombar(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332038" y="1898650"/>
            <a:ext cx="48021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总结</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研究内容</a:t>
            </a:r>
          </a:p>
        </p:txBody>
      </p:sp>
      <p:sp>
        <p:nvSpPr>
          <p:cNvPr id="11" name="文本框 10"/>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贡献点</a:t>
            </a:r>
          </a:p>
        </p:txBody>
      </p:sp>
      <p:grpSp>
        <p:nvGrpSpPr>
          <p:cNvPr id="12" name="组合 20"/>
          <p:cNvGrpSpPr/>
          <p:nvPr/>
        </p:nvGrpSpPr>
        <p:grpSpPr bwMode="auto">
          <a:xfrm>
            <a:off x="2605088" y="1673225"/>
            <a:ext cx="1300162" cy="1608138"/>
            <a:chOff x="1897809" y="1673526"/>
            <a:chExt cx="1300649" cy="1608044"/>
          </a:xfrm>
        </p:grpSpPr>
        <p:sp>
          <p:nvSpPr>
            <p:cNvPr id="13" name="流程图: 联系 12"/>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05</a:t>
              </a:r>
              <a:endParaRPr lang="zh-CN" altLang="en-US" sz="3200" dirty="0"/>
            </a:p>
          </p:txBody>
        </p:sp>
        <p:sp>
          <p:nvSpPr>
            <p:cNvPr id="14" name="流程图: 联系 13"/>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26/29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总结</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27/29</a:t>
            </a:r>
            <a:endParaRPr lang="zh-CN" altLang="en-US">
              <a:solidFill>
                <a:schemeClr val="bg1"/>
              </a:solidFill>
            </a:endParaRPr>
          </a:p>
        </p:txBody>
      </p:sp>
      <p:grpSp>
        <p:nvGrpSpPr>
          <p:cNvPr id="11" name="组合 2"/>
          <p:cNvGrpSpPr/>
          <p:nvPr/>
        </p:nvGrpSpPr>
        <p:grpSpPr bwMode="auto">
          <a:xfrm>
            <a:off x="638175" y="1766888"/>
            <a:ext cx="7772400" cy="1016000"/>
            <a:chOff x="638175" y="1767673"/>
            <a:chExt cx="7772400" cy="1015663"/>
          </a:xfrm>
        </p:grpSpPr>
        <p:sp>
          <p:nvSpPr>
            <p:cNvPr id="12" name="文本框 11"/>
            <p:cNvSpPr txBox="1"/>
            <p:nvPr/>
          </p:nvSpPr>
          <p:spPr>
            <a:xfrm>
              <a:off x="1130300" y="1767673"/>
              <a:ext cx="7280275" cy="1015663"/>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提出了一种基于路网结构的轨迹压缩存储框架</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，在保证数据精度的前提下获得了</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较高的</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，同时还支持压缩轨迹上的</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a:t>
              </a:r>
              <a:endPar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638175" y="1952339"/>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4" name="组合 13"/>
          <p:cNvGrpSpPr/>
          <p:nvPr/>
        </p:nvGrpSpPr>
        <p:grpSpPr bwMode="auto">
          <a:xfrm>
            <a:off x="638175" y="2873375"/>
            <a:ext cx="7772400" cy="646113"/>
            <a:chOff x="638175" y="2873094"/>
            <a:chExt cx="7772400" cy="646331"/>
          </a:xfrm>
        </p:grpSpPr>
        <p:sp>
          <p:nvSpPr>
            <p:cNvPr id="15" name="文本框 14"/>
            <p:cNvSpPr txBox="1"/>
            <p:nvPr/>
          </p:nvSpPr>
          <p:spPr>
            <a:xfrm>
              <a:off x="1130300" y="3017606"/>
              <a:ext cx="7280275" cy="400185"/>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在轨迹压缩过程中，</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构造了</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en-US" altLang="zh-CN" sz="2000" u="sng" dirty="0" err="1">
                  <a:solidFill>
                    <a:srgbClr val="1B4DA5"/>
                  </a:solidFill>
                  <a:latin typeface="Times New Roman" panose="02020603050405020304" pitchFamily="18" charset="0"/>
                  <a:ea typeface="黑体" panose="02010609060101010101" pitchFamily="49" charset="-122"/>
                  <a:cs typeface="Times New Roman" panose="02020603050405020304" pitchFamily="18" charset="0"/>
                </a:rPr>
                <a:t>SPTable</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和位置树</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6" name="文本框 15"/>
            <p:cNvSpPr txBox="1"/>
            <p:nvPr/>
          </p:nvSpPr>
          <p:spPr>
            <a:xfrm>
              <a:off x="638175" y="2873094"/>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7" name="组合 16"/>
          <p:cNvGrpSpPr/>
          <p:nvPr/>
        </p:nvGrpSpPr>
        <p:grpSpPr bwMode="auto">
          <a:xfrm>
            <a:off x="638175" y="3805238"/>
            <a:ext cx="7772400" cy="708025"/>
            <a:chOff x="638175" y="3805558"/>
            <a:chExt cx="7772400" cy="707886"/>
          </a:xfrm>
        </p:grpSpPr>
        <p:sp>
          <p:nvSpPr>
            <p:cNvPr id="18" name="文本框 17"/>
            <p:cNvSpPr txBox="1"/>
            <p:nvPr/>
          </p:nvSpPr>
          <p:spPr>
            <a:xfrm>
              <a:off x="1130300" y="3805558"/>
              <a:ext cx="7280275" cy="707886"/>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为了提高查询效率，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利用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线图的概念和图划分技术</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对</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路网</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进行</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划分，提出了基于</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过滤器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和路网划分的索引结构</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9" name="文本框 18"/>
            <p:cNvSpPr txBox="1"/>
            <p:nvPr/>
          </p:nvSpPr>
          <p:spPr>
            <a:xfrm>
              <a:off x="638175" y="3833613"/>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20" name="组合 19"/>
          <p:cNvGrpSpPr/>
          <p:nvPr/>
        </p:nvGrpSpPr>
        <p:grpSpPr bwMode="auto">
          <a:xfrm>
            <a:off x="638175" y="4884738"/>
            <a:ext cx="7772400" cy="723900"/>
            <a:chOff x="638175" y="4884597"/>
            <a:chExt cx="7772400" cy="724734"/>
          </a:xfrm>
        </p:grpSpPr>
        <p:sp>
          <p:nvSpPr>
            <p:cNvPr id="21" name="文本框 20"/>
            <p:cNvSpPr txBox="1"/>
            <p:nvPr/>
          </p:nvSpPr>
          <p:spPr>
            <a:xfrm>
              <a:off x="1130300" y="4902079"/>
              <a:ext cx="7280275" cy="707252"/>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实验结果反映了本文提出的基于路网的轨迹压缩存储方法在压缩性能和</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查询性能的有效性和高效性</a:t>
              </a:r>
            </a:p>
          </p:txBody>
        </p:sp>
        <p:sp>
          <p:nvSpPr>
            <p:cNvPr id="22" name="文本框 21"/>
            <p:cNvSpPr txBox="1"/>
            <p:nvPr/>
          </p:nvSpPr>
          <p:spPr>
            <a:xfrm>
              <a:off x="638175" y="4884597"/>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233488" y="2252663"/>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5081588" y="23225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1" name="矩形 10"/>
          <p:cNvSpPr/>
          <p:nvPr/>
        </p:nvSpPr>
        <p:spPr>
          <a:xfrm>
            <a:off x="565150" y="1801813"/>
            <a:ext cx="8012113" cy="939800"/>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de-DE" altLang="zh-CN" sz="2000" kern="100" dirty="0">
                <a:latin typeface="Times New Roman" panose="02020603050405020304" pitchFamily="18" charset="0"/>
                <a:cs typeface="Times New Roman" panose="02020603050405020304" pitchFamily="18" charset="0"/>
              </a:rPr>
              <a:t>Xiaochun Yang, Bin Wang, </a:t>
            </a:r>
            <a:r>
              <a:rPr lang="de-DE" altLang="zh-CN" sz="2000" b="1" kern="100" dirty="0">
                <a:latin typeface="Times New Roman" panose="02020603050405020304" pitchFamily="18" charset="0"/>
                <a:cs typeface="Times New Roman" panose="02020603050405020304" pitchFamily="18" charset="0"/>
              </a:rPr>
              <a:t>Kai Yang</a:t>
            </a:r>
            <a:r>
              <a:rPr lang="de-DE" altLang="zh-CN" sz="2000" kern="100" dirty="0">
                <a:latin typeface="Times New Roman" panose="02020603050405020304" pitchFamily="18" charset="0"/>
                <a:cs typeface="Times New Roman" panose="02020603050405020304" pitchFamily="18" charset="0"/>
              </a:rPr>
              <a:t>, Chengfei Liu, Baihua Zheng. A Novel Representation and Compression for Queries on Trajectories in Road Networks[J]. ieee transactions on knowledge and data engineering, 2017.</a:t>
            </a:r>
            <a:endParaRPr lang="zh-CN" altLang="zh-CN" sz="1600" kern="100" dirty="0">
              <a:latin typeface="Times New Roman" panose="02020603050405020304" pitchFamily="18" charset="0"/>
              <a:cs typeface="Times New Roman" panose="02020603050405020304" pitchFamily="18" charset="0"/>
            </a:endParaRPr>
          </a:p>
        </p:txBody>
      </p:sp>
      <p:sp>
        <p:nvSpPr>
          <p:cNvPr id="12" name="矩形 11"/>
          <p:cNvSpPr/>
          <p:nvPr/>
        </p:nvSpPr>
        <p:spPr>
          <a:xfrm>
            <a:off x="565150" y="2949575"/>
            <a:ext cx="8012113" cy="657225"/>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梁慧超</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杨晓春</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崔宁宁</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b="1" kern="100" dirty="0">
                <a:latin typeface="Times New Roman" panose="02020603050405020304" pitchFamily="18" charset="0"/>
                <a:ea typeface="黑体" panose="02010609060101010101" pitchFamily="49" charset="-122"/>
                <a:cs typeface="Times New Roman" panose="02020603050405020304" pitchFamily="18" charset="0"/>
              </a:rPr>
              <a:t>杨凯</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王斌</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基于路网的兴趣点查询隐私保护方法</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[C]. NDBC, 2017.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（被推荐到软件学报）</a:t>
            </a:r>
            <a:endParaRPr lang="zh-CN" altLang="zh-CN" sz="16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硕士期间发表的论文</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28/29</a:t>
            </a:r>
            <a:endParaRPr lang="zh-CN" altLang="en-US">
              <a:solidFill>
                <a:schemeClr val="bg1"/>
              </a:solidFill>
            </a:endParaRPr>
          </a:p>
        </p:txBody>
      </p:sp>
      <p:grpSp>
        <p:nvGrpSpPr>
          <p:cNvPr id="3" name="组合 2"/>
          <p:cNvGrpSpPr/>
          <p:nvPr/>
        </p:nvGrpSpPr>
        <p:grpSpPr>
          <a:xfrm>
            <a:off x="480743" y="3914329"/>
            <a:ext cx="8096519" cy="1306360"/>
            <a:chOff x="480743" y="4863229"/>
            <a:chExt cx="8096519" cy="1306360"/>
          </a:xfrm>
        </p:grpSpPr>
        <p:sp>
          <p:nvSpPr>
            <p:cNvPr id="15" name="矩形 14"/>
            <p:cNvSpPr/>
            <p:nvPr/>
          </p:nvSpPr>
          <p:spPr>
            <a:xfrm>
              <a:off x="565149" y="5512364"/>
              <a:ext cx="8012113" cy="657225"/>
            </a:xfrm>
            <a:prstGeom prst="rect">
              <a:avLst/>
            </a:prstGeom>
            <a:solidFill>
              <a:schemeClr val="accent2">
                <a:lumMod val="20000"/>
                <a:lumOff val="80000"/>
                <a:alpha val="7000"/>
              </a:schemeClr>
            </a:solidFill>
            <a:ln w="22225">
              <a:solidFill>
                <a:schemeClr val="accent6">
                  <a:lumMod val="50000"/>
                </a:schemeClr>
              </a:solidFill>
            </a:ln>
          </p:spPr>
          <p:txBody>
            <a:bodyPr>
              <a:spAutoFit/>
            </a:bodyPr>
            <a:lstStyle/>
            <a:p>
              <a:pPr lvl="0" algn="just">
                <a:lnSpc>
                  <a:spcPts val="2200"/>
                </a:lnSpc>
                <a:spcAft>
                  <a:spcPts val="0"/>
                </a:spcAft>
              </a:pPr>
              <a:r>
                <a:rPr lang="zh-CN" altLang="zh-CN" sz="2000" kern="100" dirty="0">
                  <a:latin typeface="Times New Roman" panose="02020603050405020304" pitchFamily="18" charset="0"/>
                </a:rPr>
                <a:t>国家自然科学基金项目：</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溯源驱动的弱可用性轨迹数据管理关键技术</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61572122</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2016.1-2019.12</a:t>
              </a:r>
              <a:endParaRPr lang="zh-CN" altLang="zh-CN" sz="1600" kern="100" dirty="0">
                <a:latin typeface="Times New Roman" panose="02020603050405020304" pitchFamily="18" charset="0"/>
              </a:endParaRPr>
            </a:p>
          </p:txBody>
        </p:sp>
        <p:sp>
          <p:nvSpPr>
            <p:cNvPr id="16" name="标题 1"/>
            <p:cNvSpPr txBox="1"/>
            <p:nvPr/>
          </p:nvSpPr>
          <p:spPr bwMode="auto">
            <a:xfrm>
              <a:off x="480743" y="4863229"/>
              <a:ext cx="7543800" cy="58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参加</a:t>
              </a:r>
              <a:r>
                <a:rPr lang="zh-CN" altLang="en-US" sz="2400" dirty="0" smtClean="0">
                  <a:latin typeface="黑体" panose="02010609060101010101" pitchFamily="49" charset="-122"/>
                  <a:ea typeface="黑体" panose="02010609060101010101" pitchFamily="49" charset="-122"/>
                </a:rPr>
                <a:t>的项目</a:t>
              </a:r>
              <a:endParaRPr lang="zh-CN" altLang="en-US" sz="2400" dirty="0">
                <a:latin typeface="方正舒体" panose="02010601030101010101" pitchFamily="2" charset="-122"/>
                <a:ea typeface="方正舒体" panose="02010601030101010101" pitchFamily="2"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642938" y="1776413"/>
            <a:ext cx="7543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latin typeface="黑体" panose="02010609060101010101" pitchFamily="49" charset="-122"/>
                <a:ea typeface="黑体" panose="02010609060101010101" pitchFamily="49" charset="-122"/>
              </a:rPr>
              <a:t>谢谢</a:t>
            </a:r>
            <a:endParaRPr lang="zh-CN" altLang="en-US" sz="4800" dirty="0">
              <a:latin typeface="方正舒体" panose="02010601030101010101" pitchFamily="2" charset="-122"/>
              <a:ea typeface="方正舒体" panose="02010601030101010101" pitchFamily="2" charset="-122"/>
              <a:cs typeface="Times New Roman" panose="02020603050405020304" pitchFamily="18" charset="0"/>
            </a:endParaRPr>
          </a:p>
        </p:txBody>
      </p:sp>
      <p:sp>
        <p:nvSpPr>
          <p:cNvPr id="10" name="副标题 4"/>
          <p:cNvSpPr txBox="1"/>
          <p:nvPr/>
        </p:nvSpPr>
        <p:spPr bwMode="auto">
          <a:xfrm>
            <a:off x="1328738" y="3371850"/>
            <a:ext cx="6400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latin typeface="黑体" panose="02010609060101010101" pitchFamily="49" charset="-122"/>
                <a:ea typeface="黑体" panose="02010609060101010101" pitchFamily="49" charset="-122"/>
              </a:rPr>
              <a:t>请各位老师批评指正</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29/29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398317"/>
            <a:ext cx="7672992" cy="5013386"/>
          </a:xfrm>
          <a:prstGeom prst="rect">
            <a:avLst/>
          </a:prstGeom>
        </p:spPr>
      </p:pic>
    </p:spTree>
    <p:extLst>
      <p:ext uri="{BB962C8B-B14F-4D97-AF65-F5344CB8AC3E}">
        <p14:creationId xmlns:p14="http://schemas.microsoft.com/office/powerpoint/2010/main" val="358060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644525" y="5008563"/>
            <a:ext cx="7947025" cy="922337"/>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关于多条轨迹编码：</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路径编码和同步编码中经常会出现连续的</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序列，适合以上方法压缩</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位置编码不具有以上特点，不适合用以上方法</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1095375" y="1712460"/>
          <a:ext cx="6772278" cy="890589"/>
        </p:xfrm>
        <a:graphic>
          <a:graphicData uri="http://schemas.openxmlformats.org/drawingml/2006/table">
            <a:tbl>
              <a:tblPr firstCol="1" bandRow="1">
                <a:tableStyleId>{7DF18680-E054-41AD-8BC1-D1AEF772440D}</a:tableStyleId>
              </a:tblPr>
              <a:tblGrid>
                <a:gridCol w="1263234">
                  <a:extLst>
                    <a:ext uri="{9D8B030D-6E8A-4147-A177-3AD203B41FA5}">
                      <a16:colId xmlns:a16="http://schemas.microsoft.com/office/drawing/2014/main" val="20000"/>
                    </a:ext>
                  </a:extLst>
                </a:gridCol>
                <a:gridCol w="306058">
                  <a:extLst>
                    <a:ext uri="{9D8B030D-6E8A-4147-A177-3AD203B41FA5}">
                      <a16:colId xmlns:a16="http://schemas.microsoft.com/office/drawing/2014/main" val="20001"/>
                    </a:ext>
                  </a:extLst>
                </a:gridCol>
                <a:gridCol w="306058">
                  <a:extLst>
                    <a:ext uri="{9D8B030D-6E8A-4147-A177-3AD203B41FA5}">
                      <a16:colId xmlns:a16="http://schemas.microsoft.com/office/drawing/2014/main" val="20002"/>
                    </a:ext>
                  </a:extLst>
                </a:gridCol>
                <a:gridCol w="306058">
                  <a:extLst>
                    <a:ext uri="{9D8B030D-6E8A-4147-A177-3AD203B41FA5}">
                      <a16:colId xmlns:a16="http://schemas.microsoft.com/office/drawing/2014/main" val="20003"/>
                    </a:ext>
                  </a:extLst>
                </a:gridCol>
                <a:gridCol w="306058">
                  <a:extLst>
                    <a:ext uri="{9D8B030D-6E8A-4147-A177-3AD203B41FA5}">
                      <a16:colId xmlns:a16="http://schemas.microsoft.com/office/drawing/2014/main" val="20004"/>
                    </a:ext>
                  </a:extLst>
                </a:gridCol>
                <a:gridCol w="306058">
                  <a:extLst>
                    <a:ext uri="{9D8B030D-6E8A-4147-A177-3AD203B41FA5}">
                      <a16:colId xmlns:a16="http://schemas.microsoft.com/office/drawing/2014/main" val="20005"/>
                    </a:ext>
                  </a:extLst>
                </a:gridCol>
                <a:gridCol w="306058">
                  <a:extLst>
                    <a:ext uri="{9D8B030D-6E8A-4147-A177-3AD203B41FA5}">
                      <a16:colId xmlns:a16="http://schemas.microsoft.com/office/drawing/2014/main" val="20006"/>
                    </a:ext>
                  </a:extLst>
                </a:gridCol>
                <a:gridCol w="306058">
                  <a:extLst>
                    <a:ext uri="{9D8B030D-6E8A-4147-A177-3AD203B41FA5}">
                      <a16:colId xmlns:a16="http://schemas.microsoft.com/office/drawing/2014/main" val="20007"/>
                    </a:ext>
                  </a:extLst>
                </a:gridCol>
                <a:gridCol w="306058">
                  <a:extLst>
                    <a:ext uri="{9D8B030D-6E8A-4147-A177-3AD203B41FA5}">
                      <a16:colId xmlns:a16="http://schemas.microsoft.com/office/drawing/2014/main" val="20008"/>
                    </a:ext>
                  </a:extLst>
                </a:gridCol>
                <a:gridCol w="306058">
                  <a:extLst>
                    <a:ext uri="{9D8B030D-6E8A-4147-A177-3AD203B41FA5}">
                      <a16:colId xmlns:a16="http://schemas.microsoft.com/office/drawing/2014/main" val="20009"/>
                    </a:ext>
                  </a:extLst>
                </a:gridCol>
                <a:gridCol w="306058">
                  <a:extLst>
                    <a:ext uri="{9D8B030D-6E8A-4147-A177-3AD203B41FA5}">
                      <a16:colId xmlns:a16="http://schemas.microsoft.com/office/drawing/2014/main" val="20010"/>
                    </a:ext>
                  </a:extLst>
                </a:gridCol>
                <a:gridCol w="306058">
                  <a:extLst>
                    <a:ext uri="{9D8B030D-6E8A-4147-A177-3AD203B41FA5}">
                      <a16:colId xmlns:a16="http://schemas.microsoft.com/office/drawing/2014/main" val="20011"/>
                    </a:ext>
                  </a:extLst>
                </a:gridCol>
                <a:gridCol w="306058">
                  <a:extLst>
                    <a:ext uri="{9D8B030D-6E8A-4147-A177-3AD203B41FA5}">
                      <a16:colId xmlns:a16="http://schemas.microsoft.com/office/drawing/2014/main" val="20012"/>
                    </a:ext>
                  </a:extLst>
                </a:gridCol>
                <a:gridCol w="306058">
                  <a:extLst>
                    <a:ext uri="{9D8B030D-6E8A-4147-A177-3AD203B41FA5}">
                      <a16:colId xmlns:a16="http://schemas.microsoft.com/office/drawing/2014/main" val="20013"/>
                    </a:ext>
                  </a:extLst>
                </a:gridCol>
                <a:gridCol w="306058">
                  <a:extLst>
                    <a:ext uri="{9D8B030D-6E8A-4147-A177-3AD203B41FA5}">
                      <a16:colId xmlns:a16="http://schemas.microsoft.com/office/drawing/2014/main" val="20014"/>
                    </a:ext>
                  </a:extLst>
                </a:gridCol>
                <a:gridCol w="306058">
                  <a:extLst>
                    <a:ext uri="{9D8B030D-6E8A-4147-A177-3AD203B41FA5}">
                      <a16:colId xmlns:a16="http://schemas.microsoft.com/office/drawing/2014/main" val="20015"/>
                    </a:ext>
                  </a:extLst>
                </a:gridCol>
                <a:gridCol w="306058">
                  <a:extLst>
                    <a:ext uri="{9D8B030D-6E8A-4147-A177-3AD203B41FA5}">
                      <a16:colId xmlns:a16="http://schemas.microsoft.com/office/drawing/2014/main" val="20016"/>
                    </a:ext>
                  </a:extLst>
                </a:gridCol>
                <a:gridCol w="306058">
                  <a:extLst>
                    <a:ext uri="{9D8B030D-6E8A-4147-A177-3AD203B41FA5}">
                      <a16:colId xmlns:a16="http://schemas.microsoft.com/office/drawing/2014/main" val="20017"/>
                    </a:ext>
                  </a:extLst>
                </a:gridCol>
                <a:gridCol w="306058">
                  <a:extLst>
                    <a:ext uri="{9D8B030D-6E8A-4147-A177-3AD203B41FA5}">
                      <a16:colId xmlns:a16="http://schemas.microsoft.com/office/drawing/2014/main" val="20018"/>
                    </a:ext>
                  </a:extLst>
                </a:gridCol>
              </a:tblGrid>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0"/>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1"/>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1092200" y="3316644"/>
          <a:ext cx="6784975" cy="1286871"/>
        </p:xfrm>
        <a:graphic>
          <a:graphicData uri="http://schemas.openxmlformats.org/drawingml/2006/table">
            <a:tbl>
              <a:tblPr firstCol="1" bandRow="1">
                <a:tableStyleId>{7DF18680-E054-41AD-8BC1-D1AEF772440D}</a:tableStyleId>
              </a:tblPr>
              <a:tblGrid>
                <a:gridCol w="1464481">
                  <a:extLst>
                    <a:ext uri="{9D8B030D-6E8A-4147-A177-3AD203B41FA5}">
                      <a16:colId xmlns:a16="http://schemas.microsoft.com/office/drawing/2014/main" val="20000"/>
                    </a:ext>
                  </a:extLst>
                </a:gridCol>
                <a:gridCol w="295583">
                  <a:extLst>
                    <a:ext uri="{9D8B030D-6E8A-4147-A177-3AD203B41FA5}">
                      <a16:colId xmlns:a16="http://schemas.microsoft.com/office/drawing/2014/main" val="20001"/>
                    </a:ext>
                  </a:extLst>
                </a:gridCol>
                <a:gridCol w="295583">
                  <a:extLst>
                    <a:ext uri="{9D8B030D-6E8A-4147-A177-3AD203B41FA5}">
                      <a16:colId xmlns:a16="http://schemas.microsoft.com/office/drawing/2014/main" val="20002"/>
                    </a:ext>
                  </a:extLst>
                </a:gridCol>
                <a:gridCol w="295583">
                  <a:extLst>
                    <a:ext uri="{9D8B030D-6E8A-4147-A177-3AD203B41FA5}">
                      <a16:colId xmlns:a16="http://schemas.microsoft.com/office/drawing/2014/main" val="20003"/>
                    </a:ext>
                  </a:extLst>
                </a:gridCol>
                <a:gridCol w="295583">
                  <a:extLst>
                    <a:ext uri="{9D8B030D-6E8A-4147-A177-3AD203B41FA5}">
                      <a16:colId xmlns:a16="http://schemas.microsoft.com/office/drawing/2014/main" val="20004"/>
                    </a:ext>
                  </a:extLst>
                </a:gridCol>
                <a:gridCol w="295583">
                  <a:extLst>
                    <a:ext uri="{9D8B030D-6E8A-4147-A177-3AD203B41FA5}">
                      <a16:colId xmlns:a16="http://schemas.microsoft.com/office/drawing/2014/main" val="20005"/>
                    </a:ext>
                  </a:extLst>
                </a:gridCol>
                <a:gridCol w="295583">
                  <a:extLst>
                    <a:ext uri="{9D8B030D-6E8A-4147-A177-3AD203B41FA5}">
                      <a16:colId xmlns:a16="http://schemas.microsoft.com/office/drawing/2014/main" val="20006"/>
                    </a:ext>
                  </a:extLst>
                </a:gridCol>
                <a:gridCol w="295583">
                  <a:extLst>
                    <a:ext uri="{9D8B030D-6E8A-4147-A177-3AD203B41FA5}">
                      <a16:colId xmlns:a16="http://schemas.microsoft.com/office/drawing/2014/main" val="20007"/>
                    </a:ext>
                  </a:extLst>
                </a:gridCol>
                <a:gridCol w="295583">
                  <a:extLst>
                    <a:ext uri="{9D8B030D-6E8A-4147-A177-3AD203B41FA5}">
                      <a16:colId xmlns:a16="http://schemas.microsoft.com/office/drawing/2014/main" val="20008"/>
                    </a:ext>
                  </a:extLst>
                </a:gridCol>
                <a:gridCol w="295583">
                  <a:extLst>
                    <a:ext uri="{9D8B030D-6E8A-4147-A177-3AD203B41FA5}">
                      <a16:colId xmlns:a16="http://schemas.microsoft.com/office/drawing/2014/main" val="20009"/>
                    </a:ext>
                  </a:extLst>
                </a:gridCol>
                <a:gridCol w="295583">
                  <a:extLst>
                    <a:ext uri="{9D8B030D-6E8A-4147-A177-3AD203B41FA5}">
                      <a16:colId xmlns:a16="http://schemas.microsoft.com/office/drawing/2014/main" val="20010"/>
                    </a:ext>
                  </a:extLst>
                </a:gridCol>
                <a:gridCol w="295583">
                  <a:extLst>
                    <a:ext uri="{9D8B030D-6E8A-4147-A177-3AD203B41FA5}">
                      <a16:colId xmlns:a16="http://schemas.microsoft.com/office/drawing/2014/main" val="20011"/>
                    </a:ext>
                  </a:extLst>
                </a:gridCol>
                <a:gridCol w="295583">
                  <a:extLst>
                    <a:ext uri="{9D8B030D-6E8A-4147-A177-3AD203B41FA5}">
                      <a16:colId xmlns:a16="http://schemas.microsoft.com/office/drawing/2014/main" val="20012"/>
                    </a:ext>
                  </a:extLst>
                </a:gridCol>
                <a:gridCol w="295583">
                  <a:extLst>
                    <a:ext uri="{9D8B030D-6E8A-4147-A177-3AD203B41FA5}">
                      <a16:colId xmlns:a16="http://schemas.microsoft.com/office/drawing/2014/main" val="20013"/>
                    </a:ext>
                  </a:extLst>
                </a:gridCol>
                <a:gridCol w="295583">
                  <a:extLst>
                    <a:ext uri="{9D8B030D-6E8A-4147-A177-3AD203B41FA5}">
                      <a16:colId xmlns:a16="http://schemas.microsoft.com/office/drawing/2014/main" val="20014"/>
                    </a:ext>
                  </a:extLst>
                </a:gridCol>
                <a:gridCol w="295583">
                  <a:extLst>
                    <a:ext uri="{9D8B030D-6E8A-4147-A177-3AD203B41FA5}">
                      <a16:colId xmlns:a16="http://schemas.microsoft.com/office/drawing/2014/main" val="20015"/>
                    </a:ext>
                  </a:extLst>
                </a:gridCol>
                <a:gridCol w="295583">
                  <a:extLst>
                    <a:ext uri="{9D8B030D-6E8A-4147-A177-3AD203B41FA5}">
                      <a16:colId xmlns:a16="http://schemas.microsoft.com/office/drawing/2014/main" val="20016"/>
                    </a:ext>
                  </a:extLst>
                </a:gridCol>
                <a:gridCol w="295583">
                  <a:extLst>
                    <a:ext uri="{9D8B030D-6E8A-4147-A177-3AD203B41FA5}">
                      <a16:colId xmlns:a16="http://schemas.microsoft.com/office/drawing/2014/main" val="20017"/>
                    </a:ext>
                  </a:extLst>
                </a:gridCol>
                <a:gridCol w="295583">
                  <a:extLst>
                    <a:ext uri="{9D8B030D-6E8A-4147-A177-3AD203B41FA5}">
                      <a16:colId xmlns:a16="http://schemas.microsoft.com/office/drawing/2014/main" val="20018"/>
                    </a:ext>
                  </a:extLst>
                </a:gridCol>
              </a:tblGrid>
              <a:tr h="326351">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base</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extLst>
                  <a:ext uri="{0D108BD9-81ED-4DB2-BD59-A6C34878D82A}">
                    <a16:rowId xmlns:a16="http://schemas.microsoft.com/office/drawing/2014/main" val="10000"/>
                  </a:ext>
                </a:extLst>
              </a:tr>
              <a:tr h="29740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rowSpan="3" gridSpan="10">
                  <a:txBody>
                    <a:bodyPr/>
                    <a:lstStyle/>
                    <a:p>
                      <a:pPr algn="ctr">
                        <a:lnSpc>
                          <a:spcPct val="200000"/>
                        </a:lnSpc>
                      </a:pP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noFill/>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val="10001"/>
                  </a:ext>
                </a:extLst>
              </a:tr>
              <a:tr h="29740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2"/>
                  </a:ext>
                </a:extLst>
              </a:tr>
              <a:tr h="35078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3"/>
                  </a:ext>
                </a:extLst>
              </a:tr>
            </a:tbl>
          </a:graphicData>
        </a:graphic>
      </p:graphicFrame>
      <p:grpSp>
        <p:nvGrpSpPr>
          <p:cNvPr id="12" name="组合 8"/>
          <p:cNvGrpSpPr/>
          <p:nvPr/>
        </p:nvGrpSpPr>
        <p:grpSpPr bwMode="auto">
          <a:xfrm>
            <a:off x="3371850" y="2789238"/>
            <a:ext cx="1052513" cy="439737"/>
            <a:chOff x="3581400" y="3264781"/>
            <a:chExt cx="1052235" cy="440321"/>
          </a:xfrm>
        </p:grpSpPr>
        <p:sp>
          <p:nvSpPr>
            <p:cNvPr id="13" name="下箭头 12"/>
            <p:cNvSpPr/>
            <p:nvPr/>
          </p:nvSpPr>
          <p:spPr>
            <a:xfrm>
              <a:off x="3581400" y="3264781"/>
              <a:ext cx="457079" cy="440321"/>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6"/>
            <p:cNvSpPr txBox="1">
              <a:spLocks noChangeArrowheads="1"/>
            </p:cNvSpPr>
            <p:nvPr/>
          </p:nvSpPr>
          <p:spPr bwMode="auto">
            <a:xfrm>
              <a:off x="4038600" y="331228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1E55AA"/>
                  </a:solidFill>
                  <a:latin typeface="Times New Roman" panose="02020603050405020304" pitchFamily="18" charset="0"/>
                  <a:ea typeface="黑体" panose="02010609060101010101" pitchFamily="49" charset="-122"/>
                  <a:cs typeface="Times New Roman" panose="02020603050405020304" pitchFamily="18" charset="0"/>
                </a:rPr>
                <a:t>压缩</a:t>
              </a:r>
            </a:p>
          </p:txBody>
        </p:sp>
      </p:grpSp>
      <p:sp>
        <p:nvSpPr>
          <p:cNvPr id="15" name="AutoShape 31"/>
          <p:cNvSpPr>
            <a:spLocks noChangeArrowheads="1"/>
          </p:cNvSpPr>
          <p:nvPr/>
        </p:nvSpPr>
        <p:spPr bwMode="auto">
          <a:xfrm>
            <a:off x="6281573" y="3386138"/>
            <a:ext cx="1963738" cy="996950"/>
          </a:xfrm>
          <a:prstGeom prst="wedgeRoundRectCallout">
            <a:avLst>
              <a:gd name="adj1" fmla="val -44366"/>
              <a:gd name="adj2" fmla="val -86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54bits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42bits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1.29</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多条轨迹编码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a:solidFill>
                  <a:schemeClr val="bg1"/>
                </a:solidFill>
                <a:latin typeface="Times New Roman" panose="02020603050405020304" pitchFamily="18" charset="0"/>
                <a:cs typeface="Times New Roman" panose="02020603050405020304" pitchFamily="18" charset="0"/>
              </a:rPr>
              <a:t>附录</a:t>
            </a:r>
            <a:r>
              <a:rPr lang="en-US" altLang="zh-CN">
                <a:solidFill>
                  <a:schemeClr val="bg1"/>
                </a:solidFill>
                <a:latin typeface="Times New Roman" panose="02020603050405020304" pitchFamily="18" charset="0"/>
                <a:cs typeface="Times New Roman" panose="02020603050405020304" pitchFamily="18" charset="0"/>
              </a:rPr>
              <a:t>-1</a:t>
            </a:r>
            <a:endParaRPr lang="zh-CN"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最短</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路径构建</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-2</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48" name="表格 147"/>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sp>
        <p:nvSpPr>
          <p:cNvPr id="174" name="文本框 6"/>
          <p:cNvSpPr txBox="1">
            <a:spLocks noChangeArrowheads="1"/>
          </p:cNvSpPr>
          <p:nvPr/>
        </p:nvSpPr>
        <p:spPr bwMode="auto">
          <a:xfrm>
            <a:off x="274082" y="1325861"/>
            <a:ext cx="3275256"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构建</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的最短路径</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536315" y="2001310"/>
            <a:ext cx="2297937" cy="826009"/>
            <a:chOff x="536316" y="2001310"/>
            <a:chExt cx="2297937" cy="826009"/>
          </a:xfrm>
        </p:grpSpPr>
        <p:sp>
          <p:nvSpPr>
            <p:cNvPr id="181" name="文本框 6"/>
            <p:cNvSpPr txBox="1">
              <a:spLocks noChangeArrowheads="1"/>
            </p:cNvSpPr>
            <p:nvPr/>
          </p:nvSpPr>
          <p:spPr bwMode="auto">
            <a:xfrm>
              <a:off x="536316" y="2001310"/>
              <a:ext cx="1059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 name="文本框 6"/>
            <p:cNvSpPr txBox="1">
              <a:spLocks noChangeArrowheads="1"/>
            </p:cNvSpPr>
            <p:nvPr/>
          </p:nvSpPr>
          <p:spPr bwMode="auto">
            <a:xfrm>
              <a:off x="536316" y="242720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 name="组合 10"/>
          <p:cNvGrpSpPr/>
          <p:nvPr/>
        </p:nvGrpSpPr>
        <p:grpSpPr>
          <a:xfrm>
            <a:off x="536315" y="2901562"/>
            <a:ext cx="2382896" cy="1208851"/>
            <a:chOff x="536315" y="2901562"/>
            <a:chExt cx="2382896" cy="1208851"/>
          </a:xfrm>
        </p:grpSpPr>
        <p:grpSp>
          <p:nvGrpSpPr>
            <p:cNvPr id="9" name="组合 8"/>
            <p:cNvGrpSpPr/>
            <p:nvPr/>
          </p:nvGrpSpPr>
          <p:grpSpPr>
            <a:xfrm>
              <a:off x="536315" y="3286525"/>
              <a:ext cx="2382896" cy="823888"/>
              <a:chOff x="536316" y="3269321"/>
              <a:chExt cx="2382896" cy="823888"/>
            </a:xfrm>
          </p:grpSpPr>
          <p:sp>
            <p:nvSpPr>
              <p:cNvPr id="183" name="文本框 6"/>
              <p:cNvSpPr txBox="1">
                <a:spLocks noChangeArrowheads="1"/>
              </p:cNvSpPr>
              <p:nvPr/>
            </p:nvSpPr>
            <p:spPr bwMode="auto">
              <a:xfrm>
                <a:off x="536316" y="3269321"/>
                <a:ext cx="1358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5" name="文本框 6"/>
              <p:cNvSpPr txBox="1">
                <a:spLocks noChangeArrowheads="1"/>
              </p:cNvSpPr>
              <p:nvPr/>
            </p:nvSpPr>
            <p:spPr bwMode="auto">
              <a:xfrm>
                <a:off x="536316" y="3693099"/>
                <a:ext cx="23828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0" name="下箭头 189"/>
            <p:cNvSpPr/>
            <p:nvPr/>
          </p:nvSpPr>
          <p:spPr bwMode="auto">
            <a:xfrm>
              <a:off x="1373055" y="2901562"/>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36315" y="4188783"/>
            <a:ext cx="2297937" cy="1207098"/>
            <a:chOff x="536315" y="4188783"/>
            <a:chExt cx="2297937" cy="1207098"/>
          </a:xfrm>
        </p:grpSpPr>
        <p:grpSp>
          <p:nvGrpSpPr>
            <p:cNvPr id="10" name="组合 9"/>
            <p:cNvGrpSpPr/>
            <p:nvPr/>
          </p:nvGrpSpPr>
          <p:grpSpPr>
            <a:xfrm>
              <a:off x="536315" y="4569619"/>
              <a:ext cx="2297937" cy="826262"/>
              <a:chOff x="536315" y="4532837"/>
              <a:chExt cx="2297937" cy="826262"/>
            </a:xfrm>
          </p:grpSpPr>
          <p:sp>
            <p:nvSpPr>
              <p:cNvPr id="186" name="文本框 6"/>
              <p:cNvSpPr txBox="1">
                <a:spLocks noChangeArrowheads="1"/>
              </p:cNvSpPr>
              <p:nvPr/>
            </p:nvSpPr>
            <p:spPr bwMode="auto">
              <a:xfrm>
                <a:off x="541863" y="4532837"/>
                <a:ext cx="16353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7" name="文本框 6"/>
              <p:cNvSpPr txBox="1">
                <a:spLocks noChangeArrowheads="1"/>
              </p:cNvSpPr>
              <p:nvPr/>
            </p:nvSpPr>
            <p:spPr bwMode="auto">
              <a:xfrm>
                <a:off x="536315" y="495898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1" name="下箭头 190"/>
            <p:cNvSpPr/>
            <p:nvPr/>
          </p:nvSpPr>
          <p:spPr bwMode="auto">
            <a:xfrm>
              <a:off x="1373055" y="4188783"/>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组合 12"/>
          <p:cNvGrpSpPr/>
          <p:nvPr/>
        </p:nvGrpSpPr>
        <p:grpSpPr>
          <a:xfrm>
            <a:off x="536315" y="5476005"/>
            <a:ext cx="1571264" cy="779193"/>
            <a:chOff x="536315" y="5476005"/>
            <a:chExt cx="1571264" cy="779193"/>
          </a:xfrm>
        </p:grpSpPr>
        <p:sp>
          <p:nvSpPr>
            <p:cNvPr id="188" name="文本框 6"/>
            <p:cNvSpPr txBox="1">
              <a:spLocks noChangeArrowheads="1"/>
            </p:cNvSpPr>
            <p:nvPr/>
          </p:nvSpPr>
          <p:spPr bwMode="auto">
            <a:xfrm>
              <a:off x="536315" y="5855088"/>
              <a:ext cx="1571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2" name="下箭头 191"/>
            <p:cNvSpPr/>
            <p:nvPr/>
          </p:nvSpPr>
          <p:spPr bwMode="auto">
            <a:xfrm>
              <a:off x="1373055" y="5476005"/>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3" name="文本框 68"/>
          <p:cNvSpPr txBox="1">
            <a:spLocks noChangeArrowheads="1"/>
          </p:cNvSpPr>
          <p:nvPr/>
        </p:nvSpPr>
        <p:spPr bwMode="auto">
          <a:xfrm>
            <a:off x="5709910" y="4879201"/>
            <a:ext cx="1622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SPTable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信息熵</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-3</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362877" y="1340541"/>
            <a:ext cx="4067175" cy="2533650"/>
            <a:chOff x="112713" y="1789113"/>
            <a:chExt cx="4067175" cy="2533650"/>
          </a:xfrm>
        </p:grpSpPr>
        <p:grpSp>
          <p:nvGrpSpPr>
            <p:cNvPr id="84" name="组合 14"/>
            <p:cNvGrpSpPr/>
            <p:nvPr/>
          </p:nvGrpSpPr>
          <p:grpSpPr bwMode="auto">
            <a:xfrm>
              <a:off x="112713" y="1831154"/>
              <a:ext cx="4026961" cy="2491609"/>
              <a:chOff x="237355" y="2264209"/>
              <a:chExt cx="4028189" cy="2490246"/>
            </a:xfrm>
          </p:grpSpPr>
          <p:sp>
            <p:nvSpPr>
              <p:cNvPr id="138" name="椭圆 13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9" name="椭圆 13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0" name="椭圆 13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1" name="椭圆 14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2" name="椭圆 14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3" name="椭圆 14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4" name="椭圆 14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5" name="椭圆 14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6" name="椭圆 14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7" name="椭圆 14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5" name="直接箭头连接符 84"/>
            <p:cNvCxnSpPr>
              <a:stCxn id="145" idx="7"/>
              <a:endCxn id="138"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38" idx="6"/>
              <a:endCxn id="139"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40" idx="6"/>
              <a:endCxn id="141"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41" idx="7"/>
              <a:endCxn id="139"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41" idx="5"/>
              <a:endCxn id="143"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39" idx="5"/>
              <a:endCxn id="142"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3" idx="6"/>
              <a:endCxn id="142"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47" idx="6"/>
              <a:endCxn id="142"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43" idx="4"/>
              <a:endCxn id="147"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44" idx="6"/>
              <a:endCxn id="143"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6" idx="6"/>
              <a:endCxn id="147"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46" idx="7"/>
              <a:endCxn id="144"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40" idx="5"/>
              <a:endCxn id="144"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38" idx="5"/>
              <a:endCxn id="140"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45" idx="6"/>
              <a:endCxn id="140"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45" idx="5"/>
              <a:endCxn id="146"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102"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03"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04"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05"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06"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07"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08"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09"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10"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11" name="组合 110"/>
            <p:cNvGrpSpPr/>
            <p:nvPr/>
          </p:nvGrpSpPr>
          <p:grpSpPr>
            <a:xfrm>
              <a:off x="454350" y="2221812"/>
              <a:ext cx="2669312" cy="1653276"/>
              <a:chOff x="454350" y="2221812"/>
              <a:chExt cx="2669312" cy="1653276"/>
            </a:xfrm>
          </p:grpSpPr>
          <p:sp>
            <p:nvSpPr>
              <p:cNvPr id="121" name="流程图: 联系 12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流程图: 联系 12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流程图: 联系 12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4" name="流程图: 联系 12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流程图: 联系 12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流程图: 联系 12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流程图: 联系 12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流程图: 联系 12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流程图: 联系 12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0" name="直接箭头连接符 129"/>
              <p:cNvCxnSpPr>
                <a:stCxn id="121" idx="6"/>
                <a:endCxn id="123" idx="2"/>
              </p:cNvCxnSpPr>
              <p:nvPr/>
            </p:nvCxnSpPr>
            <p:spPr bwMode="auto">
              <a:xfrm flipV="1">
                <a:off x="589287" y="2533642"/>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3" idx="0"/>
                <a:endCxn id="12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2" name="直接连接符 131"/>
              <p:cNvCxnSpPr>
                <a:stCxn id="122" idx="5"/>
                <a:endCxn id="12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4" idx="5"/>
                <a:endCxn id="12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5" idx="5"/>
                <a:endCxn id="12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26" idx="6"/>
                <a:endCxn id="12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7" idx="5"/>
                <a:endCxn id="12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29" idx="6"/>
                <a:endCxn id="12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2"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13"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14"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15"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16"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17"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18"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19"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20"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grpSp>
        <p:nvGrpSpPr>
          <p:cNvPr id="3" name="组合 2"/>
          <p:cNvGrpSpPr/>
          <p:nvPr/>
        </p:nvGrpSpPr>
        <p:grpSpPr>
          <a:xfrm>
            <a:off x="5485982" y="2036631"/>
            <a:ext cx="2669312" cy="1653276"/>
            <a:chOff x="5756708" y="1252781"/>
            <a:chExt cx="2669312" cy="1653276"/>
          </a:xfrm>
        </p:grpSpPr>
        <p:sp>
          <p:nvSpPr>
            <p:cNvPr id="149" name="流程图: 联系 148"/>
            <p:cNvSpPr/>
            <p:nvPr/>
          </p:nvSpPr>
          <p:spPr bwMode="auto">
            <a:xfrm>
              <a:off x="5756708" y="1747717"/>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6198454" y="1299507"/>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5995140" y="149714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6710892" y="12527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6812281" y="143603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 name="流程图: 联系 153"/>
            <p:cNvSpPr/>
            <p:nvPr/>
          </p:nvSpPr>
          <p:spPr bwMode="auto">
            <a:xfrm>
              <a:off x="7939523" y="19704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5" name="流程图: 联系 154"/>
            <p:cNvSpPr/>
            <p:nvPr/>
          </p:nvSpPr>
          <p:spPr bwMode="auto">
            <a:xfrm>
              <a:off x="8153508" y="2072619"/>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流程图: 联系 155"/>
            <p:cNvSpPr/>
            <p:nvPr/>
          </p:nvSpPr>
          <p:spPr bwMode="auto">
            <a:xfrm>
              <a:off x="8291083" y="2608656"/>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7" name="流程图: 联系 156"/>
            <p:cNvSpPr/>
            <p:nvPr/>
          </p:nvSpPr>
          <p:spPr bwMode="auto">
            <a:xfrm>
              <a:off x="8130713" y="277270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8" name="直接箭头连接符 157"/>
            <p:cNvCxnSpPr>
              <a:stCxn id="149" idx="6"/>
              <a:endCxn id="151" idx="2"/>
            </p:cNvCxnSpPr>
            <p:nvPr/>
          </p:nvCxnSpPr>
          <p:spPr bwMode="auto">
            <a:xfrm flipV="1">
              <a:off x="5891645" y="1564611"/>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1" idx="0"/>
              <a:endCxn id="150" idx="4"/>
            </p:cNvCxnSpPr>
            <p:nvPr/>
          </p:nvCxnSpPr>
          <p:spPr bwMode="auto">
            <a:xfrm flipV="1">
              <a:off x="6061815" y="1432857"/>
              <a:ext cx="203314" cy="64285"/>
            </a:xfrm>
            <a:prstGeom prst="line">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0" name="直接连接符 159"/>
            <p:cNvCxnSpPr>
              <a:stCxn id="150" idx="5"/>
              <a:endCxn id="152" idx="2"/>
            </p:cNvCxnSpPr>
            <p:nvPr/>
          </p:nvCxnSpPr>
          <p:spPr bwMode="auto">
            <a:xfrm flipV="1">
              <a:off x="6312275" y="1319456"/>
              <a:ext cx="398617" cy="9387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2" idx="5"/>
              <a:endCxn id="153" idx="1"/>
            </p:cNvCxnSpPr>
            <p:nvPr/>
          </p:nvCxnSpPr>
          <p:spPr bwMode="auto">
            <a:xfrm>
              <a:off x="6824713" y="1366602"/>
              <a:ext cx="7097" cy="8919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5"/>
              <a:endCxn id="154" idx="1"/>
            </p:cNvCxnSpPr>
            <p:nvPr/>
          </p:nvCxnSpPr>
          <p:spPr bwMode="auto">
            <a:xfrm>
              <a:off x="6926102" y="1551208"/>
              <a:ext cx="1032950" cy="43880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6"/>
              <a:endCxn id="155" idx="2"/>
            </p:cNvCxnSpPr>
            <p:nvPr/>
          </p:nvCxnSpPr>
          <p:spPr bwMode="auto">
            <a:xfrm>
              <a:off x="8072873" y="2037156"/>
              <a:ext cx="80635" cy="10293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5" idx="5"/>
              <a:endCxn id="156" idx="0"/>
            </p:cNvCxnSpPr>
            <p:nvPr/>
          </p:nvCxnSpPr>
          <p:spPr bwMode="auto">
            <a:xfrm>
              <a:off x="8267329" y="2187796"/>
              <a:ext cx="91223" cy="42086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7" idx="6"/>
              <a:endCxn id="156" idx="2"/>
            </p:cNvCxnSpPr>
            <p:nvPr/>
          </p:nvCxnSpPr>
          <p:spPr bwMode="auto">
            <a:xfrm flipV="1">
              <a:off x="8265650" y="2675331"/>
              <a:ext cx="25433" cy="164051"/>
            </a:xfrm>
            <a:prstGeom prst="line">
              <a:avLst/>
            </a:prstGeom>
            <a:ln w="1905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70" name="文本框 6"/>
          <p:cNvSpPr txBox="1">
            <a:spLocks noChangeArrowheads="1"/>
          </p:cNvSpPr>
          <p:nvPr/>
        </p:nvSpPr>
        <p:spPr bwMode="auto">
          <a:xfrm>
            <a:off x="6608207" y="1326651"/>
            <a:ext cx="2364750" cy="461665"/>
          </a:xfrm>
          <a:prstGeom prst="rect">
            <a:avLst/>
          </a:prstGeom>
          <a:noFill/>
          <a:ln w="15875">
            <a:solidFill>
              <a:srgbClr val="7030A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log</a:t>
            </a:r>
            <a:r>
              <a:rPr lang="en-US" altLang="zh-CN" sz="2400" b="1" i="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78" name="组合 177"/>
          <p:cNvGrpSpPr/>
          <p:nvPr/>
        </p:nvGrpSpPr>
        <p:grpSpPr>
          <a:xfrm>
            <a:off x="356527" y="3427100"/>
            <a:ext cx="8723987" cy="1488215"/>
            <a:chOff x="356527" y="3427100"/>
            <a:chExt cx="8723987" cy="1488215"/>
          </a:xfrm>
        </p:grpSpPr>
        <p:grpSp>
          <p:nvGrpSpPr>
            <p:cNvPr id="176" name="组合 175"/>
            <p:cNvGrpSpPr/>
            <p:nvPr/>
          </p:nvGrpSpPr>
          <p:grpSpPr>
            <a:xfrm>
              <a:off x="4793763" y="3427100"/>
              <a:ext cx="4286751" cy="1266151"/>
              <a:chOff x="4793763" y="3427100"/>
              <a:chExt cx="4286751" cy="1266151"/>
            </a:xfrm>
          </p:grpSpPr>
          <p:sp>
            <p:nvSpPr>
              <p:cNvPr id="166" name="下箭头 165"/>
              <p:cNvSpPr/>
              <p:nvPr/>
            </p:nvSpPr>
            <p:spPr bwMode="auto">
              <a:xfrm>
                <a:off x="6592038" y="3427100"/>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7" name="文本框 6"/>
              <p:cNvSpPr txBox="1">
                <a:spLocks noChangeArrowheads="1"/>
              </p:cNvSpPr>
              <p:nvPr/>
            </p:nvSpPr>
            <p:spPr bwMode="auto">
              <a:xfrm>
                <a:off x="4793763" y="3985365"/>
                <a:ext cx="42867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1" name="文本框 6"/>
            <p:cNvSpPr txBox="1">
              <a:spLocks noChangeArrowheads="1"/>
            </p:cNvSpPr>
            <p:nvPr/>
          </p:nvSpPr>
          <p:spPr bwMode="auto">
            <a:xfrm>
              <a:off x="356527" y="3991985"/>
              <a:ext cx="41040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MapMatching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3/10log(3/10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-1/10log(1/10</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)-2/10log(2/10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-2/10log(2/10)=2.72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9" name="组合 178"/>
          <p:cNvGrpSpPr/>
          <p:nvPr/>
        </p:nvGrpSpPr>
        <p:grpSpPr>
          <a:xfrm>
            <a:off x="356888" y="4947831"/>
            <a:ext cx="7519955" cy="1251687"/>
            <a:chOff x="356888" y="4947831"/>
            <a:chExt cx="7519955" cy="1251687"/>
          </a:xfrm>
        </p:grpSpPr>
        <p:grpSp>
          <p:nvGrpSpPr>
            <p:cNvPr id="177" name="组合 176"/>
            <p:cNvGrpSpPr/>
            <p:nvPr/>
          </p:nvGrpSpPr>
          <p:grpSpPr>
            <a:xfrm>
              <a:off x="4782726" y="4947831"/>
              <a:ext cx="3094117" cy="1251687"/>
              <a:chOff x="4782726" y="4947831"/>
              <a:chExt cx="3094117" cy="1251687"/>
            </a:xfrm>
          </p:grpSpPr>
          <p:sp>
            <p:nvSpPr>
              <p:cNvPr id="168" name="文本框 6"/>
              <p:cNvSpPr txBox="1">
                <a:spLocks noChangeArrowheads="1"/>
              </p:cNvSpPr>
              <p:nvPr/>
            </p:nvSpPr>
            <p:spPr bwMode="auto">
              <a:xfrm>
                <a:off x="4782726" y="5491632"/>
                <a:ext cx="30941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1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9" name="下箭头 168"/>
              <p:cNvSpPr/>
              <p:nvPr/>
            </p:nvSpPr>
            <p:spPr bwMode="auto">
              <a:xfrm>
                <a:off x="6592038" y="4947831"/>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2" name="文本框 6"/>
            <p:cNvSpPr txBox="1">
              <a:spLocks noChangeArrowheads="1"/>
            </p:cNvSpPr>
            <p:nvPr/>
          </p:nvSpPr>
          <p:spPr bwMode="auto">
            <a:xfrm>
              <a:off x="356888" y="5487086"/>
              <a:ext cx="4033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RouteCoding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=-2/10log(2/10)-5/10log(5/10)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-3/10log(3/10)=1.37</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0" name="组合 179"/>
          <p:cNvGrpSpPr/>
          <p:nvPr/>
        </p:nvGrpSpPr>
        <p:grpSpPr>
          <a:xfrm>
            <a:off x="2437066" y="4922134"/>
            <a:ext cx="1964230" cy="568363"/>
            <a:chOff x="2437066" y="4922134"/>
            <a:chExt cx="1964230" cy="568363"/>
          </a:xfrm>
        </p:grpSpPr>
        <p:sp>
          <p:nvSpPr>
            <p:cNvPr id="173" name="文本框 6"/>
            <p:cNvSpPr txBox="1">
              <a:spLocks noChangeArrowheads="1"/>
            </p:cNvSpPr>
            <p:nvPr/>
          </p:nvSpPr>
          <p:spPr bwMode="auto">
            <a:xfrm>
              <a:off x="2979112" y="4951000"/>
              <a:ext cx="1422184"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5" name="虚尾箭头 174"/>
            <p:cNvSpPr/>
            <p:nvPr/>
          </p:nvSpPr>
          <p:spPr>
            <a:xfrm rot="5400000">
              <a:off x="2429319" y="4929881"/>
              <a:ext cx="568363" cy="552870"/>
            </a:xfrm>
            <a:prstGeom prst="strip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randombar(horizontal)">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randombar(horizontal)">
                                      <p:cBhvr>
                                        <p:cTn id="12" dur="500"/>
                                        <p:tgtEl>
                                          <p:spTgt spid="17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randombar(horizontal)">
                                      <p:cBhvr>
                                        <p:cTn id="17" dur="500"/>
                                        <p:tgtEl>
                                          <p:spTgt spid="17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randombar(horizontal)">
                                      <p:cBhvr>
                                        <p:cTn id="2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直接连接符 207"/>
          <p:cNvCxnSpPr>
            <a:stCxn id="193" idx="0"/>
          </p:cNvCxnSpPr>
          <p:nvPr/>
        </p:nvCxnSpPr>
        <p:spPr bwMode="auto">
          <a:xfrm flipV="1">
            <a:off x="1972661" y="4854951"/>
            <a:ext cx="653483" cy="5524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-4</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39948" y="1523353"/>
            <a:ext cx="3800764" cy="1275629"/>
          </a:xfrm>
          <a:prstGeom prst="rect">
            <a:avLst/>
          </a:prstGeom>
        </p:spPr>
      </p:pic>
      <p:sp>
        <p:nvSpPr>
          <p:cNvPr id="9" name="椭圆 8"/>
          <p:cNvSpPr/>
          <p:nvPr/>
        </p:nvSpPr>
        <p:spPr>
          <a:xfrm>
            <a:off x="526212" y="1958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948023" y="1886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6"/>
            <a:endCxn id="148" idx="2"/>
          </p:cNvCxnSpPr>
          <p:nvPr/>
        </p:nvCxnSpPr>
        <p:spPr>
          <a:xfrm flipV="1">
            <a:off x="670212" y="1958197"/>
            <a:ext cx="3277811" cy="72000"/>
          </a:xfrm>
          <a:prstGeom prst="line">
            <a:avLst/>
          </a:prstGeom>
          <a:ln w="317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16960" y="1640532"/>
            <a:ext cx="2510624" cy="1200329"/>
          </a:xfrm>
          <a:prstGeom prst="rect">
            <a:avLst/>
          </a:prstGeom>
          <a:noFill/>
        </p:spPr>
        <p:txBody>
          <a:bodyPr wrap="none" rtlCol="0">
            <a:spAutoFit/>
          </a:bodyPr>
          <a:lstStyle/>
          <a:p>
            <a:r>
              <a:rPr lang="zh-CN" altLang="en-US" b="1" dirty="0" smtClean="0">
                <a:solidFill>
                  <a:schemeClr val="accent5">
                    <a:lumMod val="50000"/>
                  </a:schemeClr>
                </a:solidFill>
              </a:rPr>
              <a:t>路段长</a:t>
            </a:r>
            <a:r>
              <a:rPr lang="en-US" altLang="zh-CN" b="1" dirty="0" smtClean="0">
                <a:solidFill>
                  <a:schemeClr val="accent5">
                    <a:lumMod val="50000"/>
                  </a:schemeClr>
                </a:solidFill>
              </a:rPr>
              <a:t>100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位置</a:t>
            </a:r>
            <a:r>
              <a:rPr lang="zh-CN" altLang="en-US" b="1" dirty="0" smtClean="0">
                <a:solidFill>
                  <a:schemeClr val="accent5">
                    <a:lumMod val="50000"/>
                  </a:schemeClr>
                </a:solidFill>
              </a:rPr>
              <a:t>点距路段起点</a:t>
            </a:r>
            <a:r>
              <a:rPr lang="en-US" altLang="zh-CN" b="1" dirty="0" smtClean="0">
                <a:solidFill>
                  <a:schemeClr val="accent5">
                    <a:lumMod val="50000"/>
                  </a:schemeClr>
                </a:solidFill>
              </a:rPr>
              <a:t>30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相对</a:t>
            </a:r>
            <a:r>
              <a:rPr lang="zh-CN" altLang="en-US" b="1" dirty="0" smtClean="0">
                <a:solidFill>
                  <a:schemeClr val="accent5">
                    <a:lumMod val="50000"/>
                  </a:schemeClr>
                </a:solidFill>
              </a:rPr>
              <a:t>距离</a:t>
            </a:r>
            <a:r>
              <a:rPr lang="en-US" altLang="zh-CN" b="1" dirty="0" smtClean="0">
                <a:solidFill>
                  <a:schemeClr val="accent5">
                    <a:lumMod val="50000"/>
                  </a:schemeClr>
                </a:solidFill>
              </a:rPr>
              <a:t>0.3</a:t>
            </a:r>
          </a:p>
          <a:p>
            <a:r>
              <a:rPr lang="zh-CN" altLang="en-US" b="1" dirty="0" smtClean="0">
                <a:solidFill>
                  <a:schemeClr val="accent5">
                    <a:lumMod val="50000"/>
                  </a:schemeClr>
                </a:solidFill>
              </a:rPr>
              <a:t>误差范围</a:t>
            </a:r>
            <a:r>
              <a:rPr lang="en-US" altLang="zh-CN" b="1" dirty="0">
                <a:solidFill>
                  <a:schemeClr val="accent5">
                    <a:lumMod val="50000"/>
                  </a:schemeClr>
                </a:solidFill>
              </a:rPr>
              <a:t>2</a:t>
            </a:r>
            <a:r>
              <a:rPr lang="zh-CN" altLang="en-US" b="1" dirty="0" smtClean="0">
                <a:solidFill>
                  <a:schemeClr val="accent5">
                    <a:lumMod val="50000"/>
                  </a:schemeClr>
                </a:solidFill>
              </a:rPr>
              <a:t>米</a:t>
            </a:r>
            <a:endParaRPr lang="zh-CN" altLang="en-US" b="1" dirty="0">
              <a:solidFill>
                <a:schemeClr val="accent5">
                  <a:lumMod val="50000"/>
                </a:schemeClr>
              </a:solidFill>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8517" y="1646507"/>
            <a:ext cx="353000" cy="353000"/>
          </a:xfrm>
          <a:prstGeom prst="rect">
            <a:avLst/>
          </a:prstGeom>
        </p:spPr>
      </p:pic>
      <p:cxnSp>
        <p:nvCxnSpPr>
          <p:cNvPr id="174" name="直接连接符 173"/>
          <p:cNvCxnSpPr/>
          <p:nvPr/>
        </p:nvCxnSpPr>
        <p:spPr>
          <a:xfrm flipH="1">
            <a:off x="2947386" y="2978526"/>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sp>
        <p:nvSpPr>
          <p:cNvPr id="188" name="流程图: 联系 187"/>
          <p:cNvSpPr/>
          <p:nvPr/>
        </p:nvSpPr>
        <p:spPr bwMode="auto">
          <a:xfrm>
            <a:off x="2841023" y="3300788"/>
            <a:ext cx="215900" cy="21748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89" name="矩形 188"/>
          <p:cNvSpPr/>
          <p:nvPr/>
        </p:nvSpPr>
        <p:spPr bwMode="auto">
          <a:xfrm>
            <a:off x="1591661" y="39199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190" name="矩形 189"/>
          <p:cNvSpPr/>
          <p:nvPr/>
        </p:nvSpPr>
        <p:spPr bwMode="auto">
          <a:xfrm>
            <a:off x="3498248" y="3924676"/>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191" name="矩形 190"/>
          <p:cNvSpPr/>
          <p:nvPr/>
        </p:nvSpPr>
        <p:spPr bwMode="auto">
          <a:xfrm>
            <a:off x="826486" y="46565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192" name="矩形 191"/>
          <p:cNvSpPr/>
          <p:nvPr/>
        </p:nvSpPr>
        <p:spPr bwMode="auto">
          <a:xfrm>
            <a:off x="2356836" y="4639051"/>
            <a:ext cx="766762"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193" name="矩形 192"/>
          <p:cNvSpPr/>
          <p:nvPr/>
        </p:nvSpPr>
        <p:spPr bwMode="auto">
          <a:xfrm>
            <a:off x="1590073" y="5407401"/>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0.3125</a:t>
            </a:r>
            <a:endParaRPr lang="zh-CN" altLang="en-US" sz="1600" dirty="0">
              <a:solidFill>
                <a:schemeClr val="tx1"/>
              </a:solidFill>
            </a:endParaRPr>
          </a:p>
        </p:txBody>
      </p:sp>
      <p:cxnSp>
        <p:nvCxnSpPr>
          <p:cNvPr id="194" name="直接连接符 193"/>
          <p:cNvCxnSpPr>
            <a:stCxn id="189" idx="0"/>
            <a:endCxn id="188" idx="3"/>
          </p:cNvCxnSpPr>
          <p:nvPr/>
        </p:nvCxnSpPr>
        <p:spPr bwMode="auto">
          <a:xfrm flipV="1">
            <a:off x="1974248" y="3486526"/>
            <a:ext cx="898525" cy="43338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0" idx="0"/>
            <a:endCxn id="188" idx="5"/>
          </p:cNvCxnSpPr>
          <p:nvPr/>
        </p:nvCxnSpPr>
        <p:spPr bwMode="auto">
          <a:xfrm flipH="1" flipV="1">
            <a:off x="3025173" y="3486526"/>
            <a:ext cx="855663" cy="4381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92" idx="0"/>
          </p:cNvCxnSpPr>
          <p:nvPr/>
        </p:nvCxnSpPr>
        <p:spPr bwMode="auto">
          <a:xfrm flipH="1" flipV="1">
            <a:off x="2134586" y="4143751"/>
            <a:ext cx="604837" cy="4953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91" idx="0"/>
          </p:cNvCxnSpPr>
          <p:nvPr/>
        </p:nvCxnSpPr>
        <p:spPr bwMode="auto">
          <a:xfrm flipV="1">
            <a:off x="1209073" y="4148513"/>
            <a:ext cx="606425" cy="5080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bwMode="auto">
          <a:xfrm>
            <a:off x="2128236" y="34262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4" name="文本框 183"/>
          <p:cNvSpPr txBox="1"/>
          <p:nvPr/>
        </p:nvSpPr>
        <p:spPr bwMode="auto">
          <a:xfrm>
            <a:off x="3463323" y="34516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5" name="文本框 184"/>
          <p:cNvSpPr txBox="1"/>
          <p:nvPr/>
        </p:nvSpPr>
        <p:spPr bwMode="auto">
          <a:xfrm>
            <a:off x="1229711" y="4186613"/>
            <a:ext cx="288925"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6" name="文本框 185"/>
          <p:cNvSpPr txBox="1"/>
          <p:nvPr/>
        </p:nvSpPr>
        <p:spPr bwMode="auto">
          <a:xfrm>
            <a:off x="2439386" y="4138988"/>
            <a:ext cx="290512"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7" name="文本框 186"/>
          <p:cNvSpPr txBox="1"/>
          <p:nvPr/>
        </p:nvSpPr>
        <p:spPr bwMode="auto">
          <a:xfrm>
            <a:off x="1967511" y="4883526"/>
            <a:ext cx="288862" cy="338554"/>
          </a:xfrm>
          <a:prstGeom prst="rect">
            <a:avLst/>
          </a:prstGeom>
          <a:noFill/>
        </p:spPr>
        <p:txBody>
          <a:bodyPr wrap="none">
            <a:spAutoFit/>
          </a:bodyPr>
          <a:lstStyle/>
          <a:p>
            <a:pPr eaLnBrk="1" fontAlgn="auto" hangingPunct="1">
              <a:spcBef>
                <a:spcPts val="0"/>
              </a:spcBef>
              <a:spcAft>
                <a:spcPts val="0"/>
              </a:spcAft>
              <a:defRPr/>
            </a:pPr>
            <a:r>
              <a:rPr lang="en-US" altLang="zh-CN" sz="1600" dirty="0" smtClean="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203" name="文本框 202"/>
          <p:cNvSpPr txBox="1"/>
          <p:nvPr/>
        </p:nvSpPr>
        <p:spPr>
          <a:xfrm>
            <a:off x="2347863" y="3059658"/>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204" name="文本框 203"/>
          <p:cNvSpPr txBox="1"/>
          <p:nvPr/>
        </p:nvSpPr>
        <p:spPr>
          <a:xfrm>
            <a:off x="3044213" y="3059658"/>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
        <p:nvSpPr>
          <p:cNvPr id="200" name="椭圆 199"/>
          <p:cNvSpPr/>
          <p:nvPr/>
        </p:nvSpPr>
        <p:spPr>
          <a:xfrm>
            <a:off x="2272463" y="1917718"/>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438336" y="1933091"/>
            <a:ext cx="6151896" cy="2429650"/>
            <a:chOff x="1438336" y="1933091"/>
            <a:chExt cx="6151896" cy="2429650"/>
          </a:xfrm>
        </p:grpSpPr>
        <p:grpSp>
          <p:nvGrpSpPr>
            <p:cNvPr id="20" name="组合 19"/>
            <p:cNvGrpSpPr/>
            <p:nvPr/>
          </p:nvGrpSpPr>
          <p:grpSpPr>
            <a:xfrm>
              <a:off x="1985360" y="3473826"/>
              <a:ext cx="5604872" cy="888915"/>
              <a:chOff x="1631678" y="3163276"/>
              <a:chExt cx="5604872" cy="888915"/>
            </a:xfrm>
          </p:grpSpPr>
          <p:sp>
            <p:nvSpPr>
              <p:cNvPr id="199" name="文本框 6"/>
              <p:cNvSpPr txBox="1">
                <a:spLocks noChangeArrowheads="1"/>
              </p:cNvSpPr>
              <p:nvPr/>
            </p:nvSpPr>
            <p:spPr bwMode="auto">
              <a:xfrm>
                <a:off x="4270673" y="3405860"/>
                <a:ext cx="29658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0.3&lt;0.5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0.25-30|&gt;2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6" name="直接连接符 205"/>
              <p:cNvCxnSpPr/>
              <p:nvPr/>
            </p:nvCxnSpPr>
            <p:spPr bwMode="auto">
              <a:xfrm flipV="1">
                <a:off x="1631678" y="3163276"/>
                <a:ext cx="898525" cy="4333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09" name="椭圆 208"/>
            <p:cNvSpPr/>
            <p:nvPr/>
          </p:nvSpPr>
          <p:spPr>
            <a:xfrm>
              <a:off x="1438336" y="1933091"/>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892687" y="1922282"/>
            <a:ext cx="5816167" cy="3223067"/>
            <a:chOff x="1892687" y="1922282"/>
            <a:chExt cx="5816167" cy="3223067"/>
          </a:xfrm>
        </p:grpSpPr>
        <p:grpSp>
          <p:nvGrpSpPr>
            <p:cNvPr id="21" name="组合 20"/>
            <p:cNvGrpSpPr/>
            <p:nvPr/>
          </p:nvGrpSpPr>
          <p:grpSpPr>
            <a:xfrm>
              <a:off x="2125061" y="4130050"/>
              <a:ext cx="5583793" cy="1015299"/>
              <a:chOff x="1771379" y="3819500"/>
              <a:chExt cx="5583793" cy="1015299"/>
            </a:xfrm>
          </p:grpSpPr>
          <p:sp>
            <p:nvSpPr>
              <p:cNvPr id="202" name="文本框 6"/>
              <p:cNvSpPr txBox="1">
                <a:spLocks noChangeArrowheads="1"/>
              </p:cNvSpPr>
              <p:nvPr/>
            </p:nvSpPr>
            <p:spPr bwMode="auto">
              <a:xfrm>
                <a:off x="4270673" y="4188468"/>
                <a:ext cx="30844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0.3&gt;0.25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0.375-30|&gt;2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7" name="直接连接符 206"/>
              <p:cNvCxnSpPr/>
              <p:nvPr/>
            </p:nvCxnSpPr>
            <p:spPr bwMode="auto">
              <a:xfrm flipH="1" flipV="1">
                <a:off x="1771379" y="3819500"/>
                <a:ext cx="604837" cy="4953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10" name="椭圆 209"/>
            <p:cNvSpPr/>
            <p:nvPr/>
          </p:nvSpPr>
          <p:spPr>
            <a:xfrm>
              <a:off x="1892687" y="1922282"/>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655557" y="1929227"/>
            <a:ext cx="6284129" cy="3998730"/>
            <a:chOff x="1655557" y="1929227"/>
            <a:chExt cx="6284129" cy="3998730"/>
          </a:xfrm>
        </p:grpSpPr>
        <p:grpSp>
          <p:nvGrpSpPr>
            <p:cNvPr id="22" name="组合 21"/>
            <p:cNvGrpSpPr/>
            <p:nvPr/>
          </p:nvGrpSpPr>
          <p:grpSpPr>
            <a:xfrm>
              <a:off x="1991362" y="4838293"/>
              <a:ext cx="5948324" cy="1089664"/>
              <a:chOff x="1637680" y="4527743"/>
              <a:chExt cx="5948324" cy="1089664"/>
            </a:xfrm>
          </p:grpSpPr>
          <p:cxnSp>
            <p:nvCxnSpPr>
              <p:cNvPr id="198" name="直接连接符 197"/>
              <p:cNvCxnSpPr/>
              <p:nvPr/>
            </p:nvCxnSpPr>
            <p:spPr bwMode="auto">
              <a:xfrm flipH="1">
                <a:off x="1637680" y="4527743"/>
                <a:ext cx="653484" cy="55245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05" name="文本框 6"/>
              <p:cNvSpPr txBox="1">
                <a:spLocks noChangeArrowheads="1"/>
              </p:cNvSpPr>
              <p:nvPr/>
            </p:nvSpPr>
            <p:spPr bwMode="auto">
              <a:xfrm>
                <a:off x="4270673" y="4971076"/>
                <a:ext cx="3315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0.3&gt;0.375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010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0.3125-30&lt;2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，算法结束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11" name="椭圆 210"/>
            <p:cNvSpPr/>
            <p:nvPr/>
          </p:nvSpPr>
          <p:spPr>
            <a:xfrm>
              <a:off x="1655557" y="1929227"/>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395413" y="1957388"/>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矩形 9"/>
          <p:cNvSpPr/>
          <p:nvPr/>
        </p:nvSpPr>
        <p:spPr>
          <a:xfrm>
            <a:off x="611188" y="1433513"/>
            <a:ext cx="8229600" cy="923925"/>
          </a:xfrm>
          <a:prstGeom prst="rect">
            <a:avLst/>
          </a:prstGeom>
          <a:solidFill>
            <a:schemeClr val="accent6">
              <a:lumMod val="20000"/>
              <a:lumOff val="80000"/>
            </a:schemeClr>
          </a:solidFill>
          <a:ln w="22225">
            <a:solidFill>
              <a:srgbClr val="5E5EAF"/>
            </a:solidFill>
          </a:ln>
        </p:spPr>
        <p:txBody>
          <a:bodyPr>
            <a:spAutoFit/>
          </a:body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对图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求得相应的线图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中的每一个节点</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中的一条边</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endParaRPr lang="en-US" altLang="zh-CN" kern="1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中的两个节点是相邻的当且仅当</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其</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对应的边在</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中有一个相同的端点</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8"/>
          <p:cNvSpPr txBox="1">
            <a:spLocks noChangeArrowheads="1"/>
          </p:cNvSpPr>
          <p:nvPr/>
        </p:nvSpPr>
        <p:spPr bwMode="auto">
          <a:xfrm>
            <a:off x="3057525" y="5662613"/>
            <a:ext cx="2355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和相应的线图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组合 65"/>
          <p:cNvGrpSpPr/>
          <p:nvPr/>
        </p:nvGrpSpPr>
        <p:grpSpPr bwMode="auto">
          <a:xfrm>
            <a:off x="1878013" y="2627313"/>
            <a:ext cx="2449512" cy="2617787"/>
            <a:chOff x="1954417" y="3431625"/>
            <a:chExt cx="2449417" cy="2617834"/>
          </a:xfrm>
        </p:grpSpPr>
        <p:sp>
          <p:nvSpPr>
            <p:cNvPr id="13" name="Rectangle 4"/>
            <p:cNvSpPr>
              <a:spLocks noChangeArrowheads="1"/>
            </p:cNvSpPr>
            <p:nvPr/>
          </p:nvSpPr>
          <p:spPr bwMode="auto">
            <a:xfrm>
              <a:off x="2717265" y="51226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4" name="椭圆 13"/>
            <p:cNvSpPr/>
            <p:nvPr/>
          </p:nvSpPr>
          <p:spPr>
            <a:xfrm>
              <a:off x="2360801" y="3431625"/>
              <a:ext cx="473057"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a:off x="3929190" y="3722142"/>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a:xfrm>
              <a:off x="3064036" y="4477806"/>
              <a:ext cx="476232" cy="474672"/>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椭圆 16"/>
            <p:cNvSpPr/>
            <p:nvPr/>
          </p:nvSpPr>
          <p:spPr>
            <a:xfrm>
              <a:off x="1954417" y="4750861"/>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2902117" y="5574788"/>
              <a:ext cx="474645"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a:stCxn id="14" idx="6"/>
              <a:endCxn id="15" idx="2"/>
            </p:cNvCxnSpPr>
            <p:nvPr/>
          </p:nvCxnSpPr>
          <p:spPr>
            <a:xfrm>
              <a:off x="2833858" y="3668166"/>
              <a:ext cx="1095333" cy="292105"/>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3"/>
              <a:endCxn id="17" idx="0"/>
            </p:cNvCxnSpPr>
            <p:nvPr/>
          </p:nvCxnSpPr>
          <p:spPr>
            <a:xfrm flipH="1">
              <a:off x="2192533" y="3836444"/>
              <a:ext cx="236528" cy="91441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4" idx="5"/>
              <a:endCxn id="16" idx="1"/>
            </p:cNvCxnSpPr>
            <p:nvPr/>
          </p:nvCxnSpPr>
          <p:spPr>
            <a:xfrm>
              <a:off x="2765598" y="3836444"/>
              <a:ext cx="368286" cy="70962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5"/>
              <a:endCxn id="18" idx="2"/>
            </p:cNvCxnSpPr>
            <p:nvPr/>
          </p:nvCxnSpPr>
          <p:spPr>
            <a:xfrm>
              <a:off x="2360801" y="5157268"/>
              <a:ext cx="541316" cy="654062"/>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4"/>
              <a:endCxn id="18" idx="7"/>
            </p:cNvCxnSpPr>
            <p:nvPr/>
          </p:nvCxnSpPr>
          <p:spPr>
            <a:xfrm flipH="1">
              <a:off x="3306915" y="4198401"/>
              <a:ext cx="858804" cy="1446239"/>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7" idx="6"/>
            </p:cNvCxnSpPr>
            <p:nvPr/>
          </p:nvCxnSpPr>
          <p:spPr>
            <a:xfrm flipH="1">
              <a:off x="2429061" y="4882626"/>
              <a:ext cx="704823" cy="106364"/>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sp>
          <p:nvSpPr>
            <p:cNvPr id="25" name="文本框 60"/>
            <p:cNvSpPr txBox="1">
              <a:spLocks noChangeArrowheads="1"/>
            </p:cNvSpPr>
            <p:nvPr/>
          </p:nvSpPr>
          <p:spPr bwMode="auto">
            <a:xfrm>
              <a:off x="2406634" y="345709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26" name="文本框 61"/>
            <p:cNvSpPr txBox="1">
              <a:spLocks noChangeArrowheads="1"/>
            </p:cNvSpPr>
            <p:nvPr/>
          </p:nvSpPr>
          <p:spPr bwMode="auto">
            <a:xfrm>
              <a:off x="3977335" y="376531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27" name="文本框 62"/>
            <p:cNvSpPr txBox="1">
              <a:spLocks noChangeArrowheads="1"/>
            </p:cNvSpPr>
            <p:nvPr/>
          </p:nvSpPr>
          <p:spPr bwMode="auto">
            <a:xfrm>
              <a:off x="3093937" y="44808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28" name="文本框 63"/>
            <p:cNvSpPr txBox="1">
              <a:spLocks noChangeArrowheads="1"/>
            </p:cNvSpPr>
            <p:nvPr/>
          </p:nvSpPr>
          <p:spPr bwMode="auto">
            <a:xfrm>
              <a:off x="1990869" y="476600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29" name="文本框 64"/>
            <p:cNvSpPr txBox="1">
              <a:spLocks noChangeArrowheads="1"/>
            </p:cNvSpPr>
            <p:nvPr/>
          </p:nvSpPr>
          <p:spPr bwMode="auto">
            <a:xfrm>
              <a:off x="2933462" y="5596905"/>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grpSp>
      <p:sp>
        <p:nvSpPr>
          <p:cNvPr id="30" name="AutoShape 31"/>
          <p:cNvSpPr>
            <a:spLocks noChangeArrowheads="1"/>
          </p:cNvSpPr>
          <p:nvPr/>
        </p:nvSpPr>
        <p:spPr bwMode="auto">
          <a:xfrm>
            <a:off x="304800" y="3082925"/>
            <a:ext cx="2009775" cy="733425"/>
          </a:xfrm>
          <a:prstGeom prst="wedgeRoundRectCallout">
            <a:avLst>
              <a:gd name="adj1" fmla="val 42125"/>
              <a:gd name="adj2" fmla="val 875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点的权重等于经过该节点的轨迹数量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1" name="组合 105"/>
          <p:cNvGrpSpPr/>
          <p:nvPr/>
        </p:nvGrpSpPr>
        <p:grpSpPr bwMode="auto">
          <a:xfrm>
            <a:off x="4702175" y="2479675"/>
            <a:ext cx="3475038" cy="3235325"/>
            <a:chOff x="4315524" y="681836"/>
            <a:chExt cx="3475603" cy="3236081"/>
          </a:xfrm>
        </p:grpSpPr>
        <p:sp>
          <p:nvSpPr>
            <p:cNvPr id="32" name="椭圆 31"/>
            <p:cNvSpPr/>
            <p:nvPr/>
          </p:nvSpPr>
          <p:spPr>
            <a:xfrm>
              <a:off x="6378022" y="681836"/>
              <a:ext cx="474739" cy="474774"/>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4352043" y="1575808"/>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a:off x="6076348" y="1534523"/>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a:off x="7306860" y="2039466"/>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a:off x="5477763" y="2350689"/>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椭圆 36"/>
            <p:cNvSpPr/>
            <p:nvPr/>
          </p:nvSpPr>
          <p:spPr>
            <a:xfrm>
              <a:off x="5352331" y="3443144"/>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8" name="直接连接符 37"/>
            <p:cNvCxnSpPr>
              <a:stCxn id="32" idx="3"/>
              <a:endCxn id="34" idx="0"/>
            </p:cNvCxnSpPr>
            <p:nvPr/>
          </p:nvCxnSpPr>
          <p:spPr>
            <a:xfrm flipH="1">
              <a:off x="6314512" y="1086744"/>
              <a:ext cx="133372" cy="44778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2" idx="5"/>
            </p:cNvCxnSpPr>
            <p:nvPr/>
          </p:nvCxnSpPr>
          <p:spPr>
            <a:xfrm flipH="1" flipV="1">
              <a:off x="6782900" y="1086744"/>
              <a:ext cx="593822" cy="1022589"/>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7"/>
              <a:endCxn id="32" idx="2"/>
            </p:cNvCxnSpPr>
            <p:nvPr/>
          </p:nvCxnSpPr>
          <p:spPr>
            <a:xfrm flipV="1">
              <a:off x="4756921" y="920017"/>
              <a:ext cx="1621102" cy="72565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6"/>
              <a:endCxn id="34" idx="2"/>
            </p:cNvCxnSpPr>
            <p:nvPr/>
          </p:nvCxnSpPr>
          <p:spPr>
            <a:xfrm flipV="1">
              <a:off x="4826782" y="1771115"/>
              <a:ext cx="1249566" cy="4128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5"/>
              <a:endCxn id="36" idx="1"/>
            </p:cNvCxnSpPr>
            <p:nvPr/>
          </p:nvCxnSpPr>
          <p:spPr>
            <a:xfrm>
              <a:off x="4756921" y="1980714"/>
              <a:ext cx="790704" cy="439841"/>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4"/>
              <a:endCxn id="37" idx="1"/>
            </p:cNvCxnSpPr>
            <p:nvPr/>
          </p:nvCxnSpPr>
          <p:spPr>
            <a:xfrm>
              <a:off x="4590207" y="2050581"/>
              <a:ext cx="831985" cy="146243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4"/>
              <a:endCxn id="37" idx="0"/>
            </p:cNvCxnSpPr>
            <p:nvPr/>
          </p:nvCxnSpPr>
          <p:spPr>
            <a:xfrm flipH="1">
              <a:off x="5590494" y="2827050"/>
              <a:ext cx="125432" cy="616094"/>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3"/>
            </p:cNvCxnSpPr>
            <p:nvPr/>
          </p:nvCxnSpPr>
          <p:spPr>
            <a:xfrm flipH="1">
              <a:off x="5768323" y="2445961"/>
              <a:ext cx="1608398" cy="106069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4" idx="3"/>
              <a:endCxn id="36" idx="7"/>
            </p:cNvCxnSpPr>
            <p:nvPr/>
          </p:nvCxnSpPr>
          <p:spPr>
            <a:xfrm flipH="1">
              <a:off x="5884229" y="1939430"/>
              <a:ext cx="261981" cy="48112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sp>
          <p:nvSpPr>
            <p:cNvPr id="47" name="文本框 99"/>
            <p:cNvSpPr txBox="1">
              <a:spLocks noChangeArrowheads="1"/>
            </p:cNvSpPr>
            <p:nvPr/>
          </p:nvSpPr>
          <p:spPr bwMode="auto">
            <a:xfrm>
              <a:off x="6354521" y="688448"/>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1,2</a:t>
              </a:r>
              <a:endParaRPr lang="zh-CN" altLang="en-US" baseline="-25000">
                <a:solidFill>
                  <a:schemeClr val="bg1"/>
                </a:solidFill>
              </a:endParaRPr>
            </a:p>
          </p:txBody>
        </p:sp>
        <p:sp>
          <p:nvSpPr>
            <p:cNvPr id="48" name="文本框 100"/>
            <p:cNvSpPr txBox="1">
              <a:spLocks noChangeArrowheads="1"/>
            </p:cNvSpPr>
            <p:nvPr/>
          </p:nvSpPr>
          <p:spPr bwMode="auto">
            <a:xfrm>
              <a:off x="4315524" y="158181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1,4</a:t>
              </a:r>
              <a:endParaRPr lang="zh-CN" altLang="en-US" baseline="-25000">
                <a:solidFill>
                  <a:schemeClr val="bg1"/>
                </a:solidFill>
              </a:endParaRPr>
            </a:p>
          </p:txBody>
        </p:sp>
        <p:sp>
          <p:nvSpPr>
            <p:cNvPr id="49" name="文本框 101"/>
            <p:cNvSpPr txBox="1">
              <a:spLocks noChangeArrowheads="1"/>
            </p:cNvSpPr>
            <p:nvPr/>
          </p:nvSpPr>
          <p:spPr bwMode="auto">
            <a:xfrm>
              <a:off x="6048502" y="153640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1,3</a:t>
              </a:r>
              <a:endParaRPr lang="zh-CN" altLang="en-US" baseline="-25000">
                <a:solidFill>
                  <a:schemeClr val="bg1"/>
                </a:solidFill>
              </a:endParaRPr>
            </a:p>
          </p:txBody>
        </p:sp>
        <p:sp>
          <p:nvSpPr>
            <p:cNvPr id="50" name="文本框 102"/>
            <p:cNvSpPr txBox="1">
              <a:spLocks noChangeArrowheads="1"/>
            </p:cNvSpPr>
            <p:nvPr/>
          </p:nvSpPr>
          <p:spPr bwMode="auto">
            <a:xfrm>
              <a:off x="5434007" y="2364940"/>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3,4</a:t>
              </a:r>
              <a:endParaRPr lang="zh-CN" altLang="en-US" baseline="-25000">
                <a:solidFill>
                  <a:schemeClr val="bg1"/>
                </a:solidFill>
              </a:endParaRPr>
            </a:p>
          </p:txBody>
        </p:sp>
        <p:sp>
          <p:nvSpPr>
            <p:cNvPr id="51" name="文本框 103"/>
            <p:cNvSpPr txBox="1">
              <a:spLocks noChangeArrowheads="1"/>
            </p:cNvSpPr>
            <p:nvPr/>
          </p:nvSpPr>
          <p:spPr bwMode="auto">
            <a:xfrm>
              <a:off x="5330070" y="3451328"/>
              <a:ext cx="518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4,5</a:t>
              </a:r>
              <a:endParaRPr lang="zh-CN" altLang="en-US" baseline="-25000">
                <a:solidFill>
                  <a:schemeClr val="bg1"/>
                </a:solidFill>
              </a:endParaRPr>
            </a:p>
          </p:txBody>
        </p:sp>
        <p:sp>
          <p:nvSpPr>
            <p:cNvPr id="52" name="文本框 104"/>
            <p:cNvSpPr txBox="1">
              <a:spLocks noChangeArrowheads="1"/>
            </p:cNvSpPr>
            <p:nvPr/>
          </p:nvSpPr>
          <p:spPr bwMode="auto">
            <a:xfrm>
              <a:off x="7271433" y="2035935"/>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2,5</a:t>
              </a:r>
              <a:endParaRPr lang="zh-CN" altLang="en-US" baseline="-25000">
                <a:solidFill>
                  <a:schemeClr val="bg1"/>
                </a:solidFill>
              </a:endParaRPr>
            </a:p>
          </p:txBody>
        </p:sp>
      </p:grpSp>
      <p:sp>
        <p:nvSpPr>
          <p:cNvPr id="53" name="AutoShape 31"/>
          <p:cNvSpPr>
            <a:spLocks noChangeArrowheads="1"/>
          </p:cNvSpPr>
          <p:nvPr/>
        </p:nvSpPr>
        <p:spPr bwMode="auto">
          <a:xfrm>
            <a:off x="6591300" y="4017963"/>
            <a:ext cx="2332038" cy="763587"/>
          </a:xfrm>
          <a:prstGeom prst="wedgeRoundRectCallout">
            <a:avLst>
              <a:gd name="adj1" fmla="val -34574"/>
              <a:gd name="adj2" fmla="val -98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AutoShape 31"/>
          <p:cNvSpPr>
            <a:spLocks noChangeArrowheads="1"/>
          </p:cNvSpPr>
          <p:nvPr/>
        </p:nvSpPr>
        <p:spPr bwMode="auto">
          <a:xfrm>
            <a:off x="6003925" y="5187950"/>
            <a:ext cx="2397125" cy="782638"/>
          </a:xfrm>
          <a:prstGeom prst="wedgeRoundRectCallout">
            <a:avLst>
              <a:gd name="adj1" fmla="val -44755"/>
              <a:gd name="adj2" fmla="val -9554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的节点的权重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-5</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7" name="AutoShape 31"/>
          <p:cNvSpPr>
            <a:spLocks noChangeArrowheads="1"/>
          </p:cNvSpPr>
          <p:nvPr/>
        </p:nvSpPr>
        <p:spPr bwMode="auto">
          <a:xfrm>
            <a:off x="295275" y="4895850"/>
            <a:ext cx="2455863" cy="774700"/>
          </a:xfrm>
          <a:prstGeom prst="wedgeRoundRectCallout">
            <a:avLst>
              <a:gd name="adj1" fmla="val 39713"/>
              <a:gd name="adj2" fmla="val -78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边的权重等于经过该路段的轨迹数量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3" grpId="0" animBg="1"/>
      <p:bldP spid="54"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7" name="矩形 16"/>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0" name="矩形 19"/>
          <p:cNvSpPr/>
          <p:nvPr/>
        </p:nvSpPr>
        <p:spPr bwMode="auto">
          <a:xfrm>
            <a:off x="4538663" y="1620839"/>
            <a:ext cx="4605337" cy="279082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1"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931" y="1468632"/>
            <a:ext cx="2201146" cy="310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bwMode="auto">
          <a:xfrm>
            <a:off x="0" y="1619251"/>
            <a:ext cx="4538663" cy="2790824"/>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流程图: 过程 22"/>
          <p:cNvSpPr/>
          <p:nvPr/>
        </p:nvSpPr>
        <p:spPr bwMode="auto">
          <a:xfrm>
            <a:off x="0" y="2505077"/>
            <a:ext cx="2152650" cy="1581149"/>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smtClean="0">
                <a:solidFill>
                  <a:schemeClr val="bg1"/>
                </a:solidFill>
              </a:rPr>
              <a:t>预处理</a:t>
            </a:r>
            <a:r>
              <a:rPr lang="zh-CN" altLang="en-US" sz="2000" b="1" dirty="0" smtClean="0">
                <a:solidFill>
                  <a:schemeClr val="bg1"/>
                </a:solidFill>
              </a:rPr>
              <a:t>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25" name="右箭头 24"/>
          <p:cNvSpPr/>
          <p:nvPr/>
        </p:nvSpPr>
        <p:spPr bwMode="auto">
          <a:xfrm>
            <a:off x="2164130" y="3041180"/>
            <a:ext cx="886105" cy="676275"/>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文本框 102"/>
          <p:cNvSpPr txBox="1">
            <a:spLocks noChangeArrowheads="1"/>
          </p:cNvSpPr>
          <p:nvPr/>
        </p:nvSpPr>
        <p:spPr bwMode="auto">
          <a:xfrm>
            <a:off x="6039821" y="170713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轨迹相似性查询</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9"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953" y="1996469"/>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右箭头 29"/>
          <p:cNvSpPr/>
          <p:nvPr/>
        </p:nvSpPr>
        <p:spPr bwMode="auto">
          <a:xfrm>
            <a:off x="5135071" y="3384551"/>
            <a:ext cx="2159560" cy="676275"/>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右箭头 30"/>
          <p:cNvSpPr/>
          <p:nvPr/>
        </p:nvSpPr>
        <p:spPr bwMode="auto">
          <a:xfrm rot="10800000">
            <a:off x="5117347" y="2736849"/>
            <a:ext cx="2177283" cy="676275"/>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32" name="等腰三角形 31"/>
          <p:cNvSpPr/>
          <p:nvPr/>
        </p:nvSpPr>
        <p:spPr bwMode="auto">
          <a:xfrm rot="9648083">
            <a:off x="1689100" y="2155826"/>
            <a:ext cx="931863" cy="996950"/>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108"/>
          <p:cNvSpPr txBox="1">
            <a:spLocks noChangeArrowheads="1"/>
          </p:cNvSpPr>
          <p:nvPr/>
        </p:nvSpPr>
        <p:spPr bwMode="auto">
          <a:xfrm>
            <a:off x="5135072" y="2915791"/>
            <a:ext cx="2162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4" name="文本框 109"/>
          <p:cNvSpPr txBox="1">
            <a:spLocks noChangeArrowheads="1"/>
          </p:cNvSpPr>
          <p:nvPr/>
        </p:nvSpPr>
        <p:spPr bwMode="auto">
          <a:xfrm>
            <a:off x="5135071" y="3571744"/>
            <a:ext cx="2159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结果</a:t>
            </a:r>
          </a:p>
        </p:txBody>
      </p:sp>
      <p:pic>
        <p:nvPicPr>
          <p:cNvPr id="35"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9161" y="1992176"/>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p:nvPr/>
        </p:nvSpPr>
        <p:spPr bwMode="auto">
          <a:xfrm>
            <a:off x="0" y="1266136"/>
            <a:ext cx="4538452" cy="342886"/>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右箭头 36"/>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8" name="组合 37"/>
          <p:cNvGrpSpPr/>
          <p:nvPr/>
        </p:nvGrpSpPr>
        <p:grpSpPr bwMode="auto">
          <a:xfrm>
            <a:off x="-73477" y="4967288"/>
            <a:ext cx="2255072" cy="1117600"/>
            <a:chOff x="-74240" y="5167327"/>
            <a:chExt cx="2255340" cy="1117147"/>
          </a:xfrm>
        </p:grpSpPr>
        <p:sp>
          <p:nvSpPr>
            <p:cNvPr id="39" name="右箭头 38"/>
            <p:cNvSpPr/>
            <p:nvPr/>
          </p:nvSpPr>
          <p:spPr>
            <a:xfrm>
              <a:off x="2421" y="5167327"/>
              <a:ext cx="2178679"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0" name="文本框 119"/>
            <p:cNvSpPr txBox="1">
              <a:spLocks noChangeArrowheads="1"/>
            </p:cNvSpPr>
            <p:nvPr/>
          </p:nvSpPr>
          <p:spPr bwMode="auto">
            <a:xfrm>
              <a:off x="-74240" y="5473674"/>
              <a:ext cx="1621150" cy="5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a:t>
              </a:r>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的轨迹</a:t>
              </a:r>
              <a:endParaRPr lang="en-US" altLang="zh-CN"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相似性计算方法</a:t>
              </a:r>
              <a:endPar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1" name="组合 40"/>
          <p:cNvGrpSpPr/>
          <p:nvPr/>
        </p:nvGrpSpPr>
        <p:grpSpPr bwMode="auto">
          <a:xfrm>
            <a:off x="2152650" y="4791075"/>
            <a:ext cx="3200400" cy="1466850"/>
            <a:chOff x="2152650" y="4791075"/>
            <a:chExt cx="3200400" cy="1466850"/>
          </a:xfrm>
        </p:grpSpPr>
        <p:sp>
          <p:nvSpPr>
            <p:cNvPr id="42" name="流程图: 过程 41"/>
            <p:cNvSpPr/>
            <p:nvPr/>
          </p:nvSpPr>
          <p:spPr>
            <a:xfrm>
              <a:off x="2152650" y="4791075"/>
              <a:ext cx="3200400" cy="146685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文本框 123"/>
            <p:cNvSpPr txBox="1">
              <a:spLocks noChangeArrowheads="1"/>
            </p:cNvSpPr>
            <p:nvPr/>
          </p:nvSpPr>
          <p:spPr bwMode="auto">
            <a:xfrm>
              <a:off x="2299027" y="4807319"/>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基于欧氏空间</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的计算方法</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文本框 124"/>
            <p:cNvSpPr txBox="1">
              <a:spLocks noChangeArrowheads="1"/>
            </p:cNvSpPr>
            <p:nvPr/>
          </p:nvSpPr>
          <p:spPr bwMode="auto">
            <a:xfrm>
              <a:off x="2268908" y="5544235"/>
              <a:ext cx="308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基于路网</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的相似性计算方法</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5" name="组合 44"/>
          <p:cNvGrpSpPr/>
          <p:nvPr/>
        </p:nvGrpSpPr>
        <p:grpSpPr bwMode="auto">
          <a:xfrm>
            <a:off x="2152650" y="5145088"/>
            <a:ext cx="3199729" cy="1130300"/>
            <a:chOff x="2152650" y="5145873"/>
            <a:chExt cx="3200400" cy="1129917"/>
          </a:xfrm>
        </p:grpSpPr>
        <p:grpSp>
          <p:nvGrpSpPr>
            <p:cNvPr id="46" name="组合 159"/>
            <p:cNvGrpSpPr/>
            <p:nvPr/>
          </p:nvGrpSpPr>
          <p:grpSpPr bwMode="auto">
            <a:xfrm>
              <a:off x="2152650" y="5145873"/>
              <a:ext cx="3200400" cy="1129917"/>
              <a:chOff x="2152650" y="5145873"/>
              <a:chExt cx="3200400" cy="1129917"/>
            </a:xfrm>
          </p:grpSpPr>
          <p:sp>
            <p:nvSpPr>
              <p:cNvPr id="50" name="流程图: 过程 49"/>
              <p:cNvSpPr/>
              <p:nvPr/>
            </p:nvSpPr>
            <p:spPr>
              <a:xfrm>
                <a:off x="2152650" y="5145873"/>
                <a:ext cx="3201071" cy="398327"/>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流程图: 过程 50"/>
              <p:cNvSpPr/>
              <p:nvPr/>
            </p:nvSpPr>
            <p:spPr>
              <a:xfrm>
                <a:off x="2152650" y="5877462"/>
                <a:ext cx="3201071" cy="398328"/>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7" name="组合 156"/>
            <p:cNvGrpSpPr/>
            <p:nvPr/>
          </p:nvGrpSpPr>
          <p:grpSpPr bwMode="auto">
            <a:xfrm>
              <a:off x="2164132" y="5162117"/>
              <a:ext cx="3120420" cy="1083654"/>
              <a:chOff x="1554532" y="5162117"/>
              <a:chExt cx="3120420" cy="1083654"/>
            </a:xfrm>
          </p:grpSpPr>
          <p:sp>
            <p:nvSpPr>
              <p:cNvPr id="48" name="文本框 128"/>
              <p:cNvSpPr txBox="1">
                <a:spLocks noChangeArrowheads="1"/>
              </p:cNvSpPr>
              <p:nvPr/>
            </p:nvSpPr>
            <p:spPr bwMode="auto">
              <a:xfrm>
                <a:off x="1554533" y="5162117"/>
                <a:ext cx="3120419" cy="33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EU</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DTW</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PTM</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LCSS</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EDR</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文本框 129"/>
              <p:cNvSpPr txBox="1">
                <a:spLocks noChangeArrowheads="1"/>
              </p:cNvSpPr>
              <p:nvPr/>
            </p:nvSpPr>
            <p:spPr bwMode="auto">
              <a:xfrm>
                <a:off x="1554532" y="5907332"/>
                <a:ext cx="1392020" cy="33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DMS</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DMSS</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52" name="AutoShape 31"/>
          <p:cNvSpPr>
            <a:spLocks noChangeArrowheads="1"/>
          </p:cNvSpPr>
          <p:nvPr/>
        </p:nvSpPr>
        <p:spPr bwMode="auto">
          <a:xfrm>
            <a:off x="5499427" y="4493315"/>
            <a:ext cx="3111829" cy="1260504"/>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对数据的采样策略较敏感，抗干扰能力较差。</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只能计算整体轨迹的相似度，不能发现轨迹局部相似性</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27" name="文本框 99"/>
          <p:cNvSpPr txBox="1">
            <a:spLocks noChangeArrowheads="1"/>
          </p:cNvSpPr>
          <p:nvPr/>
        </p:nvSpPr>
        <p:spPr bwMode="auto">
          <a:xfrm>
            <a:off x="1621308" y="1641495"/>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轨迹距离</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计算</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5"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26173" y="2270293"/>
            <a:ext cx="1634729" cy="18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0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arn(inVertic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randombar(horizont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a:solidFill>
                  <a:srgbClr val="5E5EAF"/>
                </a:solidFill>
                <a:latin typeface="黑体" panose="02010609060101010101" pitchFamily="49" charset="-122"/>
                <a:ea typeface="黑体" panose="02010609060101010101" pitchFamily="49" charset="-122"/>
              </a:rPr>
              <a:t>三维时空</a:t>
            </a:r>
            <a:r>
              <a:rPr lang="zh-CN" altLang="en-US" sz="4000" b="1" dirty="0" smtClean="0">
                <a:solidFill>
                  <a:srgbClr val="5E5EAF"/>
                </a:solidFill>
                <a:latin typeface="黑体" panose="02010609060101010101" pitchFamily="49" charset="-122"/>
                <a:ea typeface="黑体" panose="02010609060101010101" pitchFamily="49" charset="-122"/>
              </a:rPr>
              <a:t>下</a:t>
            </a:r>
            <a:endParaRPr lang="en-US" altLang="zh-CN" sz="4000" b="1" dirty="0" smtClean="0">
              <a:solidFill>
                <a:srgbClr val="5E5EAF"/>
              </a:solidFill>
              <a:latin typeface="黑体" panose="02010609060101010101" pitchFamily="49" charset="-122"/>
              <a:ea typeface="黑体" panose="02010609060101010101" pitchFamily="49" charset="-122"/>
            </a:endParaRPr>
          </a:p>
          <a:p>
            <a:pPr algn="ctr"/>
            <a:r>
              <a:rPr lang="zh-CN" altLang="en-US" sz="4000" b="1" dirty="0" smtClean="0">
                <a:solidFill>
                  <a:srgbClr val="5E5EAF"/>
                </a:solidFill>
                <a:latin typeface="黑体" panose="02010609060101010101" pitchFamily="49" charset="-122"/>
                <a:ea typeface="黑体" panose="02010609060101010101" pitchFamily="49" charset="-122"/>
              </a:rPr>
              <a:t>对应</a:t>
            </a:r>
            <a:r>
              <a:rPr lang="zh-CN" altLang="en-US" sz="4000" b="1" dirty="0">
                <a:solidFill>
                  <a:srgbClr val="5E5EAF"/>
                </a:solidFill>
                <a:latin typeface="黑体" panose="02010609060101010101" pitchFamily="49" charset="-122"/>
                <a:ea typeface="黑体" panose="02010609060101010101" pitchFamily="49" charset="-122"/>
              </a:rPr>
              <a:t>点匹配算法</a:t>
            </a:r>
            <a:endParaRPr lang="zh-CN" altLang="en-US" sz="4000" b="1" dirty="0">
              <a:solidFill>
                <a:srgbClr val="5E5EAF"/>
              </a:solidFill>
              <a:latin typeface="黑体" panose="02010609060101010101" pitchFamily="49" charset="-122"/>
              <a:ea typeface="黑体" panose="02010609060101010101" pitchFamily="49" charset="-122"/>
            </a:endParaRP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时空归一化</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4" name="文本框 13"/>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5" name="文本框 14"/>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多条轨迹编码</a:t>
            </a: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extLst>
      <p:ext uri="{BB962C8B-B14F-4D97-AF65-F5344CB8AC3E}">
        <p14:creationId xmlns:p14="http://schemas.microsoft.com/office/powerpoint/2010/main" val="213428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4300" y="171450"/>
            <a:ext cx="8875502" cy="1066800"/>
            <a:chOff x="114300" y="171450"/>
            <a:chExt cx="8875502" cy="1066800"/>
          </a:xfrm>
        </p:grpSpPr>
        <p:cxnSp>
          <p:nvCxnSpPr>
            <p:cNvPr id="6" name="直接连接符 5"/>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矩形 8"/>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941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4300" y="171450"/>
            <a:ext cx="8875502" cy="1066800"/>
            <a:chOff x="114300" y="171450"/>
            <a:chExt cx="8875502" cy="1066800"/>
          </a:xfrm>
        </p:grpSpPr>
        <p:cxnSp>
          <p:nvCxnSpPr>
            <p:cNvPr id="10" name="直接连接符 9"/>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3" name="矩形 12"/>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45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217066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4|9.9"/>
</p:tagLst>
</file>

<file path=ppt/tags/tag2.xml><?xml version="1.0" encoding="utf-8"?>
<p:tagLst xmlns:a="http://schemas.openxmlformats.org/drawingml/2006/main" xmlns:r="http://schemas.openxmlformats.org/officeDocument/2006/relationships" xmlns:p="http://schemas.openxmlformats.org/presentationml/2006/main">
  <p:tag name="TIMING" val="|22.3|1.1|6.8|2.2|8.6"/>
</p:tagLst>
</file>

<file path=ppt/tags/tag3.xml><?xml version="1.0" encoding="utf-8"?>
<p:tagLst xmlns:a="http://schemas.openxmlformats.org/drawingml/2006/main" xmlns:r="http://schemas.openxmlformats.org/officeDocument/2006/relationships" xmlns:p="http://schemas.openxmlformats.org/presentationml/2006/main">
  <p:tag name="TIMING" val="|2.3|12.6|6.9|13.1"/>
</p:tagLst>
</file>

<file path=ppt/tags/tag4.xml><?xml version="1.0" encoding="utf-8"?>
<p:tagLst xmlns:a="http://schemas.openxmlformats.org/drawingml/2006/main" xmlns:r="http://schemas.openxmlformats.org/officeDocument/2006/relationships" xmlns:p="http://schemas.openxmlformats.org/presentationml/2006/main">
  <p:tag name="TIMING" val="|6.2|1.6|6.6|16.9"/>
</p:tagLst>
</file>

<file path=ppt/tags/tag5.xml><?xml version="1.0" encoding="utf-8"?>
<p:tagLst xmlns:a="http://schemas.openxmlformats.org/drawingml/2006/main" xmlns:r="http://schemas.openxmlformats.org/officeDocument/2006/relationships" xmlns:p="http://schemas.openxmlformats.org/presentationml/2006/main">
  <p:tag name="TIMING" val="|6.9"/>
</p:tagLst>
</file>

<file path=ppt/tags/tag6.xml><?xml version="1.0" encoding="utf-8"?>
<p:tagLst xmlns:a="http://schemas.openxmlformats.org/drawingml/2006/main" xmlns:r="http://schemas.openxmlformats.org/officeDocument/2006/relationships" xmlns:p="http://schemas.openxmlformats.org/presentationml/2006/main">
  <p:tag name="TIMING" val="|3.1"/>
</p:tagLst>
</file>

<file path=ppt/tags/tag7.xml><?xml version="1.0" encoding="utf-8"?>
<p:tagLst xmlns:a="http://schemas.openxmlformats.org/drawingml/2006/main" xmlns:r="http://schemas.openxmlformats.org/officeDocument/2006/relationships" xmlns:p="http://schemas.openxmlformats.org/presentationml/2006/main">
  <p:tag name="TIMING" val="|19.3"/>
</p:tagLst>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3827</Words>
  <Application>Microsoft Office PowerPoint</Application>
  <PresentationFormat>全屏显示(4:3)</PresentationFormat>
  <Paragraphs>1622</Paragraphs>
  <Slides>44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PMingLiU</vt:lpstr>
      <vt:lpstr>等线</vt:lpstr>
      <vt:lpstr>方正舒体</vt:lpstr>
      <vt:lpstr>黑体</vt:lpstr>
      <vt:lpstr>宋体</vt:lpstr>
      <vt:lpstr>Arial</vt:lpstr>
      <vt:lpstr>Calibri</vt:lpstr>
      <vt:lpstr>Calibri Light</vt:lpstr>
      <vt:lpstr>Times New Roman</vt:lpstr>
      <vt:lpstr>Wingdings</vt:lpstr>
      <vt:lpstr>Wingdings 2</vt:lpstr>
      <vt:lpstr>Office 主题</vt:lpstr>
      <vt:lpstr>移动对象的 时空轨迹相似性算法</vt:lpstr>
      <vt:lpstr>目录</vt:lpstr>
      <vt:lpstr>PowerPoint 演示文稿</vt:lpstr>
      <vt:lpstr>研究背景</vt:lpstr>
      <vt:lpstr>问题定义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研究背景</vt:lpstr>
      <vt:lpstr>问题定义</vt:lpstr>
      <vt:lpstr>PowerPoint 演示文稿</vt:lpstr>
      <vt:lpstr>RLS压缩框架</vt:lpstr>
      <vt:lpstr>PowerPoint 演示文稿</vt:lpstr>
      <vt:lpstr>最短路径表</vt:lpstr>
      <vt:lpstr>最短路径表</vt:lpstr>
      <vt:lpstr>路径编码</vt:lpstr>
      <vt:lpstr>位置编码</vt:lpstr>
      <vt:lpstr>同步编码</vt:lpstr>
      <vt:lpstr>RLS编码</vt:lpstr>
      <vt:lpstr>PowerPoint 演示文稿</vt:lpstr>
      <vt:lpstr>基本的LBS查询方法</vt:lpstr>
      <vt:lpstr>路网划分</vt:lpstr>
      <vt:lpstr>路网上的Bloom过滤器</vt:lpstr>
      <vt:lpstr>基于路网划分的索引结构</vt:lpstr>
      <vt:lpstr>优化后的LBS查询</vt:lpstr>
      <vt:lpstr>PowerPoint 演示文稿</vt:lpstr>
      <vt:lpstr>实验设置</vt:lpstr>
      <vt:lpstr>实验-压缩率</vt:lpstr>
      <vt:lpstr>实验-压缩时间</vt:lpstr>
      <vt:lpstr>实验-LBS查询时间</vt:lpstr>
      <vt:lpstr>实验-路网划分深度的影响</vt:lpstr>
      <vt:lpstr>PowerPoint 演示文稿</vt:lpstr>
      <vt:lpstr>总结</vt:lpstr>
      <vt:lpstr>硕士期间发表的论文</vt:lpstr>
      <vt:lpstr>PowerPoint 演示文稿</vt:lpstr>
      <vt:lpstr>多条轨迹编码</vt:lpstr>
      <vt:lpstr>最短路径构建</vt:lpstr>
      <vt:lpstr>信息熵</vt:lpstr>
      <vt:lpstr>位置编码</vt:lpstr>
      <vt:lpstr>线图</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xiaochenchen</cp:lastModifiedBy>
  <cp:revision>259</cp:revision>
  <dcterms:created xsi:type="dcterms:W3CDTF">2017-12-16T13:48:00Z</dcterms:created>
  <dcterms:modified xsi:type="dcterms:W3CDTF">2018-11-26T14:25:00Z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2052-10.1.0.7521</vt:lpwstr>
  </property>
</Properties>
</file>