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93" r:id="rId5"/>
    <p:sldId id="291" r:id="rId6"/>
    <p:sldId id="299" r:id="rId7"/>
    <p:sldId id="292" r:id="rId8"/>
    <p:sldId id="296" r:id="rId9"/>
    <p:sldId id="341" r:id="rId10"/>
    <p:sldId id="297" r:id="rId11"/>
    <p:sldId id="342" r:id="rId12"/>
    <p:sldId id="330" r:id="rId13"/>
    <p:sldId id="304" r:id="rId14"/>
    <p:sldId id="332" r:id="rId15"/>
    <p:sldId id="331" r:id="rId16"/>
    <p:sldId id="306" r:id="rId17"/>
    <p:sldId id="340" r:id="rId18"/>
    <p:sldId id="307" r:id="rId19"/>
    <p:sldId id="311" r:id="rId20"/>
    <p:sldId id="308" r:id="rId21"/>
    <p:sldId id="302" r:id="rId22"/>
    <p:sldId id="303" r:id="rId23"/>
    <p:sldId id="312" r:id="rId24"/>
    <p:sldId id="313" r:id="rId25"/>
    <p:sldId id="314" r:id="rId26"/>
    <p:sldId id="346" r:id="rId27"/>
    <p:sldId id="339" r:id="rId28"/>
    <p:sldId id="317" r:id="rId29"/>
    <p:sldId id="318" r:id="rId30"/>
    <p:sldId id="321" r:id="rId31"/>
    <p:sldId id="343" r:id="rId32"/>
    <p:sldId id="344" r:id="rId33"/>
    <p:sldId id="345" r:id="rId34"/>
    <p:sldId id="337" r:id="rId35"/>
    <p:sldId id="338" r:id="rId36"/>
    <p:sldId id="327" r:id="rId37"/>
    <p:sldId id="328" r:id="rId38"/>
    <p:sldId id="32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henchen" initials="x" lastIdx="1" clrIdx="0">
    <p:extLst>
      <p:ext uri="{19B8F6BF-5375-455C-9EA6-DF929625EA0E}">
        <p15:presenceInfo xmlns:p15="http://schemas.microsoft.com/office/powerpoint/2012/main" userId="xiaochen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85B4"/>
    <a:srgbClr val="5B9BD5"/>
    <a:srgbClr val="4D5C70"/>
    <a:srgbClr val="C1C7D0"/>
    <a:srgbClr val="BDE1C1"/>
    <a:srgbClr val="E2F0D9"/>
    <a:srgbClr val="CCFFFF"/>
    <a:srgbClr val="1B4DA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96404" autoAdjust="0"/>
  </p:normalViewPr>
  <p:slideViewPr>
    <p:cSldViewPr snapToGrid="0">
      <p:cViewPr varScale="1">
        <p:scale>
          <a:sx n="75" d="100"/>
          <a:sy n="75" d="100"/>
        </p:scale>
        <p:origin x="5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446A-1550-4314-A5B9-A1C2423B0192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E550-F08C-490A-AE9D-597818A58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4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5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6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08C7-E137-47C6-B5BF-488AAB238826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9225" y="6356350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F00-2D0E-4F60-A8D7-9A8735A1A9F2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6722-149E-4624-ADE9-0451A969F4EC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A60-C518-4449-AED1-554F2E34582A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DB66-0B16-4D02-877A-ACD65B688BFC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539-5167-43DF-80BA-DBE5B8F3E419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A23-8AFD-4E26-B916-45F0CF113CF6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6BB7-89B1-4A3E-93FE-305D91E8E85A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A03-BAB8-4B18-B3DE-D9B5B5604F5A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86317" y="6492875"/>
            <a:ext cx="1648083" cy="36512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4CD-E20F-4BB4-BE5D-EA17E7BB0B21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5E8D-C8B1-4AC5-9B6C-6D1E948F8A8B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68BD-449E-4E21-8A4A-D34EBE4E1ADD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7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Relationship Id="rId9" Type="http://schemas.openxmlformats.org/officeDocument/2006/relationships/image" Target="../media/image4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71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移动对象的时空轨迹相似性</a:t>
              </a:r>
              <a:r>
                <a:rPr lang="zh-CN" altLang="zh-CN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822325" y="1565275"/>
            <a:ext cx="7543800" cy="1568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b="1" dirty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移动对象</a:t>
            </a: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时空轨迹相似性查询算法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38250" y="3886200"/>
            <a:ext cx="3105150" cy="1752600"/>
          </a:xfrm>
        </p:spPr>
        <p:txBody>
          <a:bodyPr wrap="square" numCol="1" anchor="t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导师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 ：</a:t>
            </a:r>
          </a:p>
        </p:txBody>
      </p:sp>
      <p:sp>
        <p:nvSpPr>
          <p:cNvPr id="15" name="副标题 2"/>
          <p:cNvSpPr txBox="1"/>
          <p:nvPr/>
        </p:nvSpPr>
        <p:spPr bwMode="auto">
          <a:xfrm>
            <a:off x="4275138" y="3886200"/>
            <a:ext cx="3105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530" indent="-21463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丁光伟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晓春 教授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1600894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计算机系统结构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40"/>
          <p:cNvSpPr txBox="1">
            <a:spLocks noChangeArrowheads="1"/>
          </p:cNvSpPr>
          <p:nvPr/>
        </p:nvSpPr>
        <p:spPr bwMode="auto">
          <a:xfrm>
            <a:off x="630458" y="5349599"/>
            <a:ext cx="71342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SNTR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模型的好处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TTR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模型相比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相似性查询过程中，不会产生时空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对应关系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混乱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便于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时空距离计算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/>
              <p:cNvSpPr>
                <a:spLocks noChangeArrowheads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根据查询问题而确定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blipFill>
                <a:blip r:embed="rId7"/>
                <a:stretch>
                  <a:fillRect b="-7362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1</a:t>
                </a:r>
                <a:r>
                  <a:rPr lang="zh-CN" altLang="en-US" sz="1400" dirty="0" smtClean="0"/>
                  <a:t>：根据小偷逃跑所驾驶车辆轨迹，查询是否有过往车辆拍摄到小偷抛弃赃物，城市道路环境下，摄像头最远拍清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，且以小偷的行车速度</a:t>
                </a:r>
                <a:r>
                  <a:rPr lang="en-US" altLang="zh-CN" sz="1400" dirty="0" smtClean="0"/>
                  <a:t>12.5s</a:t>
                </a:r>
                <a:r>
                  <a:rPr lang="zh-CN" altLang="en-US" sz="1400" dirty="0" smtClean="0"/>
                  <a:t>内可领先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blipFill>
                <a:blip r:embed="rId8"/>
                <a:stretch>
                  <a:fillRect l="-604" t="-2083" r="-362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：利用用户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平时上班轨迹寻找顺风车，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允许与自己空间距离相距</a:t>
                </a:r>
                <a:r>
                  <a:rPr lang="en-US" altLang="zh-CN" sz="1400" dirty="0" smtClean="0"/>
                  <a:t>500m</a:t>
                </a:r>
                <a:r>
                  <a:rPr lang="zh-CN" altLang="en-US" sz="1400" dirty="0" smtClean="0"/>
                  <a:t>，时间上允许相差</a:t>
                </a:r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分钟，则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=1.67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blipFill>
                <a:blip r:embed="rId9"/>
                <a:stretch>
                  <a:fillRect l="-625" t="-2484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664455" y="3491303"/>
            <a:ext cx="33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时空归一化表示模型（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参数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10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664455" y="3491303"/>
            <a:ext cx="33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时空归一化表示模型（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参数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5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566530" y="3971584"/>
            <a:ext cx="5924072" cy="2484586"/>
            <a:chOff x="1566530" y="3971584"/>
            <a:chExt cx="5924072" cy="248458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6531" y="4277724"/>
              <a:ext cx="5924071" cy="217844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566530" y="3971584"/>
              <a:ext cx="5924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轨迹表示模型对比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716657" y="4960189"/>
              <a:ext cx="5684807" cy="327803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716657" y="6014567"/>
              <a:ext cx="5684807" cy="327803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6"/>
            <a:ext cx="9144000" cy="4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146220" y="1556345"/>
            <a:ext cx="478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46219" y="2845850"/>
            <a:ext cx="478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zh-CN" altLang="en-US" dirty="0"/>
          </a:p>
        </p:txBody>
      </p:sp>
      <p:sp>
        <p:nvSpPr>
          <p:cNvPr id="38" name="云形标注 37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b="2193"/>
          <a:stretch/>
        </p:blipFill>
        <p:spPr>
          <a:xfrm>
            <a:off x="5299869" y="3969053"/>
            <a:ext cx="2834332" cy="256117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36" r="8763" b="-226"/>
          <a:stretch/>
        </p:blipFill>
        <p:spPr>
          <a:xfrm>
            <a:off x="836192" y="3985145"/>
            <a:ext cx="3171432" cy="252898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146219" y="5010113"/>
            <a:ext cx="1130082" cy="274009"/>
          </a:xfrm>
          <a:prstGeom prst="rightArrow">
            <a:avLst/>
          </a:prstGeom>
          <a:solidFill>
            <a:srgbClr val="BD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0581" y="4765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5165" y="5194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8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pic>
        <p:nvPicPr>
          <p:cNvPr id="8" name="图片 7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6220" y="1556345"/>
            <a:ext cx="478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  <a:p>
            <a:r>
              <a:rPr lang="zh-CN" altLang="en-US" dirty="0" smtClean="0"/>
              <a:t>缺点：只能与样本点匹配，对齐效果差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219" y="2845850"/>
            <a:ext cx="47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en-US" altLang="zh-CN" dirty="0" smtClean="0"/>
          </a:p>
          <a:p>
            <a:r>
              <a:rPr lang="zh-CN" altLang="en-US" dirty="0" smtClean="0"/>
              <a:t>缺点：未考虑时间，对应点匹配结果时序错乱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1408" y="3807096"/>
            <a:ext cx="3697145" cy="2655393"/>
            <a:chOff x="4074224" y="1328491"/>
            <a:chExt cx="3697145" cy="26553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074224" y="1328491"/>
              <a:ext cx="2876406" cy="2655393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894963" y="2152520"/>
              <a:ext cx="1201921" cy="8798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AutoShape 31"/>
            <p:cNvSpPr>
              <a:spLocks noChangeArrowheads="1"/>
            </p:cNvSpPr>
            <p:nvPr/>
          </p:nvSpPr>
          <p:spPr bwMode="auto">
            <a:xfrm>
              <a:off x="6514518" y="2795242"/>
              <a:ext cx="1256851" cy="333772"/>
            </a:xfrm>
            <a:prstGeom prst="wedgeRoundRectCallout">
              <a:avLst>
                <a:gd name="adj1" fmla="val -71687"/>
                <a:gd name="adj2" fmla="val -9268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对齐效果差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7513" y="3869812"/>
            <a:ext cx="3676759" cy="2592677"/>
            <a:chOff x="4200130" y="4052764"/>
            <a:chExt cx="3563645" cy="252562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30" y="4052764"/>
              <a:ext cx="2876406" cy="252562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4681345" y="4302529"/>
              <a:ext cx="1629156" cy="57589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494323" y="5162814"/>
              <a:ext cx="1269452" cy="420911"/>
            </a:xfrm>
            <a:prstGeom prst="wedgeRoundRectCallout">
              <a:avLst>
                <a:gd name="adj1" fmla="val -61014"/>
                <a:gd name="adj2" fmla="val -16142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时序错乱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31408" y="6148726"/>
            <a:ext cx="28764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7513" y="6093157"/>
            <a:ext cx="28764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" y="2188019"/>
            <a:ext cx="8513001" cy="364754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41539" y="1695647"/>
            <a:ext cx="25783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对应点匹配</a:t>
            </a:r>
          </a:p>
        </p:txBody>
      </p:sp>
    </p:spTree>
    <p:extLst>
      <p:ext uri="{BB962C8B-B14F-4D97-AF65-F5344CB8AC3E}">
        <p14:creationId xmlns:p14="http://schemas.microsoft.com/office/powerpoint/2010/main" val="42149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8260" y="1581091"/>
            <a:ext cx="309135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匹配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" y="2318366"/>
            <a:ext cx="7910423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40"/>
          <p:cNvSpPr txBox="1">
            <a:spLocks noChangeArrowheads="1"/>
          </p:cNvSpPr>
          <p:nvPr/>
        </p:nvSpPr>
        <p:spPr bwMode="auto">
          <a:xfrm>
            <a:off x="1150010" y="5287701"/>
            <a:ext cx="635775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算法优势：</a:t>
            </a:r>
            <a:endParaRPr lang="en-US" altLang="zh-CN" dirty="0" smtClean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匹配结果保持时序性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对齐效果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好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779199" y="1673553"/>
            <a:ext cx="3458234" cy="3036498"/>
            <a:chOff x="3990629" y="1539073"/>
            <a:chExt cx="3458234" cy="303649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629" y="1539073"/>
              <a:ext cx="3458234" cy="3036498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291767" y="4148299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895604" y="1833269"/>
              <a:ext cx="1482743" cy="6466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145411" y="2532617"/>
              <a:ext cx="1232936" cy="152769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右箭头 39"/>
          <p:cNvSpPr/>
          <p:nvPr/>
        </p:nvSpPr>
        <p:spPr>
          <a:xfrm>
            <a:off x="3521515" y="2160901"/>
            <a:ext cx="729154" cy="30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273868" y="1817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保证时序性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3437643" y="3946260"/>
            <a:ext cx="1021852" cy="30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199718" y="3592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提升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效果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37811" y="3073166"/>
            <a:ext cx="2210966" cy="1863007"/>
            <a:chOff x="4818383" y="3856334"/>
            <a:chExt cx="2967706" cy="259267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383" y="3856334"/>
              <a:ext cx="2967706" cy="2592677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5810672" y="4696896"/>
              <a:ext cx="983128" cy="130294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18383" y="6079679"/>
              <a:ext cx="287640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50010" y="1118615"/>
            <a:ext cx="2098767" cy="1947774"/>
            <a:chOff x="4864310" y="1200941"/>
            <a:chExt cx="2876406" cy="27109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864310" y="1200941"/>
              <a:ext cx="2876406" cy="2655393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5392509" y="1464225"/>
              <a:ext cx="1482743" cy="6466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4310" y="3542571"/>
              <a:ext cx="287640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2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9511" y="2154483"/>
            <a:ext cx="8244978" cy="3831009"/>
            <a:chOff x="456122" y="1126109"/>
            <a:chExt cx="8244978" cy="383100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770" y="3335681"/>
              <a:ext cx="2001461" cy="1621437"/>
            </a:xfrm>
            <a:prstGeom prst="rect">
              <a:avLst/>
            </a:prstGeom>
          </p:spPr>
        </p:pic>
        <p:cxnSp>
          <p:nvCxnSpPr>
            <p:cNvPr id="16" name="直接箭头连接符 15"/>
            <p:cNvCxnSpPr>
              <a:endCxn id="12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0" idx="6"/>
              <a:endCxn id="14" idx="1"/>
            </p:cNvCxnSpPr>
            <p:nvPr/>
          </p:nvCxnSpPr>
          <p:spPr>
            <a:xfrm>
              <a:off x="2185239" y="3016063"/>
              <a:ext cx="2271531" cy="113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45328" y="1623035"/>
            <a:ext cx="2749471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对应轨迹段的三种情况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88920" y="3886128"/>
            <a:ext cx="244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、不包含样本点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直线段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88920" y="5947358"/>
            <a:ext cx="244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、包含样本点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折线段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35442" y="382076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、单个点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时空轨迹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相似性查询算法</a:t>
            </a:r>
            <a:endParaRPr lang="zh-CN" altLang="en-US" sz="4000" b="1" dirty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3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14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076271" y="3735321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52603" y="4527347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52603" y="5153575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552603" y="5863601"/>
            <a:ext cx="2467154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15394" y="3737118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肘形连接符 8"/>
          <p:cNvCxnSpPr>
            <a:stCxn id="18" idx="2"/>
            <a:endCxn id="20" idx="0"/>
          </p:cNvCxnSpPr>
          <p:nvPr/>
        </p:nvCxnSpPr>
        <p:spPr>
          <a:xfrm rot="16200000" flipH="1">
            <a:off x="3836667" y="3577834"/>
            <a:ext cx="422694" cy="1476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4" idx="2"/>
            <a:endCxn id="20" idx="0"/>
          </p:cNvCxnSpPr>
          <p:nvPr/>
        </p:nvCxnSpPr>
        <p:spPr>
          <a:xfrm rot="5400000">
            <a:off x="5307128" y="3585503"/>
            <a:ext cx="420897" cy="1462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2"/>
            <a:endCxn id="21" idx="0"/>
          </p:cNvCxnSpPr>
          <p:nvPr/>
        </p:nvCxnSpPr>
        <p:spPr>
          <a:xfrm>
            <a:off x="4786180" y="4896679"/>
            <a:ext cx="0" cy="25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2"/>
            <a:endCxn id="22" idx="0"/>
          </p:cNvCxnSpPr>
          <p:nvPr/>
        </p:nvCxnSpPr>
        <p:spPr>
          <a:xfrm>
            <a:off x="4786180" y="5522907"/>
            <a:ext cx="0" cy="34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5863" y="2046288"/>
            <a:ext cx="6948487" cy="4619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研究背景介绍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5863" y="2828925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三维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时空下样本点匹配算法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863" y="3619500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时空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5863" y="4411663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实验与分析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5863" y="5202238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6637" y="1975769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37" y="2766823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637" y="355787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637" y="4348932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637" y="513998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1292795"/>
            <a:ext cx="2680078" cy="36523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48" y="1288033"/>
            <a:ext cx="2659438" cy="3652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" y="2137809"/>
            <a:ext cx="2376000" cy="13260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3767921"/>
            <a:ext cx="2389635" cy="1326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647" y="135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相似性计算矩阵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158" y="18337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6158" y="3454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7528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4720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密集样本点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638" y="5392441"/>
            <a:ext cx="214674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DTW(Q,R)&lt;DTW(Q,S)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9879" y="5392441"/>
            <a:ext cx="214674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DTW(Q,R)&gt;DTW(Q,S)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627936" y="5844534"/>
            <a:ext cx="8331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轨迹距离计算存在问题：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只依赖样本点的算法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对采样策略较敏感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相同的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导致不同查询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轨迹段距离：时空距离</a:t>
            </a:r>
          </a:p>
        </p:txBody>
      </p:sp>
      <p:sp>
        <p:nvSpPr>
          <p:cNvPr id="24" name="云形标注 23"/>
          <p:cNvSpPr/>
          <p:nvPr/>
        </p:nvSpPr>
        <p:spPr>
          <a:xfrm>
            <a:off x="2150134" y="824561"/>
            <a:ext cx="1781337" cy="489184"/>
          </a:xfrm>
          <a:prstGeom prst="cloudCallout">
            <a:avLst>
              <a:gd name="adj1" fmla="val -28707"/>
              <a:gd name="adj2" fmla="val 877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4520621" y="1037545"/>
            <a:ext cx="1737263" cy="906325"/>
          </a:xfrm>
          <a:prstGeom prst="wedgeRoundRectCallout">
            <a:avLst>
              <a:gd name="adj1" fmla="val -30578"/>
              <a:gd name="adj2" fmla="val 7287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/>
              <a:t>采样策略不同会记录下不同的轨迹</a:t>
            </a:r>
            <a:r>
              <a:rPr lang="zh-CN" altLang="en-US" sz="1600" dirty="0" smtClean="0"/>
              <a:t>数据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3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43" y="1116652"/>
            <a:ext cx="4603996" cy="3932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40"/>
              <p:cNvSpPr txBox="1">
                <a:spLocks noChangeArrowheads="1"/>
              </p:cNvSpPr>
              <p:nvPr/>
            </p:nvSpPr>
            <p:spPr bwMode="auto">
              <a:xfrm>
                <a:off x="1001743" y="5346567"/>
                <a:ext cx="73247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断点的</a:t>
                </a:r>
                <a:r>
                  <a:rPr lang="zh-CN" altLang="en-US" dirty="0" smtClean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</a:t>
                </a:r>
                <a:endParaRPr lang="en-US" altLang="zh-CN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人为增加采样点，更细粒度地考虑轨迹段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的时空特征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使计算结果更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准确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43" y="5346567"/>
                <a:ext cx="7324725" cy="923330"/>
              </a:xfrm>
              <a:prstGeom prst="rect">
                <a:avLst/>
              </a:prstGeom>
              <a:blipFill>
                <a:blip r:embed="rId4"/>
                <a:stretch>
                  <a:fillRect l="-498" t="-1923" b="-7692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/>
              <p:cNvSpPr>
                <a:spLocks noChangeArrowheads="1"/>
              </p:cNvSpPr>
              <p:nvPr/>
            </p:nvSpPr>
            <p:spPr bwMode="auto">
              <a:xfrm>
                <a:off x="114300" y="2173143"/>
                <a:ext cx="2292470" cy="1441876"/>
              </a:xfrm>
              <a:prstGeom prst="wedgeRoundRectCallout">
                <a:avLst>
                  <a:gd name="adj1" fmla="val 70973"/>
                  <a:gd name="adj2" fmla="val -30897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断点（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break point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 smtClean="0"/>
                  <a:t>        </a:t>
                </a:r>
                <a:r>
                  <a:rPr lang="zh-CN" altLang="zh-CN" sz="1600" dirty="0" smtClean="0"/>
                  <a:t>在</a:t>
                </a:r>
                <a:r>
                  <a:rPr lang="zh-CN" altLang="zh-CN" sz="1600" dirty="0"/>
                  <a:t>轨迹</a:t>
                </a:r>
                <a:r>
                  <a:rPr lang="zh-CN" altLang="zh-CN" sz="1600" dirty="0" smtClean="0"/>
                  <a:t>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sz="1600" dirty="0" smtClean="0"/>
                  <a:t>上</a:t>
                </a:r>
                <a:r>
                  <a:rPr lang="zh-CN" altLang="zh-CN" sz="1600" dirty="0"/>
                  <a:t>以固定</a:t>
                </a:r>
                <a:r>
                  <a:rPr lang="zh-CN" altLang="en-US" sz="1600" dirty="0"/>
                  <a:t>的</a:t>
                </a:r>
                <a:r>
                  <a:rPr lang="zh-CN" altLang="en-US" sz="1600" dirty="0" smtClean="0"/>
                  <a:t>断点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阈值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zh-CN" sz="1600" dirty="0"/>
                  <a:t>均匀取点，获得</a:t>
                </a:r>
                <a:r>
                  <a:rPr lang="zh-CN" altLang="zh-CN" sz="1600" dirty="0" smtClean="0"/>
                  <a:t>断点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 smtClean="0">
                    <a:latin typeface="宋体" panose="02010600030101010101" pitchFamily="2" charset="-122"/>
                  </a:rPr>
                  <a:t>断点的对应点。</a:t>
                </a:r>
                <a:endParaRPr lang="en-US" altLang="zh-CN" sz="14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2173143"/>
                <a:ext cx="2292470" cy="1441876"/>
              </a:xfrm>
              <a:prstGeom prst="wedgeRoundRectCallout">
                <a:avLst>
                  <a:gd name="adj1" fmla="val 70973"/>
                  <a:gd name="adj2" fmla="val -30897"/>
                  <a:gd name="adj3" fmla="val 16667"/>
                </a:avLst>
              </a:prstGeom>
              <a:blipFill>
                <a:blip r:embed="rId5"/>
                <a:stretch>
                  <a:fillRect b="-837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轨迹段距离：时空距离</a:t>
            </a:r>
          </a:p>
        </p:txBody>
      </p:sp>
    </p:spTree>
    <p:extLst>
      <p:ext uri="{BB962C8B-B14F-4D97-AF65-F5344CB8AC3E}">
        <p14:creationId xmlns:p14="http://schemas.microsoft.com/office/powerpoint/2010/main" val="2341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轨迹段距离：时空距离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2" y="1238250"/>
            <a:ext cx="2802584" cy="2433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6" y="1238250"/>
            <a:ext cx="2802584" cy="2433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3540603"/>
            <a:ext cx="4820578" cy="1195059"/>
          </a:xfrm>
          <a:prstGeom prst="rect">
            <a:avLst/>
          </a:prstGeom>
        </p:spPr>
      </p:pic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233810" y="3439068"/>
            <a:ext cx="1778630" cy="1063336"/>
          </a:xfrm>
          <a:prstGeom prst="wedgeRoundRectCallout">
            <a:avLst>
              <a:gd name="adj1" fmla="val -71839"/>
              <a:gd name="adj2" fmla="val -358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权重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代替的对应点个数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成正比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时空距离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权重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点间距离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blipFill>
                <a:blip r:embed="rId6"/>
                <a:stretch>
                  <a:fillRect l="-820" t="-21008" b="-857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180683" y="1429288"/>
                <a:ext cx="1670204" cy="89539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趋向于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无穷小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zh-CN" sz="1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相邻</a:t>
                </a:r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断点到对应点的距离近似相等</a:t>
                </a:r>
                <a:endPara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3" y="1429288"/>
                <a:ext cx="1670204" cy="89539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7233810" y="1364680"/>
                <a:ext cx="1738740" cy="12148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变大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后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zh-CN" sz="1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一定精度范围内，使用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代替从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间的所有消失的断点</a:t>
                </a:r>
                <a:endPara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10" y="1364680"/>
                <a:ext cx="1738740" cy="121487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952006" y="5806768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轨迹段时空距离：</a:t>
            </a:r>
            <a:endParaRPr lang="en-US" altLang="zh-CN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使用断点考虑了更多轨迹段信息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受采样策略影响更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6" y="3828164"/>
            <a:ext cx="3669335" cy="197035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8650" y="1257147"/>
            <a:ext cx="5907708" cy="1070281"/>
            <a:chOff x="1420303" y="3857985"/>
            <a:chExt cx="5907708" cy="1070281"/>
          </a:xfrm>
        </p:grpSpPr>
        <p:sp>
          <p:nvSpPr>
            <p:cNvPr id="12" name="文本框 11"/>
            <p:cNvSpPr txBox="1"/>
            <p:nvPr/>
          </p:nvSpPr>
          <p:spPr>
            <a:xfrm>
              <a:off x="1834199" y="4066484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轨迹段</a:t>
              </a:r>
              <a:r>
                <a:rPr lang="zh-CN" altLang="en-US" dirty="0"/>
                <a:t>长度相同，</a:t>
              </a:r>
              <a:r>
                <a:rPr lang="zh-CN" altLang="en-US" dirty="0" smtClean="0"/>
                <a:t>对应轨迹段间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夹角越小</a:t>
              </a:r>
              <a:r>
                <a:rPr lang="zh-CN" altLang="en-US" dirty="0" smtClean="0"/>
                <a:t>形状越相似</a:t>
              </a:r>
              <a:endParaRPr lang="en-US" altLang="zh-CN" dirty="0" smtClean="0"/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20303" y="4281721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420303" y="3857985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74222" y="4420327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相同夹角，轨迹段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长度越长</a:t>
              </a:r>
              <a:r>
                <a:rPr lang="zh-CN" altLang="en-US" dirty="0"/>
                <a:t>形状越</a:t>
              </a:r>
              <a:r>
                <a:rPr lang="zh-CN" altLang="en-US" dirty="0" smtClean="0"/>
                <a:t>相似</a:t>
              </a:r>
              <a:endParaRPr lang="en-US" altLang="zh-CN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7985" y="2454144"/>
            <a:ext cx="5948551" cy="1095300"/>
            <a:chOff x="1028385" y="2357353"/>
            <a:chExt cx="5948551" cy="10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余弦距离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投影：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blipFill>
                  <a:blip r:embed="rId4"/>
                  <a:stretch>
                    <a:fillRect l="-71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云形 17"/>
            <p:cNvSpPr/>
            <p:nvPr/>
          </p:nvSpPr>
          <p:spPr>
            <a:xfrm rot="956626">
              <a:off x="4960225" y="2529570"/>
              <a:ext cx="1828800" cy="6987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数学知识</a:t>
              </a:r>
              <a:endParaRPr lang="zh-CN" altLang="en-US" dirty="0"/>
            </a:p>
          </p:txBody>
        </p:sp>
      </p:grp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388189" y="3700484"/>
            <a:ext cx="1739481" cy="883330"/>
          </a:xfrm>
          <a:prstGeom prst="wedgeRoundRectCallout">
            <a:avLst>
              <a:gd name="adj1" fmla="val 73347"/>
              <a:gd name="adj2" fmla="val 46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从投影的值可以看出轨迹段间形状相似程度</a:t>
            </a:r>
            <a:endParaRPr lang="en-US" altLang="zh-CN" sz="16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轨迹段距离：形状影响</a:t>
            </a:r>
          </a:p>
        </p:txBody>
      </p:sp>
    </p:spTree>
    <p:extLst>
      <p:ext uri="{BB962C8B-B14F-4D97-AF65-F5344CB8AC3E}">
        <p14:creationId xmlns:p14="http://schemas.microsoft.com/office/powerpoint/2010/main" val="38371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7" y="2348172"/>
            <a:ext cx="6242376" cy="17953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955328" y="2096067"/>
            <a:ext cx="1499020" cy="883330"/>
          </a:xfrm>
          <a:prstGeom prst="wedgeRoundRectCallout">
            <a:avLst>
              <a:gd name="adj1" fmla="val 43998"/>
              <a:gd name="adj2" fmla="val 787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对应轨迹段为一个点，求该点转折方向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400546" y="2044248"/>
            <a:ext cx="1743454" cy="855132"/>
          </a:xfrm>
          <a:prstGeom prst="wedgeRoundRectCallout">
            <a:avLst>
              <a:gd name="adj1" fmla="val -53319"/>
              <a:gd name="adj2" fmla="val 848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对应轨迹段为折线段，分别求局部对应轨迹段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986" y="1192696"/>
            <a:ext cx="14670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形状相似性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77986" y="4498041"/>
            <a:ext cx="172354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形状影响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权值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25" y="4159785"/>
            <a:ext cx="3358277" cy="1371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sigmoid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阈值函数将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，与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形状相似性呈负相关</a:t>
                </a:r>
              </a:p>
            </p:txBody>
          </p:sp>
        </mc:Choice>
        <mc:Fallback xmlns="">
          <p:sp>
            <p:nvSpPr>
              <p:cNvPr id="2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轨迹段距离：形状影响</a:t>
            </a:r>
          </a:p>
        </p:txBody>
      </p:sp>
    </p:spTree>
    <p:extLst>
      <p:ext uri="{BB962C8B-B14F-4D97-AF65-F5344CB8AC3E}">
        <p14:creationId xmlns:p14="http://schemas.microsoft.com/office/powerpoint/2010/main" val="275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zh-CN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0"/>
              <p:cNvSpPr txBox="1">
                <a:spLocks noChangeArrowheads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描述了对应轨迹段间：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时空距离，距离越远，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越大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形状上的相似程度，形状越相似，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越小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blipFill>
                <a:blip r:embed="rId4"/>
                <a:stretch>
                  <a:fillRect t="-4217" b="-6024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轨迹段距离 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形状影响权值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时空距离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blipFill>
                <a:blip r:embed="rId5"/>
                <a:stretch>
                  <a:fillRect l="-94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740323" y="1206384"/>
            <a:ext cx="7343191" cy="1946375"/>
            <a:chOff x="315197" y="1206384"/>
            <a:chExt cx="7343191" cy="1946375"/>
          </a:xfrm>
        </p:grpSpPr>
        <p:sp>
          <p:nvSpPr>
            <p:cNvPr id="26" name="文本框 25"/>
            <p:cNvSpPr txBox="1"/>
            <p:nvPr/>
          </p:nvSpPr>
          <p:spPr>
            <a:xfrm>
              <a:off x="2018581" y="1211928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6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1253" y="2027352"/>
              <a:ext cx="1307135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轨迹段间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肘形连接符 31"/>
            <p:cNvCxnSpPr>
              <a:stCxn id="27" idx="3"/>
              <a:endCxn id="29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8" idx="3"/>
              <a:endCxn id="30" idx="1"/>
            </p:cNvCxnSpPr>
            <p:nvPr/>
          </p:nvCxnSpPr>
          <p:spPr>
            <a:xfrm>
              <a:off x="5781438" y="1867579"/>
              <a:ext cx="569815" cy="4414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39" idx="3"/>
              <a:endCxn id="30" idx="1"/>
            </p:cNvCxnSpPr>
            <p:nvPr/>
          </p:nvCxnSpPr>
          <p:spPr>
            <a:xfrm flipV="1">
              <a:off x="5781438" y="2308999"/>
              <a:ext cx="569815" cy="447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计算形状影响权值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stCxn id="28" idx="3"/>
              <a:endCxn id="38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3"/>
              <a:endCxn id="39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3"/>
              <a:endCxn id="28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b="1" dirty="0" err="1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Spatio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-temporal Trajectory Similarity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STS)</a:t>
                </a: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，距离阈值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SNTR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模型构建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for 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、返回满足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的所有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8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8650" y="6005239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与数据轨迹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的距离计算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382"/>
            <a:ext cx="9144000" cy="46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b="1" dirty="0" err="1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Spatio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-temporal Trajectory Similarity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STS)</a:t>
                </a: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，距离阈值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SNTR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模型构建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for 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、返回满足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的所有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811918" y="3078746"/>
            <a:ext cx="7463014" cy="3440335"/>
            <a:chOff x="811918" y="3078746"/>
            <a:chExt cx="7463014" cy="344033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918" y="3448078"/>
              <a:ext cx="7463014" cy="307100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11918" y="3078746"/>
              <a:ext cx="746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算法对比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95555" y="6185140"/>
              <a:ext cx="7013275" cy="258792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2114550" y="1898650"/>
            <a:ext cx="54340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0557" y="436873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三维时空有效性研究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394" y="4368736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</a:p>
        </p:txBody>
      </p:sp>
      <p:grpSp>
        <p:nvGrpSpPr>
          <p:cNvPr id="17" name="组合 39"/>
          <p:cNvGrpSpPr/>
          <p:nvPr/>
        </p:nvGrpSpPr>
        <p:grpSpPr bwMode="auto">
          <a:xfrm>
            <a:off x="1871663" y="1673225"/>
            <a:ext cx="1300162" cy="1608138"/>
            <a:chOff x="1897809" y="1673526"/>
            <a:chExt cx="1300649" cy="1608044"/>
          </a:xfrm>
        </p:grpSpPr>
        <p:sp>
          <p:nvSpPr>
            <p:cNvPr id="18" name="流程图: 联系 14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04</a:t>
              </a:r>
              <a:endParaRPr lang="zh-CN" altLang="en-US" sz="3200" dirty="0"/>
            </a:p>
          </p:txBody>
        </p:sp>
        <p:sp>
          <p:nvSpPr>
            <p:cNvPr id="19" name="流程图: 联系 15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6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联系 17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 txBox="1"/>
          <p:nvPr/>
        </p:nvSpPr>
        <p:spPr bwMode="auto">
          <a:xfrm>
            <a:off x="1816100" y="1898650"/>
            <a:ext cx="62404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803400" y="2233613"/>
            <a:ext cx="900113" cy="90011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3" name="流程图: 联系 12"/>
          <p:cNvSpPr/>
          <p:nvPr/>
        </p:nvSpPr>
        <p:spPr>
          <a:xfrm>
            <a:off x="2420938" y="2863850"/>
            <a:ext cx="417512" cy="4175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312988" y="1673225"/>
            <a:ext cx="327025" cy="3286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959100" y="2228850"/>
            <a:ext cx="144463" cy="14446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b="6716"/>
          <a:stretch/>
        </p:blipFill>
        <p:spPr>
          <a:xfrm>
            <a:off x="4295190" y="3762259"/>
            <a:ext cx="2250798" cy="1706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0847" r="22269" b="15028"/>
          <a:stretch/>
        </p:blipFill>
        <p:spPr>
          <a:xfrm>
            <a:off x="2189805" y="3831269"/>
            <a:ext cx="1975667" cy="1637157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0533"/>
              </p:ext>
            </p:extLst>
          </p:nvPr>
        </p:nvGraphicFramePr>
        <p:xfrm>
          <a:off x="4451004" y="1756047"/>
          <a:ext cx="4383522" cy="1199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7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轨迹数据集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轨迹条数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平均轨迹点数量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GeoLife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(GL)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17621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843.1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North America Road Network(NARN)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10-150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5"/>
          <p:cNvSpPr txBox="1">
            <a:spLocks noChangeArrowheads="1"/>
          </p:cNvSpPr>
          <p:nvPr/>
        </p:nvSpPr>
        <p:spPr bwMode="auto">
          <a:xfrm>
            <a:off x="5358502" y="1266972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轨迹数据集描述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710015" y="1238250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实验环境描述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114300" y="3594673"/>
            <a:ext cx="1996405" cy="1244746"/>
          </a:xfrm>
          <a:prstGeom prst="wedgeRoundRectCallout">
            <a:avLst>
              <a:gd name="adj1" fmla="val 59928"/>
              <a:gd name="adj2" fmla="val 366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真实轨迹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latin typeface="+mn-ea"/>
                <a:ea typeface="+mn-ea"/>
              </a:rPr>
              <a:t>北京行人车辆轨迹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微软亚研院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 smtClean="0">
                <a:latin typeface="+mn-ea"/>
                <a:ea typeface="+mn-ea"/>
              </a:rPr>
              <a:t>182</a:t>
            </a:r>
            <a:r>
              <a:rPr lang="zh-CN" altLang="zh-CN" sz="1400" dirty="0">
                <a:latin typeface="+mn-ea"/>
                <a:ea typeface="+mn-ea"/>
              </a:rPr>
              <a:t>个</a:t>
            </a:r>
            <a:r>
              <a:rPr lang="zh-CN" altLang="zh-CN" sz="1400" dirty="0" smtClean="0">
                <a:latin typeface="+mn-ea"/>
                <a:ea typeface="+mn-ea"/>
              </a:rPr>
              <a:t>志愿者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en-US" altLang="zh-TW" sz="1400" dirty="0" smtClean="0"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1400" dirty="0" smtClean="0">
                <a:latin typeface="+mn-ea"/>
                <a:ea typeface="+mn-ea"/>
                <a:cs typeface="Times New Roman" panose="02020603050405020304" pitchFamily="18" charset="0"/>
              </a:rPr>
              <a:t>年收集时间</a:t>
            </a:r>
            <a:endParaRPr lang="en-US" altLang="zh-CN" sz="14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815033" y="3497746"/>
            <a:ext cx="2209438" cy="832714"/>
          </a:xfrm>
          <a:prstGeom prst="wedgeRoundRectCallout">
            <a:avLst>
              <a:gd name="adj1" fmla="val -65029"/>
              <a:gd name="adj2" fmla="val 504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软件合成轨迹：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://www.cs.utah.edu/~lifeifei/SpatialDataset.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htm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9" y="1730874"/>
            <a:ext cx="3662196" cy="16851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0705" y="5521857"/>
            <a:ext cx="205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(a) GL</a:t>
            </a:r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295190" y="5483188"/>
            <a:ext cx="22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(b) NARN</a:t>
            </a:r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8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56" y="3977075"/>
            <a:ext cx="5880495" cy="2495342"/>
          </a:xfrm>
          <a:prstGeom prst="rect">
            <a:avLst/>
          </a:prstGeom>
        </p:spPr>
      </p:pic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270546" y="4207408"/>
            <a:ext cx="26624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断点阈值对查询结果的影响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断点阈值越大，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段中断点数目越少，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断点的作用越小，查准率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29"/>
          <p:cNvSpPr txBox="1">
            <a:spLocks noChangeArrowheads="1"/>
          </p:cNvSpPr>
          <p:nvPr/>
        </p:nvSpPr>
        <p:spPr bwMode="auto">
          <a:xfrm>
            <a:off x="270546" y="1359530"/>
            <a:ext cx="26624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SNTR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模型中时空转化参数对查询结果的影响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时空转化参数代表时间的重要程度。太小会忽视时间差距的影响，太大会放大时间的重要性，忽略空间上的差距。因此需要适中的数值。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56" y="1177535"/>
            <a:ext cx="5880495" cy="2496985"/>
          </a:xfrm>
          <a:prstGeom prst="rect">
            <a:avLst/>
          </a:prstGeom>
        </p:spPr>
      </p:pic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2270905" y="3173374"/>
            <a:ext cx="1593730" cy="779588"/>
          </a:xfrm>
          <a:prstGeom prst="wedgeRoundRectCallout">
            <a:avLst>
              <a:gd name="adj1" fmla="val 42881"/>
              <a:gd name="adj2" fmla="val -826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表示与查询轨迹距离最小的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top-k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条轨迹。</a:t>
            </a:r>
            <a:endParaRPr lang="zh-TW" altLang="en-US" sz="1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4532811" y="440721"/>
            <a:ext cx="2444125" cy="779588"/>
          </a:xfrm>
          <a:prstGeom prst="wedgeRoundRectCallout">
            <a:avLst>
              <a:gd name="adj1" fmla="val 29230"/>
              <a:gd name="adj2" fmla="val 798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纵轴代表查准率，即查询结果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中，真正与查询轨迹相似的比例。</a:t>
            </a:r>
            <a:endParaRPr lang="zh-TW" altLang="en-US" sz="1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270546" y="4207408"/>
            <a:ext cx="266243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轨迹距离阈值对查询结果的影响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阈值是轨迹相似与不相似的分界线。太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小导致查全率较低，过大导致查准率较低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29"/>
          <p:cNvSpPr txBox="1">
            <a:spLocks noChangeArrowheads="1"/>
          </p:cNvSpPr>
          <p:nvPr/>
        </p:nvSpPr>
        <p:spPr bwMode="auto">
          <a:xfrm>
            <a:off x="270546" y="1359530"/>
            <a:ext cx="26624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形状敏感度参数对查询结果的影响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形状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敏感度参数太小会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导致形状因素占比重过大，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太大会导致形状不起作用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47" y="1192807"/>
            <a:ext cx="5901704" cy="24391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51" y="3968240"/>
            <a:ext cx="5908000" cy="25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PTM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变量为不同的查询轨迹的长度，通过调节算法参数，使用获得的</a:t>
            </a:r>
            <a:r>
              <a:rPr lang="zh-CN" altLang="zh-CN" dirty="0" smtClean="0"/>
              <a:t>最大</a:t>
            </a:r>
            <a:r>
              <a:rPr lang="zh-CN" altLang="zh-CN" dirty="0"/>
              <a:t>的查准率</a:t>
            </a:r>
            <a:r>
              <a:rPr lang="zh-CN" altLang="zh-CN" dirty="0" smtClean="0"/>
              <a:t>作为算法效果</a:t>
            </a:r>
            <a:endParaRPr lang="en-US" altLang="zh-CN" dirty="0" smtClean="0"/>
          </a:p>
        </p:txBody>
      </p:sp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881062" y="4911633"/>
            <a:ext cx="732472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考虑时间因素，查准率较低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受采样策略影响大，波动较大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PTM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易造成时空混乱，查准率较低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查准率较高，较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，轨迹长度的变化未带来较大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53178" y="2143125"/>
            <a:ext cx="6035256" cy="2544275"/>
            <a:chOff x="1353178" y="2143125"/>
            <a:chExt cx="6035256" cy="254427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178" y="2143125"/>
              <a:ext cx="6035256" cy="254427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451100" y="2705610"/>
              <a:ext cx="1676400" cy="37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5461000" y="2686816"/>
              <a:ext cx="1727200" cy="37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5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SNTR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模型有效性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DTW-2d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DTW-3d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分别在欧式空间和三维时空下使用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算法，使用查准率的变化验证三维时空的有效性</a:t>
            </a:r>
            <a:endParaRPr lang="en-US" altLang="zh-CN" dirty="0" smtClean="0"/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909636" y="5227325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DTW-3d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的查准率有较大提升，因此三维时空是有效的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69012" y="2372844"/>
            <a:ext cx="3805975" cy="2854481"/>
            <a:chOff x="2669012" y="2372844"/>
            <a:chExt cx="3805975" cy="28544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012" y="2372844"/>
              <a:ext cx="3805975" cy="2854481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>
            <a:xfrm flipV="1">
              <a:off x="3441700" y="3200400"/>
              <a:ext cx="558800" cy="279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156200" y="3200400"/>
              <a:ext cx="457200" cy="279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4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噪音的影响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2143125"/>
            <a:ext cx="3373370" cy="253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1" y="2143125"/>
            <a:ext cx="3373370" cy="25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参与比较的算法：</a:t>
                </a:r>
                <a:r>
                  <a:rPr lang="en-US" altLang="zh-CN" dirty="0"/>
                  <a:t>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PTM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STS</a:t>
                </a:r>
              </a:p>
              <a:p>
                <a:r>
                  <a:rPr lang="zh-CN" altLang="en-US" dirty="0" smtClean="0"/>
                  <a:t>使用均匀分布的随机数添加噪音，</a:t>
                </a:r>
                <a:r>
                  <a:rPr lang="zh-CN" altLang="zh-CN" dirty="0" smtClean="0"/>
                  <a:t>噪音</a:t>
                </a:r>
                <a:r>
                  <a:rPr lang="zh-CN" altLang="zh-CN" dirty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来表示不同程度的</a:t>
                </a:r>
                <a:r>
                  <a:rPr lang="zh-CN" altLang="zh-CN" dirty="0" smtClean="0"/>
                  <a:t>噪音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blipFill>
                <a:blip r:embed="rId5"/>
                <a:stretch>
                  <a:fillRect l="-642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1068597" y="5253923"/>
            <a:ext cx="73247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查准率较低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，较稳定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09427" y="2441562"/>
            <a:ext cx="2646913" cy="2298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182996" y="2359205"/>
            <a:ext cx="2692921" cy="197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332038" y="1898650"/>
            <a:ext cx="4802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贡献点</a:t>
            </a:r>
          </a:p>
        </p:txBody>
      </p:sp>
      <p:grpSp>
        <p:nvGrpSpPr>
          <p:cNvPr id="10" name="组合 20"/>
          <p:cNvGrpSpPr/>
          <p:nvPr/>
        </p:nvGrpSpPr>
        <p:grpSpPr bwMode="auto">
          <a:xfrm>
            <a:off x="2605088" y="1673225"/>
            <a:ext cx="1300162" cy="1608138"/>
            <a:chOff x="1897809" y="1673526"/>
            <a:chExt cx="1300649" cy="1608044"/>
          </a:xfrm>
        </p:grpSpPr>
        <p:sp>
          <p:nvSpPr>
            <p:cNvPr id="11" name="流程图: 联系 12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05</a:t>
              </a:r>
              <a:endParaRPr lang="zh-CN" altLang="en-US" sz="3200" dirty="0"/>
            </a:p>
          </p:txBody>
        </p:sp>
        <p:sp>
          <p:nvSpPr>
            <p:cNvPr id="12" name="流程图: 联系 13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流程图: 联系 14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流程图: 联系 15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638175" y="1951614"/>
            <a:ext cx="7772400" cy="646545"/>
            <a:chOff x="638175" y="1952339"/>
            <a:chExt cx="7772400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1130300" y="2075516"/>
              <a:ext cx="7280275" cy="3999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SNTR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模型，解决相似性查询算法中时空混乱的问题。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8175" y="1952339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38175" y="2863920"/>
            <a:ext cx="7772400" cy="707886"/>
            <a:chOff x="638175" y="2863636"/>
            <a:chExt cx="7772400" cy="708125"/>
          </a:xfrm>
        </p:grpSpPr>
        <p:sp>
          <p:nvSpPr>
            <p:cNvPr id="13" name="文本框 12"/>
            <p:cNvSpPr txBox="1"/>
            <p:nvPr/>
          </p:nvSpPr>
          <p:spPr>
            <a:xfrm>
              <a:off x="1130300" y="2863636"/>
              <a:ext cx="7280275" cy="7081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对应点匹配算法，提升样本点的对齐效果，保持了匹配结果的时序性。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8175" y="2873094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38175" y="3805308"/>
            <a:ext cx="7772400" cy="707886"/>
            <a:chOff x="638175" y="3805628"/>
            <a:chExt cx="7772400" cy="707747"/>
          </a:xfrm>
        </p:grpSpPr>
        <p:sp>
          <p:nvSpPr>
            <p:cNvPr id="16" name="文本框 15"/>
            <p:cNvSpPr txBox="1"/>
            <p:nvPr/>
          </p:nvSpPr>
          <p:spPr>
            <a:xfrm>
              <a:off x="1130300" y="3805628"/>
              <a:ext cx="7280275" cy="70774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>
                <a:spcBef>
                  <a:spcPts val="1200"/>
                </a:spcBef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更加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准确的时空轨迹相似性查询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。利用轨迹段距离进行计算，降低采样策略不同造成的影响。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8175" y="3833613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38175" y="4884736"/>
            <a:ext cx="7772400" cy="645587"/>
            <a:chOff x="638175" y="4884597"/>
            <a:chExt cx="7772400" cy="646331"/>
          </a:xfrm>
        </p:grpSpPr>
        <p:sp>
          <p:nvSpPr>
            <p:cNvPr id="19" name="文本框 18"/>
            <p:cNvSpPr txBox="1"/>
            <p:nvPr/>
          </p:nvSpPr>
          <p:spPr>
            <a:xfrm>
              <a:off x="1130300" y="5055420"/>
              <a:ext cx="7280275" cy="40057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>
                <a:spcBef>
                  <a:spcPts val="1200"/>
                </a:spcBef>
                <a:defRPr/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实验结果反映了本文提出的模型和算法的有效性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和准确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性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175" y="4884597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642938" y="1776413"/>
            <a:ext cx="7543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4"/>
          <p:cNvSpPr txBox="1"/>
          <p:nvPr/>
        </p:nvSpPr>
        <p:spPr bwMode="auto">
          <a:xfrm>
            <a:off x="1328738" y="3371850"/>
            <a:ext cx="640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3386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394281" y="1805794"/>
            <a:ext cx="5775325" cy="2039938"/>
            <a:chOff x="1662605" y="1682670"/>
            <a:chExt cx="5774240" cy="2040377"/>
          </a:xfrm>
        </p:grpSpPr>
        <p:grpSp>
          <p:nvGrpSpPr>
            <p:cNvPr id="10" name="组合 2"/>
            <p:cNvGrpSpPr/>
            <p:nvPr/>
          </p:nvGrpSpPr>
          <p:grpSpPr bwMode="auto">
            <a:xfrm>
              <a:off x="1748965" y="1682670"/>
              <a:ext cx="5687880" cy="2040377"/>
              <a:chOff x="1748965" y="1682670"/>
              <a:chExt cx="5687880" cy="2040377"/>
            </a:xfrm>
          </p:grpSpPr>
          <p:pic>
            <p:nvPicPr>
              <p:cNvPr id="13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934" y="2134720"/>
                <a:ext cx="989214" cy="111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1855125"/>
                <a:ext cx="533405" cy="47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2960025"/>
                <a:ext cx="535468" cy="464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193" y="1682670"/>
                <a:ext cx="430323" cy="43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图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816" y="1766977"/>
                <a:ext cx="272916" cy="55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936" y="2330977"/>
                <a:ext cx="282682" cy="572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247" y="3296878"/>
                <a:ext cx="425959" cy="42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8965" y="3076159"/>
                <a:ext cx="602617" cy="433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9"/>
              <p:cNvSpPr txBox="1">
                <a:spLocks noChangeArrowheads="1"/>
              </p:cNvSpPr>
              <p:nvPr/>
            </p:nvSpPr>
            <p:spPr bwMode="auto">
              <a:xfrm>
                <a:off x="6564490" y="2319428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2" name="文本框 20"/>
              <p:cNvSpPr txBox="1">
                <a:spLocks noChangeArrowheads="1"/>
              </p:cNvSpPr>
              <p:nvPr/>
            </p:nvSpPr>
            <p:spPr bwMode="auto">
              <a:xfrm>
                <a:off x="6564490" y="3414007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3" name="文本框 21"/>
              <p:cNvSpPr txBox="1">
                <a:spLocks noChangeArrowheads="1"/>
              </p:cNvSpPr>
              <p:nvPr/>
            </p:nvSpPr>
            <p:spPr bwMode="auto">
              <a:xfrm>
                <a:off x="6702258" y="2547954"/>
                <a:ext cx="5309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 …</a:t>
                </a:r>
                <a:endParaRPr lang="zh-CN" altLang="en-US" sz="1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16" idx="3"/>
              </p:cNvCxnSpPr>
              <p:nvPr/>
            </p:nvCxnSpPr>
            <p:spPr>
              <a:xfrm>
                <a:off x="3373609" y="1898616"/>
                <a:ext cx="1085646" cy="42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</p:cNvCxnSpPr>
              <p:nvPr/>
            </p:nvCxnSpPr>
            <p:spPr>
              <a:xfrm>
                <a:off x="2186382" y="2043111"/>
                <a:ext cx="2272873" cy="44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</p:cNvCxnSpPr>
              <p:nvPr/>
            </p:nvCxnSpPr>
            <p:spPr>
              <a:xfrm>
                <a:off x="2859355" y="2616321"/>
                <a:ext cx="1584027" cy="63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</p:cNvCxnSpPr>
              <p:nvPr/>
            </p:nvCxnSpPr>
            <p:spPr>
              <a:xfrm flipV="1">
                <a:off x="2351451" y="2851321"/>
                <a:ext cx="2107804" cy="44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9" idx="3"/>
              </p:cNvCxnSpPr>
              <p:nvPr/>
            </p:nvCxnSpPr>
            <p:spPr>
              <a:xfrm flipV="1">
                <a:off x="3497410" y="2995816"/>
                <a:ext cx="976129" cy="514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4" idx="1"/>
              </p:cNvCxnSpPr>
              <p:nvPr/>
            </p:nvCxnSpPr>
            <p:spPr>
              <a:xfrm flipV="1">
                <a:off x="5468715" y="2092333"/>
                <a:ext cx="1223732" cy="3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15" idx="1"/>
              </p:cNvCxnSpPr>
              <p:nvPr/>
            </p:nvCxnSpPr>
            <p:spPr>
              <a:xfrm>
                <a:off x="5570296" y="2903721"/>
                <a:ext cx="1122151" cy="2889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29"/>
              <p:cNvSpPr txBox="1">
                <a:spLocks noChangeArrowheads="1"/>
              </p:cNvSpPr>
              <p:nvPr/>
            </p:nvSpPr>
            <p:spPr bwMode="auto">
              <a:xfrm>
                <a:off x="5783194" y="193445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2" name="文本框 30"/>
              <p:cNvSpPr txBox="1">
                <a:spLocks noChangeArrowheads="1"/>
              </p:cNvSpPr>
              <p:nvPr/>
            </p:nvSpPr>
            <p:spPr bwMode="auto">
              <a:xfrm>
                <a:off x="5904077" y="2259082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3" name="文本框 31"/>
              <p:cNvSpPr txBox="1">
                <a:spLocks noChangeArrowheads="1"/>
              </p:cNvSpPr>
              <p:nvPr/>
            </p:nvSpPr>
            <p:spPr bwMode="auto">
              <a:xfrm>
                <a:off x="5918057" y="2739063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4" name="文本框 32"/>
              <p:cNvSpPr txBox="1">
                <a:spLocks noChangeArrowheads="1"/>
              </p:cNvSpPr>
              <p:nvPr/>
            </p:nvSpPr>
            <p:spPr bwMode="auto">
              <a:xfrm>
                <a:off x="5982949" y="309639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5" name="文本框 33"/>
              <p:cNvSpPr txBox="1">
                <a:spLocks noChangeArrowheads="1"/>
              </p:cNvSpPr>
              <p:nvPr/>
            </p:nvSpPr>
            <p:spPr bwMode="auto">
              <a:xfrm>
                <a:off x="4459854" y="338251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位置服务器</a:t>
                </a: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3438683" y="2211422"/>
                <a:ext cx="918990" cy="100351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37" name="文本框 36"/>
              <p:cNvSpPr txBox="1">
                <a:spLocks noChangeArrowheads="1"/>
              </p:cNvSpPr>
              <p:nvPr/>
            </p:nvSpPr>
            <p:spPr bwMode="auto">
              <a:xfrm>
                <a:off x="3568534" y="2388945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无线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</a:t>
                </a:r>
              </a:p>
            </p:txBody>
          </p:sp>
        </p:grpSp>
        <p:sp>
          <p:nvSpPr>
            <p:cNvPr id="11" name="文本框 37"/>
            <p:cNvSpPr txBox="1">
              <a:spLocks noChangeArrowheads="1"/>
            </p:cNvSpPr>
            <p:nvPr/>
          </p:nvSpPr>
          <p:spPr bwMode="auto">
            <a:xfrm>
              <a:off x="1662605" y="261917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移动对象</a:t>
              </a:r>
            </a:p>
          </p:txBody>
        </p:sp>
      </p:grpSp>
      <p:pic>
        <p:nvPicPr>
          <p:cNvPr id="38" name="Picture 6" descr="C:\Users\yuzheng\Desktop\LBSN images\trajectory_mon20110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3612" r="28749" b="18056"/>
          <a:stretch>
            <a:fillRect/>
          </a:stretch>
        </p:blipFill>
        <p:spPr bwMode="auto">
          <a:xfrm>
            <a:off x="732168" y="1810557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33946" y="3910460"/>
            <a:ext cx="2448076" cy="686850"/>
          </a:xfrm>
          <a:prstGeom prst="wedgeRoundRectCallout">
            <a:avLst>
              <a:gd name="adj1" fmla="val 41106"/>
              <a:gd name="adj2" fmla="val -102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轨迹数据包含的信息：社交、工作、饮食习惯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3890311" y="4183445"/>
            <a:ext cx="1915266" cy="394977"/>
          </a:xfrm>
          <a:prstGeom prst="wedgeRoundRectCallout">
            <a:avLst>
              <a:gd name="adj1" fmla="val 44536"/>
              <a:gd name="adj2" fmla="val -1389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时空轨迹数据挖掘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515644" y="4123028"/>
            <a:ext cx="2014564" cy="925562"/>
          </a:xfrm>
          <a:prstGeom prst="wedgeRoundRectCallout">
            <a:avLst>
              <a:gd name="adj1" fmla="val -3077"/>
              <a:gd name="adj2" fmla="val -851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行为模式挖掘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路径规划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位置预测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8666" y="5281558"/>
            <a:ext cx="3156978" cy="3890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移动对象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的时空</a:t>
            </a:r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</a:t>
            </a:r>
            <a:r>
              <a:rPr lang="en-US" altLang="zh-CN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45" name="上箭头 44"/>
          <p:cNvSpPr/>
          <p:nvPr/>
        </p:nvSpPr>
        <p:spPr>
          <a:xfrm>
            <a:off x="4630274" y="4684871"/>
            <a:ext cx="390300" cy="473173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0" y="4960079"/>
            <a:ext cx="2251494" cy="1137468"/>
            <a:chOff x="-74240" y="5167327"/>
            <a:chExt cx="2255340" cy="1137007"/>
          </a:xfrm>
        </p:grpSpPr>
        <p:sp>
          <p:nvSpPr>
            <p:cNvPr id="39" name="右箭头 38"/>
            <p:cNvSpPr/>
            <p:nvPr/>
          </p:nvSpPr>
          <p:spPr>
            <a:xfrm>
              <a:off x="2421" y="5167327"/>
              <a:ext cx="2178679" cy="1117147"/>
            </a:xfrm>
            <a:prstGeom prst="rightArrow">
              <a:avLst/>
            </a:prstGeom>
            <a:solidFill>
              <a:srgbClr val="937AB1"/>
            </a:solidFill>
            <a:ln w="19050">
              <a:solidFill>
                <a:srgbClr val="705B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0" name="文本框 119"/>
            <p:cNvSpPr txBox="1">
              <a:spLocks noChangeArrowheads="1"/>
            </p:cNvSpPr>
            <p:nvPr/>
          </p:nvSpPr>
          <p:spPr bwMode="auto">
            <a:xfrm>
              <a:off x="-74240" y="5473674"/>
              <a:ext cx="2053115" cy="830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的轨迹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相似性计算方法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152"/>
              </p:ext>
            </p:extLst>
          </p:nvPr>
        </p:nvGraphicFramePr>
        <p:xfrm>
          <a:off x="2329195" y="4866227"/>
          <a:ext cx="5107350" cy="115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6">
                  <a:extLst>
                    <a:ext uri="{9D8B030D-6E8A-4147-A177-3AD203B41FA5}">
                      <a16:colId xmlns:a16="http://schemas.microsoft.com/office/drawing/2014/main" val="609895250"/>
                    </a:ext>
                  </a:extLst>
                </a:gridCol>
                <a:gridCol w="2018014">
                  <a:extLst>
                    <a:ext uri="{9D8B030D-6E8A-4147-A177-3AD203B41FA5}">
                      <a16:colId xmlns:a16="http://schemas.microsoft.com/office/drawing/2014/main" val="1487800226"/>
                    </a:ext>
                  </a:extLst>
                </a:gridCol>
                <a:gridCol w="1872500">
                  <a:extLst>
                    <a:ext uri="{9D8B030D-6E8A-4147-A177-3AD203B41FA5}">
                      <a16:colId xmlns:a16="http://schemas.microsoft.com/office/drawing/2014/main" val="3736379722"/>
                    </a:ext>
                  </a:extLst>
                </a:gridCol>
              </a:tblGrid>
              <a:tr h="41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欧式空间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BDS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SDTW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路网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PTM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7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38663" y="1620839"/>
            <a:ext cx="4605337" cy="2790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1" y="1468632"/>
            <a:ext cx="2201146" cy="31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1619251"/>
            <a:ext cx="4538663" cy="279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过程 18"/>
          <p:cNvSpPr/>
          <p:nvPr/>
        </p:nvSpPr>
        <p:spPr bwMode="auto">
          <a:xfrm>
            <a:off x="0" y="2505077"/>
            <a:ext cx="2152650" cy="158114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预处理的</a:t>
            </a:r>
            <a:r>
              <a:rPr lang="en-US" altLang="zh-CN" sz="2000" b="1" dirty="0">
                <a:solidFill>
                  <a:schemeClr val="bg1"/>
                </a:solidFill>
              </a:rPr>
              <a:t>GPS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轨迹数据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2164130" y="3041180"/>
            <a:ext cx="886105" cy="676275"/>
          </a:xfrm>
          <a:prstGeom prst="rightArrow">
            <a:avLst/>
          </a:prstGeom>
          <a:solidFill>
            <a:srgbClr val="D4FDD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2"/>
          <p:cNvSpPr txBox="1">
            <a:spLocks noChangeArrowheads="1"/>
          </p:cNvSpPr>
          <p:nvPr/>
        </p:nvSpPr>
        <p:spPr bwMode="auto">
          <a:xfrm>
            <a:off x="6039821" y="17071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6712953" y="1996469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右箭头 22"/>
          <p:cNvSpPr/>
          <p:nvPr/>
        </p:nvSpPr>
        <p:spPr bwMode="auto">
          <a:xfrm>
            <a:off x="5135071" y="3384551"/>
            <a:ext cx="2159560" cy="676275"/>
          </a:xfrm>
          <a:prstGeom prst="rightArrow">
            <a:avLst/>
          </a:prstGeom>
          <a:solidFill>
            <a:srgbClr val="FDDDC2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117347" y="2736849"/>
            <a:ext cx="2177283" cy="676275"/>
          </a:xfrm>
          <a:prstGeom prst="rightArrow">
            <a:avLst/>
          </a:prstGeom>
          <a:solidFill>
            <a:srgbClr val="FFFB00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9648083">
            <a:off x="1689100" y="2155826"/>
            <a:ext cx="931863" cy="99695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108"/>
          <p:cNvSpPr txBox="1">
            <a:spLocks noChangeArrowheads="1"/>
          </p:cNvSpPr>
          <p:nvPr/>
        </p:nvSpPr>
        <p:spPr bwMode="auto">
          <a:xfrm>
            <a:off x="5135072" y="2915791"/>
            <a:ext cx="2162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9"/>
          <p:cNvSpPr txBox="1">
            <a:spLocks noChangeArrowheads="1"/>
          </p:cNvSpPr>
          <p:nvPr/>
        </p:nvSpPr>
        <p:spPr bwMode="auto">
          <a:xfrm>
            <a:off x="5135071" y="3571744"/>
            <a:ext cx="2159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2069161" y="1992176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0" y="1266136"/>
            <a:ext cx="4538452" cy="342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endPos="2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538239" y="1091140"/>
            <a:ext cx="4605761" cy="707556"/>
          </a:xfrm>
          <a:prstGeom prst="right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99"/>
          <p:cNvSpPr txBox="1">
            <a:spLocks noChangeArrowheads="1"/>
          </p:cNvSpPr>
          <p:nvPr/>
        </p:nvSpPr>
        <p:spPr bwMode="auto">
          <a:xfrm>
            <a:off x="1621307" y="1641495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3" y="2270293"/>
            <a:ext cx="1634729" cy="18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31"/>
          <p:cNvSpPr>
            <a:spLocks noChangeArrowheads="1"/>
          </p:cNvSpPr>
          <p:nvPr/>
        </p:nvSpPr>
        <p:spPr bwMode="auto">
          <a:xfrm>
            <a:off x="6730269" y="4124444"/>
            <a:ext cx="2269134" cy="956239"/>
          </a:xfrm>
          <a:prstGeom prst="wedgeRoundRectCallout">
            <a:avLst>
              <a:gd name="adj1" fmla="val -48148"/>
              <a:gd name="adj2" fmla="val 92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、不能很好考虑时间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、对应点匹配效果差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、对采样策略敏感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时空下对应点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</a:t>
            </a:r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样本点匹配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对应轨迹段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7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2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60" y="1587307"/>
            <a:ext cx="3839551" cy="2057581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05275"/>
              </p:ext>
            </p:extLst>
          </p:nvPr>
        </p:nvGraphicFramePr>
        <p:xfrm>
          <a:off x="534501" y="2834900"/>
          <a:ext cx="2122098" cy="22331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空间坐标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0741" y="2092832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基于时间信息的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轨迹表示模型（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1"/>
          <a:stretch/>
        </p:blipFill>
        <p:spPr>
          <a:xfrm>
            <a:off x="4865284" y="4226046"/>
            <a:ext cx="4085828" cy="22930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48834" y="2554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48833" y="48833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直角双向箭头 2"/>
          <p:cNvSpPr/>
          <p:nvPr/>
        </p:nvSpPr>
        <p:spPr>
          <a:xfrm rot="8282928">
            <a:off x="3055854" y="3248851"/>
            <a:ext cx="1427982" cy="1483743"/>
          </a:xfrm>
          <a:prstGeom prst="leftUpArrow">
            <a:avLst>
              <a:gd name="adj1" fmla="val 1539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86495" y="1206384"/>
            <a:ext cx="7604665" cy="2300288"/>
            <a:chOff x="886495" y="1206384"/>
            <a:chExt cx="7604665" cy="2300288"/>
          </a:xfrm>
        </p:grpSpPr>
        <p:sp>
          <p:nvSpPr>
            <p:cNvPr id="2" name="文本框 1"/>
            <p:cNvSpPr txBox="1"/>
            <p:nvPr/>
          </p:nvSpPr>
          <p:spPr>
            <a:xfrm>
              <a:off x="2129139" y="122365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PTM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[1</a:t>
              </a:r>
              <a:r>
                <a:rPr lang="en-US" altLang="zh-CN" sz="1600" dirty="0" smtClean="0">
                  <a:latin typeface="Times New Roman" panose="02020603050405020304" pitchFamily="18" charset="0"/>
                </a:rPr>
                <a:t>]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1495" y="2020512"/>
              <a:ext cx="1525007" cy="76676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时间信息和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空间信息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88866" y="1452752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88866" y="2889897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35423" y="2129034"/>
              <a:ext cx="1455737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时空相似性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肘形连接符 53"/>
            <p:cNvCxnSpPr>
              <a:stCxn id="43" idx="0"/>
              <a:endCxn id="44" idx="1"/>
            </p:cNvCxnSpPr>
            <p:nvPr/>
          </p:nvCxnSpPr>
          <p:spPr>
            <a:xfrm rot="5400000" flipH="1" flipV="1">
              <a:off x="3053837" y="1785484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2"/>
              <a:endCxn id="46" idx="1"/>
            </p:cNvCxnSpPr>
            <p:nvPr/>
          </p:nvCxnSpPr>
          <p:spPr>
            <a:xfrm rot="16200000" flipH="1">
              <a:off x="3053837" y="2887436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87" idx="3"/>
              <a:endCxn id="49" idx="1"/>
            </p:cNvCxnSpPr>
            <p:nvPr/>
          </p:nvCxnSpPr>
          <p:spPr>
            <a:xfrm>
              <a:off x="6397458" y="1683168"/>
              <a:ext cx="637965" cy="678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90" idx="3"/>
              <a:endCxn id="49" idx="1"/>
            </p:cNvCxnSpPr>
            <p:nvPr/>
          </p:nvCxnSpPr>
          <p:spPr>
            <a:xfrm flipV="1">
              <a:off x="6397457" y="2361603"/>
              <a:ext cx="637966" cy="7546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69" idx="3"/>
              <a:endCxn id="43" idx="1"/>
            </p:cNvCxnSpPr>
            <p:nvPr/>
          </p:nvCxnSpPr>
          <p:spPr>
            <a:xfrm>
              <a:off x="1892555" y="2402566"/>
              <a:ext cx="498940" cy="1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104056" y="1206384"/>
              <a:ext cx="4754113" cy="2300288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6495" y="2169997"/>
              <a:ext cx="1006060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749473" y="1450599"/>
              <a:ext cx="1647985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749473" y="2883656"/>
              <a:ext cx="1647984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计算空间相似性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44" idx="3"/>
              <a:endCxn id="87" idx="1"/>
            </p:cNvCxnSpPr>
            <p:nvPr/>
          </p:nvCxnSpPr>
          <p:spPr>
            <a:xfrm flipV="1">
              <a:off x="4496758" y="1683168"/>
              <a:ext cx="252715" cy="2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6" idx="3"/>
              <a:endCxn id="90" idx="1"/>
            </p:cNvCxnSpPr>
            <p:nvPr/>
          </p:nvCxnSpPr>
          <p:spPr>
            <a:xfrm flipV="1">
              <a:off x="4496758" y="3116225"/>
              <a:ext cx="252715" cy="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34" name="椭圆 33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64608" y="1414233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1600" dirty="0">
                <a:latin typeface="Times New Roman" panose="02020603050405020304" pitchFamily="18" charset="0"/>
              </a:rPr>
              <a:t>[1]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54" y="2033635"/>
            <a:ext cx="5713407" cy="12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2980</TotalTime>
  <Words>2306</Words>
  <Application>Microsoft Office PowerPoint</Application>
  <PresentationFormat>全屏显示(4:3)</PresentationFormat>
  <Paragraphs>373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新細明體</vt:lpstr>
      <vt:lpstr>新細明體</vt:lpstr>
      <vt:lpstr>等线</vt:lpstr>
      <vt:lpstr>方正静蕾简体</vt:lpstr>
      <vt:lpstr>方正舒体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移动对象的 时空轨迹相似性查询算法</vt:lpstr>
      <vt:lpstr>目录</vt:lpstr>
      <vt:lpstr>PowerPoint 演示文稿</vt:lpstr>
      <vt:lpstr>研究背景</vt:lpstr>
      <vt:lpstr>问题定义</vt:lpstr>
      <vt:lpstr>PowerPoint 演示文稿</vt:lpstr>
      <vt:lpstr>时空归一化表示模型</vt:lpstr>
      <vt:lpstr>时空归一化表示模型</vt:lpstr>
      <vt:lpstr>时空归一化表示模型</vt:lpstr>
      <vt:lpstr>时空归一化表示模型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xiaochenchen</cp:lastModifiedBy>
  <cp:revision>607</cp:revision>
  <dcterms:created xsi:type="dcterms:W3CDTF">2017-12-16T13:48:00Z</dcterms:created>
  <dcterms:modified xsi:type="dcterms:W3CDTF">2018-12-14T03:03:50Z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2052-10.1.0.7521</vt:lpwstr>
  </property>
</Properties>
</file>