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3" r:id="rId5"/>
    <p:sldId id="291" r:id="rId6"/>
    <p:sldId id="299" r:id="rId7"/>
    <p:sldId id="292" r:id="rId8"/>
    <p:sldId id="296" r:id="rId9"/>
    <p:sldId id="297" r:id="rId10"/>
    <p:sldId id="330" r:id="rId11"/>
    <p:sldId id="304" r:id="rId12"/>
    <p:sldId id="332" r:id="rId13"/>
    <p:sldId id="331" r:id="rId14"/>
    <p:sldId id="306" r:id="rId15"/>
    <p:sldId id="307" r:id="rId16"/>
    <p:sldId id="311" r:id="rId17"/>
    <p:sldId id="308" r:id="rId18"/>
    <p:sldId id="302" r:id="rId19"/>
    <p:sldId id="303" r:id="rId20"/>
    <p:sldId id="312" r:id="rId21"/>
    <p:sldId id="313" r:id="rId22"/>
    <p:sldId id="314" r:id="rId23"/>
    <p:sldId id="339" r:id="rId24"/>
    <p:sldId id="317" r:id="rId25"/>
    <p:sldId id="318" r:id="rId26"/>
    <p:sldId id="321" r:id="rId27"/>
    <p:sldId id="334" r:id="rId28"/>
    <p:sldId id="335" r:id="rId29"/>
    <p:sldId id="336" r:id="rId30"/>
    <p:sldId id="337" r:id="rId31"/>
    <p:sldId id="338" r:id="rId32"/>
    <p:sldId id="327" r:id="rId33"/>
    <p:sldId id="328" r:id="rId34"/>
    <p:sldId id="32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chenchen" initials="x" lastIdx="1" clrIdx="0">
    <p:extLst>
      <p:ext uri="{19B8F6BF-5375-455C-9EA6-DF929625EA0E}">
        <p15:presenceInfo xmlns:p15="http://schemas.microsoft.com/office/powerpoint/2012/main" userId="xiaochen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D5C70"/>
    <a:srgbClr val="C1C7D0"/>
    <a:srgbClr val="BDE1C1"/>
    <a:srgbClr val="E2F0D9"/>
    <a:srgbClr val="FFFFFF"/>
    <a:srgbClr val="CCFFFF"/>
    <a:srgbClr val="1B4DA5"/>
    <a:srgbClr val="0000FF"/>
    <a:srgbClr val="E2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446A-1550-4314-A5B9-A1C2423B019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E550-F08C-490A-AE9D-597818A58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4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4E550-F08C-490A-AE9D-597818A582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584-428F-4D4D-A209-FB7386B209C2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E73F-A8E0-43E4-8F07-AFA76695A4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jpeg"/><Relationship Id="rId7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49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76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移动对象的时空轨迹相似性</a:t>
              </a:r>
              <a:r>
                <a:rPr lang="zh-CN" altLang="zh-CN" sz="12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endPara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822325" y="1565275"/>
            <a:ext cx="7543800" cy="1568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b="1" dirty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移动对象</a:t>
            </a: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400" b="1" dirty="0" smtClean="0">
                <a:solidFill>
                  <a:srgbClr val="17175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时空轨迹相似性查询算法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238250" y="3886200"/>
            <a:ext cx="3105150" cy="1752600"/>
          </a:xfrm>
        </p:spPr>
        <p:txBody>
          <a:bodyPr wrap="square" numCol="1" anchor="t" anchorCtr="0" compatLnSpc="1"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姓名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导师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学号 ：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 ：</a:t>
            </a:r>
          </a:p>
        </p:txBody>
      </p:sp>
      <p:sp>
        <p:nvSpPr>
          <p:cNvPr id="15" name="副标题 2"/>
          <p:cNvSpPr txBox="1"/>
          <p:nvPr/>
        </p:nvSpPr>
        <p:spPr bwMode="auto">
          <a:xfrm>
            <a:off x="4275138" y="3886200"/>
            <a:ext cx="31051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530" indent="-21463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丁光伟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晓春 教授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1600894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计算机系统结构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616"/>
            <a:ext cx="9144000" cy="4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146220" y="1556345"/>
            <a:ext cx="478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</p:txBody>
      </p:sp>
      <p:sp>
        <p:nvSpPr>
          <p:cNvPr id="36" name="云形标注 35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46219" y="2845850"/>
            <a:ext cx="478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zh-CN" altLang="en-US" dirty="0"/>
          </a:p>
        </p:txBody>
      </p:sp>
      <p:sp>
        <p:nvSpPr>
          <p:cNvPr id="38" name="云形标注 37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b="2193"/>
          <a:stretch/>
        </p:blipFill>
        <p:spPr>
          <a:xfrm>
            <a:off x="5299869" y="3969053"/>
            <a:ext cx="2834332" cy="256117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8736" r="8763" b="-226"/>
          <a:stretch/>
        </p:blipFill>
        <p:spPr>
          <a:xfrm>
            <a:off x="836192" y="3985145"/>
            <a:ext cx="3171432" cy="2528988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146219" y="5010113"/>
            <a:ext cx="1130082" cy="274009"/>
          </a:xfrm>
          <a:prstGeom prst="rightArrow">
            <a:avLst/>
          </a:prstGeom>
          <a:solidFill>
            <a:srgbClr val="BDE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0581" y="4765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5165" y="51947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归一化</a:t>
            </a:r>
          </a:p>
        </p:txBody>
      </p:sp>
    </p:spTree>
    <p:extLst>
      <p:ext uri="{BB962C8B-B14F-4D97-AF65-F5344CB8AC3E}">
        <p14:creationId xmlns:p14="http://schemas.microsoft.com/office/powerpoint/2010/main" val="1018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50039"/>
          <a:stretch/>
        </p:blipFill>
        <p:spPr bwMode="auto">
          <a:xfrm>
            <a:off x="1557930" y="2798470"/>
            <a:ext cx="2413959" cy="1044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4"/>
          <a:stretch/>
        </p:blipFill>
        <p:spPr>
          <a:xfrm>
            <a:off x="1631253" y="1687126"/>
            <a:ext cx="2267311" cy="7925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6220" y="1556345"/>
            <a:ext cx="478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DTW</a:t>
            </a:r>
            <a:r>
              <a:rPr lang="zh-CN" altLang="en-US" dirty="0" smtClean="0"/>
              <a:t>：动态规划思想寻找整体最优的匹配方案</a:t>
            </a:r>
            <a:endParaRPr lang="en-US" altLang="zh-CN" dirty="0" smtClean="0"/>
          </a:p>
          <a:p>
            <a:r>
              <a:rPr lang="zh-CN" altLang="en-US" dirty="0" smtClean="0"/>
              <a:t>优势：保持时间有序</a:t>
            </a:r>
          </a:p>
          <a:p>
            <a:r>
              <a:rPr lang="zh-CN" altLang="en-US" dirty="0" smtClean="0"/>
              <a:t>缺点：基于样本点匹配不能很好地对齐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114300" y="1391004"/>
            <a:ext cx="178133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de-DE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e-DE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al.ICDE’1998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46219" y="2845850"/>
            <a:ext cx="47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BDS</a:t>
            </a:r>
            <a:r>
              <a:rPr lang="zh-CN" altLang="en-US" dirty="0" smtClean="0"/>
              <a:t>：寻找另一条轨迹上最近位置作为对应点</a:t>
            </a:r>
            <a:endParaRPr lang="en-US" altLang="zh-CN" dirty="0" smtClean="0"/>
          </a:p>
          <a:p>
            <a:r>
              <a:rPr lang="zh-CN" altLang="en-US" dirty="0" smtClean="0"/>
              <a:t>优势：样本点更好地对齐</a:t>
            </a:r>
            <a:endParaRPr lang="en-US" altLang="zh-CN" dirty="0" smtClean="0"/>
          </a:p>
          <a:p>
            <a:r>
              <a:rPr lang="zh-CN" altLang="en-US" dirty="0" smtClean="0"/>
              <a:t>缺点：不考虑时间因素，可能会带来时序错乱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114300" y="2625570"/>
            <a:ext cx="1885717" cy="489184"/>
          </a:xfrm>
          <a:prstGeom prst="cloudCallout">
            <a:avLst>
              <a:gd name="adj1" fmla="val 18751"/>
              <a:gd name="adj2" fmla="val 789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 et al.TKDE’2017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1408" y="3807096"/>
            <a:ext cx="3897423" cy="2655393"/>
            <a:chOff x="4074224" y="1328491"/>
            <a:chExt cx="3897423" cy="265539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0" t="15691" r="13187" b="10428"/>
            <a:stretch/>
          </p:blipFill>
          <p:spPr>
            <a:xfrm>
              <a:off x="4074224" y="1328491"/>
              <a:ext cx="2876406" cy="2655393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894963" y="2152520"/>
              <a:ext cx="1201921" cy="8798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AutoShape 31"/>
            <p:cNvSpPr>
              <a:spLocks noChangeArrowheads="1"/>
            </p:cNvSpPr>
            <p:nvPr/>
          </p:nvSpPr>
          <p:spPr bwMode="auto">
            <a:xfrm>
              <a:off x="6514518" y="2795242"/>
              <a:ext cx="1457129" cy="627240"/>
            </a:xfrm>
            <a:prstGeom prst="wedgeRoundRectCallout">
              <a:avLst>
                <a:gd name="adj1" fmla="val -71687"/>
                <a:gd name="adj2" fmla="val -92683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样本点不能很好对齐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7513" y="3869812"/>
            <a:ext cx="3676759" cy="2592677"/>
            <a:chOff x="4200130" y="4052764"/>
            <a:chExt cx="3563645" cy="252562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130" y="4052764"/>
              <a:ext cx="2876406" cy="2525625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4681345" y="4302529"/>
              <a:ext cx="1629156" cy="57589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494323" y="5162814"/>
              <a:ext cx="1269452" cy="420911"/>
            </a:xfrm>
            <a:prstGeom prst="wedgeRoundRectCallout">
              <a:avLst>
                <a:gd name="adj1" fmla="val -61014"/>
                <a:gd name="adj2" fmla="val -16142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时序错乱</a:t>
              </a:r>
              <a:endPara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7" y="2188019"/>
            <a:ext cx="8513001" cy="3647546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41539" y="1695647"/>
            <a:ext cx="25783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对应点匹配</a:t>
            </a:r>
          </a:p>
        </p:txBody>
      </p:sp>
    </p:spTree>
    <p:extLst>
      <p:ext uri="{BB962C8B-B14F-4D97-AF65-F5344CB8AC3E}">
        <p14:creationId xmlns:p14="http://schemas.microsoft.com/office/powerpoint/2010/main" val="42149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8260" y="1581091"/>
            <a:ext cx="309135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DTW-BDS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匹配</a:t>
            </a:r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" y="2318366"/>
            <a:ext cx="7910423" cy="3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对应点匹配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" y="1428032"/>
            <a:ext cx="3458234" cy="3036498"/>
          </a:xfrm>
          <a:prstGeom prst="rect">
            <a:avLst/>
          </a:prstGeom>
        </p:spPr>
      </p:pic>
      <p:sp>
        <p:nvSpPr>
          <p:cNvPr id="9" name="TextBox 40"/>
          <p:cNvSpPr txBox="1">
            <a:spLocks noChangeArrowheads="1"/>
          </p:cNvSpPr>
          <p:nvPr/>
        </p:nvSpPr>
        <p:spPr bwMode="auto">
          <a:xfrm>
            <a:off x="725757" y="5076509"/>
            <a:ext cx="7134225" cy="923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算法优势：</a:t>
            </a:r>
            <a:endParaRPr lang="en-US" altLang="zh-CN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一般情况下，可以达到和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算法一样好的对齐效果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−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解决了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BDS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算法可能导致的时序错乱问题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21366" y="2211609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9" y="1126109"/>
            <a:ext cx="2001461" cy="1621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39" y="1238250"/>
            <a:ext cx="2001461" cy="1621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8" y="3007583"/>
            <a:ext cx="2001461" cy="1621437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1938494" y="1936828"/>
            <a:ext cx="2354375" cy="4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6"/>
            <a:endCxn id="14" idx="1"/>
          </p:cNvCxnSpPr>
          <p:nvPr/>
        </p:nvCxnSpPr>
        <p:spPr>
          <a:xfrm>
            <a:off x="2185239" y="3016063"/>
            <a:ext cx="2107629" cy="80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868111" y="2815474"/>
            <a:ext cx="317128" cy="401178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6699639" y="3599632"/>
            <a:ext cx="2074593" cy="903683"/>
          </a:xfrm>
          <a:prstGeom prst="wedgeRoundRectCallout">
            <a:avLst>
              <a:gd name="adj1" fmla="val -72826"/>
              <a:gd name="adj2" fmla="val -552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对应点匹配后得到的对应轨迹段存在三种情况</a:t>
            </a:r>
          </a:p>
        </p:txBody>
      </p:sp>
    </p:spTree>
    <p:extLst>
      <p:ext uri="{BB962C8B-B14F-4D97-AF65-F5344CB8AC3E}">
        <p14:creationId xmlns:p14="http://schemas.microsoft.com/office/powerpoint/2010/main" val="42107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时空轨迹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相似性查询算法</a:t>
            </a:r>
            <a:endParaRPr lang="zh-CN" altLang="en-US" sz="4000" b="1" dirty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3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/>
                <a:t>03</a:t>
              </a:r>
              <a:endParaRPr lang="zh-CN" altLang="en-US" sz="3200" dirty="0"/>
            </a:p>
          </p:txBody>
        </p:sp>
        <p:sp>
          <p:nvSpPr>
            <p:cNvPr id="14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灯片编号占位符 10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5/29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轨迹段间距离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80557" y="4979432"/>
            <a:ext cx="2467154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15394" y="4979432"/>
            <a:ext cx="2467154" cy="369332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1292795"/>
            <a:ext cx="2680078" cy="36523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48" y="1288033"/>
            <a:ext cx="2659438" cy="36523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" y="2137809"/>
            <a:ext cx="2376000" cy="13260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1" y="3767921"/>
            <a:ext cx="2389635" cy="1326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1647" y="135198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相似性计算矩阵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6158" y="18337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R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6158" y="3454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 &amp; 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7528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稀疏样本点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4720" y="494991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(b)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密集样本点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0638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DTW(Q,R)&lt;DTW(Q,S)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79879" y="53924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DTW(Q,R)&gt;DTW(Q,S)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892396" y="5807939"/>
            <a:ext cx="71342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只依赖样本点的相似性算法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对采样策略较敏感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，不够健壮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43" y="1116652"/>
            <a:ext cx="4603996" cy="3932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0"/>
              <p:cNvSpPr txBox="1">
                <a:spLocks noChangeArrowheads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断点的</a:t>
                </a:r>
                <a:r>
                  <a:rPr lang="zh-CN" altLang="en-US" dirty="0" smtClean="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</a:t>
                </a:r>
                <a:endParaRPr lang="en-US" altLang="zh-CN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人为增加采样点，更细粒度地考虑轨迹段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的时空特征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</a:t>
                </a:r>
                <a:r>
                  <a:rPr lang="zh-CN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相似性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结果包含更多轨迹段的信息，变得更准确</a:t>
                </a:r>
                <a:r>
                  <a:rPr lang="zh-CN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43" y="5089521"/>
                <a:ext cx="7324725" cy="923330"/>
              </a:xfrm>
              <a:prstGeom prst="rect">
                <a:avLst/>
              </a:prstGeom>
              <a:blipFill>
                <a:blip r:embed="rId4"/>
                <a:stretch>
                  <a:fillRect l="-498" t="-2581" b="-8387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utoShape 31"/>
              <p:cNvSpPr>
                <a:spLocks noChangeArrowheads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断点（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break point</a:t>
                </a:r>
                <a:r>
                  <a:rPr lang="zh-CN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 smtClean="0"/>
                  <a:t>使用</a:t>
                </a:r>
                <a:r>
                  <a:rPr lang="zh-CN" altLang="zh-CN" sz="1600" dirty="0"/>
                  <a:t>一个固定的断点阈值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zh-CN" sz="1600" dirty="0"/>
                  <a:t>将两个相邻样本点之间的轨迹段均匀分割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2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1" y="1344456"/>
                <a:ext cx="2117965" cy="1441876"/>
              </a:xfrm>
              <a:prstGeom prst="wedgeRoundRectCallout">
                <a:avLst>
                  <a:gd name="adj1" fmla="val 80600"/>
                  <a:gd name="adj2" fmla="val 2402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31"/>
              <p:cNvSpPr>
                <a:spLocks noChangeArrowheads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断点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的对应点：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获取所有断点的对应点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3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40" y="3049700"/>
                <a:ext cx="2186977" cy="1441876"/>
              </a:xfrm>
              <a:prstGeom prst="wedgeRoundRectCallout">
                <a:avLst>
                  <a:gd name="adj1" fmla="val 110972"/>
                  <a:gd name="adj2" fmla="val -8067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轨迹段时空距离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2" y="1238250"/>
            <a:ext cx="2802584" cy="2433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6" y="1238250"/>
            <a:ext cx="2802584" cy="243325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07" y="3540603"/>
            <a:ext cx="4820578" cy="1195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utoShape 31"/>
              <p:cNvSpPr>
                <a:spLocks noChangeArrowheads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每个断点能代替的对应点的个数，与断点阈值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3810" y="3439068"/>
                <a:ext cx="1778630" cy="1295770"/>
              </a:xfrm>
              <a:prstGeom prst="wedgeRoundRectCallout">
                <a:avLst>
                  <a:gd name="adj1" fmla="val -71839"/>
                  <a:gd name="adj2" fmla="val -3585"/>
                  <a:gd name="adj3" fmla="val 16667"/>
                </a:avLst>
              </a:prstGeom>
              <a:blipFill>
                <a:blip r:embed="rId6"/>
                <a:stretch>
                  <a:fillRect b="-2326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时空距离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权重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对应点间距离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50" y="4855366"/>
                <a:ext cx="5938292" cy="712054"/>
              </a:xfrm>
              <a:prstGeom prst="rect">
                <a:avLst/>
              </a:prstGeom>
              <a:blipFill>
                <a:blip r:embed="rId7"/>
                <a:stretch>
                  <a:fillRect l="-820" t="-21008" b="-857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/>
              <p:cNvSpPr/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zh-CN" sz="1600" dirty="0"/>
                  <a:t>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趋向于无穷小，</a:t>
                </a:r>
                <a:r>
                  <a:rPr lang="zh-CN" altLang="zh-CN" dirty="0"/>
                  <a:t>相邻断点到对应点的距离近似相等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0" y="1391060"/>
                <a:ext cx="1396952" cy="2030838"/>
              </a:xfrm>
              <a:prstGeom prst="roundRect">
                <a:avLst/>
              </a:prstGeom>
              <a:blipFill>
                <a:blip r:embed="rId8"/>
                <a:stretch>
                  <a:fillRect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sz="1600" dirty="0"/>
                  <a:t>变大后，</a:t>
                </a:r>
                <a:r>
                  <a:rPr lang="zh-CN" altLang="zh-CN" dirty="0"/>
                  <a:t>在一定精度范围内，使用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代替从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间的所有消失的断点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10" y="1394850"/>
                <a:ext cx="1738740" cy="1923690"/>
              </a:xfrm>
              <a:prstGeom prst="round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952006" y="5806768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zh-CN" altLang="en-US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轨迹段间的时空距离：</a:t>
            </a:r>
            <a:endParaRPr lang="en-US" altLang="zh-CN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通过断点获得了更多关于轨迹段的信息，受采样策略影响更小，更健壮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85863" y="2046288"/>
            <a:ext cx="6948487" cy="46196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研究背景介绍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5863" y="2828925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三维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时空下样本点匹配算法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5863" y="3619500"/>
            <a:ext cx="6948487" cy="4619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时空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轨迹相似性查询算法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5863" y="4411663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实验与分析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5863" y="5202238"/>
            <a:ext cx="6948487" cy="4603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1/29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6637" y="1975769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6637" y="2766823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637" y="355787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637" y="4348932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637" y="5139987"/>
            <a:ext cx="389850" cy="58477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&gt;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形状影响因素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06" y="3828164"/>
            <a:ext cx="3669335" cy="197035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8650" y="1257147"/>
            <a:ext cx="5907708" cy="1070281"/>
            <a:chOff x="1420303" y="3857985"/>
            <a:chExt cx="5907708" cy="1070281"/>
          </a:xfrm>
        </p:grpSpPr>
        <p:sp>
          <p:nvSpPr>
            <p:cNvPr id="12" name="文本框 11"/>
            <p:cNvSpPr txBox="1"/>
            <p:nvPr/>
          </p:nvSpPr>
          <p:spPr>
            <a:xfrm>
              <a:off x="1834199" y="4066484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相同轨迹段长度，对应轨迹段间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夹角越小</a:t>
              </a:r>
              <a:r>
                <a:rPr lang="zh-CN" altLang="en-US" dirty="0" smtClean="0"/>
                <a:t>形状越相似</a:t>
              </a:r>
              <a:endParaRPr lang="en-US" altLang="zh-CN" dirty="0" smtClean="0"/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1420303" y="4281721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420303" y="3857985"/>
              <a:ext cx="413896" cy="64654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74222" y="4420327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相同夹角，轨迹段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长度越长</a:t>
              </a:r>
              <a:r>
                <a:rPr lang="zh-CN" altLang="en-US" dirty="0"/>
                <a:t>形状越</a:t>
              </a:r>
              <a:r>
                <a:rPr lang="zh-CN" altLang="en-US" dirty="0" smtClean="0"/>
                <a:t>相似</a:t>
              </a:r>
              <a:endParaRPr lang="en-US" altLang="zh-CN" dirty="0" smtClean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7985" y="2454144"/>
            <a:ext cx="5948551" cy="1095300"/>
            <a:chOff x="1028385" y="2357353"/>
            <a:chExt cx="5948551" cy="1095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余弦距离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r>
                    <a:rPr lang="zh-CN" altLang="en-US" dirty="0" smtClean="0"/>
                    <a:t> </a:t>
                  </a:r>
                  <a:r>
                    <a:rPr lang="en-US" altLang="zh-CN" dirty="0"/>
                    <a:t>,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en-US" altLang="zh-CN" dirty="0" smtClean="0"/>
                </a:p>
                <a:p>
                  <a:r>
                    <a:rPr lang="zh-CN" altLang="en-US" dirty="0" smtClean="0"/>
                    <a:t>投影：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85" y="2357353"/>
                  <a:ext cx="5948551" cy="1095300"/>
                </a:xfrm>
                <a:prstGeom prst="rect">
                  <a:avLst/>
                </a:prstGeom>
                <a:blipFill>
                  <a:blip r:embed="rId4"/>
                  <a:stretch>
                    <a:fillRect l="-71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云形 17"/>
            <p:cNvSpPr/>
            <p:nvPr/>
          </p:nvSpPr>
          <p:spPr>
            <a:xfrm rot="956626">
              <a:off x="4960225" y="2529570"/>
              <a:ext cx="1828800" cy="6987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数学知识</a:t>
              </a:r>
              <a:endParaRPr lang="zh-CN" altLang="en-US" dirty="0"/>
            </a:p>
          </p:txBody>
        </p:sp>
      </p:grp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388189" y="3700484"/>
            <a:ext cx="1739481" cy="883330"/>
          </a:xfrm>
          <a:prstGeom prst="wedgeRoundRectCallout">
            <a:avLst>
              <a:gd name="adj1" fmla="val 73347"/>
              <a:gd name="adj2" fmla="val 46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/>
              <a:t>从投影的值可以看出轨迹段间形状相似程度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71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7" y="2348172"/>
            <a:ext cx="6242376" cy="179531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51858"/>
                <a:ext cx="7842489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影响因素</a:t>
            </a: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955328" y="2096067"/>
            <a:ext cx="1499020" cy="883330"/>
          </a:xfrm>
          <a:prstGeom prst="wedgeRoundRectCallout">
            <a:avLst>
              <a:gd name="adj1" fmla="val 43998"/>
              <a:gd name="adj2" fmla="val 787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对应轨迹段为一个点，求该点转折方向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7400546" y="2044248"/>
            <a:ext cx="1743454" cy="855132"/>
          </a:xfrm>
          <a:prstGeom prst="wedgeRoundRectCallout">
            <a:avLst>
              <a:gd name="adj1" fmla="val -53319"/>
              <a:gd name="adj2" fmla="val 848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对应轨迹段为折线段，分别求局部对应轨迹段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7986" y="1192696"/>
            <a:ext cx="14670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形状相似性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8" y="5544656"/>
                <a:ext cx="6797615" cy="674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77986" y="4367793"/>
            <a:ext cx="351891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基于余弦距离的形状</a:t>
            </a:r>
            <a:r>
              <a:rPr lang="zh-CN" altLang="en-US" sz="20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影响因素</a:t>
            </a:r>
            <a:endParaRPr lang="zh-CN" altLang="en-US" sz="20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25" y="4159785"/>
            <a:ext cx="3358277" cy="1371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</a:t>
                </a: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sigmoid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阈值函数将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，与</a:t>
                </a: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形状相似性呈负相关</a:t>
                </a:r>
              </a:p>
            </p:txBody>
          </p:sp>
        </mc:Choice>
        <mc:Fallback xmlns="">
          <p:sp>
            <p:nvSpPr>
              <p:cNvPr id="24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6642" y="3146003"/>
                <a:ext cx="2421327" cy="1017485"/>
              </a:xfrm>
              <a:prstGeom prst="wedgeRoundRectCallout">
                <a:avLst>
                  <a:gd name="adj1" fmla="val -36875"/>
                  <a:gd name="adj2" fmla="val 7573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4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zh-CN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7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𝑠h𝑎𝑝𝑒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6" y="3989477"/>
                <a:ext cx="7276741" cy="882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0"/>
              <p:cNvSpPr txBox="1">
                <a:spLocks noChangeArrowheads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描述了对应轨迹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段间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时空距离，距离越远，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越大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形状上的相似程度，形状越相似，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𝑠𝑒𝑔𝑚𝑒𝑛𝑡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越小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314" y="5313150"/>
                <a:ext cx="7134225" cy="991041"/>
              </a:xfrm>
              <a:prstGeom prst="rect">
                <a:avLst/>
              </a:prstGeom>
              <a:blipFill>
                <a:blip r:embed="rId4"/>
                <a:stretch>
                  <a:fillRect t="-4217" b="-6024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轨迹段距离 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形状影响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因素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时空距离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4" y="3620145"/>
                <a:ext cx="5153924" cy="369332"/>
              </a:xfrm>
              <a:prstGeom prst="rect">
                <a:avLst/>
              </a:prstGeom>
              <a:blipFill>
                <a:blip r:embed="rId5"/>
                <a:stretch>
                  <a:fillRect l="-94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/>
          <p:cNvGrpSpPr/>
          <p:nvPr/>
        </p:nvGrpSpPr>
        <p:grpSpPr>
          <a:xfrm>
            <a:off x="740323" y="1206384"/>
            <a:ext cx="7343191" cy="1946375"/>
            <a:chOff x="315197" y="1206384"/>
            <a:chExt cx="7343191" cy="1946375"/>
          </a:xfrm>
        </p:grpSpPr>
        <p:sp>
          <p:nvSpPr>
            <p:cNvPr id="26" name="文本框 25"/>
            <p:cNvSpPr txBox="1"/>
            <p:nvPr/>
          </p:nvSpPr>
          <p:spPr>
            <a:xfrm>
              <a:off x="2018581" y="1211928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6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1253" y="2027352"/>
              <a:ext cx="1307135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轨迹段间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肘形连接符 31"/>
            <p:cNvCxnSpPr>
              <a:stCxn id="27" idx="3"/>
              <a:endCxn id="29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38" idx="3"/>
              <a:endCxn id="30" idx="1"/>
            </p:cNvCxnSpPr>
            <p:nvPr/>
          </p:nvCxnSpPr>
          <p:spPr>
            <a:xfrm>
              <a:off x="5781438" y="1867579"/>
              <a:ext cx="569815" cy="441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9" idx="3"/>
              <a:endCxn id="30" idx="1"/>
            </p:cNvCxnSpPr>
            <p:nvPr/>
          </p:nvCxnSpPr>
          <p:spPr>
            <a:xfrm flipV="1">
              <a:off x="5781438" y="2308999"/>
              <a:ext cx="569815" cy="447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stCxn id="28" idx="3"/>
              <a:endCxn id="38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9" idx="3"/>
              <a:endCxn id="39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3"/>
              <a:endCxn id="28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1238250"/>
            <a:ext cx="9144000" cy="460982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8650" y="6005239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与数据轨迹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的距离计算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50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时空轨迹相似性查询算法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1600" b="1" dirty="0" err="1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Spatio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-temporal Trajectory Similarity</a:t>
                </a:r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STS</a:t>
                </a:r>
                <a:r>
                  <a:rPr lang="en-US" altLang="zh-CN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查询轨迹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，数据轨迹集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b="1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相似的轨迹集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SNTR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模型构建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的时空轨迹距离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R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、返回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中与</a:t>
                </a:r>
                <a:r>
                  <a:rPr lang="en-US" altLang="zh-CN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的轨迹</a:t>
                </a:r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8066776" cy="1569660"/>
              </a:xfrm>
              <a:prstGeom prst="rect">
                <a:avLst/>
              </a:prstGeom>
              <a:blipFill>
                <a:blip r:embed="rId3"/>
                <a:stretch>
                  <a:fillRect l="-378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18" y="3448078"/>
            <a:ext cx="7463014" cy="30710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1918" y="3078746"/>
            <a:ext cx="74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不同度量函数的对比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2114550" y="1898650"/>
            <a:ext cx="54340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实验与分析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80557" y="436873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三维时空有效性研究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5394" y="4368736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</a:p>
        </p:txBody>
      </p:sp>
      <p:grpSp>
        <p:nvGrpSpPr>
          <p:cNvPr id="17" name="组合 39"/>
          <p:cNvGrpSpPr/>
          <p:nvPr/>
        </p:nvGrpSpPr>
        <p:grpSpPr bwMode="auto">
          <a:xfrm>
            <a:off x="1871663" y="1673225"/>
            <a:ext cx="1300162" cy="1608138"/>
            <a:chOff x="1897809" y="1673526"/>
            <a:chExt cx="1300649" cy="1608044"/>
          </a:xfrm>
        </p:grpSpPr>
        <p:sp>
          <p:nvSpPr>
            <p:cNvPr id="18" name="流程图: 联系 14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04</a:t>
              </a:r>
              <a:endParaRPr lang="zh-CN" altLang="en-US" sz="3200" dirty="0"/>
            </a:p>
          </p:txBody>
        </p:sp>
        <p:sp>
          <p:nvSpPr>
            <p:cNvPr id="19" name="流程图: 联系 15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6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流程图: 联系 17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20/29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b="6716"/>
          <a:stretch/>
        </p:blipFill>
        <p:spPr>
          <a:xfrm>
            <a:off x="4295190" y="3762259"/>
            <a:ext cx="2250798" cy="1706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0847" r="22269" b="15028"/>
          <a:stretch/>
        </p:blipFill>
        <p:spPr>
          <a:xfrm>
            <a:off x="2189805" y="3831269"/>
            <a:ext cx="1975667" cy="1637157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实验设置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0533"/>
              </p:ext>
            </p:extLst>
          </p:nvPr>
        </p:nvGraphicFramePr>
        <p:xfrm>
          <a:off x="4451004" y="1756047"/>
          <a:ext cx="4383522" cy="1199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79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轨迹数据集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轨迹条数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平均轨迹点数量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GeoLife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(GL)</a:t>
                      </a:r>
                      <a:endParaRPr lang="en-US" altLang="zh-CN" sz="1400" b="0" i="0" u="none" strike="noStrike" kern="1200" baseline="0" dirty="0" smtClean="0">
                        <a:solidFill>
                          <a:schemeClr val="dk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17621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843.1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North America Road Network(NARN)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61.6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10-150</a:t>
                      </a:r>
                      <a:r>
                        <a:rPr lang="zh-CN" altLang="en-US" sz="14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5"/>
          <p:cNvSpPr txBox="1">
            <a:spLocks noChangeArrowheads="1"/>
          </p:cNvSpPr>
          <p:nvPr/>
        </p:nvSpPr>
        <p:spPr bwMode="auto">
          <a:xfrm>
            <a:off x="5358502" y="1266972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轨迹数据集描述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"/>
          <p:cNvSpPr txBox="1">
            <a:spLocks noChangeArrowheads="1"/>
          </p:cNvSpPr>
          <p:nvPr/>
        </p:nvSpPr>
        <p:spPr bwMode="auto">
          <a:xfrm>
            <a:off x="710015" y="1238250"/>
            <a:ext cx="291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实验环境描述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114300" y="3594673"/>
            <a:ext cx="1996405" cy="1494912"/>
          </a:xfrm>
          <a:prstGeom prst="wedgeRoundRectCallout">
            <a:avLst>
              <a:gd name="adj1" fmla="val 59928"/>
              <a:gd name="adj2" fmla="val 366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真实轨迹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北京行人车辆轨迹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微软亚研院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</a:t>
            </a:r>
            <a:r>
              <a:rPr lang="zh-CN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志愿者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TW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年收集时间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6625088" y="3497745"/>
            <a:ext cx="2209438" cy="1196233"/>
          </a:xfrm>
          <a:prstGeom prst="wedgeRoundRectCallout">
            <a:avLst>
              <a:gd name="adj1" fmla="val -65029"/>
              <a:gd name="adj2" fmla="val 504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路网合成轨迹：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 smtClean="0"/>
              <a:t>http</a:t>
            </a:r>
            <a:r>
              <a:rPr lang="zh-CN" altLang="en-US" sz="1600" dirty="0"/>
              <a:t>://www.cs.utah.edu/~lifeifei/SpatialDataset.</a:t>
            </a:r>
            <a:r>
              <a:rPr lang="zh-CN" altLang="en-US" sz="1600" dirty="0" smtClean="0"/>
              <a:t>htm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9" y="1730874"/>
            <a:ext cx="3662196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1925692"/>
            <a:ext cx="2800136" cy="21001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1920552"/>
            <a:ext cx="2800136" cy="2100102"/>
          </a:xfrm>
          <a:prstGeom prst="rect">
            <a:avLst/>
          </a:prstGeom>
        </p:spPr>
      </p:pic>
      <p:sp>
        <p:nvSpPr>
          <p:cNvPr id="16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9"/>
          <p:cNvSpPr txBox="1">
            <a:spLocks noChangeArrowheads="1"/>
          </p:cNvSpPr>
          <p:nvPr/>
        </p:nvSpPr>
        <p:spPr bwMode="auto">
          <a:xfrm>
            <a:off x="382689" y="1559098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断点阈值越大，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轨迹段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粒度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增大，断点的作用越小，查准率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形状敏感度参数太小会导致忽略轨迹时空距离，太大会导致形状不起作用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08" y="4430645"/>
            <a:ext cx="2800136" cy="210010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2" y="4382108"/>
            <a:ext cx="2800136" cy="2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78" y="1894324"/>
            <a:ext cx="2736085" cy="205206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1901077"/>
            <a:ext cx="2736085" cy="205206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3" y="4489211"/>
            <a:ext cx="2736085" cy="2052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5" y="4489211"/>
            <a:ext cx="2736085" cy="2052063"/>
          </a:xfrm>
          <a:prstGeom prst="rect">
            <a:avLst/>
          </a:prstGeom>
        </p:spPr>
      </p:pic>
      <p:sp>
        <p:nvSpPr>
          <p:cNvPr id="28" name="文本框 10"/>
          <p:cNvSpPr txBox="1">
            <a:spLocks noChangeArrowheads="1"/>
          </p:cNvSpPr>
          <p:nvPr/>
        </p:nvSpPr>
        <p:spPr bwMode="auto">
          <a:xfrm>
            <a:off x="382689" y="1181344"/>
            <a:ext cx="4299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数据集分别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400" dirty="0" smtClean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NARN</a:t>
            </a:r>
            <a:endParaRPr lang="zh-CN" altLang="en-US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9"/>
          <p:cNvSpPr txBox="1">
            <a:spLocks noChangeArrowheads="1"/>
          </p:cNvSpPr>
          <p:nvPr/>
        </p:nvSpPr>
        <p:spPr bwMode="auto">
          <a:xfrm>
            <a:off x="382688" y="1559098"/>
            <a:ext cx="70274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有效子轨迹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</a:t>
            </a:r>
            <a:r>
              <a:rPr lang="zh-CN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zh-CN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太小或太大会导致有效子轨迹查找不准确，降低查准率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82689" y="4074331"/>
            <a:ext cx="6337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轨迹距离阈值太小导致查全率较低，过大导致查准率较低</a:t>
            </a:r>
            <a:endParaRPr lang="en-US" altLang="zh-CN" sz="1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查询轨迹长度的影响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SDTW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PTM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变量为不同的查询轨迹的长度，通过调节算法参数，使用获得的</a:t>
            </a:r>
            <a:r>
              <a:rPr lang="zh-CN" altLang="zh-CN" dirty="0" smtClean="0"/>
              <a:t>最大</a:t>
            </a:r>
            <a:r>
              <a:rPr lang="zh-CN" altLang="zh-CN" dirty="0"/>
              <a:t>的查准率</a:t>
            </a:r>
            <a:r>
              <a:rPr lang="zh-CN" altLang="zh-CN" dirty="0" smtClean="0"/>
              <a:t>作为算法效果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628650" y="2278705"/>
            <a:ext cx="7456833" cy="2762941"/>
            <a:chOff x="628650" y="2531831"/>
            <a:chExt cx="7456833" cy="276294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531831"/>
              <a:ext cx="3683921" cy="27629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562" y="2531831"/>
              <a:ext cx="3683921" cy="2762941"/>
            </a:xfrm>
            <a:prstGeom prst="rect">
              <a:avLst/>
            </a:prstGeom>
          </p:spPr>
        </p:pic>
      </p:grpSp>
      <p:sp>
        <p:nvSpPr>
          <p:cNvPr id="15" name="TextBox 40"/>
          <p:cNvSpPr txBox="1">
            <a:spLocks noChangeArrowheads="1"/>
          </p:cNvSpPr>
          <p:nvPr/>
        </p:nvSpPr>
        <p:spPr bwMode="auto">
          <a:xfrm>
            <a:off x="708444" y="5207472"/>
            <a:ext cx="732472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考虑时间因素，查准率较低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考虑时间，但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查准率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查询轨迹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长度变化的波动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STS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较稳定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，轨迹长度的变化未带来较大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6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标题 1"/>
          <p:cNvSpPr txBox="1"/>
          <p:nvPr/>
        </p:nvSpPr>
        <p:spPr bwMode="auto">
          <a:xfrm>
            <a:off x="1816100" y="1898650"/>
            <a:ext cx="62404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803400" y="2233613"/>
            <a:ext cx="900113" cy="90011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3" name="流程图: 联系 12"/>
          <p:cNvSpPr/>
          <p:nvPr/>
        </p:nvSpPr>
        <p:spPr>
          <a:xfrm>
            <a:off x="2420938" y="2863850"/>
            <a:ext cx="417512" cy="4175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2312988" y="1673225"/>
            <a:ext cx="327025" cy="32861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2959100" y="2228850"/>
            <a:ext cx="144463" cy="144463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7739063" y="6556375"/>
            <a:ext cx="118427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1"/>
                </a:solidFill>
              </a:rPr>
              <a:t>2/29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验证三维时空有效性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12" y="2372844"/>
            <a:ext cx="3805975" cy="28544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1238250"/>
            <a:ext cx="760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参与比较的算法：</a:t>
            </a:r>
            <a:r>
              <a:rPr lang="en-US" altLang="zh-CN" dirty="0" smtClean="0"/>
              <a:t>DTW-2d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DTW-3d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STS</a:t>
            </a:r>
          </a:p>
          <a:p>
            <a:r>
              <a:rPr lang="zh-CN" altLang="en-US" dirty="0" smtClean="0"/>
              <a:t>分别在欧式空间和三维时空下使用</a:t>
            </a:r>
            <a:r>
              <a:rPr lang="en-US" altLang="zh-CN" dirty="0" smtClean="0"/>
              <a:t>DTW</a:t>
            </a:r>
            <a:r>
              <a:rPr lang="zh-CN" altLang="en-US" dirty="0" smtClean="0"/>
              <a:t>算法，使用查准率的变化验证三维时空的有效性</a:t>
            </a:r>
            <a:endParaRPr lang="en-US" altLang="zh-CN" dirty="0" smtClean="0"/>
          </a:p>
        </p:txBody>
      </p:sp>
      <p:sp>
        <p:nvSpPr>
          <p:cNvPr id="10" name="TextBox 40"/>
          <p:cNvSpPr txBox="1">
            <a:spLocks noChangeArrowheads="1"/>
          </p:cNvSpPr>
          <p:nvPr/>
        </p:nvSpPr>
        <p:spPr bwMode="auto">
          <a:xfrm>
            <a:off x="909636" y="5227325"/>
            <a:ext cx="7324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DTW-3d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的查准率较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DTW-2d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有较大提升，因此三维时空是有效的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噪音的影响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5" y="2143125"/>
            <a:ext cx="3373370" cy="25300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1" y="2143125"/>
            <a:ext cx="3373370" cy="2530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参与比较的算法：</a:t>
                </a:r>
                <a:r>
                  <a:rPr lang="en-US" altLang="zh-CN" dirty="0"/>
                  <a:t>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SDTW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PTM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STS</a:t>
                </a:r>
              </a:p>
              <a:p>
                <a:r>
                  <a:rPr lang="zh-CN" altLang="en-US" dirty="0" smtClean="0"/>
                  <a:t>使用均匀分布的随机数添加噪音，</a:t>
                </a:r>
                <a:r>
                  <a:rPr lang="zh-CN" altLang="zh-CN" dirty="0" smtClean="0"/>
                  <a:t>噪音</a:t>
                </a:r>
                <a:r>
                  <a:rPr lang="zh-CN" altLang="zh-CN" dirty="0"/>
                  <a:t>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来表示不同程度的</a:t>
                </a:r>
                <a:r>
                  <a:rPr lang="zh-CN" altLang="zh-CN" dirty="0" smtClean="0"/>
                  <a:t>噪音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8250"/>
                <a:ext cx="7600950" cy="646331"/>
              </a:xfrm>
              <a:prstGeom prst="rect">
                <a:avLst/>
              </a:prstGeom>
              <a:blipFill>
                <a:blip r:embed="rId5"/>
                <a:stretch>
                  <a:fillRect l="-642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1068597" y="5253923"/>
            <a:ext cx="73247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rgbClr val="5E5EA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查准率较低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波动较大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SDTW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STS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查准率较高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，较稳定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/>
          <p:nvPr/>
        </p:nvSpPr>
        <p:spPr bwMode="auto">
          <a:xfrm>
            <a:off x="2332038" y="1898650"/>
            <a:ext cx="48021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贡献点</a:t>
            </a:r>
          </a:p>
        </p:txBody>
      </p:sp>
      <p:grpSp>
        <p:nvGrpSpPr>
          <p:cNvPr id="10" name="组合 20"/>
          <p:cNvGrpSpPr/>
          <p:nvPr/>
        </p:nvGrpSpPr>
        <p:grpSpPr bwMode="auto">
          <a:xfrm>
            <a:off x="2605088" y="1673225"/>
            <a:ext cx="1300162" cy="1608138"/>
            <a:chOff x="1897809" y="1673526"/>
            <a:chExt cx="1300649" cy="1608044"/>
          </a:xfrm>
        </p:grpSpPr>
        <p:sp>
          <p:nvSpPr>
            <p:cNvPr id="11" name="流程图: 联系 12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05</a:t>
              </a:r>
              <a:endParaRPr lang="zh-CN" altLang="en-US" sz="3200" dirty="0"/>
            </a:p>
          </p:txBody>
        </p:sp>
        <p:sp>
          <p:nvSpPr>
            <p:cNvPr id="12" name="流程图: 联系 13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流程图: 联系 14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流程图: 联系 15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628650" y="365125"/>
            <a:ext cx="63246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638175" y="1951614"/>
            <a:ext cx="7772400" cy="646545"/>
            <a:chOff x="638175" y="1952339"/>
            <a:chExt cx="7772400" cy="646331"/>
          </a:xfrm>
        </p:grpSpPr>
        <p:sp>
          <p:nvSpPr>
            <p:cNvPr id="10" name="文本框 9"/>
            <p:cNvSpPr txBox="1"/>
            <p:nvPr/>
          </p:nvSpPr>
          <p:spPr>
            <a:xfrm>
              <a:off x="1130300" y="2075516"/>
              <a:ext cx="7280275" cy="39997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了时空归一化方法，统一考虑轨迹的时间和空间距离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8175" y="1952339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38175" y="2863920"/>
            <a:ext cx="7772400" cy="707886"/>
            <a:chOff x="638175" y="2863636"/>
            <a:chExt cx="7772400" cy="708125"/>
          </a:xfrm>
        </p:grpSpPr>
        <p:sp>
          <p:nvSpPr>
            <p:cNvPr id="13" name="文本框 12"/>
            <p:cNvSpPr txBox="1"/>
            <p:nvPr/>
          </p:nvSpPr>
          <p:spPr>
            <a:xfrm>
              <a:off x="1130300" y="2863636"/>
              <a:ext cx="7280275" cy="7081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提出了基于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算法的对应点匹配算法，提升样本点的对齐效果，保持了匹配结果的时序性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8175" y="2873094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38175" y="3651417"/>
            <a:ext cx="7772400" cy="1015663"/>
            <a:chOff x="638175" y="3651769"/>
            <a:chExt cx="7772400" cy="1015464"/>
          </a:xfrm>
        </p:grpSpPr>
        <p:sp>
          <p:nvSpPr>
            <p:cNvPr id="16" name="文本框 15"/>
            <p:cNvSpPr txBox="1"/>
            <p:nvPr/>
          </p:nvSpPr>
          <p:spPr>
            <a:xfrm>
              <a:off x="1130300" y="3651769"/>
              <a:ext cx="7280275" cy="101546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提出了断点的概念，用于降低计算轨迹时空距离时对采样策略的敏感，提升算法健壮性。并结合基于余弦距离的形状影响因子，提出轨迹相似性计算方法</a:t>
              </a:r>
              <a:endParaRPr lang="en-US" altLang="zh-CN" sz="2000" u="sng" dirty="0">
                <a:solidFill>
                  <a:srgbClr val="1B4DA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8175" y="3833613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38175" y="4884737"/>
            <a:ext cx="7772400" cy="724624"/>
            <a:chOff x="638175" y="4884597"/>
            <a:chExt cx="7772400" cy="725459"/>
          </a:xfrm>
        </p:grpSpPr>
        <p:sp>
          <p:nvSpPr>
            <p:cNvPr id="19" name="文本框 18"/>
            <p:cNvSpPr txBox="1"/>
            <p:nvPr/>
          </p:nvSpPr>
          <p:spPr>
            <a:xfrm>
              <a:off x="1130300" y="4901354"/>
              <a:ext cx="7280275" cy="708702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just" eaLnBrk="1" fontAlgn="auto" hangingPunct="1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实验结果反映了本文提出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对应点匹配算法以及轨迹相似性计算方法</a:t>
              </a:r>
              <a:r>
                <a:rPr lang="zh-CN" altLang="zh-CN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有效性和高效性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175" y="4884597"/>
              <a:ext cx="413896" cy="64633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+mn-lt"/>
                  <a:ea typeface="+mn-ea"/>
                </a:rPr>
                <a:t>&gt;</a:t>
              </a:r>
              <a:endPara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1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 txBox="1"/>
          <p:nvPr/>
        </p:nvSpPr>
        <p:spPr bwMode="auto">
          <a:xfrm>
            <a:off x="642938" y="1776413"/>
            <a:ext cx="7543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方正舒体" panose="02010601030101010101" pitchFamily="2" charset="-122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4"/>
          <p:cNvSpPr txBox="1"/>
          <p:nvPr/>
        </p:nvSpPr>
        <p:spPr bwMode="auto">
          <a:xfrm>
            <a:off x="1328738" y="3371850"/>
            <a:ext cx="6400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0002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4574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9146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37185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3386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研究背景</a:t>
            </a: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2394281" y="1805794"/>
            <a:ext cx="5775325" cy="2039938"/>
            <a:chOff x="1662605" y="1682670"/>
            <a:chExt cx="5774240" cy="2040377"/>
          </a:xfrm>
        </p:grpSpPr>
        <p:grpSp>
          <p:nvGrpSpPr>
            <p:cNvPr id="10" name="组合 2"/>
            <p:cNvGrpSpPr/>
            <p:nvPr/>
          </p:nvGrpSpPr>
          <p:grpSpPr bwMode="auto">
            <a:xfrm>
              <a:off x="1748965" y="1682670"/>
              <a:ext cx="5687880" cy="2040377"/>
              <a:chOff x="1748965" y="1682670"/>
              <a:chExt cx="5687880" cy="2040377"/>
            </a:xfrm>
          </p:grpSpPr>
          <p:pic>
            <p:nvPicPr>
              <p:cNvPr id="13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934" y="2134720"/>
                <a:ext cx="989214" cy="1112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1855125"/>
                <a:ext cx="533405" cy="473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772" y="2960025"/>
                <a:ext cx="535468" cy="464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图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193" y="1682670"/>
                <a:ext cx="430323" cy="430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图片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3816" y="1766977"/>
                <a:ext cx="272916" cy="552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936" y="2330977"/>
                <a:ext cx="282682" cy="572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图片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247" y="3296878"/>
                <a:ext cx="425959" cy="42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图片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8965" y="3076159"/>
                <a:ext cx="602617" cy="433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文本框 19"/>
              <p:cNvSpPr txBox="1">
                <a:spLocks noChangeArrowheads="1"/>
              </p:cNvSpPr>
              <p:nvPr/>
            </p:nvSpPr>
            <p:spPr bwMode="auto">
              <a:xfrm>
                <a:off x="6564490" y="2319428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2" name="文本框 20"/>
              <p:cNvSpPr txBox="1">
                <a:spLocks noChangeArrowheads="1"/>
              </p:cNvSpPr>
              <p:nvPr/>
            </p:nvSpPr>
            <p:spPr bwMode="auto">
              <a:xfrm>
                <a:off x="6564490" y="3414007"/>
                <a:ext cx="8723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LBS</a:t>
                </a:r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</a:t>
                </a:r>
              </a:p>
            </p:txBody>
          </p:sp>
          <p:sp>
            <p:nvSpPr>
              <p:cNvPr id="23" name="文本框 21"/>
              <p:cNvSpPr txBox="1">
                <a:spLocks noChangeArrowheads="1"/>
              </p:cNvSpPr>
              <p:nvPr/>
            </p:nvSpPr>
            <p:spPr bwMode="auto">
              <a:xfrm>
                <a:off x="6702258" y="2547954"/>
                <a:ext cx="53091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 …</a:t>
                </a:r>
                <a:endParaRPr lang="zh-CN" altLang="en-US" sz="12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16" idx="3"/>
              </p:cNvCxnSpPr>
              <p:nvPr/>
            </p:nvCxnSpPr>
            <p:spPr>
              <a:xfrm>
                <a:off x="3373609" y="1898616"/>
                <a:ext cx="1085646" cy="42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7" idx="3"/>
              </p:cNvCxnSpPr>
              <p:nvPr/>
            </p:nvCxnSpPr>
            <p:spPr>
              <a:xfrm>
                <a:off x="2186382" y="2043111"/>
                <a:ext cx="2272873" cy="44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</p:cNvCxnSpPr>
              <p:nvPr/>
            </p:nvCxnSpPr>
            <p:spPr>
              <a:xfrm>
                <a:off x="2859355" y="2616321"/>
                <a:ext cx="1584027" cy="635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0" idx="3"/>
              </p:cNvCxnSpPr>
              <p:nvPr/>
            </p:nvCxnSpPr>
            <p:spPr>
              <a:xfrm flipV="1">
                <a:off x="2351451" y="2851321"/>
                <a:ext cx="2107804" cy="44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9" idx="3"/>
              </p:cNvCxnSpPr>
              <p:nvPr/>
            </p:nvCxnSpPr>
            <p:spPr>
              <a:xfrm flipV="1">
                <a:off x="3497410" y="2995816"/>
                <a:ext cx="976129" cy="514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endCxn id="14" idx="1"/>
              </p:cNvCxnSpPr>
              <p:nvPr/>
            </p:nvCxnSpPr>
            <p:spPr>
              <a:xfrm flipV="1">
                <a:off x="5468715" y="2092333"/>
                <a:ext cx="1223732" cy="3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endCxn id="15" idx="1"/>
              </p:cNvCxnSpPr>
              <p:nvPr/>
            </p:nvCxnSpPr>
            <p:spPr>
              <a:xfrm>
                <a:off x="5570296" y="2903721"/>
                <a:ext cx="1122151" cy="2889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29"/>
              <p:cNvSpPr txBox="1">
                <a:spLocks noChangeArrowheads="1"/>
              </p:cNvSpPr>
              <p:nvPr/>
            </p:nvSpPr>
            <p:spPr bwMode="auto">
              <a:xfrm>
                <a:off x="5783194" y="1934458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2" name="文本框 30"/>
              <p:cNvSpPr txBox="1">
                <a:spLocks noChangeArrowheads="1"/>
              </p:cNvSpPr>
              <p:nvPr/>
            </p:nvSpPr>
            <p:spPr bwMode="auto">
              <a:xfrm>
                <a:off x="5904077" y="2259082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3" name="文本框 31"/>
              <p:cNvSpPr txBox="1">
                <a:spLocks noChangeArrowheads="1"/>
              </p:cNvSpPr>
              <p:nvPr/>
            </p:nvSpPr>
            <p:spPr bwMode="auto">
              <a:xfrm>
                <a:off x="5918057" y="2739063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查询</a:t>
                </a:r>
              </a:p>
            </p:txBody>
          </p:sp>
          <p:sp>
            <p:nvSpPr>
              <p:cNvPr id="34" name="文本框 32"/>
              <p:cNvSpPr txBox="1">
                <a:spLocks noChangeArrowheads="1"/>
              </p:cNvSpPr>
              <p:nvPr/>
            </p:nvSpPr>
            <p:spPr bwMode="auto">
              <a:xfrm>
                <a:off x="5982949" y="3096394"/>
                <a:ext cx="54373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35" name="文本框 33"/>
              <p:cNvSpPr txBox="1">
                <a:spLocks noChangeArrowheads="1"/>
              </p:cNvSpPr>
              <p:nvPr/>
            </p:nvSpPr>
            <p:spPr bwMode="auto">
              <a:xfrm>
                <a:off x="4459854" y="3382511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位置服务器</a:t>
                </a:r>
              </a:p>
            </p:txBody>
          </p:sp>
          <p:sp>
            <p:nvSpPr>
              <p:cNvPr id="36" name="云形 35"/>
              <p:cNvSpPr/>
              <p:nvPr/>
            </p:nvSpPr>
            <p:spPr>
              <a:xfrm>
                <a:off x="3438683" y="2211422"/>
                <a:ext cx="918990" cy="1003516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/>
              </a:p>
            </p:txBody>
          </p:sp>
          <p:sp>
            <p:nvSpPr>
              <p:cNvPr id="37" name="文本框 36"/>
              <p:cNvSpPr txBox="1">
                <a:spLocks noChangeArrowheads="1"/>
              </p:cNvSpPr>
              <p:nvPr/>
            </p:nvSpPr>
            <p:spPr bwMode="auto">
              <a:xfrm>
                <a:off x="3568534" y="2388945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无线</a:t>
                </a:r>
                <a:endParaRPr lang="en-US" alt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网络</a:t>
                </a:r>
              </a:p>
            </p:txBody>
          </p:sp>
        </p:grpSp>
        <p:sp>
          <p:nvSpPr>
            <p:cNvPr id="11" name="文本框 37"/>
            <p:cNvSpPr txBox="1">
              <a:spLocks noChangeArrowheads="1"/>
            </p:cNvSpPr>
            <p:nvPr/>
          </p:nvSpPr>
          <p:spPr bwMode="auto">
            <a:xfrm>
              <a:off x="1662605" y="2619170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移动对象</a:t>
              </a:r>
            </a:p>
          </p:txBody>
        </p:sp>
      </p:grpSp>
      <p:pic>
        <p:nvPicPr>
          <p:cNvPr id="38" name="Picture 6" descr="C:\Users\yuzheng\Desktop\LBSN images\trajectory_mon20110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3612" r="28749" b="18056"/>
          <a:stretch>
            <a:fillRect/>
          </a:stretch>
        </p:blipFill>
        <p:spPr bwMode="auto">
          <a:xfrm>
            <a:off x="732168" y="1810557"/>
            <a:ext cx="15938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333946" y="3910460"/>
            <a:ext cx="2448076" cy="686850"/>
          </a:xfrm>
          <a:prstGeom prst="wedgeRoundRectCallout">
            <a:avLst>
              <a:gd name="adj1" fmla="val 41106"/>
              <a:gd name="adj2" fmla="val -102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轨迹数据包含的信息：社交、工作、饮食习惯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3890311" y="4183445"/>
            <a:ext cx="1915266" cy="394977"/>
          </a:xfrm>
          <a:prstGeom prst="wedgeRoundRectCallout">
            <a:avLst>
              <a:gd name="adj1" fmla="val 44536"/>
              <a:gd name="adj2" fmla="val -13896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时空轨迹数据挖掘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6515644" y="4123028"/>
            <a:ext cx="2014564" cy="925562"/>
          </a:xfrm>
          <a:prstGeom prst="wedgeRoundRectCallout">
            <a:avLst>
              <a:gd name="adj1" fmla="val -3077"/>
              <a:gd name="adj2" fmla="val -8514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行为模式挖掘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路径规划</a:t>
            </a:r>
            <a:endParaRPr lang="en-US" altLang="zh-CN" sz="1600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位置预测</a:t>
            </a:r>
            <a:endParaRPr lang="zh-TW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358666" y="5281558"/>
            <a:ext cx="3156978" cy="389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移动对象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的时空</a:t>
            </a:r>
            <a:r>
              <a:rPr lang="zh-CN" altLang="en-US" sz="1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轨迹</a:t>
            </a: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相似性查询</a:t>
            </a:r>
            <a:r>
              <a:rPr lang="en-US" altLang="zh-CN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</a:p>
        </p:txBody>
      </p:sp>
      <p:sp>
        <p:nvSpPr>
          <p:cNvPr id="45" name="上箭头 44"/>
          <p:cNvSpPr/>
          <p:nvPr/>
        </p:nvSpPr>
        <p:spPr>
          <a:xfrm>
            <a:off x="4630274" y="4684871"/>
            <a:ext cx="390300" cy="473173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0" y="4960079"/>
            <a:ext cx="2251494" cy="1137468"/>
            <a:chOff x="-74240" y="5167327"/>
            <a:chExt cx="2255340" cy="1137007"/>
          </a:xfrm>
        </p:grpSpPr>
        <p:sp>
          <p:nvSpPr>
            <p:cNvPr id="39" name="右箭头 38"/>
            <p:cNvSpPr/>
            <p:nvPr/>
          </p:nvSpPr>
          <p:spPr>
            <a:xfrm>
              <a:off x="2421" y="5167327"/>
              <a:ext cx="2178679" cy="1117147"/>
            </a:xfrm>
            <a:prstGeom prst="rightArrow">
              <a:avLst/>
            </a:prstGeom>
            <a:solidFill>
              <a:srgbClr val="937AB1"/>
            </a:solidFill>
            <a:ln w="19050">
              <a:solidFill>
                <a:srgbClr val="705B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40" name="文本框 119"/>
            <p:cNvSpPr txBox="1">
              <a:spLocks noChangeArrowheads="1"/>
            </p:cNvSpPr>
            <p:nvPr/>
          </p:nvSpPr>
          <p:spPr bwMode="auto">
            <a:xfrm>
              <a:off x="-74240" y="5473674"/>
              <a:ext cx="2053115" cy="830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已有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的轨迹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相似性计算方法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问题定义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1152"/>
              </p:ext>
            </p:extLst>
          </p:nvPr>
        </p:nvGraphicFramePr>
        <p:xfrm>
          <a:off x="2329195" y="4866227"/>
          <a:ext cx="5107350" cy="115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6">
                  <a:extLst>
                    <a:ext uri="{9D8B030D-6E8A-4147-A177-3AD203B41FA5}">
                      <a16:colId xmlns:a16="http://schemas.microsoft.com/office/drawing/2014/main" val="609895250"/>
                    </a:ext>
                  </a:extLst>
                </a:gridCol>
                <a:gridCol w="2018014">
                  <a:extLst>
                    <a:ext uri="{9D8B030D-6E8A-4147-A177-3AD203B41FA5}">
                      <a16:colId xmlns:a16="http://schemas.microsoft.com/office/drawing/2014/main" val="1487800226"/>
                    </a:ext>
                  </a:extLst>
                </a:gridCol>
                <a:gridCol w="1872500">
                  <a:extLst>
                    <a:ext uri="{9D8B030D-6E8A-4147-A177-3AD203B41FA5}">
                      <a16:colId xmlns:a16="http://schemas.microsoft.com/office/drawing/2014/main" val="3736379722"/>
                    </a:ext>
                  </a:extLst>
                </a:gridCol>
              </a:tblGrid>
              <a:tr h="41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空间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欧式空间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DTW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BDS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EDR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SDTW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路网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PTM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DMT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27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 bwMode="auto">
          <a:xfrm>
            <a:off x="4538663" y="1620839"/>
            <a:ext cx="4605337" cy="2790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1" y="1468632"/>
            <a:ext cx="2201146" cy="31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1619251"/>
            <a:ext cx="4538663" cy="279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流程图: 过程 18"/>
          <p:cNvSpPr/>
          <p:nvPr/>
        </p:nvSpPr>
        <p:spPr bwMode="auto">
          <a:xfrm>
            <a:off x="0" y="2505077"/>
            <a:ext cx="2152650" cy="1581149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预处理的</a:t>
            </a:r>
            <a:r>
              <a:rPr lang="en-US" altLang="zh-CN" sz="2000" b="1" dirty="0">
                <a:solidFill>
                  <a:schemeClr val="bg1"/>
                </a:solidFill>
              </a:rPr>
              <a:t>GPS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轨迹数据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2164130" y="3041180"/>
            <a:ext cx="886105" cy="676275"/>
          </a:xfrm>
          <a:prstGeom prst="rightArrow">
            <a:avLst/>
          </a:prstGeom>
          <a:solidFill>
            <a:srgbClr val="D4FDD5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文本框 102"/>
          <p:cNvSpPr txBox="1">
            <a:spLocks noChangeArrowheads="1"/>
          </p:cNvSpPr>
          <p:nvPr/>
        </p:nvSpPr>
        <p:spPr bwMode="auto">
          <a:xfrm>
            <a:off x="6039821" y="17071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轨迹相似性查询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6712953" y="1996469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右箭头 22"/>
          <p:cNvSpPr/>
          <p:nvPr/>
        </p:nvSpPr>
        <p:spPr bwMode="auto">
          <a:xfrm>
            <a:off x="5135071" y="3384551"/>
            <a:ext cx="2159560" cy="676275"/>
          </a:xfrm>
          <a:prstGeom prst="rightArrow">
            <a:avLst/>
          </a:prstGeom>
          <a:solidFill>
            <a:srgbClr val="FDDDC2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117347" y="2736849"/>
            <a:ext cx="2177283" cy="676275"/>
          </a:xfrm>
          <a:prstGeom prst="rightArrow">
            <a:avLst/>
          </a:prstGeom>
          <a:solidFill>
            <a:srgbClr val="FFFB00"/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9648083">
            <a:off x="1689100" y="2155826"/>
            <a:ext cx="931863" cy="99695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文本框 108"/>
          <p:cNvSpPr txBox="1">
            <a:spLocks noChangeArrowheads="1"/>
          </p:cNvSpPr>
          <p:nvPr/>
        </p:nvSpPr>
        <p:spPr bwMode="auto">
          <a:xfrm>
            <a:off x="5135072" y="2915791"/>
            <a:ext cx="21625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109"/>
          <p:cNvSpPr txBox="1">
            <a:spLocks noChangeArrowheads="1"/>
          </p:cNvSpPr>
          <p:nvPr/>
        </p:nvSpPr>
        <p:spPr bwMode="auto">
          <a:xfrm>
            <a:off x="5135071" y="3571744"/>
            <a:ext cx="2159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相似轨迹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0190">
            <a:off x="2069161" y="1992176"/>
            <a:ext cx="274691" cy="2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 bwMode="auto">
          <a:xfrm>
            <a:off x="0" y="1266136"/>
            <a:ext cx="4538452" cy="3428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endPos="2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538239" y="1091140"/>
            <a:ext cx="4605761" cy="707556"/>
          </a:xfrm>
          <a:prstGeom prst="right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文本框 99"/>
          <p:cNvSpPr txBox="1">
            <a:spLocks noChangeArrowheads="1"/>
          </p:cNvSpPr>
          <p:nvPr/>
        </p:nvSpPr>
        <p:spPr bwMode="auto">
          <a:xfrm>
            <a:off x="1621307" y="1641495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轨迹距离计算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73" y="2270293"/>
            <a:ext cx="1634729" cy="18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31"/>
          <p:cNvSpPr>
            <a:spLocks noChangeArrowheads="1"/>
          </p:cNvSpPr>
          <p:nvPr/>
        </p:nvSpPr>
        <p:spPr bwMode="auto">
          <a:xfrm>
            <a:off x="6679804" y="3401988"/>
            <a:ext cx="2269134" cy="1178561"/>
          </a:xfrm>
          <a:prstGeom prst="wedgeRoundRectCallout">
            <a:avLst>
              <a:gd name="adj1" fmla="val -48148"/>
              <a:gd name="adj2" fmla="val 927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对数据的采样策略较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、不能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发现轨迹局部相似性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71450"/>
            <a:ext cx="9144000" cy="6687927"/>
            <a:chOff x="0" y="171450"/>
            <a:chExt cx="9144000" cy="6687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0" y="6573627"/>
              <a:ext cx="9144000" cy="285750"/>
            </a:xfrm>
            <a:prstGeom prst="rect">
              <a:avLst/>
            </a:prstGeom>
            <a:solidFill>
              <a:srgbClr val="1B4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基于路网的轨迹数据压缩存储与</a:t>
              </a:r>
              <a:r>
                <a:rPr lang="en-US" altLang="zh-CN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LBS</a:t>
              </a:r>
              <a:r>
                <a:rPr lang="zh-CN" altLang="en-US" sz="12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查询方法</a:t>
              </a:r>
              <a:endPara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标题 1"/>
          <p:cNvSpPr txBox="1"/>
          <p:nvPr/>
        </p:nvSpPr>
        <p:spPr bwMode="auto">
          <a:xfrm>
            <a:off x="2481263" y="1898650"/>
            <a:ext cx="608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三维时空</a:t>
            </a:r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4000" b="1" dirty="0" smtClean="0">
              <a:solidFill>
                <a:srgbClr val="5E5EA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4000" b="1" dirty="0">
                <a:solidFill>
                  <a:srgbClr val="5E5EA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点匹配算法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0557" y="3773506"/>
            <a:ext cx="2467154" cy="369332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5394" y="3773506"/>
            <a:ext cx="2467154" cy="369332"/>
          </a:xfrm>
          <a:prstGeom prst="rect">
            <a:avLst/>
          </a:prstGeom>
          <a:solidFill>
            <a:schemeClr val="accent2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DTW-BDS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样本点匹配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0557" y="4376469"/>
            <a:ext cx="246715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对应点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5394" y="4376469"/>
            <a:ext cx="2467154" cy="369332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effectLst>
            <a:softEdge rad="254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对应轨迹段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8"/>
          <p:cNvGrpSpPr/>
          <p:nvPr/>
        </p:nvGrpSpPr>
        <p:grpSpPr bwMode="auto">
          <a:xfrm>
            <a:off x="1665288" y="1673225"/>
            <a:ext cx="1300162" cy="1608138"/>
            <a:chOff x="1897809" y="1673526"/>
            <a:chExt cx="1300649" cy="1608044"/>
          </a:xfrm>
        </p:grpSpPr>
        <p:sp>
          <p:nvSpPr>
            <p:cNvPr id="17" name="流程图: 联系 16"/>
            <p:cNvSpPr/>
            <p:nvPr/>
          </p:nvSpPr>
          <p:spPr>
            <a:xfrm>
              <a:off x="1897809" y="2233881"/>
              <a:ext cx="900449" cy="90005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/>
                <a:t>02</a:t>
              </a:r>
              <a:endParaRPr lang="zh-CN" altLang="en-US" sz="3200" dirty="0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2515577" y="2864081"/>
              <a:ext cx="417669" cy="417489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2407587" y="1673526"/>
              <a:ext cx="327147" cy="32700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3053942" y="2229119"/>
              <a:ext cx="144516" cy="144455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时空归一化表示模型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7" y="1288033"/>
            <a:ext cx="4918572" cy="2635819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7259"/>
              </p:ext>
            </p:extLst>
          </p:nvPr>
        </p:nvGraphicFramePr>
        <p:xfrm>
          <a:off x="1122153" y="3939004"/>
          <a:ext cx="2122098" cy="22331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3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GPS</a:t>
                      </a:r>
                      <a:r>
                        <a:rPr lang="zh-CN" altLang="en-US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坐标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baseline="-25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baseline="-25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(lat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,lng</a:t>
                      </a:r>
                      <a:r>
                        <a:rPr lang="en-US" altLang="zh-CN" sz="12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95" marR="91495" marT="45728" marB="4572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Freeform 12"/>
          <p:cNvSpPr/>
          <p:nvPr/>
        </p:nvSpPr>
        <p:spPr bwMode="auto">
          <a:xfrm rot="9478107">
            <a:off x="3647552" y="4262033"/>
            <a:ext cx="2022510" cy="1127234"/>
          </a:xfrm>
          <a:custGeom>
            <a:avLst/>
            <a:gdLst>
              <a:gd name="T0" fmla="*/ 0 w 982"/>
              <a:gd name="T1" fmla="*/ 1870156 h 774"/>
              <a:gd name="T2" fmla="*/ 6023 w 982"/>
              <a:gd name="T3" fmla="*/ 1860491 h 774"/>
              <a:gd name="T4" fmla="*/ 24091 w 982"/>
              <a:gd name="T5" fmla="*/ 1821832 h 774"/>
              <a:gd name="T6" fmla="*/ 48182 w 982"/>
              <a:gd name="T7" fmla="*/ 1763842 h 774"/>
              <a:gd name="T8" fmla="*/ 96364 w 982"/>
              <a:gd name="T9" fmla="*/ 1686523 h 774"/>
              <a:gd name="T10" fmla="*/ 150569 w 982"/>
              <a:gd name="T11" fmla="*/ 1594707 h 774"/>
              <a:gd name="T12" fmla="*/ 228864 w 982"/>
              <a:gd name="T13" fmla="*/ 1493225 h 774"/>
              <a:gd name="T14" fmla="*/ 319205 w 982"/>
              <a:gd name="T15" fmla="*/ 1386912 h 774"/>
              <a:gd name="T16" fmla="*/ 427615 w 982"/>
              <a:gd name="T17" fmla="*/ 1275765 h 774"/>
              <a:gd name="T18" fmla="*/ 560115 w 982"/>
              <a:gd name="T19" fmla="*/ 1164619 h 774"/>
              <a:gd name="T20" fmla="*/ 710684 w 982"/>
              <a:gd name="T21" fmla="*/ 1058305 h 774"/>
              <a:gd name="T22" fmla="*/ 885343 w 982"/>
              <a:gd name="T23" fmla="*/ 961656 h 774"/>
              <a:gd name="T24" fmla="*/ 1084094 w 982"/>
              <a:gd name="T25" fmla="*/ 869840 h 774"/>
              <a:gd name="T26" fmla="*/ 1282844 w 982"/>
              <a:gd name="T27" fmla="*/ 802186 h 774"/>
              <a:gd name="T28" fmla="*/ 1469549 w 982"/>
              <a:gd name="T29" fmla="*/ 758694 h 774"/>
              <a:gd name="T30" fmla="*/ 1638186 w 982"/>
              <a:gd name="T31" fmla="*/ 734532 h 774"/>
              <a:gd name="T32" fmla="*/ 1788755 w 982"/>
              <a:gd name="T33" fmla="*/ 724867 h 774"/>
              <a:gd name="T34" fmla="*/ 1921255 w 982"/>
              <a:gd name="T35" fmla="*/ 724867 h 774"/>
              <a:gd name="T36" fmla="*/ 2041710 w 982"/>
              <a:gd name="T37" fmla="*/ 734532 h 774"/>
              <a:gd name="T38" fmla="*/ 2138074 w 982"/>
              <a:gd name="T39" fmla="*/ 753861 h 774"/>
              <a:gd name="T40" fmla="*/ 2216370 w 982"/>
              <a:gd name="T41" fmla="*/ 773191 h 774"/>
              <a:gd name="T42" fmla="*/ 2270574 w 982"/>
              <a:gd name="T43" fmla="*/ 787688 h 774"/>
              <a:gd name="T44" fmla="*/ 2306711 w 982"/>
              <a:gd name="T45" fmla="*/ 802186 h 774"/>
              <a:gd name="T46" fmla="*/ 2318756 w 982"/>
              <a:gd name="T47" fmla="*/ 807018 h 774"/>
              <a:gd name="T48" fmla="*/ 2047733 w 982"/>
              <a:gd name="T49" fmla="*/ 1150122 h 774"/>
              <a:gd name="T50" fmla="*/ 2957167 w 982"/>
              <a:gd name="T51" fmla="*/ 894002 h 774"/>
              <a:gd name="T52" fmla="*/ 2746371 w 982"/>
              <a:gd name="T53" fmla="*/ 0 h 774"/>
              <a:gd name="T54" fmla="*/ 2571711 w 982"/>
              <a:gd name="T55" fmla="*/ 362433 h 774"/>
              <a:gd name="T56" fmla="*/ 2559666 w 982"/>
              <a:gd name="T57" fmla="*/ 357601 h 774"/>
              <a:gd name="T58" fmla="*/ 2523529 w 982"/>
              <a:gd name="T59" fmla="*/ 343104 h 774"/>
              <a:gd name="T60" fmla="*/ 2475348 w 982"/>
              <a:gd name="T61" fmla="*/ 323774 h 774"/>
              <a:gd name="T62" fmla="*/ 2403075 w 982"/>
              <a:gd name="T63" fmla="*/ 304444 h 774"/>
              <a:gd name="T64" fmla="*/ 2312733 w 982"/>
              <a:gd name="T65" fmla="*/ 289947 h 774"/>
              <a:gd name="T66" fmla="*/ 2204324 w 982"/>
              <a:gd name="T67" fmla="*/ 275449 h 774"/>
              <a:gd name="T68" fmla="*/ 2083869 w 982"/>
              <a:gd name="T69" fmla="*/ 265784 h 774"/>
              <a:gd name="T70" fmla="*/ 1945346 w 982"/>
              <a:gd name="T71" fmla="*/ 265784 h 774"/>
              <a:gd name="T72" fmla="*/ 1794778 w 982"/>
              <a:gd name="T73" fmla="*/ 280282 h 774"/>
              <a:gd name="T74" fmla="*/ 1626141 w 982"/>
              <a:gd name="T75" fmla="*/ 304444 h 774"/>
              <a:gd name="T76" fmla="*/ 1451481 w 982"/>
              <a:gd name="T77" fmla="*/ 352768 h 774"/>
              <a:gd name="T78" fmla="*/ 1270799 w 982"/>
              <a:gd name="T79" fmla="*/ 415590 h 774"/>
              <a:gd name="T80" fmla="*/ 1072048 w 982"/>
              <a:gd name="T81" fmla="*/ 507407 h 774"/>
              <a:gd name="T82" fmla="*/ 873298 w 982"/>
              <a:gd name="T83" fmla="*/ 623385 h 774"/>
              <a:gd name="T84" fmla="*/ 692615 w 982"/>
              <a:gd name="T85" fmla="*/ 749029 h 774"/>
              <a:gd name="T86" fmla="*/ 536024 w 982"/>
              <a:gd name="T87" fmla="*/ 879505 h 774"/>
              <a:gd name="T88" fmla="*/ 409547 w 982"/>
              <a:gd name="T89" fmla="*/ 1019646 h 774"/>
              <a:gd name="T90" fmla="*/ 301137 w 982"/>
              <a:gd name="T91" fmla="*/ 1159787 h 774"/>
              <a:gd name="T92" fmla="*/ 216819 w 982"/>
              <a:gd name="T93" fmla="*/ 1295095 h 774"/>
              <a:gd name="T94" fmla="*/ 144546 w 982"/>
              <a:gd name="T95" fmla="*/ 1425571 h 774"/>
              <a:gd name="T96" fmla="*/ 90341 w 982"/>
              <a:gd name="T97" fmla="*/ 1546382 h 774"/>
              <a:gd name="T98" fmla="*/ 54205 w 982"/>
              <a:gd name="T99" fmla="*/ 1652696 h 774"/>
              <a:gd name="T100" fmla="*/ 24091 w 982"/>
              <a:gd name="T101" fmla="*/ 1744512 h 774"/>
              <a:gd name="T102" fmla="*/ 12045 w 982"/>
              <a:gd name="T103" fmla="*/ 1812167 h 774"/>
              <a:gd name="T104" fmla="*/ 0 w 982"/>
              <a:gd name="T105" fmla="*/ 1855659 h 774"/>
              <a:gd name="T106" fmla="*/ 0 w 982"/>
              <a:gd name="T107" fmla="*/ 1870156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rgbClr val="CCFFFF">
              <a:alpha val="36078"/>
            </a:srgbClr>
          </a:solidFill>
          <a:ln w="31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3582" y="6204295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基于时间信息的轨迹表示模型（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29" y="1288033"/>
            <a:ext cx="3458473" cy="2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68014" y="3389799"/>
            <a:ext cx="3610263" cy="2725791"/>
            <a:chOff x="4970748" y="1135616"/>
            <a:chExt cx="2974180" cy="22306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748" y="1135616"/>
              <a:ext cx="2974180" cy="2230635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5997733" y="1928065"/>
              <a:ext cx="1096056" cy="6536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639" y="6161042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</a:rPr>
              <a:t>[1] Shang </a:t>
            </a:r>
            <a:r>
              <a:rPr lang="en-US" altLang="zh-CN" sz="1200" dirty="0">
                <a:latin typeface="Times New Roman" panose="02020603050405020304" pitchFamily="18" charset="0"/>
              </a:rPr>
              <a:t>S, Ding R, Zheng K, et al. Personalized trajectory matching in spatial networks[J]. </a:t>
            </a:r>
            <a:r>
              <a:rPr lang="en-US" altLang="zh-CN" sz="1200" dirty="0" err="1">
                <a:latin typeface="Times New Roman" panose="02020603050405020304" pitchFamily="18" charset="0"/>
              </a:rPr>
              <a:t>Vldb</a:t>
            </a:r>
            <a:r>
              <a:rPr lang="en-US" altLang="zh-CN" sz="1200" dirty="0">
                <a:latin typeface="Times New Roman" panose="02020603050405020304" pitchFamily="18" charset="0"/>
              </a:rPr>
              <a:t> Journal, 2014, 23(3):449-468.</a:t>
            </a:r>
            <a:endParaRPr lang="zh-CN" altLang="en-US" sz="12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86495" y="1206384"/>
            <a:ext cx="7604665" cy="2300288"/>
            <a:chOff x="886495" y="1206384"/>
            <a:chExt cx="7604665" cy="2300288"/>
          </a:xfrm>
        </p:grpSpPr>
        <p:sp>
          <p:nvSpPr>
            <p:cNvPr id="2" name="文本框 1"/>
            <p:cNvSpPr txBox="1"/>
            <p:nvPr/>
          </p:nvSpPr>
          <p:spPr>
            <a:xfrm>
              <a:off x="2129139" y="122365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PTM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算法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[1</a:t>
              </a:r>
              <a:r>
                <a:rPr lang="en-US" altLang="zh-CN" sz="1600" dirty="0" smtClean="0">
                  <a:latin typeface="Times New Roman" panose="02020603050405020304" pitchFamily="18" charset="0"/>
                </a:rPr>
                <a:t>]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1495" y="2020512"/>
              <a:ext cx="1525007" cy="76676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时间信息和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空间信息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88866" y="1452752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88866" y="2889897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空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间对应点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35423" y="2129034"/>
              <a:ext cx="1455737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时空相似性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肘形连接符 53"/>
            <p:cNvCxnSpPr>
              <a:stCxn id="43" idx="0"/>
              <a:endCxn id="44" idx="1"/>
            </p:cNvCxnSpPr>
            <p:nvPr/>
          </p:nvCxnSpPr>
          <p:spPr>
            <a:xfrm rot="5400000" flipH="1" flipV="1">
              <a:off x="3053837" y="1785484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3" idx="2"/>
              <a:endCxn id="46" idx="1"/>
            </p:cNvCxnSpPr>
            <p:nvPr/>
          </p:nvCxnSpPr>
          <p:spPr>
            <a:xfrm rot="16200000" flipH="1">
              <a:off x="3053837" y="2887436"/>
              <a:ext cx="335191" cy="1348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87" idx="3"/>
              <a:endCxn id="49" idx="1"/>
            </p:cNvCxnSpPr>
            <p:nvPr/>
          </p:nvCxnSpPr>
          <p:spPr>
            <a:xfrm>
              <a:off x="6397458" y="1683168"/>
              <a:ext cx="637965" cy="678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90" idx="3"/>
              <a:endCxn id="49" idx="1"/>
            </p:cNvCxnSpPr>
            <p:nvPr/>
          </p:nvCxnSpPr>
          <p:spPr>
            <a:xfrm flipV="1">
              <a:off x="6397457" y="2361603"/>
              <a:ext cx="637966" cy="7546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69" idx="3"/>
              <a:endCxn id="43" idx="1"/>
            </p:cNvCxnSpPr>
            <p:nvPr/>
          </p:nvCxnSpPr>
          <p:spPr>
            <a:xfrm>
              <a:off x="1892555" y="2402566"/>
              <a:ext cx="498940" cy="1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104056" y="1206384"/>
              <a:ext cx="4754113" cy="2300288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86495" y="2169997"/>
              <a:ext cx="1006060" cy="46513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轨迹数据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749473" y="1450599"/>
              <a:ext cx="1647985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749473" y="2883656"/>
              <a:ext cx="1647984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计算空间相似性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/>
            <p:cNvCxnSpPr>
              <a:stCxn id="44" idx="3"/>
              <a:endCxn id="87" idx="1"/>
            </p:cNvCxnSpPr>
            <p:nvPr/>
          </p:nvCxnSpPr>
          <p:spPr>
            <a:xfrm flipV="1">
              <a:off x="4496758" y="1683168"/>
              <a:ext cx="252715" cy="21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6" idx="3"/>
              <a:endCxn id="90" idx="1"/>
            </p:cNvCxnSpPr>
            <p:nvPr/>
          </p:nvCxnSpPr>
          <p:spPr>
            <a:xfrm flipV="1">
              <a:off x="4496758" y="3116225"/>
              <a:ext cx="252715" cy="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84521" y="3668057"/>
            <a:ext cx="4312237" cy="2402082"/>
            <a:chOff x="1113299" y="1367617"/>
            <a:chExt cx="3935087" cy="21087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299" y="1367617"/>
              <a:ext cx="3935087" cy="2108778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815273" y="1899650"/>
              <a:ext cx="1540119" cy="8771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7011550" y="3168343"/>
            <a:ext cx="2046185" cy="1105746"/>
          </a:xfrm>
          <a:prstGeom prst="wedgeRoundRectCallout">
            <a:avLst>
              <a:gd name="adj1" fmla="val -61679"/>
              <a:gd name="adj2" fmla="val 44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PTM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16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分别考虑时间空间维度</a:t>
            </a:r>
            <a:r>
              <a:rPr lang="zh-CN" altLang="en-US" sz="1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，可能导致使轨迹时空对应关系的混乱</a:t>
            </a:r>
            <a:endParaRPr lang="en-US" altLang="zh-CN" sz="16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300" y="171450"/>
            <a:ext cx="8875502" cy="1066800"/>
            <a:chOff x="114300" y="171450"/>
            <a:chExt cx="8875502" cy="10668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4300" y="1076325"/>
              <a:ext cx="8858250" cy="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962775" y="171450"/>
              <a:ext cx="28322" cy="1066800"/>
            </a:xfrm>
            <a:prstGeom prst="line">
              <a:avLst/>
            </a:prstGeom>
            <a:ln w="31750">
              <a:solidFill>
                <a:srgbClr val="1E50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74" r="33358" b="34304"/>
            <a:stretch>
              <a:fillRect/>
            </a:stretch>
          </p:blipFill>
          <p:spPr>
            <a:xfrm>
              <a:off x="7076536" y="261127"/>
              <a:ext cx="1913266" cy="76541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6573627"/>
            <a:ext cx="9144000" cy="285750"/>
          </a:xfrm>
          <a:prstGeom prst="rect">
            <a:avLst/>
          </a:prstGeom>
          <a:solidFill>
            <a:srgbClr val="1B4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移动对象的时空轨迹相似性</a:t>
            </a:r>
            <a:r>
              <a:rPr lang="zh-CN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324600" cy="715963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归一化表示模型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09" y="1100063"/>
            <a:ext cx="3140593" cy="26128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339792"/>
            <a:ext cx="3856803" cy="2066826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430912" y="2324367"/>
            <a:ext cx="1314279" cy="32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12" y="2605686"/>
                <a:ext cx="1233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0"/>
              <p:cNvSpPr txBox="1">
                <a:spLocks noChangeArrowheads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2225">
                <a:solidFill>
                  <a:srgbClr val="5E5EAF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2pPr>
                <a:lvl3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3pPr>
                <a:lvl4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4pPr>
                <a:lvl5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PMingLiU" panose="02020500000000000000" pitchFamily="18" charset="-120"/>
                  </a:defRPr>
                </a:lvl9pPr>
              </a:lstStyle>
              <a:p>
                <a:pPr>
                  <a:defRPr/>
                </a:pPr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时空转化因子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带来的好处：</a:t>
                </a:r>
                <a:endParaRPr lang="en-US" altLang="zh-CN" dirty="0">
                  <a:solidFill>
                    <a:srgbClr val="3333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解决分别考虑时间维度与空间维度导致的时空对应关系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混乱</a:t>
                </a:r>
                <a:endPara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−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统一时间维度与空间维度，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SNTR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模型，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便于时空距离计算</a:t>
                </a:r>
              </a:p>
            </p:txBody>
          </p:sp>
        </mc:Choice>
        <mc:Fallback xmlns="">
          <p:sp>
            <p:nvSpPr>
              <p:cNvPr id="12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8" y="5349599"/>
                <a:ext cx="7134225" cy="923330"/>
              </a:xfrm>
              <a:prstGeom prst="rect">
                <a:avLst/>
              </a:prstGeom>
              <a:blipFill>
                <a:blip r:embed="rId6"/>
                <a:stretch>
                  <a:fillRect l="-511" t="-3871" b="-9032"/>
                </a:stretch>
              </a:blipFill>
              <a:ln w="22225">
                <a:solidFill>
                  <a:srgbClr val="5E5EA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1"/>
              <p:cNvSpPr>
                <a:spLocks noChangeArrowheads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根据查询问题而确定</a:t>
                </a:r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435" y="3288343"/>
                <a:ext cx="1500691" cy="603797"/>
              </a:xfrm>
              <a:prstGeom prst="wedgeRoundRectCallout">
                <a:avLst>
                  <a:gd name="adj1" fmla="val 43717"/>
                  <a:gd name="adj2" fmla="val -110445"/>
                  <a:gd name="adj3" fmla="val 16667"/>
                </a:avLst>
              </a:prstGeom>
              <a:blipFill>
                <a:blip r:embed="rId7"/>
                <a:stretch>
                  <a:fillRect b="-7362"/>
                </a:stretch>
              </a:blip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1</a:t>
                </a:r>
                <a:r>
                  <a:rPr lang="zh-CN" altLang="en-US" sz="1400" dirty="0" smtClean="0"/>
                  <a:t>：根据小偷逃跑所驾驶车辆轨迹，查询是否有过往车辆拍摄到小偷抛弃赃物，城市道路环境下，摄像头最远拍清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，且以小偷的行车速度</a:t>
                </a:r>
                <a:r>
                  <a:rPr lang="en-US" altLang="zh-CN" sz="1400" dirty="0" smtClean="0"/>
                  <a:t>12.5s</a:t>
                </a:r>
                <a:r>
                  <a:rPr lang="zh-CN" altLang="en-US" sz="1400" dirty="0" smtClean="0"/>
                  <a:t>内可领先</a:t>
                </a:r>
                <a:r>
                  <a:rPr lang="en-US" altLang="zh-CN" sz="1400" dirty="0" smtClean="0"/>
                  <a:t>200m</a:t>
                </a:r>
                <a:r>
                  <a:rPr lang="zh-CN" altLang="en-US" sz="14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99" y="4036094"/>
                <a:ext cx="3027371" cy="1169551"/>
              </a:xfrm>
              <a:prstGeom prst="rect">
                <a:avLst/>
              </a:prstGeom>
              <a:blipFill>
                <a:blip r:embed="rId8"/>
                <a:stretch>
                  <a:fillRect l="-604" t="-2083" r="-3622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例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：利用用户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平时上班轨迹寻找顺风车，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允许与自己空间距离相距</a:t>
                </a:r>
                <a:r>
                  <a:rPr lang="en-US" altLang="zh-CN" sz="1400" dirty="0" smtClean="0"/>
                  <a:t>500m</a:t>
                </a:r>
                <a:r>
                  <a:rPr lang="zh-CN" altLang="en-US" sz="1400" dirty="0" smtClean="0"/>
                  <a:t>，时间上允许相差</a:t>
                </a:r>
                <a:r>
                  <a:rPr lang="en-US" altLang="zh-CN" sz="1400" dirty="0" smtClean="0"/>
                  <a:t>5</a:t>
                </a:r>
                <a:r>
                  <a:rPr lang="zh-CN" altLang="en-US" sz="1400" dirty="0" smtClean="0"/>
                  <a:t>分钟，则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=1.67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16" y="4038797"/>
                <a:ext cx="2928986" cy="984885"/>
              </a:xfrm>
              <a:prstGeom prst="rect">
                <a:avLst/>
              </a:prstGeom>
              <a:blipFill>
                <a:blip r:embed="rId9"/>
                <a:stretch>
                  <a:fillRect l="-625" t="-2484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664455" y="3491303"/>
            <a:ext cx="33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时空归一化表示模型（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SNTR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时空转化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67" y="1979711"/>
                <a:ext cx="1813830" cy="369332"/>
              </a:xfrm>
              <a:prstGeom prst="rect">
                <a:avLst/>
              </a:prstGeom>
              <a:blipFill>
                <a:blip r:embed="rId10"/>
                <a:stretch>
                  <a:fillRect l="-2685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0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2505</TotalTime>
  <Words>2062</Words>
  <Application>Microsoft Office PowerPoint</Application>
  <PresentationFormat>全屏显示(4:3)</PresentationFormat>
  <Paragraphs>327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PMingLiU</vt:lpstr>
      <vt:lpstr>等线</vt:lpstr>
      <vt:lpstr>方正静蕾简体</vt:lpstr>
      <vt:lpstr>方正舒体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移动对象的 时空轨迹相似性查询算法</vt:lpstr>
      <vt:lpstr>目录</vt:lpstr>
      <vt:lpstr>PowerPoint 演示文稿</vt:lpstr>
      <vt:lpstr>研究背景</vt:lpstr>
      <vt:lpstr>问题定义</vt:lpstr>
      <vt:lpstr>PowerPoint 演示文稿</vt:lpstr>
      <vt:lpstr>时空归一化表示模型</vt:lpstr>
      <vt:lpstr>时空归一化表示模型</vt:lpstr>
      <vt:lpstr>时空归一化表示模型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xiaochenchen</cp:lastModifiedBy>
  <cp:revision>492</cp:revision>
  <dcterms:created xsi:type="dcterms:W3CDTF">2017-12-16T13:48:00Z</dcterms:created>
  <dcterms:modified xsi:type="dcterms:W3CDTF">2018-12-12T02:24:35Z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2052-10.1.0.7521</vt:lpwstr>
  </property>
</Properties>
</file>