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2" r:id="rId5"/>
    <p:sldId id="261" r:id="rId6"/>
    <p:sldId id="264" r:id="rId7"/>
    <p:sldId id="257" r:id="rId8"/>
    <p:sldId id="265" r:id="rId9"/>
    <p:sldId id="266" r:id="rId10"/>
    <p:sldId id="267" r:id="rId11"/>
    <p:sldId id="258" r:id="rId12"/>
    <p:sldId id="268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0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7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1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6062-D22A-4152-92A9-E268373F6016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4B6-7E34-4416-8411-FF61D6A40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6.png"/><Relationship Id="rId7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984189" y="1054639"/>
            <a:ext cx="9718965" cy="4912558"/>
            <a:chOff x="984189" y="1054639"/>
            <a:chExt cx="9718965" cy="4912558"/>
          </a:xfrm>
        </p:grpSpPr>
        <p:grpSp>
          <p:nvGrpSpPr>
            <p:cNvPr id="36" name="组合 35"/>
            <p:cNvGrpSpPr/>
            <p:nvPr/>
          </p:nvGrpSpPr>
          <p:grpSpPr>
            <a:xfrm>
              <a:off x="8274262" y="1054639"/>
              <a:ext cx="2428892" cy="3009847"/>
              <a:chOff x="8274262" y="1054639"/>
              <a:chExt cx="2428892" cy="3009847"/>
            </a:xfrm>
          </p:grpSpPr>
          <p:sp>
            <p:nvSpPr>
              <p:cNvPr id="2" name="Bent Arrow 21"/>
              <p:cNvSpPr/>
              <p:nvPr/>
            </p:nvSpPr>
            <p:spPr>
              <a:xfrm>
                <a:off x="8274262" y="2118190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242553" y="1054639"/>
                <a:ext cx="887361" cy="1291435"/>
                <a:chOff x="8516934" y="5619750"/>
                <a:chExt cx="693742" cy="1009650"/>
              </a:xfrm>
              <a:solidFill>
                <a:srgbClr val="2F5EB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grpSpPr>
            <p:sp>
              <p:nvSpPr>
                <p:cNvPr id="7" name="Freeform 190"/>
                <p:cNvSpPr>
                  <a:spLocks/>
                </p:cNvSpPr>
                <p:nvPr/>
              </p:nvSpPr>
              <p:spPr bwMode="auto">
                <a:xfrm>
                  <a:off x="8543926" y="6273800"/>
                  <a:ext cx="53975" cy="52388"/>
                </a:xfrm>
                <a:custGeom>
                  <a:avLst/>
                  <a:gdLst>
                    <a:gd name="T0" fmla="*/ 24 w 31"/>
                    <a:gd name="T1" fmla="*/ 5 h 30"/>
                    <a:gd name="T2" fmla="*/ 0 w 31"/>
                    <a:gd name="T3" fmla="*/ 0 h 30"/>
                    <a:gd name="T4" fmla="*/ 13 w 31"/>
                    <a:gd name="T5" fmla="*/ 26 h 30"/>
                    <a:gd name="T6" fmla="*/ 21 w 31"/>
                    <a:gd name="T7" fmla="*/ 18 h 30"/>
                    <a:gd name="T8" fmla="*/ 24 w 31"/>
                    <a:gd name="T9" fmla="*/ 17 h 30"/>
                    <a:gd name="T10" fmla="*/ 30 w 31"/>
                    <a:gd name="T11" fmla="*/ 23 h 30"/>
                    <a:gd name="T12" fmla="*/ 24 w 31"/>
                    <a:gd name="T13" fmla="*/ 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0">
                      <a:moveTo>
                        <a:pt x="24" y="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2" y="25"/>
                        <a:pt x="13" y="26"/>
                      </a:cubicBezTo>
                      <a:cubicBezTo>
                        <a:pt x="19" y="27"/>
                        <a:pt x="21" y="24"/>
                        <a:pt x="21" y="18"/>
                      </a:cubicBezTo>
                      <a:cubicBezTo>
                        <a:pt x="21" y="13"/>
                        <a:pt x="24" y="14"/>
                        <a:pt x="24" y="17"/>
                      </a:cubicBezTo>
                      <a:cubicBezTo>
                        <a:pt x="24" y="21"/>
                        <a:pt x="31" y="30"/>
                        <a:pt x="30" y="23"/>
                      </a:cubicBezTo>
                      <a:cubicBezTo>
                        <a:pt x="29" y="15"/>
                        <a:pt x="28" y="5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8" name="Freeform 191"/>
                <p:cNvSpPr>
                  <a:spLocks/>
                </p:cNvSpPr>
                <p:nvPr/>
              </p:nvSpPr>
              <p:spPr bwMode="auto">
                <a:xfrm>
                  <a:off x="8516934" y="5888036"/>
                  <a:ext cx="560388" cy="692150"/>
                </a:xfrm>
                <a:custGeom>
                  <a:avLst/>
                  <a:gdLst>
                    <a:gd name="T0" fmla="*/ 273 w 321"/>
                    <a:gd name="T1" fmla="*/ 82 h 397"/>
                    <a:gd name="T2" fmla="*/ 251 w 321"/>
                    <a:gd name="T3" fmla="*/ 41 h 397"/>
                    <a:gd name="T4" fmla="*/ 167 w 321"/>
                    <a:gd name="T5" fmla="*/ 5 h 397"/>
                    <a:gd name="T6" fmla="*/ 162 w 321"/>
                    <a:gd name="T7" fmla="*/ 8 h 397"/>
                    <a:gd name="T8" fmla="*/ 143 w 321"/>
                    <a:gd name="T9" fmla="*/ 91 h 397"/>
                    <a:gd name="T10" fmla="*/ 136 w 321"/>
                    <a:gd name="T11" fmla="*/ 29 h 397"/>
                    <a:gd name="T12" fmla="*/ 138 w 321"/>
                    <a:gd name="T13" fmla="*/ 22 h 397"/>
                    <a:gd name="T14" fmla="*/ 134 w 321"/>
                    <a:gd name="T15" fmla="*/ 15 h 397"/>
                    <a:gd name="T16" fmla="*/ 124 w 321"/>
                    <a:gd name="T17" fmla="*/ 15 h 397"/>
                    <a:gd name="T18" fmla="*/ 119 w 321"/>
                    <a:gd name="T19" fmla="*/ 22 h 397"/>
                    <a:gd name="T20" fmla="*/ 121 w 321"/>
                    <a:gd name="T21" fmla="*/ 28 h 397"/>
                    <a:gd name="T22" fmla="*/ 113 w 321"/>
                    <a:gd name="T23" fmla="*/ 87 h 397"/>
                    <a:gd name="T24" fmla="*/ 113 w 321"/>
                    <a:gd name="T25" fmla="*/ 90 h 397"/>
                    <a:gd name="T26" fmla="*/ 90 w 321"/>
                    <a:gd name="T27" fmla="*/ 5 h 397"/>
                    <a:gd name="T28" fmla="*/ 87 w 321"/>
                    <a:gd name="T29" fmla="*/ 5 h 397"/>
                    <a:gd name="T30" fmla="*/ 2 w 321"/>
                    <a:gd name="T31" fmla="*/ 49 h 397"/>
                    <a:gd name="T32" fmla="*/ 13 w 321"/>
                    <a:gd name="T33" fmla="*/ 211 h 397"/>
                    <a:gd name="T34" fmla="*/ 43 w 321"/>
                    <a:gd name="T35" fmla="*/ 217 h 397"/>
                    <a:gd name="T36" fmla="*/ 38 w 321"/>
                    <a:gd name="T37" fmla="*/ 73 h 397"/>
                    <a:gd name="T38" fmla="*/ 42 w 321"/>
                    <a:gd name="T39" fmla="*/ 76 h 397"/>
                    <a:gd name="T40" fmla="*/ 42 w 321"/>
                    <a:gd name="T41" fmla="*/ 76 h 397"/>
                    <a:gd name="T42" fmla="*/ 47 w 321"/>
                    <a:gd name="T43" fmla="*/ 148 h 397"/>
                    <a:gd name="T44" fmla="*/ 53 w 321"/>
                    <a:gd name="T45" fmla="*/ 222 h 397"/>
                    <a:gd name="T46" fmla="*/ 54 w 321"/>
                    <a:gd name="T47" fmla="*/ 223 h 397"/>
                    <a:gd name="T48" fmla="*/ 61 w 321"/>
                    <a:gd name="T49" fmla="*/ 238 h 397"/>
                    <a:gd name="T50" fmla="*/ 73 w 321"/>
                    <a:gd name="T51" fmla="*/ 397 h 397"/>
                    <a:gd name="T52" fmla="*/ 106 w 321"/>
                    <a:gd name="T53" fmla="*/ 397 h 397"/>
                    <a:gd name="T54" fmla="*/ 121 w 321"/>
                    <a:gd name="T55" fmla="*/ 272 h 397"/>
                    <a:gd name="T56" fmla="*/ 124 w 321"/>
                    <a:gd name="T57" fmla="*/ 273 h 397"/>
                    <a:gd name="T58" fmla="*/ 128 w 321"/>
                    <a:gd name="T59" fmla="*/ 272 h 397"/>
                    <a:gd name="T60" fmla="*/ 144 w 321"/>
                    <a:gd name="T61" fmla="*/ 397 h 397"/>
                    <a:gd name="T62" fmla="*/ 176 w 321"/>
                    <a:gd name="T63" fmla="*/ 397 h 397"/>
                    <a:gd name="T64" fmla="*/ 187 w 321"/>
                    <a:gd name="T65" fmla="*/ 240 h 397"/>
                    <a:gd name="T66" fmla="*/ 196 w 321"/>
                    <a:gd name="T67" fmla="*/ 223 h 397"/>
                    <a:gd name="T68" fmla="*/ 196 w 321"/>
                    <a:gd name="T69" fmla="*/ 222 h 397"/>
                    <a:gd name="T70" fmla="*/ 200 w 321"/>
                    <a:gd name="T71" fmla="*/ 173 h 397"/>
                    <a:gd name="T72" fmla="*/ 207 w 321"/>
                    <a:gd name="T73" fmla="*/ 79 h 397"/>
                    <a:gd name="T74" fmla="*/ 207 w 321"/>
                    <a:gd name="T75" fmla="*/ 78 h 397"/>
                    <a:gd name="T76" fmla="*/ 211 w 321"/>
                    <a:gd name="T77" fmla="*/ 73 h 397"/>
                    <a:gd name="T78" fmla="*/ 274 w 321"/>
                    <a:gd name="T79" fmla="*/ 134 h 397"/>
                    <a:gd name="T80" fmla="*/ 301 w 321"/>
                    <a:gd name="T81" fmla="*/ 141 h 397"/>
                    <a:gd name="T82" fmla="*/ 321 w 321"/>
                    <a:gd name="T83" fmla="*/ 103 h 397"/>
                    <a:gd name="T84" fmla="*/ 273 w 321"/>
                    <a:gd name="T85" fmla="*/ 82 h 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21" h="397">
                      <a:moveTo>
                        <a:pt x="273" y="82"/>
                      </a:moveTo>
                      <a:cubicBezTo>
                        <a:pt x="250" y="57"/>
                        <a:pt x="252" y="46"/>
                        <a:pt x="251" y="41"/>
                      </a:cubicBezTo>
                      <a:cubicBezTo>
                        <a:pt x="249" y="33"/>
                        <a:pt x="204" y="0"/>
                        <a:pt x="167" y="5"/>
                      </a:cubicBezTo>
                      <a:cubicBezTo>
                        <a:pt x="167" y="5"/>
                        <a:pt x="165" y="6"/>
                        <a:pt x="162" y="8"/>
                      </a:cubicBezTo>
                      <a:cubicBezTo>
                        <a:pt x="143" y="91"/>
                        <a:pt x="143" y="91"/>
                        <a:pt x="143" y="91"/>
                      </a:cubicBezTo>
                      <a:cubicBezTo>
                        <a:pt x="136" y="29"/>
                        <a:pt x="136" y="29"/>
                        <a:pt x="136" y="29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34" y="15"/>
                        <a:pt x="134" y="15"/>
                        <a:pt x="134" y="15"/>
                      </a:cubicBezTo>
                      <a:cubicBezTo>
                        <a:pt x="124" y="15"/>
                        <a:pt x="124" y="15"/>
                        <a:pt x="124" y="15"/>
                      </a:cubicBezTo>
                      <a:cubicBezTo>
                        <a:pt x="119" y="22"/>
                        <a:pt x="119" y="22"/>
                        <a:pt x="119" y="22"/>
                      </a:cubicBezTo>
                      <a:cubicBezTo>
                        <a:pt x="121" y="28"/>
                        <a:pt x="121" y="28"/>
                        <a:pt x="121" y="28"/>
                      </a:cubicBezTo>
                      <a:cubicBezTo>
                        <a:pt x="113" y="87"/>
                        <a:pt x="113" y="87"/>
                        <a:pt x="113" y="87"/>
                      </a:cubicBezTo>
                      <a:cubicBezTo>
                        <a:pt x="113" y="90"/>
                        <a:pt x="113" y="90"/>
                        <a:pt x="113" y="9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89" y="5"/>
                        <a:pt x="88" y="5"/>
                        <a:pt x="87" y="5"/>
                      </a:cubicBezTo>
                      <a:cubicBezTo>
                        <a:pt x="50" y="10"/>
                        <a:pt x="3" y="23"/>
                        <a:pt x="2" y="49"/>
                      </a:cubicBezTo>
                      <a:cubicBezTo>
                        <a:pt x="0" y="61"/>
                        <a:pt x="7" y="183"/>
                        <a:pt x="13" y="211"/>
                      </a:cubicBezTo>
                      <a:cubicBezTo>
                        <a:pt x="24" y="218"/>
                        <a:pt x="38" y="217"/>
                        <a:pt x="43" y="217"/>
                      </a:cubicBezTo>
                      <a:cubicBezTo>
                        <a:pt x="41" y="198"/>
                        <a:pt x="35" y="70"/>
                        <a:pt x="38" y="73"/>
                      </a:cubicBezTo>
                      <a:cubicBezTo>
                        <a:pt x="40" y="74"/>
                        <a:pt x="41" y="75"/>
                        <a:pt x="42" y="76"/>
                      </a:cubicBezTo>
                      <a:cubicBezTo>
                        <a:pt x="42" y="76"/>
                        <a:pt x="42" y="76"/>
                        <a:pt x="42" y="76"/>
                      </a:cubicBezTo>
                      <a:cubicBezTo>
                        <a:pt x="47" y="148"/>
                        <a:pt x="47" y="148"/>
                        <a:pt x="47" y="148"/>
                      </a:cubicBezTo>
                      <a:cubicBezTo>
                        <a:pt x="50" y="190"/>
                        <a:pt x="53" y="222"/>
                        <a:pt x="53" y="222"/>
                      </a:cubicBezTo>
                      <a:cubicBezTo>
                        <a:pt x="54" y="223"/>
                        <a:pt x="54" y="223"/>
                        <a:pt x="54" y="223"/>
                      </a:cubicBezTo>
                      <a:cubicBezTo>
                        <a:pt x="55" y="229"/>
                        <a:pt x="58" y="233"/>
                        <a:pt x="61" y="238"/>
                      </a:cubicBezTo>
                      <a:cubicBezTo>
                        <a:pt x="73" y="397"/>
                        <a:pt x="73" y="397"/>
                        <a:pt x="73" y="397"/>
                      </a:cubicBezTo>
                      <a:cubicBezTo>
                        <a:pt x="106" y="397"/>
                        <a:pt x="106" y="397"/>
                        <a:pt x="106" y="397"/>
                      </a:cubicBezTo>
                      <a:cubicBezTo>
                        <a:pt x="121" y="272"/>
                        <a:pt x="121" y="272"/>
                        <a:pt x="121" y="272"/>
                      </a:cubicBezTo>
                      <a:cubicBezTo>
                        <a:pt x="122" y="272"/>
                        <a:pt x="123" y="273"/>
                        <a:pt x="124" y="273"/>
                      </a:cubicBezTo>
                      <a:cubicBezTo>
                        <a:pt x="125" y="273"/>
                        <a:pt x="127" y="272"/>
                        <a:pt x="128" y="272"/>
                      </a:cubicBezTo>
                      <a:cubicBezTo>
                        <a:pt x="144" y="397"/>
                        <a:pt x="144" y="397"/>
                        <a:pt x="144" y="397"/>
                      </a:cubicBezTo>
                      <a:cubicBezTo>
                        <a:pt x="176" y="397"/>
                        <a:pt x="176" y="397"/>
                        <a:pt x="176" y="397"/>
                      </a:cubicBezTo>
                      <a:cubicBezTo>
                        <a:pt x="187" y="240"/>
                        <a:pt x="187" y="240"/>
                        <a:pt x="187" y="240"/>
                      </a:cubicBezTo>
                      <a:cubicBezTo>
                        <a:pt x="191" y="235"/>
                        <a:pt x="194" y="229"/>
                        <a:pt x="196" y="223"/>
                      </a:cubicBezTo>
                      <a:cubicBezTo>
                        <a:pt x="196" y="222"/>
                        <a:pt x="196" y="222"/>
                        <a:pt x="196" y="222"/>
                      </a:cubicBezTo>
                      <a:cubicBezTo>
                        <a:pt x="196" y="222"/>
                        <a:pt x="198" y="202"/>
                        <a:pt x="200" y="173"/>
                      </a:cubicBezTo>
                      <a:cubicBezTo>
                        <a:pt x="207" y="79"/>
                        <a:pt x="207" y="79"/>
                        <a:pt x="207" y="79"/>
                      </a:cubicBezTo>
                      <a:cubicBezTo>
                        <a:pt x="207" y="79"/>
                        <a:pt x="207" y="78"/>
                        <a:pt x="207" y="78"/>
                      </a:cubicBezTo>
                      <a:cubicBezTo>
                        <a:pt x="209" y="76"/>
                        <a:pt x="210" y="74"/>
                        <a:pt x="211" y="73"/>
                      </a:cubicBezTo>
                      <a:cubicBezTo>
                        <a:pt x="213" y="70"/>
                        <a:pt x="229" y="118"/>
                        <a:pt x="274" y="134"/>
                      </a:cubicBezTo>
                      <a:cubicBezTo>
                        <a:pt x="310" y="147"/>
                        <a:pt x="301" y="141"/>
                        <a:pt x="301" y="141"/>
                      </a:cubicBezTo>
                      <a:cubicBezTo>
                        <a:pt x="301" y="134"/>
                        <a:pt x="314" y="111"/>
                        <a:pt x="321" y="103"/>
                      </a:cubicBezTo>
                      <a:cubicBezTo>
                        <a:pt x="295" y="101"/>
                        <a:pt x="293" y="105"/>
                        <a:pt x="273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9" name="Freeform 192"/>
                <p:cNvSpPr>
                  <a:spLocks/>
                </p:cNvSpPr>
                <p:nvPr/>
              </p:nvSpPr>
              <p:spPr bwMode="auto">
                <a:xfrm>
                  <a:off x="8640763" y="5619750"/>
                  <a:ext cx="195263" cy="279400"/>
                </a:xfrm>
                <a:custGeom>
                  <a:avLst/>
                  <a:gdLst>
                    <a:gd name="T0" fmla="*/ 5 w 112"/>
                    <a:gd name="T1" fmla="*/ 75 h 160"/>
                    <a:gd name="T2" fmla="*/ 0 w 112"/>
                    <a:gd name="T3" fmla="*/ 93 h 160"/>
                    <a:gd name="T4" fmla="*/ 5 w 112"/>
                    <a:gd name="T5" fmla="*/ 111 h 160"/>
                    <a:gd name="T6" fmla="*/ 8 w 112"/>
                    <a:gd name="T7" fmla="*/ 107 h 160"/>
                    <a:gd name="T8" fmla="*/ 57 w 112"/>
                    <a:gd name="T9" fmla="*/ 160 h 160"/>
                    <a:gd name="T10" fmla="*/ 104 w 112"/>
                    <a:gd name="T11" fmla="*/ 105 h 160"/>
                    <a:gd name="T12" fmla="*/ 108 w 112"/>
                    <a:gd name="T13" fmla="*/ 111 h 160"/>
                    <a:gd name="T14" fmla="*/ 112 w 112"/>
                    <a:gd name="T15" fmla="*/ 93 h 160"/>
                    <a:gd name="T16" fmla="*/ 108 w 112"/>
                    <a:gd name="T17" fmla="*/ 74 h 160"/>
                    <a:gd name="T18" fmla="*/ 106 w 112"/>
                    <a:gd name="T19" fmla="*/ 75 h 160"/>
                    <a:gd name="T20" fmla="*/ 106 w 112"/>
                    <a:gd name="T21" fmla="*/ 60 h 160"/>
                    <a:gd name="T22" fmla="*/ 65 w 112"/>
                    <a:gd name="T23" fmla="*/ 50 h 160"/>
                    <a:gd name="T24" fmla="*/ 71 w 112"/>
                    <a:gd name="T25" fmla="*/ 52 h 160"/>
                    <a:gd name="T26" fmla="*/ 110 w 112"/>
                    <a:gd name="T27" fmla="*/ 39 h 160"/>
                    <a:gd name="T28" fmla="*/ 20 w 112"/>
                    <a:gd name="T29" fmla="*/ 29 h 160"/>
                    <a:gd name="T30" fmla="*/ 2 w 112"/>
                    <a:gd name="T31" fmla="*/ 41 h 160"/>
                    <a:gd name="T32" fmla="*/ 14 w 112"/>
                    <a:gd name="T33" fmla="*/ 41 h 160"/>
                    <a:gd name="T34" fmla="*/ 6 w 112"/>
                    <a:gd name="T35" fmla="*/ 67 h 160"/>
                    <a:gd name="T36" fmla="*/ 5 w 112"/>
                    <a:gd name="T37" fmla="*/ 75 h 160"/>
                    <a:gd name="T38" fmla="*/ 5 w 112"/>
                    <a:gd name="T39" fmla="*/ 75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2" h="160">
                      <a:moveTo>
                        <a:pt x="5" y="75"/>
                      </a:moveTo>
                      <a:cubicBezTo>
                        <a:pt x="2" y="75"/>
                        <a:pt x="0" y="83"/>
                        <a:pt x="0" y="93"/>
                      </a:cubicBezTo>
                      <a:cubicBezTo>
                        <a:pt x="0" y="103"/>
                        <a:pt x="2" y="111"/>
                        <a:pt x="5" y="111"/>
                      </a:cubicBezTo>
                      <a:cubicBezTo>
                        <a:pt x="6" y="111"/>
                        <a:pt x="7" y="110"/>
                        <a:pt x="8" y="107"/>
                      </a:cubicBezTo>
                      <a:cubicBezTo>
                        <a:pt x="16" y="137"/>
                        <a:pt x="42" y="160"/>
                        <a:pt x="57" y="160"/>
                      </a:cubicBezTo>
                      <a:cubicBezTo>
                        <a:pt x="75" y="160"/>
                        <a:pt x="101" y="139"/>
                        <a:pt x="104" y="105"/>
                      </a:cubicBezTo>
                      <a:cubicBezTo>
                        <a:pt x="105" y="108"/>
                        <a:pt x="106" y="111"/>
                        <a:pt x="108" y="111"/>
                      </a:cubicBezTo>
                      <a:cubicBezTo>
                        <a:pt x="110" y="111"/>
                        <a:pt x="112" y="103"/>
                        <a:pt x="112" y="93"/>
                      </a:cubicBezTo>
                      <a:cubicBezTo>
                        <a:pt x="112" y="83"/>
                        <a:pt x="110" y="74"/>
                        <a:pt x="108" y="74"/>
                      </a:cubicBezTo>
                      <a:cubicBezTo>
                        <a:pt x="107" y="74"/>
                        <a:pt x="107" y="75"/>
                        <a:pt x="106" y="75"/>
                      </a:cubicBezTo>
                      <a:cubicBezTo>
                        <a:pt x="107" y="71"/>
                        <a:pt x="107" y="66"/>
                        <a:pt x="106" y="60"/>
                      </a:cubicBezTo>
                      <a:cubicBezTo>
                        <a:pt x="98" y="67"/>
                        <a:pt x="82" y="58"/>
                        <a:pt x="65" y="50"/>
                      </a:cubicBezTo>
                      <a:cubicBezTo>
                        <a:pt x="67" y="50"/>
                        <a:pt x="69" y="51"/>
                        <a:pt x="71" y="52"/>
                      </a:cubicBezTo>
                      <a:cubicBezTo>
                        <a:pt x="99" y="67"/>
                        <a:pt x="110" y="39"/>
                        <a:pt x="110" y="39"/>
                      </a:cubicBezTo>
                      <a:cubicBezTo>
                        <a:pt x="110" y="39"/>
                        <a:pt x="76" y="0"/>
                        <a:pt x="20" y="29"/>
                      </a:cubicBezTo>
                      <a:cubicBezTo>
                        <a:pt x="15" y="32"/>
                        <a:pt x="8" y="39"/>
                        <a:pt x="2" y="41"/>
                      </a:cubicBezTo>
                      <a:cubicBezTo>
                        <a:pt x="2" y="41"/>
                        <a:pt x="7" y="41"/>
                        <a:pt x="14" y="41"/>
                      </a:cubicBezTo>
                      <a:cubicBezTo>
                        <a:pt x="8" y="45"/>
                        <a:pt x="5" y="53"/>
                        <a:pt x="6" y="67"/>
                      </a:cubicBezTo>
                      <a:cubicBezTo>
                        <a:pt x="6" y="69"/>
                        <a:pt x="5" y="72"/>
                        <a:pt x="5" y="75"/>
                      </a:cubicBezTo>
                      <a:cubicBezTo>
                        <a:pt x="5" y="75"/>
                        <a:pt x="5" y="75"/>
                        <a:pt x="5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0" name="Freeform 193"/>
                <p:cNvSpPr>
                  <a:spLocks/>
                </p:cNvSpPr>
                <p:nvPr/>
              </p:nvSpPr>
              <p:spPr bwMode="auto">
                <a:xfrm>
                  <a:off x="8591551" y="6591300"/>
                  <a:ext cx="104775" cy="38100"/>
                </a:xfrm>
                <a:custGeom>
                  <a:avLst/>
                  <a:gdLst>
                    <a:gd name="T0" fmla="*/ 31 w 60"/>
                    <a:gd name="T1" fmla="*/ 0 h 22"/>
                    <a:gd name="T2" fmla="*/ 21 w 60"/>
                    <a:gd name="T3" fmla="*/ 21 h 22"/>
                    <a:gd name="T4" fmla="*/ 48 w 60"/>
                    <a:gd name="T5" fmla="*/ 12 h 22"/>
                    <a:gd name="T6" fmla="*/ 52 w 60"/>
                    <a:gd name="T7" fmla="*/ 12 h 22"/>
                    <a:gd name="T8" fmla="*/ 59 w 60"/>
                    <a:gd name="T9" fmla="*/ 11 h 22"/>
                    <a:gd name="T10" fmla="*/ 59 w 60"/>
                    <a:gd name="T11" fmla="*/ 1 h 22"/>
                    <a:gd name="T12" fmla="*/ 60 w 60"/>
                    <a:gd name="T13" fmla="*/ 0 h 22"/>
                    <a:gd name="T14" fmla="*/ 31 w 60"/>
                    <a:gd name="T1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" h="22">
                      <a:moveTo>
                        <a:pt x="31" y="0"/>
                      </a:moveTo>
                      <a:cubicBezTo>
                        <a:pt x="31" y="0"/>
                        <a:pt x="0" y="19"/>
                        <a:pt x="21" y="21"/>
                      </a:cubicBezTo>
                      <a:cubicBezTo>
                        <a:pt x="33" y="22"/>
                        <a:pt x="41" y="17"/>
                        <a:pt x="48" y="12"/>
                      </a:cubicBezTo>
                      <a:cubicBezTo>
                        <a:pt x="52" y="9"/>
                        <a:pt x="51" y="12"/>
                        <a:pt x="52" y="12"/>
                      </a:cubicBezTo>
                      <a:cubicBezTo>
                        <a:pt x="54" y="12"/>
                        <a:pt x="58" y="12"/>
                        <a:pt x="59" y="11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0" y="0"/>
                        <a:pt x="60" y="0"/>
                        <a:pt x="6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1" name="Freeform 194"/>
                <p:cNvSpPr>
                  <a:spLocks/>
                </p:cNvSpPr>
                <p:nvPr/>
              </p:nvSpPr>
              <p:spPr bwMode="auto">
                <a:xfrm>
                  <a:off x="8772526" y="6591300"/>
                  <a:ext cx="106363" cy="38100"/>
                </a:xfrm>
                <a:custGeom>
                  <a:avLst/>
                  <a:gdLst>
                    <a:gd name="T0" fmla="*/ 2 w 61"/>
                    <a:gd name="T1" fmla="*/ 11 h 22"/>
                    <a:gd name="T2" fmla="*/ 8 w 61"/>
                    <a:gd name="T3" fmla="*/ 12 h 22"/>
                    <a:gd name="T4" fmla="*/ 12 w 61"/>
                    <a:gd name="T5" fmla="*/ 12 h 22"/>
                    <a:gd name="T6" fmla="*/ 40 w 61"/>
                    <a:gd name="T7" fmla="*/ 21 h 22"/>
                    <a:gd name="T8" fmla="*/ 29 w 61"/>
                    <a:gd name="T9" fmla="*/ 0 h 22"/>
                    <a:gd name="T10" fmla="*/ 1 w 61"/>
                    <a:gd name="T11" fmla="*/ 0 h 22"/>
                    <a:gd name="T12" fmla="*/ 1 w 61"/>
                    <a:gd name="T13" fmla="*/ 1 h 22"/>
                    <a:gd name="T14" fmla="*/ 2 w 61"/>
                    <a:gd name="T15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22">
                      <a:moveTo>
                        <a:pt x="2" y="11"/>
                      </a:moveTo>
                      <a:cubicBezTo>
                        <a:pt x="3" y="12"/>
                        <a:pt x="7" y="12"/>
                        <a:pt x="8" y="12"/>
                      </a:cubicBezTo>
                      <a:cubicBezTo>
                        <a:pt x="10" y="12"/>
                        <a:pt x="8" y="9"/>
                        <a:pt x="12" y="12"/>
                      </a:cubicBezTo>
                      <a:cubicBezTo>
                        <a:pt x="19" y="17"/>
                        <a:pt x="27" y="22"/>
                        <a:pt x="40" y="21"/>
                      </a:cubicBezTo>
                      <a:cubicBezTo>
                        <a:pt x="61" y="19"/>
                        <a:pt x="29" y="0"/>
                        <a:pt x="29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3"/>
                        <a:pt x="2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2" name="Freeform 195"/>
                <p:cNvSpPr>
                  <a:spLocks/>
                </p:cNvSpPr>
                <p:nvPr/>
              </p:nvSpPr>
              <p:spPr bwMode="auto">
                <a:xfrm>
                  <a:off x="8951913" y="6127750"/>
                  <a:ext cx="258763" cy="488950"/>
                </a:xfrm>
                <a:custGeom>
                  <a:avLst/>
                  <a:gdLst>
                    <a:gd name="T0" fmla="*/ 82 w 149"/>
                    <a:gd name="T1" fmla="*/ 69 h 281"/>
                    <a:gd name="T2" fmla="*/ 130 w 149"/>
                    <a:gd name="T3" fmla="*/ 81 h 281"/>
                    <a:gd name="T4" fmla="*/ 139 w 149"/>
                    <a:gd name="T5" fmla="*/ 42 h 281"/>
                    <a:gd name="T6" fmla="*/ 91 w 149"/>
                    <a:gd name="T7" fmla="*/ 30 h 281"/>
                    <a:gd name="T8" fmla="*/ 91 w 149"/>
                    <a:gd name="T9" fmla="*/ 0 h 281"/>
                    <a:gd name="T10" fmla="*/ 59 w 149"/>
                    <a:gd name="T11" fmla="*/ 0 h 281"/>
                    <a:gd name="T12" fmla="*/ 59 w 149"/>
                    <a:gd name="T13" fmla="*/ 33 h 281"/>
                    <a:gd name="T14" fmla="*/ 2 w 149"/>
                    <a:gd name="T15" fmla="*/ 94 h 281"/>
                    <a:gd name="T16" fmla="*/ 62 w 149"/>
                    <a:gd name="T17" fmla="*/ 157 h 281"/>
                    <a:gd name="T18" fmla="*/ 98 w 149"/>
                    <a:gd name="T19" fmla="*/ 187 h 281"/>
                    <a:gd name="T20" fmla="*/ 66 w 149"/>
                    <a:gd name="T21" fmla="*/ 208 h 281"/>
                    <a:gd name="T22" fmla="*/ 10 w 149"/>
                    <a:gd name="T23" fmla="*/ 193 h 281"/>
                    <a:gd name="T24" fmla="*/ 0 w 149"/>
                    <a:gd name="T25" fmla="*/ 233 h 281"/>
                    <a:gd name="T26" fmla="*/ 57 w 149"/>
                    <a:gd name="T27" fmla="*/ 248 h 281"/>
                    <a:gd name="T28" fmla="*/ 57 w 149"/>
                    <a:gd name="T29" fmla="*/ 281 h 281"/>
                    <a:gd name="T30" fmla="*/ 90 w 149"/>
                    <a:gd name="T31" fmla="*/ 281 h 281"/>
                    <a:gd name="T32" fmla="*/ 90 w 149"/>
                    <a:gd name="T33" fmla="*/ 246 h 281"/>
                    <a:gd name="T34" fmla="*/ 149 w 149"/>
                    <a:gd name="T35" fmla="*/ 182 h 281"/>
                    <a:gd name="T36" fmla="*/ 93 w 149"/>
                    <a:gd name="T37" fmla="*/ 118 h 281"/>
                    <a:gd name="T38" fmla="*/ 53 w 149"/>
                    <a:gd name="T39" fmla="*/ 88 h 281"/>
                    <a:gd name="T40" fmla="*/ 82 w 149"/>
                    <a:gd name="T41" fmla="*/ 69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9" h="281">
                      <a:moveTo>
                        <a:pt x="82" y="69"/>
                      </a:moveTo>
                      <a:cubicBezTo>
                        <a:pt x="106" y="69"/>
                        <a:pt x="121" y="77"/>
                        <a:pt x="130" y="81"/>
                      </a:cubicBezTo>
                      <a:cubicBezTo>
                        <a:pt x="139" y="42"/>
                        <a:pt x="139" y="42"/>
                        <a:pt x="139" y="42"/>
                      </a:cubicBezTo>
                      <a:cubicBezTo>
                        <a:pt x="128" y="36"/>
                        <a:pt x="113" y="31"/>
                        <a:pt x="91" y="3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23" y="40"/>
                        <a:pt x="2" y="64"/>
                        <a:pt x="2" y="94"/>
                      </a:cubicBezTo>
                      <a:cubicBezTo>
                        <a:pt x="2" y="127"/>
                        <a:pt x="27" y="145"/>
                        <a:pt x="62" y="157"/>
                      </a:cubicBezTo>
                      <a:cubicBezTo>
                        <a:pt x="87" y="166"/>
                        <a:pt x="98" y="174"/>
                        <a:pt x="98" y="187"/>
                      </a:cubicBezTo>
                      <a:cubicBezTo>
                        <a:pt x="98" y="201"/>
                        <a:pt x="85" y="208"/>
                        <a:pt x="66" y="208"/>
                      </a:cubicBezTo>
                      <a:cubicBezTo>
                        <a:pt x="44" y="208"/>
                        <a:pt x="24" y="201"/>
                        <a:pt x="10" y="193"/>
                      </a:cubicBezTo>
                      <a:cubicBezTo>
                        <a:pt x="0" y="233"/>
                        <a:pt x="0" y="233"/>
                        <a:pt x="0" y="233"/>
                      </a:cubicBezTo>
                      <a:cubicBezTo>
                        <a:pt x="13" y="241"/>
                        <a:pt x="35" y="247"/>
                        <a:pt x="57" y="248"/>
                      </a:cubicBezTo>
                      <a:cubicBezTo>
                        <a:pt x="57" y="281"/>
                        <a:pt x="57" y="281"/>
                        <a:pt x="57" y="281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0" y="246"/>
                        <a:pt x="90" y="246"/>
                        <a:pt x="90" y="246"/>
                      </a:cubicBezTo>
                      <a:cubicBezTo>
                        <a:pt x="128" y="239"/>
                        <a:pt x="149" y="213"/>
                        <a:pt x="149" y="182"/>
                      </a:cubicBezTo>
                      <a:cubicBezTo>
                        <a:pt x="149" y="151"/>
                        <a:pt x="133" y="132"/>
                        <a:pt x="93" y="118"/>
                      </a:cubicBezTo>
                      <a:cubicBezTo>
                        <a:pt x="65" y="107"/>
                        <a:pt x="53" y="100"/>
                        <a:pt x="53" y="88"/>
                      </a:cubicBezTo>
                      <a:cubicBezTo>
                        <a:pt x="53" y="79"/>
                        <a:pt x="60" y="69"/>
                        <a:pt x="82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  <p:sp>
              <p:nvSpPr>
                <p:cNvPr id="13" name="Freeform 196"/>
                <p:cNvSpPr>
                  <a:spLocks/>
                </p:cNvSpPr>
                <p:nvPr/>
              </p:nvSpPr>
              <p:spPr bwMode="auto">
                <a:xfrm>
                  <a:off x="9061451" y="6076950"/>
                  <a:ext cx="90488" cy="90488"/>
                </a:xfrm>
                <a:custGeom>
                  <a:avLst/>
                  <a:gdLst>
                    <a:gd name="T0" fmla="*/ 10 w 52"/>
                    <a:gd name="T1" fmla="*/ 0 h 52"/>
                    <a:gd name="T2" fmla="*/ 0 w 52"/>
                    <a:gd name="T3" fmla="*/ 18 h 52"/>
                    <a:gd name="T4" fmla="*/ 35 w 52"/>
                    <a:gd name="T5" fmla="*/ 17 h 52"/>
                    <a:gd name="T6" fmla="*/ 34 w 52"/>
                    <a:gd name="T7" fmla="*/ 40 h 52"/>
                    <a:gd name="T8" fmla="*/ 40 w 52"/>
                    <a:gd name="T9" fmla="*/ 45 h 52"/>
                    <a:gd name="T10" fmla="*/ 47 w 52"/>
                    <a:gd name="T11" fmla="*/ 38 h 52"/>
                    <a:gd name="T12" fmla="*/ 10 w 52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2">
                      <a:moveTo>
                        <a:pt x="10" y="0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40" y="45"/>
                        <a:pt x="45" y="52"/>
                        <a:pt x="47" y="38"/>
                      </a:cubicBezTo>
                      <a:cubicBezTo>
                        <a:pt x="52" y="3"/>
                        <a:pt x="10" y="0"/>
                        <a:pt x="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>
                    <a:solidFill>
                      <a:srgbClr val="424953"/>
                    </a:solidFill>
                    <a:latin typeface="Calibri"/>
                    <a:ea typeface="+mn-ea"/>
                  </a:endParaRPr>
                </a:p>
              </p:txBody>
            </p:sp>
          </p:grpSp>
          <p:sp>
            <p:nvSpPr>
              <p:cNvPr id="26" name="TextBox 7"/>
              <p:cNvSpPr>
                <a:spLocks noChangeArrowheads="1"/>
              </p:cNvSpPr>
              <p:nvPr/>
            </p:nvSpPr>
            <p:spPr bwMode="auto">
              <a:xfrm>
                <a:off x="9074166" y="319264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轨迹间距离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862958" y="311301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49"/>
                  <p:cNvSpPr txBox="1"/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algn="just" fontAlgn="auto">
                      <a:lnSpc>
                        <a:spcPct val="13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4450" y="3652065"/>
                    <a:ext cx="1817068" cy="412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13"/>
            <p:cNvSpPr txBox="1"/>
            <p:nvPr/>
          </p:nvSpPr>
          <p:spPr>
            <a:xfrm flipH="1">
              <a:off x="1371814" y="1116574"/>
              <a:ext cx="2786907" cy="369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4" tIns="45717" rIns="91434" bIns="45717">
              <a:spAutoFit/>
            </a:bodyPr>
            <a:lstStyle>
              <a:defPPr>
                <a:defRPr lang="zh-CN"/>
              </a:defPPr>
              <a:lvl1pPr algn="ctr" eaLnBrk="0" hangingPunct="0">
                <a:defRPr sz="2200" b="1">
                  <a:solidFill>
                    <a:srgbClr val="333333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charset="-122"/>
                </a:defRPr>
              </a:lvl9pPr>
            </a:lstStyle>
            <a:p>
              <a:pPr algn="l" fontAlgn="auto">
                <a:spcAft>
                  <a:spcPts val="0"/>
                </a:spcAft>
                <a:buFont typeface="Arial" charset="0"/>
                <a:buNone/>
              </a:pPr>
              <a:r>
                <a:rPr lang="zh-CN" altLang="en-US" sz="1800" dirty="0" smtClean="0">
                  <a:solidFill>
                    <a:srgbClr val="2F5EB0"/>
                  </a:solidFill>
                  <a:cs typeface="Arial" panose="020B0604020202020204" pitchFamily="34" charset="0"/>
                </a:rPr>
                <a:t>对应点</a:t>
              </a:r>
              <a:endParaRPr lang="zh-CN" altLang="en-US" sz="1800" dirty="0">
                <a:solidFill>
                  <a:srgbClr val="2F5EB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14"/>
                <p:cNvSpPr txBox="1"/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在计算轨迹间距离时，若使用了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到另一条轨迹上一点𝑄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的距离，则𝑄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itchFamily="34" charset="-122"/>
                      <a:ea typeface="微软雅黑" pitchFamily="34" charset="-122"/>
                    </a:rPr>
                    <a:t>的对应点。</a:t>
                  </a:r>
                </a:p>
              </p:txBody>
            </p:sp>
          </mc:Choice>
          <mc:Fallback xmlns="">
            <p:sp>
              <p:nvSpPr>
                <p:cNvPr id="30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815" y="1481224"/>
                  <a:ext cx="3640078" cy="932563"/>
                </a:xfrm>
                <a:prstGeom prst="rect">
                  <a:avLst/>
                </a:prstGeom>
                <a:blipFill>
                  <a:blip r:embed="rId3"/>
                  <a:stretch>
                    <a:fillRect l="-503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组合 40"/>
            <p:cNvGrpSpPr/>
            <p:nvPr/>
          </p:nvGrpSpPr>
          <p:grpSpPr>
            <a:xfrm>
              <a:off x="3410072" y="2747546"/>
              <a:ext cx="2428892" cy="2932973"/>
              <a:chOff x="3410072" y="2527742"/>
              <a:chExt cx="2428892" cy="2932973"/>
            </a:xfrm>
          </p:grpSpPr>
          <p:sp>
            <p:nvSpPr>
              <p:cNvPr id="5" name="Bent Arrow 19"/>
              <p:cNvSpPr/>
              <p:nvPr/>
            </p:nvSpPr>
            <p:spPr>
              <a:xfrm>
                <a:off x="3410072" y="2786229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336"/>
              <p:cNvSpPr>
                <a:spLocks noEditPoints="1"/>
              </p:cNvSpPr>
              <p:nvPr/>
            </p:nvSpPr>
            <p:spPr bwMode="auto">
              <a:xfrm>
                <a:off x="4455505" y="2527742"/>
                <a:ext cx="338026" cy="338026"/>
              </a:xfrm>
              <a:custGeom>
                <a:avLst/>
                <a:gdLst>
                  <a:gd name="T0" fmla="*/ 0 w 90"/>
                  <a:gd name="T1" fmla="*/ 40 h 90"/>
                  <a:gd name="T2" fmla="*/ 40 w 90"/>
                  <a:gd name="T3" fmla="*/ 0 h 90"/>
                  <a:gd name="T4" fmla="*/ 40 w 90"/>
                  <a:gd name="T5" fmla="*/ 90 h 90"/>
                  <a:gd name="T6" fmla="*/ 0 w 90"/>
                  <a:gd name="T7" fmla="*/ 50 h 90"/>
                  <a:gd name="T8" fmla="*/ 40 w 90"/>
                  <a:gd name="T9" fmla="*/ 90 h 90"/>
                  <a:gd name="T10" fmla="*/ 33 w 90"/>
                  <a:gd name="T11" fmla="*/ 10 h 90"/>
                  <a:gd name="T12" fmla="*/ 9 w 90"/>
                  <a:gd name="T13" fmla="*/ 33 h 90"/>
                  <a:gd name="T14" fmla="*/ 33 w 90"/>
                  <a:gd name="T15" fmla="*/ 83 h 90"/>
                  <a:gd name="T16" fmla="*/ 9 w 90"/>
                  <a:gd name="T17" fmla="*/ 57 h 90"/>
                  <a:gd name="T18" fmla="*/ 33 w 90"/>
                  <a:gd name="T19" fmla="*/ 83 h 90"/>
                  <a:gd name="T20" fmla="*/ 16 w 90"/>
                  <a:gd name="T21" fmla="*/ 26 h 90"/>
                  <a:gd name="T22" fmla="*/ 26 w 90"/>
                  <a:gd name="T23" fmla="*/ 17 h 90"/>
                  <a:gd name="T24" fmla="*/ 26 w 90"/>
                  <a:gd name="T25" fmla="*/ 74 h 90"/>
                  <a:gd name="T26" fmla="*/ 16 w 90"/>
                  <a:gd name="T27" fmla="*/ 67 h 90"/>
                  <a:gd name="T28" fmla="*/ 26 w 90"/>
                  <a:gd name="T29" fmla="*/ 74 h 90"/>
                  <a:gd name="T30" fmla="*/ 49 w 90"/>
                  <a:gd name="T31" fmla="*/ 40 h 90"/>
                  <a:gd name="T32" fmla="*/ 90 w 90"/>
                  <a:gd name="T33" fmla="*/ 0 h 90"/>
                  <a:gd name="T34" fmla="*/ 90 w 90"/>
                  <a:gd name="T35" fmla="*/ 74 h 90"/>
                  <a:gd name="T36" fmla="*/ 66 w 90"/>
                  <a:gd name="T37" fmla="*/ 67 h 90"/>
                  <a:gd name="T38" fmla="*/ 57 w 90"/>
                  <a:gd name="T39" fmla="*/ 90 h 90"/>
                  <a:gd name="T40" fmla="*/ 49 w 90"/>
                  <a:gd name="T41" fmla="*/ 50 h 90"/>
                  <a:gd name="T42" fmla="*/ 73 w 90"/>
                  <a:gd name="T43" fmla="*/ 57 h 90"/>
                  <a:gd name="T44" fmla="*/ 83 w 90"/>
                  <a:gd name="T45" fmla="*/ 50 h 90"/>
                  <a:gd name="T46" fmla="*/ 90 w 90"/>
                  <a:gd name="T47" fmla="*/ 74 h 90"/>
                  <a:gd name="T48" fmla="*/ 83 w 90"/>
                  <a:gd name="T49" fmla="*/ 10 h 90"/>
                  <a:gd name="T50" fmla="*/ 57 w 90"/>
                  <a:gd name="T51" fmla="*/ 33 h 90"/>
                  <a:gd name="T52" fmla="*/ 73 w 90"/>
                  <a:gd name="T53" fmla="*/ 26 h 90"/>
                  <a:gd name="T54" fmla="*/ 66 w 90"/>
                  <a:gd name="T55" fmla="*/ 17 h 90"/>
                  <a:gd name="T56" fmla="*/ 73 w 90"/>
                  <a:gd name="T57" fmla="*/ 26 h 90"/>
                  <a:gd name="T58" fmla="*/ 66 w 90"/>
                  <a:gd name="T59" fmla="*/ 90 h 90"/>
                  <a:gd name="T60" fmla="*/ 73 w 90"/>
                  <a:gd name="T61" fmla="*/ 83 h 90"/>
                  <a:gd name="T62" fmla="*/ 90 w 90"/>
                  <a:gd name="T63" fmla="*/ 90 h 90"/>
                  <a:gd name="T64" fmla="*/ 83 w 90"/>
                  <a:gd name="T65" fmla="*/ 83 h 90"/>
                  <a:gd name="T66" fmla="*/ 90 w 90"/>
                  <a:gd name="T6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0" h="90">
                    <a:moveTo>
                      <a:pt x="40" y="40"/>
                    </a:moveTo>
                    <a:lnTo>
                      <a:pt x="0" y="40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40"/>
                    </a:lnTo>
                    <a:close/>
                    <a:moveTo>
                      <a:pt x="40" y="90"/>
                    </a:moveTo>
                    <a:lnTo>
                      <a:pt x="0" y="90"/>
                    </a:lnTo>
                    <a:lnTo>
                      <a:pt x="0" y="50"/>
                    </a:lnTo>
                    <a:lnTo>
                      <a:pt x="40" y="50"/>
                    </a:lnTo>
                    <a:lnTo>
                      <a:pt x="40" y="90"/>
                    </a:lnTo>
                    <a:close/>
                    <a:moveTo>
                      <a:pt x="33" y="33"/>
                    </a:moveTo>
                    <a:lnTo>
                      <a:pt x="33" y="10"/>
                    </a:lnTo>
                    <a:lnTo>
                      <a:pt x="9" y="10"/>
                    </a:lnTo>
                    <a:lnTo>
                      <a:pt x="9" y="33"/>
                    </a:lnTo>
                    <a:lnTo>
                      <a:pt x="33" y="33"/>
                    </a:lnTo>
                    <a:close/>
                    <a:moveTo>
                      <a:pt x="33" y="83"/>
                    </a:moveTo>
                    <a:lnTo>
                      <a:pt x="33" y="57"/>
                    </a:lnTo>
                    <a:lnTo>
                      <a:pt x="9" y="57"/>
                    </a:lnTo>
                    <a:lnTo>
                      <a:pt x="9" y="83"/>
                    </a:lnTo>
                    <a:lnTo>
                      <a:pt x="33" y="83"/>
                    </a:lnTo>
                    <a:close/>
                    <a:moveTo>
                      <a:pt x="26" y="26"/>
                    </a:moveTo>
                    <a:lnTo>
                      <a:pt x="16" y="26"/>
                    </a:lnTo>
                    <a:lnTo>
                      <a:pt x="16" y="17"/>
                    </a:lnTo>
                    <a:lnTo>
                      <a:pt x="26" y="17"/>
                    </a:lnTo>
                    <a:lnTo>
                      <a:pt x="26" y="26"/>
                    </a:lnTo>
                    <a:close/>
                    <a:moveTo>
                      <a:pt x="26" y="74"/>
                    </a:moveTo>
                    <a:lnTo>
                      <a:pt x="16" y="74"/>
                    </a:lnTo>
                    <a:lnTo>
                      <a:pt x="16" y="67"/>
                    </a:lnTo>
                    <a:lnTo>
                      <a:pt x="26" y="67"/>
                    </a:lnTo>
                    <a:lnTo>
                      <a:pt x="26" y="74"/>
                    </a:lnTo>
                    <a:close/>
                    <a:moveTo>
                      <a:pt x="90" y="40"/>
                    </a:moveTo>
                    <a:lnTo>
                      <a:pt x="49" y="40"/>
                    </a:lnTo>
                    <a:lnTo>
                      <a:pt x="49" y="0"/>
                    </a:lnTo>
                    <a:lnTo>
                      <a:pt x="90" y="0"/>
                    </a:lnTo>
                    <a:lnTo>
                      <a:pt x="90" y="40"/>
                    </a:lnTo>
                    <a:close/>
                    <a:moveTo>
                      <a:pt x="90" y="74"/>
                    </a:moveTo>
                    <a:lnTo>
                      <a:pt x="66" y="74"/>
                    </a:lnTo>
                    <a:lnTo>
                      <a:pt x="66" y="67"/>
                    </a:lnTo>
                    <a:lnTo>
                      <a:pt x="57" y="67"/>
                    </a:lnTo>
                    <a:lnTo>
                      <a:pt x="57" y="90"/>
                    </a:lnTo>
                    <a:lnTo>
                      <a:pt x="49" y="90"/>
                    </a:lnTo>
                    <a:lnTo>
                      <a:pt x="49" y="50"/>
                    </a:lnTo>
                    <a:lnTo>
                      <a:pt x="73" y="50"/>
                    </a:lnTo>
                    <a:lnTo>
                      <a:pt x="73" y="57"/>
                    </a:lnTo>
                    <a:lnTo>
                      <a:pt x="83" y="57"/>
                    </a:lnTo>
                    <a:lnTo>
                      <a:pt x="83" y="50"/>
                    </a:lnTo>
                    <a:lnTo>
                      <a:pt x="90" y="50"/>
                    </a:lnTo>
                    <a:lnTo>
                      <a:pt x="90" y="74"/>
                    </a:lnTo>
                    <a:close/>
                    <a:moveTo>
                      <a:pt x="83" y="33"/>
                    </a:moveTo>
                    <a:lnTo>
                      <a:pt x="83" y="10"/>
                    </a:lnTo>
                    <a:lnTo>
                      <a:pt x="57" y="10"/>
                    </a:lnTo>
                    <a:lnTo>
                      <a:pt x="57" y="33"/>
                    </a:lnTo>
                    <a:lnTo>
                      <a:pt x="83" y="33"/>
                    </a:lnTo>
                    <a:close/>
                    <a:moveTo>
                      <a:pt x="73" y="26"/>
                    </a:moveTo>
                    <a:lnTo>
                      <a:pt x="66" y="26"/>
                    </a:lnTo>
                    <a:lnTo>
                      <a:pt x="66" y="17"/>
                    </a:lnTo>
                    <a:lnTo>
                      <a:pt x="73" y="17"/>
                    </a:lnTo>
                    <a:lnTo>
                      <a:pt x="73" y="26"/>
                    </a:lnTo>
                    <a:close/>
                    <a:moveTo>
                      <a:pt x="73" y="90"/>
                    </a:moveTo>
                    <a:lnTo>
                      <a:pt x="66" y="90"/>
                    </a:lnTo>
                    <a:lnTo>
                      <a:pt x="66" y="83"/>
                    </a:lnTo>
                    <a:lnTo>
                      <a:pt x="73" y="83"/>
                    </a:lnTo>
                    <a:lnTo>
                      <a:pt x="73" y="90"/>
                    </a:lnTo>
                    <a:close/>
                    <a:moveTo>
                      <a:pt x="90" y="90"/>
                    </a:moveTo>
                    <a:lnTo>
                      <a:pt x="83" y="90"/>
                    </a:lnTo>
                    <a:lnTo>
                      <a:pt x="83" y="83"/>
                    </a:lnTo>
                    <a:lnTo>
                      <a:pt x="90" y="83"/>
                    </a:lnTo>
                    <a:lnTo>
                      <a:pt x="90" y="90"/>
                    </a:ln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0" name="TextBox 7"/>
              <p:cNvSpPr>
                <a:spLocks noChangeArrowheads="1"/>
              </p:cNvSpPr>
              <p:nvPr/>
            </p:nvSpPr>
            <p:spPr bwMode="auto">
              <a:xfrm>
                <a:off x="4154350" y="3846948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3943142" y="3767314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4043" y="4258526"/>
                    <a:ext cx="1413592" cy="12021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组合 41"/>
            <p:cNvGrpSpPr/>
            <p:nvPr/>
          </p:nvGrpSpPr>
          <p:grpSpPr>
            <a:xfrm>
              <a:off x="5845370" y="2280133"/>
              <a:ext cx="2428892" cy="2791778"/>
              <a:chOff x="5845370" y="2139457"/>
              <a:chExt cx="2428892" cy="2791778"/>
            </a:xfrm>
          </p:grpSpPr>
          <p:sp>
            <p:nvSpPr>
              <p:cNvPr id="4" name="Bent Arrow 20"/>
              <p:cNvSpPr/>
              <p:nvPr/>
            </p:nvSpPr>
            <p:spPr>
              <a:xfrm>
                <a:off x="5845370" y="2412566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261"/>
              <p:cNvSpPr>
                <a:spLocks noEditPoints="1"/>
              </p:cNvSpPr>
              <p:nvPr/>
            </p:nvSpPr>
            <p:spPr bwMode="auto">
              <a:xfrm>
                <a:off x="6832343" y="2139457"/>
                <a:ext cx="406222" cy="320702"/>
              </a:xfrm>
              <a:custGeom>
                <a:avLst/>
                <a:gdLst>
                  <a:gd name="T0" fmla="*/ 47 w 48"/>
                  <a:gd name="T1" fmla="*/ 15 h 38"/>
                  <a:gd name="T2" fmla="*/ 33 w 48"/>
                  <a:gd name="T3" fmla="*/ 33 h 38"/>
                  <a:gd name="T4" fmla="*/ 21 w 48"/>
                  <a:gd name="T5" fmla="*/ 36 h 38"/>
                  <a:gd name="T6" fmla="*/ 14 w 48"/>
                  <a:gd name="T7" fmla="*/ 34 h 38"/>
                  <a:gd name="T8" fmla="*/ 9 w 48"/>
                  <a:gd name="T9" fmla="*/ 32 h 38"/>
                  <a:gd name="T10" fmla="*/ 3 w 48"/>
                  <a:gd name="T11" fmla="*/ 38 h 38"/>
                  <a:gd name="T12" fmla="*/ 0 w 48"/>
                  <a:gd name="T13" fmla="*/ 36 h 38"/>
                  <a:gd name="T14" fmla="*/ 0 w 48"/>
                  <a:gd name="T15" fmla="*/ 34 h 38"/>
                  <a:gd name="T16" fmla="*/ 5 w 48"/>
                  <a:gd name="T17" fmla="*/ 28 h 38"/>
                  <a:gd name="T18" fmla="*/ 4 w 48"/>
                  <a:gd name="T19" fmla="*/ 26 h 38"/>
                  <a:gd name="T20" fmla="*/ 4 w 48"/>
                  <a:gd name="T21" fmla="*/ 23 h 38"/>
                  <a:gd name="T22" fmla="*/ 19 w 48"/>
                  <a:gd name="T23" fmla="*/ 6 h 38"/>
                  <a:gd name="T24" fmla="*/ 39 w 48"/>
                  <a:gd name="T25" fmla="*/ 2 h 38"/>
                  <a:gd name="T26" fmla="*/ 44 w 48"/>
                  <a:gd name="T27" fmla="*/ 0 h 38"/>
                  <a:gd name="T28" fmla="*/ 48 w 48"/>
                  <a:gd name="T29" fmla="*/ 10 h 38"/>
                  <a:gd name="T30" fmla="*/ 47 w 48"/>
                  <a:gd name="T31" fmla="*/ 15 h 38"/>
                  <a:gd name="T32" fmla="*/ 33 w 48"/>
                  <a:gd name="T33" fmla="*/ 14 h 38"/>
                  <a:gd name="T34" fmla="*/ 11 w 48"/>
                  <a:gd name="T35" fmla="*/ 24 h 38"/>
                  <a:gd name="T36" fmla="*/ 10 w 48"/>
                  <a:gd name="T37" fmla="*/ 26 h 38"/>
                  <a:gd name="T38" fmla="*/ 12 w 48"/>
                  <a:gd name="T39" fmla="*/ 27 h 38"/>
                  <a:gd name="T40" fmla="*/ 13 w 48"/>
                  <a:gd name="T41" fmla="*/ 27 h 38"/>
                  <a:gd name="T42" fmla="*/ 17 w 48"/>
                  <a:gd name="T43" fmla="*/ 23 h 38"/>
                  <a:gd name="T44" fmla="*/ 33 w 48"/>
                  <a:gd name="T45" fmla="*/ 17 h 38"/>
                  <a:gd name="T46" fmla="*/ 34 w 48"/>
                  <a:gd name="T47" fmla="*/ 15 h 38"/>
                  <a:gd name="T48" fmla="*/ 33 w 48"/>
                  <a:gd name="T4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38">
                    <a:moveTo>
                      <a:pt x="47" y="15"/>
                    </a:moveTo>
                    <a:cubicBezTo>
                      <a:pt x="46" y="24"/>
                      <a:pt x="40" y="29"/>
                      <a:pt x="33" y="33"/>
                    </a:cubicBezTo>
                    <a:cubicBezTo>
                      <a:pt x="29" y="34"/>
                      <a:pt x="25" y="36"/>
                      <a:pt x="21" y="36"/>
                    </a:cubicBezTo>
                    <a:cubicBezTo>
                      <a:pt x="19" y="36"/>
                      <a:pt x="16" y="35"/>
                      <a:pt x="14" y="34"/>
                    </a:cubicBezTo>
                    <a:cubicBezTo>
                      <a:pt x="12" y="34"/>
                      <a:pt x="10" y="32"/>
                      <a:pt x="9" y="32"/>
                    </a:cubicBezTo>
                    <a:cubicBezTo>
                      <a:pt x="7" y="32"/>
                      <a:pt x="6" y="38"/>
                      <a:pt x="3" y="38"/>
                    </a:cubicBezTo>
                    <a:cubicBezTo>
                      <a:pt x="2" y="38"/>
                      <a:pt x="1" y="37"/>
                      <a:pt x="0" y="36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32"/>
                      <a:pt x="5" y="29"/>
                      <a:pt x="5" y="28"/>
                    </a:cubicBezTo>
                    <a:cubicBezTo>
                      <a:pt x="5" y="28"/>
                      <a:pt x="5" y="26"/>
                      <a:pt x="4" y="26"/>
                    </a:cubicBezTo>
                    <a:cubicBezTo>
                      <a:pt x="4" y="25"/>
                      <a:pt x="4" y="24"/>
                      <a:pt x="4" y="23"/>
                    </a:cubicBezTo>
                    <a:cubicBezTo>
                      <a:pt x="4" y="14"/>
                      <a:pt x="11" y="8"/>
                      <a:pt x="19" y="6"/>
                    </a:cubicBezTo>
                    <a:cubicBezTo>
                      <a:pt x="24" y="4"/>
                      <a:pt x="36" y="6"/>
                      <a:pt x="39" y="2"/>
                    </a:cubicBezTo>
                    <a:cubicBezTo>
                      <a:pt x="41" y="1"/>
                      <a:pt x="42" y="0"/>
                      <a:pt x="44" y="0"/>
                    </a:cubicBezTo>
                    <a:cubicBezTo>
                      <a:pt x="47" y="0"/>
                      <a:pt x="48" y="8"/>
                      <a:pt x="48" y="10"/>
                    </a:cubicBezTo>
                    <a:cubicBezTo>
                      <a:pt x="48" y="12"/>
                      <a:pt x="48" y="13"/>
                      <a:pt x="47" y="15"/>
                    </a:cubicBezTo>
                    <a:close/>
                    <a:moveTo>
                      <a:pt x="33" y="14"/>
                    </a:moveTo>
                    <a:cubicBezTo>
                      <a:pt x="23" y="14"/>
                      <a:pt x="17" y="18"/>
                      <a:pt x="11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4" y="26"/>
                      <a:pt x="16" y="24"/>
                      <a:pt x="17" y="23"/>
                    </a:cubicBezTo>
                    <a:cubicBezTo>
                      <a:pt x="22" y="19"/>
                      <a:pt x="26" y="17"/>
                      <a:pt x="33" y="17"/>
                    </a:cubicBezTo>
                    <a:cubicBezTo>
                      <a:pt x="33" y="17"/>
                      <a:pt x="34" y="16"/>
                      <a:pt x="34" y="15"/>
                    </a:cubicBezTo>
                    <a:cubicBezTo>
                      <a:pt x="34" y="14"/>
                      <a:pt x="33" y="14"/>
                      <a:pt x="33" y="14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3" name="TextBox 7"/>
              <p:cNvSpPr>
                <a:spLocks noChangeArrowheads="1"/>
              </p:cNvSpPr>
              <p:nvPr/>
            </p:nvSpPr>
            <p:spPr bwMode="auto">
              <a:xfrm>
                <a:off x="6493442" y="3479306"/>
                <a:ext cx="143534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点到轨迹距离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97820" y="3380319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01" y="3869662"/>
                    <a:ext cx="1063625" cy="10615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/>
            <p:cNvGrpSpPr/>
            <p:nvPr/>
          </p:nvGrpSpPr>
          <p:grpSpPr>
            <a:xfrm>
              <a:off x="984189" y="3145244"/>
              <a:ext cx="2428892" cy="2821953"/>
              <a:chOff x="984189" y="2907855"/>
              <a:chExt cx="2428892" cy="2821953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514745" y="4178892"/>
                <a:ext cx="1646552" cy="467045"/>
              </a:xfrm>
              <a:prstGeom prst="roundRect">
                <a:avLst>
                  <a:gd name="adj" fmla="val 50000"/>
                </a:avLst>
              </a:prstGeom>
              <a:noFill/>
              <a:ln w="25400" cap="flat" cmpd="sng" algn="ctr">
                <a:solidFill>
                  <a:srgbClr val="2F5EB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3" name="Bent Arrow 18"/>
              <p:cNvSpPr/>
              <p:nvPr/>
            </p:nvSpPr>
            <p:spPr>
              <a:xfrm>
                <a:off x="984189" y="3210723"/>
                <a:ext cx="2428892" cy="1550916"/>
              </a:xfrm>
              <a:prstGeom prst="bentArrow">
                <a:avLst/>
              </a:prstGeom>
              <a:solidFill>
                <a:srgbClr val="2F5EB0"/>
              </a:solidFill>
              <a:ln w="9525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8100" h="6350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3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Freeform 368"/>
              <p:cNvSpPr>
                <a:spLocks/>
              </p:cNvSpPr>
              <p:nvPr/>
            </p:nvSpPr>
            <p:spPr bwMode="auto">
              <a:xfrm>
                <a:off x="1970641" y="2907855"/>
                <a:ext cx="378906" cy="382257"/>
              </a:xfrm>
              <a:custGeom>
                <a:avLst/>
                <a:gdLst>
                  <a:gd name="T0" fmla="*/ 48 w 48"/>
                  <a:gd name="T1" fmla="*/ 2 h 48"/>
                  <a:gd name="T2" fmla="*/ 41 w 48"/>
                  <a:gd name="T3" fmla="*/ 43 h 48"/>
                  <a:gd name="T4" fmla="*/ 40 w 48"/>
                  <a:gd name="T5" fmla="*/ 44 h 48"/>
                  <a:gd name="T6" fmla="*/ 39 w 48"/>
                  <a:gd name="T7" fmla="*/ 44 h 48"/>
                  <a:gd name="T8" fmla="*/ 39 w 48"/>
                  <a:gd name="T9" fmla="*/ 44 h 48"/>
                  <a:gd name="T10" fmla="*/ 26 w 48"/>
                  <a:gd name="T11" fmla="*/ 39 h 48"/>
                  <a:gd name="T12" fmla="*/ 20 w 48"/>
                  <a:gd name="T13" fmla="*/ 47 h 48"/>
                  <a:gd name="T14" fmla="*/ 19 w 48"/>
                  <a:gd name="T15" fmla="*/ 48 h 48"/>
                  <a:gd name="T16" fmla="*/ 18 w 48"/>
                  <a:gd name="T17" fmla="*/ 48 h 48"/>
                  <a:gd name="T18" fmla="*/ 17 w 48"/>
                  <a:gd name="T19" fmla="*/ 46 h 48"/>
                  <a:gd name="T20" fmla="*/ 17 w 48"/>
                  <a:gd name="T21" fmla="*/ 37 h 48"/>
                  <a:gd name="T22" fmla="*/ 40 w 48"/>
                  <a:gd name="T23" fmla="*/ 8 h 48"/>
                  <a:gd name="T24" fmla="*/ 11 w 48"/>
                  <a:gd name="T25" fmla="*/ 33 h 48"/>
                  <a:gd name="T26" fmla="*/ 1 w 48"/>
                  <a:gd name="T27" fmla="*/ 29 h 48"/>
                  <a:gd name="T28" fmla="*/ 0 w 48"/>
                  <a:gd name="T29" fmla="*/ 27 h 48"/>
                  <a:gd name="T30" fmla="*/ 1 w 48"/>
                  <a:gd name="T31" fmla="*/ 26 h 48"/>
                  <a:gd name="T32" fmla="*/ 45 w 48"/>
                  <a:gd name="T33" fmla="*/ 0 h 48"/>
                  <a:gd name="T34" fmla="*/ 46 w 48"/>
                  <a:gd name="T35" fmla="*/ 0 h 48"/>
                  <a:gd name="T36" fmla="*/ 47 w 48"/>
                  <a:gd name="T37" fmla="*/ 0 h 48"/>
                  <a:gd name="T38" fmla="*/ 48 w 48"/>
                  <a:gd name="T39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48">
                    <a:moveTo>
                      <a:pt x="48" y="2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0" y="44"/>
                      <a:pt x="40" y="44"/>
                    </a:cubicBezTo>
                    <a:cubicBezTo>
                      <a:pt x="40" y="44"/>
                      <a:pt x="39" y="44"/>
                      <a:pt x="39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7"/>
                      <a:pt x="19" y="48"/>
                      <a:pt x="19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7" y="47"/>
                      <a:pt x="17" y="47"/>
                      <a:pt x="17" y="46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28"/>
                      <a:pt x="0" y="28"/>
                      <a:pt x="0" y="27"/>
                    </a:cubicBezTo>
                    <a:cubicBezTo>
                      <a:pt x="0" y="27"/>
                      <a:pt x="0" y="26"/>
                      <a:pt x="1" y="2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0"/>
                      <a:pt x="47" y="0"/>
                      <a:pt x="47" y="0"/>
                    </a:cubicBezTo>
                    <a:cubicBezTo>
                      <a:pt x="48" y="0"/>
                      <a:pt x="48" y="1"/>
                      <a:pt x="48" y="2"/>
                    </a:cubicBezTo>
                    <a:close/>
                  </a:path>
                </a:pathLst>
              </a:custGeom>
              <a:solidFill>
                <a:srgbClr val="2F5EB0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id-ID">
                  <a:solidFill>
                    <a:prstClr val="black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17" name="TextBox 7"/>
              <p:cNvSpPr>
                <a:spLocks noChangeArrowheads="1"/>
              </p:cNvSpPr>
              <p:nvPr/>
            </p:nvSpPr>
            <p:spPr bwMode="auto">
              <a:xfrm>
                <a:off x="1725953" y="4258526"/>
                <a:ext cx="122413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 smtClean="0">
                    <a:solidFill>
                      <a:srgbClr val="2F5EB0"/>
                    </a:solidFill>
                    <a:latin typeface="微软雅黑" pitchFamily="34" charset="-122"/>
                    <a:ea typeface="微软雅黑" pitchFamily="34" charset="-122"/>
                    <a:sym typeface="微软雅黑" pitchFamily="34" charset="-122"/>
                  </a:rPr>
                  <a:t>对应点匹配</a:t>
                </a:r>
                <a:endParaRPr lang="zh-CN" altLang="en-US" b="1" dirty="0">
                  <a:solidFill>
                    <a:srgbClr val="2F5EB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…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9148" y="4677084"/>
                    <a:ext cx="1330941" cy="10527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84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97854" y="1106077"/>
            <a:ext cx="185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有效子轨迹查找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9275" y="1100533"/>
            <a:ext cx="4842687" cy="2495521"/>
          </a:xfrm>
          <a:prstGeom prst="rect">
            <a:avLst/>
          </a:prstGeom>
          <a:noFill/>
          <a:ln w="19050">
            <a:solidFill>
              <a:srgbClr val="33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3300" y="1843378"/>
            <a:ext cx="1485512" cy="696655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轨迹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的所有对应点</a:t>
            </a:r>
            <a:endParaRPr lang="zh-CN" altLang="en-US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有效首节点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1" y="1661673"/>
                <a:ext cx="1397590" cy="465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solidFill>
                <a:srgbClr val="EECF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有效尾节点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02" y="2312994"/>
                <a:ext cx="1397589" cy="465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7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有效子轨迹</a:t>
                </a:r>
                <a:endPara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1976740"/>
                <a:ext cx="1541145" cy="563293"/>
              </a:xfrm>
              <a:prstGeom prst="rect">
                <a:avLst/>
              </a:prstGeom>
              <a:blipFill>
                <a:blip r:embed="rId4"/>
                <a:stretch>
                  <a:fillRect t="-5263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1988812" y="2191706"/>
            <a:ext cx="798390" cy="353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4"/>
          <p:cNvCxnSpPr>
            <a:stCxn id="4" idx="3"/>
            <a:endCxn id="5" idx="1"/>
          </p:cNvCxnSpPr>
          <p:nvPr/>
        </p:nvCxnSpPr>
        <p:spPr>
          <a:xfrm flipV="1">
            <a:off x="1988812" y="1894242"/>
            <a:ext cx="798389" cy="297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4"/>
          <p:cNvCxnSpPr>
            <a:stCxn id="5" idx="3"/>
            <a:endCxn id="36" idx="1"/>
          </p:cNvCxnSpPr>
          <p:nvPr/>
        </p:nvCxnSpPr>
        <p:spPr>
          <a:xfrm>
            <a:off x="4184791" y="1894242"/>
            <a:ext cx="579877" cy="364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44"/>
          <p:cNvCxnSpPr>
            <a:stCxn id="6" idx="3"/>
            <a:endCxn id="36" idx="1"/>
          </p:cNvCxnSpPr>
          <p:nvPr/>
        </p:nvCxnSpPr>
        <p:spPr>
          <a:xfrm flipV="1">
            <a:off x="4184791" y="2258387"/>
            <a:ext cx="579877" cy="2871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764668" y="1915135"/>
            <a:ext cx="1708120" cy="686504"/>
            <a:chOff x="4712330" y="1963502"/>
            <a:chExt cx="1708120" cy="686504"/>
          </a:xfrm>
        </p:grpSpPr>
        <p:sp>
          <p:nvSpPr>
            <p:cNvPr id="36" name="流程图: 决策 35"/>
            <p:cNvSpPr/>
            <p:nvPr/>
          </p:nvSpPr>
          <p:spPr>
            <a:xfrm>
              <a:off x="4712330" y="1963502"/>
              <a:ext cx="1708120" cy="686504"/>
            </a:xfrm>
            <a:prstGeom prst="flowChartDecision">
              <a:avLst/>
            </a:prstGeom>
            <a:solidFill>
              <a:srgbClr val="EECF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/>
                    <a:t>L-rate&gt;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ε</m:t>
                      </m:r>
                    </m:oMath>
                  </a14:m>
                  <a:r>
                    <a:rPr lang="en-US" altLang="zh-CN" dirty="0"/>
                    <a:t>?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493" y="2122088"/>
                  <a:ext cx="121379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020" t="-8197" r="-402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直接箭头连接符 44"/>
          <p:cNvCxnSpPr>
            <a:stCxn id="36" idx="3"/>
            <a:endCxn id="7" idx="1"/>
          </p:cNvCxnSpPr>
          <p:nvPr/>
        </p:nvCxnSpPr>
        <p:spPr>
          <a:xfrm>
            <a:off x="6472788" y="2258387"/>
            <a:ext cx="579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4"/>
          <p:cNvCxnSpPr>
            <a:stCxn id="36" idx="2"/>
            <a:endCxn id="55" idx="3"/>
          </p:cNvCxnSpPr>
          <p:nvPr/>
        </p:nvCxnSpPr>
        <p:spPr>
          <a:xfrm rot="5400000">
            <a:off x="4592815" y="2193616"/>
            <a:ext cx="617890" cy="14339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787201" y="2986960"/>
            <a:ext cx="1397590" cy="465138"/>
          </a:xfrm>
          <a:prstGeom prst="rect">
            <a:avLst/>
          </a:prstGeom>
          <a:solidFill>
            <a:srgbClr val="EECF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扩张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44"/>
          <p:cNvCxnSpPr>
            <a:stCxn id="55" idx="1"/>
          </p:cNvCxnSpPr>
          <p:nvPr/>
        </p:nvCxnSpPr>
        <p:spPr>
          <a:xfrm rot="10800000">
            <a:off x="2197855" y="2191707"/>
            <a:ext cx="589347" cy="1027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6457699" y="19421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5132698" y="265771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>
              <a:solidFill>
                <a:srgbClr val="445469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DTW-BDS</a:t>
            </a: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对应点匹配算法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kern="0" dirty="0">
                <a:solidFill>
                  <a:srgbClr val="445469"/>
                </a:solidFill>
                <a:sym typeface="Arial" panose="020B0604020202020204" pitchFamily="34" charset="0"/>
              </a:rPr>
              <a:t>有效子轨迹</a:t>
            </a:r>
            <a:endParaRPr lang="en-US" altLang="zh-CN" sz="1600" b="1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8" name="稻壳儿小白白(http://dwz.cn/Wu2UP)"/>
          <p:cNvSpPr txBox="1">
            <a:spLocks noChangeArrowheads="1"/>
          </p:cNvSpPr>
          <p:nvPr/>
        </p:nvSpPr>
        <p:spPr bwMode="auto">
          <a:xfrm>
            <a:off x="7035141" y="1274926"/>
            <a:ext cx="23336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对应点匹配结果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200" kern="0" dirty="0">
                <a:solidFill>
                  <a:srgbClr val="445469"/>
                </a:solidFill>
                <a:sym typeface="Arial" panose="020B0604020202020204" pitchFamily="34" charset="0"/>
              </a:rPr>
              <a:t>长度比率的限制</a:t>
            </a:r>
            <a:endParaRPr lang="en-US" altLang="zh-CN" sz="1200" kern="0" dirty="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200" kern="0" dirty="0" smtClean="0">
                    <a:solidFill>
                      <a:srgbClr val="445469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4546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498598"/>
              </a:xfrm>
              <a:prstGeom prst="rect">
                <a:avLst/>
              </a:prstGeom>
              <a:blipFill>
                <a:blip r:embed="rId7"/>
                <a:stretch>
                  <a:fillRect r="-5952" b="-182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6138203" y="4086389"/>
            <a:ext cx="1536700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时空距离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轨迹形状相似性因子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52326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小白白(http://dwz.cn/Wu2UP)"/>
          <p:cNvSpPr>
            <a:spLocks/>
          </p:cNvSpPr>
          <p:nvPr/>
        </p:nvSpPr>
        <p:spPr bwMode="auto">
          <a:xfrm>
            <a:off x="513690" y="1455903"/>
            <a:ext cx="10140951" cy="4467225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pic>
        <p:nvPicPr>
          <p:cNvPr id="3" name="稻壳儿小白白(http://dwz.cn/Wu2UP)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6252" y="34831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稻壳儿小白白(http://dwz.cn/Wu2UP)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1191" y="2470314"/>
            <a:ext cx="11588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稻壳儿小白白(http://dwz.cn/Wu2UP)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9890" y="849476"/>
            <a:ext cx="1109663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稻壳儿小白白(http://dwz.cn/Wu2UP)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1966" y="568489"/>
            <a:ext cx="998537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0227" y="3787941"/>
            <a:ext cx="1481139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稻壳儿小白白(http://dwz.cn/Wu2UP)"/>
          <p:cNvSpPr>
            <a:spLocks noEditPoints="1"/>
          </p:cNvSpPr>
          <p:nvPr/>
        </p:nvSpPr>
        <p:spPr bwMode="auto">
          <a:xfrm>
            <a:off x="2294866" y="724064"/>
            <a:ext cx="384175" cy="309562"/>
          </a:xfrm>
          <a:custGeom>
            <a:avLst/>
            <a:gdLst>
              <a:gd name="T0" fmla="*/ 2147483646 w 57"/>
              <a:gd name="T1" fmla="*/ 1222763170 h 46"/>
              <a:gd name="T2" fmla="*/ 2147483646 w 57"/>
              <a:gd name="T3" fmla="*/ 1222763170 h 46"/>
              <a:gd name="T4" fmla="*/ 2147483646 w 57"/>
              <a:gd name="T5" fmla="*/ 1222763170 h 46"/>
              <a:gd name="T6" fmla="*/ 2147483646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6 w 57"/>
              <a:gd name="T31" fmla="*/ 0 h 46"/>
              <a:gd name="T32" fmla="*/ 2147483646 w 57"/>
              <a:gd name="T33" fmla="*/ 45290267 h 46"/>
              <a:gd name="T34" fmla="*/ 2147483646 w 57"/>
              <a:gd name="T35" fmla="*/ 724603887 h 46"/>
              <a:gd name="T36" fmla="*/ 2147483646 w 57"/>
              <a:gd name="T37" fmla="*/ 1041615564 h 46"/>
              <a:gd name="T38" fmla="*/ 2147483646 w 57"/>
              <a:gd name="T39" fmla="*/ 1086905830 h 46"/>
              <a:gd name="T40" fmla="*/ 2147483646 w 57"/>
              <a:gd name="T41" fmla="*/ 1222763170 h 46"/>
              <a:gd name="T42" fmla="*/ 2147483646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6 w 57"/>
              <a:gd name="T65" fmla="*/ 1177479633 h 46"/>
              <a:gd name="T66" fmla="*/ 2147483646 w 57"/>
              <a:gd name="T67" fmla="*/ 1222763170 h 46"/>
              <a:gd name="T68" fmla="*/ 2147483646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 bwMode="auto">
          <a:xfrm>
            <a:off x="6092166" y="1005051"/>
            <a:ext cx="419100" cy="411163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1801042959 w 64"/>
              <a:gd name="T5" fmla="*/ 2044504754 h 63"/>
              <a:gd name="T6" fmla="*/ 1157816138 w 64"/>
              <a:gd name="T7" fmla="*/ 2147483646 h 63"/>
              <a:gd name="T8" fmla="*/ 0 w 64"/>
              <a:gd name="T9" fmla="*/ 1107438172 h 63"/>
              <a:gd name="T10" fmla="*/ 1157816138 w 64"/>
              <a:gd name="T11" fmla="*/ 0 h 63"/>
              <a:gd name="T12" fmla="*/ 2147483646 w 64"/>
              <a:gd name="T13" fmla="*/ 1107438172 h 63"/>
              <a:gd name="T14" fmla="*/ 2101216786 w 64"/>
              <a:gd name="T15" fmla="*/ 1746346315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0" name="稻壳儿小白白(http://dwz.cn/Wu2UP)"/>
          <p:cNvSpPr>
            <a:spLocks noEditPoints="1"/>
          </p:cNvSpPr>
          <p:nvPr/>
        </p:nvSpPr>
        <p:spPr bwMode="auto">
          <a:xfrm>
            <a:off x="3736316" y="2651289"/>
            <a:ext cx="498475" cy="3746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1" name="稻壳儿小白白(http://dwz.cn/Wu2UP)"/>
          <p:cNvSpPr>
            <a:spLocks noChangeAspect="1" noEditPoints="1"/>
          </p:cNvSpPr>
          <p:nvPr/>
        </p:nvSpPr>
        <p:spPr bwMode="auto">
          <a:xfrm>
            <a:off x="5107917" y="3768889"/>
            <a:ext cx="409575" cy="411162"/>
          </a:xfrm>
          <a:custGeom>
            <a:avLst/>
            <a:gdLst>
              <a:gd name="T0" fmla="*/ 2147483646 w 58"/>
              <a:gd name="T1" fmla="*/ 1658379393 h 58"/>
              <a:gd name="T2" fmla="*/ 2147483646 w 58"/>
              <a:gd name="T3" fmla="*/ 1708633314 h 58"/>
              <a:gd name="T4" fmla="*/ 2147483646 w 58"/>
              <a:gd name="T5" fmla="*/ 1758887235 h 58"/>
              <a:gd name="T6" fmla="*/ 2147483646 w 58"/>
              <a:gd name="T7" fmla="*/ 1959902919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1944803333 w 58"/>
              <a:gd name="T19" fmla="*/ 2147483646 h 58"/>
              <a:gd name="T20" fmla="*/ 1795202533 w 58"/>
              <a:gd name="T21" fmla="*/ 2147483646 h 58"/>
              <a:gd name="T22" fmla="*/ 1695471021 w 58"/>
              <a:gd name="T23" fmla="*/ 2147483646 h 58"/>
              <a:gd name="T24" fmla="*/ 1645601734 w 58"/>
              <a:gd name="T25" fmla="*/ 2147483646 h 58"/>
              <a:gd name="T26" fmla="*/ 1246668622 w 58"/>
              <a:gd name="T27" fmla="*/ 2147483646 h 58"/>
              <a:gd name="T28" fmla="*/ 1146937109 w 58"/>
              <a:gd name="T29" fmla="*/ 2147483646 h 58"/>
              <a:gd name="T30" fmla="*/ 1097067822 w 58"/>
              <a:gd name="T31" fmla="*/ 2147483646 h 58"/>
              <a:gd name="T32" fmla="*/ 947467023 w 58"/>
              <a:gd name="T33" fmla="*/ 2147483646 h 58"/>
              <a:gd name="T34" fmla="*/ 698134711 w 58"/>
              <a:gd name="T35" fmla="*/ 2147483646 h 58"/>
              <a:gd name="T36" fmla="*/ 648265424 w 58"/>
              <a:gd name="T37" fmla="*/ 2147483646 h 58"/>
              <a:gd name="T38" fmla="*/ 598403198 w 58"/>
              <a:gd name="T39" fmla="*/ 2147483646 h 58"/>
              <a:gd name="T40" fmla="*/ 249332312 w 58"/>
              <a:gd name="T41" fmla="*/ 2147483646 h 58"/>
              <a:gd name="T42" fmla="*/ 249332312 w 58"/>
              <a:gd name="T43" fmla="*/ 2147483646 h 58"/>
              <a:gd name="T44" fmla="*/ 249332312 w 58"/>
              <a:gd name="T45" fmla="*/ 2147483646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6 w 58"/>
              <a:gd name="T89" fmla="*/ 251269605 h 58"/>
              <a:gd name="T90" fmla="*/ 2147483646 w 58"/>
              <a:gd name="T91" fmla="*/ 251269605 h 58"/>
              <a:gd name="T92" fmla="*/ 2147483646 w 58"/>
              <a:gd name="T93" fmla="*/ 251269605 h 58"/>
              <a:gd name="T94" fmla="*/ 2147483646 w 58"/>
              <a:gd name="T95" fmla="*/ 603047052 h 58"/>
              <a:gd name="T96" fmla="*/ 2147483646 w 58"/>
              <a:gd name="T97" fmla="*/ 603047052 h 58"/>
              <a:gd name="T98" fmla="*/ 2147483646 w 58"/>
              <a:gd name="T99" fmla="*/ 653300973 h 58"/>
              <a:gd name="T100" fmla="*/ 2147483646 w 58"/>
              <a:gd name="T101" fmla="*/ 904570578 h 58"/>
              <a:gd name="T102" fmla="*/ 2147483646 w 58"/>
              <a:gd name="T103" fmla="*/ 1105586262 h 58"/>
              <a:gd name="T104" fmla="*/ 2147483646 w 58"/>
              <a:gd name="T105" fmla="*/ 1155840183 h 58"/>
              <a:gd name="T106" fmla="*/ 2147483646 w 58"/>
              <a:gd name="T107" fmla="*/ 1256348025 h 58"/>
              <a:gd name="T108" fmla="*/ 2147483646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2" name="稻壳儿小白白(http://dwz.cn/Wu2UP)"/>
          <p:cNvSpPr>
            <a:spLocks noEditPoints="1"/>
          </p:cNvSpPr>
          <p:nvPr/>
        </p:nvSpPr>
        <p:spPr bwMode="auto">
          <a:xfrm>
            <a:off x="8995702" y="4072101"/>
            <a:ext cx="376239" cy="376238"/>
          </a:xfrm>
          <a:custGeom>
            <a:avLst/>
            <a:gdLst>
              <a:gd name="T0" fmla="*/ 1263468770 w 55"/>
              <a:gd name="T1" fmla="*/ 2147483646 h 55"/>
              <a:gd name="T2" fmla="*/ 0 w 55"/>
              <a:gd name="T3" fmla="*/ 1263468770 h 55"/>
              <a:gd name="T4" fmla="*/ 1263468770 w 55"/>
              <a:gd name="T5" fmla="*/ 0 h 55"/>
              <a:gd name="T6" fmla="*/ 2147483646 w 55"/>
              <a:gd name="T7" fmla="*/ 1263468770 h 55"/>
              <a:gd name="T8" fmla="*/ 1263468770 w 55"/>
              <a:gd name="T9" fmla="*/ 2147483646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6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pPr eaLnBrk="0" hangingPunct="0"/>
            <a:endParaRPr lang="zh-CN" altLang="en-US" sz="2400">
              <a:ea typeface="微软雅黑" panose="020B0503020204020204" pitchFamily="34" charset="-122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3109253" y="684378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对应点匹配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4" name="稻壳儿小白白(http://dwz.cn/Wu2UP)"/>
          <p:cNvSpPr txBox="1">
            <a:spLocks noChangeArrowheads="1"/>
          </p:cNvSpPr>
          <p:nvPr/>
        </p:nvSpPr>
        <p:spPr bwMode="auto">
          <a:xfrm>
            <a:off x="3121953" y="979651"/>
            <a:ext cx="2333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zh-CN" sz="1600" kern="0" dirty="0">
                <a:sym typeface="Arial" panose="020B0604020202020204" pitchFamily="34" charset="0"/>
              </a:rPr>
              <a:t>DTW-BDS</a:t>
            </a:r>
            <a:r>
              <a:rPr lang="zh-CN" altLang="en-US" sz="1600" kern="0" dirty="0">
                <a:sym typeface="Arial" panose="020B0604020202020204" pitchFamily="34" charset="0"/>
              </a:rPr>
              <a:t>对应点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匹配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5" name="稻壳儿小白白(http://dwz.cn/Wu2UP)"/>
          <p:cNvSpPr txBox="1">
            <a:spLocks noChangeArrowheads="1"/>
          </p:cNvSpPr>
          <p:nvPr/>
        </p:nvSpPr>
        <p:spPr bwMode="auto">
          <a:xfrm>
            <a:off x="7035140" y="989178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kern="0" dirty="0">
                <a:sym typeface="Arial" panose="020B0604020202020204" pitchFamily="34" charset="0"/>
              </a:rPr>
              <a:t>有效子轨迹</a:t>
            </a:r>
            <a:endParaRPr lang="en-US" altLang="zh-CN" sz="2000" b="1" kern="0" dirty="0"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7035141" y="1318886"/>
            <a:ext cx="2333625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对应点匹配结果</a:t>
            </a:r>
            <a:endParaRPr lang="en-US" altLang="zh-CN" sz="1600" kern="0" dirty="0">
              <a:sym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zh-CN" altLang="en-US" sz="1600" kern="0" dirty="0">
                <a:sym typeface="Arial" panose="020B0604020202020204" pitchFamily="34" charset="0"/>
              </a:rPr>
              <a:t>长度比率的</a:t>
            </a:r>
            <a:r>
              <a:rPr lang="zh-CN" altLang="en-US" sz="1600" kern="0" dirty="0" smtClean="0">
                <a:sym typeface="Arial" panose="020B0604020202020204" pitchFamily="34" charset="0"/>
              </a:rPr>
              <a:t>限制 </a:t>
            </a:r>
            <a:r>
              <a:rPr lang="en-US" altLang="zh-CN" sz="1600" kern="0" dirty="0" smtClean="0">
                <a:sym typeface="Arial" panose="020B0604020202020204" pitchFamily="34" charset="0"/>
              </a:rPr>
              <a:t>L-rate</a:t>
            </a:r>
            <a:endParaRPr lang="en-US" altLang="zh-CN" sz="1600" kern="0" dirty="0">
              <a:sym typeface="Arial" panose="020B0604020202020204" pitchFamily="34" charset="0"/>
            </a:endParaRPr>
          </a:p>
        </p:txBody>
      </p:sp>
      <p:sp>
        <p:nvSpPr>
          <p:cNvPr id="17" name="稻壳儿小白白(http://dwz.cn/Wu2UP)"/>
          <p:cNvSpPr txBox="1">
            <a:spLocks noChangeArrowheads="1"/>
          </p:cNvSpPr>
          <p:nvPr/>
        </p:nvSpPr>
        <p:spPr bwMode="auto">
          <a:xfrm>
            <a:off x="1759341" y="2610014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断点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1736066" y="2897351"/>
                <a:ext cx="1538287" cy="664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 algn="r">
                  <a:spcBef>
                    <a:spcPct val="20000"/>
                  </a:spcBef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确定断点阈值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sym typeface="Arial" panose="020B0604020202020204" pitchFamily="34" charset="0"/>
                </a:endParaRPr>
              </a:p>
              <a:p>
                <a:pPr lvl="0" algn="r">
                  <a:spcBef>
                    <a:spcPct val="20000"/>
                  </a:spcBef>
                  <a:defRPr/>
                </a:pPr>
                <a:r>
                  <a:rPr lang="zh-CN" altLang="en-US" sz="1600" kern="0" dirty="0" smtClean="0">
                    <a:solidFill>
                      <a:schemeClr val="tx1"/>
                    </a:solidFill>
                    <a:sym typeface="Arial" panose="020B0604020202020204" pitchFamily="34" charset="0"/>
                  </a:rPr>
                  <a:t>寻找断点对应点</a:t>
                </a:r>
                <a:endPara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066" y="2897351"/>
                <a:ext cx="1538287" cy="664797"/>
              </a:xfrm>
              <a:prstGeom prst="rect">
                <a:avLst/>
              </a:prstGeom>
              <a:blipFill>
                <a:blip r:embed="rId7"/>
                <a:stretch>
                  <a:fillRect r="-7937" b="-183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稻壳儿小白白(http://dwz.cn/Wu2UP)"/>
          <p:cNvSpPr txBox="1">
            <a:spLocks noChangeArrowheads="1"/>
          </p:cNvSpPr>
          <p:nvPr/>
        </p:nvSpPr>
        <p:spPr bwMode="auto">
          <a:xfrm>
            <a:off x="6138202" y="3800639"/>
            <a:ext cx="137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轨迹段距离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稻壳儿小白白(http://dwz.cn/Wu2UP)"/>
              <p:cNvSpPr txBox="1">
                <a:spLocks noChangeArrowheads="1"/>
              </p:cNvSpPr>
              <p:nvPr/>
            </p:nvSpPr>
            <p:spPr bwMode="auto">
              <a:xfrm>
                <a:off x="6138202" y="4121557"/>
                <a:ext cx="2063749" cy="879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defTabSz="1216025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lvl="0">
                  <a:spcBef>
                    <a:spcPct val="20000"/>
                  </a:spcBef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有效</a:t>
                </a: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子轨迹</a:t>
                </a: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𝑒𝑓𝑓𝑒𝑐𝑡</m:t>
                        </m:r>
                      </m:sub>
                    </m:sSub>
                  </m:oMath>
                </a14:m>
                <a:endPara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时空</a:t>
                </a: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距离</a:t>
                </a: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endPara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形状</a:t>
                </a: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相似性因子</a:t>
                </a:r>
                <a:r>
                  <a:rPr kumimoji="0" lang="zh-CN" altLang="en-US" sz="16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𝑠h𝑎𝑝𝑒</m:t>
                        </m:r>
                      </m:sub>
                    </m:sSub>
                  </m:oMath>
                </a14:m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稻壳儿小白白(http://dwz.cn/Wu2UP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8202" y="4121557"/>
                <a:ext cx="2063749" cy="879664"/>
              </a:xfrm>
              <a:prstGeom prst="rect">
                <a:avLst/>
              </a:prstGeom>
              <a:blipFill>
                <a:blip r:embed="rId8"/>
                <a:stretch>
                  <a:fillRect l="-6213" t="-6944" b="-118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稻壳儿小白白(http://dwz.cn/Wu2UP)"/>
          <p:cNvSpPr txBox="1">
            <a:spLocks noChangeArrowheads="1"/>
          </p:cNvSpPr>
          <p:nvPr/>
        </p:nvSpPr>
        <p:spPr bwMode="auto">
          <a:xfrm>
            <a:off x="10018053" y="4046703"/>
            <a:ext cx="13779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轨迹距离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稻壳儿小白白(http://dwz.cn/Wu2UP)"/>
          <p:cNvSpPr txBox="1">
            <a:spLocks noChangeArrowheads="1"/>
          </p:cNvSpPr>
          <p:nvPr/>
        </p:nvSpPr>
        <p:spPr bwMode="auto">
          <a:xfrm>
            <a:off x="10019642" y="4330864"/>
            <a:ext cx="15382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有效子轨迹中的轨迹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段距离之和</a:t>
            </a:r>
          </a:p>
        </p:txBody>
      </p:sp>
    </p:spTree>
    <p:extLst>
      <p:ext uri="{BB962C8B-B14F-4D97-AF65-F5344CB8AC3E}">
        <p14:creationId xmlns:p14="http://schemas.microsoft.com/office/powerpoint/2010/main" val="68244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8639"/>
              </p:ext>
            </p:extLst>
          </p:nvPr>
        </p:nvGraphicFramePr>
        <p:xfrm>
          <a:off x="1687903" y="1547294"/>
          <a:ext cx="539438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85">
                  <a:extLst>
                    <a:ext uri="{9D8B030D-6E8A-4147-A177-3AD203B41FA5}">
                      <a16:colId xmlns:a16="http://schemas.microsoft.com/office/drawing/2014/main" val="2408240632"/>
                    </a:ext>
                  </a:extLst>
                </a:gridCol>
                <a:gridCol w="4063599">
                  <a:extLst>
                    <a:ext uri="{9D8B030D-6E8A-4147-A177-3AD203B41FA5}">
                      <a16:colId xmlns:a16="http://schemas.microsoft.com/office/drawing/2014/main" val="3218723755"/>
                    </a:ext>
                  </a:extLst>
                </a:gridCol>
              </a:tblGrid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类别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描述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3474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CPU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it-IT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Intel (R) Core(TM) i7-6700 3.40 GHz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831494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硬盘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8.00 GB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498649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1T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727058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操作系统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Microsoft Windows 7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(64</a:t>
                      </a: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21267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IDE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JetBrains</a:t>
                      </a: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PyCharm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199896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编程语言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python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652767"/>
                  </a:ext>
                </a:extLst>
              </a:tr>
              <a:tr h="295305"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相关开发包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numpy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matplotlib</a:t>
                      </a:r>
                      <a:r>
                        <a:rPr lang="zh-CN" sz="1600" kern="100" dirty="0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sz="1600" kern="100" dirty="0" err="1"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mpl_toolkits</a:t>
                      </a:r>
                      <a:endParaRPr lang="zh-CN" sz="1600" kern="100" dirty="0"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8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61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587211" y="1156634"/>
            <a:ext cx="5403886" cy="2584253"/>
            <a:chOff x="1587211" y="1156634"/>
            <a:chExt cx="5403886" cy="2584253"/>
          </a:xfrm>
        </p:grpSpPr>
        <p:cxnSp>
          <p:nvCxnSpPr>
            <p:cNvPr id="4" name="直接箭头连接符 3"/>
            <p:cNvCxnSpPr>
              <a:stCxn id="7" idx="1"/>
              <a:endCxn id="5" idx="3"/>
            </p:cNvCxnSpPr>
            <p:nvPr/>
          </p:nvCxnSpPr>
          <p:spPr>
            <a:xfrm flipH="1" flipV="1">
              <a:off x="2748331" y="2234588"/>
              <a:ext cx="5693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4"/>
                <p:cNvSpPr/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" name="圆角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920" y="2038563"/>
                  <a:ext cx="983411" cy="392050"/>
                </a:xfrm>
                <a:prstGeom prst="roundRect">
                  <a:avLst/>
                </a:prstGeom>
                <a:blipFill>
                  <a:blip r:embed="rId2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/>
            <p:cNvGrpSpPr/>
            <p:nvPr/>
          </p:nvGrpSpPr>
          <p:grpSpPr>
            <a:xfrm>
              <a:off x="3317674" y="1156634"/>
              <a:ext cx="1354349" cy="2155909"/>
              <a:chOff x="3302476" y="1076070"/>
              <a:chExt cx="1354349" cy="2155909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3302476" y="1076070"/>
                <a:ext cx="1354349" cy="215590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圆角矩形 7"/>
                  <p:cNvSpPr/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圆角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946" y="1181849"/>
                    <a:ext cx="983411" cy="3920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1227"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圆角矩形 8"/>
                  <p:cNvSpPr/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圆角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1649038"/>
                    <a:ext cx="983411" cy="3920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l="-1840" b="-15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圆角矩形 9"/>
                  <p:cNvSpPr/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圆角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446" y="2420827"/>
                    <a:ext cx="983411" cy="3920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本框 10"/>
              <p:cNvSpPr txBox="1"/>
              <p:nvPr/>
            </p:nvSpPr>
            <p:spPr>
              <a:xfrm>
                <a:off x="3499445" y="2061719"/>
                <a:ext cx="97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499445" y="2790135"/>
                <a:ext cx="983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331125" y="1156636"/>
              <a:ext cx="1659972" cy="2155908"/>
              <a:chOff x="5331125" y="1156636"/>
              <a:chExt cx="1659972" cy="2155908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331125" y="1156636"/>
                <a:ext cx="1659972" cy="215590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圆角矩形 14"/>
                  <p:cNvSpPr/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圆角矩形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8" y="1262414"/>
                    <a:ext cx="1321646" cy="39205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l="-3653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5484598" y="2197498"/>
                <a:ext cx="1321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484596" y="2870699"/>
                <a:ext cx="132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圆角矩形 17"/>
                  <p:cNvSpPr/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圆角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1732357"/>
                    <a:ext cx="1319843" cy="39205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l="-411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圆角矩形 18"/>
                  <p:cNvSpPr/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圆角矩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597" y="2501391"/>
                    <a:ext cx="1321646" cy="39205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直接箭头连接符 19"/>
            <p:cNvCxnSpPr>
              <a:stCxn id="14" idx="1"/>
              <a:endCxn id="7" idx="3"/>
            </p:cNvCxnSpPr>
            <p:nvPr/>
          </p:nvCxnSpPr>
          <p:spPr>
            <a:xfrm flipH="1" flipV="1">
              <a:off x="4672023" y="2234589"/>
              <a:ext cx="6591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87211" y="337155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轨迹间距离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106101" y="33546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点到轨迹的距离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51253" y="33666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点到点的距离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97069" y="4664888"/>
            <a:ext cx="2918460" cy="789305"/>
            <a:chOff x="997069" y="4664888"/>
            <a:chExt cx="2918460" cy="789305"/>
          </a:xfrm>
        </p:grpSpPr>
        <p:pic>
          <p:nvPicPr>
            <p:cNvPr id="25" name="图片 24"/>
            <p:cNvPicPr/>
            <p:nvPr/>
          </p:nvPicPr>
          <p:blipFill rotWithShape="1">
            <a:blip r:embed="rId9"/>
            <a:srcRect l="1" r="427"/>
            <a:stretch/>
          </p:blipFill>
          <p:spPr>
            <a:xfrm>
              <a:off x="997069" y="4664888"/>
              <a:ext cx="2918460" cy="78930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81896" y="5182125"/>
              <a:ext cx="370936" cy="1725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7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70509" y="1238250"/>
            <a:ext cx="5905075" cy="2152271"/>
            <a:chOff x="1436004" y="4209648"/>
            <a:chExt cx="5905075" cy="2152271"/>
          </a:xfrm>
        </p:grpSpPr>
        <p:sp>
          <p:nvSpPr>
            <p:cNvPr id="3" name="矩形 2"/>
            <p:cNvSpPr/>
            <p:nvPr/>
          </p:nvSpPr>
          <p:spPr>
            <a:xfrm>
              <a:off x="1616250" y="4462278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03302" y="535979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76126" y="4894656"/>
              <a:ext cx="1455737" cy="50125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DTW-BDS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肘形连接符 5"/>
            <p:cNvCxnSpPr>
              <a:stCxn id="9" idx="3"/>
              <a:endCxn id="5" idx="0"/>
            </p:cNvCxnSpPr>
            <p:nvPr/>
          </p:nvCxnSpPr>
          <p:spPr>
            <a:xfrm>
              <a:off x="5071304" y="4700579"/>
              <a:ext cx="1232691" cy="1940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10" idx="3"/>
              <a:endCxn id="5" idx="2"/>
            </p:cNvCxnSpPr>
            <p:nvPr/>
          </p:nvCxnSpPr>
          <p:spPr>
            <a:xfrm flipV="1">
              <a:off x="5071304" y="5395910"/>
              <a:ext cx="1232691" cy="20218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436004" y="4209648"/>
              <a:ext cx="1541907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5780" y="4468010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DTW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705780" y="5365525"/>
              <a:ext cx="1365524" cy="46513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BDS</a:t>
              </a:r>
            </a:p>
            <a:p>
              <a:pPr algn="ctr">
                <a:defRPr/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对应点匹配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3" idx="3"/>
              <a:endCxn id="9" idx="1"/>
            </p:cNvCxnSpPr>
            <p:nvPr/>
          </p:nvCxnSpPr>
          <p:spPr>
            <a:xfrm>
              <a:off x="2824142" y="4694847"/>
              <a:ext cx="881638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4" idx="3"/>
              <a:endCxn id="10" idx="1"/>
            </p:cNvCxnSpPr>
            <p:nvPr/>
          </p:nvCxnSpPr>
          <p:spPr>
            <a:xfrm>
              <a:off x="2811194" y="5592362"/>
              <a:ext cx="894586" cy="5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666198" y="597325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欧式空间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62708" y="4209648"/>
              <a:ext cx="3778371" cy="2152271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897895" y="599258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三维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时空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85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929595" y="2073446"/>
            <a:ext cx="1202959" cy="2655677"/>
            <a:chOff x="3398" y="1402"/>
            <a:chExt cx="807" cy="1781"/>
          </a:xfrm>
          <a:solidFill>
            <a:srgbClr val="4A67AA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3621" y="1639"/>
              <a:ext cx="418" cy="949"/>
            </a:xfrm>
            <a:custGeom>
              <a:avLst/>
              <a:gdLst>
                <a:gd name="T0" fmla="*/ 349 w 352"/>
                <a:gd name="T1" fmla="*/ 146 h 800"/>
                <a:gd name="T2" fmla="*/ 198 w 352"/>
                <a:gd name="T3" fmla="*/ 6 h 800"/>
                <a:gd name="T4" fmla="*/ 190 w 352"/>
                <a:gd name="T5" fmla="*/ 10 h 800"/>
                <a:gd name="T6" fmla="*/ 51 w 352"/>
                <a:gd name="T7" fmla="*/ 70 h 800"/>
                <a:gd name="T8" fmla="*/ 40 w 352"/>
                <a:gd name="T9" fmla="*/ 271 h 800"/>
                <a:gd name="T10" fmla="*/ 158 w 352"/>
                <a:gd name="T11" fmla="*/ 331 h 800"/>
                <a:gd name="T12" fmla="*/ 141 w 352"/>
                <a:gd name="T13" fmla="*/ 371 h 800"/>
                <a:gd name="T14" fmla="*/ 143 w 352"/>
                <a:gd name="T15" fmla="*/ 385 h 800"/>
                <a:gd name="T16" fmla="*/ 164 w 352"/>
                <a:gd name="T17" fmla="*/ 404 h 800"/>
                <a:gd name="T18" fmla="*/ 114 w 352"/>
                <a:gd name="T19" fmla="*/ 610 h 800"/>
                <a:gd name="T20" fmla="*/ 107 w 352"/>
                <a:gd name="T21" fmla="*/ 665 h 800"/>
                <a:gd name="T22" fmla="*/ 105 w 352"/>
                <a:gd name="T23" fmla="*/ 715 h 800"/>
                <a:gd name="T24" fmla="*/ 127 w 352"/>
                <a:gd name="T25" fmla="*/ 753 h 800"/>
                <a:gd name="T26" fmla="*/ 167 w 352"/>
                <a:gd name="T27" fmla="*/ 793 h 800"/>
                <a:gd name="T28" fmla="*/ 186 w 352"/>
                <a:gd name="T29" fmla="*/ 782 h 800"/>
                <a:gd name="T30" fmla="*/ 205 w 352"/>
                <a:gd name="T31" fmla="*/ 731 h 800"/>
                <a:gd name="T32" fmla="*/ 218 w 352"/>
                <a:gd name="T33" fmla="*/ 687 h 800"/>
                <a:gd name="T34" fmla="*/ 204 w 352"/>
                <a:gd name="T35" fmla="*/ 644 h 800"/>
                <a:gd name="T36" fmla="*/ 191 w 352"/>
                <a:gd name="T37" fmla="*/ 596 h 800"/>
                <a:gd name="T38" fmla="*/ 197 w 352"/>
                <a:gd name="T39" fmla="*/ 398 h 800"/>
                <a:gd name="T40" fmla="*/ 203 w 352"/>
                <a:gd name="T41" fmla="*/ 391 h 800"/>
                <a:gd name="T42" fmla="*/ 214 w 352"/>
                <a:gd name="T43" fmla="*/ 363 h 800"/>
                <a:gd name="T44" fmla="*/ 211 w 352"/>
                <a:gd name="T45" fmla="*/ 340 h 800"/>
                <a:gd name="T46" fmla="*/ 199 w 352"/>
                <a:gd name="T47" fmla="*/ 328 h 800"/>
                <a:gd name="T48" fmla="*/ 241 w 352"/>
                <a:gd name="T49" fmla="*/ 316 h 800"/>
                <a:gd name="T50" fmla="*/ 349 w 352"/>
                <a:gd name="T51" fmla="*/ 146 h 800"/>
                <a:gd name="T52" fmla="*/ 191 w 352"/>
                <a:gd name="T53" fmla="*/ 375 h 800"/>
                <a:gd name="T54" fmla="*/ 182 w 352"/>
                <a:gd name="T55" fmla="*/ 380 h 800"/>
                <a:gd name="T56" fmla="*/ 164 w 352"/>
                <a:gd name="T57" fmla="*/ 363 h 800"/>
                <a:gd name="T58" fmla="*/ 174 w 352"/>
                <a:gd name="T59" fmla="*/ 341 h 800"/>
                <a:gd name="T60" fmla="*/ 187 w 352"/>
                <a:gd name="T61" fmla="*/ 356 h 800"/>
                <a:gd name="T62" fmla="*/ 191 w 352"/>
                <a:gd name="T63" fmla="*/ 375 h 800"/>
                <a:gd name="T64" fmla="*/ 191 w 352"/>
                <a:gd name="T65" fmla="*/ 681 h 800"/>
                <a:gd name="T66" fmla="*/ 195 w 352"/>
                <a:gd name="T67" fmla="*/ 704 h 800"/>
                <a:gd name="T68" fmla="*/ 186 w 352"/>
                <a:gd name="T69" fmla="*/ 729 h 800"/>
                <a:gd name="T70" fmla="*/ 175 w 352"/>
                <a:gd name="T71" fmla="*/ 759 h 800"/>
                <a:gd name="T72" fmla="*/ 150 w 352"/>
                <a:gd name="T73" fmla="*/ 735 h 800"/>
                <a:gd name="T74" fmla="*/ 126 w 352"/>
                <a:gd name="T75" fmla="*/ 695 h 800"/>
                <a:gd name="T76" fmla="*/ 130 w 352"/>
                <a:gd name="T77" fmla="*/ 644 h 800"/>
                <a:gd name="T78" fmla="*/ 137 w 352"/>
                <a:gd name="T79" fmla="*/ 594 h 800"/>
                <a:gd name="T80" fmla="*/ 169 w 352"/>
                <a:gd name="T81" fmla="*/ 450 h 800"/>
                <a:gd name="T82" fmla="*/ 167 w 352"/>
                <a:gd name="T83" fmla="*/ 593 h 800"/>
                <a:gd name="T84" fmla="*/ 191 w 352"/>
                <a:gd name="T85" fmla="*/ 681 h 800"/>
                <a:gd name="T86" fmla="*/ 262 w 352"/>
                <a:gd name="T87" fmla="*/ 280 h 800"/>
                <a:gd name="T88" fmla="*/ 83 w 352"/>
                <a:gd name="T89" fmla="*/ 275 h 800"/>
                <a:gd name="T90" fmla="*/ 49 w 352"/>
                <a:gd name="T91" fmla="*/ 106 h 800"/>
                <a:gd name="T92" fmla="*/ 220 w 352"/>
                <a:gd name="T93" fmla="*/ 49 h 800"/>
                <a:gd name="T94" fmla="*/ 236 w 352"/>
                <a:gd name="T95" fmla="*/ 39 h 800"/>
                <a:gd name="T96" fmla="*/ 322 w 352"/>
                <a:gd name="T97" fmla="*/ 123 h 800"/>
                <a:gd name="T98" fmla="*/ 262 w 352"/>
                <a:gd name="T99" fmla="*/ 28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800">
                  <a:moveTo>
                    <a:pt x="349" y="146"/>
                  </a:moveTo>
                  <a:cubicBezTo>
                    <a:pt x="346" y="67"/>
                    <a:pt x="278" y="0"/>
                    <a:pt x="198" y="6"/>
                  </a:cubicBezTo>
                  <a:cubicBezTo>
                    <a:pt x="196" y="6"/>
                    <a:pt x="193" y="8"/>
                    <a:pt x="190" y="10"/>
                  </a:cubicBezTo>
                  <a:cubicBezTo>
                    <a:pt x="138" y="4"/>
                    <a:pt x="84" y="27"/>
                    <a:pt x="51" y="70"/>
                  </a:cubicBezTo>
                  <a:cubicBezTo>
                    <a:pt x="7" y="126"/>
                    <a:pt x="0" y="210"/>
                    <a:pt x="40" y="271"/>
                  </a:cubicBezTo>
                  <a:cubicBezTo>
                    <a:pt x="66" y="311"/>
                    <a:pt x="112" y="330"/>
                    <a:pt x="158" y="331"/>
                  </a:cubicBezTo>
                  <a:cubicBezTo>
                    <a:pt x="153" y="344"/>
                    <a:pt x="147" y="358"/>
                    <a:pt x="141" y="371"/>
                  </a:cubicBezTo>
                  <a:cubicBezTo>
                    <a:pt x="139" y="375"/>
                    <a:pt x="139" y="382"/>
                    <a:pt x="143" y="385"/>
                  </a:cubicBezTo>
                  <a:cubicBezTo>
                    <a:pt x="151" y="391"/>
                    <a:pt x="158" y="397"/>
                    <a:pt x="164" y="404"/>
                  </a:cubicBezTo>
                  <a:cubicBezTo>
                    <a:pt x="141" y="471"/>
                    <a:pt x="124" y="540"/>
                    <a:pt x="114" y="610"/>
                  </a:cubicBezTo>
                  <a:cubicBezTo>
                    <a:pt x="111" y="628"/>
                    <a:pt x="109" y="646"/>
                    <a:pt x="107" y="665"/>
                  </a:cubicBezTo>
                  <a:cubicBezTo>
                    <a:pt x="106" y="681"/>
                    <a:pt x="103" y="698"/>
                    <a:pt x="105" y="715"/>
                  </a:cubicBezTo>
                  <a:cubicBezTo>
                    <a:pt x="108" y="730"/>
                    <a:pt x="117" y="742"/>
                    <a:pt x="127" y="753"/>
                  </a:cubicBezTo>
                  <a:cubicBezTo>
                    <a:pt x="140" y="766"/>
                    <a:pt x="153" y="780"/>
                    <a:pt x="167" y="793"/>
                  </a:cubicBezTo>
                  <a:cubicBezTo>
                    <a:pt x="174" y="800"/>
                    <a:pt x="183" y="789"/>
                    <a:pt x="186" y="782"/>
                  </a:cubicBezTo>
                  <a:cubicBezTo>
                    <a:pt x="192" y="765"/>
                    <a:pt x="199" y="748"/>
                    <a:pt x="205" y="731"/>
                  </a:cubicBezTo>
                  <a:cubicBezTo>
                    <a:pt x="211" y="717"/>
                    <a:pt x="218" y="702"/>
                    <a:pt x="218" y="687"/>
                  </a:cubicBezTo>
                  <a:cubicBezTo>
                    <a:pt x="218" y="672"/>
                    <a:pt x="209" y="658"/>
                    <a:pt x="204" y="644"/>
                  </a:cubicBezTo>
                  <a:cubicBezTo>
                    <a:pt x="198" y="629"/>
                    <a:pt x="194" y="613"/>
                    <a:pt x="191" y="596"/>
                  </a:cubicBezTo>
                  <a:cubicBezTo>
                    <a:pt x="179" y="531"/>
                    <a:pt x="188" y="463"/>
                    <a:pt x="197" y="398"/>
                  </a:cubicBezTo>
                  <a:cubicBezTo>
                    <a:pt x="199" y="396"/>
                    <a:pt x="201" y="395"/>
                    <a:pt x="203" y="391"/>
                  </a:cubicBezTo>
                  <a:cubicBezTo>
                    <a:pt x="209" y="383"/>
                    <a:pt x="212" y="373"/>
                    <a:pt x="214" y="363"/>
                  </a:cubicBezTo>
                  <a:cubicBezTo>
                    <a:pt x="215" y="356"/>
                    <a:pt x="215" y="347"/>
                    <a:pt x="211" y="340"/>
                  </a:cubicBezTo>
                  <a:cubicBezTo>
                    <a:pt x="209" y="335"/>
                    <a:pt x="203" y="332"/>
                    <a:pt x="199" y="328"/>
                  </a:cubicBezTo>
                  <a:cubicBezTo>
                    <a:pt x="214" y="326"/>
                    <a:pt x="228" y="322"/>
                    <a:pt x="241" y="316"/>
                  </a:cubicBezTo>
                  <a:cubicBezTo>
                    <a:pt x="308" y="288"/>
                    <a:pt x="352" y="218"/>
                    <a:pt x="349" y="146"/>
                  </a:cubicBezTo>
                  <a:close/>
                  <a:moveTo>
                    <a:pt x="191" y="375"/>
                  </a:moveTo>
                  <a:cubicBezTo>
                    <a:pt x="188" y="376"/>
                    <a:pt x="185" y="378"/>
                    <a:pt x="182" y="380"/>
                  </a:cubicBezTo>
                  <a:cubicBezTo>
                    <a:pt x="176" y="374"/>
                    <a:pt x="170" y="368"/>
                    <a:pt x="164" y="363"/>
                  </a:cubicBezTo>
                  <a:cubicBezTo>
                    <a:pt x="168" y="356"/>
                    <a:pt x="171" y="348"/>
                    <a:pt x="174" y="341"/>
                  </a:cubicBezTo>
                  <a:cubicBezTo>
                    <a:pt x="176" y="348"/>
                    <a:pt x="181" y="351"/>
                    <a:pt x="187" y="356"/>
                  </a:cubicBezTo>
                  <a:cubicBezTo>
                    <a:pt x="194" y="362"/>
                    <a:pt x="194" y="368"/>
                    <a:pt x="191" y="375"/>
                  </a:cubicBezTo>
                  <a:close/>
                  <a:moveTo>
                    <a:pt x="191" y="681"/>
                  </a:moveTo>
                  <a:cubicBezTo>
                    <a:pt x="194" y="689"/>
                    <a:pt x="197" y="696"/>
                    <a:pt x="195" y="704"/>
                  </a:cubicBezTo>
                  <a:cubicBezTo>
                    <a:pt x="194" y="712"/>
                    <a:pt x="189" y="721"/>
                    <a:pt x="186" y="729"/>
                  </a:cubicBezTo>
                  <a:cubicBezTo>
                    <a:pt x="182" y="739"/>
                    <a:pt x="178" y="749"/>
                    <a:pt x="175" y="759"/>
                  </a:cubicBezTo>
                  <a:cubicBezTo>
                    <a:pt x="166" y="751"/>
                    <a:pt x="158" y="743"/>
                    <a:pt x="150" y="735"/>
                  </a:cubicBezTo>
                  <a:cubicBezTo>
                    <a:pt x="139" y="723"/>
                    <a:pt x="128" y="712"/>
                    <a:pt x="126" y="695"/>
                  </a:cubicBezTo>
                  <a:cubicBezTo>
                    <a:pt x="125" y="678"/>
                    <a:pt x="128" y="661"/>
                    <a:pt x="130" y="644"/>
                  </a:cubicBezTo>
                  <a:cubicBezTo>
                    <a:pt x="132" y="627"/>
                    <a:pt x="134" y="611"/>
                    <a:pt x="137" y="594"/>
                  </a:cubicBezTo>
                  <a:cubicBezTo>
                    <a:pt x="144" y="545"/>
                    <a:pt x="155" y="497"/>
                    <a:pt x="169" y="450"/>
                  </a:cubicBezTo>
                  <a:cubicBezTo>
                    <a:pt x="164" y="498"/>
                    <a:pt x="161" y="546"/>
                    <a:pt x="167" y="593"/>
                  </a:cubicBezTo>
                  <a:cubicBezTo>
                    <a:pt x="171" y="624"/>
                    <a:pt x="179" y="653"/>
                    <a:pt x="191" y="681"/>
                  </a:cubicBezTo>
                  <a:close/>
                  <a:moveTo>
                    <a:pt x="262" y="280"/>
                  </a:moveTo>
                  <a:cubicBezTo>
                    <a:pt x="210" y="312"/>
                    <a:pt x="132" y="314"/>
                    <a:pt x="83" y="275"/>
                  </a:cubicBezTo>
                  <a:cubicBezTo>
                    <a:pt x="34" y="236"/>
                    <a:pt x="23" y="160"/>
                    <a:pt x="49" y="106"/>
                  </a:cubicBezTo>
                  <a:cubicBezTo>
                    <a:pt x="80" y="44"/>
                    <a:pt x="159" y="20"/>
                    <a:pt x="220" y="49"/>
                  </a:cubicBezTo>
                  <a:cubicBezTo>
                    <a:pt x="226" y="52"/>
                    <a:pt x="233" y="46"/>
                    <a:pt x="236" y="39"/>
                  </a:cubicBezTo>
                  <a:cubicBezTo>
                    <a:pt x="276" y="52"/>
                    <a:pt x="309" y="83"/>
                    <a:pt x="322" y="123"/>
                  </a:cubicBezTo>
                  <a:cubicBezTo>
                    <a:pt x="340" y="182"/>
                    <a:pt x="315" y="248"/>
                    <a:pt x="262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398" y="1504"/>
              <a:ext cx="417" cy="636"/>
            </a:xfrm>
            <a:custGeom>
              <a:avLst/>
              <a:gdLst>
                <a:gd name="T0" fmla="*/ 337 w 350"/>
                <a:gd name="T1" fmla="*/ 508 h 536"/>
                <a:gd name="T2" fmla="*/ 100 w 350"/>
                <a:gd name="T3" fmla="*/ 405 h 536"/>
                <a:gd name="T4" fmla="*/ 39 w 350"/>
                <a:gd name="T5" fmla="*/ 176 h 536"/>
                <a:gd name="T6" fmla="*/ 108 w 350"/>
                <a:gd name="T7" fmla="*/ 73 h 536"/>
                <a:gd name="T8" fmla="*/ 148 w 350"/>
                <a:gd name="T9" fmla="*/ 78 h 536"/>
                <a:gd name="T10" fmla="*/ 176 w 350"/>
                <a:gd name="T11" fmla="*/ 35 h 536"/>
                <a:gd name="T12" fmla="*/ 146 w 350"/>
                <a:gd name="T13" fmla="*/ 1 h 536"/>
                <a:gd name="T14" fmla="*/ 135 w 350"/>
                <a:gd name="T15" fmla="*/ 29 h 536"/>
                <a:gd name="T16" fmla="*/ 153 w 350"/>
                <a:gd name="T17" fmla="*/ 42 h 536"/>
                <a:gd name="T18" fmla="*/ 146 w 350"/>
                <a:gd name="T19" fmla="*/ 54 h 536"/>
                <a:gd name="T20" fmla="*/ 124 w 350"/>
                <a:gd name="T21" fmla="*/ 47 h 536"/>
                <a:gd name="T22" fmla="*/ 118 w 350"/>
                <a:gd name="T23" fmla="*/ 25 h 536"/>
                <a:gd name="T24" fmla="*/ 118 w 350"/>
                <a:gd name="T25" fmla="*/ 8 h 536"/>
                <a:gd name="T26" fmla="*/ 102 w 350"/>
                <a:gd name="T27" fmla="*/ 16 h 536"/>
                <a:gd name="T28" fmla="*/ 98 w 350"/>
                <a:gd name="T29" fmla="*/ 55 h 536"/>
                <a:gd name="T30" fmla="*/ 11 w 350"/>
                <a:gd name="T31" fmla="*/ 279 h 536"/>
                <a:gd name="T32" fmla="*/ 168 w 350"/>
                <a:gd name="T33" fmla="*/ 495 h 536"/>
                <a:gd name="T34" fmla="*/ 326 w 350"/>
                <a:gd name="T35" fmla="*/ 536 h 536"/>
                <a:gd name="T36" fmla="*/ 337 w 350"/>
                <a:gd name="T37" fmla="*/ 50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0" h="536">
                  <a:moveTo>
                    <a:pt x="337" y="508"/>
                  </a:moveTo>
                  <a:cubicBezTo>
                    <a:pt x="249" y="504"/>
                    <a:pt x="160" y="472"/>
                    <a:pt x="100" y="405"/>
                  </a:cubicBezTo>
                  <a:cubicBezTo>
                    <a:pt x="45" y="344"/>
                    <a:pt x="15" y="258"/>
                    <a:pt x="39" y="176"/>
                  </a:cubicBezTo>
                  <a:cubicBezTo>
                    <a:pt x="50" y="135"/>
                    <a:pt x="74" y="99"/>
                    <a:pt x="108" y="73"/>
                  </a:cubicBezTo>
                  <a:cubicBezTo>
                    <a:pt x="119" y="83"/>
                    <a:pt x="135" y="84"/>
                    <a:pt x="148" y="78"/>
                  </a:cubicBezTo>
                  <a:cubicBezTo>
                    <a:pt x="165" y="71"/>
                    <a:pt x="177" y="53"/>
                    <a:pt x="176" y="35"/>
                  </a:cubicBezTo>
                  <a:cubicBezTo>
                    <a:pt x="175" y="18"/>
                    <a:pt x="163" y="3"/>
                    <a:pt x="146" y="1"/>
                  </a:cubicBezTo>
                  <a:cubicBezTo>
                    <a:pt x="134" y="0"/>
                    <a:pt x="122" y="28"/>
                    <a:pt x="135" y="29"/>
                  </a:cubicBezTo>
                  <a:cubicBezTo>
                    <a:pt x="143" y="29"/>
                    <a:pt x="150" y="34"/>
                    <a:pt x="153" y="42"/>
                  </a:cubicBezTo>
                  <a:cubicBezTo>
                    <a:pt x="156" y="49"/>
                    <a:pt x="153" y="52"/>
                    <a:pt x="146" y="54"/>
                  </a:cubicBezTo>
                  <a:cubicBezTo>
                    <a:pt x="138" y="55"/>
                    <a:pt x="129" y="53"/>
                    <a:pt x="124" y="47"/>
                  </a:cubicBezTo>
                  <a:cubicBezTo>
                    <a:pt x="120" y="42"/>
                    <a:pt x="115" y="32"/>
                    <a:pt x="118" y="25"/>
                  </a:cubicBezTo>
                  <a:cubicBezTo>
                    <a:pt x="120" y="21"/>
                    <a:pt x="124" y="11"/>
                    <a:pt x="118" y="8"/>
                  </a:cubicBezTo>
                  <a:cubicBezTo>
                    <a:pt x="112" y="4"/>
                    <a:pt x="105" y="12"/>
                    <a:pt x="102" y="16"/>
                  </a:cubicBezTo>
                  <a:cubicBezTo>
                    <a:pt x="97" y="29"/>
                    <a:pt x="94" y="43"/>
                    <a:pt x="98" y="55"/>
                  </a:cubicBezTo>
                  <a:cubicBezTo>
                    <a:pt x="32" y="108"/>
                    <a:pt x="0" y="196"/>
                    <a:pt x="11" y="279"/>
                  </a:cubicBezTo>
                  <a:cubicBezTo>
                    <a:pt x="23" y="372"/>
                    <a:pt x="86" y="452"/>
                    <a:pt x="168" y="495"/>
                  </a:cubicBezTo>
                  <a:cubicBezTo>
                    <a:pt x="217" y="520"/>
                    <a:pt x="272" y="533"/>
                    <a:pt x="326" y="536"/>
                  </a:cubicBezTo>
                  <a:cubicBezTo>
                    <a:pt x="338" y="536"/>
                    <a:pt x="350" y="509"/>
                    <a:pt x="337" y="5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3875" y="1402"/>
              <a:ext cx="330" cy="734"/>
            </a:xfrm>
            <a:custGeom>
              <a:avLst/>
              <a:gdLst>
                <a:gd name="T0" fmla="*/ 262 w 277"/>
                <a:gd name="T1" fmla="*/ 216 h 619"/>
                <a:gd name="T2" fmla="*/ 217 w 277"/>
                <a:gd name="T3" fmla="*/ 85 h 619"/>
                <a:gd name="T4" fmla="*/ 238 w 277"/>
                <a:gd name="T5" fmla="*/ 28 h 619"/>
                <a:gd name="T6" fmla="*/ 197 w 277"/>
                <a:gd name="T7" fmla="*/ 4 h 619"/>
                <a:gd name="T8" fmla="*/ 158 w 277"/>
                <a:gd name="T9" fmla="*/ 48 h 619"/>
                <a:gd name="T10" fmla="*/ 179 w 277"/>
                <a:gd name="T11" fmla="*/ 43 h 619"/>
                <a:gd name="T12" fmla="*/ 197 w 277"/>
                <a:gd name="T13" fmla="*/ 31 h 619"/>
                <a:gd name="T14" fmla="*/ 217 w 277"/>
                <a:gd name="T15" fmla="*/ 46 h 619"/>
                <a:gd name="T16" fmla="*/ 190 w 277"/>
                <a:gd name="T17" fmla="*/ 60 h 619"/>
                <a:gd name="T18" fmla="*/ 175 w 277"/>
                <a:gd name="T19" fmla="*/ 86 h 619"/>
                <a:gd name="T20" fmla="*/ 195 w 277"/>
                <a:gd name="T21" fmla="*/ 92 h 619"/>
                <a:gd name="T22" fmla="*/ 195 w 277"/>
                <a:gd name="T23" fmla="*/ 105 h 619"/>
                <a:gd name="T24" fmla="*/ 234 w 277"/>
                <a:gd name="T25" fmla="*/ 332 h 619"/>
                <a:gd name="T26" fmla="*/ 122 w 277"/>
                <a:gd name="T27" fmla="*/ 524 h 619"/>
                <a:gd name="T28" fmla="*/ 14 w 277"/>
                <a:gd name="T29" fmla="*/ 589 h 619"/>
                <a:gd name="T30" fmla="*/ 1 w 277"/>
                <a:gd name="T31" fmla="*/ 606 h 619"/>
                <a:gd name="T32" fmla="*/ 9 w 277"/>
                <a:gd name="T33" fmla="*/ 616 h 619"/>
                <a:gd name="T34" fmla="*/ 262 w 277"/>
                <a:gd name="T35" fmla="*/ 21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7" h="619">
                  <a:moveTo>
                    <a:pt x="262" y="216"/>
                  </a:moveTo>
                  <a:cubicBezTo>
                    <a:pt x="258" y="170"/>
                    <a:pt x="246" y="122"/>
                    <a:pt x="217" y="85"/>
                  </a:cubicBezTo>
                  <a:cubicBezTo>
                    <a:pt x="235" y="74"/>
                    <a:pt x="246" y="50"/>
                    <a:pt x="238" y="28"/>
                  </a:cubicBezTo>
                  <a:cubicBezTo>
                    <a:pt x="232" y="11"/>
                    <a:pt x="216" y="0"/>
                    <a:pt x="197" y="4"/>
                  </a:cubicBezTo>
                  <a:cubicBezTo>
                    <a:pt x="177" y="8"/>
                    <a:pt x="161" y="28"/>
                    <a:pt x="158" y="48"/>
                  </a:cubicBezTo>
                  <a:cubicBezTo>
                    <a:pt x="156" y="68"/>
                    <a:pt x="178" y="56"/>
                    <a:pt x="179" y="43"/>
                  </a:cubicBezTo>
                  <a:cubicBezTo>
                    <a:pt x="181" y="34"/>
                    <a:pt x="189" y="30"/>
                    <a:pt x="197" y="31"/>
                  </a:cubicBezTo>
                  <a:cubicBezTo>
                    <a:pt x="206" y="31"/>
                    <a:pt x="214" y="38"/>
                    <a:pt x="217" y="46"/>
                  </a:cubicBezTo>
                  <a:cubicBezTo>
                    <a:pt x="225" y="65"/>
                    <a:pt x="202" y="67"/>
                    <a:pt x="190" y="60"/>
                  </a:cubicBezTo>
                  <a:cubicBezTo>
                    <a:pt x="179" y="54"/>
                    <a:pt x="164" y="80"/>
                    <a:pt x="175" y="86"/>
                  </a:cubicBezTo>
                  <a:cubicBezTo>
                    <a:pt x="182" y="90"/>
                    <a:pt x="189" y="92"/>
                    <a:pt x="195" y="92"/>
                  </a:cubicBezTo>
                  <a:cubicBezTo>
                    <a:pt x="193" y="97"/>
                    <a:pt x="193" y="102"/>
                    <a:pt x="195" y="105"/>
                  </a:cubicBezTo>
                  <a:cubicBezTo>
                    <a:pt x="246" y="166"/>
                    <a:pt x="249" y="258"/>
                    <a:pt x="234" y="332"/>
                  </a:cubicBezTo>
                  <a:cubicBezTo>
                    <a:pt x="218" y="407"/>
                    <a:pt x="179" y="475"/>
                    <a:pt x="122" y="524"/>
                  </a:cubicBezTo>
                  <a:cubicBezTo>
                    <a:pt x="90" y="552"/>
                    <a:pt x="53" y="574"/>
                    <a:pt x="14" y="589"/>
                  </a:cubicBezTo>
                  <a:cubicBezTo>
                    <a:pt x="7" y="592"/>
                    <a:pt x="2" y="598"/>
                    <a:pt x="1" y="606"/>
                  </a:cubicBezTo>
                  <a:cubicBezTo>
                    <a:pt x="0" y="610"/>
                    <a:pt x="2" y="619"/>
                    <a:pt x="9" y="616"/>
                  </a:cubicBezTo>
                  <a:cubicBezTo>
                    <a:pt x="170" y="554"/>
                    <a:pt x="277" y="389"/>
                    <a:pt x="26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3591" y="2567"/>
              <a:ext cx="426" cy="616"/>
            </a:xfrm>
            <a:custGeom>
              <a:avLst/>
              <a:gdLst>
                <a:gd name="T0" fmla="*/ 336 w 358"/>
                <a:gd name="T1" fmla="*/ 434 h 520"/>
                <a:gd name="T2" fmla="*/ 239 w 358"/>
                <a:gd name="T3" fmla="*/ 463 h 520"/>
                <a:gd name="T4" fmla="*/ 242 w 358"/>
                <a:gd name="T5" fmla="*/ 440 h 520"/>
                <a:gd name="T6" fmla="*/ 244 w 358"/>
                <a:gd name="T7" fmla="*/ 405 h 520"/>
                <a:gd name="T8" fmla="*/ 249 w 358"/>
                <a:gd name="T9" fmla="*/ 339 h 520"/>
                <a:gd name="T10" fmla="*/ 255 w 358"/>
                <a:gd name="T11" fmla="*/ 206 h 520"/>
                <a:gd name="T12" fmla="*/ 251 w 358"/>
                <a:gd name="T13" fmla="*/ 88 h 520"/>
                <a:gd name="T14" fmla="*/ 202 w 358"/>
                <a:gd name="T15" fmla="*/ 11 h 520"/>
                <a:gd name="T16" fmla="*/ 167 w 358"/>
                <a:gd name="T17" fmla="*/ 42 h 520"/>
                <a:gd name="T18" fmla="*/ 142 w 358"/>
                <a:gd name="T19" fmla="*/ 87 h 520"/>
                <a:gd name="T20" fmla="*/ 112 w 358"/>
                <a:gd name="T21" fmla="*/ 199 h 520"/>
                <a:gd name="T22" fmla="*/ 105 w 358"/>
                <a:gd name="T23" fmla="*/ 445 h 520"/>
                <a:gd name="T24" fmla="*/ 54 w 358"/>
                <a:gd name="T25" fmla="*/ 432 h 520"/>
                <a:gd name="T26" fmla="*/ 4 w 358"/>
                <a:gd name="T27" fmla="*/ 474 h 520"/>
                <a:gd name="T28" fmla="*/ 55 w 358"/>
                <a:gd name="T29" fmla="*/ 514 h 520"/>
                <a:gd name="T30" fmla="*/ 129 w 358"/>
                <a:gd name="T31" fmla="*/ 481 h 520"/>
                <a:gd name="T32" fmla="*/ 128 w 358"/>
                <a:gd name="T33" fmla="*/ 459 h 520"/>
                <a:gd name="T34" fmla="*/ 133 w 358"/>
                <a:gd name="T35" fmla="*/ 201 h 520"/>
                <a:gd name="T36" fmla="*/ 165 w 358"/>
                <a:gd name="T37" fmla="*/ 79 h 520"/>
                <a:gd name="T38" fmla="*/ 178 w 358"/>
                <a:gd name="T39" fmla="*/ 58 h 520"/>
                <a:gd name="T40" fmla="*/ 199 w 358"/>
                <a:gd name="T41" fmla="*/ 38 h 520"/>
                <a:gd name="T42" fmla="*/ 227 w 358"/>
                <a:gd name="T43" fmla="*/ 90 h 520"/>
                <a:gd name="T44" fmla="*/ 233 w 358"/>
                <a:gd name="T45" fmla="*/ 218 h 520"/>
                <a:gd name="T46" fmla="*/ 226 w 358"/>
                <a:gd name="T47" fmla="*/ 359 h 520"/>
                <a:gd name="T48" fmla="*/ 221 w 358"/>
                <a:gd name="T49" fmla="*/ 430 h 520"/>
                <a:gd name="T50" fmla="*/ 219 w 358"/>
                <a:gd name="T51" fmla="*/ 465 h 520"/>
                <a:gd name="T52" fmla="*/ 220 w 358"/>
                <a:gd name="T53" fmla="*/ 493 h 520"/>
                <a:gd name="T54" fmla="*/ 261 w 358"/>
                <a:gd name="T55" fmla="*/ 516 h 520"/>
                <a:gd name="T56" fmla="*/ 319 w 358"/>
                <a:gd name="T57" fmla="*/ 514 h 520"/>
                <a:gd name="T58" fmla="*/ 354 w 358"/>
                <a:gd name="T59" fmla="*/ 474 h 520"/>
                <a:gd name="T60" fmla="*/ 336 w 358"/>
                <a:gd name="T61" fmla="*/ 434 h 520"/>
                <a:gd name="T62" fmla="*/ 26 w 358"/>
                <a:gd name="T63" fmla="*/ 470 h 520"/>
                <a:gd name="T64" fmla="*/ 62 w 358"/>
                <a:gd name="T65" fmla="*/ 460 h 520"/>
                <a:gd name="T66" fmla="*/ 99 w 358"/>
                <a:gd name="T67" fmla="*/ 478 h 520"/>
                <a:gd name="T68" fmla="*/ 74 w 358"/>
                <a:gd name="T69" fmla="*/ 486 h 520"/>
                <a:gd name="T70" fmla="*/ 26 w 358"/>
                <a:gd name="T71" fmla="*/ 470 h 520"/>
                <a:gd name="T72" fmla="*/ 291 w 358"/>
                <a:gd name="T73" fmla="*/ 491 h 520"/>
                <a:gd name="T74" fmla="*/ 249 w 358"/>
                <a:gd name="T75" fmla="*/ 481 h 520"/>
                <a:gd name="T76" fmla="*/ 288 w 358"/>
                <a:gd name="T77" fmla="*/ 461 h 520"/>
                <a:gd name="T78" fmla="*/ 334 w 358"/>
                <a:gd name="T79" fmla="*/ 472 h 520"/>
                <a:gd name="T80" fmla="*/ 291 w 358"/>
                <a:gd name="T81" fmla="*/ 49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8" h="520">
                  <a:moveTo>
                    <a:pt x="336" y="434"/>
                  </a:moveTo>
                  <a:cubicBezTo>
                    <a:pt x="304" y="421"/>
                    <a:pt x="265" y="441"/>
                    <a:pt x="239" y="463"/>
                  </a:cubicBezTo>
                  <a:cubicBezTo>
                    <a:pt x="239" y="455"/>
                    <a:pt x="241" y="447"/>
                    <a:pt x="242" y="440"/>
                  </a:cubicBezTo>
                  <a:cubicBezTo>
                    <a:pt x="243" y="428"/>
                    <a:pt x="243" y="417"/>
                    <a:pt x="244" y="405"/>
                  </a:cubicBezTo>
                  <a:cubicBezTo>
                    <a:pt x="246" y="383"/>
                    <a:pt x="247" y="361"/>
                    <a:pt x="249" y="339"/>
                  </a:cubicBezTo>
                  <a:cubicBezTo>
                    <a:pt x="251" y="294"/>
                    <a:pt x="254" y="250"/>
                    <a:pt x="255" y="206"/>
                  </a:cubicBezTo>
                  <a:cubicBezTo>
                    <a:pt x="257" y="166"/>
                    <a:pt x="257" y="127"/>
                    <a:pt x="251" y="88"/>
                  </a:cubicBezTo>
                  <a:cubicBezTo>
                    <a:pt x="247" y="67"/>
                    <a:pt x="237" y="0"/>
                    <a:pt x="202" y="11"/>
                  </a:cubicBezTo>
                  <a:cubicBezTo>
                    <a:pt x="188" y="16"/>
                    <a:pt x="176" y="30"/>
                    <a:pt x="167" y="42"/>
                  </a:cubicBezTo>
                  <a:cubicBezTo>
                    <a:pt x="156" y="56"/>
                    <a:pt x="148" y="71"/>
                    <a:pt x="142" y="87"/>
                  </a:cubicBezTo>
                  <a:cubicBezTo>
                    <a:pt x="127" y="122"/>
                    <a:pt x="119" y="161"/>
                    <a:pt x="112" y="199"/>
                  </a:cubicBezTo>
                  <a:cubicBezTo>
                    <a:pt x="100" y="281"/>
                    <a:pt x="100" y="363"/>
                    <a:pt x="105" y="445"/>
                  </a:cubicBezTo>
                  <a:cubicBezTo>
                    <a:pt x="90" y="436"/>
                    <a:pt x="72" y="430"/>
                    <a:pt x="54" y="432"/>
                  </a:cubicBezTo>
                  <a:cubicBezTo>
                    <a:pt x="31" y="434"/>
                    <a:pt x="7" y="449"/>
                    <a:pt x="4" y="474"/>
                  </a:cubicBezTo>
                  <a:cubicBezTo>
                    <a:pt x="0" y="505"/>
                    <a:pt x="31" y="516"/>
                    <a:pt x="55" y="514"/>
                  </a:cubicBezTo>
                  <a:cubicBezTo>
                    <a:pt x="83" y="512"/>
                    <a:pt x="110" y="502"/>
                    <a:pt x="129" y="481"/>
                  </a:cubicBezTo>
                  <a:cubicBezTo>
                    <a:pt x="136" y="472"/>
                    <a:pt x="134" y="461"/>
                    <a:pt x="128" y="459"/>
                  </a:cubicBezTo>
                  <a:cubicBezTo>
                    <a:pt x="123" y="374"/>
                    <a:pt x="120" y="287"/>
                    <a:pt x="133" y="201"/>
                  </a:cubicBezTo>
                  <a:cubicBezTo>
                    <a:pt x="139" y="160"/>
                    <a:pt x="147" y="116"/>
                    <a:pt x="165" y="79"/>
                  </a:cubicBezTo>
                  <a:cubicBezTo>
                    <a:pt x="169" y="71"/>
                    <a:pt x="173" y="64"/>
                    <a:pt x="178" y="58"/>
                  </a:cubicBezTo>
                  <a:cubicBezTo>
                    <a:pt x="182" y="52"/>
                    <a:pt x="191" y="40"/>
                    <a:pt x="199" y="38"/>
                  </a:cubicBezTo>
                  <a:cubicBezTo>
                    <a:pt x="216" y="34"/>
                    <a:pt x="224" y="79"/>
                    <a:pt x="227" y="90"/>
                  </a:cubicBezTo>
                  <a:cubicBezTo>
                    <a:pt x="236" y="132"/>
                    <a:pt x="235" y="175"/>
                    <a:pt x="233" y="218"/>
                  </a:cubicBezTo>
                  <a:cubicBezTo>
                    <a:pt x="232" y="265"/>
                    <a:pt x="229" y="312"/>
                    <a:pt x="226" y="359"/>
                  </a:cubicBezTo>
                  <a:cubicBezTo>
                    <a:pt x="225" y="383"/>
                    <a:pt x="223" y="407"/>
                    <a:pt x="221" y="430"/>
                  </a:cubicBezTo>
                  <a:cubicBezTo>
                    <a:pt x="221" y="442"/>
                    <a:pt x="220" y="453"/>
                    <a:pt x="219" y="465"/>
                  </a:cubicBezTo>
                  <a:cubicBezTo>
                    <a:pt x="218" y="474"/>
                    <a:pt x="217" y="484"/>
                    <a:pt x="220" y="493"/>
                  </a:cubicBezTo>
                  <a:cubicBezTo>
                    <a:pt x="226" y="508"/>
                    <a:pt x="247" y="513"/>
                    <a:pt x="261" y="516"/>
                  </a:cubicBezTo>
                  <a:cubicBezTo>
                    <a:pt x="280" y="520"/>
                    <a:pt x="301" y="520"/>
                    <a:pt x="319" y="514"/>
                  </a:cubicBezTo>
                  <a:cubicBezTo>
                    <a:pt x="336" y="507"/>
                    <a:pt x="350" y="492"/>
                    <a:pt x="354" y="474"/>
                  </a:cubicBezTo>
                  <a:cubicBezTo>
                    <a:pt x="358" y="457"/>
                    <a:pt x="353" y="441"/>
                    <a:pt x="336" y="434"/>
                  </a:cubicBezTo>
                  <a:close/>
                  <a:moveTo>
                    <a:pt x="26" y="470"/>
                  </a:moveTo>
                  <a:cubicBezTo>
                    <a:pt x="25" y="458"/>
                    <a:pt x="54" y="459"/>
                    <a:pt x="62" y="460"/>
                  </a:cubicBezTo>
                  <a:cubicBezTo>
                    <a:pt x="76" y="462"/>
                    <a:pt x="88" y="469"/>
                    <a:pt x="99" y="478"/>
                  </a:cubicBezTo>
                  <a:cubicBezTo>
                    <a:pt x="91" y="482"/>
                    <a:pt x="82" y="484"/>
                    <a:pt x="74" y="486"/>
                  </a:cubicBezTo>
                  <a:cubicBezTo>
                    <a:pt x="62" y="488"/>
                    <a:pt x="27" y="490"/>
                    <a:pt x="26" y="470"/>
                  </a:cubicBezTo>
                  <a:close/>
                  <a:moveTo>
                    <a:pt x="291" y="491"/>
                  </a:moveTo>
                  <a:cubicBezTo>
                    <a:pt x="281" y="490"/>
                    <a:pt x="260" y="489"/>
                    <a:pt x="249" y="481"/>
                  </a:cubicBezTo>
                  <a:cubicBezTo>
                    <a:pt x="260" y="472"/>
                    <a:pt x="273" y="465"/>
                    <a:pt x="288" y="461"/>
                  </a:cubicBezTo>
                  <a:cubicBezTo>
                    <a:pt x="301" y="458"/>
                    <a:pt x="329" y="454"/>
                    <a:pt x="334" y="472"/>
                  </a:cubicBezTo>
                  <a:cubicBezTo>
                    <a:pt x="338" y="491"/>
                    <a:pt x="302" y="491"/>
                    <a:pt x="291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3721" y="1859"/>
              <a:ext cx="215" cy="109"/>
            </a:xfrm>
            <a:custGeom>
              <a:avLst/>
              <a:gdLst>
                <a:gd name="T0" fmla="*/ 170 w 181"/>
                <a:gd name="T1" fmla="*/ 3 h 92"/>
                <a:gd name="T2" fmla="*/ 159 w 181"/>
                <a:gd name="T3" fmla="*/ 21 h 92"/>
                <a:gd name="T4" fmla="*/ 94 w 181"/>
                <a:gd name="T5" fmla="*/ 58 h 92"/>
                <a:gd name="T6" fmla="*/ 25 w 181"/>
                <a:gd name="T7" fmla="*/ 26 h 92"/>
                <a:gd name="T8" fmla="*/ 6 w 181"/>
                <a:gd name="T9" fmla="*/ 49 h 92"/>
                <a:gd name="T10" fmla="*/ 110 w 181"/>
                <a:gd name="T11" fmla="*/ 81 h 92"/>
                <a:gd name="T12" fmla="*/ 181 w 181"/>
                <a:gd name="T13" fmla="*/ 9 h 92"/>
                <a:gd name="T14" fmla="*/ 170 w 181"/>
                <a:gd name="T15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92">
                  <a:moveTo>
                    <a:pt x="170" y="3"/>
                  </a:moveTo>
                  <a:cubicBezTo>
                    <a:pt x="163" y="6"/>
                    <a:pt x="159" y="14"/>
                    <a:pt x="159" y="21"/>
                  </a:cubicBezTo>
                  <a:cubicBezTo>
                    <a:pt x="158" y="46"/>
                    <a:pt x="113" y="56"/>
                    <a:pt x="94" y="58"/>
                  </a:cubicBezTo>
                  <a:cubicBezTo>
                    <a:pt x="67" y="59"/>
                    <a:pt x="41" y="49"/>
                    <a:pt x="25" y="26"/>
                  </a:cubicBezTo>
                  <a:cubicBezTo>
                    <a:pt x="17" y="15"/>
                    <a:pt x="0" y="39"/>
                    <a:pt x="6" y="49"/>
                  </a:cubicBezTo>
                  <a:cubicBezTo>
                    <a:pt x="30" y="82"/>
                    <a:pt x="72" y="92"/>
                    <a:pt x="110" y="81"/>
                  </a:cubicBezTo>
                  <a:cubicBezTo>
                    <a:pt x="144" y="72"/>
                    <a:pt x="180" y="48"/>
                    <a:pt x="181" y="9"/>
                  </a:cubicBezTo>
                  <a:cubicBezTo>
                    <a:pt x="181" y="2"/>
                    <a:pt x="175" y="0"/>
                    <a:pt x="17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3763" y="1760"/>
              <a:ext cx="60" cy="93"/>
            </a:xfrm>
            <a:custGeom>
              <a:avLst/>
              <a:gdLst>
                <a:gd name="T0" fmla="*/ 40 w 50"/>
                <a:gd name="T1" fmla="*/ 45 h 78"/>
                <a:gd name="T2" fmla="*/ 32 w 50"/>
                <a:gd name="T3" fmla="*/ 34 h 78"/>
                <a:gd name="T4" fmla="*/ 32 w 50"/>
                <a:gd name="T5" fmla="*/ 29 h 78"/>
                <a:gd name="T6" fmla="*/ 43 w 50"/>
                <a:gd name="T7" fmla="*/ 11 h 78"/>
                <a:gd name="T8" fmla="*/ 32 w 50"/>
                <a:gd name="T9" fmla="*/ 4 h 78"/>
                <a:gd name="T10" fmla="*/ 25 w 50"/>
                <a:gd name="T11" fmla="*/ 71 h 78"/>
                <a:gd name="T12" fmla="*/ 40 w 50"/>
                <a:gd name="T13" fmla="*/ 4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8">
                  <a:moveTo>
                    <a:pt x="40" y="45"/>
                  </a:moveTo>
                  <a:cubicBezTo>
                    <a:pt x="36" y="43"/>
                    <a:pt x="33" y="39"/>
                    <a:pt x="32" y="34"/>
                  </a:cubicBezTo>
                  <a:cubicBezTo>
                    <a:pt x="32" y="32"/>
                    <a:pt x="32" y="29"/>
                    <a:pt x="32" y="29"/>
                  </a:cubicBezTo>
                  <a:cubicBezTo>
                    <a:pt x="38" y="25"/>
                    <a:pt x="43" y="18"/>
                    <a:pt x="43" y="11"/>
                  </a:cubicBezTo>
                  <a:cubicBezTo>
                    <a:pt x="43" y="5"/>
                    <a:pt x="37" y="0"/>
                    <a:pt x="32" y="4"/>
                  </a:cubicBezTo>
                  <a:cubicBezTo>
                    <a:pt x="11" y="18"/>
                    <a:pt x="0" y="55"/>
                    <a:pt x="25" y="71"/>
                  </a:cubicBezTo>
                  <a:cubicBezTo>
                    <a:pt x="35" y="78"/>
                    <a:pt x="50" y="52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3848" y="1759"/>
              <a:ext cx="53" cy="89"/>
            </a:xfrm>
            <a:custGeom>
              <a:avLst/>
              <a:gdLst>
                <a:gd name="T0" fmla="*/ 34 w 45"/>
                <a:gd name="T1" fmla="*/ 28 h 75"/>
                <a:gd name="T2" fmla="*/ 45 w 45"/>
                <a:gd name="T3" fmla="*/ 9 h 75"/>
                <a:gd name="T4" fmla="*/ 34 w 45"/>
                <a:gd name="T5" fmla="*/ 3 h 75"/>
                <a:gd name="T6" fmla="*/ 15 w 45"/>
                <a:gd name="T7" fmla="*/ 64 h 75"/>
                <a:gd name="T8" fmla="*/ 33 w 45"/>
                <a:gd name="T9" fmla="*/ 41 h 75"/>
                <a:gd name="T10" fmla="*/ 30 w 45"/>
                <a:gd name="T11" fmla="*/ 31 h 75"/>
                <a:gd name="T12" fmla="*/ 31 w 45"/>
                <a:gd name="T13" fmla="*/ 29 h 75"/>
                <a:gd name="T14" fmla="*/ 34 w 45"/>
                <a:gd name="T15" fmla="*/ 2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75">
                  <a:moveTo>
                    <a:pt x="34" y="28"/>
                  </a:moveTo>
                  <a:cubicBezTo>
                    <a:pt x="40" y="25"/>
                    <a:pt x="45" y="16"/>
                    <a:pt x="45" y="9"/>
                  </a:cubicBezTo>
                  <a:cubicBezTo>
                    <a:pt x="44" y="2"/>
                    <a:pt x="39" y="0"/>
                    <a:pt x="34" y="3"/>
                  </a:cubicBezTo>
                  <a:cubicBezTo>
                    <a:pt x="12" y="12"/>
                    <a:pt x="0" y="45"/>
                    <a:pt x="15" y="64"/>
                  </a:cubicBezTo>
                  <a:cubicBezTo>
                    <a:pt x="22" y="75"/>
                    <a:pt x="40" y="51"/>
                    <a:pt x="33" y="41"/>
                  </a:cubicBezTo>
                  <a:cubicBezTo>
                    <a:pt x="31" y="38"/>
                    <a:pt x="30" y="35"/>
                    <a:pt x="30" y="31"/>
                  </a:cubicBezTo>
                  <a:cubicBezTo>
                    <a:pt x="30" y="30"/>
                    <a:pt x="30" y="30"/>
                    <a:pt x="31" y="29"/>
                  </a:cubicBezTo>
                  <a:cubicBezTo>
                    <a:pt x="30" y="30"/>
                    <a:pt x="34" y="28"/>
                    <a:pt x="3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3" name="Freeform 21"/>
          <p:cNvSpPr>
            <a:spLocks/>
          </p:cNvSpPr>
          <p:nvPr/>
        </p:nvSpPr>
        <p:spPr bwMode="auto">
          <a:xfrm>
            <a:off x="5300004" y="2964088"/>
            <a:ext cx="3962400" cy="170284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5300004" y="3761528"/>
            <a:ext cx="3962400" cy="160756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>
            <a:off x="5300004" y="4605641"/>
            <a:ext cx="3962400" cy="17891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4A67AA"/>
          </a:solidFill>
          <a:ln>
            <a:solidFill>
              <a:srgbClr val="4A67AA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1354" y="2386660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71354" y="3230773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1354" y="4074886"/>
            <a:ext cx="533400" cy="530755"/>
          </a:xfrm>
          <a:prstGeom prst="roundRect">
            <a:avLst/>
          </a:prstGeom>
          <a:noFill/>
          <a:ln w="28575" cap="flat" cmpd="sng" algn="ctr">
            <a:solidFill>
              <a:srgbClr val="4A67AA"/>
            </a:solidFill>
            <a:prstDash val="dash"/>
          </a:ln>
          <a:effectLst/>
        </p:spPr>
        <p:txBody>
          <a:bodyPr lIns="68580" tIns="34290" rIns="68580" bIns="34290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9" name="Group 227"/>
          <p:cNvGrpSpPr>
            <a:grpSpLocks noChangeAspect="1"/>
          </p:cNvGrpSpPr>
          <p:nvPr/>
        </p:nvGrpSpPr>
        <p:grpSpPr bwMode="auto">
          <a:xfrm>
            <a:off x="4782819" y="3328902"/>
            <a:ext cx="323924" cy="373045"/>
            <a:chOff x="1024" y="313"/>
            <a:chExt cx="780" cy="898"/>
          </a:xfrm>
          <a:solidFill>
            <a:srgbClr val="4A67AA"/>
          </a:solidFill>
        </p:grpSpPr>
        <p:sp>
          <p:nvSpPr>
            <p:cNvPr id="29" name="Freeform 228"/>
            <p:cNvSpPr>
              <a:spLocks noEditPoints="1"/>
            </p:cNvSpPr>
            <p:nvPr/>
          </p:nvSpPr>
          <p:spPr bwMode="auto">
            <a:xfrm>
              <a:off x="1024" y="715"/>
              <a:ext cx="458" cy="496"/>
            </a:xfrm>
            <a:custGeom>
              <a:avLst/>
              <a:gdLst>
                <a:gd name="T0" fmla="*/ 189 w 192"/>
                <a:gd name="T1" fmla="*/ 25 h 208"/>
                <a:gd name="T2" fmla="*/ 188 w 192"/>
                <a:gd name="T3" fmla="*/ 24 h 208"/>
                <a:gd name="T4" fmla="*/ 184 w 192"/>
                <a:gd name="T5" fmla="*/ 22 h 208"/>
                <a:gd name="T6" fmla="*/ 179 w 192"/>
                <a:gd name="T7" fmla="*/ 18 h 208"/>
                <a:gd name="T8" fmla="*/ 159 w 192"/>
                <a:gd name="T9" fmla="*/ 9 h 208"/>
                <a:gd name="T10" fmla="*/ 58 w 192"/>
                <a:gd name="T11" fmla="*/ 32 h 208"/>
                <a:gd name="T12" fmla="*/ 22 w 192"/>
                <a:gd name="T13" fmla="*/ 162 h 208"/>
                <a:gd name="T14" fmla="*/ 127 w 192"/>
                <a:gd name="T15" fmla="*/ 168 h 208"/>
                <a:gd name="T16" fmla="*/ 188 w 192"/>
                <a:gd name="T17" fmla="*/ 35 h 208"/>
                <a:gd name="T18" fmla="*/ 189 w 192"/>
                <a:gd name="T19" fmla="*/ 25 h 208"/>
                <a:gd name="T20" fmla="*/ 32 w 192"/>
                <a:gd name="T21" fmla="*/ 136 h 208"/>
                <a:gd name="T22" fmla="*/ 80 w 192"/>
                <a:gd name="T23" fmla="*/ 42 h 208"/>
                <a:gd name="T24" fmla="*/ 141 w 192"/>
                <a:gd name="T25" fmla="*/ 18 h 208"/>
                <a:gd name="T26" fmla="*/ 179 w 192"/>
                <a:gd name="T27" fmla="*/ 32 h 208"/>
                <a:gd name="T28" fmla="*/ 117 w 192"/>
                <a:gd name="T29" fmla="*/ 153 h 208"/>
                <a:gd name="T30" fmla="*/ 32 w 192"/>
                <a:gd name="T31" fmla="*/ 136 h 208"/>
                <a:gd name="T32" fmla="*/ 66 w 192"/>
                <a:gd name="T33" fmla="*/ 40 h 208"/>
                <a:gd name="T34" fmla="*/ 43 w 192"/>
                <a:gd name="T35" fmla="*/ 64 h 208"/>
                <a:gd name="T36" fmla="*/ 66 w 192"/>
                <a:gd name="T37" fmla="*/ 40 h 208"/>
                <a:gd name="T38" fmla="*/ 37 w 192"/>
                <a:gd name="T39" fmla="*/ 164 h 208"/>
                <a:gd name="T40" fmla="*/ 98 w 192"/>
                <a:gd name="T41" fmla="*/ 173 h 208"/>
                <a:gd name="T42" fmla="*/ 37 w 192"/>
                <a:gd name="T43" fmla="*/ 1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208">
                  <a:moveTo>
                    <a:pt x="189" y="25"/>
                  </a:moveTo>
                  <a:cubicBezTo>
                    <a:pt x="188" y="25"/>
                    <a:pt x="188" y="25"/>
                    <a:pt x="188" y="24"/>
                  </a:cubicBezTo>
                  <a:cubicBezTo>
                    <a:pt x="187" y="23"/>
                    <a:pt x="186" y="22"/>
                    <a:pt x="184" y="22"/>
                  </a:cubicBezTo>
                  <a:cubicBezTo>
                    <a:pt x="183" y="20"/>
                    <a:pt x="181" y="19"/>
                    <a:pt x="179" y="18"/>
                  </a:cubicBezTo>
                  <a:cubicBezTo>
                    <a:pt x="173" y="13"/>
                    <a:pt x="166" y="10"/>
                    <a:pt x="159" y="9"/>
                  </a:cubicBezTo>
                  <a:cubicBezTo>
                    <a:pt x="126" y="0"/>
                    <a:pt x="86" y="12"/>
                    <a:pt x="58" y="32"/>
                  </a:cubicBezTo>
                  <a:cubicBezTo>
                    <a:pt x="21" y="58"/>
                    <a:pt x="0" y="115"/>
                    <a:pt x="22" y="162"/>
                  </a:cubicBezTo>
                  <a:cubicBezTo>
                    <a:pt x="44" y="208"/>
                    <a:pt x="97" y="194"/>
                    <a:pt x="127" y="168"/>
                  </a:cubicBezTo>
                  <a:cubicBezTo>
                    <a:pt x="161" y="137"/>
                    <a:pt x="183" y="84"/>
                    <a:pt x="188" y="35"/>
                  </a:cubicBezTo>
                  <a:cubicBezTo>
                    <a:pt x="191" y="33"/>
                    <a:pt x="192" y="28"/>
                    <a:pt x="189" y="25"/>
                  </a:cubicBezTo>
                  <a:close/>
                  <a:moveTo>
                    <a:pt x="32" y="136"/>
                  </a:moveTo>
                  <a:cubicBezTo>
                    <a:pt x="22" y="95"/>
                    <a:pt x="53" y="62"/>
                    <a:pt x="80" y="42"/>
                  </a:cubicBezTo>
                  <a:cubicBezTo>
                    <a:pt x="98" y="30"/>
                    <a:pt x="120" y="20"/>
                    <a:pt x="141" y="18"/>
                  </a:cubicBezTo>
                  <a:cubicBezTo>
                    <a:pt x="155" y="19"/>
                    <a:pt x="168" y="23"/>
                    <a:pt x="179" y="32"/>
                  </a:cubicBezTo>
                  <a:cubicBezTo>
                    <a:pt x="173" y="78"/>
                    <a:pt x="153" y="130"/>
                    <a:pt x="117" y="153"/>
                  </a:cubicBezTo>
                  <a:cubicBezTo>
                    <a:pt x="92" y="169"/>
                    <a:pt x="42" y="177"/>
                    <a:pt x="32" y="136"/>
                  </a:cubicBezTo>
                  <a:close/>
                  <a:moveTo>
                    <a:pt x="66" y="40"/>
                  </a:moveTo>
                  <a:cubicBezTo>
                    <a:pt x="58" y="47"/>
                    <a:pt x="50" y="55"/>
                    <a:pt x="43" y="64"/>
                  </a:cubicBezTo>
                  <a:cubicBezTo>
                    <a:pt x="50" y="54"/>
                    <a:pt x="58" y="46"/>
                    <a:pt x="66" y="40"/>
                  </a:cubicBezTo>
                  <a:close/>
                  <a:moveTo>
                    <a:pt x="37" y="164"/>
                  </a:moveTo>
                  <a:cubicBezTo>
                    <a:pt x="52" y="179"/>
                    <a:pt x="77" y="179"/>
                    <a:pt x="98" y="173"/>
                  </a:cubicBezTo>
                  <a:cubicBezTo>
                    <a:pt x="77" y="183"/>
                    <a:pt x="53" y="184"/>
                    <a:pt x="37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0" name="Freeform 229"/>
            <p:cNvSpPr>
              <a:spLocks noEditPoints="1"/>
            </p:cNvSpPr>
            <p:nvPr/>
          </p:nvSpPr>
          <p:spPr bwMode="auto">
            <a:xfrm>
              <a:off x="1365" y="313"/>
              <a:ext cx="410" cy="507"/>
            </a:xfrm>
            <a:custGeom>
              <a:avLst/>
              <a:gdLst>
                <a:gd name="T0" fmla="*/ 116 w 172"/>
                <a:gd name="T1" fmla="*/ 0 h 213"/>
                <a:gd name="T2" fmla="*/ 101 w 172"/>
                <a:gd name="T3" fmla="*/ 2 h 213"/>
                <a:gd name="T4" fmla="*/ 28 w 172"/>
                <a:gd name="T5" fmla="*/ 41 h 213"/>
                <a:gd name="T6" fmla="*/ 2 w 172"/>
                <a:gd name="T7" fmla="*/ 107 h 213"/>
                <a:gd name="T8" fmla="*/ 39 w 172"/>
                <a:gd name="T9" fmla="*/ 209 h 213"/>
                <a:gd name="T10" fmla="*/ 47 w 172"/>
                <a:gd name="T11" fmla="*/ 204 h 213"/>
                <a:gd name="T12" fmla="*/ 49 w 172"/>
                <a:gd name="T13" fmla="*/ 204 h 213"/>
                <a:gd name="T14" fmla="*/ 164 w 172"/>
                <a:gd name="T15" fmla="*/ 66 h 213"/>
                <a:gd name="T16" fmla="*/ 116 w 172"/>
                <a:gd name="T17" fmla="*/ 0 h 213"/>
                <a:gd name="T18" fmla="*/ 34 w 172"/>
                <a:gd name="T19" fmla="*/ 52 h 213"/>
                <a:gd name="T20" fmla="*/ 65 w 172"/>
                <a:gd name="T21" fmla="*/ 25 h 213"/>
                <a:gd name="T22" fmla="*/ 31 w 172"/>
                <a:gd name="T23" fmla="*/ 74 h 213"/>
                <a:gd name="T24" fmla="*/ 15 w 172"/>
                <a:gd name="T25" fmla="*/ 129 h 213"/>
                <a:gd name="T26" fmla="*/ 13 w 172"/>
                <a:gd name="T27" fmla="*/ 119 h 213"/>
                <a:gd name="T28" fmla="*/ 34 w 172"/>
                <a:gd name="T29" fmla="*/ 52 h 213"/>
                <a:gd name="T30" fmla="*/ 43 w 172"/>
                <a:gd name="T31" fmla="*/ 193 h 213"/>
                <a:gd name="T32" fmla="*/ 43 w 172"/>
                <a:gd name="T33" fmla="*/ 193 h 213"/>
                <a:gd name="T34" fmla="*/ 42 w 172"/>
                <a:gd name="T35" fmla="*/ 191 h 213"/>
                <a:gd name="T36" fmla="*/ 38 w 172"/>
                <a:gd name="T37" fmla="*/ 83 h 213"/>
                <a:gd name="T38" fmla="*/ 99 w 172"/>
                <a:gd name="T39" fmla="*/ 16 h 213"/>
                <a:gd name="T40" fmla="*/ 138 w 172"/>
                <a:gd name="T41" fmla="*/ 35 h 213"/>
                <a:gd name="T42" fmla="*/ 154 w 172"/>
                <a:gd name="T43" fmla="*/ 68 h 213"/>
                <a:gd name="T44" fmla="*/ 139 w 172"/>
                <a:gd name="T45" fmla="*/ 110 h 213"/>
                <a:gd name="T46" fmla="*/ 43 w 172"/>
                <a:gd name="T47" fmla="*/ 19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2" h="213">
                  <a:moveTo>
                    <a:pt x="116" y="0"/>
                  </a:moveTo>
                  <a:cubicBezTo>
                    <a:pt x="111" y="0"/>
                    <a:pt x="106" y="1"/>
                    <a:pt x="101" y="2"/>
                  </a:cubicBezTo>
                  <a:cubicBezTo>
                    <a:pt x="74" y="1"/>
                    <a:pt x="46" y="20"/>
                    <a:pt x="28" y="41"/>
                  </a:cubicBezTo>
                  <a:cubicBezTo>
                    <a:pt x="13" y="59"/>
                    <a:pt x="3" y="82"/>
                    <a:pt x="2" y="107"/>
                  </a:cubicBezTo>
                  <a:cubicBezTo>
                    <a:pt x="0" y="143"/>
                    <a:pt x="20" y="181"/>
                    <a:pt x="39" y="209"/>
                  </a:cubicBezTo>
                  <a:cubicBezTo>
                    <a:pt x="42" y="213"/>
                    <a:pt x="48" y="209"/>
                    <a:pt x="47" y="204"/>
                  </a:cubicBezTo>
                  <a:cubicBezTo>
                    <a:pt x="48" y="204"/>
                    <a:pt x="48" y="204"/>
                    <a:pt x="49" y="204"/>
                  </a:cubicBezTo>
                  <a:cubicBezTo>
                    <a:pt x="96" y="184"/>
                    <a:pt x="172" y="126"/>
                    <a:pt x="164" y="66"/>
                  </a:cubicBezTo>
                  <a:cubicBezTo>
                    <a:pt x="166" y="33"/>
                    <a:pt x="150" y="1"/>
                    <a:pt x="116" y="0"/>
                  </a:cubicBezTo>
                  <a:close/>
                  <a:moveTo>
                    <a:pt x="34" y="52"/>
                  </a:moveTo>
                  <a:cubicBezTo>
                    <a:pt x="43" y="41"/>
                    <a:pt x="53" y="31"/>
                    <a:pt x="65" y="25"/>
                  </a:cubicBezTo>
                  <a:cubicBezTo>
                    <a:pt x="51" y="39"/>
                    <a:pt x="39" y="57"/>
                    <a:pt x="31" y="74"/>
                  </a:cubicBezTo>
                  <a:cubicBezTo>
                    <a:pt x="22" y="91"/>
                    <a:pt x="17" y="110"/>
                    <a:pt x="15" y="129"/>
                  </a:cubicBezTo>
                  <a:cubicBezTo>
                    <a:pt x="14" y="126"/>
                    <a:pt x="14" y="122"/>
                    <a:pt x="13" y="119"/>
                  </a:cubicBezTo>
                  <a:cubicBezTo>
                    <a:pt x="10" y="94"/>
                    <a:pt x="20" y="70"/>
                    <a:pt x="34" y="52"/>
                  </a:cubicBezTo>
                  <a:close/>
                  <a:moveTo>
                    <a:pt x="43" y="193"/>
                  </a:moveTo>
                  <a:cubicBezTo>
                    <a:pt x="43" y="193"/>
                    <a:pt x="43" y="193"/>
                    <a:pt x="43" y="193"/>
                  </a:cubicBezTo>
                  <a:cubicBezTo>
                    <a:pt x="43" y="193"/>
                    <a:pt x="43" y="192"/>
                    <a:pt x="42" y="191"/>
                  </a:cubicBezTo>
                  <a:cubicBezTo>
                    <a:pt x="20" y="157"/>
                    <a:pt x="21" y="120"/>
                    <a:pt x="38" y="83"/>
                  </a:cubicBezTo>
                  <a:cubicBezTo>
                    <a:pt x="50" y="54"/>
                    <a:pt x="72" y="25"/>
                    <a:pt x="99" y="16"/>
                  </a:cubicBezTo>
                  <a:cubicBezTo>
                    <a:pt x="113" y="16"/>
                    <a:pt x="127" y="22"/>
                    <a:pt x="138" y="35"/>
                  </a:cubicBezTo>
                  <a:cubicBezTo>
                    <a:pt x="147" y="46"/>
                    <a:pt x="152" y="57"/>
                    <a:pt x="154" y="68"/>
                  </a:cubicBezTo>
                  <a:cubicBezTo>
                    <a:pt x="152" y="83"/>
                    <a:pt x="145" y="98"/>
                    <a:pt x="139" y="110"/>
                  </a:cubicBezTo>
                  <a:cubicBezTo>
                    <a:pt x="116" y="152"/>
                    <a:pt x="78" y="168"/>
                    <a:pt x="43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1" name="Freeform 230"/>
            <p:cNvSpPr>
              <a:spLocks noEditPoints="1"/>
            </p:cNvSpPr>
            <p:nvPr/>
          </p:nvSpPr>
          <p:spPr bwMode="auto">
            <a:xfrm>
              <a:off x="1403" y="789"/>
              <a:ext cx="193" cy="374"/>
            </a:xfrm>
            <a:custGeom>
              <a:avLst/>
              <a:gdLst>
                <a:gd name="T0" fmla="*/ 59 w 81"/>
                <a:gd name="T1" fmla="*/ 45 h 157"/>
                <a:gd name="T2" fmla="*/ 34 w 81"/>
                <a:gd name="T3" fmla="*/ 4 h 157"/>
                <a:gd name="T4" fmla="*/ 28 w 81"/>
                <a:gd name="T5" fmla="*/ 2 h 157"/>
                <a:gd name="T6" fmla="*/ 26 w 81"/>
                <a:gd name="T7" fmla="*/ 4 h 157"/>
                <a:gd name="T8" fmla="*/ 24 w 81"/>
                <a:gd name="T9" fmla="*/ 6 h 157"/>
                <a:gd name="T10" fmla="*/ 14 w 81"/>
                <a:gd name="T11" fmla="*/ 6 h 157"/>
                <a:gd name="T12" fmla="*/ 9 w 81"/>
                <a:gd name="T13" fmla="*/ 36 h 157"/>
                <a:gd name="T14" fmla="*/ 0 w 81"/>
                <a:gd name="T15" fmla="*/ 100 h 157"/>
                <a:gd name="T16" fmla="*/ 32 w 81"/>
                <a:gd name="T17" fmla="*/ 156 h 157"/>
                <a:gd name="T18" fmla="*/ 47 w 81"/>
                <a:gd name="T19" fmla="*/ 147 h 157"/>
                <a:gd name="T20" fmla="*/ 57 w 81"/>
                <a:gd name="T21" fmla="*/ 143 h 157"/>
                <a:gd name="T22" fmla="*/ 75 w 81"/>
                <a:gd name="T23" fmla="*/ 81 h 157"/>
                <a:gd name="T24" fmla="*/ 59 w 81"/>
                <a:gd name="T25" fmla="*/ 45 h 157"/>
                <a:gd name="T26" fmla="*/ 56 w 81"/>
                <a:gd name="T27" fmla="*/ 88 h 157"/>
                <a:gd name="T28" fmla="*/ 42 w 81"/>
                <a:gd name="T29" fmla="*/ 134 h 157"/>
                <a:gd name="T30" fmla="*/ 26 w 81"/>
                <a:gd name="T31" fmla="*/ 124 h 157"/>
                <a:gd name="T32" fmla="*/ 19 w 81"/>
                <a:gd name="T33" fmla="*/ 86 h 157"/>
                <a:gd name="T34" fmla="*/ 20 w 81"/>
                <a:gd name="T35" fmla="*/ 36 h 157"/>
                <a:gd name="T36" fmla="*/ 29 w 81"/>
                <a:gd name="T37" fmla="*/ 17 h 157"/>
                <a:gd name="T38" fmla="*/ 48 w 81"/>
                <a:gd name="T39" fmla="*/ 48 h 157"/>
                <a:gd name="T40" fmla="*/ 56 w 81"/>
                <a:gd name="T41" fmla="*/ 88 h 157"/>
                <a:gd name="T42" fmla="*/ 25 w 81"/>
                <a:gd name="T43" fmla="*/ 142 h 157"/>
                <a:gd name="T44" fmla="*/ 15 w 81"/>
                <a:gd name="T45" fmla="*/ 128 h 157"/>
                <a:gd name="T46" fmla="*/ 25 w 81"/>
                <a:gd name="T47" fmla="*/ 142 h 157"/>
                <a:gd name="T48" fmla="*/ 63 w 81"/>
                <a:gd name="T49" fmla="*/ 121 h 157"/>
                <a:gd name="T50" fmla="*/ 57 w 81"/>
                <a:gd name="T51" fmla="*/ 128 h 157"/>
                <a:gd name="T52" fmla="*/ 65 w 81"/>
                <a:gd name="T53" fmla="*/ 101 h 157"/>
                <a:gd name="T54" fmla="*/ 67 w 81"/>
                <a:gd name="T55" fmla="*/ 91 h 157"/>
                <a:gd name="T56" fmla="*/ 63 w 81"/>
                <a:gd name="T57" fmla="*/ 12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" h="157">
                  <a:moveTo>
                    <a:pt x="59" y="45"/>
                  </a:moveTo>
                  <a:cubicBezTo>
                    <a:pt x="53" y="31"/>
                    <a:pt x="44" y="18"/>
                    <a:pt x="34" y="4"/>
                  </a:cubicBezTo>
                  <a:cubicBezTo>
                    <a:pt x="32" y="2"/>
                    <a:pt x="30" y="2"/>
                    <a:pt x="28" y="2"/>
                  </a:cubicBezTo>
                  <a:cubicBezTo>
                    <a:pt x="27" y="3"/>
                    <a:pt x="27" y="3"/>
                    <a:pt x="26" y="4"/>
                  </a:cubicBezTo>
                  <a:cubicBezTo>
                    <a:pt x="25" y="5"/>
                    <a:pt x="25" y="5"/>
                    <a:pt x="24" y="6"/>
                  </a:cubicBezTo>
                  <a:cubicBezTo>
                    <a:pt x="23" y="1"/>
                    <a:pt x="15" y="0"/>
                    <a:pt x="14" y="6"/>
                  </a:cubicBezTo>
                  <a:cubicBezTo>
                    <a:pt x="12" y="12"/>
                    <a:pt x="10" y="23"/>
                    <a:pt x="9" y="36"/>
                  </a:cubicBezTo>
                  <a:cubicBezTo>
                    <a:pt x="3" y="57"/>
                    <a:pt x="1" y="81"/>
                    <a:pt x="0" y="100"/>
                  </a:cubicBezTo>
                  <a:cubicBezTo>
                    <a:pt x="0" y="121"/>
                    <a:pt x="8" y="157"/>
                    <a:pt x="32" y="156"/>
                  </a:cubicBezTo>
                  <a:cubicBezTo>
                    <a:pt x="38" y="156"/>
                    <a:pt x="43" y="152"/>
                    <a:pt x="47" y="147"/>
                  </a:cubicBezTo>
                  <a:cubicBezTo>
                    <a:pt x="50" y="146"/>
                    <a:pt x="53" y="145"/>
                    <a:pt x="57" y="143"/>
                  </a:cubicBezTo>
                  <a:cubicBezTo>
                    <a:pt x="79" y="132"/>
                    <a:pt x="81" y="104"/>
                    <a:pt x="75" y="81"/>
                  </a:cubicBezTo>
                  <a:cubicBezTo>
                    <a:pt x="71" y="68"/>
                    <a:pt x="66" y="57"/>
                    <a:pt x="59" y="45"/>
                  </a:cubicBezTo>
                  <a:close/>
                  <a:moveTo>
                    <a:pt x="56" y="88"/>
                  </a:moveTo>
                  <a:cubicBezTo>
                    <a:pt x="55" y="102"/>
                    <a:pt x="50" y="121"/>
                    <a:pt x="42" y="134"/>
                  </a:cubicBezTo>
                  <a:cubicBezTo>
                    <a:pt x="36" y="133"/>
                    <a:pt x="30" y="130"/>
                    <a:pt x="26" y="124"/>
                  </a:cubicBezTo>
                  <a:cubicBezTo>
                    <a:pt x="19" y="114"/>
                    <a:pt x="19" y="98"/>
                    <a:pt x="19" y="86"/>
                  </a:cubicBezTo>
                  <a:cubicBezTo>
                    <a:pt x="18" y="69"/>
                    <a:pt x="19" y="52"/>
                    <a:pt x="20" y="36"/>
                  </a:cubicBezTo>
                  <a:cubicBezTo>
                    <a:pt x="23" y="29"/>
                    <a:pt x="25" y="23"/>
                    <a:pt x="29" y="17"/>
                  </a:cubicBezTo>
                  <a:cubicBezTo>
                    <a:pt x="34" y="26"/>
                    <a:pt x="42" y="36"/>
                    <a:pt x="48" y="48"/>
                  </a:cubicBezTo>
                  <a:cubicBezTo>
                    <a:pt x="54" y="60"/>
                    <a:pt x="58" y="73"/>
                    <a:pt x="56" y="88"/>
                  </a:cubicBezTo>
                  <a:close/>
                  <a:moveTo>
                    <a:pt x="25" y="142"/>
                  </a:moveTo>
                  <a:cubicBezTo>
                    <a:pt x="21" y="139"/>
                    <a:pt x="18" y="133"/>
                    <a:pt x="15" y="128"/>
                  </a:cubicBezTo>
                  <a:cubicBezTo>
                    <a:pt x="18" y="134"/>
                    <a:pt x="21" y="139"/>
                    <a:pt x="25" y="142"/>
                  </a:cubicBezTo>
                  <a:close/>
                  <a:moveTo>
                    <a:pt x="63" y="121"/>
                  </a:moveTo>
                  <a:cubicBezTo>
                    <a:pt x="61" y="124"/>
                    <a:pt x="59" y="126"/>
                    <a:pt x="57" y="128"/>
                  </a:cubicBezTo>
                  <a:cubicBezTo>
                    <a:pt x="61" y="119"/>
                    <a:pt x="64" y="108"/>
                    <a:pt x="65" y="101"/>
                  </a:cubicBezTo>
                  <a:cubicBezTo>
                    <a:pt x="66" y="98"/>
                    <a:pt x="66" y="94"/>
                    <a:pt x="67" y="91"/>
                  </a:cubicBezTo>
                  <a:cubicBezTo>
                    <a:pt x="69" y="101"/>
                    <a:pt x="68" y="112"/>
                    <a:pt x="63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2" name="Freeform 231"/>
            <p:cNvSpPr>
              <a:spLocks noEditPoints="1"/>
            </p:cNvSpPr>
            <p:nvPr/>
          </p:nvSpPr>
          <p:spPr bwMode="auto">
            <a:xfrm>
              <a:off x="1460" y="630"/>
              <a:ext cx="344" cy="257"/>
            </a:xfrm>
            <a:custGeom>
              <a:avLst/>
              <a:gdLst>
                <a:gd name="T0" fmla="*/ 85 w 144"/>
                <a:gd name="T1" fmla="*/ 8 h 108"/>
                <a:gd name="T2" fmla="*/ 28 w 144"/>
                <a:gd name="T3" fmla="*/ 43 h 108"/>
                <a:gd name="T4" fmla="*/ 7 w 144"/>
                <a:gd name="T5" fmla="*/ 63 h 108"/>
                <a:gd name="T6" fmla="*/ 2 w 144"/>
                <a:gd name="T7" fmla="*/ 68 h 108"/>
                <a:gd name="T8" fmla="*/ 2 w 144"/>
                <a:gd name="T9" fmla="*/ 74 h 108"/>
                <a:gd name="T10" fmla="*/ 5 w 144"/>
                <a:gd name="T11" fmla="*/ 81 h 108"/>
                <a:gd name="T12" fmla="*/ 140 w 144"/>
                <a:gd name="T13" fmla="*/ 39 h 108"/>
                <a:gd name="T14" fmla="*/ 85 w 144"/>
                <a:gd name="T15" fmla="*/ 8 h 108"/>
                <a:gd name="T16" fmla="*/ 83 w 144"/>
                <a:gd name="T17" fmla="*/ 73 h 108"/>
                <a:gd name="T18" fmla="*/ 16 w 144"/>
                <a:gd name="T19" fmla="*/ 71 h 108"/>
                <a:gd name="T20" fmla="*/ 20 w 144"/>
                <a:gd name="T21" fmla="*/ 65 h 108"/>
                <a:gd name="T22" fmla="*/ 36 w 144"/>
                <a:gd name="T23" fmla="*/ 52 h 108"/>
                <a:gd name="T24" fmla="*/ 66 w 144"/>
                <a:gd name="T25" fmla="*/ 38 h 108"/>
                <a:gd name="T26" fmla="*/ 115 w 144"/>
                <a:gd name="T27" fmla="*/ 23 h 108"/>
                <a:gd name="T28" fmla="*/ 118 w 144"/>
                <a:gd name="T29" fmla="*/ 46 h 108"/>
                <a:gd name="T30" fmla="*/ 83 w 144"/>
                <a:gd name="T31" fmla="*/ 73 h 108"/>
                <a:gd name="T32" fmla="*/ 118 w 144"/>
                <a:gd name="T33" fmla="*/ 66 h 108"/>
                <a:gd name="T34" fmla="*/ 130 w 144"/>
                <a:gd name="T35" fmla="*/ 46 h 108"/>
                <a:gd name="T36" fmla="*/ 118 w 144"/>
                <a:gd name="T37" fmla="*/ 6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08">
                  <a:moveTo>
                    <a:pt x="85" y="8"/>
                  </a:moveTo>
                  <a:cubicBezTo>
                    <a:pt x="66" y="15"/>
                    <a:pt x="46" y="28"/>
                    <a:pt x="28" y="43"/>
                  </a:cubicBezTo>
                  <a:cubicBezTo>
                    <a:pt x="20" y="48"/>
                    <a:pt x="12" y="53"/>
                    <a:pt x="7" y="63"/>
                  </a:cubicBezTo>
                  <a:cubicBezTo>
                    <a:pt x="5" y="64"/>
                    <a:pt x="4" y="66"/>
                    <a:pt x="2" y="68"/>
                  </a:cubicBezTo>
                  <a:cubicBezTo>
                    <a:pt x="0" y="69"/>
                    <a:pt x="1" y="72"/>
                    <a:pt x="2" y="74"/>
                  </a:cubicBezTo>
                  <a:cubicBezTo>
                    <a:pt x="1" y="77"/>
                    <a:pt x="2" y="80"/>
                    <a:pt x="5" y="81"/>
                  </a:cubicBezTo>
                  <a:cubicBezTo>
                    <a:pt x="39" y="94"/>
                    <a:pt x="144" y="108"/>
                    <a:pt x="140" y="39"/>
                  </a:cubicBezTo>
                  <a:cubicBezTo>
                    <a:pt x="139" y="8"/>
                    <a:pt x="106" y="0"/>
                    <a:pt x="85" y="8"/>
                  </a:cubicBezTo>
                  <a:close/>
                  <a:moveTo>
                    <a:pt x="83" y="73"/>
                  </a:moveTo>
                  <a:cubicBezTo>
                    <a:pt x="61" y="78"/>
                    <a:pt x="37" y="77"/>
                    <a:pt x="16" y="71"/>
                  </a:cubicBezTo>
                  <a:cubicBezTo>
                    <a:pt x="17" y="69"/>
                    <a:pt x="18" y="67"/>
                    <a:pt x="20" y="65"/>
                  </a:cubicBezTo>
                  <a:cubicBezTo>
                    <a:pt x="25" y="61"/>
                    <a:pt x="31" y="56"/>
                    <a:pt x="36" y="52"/>
                  </a:cubicBezTo>
                  <a:cubicBezTo>
                    <a:pt x="47" y="46"/>
                    <a:pt x="58" y="42"/>
                    <a:pt x="66" y="38"/>
                  </a:cubicBezTo>
                  <a:cubicBezTo>
                    <a:pt x="81" y="30"/>
                    <a:pt x="99" y="21"/>
                    <a:pt x="115" y="23"/>
                  </a:cubicBezTo>
                  <a:cubicBezTo>
                    <a:pt x="125" y="24"/>
                    <a:pt x="120" y="39"/>
                    <a:pt x="118" y="46"/>
                  </a:cubicBezTo>
                  <a:cubicBezTo>
                    <a:pt x="112" y="63"/>
                    <a:pt x="97" y="69"/>
                    <a:pt x="83" y="73"/>
                  </a:cubicBezTo>
                  <a:close/>
                  <a:moveTo>
                    <a:pt x="118" y="66"/>
                  </a:moveTo>
                  <a:cubicBezTo>
                    <a:pt x="123" y="61"/>
                    <a:pt x="127" y="54"/>
                    <a:pt x="130" y="46"/>
                  </a:cubicBezTo>
                  <a:cubicBezTo>
                    <a:pt x="129" y="54"/>
                    <a:pt x="124" y="61"/>
                    <a:pt x="11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3" name="Freeform 232"/>
            <p:cNvSpPr>
              <a:spLocks/>
            </p:cNvSpPr>
            <p:nvPr/>
          </p:nvSpPr>
          <p:spPr bwMode="auto">
            <a:xfrm>
              <a:off x="1181" y="668"/>
              <a:ext cx="272" cy="107"/>
            </a:xfrm>
            <a:custGeom>
              <a:avLst/>
              <a:gdLst>
                <a:gd name="T0" fmla="*/ 111 w 114"/>
                <a:gd name="T1" fmla="*/ 37 h 45"/>
                <a:gd name="T2" fmla="*/ 106 w 114"/>
                <a:gd name="T3" fmla="*/ 33 h 45"/>
                <a:gd name="T4" fmla="*/ 105 w 114"/>
                <a:gd name="T5" fmla="*/ 31 h 45"/>
                <a:gd name="T6" fmla="*/ 95 w 114"/>
                <a:gd name="T7" fmla="*/ 25 h 45"/>
                <a:gd name="T8" fmla="*/ 6 w 114"/>
                <a:gd name="T9" fmla="*/ 0 h 45"/>
                <a:gd name="T10" fmla="*/ 5 w 114"/>
                <a:gd name="T11" fmla="*/ 10 h 45"/>
                <a:gd name="T12" fmla="*/ 68 w 114"/>
                <a:gd name="T13" fmla="*/ 24 h 45"/>
                <a:gd name="T14" fmla="*/ 107 w 114"/>
                <a:gd name="T15" fmla="*/ 44 h 45"/>
                <a:gd name="T16" fmla="*/ 111 w 114"/>
                <a:gd name="T17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45">
                  <a:moveTo>
                    <a:pt x="111" y="37"/>
                  </a:moveTo>
                  <a:cubicBezTo>
                    <a:pt x="110" y="36"/>
                    <a:pt x="108" y="34"/>
                    <a:pt x="106" y="33"/>
                  </a:cubicBezTo>
                  <a:cubicBezTo>
                    <a:pt x="106" y="32"/>
                    <a:pt x="106" y="32"/>
                    <a:pt x="105" y="31"/>
                  </a:cubicBezTo>
                  <a:cubicBezTo>
                    <a:pt x="102" y="29"/>
                    <a:pt x="98" y="27"/>
                    <a:pt x="95" y="25"/>
                  </a:cubicBezTo>
                  <a:cubicBezTo>
                    <a:pt x="68" y="8"/>
                    <a:pt x="34" y="1"/>
                    <a:pt x="6" y="0"/>
                  </a:cubicBezTo>
                  <a:cubicBezTo>
                    <a:pt x="0" y="0"/>
                    <a:pt x="0" y="9"/>
                    <a:pt x="5" y="10"/>
                  </a:cubicBezTo>
                  <a:cubicBezTo>
                    <a:pt x="26" y="15"/>
                    <a:pt x="47" y="18"/>
                    <a:pt x="68" y="24"/>
                  </a:cubicBezTo>
                  <a:cubicBezTo>
                    <a:pt x="81" y="30"/>
                    <a:pt x="94" y="37"/>
                    <a:pt x="107" y="44"/>
                  </a:cubicBezTo>
                  <a:cubicBezTo>
                    <a:pt x="111" y="45"/>
                    <a:pt x="114" y="40"/>
                    <a:pt x="11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4" name="Freeform 233"/>
            <p:cNvSpPr>
              <a:spLocks/>
            </p:cNvSpPr>
            <p:nvPr/>
          </p:nvSpPr>
          <p:spPr bwMode="auto">
            <a:xfrm>
              <a:off x="1243" y="460"/>
              <a:ext cx="210" cy="329"/>
            </a:xfrm>
            <a:custGeom>
              <a:avLst/>
              <a:gdLst>
                <a:gd name="T0" fmla="*/ 84 w 88"/>
                <a:gd name="T1" fmla="*/ 127 h 138"/>
                <a:gd name="T2" fmla="*/ 47 w 88"/>
                <a:gd name="T3" fmla="*/ 80 h 138"/>
                <a:gd name="T4" fmla="*/ 9 w 88"/>
                <a:gd name="T5" fmla="*/ 5 h 138"/>
                <a:gd name="T6" fmla="*/ 1 w 88"/>
                <a:gd name="T7" fmla="*/ 9 h 138"/>
                <a:gd name="T8" fmla="*/ 79 w 88"/>
                <a:gd name="T9" fmla="*/ 134 h 138"/>
                <a:gd name="T10" fmla="*/ 84 w 88"/>
                <a:gd name="T11" fmla="*/ 12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38">
                  <a:moveTo>
                    <a:pt x="84" y="127"/>
                  </a:moveTo>
                  <a:cubicBezTo>
                    <a:pt x="71" y="111"/>
                    <a:pt x="58" y="96"/>
                    <a:pt x="47" y="80"/>
                  </a:cubicBezTo>
                  <a:cubicBezTo>
                    <a:pt x="32" y="56"/>
                    <a:pt x="19" y="32"/>
                    <a:pt x="9" y="5"/>
                  </a:cubicBezTo>
                  <a:cubicBezTo>
                    <a:pt x="7" y="0"/>
                    <a:pt x="0" y="2"/>
                    <a:pt x="1" y="9"/>
                  </a:cubicBezTo>
                  <a:cubicBezTo>
                    <a:pt x="14" y="57"/>
                    <a:pt x="44" y="103"/>
                    <a:pt x="79" y="134"/>
                  </a:cubicBezTo>
                  <a:cubicBezTo>
                    <a:pt x="83" y="138"/>
                    <a:pt x="88" y="131"/>
                    <a:pt x="8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5" name="Freeform 234"/>
            <p:cNvSpPr>
              <a:spLocks/>
            </p:cNvSpPr>
            <p:nvPr/>
          </p:nvSpPr>
          <p:spPr bwMode="auto">
            <a:xfrm>
              <a:off x="1091" y="837"/>
              <a:ext cx="262" cy="281"/>
            </a:xfrm>
            <a:custGeom>
              <a:avLst/>
              <a:gdLst>
                <a:gd name="T0" fmla="*/ 98 w 110"/>
                <a:gd name="T1" fmla="*/ 47 h 118"/>
                <a:gd name="T2" fmla="*/ 88 w 110"/>
                <a:gd name="T3" fmla="*/ 62 h 118"/>
                <a:gd name="T4" fmla="*/ 94 w 110"/>
                <a:gd name="T5" fmla="*/ 46 h 118"/>
                <a:gd name="T6" fmla="*/ 86 w 110"/>
                <a:gd name="T7" fmla="*/ 40 h 118"/>
                <a:gd name="T8" fmla="*/ 68 w 110"/>
                <a:gd name="T9" fmla="*/ 76 h 118"/>
                <a:gd name="T10" fmla="*/ 80 w 110"/>
                <a:gd name="T11" fmla="*/ 35 h 118"/>
                <a:gd name="T12" fmla="*/ 71 w 110"/>
                <a:gd name="T13" fmla="*/ 30 h 118"/>
                <a:gd name="T14" fmla="*/ 47 w 110"/>
                <a:gd name="T15" fmla="*/ 80 h 118"/>
                <a:gd name="T16" fmla="*/ 61 w 110"/>
                <a:gd name="T17" fmla="*/ 27 h 118"/>
                <a:gd name="T18" fmla="*/ 52 w 110"/>
                <a:gd name="T19" fmla="*/ 22 h 118"/>
                <a:gd name="T20" fmla="*/ 27 w 110"/>
                <a:gd name="T21" fmla="*/ 79 h 118"/>
                <a:gd name="T22" fmla="*/ 47 w 110"/>
                <a:gd name="T23" fmla="*/ 8 h 118"/>
                <a:gd name="T24" fmla="*/ 38 w 110"/>
                <a:gd name="T25" fmla="*/ 5 h 118"/>
                <a:gd name="T26" fmla="*/ 14 w 110"/>
                <a:gd name="T27" fmla="*/ 66 h 118"/>
                <a:gd name="T28" fmla="*/ 31 w 110"/>
                <a:gd name="T29" fmla="*/ 9 h 118"/>
                <a:gd name="T30" fmla="*/ 25 w 110"/>
                <a:gd name="T31" fmla="*/ 6 h 118"/>
                <a:gd name="T32" fmla="*/ 1 w 110"/>
                <a:gd name="T33" fmla="*/ 91 h 118"/>
                <a:gd name="T34" fmla="*/ 9 w 110"/>
                <a:gd name="T35" fmla="*/ 95 h 118"/>
                <a:gd name="T36" fmla="*/ 16 w 110"/>
                <a:gd name="T37" fmla="*/ 84 h 118"/>
                <a:gd name="T38" fmla="*/ 13 w 110"/>
                <a:gd name="T39" fmla="*/ 108 h 118"/>
                <a:gd name="T40" fmla="*/ 22 w 110"/>
                <a:gd name="T41" fmla="*/ 112 h 118"/>
                <a:gd name="T42" fmla="*/ 35 w 110"/>
                <a:gd name="T43" fmla="*/ 87 h 118"/>
                <a:gd name="T44" fmla="*/ 33 w 110"/>
                <a:gd name="T45" fmla="*/ 106 h 118"/>
                <a:gd name="T46" fmla="*/ 43 w 110"/>
                <a:gd name="T47" fmla="*/ 110 h 118"/>
                <a:gd name="T48" fmla="*/ 56 w 110"/>
                <a:gd name="T49" fmla="*/ 86 h 118"/>
                <a:gd name="T50" fmla="*/ 55 w 110"/>
                <a:gd name="T51" fmla="*/ 99 h 118"/>
                <a:gd name="T52" fmla="*/ 65 w 110"/>
                <a:gd name="T53" fmla="*/ 102 h 118"/>
                <a:gd name="T54" fmla="*/ 74 w 110"/>
                <a:gd name="T55" fmla="*/ 87 h 118"/>
                <a:gd name="T56" fmla="*/ 83 w 110"/>
                <a:gd name="T57" fmla="*/ 89 h 118"/>
                <a:gd name="T58" fmla="*/ 93 w 110"/>
                <a:gd name="T59" fmla="*/ 75 h 118"/>
                <a:gd name="T60" fmla="*/ 101 w 110"/>
                <a:gd name="T61" fmla="*/ 80 h 118"/>
                <a:gd name="T62" fmla="*/ 106 w 110"/>
                <a:gd name="T63" fmla="*/ 75 h 118"/>
                <a:gd name="T64" fmla="*/ 104 w 110"/>
                <a:gd name="T65" fmla="*/ 65 h 118"/>
                <a:gd name="T66" fmla="*/ 107 w 110"/>
                <a:gd name="T67" fmla="*/ 53 h 118"/>
                <a:gd name="T68" fmla="*/ 98 w 110"/>
                <a:gd name="T69" fmla="*/ 4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" h="118">
                  <a:moveTo>
                    <a:pt x="98" y="47"/>
                  </a:moveTo>
                  <a:cubicBezTo>
                    <a:pt x="95" y="52"/>
                    <a:pt x="91" y="57"/>
                    <a:pt x="88" y="62"/>
                  </a:cubicBezTo>
                  <a:cubicBezTo>
                    <a:pt x="90" y="57"/>
                    <a:pt x="92" y="51"/>
                    <a:pt x="94" y="46"/>
                  </a:cubicBezTo>
                  <a:cubicBezTo>
                    <a:pt x="97" y="40"/>
                    <a:pt x="89" y="34"/>
                    <a:pt x="86" y="40"/>
                  </a:cubicBezTo>
                  <a:cubicBezTo>
                    <a:pt x="79" y="51"/>
                    <a:pt x="74" y="64"/>
                    <a:pt x="68" y="76"/>
                  </a:cubicBezTo>
                  <a:cubicBezTo>
                    <a:pt x="70" y="62"/>
                    <a:pt x="75" y="49"/>
                    <a:pt x="80" y="35"/>
                  </a:cubicBezTo>
                  <a:cubicBezTo>
                    <a:pt x="81" y="29"/>
                    <a:pt x="74" y="24"/>
                    <a:pt x="71" y="30"/>
                  </a:cubicBezTo>
                  <a:cubicBezTo>
                    <a:pt x="62" y="46"/>
                    <a:pt x="55" y="64"/>
                    <a:pt x="47" y="80"/>
                  </a:cubicBezTo>
                  <a:cubicBezTo>
                    <a:pt x="50" y="62"/>
                    <a:pt x="56" y="45"/>
                    <a:pt x="61" y="27"/>
                  </a:cubicBezTo>
                  <a:cubicBezTo>
                    <a:pt x="63" y="20"/>
                    <a:pt x="54" y="16"/>
                    <a:pt x="52" y="22"/>
                  </a:cubicBezTo>
                  <a:cubicBezTo>
                    <a:pt x="43" y="41"/>
                    <a:pt x="36" y="61"/>
                    <a:pt x="27" y="79"/>
                  </a:cubicBezTo>
                  <a:cubicBezTo>
                    <a:pt x="33" y="55"/>
                    <a:pt x="42" y="32"/>
                    <a:pt x="47" y="8"/>
                  </a:cubicBezTo>
                  <a:cubicBezTo>
                    <a:pt x="48" y="2"/>
                    <a:pt x="40" y="0"/>
                    <a:pt x="38" y="5"/>
                  </a:cubicBezTo>
                  <a:cubicBezTo>
                    <a:pt x="30" y="25"/>
                    <a:pt x="23" y="46"/>
                    <a:pt x="14" y="66"/>
                  </a:cubicBezTo>
                  <a:cubicBezTo>
                    <a:pt x="18" y="46"/>
                    <a:pt x="24" y="27"/>
                    <a:pt x="31" y="9"/>
                  </a:cubicBezTo>
                  <a:cubicBezTo>
                    <a:pt x="33" y="4"/>
                    <a:pt x="27" y="2"/>
                    <a:pt x="25" y="6"/>
                  </a:cubicBezTo>
                  <a:cubicBezTo>
                    <a:pt x="13" y="33"/>
                    <a:pt x="4" y="61"/>
                    <a:pt x="1" y="91"/>
                  </a:cubicBezTo>
                  <a:cubicBezTo>
                    <a:pt x="0" y="97"/>
                    <a:pt x="6" y="100"/>
                    <a:pt x="9" y="95"/>
                  </a:cubicBezTo>
                  <a:cubicBezTo>
                    <a:pt x="12" y="92"/>
                    <a:pt x="14" y="88"/>
                    <a:pt x="16" y="84"/>
                  </a:cubicBezTo>
                  <a:cubicBezTo>
                    <a:pt x="15" y="92"/>
                    <a:pt x="13" y="100"/>
                    <a:pt x="13" y="108"/>
                  </a:cubicBezTo>
                  <a:cubicBezTo>
                    <a:pt x="12" y="113"/>
                    <a:pt x="19" y="118"/>
                    <a:pt x="22" y="112"/>
                  </a:cubicBezTo>
                  <a:cubicBezTo>
                    <a:pt x="27" y="104"/>
                    <a:pt x="31" y="96"/>
                    <a:pt x="35" y="87"/>
                  </a:cubicBezTo>
                  <a:cubicBezTo>
                    <a:pt x="34" y="93"/>
                    <a:pt x="33" y="100"/>
                    <a:pt x="33" y="106"/>
                  </a:cubicBezTo>
                  <a:cubicBezTo>
                    <a:pt x="33" y="112"/>
                    <a:pt x="39" y="116"/>
                    <a:pt x="43" y="110"/>
                  </a:cubicBezTo>
                  <a:cubicBezTo>
                    <a:pt x="48" y="103"/>
                    <a:pt x="52" y="94"/>
                    <a:pt x="56" y="86"/>
                  </a:cubicBezTo>
                  <a:cubicBezTo>
                    <a:pt x="56" y="90"/>
                    <a:pt x="55" y="95"/>
                    <a:pt x="55" y="99"/>
                  </a:cubicBezTo>
                  <a:cubicBezTo>
                    <a:pt x="55" y="105"/>
                    <a:pt x="62" y="106"/>
                    <a:pt x="65" y="102"/>
                  </a:cubicBezTo>
                  <a:cubicBezTo>
                    <a:pt x="68" y="97"/>
                    <a:pt x="71" y="92"/>
                    <a:pt x="74" y="87"/>
                  </a:cubicBezTo>
                  <a:cubicBezTo>
                    <a:pt x="75" y="92"/>
                    <a:pt x="81" y="92"/>
                    <a:pt x="83" y="89"/>
                  </a:cubicBezTo>
                  <a:cubicBezTo>
                    <a:pt x="87" y="85"/>
                    <a:pt x="90" y="80"/>
                    <a:pt x="93" y="75"/>
                  </a:cubicBezTo>
                  <a:cubicBezTo>
                    <a:pt x="93" y="80"/>
                    <a:pt x="98" y="83"/>
                    <a:pt x="101" y="80"/>
                  </a:cubicBezTo>
                  <a:cubicBezTo>
                    <a:pt x="103" y="78"/>
                    <a:pt x="105" y="76"/>
                    <a:pt x="106" y="75"/>
                  </a:cubicBezTo>
                  <a:cubicBezTo>
                    <a:pt x="110" y="72"/>
                    <a:pt x="108" y="66"/>
                    <a:pt x="104" y="65"/>
                  </a:cubicBezTo>
                  <a:cubicBezTo>
                    <a:pt x="104" y="61"/>
                    <a:pt x="105" y="57"/>
                    <a:pt x="107" y="53"/>
                  </a:cubicBezTo>
                  <a:cubicBezTo>
                    <a:pt x="109" y="47"/>
                    <a:pt x="102" y="42"/>
                    <a:pt x="9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6" name="Freeform 235"/>
            <p:cNvSpPr>
              <a:spLocks/>
            </p:cNvSpPr>
            <p:nvPr/>
          </p:nvSpPr>
          <p:spPr bwMode="auto">
            <a:xfrm>
              <a:off x="1434" y="944"/>
              <a:ext cx="48" cy="155"/>
            </a:xfrm>
            <a:custGeom>
              <a:avLst/>
              <a:gdLst>
                <a:gd name="T0" fmla="*/ 12 w 20"/>
                <a:gd name="T1" fmla="*/ 3 h 65"/>
                <a:gd name="T2" fmla="*/ 4 w 20"/>
                <a:gd name="T3" fmla="*/ 58 h 65"/>
                <a:gd name="T4" fmla="*/ 12 w 20"/>
                <a:gd name="T5" fmla="*/ 60 h 65"/>
                <a:gd name="T6" fmla="*/ 20 w 20"/>
                <a:gd name="T7" fmla="*/ 35 h 65"/>
                <a:gd name="T8" fmla="*/ 15 w 20"/>
                <a:gd name="T9" fmla="*/ 34 h 65"/>
                <a:gd name="T10" fmla="*/ 11 w 20"/>
                <a:gd name="T11" fmla="*/ 40 h 65"/>
                <a:gd name="T12" fmla="*/ 17 w 20"/>
                <a:gd name="T13" fmla="*/ 5 h 65"/>
                <a:gd name="T14" fmla="*/ 12 w 20"/>
                <a:gd name="T15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5">
                  <a:moveTo>
                    <a:pt x="12" y="3"/>
                  </a:moveTo>
                  <a:cubicBezTo>
                    <a:pt x="5" y="20"/>
                    <a:pt x="0" y="38"/>
                    <a:pt x="4" y="58"/>
                  </a:cubicBezTo>
                  <a:cubicBezTo>
                    <a:pt x="5" y="62"/>
                    <a:pt x="10" y="65"/>
                    <a:pt x="12" y="60"/>
                  </a:cubicBezTo>
                  <a:cubicBezTo>
                    <a:pt x="16" y="53"/>
                    <a:pt x="20" y="44"/>
                    <a:pt x="20" y="35"/>
                  </a:cubicBezTo>
                  <a:cubicBezTo>
                    <a:pt x="19" y="32"/>
                    <a:pt x="16" y="31"/>
                    <a:pt x="15" y="34"/>
                  </a:cubicBezTo>
                  <a:cubicBezTo>
                    <a:pt x="14" y="36"/>
                    <a:pt x="12" y="38"/>
                    <a:pt x="11" y="40"/>
                  </a:cubicBezTo>
                  <a:cubicBezTo>
                    <a:pt x="11" y="28"/>
                    <a:pt x="13" y="16"/>
                    <a:pt x="17" y="5"/>
                  </a:cubicBezTo>
                  <a:cubicBezTo>
                    <a:pt x="18" y="2"/>
                    <a:pt x="14" y="0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37" name="Freeform 236"/>
            <p:cNvSpPr>
              <a:spLocks/>
            </p:cNvSpPr>
            <p:nvPr/>
          </p:nvSpPr>
          <p:spPr bwMode="auto">
            <a:xfrm>
              <a:off x="1460" y="954"/>
              <a:ext cx="77" cy="202"/>
            </a:xfrm>
            <a:custGeom>
              <a:avLst/>
              <a:gdLst>
                <a:gd name="T0" fmla="*/ 26 w 32"/>
                <a:gd name="T1" fmla="*/ 12 h 85"/>
                <a:gd name="T2" fmla="*/ 16 w 32"/>
                <a:gd name="T3" fmla="*/ 39 h 85"/>
                <a:gd name="T4" fmla="*/ 14 w 32"/>
                <a:gd name="T5" fmla="*/ 45 h 85"/>
                <a:gd name="T6" fmla="*/ 10 w 32"/>
                <a:gd name="T7" fmla="*/ 56 h 85"/>
                <a:gd name="T8" fmla="*/ 16 w 32"/>
                <a:gd name="T9" fmla="*/ 3 h 85"/>
                <a:gd name="T10" fmla="*/ 14 w 32"/>
                <a:gd name="T11" fmla="*/ 1 h 85"/>
                <a:gd name="T12" fmla="*/ 2 w 32"/>
                <a:gd name="T13" fmla="*/ 80 h 85"/>
                <a:gd name="T14" fmla="*/ 10 w 32"/>
                <a:gd name="T15" fmla="*/ 81 h 85"/>
                <a:gd name="T16" fmla="*/ 15 w 32"/>
                <a:gd name="T17" fmla="*/ 67 h 85"/>
                <a:gd name="T18" fmla="*/ 18 w 32"/>
                <a:gd name="T19" fmla="*/ 76 h 85"/>
                <a:gd name="T20" fmla="*/ 24 w 32"/>
                <a:gd name="T21" fmla="*/ 75 h 85"/>
                <a:gd name="T22" fmla="*/ 24 w 32"/>
                <a:gd name="T23" fmla="*/ 46 h 85"/>
                <a:gd name="T24" fmla="*/ 31 w 32"/>
                <a:gd name="T25" fmla="*/ 15 h 85"/>
                <a:gd name="T26" fmla="*/ 26 w 32"/>
                <a:gd name="T2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85">
                  <a:moveTo>
                    <a:pt x="26" y="12"/>
                  </a:moveTo>
                  <a:cubicBezTo>
                    <a:pt x="21" y="19"/>
                    <a:pt x="18" y="29"/>
                    <a:pt x="16" y="39"/>
                  </a:cubicBezTo>
                  <a:cubicBezTo>
                    <a:pt x="15" y="41"/>
                    <a:pt x="14" y="43"/>
                    <a:pt x="14" y="45"/>
                  </a:cubicBezTo>
                  <a:cubicBezTo>
                    <a:pt x="12" y="48"/>
                    <a:pt x="11" y="52"/>
                    <a:pt x="10" y="56"/>
                  </a:cubicBezTo>
                  <a:cubicBezTo>
                    <a:pt x="10" y="38"/>
                    <a:pt x="12" y="20"/>
                    <a:pt x="16" y="3"/>
                  </a:cubicBezTo>
                  <a:cubicBezTo>
                    <a:pt x="17" y="1"/>
                    <a:pt x="15" y="0"/>
                    <a:pt x="14" y="1"/>
                  </a:cubicBezTo>
                  <a:cubicBezTo>
                    <a:pt x="1" y="24"/>
                    <a:pt x="0" y="53"/>
                    <a:pt x="2" y="80"/>
                  </a:cubicBezTo>
                  <a:cubicBezTo>
                    <a:pt x="2" y="85"/>
                    <a:pt x="9" y="85"/>
                    <a:pt x="10" y="81"/>
                  </a:cubicBezTo>
                  <a:cubicBezTo>
                    <a:pt x="12" y="76"/>
                    <a:pt x="14" y="72"/>
                    <a:pt x="15" y="67"/>
                  </a:cubicBezTo>
                  <a:cubicBezTo>
                    <a:pt x="16" y="70"/>
                    <a:pt x="17" y="73"/>
                    <a:pt x="18" y="76"/>
                  </a:cubicBezTo>
                  <a:cubicBezTo>
                    <a:pt x="20" y="78"/>
                    <a:pt x="23" y="78"/>
                    <a:pt x="24" y="75"/>
                  </a:cubicBezTo>
                  <a:cubicBezTo>
                    <a:pt x="25" y="65"/>
                    <a:pt x="24" y="56"/>
                    <a:pt x="24" y="46"/>
                  </a:cubicBezTo>
                  <a:cubicBezTo>
                    <a:pt x="25" y="36"/>
                    <a:pt x="28" y="25"/>
                    <a:pt x="31" y="15"/>
                  </a:cubicBezTo>
                  <a:cubicBezTo>
                    <a:pt x="32" y="12"/>
                    <a:pt x="27" y="8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0" name="Group 46"/>
          <p:cNvGrpSpPr>
            <a:grpSpLocks noChangeAspect="1"/>
          </p:cNvGrpSpPr>
          <p:nvPr/>
        </p:nvGrpSpPr>
        <p:grpSpPr bwMode="auto">
          <a:xfrm>
            <a:off x="4848019" y="2476308"/>
            <a:ext cx="204994" cy="391639"/>
            <a:chOff x="6072" y="1627"/>
            <a:chExt cx="333" cy="636"/>
          </a:xfrm>
          <a:solidFill>
            <a:srgbClr val="4A67AA"/>
          </a:solidFill>
        </p:grpSpPr>
        <p:sp>
          <p:nvSpPr>
            <p:cNvPr id="27" name="Freeform 47"/>
            <p:cNvSpPr>
              <a:spLocks noEditPoints="1"/>
            </p:cNvSpPr>
            <p:nvPr/>
          </p:nvSpPr>
          <p:spPr bwMode="auto">
            <a:xfrm>
              <a:off x="6173" y="2091"/>
              <a:ext cx="147" cy="172"/>
            </a:xfrm>
            <a:custGeom>
              <a:avLst/>
              <a:gdLst>
                <a:gd name="T0" fmla="*/ 9 w 19"/>
                <a:gd name="T1" fmla="*/ 22 h 23"/>
                <a:gd name="T2" fmla="*/ 9 w 19"/>
                <a:gd name="T3" fmla="*/ 23 h 23"/>
                <a:gd name="T4" fmla="*/ 5 w 19"/>
                <a:gd name="T5" fmla="*/ 8 h 23"/>
                <a:gd name="T6" fmla="*/ 12 w 19"/>
                <a:gd name="T7" fmla="*/ 21 h 23"/>
                <a:gd name="T8" fmla="*/ 9 w 19"/>
                <a:gd name="T9" fmla="*/ 22 h 23"/>
                <a:gd name="T10" fmla="*/ 10 w 19"/>
                <a:gd name="T11" fmla="*/ 16 h 23"/>
                <a:gd name="T12" fmla="*/ 11 w 19"/>
                <a:gd name="T13" fmla="*/ 19 h 23"/>
                <a:gd name="T14" fmla="*/ 12 w 19"/>
                <a:gd name="T15" fmla="*/ 18 h 23"/>
                <a:gd name="T16" fmla="*/ 10 w 19"/>
                <a:gd name="T17" fmla="*/ 9 h 23"/>
                <a:gd name="T18" fmla="*/ 8 w 19"/>
                <a:gd name="T19" fmla="*/ 9 h 23"/>
                <a:gd name="T20" fmla="*/ 10 w 19"/>
                <a:gd name="T21" fmla="*/ 16 h 23"/>
                <a:gd name="T22" fmla="*/ 9 w 19"/>
                <a:gd name="T23" fmla="*/ 19 h 23"/>
                <a:gd name="T24" fmla="*/ 7 w 19"/>
                <a:gd name="T25" fmla="*/ 10 h 23"/>
                <a:gd name="T26" fmla="*/ 5 w 19"/>
                <a:gd name="T27" fmla="*/ 13 h 23"/>
                <a:gd name="T28" fmla="*/ 7 w 19"/>
                <a:gd name="T29" fmla="*/ 14 h 23"/>
                <a:gd name="T30" fmla="*/ 7 w 19"/>
                <a:gd name="T31" fmla="*/ 16 h 23"/>
                <a:gd name="T32" fmla="*/ 9 w 19"/>
                <a:gd name="T33" fmla="*/ 19 h 23"/>
                <a:gd name="T34" fmla="*/ 12 w 19"/>
                <a:gd name="T35" fmla="*/ 12 h 23"/>
                <a:gd name="T36" fmla="*/ 12 w 19"/>
                <a:gd name="T37" fmla="*/ 11 h 23"/>
                <a:gd name="T38" fmla="*/ 12 w 19"/>
                <a:gd name="T39" fmla="*/ 12 h 23"/>
                <a:gd name="T40" fmla="*/ 13 w 19"/>
                <a:gd name="T41" fmla="*/ 14 h 23"/>
                <a:gd name="T42" fmla="*/ 12 w 19"/>
                <a:gd name="T43" fmla="*/ 12 h 23"/>
                <a:gd name="T44" fmla="*/ 13 w 19"/>
                <a:gd name="T45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3">
                  <a:moveTo>
                    <a:pt x="9" y="22"/>
                  </a:moveTo>
                  <a:cubicBezTo>
                    <a:pt x="8" y="22"/>
                    <a:pt x="10" y="23"/>
                    <a:pt x="9" y="23"/>
                  </a:cubicBezTo>
                  <a:cubicBezTo>
                    <a:pt x="4" y="20"/>
                    <a:pt x="0" y="14"/>
                    <a:pt x="5" y="8"/>
                  </a:cubicBezTo>
                  <a:cubicBezTo>
                    <a:pt x="13" y="0"/>
                    <a:pt x="19" y="17"/>
                    <a:pt x="12" y="21"/>
                  </a:cubicBezTo>
                  <a:cubicBezTo>
                    <a:pt x="11" y="21"/>
                    <a:pt x="10" y="21"/>
                    <a:pt x="9" y="22"/>
                  </a:cubicBezTo>
                  <a:close/>
                  <a:moveTo>
                    <a:pt x="10" y="16"/>
                  </a:moveTo>
                  <a:cubicBezTo>
                    <a:pt x="10" y="17"/>
                    <a:pt x="11" y="17"/>
                    <a:pt x="11" y="19"/>
                  </a:cubicBezTo>
                  <a:cubicBezTo>
                    <a:pt x="12" y="19"/>
                    <a:pt x="12" y="18"/>
                    <a:pt x="12" y="18"/>
                  </a:cubicBezTo>
                  <a:cubicBezTo>
                    <a:pt x="11" y="15"/>
                    <a:pt x="11" y="11"/>
                    <a:pt x="10" y="9"/>
                  </a:cubicBezTo>
                  <a:cubicBezTo>
                    <a:pt x="9" y="10"/>
                    <a:pt x="9" y="8"/>
                    <a:pt x="8" y="9"/>
                  </a:cubicBezTo>
                  <a:cubicBezTo>
                    <a:pt x="7" y="12"/>
                    <a:pt x="10" y="14"/>
                    <a:pt x="10" y="16"/>
                  </a:cubicBezTo>
                  <a:close/>
                  <a:moveTo>
                    <a:pt x="9" y="19"/>
                  </a:moveTo>
                  <a:cubicBezTo>
                    <a:pt x="8" y="16"/>
                    <a:pt x="7" y="13"/>
                    <a:pt x="7" y="10"/>
                  </a:cubicBezTo>
                  <a:cubicBezTo>
                    <a:pt x="5" y="10"/>
                    <a:pt x="5" y="11"/>
                    <a:pt x="5" y="13"/>
                  </a:cubicBezTo>
                  <a:cubicBezTo>
                    <a:pt x="6" y="13"/>
                    <a:pt x="7" y="13"/>
                    <a:pt x="7" y="14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8" y="16"/>
                    <a:pt x="8" y="19"/>
                    <a:pt x="9" y="19"/>
                  </a:cubicBezTo>
                  <a:close/>
                  <a:moveTo>
                    <a:pt x="12" y="12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  <a:moveTo>
                    <a:pt x="13" y="14"/>
                  </a:moveTo>
                  <a:cubicBezTo>
                    <a:pt x="13" y="14"/>
                    <a:pt x="13" y="12"/>
                    <a:pt x="12" y="12"/>
                  </a:cubicBezTo>
                  <a:cubicBezTo>
                    <a:pt x="12" y="13"/>
                    <a:pt x="12" y="14"/>
                    <a:pt x="1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6072" y="1627"/>
              <a:ext cx="333" cy="464"/>
            </a:xfrm>
            <a:custGeom>
              <a:avLst/>
              <a:gdLst>
                <a:gd name="T0" fmla="*/ 29 w 43"/>
                <a:gd name="T1" fmla="*/ 50 h 62"/>
                <a:gd name="T2" fmla="*/ 20 w 43"/>
                <a:gd name="T3" fmla="*/ 62 h 62"/>
                <a:gd name="T4" fmla="*/ 14 w 43"/>
                <a:gd name="T5" fmla="*/ 48 h 62"/>
                <a:gd name="T6" fmla="*/ 15 w 43"/>
                <a:gd name="T7" fmla="*/ 41 h 62"/>
                <a:gd name="T8" fmla="*/ 28 w 43"/>
                <a:gd name="T9" fmla="*/ 31 h 62"/>
                <a:gd name="T10" fmla="*/ 29 w 43"/>
                <a:gd name="T11" fmla="*/ 29 h 62"/>
                <a:gd name="T12" fmla="*/ 20 w 43"/>
                <a:gd name="T13" fmla="*/ 22 h 62"/>
                <a:gd name="T14" fmla="*/ 18 w 43"/>
                <a:gd name="T15" fmla="*/ 29 h 62"/>
                <a:gd name="T16" fmla="*/ 1 w 43"/>
                <a:gd name="T17" fmla="*/ 31 h 62"/>
                <a:gd name="T18" fmla="*/ 0 w 43"/>
                <a:gd name="T19" fmla="*/ 22 h 62"/>
                <a:gd name="T20" fmla="*/ 17 w 43"/>
                <a:gd name="T21" fmla="*/ 3 h 62"/>
                <a:gd name="T22" fmla="*/ 43 w 43"/>
                <a:gd name="T23" fmla="*/ 20 h 62"/>
                <a:gd name="T24" fmla="*/ 31 w 43"/>
                <a:gd name="T25" fmla="*/ 45 h 62"/>
                <a:gd name="T26" fmla="*/ 25 w 43"/>
                <a:gd name="T27" fmla="*/ 5 h 62"/>
                <a:gd name="T28" fmla="*/ 32 w 43"/>
                <a:gd name="T29" fmla="*/ 25 h 62"/>
                <a:gd name="T30" fmla="*/ 34 w 43"/>
                <a:gd name="T31" fmla="*/ 26 h 62"/>
                <a:gd name="T32" fmla="*/ 36 w 43"/>
                <a:gd name="T33" fmla="*/ 37 h 62"/>
                <a:gd name="T34" fmla="*/ 29 w 43"/>
                <a:gd name="T35" fmla="*/ 5 h 62"/>
                <a:gd name="T36" fmla="*/ 25 w 43"/>
                <a:gd name="T37" fmla="*/ 5 h 62"/>
                <a:gd name="T38" fmla="*/ 25 w 43"/>
                <a:gd name="T39" fmla="*/ 17 h 62"/>
                <a:gd name="T40" fmla="*/ 24 w 43"/>
                <a:gd name="T41" fmla="*/ 8 h 62"/>
                <a:gd name="T42" fmla="*/ 23 w 43"/>
                <a:gd name="T43" fmla="*/ 5 h 62"/>
                <a:gd name="T44" fmla="*/ 18 w 43"/>
                <a:gd name="T45" fmla="*/ 5 h 62"/>
                <a:gd name="T46" fmla="*/ 21 w 43"/>
                <a:gd name="T47" fmla="*/ 18 h 62"/>
                <a:gd name="T48" fmla="*/ 18 w 43"/>
                <a:gd name="T49" fmla="*/ 5 h 62"/>
                <a:gd name="T50" fmla="*/ 39 w 43"/>
                <a:gd name="T51" fmla="*/ 30 h 62"/>
                <a:gd name="T52" fmla="*/ 39 w 43"/>
                <a:gd name="T53" fmla="*/ 25 h 62"/>
                <a:gd name="T54" fmla="*/ 36 w 43"/>
                <a:gd name="T55" fmla="*/ 12 h 62"/>
                <a:gd name="T56" fmla="*/ 35 w 43"/>
                <a:gd name="T57" fmla="*/ 9 h 62"/>
                <a:gd name="T58" fmla="*/ 36 w 43"/>
                <a:gd name="T59" fmla="*/ 21 h 62"/>
                <a:gd name="T60" fmla="*/ 14 w 43"/>
                <a:gd name="T61" fmla="*/ 8 h 62"/>
                <a:gd name="T62" fmla="*/ 20 w 43"/>
                <a:gd name="T63" fmla="*/ 20 h 62"/>
                <a:gd name="T64" fmla="*/ 12 w 43"/>
                <a:gd name="T65" fmla="*/ 8 h 62"/>
                <a:gd name="T66" fmla="*/ 11 w 43"/>
                <a:gd name="T67" fmla="*/ 8 h 62"/>
                <a:gd name="T68" fmla="*/ 12 w 43"/>
                <a:gd name="T69" fmla="*/ 16 h 62"/>
                <a:gd name="T70" fmla="*/ 13 w 43"/>
                <a:gd name="T71" fmla="*/ 12 h 62"/>
                <a:gd name="T72" fmla="*/ 7 w 43"/>
                <a:gd name="T73" fmla="*/ 12 h 62"/>
                <a:gd name="T74" fmla="*/ 15 w 43"/>
                <a:gd name="T75" fmla="*/ 29 h 62"/>
                <a:gd name="T76" fmla="*/ 14 w 43"/>
                <a:gd name="T77" fmla="*/ 26 h 62"/>
                <a:gd name="T78" fmla="*/ 7 w 43"/>
                <a:gd name="T79" fmla="*/ 12 h 62"/>
                <a:gd name="T80" fmla="*/ 6 w 43"/>
                <a:gd name="T81" fmla="*/ 17 h 62"/>
                <a:gd name="T82" fmla="*/ 9 w 43"/>
                <a:gd name="T83" fmla="*/ 28 h 62"/>
                <a:gd name="T84" fmla="*/ 10 w 43"/>
                <a:gd name="T85" fmla="*/ 35 h 62"/>
                <a:gd name="T86" fmla="*/ 6 w 43"/>
                <a:gd name="T87" fmla="*/ 14 h 62"/>
                <a:gd name="T88" fmla="*/ 40 w 43"/>
                <a:gd name="T89" fmla="*/ 21 h 62"/>
                <a:gd name="T90" fmla="*/ 39 w 43"/>
                <a:gd name="T91" fmla="*/ 15 h 62"/>
                <a:gd name="T92" fmla="*/ 7 w 43"/>
                <a:gd name="T93" fmla="*/ 34 h 62"/>
                <a:gd name="T94" fmla="*/ 7 w 43"/>
                <a:gd name="T95" fmla="*/ 34 h 62"/>
                <a:gd name="T96" fmla="*/ 31 w 43"/>
                <a:gd name="T97" fmla="*/ 39 h 62"/>
                <a:gd name="T98" fmla="*/ 33 w 43"/>
                <a:gd name="T99" fmla="*/ 30 h 62"/>
                <a:gd name="T100" fmla="*/ 30 w 43"/>
                <a:gd name="T101" fmla="*/ 32 h 62"/>
                <a:gd name="T102" fmla="*/ 32 w 43"/>
                <a:gd name="T103" fmla="*/ 42 h 62"/>
                <a:gd name="T104" fmla="*/ 30 w 43"/>
                <a:gd name="T105" fmla="*/ 43 h 62"/>
                <a:gd name="T106" fmla="*/ 27 w 43"/>
                <a:gd name="T107" fmla="*/ 47 h 62"/>
                <a:gd name="T108" fmla="*/ 25 w 43"/>
                <a:gd name="T109" fmla="*/ 37 h 62"/>
                <a:gd name="T110" fmla="*/ 24 w 43"/>
                <a:gd name="T111" fmla="*/ 51 h 62"/>
                <a:gd name="T112" fmla="*/ 22 w 43"/>
                <a:gd name="T113" fmla="*/ 40 h 62"/>
                <a:gd name="T114" fmla="*/ 18 w 43"/>
                <a:gd name="T115" fmla="*/ 46 h 62"/>
                <a:gd name="T116" fmla="*/ 19 w 43"/>
                <a:gd name="T117" fmla="*/ 55 h 62"/>
                <a:gd name="T118" fmla="*/ 19 w 43"/>
                <a:gd name="T119" fmla="*/ 58 h 62"/>
                <a:gd name="T120" fmla="*/ 23 w 43"/>
                <a:gd name="T121" fmla="*/ 54 h 62"/>
                <a:gd name="T122" fmla="*/ 18 w 43"/>
                <a:gd name="T123" fmla="*/ 4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62">
                  <a:moveTo>
                    <a:pt x="31" y="47"/>
                  </a:moveTo>
                  <a:cubicBezTo>
                    <a:pt x="29" y="47"/>
                    <a:pt x="28" y="49"/>
                    <a:pt x="29" y="50"/>
                  </a:cubicBezTo>
                  <a:cubicBezTo>
                    <a:pt x="25" y="51"/>
                    <a:pt x="25" y="56"/>
                    <a:pt x="25" y="58"/>
                  </a:cubicBezTo>
                  <a:cubicBezTo>
                    <a:pt x="23" y="59"/>
                    <a:pt x="22" y="62"/>
                    <a:pt x="20" y="62"/>
                  </a:cubicBezTo>
                  <a:cubicBezTo>
                    <a:pt x="19" y="62"/>
                    <a:pt x="15" y="58"/>
                    <a:pt x="15" y="55"/>
                  </a:cubicBezTo>
                  <a:cubicBezTo>
                    <a:pt x="14" y="53"/>
                    <a:pt x="14" y="50"/>
                    <a:pt x="14" y="48"/>
                  </a:cubicBezTo>
                  <a:cubicBezTo>
                    <a:pt x="14" y="47"/>
                    <a:pt x="15" y="47"/>
                    <a:pt x="15" y="46"/>
                  </a:cubicBezTo>
                  <a:cubicBezTo>
                    <a:pt x="16" y="44"/>
                    <a:pt x="14" y="42"/>
                    <a:pt x="15" y="41"/>
                  </a:cubicBezTo>
                  <a:cubicBezTo>
                    <a:pt x="16" y="41"/>
                    <a:pt x="17" y="42"/>
                    <a:pt x="16" y="43"/>
                  </a:cubicBezTo>
                  <a:cubicBezTo>
                    <a:pt x="20" y="39"/>
                    <a:pt x="24" y="35"/>
                    <a:pt x="28" y="31"/>
                  </a:cubicBezTo>
                  <a:cubicBezTo>
                    <a:pt x="28" y="30"/>
                    <a:pt x="27" y="30"/>
                    <a:pt x="27" y="29"/>
                  </a:cubicBezTo>
                  <a:cubicBezTo>
                    <a:pt x="28" y="28"/>
                    <a:pt x="29" y="28"/>
                    <a:pt x="29" y="29"/>
                  </a:cubicBezTo>
                  <a:cubicBezTo>
                    <a:pt x="31" y="24"/>
                    <a:pt x="29" y="20"/>
                    <a:pt x="25" y="20"/>
                  </a:cubicBezTo>
                  <a:cubicBezTo>
                    <a:pt x="23" y="20"/>
                    <a:pt x="22" y="22"/>
                    <a:pt x="20" y="22"/>
                  </a:cubicBezTo>
                  <a:cubicBezTo>
                    <a:pt x="20" y="23"/>
                    <a:pt x="19" y="24"/>
                    <a:pt x="18" y="25"/>
                  </a:cubicBezTo>
                  <a:cubicBezTo>
                    <a:pt x="18" y="27"/>
                    <a:pt x="18" y="28"/>
                    <a:pt x="18" y="29"/>
                  </a:cubicBezTo>
                  <a:cubicBezTo>
                    <a:pt x="17" y="33"/>
                    <a:pt x="11" y="41"/>
                    <a:pt x="6" y="37"/>
                  </a:cubicBezTo>
                  <a:cubicBezTo>
                    <a:pt x="5" y="37"/>
                    <a:pt x="2" y="32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1" y="19"/>
                    <a:pt x="2" y="14"/>
                    <a:pt x="4" y="12"/>
                  </a:cubicBezTo>
                  <a:cubicBezTo>
                    <a:pt x="7" y="7"/>
                    <a:pt x="12" y="5"/>
                    <a:pt x="17" y="3"/>
                  </a:cubicBezTo>
                  <a:cubicBezTo>
                    <a:pt x="19" y="3"/>
                    <a:pt x="25" y="0"/>
                    <a:pt x="27" y="2"/>
                  </a:cubicBezTo>
                  <a:cubicBezTo>
                    <a:pt x="37" y="3"/>
                    <a:pt x="42" y="11"/>
                    <a:pt x="43" y="20"/>
                  </a:cubicBezTo>
                  <a:cubicBezTo>
                    <a:pt x="43" y="23"/>
                    <a:pt x="43" y="26"/>
                    <a:pt x="42" y="30"/>
                  </a:cubicBezTo>
                  <a:cubicBezTo>
                    <a:pt x="39" y="36"/>
                    <a:pt x="36" y="42"/>
                    <a:pt x="31" y="45"/>
                  </a:cubicBezTo>
                  <a:cubicBezTo>
                    <a:pt x="31" y="47"/>
                    <a:pt x="31" y="46"/>
                    <a:pt x="31" y="47"/>
                  </a:cubicBezTo>
                  <a:close/>
                  <a:moveTo>
                    <a:pt x="25" y="5"/>
                  </a:moveTo>
                  <a:cubicBezTo>
                    <a:pt x="28" y="11"/>
                    <a:pt x="31" y="17"/>
                    <a:pt x="33" y="24"/>
                  </a:cubicBezTo>
                  <a:cubicBezTo>
                    <a:pt x="32" y="24"/>
                    <a:pt x="32" y="24"/>
                    <a:pt x="32" y="25"/>
                  </a:cubicBezTo>
                  <a:cubicBezTo>
                    <a:pt x="32" y="25"/>
                    <a:pt x="32" y="26"/>
                    <a:pt x="32" y="27"/>
                  </a:cubicBezTo>
                  <a:cubicBezTo>
                    <a:pt x="33" y="27"/>
                    <a:pt x="33" y="26"/>
                    <a:pt x="34" y="26"/>
                  </a:cubicBezTo>
                  <a:cubicBezTo>
                    <a:pt x="34" y="30"/>
                    <a:pt x="35" y="34"/>
                    <a:pt x="35" y="37"/>
                  </a:cubicBezTo>
                  <a:cubicBezTo>
                    <a:pt x="35" y="37"/>
                    <a:pt x="36" y="37"/>
                    <a:pt x="36" y="37"/>
                  </a:cubicBezTo>
                  <a:cubicBezTo>
                    <a:pt x="38" y="36"/>
                    <a:pt x="37" y="34"/>
                    <a:pt x="38" y="32"/>
                  </a:cubicBezTo>
                  <a:cubicBezTo>
                    <a:pt x="35" y="23"/>
                    <a:pt x="33" y="13"/>
                    <a:pt x="29" y="5"/>
                  </a:cubicBezTo>
                  <a:cubicBezTo>
                    <a:pt x="27" y="5"/>
                    <a:pt x="27" y="4"/>
                    <a:pt x="25" y="4"/>
                  </a:cubicBezTo>
                  <a:cubicBezTo>
                    <a:pt x="25" y="5"/>
                    <a:pt x="26" y="6"/>
                    <a:pt x="25" y="5"/>
                  </a:cubicBezTo>
                  <a:close/>
                  <a:moveTo>
                    <a:pt x="21" y="5"/>
                  </a:moveTo>
                  <a:cubicBezTo>
                    <a:pt x="21" y="9"/>
                    <a:pt x="24" y="12"/>
                    <a:pt x="25" y="17"/>
                  </a:cubicBezTo>
                  <a:cubicBezTo>
                    <a:pt x="26" y="18"/>
                    <a:pt x="29" y="19"/>
                    <a:pt x="30" y="20"/>
                  </a:cubicBezTo>
                  <a:cubicBezTo>
                    <a:pt x="29" y="15"/>
                    <a:pt x="26" y="12"/>
                    <a:pt x="24" y="8"/>
                  </a:cubicBezTo>
                  <a:cubicBezTo>
                    <a:pt x="24" y="7"/>
                    <a:pt x="23" y="8"/>
                    <a:pt x="23" y="7"/>
                  </a:cubicBezTo>
                  <a:cubicBezTo>
                    <a:pt x="23" y="7"/>
                    <a:pt x="23" y="6"/>
                    <a:pt x="23" y="5"/>
                  </a:cubicBezTo>
                  <a:cubicBezTo>
                    <a:pt x="22" y="5"/>
                    <a:pt x="21" y="4"/>
                    <a:pt x="21" y="5"/>
                  </a:cubicBezTo>
                  <a:close/>
                  <a:moveTo>
                    <a:pt x="18" y="5"/>
                  </a:moveTo>
                  <a:cubicBezTo>
                    <a:pt x="17" y="5"/>
                    <a:pt x="17" y="6"/>
                    <a:pt x="16" y="6"/>
                  </a:cubicBezTo>
                  <a:cubicBezTo>
                    <a:pt x="18" y="10"/>
                    <a:pt x="20" y="15"/>
                    <a:pt x="21" y="18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2" y="13"/>
                    <a:pt x="20" y="9"/>
                    <a:pt x="18" y="5"/>
                  </a:cubicBezTo>
                  <a:close/>
                  <a:moveTo>
                    <a:pt x="36" y="21"/>
                  </a:moveTo>
                  <a:cubicBezTo>
                    <a:pt x="39" y="23"/>
                    <a:pt x="37" y="28"/>
                    <a:pt x="39" y="30"/>
                  </a:cubicBezTo>
                  <a:cubicBezTo>
                    <a:pt x="40" y="28"/>
                    <a:pt x="40" y="26"/>
                    <a:pt x="40" y="25"/>
                  </a:cubicBezTo>
                  <a:cubicBezTo>
                    <a:pt x="40" y="25"/>
                    <a:pt x="39" y="25"/>
                    <a:pt x="39" y="25"/>
                  </a:cubicBezTo>
                  <a:cubicBezTo>
                    <a:pt x="37" y="20"/>
                    <a:pt x="38" y="14"/>
                    <a:pt x="36" y="10"/>
                  </a:cubicBezTo>
                  <a:cubicBezTo>
                    <a:pt x="34" y="11"/>
                    <a:pt x="36" y="12"/>
                    <a:pt x="36" y="12"/>
                  </a:cubicBezTo>
                  <a:cubicBezTo>
                    <a:pt x="35" y="11"/>
                    <a:pt x="35" y="11"/>
                    <a:pt x="34" y="10"/>
                  </a:cubicBezTo>
                  <a:cubicBezTo>
                    <a:pt x="34" y="10"/>
                    <a:pt x="34" y="9"/>
                    <a:pt x="35" y="9"/>
                  </a:cubicBezTo>
                  <a:cubicBezTo>
                    <a:pt x="34" y="8"/>
                    <a:pt x="32" y="6"/>
                    <a:pt x="32" y="6"/>
                  </a:cubicBezTo>
                  <a:cubicBezTo>
                    <a:pt x="33" y="10"/>
                    <a:pt x="36" y="16"/>
                    <a:pt x="36" y="21"/>
                  </a:cubicBezTo>
                  <a:close/>
                  <a:moveTo>
                    <a:pt x="12" y="8"/>
                  </a:moveTo>
                  <a:cubicBezTo>
                    <a:pt x="13" y="8"/>
                    <a:pt x="13" y="8"/>
                    <a:pt x="14" y="8"/>
                  </a:cubicBezTo>
                  <a:cubicBezTo>
                    <a:pt x="16" y="12"/>
                    <a:pt x="16" y="17"/>
                    <a:pt x="19" y="20"/>
                  </a:cubicBezTo>
                  <a:cubicBezTo>
                    <a:pt x="19" y="20"/>
                    <a:pt x="19" y="20"/>
                    <a:pt x="20" y="20"/>
                  </a:cubicBezTo>
                  <a:cubicBezTo>
                    <a:pt x="18" y="15"/>
                    <a:pt x="16" y="12"/>
                    <a:pt x="15" y="6"/>
                  </a:cubicBezTo>
                  <a:cubicBezTo>
                    <a:pt x="14" y="7"/>
                    <a:pt x="13" y="7"/>
                    <a:pt x="12" y="8"/>
                  </a:cubicBezTo>
                  <a:close/>
                  <a:moveTo>
                    <a:pt x="13" y="12"/>
                  </a:moveTo>
                  <a:cubicBezTo>
                    <a:pt x="13" y="10"/>
                    <a:pt x="12" y="8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11" y="11"/>
                    <a:pt x="12" y="14"/>
                    <a:pt x="12" y="16"/>
                  </a:cubicBezTo>
                  <a:cubicBezTo>
                    <a:pt x="14" y="17"/>
                    <a:pt x="14" y="22"/>
                    <a:pt x="17" y="24"/>
                  </a:cubicBezTo>
                  <a:cubicBezTo>
                    <a:pt x="17" y="20"/>
                    <a:pt x="14" y="16"/>
                    <a:pt x="13" y="12"/>
                  </a:cubicBezTo>
                  <a:close/>
                  <a:moveTo>
                    <a:pt x="7" y="12"/>
                  </a:moveTo>
                  <a:cubicBezTo>
                    <a:pt x="7" y="12"/>
                    <a:pt x="7" y="11"/>
                    <a:pt x="7" y="12"/>
                  </a:cubicBezTo>
                  <a:cubicBezTo>
                    <a:pt x="8" y="17"/>
                    <a:pt x="11" y="19"/>
                    <a:pt x="12" y="24"/>
                  </a:cubicBezTo>
                  <a:cubicBezTo>
                    <a:pt x="14" y="25"/>
                    <a:pt x="13" y="28"/>
                    <a:pt x="15" y="29"/>
                  </a:cubicBezTo>
                  <a:cubicBezTo>
                    <a:pt x="15" y="28"/>
                    <a:pt x="15" y="27"/>
                    <a:pt x="16" y="26"/>
                  </a:cubicBezTo>
                  <a:cubicBezTo>
                    <a:pt x="15" y="26"/>
                    <a:pt x="14" y="26"/>
                    <a:pt x="14" y="26"/>
                  </a:cubicBezTo>
                  <a:cubicBezTo>
                    <a:pt x="13" y="20"/>
                    <a:pt x="11" y="16"/>
                    <a:pt x="9" y="11"/>
                  </a:cubicBezTo>
                  <a:cubicBezTo>
                    <a:pt x="8" y="11"/>
                    <a:pt x="7" y="11"/>
                    <a:pt x="7" y="12"/>
                  </a:cubicBezTo>
                  <a:close/>
                  <a:moveTo>
                    <a:pt x="5" y="16"/>
                  </a:moveTo>
                  <a:cubicBezTo>
                    <a:pt x="5" y="16"/>
                    <a:pt x="6" y="16"/>
                    <a:pt x="6" y="17"/>
                  </a:cubicBezTo>
                  <a:cubicBezTo>
                    <a:pt x="7" y="22"/>
                    <a:pt x="13" y="27"/>
                    <a:pt x="11" y="32"/>
                  </a:cubicBezTo>
                  <a:cubicBezTo>
                    <a:pt x="10" y="33"/>
                    <a:pt x="10" y="30"/>
                    <a:pt x="9" y="28"/>
                  </a:cubicBezTo>
                  <a:cubicBezTo>
                    <a:pt x="7" y="25"/>
                    <a:pt x="6" y="21"/>
                    <a:pt x="4" y="18"/>
                  </a:cubicBezTo>
                  <a:cubicBezTo>
                    <a:pt x="3" y="24"/>
                    <a:pt x="8" y="29"/>
                    <a:pt x="10" y="35"/>
                  </a:cubicBezTo>
                  <a:cubicBezTo>
                    <a:pt x="12" y="35"/>
                    <a:pt x="13" y="33"/>
                    <a:pt x="13" y="31"/>
                  </a:cubicBezTo>
                  <a:cubicBezTo>
                    <a:pt x="11" y="25"/>
                    <a:pt x="8" y="20"/>
                    <a:pt x="6" y="14"/>
                  </a:cubicBezTo>
                  <a:cubicBezTo>
                    <a:pt x="5" y="15"/>
                    <a:pt x="5" y="15"/>
                    <a:pt x="5" y="16"/>
                  </a:cubicBezTo>
                  <a:close/>
                  <a:moveTo>
                    <a:pt x="40" y="21"/>
                  </a:moveTo>
                  <a:cubicBezTo>
                    <a:pt x="42" y="20"/>
                    <a:pt x="39" y="17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9" y="19"/>
                    <a:pt x="40" y="21"/>
                  </a:cubicBezTo>
                  <a:close/>
                  <a:moveTo>
                    <a:pt x="7" y="34"/>
                  </a:moveTo>
                  <a:cubicBezTo>
                    <a:pt x="6" y="31"/>
                    <a:pt x="5" y="27"/>
                    <a:pt x="3" y="25"/>
                  </a:cubicBezTo>
                  <a:cubicBezTo>
                    <a:pt x="2" y="29"/>
                    <a:pt x="5" y="32"/>
                    <a:pt x="7" y="34"/>
                  </a:cubicBezTo>
                  <a:close/>
                  <a:moveTo>
                    <a:pt x="30" y="32"/>
                  </a:moveTo>
                  <a:cubicBezTo>
                    <a:pt x="31" y="34"/>
                    <a:pt x="31" y="36"/>
                    <a:pt x="31" y="39"/>
                  </a:cubicBezTo>
                  <a:cubicBezTo>
                    <a:pt x="33" y="39"/>
                    <a:pt x="31" y="40"/>
                    <a:pt x="33" y="40"/>
                  </a:cubicBezTo>
                  <a:cubicBezTo>
                    <a:pt x="36" y="39"/>
                    <a:pt x="33" y="34"/>
                    <a:pt x="33" y="30"/>
                  </a:cubicBezTo>
                  <a:cubicBezTo>
                    <a:pt x="33" y="29"/>
                    <a:pt x="33" y="28"/>
                    <a:pt x="32" y="27"/>
                  </a:cubicBezTo>
                  <a:cubicBezTo>
                    <a:pt x="32" y="29"/>
                    <a:pt x="31" y="30"/>
                    <a:pt x="30" y="32"/>
                  </a:cubicBezTo>
                  <a:close/>
                  <a:moveTo>
                    <a:pt x="30" y="43"/>
                  </a:moveTo>
                  <a:cubicBezTo>
                    <a:pt x="30" y="43"/>
                    <a:pt x="31" y="42"/>
                    <a:pt x="32" y="42"/>
                  </a:cubicBezTo>
                  <a:cubicBezTo>
                    <a:pt x="30" y="40"/>
                    <a:pt x="30" y="36"/>
                    <a:pt x="28" y="34"/>
                  </a:cubicBezTo>
                  <a:cubicBezTo>
                    <a:pt x="26" y="37"/>
                    <a:pt x="28" y="41"/>
                    <a:pt x="30" y="43"/>
                  </a:cubicBezTo>
                  <a:close/>
                  <a:moveTo>
                    <a:pt x="25" y="44"/>
                  </a:moveTo>
                  <a:cubicBezTo>
                    <a:pt x="26" y="44"/>
                    <a:pt x="26" y="46"/>
                    <a:pt x="27" y="47"/>
                  </a:cubicBezTo>
                  <a:cubicBezTo>
                    <a:pt x="27" y="46"/>
                    <a:pt x="28" y="46"/>
                    <a:pt x="28" y="45"/>
                  </a:cubicBezTo>
                  <a:cubicBezTo>
                    <a:pt x="27" y="43"/>
                    <a:pt x="27" y="39"/>
                    <a:pt x="25" y="37"/>
                  </a:cubicBezTo>
                  <a:cubicBezTo>
                    <a:pt x="22" y="39"/>
                    <a:pt x="26" y="41"/>
                    <a:pt x="25" y="44"/>
                  </a:cubicBezTo>
                  <a:close/>
                  <a:moveTo>
                    <a:pt x="24" y="51"/>
                  </a:moveTo>
                  <a:cubicBezTo>
                    <a:pt x="24" y="51"/>
                    <a:pt x="25" y="49"/>
                    <a:pt x="26" y="48"/>
                  </a:cubicBezTo>
                  <a:cubicBezTo>
                    <a:pt x="24" y="46"/>
                    <a:pt x="24" y="42"/>
                    <a:pt x="22" y="40"/>
                  </a:cubicBezTo>
                  <a:cubicBezTo>
                    <a:pt x="20" y="43"/>
                    <a:pt x="22" y="49"/>
                    <a:pt x="24" y="51"/>
                  </a:cubicBezTo>
                  <a:close/>
                  <a:moveTo>
                    <a:pt x="18" y="46"/>
                  </a:moveTo>
                  <a:cubicBezTo>
                    <a:pt x="18" y="48"/>
                    <a:pt x="20" y="50"/>
                    <a:pt x="19" y="53"/>
                  </a:cubicBezTo>
                  <a:cubicBezTo>
                    <a:pt x="21" y="53"/>
                    <a:pt x="20" y="55"/>
                    <a:pt x="19" y="55"/>
                  </a:cubicBezTo>
                  <a:cubicBezTo>
                    <a:pt x="18" y="54"/>
                    <a:pt x="18" y="51"/>
                    <a:pt x="17" y="49"/>
                  </a:cubicBezTo>
                  <a:cubicBezTo>
                    <a:pt x="16" y="53"/>
                    <a:pt x="19" y="56"/>
                    <a:pt x="19" y="58"/>
                  </a:cubicBezTo>
                  <a:cubicBezTo>
                    <a:pt x="20" y="58"/>
                    <a:pt x="20" y="59"/>
                    <a:pt x="21" y="59"/>
                  </a:cubicBezTo>
                  <a:cubicBezTo>
                    <a:pt x="22" y="58"/>
                    <a:pt x="23" y="56"/>
                    <a:pt x="23" y="54"/>
                  </a:cubicBezTo>
                  <a:cubicBezTo>
                    <a:pt x="21" y="51"/>
                    <a:pt x="21" y="47"/>
                    <a:pt x="19" y="44"/>
                  </a:cubicBezTo>
                  <a:cubicBezTo>
                    <a:pt x="19" y="45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" name="Group 51"/>
          <p:cNvGrpSpPr>
            <a:grpSpLocks noChangeAspect="1"/>
          </p:cNvGrpSpPr>
          <p:nvPr/>
        </p:nvGrpSpPr>
        <p:grpSpPr bwMode="auto">
          <a:xfrm>
            <a:off x="4791913" y="4120040"/>
            <a:ext cx="338127" cy="439837"/>
            <a:chOff x="4441" y="1661"/>
            <a:chExt cx="486" cy="632"/>
          </a:xfrm>
          <a:solidFill>
            <a:srgbClr val="4A67AA"/>
          </a:solidFill>
        </p:grpSpPr>
        <p:sp>
          <p:nvSpPr>
            <p:cNvPr id="18" name="Freeform 52"/>
            <p:cNvSpPr>
              <a:spLocks/>
            </p:cNvSpPr>
            <p:nvPr/>
          </p:nvSpPr>
          <p:spPr bwMode="auto">
            <a:xfrm>
              <a:off x="4776" y="1713"/>
              <a:ext cx="64" cy="74"/>
            </a:xfrm>
            <a:custGeom>
              <a:avLst/>
              <a:gdLst>
                <a:gd name="T0" fmla="*/ 11 w 11"/>
                <a:gd name="T1" fmla="*/ 2 h 13"/>
                <a:gd name="T2" fmla="*/ 8 w 11"/>
                <a:gd name="T3" fmla="*/ 3 h 13"/>
                <a:gd name="T4" fmla="*/ 4 w 11"/>
                <a:gd name="T5" fmla="*/ 9 h 13"/>
                <a:gd name="T6" fmla="*/ 0 w 11"/>
                <a:gd name="T7" fmla="*/ 11 h 13"/>
                <a:gd name="T8" fmla="*/ 8 w 11"/>
                <a:gd name="T9" fmla="*/ 0 h 13"/>
                <a:gd name="T10" fmla="*/ 11 w 11"/>
                <a:gd name="T11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5" y="7"/>
                    <a:pt x="4" y="9"/>
                  </a:cubicBezTo>
                  <a:cubicBezTo>
                    <a:pt x="3" y="10"/>
                    <a:pt x="2" y="13"/>
                    <a:pt x="0" y="11"/>
                  </a:cubicBezTo>
                  <a:cubicBezTo>
                    <a:pt x="2" y="7"/>
                    <a:pt x="6" y="4"/>
                    <a:pt x="8" y="0"/>
                  </a:cubicBezTo>
                  <a:cubicBezTo>
                    <a:pt x="10" y="1"/>
                    <a:pt x="10" y="1"/>
                    <a:pt x="11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9" name="Freeform 53"/>
            <p:cNvSpPr>
              <a:spLocks/>
            </p:cNvSpPr>
            <p:nvPr/>
          </p:nvSpPr>
          <p:spPr bwMode="auto">
            <a:xfrm>
              <a:off x="4684" y="1661"/>
              <a:ext cx="23" cy="75"/>
            </a:xfrm>
            <a:custGeom>
              <a:avLst/>
              <a:gdLst>
                <a:gd name="T0" fmla="*/ 2 w 4"/>
                <a:gd name="T1" fmla="*/ 0 h 13"/>
                <a:gd name="T2" fmla="*/ 3 w 4"/>
                <a:gd name="T3" fmla="*/ 1 h 13"/>
                <a:gd name="T4" fmla="*/ 4 w 4"/>
                <a:gd name="T5" fmla="*/ 11 h 13"/>
                <a:gd name="T6" fmla="*/ 2 w 4"/>
                <a:gd name="T7" fmla="*/ 13 h 13"/>
                <a:gd name="T8" fmla="*/ 1 w 4"/>
                <a:gd name="T9" fmla="*/ 8 h 13"/>
                <a:gd name="T10" fmla="*/ 2 w 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3">
                  <a:moveTo>
                    <a:pt x="2" y="0"/>
                  </a:moveTo>
                  <a:cubicBezTo>
                    <a:pt x="2" y="0"/>
                    <a:pt x="3" y="1"/>
                    <a:pt x="3" y="1"/>
                  </a:cubicBezTo>
                  <a:cubicBezTo>
                    <a:pt x="4" y="3"/>
                    <a:pt x="3" y="8"/>
                    <a:pt x="4" y="11"/>
                  </a:cubicBezTo>
                  <a:cubicBezTo>
                    <a:pt x="3" y="12"/>
                    <a:pt x="3" y="12"/>
                    <a:pt x="2" y="13"/>
                  </a:cubicBezTo>
                  <a:cubicBezTo>
                    <a:pt x="1" y="12"/>
                    <a:pt x="1" y="9"/>
                    <a:pt x="1" y="8"/>
                  </a:cubicBezTo>
                  <a:cubicBezTo>
                    <a:pt x="1" y="5"/>
                    <a:pt x="0" y="2"/>
                    <a:pt x="2" y="0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0" name="Freeform 54"/>
            <p:cNvSpPr>
              <a:spLocks/>
            </p:cNvSpPr>
            <p:nvPr/>
          </p:nvSpPr>
          <p:spPr bwMode="auto">
            <a:xfrm>
              <a:off x="4840" y="1816"/>
              <a:ext cx="75" cy="40"/>
            </a:xfrm>
            <a:custGeom>
              <a:avLst/>
              <a:gdLst>
                <a:gd name="T0" fmla="*/ 13 w 13"/>
                <a:gd name="T1" fmla="*/ 1 h 7"/>
                <a:gd name="T2" fmla="*/ 13 w 13"/>
                <a:gd name="T3" fmla="*/ 3 h 7"/>
                <a:gd name="T4" fmla="*/ 11 w 13"/>
                <a:gd name="T5" fmla="*/ 3 h 7"/>
                <a:gd name="T6" fmla="*/ 4 w 13"/>
                <a:gd name="T7" fmla="*/ 5 h 7"/>
                <a:gd name="T8" fmla="*/ 0 w 13"/>
                <a:gd name="T9" fmla="*/ 6 h 7"/>
                <a:gd name="T10" fmla="*/ 0 w 13"/>
                <a:gd name="T11" fmla="*/ 5 h 7"/>
                <a:gd name="T12" fmla="*/ 12 w 13"/>
                <a:gd name="T13" fmla="*/ 0 h 7"/>
                <a:gd name="T14" fmla="*/ 13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3" y="1"/>
                  </a:moveTo>
                  <a:cubicBezTo>
                    <a:pt x="13" y="2"/>
                    <a:pt x="13" y="2"/>
                    <a:pt x="13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9" y="4"/>
                    <a:pt x="6" y="5"/>
                    <a:pt x="4" y="5"/>
                  </a:cubicBezTo>
                  <a:cubicBezTo>
                    <a:pt x="3" y="6"/>
                    <a:pt x="2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3" y="2"/>
                    <a:pt x="8" y="3"/>
                    <a:pt x="12" y="0"/>
                  </a:cubicBezTo>
                  <a:cubicBezTo>
                    <a:pt x="12" y="1"/>
                    <a:pt x="13" y="1"/>
                    <a:pt x="13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1" name="Freeform 55"/>
            <p:cNvSpPr>
              <a:spLocks/>
            </p:cNvSpPr>
            <p:nvPr/>
          </p:nvSpPr>
          <p:spPr bwMode="auto">
            <a:xfrm>
              <a:off x="4533" y="1707"/>
              <a:ext cx="53" cy="63"/>
            </a:xfrm>
            <a:custGeom>
              <a:avLst/>
              <a:gdLst>
                <a:gd name="T0" fmla="*/ 2 w 9"/>
                <a:gd name="T1" fmla="*/ 4 h 11"/>
                <a:gd name="T2" fmla="*/ 2 w 9"/>
                <a:gd name="T3" fmla="*/ 0 h 11"/>
                <a:gd name="T4" fmla="*/ 9 w 9"/>
                <a:gd name="T5" fmla="*/ 9 h 11"/>
                <a:gd name="T6" fmla="*/ 8 w 9"/>
                <a:gd name="T7" fmla="*/ 11 h 11"/>
                <a:gd name="T8" fmla="*/ 3 w 9"/>
                <a:gd name="T9" fmla="*/ 5 h 11"/>
                <a:gd name="T10" fmla="*/ 2 w 9"/>
                <a:gd name="T11" fmla="*/ 6 h 11"/>
                <a:gd name="T12" fmla="*/ 1 w 9"/>
                <a:gd name="T13" fmla="*/ 4 h 11"/>
                <a:gd name="T14" fmla="*/ 2 w 9"/>
                <a:gd name="T1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1">
                  <a:moveTo>
                    <a:pt x="2" y="4"/>
                  </a:moveTo>
                  <a:cubicBezTo>
                    <a:pt x="1" y="3"/>
                    <a:pt x="0" y="0"/>
                    <a:pt x="2" y="0"/>
                  </a:cubicBezTo>
                  <a:cubicBezTo>
                    <a:pt x="5" y="3"/>
                    <a:pt x="7" y="6"/>
                    <a:pt x="9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5" y="10"/>
                    <a:pt x="6" y="6"/>
                    <a:pt x="3" y="5"/>
                  </a:cubicBezTo>
                  <a:cubicBezTo>
                    <a:pt x="3" y="5"/>
                    <a:pt x="3" y="5"/>
                    <a:pt x="2" y="6"/>
                  </a:cubicBezTo>
                  <a:cubicBezTo>
                    <a:pt x="1" y="5"/>
                    <a:pt x="3" y="4"/>
                    <a:pt x="1" y="4"/>
                  </a:cubicBezTo>
                  <a:cubicBezTo>
                    <a:pt x="2" y="3"/>
                    <a:pt x="2" y="3"/>
                    <a:pt x="2" y="4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2" name="Freeform 56"/>
            <p:cNvSpPr>
              <a:spLocks/>
            </p:cNvSpPr>
            <p:nvPr/>
          </p:nvSpPr>
          <p:spPr bwMode="auto">
            <a:xfrm>
              <a:off x="4852" y="1937"/>
              <a:ext cx="75" cy="28"/>
            </a:xfrm>
            <a:custGeom>
              <a:avLst/>
              <a:gdLst>
                <a:gd name="T0" fmla="*/ 13 w 13"/>
                <a:gd name="T1" fmla="*/ 2 h 5"/>
                <a:gd name="T2" fmla="*/ 11 w 13"/>
                <a:gd name="T3" fmla="*/ 5 h 5"/>
                <a:gd name="T4" fmla="*/ 0 w 13"/>
                <a:gd name="T5" fmla="*/ 2 h 5"/>
                <a:gd name="T6" fmla="*/ 1 w 13"/>
                <a:gd name="T7" fmla="*/ 1 h 5"/>
                <a:gd name="T8" fmla="*/ 13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2"/>
                  </a:moveTo>
                  <a:cubicBezTo>
                    <a:pt x="13" y="4"/>
                    <a:pt x="12" y="4"/>
                    <a:pt x="11" y="5"/>
                  </a:cubicBezTo>
                  <a:cubicBezTo>
                    <a:pt x="9" y="1"/>
                    <a:pt x="3" y="4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5" y="0"/>
                    <a:pt x="9" y="0"/>
                    <a:pt x="13" y="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3" name="Freeform 57"/>
            <p:cNvSpPr>
              <a:spLocks/>
            </p:cNvSpPr>
            <p:nvPr/>
          </p:nvSpPr>
          <p:spPr bwMode="auto">
            <a:xfrm>
              <a:off x="4800" y="2052"/>
              <a:ext cx="52" cy="74"/>
            </a:xfrm>
            <a:custGeom>
              <a:avLst/>
              <a:gdLst>
                <a:gd name="T0" fmla="*/ 8 w 9"/>
                <a:gd name="T1" fmla="*/ 13 h 13"/>
                <a:gd name="T2" fmla="*/ 3 w 9"/>
                <a:gd name="T3" fmla="*/ 5 h 13"/>
                <a:gd name="T4" fmla="*/ 0 w 9"/>
                <a:gd name="T5" fmla="*/ 2 h 13"/>
                <a:gd name="T6" fmla="*/ 8 w 9"/>
                <a:gd name="T7" fmla="*/ 9 h 13"/>
                <a:gd name="T8" fmla="*/ 8 w 9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8" y="13"/>
                  </a:moveTo>
                  <a:cubicBezTo>
                    <a:pt x="5" y="11"/>
                    <a:pt x="5" y="8"/>
                    <a:pt x="3" y="5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5" y="0"/>
                    <a:pt x="5" y="7"/>
                    <a:pt x="8" y="9"/>
                  </a:cubicBezTo>
                  <a:cubicBezTo>
                    <a:pt x="8" y="10"/>
                    <a:pt x="9" y="12"/>
                    <a:pt x="8" y="13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4" name="Freeform 58"/>
            <p:cNvSpPr>
              <a:spLocks/>
            </p:cNvSpPr>
            <p:nvPr/>
          </p:nvSpPr>
          <p:spPr bwMode="auto">
            <a:xfrm>
              <a:off x="4447" y="1960"/>
              <a:ext cx="58" cy="34"/>
            </a:xfrm>
            <a:custGeom>
              <a:avLst/>
              <a:gdLst>
                <a:gd name="T0" fmla="*/ 10 w 10"/>
                <a:gd name="T1" fmla="*/ 1 h 6"/>
                <a:gd name="T2" fmla="*/ 8 w 10"/>
                <a:gd name="T3" fmla="*/ 3 h 6"/>
                <a:gd name="T4" fmla="*/ 0 w 10"/>
                <a:gd name="T5" fmla="*/ 6 h 6"/>
                <a:gd name="T6" fmla="*/ 8 w 10"/>
                <a:gd name="T7" fmla="*/ 0 h 6"/>
                <a:gd name="T8" fmla="*/ 10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1"/>
                  </a:moveTo>
                  <a:cubicBezTo>
                    <a:pt x="9" y="2"/>
                    <a:pt x="9" y="3"/>
                    <a:pt x="8" y="3"/>
                  </a:cubicBezTo>
                  <a:cubicBezTo>
                    <a:pt x="5" y="2"/>
                    <a:pt x="3" y="6"/>
                    <a:pt x="0" y="6"/>
                  </a:cubicBezTo>
                  <a:cubicBezTo>
                    <a:pt x="0" y="2"/>
                    <a:pt x="6" y="2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5" name="Freeform 59"/>
            <p:cNvSpPr>
              <a:spLocks noEditPoints="1"/>
            </p:cNvSpPr>
            <p:nvPr/>
          </p:nvSpPr>
          <p:spPr bwMode="auto">
            <a:xfrm>
              <a:off x="4533" y="1799"/>
              <a:ext cx="307" cy="494"/>
            </a:xfrm>
            <a:custGeom>
              <a:avLst/>
              <a:gdLst>
                <a:gd name="T0" fmla="*/ 30 w 53"/>
                <a:gd name="T1" fmla="*/ 62 h 86"/>
                <a:gd name="T2" fmla="*/ 23 w 53"/>
                <a:gd name="T3" fmla="*/ 80 h 86"/>
                <a:gd name="T4" fmla="*/ 20 w 53"/>
                <a:gd name="T5" fmla="*/ 83 h 86"/>
                <a:gd name="T6" fmla="*/ 18 w 53"/>
                <a:gd name="T7" fmla="*/ 84 h 86"/>
                <a:gd name="T8" fmla="*/ 4 w 53"/>
                <a:gd name="T9" fmla="*/ 81 h 86"/>
                <a:gd name="T10" fmla="*/ 4 w 53"/>
                <a:gd name="T11" fmla="*/ 56 h 86"/>
                <a:gd name="T12" fmla="*/ 7 w 53"/>
                <a:gd name="T13" fmla="*/ 34 h 86"/>
                <a:gd name="T14" fmla="*/ 5 w 53"/>
                <a:gd name="T15" fmla="*/ 14 h 86"/>
                <a:gd name="T16" fmla="*/ 23 w 53"/>
                <a:gd name="T17" fmla="*/ 1 h 86"/>
                <a:gd name="T18" fmla="*/ 39 w 53"/>
                <a:gd name="T19" fmla="*/ 3 h 86"/>
                <a:gd name="T20" fmla="*/ 35 w 53"/>
                <a:gd name="T21" fmla="*/ 46 h 86"/>
                <a:gd name="T22" fmla="*/ 31 w 53"/>
                <a:gd name="T23" fmla="*/ 47 h 86"/>
                <a:gd name="T24" fmla="*/ 49 w 53"/>
                <a:gd name="T25" fmla="*/ 24 h 86"/>
                <a:gd name="T26" fmla="*/ 49 w 53"/>
                <a:gd name="T27" fmla="*/ 17 h 86"/>
                <a:gd name="T28" fmla="*/ 48 w 53"/>
                <a:gd name="T29" fmla="*/ 15 h 86"/>
                <a:gd name="T30" fmla="*/ 29 w 53"/>
                <a:gd name="T31" fmla="*/ 3 h 86"/>
                <a:gd name="T32" fmla="*/ 26 w 53"/>
                <a:gd name="T33" fmla="*/ 2 h 86"/>
                <a:gd name="T34" fmla="*/ 10 w 53"/>
                <a:gd name="T35" fmla="*/ 11 h 86"/>
                <a:gd name="T36" fmla="*/ 6 w 53"/>
                <a:gd name="T37" fmla="*/ 18 h 86"/>
                <a:gd name="T38" fmla="*/ 8 w 53"/>
                <a:gd name="T39" fmla="*/ 30 h 86"/>
                <a:gd name="T40" fmla="*/ 11 w 53"/>
                <a:gd name="T41" fmla="*/ 49 h 86"/>
                <a:gd name="T42" fmla="*/ 15 w 53"/>
                <a:gd name="T43" fmla="*/ 57 h 86"/>
                <a:gd name="T44" fmla="*/ 16 w 53"/>
                <a:gd name="T45" fmla="*/ 22 h 86"/>
                <a:gd name="T46" fmla="*/ 22 w 53"/>
                <a:gd name="T47" fmla="*/ 25 h 86"/>
                <a:gd name="T48" fmla="*/ 29 w 53"/>
                <a:gd name="T49" fmla="*/ 27 h 86"/>
                <a:gd name="T50" fmla="*/ 21 w 53"/>
                <a:gd name="T51" fmla="*/ 59 h 86"/>
                <a:gd name="T52" fmla="*/ 28 w 53"/>
                <a:gd name="T53" fmla="*/ 30 h 86"/>
                <a:gd name="T54" fmla="*/ 19 w 53"/>
                <a:gd name="T55" fmla="*/ 37 h 86"/>
                <a:gd name="T56" fmla="*/ 17 w 53"/>
                <a:gd name="T57" fmla="*/ 54 h 86"/>
                <a:gd name="T58" fmla="*/ 21 w 53"/>
                <a:gd name="T59" fmla="*/ 53 h 86"/>
                <a:gd name="T60" fmla="*/ 30 w 53"/>
                <a:gd name="T61" fmla="*/ 30 h 86"/>
                <a:gd name="T62" fmla="*/ 22 w 53"/>
                <a:gd name="T63" fmla="*/ 64 h 86"/>
                <a:gd name="T64" fmla="*/ 11 w 53"/>
                <a:gd name="T65" fmla="*/ 73 h 86"/>
                <a:gd name="T66" fmla="*/ 11 w 53"/>
                <a:gd name="T67" fmla="*/ 77 h 86"/>
                <a:gd name="T68" fmla="*/ 23 w 53"/>
                <a:gd name="T69" fmla="*/ 65 h 86"/>
                <a:gd name="T70" fmla="*/ 25 w 53"/>
                <a:gd name="T71" fmla="*/ 63 h 86"/>
                <a:gd name="T72" fmla="*/ 8 w 53"/>
                <a:gd name="T73" fmla="*/ 58 h 86"/>
                <a:gd name="T74" fmla="*/ 9 w 53"/>
                <a:gd name="T75" fmla="*/ 61 h 86"/>
                <a:gd name="T76" fmla="*/ 13 w 53"/>
                <a:gd name="T77" fmla="*/ 61 h 86"/>
                <a:gd name="T78" fmla="*/ 10 w 53"/>
                <a:gd name="T79" fmla="*/ 59 h 86"/>
                <a:gd name="T80" fmla="*/ 16 w 53"/>
                <a:gd name="T81" fmla="*/ 62 h 86"/>
                <a:gd name="T82" fmla="*/ 4 w 53"/>
                <a:gd name="T83" fmla="*/ 74 h 86"/>
                <a:gd name="T84" fmla="*/ 16 w 53"/>
                <a:gd name="T85" fmla="*/ 62 h 86"/>
                <a:gd name="T86" fmla="*/ 19 w 53"/>
                <a:gd name="T87" fmla="*/ 64 h 86"/>
                <a:gd name="T88" fmla="*/ 12 w 53"/>
                <a:gd name="T89" fmla="*/ 78 h 86"/>
                <a:gd name="T90" fmla="*/ 14 w 53"/>
                <a:gd name="T91" fmla="*/ 79 h 86"/>
                <a:gd name="T92" fmla="*/ 12 w 53"/>
                <a:gd name="T93" fmla="*/ 78 h 86"/>
                <a:gd name="T94" fmla="*/ 20 w 53"/>
                <a:gd name="T95" fmla="*/ 75 h 86"/>
                <a:gd name="T96" fmla="*/ 15 w 53"/>
                <a:gd name="T9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" h="86">
                  <a:moveTo>
                    <a:pt x="27" y="58"/>
                  </a:moveTo>
                  <a:cubicBezTo>
                    <a:pt x="28" y="60"/>
                    <a:pt x="28" y="61"/>
                    <a:pt x="30" y="62"/>
                  </a:cubicBezTo>
                  <a:cubicBezTo>
                    <a:pt x="28" y="66"/>
                    <a:pt x="27" y="70"/>
                    <a:pt x="25" y="74"/>
                  </a:cubicBezTo>
                  <a:cubicBezTo>
                    <a:pt x="24" y="76"/>
                    <a:pt x="24" y="79"/>
                    <a:pt x="23" y="80"/>
                  </a:cubicBezTo>
                  <a:cubicBezTo>
                    <a:pt x="23" y="80"/>
                    <a:pt x="22" y="81"/>
                    <a:pt x="21" y="82"/>
                  </a:cubicBezTo>
                  <a:cubicBezTo>
                    <a:pt x="21" y="82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3"/>
                    <a:pt x="18" y="84"/>
                    <a:pt x="18" y="84"/>
                  </a:cubicBezTo>
                  <a:cubicBezTo>
                    <a:pt x="14" y="86"/>
                    <a:pt x="11" y="84"/>
                    <a:pt x="7" y="83"/>
                  </a:cubicBezTo>
                  <a:cubicBezTo>
                    <a:pt x="6" y="83"/>
                    <a:pt x="5" y="81"/>
                    <a:pt x="4" y="81"/>
                  </a:cubicBezTo>
                  <a:cubicBezTo>
                    <a:pt x="2" y="78"/>
                    <a:pt x="1" y="75"/>
                    <a:pt x="0" y="72"/>
                  </a:cubicBezTo>
                  <a:cubicBezTo>
                    <a:pt x="1" y="66"/>
                    <a:pt x="4" y="60"/>
                    <a:pt x="4" y="56"/>
                  </a:cubicBezTo>
                  <a:cubicBezTo>
                    <a:pt x="5" y="56"/>
                    <a:pt x="6" y="55"/>
                    <a:pt x="7" y="54"/>
                  </a:cubicBezTo>
                  <a:cubicBezTo>
                    <a:pt x="8" y="46"/>
                    <a:pt x="8" y="40"/>
                    <a:pt x="7" y="34"/>
                  </a:cubicBezTo>
                  <a:cubicBezTo>
                    <a:pt x="5" y="30"/>
                    <a:pt x="4" y="28"/>
                    <a:pt x="4" y="24"/>
                  </a:cubicBezTo>
                  <a:cubicBezTo>
                    <a:pt x="3" y="20"/>
                    <a:pt x="4" y="18"/>
                    <a:pt x="5" y="14"/>
                  </a:cubicBezTo>
                  <a:cubicBezTo>
                    <a:pt x="7" y="8"/>
                    <a:pt x="12" y="6"/>
                    <a:pt x="16" y="3"/>
                  </a:cubicBezTo>
                  <a:cubicBezTo>
                    <a:pt x="18" y="3"/>
                    <a:pt x="21" y="0"/>
                    <a:pt x="23" y="1"/>
                  </a:cubicBezTo>
                  <a:cubicBezTo>
                    <a:pt x="24" y="1"/>
                    <a:pt x="24" y="1"/>
                    <a:pt x="25" y="1"/>
                  </a:cubicBezTo>
                  <a:cubicBezTo>
                    <a:pt x="28" y="0"/>
                    <a:pt x="35" y="0"/>
                    <a:pt x="39" y="3"/>
                  </a:cubicBezTo>
                  <a:cubicBezTo>
                    <a:pt x="46" y="8"/>
                    <a:pt x="51" y="15"/>
                    <a:pt x="51" y="23"/>
                  </a:cubicBezTo>
                  <a:cubicBezTo>
                    <a:pt x="53" y="32"/>
                    <a:pt x="43" y="44"/>
                    <a:pt x="35" y="46"/>
                  </a:cubicBezTo>
                  <a:cubicBezTo>
                    <a:pt x="32" y="50"/>
                    <a:pt x="30" y="54"/>
                    <a:pt x="27" y="58"/>
                  </a:cubicBezTo>
                  <a:close/>
                  <a:moveTo>
                    <a:pt x="31" y="47"/>
                  </a:moveTo>
                  <a:cubicBezTo>
                    <a:pt x="38" y="41"/>
                    <a:pt x="47" y="38"/>
                    <a:pt x="49" y="26"/>
                  </a:cubicBezTo>
                  <a:cubicBezTo>
                    <a:pt x="49" y="25"/>
                    <a:pt x="49" y="25"/>
                    <a:pt x="49" y="24"/>
                  </a:cubicBezTo>
                  <a:cubicBezTo>
                    <a:pt x="49" y="22"/>
                    <a:pt x="49" y="21"/>
                    <a:pt x="49" y="19"/>
                  </a:cubicBezTo>
                  <a:cubicBezTo>
                    <a:pt x="48" y="19"/>
                    <a:pt x="49" y="18"/>
                    <a:pt x="49" y="17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47" y="15"/>
                    <a:pt x="48" y="15"/>
                    <a:pt x="48" y="15"/>
                  </a:cubicBezTo>
                  <a:cubicBezTo>
                    <a:pt x="47" y="11"/>
                    <a:pt x="39" y="4"/>
                    <a:pt x="34" y="3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6" y="2"/>
                    <a:pt x="27" y="2"/>
                    <a:pt x="26" y="2"/>
                  </a:cubicBezTo>
                  <a:cubicBezTo>
                    <a:pt x="22" y="3"/>
                    <a:pt x="18" y="4"/>
                    <a:pt x="14" y="6"/>
                  </a:cubicBezTo>
                  <a:cubicBezTo>
                    <a:pt x="13" y="7"/>
                    <a:pt x="10" y="10"/>
                    <a:pt x="10" y="11"/>
                  </a:cubicBezTo>
                  <a:cubicBezTo>
                    <a:pt x="8" y="12"/>
                    <a:pt x="9" y="14"/>
                    <a:pt x="8" y="16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6" y="20"/>
                    <a:pt x="6" y="25"/>
                    <a:pt x="6" y="26"/>
                  </a:cubicBezTo>
                  <a:cubicBezTo>
                    <a:pt x="7" y="28"/>
                    <a:pt x="8" y="29"/>
                    <a:pt x="8" y="30"/>
                  </a:cubicBezTo>
                  <a:cubicBezTo>
                    <a:pt x="9" y="33"/>
                    <a:pt x="10" y="37"/>
                    <a:pt x="11" y="40"/>
                  </a:cubicBezTo>
                  <a:cubicBezTo>
                    <a:pt x="11" y="43"/>
                    <a:pt x="10" y="46"/>
                    <a:pt x="11" y="49"/>
                  </a:cubicBezTo>
                  <a:cubicBezTo>
                    <a:pt x="9" y="50"/>
                    <a:pt x="10" y="53"/>
                    <a:pt x="9" y="54"/>
                  </a:cubicBezTo>
                  <a:cubicBezTo>
                    <a:pt x="11" y="55"/>
                    <a:pt x="12" y="56"/>
                    <a:pt x="15" y="57"/>
                  </a:cubicBezTo>
                  <a:cubicBezTo>
                    <a:pt x="17" y="49"/>
                    <a:pt x="17" y="42"/>
                    <a:pt x="18" y="34"/>
                  </a:cubicBezTo>
                  <a:cubicBezTo>
                    <a:pt x="18" y="30"/>
                    <a:pt x="17" y="26"/>
                    <a:pt x="16" y="22"/>
                  </a:cubicBezTo>
                  <a:cubicBezTo>
                    <a:pt x="17" y="22"/>
                    <a:pt x="18" y="21"/>
                    <a:pt x="19" y="20"/>
                  </a:cubicBezTo>
                  <a:cubicBezTo>
                    <a:pt x="23" y="21"/>
                    <a:pt x="21" y="23"/>
                    <a:pt x="22" y="25"/>
                  </a:cubicBezTo>
                  <a:cubicBezTo>
                    <a:pt x="24" y="25"/>
                    <a:pt x="25" y="23"/>
                    <a:pt x="27" y="24"/>
                  </a:cubicBezTo>
                  <a:cubicBezTo>
                    <a:pt x="28" y="25"/>
                    <a:pt x="28" y="26"/>
                    <a:pt x="29" y="27"/>
                  </a:cubicBezTo>
                  <a:cubicBezTo>
                    <a:pt x="31" y="26"/>
                    <a:pt x="34" y="24"/>
                    <a:pt x="36" y="27"/>
                  </a:cubicBezTo>
                  <a:cubicBezTo>
                    <a:pt x="29" y="37"/>
                    <a:pt x="21" y="47"/>
                    <a:pt x="21" y="59"/>
                  </a:cubicBezTo>
                  <a:cubicBezTo>
                    <a:pt x="27" y="59"/>
                    <a:pt x="27" y="51"/>
                    <a:pt x="31" y="47"/>
                  </a:cubicBezTo>
                  <a:close/>
                  <a:moveTo>
                    <a:pt x="28" y="30"/>
                  </a:moveTo>
                  <a:cubicBezTo>
                    <a:pt x="26" y="26"/>
                    <a:pt x="23" y="28"/>
                    <a:pt x="21" y="28"/>
                  </a:cubicBezTo>
                  <a:cubicBezTo>
                    <a:pt x="21" y="31"/>
                    <a:pt x="20" y="34"/>
                    <a:pt x="19" y="37"/>
                  </a:cubicBezTo>
                  <a:cubicBezTo>
                    <a:pt x="19" y="38"/>
                    <a:pt x="20" y="40"/>
                    <a:pt x="19" y="42"/>
                  </a:cubicBezTo>
                  <a:cubicBezTo>
                    <a:pt x="19" y="46"/>
                    <a:pt x="18" y="50"/>
                    <a:pt x="17" y="54"/>
                  </a:cubicBezTo>
                  <a:cubicBezTo>
                    <a:pt x="17" y="56"/>
                    <a:pt x="15" y="59"/>
                    <a:pt x="18" y="59"/>
                  </a:cubicBezTo>
                  <a:cubicBezTo>
                    <a:pt x="18" y="57"/>
                    <a:pt x="19" y="55"/>
                    <a:pt x="21" y="53"/>
                  </a:cubicBezTo>
                  <a:cubicBezTo>
                    <a:pt x="21" y="52"/>
                    <a:pt x="21" y="51"/>
                    <a:pt x="21" y="51"/>
                  </a:cubicBezTo>
                  <a:cubicBezTo>
                    <a:pt x="24" y="45"/>
                    <a:pt x="26" y="36"/>
                    <a:pt x="30" y="30"/>
                  </a:cubicBezTo>
                  <a:cubicBezTo>
                    <a:pt x="29" y="29"/>
                    <a:pt x="28" y="30"/>
                    <a:pt x="28" y="30"/>
                  </a:cubicBezTo>
                  <a:close/>
                  <a:moveTo>
                    <a:pt x="22" y="64"/>
                  </a:moveTo>
                  <a:cubicBezTo>
                    <a:pt x="19" y="68"/>
                    <a:pt x="16" y="70"/>
                    <a:pt x="13" y="73"/>
                  </a:cubicBezTo>
                  <a:cubicBezTo>
                    <a:pt x="12" y="73"/>
                    <a:pt x="12" y="74"/>
                    <a:pt x="11" y="73"/>
                  </a:cubicBezTo>
                  <a:cubicBezTo>
                    <a:pt x="11" y="76"/>
                    <a:pt x="7" y="76"/>
                    <a:pt x="6" y="80"/>
                  </a:cubicBezTo>
                  <a:cubicBezTo>
                    <a:pt x="8" y="81"/>
                    <a:pt x="10" y="79"/>
                    <a:pt x="11" y="77"/>
                  </a:cubicBezTo>
                  <a:cubicBezTo>
                    <a:pt x="13" y="75"/>
                    <a:pt x="15" y="72"/>
                    <a:pt x="17" y="70"/>
                  </a:cubicBezTo>
                  <a:cubicBezTo>
                    <a:pt x="19" y="69"/>
                    <a:pt x="21" y="67"/>
                    <a:pt x="23" y="65"/>
                  </a:cubicBezTo>
                  <a:cubicBezTo>
                    <a:pt x="24" y="65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24" y="64"/>
                    <a:pt x="23" y="65"/>
                    <a:pt x="22" y="64"/>
                  </a:cubicBezTo>
                  <a:close/>
                  <a:moveTo>
                    <a:pt x="8" y="58"/>
                  </a:moveTo>
                  <a:cubicBezTo>
                    <a:pt x="7" y="59"/>
                    <a:pt x="8" y="59"/>
                    <a:pt x="7" y="60"/>
                  </a:cubicBezTo>
                  <a:cubicBezTo>
                    <a:pt x="8" y="61"/>
                    <a:pt x="9" y="60"/>
                    <a:pt x="9" y="61"/>
                  </a:cubicBezTo>
                  <a:cubicBezTo>
                    <a:pt x="6" y="63"/>
                    <a:pt x="4" y="65"/>
                    <a:pt x="3" y="68"/>
                  </a:cubicBezTo>
                  <a:cubicBezTo>
                    <a:pt x="7" y="67"/>
                    <a:pt x="10" y="64"/>
                    <a:pt x="13" y="61"/>
                  </a:cubicBezTo>
                  <a:cubicBezTo>
                    <a:pt x="12" y="59"/>
                    <a:pt x="11" y="60"/>
                    <a:pt x="10" y="60"/>
                  </a:cubicBezTo>
                  <a:cubicBezTo>
                    <a:pt x="10" y="60"/>
                    <a:pt x="10" y="59"/>
                    <a:pt x="10" y="59"/>
                  </a:cubicBezTo>
                  <a:cubicBezTo>
                    <a:pt x="9" y="58"/>
                    <a:pt x="9" y="58"/>
                    <a:pt x="8" y="58"/>
                  </a:cubicBezTo>
                  <a:close/>
                  <a:moveTo>
                    <a:pt x="16" y="62"/>
                  </a:moveTo>
                  <a:cubicBezTo>
                    <a:pt x="12" y="65"/>
                    <a:pt x="9" y="67"/>
                    <a:pt x="6" y="69"/>
                  </a:cubicBezTo>
                  <a:cubicBezTo>
                    <a:pt x="5" y="72"/>
                    <a:pt x="1" y="73"/>
                    <a:pt x="4" y="74"/>
                  </a:cubicBezTo>
                  <a:cubicBezTo>
                    <a:pt x="8" y="70"/>
                    <a:pt x="14" y="67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lose/>
                  <a:moveTo>
                    <a:pt x="5" y="77"/>
                  </a:moveTo>
                  <a:cubicBezTo>
                    <a:pt x="10" y="74"/>
                    <a:pt x="15" y="69"/>
                    <a:pt x="19" y="64"/>
                  </a:cubicBezTo>
                  <a:cubicBezTo>
                    <a:pt x="14" y="68"/>
                    <a:pt x="9" y="72"/>
                    <a:pt x="5" y="77"/>
                  </a:cubicBezTo>
                  <a:close/>
                  <a:moveTo>
                    <a:pt x="12" y="78"/>
                  </a:moveTo>
                  <a:cubicBezTo>
                    <a:pt x="12" y="79"/>
                    <a:pt x="11" y="80"/>
                    <a:pt x="10" y="81"/>
                  </a:cubicBezTo>
                  <a:cubicBezTo>
                    <a:pt x="13" y="82"/>
                    <a:pt x="13" y="80"/>
                    <a:pt x="14" y="79"/>
                  </a:cubicBezTo>
                  <a:cubicBezTo>
                    <a:pt x="17" y="75"/>
                    <a:pt x="23" y="72"/>
                    <a:pt x="23" y="68"/>
                  </a:cubicBezTo>
                  <a:cubicBezTo>
                    <a:pt x="19" y="70"/>
                    <a:pt x="16" y="76"/>
                    <a:pt x="12" y="78"/>
                  </a:cubicBezTo>
                  <a:close/>
                  <a:moveTo>
                    <a:pt x="15" y="82"/>
                  </a:moveTo>
                  <a:cubicBezTo>
                    <a:pt x="16" y="80"/>
                    <a:pt x="21" y="78"/>
                    <a:pt x="2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9" y="78"/>
                    <a:pt x="14" y="79"/>
                    <a:pt x="15" y="82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26" name="Freeform 60"/>
            <p:cNvSpPr>
              <a:spLocks/>
            </p:cNvSpPr>
            <p:nvPr/>
          </p:nvSpPr>
          <p:spPr bwMode="auto">
            <a:xfrm>
              <a:off x="4441" y="1828"/>
              <a:ext cx="69" cy="51"/>
            </a:xfrm>
            <a:custGeom>
              <a:avLst/>
              <a:gdLst>
                <a:gd name="T0" fmla="*/ 12 w 12"/>
                <a:gd name="T1" fmla="*/ 5 h 9"/>
                <a:gd name="T2" fmla="*/ 1 w 12"/>
                <a:gd name="T3" fmla="*/ 5 h 9"/>
                <a:gd name="T4" fmla="*/ 0 w 12"/>
                <a:gd name="T5" fmla="*/ 4 h 9"/>
                <a:gd name="T6" fmla="*/ 12 w 12"/>
                <a:gd name="T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9">
                  <a:moveTo>
                    <a:pt x="12" y="5"/>
                  </a:moveTo>
                  <a:cubicBezTo>
                    <a:pt x="10" y="9"/>
                    <a:pt x="4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2" y="0"/>
                    <a:pt x="7" y="3"/>
                    <a:pt x="12" y="5"/>
                  </a:cubicBezTo>
                  <a:close/>
                </a:path>
              </a:pathLst>
            </a:custGeom>
            <a:grpFill/>
            <a:ln>
              <a:solidFill>
                <a:srgbClr val="4A67AA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sp>
        <p:nvSpPr>
          <p:cNvPr id="12" name="文本框 106"/>
          <p:cNvSpPr txBox="1"/>
          <p:nvPr/>
        </p:nvSpPr>
        <p:spPr>
          <a:xfrm>
            <a:off x="5390516" y="2598433"/>
            <a:ext cx="384405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首先使用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DTW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算法，获取所有样本点之间的匹配关系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7"/>
          <p:cNvSpPr txBox="1"/>
          <p:nvPr/>
        </p:nvSpPr>
        <p:spPr>
          <a:xfrm>
            <a:off x="5362148" y="341334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使用基于上下界的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算法，以相邻样本点的对应点为</a:t>
            </a: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BDS</a:t>
            </a: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算法上下界，按照时间顺序依次更新刚才获得的对应点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08"/>
          <p:cNvSpPr txBox="1"/>
          <p:nvPr/>
        </p:nvSpPr>
        <p:spPr>
          <a:xfrm>
            <a:off x="5368582" y="4216521"/>
            <a:ext cx="384405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若更新后的对应点时间戳后移，则需要使用该对应点作为新的上界，更新前一个样本点的对应点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9"/>
          <p:cNvSpPr txBox="1"/>
          <p:nvPr/>
        </p:nvSpPr>
        <p:spPr>
          <a:xfrm>
            <a:off x="5376546" y="2305070"/>
            <a:ext cx="226250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获取</a:t>
            </a: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DTW</a:t>
            </a: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对应点</a:t>
            </a:r>
          </a:p>
        </p:txBody>
      </p:sp>
      <p:sp>
        <p:nvSpPr>
          <p:cNvPr id="16" name="文本框 110"/>
          <p:cNvSpPr txBox="1"/>
          <p:nvPr/>
        </p:nvSpPr>
        <p:spPr>
          <a:xfrm>
            <a:off x="5368582" y="3173411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BDS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算法更新对应点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7" name="文本框 111"/>
          <p:cNvSpPr txBox="1"/>
          <p:nvPr/>
        </p:nvSpPr>
        <p:spPr>
          <a:xfrm>
            <a:off x="5362149" y="3965048"/>
            <a:ext cx="1657009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前向</a:t>
            </a:r>
            <a:r>
              <a:rPr lang="zh-CN" altLang="en-US" sz="1200" b="1" dirty="0" smtClean="0">
                <a:solidFill>
                  <a:srgbClr val="4A67AA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更新</a:t>
            </a:r>
            <a:endParaRPr lang="zh-CN" altLang="en-US" sz="1200" b="1" dirty="0">
              <a:solidFill>
                <a:srgbClr val="4A67AA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7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9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rgbClr val="2F5EB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9" y="3889899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80" y="3983478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47"/>
              <p:cNvSpPr>
                <a:spLocks noChangeArrowheads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endParaRPr lang="en-US" altLang="zh-CN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033" y="4611080"/>
                <a:ext cx="2245895" cy="609390"/>
              </a:xfrm>
              <a:prstGeom prst="rect">
                <a:avLst/>
              </a:prstGeom>
              <a:blipFill>
                <a:blip r:embed="rId2"/>
                <a:stretch>
                  <a:fillRect l="-815" b="-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816082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9713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中间点匹配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7"/>
              <p:cNvSpPr>
                <a:spLocks noChangeArrowheads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)=</a:t>
                </a:r>
              </a:p>
              <a:p>
                <a:pPr lvl="0">
                  <a:lnSpc>
                    <a:spcPct val="110000"/>
                  </a:lnSpc>
                  <a:buNone/>
                  <a:defRPr/>
                </a:pP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,DTW-BDS(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𝑖</m:t>
                        </m:r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), DTW(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).first)</a:t>
                </a:r>
              </a:p>
            </p:txBody>
          </p:sp>
        </mc:Choice>
        <mc:Fallback xmlns="">
          <p:sp>
            <p:nvSpPr>
              <p:cNvPr id="7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166" y="4594537"/>
                <a:ext cx="2245895" cy="846377"/>
              </a:xfrm>
              <a:prstGeom prst="rect">
                <a:avLst/>
              </a:prstGeom>
              <a:blipFill>
                <a:blip r:embed="rId3"/>
                <a:stretch>
                  <a:fillRect l="-813" t="-719" b="-43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148201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1832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前向更新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47"/>
              <p:cNvSpPr>
                <a:spLocks noChangeArrowheads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31" tIns="45716" rIns="91431" bIns="45716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defRPr>
                </a:lvl9pPr>
              </a:lstStyle>
              <a:p>
                <a:pPr lvl="0">
                  <a:lnSpc>
                    <a:spcPct val="11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的对应点更新后，时间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戳后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移</a:t>
                </a:r>
                <a:r>
                  <a:rPr lang="zh-CN" altLang="en-US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。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需要使用</a:t>
                </a:r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DTW-BDS</a:t>
                </a:r>
                <a:r>
                  <a:rPr lang="en-US" altLang="zh-CN" sz="1400" kern="0" dirty="0">
                    <a:solidFill>
                      <a:schemeClr val="tx1"/>
                    </a:solidFill>
                    <a:sym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)</a:t>
                </a:r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作为新上界，更新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4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kern="0" dirty="0" smtClean="0">
                    <a:solidFill>
                      <a:schemeClr val="tx1"/>
                    </a:solidFill>
                    <a:sym typeface="微软雅黑" pitchFamily="34" charset="-122"/>
                  </a:rPr>
                  <a:t>的对应点</a:t>
                </a:r>
                <a:endParaRPr lang="zh-CN" altLang="en-US" sz="1400" kern="0" dirty="0">
                  <a:solidFill>
                    <a:schemeClr val="tx1"/>
                  </a:solidFill>
                  <a:sym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0285" y="4594537"/>
                <a:ext cx="2245895" cy="1040277"/>
              </a:xfrm>
              <a:prstGeom prst="rect">
                <a:avLst/>
              </a:prstGeom>
              <a:blipFill>
                <a:blip r:embed="rId4"/>
                <a:stretch>
                  <a:fillRect l="-815" t="-588" b="-35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7493646" y="3873356"/>
            <a:ext cx="2245895" cy="62564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7277" y="3966935"/>
            <a:ext cx="2098633" cy="40010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121912" tIns="60956" rIns="121912" bIns="60956" anchor="ctr">
            <a:spAutoFit/>
          </a:bodyPr>
          <a:lstStyle/>
          <a:p>
            <a:pPr algn="ctr" fontAlgn="ctr">
              <a:spcAft>
                <a:spcPts val="0"/>
              </a:spcAft>
              <a:buFont typeface="Arial" charset="0"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保持时序性</a:t>
            </a:r>
            <a:endParaRPr lang="en-US" altLang="zh-CN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47"/>
          <p:cNvSpPr>
            <a:spLocks noChangeArrowheads="1"/>
          </p:cNvSpPr>
          <p:nvPr/>
        </p:nvSpPr>
        <p:spPr bwMode="auto">
          <a:xfrm>
            <a:off x="7525730" y="4594537"/>
            <a:ext cx="2245895" cy="56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lvl="0">
              <a:lnSpc>
                <a:spcPct val="110000"/>
              </a:lnSpc>
              <a:buNone/>
              <a:defRPr/>
            </a:pPr>
            <a:r>
              <a:rPr lang="zh-CN" altLang="en-US" sz="1400" kern="0" dirty="0" smtClean="0">
                <a:sym typeface="微软雅黑" pitchFamily="34" charset="-122"/>
              </a:rPr>
              <a:t>逆向部分</a:t>
            </a:r>
            <a:r>
              <a:rPr lang="zh-CN" altLang="en-US" sz="1400" kern="0" dirty="0">
                <a:sym typeface="微软雅黑" pitchFamily="34" charset="-122"/>
              </a:rPr>
              <a:t>的匹配结果也能保证时序性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6136" r="32697" b="16516"/>
          <a:stretch/>
        </p:blipFill>
        <p:spPr>
          <a:xfrm>
            <a:off x="511033" y="1516769"/>
            <a:ext cx="2053790" cy="23486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6562" r="30443" b="17548"/>
          <a:stretch/>
        </p:blipFill>
        <p:spPr>
          <a:xfrm>
            <a:off x="2830644" y="1545345"/>
            <a:ext cx="2143125" cy="23044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7302" r="31822" b="17842"/>
          <a:stretch/>
        </p:blipFill>
        <p:spPr>
          <a:xfrm>
            <a:off x="5179034" y="1545345"/>
            <a:ext cx="2095500" cy="22730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" t="5987" r="31822" b="17474"/>
          <a:stretch/>
        </p:blipFill>
        <p:spPr>
          <a:xfrm>
            <a:off x="7525730" y="1510872"/>
            <a:ext cx="2082443" cy="23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996241"/>
                  </p:ext>
                </p:extLst>
              </p:nvPr>
            </p:nvGraphicFramePr>
            <p:xfrm>
              <a:off x="796244" y="287917"/>
              <a:ext cx="5790409" cy="1401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052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35039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346579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07032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349903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378295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561134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577638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7857" t="-8333" r="-63571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15929" t="-8333" r="-530088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7903" t="-8333" r="-383065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8333" r="-67254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8333" r="-2139" b="-28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5487" t="-106557" r="-580531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63158" t="-106557" r="-475439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31200" t="-106557" r="-333600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497" t="-106557" r="-31132" b="-1836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669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69366" t="-114545" r="-67254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9091" t="-114545" r="-2139" b="-18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𝑏𝑝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214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η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𝑏𝑝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580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η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283176"/>
                  </p:ext>
                </p:extLst>
              </p:nvPr>
            </p:nvGraphicFramePr>
            <p:xfrm>
              <a:off x="796243" y="2398070"/>
              <a:ext cx="8198283" cy="19150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433">
                      <a:extLst>
                        <a:ext uri="{9D8B030D-6E8A-4147-A177-3AD203B41FA5}">
                          <a16:colId xmlns:a16="http://schemas.microsoft.com/office/drawing/2014/main" val="3835905478"/>
                        </a:ext>
                      </a:extLst>
                    </a:gridCol>
                    <a:gridCol w="395460">
                      <a:extLst>
                        <a:ext uri="{9D8B030D-6E8A-4147-A177-3AD203B41FA5}">
                          <a16:colId xmlns:a16="http://schemas.microsoft.com/office/drawing/2014/main" val="2520250840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1926617718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4288553424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446567331"/>
                        </a:ext>
                      </a:extLst>
                    </a:gridCol>
                    <a:gridCol w="409082">
                      <a:extLst>
                        <a:ext uri="{9D8B030D-6E8A-4147-A177-3AD203B41FA5}">
                          <a16:colId xmlns:a16="http://schemas.microsoft.com/office/drawing/2014/main" val="2806472921"/>
                        </a:ext>
                      </a:extLst>
                    </a:gridCol>
                    <a:gridCol w="480436">
                      <a:extLst>
                        <a:ext uri="{9D8B030D-6E8A-4147-A177-3AD203B41FA5}">
                          <a16:colId xmlns:a16="http://schemas.microsoft.com/office/drawing/2014/main" val="1321504224"/>
                        </a:ext>
                      </a:extLst>
                    </a:gridCol>
                    <a:gridCol w="413006">
                      <a:extLst>
                        <a:ext uri="{9D8B030D-6E8A-4147-A177-3AD203B41FA5}">
                          <a16:colId xmlns:a16="http://schemas.microsoft.com/office/drawing/2014/main" val="2001720395"/>
                        </a:ext>
                      </a:extLst>
                    </a:gridCol>
                    <a:gridCol w="1626859">
                      <a:extLst>
                        <a:ext uri="{9D8B030D-6E8A-4147-A177-3AD203B41FA5}">
                          <a16:colId xmlns:a16="http://schemas.microsoft.com/office/drawing/2014/main" val="1811971496"/>
                        </a:ext>
                      </a:extLst>
                    </a:gridCol>
                    <a:gridCol w="662331">
                      <a:extLst>
                        <a:ext uri="{9D8B030D-6E8A-4147-A177-3AD203B41FA5}">
                          <a16:colId xmlns:a16="http://schemas.microsoft.com/office/drawing/2014/main" val="79094274"/>
                        </a:ext>
                      </a:extLst>
                    </a:gridCol>
                    <a:gridCol w="462819">
                      <a:extLst>
                        <a:ext uri="{9D8B030D-6E8A-4147-A177-3AD203B41FA5}">
                          <a16:colId xmlns:a16="http://schemas.microsoft.com/office/drawing/2014/main" val="799803660"/>
                        </a:ext>
                      </a:extLst>
                    </a:gridCol>
                    <a:gridCol w="900801">
                      <a:extLst>
                        <a:ext uri="{9D8B030D-6E8A-4147-A177-3AD203B41FA5}">
                          <a16:colId xmlns:a16="http://schemas.microsoft.com/office/drawing/2014/main" val="290400677"/>
                        </a:ext>
                      </a:extLst>
                    </a:gridCol>
                    <a:gridCol w="681810">
                      <a:extLst>
                        <a:ext uri="{9D8B030D-6E8A-4147-A177-3AD203B41FA5}">
                          <a16:colId xmlns:a16="http://schemas.microsoft.com/office/drawing/2014/main" val="3022904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点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17424" t="-8333" r="-80606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4179" t="-8333" r="-694030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6395" t="-8333" r="-53265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8333" r="-134431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8333" r="-142703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8333" r="-1538" b="-4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2843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长度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64179" t="-108333" r="-744030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2222" t="-108333" r="-638519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4932" t="-108333" r="-490411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7828" t="-108333" r="-168165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51339" t="-108333" r="-51786" b="-328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2473"/>
                      </a:ext>
                    </a:extLst>
                  </a:tr>
                  <a:tr h="1183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权重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1/2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0060" t="-64103" r="-134431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87568" t="-64103" r="-142703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8077" t="-64103" r="-1538" b="-10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0692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8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7986" y="2386600"/>
            <a:ext cx="8281976" cy="2369796"/>
            <a:chOff x="367388" y="3444408"/>
            <a:chExt cx="8281976" cy="2369796"/>
          </a:xfrm>
        </p:grpSpPr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883" y="3444410"/>
              <a:ext cx="2699440" cy="236979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图片 3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323" y="3444411"/>
              <a:ext cx="2853041" cy="23697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88" y="3444408"/>
              <a:ext cx="2729496" cy="23697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9040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40323" y="1206384"/>
            <a:ext cx="7491793" cy="1946375"/>
            <a:chOff x="315197" y="1206384"/>
            <a:chExt cx="7491793" cy="1946375"/>
          </a:xfrm>
        </p:grpSpPr>
        <p:sp>
          <p:nvSpPr>
            <p:cNvPr id="35" name="文本框 34"/>
            <p:cNvSpPr txBox="1"/>
            <p:nvPr/>
          </p:nvSpPr>
          <p:spPr>
            <a:xfrm>
              <a:off x="2018581" y="1211928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轨迹段间距离计算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  <a:alpha val="7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轨迹段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zh-CN" altLang="en-US" sz="1600" dirty="0" smtClean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及其对应轨迹段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197" y="2018707"/>
                  <a:ext cx="1485512" cy="696655"/>
                </a:xfrm>
                <a:prstGeom prst="rect">
                  <a:avLst/>
                </a:prstGeom>
                <a:blipFill>
                  <a:blip r:embed="rId2"/>
                  <a:stretch>
                    <a:fillRect l="-813" r="-813" b="-25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矩形 36"/>
            <p:cNvSpPr/>
            <p:nvPr/>
          </p:nvSpPr>
          <p:spPr>
            <a:xfrm>
              <a:off x="2414830" y="1639239"/>
              <a:ext cx="1207892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划分断点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14831" y="2539323"/>
              <a:ext cx="1207892" cy="465137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余弦距离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351253" y="2104077"/>
              <a:ext cx="1455737" cy="56329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对应轨迹段间的距离</a:t>
              </a:r>
              <a:endParaRPr lang="zh-CN" altLang="en-US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0" name="肘形连接符 39"/>
            <p:cNvCxnSpPr>
              <a:stCxn id="36" idx="3"/>
              <a:endCxn id="38" idx="1"/>
            </p:cNvCxnSpPr>
            <p:nvPr/>
          </p:nvCxnSpPr>
          <p:spPr>
            <a:xfrm>
              <a:off x="1800709" y="2367035"/>
              <a:ext cx="614122" cy="4048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44" idx="3"/>
              <a:endCxn id="39" idx="1"/>
            </p:cNvCxnSpPr>
            <p:nvPr/>
          </p:nvCxnSpPr>
          <p:spPr>
            <a:xfrm>
              <a:off x="5781438" y="1867579"/>
              <a:ext cx="569815" cy="518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5" idx="3"/>
              <a:endCxn id="39" idx="1"/>
            </p:cNvCxnSpPr>
            <p:nvPr/>
          </p:nvCxnSpPr>
          <p:spPr>
            <a:xfrm flipV="1">
              <a:off x="5781438" y="2385724"/>
              <a:ext cx="569815" cy="3707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18581" y="1206384"/>
              <a:ext cx="4114800" cy="1946375"/>
            </a:xfrm>
            <a:prstGeom prst="rect">
              <a:avLst/>
            </a:prstGeom>
            <a:noFill/>
            <a:ln w="19050">
              <a:solidFill>
                <a:srgbClr val="33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939837" y="1635010"/>
              <a:ext cx="1841601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计算时空距离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39838" y="2523860"/>
              <a:ext cx="1841600" cy="465138"/>
            </a:xfrm>
            <a:prstGeom prst="rect">
              <a:avLst/>
            </a:prstGeom>
            <a:solidFill>
              <a:srgbClr val="EECF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计算形状影响因子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>
              <a:stCxn id="37" idx="3"/>
              <a:endCxn id="44" idx="1"/>
            </p:cNvCxnSpPr>
            <p:nvPr/>
          </p:nvCxnSpPr>
          <p:spPr>
            <a:xfrm flipV="1">
              <a:off x="3622722" y="1867579"/>
              <a:ext cx="317115" cy="42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3"/>
              <a:endCxn id="45" idx="1"/>
            </p:cNvCxnSpPr>
            <p:nvPr/>
          </p:nvCxnSpPr>
          <p:spPr>
            <a:xfrm flipV="1">
              <a:off x="3622723" y="2756429"/>
              <a:ext cx="317115" cy="154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4"/>
            <p:cNvCxnSpPr>
              <a:stCxn id="36" idx="3"/>
              <a:endCxn id="37" idx="1"/>
            </p:cNvCxnSpPr>
            <p:nvPr/>
          </p:nvCxnSpPr>
          <p:spPr>
            <a:xfrm flipV="1">
              <a:off x="1800709" y="1871808"/>
              <a:ext cx="614121" cy="49522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74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468</Words>
  <Application>Microsoft Office PowerPoint</Application>
  <PresentationFormat>宽屏</PresentationFormat>
  <Paragraphs>160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方正静蕾简体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xiaochenchen</dc:creator>
  <cp:lastModifiedBy>xiaochenchen</cp:lastModifiedBy>
  <cp:revision>35</cp:revision>
  <dcterms:created xsi:type="dcterms:W3CDTF">2018-11-27T08:22:40Z</dcterms:created>
  <dcterms:modified xsi:type="dcterms:W3CDTF">2018-11-30T07:49:44Z</dcterms:modified>
</cp:coreProperties>
</file>