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341" r:id="rId10"/>
    <p:sldId id="297" r:id="rId11"/>
    <p:sldId id="342" r:id="rId12"/>
    <p:sldId id="330" r:id="rId13"/>
    <p:sldId id="304" r:id="rId14"/>
    <p:sldId id="332" r:id="rId15"/>
    <p:sldId id="331" r:id="rId16"/>
    <p:sldId id="306" r:id="rId17"/>
    <p:sldId id="340" r:id="rId18"/>
    <p:sldId id="307" r:id="rId19"/>
    <p:sldId id="311" r:id="rId20"/>
    <p:sldId id="308" r:id="rId21"/>
    <p:sldId id="302" r:id="rId22"/>
    <p:sldId id="303" r:id="rId23"/>
    <p:sldId id="312" r:id="rId24"/>
    <p:sldId id="313" r:id="rId25"/>
    <p:sldId id="314" r:id="rId26"/>
    <p:sldId id="346" r:id="rId27"/>
    <p:sldId id="339" r:id="rId28"/>
    <p:sldId id="317" r:id="rId29"/>
    <p:sldId id="318" r:id="rId30"/>
    <p:sldId id="321" r:id="rId31"/>
    <p:sldId id="343" r:id="rId32"/>
    <p:sldId id="344" r:id="rId33"/>
    <p:sldId id="345" r:id="rId34"/>
    <p:sldId id="337" r:id="rId35"/>
    <p:sldId id="338" r:id="rId36"/>
    <p:sldId id="327" r:id="rId37"/>
    <p:sldId id="328" r:id="rId38"/>
    <p:sldId id="32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85B4"/>
    <a:srgbClr val="5B9BD5"/>
    <a:srgbClr val="4D5C70"/>
    <a:srgbClr val="C1C7D0"/>
    <a:srgbClr val="BDE1C1"/>
    <a:srgbClr val="E2F0D9"/>
    <a:srgbClr val="CCFFFF"/>
    <a:srgbClr val="1B4DA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4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6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70A8-60B1-4391-BFEF-AE337569A11B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86096"/>
            <a:ext cx="2057400" cy="365125"/>
          </a:xfrm>
        </p:spPr>
        <p:txBody>
          <a:bodyPr/>
          <a:lstStyle/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680-C8CE-4B98-8E52-1DFAE4A81881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0602-6D92-4298-91B2-6996DE62022A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2136-8C50-46A8-ABD4-FA7AA6C8CCCD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86096"/>
            <a:ext cx="2057400" cy="365125"/>
          </a:xfrm>
        </p:spPr>
        <p:txBody>
          <a:bodyPr/>
          <a:lstStyle/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E1D-B5E2-47C5-AE11-4B72A02144D3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86096"/>
            <a:ext cx="2057400" cy="365125"/>
          </a:xfrm>
        </p:spPr>
        <p:txBody>
          <a:bodyPr/>
          <a:lstStyle/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1410-2BBB-412A-9C7E-EF236317C278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86096"/>
            <a:ext cx="2057400" cy="365125"/>
          </a:xfrm>
        </p:spPr>
        <p:txBody>
          <a:bodyPr/>
          <a:lstStyle/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9DB-B9B5-4F43-A9BB-2D785A612096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5A70-78CB-4117-8167-59C2ADC5AE17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86096"/>
            <a:ext cx="2057400" cy="365125"/>
          </a:xfrm>
        </p:spPr>
        <p:txBody>
          <a:bodyPr/>
          <a:lstStyle/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9F8-CB46-4AE8-BD52-C9E199E5D349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86096"/>
            <a:ext cx="2057400" cy="365125"/>
          </a:xfrm>
        </p:spPr>
        <p:txBody>
          <a:bodyPr/>
          <a:lstStyle/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E2DC-9FE7-45C4-8D51-5B005C665E05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DEA9-8599-4450-82B3-51A4B6A57E41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A65D-2E79-4918-BA90-2E820EC0BC35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7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Relationship Id="rId9" Type="http://schemas.openxmlformats.org/officeDocument/2006/relationships/image" Target="../media/image4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68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40"/>
          <p:cNvSpPr txBox="1">
            <a:spLocks noChangeArrowheads="1"/>
          </p:cNvSpPr>
          <p:nvPr/>
        </p:nvSpPr>
        <p:spPr bwMode="auto">
          <a:xfrm>
            <a:off x="630458" y="5349599"/>
            <a:ext cx="71342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SNTR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模型的好处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TTR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模型相比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相似性查询过程中，不会产生时空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对应关系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混乱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便于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时空距离计算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5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566530" y="3971584"/>
            <a:ext cx="5924072" cy="2484586"/>
            <a:chOff x="1566530" y="3971584"/>
            <a:chExt cx="5924072" cy="248458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6531" y="4277724"/>
              <a:ext cx="5924071" cy="217844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566530" y="3971584"/>
              <a:ext cx="5924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轨迹表示模型对比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716657" y="4960189"/>
              <a:ext cx="5684807" cy="327803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716657" y="6014567"/>
              <a:ext cx="5684807" cy="327803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  <a:p>
            <a:r>
              <a:rPr lang="zh-CN" altLang="en-US" dirty="0" smtClean="0"/>
              <a:t>缺点：只能与样本点匹配，对齐效果差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缺点：未考虑时间，对应点匹配结果时序错乱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697145" cy="2655393"/>
            <a:chOff x="4074224" y="1328491"/>
            <a:chExt cx="3697145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256851" cy="333772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对齐效果差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31408" y="6148726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7513" y="6093157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40"/>
          <p:cNvSpPr txBox="1">
            <a:spLocks noChangeArrowheads="1"/>
          </p:cNvSpPr>
          <p:nvPr/>
        </p:nvSpPr>
        <p:spPr bwMode="auto">
          <a:xfrm>
            <a:off x="1150010" y="5287701"/>
            <a:ext cx="635775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匹配结果保持时序性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对齐效果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好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779199" y="1673553"/>
            <a:ext cx="3458234" cy="3036498"/>
            <a:chOff x="3990629" y="1539073"/>
            <a:chExt cx="3458234" cy="303649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629" y="1539073"/>
              <a:ext cx="3458234" cy="3036498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291767" y="4148299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895604" y="1833269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145411" y="2532617"/>
              <a:ext cx="1232936" cy="152769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右箭头 39"/>
          <p:cNvSpPr/>
          <p:nvPr/>
        </p:nvSpPr>
        <p:spPr>
          <a:xfrm>
            <a:off x="3521515" y="2160901"/>
            <a:ext cx="729154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273868" y="1817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保证时序性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3437643" y="3946260"/>
            <a:ext cx="1021852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199718" y="3592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提升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37811" y="3073166"/>
            <a:ext cx="2210966" cy="1863007"/>
            <a:chOff x="4818383" y="3856334"/>
            <a:chExt cx="2967706" cy="259267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383" y="3856334"/>
              <a:ext cx="2967706" cy="2592677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5810672" y="4696896"/>
              <a:ext cx="983128" cy="130294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18383" y="6079679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50010" y="1118615"/>
            <a:ext cx="2098767" cy="1947774"/>
            <a:chOff x="4864310" y="1200941"/>
            <a:chExt cx="2876406" cy="27109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864310" y="1200941"/>
              <a:ext cx="2876406" cy="2655393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5392509" y="1464225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4310" y="3542571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2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511" y="2154483"/>
            <a:ext cx="8244978" cy="3831009"/>
            <a:chOff x="456122" y="1126109"/>
            <a:chExt cx="8244978" cy="38310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770" y="3335681"/>
              <a:ext cx="2001461" cy="1621437"/>
            </a:xfrm>
            <a:prstGeom prst="rect">
              <a:avLst/>
            </a:prstGeom>
          </p:spPr>
        </p:pic>
        <p:cxnSp>
          <p:nvCxnSpPr>
            <p:cNvPr id="16" name="直接箭头连接符 15"/>
            <p:cNvCxnSpPr>
              <a:endCxn id="12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0" idx="6"/>
              <a:endCxn id="14" idx="1"/>
            </p:cNvCxnSpPr>
            <p:nvPr/>
          </p:nvCxnSpPr>
          <p:spPr>
            <a:xfrm>
              <a:off x="2185239" y="3016063"/>
              <a:ext cx="2271531" cy="113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45328" y="1623035"/>
            <a:ext cx="2749471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对应轨迹段的三种情况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88920" y="3886128"/>
            <a:ext cx="244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、不包含样本点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直线段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88920" y="5947358"/>
            <a:ext cx="244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、包含样本点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折线段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35442" y="382076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、单个点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076271" y="3735321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52603" y="4527347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52603" y="5153575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552603" y="5863601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15394" y="3737118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肘形连接符 8"/>
          <p:cNvCxnSpPr>
            <a:stCxn id="18" idx="2"/>
            <a:endCxn id="20" idx="0"/>
          </p:cNvCxnSpPr>
          <p:nvPr/>
        </p:nvCxnSpPr>
        <p:spPr>
          <a:xfrm rot="16200000" flipH="1">
            <a:off x="3836667" y="3577834"/>
            <a:ext cx="422694" cy="1476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4" idx="2"/>
            <a:endCxn id="20" idx="0"/>
          </p:cNvCxnSpPr>
          <p:nvPr/>
        </p:nvCxnSpPr>
        <p:spPr>
          <a:xfrm rot="5400000">
            <a:off x="5307128" y="3585503"/>
            <a:ext cx="420897" cy="1462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2"/>
            <a:endCxn id="21" idx="0"/>
          </p:cNvCxnSpPr>
          <p:nvPr/>
        </p:nvCxnSpPr>
        <p:spPr>
          <a:xfrm>
            <a:off x="4786180" y="4896679"/>
            <a:ext cx="0" cy="25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2"/>
            <a:endCxn id="22" idx="0"/>
          </p:cNvCxnSpPr>
          <p:nvPr/>
        </p:nvCxnSpPr>
        <p:spPr>
          <a:xfrm>
            <a:off x="4786180" y="5522907"/>
            <a:ext cx="0" cy="34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627936" y="5844534"/>
            <a:ext cx="8331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轨迹距离计算存在问题：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只依赖样本点的算法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相同的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导致不同查询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轨迹段距离：时空距离</a:t>
            </a:r>
          </a:p>
        </p:txBody>
      </p:sp>
      <p:sp>
        <p:nvSpPr>
          <p:cNvPr id="24" name="云形标注 23"/>
          <p:cNvSpPr/>
          <p:nvPr/>
        </p:nvSpPr>
        <p:spPr>
          <a:xfrm>
            <a:off x="2150134" y="824561"/>
            <a:ext cx="1781337" cy="489184"/>
          </a:xfrm>
          <a:prstGeom prst="cloudCallout">
            <a:avLst>
              <a:gd name="adj1" fmla="val -28707"/>
              <a:gd name="adj2" fmla="val 877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4520621" y="1037545"/>
            <a:ext cx="1737263" cy="906325"/>
          </a:xfrm>
          <a:prstGeom prst="wedgeRoundRectCallout">
            <a:avLst>
              <a:gd name="adj1" fmla="val -30578"/>
              <a:gd name="adj2" fmla="val 7287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/>
              <a:t>采样策略不同会记录下不同的轨迹</a:t>
            </a:r>
            <a:r>
              <a:rPr lang="zh-CN" altLang="en-US" sz="1600" dirty="0" smtClean="0"/>
              <a:t>数据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346567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使计算结果更准确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346567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1923" b="-7692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114300" y="2173143"/>
                <a:ext cx="2292470" cy="1441876"/>
              </a:xfrm>
              <a:prstGeom prst="wedgeRoundRectCallout">
                <a:avLst>
                  <a:gd name="adj1" fmla="val 70973"/>
                  <a:gd name="adj2" fmla="val -30897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break point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 smtClean="0"/>
                  <a:t>        </a:t>
                </a:r>
                <a:r>
                  <a:rPr lang="zh-CN" altLang="zh-CN" sz="1600" dirty="0" smtClean="0"/>
                  <a:t>在</a:t>
                </a:r>
                <a:r>
                  <a:rPr lang="zh-CN" altLang="zh-CN" sz="1600" dirty="0"/>
                  <a:t>轨迹</a:t>
                </a:r>
                <a:r>
                  <a:rPr lang="zh-CN" altLang="zh-CN" sz="1600" dirty="0" smtClean="0"/>
                  <a:t>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sz="1600" dirty="0" smtClean="0"/>
                  <a:t>上</a:t>
                </a:r>
                <a:r>
                  <a:rPr lang="zh-CN" altLang="zh-CN" sz="1600" dirty="0"/>
                  <a:t>以固定</a:t>
                </a:r>
                <a:r>
                  <a:rPr lang="zh-CN" altLang="en-US" sz="1600" dirty="0"/>
                  <a:t>的</a:t>
                </a:r>
                <a:r>
                  <a:rPr lang="zh-CN" altLang="en-US" sz="1600" dirty="0" smtClean="0"/>
                  <a:t>断点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阈值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/>
                  <a:t>均匀取点，获得</a:t>
                </a:r>
                <a:r>
                  <a:rPr lang="zh-CN" altLang="zh-CN" sz="1600" dirty="0" smtClean="0"/>
                  <a:t>断点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 smtClean="0">
                    <a:latin typeface="宋体" panose="02010600030101010101" pitchFamily="2" charset="-122"/>
                  </a:rPr>
                  <a:t>断点的对应点。</a:t>
                </a:r>
                <a:endParaRPr lang="en-US" altLang="zh-CN" sz="14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2173143"/>
                <a:ext cx="2292470" cy="1441876"/>
              </a:xfrm>
              <a:prstGeom prst="wedgeRoundRectCallout">
                <a:avLst>
                  <a:gd name="adj1" fmla="val 70973"/>
                  <a:gd name="adj2" fmla="val -30897"/>
                  <a:gd name="adj3" fmla="val 16667"/>
                </a:avLst>
              </a:prstGeom>
              <a:blipFill>
                <a:blip r:embed="rId5"/>
                <a:stretch>
                  <a:fillRect b="-837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轨迹段距离：时空距离</a:t>
            </a:r>
          </a:p>
        </p:txBody>
      </p:sp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轨迹段距离：时空距离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233810" y="3439068"/>
            <a:ext cx="1778630" cy="1063336"/>
          </a:xfrm>
          <a:prstGeom prst="wedgeRoundRectCallout">
            <a:avLst>
              <a:gd name="adj1" fmla="val -71839"/>
              <a:gd name="adj2" fmla="val -358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权重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代替的对应点个数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成正比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点间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距离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blipFill>
                <a:blip r:embed="rId6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180683" y="1429288"/>
                <a:ext cx="1670204" cy="89539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趋向于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无穷小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zh-CN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相邻</a:t>
                </a:r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断点到对应点的距离近似相等</a:t>
                </a:r>
                <a:endPara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3" y="1429288"/>
                <a:ext cx="1670204" cy="89539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变大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后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zh-CN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间的所有消失的断点</a:t>
                </a:r>
                <a:endPara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952006" y="5806768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轨迹段时空距离：</a:t>
            </a:r>
            <a:endParaRPr lang="en-US" altLang="zh-CN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使用断点考虑了更多轨迹段信息，受采样策略影响更小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轨迹段</a:t>
              </a:r>
              <a:r>
                <a:rPr lang="zh-CN" altLang="en-US" dirty="0"/>
                <a:t>长度相同，</a:t>
              </a:r>
              <a:r>
                <a:rPr lang="zh-CN" altLang="en-US" dirty="0" smtClean="0"/>
                <a:t>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88189" y="3700484"/>
            <a:ext cx="1739481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从投影的值可以看出轨迹段间形状相似程度</a:t>
            </a:r>
            <a:endParaRPr lang="en-US" altLang="zh-CN" sz="16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轨迹段距离：形状影响</a:t>
            </a:r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7" y="2348172"/>
            <a:ext cx="6242376" cy="17953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55328" y="2096067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400546" y="2044248"/>
            <a:ext cx="1743454" cy="855132"/>
          </a:xfrm>
          <a:prstGeom prst="wedgeRoundRectCallout">
            <a:avLst>
              <a:gd name="adj1" fmla="val -53319"/>
              <a:gd name="adj2" fmla="val 848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986" y="1192696"/>
            <a:ext cx="14670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形状相似性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7986" y="4498041"/>
            <a:ext cx="172354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形状影响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权值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25" y="4159785"/>
            <a:ext cx="3358277" cy="13714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sigmoid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阈值函数将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，与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相似呈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负相关</a:t>
                </a:r>
              </a:p>
            </p:txBody>
          </p:sp>
        </mc:Choice>
        <mc:Fallback>
          <p:sp>
            <p:nvSpPr>
              <p:cNvPr id="2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轨迹段距离：形状影响</a:t>
            </a:r>
          </a:p>
        </p:txBody>
      </p:sp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描述了对应轨迹段间：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blipFill>
                <a:blip r:embed="rId4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轨迹段距离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形状影响权值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时空距离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blipFill>
                <a:blip r:embed="rId5"/>
                <a:stretch>
                  <a:fillRect l="-94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740323" y="1206384"/>
            <a:ext cx="7343191" cy="1946375"/>
            <a:chOff x="315197" y="1206384"/>
            <a:chExt cx="7343191" cy="1946375"/>
          </a:xfrm>
        </p:grpSpPr>
        <p:sp>
          <p:nvSpPr>
            <p:cNvPr id="26" name="文本框 25"/>
            <p:cNvSpPr txBox="1"/>
            <p:nvPr/>
          </p:nvSpPr>
          <p:spPr>
            <a:xfrm>
              <a:off x="2018581" y="121192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6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1253" y="2027352"/>
              <a:ext cx="1307135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轨迹段间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肘形连接符 31"/>
            <p:cNvCxnSpPr>
              <a:stCxn id="27" idx="3"/>
              <a:endCxn id="29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8" idx="3"/>
              <a:endCxn id="30" idx="1"/>
            </p:cNvCxnSpPr>
            <p:nvPr/>
          </p:nvCxnSpPr>
          <p:spPr>
            <a:xfrm>
              <a:off x="5781438" y="1867579"/>
              <a:ext cx="569815" cy="441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9" idx="3"/>
              <a:endCxn id="30" idx="1"/>
            </p:cNvCxnSpPr>
            <p:nvPr/>
          </p:nvCxnSpPr>
          <p:spPr>
            <a:xfrm flipV="1">
              <a:off x="5781438" y="2308999"/>
              <a:ext cx="569815" cy="447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计算形状影响权值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8" idx="3"/>
              <a:endCxn id="38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3"/>
              <a:endCxn id="39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3"/>
              <a:endCxn id="28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Spatio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-temporal Trajectory Similarity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STS)</a:t>
                </a: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，距离阈值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SNTR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模型构建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for 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、返回满足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的所有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8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8650" y="6005239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与数据轨迹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的距离计算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382"/>
            <a:ext cx="9144000" cy="46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Spatio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-temporal Trajectory Similarity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STS)</a:t>
                </a: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，距离阈值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SNTR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模型构建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for 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、返回满足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的所有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11918" y="3078746"/>
            <a:ext cx="7463014" cy="3440335"/>
            <a:chOff x="811918" y="3078746"/>
            <a:chExt cx="7463014" cy="344033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918" y="3448078"/>
              <a:ext cx="7463014" cy="307100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11918" y="3078746"/>
              <a:ext cx="746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算法对比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95555" y="6185140"/>
              <a:ext cx="7013275" cy="258792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4295190" y="3762259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2189805" y="3831269"/>
            <a:ext cx="1975667" cy="1637157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0533"/>
              </p:ext>
            </p:extLst>
          </p:nvPr>
        </p:nvGraphicFramePr>
        <p:xfrm>
          <a:off x="4451004" y="1756047"/>
          <a:ext cx="4383522" cy="119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7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5358502" y="126697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114300" y="3594673"/>
            <a:ext cx="1996405" cy="1244746"/>
          </a:xfrm>
          <a:prstGeom prst="wedgeRoundRectCallout">
            <a:avLst>
              <a:gd name="adj1" fmla="val 59928"/>
              <a:gd name="adj2" fmla="val 366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真实轨迹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latin typeface="+mn-ea"/>
                <a:ea typeface="+mn-ea"/>
              </a:rPr>
              <a:t>北京行人车辆轨迹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微软亚研院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 smtClean="0">
                <a:latin typeface="+mn-ea"/>
                <a:ea typeface="+mn-ea"/>
              </a:rPr>
              <a:t>182</a:t>
            </a:r>
            <a:r>
              <a:rPr lang="zh-CN" altLang="zh-CN" sz="1400" dirty="0">
                <a:latin typeface="+mn-ea"/>
                <a:ea typeface="+mn-ea"/>
              </a:rPr>
              <a:t>个</a:t>
            </a:r>
            <a:r>
              <a:rPr lang="zh-CN" altLang="zh-CN" sz="1400" dirty="0" smtClean="0">
                <a:latin typeface="+mn-ea"/>
                <a:ea typeface="+mn-ea"/>
              </a:rPr>
              <a:t>志愿者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en-US" altLang="zh-TW" sz="1400" dirty="0" smtClean="0"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1400" dirty="0" smtClean="0">
                <a:latin typeface="+mn-ea"/>
                <a:ea typeface="+mn-ea"/>
                <a:cs typeface="Times New Roman" panose="02020603050405020304" pitchFamily="18" charset="0"/>
              </a:rPr>
              <a:t>年收集时间</a:t>
            </a:r>
            <a:endParaRPr lang="en-US" altLang="zh-CN" sz="14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815033" y="3497746"/>
            <a:ext cx="2209438" cy="832714"/>
          </a:xfrm>
          <a:prstGeom prst="wedgeRoundRectCallout">
            <a:avLst>
              <a:gd name="adj1" fmla="val -65029"/>
              <a:gd name="adj2" fmla="val 504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://www.cs.utah.edu/~lifeifei/SpatialDataset.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htm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0705" y="5521857"/>
            <a:ext cx="205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(a) GL</a:t>
            </a:r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295190" y="5483188"/>
            <a:ext cx="22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(b) NARN</a:t>
            </a:r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56" y="3977075"/>
            <a:ext cx="5880495" cy="2495342"/>
          </a:xfrm>
          <a:prstGeom prst="rect">
            <a:avLst/>
          </a:prstGeom>
        </p:spPr>
      </p:pic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270546" y="4207408"/>
            <a:ext cx="26624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段中断点数目越少，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29"/>
          <p:cNvSpPr txBox="1">
            <a:spLocks noChangeArrowheads="1"/>
          </p:cNvSpPr>
          <p:nvPr/>
        </p:nvSpPr>
        <p:spPr bwMode="auto">
          <a:xfrm>
            <a:off x="270546" y="1359530"/>
            <a:ext cx="26624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SNTR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模型中时空转化参数对查询结果的影响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时空转化参数代表时间的重要程度。太小会忽视时间差距的影响，太大会放大时间的重要性，忽略空间上的差距。因此需要适中的数值。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56" y="1177535"/>
            <a:ext cx="5880495" cy="2496985"/>
          </a:xfrm>
          <a:prstGeom prst="rect">
            <a:avLst/>
          </a:prstGeom>
        </p:spPr>
      </p:pic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2270905" y="3173374"/>
            <a:ext cx="1593730" cy="779588"/>
          </a:xfrm>
          <a:prstGeom prst="wedgeRoundRectCallout">
            <a:avLst>
              <a:gd name="adj1" fmla="val 42881"/>
              <a:gd name="adj2" fmla="val -826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表示与查询轨迹距离最小的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top-k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条轨迹。</a:t>
            </a:r>
            <a:endParaRPr lang="zh-TW" altLang="en-US" sz="1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4532811" y="440721"/>
            <a:ext cx="2444125" cy="779588"/>
          </a:xfrm>
          <a:prstGeom prst="wedgeRoundRectCallout">
            <a:avLst>
              <a:gd name="adj1" fmla="val 29230"/>
              <a:gd name="adj2" fmla="val 798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纵轴代表查准率，即查询结果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中，真正与查询轨迹相似的比例。</a:t>
            </a:r>
            <a:endParaRPr lang="zh-TW" altLang="en-US" sz="1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270546" y="4207408"/>
            <a:ext cx="266243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阈值是轨迹相似与不相似的分界线。太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29"/>
          <p:cNvSpPr txBox="1">
            <a:spLocks noChangeArrowheads="1"/>
          </p:cNvSpPr>
          <p:nvPr/>
        </p:nvSpPr>
        <p:spPr bwMode="auto">
          <a:xfrm>
            <a:off x="270546" y="1359530"/>
            <a:ext cx="26624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形状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敏感度参数太小会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导致形状因素占比重过大，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47" y="1192807"/>
            <a:ext cx="5901704" cy="24391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51" y="3968240"/>
            <a:ext cx="5908000" cy="25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881062" y="4911633"/>
            <a:ext cx="732472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受采样策略影响大，波动较大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易造成时空混乱，查准率较低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查准率较高，较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53178" y="2143125"/>
            <a:ext cx="6035256" cy="2544275"/>
            <a:chOff x="1353178" y="2143125"/>
            <a:chExt cx="6035256" cy="254427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178" y="2143125"/>
              <a:ext cx="6035256" cy="254427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451100" y="2705610"/>
              <a:ext cx="1676400" cy="37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5461000" y="2686816"/>
              <a:ext cx="1727200" cy="37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5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SNTR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模型有效性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的查准率有较大提升，因此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69012" y="2372844"/>
            <a:ext cx="3805975" cy="2854481"/>
            <a:chOff x="2669012" y="2372844"/>
            <a:chExt cx="3805975" cy="28544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012" y="2372844"/>
              <a:ext cx="3805975" cy="2854481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 flipV="1">
              <a:off x="3441700" y="3200400"/>
              <a:ext cx="558800" cy="279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156200" y="3200400"/>
              <a:ext cx="457200" cy="279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4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09427" y="2441562"/>
            <a:ext cx="2646913" cy="2298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182996" y="2359205"/>
            <a:ext cx="2692921" cy="197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SNTR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模型，解决相似性查询算法中时空混乱的问题。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对应点匹配算法，提升样本点的对齐效果，保持了匹配结果的时序性。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805308"/>
            <a:ext cx="7772400" cy="707886"/>
            <a:chOff x="638175" y="3805628"/>
            <a:chExt cx="7772400" cy="707747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805628"/>
              <a:ext cx="7280275" cy="70774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>
                <a:spcBef>
                  <a:spcPts val="1200"/>
                </a:spcBef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更加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准确的时空轨迹相似性查询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。利用轨迹段距离进行计算，降低采样策略不同造成的影响。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6"/>
            <a:ext cx="7772400" cy="645587"/>
            <a:chOff x="638175" y="4884597"/>
            <a:chExt cx="7772400" cy="646331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5055420"/>
              <a:ext cx="7280275" cy="40057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>
                <a:spcBef>
                  <a:spcPts val="1200"/>
                </a:spcBef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实验结果反映了本文提出的模型和算法的有效性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和准确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性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390300" cy="473173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730269" y="4124444"/>
            <a:ext cx="2269134" cy="956239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、不能很好考虑时间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、对应点匹配效果差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、对采样策略敏感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时空下对应点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60" y="1587307"/>
            <a:ext cx="3839551" cy="2057581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05275"/>
              </p:ext>
            </p:extLst>
          </p:nvPr>
        </p:nvGraphicFramePr>
        <p:xfrm>
          <a:off x="534501" y="2834900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空间坐标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0741" y="2092832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基于时间信息的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1"/>
          <a:stretch/>
        </p:blipFill>
        <p:spPr>
          <a:xfrm>
            <a:off x="4865284" y="4226046"/>
            <a:ext cx="4085828" cy="22930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48834" y="2554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48833" y="48833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直角双向箭头 2"/>
          <p:cNvSpPr/>
          <p:nvPr/>
        </p:nvSpPr>
        <p:spPr>
          <a:xfrm rot="8282928">
            <a:off x="3055854" y="3248851"/>
            <a:ext cx="1427982" cy="1483743"/>
          </a:xfrm>
          <a:prstGeom prst="leftUpArrow">
            <a:avLst>
              <a:gd name="adj1" fmla="val 1539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34" name="椭圆 33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64608" y="1414233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1600" dirty="0">
                <a:latin typeface="Times New Roman" panose="02020603050405020304" pitchFamily="18" charset="0"/>
              </a:rPr>
              <a:t>[1]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54" y="2033635"/>
            <a:ext cx="5713407" cy="12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3014</TotalTime>
  <Words>2306</Words>
  <Application>Microsoft Office PowerPoint</Application>
  <PresentationFormat>全屏显示(4:3)</PresentationFormat>
  <Paragraphs>373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新細明體</vt:lpstr>
      <vt:lpstr>新細明體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时空归一化表示模型</vt:lpstr>
      <vt:lpstr>时空归一化表示模型</vt:lpstr>
      <vt:lpstr>时空归一化表示模型</vt:lpstr>
      <vt:lpstr>时空归一化表示模型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615</cp:revision>
  <dcterms:created xsi:type="dcterms:W3CDTF">2017-12-16T13:48:00Z</dcterms:created>
  <dcterms:modified xsi:type="dcterms:W3CDTF">2018-12-14T04:52:56Z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