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93" r:id="rId5"/>
    <p:sldId id="291" r:id="rId6"/>
    <p:sldId id="299" r:id="rId7"/>
    <p:sldId id="292" r:id="rId8"/>
    <p:sldId id="296" r:id="rId9"/>
    <p:sldId id="341" r:id="rId10"/>
    <p:sldId id="297" r:id="rId11"/>
    <p:sldId id="342" r:id="rId12"/>
    <p:sldId id="330" r:id="rId13"/>
    <p:sldId id="304" r:id="rId14"/>
    <p:sldId id="332" r:id="rId15"/>
    <p:sldId id="331" r:id="rId16"/>
    <p:sldId id="306" r:id="rId17"/>
    <p:sldId id="340" r:id="rId18"/>
    <p:sldId id="307" r:id="rId19"/>
    <p:sldId id="311" r:id="rId20"/>
    <p:sldId id="308" r:id="rId21"/>
    <p:sldId id="302" r:id="rId22"/>
    <p:sldId id="303" r:id="rId23"/>
    <p:sldId id="312" r:id="rId24"/>
    <p:sldId id="313" r:id="rId25"/>
    <p:sldId id="314" r:id="rId26"/>
    <p:sldId id="339" r:id="rId27"/>
    <p:sldId id="317" r:id="rId28"/>
    <p:sldId id="318" r:id="rId29"/>
    <p:sldId id="321" r:id="rId30"/>
    <p:sldId id="343" r:id="rId31"/>
    <p:sldId id="344" r:id="rId32"/>
    <p:sldId id="345" r:id="rId33"/>
    <p:sldId id="337" r:id="rId34"/>
    <p:sldId id="338" r:id="rId35"/>
    <p:sldId id="327" r:id="rId36"/>
    <p:sldId id="328" r:id="rId37"/>
    <p:sldId id="329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chenchen" initials="x" lastIdx="1" clrIdx="0">
    <p:extLst>
      <p:ext uri="{19B8F6BF-5375-455C-9EA6-DF929625EA0E}">
        <p15:presenceInfo xmlns:p15="http://schemas.microsoft.com/office/powerpoint/2012/main" userId="xiaochen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85B4"/>
    <a:srgbClr val="5B9BD5"/>
    <a:srgbClr val="4D5C70"/>
    <a:srgbClr val="C1C7D0"/>
    <a:srgbClr val="BDE1C1"/>
    <a:srgbClr val="E2F0D9"/>
    <a:srgbClr val="CCFFFF"/>
    <a:srgbClr val="1B4DA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12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F446A-1550-4314-A5B9-A1C2423B0192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4E550-F08C-490A-AE9D-597818A58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14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E550-F08C-490A-AE9D-597818A582E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84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E550-F08C-490A-AE9D-597818A582E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752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08C7-E137-47C6-B5BF-488AAB238826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9225" y="6356350"/>
            <a:ext cx="20574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2EE73F-A8E0-43E4-8F07-AFA76695A4A7}" type="slidenum">
              <a:rPr lang="zh-CN" altLang="en-US" smtClean="0"/>
              <a:pPr/>
              <a:t>‹#›</a:t>
            </a:fld>
            <a:r>
              <a:rPr lang="en-US" altLang="zh-CN" dirty="0" smtClean="0"/>
              <a:t>/37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FF00-2D0E-4F60-A8D7-9A8735A1A9F2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6722-149E-4624-ADE9-0451A969F4EC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9A60-C518-4449-AED1-554F2E34582A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DB66-0B16-4D02-877A-ACD65B688BFC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1539-5167-43DF-80BA-DBE5B8F3E419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BA23-8AFD-4E26-B916-45F0CF113CF6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6BB7-89B1-4A3E-93FE-305D91E8E85A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102EE73F-A8E0-43E4-8F07-AFA76695A4A7}" type="slidenum">
              <a:rPr lang="zh-CN" altLang="en-US" smtClean="0"/>
              <a:pPr/>
              <a:t>‹#›</a:t>
            </a:fld>
            <a:r>
              <a:rPr lang="en-US" altLang="zh-CN" dirty="0" smtClean="0"/>
              <a:t>/37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7A03-BAB8-4B18-B3DE-D9B5B5604F5A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86317" y="6492875"/>
            <a:ext cx="1648083" cy="365125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4CD-E20F-4BB4-BE5D-EA17E7BB0B21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5E8D-C8B1-4AC5-9B6C-6D1E948F8A8B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D68BD-449E-4E21-8A4A-D34EBE4E1ADD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0.png"/><Relationship Id="rId4" Type="http://schemas.openxmlformats.org/officeDocument/2006/relationships/image" Target="../media/image4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jpeg"/><Relationship Id="rId7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jpeg"/><Relationship Id="rId9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490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../media/image72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移动对象的时空轨迹相似性</a:t>
              </a:r>
              <a:r>
                <a:rPr lang="zh-CN" altLang="zh-CN" sz="12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</a:t>
              </a:r>
              <a:endParaRPr lang="zh-CN" altLang="en-US" sz="1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822325" y="1565275"/>
            <a:ext cx="7543800" cy="15684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4400" b="1" dirty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移动对象</a:t>
            </a:r>
            <a:r>
              <a:rPr lang="zh-CN" altLang="en-US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时空轨迹相似性查询算法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 bwMode="auto">
          <a:xfrm>
            <a:off x="1238250" y="3886200"/>
            <a:ext cx="3105150" cy="1752600"/>
          </a:xfrm>
        </p:spPr>
        <p:txBody>
          <a:bodyPr wrap="square" numCol="1" anchor="t" anchorCtr="0" compatLnSpc="1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姓名 ：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导师 ：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学号 ：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专业 ：</a:t>
            </a:r>
          </a:p>
        </p:txBody>
      </p:sp>
      <p:sp>
        <p:nvSpPr>
          <p:cNvPr id="15" name="副标题 2"/>
          <p:cNvSpPr txBox="1"/>
          <p:nvPr/>
        </p:nvSpPr>
        <p:spPr bwMode="auto">
          <a:xfrm>
            <a:off x="4275138" y="3886200"/>
            <a:ext cx="31051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530" indent="-21463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0002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4574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9146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3718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丁光伟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杨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晓春 教授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1600894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计算机系统结构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归一化表示模型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209" y="1100063"/>
            <a:ext cx="3140593" cy="261281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51" y="1339792"/>
            <a:ext cx="3856803" cy="2066826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4430912" y="2324367"/>
            <a:ext cx="1314279" cy="320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430912" y="2605686"/>
                <a:ext cx="1233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12" y="2605686"/>
                <a:ext cx="12335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40"/>
          <p:cNvSpPr txBox="1">
            <a:spLocks noChangeArrowheads="1"/>
          </p:cNvSpPr>
          <p:nvPr/>
        </p:nvSpPr>
        <p:spPr bwMode="auto">
          <a:xfrm>
            <a:off x="630458" y="5349599"/>
            <a:ext cx="713422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SNTR</a:t>
            </a:r>
            <a:r>
              <a:rPr lang="zh-CN" altLang="en-US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模型的好处</a:t>
            </a:r>
            <a:r>
              <a:rPr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TTR</a:t>
            </a:r>
            <a:r>
              <a:rPr lang="zh-CN" altLang="en-US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模型相比</a:t>
            </a:r>
            <a:r>
              <a:rPr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−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相似性查询过程中，不会产生时空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对应关系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混乱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−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便于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时空距离计算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AutoShape 31"/>
              <p:cNvSpPr>
                <a:spLocks noChangeArrowheads="1"/>
              </p:cNvSpPr>
              <p:nvPr/>
            </p:nvSpPr>
            <p:spPr bwMode="auto">
              <a:xfrm>
                <a:off x="3169435" y="3288343"/>
                <a:ext cx="1500691" cy="603797"/>
              </a:xfrm>
              <a:prstGeom prst="wedgeRoundRectCallout">
                <a:avLst>
                  <a:gd name="adj1" fmla="val 43717"/>
                  <a:gd name="adj2" fmla="val -110445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根据查询问题而确定</a:t>
                </a:r>
                <a:endPara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9435" y="3288343"/>
                <a:ext cx="1500691" cy="603797"/>
              </a:xfrm>
              <a:prstGeom prst="wedgeRoundRectCallout">
                <a:avLst>
                  <a:gd name="adj1" fmla="val 43717"/>
                  <a:gd name="adj2" fmla="val -110445"/>
                  <a:gd name="adj3" fmla="val 16667"/>
                </a:avLst>
              </a:prstGeom>
              <a:blipFill>
                <a:blip r:embed="rId7"/>
                <a:stretch>
                  <a:fillRect b="-7362"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170199" y="4036094"/>
                <a:ext cx="302737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例</a:t>
                </a:r>
                <a:r>
                  <a:rPr lang="en-US" altLang="zh-CN" sz="1400" dirty="0" smtClean="0"/>
                  <a:t>1</a:t>
                </a:r>
                <a:r>
                  <a:rPr lang="zh-CN" altLang="en-US" sz="1400" dirty="0" smtClean="0"/>
                  <a:t>：根据小偷逃跑所驾驶车辆轨迹，查询是否有过往车辆拍摄到小偷抛弃赃物，城市道路环境下，摄像头最远拍清</a:t>
                </a:r>
                <a:r>
                  <a:rPr lang="en-US" altLang="zh-CN" sz="1400" dirty="0" smtClean="0"/>
                  <a:t>200m</a:t>
                </a:r>
                <a:r>
                  <a:rPr lang="zh-CN" altLang="en-US" sz="1400" dirty="0" smtClean="0"/>
                  <a:t>，且以小偷的行车速度</a:t>
                </a:r>
                <a:r>
                  <a:rPr lang="en-US" altLang="zh-CN" sz="1400" dirty="0" smtClean="0"/>
                  <a:t>12.5s</a:t>
                </a:r>
                <a:r>
                  <a:rPr lang="zh-CN" altLang="en-US" sz="1400" dirty="0" smtClean="0"/>
                  <a:t>内可领先</a:t>
                </a:r>
                <a:r>
                  <a:rPr lang="en-US" altLang="zh-CN" sz="1400" dirty="0" smtClean="0"/>
                  <a:t>200m</a:t>
                </a:r>
                <a:r>
                  <a:rPr lang="zh-CN" altLang="en-US" sz="1400" dirty="0" smtClean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en-US" altLang="zh-CN" sz="1400" dirty="0" smtClean="0"/>
                  <a:t>=16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9" y="4036094"/>
                <a:ext cx="3027371" cy="1169551"/>
              </a:xfrm>
              <a:prstGeom prst="rect">
                <a:avLst/>
              </a:prstGeom>
              <a:blipFill>
                <a:blip r:embed="rId8"/>
                <a:stretch>
                  <a:fillRect l="-604" t="-2083" r="-3622" b="-5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638316" y="4038797"/>
                <a:ext cx="2928986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例</a:t>
                </a:r>
                <a:r>
                  <a:rPr lang="en-US" altLang="zh-CN" sz="1400" dirty="0" smtClean="0"/>
                  <a:t>2</a:t>
                </a:r>
                <a:r>
                  <a:rPr lang="zh-CN" altLang="en-US" sz="1400" dirty="0" smtClean="0"/>
                  <a:t>：利用用户</a:t>
                </a:r>
                <a:r>
                  <a:rPr lang="en-US" altLang="zh-CN" sz="1400" dirty="0" smtClean="0"/>
                  <a:t>A</a:t>
                </a:r>
                <a:r>
                  <a:rPr lang="zh-CN" altLang="en-US" sz="1400" dirty="0" smtClean="0"/>
                  <a:t>平时上班轨迹寻找顺风车，</a:t>
                </a:r>
                <a:r>
                  <a:rPr lang="en-US" altLang="zh-CN" sz="1400" dirty="0" smtClean="0"/>
                  <a:t>A</a:t>
                </a:r>
                <a:r>
                  <a:rPr lang="zh-CN" altLang="en-US" sz="1400" dirty="0" smtClean="0"/>
                  <a:t>允许与自己空间距离相距</a:t>
                </a:r>
                <a:r>
                  <a:rPr lang="en-US" altLang="zh-CN" sz="1400" dirty="0" smtClean="0"/>
                  <a:t>500m</a:t>
                </a:r>
                <a:r>
                  <a:rPr lang="zh-CN" altLang="en-US" sz="1400" dirty="0" smtClean="0"/>
                  <a:t>，时间上允许相差</a:t>
                </a:r>
                <a:r>
                  <a:rPr lang="en-US" altLang="zh-CN" sz="1400" dirty="0" smtClean="0"/>
                  <a:t>5</a:t>
                </a:r>
                <a:r>
                  <a:rPr lang="zh-CN" altLang="en-US" sz="1400" dirty="0" smtClean="0"/>
                  <a:t>分钟，则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en-US" altLang="zh-CN" sz="1400" dirty="0" smtClean="0"/>
                  <a:t>=1.67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316" y="4038797"/>
                <a:ext cx="2928986" cy="984885"/>
              </a:xfrm>
              <a:prstGeom prst="rect">
                <a:avLst/>
              </a:prstGeom>
              <a:blipFill>
                <a:blip r:embed="rId9"/>
                <a:stretch>
                  <a:fillRect l="-625" t="-2484" b="-3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5664455" y="3491303"/>
            <a:ext cx="33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时空归一化表示模型（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SNTR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165667" y="1979711"/>
                <a:ext cx="18138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时空转化</a:t>
                </a:r>
                <a:r>
                  <a:rPr lang="zh-CN" altLang="en-US" dirty="0"/>
                  <a:t>因素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667" y="1979711"/>
                <a:ext cx="1813830" cy="369332"/>
              </a:xfrm>
              <a:prstGeom prst="rect">
                <a:avLst/>
              </a:prstGeom>
              <a:blipFill>
                <a:blip r:embed="rId10"/>
                <a:stretch>
                  <a:fillRect l="-2685"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70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0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时空归一化表示模型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209" y="1100063"/>
            <a:ext cx="3140593" cy="26128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51" y="1339792"/>
            <a:ext cx="3856803" cy="2066826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4430912" y="2324367"/>
            <a:ext cx="1314279" cy="320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430912" y="2605686"/>
                <a:ext cx="1233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12" y="2605686"/>
                <a:ext cx="12335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5664455" y="3491303"/>
            <a:ext cx="33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时空归一化表示模型（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SNTR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165667" y="1979711"/>
                <a:ext cx="18138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时空转化</a:t>
                </a:r>
                <a:r>
                  <a:rPr lang="zh-CN" altLang="en-US" dirty="0"/>
                  <a:t>因素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667" y="1979711"/>
                <a:ext cx="1813830" cy="369332"/>
              </a:xfrm>
              <a:prstGeom prst="rect">
                <a:avLst/>
              </a:prstGeom>
              <a:blipFill>
                <a:blip r:embed="rId6"/>
                <a:stretch>
                  <a:fillRect l="-2685"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1566530" y="3971584"/>
            <a:ext cx="5924072" cy="2484586"/>
            <a:chOff x="1566530" y="3971584"/>
            <a:chExt cx="5924072" cy="248458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66531" y="4277724"/>
              <a:ext cx="5924071" cy="2178446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1566530" y="3971584"/>
              <a:ext cx="59240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表</a:t>
              </a:r>
              <a:r>
                <a: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轨迹表示模型对比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716657" y="4960189"/>
              <a:ext cx="5684807" cy="327803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716657" y="6014567"/>
              <a:ext cx="5684807" cy="327803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586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616"/>
            <a:ext cx="9144000" cy="453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/>
          <p:cNvPicPr/>
          <p:nvPr/>
        </p:nvPicPr>
        <p:blipFill rotWithShape="1">
          <a:blip r:embed="rId3"/>
          <a:srcRect l="50039"/>
          <a:stretch/>
        </p:blipFill>
        <p:spPr bwMode="auto">
          <a:xfrm>
            <a:off x="1557930" y="2798470"/>
            <a:ext cx="2413959" cy="10443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94"/>
          <a:stretch/>
        </p:blipFill>
        <p:spPr>
          <a:xfrm>
            <a:off x="1631253" y="1687126"/>
            <a:ext cx="2267311" cy="792549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146220" y="1556345"/>
            <a:ext cx="478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DTW</a:t>
            </a:r>
            <a:r>
              <a:rPr lang="zh-CN" altLang="en-US" dirty="0" smtClean="0"/>
              <a:t>：动态规划思想寻找整体最优的匹配方案</a:t>
            </a:r>
            <a:endParaRPr lang="en-US" altLang="zh-CN" dirty="0" smtClean="0"/>
          </a:p>
          <a:p>
            <a:r>
              <a:rPr lang="zh-CN" altLang="en-US" dirty="0" smtClean="0"/>
              <a:t>优势：保持时间有序</a:t>
            </a:r>
          </a:p>
        </p:txBody>
      </p:sp>
      <p:sp>
        <p:nvSpPr>
          <p:cNvPr id="36" name="云形标注 35"/>
          <p:cNvSpPr/>
          <p:nvPr/>
        </p:nvSpPr>
        <p:spPr>
          <a:xfrm>
            <a:off x="114300" y="1391004"/>
            <a:ext cx="178133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 </a:t>
            </a:r>
            <a:r>
              <a:rPr lang="de-DE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al.ICDE’1998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146219" y="2845850"/>
            <a:ext cx="478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BDS</a:t>
            </a:r>
            <a:r>
              <a:rPr lang="zh-CN" altLang="en-US" dirty="0" smtClean="0"/>
              <a:t>：寻找另一条轨迹上最近位置作为对应点</a:t>
            </a:r>
            <a:endParaRPr lang="en-US" altLang="zh-CN" dirty="0" smtClean="0"/>
          </a:p>
          <a:p>
            <a:r>
              <a:rPr lang="zh-CN" altLang="en-US" dirty="0" smtClean="0"/>
              <a:t>优势：样本点更好地对齐</a:t>
            </a:r>
            <a:endParaRPr lang="zh-CN" altLang="en-US" dirty="0"/>
          </a:p>
        </p:txBody>
      </p:sp>
      <p:sp>
        <p:nvSpPr>
          <p:cNvPr id="38" name="云形标注 37"/>
          <p:cNvSpPr/>
          <p:nvPr/>
        </p:nvSpPr>
        <p:spPr>
          <a:xfrm>
            <a:off x="114300" y="2625570"/>
            <a:ext cx="188571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T et al.TKDE’2017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b="2193"/>
          <a:stretch/>
        </p:blipFill>
        <p:spPr>
          <a:xfrm>
            <a:off x="5299869" y="3969053"/>
            <a:ext cx="2834332" cy="256117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" t="8736" r="8763" b="-226"/>
          <a:stretch/>
        </p:blipFill>
        <p:spPr>
          <a:xfrm>
            <a:off x="836192" y="3985145"/>
            <a:ext cx="3171432" cy="2528988"/>
          </a:xfrm>
          <a:prstGeom prst="rect">
            <a:avLst/>
          </a:prstGeom>
        </p:spPr>
      </p:pic>
      <p:sp>
        <p:nvSpPr>
          <p:cNvPr id="43" name="右箭头 42"/>
          <p:cNvSpPr/>
          <p:nvPr/>
        </p:nvSpPr>
        <p:spPr>
          <a:xfrm>
            <a:off x="4146219" y="5010113"/>
            <a:ext cx="1130082" cy="274009"/>
          </a:xfrm>
          <a:prstGeom prst="rightArrow">
            <a:avLst/>
          </a:prstGeom>
          <a:solidFill>
            <a:srgbClr val="BDE1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30581" y="47656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时空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15165" y="519477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归一化</a:t>
            </a:r>
          </a:p>
        </p:txBody>
      </p:sp>
    </p:spTree>
    <p:extLst>
      <p:ext uri="{BB962C8B-B14F-4D97-AF65-F5344CB8AC3E}">
        <p14:creationId xmlns:p14="http://schemas.microsoft.com/office/powerpoint/2010/main" val="10180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pic>
        <p:nvPicPr>
          <p:cNvPr id="8" name="图片 7"/>
          <p:cNvPicPr/>
          <p:nvPr/>
        </p:nvPicPr>
        <p:blipFill rotWithShape="1">
          <a:blip r:embed="rId3"/>
          <a:srcRect l="50039"/>
          <a:stretch/>
        </p:blipFill>
        <p:spPr bwMode="auto">
          <a:xfrm>
            <a:off x="1557930" y="2798470"/>
            <a:ext cx="2413959" cy="10443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94"/>
          <a:stretch/>
        </p:blipFill>
        <p:spPr>
          <a:xfrm>
            <a:off x="1631253" y="1687126"/>
            <a:ext cx="2267311" cy="79254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46220" y="1556345"/>
            <a:ext cx="4781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DTW</a:t>
            </a:r>
            <a:r>
              <a:rPr lang="zh-CN" altLang="en-US" dirty="0" smtClean="0"/>
              <a:t>：动态规划思想寻找整体最优的匹配方案</a:t>
            </a:r>
            <a:endParaRPr lang="en-US" altLang="zh-CN" dirty="0" smtClean="0"/>
          </a:p>
          <a:p>
            <a:r>
              <a:rPr lang="zh-CN" altLang="en-US" dirty="0" smtClean="0"/>
              <a:t>优势：保持时间有序</a:t>
            </a:r>
          </a:p>
          <a:p>
            <a:r>
              <a:rPr lang="zh-CN" altLang="en-US" dirty="0" smtClean="0"/>
              <a:t>缺点：只能与样本点匹配，对齐效果差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114300" y="1391004"/>
            <a:ext cx="178133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 </a:t>
            </a:r>
            <a:r>
              <a:rPr lang="de-DE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al.ICDE’1998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46219" y="2845850"/>
            <a:ext cx="4781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BDS</a:t>
            </a:r>
            <a:r>
              <a:rPr lang="zh-CN" altLang="en-US" dirty="0" smtClean="0"/>
              <a:t>：寻找另一条轨迹上最近位置作为对应点</a:t>
            </a:r>
            <a:endParaRPr lang="en-US" altLang="zh-CN" dirty="0" smtClean="0"/>
          </a:p>
          <a:p>
            <a:r>
              <a:rPr lang="zh-CN" altLang="en-US" dirty="0" smtClean="0"/>
              <a:t>优势：样本点更好地对齐</a:t>
            </a:r>
            <a:endParaRPr lang="en-US" altLang="zh-CN" dirty="0" smtClean="0"/>
          </a:p>
          <a:p>
            <a:r>
              <a:rPr lang="zh-CN" altLang="en-US" dirty="0" smtClean="0"/>
              <a:t>缺点：未考虑时间，对应点匹配结果时序错乱</a:t>
            </a:r>
            <a:endParaRPr lang="zh-CN" altLang="en-US" dirty="0"/>
          </a:p>
        </p:txBody>
      </p:sp>
      <p:sp>
        <p:nvSpPr>
          <p:cNvPr id="13" name="云形标注 12"/>
          <p:cNvSpPr/>
          <p:nvPr/>
        </p:nvSpPr>
        <p:spPr>
          <a:xfrm>
            <a:off x="114300" y="2625570"/>
            <a:ext cx="188571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T et al.TKDE’2017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1408" y="3807096"/>
            <a:ext cx="3697145" cy="2655393"/>
            <a:chOff x="4074224" y="1328491"/>
            <a:chExt cx="3697145" cy="2655393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90" t="15691" r="13187" b="10428"/>
            <a:stretch/>
          </p:blipFill>
          <p:spPr>
            <a:xfrm>
              <a:off x="4074224" y="1328491"/>
              <a:ext cx="2876406" cy="2655393"/>
            </a:xfrm>
            <a:prstGeom prst="rect">
              <a:avLst/>
            </a:prstGeom>
          </p:spPr>
        </p:pic>
        <p:sp>
          <p:nvSpPr>
            <p:cNvPr id="21" name="椭圆 20"/>
            <p:cNvSpPr/>
            <p:nvPr/>
          </p:nvSpPr>
          <p:spPr>
            <a:xfrm>
              <a:off x="4894963" y="2152520"/>
              <a:ext cx="1201921" cy="8798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AutoShape 31"/>
            <p:cNvSpPr>
              <a:spLocks noChangeArrowheads="1"/>
            </p:cNvSpPr>
            <p:nvPr/>
          </p:nvSpPr>
          <p:spPr bwMode="auto">
            <a:xfrm>
              <a:off x="6514518" y="2795242"/>
              <a:ext cx="1256851" cy="333772"/>
            </a:xfrm>
            <a:prstGeom prst="wedgeRoundRectCallout">
              <a:avLst>
                <a:gd name="adj1" fmla="val -71687"/>
                <a:gd name="adj2" fmla="val -92683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对齐效果差</a:t>
              </a:r>
              <a:endPara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837513" y="3869812"/>
            <a:ext cx="3676759" cy="2592677"/>
            <a:chOff x="4200130" y="4052764"/>
            <a:chExt cx="3563645" cy="2525625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0130" y="4052764"/>
              <a:ext cx="2876406" cy="2525625"/>
            </a:xfrm>
            <a:prstGeom prst="rect">
              <a:avLst/>
            </a:prstGeom>
          </p:spPr>
        </p:pic>
        <p:sp>
          <p:nvSpPr>
            <p:cNvPr id="25" name="椭圆 24"/>
            <p:cNvSpPr/>
            <p:nvPr/>
          </p:nvSpPr>
          <p:spPr>
            <a:xfrm>
              <a:off x="4681345" y="4302529"/>
              <a:ext cx="1629156" cy="57589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AutoShape 31"/>
            <p:cNvSpPr>
              <a:spLocks noChangeArrowheads="1"/>
            </p:cNvSpPr>
            <p:nvPr/>
          </p:nvSpPr>
          <p:spPr bwMode="auto">
            <a:xfrm>
              <a:off x="6494323" y="5162814"/>
              <a:ext cx="1269452" cy="420911"/>
            </a:xfrm>
            <a:prstGeom prst="wedgeRoundRectCallout">
              <a:avLst>
                <a:gd name="adj1" fmla="val -61014"/>
                <a:gd name="adj2" fmla="val -16142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时序错乱</a:t>
              </a:r>
              <a:endPara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31408" y="6148726"/>
            <a:ext cx="287640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匹配结果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37513" y="6093157"/>
            <a:ext cx="287640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BDS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匹配结果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75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20" name="矩形 19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37" y="2188019"/>
            <a:ext cx="8513001" cy="3647546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241539" y="1695647"/>
            <a:ext cx="2578398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DTW-BDS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对应点匹配</a:t>
            </a:r>
          </a:p>
        </p:txBody>
      </p:sp>
    </p:spTree>
    <p:extLst>
      <p:ext uri="{BB962C8B-B14F-4D97-AF65-F5344CB8AC3E}">
        <p14:creationId xmlns:p14="http://schemas.microsoft.com/office/powerpoint/2010/main" val="42149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8260" y="1581091"/>
            <a:ext cx="3091359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DTW-BDS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对应点</a:t>
            </a:r>
            <a:r>
              <a:rPr lang="zh-CN" altLang="en-US" sz="20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匹配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过程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88" y="2318366"/>
            <a:ext cx="7910423" cy="35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8" name="矩形 17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TextBox 40"/>
          <p:cNvSpPr txBox="1">
            <a:spLocks noChangeArrowheads="1"/>
          </p:cNvSpPr>
          <p:nvPr/>
        </p:nvSpPr>
        <p:spPr bwMode="auto">
          <a:xfrm>
            <a:off x="1150010" y="5287701"/>
            <a:ext cx="635775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算法优势：</a:t>
            </a:r>
            <a:endParaRPr lang="en-US" altLang="zh-CN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−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对齐效果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好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−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匹配结果保持时序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性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779199" y="1673553"/>
            <a:ext cx="3458234" cy="3036498"/>
            <a:chOff x="3990629" y="1539073"/>
            <a:chExt cx="3458234" cy="3036498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0629" y="1539073"/>
              <a:ext cx="3458234" cy="3036498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4291767" y="4148299"/>
              <a:ext cx="285595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DTW-BDS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匹配结果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4895604" y="1833269"/>
              <a:ext cx="1482743" cy="6466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145411" y="2532617"/>
              <a:ext cx="1232936" cy="1527693"/>
            </a:xfrm>
            <a:prstGeom prst="ellipse">
              <a:avLst/>
            </a:prstGeom>
            <a:solidFill>
              <a:schemeClr val="accent6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右箭头 39"/>
          <p:cNvSpPr/>
          <p:nvPr/>
        </p:nvSpPr>
        <p:spPr>
          <a:xfrm>
            <a:off x="3521515" y="2160901"/>
            <a:ext cx="729154" cy="303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273868" y="18173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保证时序性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右箭头 41"/>
          <p:cNvSpPr/>
          <p:nvPr/>
        </p:nvSpPr>
        <p:spPr>
          <a:xfrm>
            <a:off x="3437643" y="3946260"/>
            <a:ext cx="1021852" cy="303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199718" y="35926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提升匹配效果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037811" y="3073166"/>
            <a:ext cx="2210966" cy="1863007"/>
            <a:chOff x="4818383" y="3856334"/>
            <a:chExt cx="2967706" cy="259267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383" y="3856334"/>
              <a:ext cx="2967706" cy="2592677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5810672" y="4696896"/>
              <a:ext cx="983128" cy="1302943"/>
            </a:xfrm>
            <a:prstGeom prst="ellipse">
              <a:avLst/>
            </a:prstGeom>
            <a:solidFill>
              <a:schemeClr val="accent6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818383" y="6079679"/>
              <a:ext cx="287640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BDS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匹配结果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150010" y="1118615"/>
            <a:ext cx="2098767" cy="1947774"/>
            <a:chOff x="4864310" y="1200941"/>
            <a:chExt cx="2876406" cy="271096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90" t="15691" r="13187" b="10428"/>
            <a:stretch/>
          </p:blipFill>
          <p:spPr>
            <a:xfrm>
              <a:off x="4864310" y="1200941"/>
              <a:ext cx="2876406" cy="2655393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5392509" y="1464225"/>
              <a:ext cx="1482743" cy="6466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64310" y="3542571"/>
              <a:ext cx="287640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DTW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匹配结果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2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49511" y="2154483"/>
            <a:ext cx="8244978" cy="3831009"/>
            <a:chOff x="456122" y="1126109"/>
            <a:chExt cx="8244978" cy="383100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122" y="1428032"/>
              <a:ext cx="3458234" cy="3036498"/>
            </a:xfrm>
            <a:prstGeom prst="rect">
              <a:avLst/>
            </a:prstGeom>
          </p:spPr>
        </p:pic>
        <p:sp>
          <p:nvSpPr>
            <p:cNvPr id="10" name="椭圆 9"/>
            <p:cNvSpPr/>
            <p:nvPr/>
          </p:nvSpPr>
          <p:spPr>
            <a:xfrm>
              <a:off x="1621366" y="2211609"/>
              <a:ext cx="317128" cy="4011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868111" y="2815474"/>
              <a:ext cx="317128" cy="4011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57260" y="4037258"/>
              <a:ext cx="2855957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DTW-BDS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匹配结果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869" y="1126109"/>
              <a:ext cx="2001461" cy="1621437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9639" y="1238250"/>
              <a:ext cx="2001461" cy="16214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770" y="3335681"/>
              <a:ext cx="2001461" cy="1621437"/>
            </a:xfrm>
            <a:prstGeom prst="rect">
              <a:avLst/>
            </a:prstGeom>
          </p:spPr>
        </p:pic>
        <p:cxnSp>
          <p:nvCxnSpPr>
            <p:cNvPr id="16" name="直接箭头连接符 15"/>
            <p:cNvCxnSpPr>
              <a:endCxn id="12" idx="1"/>
            </p:cNvCxnSpPr>
            <p:nvPr/>
          </p:nvCxnSpPr>
          <p:spPr>
            <a:xfrm flipV="1">
              <a:off x="1938494" y="1936828"/>
              <a:ext cx="2354375" cy="431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20" idx="6"/>
              <a:endCxn id="14" idx="1"/>
            </p:cNvCxnSpPr>
            <p:nvPr/>
          </p:nvCxnSpPr>
          <p:spPr>
            <a:xfrm>
              <a:off x="2185239" y="3016063"/>
              <a:ext cx="2271531" cy="1130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645328" y="1623035"/>
            <a:ext cx="2749471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对应轨迹段的三种情况</a:t>
            </a:r>
            <a:endParaRPr lang="zh-CN" altLang="en-US" sz="20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88920" y="3886128"/>
            <a:ext cx="2445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、不包含样本点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直线段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88920" y="5947358"/>
            <a:ext cx="2445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、包含样本点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折线段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35442" y="3820766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、单个点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74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标题 1"/>
          <p:cNvSpPr txBox="1"/>
          <p:nvPr/>
        </p:nvSpPr>
        <p:spPr bwMode="auto">
          <a:xfrm>
            <a:off x="2481263" y="1898650"/>
            <a:ext cx="60848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时空轨迹</a:t>
            </a:r>
            <a:endParaRPr lang="en-US" altLang="zh-CN" sz="4000" b="1" dirty="0" smtClean="0">
              <a:solidFill>
                <a:srgbClr val="5E5EA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相似性查询算法</a:t>
            </a:r>
            <a:endParaRPr lang="zh-CN" altLang="en-US" sz="4000" b="1" dirty="0">
              <a:solidFill>
                <a:srgbClr val="5E5EA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8"/>
          <p:cNvGrpSpPr/>
          <p:nvPr/>
        </p:nvGrpSpPr>
        <p:grpSpPr bwMode="auto">
          <a:xfrm>
            <a:off x="1665288" y="1673225"/>
            <a:ext cx="1300162" cy="1608138"/>
            <a:chOff x="1897809" y="1673526"/>
            <a:chExt cx="1300649" cy="1608044"/>
          </a:xfrm>
        </p:grpSpPr>
        <p:sp>
          <p:nvSpPr>
            <p:cNvPr id="13" name="流程图: 联系 16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/>
                <a:t>03</a:t>
              </a:r>
              <a:endParaRPr lang="zh-CN" altLang="en-US" sz="3200" dirty="0"/>
            </a:p>
          </p:txBody>
        </p:sp>
        <p:sp>
          <p:nvSpPr>
            <p:cNvPr id="14" name="流程图: 联系 17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流程图: 联系 18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流程图: 联系 19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2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轨迹段时空距离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80557" y="4376469"/>
            <a:ext cx="2467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形状影响因素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15394" y="4376469"/>
            <a:ext cx="2467154" cy="369332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轨迹段间距离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80557" y="4979432"/>
            <a:ext cx="2467154" cy="369332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15394" y="4979432"/>
            <a:ext cx="2467154" cy="369332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85863" y="2046288"/>
            <a:ext cx="6948487" cy="461962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研究背景介绍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5863" y="2828925"/>
            <a:ext cx="6948487" cy="46196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三维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时空下样本点匹配算法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5863" y="3619500"/>
            <a:ext cx="6948487" cy="46196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时空</a:t>
            </a:r>
            <a:r>
              <a:rPr lang="zh-CN" altLang="en-US" sz="240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轨迹相似性查询算法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85863" y="4411663"/>
            <a:ext cx="6948487" cy="46037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实验与分析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5863" y="5202238"/>
            <a:ext cx="6948487" cy="46037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总结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96637" y="1975769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6637" y="2766823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6637" y="3557877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6637" y="4348932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6637" y="5139987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70" y="1292795"/>
            <a:ext cx="2680078" cy="36523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48" y="1288033"/>
            <a:ext cx="2659438" cy="36523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6" y="2137809"/>
            <a:ext cx="2376000" cy="13260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1" y="3767921"/>
            <a:ext cx="2389635" cy="13260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61647" y="135198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相似性计算矩阵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66158" y="183375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 &amp; R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6158" y="345423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 &amp; S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17528" y="494991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(a)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稀疏样本点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14720" y="494991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(b)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密集样本点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30638" y="5392441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DTW(Q,R)&lt;DTW(Q,S)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79879" y="5392441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DTW(Q,R)&gt;DTW(Q,S)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40"/>
          <p:cNvSpPr txBox="1">
            <a:spLocks noChangeArrowheads="1"/>
          </p:cNvSpPr>
          <p:nvPr/>
        </p:nvSpPr>
        <p:spPr bwMode="auto">
          <a:xfrm>
            <a:off x="892396" y="5807939"/>
            <a:ext cx="71342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轨迹距离计算存在问题：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只依赖样本点的算法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对采样策略较敏感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，不够健壮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云形标注 23"/>
          <p:cNvSpPr/>
          <p:nvPr/>
        </p:nvSpPr>
        <p:spPr>
          <a:xfrm>
            <a:off x="2150134" y="824561"/>
            <a:ext cx="1781337" cy="489184"/>
          </a:xfrm>
          <a:prstGeom prst="cloudCallout">
            <a:avLst>
              <a:gd name="adj1" fmla="val -28707"/>
              <a:gd name="adj2" fmla="val 87770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 </a:t>
            </a:r>
            <a:r>
              <a:rPr lang="de-DE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al.ICDE’1998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3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</a:t>
            </a:r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43" y="1116652"/>
            <a:ext cx="4603996" cy="3932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0"/>
              <p:cNvSpPr txBox="1">
                <a:spLocks noChangeArrowheads="1"/>
              </p:cNvSpPr>
              <p:nvPr/>
            </p:nvSpPr>
            <p:spPr bwMode="auto">
              <a:xfrm>
                <a:off x="1001743" y="5089521"/>
                <a:ext cx="7324725" cy="9233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5E5EAF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>
                  <a:defRPr/>
                </a:pPr>
                <a:r>
                  <a:rPr lang="zh-CN" altLang="en-US" dirty="0">
                    <a:solidFill>
                      <a:srgbClr val="33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断点的</a:t>
                </a:r>
                <a:r>
                  <a:rPr lang="zh-CN" altLang="en-US" dirty="0" smtClean="0">
                    <a:solidFill>
                      <a:srgbClr val="33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作用：</a:t>
                </a:r>
                <a:endParaRPr lang="en-US" altLang="zh-CN" dirty="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通过</a:t>
                </a:r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人为增加采样点，更细粒度地考虑轨迹段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的时空特征</a:t>
                </a:r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，使</a:t>
                </a:r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相似性</a:t>
                </a:r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结果包含更多轨迹段的信息，变得更准确</a:t>
                </a:r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1743" y="5089521"/>
                <a:ext cx="7324725" cy="923330"/>
              </a:xfrm>
              <a:prstGeom prst="rect">
                <a:avLst/>
              </a:prstGeom>
              <a:blipFill>
                <a:blip r:embed="rId4"/>
                <a:stretch>
                  <a:fillRect l="-498" t="-2581" b="-8387"/>
                </a:stretch>
              </a:blipFill>
              <a:ln w="22225">
                <a:solidFill>
                  <a:srgbClr val="5E5EAF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AutoShape 31"/>
              <p:cNvSpPr>
                <a:spLocks noChangeArrowheads="1"/>
              </p:cNvSpPr>
              <p:nvPr/>
            </p:nvSpPr>
            <p:spPr bwMode="auto">
              <a:xfrm>
                <a:off x="114300" y="1322243"/>
                <a:ext cx="2292470" cy="1441876"/>
              </a:xfrm>
              <a:prstGeom prst="wedgeRoundRectCallout">
                <a:avLst>
                  <a:gd name="adj1" fmla="val 69311"/>
                  <a:gd name="adj2" fmla="val 22832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断点（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break point</a:t>
                </a:r>
                <a:r>
                  <a:rPr lang="zh-CN" altLang="zh-CN" sz="1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使用</a:t>
                </a:r>
                <a:r>
                  <a:rPr lang="zh-CN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一个固定的断点阈值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zh-CN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将两个相邻样本点之间的轨迹段均匀分割</a:t>
                </a:r>
                <a:endPara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" y="1322243"/>
                <a:ext cx="2292470" cy="1441876"/>
              </a:xfrm>
              <a:prstGeom prst="wedgeRoundRectCallout">
                <a:avLst>
                  <a:gd name="adj1" fmla="val 69311"/>
                  <a:gd name="adj2" fmla="val 22832"/>
                  <a:gd name="adj3" fmla="val 16667"/>
                </a:avLst>
              </a:prstGeom>
              <a:blipFill>
                <a:blip r:embed="rId5"/>
                <a:stretch>
                  <a:fillRect b="-840"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AutoShape 31"/>
              <p:cNvSpPr>
                <a:spLocks noChangeArrowheads="1"/>
              </p:cNvSpPr>
              <p:nvPr/>
            </p:nvSpPr>
            <p:spPr bwMode="auto">
              <a:xfrm>
                <a:off x="202540" y="3049700"/>
                <a:ext cx="2367168" cy="1441876"/>
              </a:xfrm>
              <a:prstGeom prst="wedgeRoundRectCallout">
                <a:avLst>
                  <a:gd name="adj1" fmla="val 100404"/>
                  <a:gd name="adj2" fmla="val -80072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断点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的对应点：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获取所有断点的对应点</a:t>
                </a:r>
                <a:endPara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540" y="3049700"/>
                <a:ext cx="2367168" cy="1441876"/>
              </a:xfrm>
              <a:prstGeom prst="wedgeRoundRectCallout">
                <a:avLst>
                  <a:gd name="adj1" fmla="val 100404"/>
                  <a:gd name="adj2" fmla="val -80072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8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轨迹段时空距离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12" y="1238250"/>
            <a:ext cx="2802584" cy="24332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96" y="1238250"/>
            <a:ext cx="2802584" cy="243325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07" y="3540603"/>
            <a:ext cx="4820578" cy="1195059"/>
          </a:xfrm>
          <a:prstGeom prst="rect">
            <a:avLst/>
          </a:prstGeom>
        </p:spPr>
      </p:pic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7233810" y="3439068"/>
            <a:ext cx="1778630" cy="1063336"/>
          </a:xfrm>
          <a:prstGeom prst="wedgeRoundRectCallout">
            <a:avLst>
              <a:gd name="adj1" fmla="val -71839"/>
              <a:gd name="adj2" fmla="val -358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断点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权重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代替的对应点个数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成正比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402050" y="4855366"/>
                <a:ext cx="5938292" cy="712054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时空距离</a:t>
                </a:r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= 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权重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对应点间距离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∈{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050" y="4855366"/>
                <a:ext cx="5938292" cy="712054"/>
              </a:xfrm>
              <a:prstGeom prst="rect">
                <a:avLst/>
              </a:prstGeom>
              <a:blipFill>
                <a:blip r:embed="rId7"/>
                <a:stretch>
                  <a:fillRect l="-820" t="-21008" b="-85714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圆角矩形 24"/>
              <p:cNvSpPr/>
              <p:nvPr/>
            </p:nvSpPr>
            <p:spPr>
              <a:xfrm>
                <a:off x="171660" y="1400370"/>
                <a:ext cx="1396952" cy="128254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zh-CN" sz="1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断点阈值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zh-CN" altLang="en-US" sz="1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趋向于无穷小，</a:t>
                </a:r>
                <a:r>
                  <a:rPr lang="zh-CN" altLang="zh-CN" sz="1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相邻断点到对应点的距离近似相等</a:t>
                </a:r>
                <a:endPara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圆角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0" y="1400370"/>
                <a:ext cx="1396952" cy="128254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圆角矩形 25"/>
              <p:cNvSpPr/>
              <p:nvPr/>
            </p:nvSpPr>
            <p:spPr>
              <a:xfrm>
                <a:off x="7233810" y="1364680"/>
                <a:ext cx="1738740" cy="12148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zh-CN" altLang="en-US" sz="1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变大后，</a:t>
                </a:r>
                <a:r>
                  <a:rPr lang="zh-CN" altLang="zh-CN" sz="1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在一定精度范围内，使用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𝑏𝑝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1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代替从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𝑛𝑏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sz="1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𝑛𝑏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1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间的所有消失的断点</a:t>
                </a:r>
                <a:endPara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" name="圆角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810" y="1364680"/>
                <a:ext cx="1738740" cy="1214879"/>
              </a:xfrm>
              <a:prstGeom prst="roundRect">
                <a:avLst/>
              </a:prstGeom>
              <a:blipFill>
                <a:blip r:embed="rId9"/>
                <a:stretch>
                  <a:fillRect b="-2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40"/>
          <p:cNvSpPr txBox="1">
            <a:spLocks noChangeArrowheads="1"/>
          </p:cNvSpPr>
          <p:nvPr/>
        </p:nvSpPr>
        <p:spPr bwMode="auto">
          <a:xfrm>
            <a:off x="952006" y="5806768"/>
            <a:ext cx="73247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zh-CN" altLang="en-US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轨迹段时空距离：</a:t>
            </a:r>
            <a:endParaRPr lang="en-US" altLang="zh-CN" dirty="0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通过断点获得了更多轨迹段的信息，受采样策略影响更小，更健壮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形状影响因素</a:t>
            </a:r>
          </a:p>
        </p:txBody>
      </p:sp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206" y="3828164"/>
            <a:ext cx="3669335" cy="1970357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628650" y="1257147"/>
            <a:ext cx="5907708" cy="1070281"/>
            <a:chOff x="1420303" y="3857985"/>
            <a:chExt cx="5907708" cy="1070281"/>
          </a:xfrm>
        </p:grpSpPr>
        <p:sp>
          <p:nvSpPr>
            <p:cNvPr id="12" name="文本框 11"/>
            <p:cNvSpPr txBox="1"/>
            <p:nvPr/>
          </p:nvSpPr>
          <p:spPr>
            <a:xfrm>
              <a:off x="1834199" y="4066484"/>
              <a:ext cx="549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相同轨迹段长度，对应轨迹段间</a:t>
              </a:r>
              <a:r>
                <a:rPr lang="zh-CN" altLang="en-US" dirty="0" smtClean="0">
                  <a:solidFill>
                    <a:schemeClr val="accent1"/>
                  </a:solidFill>
                </a:rPr>
                <a:t>夹角越小</a:t>
              </a:r>
              <a:r>
                <a:rPr lang="zh-CN" altLang="en-US" dirty="0" smtClean="0"/>
                <a:t>形状越相似</a:t>
              </a:r>
              <a:endParaRPr lang="en-US" altLang="zh-CN" dirty="0" smtClean="0"/>
            </a:p>
          </p:txBody>
        </p:sp>
        <p:sp>
          <p:nvSpPr>
            <p:cNvPr id="13" name="文本框 12"/>
            <p:cNvSpPr txBox="1"/>
            <p:nvPr/>
          </p:nvSpPr>
          <p:spPr bwMode="auto">
            <a:xfrm>
              <a:off x="1420303" y="4281721"/>
              <a:ext cx="413896" cy="64654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1420303" y="3857985"/>
              <a:ext cx="413896" cy="64654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874222" y="4420327"/>
              <a:ext cx="4108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相同夹角，轨迹段</a:t>
              </a:r>
              <a:r>
                <a:rPr lang="zh-CN" altLang="en-US" dirty="0" smtClean="0">
                  <a:solidFill>
                    <a:schemeClr val="accent1"/>
                  </a:solidFill>
                </a:rPr>
                <a:t>长度越长</a:t>
              </a:r>
              <a:r>
                <a:rPr lang="zh-CN" altLang="en-US" dirty="0"/>
                <a:t>形状越</a:t>
              </a:r>
              <a:r>
                <a:rPr lang="zh-CN" altLang="en-US" dirty="0" smtClean="0"/>
                <a:t>相似</a:t>
              </a:r>
              <a:endParaRPr lang="en-US" altLang="zh-CN" dirty="0" smtClean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27985" y="2454144"/>
            <a:ext cx="5948551" cy="1095300"/>
            <a:chOff x="1028385" y="2357353"/>
            <a:chExt cx="5948551" cy="1095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1028385" y="2357353"/>
                  <a:ext cx="5948551" cy="109530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余弦距离</a:t>
                  </a:r>
                  <a:r>
                    <a:rPr lang="zh-CN" altLang="en-US" dirty="0"/>
                    <a:t>：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∗|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a14:m>
                  <a:r>
                    <a:rPr lang="zh-CN" altLang="en-US" dirty="0" smtClean="0"/>
                    <a:t> </a:t>
                  </a:r>
                  <a:r>
                    <a:rPr lang="en-US" altLang="zh-CN" dirty="0"/>
                    <a:t>,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∈[0,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US" altLang="zh-CN" dirty="0"/>
                    <a:t> </a:t>
                  </a:r>
                  <a:endParaRPr lang="en-US" altLang="zh-CN" dirty="0" smtClean="0"/>
                </a:p>
                <a:p>
                  <a:r>
                    <a:rPr lang="zh-CN" altLang="en-US" dirty="0" smtClean="0"/>
                    <a:t>投影：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385" y="2357353"/>
                  <a:ext cx="5948551" cy="1095300"/>
                </a:xfrm>
                <a:prstGeom prst="rect">
                  <a:avLst/>
                </a:prstGeom>
                <a:blipFill>
                  <a:blip r:embed="rId4"/>
                  <a:stretch>
                    <a:fillRect l="-716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云形 17"/>
            <p:cNvSpPr/>
            <p:nvPr/>
          </p:nvSpPr>
          <p:spPr>
            <a:xfrm rot="956626">
              <a:off x="4960225" y="2529570"/>
              <a:ext cx="1828800" cy="69873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数学知识</a:t>
              </a:r>
              <a:endParaRPr lang="zh-CN" altLang="en-US" dirty="0"/>
            </a:p>
          </p:txBody>
        </p:sp>
      </p:grp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388189" y="3700484"/>
            <a:ext cx="1739481" cy="883330"/>
          </a:xfrm>
          <a:prstGeom prst="wedgeRoundRectCallout">
            <a:avLst>
              <a:gd name="adj1" fmla="val 73347"/>
              <a:gd name="adj2" fmla="val 4652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/>
              <a:t>从投影的值可以看出轨迹段间形状相似程度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83716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47" y="2348172"/>
            <a:ext cx="6242376" cy="179531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8650" y="1451858"/>
                <a:ext cx="7842489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𝑠h𝑎𝑝𝑒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⃑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zh-CN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51858"/>
                <a:ext cx="7842489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影响因素</a:t>
            </a:r>
          </a:p>
        </p:txBody>
      </p:sp>
      <p:sp>
        <p:nvSpPr>
          <p:cNvPr id="20" name="AutoShape 31"/>
          <p:cNvSpPr>
            <a:spLocks noChangeArrowheads="1"/>
          </p:cNvSpPr>
          <p:nvPr/>
        </p:nvSpPr>
        <p:spPr bwMode="auto">
          <a:xfrm>
            <a:off x="2955328" y="2096067"/>
            <a:ext cx="1499020" cy="883330"/>
          </a:xfrm>
          <a:prstGeom prst="wedgeRoundRectCallout">
            <a:avLst>
              <a:gd name="adj1" fmla="val 43998"/>
              <a:gd name="adj2" fmla="val 7875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对应轨迹段为一个点，求该点转折方向</a:t>
            </a:r>
          </a:p>
        </p:txBody>
      </p: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7400546" y="2044248"/>
            <a:ext cx="1743454" cy="855132"/>
          </a:xfrm>
          <a:prstGeom prst="wedgeRoundRectCallout">
            <a:avLst>
              <a:gd name="adj1" fmla="val -53319"/>
              <a:gd name="adj2" fmla="val 8486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对应轨迹段为折线段，分别求局部对应轨迹段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77986" y="1192696"/>
            <a:ext cx="1467068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形状相似性</a:t>
            </a:r>
            <a:endParaRPr lang="zh-CN" altLang="en-US" sz="20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107108" y="5544656"/>
                <a:ext cx="6797615" cy="6744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𝑠h𝑎𝑝𝑒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𝑠h𝑎𝑝𝑒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08" y="5544656"/>
                <a:ext cx="6797615" cy="674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477986" y="4498041"/>
            <a:ext cx="1723549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形状影响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权值</a:t>
            </a:r>
            <a:endParaRPr lang="zh-CN" altLang="en-US" sz="20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1525" y="4159785"/>
            <a:ext cx="3358277" cy="1371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AutoShape 31"/>
              <p:cNvSpPr>
                <a:spLocks noChangeArrowheads="1"/>
              </p:cNvSpPr>
              <p:nvPr/>
            </p:nvSpPr>
            <p:spPr bwMode="auto">
              <a:xfrm>
                <a:off x="6576642" y="3146003"/>
                <a:ext cx="2421327" cy="1017485"/>
              </a:xfrm>
              <a:prstGeom prst="wedgeRoundRectCallout">
                <a:avLst>
                  <a:gd name="adj1" fmla="val -36875"/>
                  <a:gd name="adj2" fmla="val 75739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使用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sigmoid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阈值函数将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𝑠h𝑎𝑝𝑒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转化为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𝑠h𝑎𝑝𝑒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，与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形状相似性呈负相关</a:t>
                </a:r>
              </a:p>
            </p:txBody>
          </p:sp>
        </mc:Choice>
        <mc:Fallback xmlns="">
          <p:sp>
            <p:nvSpPr>
              <p:cNvPr id="24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6642" y="3146003"/>
                <a:ext cx="2421327" cy="1017485"/>
              </a:xfrm>
              <a:prstGeom prst="wedgeRoundRectCallout">
                <a:avLst>
                  <a:gd name="adj1" fmla="val -36875"/>
                  <a:gd name="adj2" fmla="val 75739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48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62736" y="3989477"/>
                <a:ext cx="7276741" cy="882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7000">
                  <a:lnSpc>
                    <a:spcPct val="12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en-US" altLang="zh-CN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27000">
                  <a:lnSpc>
                    <a:spcPct val="12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𝑠h𝑎𝑝𝑒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36" y="3989477"/>
                <a:ext cx="7276741" cy="8822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40"/>
              <p:cNvSpPr txBox="1">
                <a:spLocks noChangeArrowheads="1"/>
              </p:cNvSpPr>
              <p:nvPr/>
            </p:nvSpPr>
            <p:spPr bwMode="auto">
              <a:xfrm>
                <a:off x="867314" y="5313150"/>
                <a:ext cx="7134225" cy="9910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5E5EAF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描述了对应轨迹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段间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−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时空距离，距离越远，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越大</a:t>
                </a:r>
                <a:endParaRPr lang="en-US" altLang="zh-CN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−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形状上的相似程度，形状越相似，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越小</a:t>
                </a:r>
                <a:endPara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7314" y="5313150"/>
                <a:ext cx="7134225" cy="991041"/>
              </a:xfrm>
              <a:prstGeom prst="rect">
                <a:avLst/>
              </a:prstGeom>
              <a:blipFill>
                <a:blip r:embed="rId4"/>
                <a:stretch>
                  <a:fillRect t="-4217" b="-6024"/>
                </a:stretch>
              </a:blipFill>
              <a:ln w="22225">
                <a:solidFill>
                  <a:srgbClr val="5E5EAF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67314" y="3620145"/>
                <a:ext cx="5153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轨迹段距离 </a:t>
                </a:r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= 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形状影响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因素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时空距离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14" y="3620145"/>
                <a:ext cx="5153924" cy="369332"/>
              </a:xfrm>
              <a:prstGeom prst="rect">
                <a:avLst/>
              </a:prstGeom>
              <a:blipFill>
                <a:blip r:embed="rId5"/>
                <a:stretch>
                  <a:fillRect l="-946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组合 83"/>
          <p:cNvGrpSpPr/>
          <p:nvPr/>
        </p:nvGrpSpPr>
        <p:grpSpPr>
          <a:xfrm>
            <a:off x="740323" y="1206384"/>
            <a:ext cx="7343191" cy="1946375"/>
            <a:chOff x="315197" y="1206384"/>
            <a:chExt cx="7343191" cy="1946375"/>
          </a:xfrm>
        </p:grpSpPr>
        <p:sp>
          <p:nvSpPr>
            <p:cNvPr id="26" name="文本框 25"/>
            <p:cNvSpPr txBox="1"/>
            <p:nvPr/>
          </p:nvSpPr>
          <p:spPr>
            <a:xfrm>
              <a:off x="2018581" y="1211928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轨迹段距离计算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  <a:alpha val="7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轨迹段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zh-CN" altLang="en-US" sz="1600" dirty="0" smtClean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及其对应轨迹段</a:t>
                  </a:r>
                  <a:endParaRPr lang="zh-CN" altLang="en-US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blipFill>
                  <a:blip r:embed="rId6"/>
                  <a:stretch>
                    <a:fillRect l="-813" r="-813" b="-258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矩形 27"/>
            <p:cNvSpPr/>
            <p:nvPr/>
          </p:nvSpPr>
          <p:spPr>
            <a:xfrm>
              <a:off x="2414830" y="1639239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划分断点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14831" y="2539323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余弦距离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351253" y="2027352"/>
              <a:ext cx="1307135" cy="56329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轨迹段间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距离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2" name="肘形连接符 31"/>
            <p:cNvCxnSpPr>
              <a:stCxn id="27" idx="3"/>
              <a:endCxn id="29" idx="1"/>
            </p:cNvCxnSpPr>
            <p:nvPr/>
          </p:nvCxnSpPr>
          <p:spPr>
            <a:xfrm>
              <a:off x="1800709" y="2367035"/>
              <a:ext cx="614122" cy="4048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38" idx="3"/>
              <a:endCxn id="30" idx="1"/>
            </p:cNvCxnSpPr>
            <p:nvPr/>
          </p:nvCxnSpPr>
          <p:spPr>
            <a:xfrm>
              <a:off x="5781438" y="1867579"/>
              <a:ext cx="569815" cy="4414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肘形连接符 33"/>
            <p:cNvCxnSpPr>
              <a:stCxn id="39" idx="3"/>
              <a:endCxn id="30" idx="1"/>
            </p:cNvCxnSpPr>
            <p:nvPr/>
          </p:nvCxnSpPr>
          <p:spPr>
            <a:xfrm flipV="1">
              <a:off x="5781438" y="2308999"/>
              <a:ext cx="569815" cy="4474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2018581" y="1206384"/>
              <a:ext cx="4114800" cy="1946375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939837" y="1635010"/>
              <a:ext cx="1841601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计算时空距离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39838" y="2523860"/>
              <a:ext cx="1841600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计算形状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影响</a:t>
              </a: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因素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/>
            <p:cNvCxnSpPr>
              <a:stCxn id="28" idx="3"/>
              <a:endCxn id="38" idx="1"/>
            </p:cNvCxnSpPr>
            <p:nvPr/>
          </p:nvCxnSpPr>
          <p:spPr>
            <a:xfrm flipV="1">
              <a:off x="3622722" y="1867579"/>
              <a:ext cx="317115" cy="4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29" idx="3"/>
              <a:endCxn id="39" idx="1"/>
            </p:cNvCxnSpPr>
            <p:nvPr/>
          </p:nvCxnSpPr>
          <p:spPr>
            <a:xfrm flipV="1">
              <a:off x="3622723" y="2756429"/>
              <a:ext cx="317115" cy="154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3"/>
              <a:endCxn id="28" idx="1"/>
            </p:cNvCxnSpPr>
            <p:nvPr/>
          </p:nvCxnSpPr>
          <p:spPr>
            <a:xfrm flipV="1">
              <a:off x="1800709" y="1871808"/>
              <a:ext cx="614121" cy="49522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80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75" y="1238250"/>
            <a:ext cx="9144000" cy="4609827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28650" y="6005239"/>
            <a:ext cx="834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查询轨迹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与数据轨迹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的距离计算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50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628650" y="1238250"/>
                <a:ext cx="806677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时空轨迹相似性查询算法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600" b="1" dirty="0" err="1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Spatio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-temporal Trajectory Similarity</a:t>
                </a:r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STS)</a:t>
                </a:r>
              </a:p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输入：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查询轨迹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，数据轨迹集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，距离阈值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输出：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相似的轨迹集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𝑟𝑒𝑠𝑢𝑙𝑡</m:t>
                    </m:r>
                  </m:oMath>
                </a14:m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SNTR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模型构建</a:t>
                </a:r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for 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R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: 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STS(Q,R)</a:t>
                </a:r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返回满足 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STS(Q,R)&lt;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的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所有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R</a:t>
                </a:r>
                <a:endPara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38250"/>
                <a:ext cx="8066776" cy="1569660"/>
              </a:xfrm>
              <a:prstGeom prst="rect">
                <a:avLst/>
              </a:prstGeom>
              <a:blipFill>
                <a:blip r:embed="rId3"/>
                <a:stretch>
                  <a:fillRect l="-378" t="-1163"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811918" y="3078746"/>
            <a:ext cx="7463014" cy="3440335"/>
            <a:chOff x="811918" y="3078746"/>
            <a:chExt cx="7463014" cy="344033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918" y="3448078"/>
              <a:ext cx="7463014" cy="3071003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811918" y="3078746"/>
              <a:ext cx="746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表</a:t>
              </a:r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算法对比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095555" y="6185140"/>
              <a:ext cx="7013275" cy="258792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20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标题 1"/>
          <p:cNvSpPr txBox="1"/>
          <p:nvPr/>
        </p:nvSpPr>
        <p:spPr bwMode="auto">
          <a:xfrm>
            <a:off x="2114550" y="1898650"/>
            <a:ext cx="543401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实验与分析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参数的影响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80557" y="4368736"/>
            <a:ext cx="2467154" cy="369332"/>
          </a:xfrm>
          <a:prstGeom prst="rect">
            <a:avLst/>
          </a:prstGeom>
          <a:solidFill>
            <a:schemeClr val="accent2">
              <a:lumMod val="50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三维时空有效性研究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6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查询轨迹长度的影响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15394" y="4368736"/>
            <a:ext cx="2467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噪音的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影响</a:t>
            </a:r>
          </a:p>
        </p:txBody>
      </p:sp>
      <p:grpSp>
        <p:nvGrpSpPr>
          <p:cNvPr id="17" name="组合 39"/>
          <p:cNvGrpSpPr/>
          <p:nvPr/>
        </p:nvGrpSpPr>
        <p:grpSpPr bwMode="auto">
          <a:xfrm>
            <a:off x="1871663" y="1673225"/>
            <a:ext cx="1300162" cy="1608138"/>
            <a:chOff x="1897809" y="1673526"/>
            <a:chExt cx="1300649" cy="1608044"/>
          </a:xfrm>
        </p:grpSpPr>
        <p:sp>
          <p:nvSpPr>
            <p:cNvPr id="18" name="流程图: 联系 14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/>
                <a:t>04</a:t>
              </a:r>
              <a:endParaRPr lang="zh-CN" altLang="en-US" sz="3200" dirty="0"/>
            </a:p>
          </p:txBody>
        </p:sp>
        <p:sp>
          <p:nvSpPr>
            <p:cNvPr id="19" name="流程图: 联系 15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流程图: 联系 16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流程图: 联系 17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76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7" b="6716"/>
          <a:stretch/>
        </p:blipFill>
        <p:spPr>
          <a:xfrm>
            <a:off x="4295190" y="3762259"/>
            <a:ext cx="2250798" cy="170616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0847" r="22269" b="15028"/>
          <a:stretch/>
        </p:blipFill>
        <p:spPr>
          <a:xfrm>
            <a:off x="2189805" y="3831269"/>
            <a:ext cx="1975667" cy="1637157"/>
          </a:xfrm>
          <a:prstGeom prst="rect">
            <a:avLst/>
          </a:prstGeom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实验设置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760533"/>
              </p:ext>
            </p:extLst>
          </p:nvPr>
        </p:nvGraphicFramePr>
        <p:xfrm>
          <a:off x="4451004" y="1756047"/>
          <a:ext cx="4383522" cy="11999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9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796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轨迹数据集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轨迹条数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平均轨迹点数量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GeoLife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(GL)</a:t>
                      </a:r>
                      <a:endParaRPr lang="en-US" altLang="zh-CN" sz="1400" b="0" i="0" u="none" strike="noStrike" kern="1200" baseline="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17621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843.1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North America Road Network(NARN)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20000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61.6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10-150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本框 35"/>
          <p:cNvSpPr txBox="1">
            <a:spLocks noChangeArrowheads="1"/>
          </p:cNvSpPr>
          <p:nvPr/>
        </p:nvSpPr>
        <p:spPr bwMode="auto">
          <a:xfrm>
            <a:off x="5358502" y="1266972"/>
            <a:ext cx="291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轨迹数据集描述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35"/>
          <p:cNvSpPr txBox="1">
            <a:spLocks noChangeArrowheads="1"/>
          </p:cNvSpPr>
          <p:nvPr/>
        </p:nvSpPr>
        <p:spPr bwMode="auto">
          <a:xfrm>
            <a:off x="710015" y="1238250"/>
            <a:ext cx="291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实验环境描述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AutoShape 31"/>
          <p:cNvSpPr>
            <a:spLocks noChangeArrowheads="1"/>
          </p:cNvSpPr>
          <p:nvPr/>
        </p:nvSpPr>
        <p:spPr bwMode="auto">
          <a:xfrm>
            <a:off x="114300" y="3594673"/>
            <a:ext cx="1996405" cy="1244746"/>
          </a:xfrm>
          <a:prstGeom prst="wedgeRoundRectCallout">
            <a:avLst>
              <a:gd name="adj1" fmla="val 59928"/>
              <a:gd name="adj2" fmla="val 3664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真实轨迹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dirty="0" smtClean="0">
                <a:latin typeface="+mn-ea"/>
                <a:ea typeface="+mn-ea"/>
              </a:rPr>
              <a:t>北京行人车辆轨迹</a:t>
            </a:r>
            <a:endParaRPr lang="en-US" altLang="zh-CN" sz="1400" dirty="0" smtClean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微软亚研院</a:t>
            </a:r>
            <a:endParaRPr lang="en-US" altLang="zh-CN" sz="1400" dirty="0">
              <a:latin typeface="+mn-ea"/>
              <a:ea typeface="+mn-ea"/>
            </a:endParaRPr>
          </a:p>
          <a:p>
            <a:r>
              <a:rPr lang="en-US" altLang="zh-CN" sz="1400" dirty="0" smtClean="0">
                <a:latin typeface="+mn-ea"/>
                <a:ea typeface="+mn-ea"/>
              </a:rPr>
              <a:t>182</a:t>
            </a:r>
            <a:r>
              <a:rPr lang="zh-CN" altLang="zh-CN" sz="1400" dirty="0">
                <a:latin typeface="+mn-ea"/>
                <a:ea typeface="+mn-ea"/>
              </a:rPr>
              <a:t>个</a:t>
            </a:r>
            <a:r>
              <a:rPr lang="zh-CN" altLang="zh-CN" sz="1400" dirty="0" smtClean="0">
                <a:latin typeface="+mn-ea"/>
                <a:ea typeface="+mn-ea"/>
              </a:rPr>
              <a:t>志愿者</a:t>
            </a:r>
            <a:endParaRPr lang="en-US" altLang="zh-CN" sz="1400" dirty="0" smtClean="0">
              <a:latin typeface="+mn-ea"/>
              <a:ea typeface="+mn-ea"/>
            </a:endParaRPr>
          </a:p>
          <a:p>
            <a:r>
              <a:rPr lang="en-US" altLang="zh-TW" sz="1400" dirty="0" smtClean="0">
                <a:latin typeface="+mn-ea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1400" dirty="0" smtClean="0">
                <a:latin typeface="+mn-ea"/>
                <a:ea typeface="+mn-ea"/>
                <a:cs typeface="Times New Roman" panose="02020603050405020304" pitchFamily="18" charset="0"/>
              </a:rPr>
              <a:t>年收集时间</a:t>
            </a:r>
            <a:endParaRPr lang="en-US" altLang="zh-CN" sz="14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endParaRPr lang="zh-TW" altLang="en-US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AutoShape 31"/>
          <p:cNvSpPr>
            <a:spLocks noChangeArrowheads="1"/>
          </p:cNvSpPr>
          <p:nvPr/>
        </p:nvSpPr>
        <p:spPr bwMode="auto">
          <a:xfrm>
            <a:off x="6815033" y="3497746"/>
            <a:ext cx="2209438" cy="832714"/>
          </a:xfrm>
          <a:prstGeom prst="wedgeRoundRectCallout">
            <a:avLst>
              <a:gd name="adj1" fmla="val -65029"/>
              <a:gd name="adj2" fmla="val 5040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软件合成轨迹：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://www.cs.utah.edu/~lifeifei/SpatialDataset.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htm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29" y="1730874"/>
            <a:ext cx="3662196" cy="168518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10705" y="5521857"/>
            <a:ext cx="205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(a) GL</a:t>
            </a:r>
            <a:r>
              <a:rPr lang="zh-CN" altLang="en-US" dirty="0" smtClean="0"/>
              <a:t>数据集</a:t>
            </a:r>
            <a:endParaRPr lang="en-US" altLang="zh-CN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4295190" y="5483188"/>
            <a:ext cx="225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(b) NARN</a:t>
            </a:r>
            <a:r>
              <a:rPr lang="zh-CN" altLang="en-US" dirty="0" smtClean="0"/>
              <a:t>数据集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482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标题 1"/>
          <p:cNvSpPr txBox="1"/>
          <p:nvPr/>
        </p:nvSpPr>
        <p:spPr bwMode="auto">
          <a:xfrm>
            <a:off x="1816100" y="1898650"/>
            <a:ext cx="624046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研究背景介绍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6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问题定义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研究背景</a:t>
            </a:r>
          </a:p>
        </p:txBody>
      </p:sp>
      <p:sp>
        <p:nvSpPr>
          <p:cNvPr id="12" name="流程图: 联系 11"/>
          <p:cNvSpPr/>
          <p:nvPr/>
        </p:nvSpPr>
        <p:spPr>
          <a:xfrm>
            <a:off x="1803400" y="2233613"/>
            <a:ext cx="900113" cy="900112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01</a:t>
            </a:r>
            <a:endParaRPr lang="zh-CN" altLang="en-US" sz="3200" dirty="0"/>
          </a:p>
        </p:txBody>
      </p:sp>
      <p:sp>
        <p:nvSpPr>
          <p:cNvPr id="13" name="流程图: 联系 12"/>
          <p:cNvSpPr/>
          <p:nvPr/>
        </p:nvSpPr>
        <p:spPr>
          <a:xfrm>
            <a:off x="2420938" y="2863850"/>
            <a:ext cx="417512" cy="417513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2312988" y="1673225"/>
            <a:ext cx="327025" cy="328613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2959100" y="2228850"/>
            <a:ext cx="144463" cy="144463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参数的影响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56" y="3977075"/>
            <a:ext cx="5880495" cy="2495342"/>
          </a:xfrm>
          <a:prstGeom prst="rect">
            <a:avLst/>
          </a:prstGeom>
        </p:spPr>
      </p:pic>
      <p:sp>
        <p:nvSpPr>
          <p:cNvPr id="17" name="文本框 29"/>
          <p:cNvSpPr txBox="1">
            <a:spLocks noChangeArrowheads="1"/>
          </p:cNvSpPr>
          <p:nvPr/>
        </p:nvSpPr>
        <p:spPr bwMode="auto">
          <a:xfrm>
            <a:off x="270546" y="4207408"/>
            <a:ext cx="266243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断点阈值对查询结果的影响</a:t>
            </a:r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断点阈值越大，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段中断点数目越少，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断点的作用越小，查准率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越低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29"/>
          <p:cNvSpPr txBox="1">
            <a:spLocks noChangeArrowheads="1"/>
          </p:cNvSpPr>
          <p:nvPr/>
        </p:nvSpPr>
        <p:spPr bwMode="auto">
          <a:xfrm>
            <a:off x="270546" y="1359530"/>
            <a:ext cx="266243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SNTR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模型中时空归一化因素对查询结果的影响</a:t>
            </a:r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时空归一化因素是时间向空间转化的比例。太小会忽视时间差距的影响，太大会放大时间的重要性，忽略空间上的差距。因此需要适中的数值。</a:t>
            </a:r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56" y="1177535"/>
            <a:ext cx="5880495" cy="2496985"/>
          </a:xfrm>
          <a:prstGeom prst="rect">
            <a:avLst/>
          </a:prstGeom>
        </p:spPr>
      </p:pic>
      <p:sp>
        <p:nvSpPr>
          <p:cNvPr id="12" name="AutoShape 31"/>
          <p:cNvSpPr>
            <a:spLocks noChangeArrowheads="1"/>
          </p:cNvSpPr>
          <p:nvPr/>
        </p:nvSpPr>
        <p:spPr bwMode="auto">
          <a:xfrm>
            <a:off x="2270905" y="3173374"/>
            <a:ext cx="1593730" cy="779588"/>
          </a:xfrm>
          <a:prstGeom prst="wedgeRoundRectCallout">
            <a:avLst>
              <a:gd name="adj1" fmla="val 42881"/>
              <a:gd name="adj2" fmla="val -8268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表示与查询轨迹距离最小的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top-k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条轨迹。</a:t>
            </a:r>
            <a:endParaRPr lang="zh-TW" altLang="en-US" sz="1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11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参数的影响</a:t>
            </a:r>
          </a:p>
        </p:txBody>
      </p:sp>
      <p:sp>
        <p:nvSpPr>
          <p:cNvPr id="11" name="文本框 29"/>
          <p:cNvSpPr txBox="1">
            <a:spLocks noChangeArrowheads="1"/>
          </p:cNvSpPr>
          <p:nvPr/>
        </p:nvSpPr>
        <p:spPr bwMode="auto">
          <a:xfrm>
            <a:off x="270546" y="4207408"/>
            <a:ext cx="266243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(4) 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轨迹距离阈值对查询结果的影响</a:t>
            </a:r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轨迹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距离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阈值是轨迹相似与不相似的分界线。太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小导致查全率较低，过大导致查准率较低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29"/>
          <p:cNvSpPr txBox="1">
            <a:spLocks noChangeArrowheads="1"/>
          </p:cNvSpPr>
          <p:nvPr/>
        </p:nvSpPr>
        <p:spPr bwMode="auto">
          <a:xfrm>
            <a:off x="270546" y="1359530"/>
            <a:ext cx="266243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形状敏感度参数对查询结果的影响</a:t>
            </a:r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形状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敏感度参数太小会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导致形状因素占比重过大，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太大会导致形状不起作用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947" y="1192807"/>
            <a:ext cx="5901704" cy="24391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51" y="3968240"/>
            <a:ext cx="5908000" cy="250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0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查询轨迹长度的影响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8650" y="1238250"/>
            <a:ext cx="7600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参与比较的算法：</a:t>
            </a:r>
            <a:r>
              <a:rPr lang="en-US" altLang="zh-CN" dirty="0" smtClean="0"/>
              <a:t>DTW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SDTW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PTM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chemeClr val="accent1"/>
                </a:solidFill>
              </a:rPr>
              <a:t>STS</a:t>
            </a:r>
          </a:p>
          <a:p>
            <a:r>
              <a:rPr lang="zh-CN" altLang="en-US" dirty="0" smtClean="0"/>
              <a:t>变量为不同的查询轨迹的长度，通过调节算法参数，使用获得的</a:t>
            </a:r>
            <a:r>
              <a:rPr lang="zh-CN" altLang="zh-CN" dirty="0" smtClean="0"/>
              <a:t>最大</a:t>
            </a:r>
            <a:r>
              <a:rPr lang="zh-CN" altLang="zh-CN" dirty="0"/>
              <a:t>的查准率</a:t>
            </a:r>
            <a:r>
              <a:rPr lang="zh-CN" altLang="zh-CN" dirty="0" smtClean="0"/>
              <a:t>作为算法效果</a:t>
            </a:r>
            <a:endParaRPr lang="en-US" altLang="zh-CN" dirty="0" smtClean="0"/>
          </a:p>
        </p:txBody>
      </p:sp>
      <p:sp>
        <p:nvSpPr>
          <p:cNvPr id="9" name="TextBox 40"/>
          <p:cNvSpPr txBox="1">
            <a:spLocks noChangeArrowheads="1"/>
          </p:cNvSpPr>
          <p:nvPr/>
        </p:nvSpPr>
        <p:spPr bwMode="auto">
          <a:xfrm>
            <a:off x="708444" y="5207472"/>
            <a:ext cx="732472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结论：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未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考虑时间因素，查准率较低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SDTW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PTM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考虑时间，但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查准率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查询轨迹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长度变化的波动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较大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STS</a:t>
            </a:r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较稳定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，轨迹长度的变化未带来较大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28650" y="2278705"/>
            <a:ext cx="7456833" cy="2762941"/>
            <a:chOff x="628650" y="2278705"/>
            <a:chExt cx="7456833" cy="276294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2278705"/>
              <a:ext cx="3683921" cy="276294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562" y="2278705"/>
              <a:ext cx="3683921" cy="2762941"/>
            </a:xfrm>
            <a:prstGeom prst="rect">
              <a:avLst/>
            </a:prstGeom>
          </p:spPr>
        </p:pic>
        <p:cxnSp>
          <p:nvCxnSpPr>
            <p:cNvPr id="13" name="直接连接符 12"/>
            <p:cNvCxnSpPr/>
            <p:nvPr/>
          </p:nvCxnSpPr>
          <p:spPr>
            <a:xfrm flipV="1">
              <a:off x="1820174" y="2743199"/>
              <a:ext cx="2294626" cy="7763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753819" y="2820837"/>
              <a:ext cx="2018581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752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验证三维时空有效性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12" y="2372844"/>
            <a:ext cx="3805975" cy="285448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8650" y="1238250"/>
            <a:ext cx="7600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参与比较的算法：</a:t>
            </a:r>
            <a:r>
              <a:rPr lang="en-US" altLang="zh-CN" dirty="0" smtClean="0"/>
              <a:t>DTW-2d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DTW-3d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chemeClr val="accent1"/>
                </a:solidFill>
              </a:rPr>
              <a:t>STS</a:t>
            </a:r>
          </a:p>
          <a:p>
            <a:r>
              <a:rPr lang="zh-CN" altLang="en-US" dirty="0" smtClean="0"/>
              <a:t>分别在欧式空间和三维时空下使用</a:t>
            </a:r>
            <a:r>
              <a:rPr lang="en-US" altLang="zh-CN" dirty="0" smtClean="0"/>
              <a:t>DTW</a:t>
            </a:r>
            <a:r>
              <a:rPr lang="zh-CN" altLang="en-US" dirty="0" smtClean="0"/>
              <a:t>算法，使用查准率的变化验证三维时空的有效性</a:t>
            </a:r>
            <a:endParaRPr lang="en-US" altLang="zh-CN" dirty="0" smtClean="0"/>
          </a:p>
        </p:txBody>
      </p:sp>
      <p:sp>
        <p:nvSpPr>
          <p:cNvPr id="10" name="TextBox 40"/>
          <p:cNvSpPr txBox="1">
            <a:spLocks noChangeArrowheads="1"/>
          </p:cNvSpPr>
          <p:nvPr/>
        </p:nvSpPr>
        <p:spPr bwMode="auto">
          <a:xfrm>
            <a:off x="909636" y="5227325"/>
            <a:ext cx="73247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DTW-3d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的查准率较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DTW-2d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有较大提升，因此三维时空是有效的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48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噪音的影响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55" y="2143125"/>
            <a:ext cx="3373370" cy="25300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51" y="2143125"/>
            <a:ext cx="3373370" cy="25300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28650" y="1238250"/>
                <a:ext cx="76009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参与比较的算法：</a:t>
                </a:r>
                <a:r>
                  <a:rPr lang="en-US" altLang="zh-CN" dirty="0"/>
                  <a:t>DTW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SDTW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PTM</a:t>
                </a:r>
                <a:r>
                  <a:rPr lang="zh-CN" altLang="en-US" dirty="0"/>
                  <a:t>、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STS</a:t>
                </a:r>
              </a:p>
              <a:p>
                <a:r>
                  <a:rPr lang="zh-CN" altLang="en-US" dirty="0" smtClean="0"/>
                  <a:t>使用均匀分布的随机数添加噪音，</a:t>
                </a:r>
                <a:r>
                  <a:rPr lang="zh-CN" altLang="zh-CN" dirty="0" smtClean="0"/>
                  <a:t>噪音</a:t>
                </a:r>
                <a:r>
                  <a:rPr lang="zh-CN" altLang="zh-CN" dirty="0"/>
                  <a:t>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zh-CN" altLang="zh-CN" dirty="0"/>
                  <a:t>来表示不同程度的</a:t>
                </a:r>
                <a:r>
                  <a:rPr lang="zh-CN" altLang="zh-CN" dirty="0" smtClean="0"/>
                  <a:t>噪音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38250"/>
                <a:ext cx="7600950" cy="646331"/>
              </a:xfrm>
              <a:prstGeom prst="rect">
                <a:avLst/>
              </a:prstGeom>
              <a:blipFill>
                <a:blip r:embed="rId5"/>
                <a:stretch>
                  <a:fillRect l="-642" t="-7547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40"/>
          <p:cNvSpPr txBox="1">
            <a:spLocks noChangeArrowheads="1"/>
          </p:cNvSpPr>
          <p:nvPr/>
        </p:nvSpPr>
        <p:spPr bwMode="auto">
          <a:xfrm>
            <a:off x="1068597" y="5253923"/>
            <a:ext cx="732472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查准率较低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PTM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波动较大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SDTW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STS</a:t>
            </a:r>
            <a:r>
              <a:rPr lang="zh-CN" altLang="en-US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查准率较高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，较稳定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709427" y="2441562"/>
            <a:ext cx="2646913" cy="22987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182996" y="2359205"/>
            <a:ext cx="2692921" cy="19729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92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标题 1"/>
          <p:cNvSpPr txBox="1"/>
          <p:nvPr/>
        </p:nvSpPr>
        <p:spPr bwMode="auto">
          <a:xfrm>
            <a:off x="2332038" y="1898650"/>
            <a:ext cx="48021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研究内容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6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贡献点</a:t>
            </a:r>
          </a:p>
        </p:txBody>
      </p:sp>
      <p:grpSp>
        <p:nvGrpSpPr>
          <p:cNvPr id="10" name="组合 20"/>
          <p:cNvGrpSpPr/>
          <p:nvPr/>
        </p:nvGrpSpPr>
        <p:grpSpPr bwMode="auto">
          <a:xfrm>
            <a:off x="2605088" y="1673225"/>
            <a:ext cx="1300162" cy="1608138"/>
            <a:chOff x="1897809" y="1673526"/>
            <a:chExt cx="1300649" cy="1608044"/>
          </a:xfrm>
        </p:grpSpPr>
        <p:sp>
          <p:nvSpPr>
            <p:cNvPr id="11" name="流程图: 联系 12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/>
                <a:t>05</a:t>
              </a:r>
              <a:endParaRPr lang="zh-CN" altLang="en-US" sz="3200" dirty="0"/>
            </a:p>
          </p:txBody>
        </p:sp>
        <p:sp>
          <p:nvSpPr>
            <p:cNvPr id="12" name="流程图: 联系 13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流程图: 联系 14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流程图: 联系 15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05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总结</a:t>
            </a:r>
          </a:p>
        </p:txBody>
      </p:sp>
      <p:grpSp>
        <p:nvGrpSpPr>
          <p:cNvPr id="9" name="组合 2"/>
          <p:cNvGrpSpPr/>
          <p:nvPr/>
        </p:nvGrpSpPr>
        <p:grpSpPr bwMode="auto">
          <a:xfrm>
            <a:off x="638175" y="1951614"/>
            <a:ext cx="7772400" cy="646545"/>
            <a:chOff x="638175" y="1952339"/>
            <a:chExt cx="7772400" cy="646331"/>
          </a:xfrm>
        </p:grpSpPr>
        <p:sp>
          <p:nvSpPr>
            <p:cNvPr id="10" name="文本框 9"/>
            <p:cNvSpPr txBox="1"/>
            <p:nvPr/>
          </p:nvSpPr>
          <p:spPr>
            <a:xfrm>
              <a:off x="1130300" y="2075516"/>
              <a:ext cx="7280275" cy="39997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提出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了</a:t>
              </a:r>
              <a:r>
                <a:rPr lang="en-US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SNTR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模型，解决相似性查询算法中时空混乱的问题。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38175" y="1952339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638175" y="2863920"/>
            <a:ext cx="7772400" cy="707886"/>
            <a:chOff x="638175" y="2863636"/>
            <a:chExt cx="7772400" cy="708125"/>
          </a:xfrm>
        </p:grpSpPr>
        <p:sp>
          <p:nvSpPr>
            <p:cNvPr id="13" name="文本框 12"/>
            <p:cNvSpPr txBox="1"/>
            <p:nvPr/>
          </p:nvSpPr>
          <p:spPr>
            <a:xfrm>
              <a:off x="1130300" y="2863636"/>
              <a:ext cx="7280275" cy="708125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提出了</a:t>
              </a:r>
              <a:r>
                <a:rPr lang="en-US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DTW-BDS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对应点匹配算法，提升样本点的对齐效果，保持了匹配结果的时序性。</a:t>
              </a:r>
              <a:endParaRPr lang="en-US" altLang="zh-CN" sz="2000" u="sng" dirty="0">
                <a:solidFill>
                  <a:srgbClr val="1B4DA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38175" y="2873094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638175" y="3805308"/>
            <a:ext cx="7772400" cy="707886"/>
            <a:chOff x="638175" y="3805628"/>
            <a:chExt cx="7772400" cy="707747"/>
          </a:xfrm>
        </p:grpSpPr>
        <p:sp>
          <p:nvSpPr>
            <p:cNvPr id="16" name="文本框 15"/>
            <p:cNvSpPr txBox="1"/>
            <p:nvPr/>
          </p:nvSpPr>
          <p:spPr>
            <a:xfrm>
              <a:off x="1130300" y="3805628"/>
              <a:ext cx="7280275" cy="70774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>
                <a:spcBef>
                  <a:spcPts val="1200"/>
                </a:spcBef>
                <a:defRPr/>
              </a:pP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设计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了</a:t>
              </a: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更加</a:t>
              </a:r>
              <a:r>
                <a:rPr lang="zh-CN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准确的时空轨迹相似性查询</a:t>
              </a: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算法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。利用轨迹段距离进行计算，降低采样策略不同造成的影响。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38175" y="3833613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638175" y="4884737"/>
            <a:ext cx="7772400" cy="724624"/>
            <a:chOff x="638175" y="4884597"/>
            <a:chExt cx="7772400" cy="725459"/>
          </a:xfrm>
        </p:grpSpPr>
        <p:sp>
          <p:nvSpPr>
            <p:cNvPr id="19" name="文本框 18"/>
            <p:cNvSpPr txBox="1"/>
            <p:nvPr/>
          </p:nvSpPr>
          <p:spPr>
            <a:xfrm>
              <a:off x="1130300" y="4901354"/>
              <a:ext cx="7280275" cy="708702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实验结果反映了本文提出</a:t>
              </a: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对应点匹配算法以及轨迹相似性计算方法</a:t>
              </a: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的有效性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和准确</a:t>
              </a: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性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38175" y="4884597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11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标题 1"/>
          <p:cNvSpPr txBox="1"/>
          <p:nvPr/>
        </p:nvSpPr>
        <p:spPr bwMode="auto">
          <a:xfrm>
            <a:off x="642938" y="1776413"/>
            <a:ext cx="75438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谢谢</a:t>
            </a:r>
            <a:endParaRPr lang="zh-CN" altLang="en-US" sz="4800" dirty="0">
              <a:latin typeface="方正舒体" panose="02010601030101010101" pitchFamily="2" charset="-122"/>
              <a:ea typeface="方正舒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副标题 4"/>
          <p:cNvSpPr txBox="1"/>
          <p:nvPr/>
        </p:nvSpPr>
        <p:spPr bwMode="auto">
          <a:xfrm>
            <a:off x="1328738" y="3371850"/>
            <a:ext cx="64008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0002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4574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9146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3718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请各位老师批评指正</a:t>
            </a:r>
          </a:p>
        </p:txBody>
      </p:sp>
    </p:spTree>
    <p:extLst>
      <p:ext uri="{BB962C8B-B14F-4D97-AF65-F5344CB8AC3E}">
        <p14:creationId xmlns:p14="http://schemas.microsoft.com/office/powerpoint/2010/main" val="33860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研究背景</a:t>
            </a:r>
          </a:p>
        </p:txBody>
      </p:sp>
      <p:grpSp>
        <p:nvGrpSpPr>
          <p:cNvPr id="9" name="组合 3"/>
          <p:cNvGrpSpPr/>
          <p:nvPr/>
        </p:nvGrpSpPr>
        <p:grpSpPr bwMode="auto">
          <a:xfrm>
            <a:off x="2394281" y="1805794"/>
            <a:ext cx="5775325" cy="2039938"/>
            <a:chOff x="1662605" y="1682670"/>
            <a:chExt cx="5774240" cy="2040377"/>
          </a:xfrm>
        </p:grpSpPr>
        <p:grpSp>
          <p:nvGrpSpPr>
            <p:cNvPr id="10" name="组合 2"/>
            <p:cNvGrpSpPr/>
            <p:nvPr/>
          </p:nvGrpSpPr>
          <p:grpSpPr bwMode="auto">
            <a:xfrm>
              <a:off x="1748965" y="1682670"/>
              <a:ext cx="5687880" cy="2040377"/>
              <a:chOff x="1748965" y="1682670"/>
              <a:chExt cx="5687880" cy="2040377"/>
            </a:xfrm>
          </p:grpSpPr>
          <p:pic>
            <p:nvPicPr>
              <p:cNvPr id="13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6934" y="2134720"/>
                <a:ext cx="989214" cy="1112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图片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1772" y="1855125"/>
                <a:ext cx="533405" cy="473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图片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1772" y="2960025"/>
                <a:ext cx="535468" cy="464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图片 1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3193" y="1682670"/>
                <a:ext cx="430323" cy="430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图片 1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3816" y="1766977"/>
                <a:ext cx="272916" cy="552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图片 1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7936" y="2330977"/>
                <a:ext cx="282682" cy="572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图片 1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1247" y="3296878"/>
                <a:ext cx="425959" cy="426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图片 1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8965" y="3076159"/>
                <a:ext cx="602617" cy="433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文本框 19"/>
              <p:cNvSpPr txBox="1">
                <a:spLocks noChangeArrowheads="1"/>
              </p:cNvSpPr>
              <p:nvPr/>
            </p:nvSpPr>
            <p:spPr bwMode="auto">
              <a:xfrm>
                <a:off x="6564490" y="2319428"/>
                <a:ext cx="87235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LBS</a:t>
                </a:r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应用</a:t>
                </a:r>
              </a:p>
            </p:txBody>
          </p:sp>
          <p:sp>
            <p:nvSpPr>
              <p:cNvPr id="22" name="文本框 20"/>
              <p:cNvSpPr txBox="1">
                <a:spLocks noChangeArrowheads="1"/>
              </p:cNvSpPr>
              <p:nvPr/>
            </p:nvSpPr>
            <p:spPr bwMode="auto">
              <a:xfrm>
                <a:off x="6564490" y="3414007"/>
                <a:ext cx="87235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LBS</a:t>
                </a:r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应用</a:t>
                </a:r>
              </a:p>
            </p:txBody>
          </p:sp>
          <p:sp>
            <p:nvSpPr>
              <p:cNvPr id="23" name="文本框 21"/>
              <p:cNvSpPr txBox="1">
                <a:spLocks noChangeArrowheads="1"/>
              </p:cNvSpPr>
              <p:nvPr/>
            </p:nvSpPr>
            <p:spPr bwMode="auto">
              <a:xfrm>
                <a:off x="6702258" y="2547954"/>
                <a:ext cx="53091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… …</a:t>
                </a:r>
                <a:endParaRPr lang="zh-CN" altLang="en-US" sz="12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直接箭头连接符 23"/>
              <p:cNvCxnSpPr>
                <a:stCxn id="16" idx="3"/>
              </p:cNvCxnSpPr>
              <p:nvPr/>
            </p:nvCxnSpPr>
            <p:spPr>
              <a:xfrm>
                <a:off x="3373609" y="1898616"/>
                <a:ext cx="1085646" cy="4207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17" idx="3"/>
              </p:cNvCxnSpPr>
              <p:nvPr/>
            </p:nvCxnSpPr>
            <p:spPr>
              <a:xfrm>
                <a:off x="2186382" y="2043111"/>
                <a:ext cx="2272873" cy="447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18" idx="3"/>
              </p:cNvCxnSpPr>
              <p:nvPr/>
            </p:nvCxnSpPr>
            <p:spPr>
              <a:xfrm>
                <a:off x="2859355" y="2616321"/>
                <a:ext cx="1584027" cy="635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stCxn id="20" idx="3"/>
              </p:cNvCxnSpPr>
              <p:nvPr/>
            </p:nvCxnSpPr>
            <p:spPr>
              <a:xfrm flipV="1">
                <a:off x="2351451" y="2851321"/>
                <a:ext cx="2107804" cy="4414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19" idx="3"/>
              </p:cNvCxnSpPr>
              <p:nvPr/>
            </p:nvCxnSpPr>
            <p:spPr>
              <a:xfrm flipV="1">
                <a:off x="3497410" y="2995816"/>
                <a:ext cx="976129" cy="5144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endCxn id="14" idx="1"/>
              </p:cNvCxnSpPr>
              <p:nvPr/>
            </p:nvCxnSpPr>
            <p:spPr>
              <a:xfrm flipV="1">
                <a:off x="5468715" y="2092333"/>
                <a:ext cx="1223732" cy="3143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endCxn id="15" idx="1"/>
              </p:cNvCxnSpPr>
              <p:nvPr/>
            </p:nvCxnSpPr>
            <p:spPr>
              <a:xfrm>
                <a:off x="5570296" y="2903721"/>
                <a:ext cx="1122151" cy="2889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29"/>
              <p:cNvSpPr txBox="1">
                <a:spLocks noChangeArrowheads="1"/>
              </p:cNvSpPr>
              <p:nvPr/>
            </p:nvSpPr>
            <p:spPr bwMode="auto">
              <a:xfrm>
                <a:off x="5783194" y="1934458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查询</a:t>
                </a:r>
              </a:p>
            </p:txBody>
          </p:sp>
          <p:sp>
            <p:nvSpPr>
              <p:cNvPr id="32" name="文本框 30"/>
              <p:cNvSpPr txBox="1">
                <a:spLocks noChangeArrowheads="1"/>
              </p:cNvSpPr>
              <p:nvPr/>
            </p:nvSpPr>
            <p:spPr bwMode="auto">
              <a:xfrm>
                <a:off x="5904077" y="2259082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结果</a:t>
                </a:r>
              </a:p>
            </p:txBody>
          </p:sp>
          <p:sp>
            <p:nvSpPr>
              <p:cNvPr id="33" name="文本框 31"/>
              <p:cNvSpPr txBox="1">
                <a:spLocks noChangeArrowheads="1"/>
              </p:cNvSpPr>
              <p:nvPr/>
            </p:nvSpPr>
            <p:spPr bwMode="auto">
              <a:xfrm>
                <a:off x="5918057" y="2739063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查询</a:t>
                </a:r>
              </a:p>
            </p:txBody>
          </p:sp>
          <p:sp>
            <p:nvSpPr>
              <p:cNvPr id="34" name="文本框 32"/>
              <p:cNvSpPr txBox="1">
                <a:spLocks noChangeArrowheads="1"/>
              </p:cNvSpPr>
              <p:nvPr/>
            </p:nvSpPr>
            <p:spPr bwMode="auto">
              <a:xfrm>
                <a:off x="5982949" y="3096394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结果</a:t>
                </a:r>
              </a:p>
            </p:txBody>
          </p:sp>
          <p:sp>
            <p:nvSpPr>
              <p:cNvPr id="35" name="文本框 33"/>
              <p:cNvSpPr txBox="1">
                <a:spLocks noChangeArrowheads="1"/>
              </p:cNvSpPr>
              <p:nvPr/>
            </p:nvSpPr>
            <p:spPr bwMode="auto">
              <a:xfrm>
                <a:off x="4459854" y="3382511"/>
                <a:ext cx="12105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位置服务器</a:t>
                </a:r>
              </a:p>
            </p:txBody>
          </p:sp>
          <p:sp>
            <p:nvSpPr>
              <p:cNvPr id="36" name="云形 35"/>
              <p:cNvSpPr/>
              <p:nvPr/>
            </p:nvSpPr>
            <p:spPr>
              <a:xfrm>
                <a:off x="3438683" y="2211422"/>
                <a:ext cx="918990" cy="1003516"/>
              </a:xfrm>
              <a:prstGeom prst="clou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/>
              </a:p>
            </p:txBody>
          </p:sp>
          <p:sp>
            <p:nvSpPr>
              <p:cNvPr id="37" name="文本框 36"/>
              <p:cNvSpPr txBox="1">
                <a:spLocks noChangeArrowheads="1"/>
              </p:cNvSpPr>
              <p:nvPr/>
            </p:nvSpPr>
            <p:spPr bwMode="auto">
              <a:xfrm>
                <a:off x="3568534" y="2388945"/>
                <a:ext cx="646331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无线</a:t>
                </a:r>
                <a:endParaRPr lang="en-US" altLang="zh-CN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网络</a:t>
                </a:r>
              </a:p>
            </p:txBody>
          </p:sp>
        </p:grpSp>
        <p:sp>
          <p:nvSpPr>
            <p:cNvPr id="11" name="文本框 37"/>
            <p:cNvSpPr txBox="1">
              <a:spLocks noChangeArrowheads="1"/>
            </p:cNvSpPr>
            <p:nvPr/>
          </p:nvSpPr>
          <p:spPr bwMode="auto">
            <a:xfrm>
              <a:off x="1662605" y="2619170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移动对象</a:t>
              </a:r>
            </a:p>
          </p:txBody>
        </p:sp>
      </p:grpSp>
      <p:pic>
        <p:nvPicPr>
          <p:cNvPr id="38" name="Picture 6" descr="C:\Users\yuzheng\Desktop\LBSN images\trajectory_mon201104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1" t="3612" r="28749" b="18056"/>
          <a:stretch>
            <a:fillRect/>
          </a:stretch>
        </p:blipFill>
        <p:spPr bwMode="auto">
          <a:xfrm>
            <a:off x="732168" y="1810557"/>
            <a:ext cx="15938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AutoShape 31"/>
          <p:cNvSpPr>
            <a:spLocks noChangeArrowheads="1"/>
          </p:cNvSpPr>
          <p:nvPr/>
        </p:nvSpPr>
        <p:spPr bwMode="auto">
          <a:xfrm>
            <a:off x="333946" y="3910460"/>
            <a:ext cx="2448076" cy="686850"/>
          </a:xfrm>
          <a:prstGeom prst="wedgeRoundRectCallout">
            <a:avLst>
              <a:gd name="adj1" fmla="val 41106"/>
              <a:gd name="adj2" fmla="val -10225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轨迹数据包含的信息：社交、工作、饮食习惯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31"/>
          <p:cNvSpPr>
            <a:spLocks noChangeArrowheads="1"/>
          </p:cNvSpPr>
          <p:nvPr/>
        </p:nvSpPr>
        <p:spPr bwMode="auto">
          <a:xfrm>
            <a:off x="3890311" y="4183445"/>
            <a:ext cx="1915266" cy="394977"/>
          </a:xfrm>
          <a:prstGeom prst="wedgeRoundRectCallout">
            <a:avLst>
              <a:gd name="adj1" fmla="val 44536"/>
              <a:gd name="adj2" fmla="val -13896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时空轨迹数据挖掘</a:t>
            </a:r>
            <a:endParaRPr lang="zh-TW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31"/>
          <p:cNvSpPr>
            <a:spLocks noChangeArrowheads="1"/>
          </p:cNvSpPr>
          <p:nvPr/>
        </p:nvSpPr>
        <p:spPr bwMode="auto">
          <a:xfrm>
            <a:off x="6515644" y="4123028"/>
            <a:ext cx="2014564" cy="925562"/>
          </a:xfrm>
          <a:prstGeom prst="wedgeRoundRectCallout">
            <a:avLst>
              <a:gd name="adj1" fmla="val -3077"/>
              <a:gd name="adj2" fmla="val -8514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行为模式挖掘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路径规划</a:t>
            </a:r>
            <a:endParaRPr lang="en-US" altLang="zh-CN" sz="160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位置预测</a:t>
            </a:r>
            <a:endParaRPr lang="zh-TW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358666" y="5281558"/>
            <a:ext cx="3156978" cy="38901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移动对象</a:t>
            </a:r>
            <a:r>
              <a:rPr lang="zh-CN" altLang="en-US" sz="1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的时空</a:t>
            </a:r>
            <a:r>
              <a:rPr lang="zh-CN" altLang="en-US" sz="1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</a:t>
            </a:r>
            <a:r>
              <a:rPr lang="zh-CN" altLang="en-US" sz="1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相似性查询</a:t>
            </a:r>
            <a:r>
              <a:rPr lang="en-US" altLang="zh-CN" sz="1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</a:p>
        </p:txBody>
      </p:sp>
      <p:sp>
        <p:nvSpPr>
          <p:cNvPr id="45" name="上箭头 44"/>
          <p:cNvSpPr/>
          <p:nvPr/>
        </p:nvSpPr>
        <p:spPr>
          <a:xfrm>
            <a:off x="4630274" y="4684871"/>
            <a:ext cx="390300" cy="473173"/>
          </a:xfrm>
          <a:prstGeom prst="upArrow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7" name="矩形 16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 bwMode="auto">
          <a:xfrm>
            <a:off x="0" y="4960079"/>
            <a:ext cx="2251494" cy="1137468"/>
            <a:chOff x="-74240" y="5167327"/>
            <a:chExt cx="2255340" cy="1137007"/>
          </a:xfrm>
        </p:grpSpPr>
        <p:sp>
          <p:nvSpPr>
            <p:cNvPr id="39" name="右箭头 38"/>
            <p:cNvSpPr/>
            <p:nvPr/>
          </p:nvSpPr>
          <p:spPr>
            <a:xfrm>
              <a:off x="2421" y="5167327"/>
              <a:ext cx="2178679" cy="1117147"/>
            </a:xfrm>
            <a:prstGeom prst="rightArrow">
              <a:avLst/>
            </a:prstGeom>
            <a:solidFill>
              <a:srgbClr val="937AB1"/>
            </a:solidFill>
            <a:ln w="19050">
              <a:solidFill>
                <a:srgbClr val="705B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/>
            </a:p>
          </p:txBody>
        </p:sp>
        <p:sp>
          <p:nvSpPr>
            <p:cNvPr id="40" name="文本框 119"/>
            <p:cNvSpPr txBox="1">
              <a:spLocks noChangeArrowheads="1"/>
            </p:cNvSpPr>
            <p:nvPr/>
          </p:nvSpPr>
          <p:spPr bwMode="auto">
            <a:xfrm>
              <a:off x="-74240" y="5473674"/>
              <a:ext cx="2053115" cy="830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已有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的轨迹</a:t>
              </a:r>
              <a:endPara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hangingPunct="1"/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相似性计算方法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问题定义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291152"/>
              </p:ext>
            </p:extLst>
          </p:nvPr>
        </p:nvGraphicFramePr>
        <p:xfrm>
          <a:off x="2329195" y="4866227"/>
          <a:ext cx="5107350" cy="1154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836">
                  <a:extLst>
                    <a:ext uri="{9D8B030D-6E8A-4147-A177-3AD203B41FA5}">
                      <a16:colId xmlns:a16="http://schemas.microsoft.com/office/drawing/2014/main" val="609895250"/>
                    </a:ext>
                  </a:extLst>
                </a:gridCol>
                <a:gridCol w="2018014">
                  <a:extLst>
                    <a:ext uri="{9D8B030D-6E8A-4147-A177-3AD203B41FA5}">
                      <a16:colId xmlns:a16="http://schemas.microsoft.com/office/drawing/2014/main" val="1487800226"/>
                    </a:ext>
                  </a:extLst>
                </a:gridCol>
                <a:gridCol w="1872500">
                  <a:extLst>
                    <a:ext uri="{9D8B030D-6E8A-4147-A177-3AD203B41FA5}">
                      <a16:colId xmlns:a16="http://schemas.microsoft.com/office/drawing/2014/main" val="3736379722"/>
                    </a:ext>
                  </a:extLst>
                </a:gridCol>
              </a:tblGrid>
              <a:tr h="4130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空间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空间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32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欧式空间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DTW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BDS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EDR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SDTW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4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路网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DMS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DMSS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PTM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DMT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4272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 bwMode="auto">
          <a:xfrm>
            <a:off x="4538663" y="1620839"/>
            <a:ext cx="4605337" cy="2790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1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931" y="1468632"/>
            <a:ext cx="2201146" cy="310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 bwMode="auto">
          <a:xfrm>
            <a:off x="0" y="1619251"/>
            <a:ext cx="4538663" cy="279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流程图: 过程 18"/>
          <p:cNvSpPr/>
          <p:nvPr/>
        </p:nvSpPr>
        <p:spPr bwMode="auto">
          <a:xfrm>
            <a:off x="0" y="2505077"/>
            <a:ext cx="2152650" cy="1581149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预处理的</a:t>
            </a:r>
            <a:r>
              <a:rPr lang="en-US" altLang="zh-CN" sz="2000" b="1" dirty="0">
                <a:solidFill>
                  <a:schemeClr val="bg1"/>
                </a:solidFill>
              </a:rPr>
              <a:t>GPS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</a:rPr>
              <a:t>轨迹数据</a:t>
            </a:r>
          </a:p>
        </p:txBody>
      </p:sp>
      <p:sp>
        <p:nvSpPr>
          <p:cNvPr id="20" name="右箭头 19"/>
          <p:cNvSpPr/>
          <p:nvPr/>
        </p:nvSpPr>
        <p:spPr bwMode="auto">
          <a:xfrm>
            <a:off x="2164130" y="3041180"/>
            <a:ext cx="886105" cy="676275"/>
          </a:xfrm>
          <a:prstGeom prst="rightArrow">
            <a:avLst/>
          </a:prstGeom>
          <a:solidFill>
            <a:srgbClr val="D4FDD5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文本框 102"/>
          <p:cNvSpPr txBox="1">
            <a:spLocks noChangeArrowheads="1"/>
          </p:cNvSpPr>
          <p:nvPr/>
        </p:nvSpPr>
        <p:spPr bwMode="auto">
          <a:xfrm>
            <a:off x="6039821" y="1707138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2" name="图片 10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0190">
            <a:off x="6712953" y="1996469"/>
            <a:ext cx="274691" cy="2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右箭头 22"/>
          <p:cNvSpPr/>
          <p:nvPr/>
        </p:nvSpPr>
        <p:spPr bwMode="auto">
          <a:xfrm>
            <a:off x="5135071" y="3384551"/>
            <a:ext cx="2159560" cy="676275"/>
          </a:xfrm>
          <a:prstGeom prst="rightArrow">
            <a:avLst/>
          </a:prstGeom>
          <a:solidFill>
            <a:srgbClr val="FDDDC2"/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右箭头 23"/>
          <p:cNvSpPr/>
          <p:nvPr/>
        </p:nvSpPr>
        <p:spPr bwMode="auto">
          <a:xfrm rot="10800000">
            <a:off x="5117347" y="2736849"/>
            <a:ext cx="2177283" cy="676275"/>
          </a:xfrm>
          <a:prstGeom prst="rightArrow">
            <a:avLst/>
          </a:prstGeom>
          <a:solidFill>
            <a:srgbClr val="FFFB00"/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等腰三角形 24"/>
          <p:cNvSpPr/>
          <p:nvPr/>
        </p:nvSpPr>
        <p:spPr bwMode="auto">
          <a:xfrm rot="9648083">
            <a:off x="1689100" y="2155826"/>
            <a:ext cx="931863" cy="996950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文本框 108"/>
          <p:cNvSpPr txBox="1">
            <a:spLocks noChangeArrowheads="1"/>
          </p:cNvSpPr>
          <p:nvPr/>
        </p:nvSpPr>
        <p:spPr bwMode="auto">
          <a:xfrm>
            <a:off x="5135072" y="2915791"/>
            <a:ext cx="21625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查询轨迹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109"/>
          <p:cNvSpPr txBox="1">
            <a:spLocks noChangeArrowheads="1"/>
          </p:cNvSpPr>
          <p:nvPr/>
        </p:nvSpPr>
        <p:spPr bwMode="auto">
          <a:xfrm>
            <a:off x="5135071" y="3571744"/>
            <a:ext cx="21595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相似轨迹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8" name="图片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0190">
            <a:off x="2069161" y="1992176"/>
            <a:ext cx="274691" cy="2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 bwMode="auto">
          <a:xfrm>
            <a:off x="0" y="1266136"/>
            <a:ext cx="4538452" cy="342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sx="1000" sy="1000" algn="ctr" rotWithShape="0">
              <a:srgbClr val="000000"/>
            </a:outerShdw>
            <a:reflection endPos="21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4538239" y="1091140"/>
            <a:ext cx="4605761" cy="707556"/>
          </a:xfrm>
          <a:prstGeom prst="rightArrow">
            <a:avLst/>
          </a:prstGeom>
          <a:blipFill>
            <a:blip r:embed="rId6"/>
            <a:stretch>
              <a:fillRect/>
            </a:stretch>
          </a:blipFill>
          <a:ln>
            <a:noFill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文本框 99"/>
          <p:cNvSpPr txBox="1">
            <a:spLocks noChangeArrowheads="1"/>
          </p:cNvSpPr>
          <p:nvPr/>
        </p:nvSpPr>
        <p:spPr bwMode="auto">
          <a:xfrm>
            <a:off x="1621307" y="1641495"/>
            <a:ext cx="14157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轨迹距离计算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2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173" y="2270293"/>
            <a:ext cx="1634729" cy="18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AutoShape 31"/>
          <p:cNvSpPr>
            <a:spLocks noChangeArrowheads="1"/>
          </p:cNvSpPr>
          <p:nvPr/>
        </p:nvSpPr>
        <p:spPr bwMode="auto">
          <a:xfrm>
            <a:off x="6679804" y="3401988"/>
            <a:ext cx="2269134" cy="1178561"/>
          </a:xfrm>
          <a:prstGeom prst="wedgeRoundRectCallout">
            <a:avLst>
              <a:gd name="adj1" fmla="val -48148"/>
              <a:gd name="adj2" fmla="val 9276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、时空混乱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、对齐效果差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对数据的采样策略较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敏感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2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标题 1"/>
          <p:cNvSpPr txBox="1"/>
          <p:nvPr/>
        </p:nvSpPr>
        <p:spPr bwMode="auto">
          <a:xfrm>
            <a:off x="2481263" y="1898650"/>
            <a:ext cx="60848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三维时空</a:t>
            </a:r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  <a:endParaRPr lang="en-US" altLang="zh-CN" sz="4000" b="1" dirty="0" smtClean="0">
              <a:solidFill>
                <a:srgbClr val="5E5EA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</a:t>
            </a:r>
            <a:r>
              <a:rPr lang="zh-CN" altLang="en-US" sz="4000" b="1" dirty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点匹配算法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时空归一化表示模型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2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样本点匹配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80557" y="4376469"/>
            <a:ext cx="2467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15394" y="4376469"/>
            <a:ext cx="2467154" cy="369332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对应轨迹段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8"/>
          <p:cNvGrpSpPr/>
          <p:nvPr/>
        </p:nvGrpSpPr>
        <p:grpSpPr bwMode="auto">
          <a:xfrm>
            <a:off x="1665288" y="1673225"/>
            <a:ext cx="1300162" cy="1608138"/>
            <a:chOff x="1897809" y="1673526"/>
            <a:chExt cx="1300649" cy="1608044"/>
          </a:xfrm>
        </p:grpSpPr>
        <p:sp>
          <p:nvSpPr>
            <p:cNvPr id="17" name="流程图: 联系 16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/>
                <a:t>02</a:t>
              </a:r>
              <a:endParaRPr lang="zh-CN" altLang="en-US" sz="3200" dirty="0"/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流程图: 联系 19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428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时空归一化表示模型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160" y="1587307"/>
            <a:ext cx="3839551" cy="2057581"/>
          </a:xfrm>
          <a:prstGeom prst="rect">
            <a:avLst/>
          </a:prstGeom>
        </p:spPr>
      </p:pic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683957"/>
              </p:ext>
            </p:extLst>
          </p:nvPr>
        </p:nvGraphicFramePr>
        <p:xfrm>
          <a:off x="534501" y="2834900"/>
          <a:ext cx="2122098" cy="223311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3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时间戳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GPS</a:t>
                      </a:r>
                      <a:r>
                        <a:rPr lang="zh-CN" altLang="en-US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坐标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baseline="-25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aseline="-25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200" baseline="-25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80741" y="2092832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基于时间信息的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轨迹表示模型（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TTR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71"/>
          <a:stretch/>
        </p:blipFill>
        <p:spPr>
          <a:xfrm>
            <a:off x="4865284" y="4226046"/>
            <a:ext cx="4085828" cy="22930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48834" y="2554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48833" y="48833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直角双向箭头 2"/>
          <p:cNvSpPr/>
          <p:nvPr/>
        </p:nvSpPr>
        <p:spPr>
          <a:xfrm rot="8282928">
            <a:off x="3055854" y="3248851"/>
            <a:ext cx="1427982" cy="1483743"/>
          </a:xfrm>
          <a:prstGeom prst="leftUpArrow">
            <a:avLst>
              <a:gd name="adj1" fmla="val 1539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568014" y="3389799"/>
            <a:ext cx="3610263" cy="2725791"/>
            <a:chOff x="4970748" y="1135616"/>
            <a:chExt cx="2974180" cy="223063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0748" y="1135616"/>
              <a:ext cx="2974180" cy="2230635"/>
            </a:xfrm>
            <a:prstGeom prst="rect">
              <a:avLst/>
            </a:prstGeom>
          </p:spPr>
        </p:pic>
        <p:sp>
          <p:nvSpPr>
            <p:cNvPr id="41" name="椭圆 40"/>
            <p:cNvSpPr/>
            <p:nvPr/>
          </p:nvSpPr>
          <p:spPr>
            <a:xfrm>
              <a:off x="5997733" y="1928065"/>
              <a:ext cx="1096056" cy="6536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归一化表示模型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9639" y="6161042"/>
            <a:ext cx="8343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</a:rPr>
              <a:t>[1] Shang </a:t>
            </a:r>
            <a:r>
              <a:rPr lang="en-US" altLang="zh-CN" sz="1200" dirty="0">
                <a:latin typeface="Times New Roman" panose="02020603050405020304" pitchFamily="18" charset="0"/>
              </a:rPr>
              <a:t>S, Ding R, Zheng K, et al. Personalized trajectory matching in spatial networks[J]. </a:t>
            </a:r>
            <a:r>
              <a:rPr lang="en-US" altLang="zh-CN" sz="1200" dirty="0" err="1">
                <a:latin typeface="Times New Roman" panose="02020603050405020304" pitchFamily="18" charset="0"/>
              </a:rPr>
              <a:t>Vldb</a:t>
            </a:r>
            <a:r>
              <a:rPr lang="en-US" altLang="zh-CN" sz="1200" dirty="0">
                <a:latin typeface="Times New Roman" panose="02020603050405020304" pitchFamily="18" charset="0"/>
              </a:rPr>
              <a:t> Journal, 2014, 23(3):449-468.</a:t>
            </a:r>
            <a:endParaRPr lang="zh-CN" altLang="en-US" sz="12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886495" y="1206384"/>
            <a:ext cx="7604665" cy="2300288"/>
            <a:chOff x="886495" y="1206384"/>
            <a:chExt cx="7604665" cy="2300288"/>
          </a:xfrm>
        </p:grpSpPr>
        <p:sp>
          <p:nvSpPr>
            <p:cNvPr id="2" name="文本框 1"/>
            <p:cNvSpPr txBox="1"/>
            <p:nvPr/>
          </p:nvSpPr>
          <p:spPr>
            <a:xfrm>
              <a:off x="2129139" y="1223656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PTM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[1</a:t>
              </a:r>
              <a:r>
                <a:rPr lang="en-US" altLang="zh-CN" sz="1600" dirty="0" smtClean="0">
                  <a:latin typeface="Times New Roman" panose="02020603050405020304" pitchFamily="18" charset="0"/>
                </a:rPr>
                <a:t>]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391495" y="2020512"/>
              <a:ext cx="1525007" cy="76676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分离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时间信息和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空间信息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288866" y="1452752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时间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对应点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288866" y="2889897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空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间对应点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035423" y="2129034"/>
              <a:ext cx="1455737" cy="465137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时空相似性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4" name="肘形连接符 53"/>
            <p:cNvCxnSpPr>
              <a:stCxn id="43" idx="0"/>
              <a:endCxn id="44" idx="1"/>
            </p:cNvCxnSpPr>
            <p:nvPr/>
          </p:nvCxnSpPr>
          <p:spPr>
            <a:xfrm rot="5400000" flipH="1" flipV="1">
              <a:off x="3053837" y="1785484"/>
              <a:ext cx="335191" cy="1348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>
              <a:stCxn id="43" idx="2"/>
              <a:endCxn id="46" idx="1"/>
            </p:cNvCxnSpPr>
            <p:nvPr/>
          </p:nvCxnSpPr>
          <p:spPr>
            <a:xfrm rot="16200000" flipH="1">
              <a:off x="3053837" y="2887436"/>
              <a:ext cx="335191" cy="1348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>
              <a:stCxn id="87" idx="3"/>
              <a:endCxn id="49" idx="1"/>
            </p:cNvCxnSpPr>
            <p:nvPr/>
          </p:nvCxnSpPr>
          <p:spPr>
            <a:xfrm>
              <a:off x="6397458" y="1683168"/>
              <a:ext cx="637965" cy="67843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90" idx="3"/>
              <a:endCxn id="49" idx="1"/>
            </p:cNvCxnSpPr>
            <p:nvPr/>
          </p:nvCxnSpPr>
          <p:spPr>
            <a:xfrm flipV="1">
              <a:off x="6397457" y="2361603"/>
              <a:ext cx="637966" cy="75462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69" idx="3"/>
              <a:endCxn id="43" idx="1"/>
            </p:cNvCxnSpPr>
            <p:nvPr/>
          </p:nvCxnSpPr>
          <p:spPr>
            <a:xfrm>
              <a:off x="1892555" y="2402566"/>
              <a:ext cx="498940" cy="1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2104056" y="1206384"/>
              <a:ext cx="4754113" cy="2300288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886495" y="2169997"/>
              <a:ext cx="1006060" cy="465137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轨迹数据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4749473" y="1450599"/>
              <a:ext cx="1647985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计算时间相似性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749473" y="2883656"/>
              <a:ext cx="1647984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计算空间相似性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2" name="直接箭头连接符 91"/>
            <p:cNvCxnSpPr>
              <a:stCxn id="44" idx="3"/>
              <a:endCxn id="87" idx="1"/>
            </p:cNvCxnSpPr>
            <p:nvPr/>
          </p:nvCxnSpPr>
          <p:spPr>
            <a:xfrm flipV="1">
              <a:off x="4496758" y="1683168"/>
              <a:ext cx="252715" cy="21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46" idx="3"/>
              <a:endCxn id="90" idx="1"/>
            </p:cNvCxnSpPr>
            <p:nvPr/>
          </p:nvCxnSpPr>
          <p:spPr>
            <a:xfrm flipV="1">
              <a:off x="4496758" y="3116225"/>
              <a:ext cx="252715" cy="6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84521" y="3668057"/>
            <a:ext cx="4312237" cy="2402082"/>
            <a:chOff x="1113299" y="1367617"/>
            <a:chExt cx="3935087" cy="210877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299" y="1367617"/>
              <a:ext cx="3935087" cy="2108778"/>
            </a:xfrm>
            <a:prstGeom prst="rect">
              <a:avLst/>
            </a:prstGeom>
          </p:spPr>
        </p:pic>
        <p:sp>
          <p:nvSpPr>
            <p:cNvPr id="18" name="椭圆 17"/>
            <p:cNvSpPr/>
            <p:nvPr/>
          </p:nvSpPr>
          <p:spPr>
            <a:xfrm>
              <a:off x="1815273" y="1899650"/>
              <a:ext cx="1540119" cy="8771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568014" y="3389799"/>
            <a:ext cx="3610263" cy="2725791"/>
            <a:chOff x="4970748" y="1135616"/>
            <a:chExt cx="2974180" cy="223063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0748" y="1135616"/>
              <a:ext cx="2974180" cy="2230635"/>
            </a:xfrm>
            <a:prstGeom prst="rect">
              <a:avLst/>
            </a:prstGeom>
          </p:spPr>
        </p:pic>
        <p:sp>
          <p:nvSpPr>
            <p:cNvPr id="7" name="椭圆 6"/>
            <p:cNvSpPr/>
            <p:nvPr/>
          </p:nvSpPr>
          <p:spPr>
            <a:xfrm>
              <a:off x="5997733" y="1928065"/>
              <a:ext cx="1096056" cy="6536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归一化表示模型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639" y="6161042"/>
            <a:ext cx="8343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</a:rPr>
              <a:t>[1] Shang </a:t>
            </a:r>
            <a:r>
              <a:rPr lang="en-US" altLang="zh-CN" sz="1200" dirty="0">
                <a:latin typeface="Times New Roman" panose="02020603050405020304" pitchFamily="18" charset="0"/>
              </a:rPr>
              <a:t>S, Ding R, Zheng K, et al. Personalized trajectory matching in spatial networks[J]. </a:t>
            </a:r>
            <a:r>
              <a:rPr lang="en-US" altLang="zh-CN" sz="1200" dirty="0" err="1">
                <a:latin typeface="Times New Roman" panose="02020603050405020304" pitchFamily="18" charset="0"/>
              </a:rPr>
              <a:t>Vldb</a:t>
            </a:r>
            <a:r>
              <a:rPr lang="en-US" altLang="zh-CN" sz="1200" dirty="0">
                <a:latin typeface="Times New Roman" panose="02020603050405020304" pitchFamily="18" charset="0"/>
              </a:rPr>
              <a:t> Journal, 2014, 23(3):449-468.</a:t>
            </a:r>
            <a:endParaRPr lang="zh-CN" altLang="en-US" sz="12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84521" y="3668057"/>
            <a:ext cx="4312237" cy="2402082"/>
            <a:chOff x="1113299" y="1367617"/>
            <a:chExt cx="3935087" cy="2108778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299" y="1367617"/>
              <a:ext cx="3935087" cy="2108778"/>
            </a:xfrm>
            <a:prstGeom prst="rect">
              <a:avLst/>
            </a:prstGeom>
          </p:spPr>
        </p:pic>
        <p:sp>
          <p:nvSpPr>
            <p:cNvPr id="34" name="椭圆 33"/>
            <p:cNvSpPr/>
            <p:nvPr/>
          </p:nvSpPr>
          <p:spPr>
            <a:xfrm>
              <a:off x="1815273" y="1899650"/>
              <a:ext cx="1540119" cy="8771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564608" y="1414233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PTM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1600" dirty="0">
                <a:latin typeface="Times New Roman" panose="02020603050405020304" pitchFamily="18" charset="0"/>
              </a:rPr>
              <a:t>[1]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54" y="2033635"/>
            <a:ext cx="5713407" cy="12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2697</TotalTime>
  <Words>2212</Words>
  <Application>Microsoft Office PowerPoint</Application>
  <PresentationFormat>全屏显示(4:3)</PresentationFormat>
  <Paragraphs>359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新細明體</vt:lpstr>
      <vt:lpstr>新細明體</vt:lpstr>
      <vt:lpstr>等线</vt:lpstr>
      <vt:lpstr>方正静蕾简体</vt:lpstr>
      <vt:lpstr>方正舒体</vt:lpstr>
      <vt:lpstr>黑体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移动对象的 时空轨迹相似性查询算法</vt:lpstr>
      <vt:lpstr>目录</vt:lpstr>
      <vt:lpstr>PowerPoint 演示文稿</vt:lpstr>
      <vt:lpstr>研究背景</vt:lpstr>
      <vt:lpstr>问题定义</vt:lpstr>
      <vt:lpstr>PowerPoint 演示文稿</vt:lpstr>
      <vt:lpstr>时空归一化表示模型</vt:lpstr>
      <vt:lpstr>时空归一化表示模型</vt:lpstr>
      <vt:lpstr>时空归一化表示模型</vt:lpstr>
      <vt:lpstr>时空归一化表示模型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USER-</dc:creator>
  <cp:lastModifiedBy>xiaochenchen</cp:lastModifiedBy>
  <cp:revision>570</cp:revision>
  <dcterms:created xsi:type="dcterms:W3CDTF">2017-12-16T13:48:00Z</dcterms:created>
  <dcterms:modified xsi:type="dcterms:W3CDTF">2018-12-13T07:49:35Z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2052-10.1.0.7521</vt:lpwstr>
  </property>
</Properties>
</file>