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0"/>
  </p:notesMasterIdLst>
  <p:sldIdLst>
    <p:sldId id="256" r:id="rId2"/>
    <p:sldId id="257" r:id="rId3"/>
    <p:sldId id="258" r:id="rId4"/>
    <p:sldId id="293" r:id="rId5"/>
    <p:sldId id="291" r:id="rId6"/>
    <p:sldId id="299" r:id="rId7"/>
    <p:sldId id="292" r:id="rId8"/>
    <p:sldId id="296" r:id="rId9"/>
    <p:sldId id="297" r:id="rId10"/>
    <p:sldId id="298" r:id="rId11"/>
    <p:sldId id="304" r:id="rId12"/>
    <p:sldId id="295" r:id="rId13"/>
    <p:sldId id="310" r:id="rId14"/>
    <p:sldId id="301" r:id="rId15"/>
    <p:sldId id="309" r:id="rId16"/>
    <p:sldId id="305" r:id="rId17"/>
    <p:sldId id="306" r:id="rId18"/>
    <p:sldId id="307" r:id="rId19"/>
    <p:sldId id="311" r:id="rId20"/>
    <p:sldId id="308" r:id="rId21"/>
    <p:sldId id="302" r:id="rId22"/>
    <p:sldId id="303" r:id="rId23"/>
    <p:sldId id="312" r:id="rId24"/>
    <p:sldId id="313" r:id="rId25"/>
    <p:sldId id="314" r:id="rId26"/>
    <p:sldId id="315" r:id="rId27"/>
    <p:sldId id="259" r:id="rId28"/>
    <p:sldId id="260" r:id="rId29"/>
    <p:sldId id="261" r:id="rId30"/>
    <p:sldId id="262" r:id="rId31"/>
    <p:sldId id="263" r:id="rId32"/>
    <p:sldId id="264" r:id="rId33"/>
    <p:sldId id="265" r:id="rId34"/>
    <p:sldId id="266" r:id="rId35"/>
    <p:sldId id="267" r:id="rId36"/>
    <p:sldId id="268" r:id="rId37"/>
    <p:sldId id="269" r:id="rId38"/>
    <p:sldId id="270" r:id="rId39"/>
    <p:sldId id="272" r:id="rId40"/>
    <p:sldId id="271" r:id="rId41"/>
    <p:sldId id="273" r:id="rId42"/>
    <p:sldId id="274" r:id="rId43"/>
    <p:sldId id="275" r:id="rId44"/>
    <p:sldId id="276" r:id="rId45"/>
    <p:sldId id="277" r:id="rId46"/>
    <p:sldId id="278" r:id="rId47"/>
    <p:sldId id="279" r:id="rId48"/>
    <p:sldId id="280" r:id="rId49"/>
    <p:sldId id="281" r:id="rId50"/>
    <p:sldId id="282" r:id="rId51"/>
    <p:sldId id="283" r:id="rId52"/>
    <p:sldId id="284" r:id="rId53"/>
    <p:sldId id="285" r:id="rId54"/>
    <p:sldId id="286" r:id="rId55"/>
    <p:sldId id="289" r:id="rId56"/>
    <p:sldId id="287" r:id="rId57"/>
    <p:sldId id="288" r:id="rId58"/>
    <p:sldId id="290" r:id="rId5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aochenchen" initials="x" lastIdx="1" clrIdx="0">
    <p:extLst>
      <p:ext uri="{19B8F6BF-5375-455C-9EA6-DF929625EA0E}">
        <p15:presenceInfo xmlns:p15="http://schemas.microsoft.com/office/powerpoint/2012/main" userId="xiaochench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DE1C1"/>
    <a:srgbClr val="E2F0D9"/>
    <a:srgbClr val="FFFFFF"/>
    <a:srgbClr val="CCFFFF"/>
    <a:srgbClr val="1B4DA5"/>
    <a:srgbClr val="0000FF"/>
    <a:srgbClr val="E2E6ED"/>
    <a:srgbClr val="EECFBA"/>
    <a:srgbClr val="1E50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96404" autoAdjust="0"/>
  </p:normalViewPr>
  <p:slideViewPr>
    <p:cSldViewPr snapToGrid="0">
      <p:cViewPr varScale="1">
        <p:scale>
          <a:sx n="111" d="100"/>
          <a:sy n="111" d="100"/>
        </p:scale>
        <p:origin x="123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28T10:40:53.932"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0F446A-1550-4314-A5B9-A1C2423B0192}" type="datetimeFigureOut">
              <a:rPr lang="zh-CN" altLang="en-US" smtClean="0"/>
              <a:t>2018/11/28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A4E550-F08C-490A-AE9D-597818A582E3}" type="slidenum">
              <a:rPr lang="zh-CN" altLang="en-US" smtClean="0"/>
              <a:t>‹#›</a:t>
            </a:fld>
            <a:endParaRPr lang="zh-CN" altLang="en-US"/>
          </a:p>
        </p:txBody>
      </p:sp>
    </p:spTree>
    <p:extLst>
      <p:ext uri="{BB962C8B-B14F-4D97-AF65-F5344CB8AC3E}">
        <p14:creationId xmlns:p14="http://schemas.microsoft.com/office/powerpoint/2010/main" val="1478146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4E550-F08C-490A-AE9D-597818A582E3}" type="slidenum">
              <a:rPr lang="zh-CN" altLang="en-US" smtClean="0"/>
              <a:t>5</a:t>
            </a:fld>
            <a:endParaRPr lang="zh-CN" altLang="en-US"/>
          </a:p>
        </p:txBody>
      </p:sp>
    </p:spTree>
    <p:extLst>
      <p:ext uri="{BB962C8B-B14F-4D97-AF65-F5344CB8AC3E}">
        <p14:creationId xmlns:p14="http://schemas.microsoft.com/office/powerpoint/2010/main" val="3229849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6AD6A584-428F-4D4D-A209-FB7386B209C2}" type="datetimeFigureOut">
              <a:rPr lang="zh-CN" altLang="en-US" smtClean="0"/>
              <a:t>2018/11/28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02EE73F-A8E0-43E4-8F07-AFA76695A4A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AD6A584-428F-4D4D-A209-FB7386B209C2}" type="datetimeFigureOut">
              <a:rPr lang="zh-CN" altLang="en-US" smtClean="0"/>
              <a:t>2018/11/28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02EE73F-A8E0-43E4-8F07-AFA76695A4A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AD6A584-428F-4D4D-A209-FB7386B209C2}" type="datetimeFigureOut">
              <a:rPr lang="zh-CN" altLang="en-US" smtClean="0"/>
              <a:t>2018/11/28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02EE73F-A8E0-43E4-8F07-AFA76695A4A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AD6A584-428F-4D4D-A209-FB7386B209C2}" type="datetimeFigureOut">
              <a:rPr lang="zh-CN" altLang="en-US" smtClean="0"/>
              <a:t>2018/11/28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02EE73F-A8E0-43E4-8F07-AFA76695A4A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AD6A584-428F-4D4D-A209-FB7386B209C2}" type="datetimeFigureOut">
              <a:rPr lang="zh-CN" altLang="en-US" smtClean="0"/>
              <a:t>2018/11/28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02EE73F-A8E0-43E4-8F07-AFA76695A4A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AD6A584-428F-4D4D-A209-FB7386B209C2}" type="datetimeFigureOut">
              <a:rPr lang="zh-CN" altLang="en-US" smtClean="0"/>
              <a:t>2018/11/28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02EE73F-A8E0-43E4-8F07-AFA76695A4A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AD6A584-428F-4D4D-A209-FB7386B209C2}" type="datetimeFigureOut">
              <a:rPr lang="zh-CN" altLang="en-US" smtClean="0"/>
              <a:t>2018/11/28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02EE73F-A8E0-43E4-8F07-AFA76695A4A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AD6A584-428F-4D4D-A209-FB7386B209C2}" type="datetimeFigureOut">
              <a:rPr lang="zh-CN" altLang="en-US" smtClean="0"/>
              <a:t>2018/11/28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02EE73F-A8E0-43E4-8F07-AFA76695A4A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D6A584-428F-4D4D-A209-FB7386B209C2}" type="datetimeFigureOut">
              <a:rPr lang="zh-CN" altLang="en-US" smtClean="0"/>
              <a:t>2018/11/28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02EE73F-A8E0-43E4-8F07-AFA76695A4A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AD6A584-428F-4D4D-A209-FB7386B209C2}" type="datetimeFigureOut">
              <a:rPr lang="zh-CN" altLang="en-US" smtClean="0"/>
              <a:t>2018/11/28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02EE73F-A8E0-43E4-8F07-AFA76695A4A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AD6A584-428F-4D4D-A209-FB7386B209C2}" type="datetimeFigureOut">
              <a:rPr lang="zh-CN" altLang="en-US" smtClean="0"/>
              <a:t>2018/11/28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02EE73F-A8E0-43E4-8F07-AFA76695A4A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D6A584-428F-4D4D-A209-FB7386B209C2}" type="datetimeFigureOut">
              <a:rPr lang="zh-CN" altLang="en-US" smtClean="0"/>
              <a:t>2018/11/28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EE73F-A8E0-43E4-8F07-AFA76695A4A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1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1.jpeg"/></Relationships>
</file>

<file path=ppt/slides/_rels/slide1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3.jpeg"/><Relationship Id="rId7" Type="http://schemas.openxmlformats.org/officeDocument/2006/relationships/comments" Target="../comments/comment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6.jpeg"/><Relationship Id="rId5" Type="http://schemas.openxmlformats.org/officeDocument/2006/relationships/image" Target="../media/image35.jpeg"/><Relationship Id="rId4" Type="http://schemas.openxmlformats.org/officeDocument/2006/relationships/image" Target="../media/image34.jpeg"/></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jpg"/></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jpeg"/><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emf"/><Relationship Id="rId11" Type="http://schemas.openxmlformats.org/officeDocument/2006/relationships/image" Target="../media/image9.png"/><Relationship Id="rId5" Type="http://schemas.openxmlformats.org/officeDocument/2006/relationships/image" Target="../media/image3.emf"/><Relationship Id="rId10" Type="http://schemas.openxmlformats.org/officeDocument/2006/relationships/image" Target="../media/image8.emf"/><Relationship Id="rId4" Type="http://schemas.openxmlformats.org/officeDocument/2006/relationships/image" Target="../media/image2.emf"/><Relationship Id="rId9" Type="http://schemas.openxmlformats.org/officeDocument/2006/relationships/image" Target="../media/image7.emf"/></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10" Type="http://schemas.openxmlformats.org/officeDocument/2006/relationships/image" Target="../media/image9.png"/><Relationship Id="rId4" Type="http://schemas.openxmlformats.org/officeDocument/2006/relationships/image" Target="../media/image3.emf"/><Relationship Id="rId9" Type="http://schemas.openxmlformats.org/officeDocument/2006/relationships/image" Target="../media/image8.emf"/></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48.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4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40.png"/><Relationship Id="rId4" Type="http://schemas.openxmlformats.org/officeDocument/2006/relationships/image" Target="../media/image13.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11" name="矩形 10"/>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grpSp>
      <p:sp>
        <p:nvSpPr>
          <p:cNvPr id="13" name="标题 1"/>
          <p:cNvSpPr>
            <a:spLocks noGrp="1"/>
          </p:cNvSpPr>
          <p:nvPr>
            <p:ph type="ctrTitle"/>
          </p:nvPr>
        </p:nvSpPr>
        <p:spPr>
          <a:xfrm>
            <a:off x="822325" y="1565275"/>
            <a:ext cx="7543800" cy="1568450"/>
          </a:xfrm>
        </p:spPr>
        <p:txBody>
          <a:bodyPr/>
          <a:lstStyle/>
          <a:p>
            <a:pPr>
              <a:lnSpc>
                <a:spcPct val="100000"/>
              </a:lnSpc>
            </a:pPr>
            <a:r>
              <a:rPr lang="zh-CN" altLang="en-US" sz="4400" b="1" dirty="0">
                <a:solidFill>
                  <a:srgbClr val="17175D"/>
                </a:solidFill>
                <a:latin typeface="Times New Roman" panose="02020603050405020304" pitchFamily="18" charset="0"/>
                <a:ea typeface="黑体" panose="02010609060101010101" pitchFamily="49" charset="-122"/>
                <a:cs typeface="Times New Roman" panose="02020603050405020304" pitchFamily="18" charset="0"/>
              </a:rPr>
              <a:t>移动对象</a:t>
            </a:r>
            <a:r>
              <a:rPr lang="zh-CN" altLang="en-US" sz="4400" b="1" dirty="0" smtClean="0">
                <a:solidFill>
                  <a:srgbClr val="17175D"/>
                </a:solidFill>
                <a:latin typeface="Times New Roman" panose="02020603050405020304" pitchFamily="18" charset="0"/>
                <a:ea typeface="黑体" panose="02010609060101010101" pitchFamily="49" charset="-122"/>
                <a:cs typeface="Times New Roman" panose="02020603050405020304" pitchFamily="18" charset="0"/>
              </a:rPr>
              <a:t>的</a:t>
            </a:r>
            <a:r>
              <a:rPr lang="en-US" altLang="zh-CN" sz="4400" b="1" dirty="0" smtClean="0">
                <a:solidFill>
                  <a:srgbClr val="17175D"/>
                </a:solidFill>
                <a:latin typeface="Times New Roman" panose="02020603050405020304" pitchFamily="18" charset="0"/>
                <a:ea typeface="黑体" panose="02010609060101010101" pitchFamily="49" charset="-122"/>
                <a:cs typeface="Times New Roman" panose="02020603050405020304" pitchFamily="18" charset="0"/>
              </a:rPr>
              <a:t/>
            </a:r>
            <a:br>
              <a:rPr lang="en-US" altLang="zh-CN" sz="4400" b="1" dirty="0" smtClean="0">
                <a:solidFill>
                  <a:srgbClr val="17175D"/>
                </a:solidFill>
                <a:latin typeface="Times New Roman" panose="02020603050405020304" pitchFamily="18" charset="0"/>
                <a:ea typeface="黑体" panose="02010609060101010101" pitchFamily="49" charset="-122"/>
                <a:cs typeface="Times New Roman" panose="02020603050405020304" pitchFamily="18" charset="0"/>
              </a:rPr>
            </a:br>
            <a:r>
              <a:rPr lang="zh-CN" altLang="en-US" sz="4400" b="1" dirty="0" smtClean="0">
                <a:solidFill>
                  <a:srgbClr val="17175D"/>
                </a:solidFill>
                <a:latin typeface="Times New Roman" panose="02020603050405020304" pitchFamily="18" charset="0"/>
                <a:ea typeface="黑体" panose="02010609060101010101" pitchFamily="49" charset="-122"/>
                <a:cs typeface="Times New Roman" panose="02020603050405020304" pitchFamily="18" charset="0"/>
              </a:rPr>
              <a:t>时空轨迹相似性算法</a:t>
            </a:r>
          </a:p>
        </p:txBody>
      </p:sp>
      <p:sp>
        <p:nvSpPr>
          <p:cNvPr id="14" name="副标题 2"/>
          <p:cNvSpPr>
            <a:spLocks noGrp="1"/>
          </p:cNvSpPr>
          <p:nvPr>
            <p:ph type="subTitle" idx="1"/>
          </p:nvPr>
        </p:nvSpPr>
        <p:spPr bwMode="auto">
          <a:xfrm>
            <a:off x="1238250" y="3886200"/>
            <a:ext cx="3105150" cy="1752600"/>
          </a:xfrm>
        </p:spPr>
        <p:txBody>
          <a:bodyPr wrap="square" numCol="1" anchor="t" anchorCtr="0" compatLnSpc="1"/>
          <a:lstStyle/>
          <a:p>
            <a:pPr algn="r">
              <a:lnSpc>
                <a:spcPct val="100000"/>
              </a:lnSpc>
              <a:spcBef>
                <a:spcPct val="0"/>
              </a:spcBef>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姓名 ：</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algn="r">
              <a:lnSpc>
                <a:spcPct val="100000"/>
              </a:lnSpc>
              <a:spcBef>
                <a:spcPct val="0"/>
              </a:spcBef>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导师 ：</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algn="r">
              <a:lnSpc>
                <a:spcPct val="100000"/>
              </a:lnSpc>
              <a:spcBef>
                <a:spcPct val="0"/>
              </a:spcBef>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学号 ：</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algn="r">
              <a:lnSpc>
                <a:spcPct val="100000"/>
              </a:lnSpc>
              <a:spcBef>
                <a:spcPct val="0"/>
              </a:spcBef>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专业 ：</a:t>
            </a:r>
          </a:p>
        </p:txBody>
      </p:sp>
      <p:sp>
        <p:nvSpPr>
          <p:cNvPr id="15" name="副标题 2"/>
          <p:cNvSpPr txBox="1"/>
          <p:nvPr/>
        </p:nvSpPr>
        <p:spPr bwMode="auto">
          <a:xfrm>
            <a:off x="4275138" y="3886200"/>
            <a:ext cx="31051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557530" indent="-21463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0002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4574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29146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3718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Clr>
                <a:schemeClr val="folHlink"/>
              </a:buClr>
              <a:buSzPct val="60000"/>
              <a:buFont typeface="Wingdings" panose="05000000000000000000" pitchFamily="2" charset="2"/>
              <a:buNone/>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丁光伟</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100000"/>
              </a:lnSpc>
              <a:spcBef>
                <a:spcPct val="0"/>
              </a:spcBef>
              <a:buClr>
                <a:schemeClr val="folHlink"/>
              </a:buClr>
              <a:buSzPct val="60000"/>
              <a:buFont typeface="Wingdings" panose="05000000000000000000" pitchFamily="2" charset="2"/>
              <a:buNone/>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杨</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晓春 教授</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100000"/>
              </a:lnSpc>
              <a:spcBef>
                <a:spcPct val="0"/>
              </a:spcBef>
              <a:buClr>
                <a:schemeClr val="folHlink"/>
              </a:buClr>
              <a:buSzPct val="60000"/>
              <a:buFont typeface="Wingdings" panose="05000000000000000000" pitchFamily="2" charset="2"/>
              <a:buNone/>
            </a:pP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1600894</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100000"/>
              </a:lnSpc>
              <a:spcBef>
                <a:spcPct val="0"/>
              </a:spcBef>
              <a:buClr>
                <a:schemeClr val="folHlink"/>
              </a:buClr>
              <a:buSzPct val="60000"/>
              <a:buFont typeface="Wingdings" panose="05000000000000000000" pitchFamily="2" charset="2"/>
              <a:buNone/>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计算机系统结构</a:t>
            </a:r>
            <a:endParaRPr lang="zh-CN" altLang="en-US" sz="2000"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4300" y="171450"/>
            <a:ext cx="8875502" cy="1066800"/>
            <a:chOff x="114300" y="171450"/>
            <a:chExt cx="8875502" cy="1066800"/>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9" name="标题 1"/>
          <p:cNvSpPr>
            <a:spLocks noGrp="1"/>
          </p:cNvSpPr>
          <p:nvPr>
            <p:ph type="title"/>
          </p:nvPr>
        </p:nvSpPr>
        <p:spPr>
          <a:xfrm>
            <a:off x="628650" y="365125"/>
            <a:ext cx="6324600" cy="715963"/>
          </a:xfrm>
        </p:spPr>
        <p:txBody>
          <a:bodyPr/>
          <a:lstStyle/>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DTW-BDS</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对应点</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匹配</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64" name="图片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969" y="1521568"/>
            <a:ext cx="4712445" cy="2314147"/>
          </a:xfrm>
          <a:prstGeom prst="rect">
            <a:avLst/>
          </a:prstGeom>
        </p:spPr>
      </p:pic>
      <mc:AlternateContent xmlns:mc="http://schemas.openxmlformats.org/markup-compatibility/2006" xmlns:a14="http://schemas.microsoft.com/office/drawing/2010/main">
        <mc:Choice Requires="a14">
          <p:sp>
            <p:nvSpPr>
              <p:cNvPr id="63" name="AutoShape 31"/>
              <p:cNvSpPr>
                <a:spLocks noChangeArrowheads="1"/>
              </p:cNvSpPr>
              <p:nvPr/>
            </p:nvSpPr>
            <p:spPr bwMode="auto">
              <a:xfrm>
                <a:off x="6351916" y="1331097"/>
                <a:ext cx="2229103" cy="1466162"/>
              </a:xfrm>
              <a:prstGeom prst="wedgeRoundRectCallout">
                <a:avLst>
                  <a:gd name="adj1" fmla="val -77009"/>
                  <a:gd name="adj2" fmla="val 41449"/>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在计算轨迹间距离时，若使用了</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𝑞</m:t>
                        </m:r>
                      </m:e>
                      <m:sub>
                        <m:r>
                          <a:rPr lang="en-US" altLang="zh-CN" sz="1600" i="1">
                            <a:latin typeface="Cambria Math" panose="02040503050406030204" pitchFamily="18" charset="0"/>
                          </a:rPr>
                          <m:t>𝑖</m:t>
                        </m:r>
                      </m:sub>
                    </m:sSub>
                  </m:oMath>
                </a14:m>
                <a:r>
                  <a:rPr lang="zh-CN" altLang="en-US"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到另一条轨迹上一点</a:t>
                </a:r>
                <a14:m>
                  <m:oMath xmlns:m="http://schemas.openxmlformats.org/officeDocument/2006/math">
                    <m:r>
                      <a:rPr lang="en-US" altLang="zh-CN" sz="1600" i="1">
                        <a:latin typeface="Cambria Math" panose="02040503050406030204" pitchFamily="18" charset="0"/>
                      </a:rPr>
                      <m:t>𝑄</m:t>
                    </m:r>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𝑞</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oMath>
                </a14:m>
                <a:r>
                  <a:rPr lang="zh-CN" altLang="en-US"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的距离，则</a:t>
                </a:r>
                <a14:m>
                  <m:oMath xmlns:m="http://schemas.openxmlformats.org/officeDocument/2006/math">
                    <m:r>
                      <a:rPr lang="en-US" altLang="zh-CN" sz="1600" i="1">
                        <a:latin typeface="Cambria Math" panose="02040503050406030204" pitchFamily="18" charset="0"/>
                      </a:rPr>
                      <m:t>𝑄</m:t>
                    </m:r>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𝑞</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oMath>
                </a14:m>
                <a:r>
                  <a:rPr lang="zh-CN" altLang="en-US"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𝑞</m:t>
                        </m:r>
                      </m:e>
                      <m:sub>
                        <m:r>
                          <a:rPr lang="en-US" altLang="zh-CN" sz="1600" i="1">
                            <a:latin typeface="Cambria Math" panose="02040503050406030204" pitchFamily="18" charset="0"/>
                          </a:rPr>
                          <m:t>𝑖</m:t>
                        </m:r>
                      </m:sub>
                    </m:sSub>
                  </m:oMath>
                </a14:m>
                <a:r>
                  <a:rPr lang="zh-CN" altLang="en-US"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的对应点。</a:t>
                </a:r>
                <a:endPar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63" name="AutoShape 31"/>
              <p:cNvSpPr>
                <a:spLocks noRot="1" noChangeAspect="1" noMove="1" noResize="1" noEditPoints="1" noAdjustHandles="1" noChangeArrowheads="1" noChangeShapeType="1" noTextEdit="1"/>
              </p:cNvSpPr>
              <p:nvPr/>
            </p:nvSpPr>
            <p:spPr bwMode="auto">
              <a:xfrm>
                <a:off x="6351916" y="1331097"/>
                <a:ext cx="2229103" cy="1466162"/>
              </a:xfrm>
              <a:prstGeom prst="wedgeRoundRectCallout">
                <a:avLst>
                  <a:gd name="adj1" fmla="val -77009"/>
                  <a:gd name="adj2" fmla="val 41449"/>
                  <a:gd name="adj3" fmla="val 16667"/>
                </a:avLst>
              </a:prstGeom>
              <a:blipFill>
                <a:blip r:embed="rId4"/>
                <a:stretch>
                  <a:fillRect r="-2766"/>
                </a:stretch>
              </a:blipFill>
              <a:ln w="9525">
                <a:solidFill>
                  <a:schemeClr val="tx1"/>
                </a:solidFill>
                <a:miter lim="800000"/>
              </a:ln>
            </p:spPr>
            <p:txBody>
              <a:bodyPr/>
              <a:lstStyle/>
              <a:p>
                <a:r>
                  <a:rPr lang="zh-CN" altLang="en-US">
                    <a:noFill/>
                  </a:rPr>
                  <a:t> </a:t>
                </a:r>
              </a:p>
            </p:txBody>
          </p:sp>
        </mc:Fallback>
      </mc:AlternateContent>
      <p:pic>
        <p:nvPicPr>
          <p:cNvPr id="67" name="图片 66"/>
          <p:cNvPicPr/>
          <p:nvPr/>
        </p:nvPicPr>
        <p:blipFill rotWithShape="1">
          <a:blip r:embed="rId5"/>
          <a:srcRect l="50039"/>
          <a:stretch/>
        </p:blipFill>
        <p:spPr bwMode="auto">
          <a:xfrm>
            <a:off x="1620328" y="5171489"/>
            <a:ext cx="2413959" cy="1044387"/>
          </a:xfrm>
          <a:prstGeom prst="rect">
            <a:avLst/>
          </a:prstGeom>
          <a:ln>
            <a:noFill/>
          </a:ln>
          <a:extLst>
            <a:ext uri="{53640926-AAD7-44D8-BBD7-CCE9431645EC}">
              <a14:shadowObscured xmlns:a14="http://schemas.microsoft.com/office/drawing/2010/main"/>
            </a:ext>
          </a:extLst>
        </p:spPr>
      </p:pic>
      <p:pic>
        <p:nvPicPr>
          <p:cNvPr id="69" name="图片 68"/>
          <p:cNvPicPr>
            <a:picLocks noChangeAspect="1"/>
          </p:cNvPicPr>
          <p:nvPr/>
        </p:nvPicPr>
        <p:blipFill rotWithShape="1">
          <a:blip r:embed="rId6">
            <a:extLst>
              <a:ext uri="{28A0092B-C50C-407E-A947-70E740481C1C}">
                <a14:useLocalDpi xmlns:a14="http://schemas.microsoft.com/office/drawing/2010/main" val="0"/>
              </a:ext>
            </a:extLst>
          </a:blip>
          <a:srcRect r="38994"/>
          <a:stretch/>
        </p:blipFill>
        <p:spPr>
          <a:xfrm>
            <a:off x="1693651" y="4060145"/>
            <a:ext cx="2267311" cy="792549"/>
          </a:xfrm>
          <a:prstGeom prst="rect">
            <a:avLst/>
          </a:prstGeom>
        </p:spPr>
      </p:pic>
      <p:sp>
        <p:nvSpPr>
          <p:cNvPr id="70" name="文本框 69"/>
          <p:cNvSpPr txBox="1"/>
          <p:nvPr/>
        </p:nvSpPr>
        <p:spPr>
          <a:xfrm>
            <a:off x="4208618" y="3929364"/>
            <a:ext cx="4781184" cy="923330"/>
          </a:xfrm>
          <a:prstGeom prst="rect">
            <a:avLst/>
          </a:prstGeom>
          <a:noFill/>
        </p:spPr>
        <p:txBody>
          <a:bodyPr wrap="square" rtlCol="0">
            <a:spAutoFit/>
          </a:bodyPr>
          <a:lstStyle/>
          <a:p>
            <a:r>
              <a:rPr lang="en-US" altLang="zh-CN" dirty="0" smtClean="0"/>
              <a:t>DTW</a:t>
            </a:r>
            <a:r>
              <a:rPr lang="zh-CN" altLang="en-US" dirty="0" smtClean="0"/>
              <a:t>：动态规划思想寻找整体最优的匹配方案</a:t>
            </a:r>
            <a:endParaRPr lang="en-US" altLang="zh-CN" dirty="0" smtClean="0"/>
          </a:p>
          <a:p>
            <a:r>
              <a:rPr lang="zh-CN" altLang="en-US" dirty="0" smtClean="0"/>
              <a:t>优势：保持时间有序</a:t>
            </a:r>
            <a:endParaRPr lang="en-US" altLang="zh-CN" dirty="0" smtClean="0"/>
          </a:p>
          <a:p>
            <a:r>
              <a:rPr lang="zh-CN" altLang="en-US" dirty="0" smtClean="0"/>
              <a:t>缺点：计算结果受采样策略影响较大</a:t>
            </a:r>
            <a:endParaRPr lang="zh-CN" altLang="en-US" dirty="0"/>
          </a:p>
        </p:txBody>
      </p:sp>
      <p:sp>
        <p:nvSpPr>
          <p:cNvPr id="72" name="云形标注 71"/>
          <p:cNvSpPr/>
          <p:nvPr/>
        </p:nvSpPr>
        <p:spPr>
          <a:xfrm>
            <a:off x="85299" y="2797259"/>
            <a:ext cx="2110106" cy="969963"/>
          </a:xfrm>
          <a:prstGeom prst="cloudCallout">
            <a:avLst>
              <a:gd name="adj1" fmla="val 18751"/>
              <a:gd name="adj2" fmla="val 78953"/>
            </a:avLst>
          </a:prstGeom>
          <a:solidFill>
            <a:schemeClr val="bg1">
              <a:lumMod val="95000"/>
            </a:schemeClr>
          </a:solidFill>
          <a:ln>
            <a:solidFill>
              <a:schemeClr val="tx2">
                <a:lumMod val="60000"/>
                <a:lumOff val="40000"/>
              </a:schemeClr>
            </a:solidFill>
            <a:prstDash val="soli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de-DE" altLang="zh-CN" sz="1600" dirty="0" smtClean="0">
                <a:solidFill>
                  <a:schemeClr val="tx1"/>
                </a:solidFill>
                <a:latin typeface="Times New Roman" panose="02020603050405020304" pitchFamily="18" charset="0"/>
                <a:cs typeface="Times New Roman" panose="02020603050405020304" pitchFamily="18" charset="0"/>
              </a:rPr>
              <a:t>Yi </a:t>
            </a:r>
            <a:r>
              <a:rPr lang="de-DE" altLang="zh-CN" sz="1600" dirty="0">
                <a:solidFill>
                  <a:schemeClr val="tx1"/>
                </a:solidFill>
                <a:latin typeface="Times New Roman" panose="02020603050405020304" pitchFamily="18" charset="0"/>
                <a:cs typeface="Times New Roman" panose="02020603050405020304" pitchFamily="18" charset="0"/>
              </a:rPr>
              <a:t>B </a:t>
            </a:r>
            <a:r>
              <a:rPr lang="de-DE" altLang="zh-CN" sz="1600" dirty="0" smtClean="0">
                <a:solidFill>
                  <a:schemeClr val="tx1"/>
                </a:solidFill>
                <a:latin typeface="Times New Roman" panose="02020603050405020304" pitchFamily="18" charset="0"/>
                <a:cs typeface="Times New Roman" panose="02020603050405020304" pitchFamily="18" charset="0"/>
              </a:rPr>
              <a:t>K </a:t>
            </a:r>
            <a:r>
              <a:rPr lang="en-US" altLang="zh-CN" sz="1600" dirty="0" smtClean="0">
                <a:solidFill>
                  <a:schemeClr val="tx1"/>
                </a:solidFill>
                <a:latin typeface="Times New Roman" panose="02020603050405020304" pitchFamily="18" charset="0"/>
                <a:cs typeface="Times New Roman" panose="02020603050405020304" pitchFamily="18" charset="0"/>
              </a:rPr>
              <a:t>et al.ICDE’1998</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73" name="文本框 72"/>
          <p:cNvSpPr txBox="1"/>
          <p:nvPr/>
        </p:nvSpPr>
        <p:spPr>
          <a:xfrm>
            <a:off x="4208617" y="5218869"/>
            <a:ext cx="4781185" cy="923330"/>
          </a:xfrm>
          <a:prstGeom prst="rect">
            <a:avLst/>
          </a:prstGeom>
          <a:noFill/>
        </p:spPr>
        <p:txBody>
          <a:bodyPr wrap="square" rtlCol="0">
            <a:spAutoFit/>
          </a:bodyPr>
          <a:lstStyle/>
          <a:p>
            <a:r>
              <a:rPr lang="en-US" altLang="zh-CN" dirty="0" smtClean="0"/>
              <a:t>BDS</a:t>
            </a:r>
            <a:r>
              <a:rPr lang="zh-CN" altLang="en-US" dirty="0" smtClean="0"/>
              <a:t>：寻找另一条轨迹上最近位置作为对应点</a:t>
            </a:r>
            <a:endParaRPr lang="en-US" altLang="zh-CN" dirty="0" smtClean="0"/>
          </a:p>
          <a:p>
            <a:r>
              <a:rPr lang="zh-CN" altLang="en-US" dirty="0" smtClean="0"/>
              <a:t>优势：样本点更好地对齐</a:t>
            </a:r>
            <a:endParaRPr lang="en-US" altLang="zh-CN" dirty="0" smtClean="0"/>
          </a:p>
          <a:p>
            <a:r>
              <a:rPr lang="zh-CN" altLang="en-US" dirty="0" smtClean="0"/>
              <a:t>缺点：可能带来时序错乱</a:t>
            </a:r>
            <a:endParaRPr lang="zh-CN" altLang="en-US" dirty="0"/>
          </a:p>
        </p:txBody>
      </p:sp>
      <p:sp>
        <p:nvSpPr>
          <p:cNvPr id="74" name="云形标注 73"/>
          <p:cNvSpPr/>
          <p:nvPr/>
        </p:nvSpPr>
        <p:spPr>
          <a:xfrm>
            <a:off x="44324" y="4470794"/>
            <a:ext cx="2233751" cy="969963"/>
          </a:xfrm>
          <a:prstGeom prst="cloudCallout">
            <a:avLst>
              <a:gd name="adj1" fmla="val 18751"/>
              <a:gd name="adj2" fmla="val 78953"/>
            </a:avLst>
          </a:prstGeom>
          <a:solidFill>
            <a:schemeClr val="bg1">
              <a:lumMod val="95000"/>
            </a:schemeClr>
          </a:solidFill>
          <a:ln>
            <a:solidFill>
              <a:schemeClr val="tx2">
                <a:lumMod val="60000"/>
                <a:lumOff val="40000"/>
              </a:schemeClr>
            </a:solidFill>
            <a:prstDash val="soli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altLang="zh-CN" sz="1600" dirty="0" smtClean="0">
                <a:solidFill>
                  <a:schemeClr val="tx1"/>
                </a:solidFill>
                <a:latin typeface="Times New Roman" panose="02020603050405020304" pitchFamily="18" charset="0"/>
                <a:cs typeface="Times New Roman" panose="02020603050405020304" pitchFamily="18" charset="0"/>
              </a:rPr>
              <a:t>Na T et al.TKDE’2017</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126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28650" y="365125"/>
            <a:ext cx="6324600" cy="7159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ea typeface="黑体" panose="02010609060101010101" pitchFamily="49" charset="-122"/>
                <a:cs typeface="Times New Roman" panose="02020603050405020304" pitchFamily="18" charset="0"/>
              </a:rPr>
              <a:t>DTW-BDS</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对应点匹配</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l="5188" t="8736" r="8763" b="-226"/>
          <a:stretch/>
        </p:blipFill>
        <p:spPr>
          <a:xfrm>
            <a:off x="818431" y="3815911"/>
            <a:ext cx="3005496" cy="2396666"/>
          </a:xfrm>
          <a:prstGeom prst="rect">
            <a:avLst/>
          </a:prstGeom>
        </p:spPr>
      </p:pic>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4961" b="2193"/>
          <a:stretch/>
        </p:blipFill>
        <p:spPr>
          <a:xfrm>
            <a:off x="5403598" y="3822722"/>
            <a:ext cx="2616124" cy="2363993"/>
          </a:xfrm>
          <a:prstGeom prst="rect">
            <a:avLst/>
          </a:prstGeom>
        </p:spPr>
      </p:pic>
      <p:sp>
        <p:nvSpPr>
          <p:cNvPr id="5" name="右箭头 4"/>
          <p:cNvSpPr/>
          <p:nvPr/>
        </p:nvSpPr>
        <p:spPr>
          <a:xfrm>
            <a:off x="3980422" y="4979743"/>
            <a:ext cx="1211313" cy="274009"/>
          </a:xfrm>
          <a:prstGeom prst="rightArrow">
            <a:avLst/>
          </a:prstGeom>
          <a:solidFill>
            <a:srgbClr val="BDE1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6" name="文本框 5"/>
          <p:cNvSpPr txBox="1"/>
          <p:nvPr/>
        </p:nvSpPr>
        <p:spPr>
          <a:xfrm>
            <a:off x="3943370" y="4644699"/>
            <a:ext cx="1340785" cy="923330"/>
          </a:xfrm>
          <a:prstGeom prst="rect">
            <a:avLst/>
          </a:prstGeom>
          <a:noFill/>
        </p:spPr>
        <p:txBody>
          <a:bodyPr wrap="square" rtlCol="0">
            <a:spAutoFit/>
          </a:bodyPr>
          <a:lstStyle/>
          <a:p>
            <a:pPr algn="ctr"/>
            <a:r>
              <a:rPr lang="zh-CN" altLang="en-US" dirty="0" smtClean="0">
                <a:latin typeface="黑体" panose="02010609060101010101" pitchFamily="49" charset="-122"/>
                <a:ea typeface="黑体" panose="02010609060101010101" pitchFamily="49" charset="-122"/>
              </a:rPr>
              <a:t>时空</a:t>
            </a:r>
            <a:endParaRPr lang="en-US" altLang="zh-CN" dirty="0" smtClean="0">
              <a:latin typeface="黑体" panose="02010609060101010101" pitchFamily="49" charset="-122"/>
              <a:ea typeface="黑体" panose="02010609060101010101" pitchFamily="49" charset="-122"/>
            </a:endParaRPr>
          </a:p>
          <a:p>
            <a:pPr algn="ctr"/>
            <a:endParaRPr lang="en-US" altLang="zh-CN" dirty="0">
              <a:latin typeface="黑体" panose="02010609060101010101" pitchFamily="49" charset="-122"/>
              <a:ea typeface="黑体" panose="02010609060101010101" pitchFamily="49" charset="-122"/>
            </a:endParaRPr>
          </a:p>
          <a:p>
            <a:pPr algn="ctr"/>
            <a:r>
              <a:rPr lang="zh-CN" altLang="en-US" dirty="0" smtClean="0">
                <a:latin typeface="黑体" panose="02010609060101010101" pitchFamily="49" charset="-122"/>
                <a:ea typeface="黑体" panose="02010609060101010101" pitchFamily="49" charset="-122"/>
              </a:rPr>
              <a:t>归一化</a:t>
            </a:r>
            <a:endParaRPr lang="en-US" altLang="zh-CN" dirty="0" smtClean="0">
              <a:latin typeface="黑体" panose="02010609060101010101" pitchFamily="49" charset="-122"/>
              <a:ea typeface="黑体" panose="02010609060101010101" pitchFamily="49" charset="-122"/>
            </a:endParaRPr>
          </a:p>
        </p:txBody>
      </p:sp>
      <p:grpSp>
        <p:nvGrpSpPr>
          <p:cNvPr id="7" name="组合 6"/>
          <p:cNvGrpSpPr/>
          <p:nvPr/>
        </p:nvGrpSpPr>
        <p:grpSpPr>
          <a:xfrm>
            <a:off x="114300" y="171450"/>
            <a:ext cx="8875502" cy="1066800"/>
            <a:chOff x="114300" y="171450"/>
            <a:chExt cx="8875502" cy="1066800"/>
          </a:xfrm>
        </p:grpSpPr>
        <p:cxnSp>
          <p:nvCxnSpPr>
            <p:cNvPr id="8" name="直接连接符 7"/>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rotWithShape="1">
            <a:blip r:embed="rId4">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11" name="矩形 10"/>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22" name="矩形 21"/>
          <p:cNvSpPr/>
          <p:nvPr/>
        </p:nvSpPr>
        <p:spPr>
          <a:xfrm>
            <a:off x="1443722" y="1621903"/>
            <a:ext cx="1207892" cy="465138"/>
          </a:xfrm>
          <a:prstGeom prst="rect">
            <a:avLst/>
          </a:prstGeom>
          <a:solidFill>
            <a:srgbClr val="EECF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DTW</a:t>
            </a:r>
          </a:p>
          <a:p>
            <a:pPr algn="ctr" eaLnBrk="1" fontAlgn="auto" hangingPunct="1">
              <a:spcBef>
                <a:spcPts val="0"/>
              </a:spcBef>
              <a:spcAft>
                <a:spcPts val="0"/>
              </a:spcAft>
              <a:defRPr/>
            </a:pPr>
            <a:r>
              <a:rPr lang="zh-CN" altLang="en-US" sz="16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对应点匹配</a:t>
            </a:r>
            <a:endPar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23" name="矩形 22"/>
          <p:cNvSpPr/>
          <p:nvPr/>
        </p:nvSpPr>
        <p:spPr>
          <a:xfrm>
            <a:off x="1430774" y="2519418"/>
            <a:ext cx="1207892" cy="465137"/>
          </a:xfrm>
          <a:prstGeom prst="rect">
            <a:avLst/>
          </a:prstGeom>
          <a:solidFill>
            <a:srgbClr val="EECF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BDS</a:t>
            </a:r>
          </a:p>
          <a:p>
            <a:pPr algn="ctr" eaLnBrk="1" fontAlgn="auto" hangingPunct="1">
              <a:spcBef>
                <a:spcPts val="0"/>
              </a:spcBef>
              <a:spcAft>
                <a:spcPts val="0"/>
              </a:spcAft>
              <a:defRPr/>
            </a:pPr>
            <a:r>
              <a:rPr lang="zh-CN" altLang="en-US" sz="16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对应点匹配</a:t>
            </a:r>
            <a:endParaRPr lang="en-US" altLang="zh-CN" sz="16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24" name="矩形 23"/>
          <p:cNvSpPr/>
          <p:nvPr/>
        </p:nvSpPr>
        <p:spPr>
          <a:xfrm>
            <a:off x="5403598" y="2054281"/>
            <a:ext cx="1455737" cy="501254"/>
          </a:xfrm>
          <a:prstGeom prst="rect">
            <a:avLst/>
          </a:prstGeom>
          <a:solidFill>
            <a:schemeClr val="tx2">
              <a:lumMod val="20000"/>
              <a:lumOff val="80000"/>
              <a:alpha val="7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DTW-BDS</a:t>
            </a:r>
          </a:p>
          <a:p>
            <a:pPr algn="ctr" eaLnBrk="1" fontAlgn="auto" hangingPunct="1">
              <a:spcBef>
                <a:spcPts val="0"/>
              </a:spcBef>
              <a:spcAft>
                <a:spcPts val="0"/>
              </a:spcAft>
              <a:defRPr/>
            </a:pPr>
            <a:r>
              <a:rPr lang="zh-CN" altLang="en-US" sz="16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对应点匹配</a:t>
            </a:r>
            <a:endPar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cxnSp>
        <p:nvCxnSpPr>
          <p:cNvPr id="27" name="肘形连接符 26"/>
          <p:cNvCxnSpPr>
            <a:stCxn id="32" idx="3"/>
            <a:endCxn id="24" idx="0"/>
          </p:cNvCxnSpPr>
          <p:nvPr/>
        </p:nvCxnSpPr>
        <p:spPr>
          <a:xfrm>
            <a:off x="4898776" y="1860204"/>
            <a:ext cx="1232691" cy="19407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33" idx="3"/>
            <a:endCxn id="24" idx="2"/>
          </p:cNvCxnSpPr>
          <p:nvPr/>
        </p:nvCxnSpPr>
        <p:spPr>
          <a:xfrm flipV="1">
            <a:off x="4898776" y="2555535"/>
            <a:ext cx="1232691" cy="20218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1263476" y="1369273"/>
            <a:ext cx="1541907" cy="2152271"/>
          </a:xfrm>
          <a:prstGeom prst="rect">
            <a:avLst/>
          </a:prstGeom>
          <a:noFill/>
          <a:ln w="19050">
            <a:solidFill>
              <a:srgbClr val="3366F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黑体" panose="02010609060101010101" pitchFamily="49" charset="-122"/>
              <a:ea typeface="黑体" panose="02010609060101010101" pitchFamily="49" charset="-122"/>
            </a:endParaRPr>
          </a:p>
        </p:txBody>
      </p:sp>
      <p:sp>
        <p:nvSpPr>
          <p:cNvPr id="32" name="矩形 31"/>
          <p:cNvSpPr/>
          <p:nvPr/>
        </p:nvSpPr>
        <p:spPr>
          <a:xfrm>
            <a:off x="3533252" y="1627635"/>
            <a:ext cx="1365524" cy="465138"/>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DTW</a:t>
            </a:r>
          </a:p>
          <a:p>
            <a:pPr algn="ctr">
              <a:defRPr/>
            </a:pPr>
            <a:r>
              <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对应点匹配</a:t>
            </a:r>
          </a:p>
        </p:txBody>
      </p:sp>
      <p:sp>
        <p:nvSpPr>
          <p:cNvPr id="33" name="矩形 32"/>
          <p:cNvSpPr/>
          <p:nvPr/>
        </p:nvSpPr>
        <p:spPr>
          <a:xfrm>
            <a:off x="3533252" y="2525150"/>
            <a:ext cx="1365524" cy="465138"/>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BDS</a:t>
            </a:r>
          </a:p>
          <a:p>
            <a:pPr algn="ctr">
              <a:defRPr/>
            </a:pPr>
            <a:r>
              <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对应点匹配</a:t>
            </a:r>
            <a:endParaRPr lang="en-US" altLang="zh-CN" sz="16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cxnSp>
        <p:nvCxnSpPr>
          <p:cNvPr id="34" name="直接箭头连接符 33"/>
          <p:cNvCxnSpPr>
            <a:stCxn id="22" idx="3"/>
            <a:endCxn id="32" idx="1"/>
          </p:cNvCxnSpPr>
          <p:nvPr/>
        </p:nvCxnSpPr>
        <p:spPr>
          <a:xfrm>
            <a:off x="2651614" y="1854472"/>
            <a:ext cx="881638" cy="57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3" idx="3"/>
            <a:endCxn id="33" idx="1"/>
          </p:cNvCxnSpPr>
          <p:nvPr/>
        </p:nvCxnSpPr>
        <p:spPr>
          <a:xfrm>
            <a:off x="2638666" y="2751987"/>
            <a:ext cx="894586" cy="57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1493670" y="3132880"/>
            <a:ext cx="1107996" cy="369332"/>
          </a:xfrm>
          <a:prstGeom prst="rect">
            <a:avLst/>
          </a:prstGeom>
          <a:noFill/>
        </p:spPr>
        <p:txBody>
          <a:bodyPr wrap="none" rtlCol="0">
            <a:spAutoFit/>
          </a:bodyPr>
          <a:lstStyle/>
          <a:p>
            <a:r>
              <a:rPr lang="zh-CN" altLang="en-US" dirty="0" smtClean="0">
                <a:latin typeface="黑体" panose="02010609060101010101" pitchFamily="49" charset="-122"/>
                <a:ea typeface="黑体" panose="02010609060101010101" pitchFamily="49" charset="-122"/>
              </a:rPr>
              <a:t>欧式空间</a:t>
            </a:r>
            <a:endParaRPr lang="zh-CN" altLang="en-US" dirty="0">
              <a:latin typeface="黑体" panose="02010609060101010101" pitchFamily="49" charset="-122"/>
              <a:ea typeface="黑体" panose="02010609060101010101" pitchFamily="49" charset="-122"/>
            </a:endParaRPr>
          </a:p>
        </p:txBody>
      </p:sp>
      <p:sp>
        <p:nvSpPr>
          <p:cNvPr id="58" name="矩形 57"/>
          <p:cNvSpPr/>
          <p:nvPr/>
        </p:nvSpPr>
        <p:spPr>
          <a:xfrm>
            <a:off x="3390180" y="1369273"/>
            <a:ext cx="3778371" cy="2152271"/>
          </a:xfrm>
          <a:prstGeom prst="rect">
            <a:avLst/>
          </a:prstGeom>
          <a:noFill/>
          <a:ln w="19050">
            <a:solidFill>
              <a:srgbClr val="3366F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黑体" panose="02010609060101010101" pitchFamily="49" charset="-122"/>
              <a:ea typeface="黑体" panose="02010609060101010101" pitchFamily="49" charset="-122"/>
            </a:endParaRPr>
          </a:p>
        </p:txBody>
      </p:sp>
      <p:sp>
        <p:nvSpPr>
          <p:cNvPr id="59" name="文本框 58"/>
          <p:cNvSpPr txBox="1"/>
          <p:nvPr/>
        </p:nvSpPr>
        <p:spPr>
          <a:xfrm>
            <a:off x="4725367" y="3152212"/>
            <a:ext cx="1107996" cy="369332"/>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三维</a:t>
            </a:r>
            <a:r>
              <a:rPr lang="zh-CN" altLang="en-US" dirty="0" smtClean="0">
                <a:latin typeface="黑体" panose="02010609060101010101" pitchFamily="49" charset="-122"/>
                <a:ea typeface="黑体" panose="02010609060101010101" pitchFamily="49" charset="-122"/>
              </a:rPr>
              <a:t>时空</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180984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4300" y="171450"/>
            <a:ext cx="8875502" cy="1066800"/>
            <a:chOff x="114300" y="171450"/>
            <a:chExt cx="8875502" cy="1066800"/>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9" name="标题 1"/>
          <p:cNvSpPr>
            <a:spLocks noGrp="1"/>
          </p:cNvSpPr>
          <p:nvPr>
            <p:ph type="title"/>
          </p:nvPr>
        </p:nvSpPr>
        <p:spPr>
          <a:xfrm>
            <a:off x="628650" y="365125"/>
            <a:ext cx="6324600" cy="715963"/>
          </a:xfrm>
        </p:spPr>
        <p:txBody>
          <a:bodyPr/>
          <a:lstStyle/>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DTW-BDS</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对应点</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匹配</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27" name="图片 26"/>
          <p:cNvPicPr>
            <a:picLocks noChangeAspect="1"/>
          </p:cNvPicPr>
          <p:nvPr/>
        </p:nvPicPr>
        <p:blipFill rotWithShape="1">
          <a:blip r:embed="rId3" cstate="print">
            <a:extLst>
              <a:ext uri="{28A0092B-C50C-407E-A947-70E740481C1C}">
                <a14:useLocalDpi xmlns:a14="http://schemas.microsoft.com/office/drawing/2010/main" val="0"/>
              </a:ext>
            </a:extLst>
          </a:blip>
          <a:srcRect l="4961" b="2193"/>
          <a:stretch/>
        </p:blipFill>
        <p:spPr>
          <a:xfrm>
            <a:off x="185195" y="2736708"/>
            <a:ext cx="2658678" cy="2402446"/>
          </a:xfrm>
          <a:prstGeom prst="rect">
            <a:avLst/>
          </a:prstGeom>
        </p:spPr>
      </p:pic>
      <p:grpSp>
        <p:nvGrpSpPr>
          <p:cNvPr id="37" name="组合 36"/>
          <p:cNvGrpSpPr/>
          <p:nvPr/>
        </p:nvGrpSpPr>
        <p:grpSpPr>
          <a:xfrm>
            <a:off x="4074224" y="1328491"/>
            <a:ext cx="4534938" cy="2655393"/>
            <a:chOff x="4074224" y="1328491"/>
            <a:chExt cx="4534938" cy="2655393"/>
          </a:xfrm>
        </p:grpSpPr>
        <p:pic>
          <p:nvPicPr>
            <p:cNvPr id="13" name="图片 12"/>
            <p:cNvPicPr>
              <a:picLocks noChangeAspect="1"/>
            </p:cNvPicPr>
            <p:nvPr/>
          </p:nvPicPr>
          <p:blipFill rotWithShape="1">
            <a:blip r:embed="rId4" cstate="print">
              <a:extLst>
                <a:ext uri="{28A0092B-C50C-407E-A947-70E740481C1C}">
                  <a14:useLocalDpi xmlns:a14="http://schemas.microsoft.com/office/drawing/2010/main" val="0"/>
                </a:ext>
              </a:extLst>
            </a:blip>
            <a:srcRect l="26790" t="15691" r="13187" b="10428"/>
            <a:stretch/>
          </p:blipFill>
          <p:spPr>
            <a:xfrm>
              <a:off x="4074224" y="1328491"/>
              <a:ext cx="2876406" cy="2655393"/>
            </a:xfrm>
            <a:prstGeom prst="rect">
              <a:avLst/>
            </a:prstGeom>
          </p:spPr>
        </p:pic>
        <p:sp>
          <p:nvSpPr>
            <p:cNvPr id="18" name="椭圆 17"/>
            <p:cNvSpPr/>
            <p:nvPr/>
          </p:nvSpPr>
          <p:spPr>
            <a:xfrm>
              <a:off x="4894963" y="2152520"/>
              <a:ext cx="1201921" cy="879871"/>
            </a:xfrm>
            <a:prstGeom prst="ellipse">
              <a:avLst/>
            </a:prstGeom>
            <a:solidFill>
              <a:schemeClr val="accent4">
                <a:lumMod val="60000"/>
                <a:lumOff val="4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AutoShape 31"/>
            <p:cNvSpPr>
              <a:spLocks noChangeArrowheads="1"/>
            </p:cNvSpPr>
            <p:nvPr/>
          </p:nvSpPr>
          <p:spPr bwMode="auto">
            <a:xfrm>
              <a:off x="6393844" y="3019478"/>
              <a:ext cx="2215318" cy="387956"/>
            </a:xfrm>
            <a:prstGeom prst="wedgeRoundRectCallout">
              <a:avLst>
                <a:gd name="adj1" fmla="val -59255"/>
                <a:gd name="adj2" fmla="val -133300"/>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样本点不能很好对齐</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36" name="组合 35"/>
          <p:cNvGrpSpPr/>
          <p:nvPr/>
        </p:nvGrpSpPr>
        <p:grpSpPr>
          <a:xfrm>
            <a:off x="4200130" y="4052764"/>
            <a:ext cx="3563645" cy="2525625"/>
            <a:chOff x="4200130" y="4052764"/>
            <a:chExt cx="3563645" cy="2525625"/>
          </a:xfrm>
        </p:grpSpPr>
        <p:pic>
          <p:nvPicPr>
            <p:cNvPr id="29" name="图片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00130" y="4052764"/>
              <a:ext cx="2876406" cy="2525625"/>
            </a:xfrm>
            <a:prstGeom prst="rect">
              <a:avLst/>
            </a:prstGeom>
          </p:spPr>
        </p:pic>
        <p:sp>
          <p:nvSpPr>
            <p:cNvPr id="30" name="椭圆 29"/>
            <p:cNvSpPr/>
            <p:nvPr/>
          </p:nvSpPr>
          <p:spPr>
            <a:xfrm>
              <a:off x="4681345" y="4302529"/>
              <a:ext cx="1629156" cy="575894"/>
            </a:xfrm>
            <a:prstGeom prst="ellipse">
              <a:avLst/>
            </a:prstGeom>
            <a:solidFill>
              <a:schemeClr val="accent4">
                <a:lumMod val="60000"/>
                <a:lumOff val="4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AutoShape 31"/>
            <p:cNvSpPr>
              <a:spLocks noChangeArrowheads="1"/>
            </p:cNvSpPr>
            <p:nvPr/>
          </p:nvSpPr>
          <p:spPr bwMode="auto">
            <a:xfrm>
              <a:off x="6494323" y="5162814"/>
              <a:ext cx="1269452" cy="420911"/>
            </a:xfrm>
            <a:prstGeom prst="wedgeRoundRectCallout">
              <a:avLst>
                <a:gd name="adj1" fmla="val -61014"/>
                <a:gd name="adj2" fmla="val -161422"/>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时序错乱</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5" name="右箭头 14"/>
          <p:cNvSpPr/>
          <p:nvPr/>
        </p:nvSpPr>
        <p:spPr>
          <a:xfrm rot="20055924">
            <a:off x="2969828" y="2779398"/>
            <a:ext cx="1130082" cy="274009"/>
          </a:xfrm>
          <a:prstGeom prst="rightArrow">
            <a:avLst/>
          </a:prstGeom>
          <a:solidFill>
            <a:srgbClr val="BDE1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33" name="右箭头 32"/>
          <p:cNvSpPr/>
          <p:nvPr/>
        </p:nvSpPr>
        <p:spPr>
          <a:xfrm rot="1167093">
            <a:off x="2818491" y="4537988"/>
            <a:ext cx="1269110" cy="274009"/>
          </a:xfrm>
          <a:prstGeom prst="rightArrow">
            <a:avLst/>
          </a:prstGeom>
          <a:solidFill>
            <a:srgbClr val="BDE1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34" name="矩形 33"/>
          <p:cNvSpPr/>
          <p:nvPr/>
        </p:nvSpPr>
        <p:spPr>
          <a:xfrm rot="20225396">
            <a:off x="2685182" y="2069566"/>
            <a:ext cx="1338828" cy="646331"/>
          </a:xfrm>
          <a:prstGeom prst="rect">
            <a:avLst/>
          </a:prstGeom>
        </p:spPr>
        <p:txBody>
          <a:bodyPr wrap="none">
            <a:spAutoFit/>
          </a:bodyPr>
          <a:lstStyle/>
          <a:p>
            <a:pPr algn="ctr"/>
            <a:r>
              <a:rPr lang="en-US" altLang="zh-CN" dirty="0" smtClean="0">
                <a:latin typeface="黑体" panose="02010609060101010101" pitchFamily="49" charset="-122"/>
                <a:ea typeface="黑体" panose="02010609060101010101" pitchFamily="49" charset="-122"/>
                <a:cs typeface="Times New Roman" panose="02020603050405020304" pitchFamily="18" charset="0"/>
              </a:rPr>
              <a:t>DTW</a:t>
            </a:r>
          </a:p>
          <a:p>
            <a:pPr algn="ctr"/>
            <a:r>
              <a:rPr lang="zh-CN" altLang="en-US" dirty="0" smtClean="0">
                <a:latin typeface="黑体" panose="02010609060101010101" pitchFamily="49" charset="-122"/>
                <a:ea typeface="黑体" panose="02010609060101010101" pitchFamily="49" charset="-122"/>
                <a:cs typeface="Times New Roman" panose="02020603050405020304" pitchFamily="18" charset="0"/>
              </a:rPr>
              <a:t>对应点匹配</a:t>
            </a:r>
            <a:endParaRPr lang="zh-CN" altLang="en-US" dirty="0">
              <a:latin typeface="黑体" panose="02010609060101010101" pitchFamily="49" charset="-122"/>
              <a:ea typeface="黑体" panose="02010609060101010101" pitchFamily="49" charset="-122"/>
            </a:endParaRPr>
          </a:p>
        </p:txBody>
      </p:sp>
      <p:sp>
        <p:nvSpPr>
          <p:cNvPr id="35" name="矩形 34"/>
          <p:cNvSpPr/>
          <p:nvPr/>
        </p:nvSpPr>
        <p:spPr>
          <a:xfrm rot="1157290">
            <a:off x="2784049" y="3876026"/>
            <a:ext cx="1338828" cy="646331"/>
          </a:xfrm>
          <a:prstGeom prst="rect">
            <a:avLst/>
          </a:prstGeom>
        </p:spPr>
        <p:txBody>
          <a:bodyPr wrap="none">
            <a:spAutoFit/>
          </a:bodyPr>
          <a:lstStyle/>
          <a:p>
            <a:pPr algn="ctr"/>
            <a:r>
              <a:rPr lang="en-US" altLang="zh-CN" dirty="0" smtClean="0">
                <a:latin typeface="黑体" panose="02010609060101010101" pitchFamily="49" charset="-122"/>
                <a:ea typeface="黑体" panose="02010609060101010101" pitchFamily="49" charset="-122"/>
                <a:cs typeface="Times New Roman" panose="02020603050405020304" pitchFamily="18" charset="0"/>
              </a:rPr>
              <a:t>BDS</a:t>
            </a:r>
          </a:p>
          <a:p>
            <a:pPr algn="ctr"/>
            <a:r>
              <a:rPr lang="zh-CN" altLang="en-US" dirty="0" smtClean="0">
                <a:latin typeface="黑体" panose="02010609060101010101" pitchFamily="49" charset="-122"/>
                <a:ea typeface="黑体" panose="02010609060101010101" pitchFamily="49" charset="-122"/>
                <a:cs typeface="Times New Roman" panose="02020603050405020304" pitchFamily="18" charset="0"/>
              </a:rPr>
              <a:t>对应点匹配</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010100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300" y="171450"/>
            <a:ext cx="8875502" cy="1066800"/>
            <a:chOff x="114300" y="171450"/>
            <a:chExt cx="8875502" cy="1066800"/>
          </a:xfrm>
        </p:grpSpPr>
        <p:cxnSp>
          <p:nvCxnSpPr>
            <p:cNvPr id="3" name="直接连接符 2"/>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6" name="矩形 5"/>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标题 1"/>
          <p:cNvSpPr txBox="1">
            <a:spLocks/>
          </p:cNvSpPr>
          <p:nvPr/>
        </p:nvSpPr>
        <p:spPr>
          <a:xfrm>
            <a:off x="628650" y="365125"/>
            <a:ext cx="6324600" cy="7159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ea typeface="黑体" panose="02010609060101010101" pitchFamily="49" charset="-122"/>
                <a:cs typeface="Times New Roman" panose="02020603050405020304" pitchFamily="18" charset="0"/>
              </a:rPr>
              <a:t>DTW-BDS</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对应点匹配</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圆角矩形 7"/>
          <p:cNvSpPr/>
          <p:nvPr/>
        </p:nvSpPr>
        <p:spPr>
          <a:xfrm>
            <a:off x="568265" y="1125956"/>
            <a:ext cx="8222052" cy="12574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t>DTW-BDS</a:t>
            </a:r>
            <a:r>
              <a:rPr lang="zh-CN" altLang="en-US" dirty="0" smtClean="0"/>
              <a:t>对应点匹配：</a:t>
            </a:r>
            <a:endParaRPr lang="en-US" altLang="zh-CN" dirty="0" smtClean="0"/>
          </a:p>
          <a:p>
            <a:r>
              <a:rPr lang="zh-CN" altLang="en-US" dirty="0" smtClean="0"/>
              <a:t>（</a:t>
            </a:r>
            <a:r>
              <a:rPr lang="en-US" altLang="zh-CN" dirty="0" smtClean="0"/>
              <a:t>1</a:t>
            </a:r>
            <a:r>
              <a:rPr lang="zh-CN" altLang="en-US" dirty="0" smtClean="0"/>
              <a:t>）</a:t>
            </a:r>
            <a:r>
              <a:rPr lang="en-US" altLang="zh-CN" dirty="0" smtClean="0"/>
              <a:t>DTW</a:t>
            </a:r>
            <a:r>
              <a:rPr lang="zh-CN" altLang="en-US" dirty="0" smtClean="0"/>
              <a:t>算法所有样本点的</a:t>
            </a:r>
            <a:r>
              <a:rPr lang="en-US" altLang="zh-CN" dirty="0" smtClean="0"/>
              <a:t>DTW</a:t>
            </a:r>
            <a:r>
              <a:rPr lang="zh-CN" altLang="en-US" dirty="0" smtClean="0"/>
              <a:t>对应点</a:t>
            </a:r>
            <a:endParaRPr lang="en-US" altLang="zh-CN" dirty="0" smtClean="0"/>
          </a:p>
          <a:p>
            <a:r>
              <a:rPr lang="zh-CN" altLang="en-US" dirty="0" smtClean="0"/>
              <a:t>（</a:t>
            </a:r>
            <a:r>
              <a:rPr lang="en-US" altLang="zh-CN" dirty="0" smtClean="0"/>
              <a:t>2</a:t>
            </a:r>
            <a:r>
              <a:rPr lang="zh-CN" altLang="en-US" dirty="0" smtClean="0"/>
              <a:t>）使用基于上下界的</a:t>
            </a:r>
            <a:r>
              <a:rPr lang="en-US" altLang="zh-CN" dirty="0" smtClean="0"/>
              <a:t>BDS</a:t>
            </a:r>
            <a:r>
              <a:rPr lang="zh-CN" altLang="en-US" dirty="0" smtClean="0"/>
              <a:t>对应点匹配算法按时间戳顺序依次优化</a:t>
            </a:r>
            <a:r>
              <a:rPr lang="en-US" altLang="zh-CN" dirty="0" smtClean="0"/>
              <a:t>DTW</a:t>
            </a:r>
            <a:r>
              <a:rPr lang="zh-CN" altLang="en-US" dirty="0" smtClean="0"/>
              <a:t>对应点</a:t>
            </a:r>
            <a:endParaRPr lang="en-US" altLang="zh-CN" dirty="0" smtClean="0"/>
          </a:p>
          <a:p>
            <a:r>
              <a:rPr lang="zh-CN" altLang="en-US" dirty="0" smtClean="0"/>
              <a:t>（</a:t>
            </a:r>
            <a:r>
              <a:rPr lang="en-US" altLang="zh-CN" dirty="0" smtClean="0"/>
              <a:t>3</a:t>
            </a:r>
            <a:r>
              <a:rPr lang="zh-CN" altLang="en-US" dirty="0" smtClean="0"/>
              <a:t>）更新后，若发现时间戳后移，依次前向更新前一个对应点的</a:t>
            </a:r>
            <a:r>
              <a:rPr lang="en-US" altLang="zh-CN" dirty="0" smtClean="0"/>
              <a:t>BDS</a:t>
            </a:r>
            <a:r>
              <a:rPr lang="zh-CN" altLang="en-US" dirty="0" smtClean="0"/>
              <a:t>上界</a:t>
            </a:r>
            <a:endParaRPr lang="zh-CN" altLang="en-US" dirty="0"/>
          </a:p>
        </p:txBody>
      </p:sp>
      <p:sp>
        <p:nvSpPr>
          <p:cNvPr id="15" name="矩形 14"/>
          <p:cNvSpPr/>
          <p:nvPr/>
        </p:nvSpPr>
        <p:spPr>
          <a:xfrm>
            <a:off x="2274837" y="5400759"/>
            <a:ext cx="4537176" cy="369332"/>
          </a:xfrm>
          <a:prstGeom prst="rect">
            <a:avLst/>
          </a:prstGeom>
        </p:spPr>
        <p:txBody>
          <a:bodyPr wrap="square">
            <a:spAutoFit/>
          </a:bodyPr>
          <a:lstStyle/>
          <a:p>
            <a:pPr algn="ct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DTW</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算法匹配结果</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17" name="图片 16"/>
          <p:cNvPicPr>
            <a:picLocks noChangeAspect="1"/>
          </p:cNvPicPr>
          <p:nvPr/>
        </p:nvPicPr>
        <p:blipFill rotWithShape="1">
          <a:blip r:embed="rId3" cstate="print">
            <a:extLst>
              <a:ext uri="{28A0092B-C50C-407E-A947-70E740481C1C}">
                <a14:useLocalDpi xmlns:a14="http://schemas.microsoft.com/office/drawing/2010/main" val="0"/>
              </a:ext>
            </a:extLst>
          </a:blip>
          <a:srcRect l="26790" t="15691" r="13187" b="10428"/>
          <a:stretch/>
        </p:blipFill>
        <p:spPr>
          <a:xfrm>
            <a:off x="3053750" y="2383380"/>
            <a:ext cx="3222535" cy="2974926"/>
          </a:xfrm>
          <a:prstGeom prst="rect">
            <a:avLst/>
          </a:prstGeom>
        </p:spPr>
      </p:pic>
    </p:spTree>
    <p:extLst>
      <p:ext uri="{BB962C8B-B14F-4D97-AF65-F5344CB8AC3E}">
        <p14:creationId xmlns:p14="http://schemas.microsoft.com/office/powerpoint/2010/main" val="16907684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300" y="171450"/>
            <a:ext cx="8875502" cy="1066800"/>
            <a:chOff x="114300" y="171450"/>
            <a:chExt cx="8875502" cy="1066800"/>
          </a:xfrm>
        </p:grpSpPr>
        <p:cxnSp>
          <p:nvCxnSpPr>
            <p:cNvPr id="3" name="直接连接符 2"/>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6" name="矩形 5"/>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标题 1"/>
          <p:cNvSpPr txBox="1">
            <a:spLocks/>
          </p:cNvSpPr>
          <p:nvPr/>
        </p:nvSpPr>
        <p:spPr>
          <a:xfrm>
            <a:off x="628650" y="365125"/>
            <a:ext cx="6324600" cy="7159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ea typeface="黑体" panose="02010609060101010101" pitchFamily="49" charset="-122"/>
                <a:cs typeface="Times New Roman" panose="02020603050405020304" pitchFamily="18" charset="0"/>
              </a:rPr>
              <a:t>DTW-BDS</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对应点匹配</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 name="圆角矩形 17"/>
          <p:cNvSpPr/>
          <p:nvPr/>
        </p:nvSpPr>
        <p:spPr>
          <a:xfrm>
            <a:off x="568265" y="1125956"/>
            <a:ext cx="8222052" cy="12574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t>DTW-BDS</a:t>
            </a:r>
            <a:r>
              <a:rPr lang="zh-CN" altLang="en-US" dirty="0" smtClean="0"/>
              <a:t>对应点匹配：</a:t>
            </a:r>
            <a:endParaRPr lang="en-US" altLang="zh-CN" dirty="0" smtClean="0"/>
          </a:p>
          <a:p>
            <a:r>
              <a:rPr lang="zh-CN" altLang="en-US" dirty="0" smtClean="0"/>
              <a:t>（</a:t>
            </a:r>
            <a:r>
              <a:rPr lang="en-US" altLang="zh-CN" dirty="0" smtClean="0"/>
              <a:t>1</a:t>
            </a:r>
            <a:r>
              <a:rPr lang="zh-CN" altLang="en-US" dirty="0" smtClean="0"/>
              <a:t>）</a:t>
            </a:r>
            <a:r>
              <a:rPr lang="en-US" altLang="zh-CN" dirty="0" smtClean="0"/>
              <a:t>DTW</a:t>
            </a:r>
            <a:r>
              <a:rPr lang="zh-CN" altLang="en-US" dirty="0" smtClean="0"/>
              <a:t>算法所有样本点的</a:t>
            </a:r>
            <a:r>
              <a:rPr lang="en-US" altLang="zh-CN" dirty="0" smtClean="0"/>
              <a:t>DTW</a:t>
            </a:r>
            <a:r>
              <a:rPr lang="zh-CN" altLang="en-US" dirty="0" smtClean="0"/>
              <a:t>对应点</a:t>
            </a:r>
            <a:endParaRPr lang="en-US" altLang="zh-CN" dirty="0" smtClean="0"/>
          </a:p>
          <a:p>
            <a:r>
              <a:rPr lang="zh-CN" altLang="en-US" dirty="0" smtClean="0"/>
              <a:t>（</a:t>
            </a:r>
            <a:r>
              <a:rPr lang="en-US" altLang="zh-CN" dirty="0" smtClean="0"/>
              <a:t>2</a:t>
            </a:r>
            <a:r>
              <a:rPr lang="zh-CN" altLang="en-US" dirty="0" smtClean="0"/>
              <a:t>）使用基于上下界的</a:t>
            </a:r>
            <a:r>
              <a:rPr lang="en-US" altLang="zh-CN" dirty="0" smtClean="0"/>
              <a:t>BDS</a:t>
            </a:r>
            <a:r>
              <a:rPr lang="zh-CN" altLang="en-US" dirty="0" smtClean="0"/>
              <a:t>对应点匹配算法按时间戳顺序依次优化</a:t>
            </a:r>
            <a:r>
              <a:rPr lang="en-US" altLang="zh-CN" dirty="0" smtClean="0"/>
              <a:t>DTW</a:t>
            </a:r>
            <a:r>
              <a:rPr lang="zh-CN" altLang="en-US" dirty="0" smtClean="0"/>
              <a:t>对应点</a:t>
            </a:r>
            <a:endParaRPr lang="en-US" altLang="zh-CN" dirty="0" smtClean="0"/>
          </a:p>
          <a:p>
            <a:r>
              <a:rPr lang="zh-CN" altLang="en-US" dirty="0" smtClean="0"/>
              <a:t>（</a:t>
            </a:r>
            <a:r>
              <a:rPr lang="en-US" altLang="zh-CN" dirty="0" smtClean="0"/>
              <a:t>3</a:t>
            </a:r>
            <a:r>
              <a:rPr lang="zh-CN" altLang="en-US" dirty="0" smtClean="0"/>
              <a:t>）更新后，若发现时间戳后移，依次前向更新前一个对应点的</a:t>
            </a:r>
            <a:r>
              <a:rPr lang="en-US" altLang="zh-CN" dirty="0" smtClean="0"/>
              <a:t>BDS</a:t>
            </a:r>
            <a:r>
              <a:rPr lang="zh-CN" altLang="en-US" dirty="0" smtClean="0"/>
              <a:t>上界</a:t>
            </a:r>
            <a:endParaRPr lang="zh-CN" altLang="en-US" dirty="0"/>
          </a:p>
        </p:txBody>
      </p:sp>
      <p:grpSp>
        <p:nvGrpSpPr>
          <p:cNvPr id="22" name="组合 21"/>
          <p:cNvGrpSpPr/>
          <p:nvPr/>
        </p:nvGrpSpPr>
        <p:grpSpPr>
          <a:xfrm>
            <a:off x="2292089" y="2400631"/>
            <a:ext cx="4029734" cy="3036498"/>
            <a:chOff x="448574" y="3183268"/>
            <a:chExt cx="4029734" cy="3036498"/>
          </a:xfrm>
        </p:grpSpPr>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0074" y="3183268"/>
              <a:ext cx="3458234" cy="3036498"/>
            </a:xfrm>
            <a:prstGeom prst="rect">
              <a:avLst/>
            </a:prstGeom>
          </p:spPr>
        </p:pic>
        <p:cxnSp>
          <p:nvCxnSpPr>
            <p:cNvPr id="9" name="直接箭头连接符 8"/>
            <p:cNvCxnSpPr>
              <a:stCxn id="11" idx="3"/>
            </p:cNvCxnSpPr>
            <p:nvPr/>
          </p:nvCxnSpPr>
          <p:spPr>
            <a:xfrm>
              <a:off x="1147313" y="4037163"/>
              <a:ext cx="1112808" cy="646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圆角矩形 10"/>
            <p:cNvSpPr/>
            <p:nvPr/>
          </p:nvSpPr>
          <p:spPr>
            <a:xfrm>
              <a:off x="448574" y="3856008"/>
              <a:ext cx="698739" cy="362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黑体" panose="02010609060101010101" pitchFamily="49" charset="-122"/>
                  <a:ea typeface="黑体" panose="02010609060101010101" pitchFamily="49" charset="-122"/>
                </a:rPr>
                <a:t>上界</a:t>
              </a:r>
              <a:endParaRPr lang="zh-CN" altLang="en-US" dirty="0">
                <a:latin typeface="黑体" panose="02010609060101010101" pitchFamily="49" charset="-122"/>
                <a:ea typeface="黑体" panose="02010609060101010101" pitchFamily="49" charset="-122"/>
              </a:endParaRPr>
            </a:p>
          </p:txBody>
        </p:sp>
        <p:cxnSp>
          <p:nvCxnSpPr>
            <p:cNvPr id="16" name="直接箭头连接符 15"/>
            <p:cNvCxnSpPr>
              <a:stCxn id="17" idx="3"/>
            </p:cNvCxnSpPr>
            <p:nvPr/>
          </p:nvCxnSpPr>
          <p:spPr>
            <a:xfrm flipV="1">
              <a:off x="1147313" y="5484032"/>
              <a:ext cx="1406106" cy="419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448574" y="5722487"/>
              <a:ext cx="698739" cy="362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下</a:t>
              </a:r>
              <a:r>
                <a:rPr lang="zh-CN" altLang="en-US" dirty="0" smtClean="0">
                  <a:latin typeface="黑体" panose="02010609060101010101" pitchFamily="49" charset="-122"/>
                  <a:ea typeface="黑体" panose="02010609060101010101" pitchFamily="49" charset="-122"/>
                </a:rPr>
                <a:t>界</a:t>
              </a:r>
              <a:endParaRPr lang="zh-CN" altLang="en-US" dirty="0">
                <a:latin typeface="黑体" panose="02010609060101010101" pitchFamily="49" charset="-122"/>
                <a:ea typeface="黑体" panose="02010609060101010101" pitchFamily="49" charset="-122"/>
              </a:endParaRPr>
            </a:p>
          </p:txBody>
        </p:sp>
      </p:grpSp>
      <mc:AlternateContent xmlns:mc="http://schemas.openxmlformats.org/markup-compatibility/2006" xmlns:a14="http://schemas.microsoft.com/office/drawing/2010/main">
        <mc:Choice Requires="a14">
          <p:sp>
            <p:nvSpPr>
              <p:cNvPr id="20" name="矩形 19"/>
              <p:cNvSpPr/>
              <p:nvPr/>
            </p:nvSpPr>
            <p:spPr>
              <a:xfrm>
                <a:off x="2274837" y="5400759"/>
                <a:ext cx="4537176" cy="369332"/>
              </a:xfrm>
              <a:prstGeom prst="rect">
                <a:avLst/>
              </a:prstGeom>
            </p:spPr>
            <p:txBody>
              <a:bodyPr wrap="square">
                <a:spAutoFit/>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rPr>
                  <a:t>DTW-BDS(</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𝑟</m:t>
                        </m:r>
                      </m:e>
                      <m:sub>
                        <m:r>
                          <a:rPr lang="en-US" altLang="zh-CN" i="1">
                            <a:latin typeface="Cambria Math" panose="02040503050406030204" pitchFamily="18" charset="0"/>
                            <a:cs typeface="Times New Roman" panose="02020603050405020304" pitchFamily="18" charset="0"/>
                          </a:rPr>
                          <m:t>0</m:t>
                        </m:r>
                      </m:sub>
                    </m:sSub>
                  </m:oMath>
                </a14:m>
                <a:r>
                  <a:rPr lang="en-US" altLang="zh-CN" dirty="0">
                    <a:latin typeface="Times New Roman" panose="02020603050405020304" pitchFamily="18" charset="0"/>
                    <a:ea typeface="黑体" panose="02010609060101010101" pitchFamily="49" charset="-122"/>
                    <a:cs typeface="Times New Roman" panose="02020603050405020304" pitchFamily="18" charset="0"/>
                  </a:rPr>
                  <a:t>)=BDS(</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𝑟</m:t>
                        </m:r>
                      </m:e>
                      <m:sub>
                        <m:r>
                          <a:rPr lang="en-US" altLang="zh-CN" i="1">
                            <a:latin typeface="Cambria Math" panose="02040503050406030204" pitchFamily="18" charset="0"/>
                            <a:cs typeface="Times New Roman" panose="02020603050405020304" pitchFamily="18" charset="0"/>
                          </a:rPr>
                          <m:t>0</m:t>
                        </m:r>
                      </m:sub>
                    </m:sSub>
                  </m:oMath>
                </a14:m>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14:m>
                  <m:oMath xmlns:m="http://schemas.openxmlformats.org/officeDocument/2006/math">
                    <m:r>
                      <a:rPr lang="en-US" altLang="zh-CN">
                        <a:latin typeface="Cambria Math" panose="02040503050406030204" pitchFamily="18" charset="0"/>
                        <a:cs typeface="Times New Roman" panose="02020603050405020304" pitchFamily="18" charset="0"/>
                      </a:rPr>
                      <m:t> </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𝑞</m:t>
                        </m:r>
                      </m:e>
                      <m:sub>
                        <m:r>
                          <a:rPr lang="en-US" altLang="zh-CN" i="1">
                            <a:latin typeface="Cambria Math" panose="02040503050406030204" pitchFamily="18" charset="0"/>
                            <a:cs typeface="Times New Roman" panose="02020603050405020304" pitchFamily="18" charset="0"/>
                          </a:rPr>
                          <m:t>0</m:t>
                        </m:r>
                      </m:sub>
                    </m:sSub>
                  </m:oMath>
                </a14:m>
                <a:r>
                  <a:rPr lang="en-US" altLang="zh-CN" dirty="0">
                    <a:latin typeface="Times New Roman" panose="02020603050405020304" pitchFamily="18" charset="0"/>
                    <a:ea typeface="黑体" panose="02010609060101010101" pitchFamily="49" charset="-122"/>
                    <a:cs typeface="Times New Roman" panose="02020603050405020304" pitchFamily="18" charset="0"/>
                  </a:rPr>
                  <a:t>, DTW(</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𝑟</m:t>
                        </m:r>
                      </m:e>
                      <m:sub>
                        <m:r>
                          <a:rPr lang="en-US" altLang="zh-CN" i="1">
                            <a:latin typeface="Cambria Math" panose="02040503050406030204" pitchFamily="18" charset="0"/>
                            <a:cs typeface="Times New Roman" panose="02020603050405020304" pitchFamily="18" charset="0"/>
                          </a:rPr>
                          <m:t>1</m:t>
                        </m:r>
                      </m:sub>
                    </m:sSub>
                  </m:oMath>
                </a14:m>
                <a:r>
                  <a:rPr lang="en-US" altLang="zh-CN" dirty="0">
                    <a:latin typeface="Times New Roman" panose="02020603050405020304" pitchFamily="18" charset="0"/>
                    <a:ea typeface="黑体" panose="02010609060101010101" pitchFamily="49" charset="-122"/>
                    <a:cs typeface="Times New Roman" panose="02020603050405020304" pitchFamily="18" charset="0"/>
                  </a:rPr>
                  <a:t>).first)</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0" name="矩形 19"/>
              <p:cNvSpPr>
                <a:spLocks noRot="1" noChangeAspect="1" noMove="1" noResize="1" noEditPoints="1" noAdjustHandles="1" noChangeArrowheads="1" noChangeShapeType="1" noTextEdit="1"/>
              </p:cNvSpPr>
              <p:nvPr/>
            </p:nvSpPr>
            <p:spPr>
              <a:xfrm>
                <a:off x="2274837" y="5400759"/>
                <a:ext cx="4537176" cy="369332"/>
              </a:xfrm>
              <a:prstGeom prst="rect">
                <a:avLst/>
              </a:prstGeom>
              <a:blipFill>
                <a:blip r:embed="rId4"/>
                <a:stretch>
                  <a:fillRect l="-1075" t="-9836"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05761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300" y="171450"/>
            <a:ext cx="8875502" cy="1066800"/>
            <a:chOff x="114300" y="171450"/>
            <a:chExt cx="8875502" cy="1066800"/>
          </a:xfrm>
        </p:grpSpPr>
        <p:cxnSp>
          <p:nvCxnSpPr>
            <p:cNvPr id="3" name="直接连接符 2"/>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6" name="矩形 5"/>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标题 1"/>
          <p:cNvSpPr txBox="1">
            <a:spLocks/>
          </p:cNvSpPr>
          <p:nvPr/>
        </p:nvSpPr>
        <p:spPr>
          <a:xfrm>
            <a:off x="628650" y="365125"/>
            <a:ext cx="6324600" cy="7159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ea typeface="黑体" panose="02010609060101010101" pitchFamily="49" charset="-122"/>
                <a:cs typeface="Times New Roman" panose="02020603050405020304" pitchFamily="18" charset="0"/>
              </a:rPr>
              <a:t>DTW-BDS</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对应点匹配</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圆角矩形 8"/>
          <p:cNvSpPr/>
          <p:nvPr/>
        </p:nvSpPr>
        <p:spPr>
          <a:xfrm>
            <a:off x="568265" y="1125956"/>
            <a:ext cx="8222052" cy="12574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t>DTW-BDS</a:t>
            </a:r>
            <a:r>
              <a:rPr lang="zh-CN" altLang="en-US" dirty="0" smtClean="0"/>
              <a:t>对应点匹配：</a:t>
            </a:r>
            <a:endParaRPr lang="en-US" altLang="zh-CN" dirty="0" smtClean="0"/>
          </a:p>
          <a:p>
            <a:r>
              <a:rPr lang="zh-CN" altLang="en-US" dirty="0" smtClean="0"/>
              <a:t>（</a:t>
            </a:r>
            <a:r>
              <a:rPr lang="en-US" altLang="zh-CN" dirty="0" smtClean="0"/>
              <a:t>1</a:t>
            </a:r>
            <a:r>
              <a:rPr lang="zh-CN" altLang="en-US" dirty="0" smtClean="0"/>
              <a:t>）</a:t>
            </a:r>
            <a:r>
              <a:rPr lang="en-US" altLang="zh-CN" dirty="0" smtClean="0"/>
              <a:t>DTW</a:t>
            </a:r>
            <a:r>
              <a:rPr lang="zh-CN" altLang="en-US" dirty="0" smtClean="0"/>
              <a:t>算法所有样本点的</a:t>
            </a:r>
            <a:r>
              <a:rPr lang="en-US" altLang="zh-CN" dirty="0" smtClean="0"/>
              <a:t>DTW</a:t>
            </a:r>
            <a:r>
              <a:rPr lang="zh-CN" altLang="en-US" dirty="0" smtClean="0"/>
              <a:t>对应点</a:t>
            </a:r>
            <a:endParaRPr lang="en-US" altLang="zh-CN" dirty="0" smtClean="0"/>
          </a:p>
          <a:p>
            <a:r>
              <a:rPr lang="zh-CN" altLang="en-US" dirty="0" smtClean="0"/>
              <a:t>（</a:t>
            </a:r>
            <a:r>
              <a:rPr lang="en-US" altLang="zh-CN" dirty="0" smtClean="0"/>
              <a:t>2</a:t>
            </a:r>
            <a:r>
              <a:rPr lang="zh-CN" altLang="en-US" dirty="0" smtClean="0"/>
              <a:t>）使用基于上下界的</a:t>
            </a:r>
            <a:r>
              <a:rPr lang="en-US" altLang="zh-CN" dirty="0" smtClean="0"/>
              <a:t>BDS</a:t>
            </a:r>
            <a:r>
              <a:rPr lang="zh-CN" altLang="en-US" dirty="0" smtClean="0"/>
              <a:t>对应点匹配算法按时间戳顺序依次优化</a:t>
            </a:r>
            <a:r>
              <a:rPr lang="en-US" altLang="zh-CN" dirty="0" smtClean="0"/>
              <a:t>DTW</a:t>
            </a:r>
            <a:r>
              <a:rPr lang="zh-CN" altLang="en-US" dirty="0" smtClean="0"/>
              <a:t>对应点</a:t>
            </a:r>
            <a:endParaRPr lang="en-US" altLang="zh-CN" dirty="0" smtClean="0"/>
          </a:p>
          <a:p>
            <a:r>
              <a:rPr lang="zh-CN" altLang="en-US" dirty="0" smtClean="0"/>
              <a:t>（</a:t>
            </a:r>
            <a:r>
              <a:rPr lang="en-US" altLang="zh-CN" dirty="0" smtClean="0"/>
              <a:t>3</a:t>
            </a:r>
            <a:r>
              <a:rPr lang="zh-CN" altLang="en-US" dirty="0" smtClean="0"/>
              <a:t>）更新后，若发现时间戳后移，依次前向更新前一个对应点的</a:t>
            </a:r>
            <a:r>
              <a:rPr lang="en-US" altLang="zh-CN" dirty="0" smtClean="0"/>
              <a:t>BDS</a:t>
            </a:r>
            <a:r>
              <a:rPr lang="zh-CN" altLang="en-US" dirty="0" smtClean="0"/>
              <a:t>上界</a:t>
            </a:r>
            <a:endParaRPr lang="zh-CN" altLang="en-US" dirty="0"/>
          </a:p>
        </p:txBody>
      </p:sp>
      <mc:AlternateContent xmlns:mc="http://schemas.openxmlformats.org/markup-compatibility/2006" xmlns:a14="http://schemas.microsoft.com/office/drawing/2010/main">
        <mc:Choice Requires="a14">
          <p:sp>
            <p:nvSpPr>
              <p:cNvPr id="17" name="矩形 16"/>
              <p:cNvSpPr/>
              <p:nvPr/>
            </p:nvSpPr>
            <p:spPr>
              <a:xfrm>
                <a:off x="1702344" y="5447067"/>
                <a:ext cx="5682162" cy="369332"/>
              </a:xfrm>
              <a:prstGeom prst="rect">
                <a:avLst/>
              </a:prstGeom>
            </p:spPr>
            <p:txBody>
              <a:bodyPr wrap="square">
                <a:spAutoFit/>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rPr>
                  <a:t>DTW-BDS(</a:t>
                </a:r>
                <a14:m>
                  <m:oMath xmlns:m="http://schemas.openxmlformats.org/officeDocument/2006/math">
                    <m:sSub>
                      <m:sSubPr>
                        <m:ctrlPr>
                          <a:rPr lang="zh-CN" altLang="zh-CN" i="1">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a:latin typeface="Cambria Math" panose="02040503050406030204" pitchFamily="18" charset="0"/>
                            <a:ea typeface="黑体" panose="02010609060101010101" pitchFamily="49" charset="-122"/>
                            <a:cs typeface="Times New Roman" panose="02020603050405020304" pitchFamily="18" charset="0"/>
                          </a:rPr>
                          <m:t>𝑟</m:t>
                        </m:r>
                      </m:e>
                      <m:sub>
                        <m:r>
                          <a:rPr lang="en-US" altLang="zh-CN">
                            <a:latin typeface="Cambria Math" panose="02040503050406030204" pitchFamily="18" charset="0"/>
                            <a:ea typeface="黑体" panose="02010609060101010101" pitchFamily="49" charset="-122"/>
                            <a:cs typeface="Times New Roman" panose="02020603050405020304" pitchFamily="18" charset="0"/>
                          </a:rPr>
                          <m:t>𝑖</m:t>
                        </m:r>
                      </m:sub>
                    </m:sSub>
                  </m:oMath>
                </a14:m>
                <a:r>
                  <a:rPr lang="en-US" altLang="zh-CN" dirty="0">
                    <a:latin typeface="Times New Roman" panose="02020603050405020304" pitchFamily="18" charset="0"/>
                    <a:ea typeface="黑体" panose="02010609060101010101" pitchFamily="49" charset="-122"/>
                    <a:cs typeface="Times New Roman" panose="02020603050405020304" pitchFamily="18" charset="0"/>
                  </a:rPr>
                  <a:t>)=BDS(</a:t>
                </a:r>
                <a14:m>
                  <m:oMath xmlns:m="http://schemas.openxmlformats.org/officeDocument/2006/math">
                    <m:sSub>
                      <m:sSubPr>
                        <m:ctrlPr>
                          <a:rPr lang="zh-CN" altLang="zh-CN" i="1">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a:latin typeface="Cambria Math" panose="02040503050406030204" pitchFamily="18" charset="0"/>
                            <a:ea typeface="黑体" panose="02010609060101010101" pitchFamily="49" charset="-122"/>
                            <a:cs typeface="Times New Roman" panose="02020603050405020304" pitchFamily="18" charset="0"/>
                          </a:rPr>
                          <m:t>𝑟</m:t>
                        </m:r>
                      </m:e>
                      <m:sub>
                        <m:r>
                          <a:rPr lang="en-US" altLang="zh-CN">
                            <a:latin typeface="Cambria Math" panose="02040503050406030204" pitchFamily="18" charset="0"/>
                            <a:ea typeface="黑体" panose="02010609060101010101" pitchFamily="49" charset="-122"/>
                            <a:cs typeface="Times New Roman" panose="02020603050405020304" pitchFamily="18" charset="0"/>
                          </a:rPr>
                          <m:t>𝑖</m:t>
                        </m:r>
                      </m:sub>
                    </m:sSub>
                  </m:oMath>
                </a14:m>
                <a:r>
                  <a:rPr lang="en-US" altLang="zh-CN" dirty="0">
                    <a:latin typeface="Times New Roman" panose="02020603050405020304" pitchFamily="18" charset="0"/>
                    <a:ea typeface="黑体" panose="02010609060101010101" pitchFamily="49" charset="-122"/>
                    <a:cs typeface="Times New Roman" panose="02020603050405020304" pitchFamily="18" charset="0"/>
                  </a:rPr>
                  <a:t>, DTW-BDS(</a:t>
                </a:r>
                <a14:m>
                  <m:oMath xmlns:m="http://schemas.openxmlformats.org/officeDocument/2006/math">
                    <m:sSub>
                      <m:sSubPr>
                        <m:ctrlPr>
                          <a:rPr lang="zh-CN" altLang="zh-CN" i="1">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a:latin typeface="Cambria Math" panose="02040503050406030204" pitchFamily="18" charset="0"/>
                            <a:ea typeface="黑体" panose="02010609060101010101" pitchFamily="49" charset="-122"/>
                            <a:cs typeface="Times New Roman" panose="02020603050405020304" pitchFamily="18" charset="0"/>
                          </a:rPr>
                          <m:t>𝑟</m:t>
                        </m:r>
                      </m:e>
                      <m:sub>
                        <m:r>
                          <a:rPr lang="en-US" altLang="zh-CN">
                            <a:latin typeface="Cambria Math" panose="02040503050406030204" pitchFamily="18" charset="0"/>
                            <a:ea typeface="黑体" panose="02010609060101010101" pitchFamily="49" charset="-122"/>
                            <a:cs typeface="Times New Roman" panose="02020603050405020304" pitchFamily="18" charset="0"/>
                          </a:rPr>
                          <m:t>𝑖</m:t>
                        </m:r>
                        <m:r>
                          <a:rPr lang="en-US" altLang="zh-CN">
                            <a:latin typeface="Cambria Math" panose="02040503050406030204" pitchFamily="18" charset="0"/>
                            <a:ea typeface="黑体" panose="02010609060101010101" pitchFamily="49" charset="-122"/>
                            <a:cs typeface="Times New Roman" panose="02020603050405020304" pitchFamily="18" charset="0"/>
                          </a:rPr>
                          <m:t>−1</m:t>
                        </m:r>
                      </m:sub>
                    </m:sSub>
                  </m:oMath>
                </a14:m>
                <a:r>
                  <a:rPr lang="en-US" altLang="zh-CN" dirty="0">
                    <a:latin typeface="Times New Roman" panose="02020603050405020304" pitchFamily="18" charset="0"/>
                    <a:ea typeface="黑体" panose="02010609060101010101" pitchFamily="49" charset="-122"/>
                    <a:cs typeface="Times New Roman" panose="02020603050405020304" pitchFamily="18" charset="0"/>
                  </a:rPr>
                  <a:t>), DTW(</a:t>
                </a:r>
                <a14:m>
                  <m:oMath xmlns:m="http://schemas.openxmlformats.org/officeDocument/2006/math">
                    <m:sSub>
                      <m:sSubPr>
                        <m:ctrlPr>
                          <a:rPr lang="zh-CN" altLang="zh-CN" i="1">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a:latin typeface="Cambria Math" panose="02040503050406030204" pitchFamily="18" charset="0"/>
                            <a:ea typeface="黑体" panose="02010609060101010101" pitchFamily="49" charset="-122"/>
                            <a:cs typeface="Times New Roman" panose="02020603050405020304" pitchFamily="18" charset="0"/>
                          </a:rPr>
                          <m:t>𝑟</m:t>
                        </m:r>
                      </m:e>
                      <m:sub>
                        <m:r>
                          <a:rPr lang="en-US" altLang="zh-CN">
                            <a:latin typeface="Cambria Math" panose="02040503050406030204" pitchFamily="18" charset="0"/>
                            <a:ea typeface="黑体" panose="02010609060101010101" pitchFamily="49" charset="-122"/>
                            <a:cs typeface="Times New Roman" panose="02020603050405020304" pitchFamily="18" charset="0"/>
                          </a:rPr>
                          <m:t>𝑖</m:t>
                        </m:r>
                        <m:r>
                          <a:rPr lang="en-US" altLang="zh-CN">
                            <a:latin typeface="Cambria Math" panose="02040503050406030204" pitchFamily="18" charset="0"/>
                            <a:ea typeface="黑体" panose="02010609060101010101" pitchFamily="49" charset="-122"/>
                            <a:cs typeface="Times New Roman" panose="02020603050405020304" pitchFamily="18" charset="0"/>
                          </a:rPr>
                          <m:t>+1</m:t>
                        </m:r>
                      </m:sub>
                    </m:sSub>
                  </m:oMath>
                </a14:m>
                <a:r>
                  <a:rPr lang="en-US" altLang="zh-CN" dirty="0">
                    <a:latin typeface="Times New Roman" panose="02020603050405020304" pitchFamily="18" charset="0"/>
                    <a:ea typeface="黑体" panose="02010609060101010101" pitchFamily="49" charset="-122"/>
                    <a:cs typeface="Times New Roman" panose="02020603050405020304" pitchFamily="18" charset="0"/>
                  </a:rPr>
                  <a:t>).first)</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7" name="矩形 16"/>
              <p:cNvSpPr>
                <a:spLocks noRot="1" noChangeAspect="1" noMove="1" noResize="1" noEditPoints="1" noAdjustHandles="1" noChangeArrowheads="1" noChangeShapeType="1" noTextEdit="1"/>
              </p:cNvSpPr>
              <p:nvPr/>
            </p:nvSpPr>
            <p:spPr>
              <a:xfrm>
                <a:off x="1702344" y="5447067"/>
                <a:ext cx="5682162" cy="369332"/>
              </a:xfrm>
              <a:prstGeom prst="rect">
                <a:avLst/>
              </a:prstGeom>
              <a:blipFill>
                <a:blip r:embed="rId3"/>
                <a:stretch>
                  <a:fillRect l="-858" t="-10000" r="-429" b="-26667"/>
                </a:stretch>
              </a:blipFill>
            </p:spPr>
            <p:txBody>
              <a:bodyPr/>
              <a:lstStyle/>
              <a:p>
                <a:r>
                  <a:rPr lang="zh-CN" altLang="en-US">
                    <a:noFill/>
                  </a:rPr>
                  <a:t> </a:t>
                </a:r>
              </a:p>
            </p:txBody>
          </p:sp>
        </mc:Fallback>
      </mc:AlternateContent>
      <p:grpSp>
        <p:nvGrpSpPr>
          <p:cNvPr id="26" name="组合 25"/>
          <p:cNvGrpSpPr/>
          <p:nvPr/>
        </p:nvGrpSpPr>
        <p:grpSpPr>
          <a:xfrm>
            <a:off x="2292089" y="2392005"/>
            <a:ext cx="3980453" cy="3036498"/>
            <a:chOff x="2292089" y="2392005"/>
            <a:chExt cx="3980453" cy="3036498"/>
          </a:xfrm>
        </p:grpSpPr>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4308" y="2392005"/>
              <a:ext cx="3458234" cy="3036498"/>
            </a:xfrm>
            <a:prstGeom prst="rect">
              <a:avLst/>
            </a:prstGeom>
          </p:spPr>
        </p:pic>
        <p:cxnSp>
          <p:nvCxnSpPr>
            <p:cNvPr id="19" name="直接箭头连接符 18"/>
            <p:cNvCxnSpPr>
              <a:stCxn id="20" idx="3"/>
            </p:cNvCxnSpPr>
            <p:nvPr/>
          </p:nvCxnSpPr>
          <p:spPr>
            <a:xfrm>
              <a:off x="2990828" y="3254526"/>
              <a:ext cx="1313753" cy="644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圆角矩形 19"/>
            <p:cNvSpPr/>
            <p:nvPr/>
          </p:nvSpPr>
          <p:spPr>
            <a:xfrm>
              <a:off x="2292089" y="3073371"/>
              <a:ext cx="698739" cy="362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黑体" panose="02010609060101010101" pitchFamily="49" charset="-122"/>
                  <a:ea typeface="黑体" panose="02010609060101010101" pitchFamily="49" charset="-122"/>
                </a:rPr>
                <a:t>上界</a:t>
              </a:r>
              <a:endParaRPr lang="zh-CN" altLang="en-US" dirty="0">
                <a:latin typeface="黑体" panose="02010609060101010101" pitchFamily="49" charset="-122"/>
                <a:ea typeface="黑体" panose="02010609060101010101" pitchFamily="49" charset="-122"/>
              </a:endParaRPr>
            </a:p>
          </p:txBody>
        </p:sp>
        <p:cxnSp>
          <p:nvCxnSpPr>
            <p:cNvPr id="21" name="直接箭头连接符 20"/>
            <p:cNvCxnSpPr>
              <a:stCxn id="22" idx="3"/>
            </p:cNvCxnSpPr>
            <p:nvPr/>
          </p:nvCxnSpPr>
          <p:spPr>
            <a:xfrm flipV="1">
              <a:off x="2990828" y="4502989"/>
              <a:ext cx="1313753" cy="618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2292089" y="4939850"/>
              <a:ext cx="698739" cy="362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下</a:t>
              </a:r>
              <a:r>
                <a:rPr lang="zh-CN" altLang="en-US" dirty="0" smtClean="0">
                  <a:latin typeface="黑体" panose="02010609060101010101" pitchFamily="49" charset="-122"/>
                  <a:ea typeface="黑体" panose="02010609060101010101" pitchFamily="49" charset="-122"/>
                </a:rPr>
                <a:t>界</a:t>
              </a:r>
              <a:endParaRPr lang="zh-CN" altLang="en-US" dirty="0">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3687456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300" y="171450"/>
            <a:ext cx="8875502" cy="1066800"/>
            <a:chOff x="114300" y="171450"/>
            <a:chExt cx="8875502" cy="1066800"/>
          </a:xfrm>
        </p:grpSpPr>
        <p:cxnSp>
          <p:nvCxnSpPr>
            <p:cNvPr id="3" name="直接连接符 2"/>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6" name="矩形 5"/>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标题 1"/>
          <p:cNvSpPr txBox="1">
            <a:spLocks/>
          </p:cNvSpPr>
          <p:nvPr/>
        </p:nvSpPr>
        <p:spPr>
          <a:xfrm>
            <a:off x="628650" y="365125"/>
            <a:ext cx="6324600" cy="7159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ea typeface="黑体" panose="02010609060101010101" pitchFamily="49" charset="-122"/>
                <a:cs typeface="Times New Roman" panose="02020603050405020304" pitchFamily="18" charset="0"/>
              </a:rPr>
              <a:t>DTW-BDS</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对应点匹配</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4308" y="2383379"/>
            <a:ext cx="3458234" cy="3036498"/>
          </a:xfrm>
          <a:prstGeom prst="rect">
            <a:avLst/>
          </a:prstGeom>
        </p:spPr>
      </p:pic>
      <p:sp>
        <p:nvSpPr>
          <p:cNvPr id="12" name="圆角矩形 11"/>
          <p:cNvSpPr/>
          <p:nvPr/>
        </p:nvSpPr>
        <p:spPr>
          <a:xfrm>
            <a:off x="568265" y="1125956"/>
            <a:ext cx="8222052" cy="12574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t>DTW-BDS</a:t>
            </a:r>
            <a:r>
              <a:rPr lang="zh-CN" altLang="en-US" dirty="0" smtClean="0"/>
              <a:t>对应点匹配：</a:t>
            </a:r>
            <a:endParaRPr lang="en-US" altLang="zh-CN" dirty="0" smtClean="0"/>
          </a:p>
          <a:p>
            <a:r>
              <a:rPr lang="zh-CN" altLang="en-US" dirty="0" smtClean="0"/>
              <a:t>（</a:t>
            </a:r>
            <a:r>
              <a:rPr lang="en-US" altLang="zh-CN" dirty="0" smtClean="0"/>
              <a:t>1</a:t>
            </a:r>
            <a:r>
              <a:rPr lang="zh-CN" altLang="en-US" dirty="0" smtClean="0"/>
              <a:t>）</a:t>
            </a:r>
            <a:r>
              <a:rPr lang="en-US" altLang="zh-CN" dirty="0" smtClean="0"/>
              <a:t>DTW</a:t>
            </a:r>
            <a:r>
              <a:rPr lang="zh-CN" altLang="en-US" dirty="0" smtClean="0"/>
              <a:t>算法所有样本点的</a:t>
            </a:r>
            <a:r>
              <a:rPr lang="en-US" altLang="zh-CN" dirty="0" smtClean="0"/>
              <a:t>DTW</a:t>
            </a:r>
            <a:r>
              <a:rPr lang="zh-CN" altLang="en-US" dirty="0" smtClean="0"/>
              <a:t>对应点</a:t>
            </a:r>
            <a:endParaRPr lang="en-US" altLang="zh-CN" dirty="0" smtClean="0"/>
          </a:p>
          <a:p>
            <a:r>
              <a:rPr lang="zh-CN" altLang="en-US" dirty="0" smtClean="0"/>
              <a:t>（</a:t>
            </a:r>
            <a:r>
              <a:rPr lang="en-US" altLang="zh-CN" dirty="0" smtClean="0"/>
              <a:t>2</a:t>
            </a:r>
            <a:r>
              <a:rPr lang="zh-CN" altLang="en-US" dirty="0" smtClean="0"/>
              <a:t>）使用基于上下界的</a:t>
            </a:r>
            <a:r>
              <a:rPr lang="en-US" altLang="zh-CN" dirty="0" smtClean="0"/>
              <a:t>BDS</a:t>
            </a:r>
            <a:r>
              <a:rPr lang="zh-CN" altLang="en-US" dirty="0" smtClean="0"/>
              <a:t>对应点匹配算法按时间戳顺序依次优化</a:t>
            </a:r>
            <a:r>
              <a:rPr lang="en-US" altLang="zh-CN" dirty="0" smtClean="0"/>
              <a:t>DTW</a:t>
            </a:r>
            <a:r>
              <a:rPr lang="zh-CN" altLang="en-US" dirty="0" smtClean="0"/>
              <a:t>对应点</a:t>
            </a:r>
            <a:endParaRPr lang="en-US" altLang="zh-CN" dirty="0" smtClean="0"/>
          </a:p>
          <a:p>
            <a:r>
              <a:rPr lang="zh-CN" altLang="en-US" dirty="0" smtClean="0"/>
              <a:t>（</a:t>
            </a:r>
            <a:r>
              <a:rPr lang="en-US" altLang="zh-CN" dirty="0" smtClean="0"/>
              <a:t>3</a:t>
            </a:r>
            <a:r>
              <a:rPr lang="zh-CN" altLang="en-US" dirty="0" smtClean="0"/>
              <a:t>）更新后，若发现时间戳后移，依次前向更新前一个对应点的</a:t>
            </a:r>
            <a:r>
              <a:rPr lang="en-US" altLang="zh-CN" dirty="0" smtClean="0"/>
              <a:t>BDS</a:t>
            </a:r>
            <a:r>
              <a:rPr lang="zh-CN" altLang="en-US" dirty="0" smtClean="0"/>
              <a:t>上界</a:t>
            </a:r>
            <a:endParaRPr lang="zh-CN" altLang="en-US" dirty="0"/>
          </a:p>
        </p:txBody>
      </p:sp>
      <mc:AlternateContent xmlns:mc="http://schemas.openxmlformats.org/markup-compatibility/2006" xmlns:a14="http://schemas.microsoft.com/office/drawing/2010/main">
        <mc:Choice Requires="a14">
          <p:sp>
            <p:nvSpPr>
              <p:cNvPr id="13" name="矩形 12"/>
              <p:cNvSpPr/>
              <p:nvPr/>
            </p:nvSpPr>
            <p:spPr>
              <a:xfrm>
                <a:off x="2568398" y="5329686"/>
                <a:ext cx="3704144" cy="646331"/>
              </a:xfrm>
              <a:prstGeom prst="rect">
                <a:avLst/>
              </a:prstGeom>
            </p:spPr>
            <p:txBody>
              <a:bodyPr wrap="square">
                <a:spAutoFit/>
              </a:bodyPr>
              <a:lstStyle/>
              <a:p>
                <a:r>
                  <a:rPr lang="en-US" altLang="zh-CN" dirty="0" smtClean="0">
                    <a:latin typeface="黑体" panose="02010609060101010101" pitchFamily="49" charset="-122"/>
                    <a:ea typeface="黑体" panose="02010609060101010101" pitchFamily="49" charset="-122"/>
                  </a:rPr>
                  <a:t>DTW-BDS(</a:t>
                </a:r>
                <a14:m>
                  <m:oMath xmlns:m="http://schemas.openxmlformats.org/officeDocument/2006/math">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𝑟</m:t>
                        </m:r>
                      </m:e>
                      <m:sub>
                        <m:r>
                          <a:rPr lang="en-US" altLang="zh-CN" i="1">
                            <a:latin typeface="Cambria Math" panose="02040503050406030204" pitchFamily="18" charset="0"/>
                            <a:cs typeface="Times New Roman" panose="02020603050405020304" pitchFamily="18" charset="0"/>
                          </a:rPr>
                          <m:t>3</m:t>
                        </m:r>
                      </m:sub>
                    </m:sSub>
                  </m:oMath>
                </a14:m>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更新后的时间戳后移，</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需要前向更新</a:t>
                </a:r>
                <a:r>
                  <a:rPr lang="en-US" altLang="zh-CN" dirty="0">
                    <a:latin typeface="黑体" panose="02010609060101010101" pitchFamily="49" charset="-122"/>
                    <a:ea typeface="黑体" panose="02010609060101010101" pitchFamily="49" charset="-122"/>
                  </a:rPr>
                  <a:t>DTW-BDS(</a:t>
                </a:r>
                <a14:m>
                  <m:oMath xmlns:m="http://schemas.openxmlformats.org/officeDocument/2006/math">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𝑟</m:t>
                        </m:r>
                      </m:e>
                      <m:sub>
                        <m:r>
                          <a:rPr lang="en-US" altLang="zh-CN" b="0" i="1" smtClean="0">
                            <a:latin typeface="Cambria Math" panose="02040503050406030204" pitchFamily="18" charset="0"/>
                            <a:cs typeface="Times New Roman" panose="02020603050405020304" pitchFamily="18" charset="0"/>
                          </a:rPr>
                          <m:t>2</m:t>
                        </m:r>
                      </m:sub>
                    </m:sSub>
                  </m:oMath>
                </a14:m>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的上界</a:t>
                </a:r>
                <a:endParaRPr lang="zh-CN" altLang="en-US" dirty="0">
                  <a:latin typeface="黑体" panose="02010609060101010101" pitchFamily="49" charset="-122"/>
                  <a:ea typeface="黑体" panose="02010609060101010101" pitchFamily="49" charset="-122"/>
                </a:endParaRPr>
              </a:p>
            </p:txBody>
          </p:sp>
        </mc:Choice>
        <mc:Fallback xmlns="">
          <p:sp>
            <p:nvSpPr>
              <p:cNvPr id="13" name="矩形 12"/>
              <p:cNvSpPr>
                <a:spLocks noRot="1" noChangeAspect="1" noMove="1" noResize="1" noEditPoints="1" noAdjustHandles="1" noChangeArrowheads="1" noChangeShapeType="1" noTextEdit="1"/>
              </p:cNvSpPr>
              <p:nvPr/>
            </p:nvSpPr>
            <p:spPr>
              <a:xfrm>
                <a:off x="2568398" y="5329686"/>
                <a:ext cx="3704144" cy="646331"/>
              </a:xfrm>
              <a:prstGeom prst="rect">
                <a:avLst/>
              </a:prstGeom>
              <a:blipFill>
                <a:blip r:embed="rId4"/>
                <a:stretch>
                  <a:fillRect l="-1316" t="-6604" r="-987" b="-12264"/>
                </a:stretch>
              </a:blipFill>
            </p:spPr>
            <p:txBody>
              <a:bodyPr/>
              <a:lstStyle/>
              <a:p>
                <a:r>
                  <a:rPr lang="zh-CN" altLang="en-US">
                    <a:noFill/>
                  </a:rPr>
                  <a:t> </a:t>
                </a:r>
              </a:p>
            </p:txBody>
          </p:sp>
        </mc:Fallback>
      </mc:AlternateContent>
      <p:cxnSp>
        <p:nvCxnSpPr>
          <p:cNvPr id="14" name="直接箭头连接符 13"/>
          <p:cNvCxnSpPr>
            <a:stCxn id="15" idx="3"/>
          </p:cNvCxnSpPr>
          <p:nvPr/>
        </p:nvCxnSpPr>
        <p:spPr>
          <a:xfrm>
            <a:off x="2990829" y="3254526"/>
            <a:ext cx="1313752" cy="647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905775" y="3073371"/>
            <a:ext cx="2085054" cy="362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黑体" panose="02010609060101010101" pitchFamily="49" charset="-122"/>
                <a:ea typeface="黑体" panose="02010609060101010101" pitchFamily="49" charset="-122"/>
              </a:rPr>
              <a:t>对应点时间戳后移</a:t>
            </a:r>
            <a:endParaRPr lang="zh-CN" altLang="en-US" dirty="0">
              <a:latin typeface="黑体" panose="02010609060101010101" pitchFamily="49" charset="-122"/>
              <a:ea typeface="黑体" panose="02010609060101010101" pitchFamily="49" charset="-122"/>
            </a:endParaRPr>
          </a:p>
        </p:txBody>
      </p:sp>
      <p:cxnSp>
        <p:nvCxnSpPr>
          <p:cNvPr id="16" name="直接箭头连接符 15"/>
          <p:cNvCxnSpPr/>
          <p:nvPr/>
        </p:nvCxnSpPr>
        <p:spPr>
          <a:xfrm>
            <a:off x="2990829" y="3254525"/>
            <a:ext cx="1167103" cy="263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03634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4300" y="171450"/>
            <a:ext cx="8875502" cy="1066800"/>
            <a:chOff x="114300" y="171450"/>
            <a:chExt cx="8875502" cy="1066800"/>
          </a:xfrm>
        </p:grpSpPr>
        <p:cxnSp>
          <p:nvCxnSpPr>
            <p:cNvPr id="18" name="直接连接符 17"/>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20" name="图片 19"/>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21" name="矩形 20"/>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22" name="标题 1"/>
          <p:cNvSpPr txBox="1">
            <a:spLocks/>
          </p:cNvSpPr>
          <p:nvPr/>
        </p:nvSpPr>
        <p:spPr>
          <a:xfrm>
            <a:off x="628650" y="365125"/>
            <a:ext cx="6324600" cy="7159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ea typeface="黑体" panose="02010609060101010101" pitchFamily="49" charset="-122"/>
                <a:cs typeface="Times New Roman" panose="02020603050405020304" pitchFamily="18" charset="0"/>
              </a:rPr>
              <a:t>DTW-BDS</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对应点匹配</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6" name="圆角矩形 25"/>
          <p:cNvSpPr/>
          <p:nvPr/>
        </p:nvSpPr>
        <p:spPr>
          <a:xfrm>
            <a:off x="568265" y="1125956"/>
            <a:ext cx="8222052" cy="12574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t>DTW-BDS</a:t>
            </a:r>
            <a:r>
              <a:rPr lang="zh-CN" altLang="en-US" dirty="0" smtClean="0"/>
              <a:t>对应点匹配：</a:t>
            </a:r>
            <a:endParaRPr lang="en-US" altLang="zh-CN" dirty="0" smtClean="0"/>
          </a:p>
          <a:p>
            <a:r>
              <a:rPr lang="zh-CN" altLang="en-US" dirty="0" smtClean="0"/>
              <a:t>（</a:t>
            </a:r>
            <a:r>
              <a:rPr lang="en-US" altLang="zh-CN" dirty="0" smtClean="0"/>
              <a:t>1</a:t>
            </a:r>
            <a:r>
              <a:rPr lang="zh-CN" altLang="en-US" dirty="0" smtClean="0"/>
              <a:t>）</a:t>
            </a:r>
            <a:r>
              <a:rPr lang="en-US" altLang="zh-CN" dirty="0" smtClean="0"/>
              <a:t>DTW</a:t>
            </a:r>
            <a:r>
              <a:rPr lang="zh-CN" altLang="en-US" dirty="0" smtClean="0"/>
              <a:t>算法所有样本点的</a:t>
            </a:r>
            <a:r>
              <a:rPr lang="en-US" altLang="zh-CN" dirty="0" smtClean="0"/>
              <a:t>DTW</a:t>
            </a:r>
            <a:r>
              <a:rPr lang="zh-CN" altLang="en-US" dirty="0" smtClean="0"/>
              <a:t>对应点</a:t>
            </a:r>
            <a:endParaRPr lang="en-US" altLang="zh-CN" dirty="0" smtClean="0"/>
          </a:p>
          <a:p>
            <a:r>
              <a:rPr lang="zh-CN" altLang="en-US" dirty="0" smtClean="0"/>
              <a:t>（</a:t>
            </a:r>
            <a:r>
              <a:rPr lang="en-US" altLang="zh-CN" dirty="0" smtClean="0"/>
              <a:t>2</a:t>
            </a:r>
            <a:r>
              <a:rPr lang="zh-CN" altLang="en-US" dirty="0" smtClean="0"/>
              <a:t>）使用基于上下界的</a:t>
            </a:r>
            <a:r>
              <a:rPr lang="en-US" altLang="zh-CN" dirty="0" smtClean="0"/>
              <a:t>BDS</a:t>
            </a:r>
            <a:r>
              <a:rPr lang="zh-CN" altLang="en-US" dirty="0" smtClean="0"/>
              <a:t>对应点匹配算法按时间戳顺序依次优化</a:t>
            </a:r>
            <a:r>
              <a:rPr lang="en-US" altLang="zh-CN" dirty="0" smtClean="0"/>
              <a:t>DTW</a:t>
            </a:r>
            <a:r>
              <a:rPr lang="zh-CN" altLang="en-US" dirty="0" smtClean="0"/>
              <a:t>对应点</a:t>
            </a:r>
            <a:endParaRPr lang="en-US" altLang="zh-CN" dirty="0" smtClean="0"/>
          </a:p>
          <a:p>
            <a:r>
              <a:rPr lang="zh-CN" altLang="en-US" dirty="0" smtClean="0"/>
              <a:t>（</a:t>
            </a:r>
            <a:r>
              <a:rPr lang="en-US" altLang="zh-CN" dirty="0" smtClean="0"/>
              <a:t>3</a:t>
            </a:r>
            <a:r>
              <a:rPr lang="zh-CN" altLang="en-US" dirty="0" smtClean="0"/>
              <a:t>）更新后，若发现时间戳后移，依次前向更新前一个对应点的</a:t>
            </a:r>
            <a:r>
              <a:rPr lang="en-US" altLang="zh-CN" dirty="0" smtClean="0"/>
              <a:t>BDS</a:t>
            </a:r>
            <a:r>
              <a:rPr lang="zh-CN" altLang="en-US" dirty="0" smtClean="0"/>
              <a:t>上界</a:t>
            </a:r>
            <a:endParaRPr lang="zh-CN" altLang="en-US" dirty="0"/>
          </a:p>
        </p:txBody>
      </p:sp>
      <p:sp>
        <p:nvSpPr>
          <p:cNvPr id="27" name="矩形 26"/>
          <p:cNvSpPr/>
          <p:nvPr/>
        </p:nvSpPr>
        <p:spPr>
          <a:xfrm>
            <a:off x="1883195" y="5336660"/>
            <a:ext cx="5320460" cy="369332"/>
          </a:xfrm>
          <a:prstGeom prst="rect">
            <a:avLst/>
          </a:prstGeom>
        </p:spPr>
        <p:txBody>
          <a:bodyPr wrap="square">
            <a:spAutoFit/>
          </a:bodyPr>
          <a:lstStyle/>
          <a:p>
            <a:pPr algn="ctr"/>
            <a:r>
              <a:rPr lang="zh-CN" altLang="en-US" dirty="0">
                <a:latin typeface="黑体" panose="02010609060101010101" pitchFamily="49" charset="-122"/>
                <a:ea typeface="黑体" panose="02010609060101010101" pitchFamily="49" charset="-122"/>
              </a:rPr>
              <a:t>逆向</a:t>
            </a:r>
            <a:r>
              <a:rPr lang="zh-CN" altLang="en-US" dirty="0" smtClean="0">
                <a:latin typeface="黑体" panose="02010609060101010101" pitchFamily="49" charset="-122"/>
                <a:ea typeface="黑体" panose="02010609060101010101" pitchFamily="49" charset="-122"/>
              </a:rPr>
              <a:t>行驶的部分的匹配结果也能保证时序性</a:t>
            </a:r>
            <a:endParaRPr lang="zh-CN" altLang="en-US" dirty="0">
              <a:latin typeface="黑体" panose="02010609060101010101" pitchFamily="49" charset="-122"/>
              <a:ea typeface="黑体" panose="02010609060101010101" pitchFamily="49" charset="-122"/>
            </a:endParaRPr>
          </a:p>
        </p:txBody>
      </p:sp>
      <p:grpSp>
        <p:nvGrpSpPr>
          <p:cNvPr id="35" name="组合 34"/>
          <p:cNvGrpSpPr/>
          <p:nvPr/>
        </p:nvGrpSpPr>
        <p:grpSpPr>
          <a:xfrm>
            <a:off x="2292089" y="2383379"/>
            <a:ext cx="3980453" cy="3036498"/>
            <a:chOff x="2292089" y="2383379"/>
            <a:chExt cx="3980453" cy="3036498"/>
          </a:xfrm>
        </p:grpSpPr>
        <p:pic>
          <p:nvPicPr>
            <p:cNvPr id="24" name="图片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4308" y="2383379"/>
              <a:ext cx="3458234" cy="3036498"/>
            </a:xfrm>
            <a:prstGeom prst="rect">
              <a:avLst/>
            </a:prstGeom>
          </p:spPr>
        </p:pic>
        <p:cxnSp>
          <p:nvCxnSpPr>
            <p:cNvPr id="28" name="直接箭头连接符 27"/>
            <p:cNvCxnSpPr>
              <a:stCxn id="29" idx="3"/>
            </p:cNvCxnSpPr>
            <p:nvPr/>
          </p:nvCxnSpPr>
          <p:spPr>
            <a:xfrm flipV="1">
              <a:off x="2990828" y="3073371"/>
              <a:ext cx="942817" cy="181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2292089" y="3073371"/>
              <a:ext cx="698739" cy="362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黑体" panose="02010609060101010101" pitchFamily="49" charset="-122"/>
                  <a:ea typeface="黑体" panose="02010609060101010101" pitchFamily="49" charset="-122"/>
                </a:rPr>
                <a:t>上界</a:t>
              </a:r>
              <a:endParaRPr lang="zh-CN" altLang="en-US" dirty="0">
                <a:latin typeface="黑体" panose="02010609060101010101" pitchFamily="49" charset="-122"/>
                <a:ea typeface="黑体" panose="02010609060101010101" pitchFamily="49" charset="-122"/>
              </a:endParaRPr>
            </a:p>
          </p:txBody>
        </p:sp>
        <p:cxnSp>
          <p:nvCxnSpPr>
            <p:cNvPr id="30" name="直接箭头连接符 29"/>
            <p:cNvCxnSpPr>
              <a:stCxn id="31" idx="3"/>
            </p:cNvCxnSpPr>
            <p:nvPr/>
          </p:nvCxnSpPr>
          <p:spPr>
            <a:xfrm flipV="1">
              <a:off x="2990828" y="3566458"/>
              <a:ext cx="1169448" cy="792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2292089" y="4178061"/>
              <a:ext cx="698739" cy="362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下</a:t>
              </a:r>
              <a:r>
                <a:rPr lang="zh-CN" altLang="en-US" dirty="0" smtClean="0">
                  <a:latin typeface="黑体" panose="02010609060101010101" pitchFamily="49" charset="-122"/>
                  <a:ea typeface="黑体" panose="02010609060101010101" pitchFamily="49" charset="-122"/>
                </a:rPr>
                <a:t>界</a:t>
              </a:r>
              <a:endParaRPr lang="zh-CN" altLang="en-US" dirty="0">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8956989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300" y="171450"/>
            <a:ext cx="8875502" cy="1066800"/>
            <a:chOff x="114300" y="171450"/>
            <a:chExt cx="8875502" cy="1066800"/>
          </a:xfrm>
        </p:grpSpPr>
        <p:cxnSp>
          <p:nvCxnSpPr>
            <p:cNvPr id="3" name="直接连接符 2"/>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6" name="矩形 5"/>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标题 1"/>
          <p:cNvSpPr txBox="1">
            <a:spLocks/>
          </p:cNvSpPr>
          <p:nvPr/>
        </p:nvSpPr>
        <p:spPr>
          <a:xfrm>
            <a:off x="628650" y="365125"/>
            <a:ext cx="6324600" cy="7159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ea typeface="黑体" panose="02010609060101010101" pitchFamily="49" charset="-122"/>
                <a:cs typeface="Times New Roman" panose="02020603050405020304" pitchFamily="18" charset="0"/>
              </a:rPr>
              <a:t>DTW-BDS</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对应点匹配</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6122" y="1428032"/>
            <a:ext cx="3458234" cy="3036498"/>
          </a:xfrm>
          <a:prstGeom prst="rect">
            <a:avLst/>
          </a:prstGeom>
        </p:spPr>
      </p:pic>
      <p:sp>
        <p:nvSpPr>
          <p:cNvPr id="9" name="TextBox 40"/>
          <p:cNvSpPr txBox="1">
            <a:spLocks noChangeArrowheads="1"/>
          </p:cNvSpPr>
          <p:nvPr/>
        </p:nvSpPr>
        <p:spPr bwMode="auto">
          <a:xfrm>
            <a:off x="725757" y="5076509"/>
            <a:ext cx="7134225" cy="923925"/>
          </a:xfrm>
          <a:prstGeom prst="rect">
            <a:avLst/>
          </a:prstGeom>
          <a:solidFill>
            <a:schemeClr val="accent6">
              <a:lumMod val="20000"/>
              <a:lumOff val="80000"/>
            </a:schemeClr>
          </a:solidFill>
          <a:ln w="22225">
            <a:solidFill>
              <a:srgbClr val="5E5EAF"/>
            </a:solidFill>
            <a:miter lim="800000"/>
          </a:ln>
        </p:spPr>
        <p:txBody>
          <a:bodyPr>
            <a:spAutoFit/>
          </a:bodyPr>
          <a:lstStyle>
            <a:lvl1pPr>
              <a:defRPr>
                <a:solidFill>
                  <a:schemeClr val="tx1"/>
                </a:solidFill>
                <a:latin typeface="Tahoma" panose="020B0604030504040204" pitchFamily="34" charset="0"/>
                <a:ea typeface="PMingLiU" panose="02020500000000000000" pitchFamily="18" charset="-120"/>
              </a:defRPr>
            </a:lvl1pPr>
            <a:lvl2pPr>
              <a:defRPr>
                <a:solidFill>
                  <a:schemeClr val="tx1"/>
                </a:solidFill>
                <a:latin typeface="Tahoma" panose="020B0604030504040204" pitchFamily="34" charset="0"/>
                <a:ea typeface="PMingLiU" panose="02020500000000000000" pitchFamily="18" charset="-120"/>
              </a:defRPr>
            </a:lvl2pPr>
            <a:lvl3pPr>
              <a:defRPr>
                <a:solidFill>
                  <a:schemeClr val="tx1"/>
                </a:solidFill>
                <a:latin typeface="Tahoma" panose="020B0604030504040204" pitchFamily="34" charset="0"/>
                <a:ea typeface="PMingLiU" panose="02020500000000000000" pitchFamily="18" charset="-120"/>
              </a:defRPr>
            </a:lvl3pPr>
            <a:lvl4pPr>
              <a:defRPr>
                <a:solidFill>
                  <a:schemeClr val="tx1"/>
                </a:solidFill>
                <a:latin typeface="Tahoma" panose="020B0604030504040204" pitchFamily="34" charset="0"/>
                <a:ea typeface="PMingLiU" panose="02020500000000000000" pitchFamily="18" charset="-120"/>
              </a:defRPr>
            </a:lvl4pPr>
            <a:lvl5pPr>
              <a:defRPr>
                <a:solidFill>
                  <a:schemeClr val="tx1"/>
                </a:solidFill>
                <a:latin typeface="Tahoma" panose="020B0604030504040204" pitchFamily="34" charset="0"/>
                <a:ea typeface="PMingLiU" panose="02020500000000000000" pitchFamily="18" charset="-120"/>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9pPr>
          </a:lstStyle>
          <a:p>
            <a:pPr eaLnBrk="1" fontAlgn="auto" hangingPunct="1">
              <a:spcBef>
                <a:spcPts val="0"/>
              </a:spcBef>
              <a:spcAft>
                <a:spcPts val="0"/>
              </a:spcAft>
              <a:defRPr/>
            </a:pPr>
            <a:r>
              <a:rPr lang="en-US" altLang="zh-CN" dirty="0" smtClean="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DTW-BDS</a:t>
            </a:r>
            <a:r>
              <a:rPr lang="zh-CN" altLang="en-US" dirty="0" smtClean="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算法优势：</a:t>
            </a:r>
            <a:endParaRPr lang="en-US" altLang="zh-CN"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在保持时序性的基础上，将样本点更好地对齐到另外一条轨迹</a:t>
            </a:r>
            <a:endPar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对齐结果采样策略影响较小</a:t>
            </a:r>
            <a:endPar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椭圆 9"/>
          <p:cNvSpPr/>
          <p:nvPr/>
        </p:nvSpPr>
        <p:spPr>
          <a:xfrm>
            <a:off x="1621366" y="2211609"/>
            <a:ext cx="317128" cy="401178"/>
          </a:xfrm>
          <a:prstGeom prst="ellipse">
            <a:avLst/>
          </a:prstGeom>
          <a:solidFill>
            <a:schemeClr val="accent4">
              <a:lumMod val="60000"/>
              <a:lumOff val="4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92869" y="1126109"/>
            <a:ext cx="2001461" cy="1621437"/>
          </a:xfrm>
          <a:prstGeom prst="rect">
            <a:avLst/>
          </a:prstGeom>
        </p:spPr>
      </p:pic>
      <p:pic>
        <p:nvPicPr>
          <p:cNvPr id="13" name="图片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99639" y="1238250"/>
            <a:ext cx="2001461" cy="1621437"/>
          </a:xfrm>
          <a:prstGeom prst="rect">
            <a:avLst/>
          </a:prstGeom>
        </p:spPr>
      </p:pic>
      <p:pic>
        <p:nvPicPr>
          <p:cNvPr id="14" name="图片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92868" y="3007583"/>
            <a:ext cx="2001461" cy="1621437"/>
          </a:xfrm>
          <a:prstGeom prst="rect">
            <a:avLst/>
          </a:prstGeom>
        </p:spPr>
      </p:pic>
      <p:cxnSp>
        <p:nvCxnSpPr>
          <p:cNvPr id="16" name="直接箭头连接符 15"/>
          <p:cNvCxnSpPr>
            <a:stCxn id="12" idx="1"/>
            <a:endCxn id="10" idx="6"/>
          </p:cNvCxnSpPr>
          <p:nvPr/>
        </p:nvCxnSpPr>
        <p:spPr>
          <a:xfrm flipH="1">
            <a:off x="1938494" y="1936828"/>
            <a:ext cx="2354375" cy="47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4" idx="1"/>
            <a:endCxn id="20" idx="6"/>
          </p:cNvCxnSpPr>
          <p:nvPr/>
        </p:nvCxnSpPr>
        <p:spPr>
          <a:xfrm flipH="1" flipV="1">
            <a:off x="2185239" y="3016063"/>
            <a:ext cx="2107629" cy="802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1868111" y="2815474"/>
            <a:ext cx="317128" cy="401178"/>
          </a:xfrm>
          <a:prstGeom prst="ellipse">
            <a:avLst/>
          </a:prstGeom>
          <a:solidFill>
            <a:schemeClr val="accent4">
              <a:lumMod val="60000"/>
              <a:lumOff val="4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AutoShape 31"/>
          <p:cNvSpPr>
            <a:spLocks noChangeArrowheads="1"/>
          </p:cNvSpPr>
          <p:nvPr/>
        </p:nvSpPr>
        <p:spPr bwMode="auto">
          <a:xfrm>
            <a:off x="6699639" y="3599632"/>
            <a:ext cx="2074593" cy="903683"/>
          </a:xfrm>
          <a:prstGeom prst="wedgeRoundRectCallout">
            <a:avLst>
              <a:gd name="adj1" fmla="val -72826"/>
              <a:gd name="adj2" fmla="val -55273"/>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600" dirty="0">
                <a:latin typeface="黑体" panose="02010609060101010101" pitchFamily="49" charset="-122"/>
                <a:ea typeface="黑体" panose="02010609060101010101" pitchFamily="49" charset="-122"/>
              </a:rPr>
              <a:t>对应点匹配后得到的对应轨迹段存在三种情况</a:t>
            </a:r>
          </a:p>
        </p:txBody>
      </p:sp>
    </p:spTree>
    <p:extLst>
      <p:ext uri="{BB962C8B-B14F-4D97-AF65-F5344CB8AC3E}">
        <p14:creationId xmlns:p14="http://schemas.microsoft.com/office/powerpoint/2010/main" val="421074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71450"/>
            <a:ext cx="9144000" cy="6687927"/>
            <a:chOff x="0" y="171450"/>
            <a:chExt cx="9144000" cy="6687927"/>
          </a:xfrm>
        </p:grpSpPr>
        <p:cxnSp>
          <p:nvCxnSpPr>
            <p:cNvPr id="3" name="直接连接符 2"/>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6" name="矩形 5"/>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7" name="标题 1"/>
          <p:cNvSpPr txBox="1"/>
          <p:nvPr/>
        </p:nvSpPr>
        <p:spPr bwMode="auto">
          <a:xfrm>
            <a:off x="2481263" y="1898650"/>
            <a:ext cx="6084887"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4000" b="1" dirty="0" smtClean="0">
                <a:solidFill>
                  <a:srgbClr val="5E5EAF"/>
                </a:solidFill>
                <a:latin typeface="黑体" panose="02010609060101010101" pitchFamily="49" charset="-122"/>
                <a:ea typeface="黑体" panose="02010609060101010101" pitchFamily="49" charset="-122"/>
              </a:rPr>
              <a:t>时空轨迹</a:t>
            </a:r>
            <a:endParaRPr lang="en-US" altLang="zh-CN" sz="4000" b="1" dirty="0" smtClean="0">
              <a:solidFill>
                <a:srgbClr val="5E5EAF"/>
              </a:solidFill>
              <a:latin typeface="黑体" panose="02010609060101010101" pitchFamily="49" charset="-122"/>
              <a:ea typeface="黑体" panose="02010609060101010101" pitchFamily="49" charset="-122"/>
            </a:endParaRPr>
          </a:p>
          <a:p>
            <a:pPr algn="ctr"/>
            <a:r>
              <a:rPr lang="zh-CN" altLang="en-US" sz="4000" b="1" dirty="0" smtClean="0">
                <a:solidFill>
                  <a:srgbClr val="5E5EAF"/>
                </a:solidFill>
                <a:latin typeface="黑体" panose="02010609060101010101" pitchFamily="49" charset="-122"/>
                <a:ea typeface="黑体" panose="02010609060101010101" pitchFamily="49" charset="-122"/>
              </a:rPr>
              <a:t>相似性查询算法</a:t>
            </a:r>
            <a:endParaRPr lang="zh-CN" altLang="en-US" sz="4000" b="1" dirty="0">
              <a:solidFill>
                <a:srgbClr val="5E5EAF"/>
              </a:solidFill>
              <a:latin typeface="黑体" panose="02010609060101010101" pitchFamily="49" charset="-122"/>
              <a:ea typeface="黑体" panose="02010609060101010101" pitchFamily="49" charset="-122"/>
            </a:endParaRPr>
          </a:p>
        </p:txBody>
      </p:sp>
      <p:grpSp>
        <p:nvGrpSpPr>
          <p:cNvPr id="12" name="组合 18"/>
          <p:cNvGrpSpPr/>
          <p:nvPr/>
        </p:nvGrpSpPr>
        <p:grpSpPr bwMode="auto">
          <a:xfrm>
            <a:off x="1665288" y="1673225"/>
            <a:ext cx="1300162" cy="1608138"/>
            <a:chOff x="1897809" y="1673526"/>
            <a:chExt cx="1300649" cy="1608044"/>
          </a:xfrm>
        </p:grpSpPr>
        <p:sp>
          <p:nvSpPr>
            <p:cNvPr id="13" name="流程图: 联系 16"/>
            <p:cNvSpPr/>
            <p:nvPr/>
          </p:nvSpPr>
          <p:spPr>
            <a:xfrm>
              <a:off x="1897809" y="2233881"/>
              <a:ext cx="900449" cy="900059"/>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dirty="0" smtClean="0"/>
                <a:t>03</a:t>
              </a:r>
              <a:endParaRPr lang="zh-CN" altLang="en-US" sz="3200" dirty="0"/>
            </a:p>
          </p:txBody>
        </p:sp>
        <p:sp>
          <p:nvSpPr>
            <p:cNvPr id="14" name="流程图: 联系 17"/>
            <p:cNvSpPr/>
            <p:nvPr/>
          </p:nvSpPr>
          <p:spPr>
            <a:xfrm>
              <a:off x="2515577" y="2864081"/>
              <a:ext cx="417669" cy="417489"/>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流程图: 联系 18"/>
            <p:cNvSpPr/>
            <p:nvPr/>
          </p:nvSpPr>
          <p:spPr>
            <a:xfrm>
              <a:off x="2407587" y="1673526"/>
              <a:ext cx="327147" cy="327006"/>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流程图: 联系 19"/>
            <p:cNvSpPr/>
            <p:nvPr/>
          </p:nvSpPr>
          <p:spPr>
            <a:xfrm>
              <a:off x="3053942" y="2229119"/>
              <a:ext cx="144516" cy="144455"/>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7" name="灯片编号占位符 10"/>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5/29</a:t>
            </a:r>
            <a:endParaRPr lang="zh-CN" altLang="en-US">
              <a:solidFill>
                <a:schemeClr val="bg1"/>
              </a:solidFill>
            </a:endParaRPr>
          </a:p>
        </p:txBody>
      </p:sp>
      <p:sp>
        <p:nvSpPr>
          <p:cNvPr id="18" name="文本框 17"/>
          <p:cNvSpPr txBox="1"/>
          <p:nvPr/>
        </p:nvSpPr>
        <p:spPr>
          <a:xfrm>
            <a:off x="1880557" y="3773506"/>
            <a:ext cx="2467154" cy="369332"/>
          </a:xfrm>
          <a:prstGeom prst="rect">
            <a:avLst/>
          </a:prstGeom>
          <a:solidFill>
            <a:schemeClr val="accent5">
              <a:lumMod val="75000"/>
              <a:alpha val="90000"/>
            </a:schemeClr>
          </a:solidFill>
          <a:effectLst>
            <a:softEdge rad="25400"/>
          </a:effectLst>
        </p:spPr>
        <p:txBody>
          <a:bodyPr>
            <a:spAutoFit/>
          </a:bodyPr>
          <a:lstStyle/>
          <a:p>
            <a:pPr algn="ctr" eaLnBrk="1" fontAlgn="auto" hangingPunct="1">
              <a:spcBef>
                <a:spcPts val="0"/>
              </a:spcBef>
              <a:spcAft>
                <a:spcPts val="0"/>
              </a:spcAft>
              <a:defRPr/>
            </a:pPr>
            <a:r>
              <a:rPr lang="zh-CN" altLang="en-US"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断点</a:t>
            </a:r>
            <a:endPar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 name="文本框 18"/>
          <p:cNvSpPr txBox="1"/>
          <p:nvPr/>
        </p:nvSpPr>
        <p:spPr>
          <a:xfrm>
            <a:off x="5015394" y="3773506"/>
            <a:ext cx="2467154" cy="369332"/>
          </a:xfrm>
          <a:prstGeom prst="rect">
            <a:avLst/>
          </a:prstGeom>
          <a:solidFill>
            <a:schemeClr val="accent2">
              <a:lumMod val="50000"/>
              <a:alpha val="80000"/>
            </a:schemeClr>
          </a:solidFill>
          <a:effectLst>
            <a:softEdge rad="25400"/>
          </a:effectLst>
        </p:spPr>
        <p:txBody>
          <a:bodyPr>
            <a:spAutoFit/>
          </a:bodyPr>
          <a:lstStyle/>
          <a:p>
            <a:pPr algn="ctr" eaLnBrk="1" fontAlgn="auto" hangingPunct="1">
              <a:spcBef>
                <a:spcPts val="0"/>
              </a:spcBef>
              <a:spcAft>
                <a:spcPts val="0"/>
              </a:spcAft>
              <a:defRPr/>
            </a:pPr>
            <a:r>
              <a:rPr lang="zh-CN" altLang="en-US"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轨迹段时空距离</a:t>
            </a:r>
            <a:endPar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文本框 19"/>
          <p:cNvSpPr txBox="1"/>
          <p:nvPr/>
        </p:nvSpPr>
        <p:spPr>
          <a:xfrm>
            <a:off x="1880557" y="4376469"/>
            <a:ext cx="2467154" cy="369332"/>
          </a:xfrm>
          <a:prstGeom prst="rect">
            <a:avLst/>
          </a:prstGeom>
          <a:solidFill>
            <a:schemeClr val="accent1">
              <a:lumMod val="75000"/>
            </a:schemeClr>
          </a:solidFill>
          <a:effectLst>
            <a:softEdge rad="25400"/>
          </a:effectLst>
        </p:spPr>
        <p:txBody>
          <a:bodyPr>
            <a:spAutoFit/>
          </a:bodyPr>
          <a:lstStyle/>
          <a:p>
            <a:pPr algn="ctr" eaLnBrk="1" fontAlgn="auto" hangingPunct="1">
              <a:spcBef>
                <a:spcPts val="0"/>
              </a:spcBef>
              <a:spcAft>
                <a:spcPts val="0"/>
              </a:spcAft>
              <a:defRPr/>
            </a:pPr>
            <a:r>
              <a:rPr lang="zh-CN" altLang="en-US"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形状影响因子</a:t>
            </a:r>
            <a:endPar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文本框 20"/>
          <p:cNvSpPr txBox="1"/>
          <p:nvPr/>
        </p:nvSpPr>
        <p:spPr>
          <a:xfrm>
            <a:off x="5015394" y="4376469"/>
            <a:ext cx="2467154" cy="369332"/>
          </a:xfrm>
          <a:prstGeom prst="rect">
            <a:avLst/>
          </a:prstGeom>
          <a:solidFill>
            <a:schemeClr val="accent5">
              <a:lumMod val="50000"/>
              <a:alpha val="80000"/>
            </a:schemeClr>
          </a:solidFill>
          <a:effectLst>
            <a:softEdge rad="25400"/>
          </a:effectLst>
        </p:spPr>
        <p:txBody>
          <a:bodyPr>
            <a:spAutoFit/>
          </a:bodyPr>
          <a:lstStyle/>
          <a:p>
            <a:pPr algn="ctr" eaLnBrk="1" fontAlgn="auto" hangingPunct="1">
              <a:spcBef>
                <a:spcPts val="0"/>
              </a:spcBef>
              <a:spcAft>
                <a:spcPts val="0"/>
              </a:spcAft>
              <a:defRPr/>
            </a:pPr>
            <a:r>
              <a:rPr lang="zh-CN" altLang="en-US"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有效子轨迹</a:t>
            </a:r>
            <a:endPar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 name="文本框 21"/>
          <p:cNvSpPr txBox="1"/>
          <p:nvPr/>
        </p:nvSpPr>
        <p:spPr>
          <a:xfrm>
            <a:off x="1880557" y="4979432"/>
            <a:ext cx="2467154" cy="369332"/>
          </a:xfrm>
          <a:prstGeom prst="rect">
            <a:avLst/>
          </a:prstGeom>
          <a:solidFill>
            <a:schemeClr val="tx1">
              <a:lumMod val="75000"/>
              <a:lumOff val="25000"/>
              <a:alpha val="90000"/>
            </a:schemeClr>
          </a:solidFill>
          <a:effectLst>
            <a:softEdge rad="25400"/>
          </a:effectLst>
        </p:spPr>
        <p:txBody>
          <a:bodyPr>
            <a:spAutoFit/>
          </a:bodyPr>
          <a:lstStyle/>
          <a:p>
            <a:pPr algn="ctr" eaLnBrk="1" fontAlgn="auto" hangingPunct="1">
              <a:spcBef>
                <a:spcPts val="0"/>
              </a:spcBef>
              <a:spcAft>
                <a:spcPts val="0"/>
              </a:spcAft>
              <a:defRPr/>
            </a:pPr>
            <a:r>
              <a:rPr lang="zh-CN" altLang="en-US"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轨迹相似性计算</a:t>
            </a:r>
            <a:endPar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3" name="文本框 22"/>
          <p:cNvSpPr txBox="1"/>
          <p:nvPr/>
        </p:nvSpPr>
        <p:spPr>
          <a:xfrm>
            <a:off x="5015394" y="4979432"/>
            <a:ext cx="2467154" cy="369332"/>
          </a:xfrm>
          <a:prstGeom prst="rect">
            <a:avLst/>
          </a:prstGeom>
          <a:solidFill>
            <a:schemeClr val="accent4">
              <a:lumMod val="50000"/>
              <a:alpha val="80000"/>
            </a:schemeClr>
          </a:solidFill>
          <a:effectLst>
            <a:softEdge rad="25400"/>
          </a:effectLst>
        </p:spPr>
        <p:txBody>
          <a:bodyPr>
            <a:spAutoFit/>
          </a:bodyPr>
          <a:lstStyle/>
          <a:p>
            <a:pPr algn="ctr" eaLnBrk="1" fontAlgn="auto" hangingPunct="1">
              <a:spcBef>
                <a:spcPts val="0"/>
              </a:spcBef>
              <a:spcAft>
                <a:spcPts val="0"/>
              </a:spcAft>
              <a:defRPr/>
            </a:pPr>
            <a:r>
              <a:rPr lang="zh-CN" altLang="en-US"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轨迹相似性查询</a:t>
            </a:r>
            <a:endPar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367461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4300" y="171450"/>
            <a:ext cx="8875502" cy="1066800"/>
            <a:chOff x="114300" y="171450"/>
            <a:chExt cx="8875502" cy="1066800"/>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9"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目录</a:t>
            </a:r>
          </a:p>
        </p:txBody>
      </p:sp>
      <p:sp>
        <p:nvSpPr>
          <p:cNvPr id="10" name="文本框 9"/>
          <p:cNvSpPr txBox="1"/>
          <p:nvPr/>
        </p:nvSpPr>
        <p:spPr>
          <a:xfrm>
            <a:off x="1185863" y="2046288"/>
            <a:ext cx="6948487" cy="461962"/>
          </a:xfrm>
          <a:prstGeom prst="rect">
            <a:avLst/>
          </a:prstGeom>
          <a:noFill/>
          <a:ln>
            <a:noFill/>
          </a:ln>
        </p:spPr>
        <p:txBody>
          <a:bodyPr anchor="ctr">
            <a:spAutoFit/>
          </a:bodyPr>
          <a:lstStyle/>
          <a:p>
            <a:pPr eaLnBrk="1" fontAlgn="auto" hangingPunct="1">
              <a:spcBef>
                <a:spcPts val="0"/>
              </a:spcBef>
              <a:spcAft>
                <a:spcPts val="0"/>
              </a:spcAft>
              <a:defRPr/>
            </a:pPr>
            <a:r>
              <a:rPr lang="zh-CN" altLang="en-US" sz="2400" dirty="0">
                <a:solidFill>
                  <a:schemeClr val="bg2">
                    <a:lumMod val="25000"/>
                  </a:schemeClr>
                </a:solidFill>
                <a:latin typeface="Times New Roman" panose="02020603050405020304" pitchFamily="18" charset="0"/>
                <a:ea typeface="黑体" panose="02010609060101010101" pitchFamily="49" charset="-122"/>
                <a:cs typeface="Times New Roman" panose="02020603050405020304" pitchFamily="18" charset="0"/>
              </a:rPr>
              <a:t>  研究背景介绍</a:t>
            </a:r>
          </a:p>
        </p:txBody>
      </p:sp>
      <p:sp>
        <p:nvSpPr>
          <p:cNvPr id="11" name="文本框 10"/>
          <p:cNvSpPr txBox="1"/>
          <p:nvPr/>
        </p:nvSpPr>
        <p:spPr>
          <a:xfrm>
            <a:off x="1185863" y="2828925"/>
            <a:ext cx="6948487" cy="461963"/>
          </a:xfrm>
          <a:prstGeom prst="rect">
            <a:avLst/>
          </a:prstGeom>
          <a:noFill/>
          <a:ln>
            <a:noFill/>
          </a:ln>
        </p:spPr>
        <p:txBody>
          <a:bodyPr anchor="ctr">
            <a:spAutoFit/>
          </a:bodyPr>
          <a:lstStyle/>
          <a:p>
            <a:pPr eaLnBrk="1" fontAlgn="auto" hangingPunct="1">
              <a:spcBef>
                <a:spcPts val="0"/>
              </a:spcBef>
              <a:spcAft>
                <a:spcPts val="0"/>
              </a:spcAft>
              <a:defRPr/>
            </a:pPr>
            <a:r>
              <a:rPr lang="zh-CN" altLang="en-US" sz="2400" dirty="0">
                <a:solidFill>
                  <a:schemeClr val="bg2">
                    <a:lumMod val="25000"/>
                  </a:schemeClr>
                </a:solidFill>
                <a:latin typeface="Times New Roman" panose="02020603050405020304" pitchFamily="18" charset="0"/>
                <a:ea typeface="黑体" panose="02010609060101010101" pitchFamily="49" charset="-122"/>
                <a:cs typeface="Times New Roman" panose="02020603050405020304" pitchFamily="18" charset="0"/>
              </a:rPr>
              <a:t>  三维</a:t>
            </a:r>
            <a:r>
              <a:rPr lang="zh-CN" altLang="en-US" sz="2400" dirty="0" smtClean="0">
                <a:solidFill>
                  <a:schemeClr val="bg2">
                    <a:lumMod val="25000"/>
                  </a:schemeClr>
                </a:solidFill>
                <a:latin typeface="Times New Roman" panose="02020603050405020304" pitchFamily="18" charset="0"/>
                <a:ea typeface="黑体" panose="02010609060101010101" pitchFamily="49" charset="-122"/>
                <a:cs typeface="Times New Roman" panose="02020603050405020304" pitchFamily="18" charset="0"/>
              </a:rPr>
              <a:t>时空下样本点匹配算法</a:t>
            </a:r>
            <a:endParaRPr lang="zh-CN" altLang="en-US" sz="2400" dirty="0">
              <a:solidFill>
                <a:schemeClr val="bg2">
                  <a:lumMod val="10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文本框 11"/>
          <p:cNvSpPr txBox="1"/>
          <p:nvPr/>
        </p:nvSpPr>
        <p:spPr>
          <a:xfrm>
            <a:off x="1185863" y="3619500"/>
            <a:ext cx="6948487" cy="461963"/>
          </a:xfrm>
          <a:prstGeom prst="rect">
            <a:avLst/>
          </a:prstGeom>
          <a:noFill/>
          <a:ln>
            <a:noFill/>
          </a:ln>
        </p:spPr>
        <p:txBody>
          <a:bodyPr anchor="ctr">
            <a:spAutoFit/>
          </a:bodyPr>
          <a:lstStyle/>
          <a:p>
            <a:pPr eaLnBrk="1" fontAlgn="auto" hangingPunct="1">
              <a:spcBef>
                <a:spcPts val="0"/>
              </a:spcBef>
              <a:spcAft>
                <a:spcPts val="0"/>
              </a:spcAft>
              <a:defRPr/>
            </a:pPr>
            <a:r>
              <a:rPr lang="zh-CN" altLang="en-US" sz="2400" dirty="0" smtClean="0">
                <a:solidFill>
                  <a:schemeClr val="bg2">
                    <a:lumMod val="10000"/>
                  </a:schemeClr>
                </a:solidFill>
                <a:latin typeface="Times New Roman" panose="02020603050405020304" pitchFamily="18" charset="0"/>
                <a:ea typeface="黑体" panose="02010609060101010101" pitchFamily="49" charset="-122"/>
                <a:cs typeface="Times New Roman" panose="02020603050405020304" pitchFamily="18" charset="0"/>
              </a:rPr>
              <a:t>  时空轨迹相似性算法</a:t>
            </a:r>
            <a:endParaRPr lang="zh-CN" altLang="en-US" sz="2400" dirty="0">
              <a:solidFill>
                <a:schemeClr val="bg2">
                  <a:lumMod val="10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文本框 12"/>
          <p:cNvSpPr txBox="1"/>
          <p:nvPr/>
        </p:nvSpPr>
        <p:spPr>
          <a:xfrm>
            <a:off x="1185863" y="4411663"/>
            <a:ext cx="6948487" cy="460375"/>
          </a:xfrm>
          <a:prstGeom prst="rect">
            <a:avLst/>
          </a:prstGeom>
          <a:noFill/>
          <a:ln>
            <a:noFill/>
          </a:ln>
        </p:spPr>
        <p:txBody>
          <a:bodyPr anchor="ctr">
            <a:spAutoFit/>
          </a:bodyPr>
          <a:lstStyle/>
          <a:p>
            <a:pPr eaLnBrk="1" fontAlgn="auto" hangingPunct="1">
              <a:spcBef>
                <a:spcPts val="0"/>
              </a:spcBef>
              <a:spcAft>
                <a:spcPts val="0"/>
              </a:spcAft>
              <a:defRPr/>
            </a:pPr>
            <a:r>
              <a:rPr lang="zh-CN" altLang="en-US" sz="2400" dirty="0">
                <a:solidFill>
                  <a:schemeClr val="bg2">
                    <a:lumMod val="25000"/>
                  </a:schemeClr>
                </a:solidFill>
                <a:latin typeface="Times New Roman" panose="02020603050405020304" pitchFamily="18" charset="0"/>
                <a:ea typeface="黑体" panose="02010609060101010101" pitchFamily="49" charset="-122"/>
                <a:cs typeface="Times New Roman" panose="02020603050405020304" pitchFamily="18" charset="0"/>
              </a:rPr>
              <a:t>  实验与分析</a:t>
            </a:r>
          </a:p>
        </p:txBody>
      </p:sp>
      <p:sp>
        <p:nvSpPr>
          <p:cNvPr id="14" name="文本框 13"/>
          <p:cNvSpPr txBox="1"/>
          <p:nvPr/>
        </p:nvSpPr>
        <p:spPr>
          <a:xfrm>
            <a:off x="1185863" y="5202238"/>
            <a:ext cx="6948487" cy="460375"/>
          </a:xfrm>
          <a:prstGeom prst="rect">
            <a:avLst/>
          </a:prstGeom>
          <a:noFill/>
          <a:ln>
            <a:noFill/>
          </a:ln>
        </p:spPr>
        <p:txBody>
          <a:bodyPr anchor="ctr">
            <a:spAutoFit/>
          </a:bodyPr>
          <a:lstStyle/>
          <a:p>
            <a:pPr eaLnBrk="1" fontAlgn="auto" hangingPunct="1">
              <a:spcBef>
                <a:spcPts val="0"/>
              </a:spcBef>
              <a:spcAft>
                <a:spcPts val="0"/>
              </a:spcAft>
              <a:defRPr/>
            </a:pPr>
            <a:r>
              <a:rPr lang="zh-CN" altLang="en-US" sz="2400" dirty="0">
                <a:solidFill>
                  <a:schemeClr val="bg2">
                    <a:lumMod val="25000"/>
                  </a:schemeClr>
                </a:solidFill>
                <a:latin typeface="Times New Roman" panose="02020603050405020304" pitchFamily="18" charset="0"/>
                <a:ea typeface="黑体" panose="02010609060101010101" pitchFamily="49" charset="-122"/>
                <a:cs typeface="Times New Roman" panose="02020603050405020304" pitchFamily="18" charset="0"/>
              </a:rPr>
              <a:t>  总结</a:t>
            </a:r>
          </a:p>
        </p:txBody>
      </p:sp>
      <p:sp>
        <p:nvSpPr>
          <p:cNvPr id="15"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1/29</a:t>
            </a:r>
            <a:endParaRPr lang="zh-CN" altLang="en-US">
              <a:solidFill>
                <a:schemeClr val="bg1"/>
              </a:solidFill>
            </a:endParaRPr>
          </a:p>
        </p:txBody>
      </p:sp>
      <p:sp>
        <p:nvSpPr>
          <p:cNvPr id="16" name="文本框 15"/>
          <p:cNvSpPr txBox="1"/>
          <p:nvPr/>
        </p:nvSpPr>
        <p:spPr>
          <a:xfrm>
            <a:off x="796637" y="1975769"/>
            <a:ext cx="389850" cy="584775"/>
          </a:xfrm>
          <a:prstGeom prst="rect">
            <a:avLst/>
          </a:prstGeom>
          <a:noFill/>
          <a:effectLst/>
        </p:spPr>
        <p:txBody>
          <a:bodyPr wrap="none">
            <a:spAutoFit/>
          </a:bodyPr>
          <a:lstStyle/>
          <a:p>
            <a:pPr eaLnBrk="1" fontAlgn="auto" hangingPunct="1">
              <a:spcBef>
                <a:spcPts val="0"/>
              </a:spcBef>
              <a:spcAft>
                <a:spcPts val="0"/>
              </a:spcAft>
              <a:defRPr/>
            </a:pPr>
            <a:r>
              <a:rPr lang="en-US" altLang="zh-C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rPr>
              <a:t>&gt;</a:t>
            </a:r>
            <a:endParaRPr lang="zh-CN" alt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endParaRPr>
          </a:p>
        </p:txBody>
      </p:sp>
      <p:sp>
        <p:nvSpPr>
          <p:cNvPr id="17" name="文本框 16"/>
          <p:cNvSpPr txBox="1"/>
          <p:nvPr/>
        </p:nvSpPr>
        <p:spPr>
          <a:xfrm>
            <a:off x="796637" y="2766823"/>
            <a:ext cx="389850" cy="584775"/>
          </a:xfrm>
          <a:prstGeom prst="rect">
            <a:avLst/>
          </a:prstGeom>
          <a:noFill/>
          <a:effectLst/>
        </p:spPr>
        <p:txBody>
          <a:bodyPr wrap="none">
            <a:spAutoFit/>
          </a:bodyPr>
          <a:lstStyle/>
          <a:p>
            <a:pPr eaLnBrk="1" fontAlgn="auto" hangingPunct="1">
              <a:spcBef>
                <a:spcPts val="0"/>
              </a:spcBef>
              <a:spcAft>
                <a:spcPts val="0"/>
              </a:spcAft>
              <a:defRPr/>
            </a:pPr>
            <a:r>
              <a:rPr lang="en-US" altLang="zh-C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rPr>
              <a:t>&gt;</a:t>
            </a:r>
            <a:endParaRPr lang="zh-CN" alt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endParaRPr>
          </a:p>
        </p:txBody>
      </p:sp>
      <p:sp>
        <p:nvSpPr>
          <p:cNvPr id="18" name="文本框 17"/>
          <p:cNvSpPr txBox="1"/>
          <p:nvPr/>
        </p:nvSpPr>
        <p:spPr>
          <a:xfrm>
            <a:off x="796637" y="3557877"/>
            <a:ext cx="389850" cy="584775"/>
          </a:xfrm>
          <a:prstGeom prst="rect">
            <a:avLst/>
          </a:prstGeom>
          <a:noFill/>
          <a:effectLst/>
        </p:spPr>
        <p:txBody>
          <a:bodyPr wrap="none">
            <a:spAutoFit/>
          </a:bodyPr>
          <a:lstStyle/>
          <a:p>
            <a:pPr eaLnBrk="1" fontAlgn="auto" hangingPunct="1">
              <a:spcBef>
                <a:spcPts val="0"/>
              </a:spcBef>
              <a:spcAft>
                <a:spcPts val="0"/>
              </a:spcAft>
              <a:defRPr/>
            </a:pPr>
            <a:r>
              <a:rPr lang="en-US" altLang="zh-C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rPr>
              <a:t>&gt;</a:t>
            </a:r>
            <a:endParaRPr lang="zh-CN" alt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endParaRPr>
          </a:p>
        </p:txBody>
      </p:sp>
      <p:sp>
        <p:nvSpPr>
          <p:cNvPr id="19" name="文本框 18"/>
          <p:cNvSpPr txBox="1"/>
          <p:nvPr/>
        </p:nvSpPr>
        <p:spPr>
          <a:xfrm>
            <a:off x="796637" y="4348932"/>
            <a:ext cx="389850" cy="584775"/>
          </a:xfrm>
          <a:prstGeom prst="rect">
            <a:avLst/>
          </a:prstGeom>
          <a:noFill/>
          <a:effectLst/>
        </p:spPr>
        <p:txBody>
          <a:bodyPr wrap="none">
            <a:spAutoFit/>
          </a:bodyPr>
          <a:lstStyle/>
          <a:p>
            <a:pPr eaLnBrk="1" fontAlgn="auto" hangingPunct="1">
              <a:spcBef>
                <a:spcPts val="0"/>
              </a:spcBef>
              <a:spcAft>
                <a:spcPts val="0"/>
              </a:spcAft>
              <a:defRPr/>
            </a:pPr>
            <a:r>
              <a:rPr lang="en-US" altLang="zh-C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rPr>
              <a:t>&gt;</a:t>
            </a:r>
            <a:endParaRPr lang="zh-CN" alt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endParaRPr>
          </a:p>
        </p:txBody>
      </p:sp>
      <p:sp>
        <p:nvSpPr>
          <p:cNvPr id="20" name="文本框 19"/>
          <p:cNvSpPr txBox="1"/>
          <p:nvPr/>
        </p:nvSpPr>
        <p:spPr>
          <a:xfrm>
            <a:off x="796637" y="5139987"/>
            <a:ext cx="389850" cy="584775"/>
          </a:xfrm>
          <a:prstGeom prst="rect">
            <a:avLst/>
          </a:prstGeom>
          <a:noFill/>
          <a:effectLst/>
        </p:spPr>
        <p:txBody>
          <a:bodyPr wrap="none">
            <a:spAutoFit/>
          </a:bodyPr>
          <a:lstStyle/>
          <a:p>
            <a:pPr eaLnBrk="1" fontAlgn="auto" hangingPunct="1">
              <a:spcBef>
                <a:spcPts val="0"/>
              </a:spcBef>
              <a:spcAft>
                <a:spcPts val="0"/>
              </a:spcAft>
              <a:defRPr/>
            </a:pPr>
            <a:r>
              <a:rPr lang="en-US" altLang="zh-C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rPr>
              <a:t>&gt;</a:t>
            </a:r>
            <a:endParaRPr lang="zh-CN" alt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endParaRPr>
          </a:p>
        </p:txBody>
      </p:sp>
      <p:sp>
        <p:nvSpPr>
          <p:cNvPr id="21" name="矩形 20"/>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300" y="171450"/>
            <a:ext cx="8875502" cy="1066800"/>
            <a:chOff x="114300" y="171450"/>
            <a:chExt cx="8875502" cy="1066800"/>
          </a:xfrm>
        </p:grpSpPr>
        <p:cxnSp>
          <p:nvCxnSpPr>
            <p:cNvPr id="3" name="直接连接符 2"/>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6" name="矩形 5"/>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标题 1"/>
          <p:cNvSpPr txBox="1">
            <a:spLocks/>
          </p:cNvSpPr>
          <p:nvPr/>
        </p:nvSpPr>
        <p:spPr>
          <a:xfrm>
            <a:off x="628650" y="365125"/>
            <a:ext cx="6324600" cy="7159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断点</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3970" y="1292795"/>
            <a:ext cx="2680078" cy="3652362"/>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4048" y="1288033"/>
            <a:ext cx="2659438" cy="3652362"/>
          </a:xfrm>
          <a:prstGeom prst="rect">
            <a:avLst/>
          </a:prstGeom>
        </p:spPr>
      </p:pic>
      <p:pic>
        <p:nvPicPr>
          <p:cNvPr id="13" name="图片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3836" y="2137809"/>
            <a:ext cx="2376000" cy="1326061"/>
          </a:xfrm>
          <a:prstGeom prst="rect">
            <a:avLst/>
          </a:prstGeom>
        </p:spPr>
      </p:pic>
      <p:pic>
        <p:nvPicPr>
          <p:cNvPr id="14" name="图片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0201" y="3767921"/>
            <a:ext cx="2389635" cy="1326060"/>
          </a:xfrm>
          <a:prstGeom prst="rect">
            <a:avLst/>
          </a:prstGeom>
        </p:spPr>
      </p:pic>
      <p:sp>
        <p:nvSpPr>
          <p:cNvPr id="15" name="文本框 14"/>
          <p:cNvSpPr txBox="1"/>
          <p:nvPr/>
        </p:nvSpPr>
        <p:spPr>
          <a:xfrm>
            <a:off x="361647" y="1351985"/>
            <a:ext cx="2146742" cy="369332"/>
          </a:xfrm>
          <a:prstGeom prst="rect">
            <a:avLst/>
          </a:prstGeom>
          <a:noFill/>
        </p:spPr>
        <p:txBody>
          <a:bodyPr wrap="none" rtlCol="0">
            <a:spAutoFit/>
          </a:bodyPr>
          <a:lstStyle/>
          <a:p>
            <a:r>
              <a:rPr lang="en-US" altLang="zh-CN" dirty="0" smtClean="0">
                <a:latin typeface="黑体" panose="02010609060101010101" pitchFamily="49" charset="-122"/>
                <a:ea typeface="黑体" panose="02010609060101010101" pitchFamily="49" charset="-122"/>
              </a:rPr>
              <a:t>DTW</a:t>
            </a:r>
            <a:r>
              <a:rPr lang="zh-CN" altLang="en-US" dirty="0" smtClean="0">
                <a:latin typeface="黑体" panose="02010609060101010101" pitchFamily="49" charset="-122"/>
                <a:ea typeface="黑体" panose="02010609060101010101" pitchFamily="49" charset="-122"/>
              </a:rPr>
              <a:t>相似性计算矩阵</a:t>
            </a:r>
            <a:endParaRPr lang="zh-CN" altLang="en-US" dirty="0">
              <a:latin typeface="黑体" panose="02010609060101010101" pitchFamily="49" charset="-122"/>
              <a:ea typeface="黑体" panose="02010609060101010101" pitchFamily="49" charset="-122"/>
            </a:endParaRPr>
          </a:p>
        </p:txBody>
      </p:sp>
      <p:sp>
        <p:nvSpPr>
          <p:cNvPr id="17" name="文本框 16"/>
          <p:cNvSpPr txBox="1"/>
          <p:nvPr/>
        </p:nvSpPr>
        <p:spPr>
          <a:xfrm>
            <a:off x="966158" y="1833758"/>
            <a:ext cx="761747" cy="369332"/>
          </a:xfrm>
          <a:prstGeom prst="rect">
            <a:avLst/>
          </a:prstGeom>
          <a:noFill/>
        </p:spPr>
        <p:txBody>
          <a:bodyPr wrap="none" rtlCol="0">
            <a:spAutoFit/>
          </a:bodyPr>
          <a:lstStyle/>
          <a:p>
            <a:r>
              <a:rPr lang="en-US" altLang="zh-CN" dirty="0" smtClean="0">
                <a:latin typeface="黑体" panose="02010609060101010101" pitchFamily="49" charset="-122"/>
                <a:ea typeface="黑体" panose="02010609060101010101" pitchFamily="49" charset="-122"/>
              </a:rPr>
              <a:t>Q &amp; R</a:t>
            </a:r>
            <a:endParaRPr lang="zh-CN" altLang="en-US" dirty="0">
              <a:latin typeface="黑体" panose="02010609060101010101" pitchFamily="49" charset="-122"/>
              <a:ea typeface="黑体" panose="02010609060101010101" pitchFamily="49" charset="-122"/>
            </a:endParaRPr>
          </a:p>
        </p:txBody>
      </p:sp>
      <p:sp>
        <p:nvSpPr>
          <p:cNvPr id="18" name="文本框 17"/>
          <p:cNvSpPr txBox="1"/>
          <p:nvPr/>
        </p:nvSpPr>
        <p:spPr>
          <a:xfrm>
            <a:off x="966158" y="3454235"/>
            <a:ext cx="761747" cy="369332"/>
          </a:xfrm>
          <a:prstGeom prst="rect">
            <a:avLst/>
          </a:prstGeom>
          <a:noFill/>
        </p:spPr>
        <p:txBody>
          <a:bodyPr wrap="none" rtlCol="0">
            <a:spAutoFit/>
          </a:bodyPr>
          <a:lstStyle/>
          <a:p>
            <a:r>
              <a:rPr lang="en-US" altLang="zh-CN" dirty="0" smtClean="0">
                <a:latin typeface="黑体" panose="02010609060101010101" pitchFamily="49" charset="-122"/>
                <a:ea typeface="黑体" panose="02010609060101010101" pitchFamily="49" charset="-122"/>
              </a:rPr>
              <a:t>Q &amp; S</a:t>
            </a:r>
            <a:endParaRPr lang="zh-CN" altLang="en-US" dirty="0">
              <a:latin typeface="黑体" panose="02010609060101010101" pitchFamily="49" charset="-122"/>
              <a:ea typeface="黑体" panose="02010609060101010101" pitchFamily="49" charset="-122"/>
            </a:endParaRPr>
          </a:p>
        </p:txBody>
      </p:sp>
      <p:sp>
        <p:nvSpPr>
          <p:cNvPr id="19" name="文本框 18"/>
          <p:cNvSpPr txBox="1"/>
          <p:nvPr/>
        </p:nvSpPr>
        <p:spPr>
          <a:xfrm>
            <a:off x="3417528" y="4949919"/>
            <a:ext cx="1685077" cy="369332"/>
          </a:xfrm>
          <a:prstGeom prst="rect">
            <a:avLst/>
          </a:prstGeom>
          <a:noFill/>
        </p:spPr>
        <p:txBody>
          <a:bodyPr wrap="none" rtlCol="0">
            <a:spAutoFit/>
          </a:bodyPr>
          <a:lstStyle/>
          <a:p>
            <a:r>
              <a:rPr lang="en-US" altLang="zh-CN" dirty="0" smtClean="0">
                <a:latin typeface="黑体" panose="02010609060101010101" pitchFamily="49" charset="-122"/>
                <a:ea typeface="黑体" panose="02010609060101010101" pitchFamily="49" charset="-122"/>
              </a:rPr>
              <a:t>(a)</a:t>
            </a:r>
            <a:r>
              <a:rPr lang="zh-CN" altLang="en-US" dirty="0" smtClean="0">
                <a:latin typeface="黑体" panose="02010609060101010101" pitchFamily="49" charset="-122"/>
                <a:ea typeface="黑体" panose="02010609060101010101" pitchFamily="49" charset="-122"/>
              </a:rPr>
              <a:t>稀疏样本点</a:t>
            </a:r>
            <a:endParaRPr lang="zh-CN" altLang="en-US" dirty="0">
              <a:latin typeface="黑体" panose="02010609060101010101" pitchFamily="49" charset="-122"/>
              <a:ea typeface="黑体" panose="02010609060101010101" pitchFamily="49" charset="-122"/>
            </a:endParaRPr>
          </a:p>
        </p:txBody>
      </p:sp>
      <p:sp>
        <p:nvSpPr>
          <p:cNvPr id="20" name="文本框 19"/>
          <p:cNvSpPr txBox="1"/>
          <p:nvPr/>
        </p:nvSpPr>
        <p:spPr>
          <a:xfrm>
            <a:off x="6114720" y="4949919"/>
            <a:ext cx="1685077" cy="369332"/>
          </a:xfrm>
          <a:prstGeom prst="rect">
            <a:avLst/>
          </a:prstGeom>
          <a:noFill/>
        </p:spPr>
        <p:txBody>
          <a:bodyPr wrap="none" rtlCol="0">
            <a:spAutoFit/>
          </a:bodyPr>
          <a:lstStyle/>
          <a:p>
            <a:r>
              <a:rPr lang="en-US" altLang="zh-CN" dirty="0" smtClean="0">
                <a:latin typeface="黑体" panose="02010609060101010101" pitchFamily="49" charset="-122"/>
                <a:ea typeface="黑体" panose="02010609060101010101" pitchFamily="49" charset="-122"/>
              </a:rPr>
              <a:t>(b)</a:t>
            </a:r>
            <a:r>
              <a:rPr lang="zh-CN" altLang="en-US" dirty="0" smtClean="0">
                <a:latin typeface="黑体" panose="02010609060101010101" pitchFamily="49" charset="-122"/>
                <a:ea typeface="黑体" panose="02010609060101010101" pitchFamily="49" charset="-122"/>
              </a:rPr>
              <a:t>密集样本点</a:t>
            </a:r>
            <a:endParaRPr lang="zh-CN" altLang="en-US" dirty="0">
              <a:latin typeface="黑体" panose="02010609060101010101" pitchFamily="49" charset="-122"/>
              <a:ea typeface="黑体" panose="02010609060101010101" pitchFamily="49" charset="-122"/>
            </a:endParaRPr>
          </a:p>
        </p:txBody>
      </p:sp>
      <p:sp>
        <p:nvSpPr>
          <p:cNvPr id="21" name="文本框 20"/>
          <p:cNvSpPr txBox="1"/>
          <p:nvPr/>
        </p:nvSpPr>
        <p:spPr>
          <a:xfrm>
            <a:off x="3130638" y="5392441"/>
            <a:ext cx="2146742" cy="369332"/>
          </a:xfrm>
          <a:prstGeom prst="rect">
            <a:avLst/>
          </a:prstGeom>
          <a:noFill/>
        </p:spPr>
        <p:txBody>
          <a:bodyPr wrap="none" rtlCol="0">
            <a:spAutoFit/>
          </a:bodyPr>
          <a:lstStyle/>
          <a:p>
            <a:r>
              <a:rPr lang="en-US" altLang="zh-CN" dirty="0" smtClean="0">
                <a:latin typeface="黑体" panose="02010609060101010101" pitchFamily="49" charset="-122"/>
                <a:ea typeface="黑体" panose="02010609060101010101" pitchFamily="49" charset="-122"/>
              </a:rPr>
              <a:t>DTW(Q,R)&lt;DTW(Q,S)</a:t>
            </a:r>
            <a:endParaRPr lang="zh-CN" altLang="en-US" dirty="0">
              <a:latin typeface="黑体" panose="02010609060101010101" pitchFamily="49" charset="-122"/>
              <a:ea typeface="黑体" panose="02010609060101010101" pitchFamily="49" charset="-122"/>
            </a:endParaRPr>
          </a:p>
        </p:txBody>
      </p:sp>
      <p:sp>
        <p:nvSpPr>
          <p:cNvPr id="22" name="文本框 21"/>
          <p:cNvSpPr txBox="1"/>
          <p:nvPr/>
        </p:nvSpPr>
        <p:spPr>
          <a:xfrm>
            <a:off x="5879879" y="5392441"/>
            <a:ext cx="2146742" cy="369332"/>
          </a:xfrm>
          <a:prstGeom prst="rect">
            <a:avLst/>
          </a:prstGeom>
          <a:noFill/>
        </p:spPr>
        <p:txBody>
          <a:bodyPr wrap="none" rtlCol="0">
            <a:spAutoFit/>
          </a:bodyPr>
          <a:lstStyle/>
          <a:p>
            <a:r>
              <a:rPr lang="en-US" altLang="zh-CN" dirty="0" smtClean="0">
                <a:latin typeface="黑体" panose="02010609060101010101" pitchFamily="49" charset="-122"/>
                <a:ea typeface="黑体" panose="02010609060101010101" pitchFamily="49" charset="-122"/>
              </a:rPr>
              <a:t>DTW(Q,R)&gt;DTW(Q,S)</a:t>
            </a:r>
            <a:endParaRPr lang="zh-CN" altLang="en-US" dirty="0">
              <a:latin typeface="黑体" panose="02010609060101010101" pitchFamily="49" charset="-122"/>
              <a:ea typeface="黑体" panose="02010609060101010101" pitchFamily="49" charset="-122"/>
            </a:endParaRPr>
          </a:p>
        </p:txBody>
      </p:sp>
      <p:sp>
        <p:nvSpPr>
          <p:cNvPr id="23" name="TextBox 40"/>
          <p:cNvSpPr txBox="1">
            <a:spLocks noChangeArrowheads="1"/>
          </p:cNvSpPr>
          <p:nvPr/>
        </p:nvSpPr>
        <p:spPr bwMode="auto">
          <a:xfrm>
            <a:off x="892396" y="5905835"/>
            <a:ext cx="7134225" cy="369332"/>
          </a:xfrm>
          <a:prstGeom prst="rect">
            <a:avLst/>
          </a:prstGeom>
          <a:solidFill>
            <a:schemeClr val="accent6">
              <a:lumMod val="20000"/>
              <a:lumOff val="80000"/>
            </a:schemeClr>
          </a:solidFill>
          <a:ln w="22225">
            <a:solidFill>
              <a:srgbClr val="5E5EAF"/>
            </a:solidFill>
            <a:miter lim="800000"/>
          </a:ln>
        </p:spPr>
        <p:txBody>
          <a:bodyPr>
            <a:spAutoFit/>
          </a:bodyPr>
          <a:lstStyle>
            <a:lvl1pPr>
              <a:defRPr>
                <a:solidFill>
                  <a:schemeClr val="tx1"/>
                </a:solidFill>
                <a:latin typeface="Tahoma" panose="020B0604030504040204" pitchFamily="34" charset="0"/>
                <a:ea typeface="PMingLiU" panose="02020500000000000000" pitchFamily="18" charset="-120"/>
              </a:defRPr>
            </a:lvl1pPr>
            <a:lvl2pPr>
              <a:defRPr>
                <a:solidFill>
                  <a:schemeClr val="tx1"/>
                </a:solidFill>
                <a:latin typeface="Tahoma" panose="020B0604030504040204" pitchFamily="34" charset="0"/>
                <a:ea typeface="PMingLiU" panose="02020500000000000000" pitchFamily="18" charset="-120"/>
              </a:defRPr>
            </a:lvl2pPr>
            <a:lvl3pPr>
              <a:defRPr>
                <a:solidFill>
                  <a:schemeClr val="tx1"/>
                </a:solidFill>
                <a:latin typeface="Tahoma" panose="020B0604030504040204" pitchFamily="34" charset="0"/>
                <a:ea typeface="PMingLiU" panose="02020500000000000000" pitchFamily="18" charset="-120"/>
              </a:defRPr>
            </a:lvl3pPr>
            <a:lvl4pPr>
              <a:defRPr>
                <a:solidFill>
                  <a:schemeClr val="tx1"/>
                </a:solidFill>
                <a:latin typeface="Tahoma" panose="020B0604030504040204" pitchFamily="34" charset="0"/>
                <a:ea typeface="PMingLiU" panose="02020500000000000000" pitchFamily="18" charset="-120"/>
              </a:defRPr>
            </a:lvl4pPr>
            <a:lvl5pPr>
              <a:defRPr>
                <a:solidFill>
                  <a:schemeClr val="tx1"/>
                </a:solidFill>
                <a:latin typeface="Tahoma" panose="020B0604030504040204" pitchFamily="34" charset="0"/>
                <a:ea typeface="PMingLiU" panose="02020500000000000000" pitchFamily="18" charset="-120"/>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9pPr>
          </a:lstStyle>
          <a:p>
            <a:pPr eaLnBrk="1" fontAlgn="auto" hangingPunct="1">
              <a:spcBef>
                <a:spcPts val="0"/>
              </a:spcBef>
              <a:spcAft>
                <a:spcPts val="0"/>
              </a:spcAft>
              <a:defRPr/>
            </a:pP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问题：只依赖数据中的样本点的相似性算法不够健壮</a:t>
            </a:r>
            <a:endPar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65937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300" y="171450"/>
            <a:ext cx="8875502" cy="1066800"/>
            <a:chOff x="114300" y="171450"/>
            <a:chExt cx="8875502" cy="1066800"/>
          </a:xfrm>
        </p:grpSpPr>
        <p:cxnSp>
          <p:nvCxnSpPr>
            <p:cNvPr id="3" name="直接连接符 2"/>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6" name="矩形 5"/>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3418669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300" y="171450"/>
            <a:ext cx="8875502" cy="1066800"/>
            <a:chOff x="114300" y="171450"/>
            <a:chExt cx="8875502" cy="1066800"/>
          </a:xfrm>
        </p:grpSpPr>
        <p:cxnSp>
          <p:nvCxnSpPr>
            <p:cNvPr id="3" name="直接连接符 2"/>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6" name="矩形 5"/>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20646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300" y="171450"/>
            <a:ext cx="8875502" cy="1066800"/>
            <a:chOff x="114300" y="171450"/>
            <a:chExt cx="8875502" cy="1066800"/>
          </a:xfrm>
        </p:grpSpPr>
        <p:cxnSp>
          <p:nvCxnSpPr>
            <p:cNvPr id="3" name="直接连接符 2"/>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6" name="矩形 5"/>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837165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300" y="171450"/>
            <a:ext cx="8875502" cy="1066800"/>
            <a:chOff x="114300" y="171450"/>
            <a:chExt cx="8875502" cy="1066800"/>
          </a:xfrm>
        </p:grpSpPr>
        <p:cxnSp>
          <p:nvCxnSpPr>
            <p:cNvPr id="3" name="直接连接符 2"/>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6" name="矩形 5"/>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757484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300" y="171450"/>
            <a:ext cx="8875502" cy="1066800"/>
            <a:chOff x="114300" y="171450"/>
            <a:chExt cx="8875502" cy="1066800"/>
          </a:xfrm>
        </p:grpSpPr>
        <p:cxnSp>
          <p:nvCxnSpPr>
            <p:cNvPr id="3" name="直接连接符 2"/>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6" name="矩形 5"/>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968030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300" y="171450"/>
            <a:ext cx="8875502" cy="1066800"/>
            <a:chOff x="114300" y="171450"/>
            <a:chExt cx="8875502" cy="1066800"/>
          </a:xfrm>
        </p:grpSpPr>
        <p:cxnSp>
          <p:nvCxnSpPr>
            <p:cNvPr id="3" name="直接连接符 2"/>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6" name="矩形 5"/>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700850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AutoShape 31"/>
          <p:cNvSpPr>
            <a:spLocks noChangeArrowheads="1"/>
          </p:cNvSpPr>
          <p:nvPr/>
        </p:nvSpPr>
        <p:spPr bwMode="auto">
          <a:xfrm>
            <a:off x="625475" y="3829050"/>
            <a:ext cx="2074593" cy="736930"/>
          </a:xfrm>
          <a:prstGeom prst="wedgeRoundRectCallout">
            <a:avLst>
              <a:gd name="adj1" fmla="val 41106"/>
              <a:gd name="adj2" fmla="val -102250"/>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原始的轨迹数据</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量</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是</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非常庞大的</a:t>
            </a:r>
            <a:endParaRPr lang="zh-TW"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TextBox 40"/>
          <p:cNvSpPr txBox="1">
            <a:spLocks noChangeArrowheads="1"/>
          </p:cNvSpPr>
          <p:nvPr/>
        </p:nvSpPr>
        <p:spPr bwMode="auto">
          <a:xfrm>
            <a:off x="682625" y="5264746"/>
            <a:ext cx="7134225" cy="923925"/>
          </a:xfrm>
          <a:prstGeom prst="rect">
            <a:avLst/>
          </a:prstGeom>
          <a:solidFill>
            <a:schemeClr val="accent6">
              <a:lumMod val="20000"/>
              <a:lumOff val="80000"/>
            </a:schemeClr>
          </a:solidFill>
          <a:ln w="22225">
            <a:solidFill>
              <a:srgbClr val="5E5EAF"/>
            </a:solidFill>
            <a:miter lim="800000"/>
          </a:ln>
        </p:spPr>
        <p:txBody>
          <a:bodyPr>
            <a:spAutoFit/>
          </a:bodyPr>
          <a:lstStyle>
            <a:lvl1pPr>
              <a:defRPr>
                <a:solidFill>
                  <a:schemeClr val="tx1"/>
                </a:solidFill>
                <a:latin typeface="Tahoma" panose="020B0604030504040204" pitchFamily="34" charset="0"/>
                <a:ea typeface="PMingLiU" panose="02020500000000000000" pitchFamily="18" charset="-120"/>
              </a:defRPr>
            </a:lvl1pPr>
            <a:lvl2pPr>
              <a:defRPr>
                <a:solidFill>
                  <a:schemeClr val="tx1"/>
                </a:solidFill>
                <a:latin typeface="Tahoma" panose="020B0604030504040204" pitchFamily="34" charset="0"/>
                <a:ea typeface="PMingLiU" panose="02020500000000000000" pitchFamily="18" charset="-120"/>
              </a:defRPr>
            </a:lvl2pPr>
            <a:lvl3pPr>
              <a:defRPr>
                <a:solidFill>
                  <a:schemeClr val="tx1"/>
                </a:solidFill>
                <a:latin typeface="Tahoma" panose="020B0604030504040204" pitchFamily="34" charset="0"/>
                <a:ea typeface="PMingLiU" panose="02020500000000000000" pitchFamily="18" charset="-120"/>
              </a:defRPr>
            </a:lvl3pPr>
            <a:lvl4pPr>
              <a:defRPr>
                <a:solidFill>
                  <a:schemeClr val="tx1"/>
                </a:solidFill>
                <a:latin typeface="Tahoma" panose="020B0604030504040204" pitchFamily="34" charset="0"/>
                <a:ea typeface="PMingLiU" panose="02020500000000000000" pitchFamily="18" charset="-120"/>
              </a:defRPr>
            </a:lvl4pPr>
            <a:lvl5pPr>
              <a:defRPr>
                <a:solidFill>
                  <a:schemeClr val="tx1"/>
                </a:solidFill>
                <a:latin typeface="Tahoma" panose="020B0604030504040204" pitchFamily="34" charset="0"/>
                <a:ea typeface="PMingLiU" panose="02020500000000000000" pitchFamily="18" charset="-120"/>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9pPr>
          </a:lstStyle>
          <a:p>
            <a:pPr eaLnBrk="1" fontAlgn="auto" hangingPunct="1">
              <a:spcBef>
                <a:spcPts val="0"/>
              </a:spcBef>
              <a:spcAft>
                <a:spcPts val="0"/>
              </a:spcAft>
              <a:defRPr/>
            </a:pPr>
            <a:r>
              <a:rPr lang="zh-CN" altLang="en-US"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带来的问题：</a:t>
            </a:r>
            <a:endParaRPr lang="en-US" altLang="zh-CN"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存储所有的采样点导致非常大的空间开销</a:t>
            </a:r>
            <a:endPar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在庞大的轨迹数据中进行查询将严重降低时间性能</a:t>
            </a:r>
            <a:endPar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AutoShape 31"/>
          <p:cNvSpPr>
            <a:spLocks noChangeArrowheads="1"/>
          </p:cNvSpPr>
          <p:nvPr/>
        </p:nvSpPr>
        <p:spPr bwMode="auto">
          <a:xfrm>
            <a:off x="6348622" y="4127347"/>
            <a:ext cx="2062133" cy="983132"/>
          </a:xfrm>
          <a:prstGeom prst="wedgeRoundRectCallout">
            <a:avLst>
              <a:gd name="adj1" fmla="val -44296"/>
              <a:gd name="adj2" fmla="val 101065"/>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dirty="0">
                <a:solidFill>
                  <a:srgbClr val="3366FF"/>
                </a:solidFill>
                <a:latin typeface="Times New Roman" panose="02020603050405020304" pitchFamily="18" charset="0"/>
                <a:ea typeface="黑体" panose="02010609060101010101" pitchFamily="49" charset="-122"/>
                <a:cs typeface="Times New Roman" panose="02020603050405020304" pitchFamily="18" charset="0"/>
              </a:rPr>
              <a:t>轨迹压缩</a:t>
            </a:r>
            <a:r>
              <a:rPr lang="zh-CN" altLang="en-US" sz="16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16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节省轨迹存储空间</a:t>
            </a:r>
            <a:endPar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提高查询效率</a:t>
            </a:r>
            <a:endPar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标题 1"/>
          <p:cNvSpPr>
            <a:spLocks noGrp="1"/>
          </p:cNvSpPr>
          <p:nvPr>
            <p:ph type="title"/>
          </p:nvPr>
        </p:nvSpPr>
        <p:spPr>
          <a:xfrm>
            <a:off x="628650" y="365125"/>
            <a:ext cx="6324600" cy="715963"/>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研究背景</a:t>
            </a:r>
          </a:p>
        </p:txBody>
      </p:sp>
      <p:sp>
        <p:nvSpPr>
          <p:cNvPr id="14"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3/29</a:t>
            </a:r>
            <a:endParaRPr lang="zh-CN" altLang="en-US">
              <a:solidFill>
                <a:schemeClr val="bg1"/>
              </a:solidFill>
            </a:endParaRPr>
          </a:p>
        </p:txBody>
      </p:sp>
      <p:grpSp>
        <p:nvGrpSpPr>
          <p:cNvPr id="15" name="组合 3"/>
          <p:cNvGrpSpPr/>
          <p:nvPr/>
        </p:nvGrpSpPr>
        <p:grpSpPr bwMode="auto">
          <a:xfrm>
            <a:off x="2100263" y="1682750"/>
            <a:ext cx="5775325" cy="2039938"/>
            <a:chOff x="1662605" y="1682670"/>
            <a:chExt cx="5774240" cy="2040377"/>
          </a:xfrm>
        </p:grpSpPr>
        <p:grpSp>
          <p:nvGrpSpPr>
            <p:cNvPr id="16" name="组合 2"/>
            <p:cNvGrpSpPr/>
            <p:nvPr/>
          </p:nvGrpSpPr>
          <p:grpSpPr bwMode="auto">
            <a:xfrm>
              <a:off x="1748965" y="1682670"/>
              <a:ext cx="5687880" cy="2040377"/>
              <a:chOff x="1748965" y="1682670"/>
              <a:chExt cx="5687880" cy="2040377"/>
            </a:xfrm>
          </p:grpSpPr>
          <p:pic>
            <p:nvPicPr>
              <p:cNvPr id="18" name="图片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56934" y="2134720"/>
                <a:ext cx="989214" cy="111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691772" y="1855125"/>
                <a:ext cx="533405" cy="47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1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691772" y="2960025"/>
                <a:ext cx="535468" cy="464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1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943193" y="1682670"/>
                <a:ext cx="430323" cy="430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1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913816" y="1766977"/>
                <a:ext cx="272916" cy="552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15"/>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577936" y="2330977"/>
                <a:ext cx="282682" cy="572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16"/>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071247" y="3296878"/>
                <a:ext cx="425959" cy="426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图片 18"/>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748965" y="3076159"/>
                <a:ext cx="602617" cy="433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19"/>
              <p:cNvSpPr txBox="1">
                <a:spLocks noChangeArrowheads="1"/>
              </p:cNvSpPr>
              <p:nvPr/>
            </p:nvSpPr>
            <p:spPr bwMode="auto">
              <a:xfrm>
                <a:off x="6564490" y="2319428"/>
                <a:ext cx="8723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400">
                    <a:latin typeface="Times New Roman" panose="02020603050405020304" pitchFamily="18" charset="0"/>
                    <a:ea typeface="黑体" panose="02010609060101010101" pitchFamily="49" charset="-122"/>
                    <a:cs typeface="Times New Roman" panose="02020603050405020304" pitchFamily="18" charset="0"/>
                  </a:rPr>
                  <a:t>应用</a:t>
                </a:r>
              </a:p>
            </p:txBody>
          </p:sp>
          <p:sp>
            <p:nvSpPr>
              <p:cNvPr id="27" name="文本框 20"/>
              <p:cNvSpPr txBox="1">
                <a:spLocks noChangeArrowheads="1"/>
              </p:cNvSpPr>
              <p:nvPr/>
            </p:nvSpPr>
            <p:spPr bwMode="auto">
              <a:xfrm>
                <a:off x="6564490" y="3414007"/>
                <a:ext cx="8723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400">
                    <a:latin typeface="Times New Roman" panose="02020603050405020304" pitchFamily="18" charset="0"/>
                    <a:ea typeface="黑体" panose="02010609060101010101" pitchFamily="49" charset="-122"/>
                    <a:cs typeface="Times New Roman" panose="02020603050405020304" pitchFamily="18" charset="0"/>
                  </a:rPr>
                  <a:t>应用</a:t>
                </a:r>
              </a:p>
            </p:txBody>
          </p:sp>
          <p:sp>
            <p:nvSpPr>
              <p:cNvPr id="28" name="文本框 21"/>
              <p:cNvSpPr txBox="1">
                <a:spLocks noChangeArrowheads="1"/>
              </p:cNvSpPr>
              <p:nvPr/>
            </p:nvSpPr>
            <p:spPr bwMode="auto">
              <a:xfrm>
                <a:off x="6702258" y="2547954"/>
                <a:ext cx="5309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200" b="1">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1200" b="1">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9" name="直接箭头连接符 28"/>
              <p:cNvCxnSpPr>
                <a:stCxn id="21" idx="3"/>
              </p:cNvCxnSpPr>
              <p:nvPr/>
            </p:nvCxnSpPr>
            <p:spPr>
              <a:xfrm>
                <a:off x="3373609" y="1898616"/>
                <a:ext cx="1085646" cy="420779"/>
              </a:xfrm>
              <a:prstGeom prst="straightConnector1">
                <a:avLst/>
              </a:prstGeom>
              <a:ln>
                <a:solidFill>
                  <a:schemeClr val="tx1"/>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2" idx="3"/>
              </p:cNvCxnSpPr>
              <p:nvPr/>
            </p:nvCxnSpPr>
            <p:spPr>
              <a:xfrm>
                <a:off x="2186382" y="2043111"/>
                <a:ext cx="2272873" cy="447771"/>
              </a:xfrm>
              <a:prstGeom prst="straightConnector1">
                <a:avLst/>
              </a:prstGeom>
              <a:ln>
                <a:solidFill>
                  <a:schemeClr val="tx1"/>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3" idx="3"/>
              </p:cNvCxnSpPr>
              <p:nvPr/>
            </p:nvCxnSpPr>
            <p:spPr>
              <a:xfrm>
                <a:off x="2859355" y="2616321"/>
                <a:ext cx="1584027" cy="63514"/>
              </a:xfrm>
              <a:prstGeom prst="straightConnector1">
                <a:avLst/>
              </a:prstGeom>
              <a:ln>
                <a:solidFill>
                  <a:schemeClr val="tx1"/>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5" idx="3"/>
              </p:cNvCxnSpPr>
              <p:nvPr/>
            </p:nvCxnSpPr>
            <p:spPr>
              <a:xfrm flipV="1">
                <a:off x="2351451" y="2851321"/>
                <a:ext cx="2107804" cy="441420"/>
              </a:xfrm>
              <a:prstGeom prst="straightConnector1">
                <a:avLst/>
              </a:prstGeom>
              <a:ln>
                <a:solidFill>
                  <a:schemeClr val="tx1"/>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4" idx="3"/>
              </p:cNvCxnSpPr>
              <p:nvPr/>
            </p:nvCxnSpPr>
            <p:spPr>
              <a:xfrm flipV="1">
                <a:off x="3497410" y="2995816"/>
                <a:ext cx="976129" cy="514461"/>
              </a:xfrm>
              <a:prstGeom prst="straightConnector1">
                <a:avLst/>
              </a:prstGeom>
              <a:ln>
                <a:solidFill>
                  <a:schemeClr val="tx1"/>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endCxn id="19" idx="1"/>
              </p:cNvCxnSpPr>
              <p:nvPr/>
            </p:nvCxnSpPr>
            <p:spPr>
              <a:xfrm flipV="1">
                <a:off x="5468715" y="2092333"/>
                <a:ext cx="1223732" cy="314393"/>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endCxn id="20" idx="1"/>
              </p:cNvCxnSpPr>
              <p:nvPr/>
            </p:nvCxnSpPr>
            <p:spPr>
              <a:xfrm>
                <a:off x="5570296" y="2903721"/>
                <a:ext cx="1122151" cy="288987"/>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文本框 29"/>
              <p:cNvSpPr txBox="1">
                <a:spLocks noChangeArrowheads="1"/>
              </p:cNvSpPr>
              <p:nvPr/>
            </p:nvSpPr>
            <p:spPr bwMode="auto">
              <a:xfrm>
                <a:off x="5783194" y="1934458"/>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查询</a:t>
                </a:r>
              </a:p>
            </p:txBody>
          </p:sp>
          <p:sp>
            <p:nvSpPr>
              <p:cNvPr id="37" name="文本框 30"/>
              <p:cNvSpPr txBox="1">
                <a:spLocks noChangeArrowheads="1"/>
              </p:cNvSpPr>
              <p:nvPr/>
            </p:nvSpPr>
            <p:spPr bwMode="auto">
              <a:xfrm>
                <a:off x="5904077" y="2259082"/>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结果</a:t>
                </a:r>
              </a:p>
            </p:txBody>
          </p:sp>
          <p:sp>
            <p:nvSpPr>
              <p:cNvPr id="38" name="文本框 31"/>
              <p:cNvSpPr txBox="1">
                <a:spLocks noChangeArrowheads="1"/>
              </p:cNvSpPr>
              <p:nvPr/>
            </p:nvSpPr>
            <p:spPr bwMode="auto">
              <a:xfrm>
                <a:off x="5918057" y="2739063"/>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查询</a:t>
                </a:r>
              </a:p>
            </p:txBody>
          </p:sp>
          <p:sp>
            <p:nvSpPr>
              <p:cNvPr id="39" name="文本框 32"/>
              <p:cNvSpPr txBox="1">
                <a:spLocks noChangeArrowheads="1"/>
              </p:cNvSpPr>
              <p:nvPr/>
            </p:nvSpPr>
            <p:spPr bwMode="auto">
              <a:xfrm>
                <a:off x="5982949" y="3096394"/>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结果</a:t>
                </a:r>
              </a:p>
            </p:txBody>
          </p:sp>
          <p:sp>
            <p:nvSpPr>
              <p:cNvPr id="40" name="文本框 33"/>
              <p:cNvSpPr txBox="1">
                <a:spLocks noChangeArrowheads="1"/>
              </p:cNvSpPr>
              <p:nvPr/>
            </p:nvSpPr>
            <p:spPr bwMode="auto">
              <a:xfrm>
                <a:off x="4459854" y="3382511"/>
                <a:ext cx="12105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位置服务器</a:t>
                </a:r>
              </a:p>
            </p:txBody>
          </p:sp>
          <p:sp>
            <p:nvSpPr>
              <p:cNvPr id="41" name="云形 40"/>
              <p:cNvSpPr/>
              <p:nvPr/>
            </p:nvSpPr>
            <p:spPr>
              <a:xfrm>
                <a:off x="3438683" y="2211422"/>
                <a:ext cx="918990" cy="1003516"/>
              </a:xfrm>
              <a:prstGeom prst="cloud">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a:p>
            </p:txBody>
          </p:sp>
          <p:sp>
            <p:nvSpPr>
              <p:cNvPr id="42" name="文本框 36"/>
              <p:cNvSpPr txBox="1">
                <a:spLocks noChangeArrowheads="1"/>
              </p:cNvSpPr>
              <p:nvPr/>
            </p:nvSpPr>
            <p:spPr bwMode="auto">
              <a:xfrm>
                <a:off x="3568534" y="2388945"/>
                <a:ext cx="6463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a:latin typeface="Times New Roman" panose="02020603050405020304" pitchFamily="18" charset="0"/>
                    <a:ea typeface="黑体" panose="02010609060101010101" pitchFamily="49" charset="-122"/>
                    <a:cs typeface="Times New Roman" panose="02020603050405020304" pitchFamily="18" charset="0"/>
                  </a:rPr>
                  <a:t>无线</a:t>
                </a:r>
                <a:endParaRPr lang="en-US" altLang="zh-CN">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a:latin typeface="Times New Roman" panose="02020603050405020304" pitchFamily="18" charset="0"/>
                    <a:ea typeface="黑体" panose="02010609060101010101" pitchFamily="49" charset="-122"/>
                    <a:cs typeface="Times New Roman" panose="02020603050405020304" pitchFamily="18" charset="0"/>
                  </a:rPr>
                  <a:t>网络</a:t>
                </a:r>
              </a:p>
            </p:txBody>
          </p:sp>
        </p:grpSp>
        <p:sp>
          <p:nvSpPr>
            <p:cNvPr id="17" name="文本框 37"/>
            <p:cNvSpPr txBox="1">
              <a:spLocks noChangeArrowheads="1"/>
            </p:cNvSpPr>
            <p:nvPr/>
          </p:nvSpPr>
          <p:spPr bwMode="auto">
            <a:xfrm>
              <a:off x="1662605" y="2619170"/>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移动对象</a:t>
              </a:r>
            </a:p>
          </p:txBody>
        </p:sp>
      </p:grpSp>
      <p:pic>
        <p:nvPicPr>
          <p:cNvPr id="43" name="Picture 6" descr="C:\Users\yuzheng\Desktop\LBSN images\trajectory_mon201104.png"/>
          <p:cNvPicPr>
            <a:picLocks noChangeAspect="1" noChangeArrowheads="1"/>
          </p:cNvPicPr>
          <p:nvPr/>
        </p:nvPicPr>
        <p:blipFill>
          <a:blip r:embed="rId11">
            <a:extLst>
              <a:ext uri="{28A0092B-C50C-407E-A947-70E740481C1C}">
                <a14:useLocalDpi xmlns:a14="http://schemas.microsoft.com/office/drawing/2010/main" val="0"/>
              </a:ext>
            </a:extLst>
          </a:blip>
          <a:srcRect l="19191" t="3612" r="28749" b="18056"/>
          <a:stretch>
            <a:fillRect/>
          </a:stretch>
        </p:blipFill>
        <p:spPr bwMode="auto">
          <a:xfrm>
            <a:off x="438150" y="1687513"/>
            <a:ext cx="15938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AutoShape 31"/>
          <p:cNvSpPr>
            <a:spLocks noChangeArrowheads="1"/>
          </p:cNvSpPr>
          <p:nvPr/>
        </p:nvSpPr>
        <p:spPr bwMode="auto">
          <a:xfrm>
            <a:off x="3099582" y="3987439"/>
            <a:ext cx="2559346" cy="993397"/>
          </a:xfrm>
          <a:prstGeom prst="wedgeRoundRectCallout">
            <a:avLst>
              <a:gd name="adj1" fmla="val -1765"/>
              <a:gd name="adj2" fmla="val -89247"/>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10,000</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辆出租车</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采样时间间隔：</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5</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秒</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≈1.7×10</a:t>
            </a:r>
            <a:r>
              <a:rPr lang="en-US" altLang="zh-CN" sz="1600" baseline="30000" dirty="0" smtClean="0">
                <a:latin typeface="Times New Roman" panose="02020603050405020304" pitchFamily="18" charset="0"/>
                <a:ea typeface="黑体" panose="02010609060101010101" pitchFamily="49" charset="-122"/>
                <a:cs typeface="Times New Roman" panose="02020603050405020304" pitchFamily="18" charset="0"/>
              </a:rPr>
              <a:t>8</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个采样点</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天</a:t>
            </a:r>
            <a:endParaRPr lang="zh-TW"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标题 1"/>
          <p:cNvSpPr>
            <a:spLocks noGrp="1"/>
          </p:cNvSpPr>
          <p:nvPr>
            <p:ph type="title"/>
          </p:nvPr>
        </p:nvSpPr>
        <p:spPr>
          <a:xfrm>
            <a:off x="628650" y="365125"/>
            <a:ext cx="6324600" cy="715963"/>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问题定义</a:t>
            </a:r>
          </a:p>
        </p:txBody>
      </p:sp>
      <p:sp>
        <p:nvSpPr>
          <p:cNvPr id="10"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4/29</a:t>
            </a:r>
            <a:endParaRPr lang="zh-CN" altLang="en-US">
              <a:solidFill>
                <a:schemeClr val="bg1"/>
              </a:solidFill>
            </a:endParaRPr>
          </a:p>
        </p:txBody>
      </p:sp>
      <p:grpSp>
        <p:nvGrpSpPr>
          <p:cNvPr id="11" name="组合 112"/>
          <p:cNvGrpSpPr/>
          <p:nvPr/>
        </p:nvGrpSpPr>
        <p:grpSpPr bwMode="auto">
          <a:xfrm>
            <a:off x="0" y="1266136"/>
            <a:ext cx="9144000" cy="3302690"/>
            <a:chOff x="-423" y="1266759"/>
            <a:chExt cx="9144423" cy="3302827"/>
          </a:xfrm>
        </p:grpSpPr>
        <p:sp>
          <p:nvSpPr>
            <p:cNvPr id="12" name="矩形 11"/>
            <p:cNvSpPr/>
            <p:nvPr/>
          </p:nvSpPr>
          <p:spPr>
            <a:xfrm>
              <a:off x="4538450" y="1621477"/>
              <a:ext cx="4605550" cy="279094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3" name="图片 1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43825" y="1469263"/>
              <a:ext cx="2201248" cy="3100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423" y="1619889"/>
              <a:ext cx="4538873" cy="2790940"/>
            </a:xfrm>
            <a:prstGeom prst="rect">
              <a:avLst/>
            </a:prstGeom>
            <a:solidFill>
              <a:schemeClr val="bg1">
                <a:lumMod val="95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流程图: 过程 14"/>
            <p:cNvSpPr/>
            <p:nvPr/>
          </p:nvSpPr>
          <p:spPr>
            <a:xfrm>
              <a:off x="-423" y="2505751"/>
              <a:ext cx="2152750" cy="1581215"/>
            </a:xfrm>
            <a:prstGeom prst="flowChartProcess">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b="1" dirty="0">
                  <a:solidFill>
                    <a:schemeClr val="bg1"/>
                  </a:solidFill>
                </a:rPr>
                <a:t>原始的</a:t>
              </a:r>
              <a:r>
                <a:rPr lang="en-US" altLang="zh-CN" sz="2000" b="1" dirty="0">
                  <a:solidFill>
                    <a:schemeClr val="bg1"/>
                  </a:solidFill>
                </a:rPr>
                <a:t>GPS</a:t>
              </a:r>
            </a:p>
            <a:p>
              <a:pPr algn="ctr" eaLnBrk="1" fontAlgn="auto" hangingPunct="1">
                <a:spcBef>
                  <a:spcPts val="0"/>
                </a:spcBef>
                <a:spcAft>
                  <a:spcPts val="0"/>
                </a:spcAft>
                <a:defRPr/>
              </a:pPr>
              <a:r>
                <a:rPr lang="zh-CN" altLang="en-US" sz="2000" b="1" dirty="0">
                  <a:solidFill>
                    <a:schemeClr val="bg1"/>
                  </a:solidFill>
                </a:rPr>
                <a:t>轨迹数据</a:t>
              </a:r>
            </a:p>
          </p:txBody>
        </p:sp>
        <p:sp>
          <p:nvSpPr>
            <p:cNvPr id="16" name="圆柱形 15"/>
            <p:cNvSpPr/>
            <p:nvPr/>
          </p:nvSpPr>
          <p:spPr>
            <a:xfrm>
              <a:off x="3285854" y="2458124"/>
              <a:ext cx="2505191" cy="1724096"/>
            </a:xfrm>
            <a:prstGeom prst="can">
              <a:avLst/>
            </a:prstGeom>
            <a:solidFill>
              <a:srgbClr val="ECC6C5"/>
            </a:solidFill>
            <a:ln w="25400">
              <a:solidFill>
                <a:srgbClr val="A04D4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b="1" dirty="0">
                  <a:solidFill>
                    <a:schemeClr val="tx1"/>
                  </a:solidFill>
                </a:rPr>
                <a:t>压缩后的</a:t>
              </a:r>
              <a:endParaRPr lang="en-US" altLang="zh-CN" sz="2000" b="1" dirty="0">
                <a:solidFill>
                  <a:schemeClr val="tx1"/>
                </a:solidFill>
              </a:endParaRPr>
            </a:p>
            <a:p>
              <a:pPr algn="ctr" eaLnBrk="1" fontAlgn="auto" hangingPunct="1">
                <a:spcBef>
                  <a:spcPts val="0"/>
                </a:spcBef>
                <a:spcAft>
                  <a:spcPts val="0"/>
                </a:spcAft>
                <a:defRPr/>
              </a:pPr>
              <a:r>
                <a:rPr lang="zh-CN" altLang="en-US" sz="2000" b="1" dirty="0">
                  <a:solidFill>
                    <a:schemeClr val="tx1"/>
                  </a:solidFill>
                </a:rPr>
                <a:t>轨迹数据</a:t>
              </a:r>
            </a:p>
          </p:txBody>
        </p:sp>
        <p:sp>
          <p:nvSpPr>
            <p:cNvPr id="17" name="右箭头 16"/>
            <p:cNvSpPr/>
            <p:nvPr/>
          </p:nvSpPr>
          <p:spPr>
            <a:xfrm>
              <a:off x="2152327" y="3048698"/>
              <a:ext cx="1400240" cy="676303"/>
            </a:xfrm>
            <a:prstGeom prst="rightArrow">
              <a:avLst/>
            </a:prstGeom>
            <a:solidFill>
              <a:srgbClr val="D4FDD5"/>
            </a:solidFill>
            <a:ln>
              <a:solidFill>
                <a:schemeClr val="bg1">
                  <a:lumMod val="50000"/>
                </a:schemeClr>
              </a:solidFill>
            </a:ln>
            <a:effectLst>
              <a:outerShdw blurRad="508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文本框 98"/>
            <p:cNvSpPr txBox="1">
              <a:spLocks noChangeArrowheads="1"/>
            </p:cNvSpPr>
            <p:nvPr/>
          </p:nvSpPr>
          <p:spPr bwMode="auto">
            <a:xfrm>
              <a:off x="2221388" y="3232248"/>
              <a:ext cx="1005450" cy="33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轨迹压缩</a:t>
              </a:r>
            </a:p>
          </p:txBody>
        </p:sp>
        <p:sp>
          <p:nvSpPr>
            <p:cNvPr id="19" name="文本框 99"/>
            <p:cNvSpPr txBox="1">
              <a:spLocks noChangeArrowheads="1"/>
            </p:cNvSpPr>
            <p:nvPr/>
          </p:nvSpPr>
          <p:spPr bwMode="auto">
            <a:xfrm>
              <a:off x="1498267" y="1703486"/>
              <a:ext cx="1415837" cy="33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轨迹压缩过程</a:t>
              </a:r>
            </a:p>
          </p:txBody>
        </p:sp>
        <p:sp>
          <p:nvSpPr>
            <p:cNvPr id="20" name="文本框 102"/>
            <p:cNvSpPr txBox="1">
              <a:spLocks noChangeArrowheads="1"/>
            </p:cNvSpPr>
            <p:nvPr/>
          </p:nvSpPr>
          <p:spPr bwMode="auto">
            <a:xfrm>
              <a:off x="6142274" y="1707779"/>
              <a:ext cx="1415837" cy="33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轨迹查询过程</a:t>
              </a:r>
            </a:p>
          </p:txBody>
        </p:sp>
        <p:pic>
          <p:nvPicPr>
            <p:cNvPr id="21" name="图片 10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940190">
              <a:off x="6712841" y="1997122"/>
              <a:ext cx="274704" cy="288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右箭头 21"/>
            <p:cNvSpPr/>
            <p:nvPr/>
          </p:nvSpPr>
          <p:spPr>
            <a:xfrm>
              <a:off x="5800570" y="3385262"/>
              <a:ext cx="1938428" cy="676303"/>
            </a:xfrm>
            <a:prstGeom prst="rightArrow">
              <a:avLst/>
            </a:prstGeom>
            <a:solidFill>
              <a:srgbClr val="FDDDC2"/>
            </a:solidFill>
            <a:ln w="12700">
              <a:solidFill>
                <a:schemeClr val="accent2">
                  <a:lumMod val="50000"/>
                </a:schemeClr>
              </a:solidFill>
            </a:ln>
            <a:effectLst>
              <a:outerShdw blurRad="508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右箭头 22"/>
            <p:cNvSpPr/>
            <p:nvPr/>
          </p:nvSpPr>
          <p:spPr>
            <a:xfrm rot="10800000">
              <a:off x="5671977" y="2737535"/>
              <a:ext cx="2067021" cy="676303"/>
            </a:xfrm>
            <a:prstGeom prst="rightArrow">
              <a:avLst/>
            </a:prstGeom>
            <a:solidFill>
              <a:srgbClr val="FFFB00"/>
            </a:solidFill>
            <a:ln w="12700">
              <a:solidFill>
                <a:schemeClr val="accent2">
                  <a:lumMod val="50000"/>
                </a:schemeClr>
              </a:solidFill>
            </a:ln>
            <a:effectLst>
              <a:outerShdw blurRad="508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tx1">
                    <a:lumMod val="65000"/>
                    <a:lumOff val="35000"/>
                  </a:schemeClr>
                </a:solidFill>
              </a:endParaRPr>
            </a:p>
          </p:txBody>
        </p:sp>
        <p:sp>
          <p:nvSpPr>
            <p:cNvPr id="24" name="等腰三角形 23"/>
            <p:cNvSpPr/>
            <p:nvPr/>
          </p:nvSpPr>
          <p:spPr>
            <a:xfrm rot="9648083">
              <a:off x="1688755" y="2156486"/>
              <a:ext cx="931906" cy="996991"/>
            </a:xfrm>
            <a:prstGeom prst="triangl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文本框 108"/>
            <p:cNvSpPr txBox="1">
              <a:spLocks noChangeArrowheads="1"/>
            </p:cNvSpPr>
            <p:nvPr/>
          </p:nvSpPr>
          <p:spPr bwMode="auto">
            <a:xfrm>
              <a:off x="6448557" y="2916482"/>
              <a:ext cx="595063" cy="33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查询</a:t>
              </a:r>
            </a:p>
          </p:txBody>
        </p:sp>
        <p:sp>
          <p:nvSpPr>
            <p:cNvPr id="26" name="文本框 109"/>
            <p:cNvSpPr txBox="1">
              <a:spLocks noChangeArrowheads="1"/>
            </p:cNvSpPr>
            <p:nvPr/>
          </p:nvSpPr>
          <p:spPr bwMode="auto">
            <a:xfrm>
              <a:off x="6466282" y="3572463"/>
              <a:ext cx="595063" cy="33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结果</a:t>
              </a:r>
            </a:p>
          </p:txBody>
        </p:sp>
        <p:pic>
          <p:nvPicPr>
            <p:cNvPr id="27" name="图片 9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940190">
              <a:off x="2068834" y="1992829"/>
              <a:ext cx="274704" cy="288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矩形 27"/>
            <p:cNvSpPr/>
            <p:nvPr/>
          </p:nvSpPr>
          <p:spPr>
            <a:xfrm>
              <a:off x="-423" y="1266759"/>
              <a:ext cx="4538662" cy="342900"/>
            </a:xfrm>
            <a:prstGeom prst="rect">
              <a:avLst/>
            </a:prstGeom>
            <a:solidFill>
              <a:schemeClr val="bg1">
                <a:lumMod val="50000"/>
              </a:schemeClr>
            </a:solidFill>
            <a:ln>
              <a:noFill/>
            </a:ln>
            <a:effectLst>
              <a:outerShdw sx="1000" sy="1000" algn="ctr" rotWithShape="0">
                <a:srgbClr val="000000"/>
              </a:outerShdw>
              <a:reflection endPos="2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9" name="右箭头 28"/>
          <p:cNvSpPr/>
          <p:nvPr/>
        </p:nvSpPr>
        <p:spPr>
          <a:xfrm>
            <a:off x="4538239" y="1091140"/>
            <a:ext cx="4605761" cy="707556"/>
          </a:xfrm>
          <a:prstGeom prst="rightArrow">
            <a:avLst/>
          </a:prstGeom>
          <a:blipFill>
            <a:blip r:embed="rId6"/>
            <a:stretch>
              <a:fillRect/>
            </a:stretch>
          </a:blipFill>
          <a:ln>
            <a:noFill/>
          </a:ln>
          <a:effectLst>
            <a:outerShdw blurRad="50800" dist="50800" dir="5400000" sx="101000" sy="101000" algn="ctr" rotWithShape="0">
              <a:srgbClr val="000000">
                <a:alpha val="43137"/>
              </a:srgbClr>
            </a:outerShdw>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0" name="组合 29"/>
          <p:cNvGrpSpPr/>
          <p:nvPr/>
        </p:nvGrpSpPr>
        <p:grpSpPr bwMode="auto">
          <a:xfrm>
            <a:off x="3175" y="4967288"/>
            <a:ext cx="2035175" cy="1117600"/>
            <a:chOff x="2421" y="5167327"/>
            <a:chExt cx="2035416" cy="1117147"/>
          </a:xfrm>
        </p:grpSpPr>
        <p:sp>
          <p:nvSpPr>
            <p:cNvPr id="31" name="右箭头 30"/>
            <p:cNvSpPr/>
            <p:nvPr/>
          </p:nvSpPr>
          <p:spPr>
            <a:xfrm>
              <a:off x="2421" y="5167327"/>
              <a:ext cx="2035416" cy="1117147"/>
            </a:xfrm>
            <a:prstGeom prst="rightArrow">
              <a:avLst/>
            </a:prstGeom>
            <a:solidFill>
              <a:srgbClr val="937AB1"/>
            </a:solidFill>
            <a:ln w="19050">
              <a:solidFill>
                <a:srgbClr val="705B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32" name="文本框 119"/>
            <p:cNvSpPr txBox="1">
              <a:spLocks noChangeArrowheads="1"/>
            </p:cNvSpPr>
            <p:nvPr/>
          </p:nvSpPr>
          <p:spPr bwMode="auto">
            <a:xfrm>
              <a:off x="12352" y="5552961"/>
              <a:ext cx="1800706" cy="369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已有的压缩方法</a:t>
              </a:r>
            </a:p>
          </p:txBody>
        </p:sp>
      </p:grpSp>
      <p:grpSp>
        <p:nvGrpSpPr>
          <p:cNvPr id="33" name="组合 32"/>
          <p:cNvGrpSpPr/>
          <p:nvPr/>
        </p:nvGrpSpPr>
        <p:grpSpPr bwMode="auto">
          <a:xfrm>
            <a:off x="2152650" y="4791075"/>
            <a:ext cx="3200400" cy="1466850"/>
            <a:chOff x="2152650" y="4791075"/>
            <a:chExt cx="3200400" cy="1466850"/>
          </a:xfrm>
        </p:grpSpPr>
        <p:sp>
          <p:nvSpPr>
            <p:cNvPr id="34" name="流程图: 过程 33"/>
            <p:cNvSpPr/>
            <p:nvPr/>
          </p:nvSpPr>
          <p:spPr>
            <a:xfrm>
              <a:off x="2152650" y="4791075"/>
              <a:ext cx="3200400" cy="146685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文本框 123"/>
            <p:cNvSpPr txBox="1">
              <a:spLocks noChangeArrowheads="1"/>
            </p:cNvSpPr>
            <p:nvPr/>
          </p:nvSpPr>
          <p:spPr bwMode="auto">
            <a:xfrm>
              <a:off x="2299027" y="4807319"/>
              <a:ext cx="28520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基于欧氏空间的轨迹压缩方法</a:t>
              </a:r>
            </a:p>
          </p:txBody>
        </p:sp>
        <p:sp>
          <p:nvSpPr>
            <p:cNvPr id="36" name="文本框 124"/>
            <p:cNvSpPr txBox="1">
              <a:spLocks noChangeArrowheads="1"/>
            </p:cNvSpPr>
            <p:nvPr/>
          </p:nvSpPr>
          <p:spPr bwMode="auto">
            <a:xfrm>
              <a:off x="2268908" y="5544235"/>
              <a:ext cx="30841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基于路网的轨迹压缩方法</a:t>
              </a:r>
            </a:p>
          </p:txBody>
        </p:sp>
      </p:grpSp>
      <p:grpSp>
        <p:nvGrpSpPr>
          <p:cNvPr id="37" name="组合 36"/>
          <p:cNvGrpSpPr/>
          <p:nvPr/>
        </p:nvGrpSpPr>
        <p:grpSpPr bwMode="auto">
          <a:xfrm>
            <a:off x="2152650" y="5145088"/>
            <a:ext cx="3294063" cy="1130300"/>
            <a:chOff x="2152650" y="5145873"/>
            <a:chExt cx="3294754" cy="1129917"/>
          </a:xfrm>
        </p:grpSpPr>
        <p:grpSp>
          <p:nvGrpSpPr>
            <p:cNvPr id="38" name="组合 159"/>
            <p:cNvGrpSpPr/>
            <p:nvPr/>
          </p:nvGrpSpPr>
          <p:grpSpPr bwMode="auto">
            <a:xfrm>
              <a:off x="2152650" y="5145873"/>
              <a:ext cx="3200400" cy="1129917"/>
              <a:chOff x="2152650" y="5145873"/>
              <a:chExt cx="3200400" cy="1129917"/>
            </a:xfrm>
          </p:grpSpPr>
          <p:sp>
            <p:nvSpPr>
              <p:cNvPr id="42" name="流程图: 过程 41"/>
              <p:cNvSpPr/>
              <p:nvPr/>
            </p:nvSpPr>
            <p:spPr>
              <a:xfrm>
                <a:off x="2152650" y="5145873"/>
                <a:ext cx="3201071" cy="398327"/>
              </a:xfrm>
              <a:prstGeom prst="flowChartProcess">
                <a:avLst/>
              </a:prstGeom>
              <a:solidFill>
                <a:srgbClr val="DEE8C9"/>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流程图: 过程 42"/>
              <p:cNvSpPr/>
              <p:nvPr/>
            </p:nvSpPr>
            <p:spPr>
              <a:xfrm>
                <a:off x="2152650" y="5877462"/>
                <a:ext cx="3201071" cy="398328"/>
              </a:xfrm>
              <a:prstGeom prst="flowChartProcess">
                <a:avLst/>
              </a:prstGeom>
              <a:solidFill>
                <a:srgbClr val="DEE8C9"/>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9" name="组合 156"/>
            <p:cNvGrpSpPr/>
            <p:nvPr/>
          </p:nvGrpSpPr>
          <p:grpSpPr bwMode="auto">
            <a:xfrm>
              <a:off x="2164132" y="5162117"/>
              <a:ext cx="3283272" cy="1083769"/>
              <a:chOff x="1554532" y="5162117"/>
              <a:chExt cx="3283272" cy="1083769"/>
            </a:xfrm>
          </p:grpSpPr>
          <p:sp>
            <p:nvSpPr>
              <p:cNvPr id="40" name="文本框 128"/>
              <p:cNvSpPr txBox="1">
                <a:spLocks noChangeArrowheads="1"/>
              </p:cNvSpPr>
              <p:nvPr/>
            </p:nvSpPr>
            <p:spPr bwMode="auto">
              <a:xfrm>
                <a:off x="1554533" y="5162117"/>
                <a:ext cx="328327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Douglas-</a:t>
                </a:r>
                <a:r>
                  <a:rPr lang="en-US" altLang="zh-CN" sz="1600" b="1" dirty="0" err="1">
                    <a:latin typeface="Times New Roman" panose="02020603050405020304" pitchFamily="18" charset="0"/>
                    <a:ea typeface="黑体" panose="02010609060101010101" pitchFamily="49" charset="-122"/>
                    <a:cs typeface="Times New Roman" panose="02020603050405020304" pitchFamily="18" charset="0"/>
                  </a:rPr>
                  <a:t>Peucker</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BOPW</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NOPW</a:t>
                </a:r>
                <a:endParaRPr lang="zh-CN"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1" name="文本框 129"/>
              <p:cNvSpPr txBox="1">
                <a:spLocks noChangeArrowheads="1"/>
              </p:cNvSpPr>
              <p:nvPr/>
            </p:nvSpPr>
            <p:spPr bwMode="auto">
              <a:xfrm>
                <a:off x="1554532" y="5907332"/>
                <a:ext cx="16514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PRESS</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SPNET</a:t>
                </a:r>
                <a:endParaRPr lang="zh-CN"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sp>
        <p:nvSpPr>
          <p:cNvPr id="44" name="AutoShape 31"/>
          <p:cNvSpPr>
            <a:spLocks noChangeArrowheads="1"/>
          </p:cNvSpPr>
          <p:nvPr/>
        </p:nvSpPr>
        <p:spPr bwMode="auto">
          <a:xfrm>
            <a:off x="5221288" y="3957730"/>
            <a:ext cx="3111829" cy="1021360"/>
          </a:xfrm>
          <a:prstGeom prst="wedgeRoundRectCallout">
            <a:avLst>
              <a:gd name="adj1" fmla="val -48148"/>
              <a:gd name="adj2" fmla="val 92769"/>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在误差允许的范围内减少</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轨迹</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点</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的数量，压缩算法简单，</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但</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是</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误差大，</a:t>
            </a:r>
            <a:r>
              <a:rPr lang="zh-CN" altLang="en-US" sz="1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不适用于城市路网</a:t>
            </a:r>
          </a:p>
        </p:txBody>
      </p:sp>
      <p:sp>
        <p:nvSpPr>
          <p:cNvPr id="45" name="AutoShape 31"/>
          <p:cNvSpPr>
            <a:spLocks noChangeArrowheads="1"/>
          </p:cNvSpPr>
          <p:nvPr/>
        </p:nvSpPr>
        <p:spPr bwMode="auto">
          <a:xfrm>
            <a:off x="5534025" y="5393308"/>
            <a:ext cx="3455777" cy="1033673"/>
          </a:xfrm>
          <a:prstGeom prst="wedgeRoundRectCallout">
            <a:avLst>
              <a:gd name="adj1" fmla="val -64796"/>
              <a:gd name="adj2" fmla="val 12958"/>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利用路网中的最短路径对轨迹数据</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压缩，</a:t>
            </a:r>
            <a:r>
              <a:rPr lang="zh-CN" altLang="en-US" sz="1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压缩率低</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，提高压缩率的同</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时压缩误差也将迅速增大</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arn(inVertical)">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randombar(horizontal)">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标题 1"/>
          <p:cNvSpPr txBox="1"/>
          <p:nvPr/>
        </p:nvSpPr>
        <p:spPr bwMode="auto">
          <a:xfrm>
            <a:off x="2481263" y="1898650"/>
            <a:ext cx="6084887"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000" b="1">
                <a:solidFill>
                  <a:srgbClr val="5E5EAF"/>
                </a:solidFill>
                <a:latin typeface="黑体" panose="02010609060101010101" pitchFamily="49" charset="-122"/>
                <a:ea typeface="黑体" panose="02010609060101010101" pitchFamily="49" charset="-122"/>
              </a:rPr>
              <a:t>基于路网的轨迹压缩</a:t>
            </a:r>
          </a:p>
        </p:txBody>
      </p:sp>
      <p:sp>
        <p:nvSpPr>
          <p:cNvPr id="10" name="文本框 9"/>
          <p:cNvSpPr txBox="1"/>
          <p:nvPr/>
        </p:nvSpPr>
        <p:spPr>
          <a:xfrm>
            <a:off x="1880557" y="3773506"/>
            <a:ext cx="2467154" cy="369332"/>
          </a:xfrm>
          <a:prstGeom prst="rect">
            <a:avLst/>
          </a:prstGeom>
          <a:solidFill>
            <a:schemeClr val="accent5">
              <a:lumMod val="75000"/>
              <a:alpha val="90000"/>
            </a:schemeClr>
          </a:solidFill>
          <a:effectLst>
            <a:softEdge rad="25400"/>
          </a:effectLst>
        </p:spPr>
        <p:txBody>
          <a:bodyPr>
            <a:spAutoFit/>
          </a:bodyPr>
          <a:lstStyle/>
          <a:p>
            <a:pPr algn="ctr" eaLnBrk="1" fontAlgn="auto" hangingPunct="1">
              <a:spcBef>
                <a:spcPts val="0"/>
              </a:spcBef>
              <a:spcAft>
                <a:spcPts val="0"/>
              </a:spcAft>
              <a:defRPr/>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RLS</a:t>
            </a: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压缩框架</a:t>
            </a:r>
          </a:p>
        </p:txBody>
      </p:sp>
      <p:sp>
        <p:nvSpPr>
          <p:cNvPr id="11" name="文本框 10"/>
          <p:cNvSpPr txBox="1"/>
          <p:nvPr/>
        </p:nvSpPr>
        <p:spPr>
          <a:xfrm>
            <a:off x="5015394" y="3773506"/>
            <a:ext cx="2467154" cy="369332"/>
          </a:xfrm>
          <a:prstGeom prst="rect">
            <a:avLst/>
          </a:prstGeom>
          <a:solidFill>
            <a:schemeClr val="accent2">
              <a:lumMod val="50000"/>
              <a:alpha val="8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最短路径表</a:t>
            </a:r>
          </a:p>
        </p:txBody>
      </p:sp>
      <p:sp>
        <p:nvSpPr>
          <p:cNvPr id="12" name="文本框 11"/>
          <p:cNvSpPr txBox="1"/>
          <p:nvPr/>
        </p:nvSpPr>
        <p:spPr>
          <a:xfrm>
            <a:off x="1880557" y="4376469"/>
            <a:ext cx="2467154" cy="369332"/>
          </a:xfrm>
          <a:prstGeom prst="rect">
            <a:avLst/>
          </a:prstGeom>
          <a:solidFill>
            <a:schemeClr val="accent1">
              <a:lumMod val="75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路径编码</a:t>
            </a:r>
          </a:p>
        </p:txBody>
      </p:sp>
      <p:sp>
        <p:nvSpPr>
          <p:cNvPr id="13" name="文本框 12"/>
          <p:cNvSpPr txBox="1"/>
          <p:nvPr/>
        </p:nvSpPr>
        <p:spPr>
          <a:xfrm>
            <a:off x="5015394" y="4376469"/>
            <a:ext cx="2467154" cy="369332"/>
          </a:xfrm>
          <a:prstGeom prst="rect">
            <a:avLst/>
          </a:prstGeom>
          <a:solidFill>
            <a:schemeClr val="accent5">
              <a:lumMod val="50000"/>
              <a:alpha val="8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位置编码</a:t>
            </a:r>
          </a:p>
        </p:txBody>
      </p:sp>
      <p:sp>
        <p:nvSpPr>
          <p:cNvPr id="14" name="文本框 13"/>
          <p:cNvSpPr txBox="1"/>
          <p:nvPr/>
        </p:nvSpPr>
        <p:spPr>
          <a:xfrm>
            <a:off x="1880557" y="4979432"/>
            <a:ext cx="2467154" cy="369332"/>
          </a:xfrm>
          <a:prstGeom prst="rect">
            <a:avLst/>
          </a:prstGeom>
          <a:solidFill>
            <a:schemeClr val="tx1">
              <a:lumMod val="75000"/>
              <a:lumOff val="25000"/>
              <a:alpha val="9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同步编码</a:t>
            </a:r>
          </a:p>
        </p:txBody>
      </p:sp>
      <p:sp>
        <p:nvSpPr>
          <p:cNvPr id="15" name="文本框 14"/>
          <p:cNvSpPr txBox="1"/>
          <p:nvPr/>
        </p:nvSpPr>
        <p:spPr>
          <a:xfrm>
            <a:off x="5015394" y="4979432"/>
            <a:ext cx="2467154" cy="369332"/>
          </a:xfrm>
          <a:prstGeom prst="rect">
            <a:avLst/>
          </a:prstGeom>
          <a:solidFill>
            <a:schemeClr val="accent4">
              <a:lumMod val="50000"/>
              <a:alpha val="8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多条轨迹编码</a:t>
            </a:r>
          </a:p>
        </p:txBody>
      </p:sp>
      <p:grpSp>
        <p:nvGrpSpPr>
          <p:cNvPr id="16" name="组合 18"/>
          <p:cNvGrpSpPr/>
          <p:nvPr/>
        </p:nvGrpSpPr>
        <p:grpSpPr bwMode="auto">
          <a:xfrm>
            <a:off x="1665288" y="1673225"/>
            <a:ext cx="1300162" cy="1608138"/>
            <a:chOff x="1897809" y="1673526"/>
            <a:chExt cx="1300649" cy="1608044"/>
          </a:xfrm>
        </p:grpSpPr>
        <p:sp>
          <p:nvSpPr>
            <p:cNvPr id="17" name="流程图: 联系 16"/>
            <p:cNvSpPr/>
            <p:nvPr/>
          </p:nvSpPr>
          <p:spPr>
            <a:xfrm>
              <a:off x="1897809" y="2233881"/>
              <a:ext cx="900449" cy="900059"/>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dirty="0"/>
                <a:t>02</a:t>
              </a:r>
              <a:endParaRPr lang="zh-CN" altLang="en-US" sz="3200" dirty="0"/>
            </a:p>
          </p:txBody>
        </p:sp>
        <p:sp>
          <p:nvSpPr>
            <p:cNvPr id="18" name="流程图: 联系 17"/>
            <p:cNvSpPr/>
            <p:nvPr/>
          </p:nvSpPr>
          <p:spPr>
            <a:xfrm>
              <a:off x="2515577" y="2864081"/>
              <a:ext cx="417669" cy="417489"/>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流程图: 联系 18"/>
            <p:cNvSpPr/>
            <p:nvPr/>
          </p:nvSpPr>
          <p:spPr>
            <a:xfrm>
              <a:off x="2407587" y="1673526"/>
              <a:ext cx="327147" cy="327006"/>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流程图: 联系 19"/>
            <p:cNvSpPr/>
            <p:nvPr/>
          </p:nvSpPr>
          <p:spPr>
            <a:xfrm>
              <a:off x="3053942" y="2229119"/>
              <a:ext cx="144516" cy="144455"/>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1" name="灯片编号占位符 10"/>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5/29</a:t>
            </a:r>
            <a:endParaRPr lang="zh-CN" altLang="en-US">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4300" y="171450"/>
            <a:ext cx="8875502" cy="1066800"/>
            <a:chOff x="114300" y="171450"/>
            <a:chExt cx="8875502" cy="1066800"/>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9" name="标题 1"/>
          <p:cNvSpPr txBox="1"/>
          <p:nvPr/>
        </p:nvSpPr>
        <p:spPr bwMode="auto">
          <a:xfrm>
            <a:off x="1816100" y="1898650"/>
            <a:ext cx="624046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000" b="1">
                <a:solidFill>
                  <a:srgbClr val="5E5EAF"/>
                </a:solidFill>
                <a:latin typeface="黑体" panose="02010609060101010101" pitchFamily="49" charset="-122"/>
                <a:ea typeface="黑体" panose="02010609060101010101" pitchFamily="49" charset="-122"/>
              </a:rPr>
              <a:t>研究背景介绍</a:t>
            </a:r>
          </a:p>
        </p:txBody>
      </p:sp>
      <p:sp>
        <p:nvSpPr>
          <p:cNvPr id="10" name="文本框 9"/>
          <p:cNvSpPr txBox="1"/>
          <p:nvPr/>
        </p:nvSpPr>
        <p:spPr>
          <a:xfrm>
            <a:off x="5015394" y="3773506"/>
            <a:ext cx="2467154" cy="369332"/>
          </a:xfrm>
          <a:prstGeom prst="rect">
            <a:avLst/>
          </a:prstGeom>
          <a:solidFill>
            <a:schemeClr val="accent6">
              <a:lumMod val="75000"/>
              <a:alpha val="9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问题定义</a:t>
            </a:r>
          </a:p>
        </p:txBody>
      </p:sp>
      <p:sp>
        <p:nvSpPr>
          <p:cNvPr id="11" name="文本框 10"/>
          <p:cNvSpPr txBox="1"/>
          <p:nvPr/>
        </p:nvSpPr>
        <p:spPr>
          <a:xfrm>
            <a:off x="1880557" y="3773506"/>
            <a:ext cx="2467154" cy="369332"/>
          </a:xfrm>
          <a:prstGeom prst="rect">
            <a:avLst/>
          </a:prstGeom>
          <a:solidFill>
            <a:schemeClr val="accent5">
              <a:lumMod val="75000"/>
              <a:alpha val="9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研究背景</a:t>
            </a:r>
          </a:p>
        </p:txBody>
      </p:sp>
      <p:sp>
        <p:nvSpPr>
          <p:cNvPr id="12" name="流程图: 联系 11"/>
          <p:cNvSpPr/>
          <p:nvPr/>
        </p:nvSpPr>
        <p:spPr>
          <a:xfrm>
            <a:off x="1803400" y="2233613"/>
            <a:ext cx="900113" cy="900112"/>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dirty="0"/>
              <a:t>01</a:t>
            </a:r>
            <a:endParaRPr lang="zh-CN" altLang="en-US" sz="3200" dirty="0"/>
          </a:p>
        </p:txBody>
      </p:sp>
      <p:sp>
        <p:nvSpPr>
          <p:cNvPr id="13" name="流程图: 联系 12"/>
          <p:cNvSpPr/>
          <p:nvPr/>
        </p:nvSpPr>
        <p:spPr>
          <a:xfrm>
            <a:off x="2420938" y="2863850"/>
            <a:ext cx="417512" cy="417513"/>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流程图: 联系 13"/>
          <p:cNvSpPr/>
          <p:nvPr/>
        </p:nvSpPr>
        <p:spPr>
          <a:xfrm>
            <a:off x="2312988" y="1673225"/>
            <a:ext cx="327025" cy="328613"/>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流程图: 联系 14"/>
          <p:cNvSpPr/>
          <p:nvPr/>
        </p:nvSpPr>
        <p:spPr>
          <a:xfrm>
            <a:off x="2959100" y="2228850"/>
            <a:ext cx="144463" cy="144463"/>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2/29</a:t>
            </a:r>
            <a:endParaRPr lang="zh-CN" altLang="en-US">
              <a:solidFill>
                <a:schemeClr val="bg1"/>
              </a:solidFill>
            </a:endParaRPr>
          </a:p>
        </p:txBody>
      </p:sp>
      <p:sp>
        <p:nvSpPr>
          <p:cNvPr id="18" name="矩形 1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TextBox 40"/>
          <p:cNvSpPr txBox="1">
            <a:spLocks noChangeArrowheads="1"/>
          </p:cNvSpPr>
          <p:nvPr/>
        </p:nvSpPr>
        <p:spPr bwMode="auto">
          <a:xfrm>
            <a:off x="842963" y="4870450"/>
            <a:ext cx="7324725" cy="1200150"/>
          </a:xfrm>
          <a:prstGeom prst="rect">
            <a:avLst/>
          </a:prstGeom>
          <a:solidFill>
            <a:schemeClr val="accent6">
              <a:lumMod val="20000"/>
              <a:lumOff val="80000"/>
            </a:schemeClr>
          </a:solidFill>
          <a:ln w="22225">
            <a:solidFill>
              <a:srgbClr val="5E5EAF"/>
            </a:solidFill>
            <a:miter lim="800000"/>
          </a:ln>
        </p:spPr>
        <p:txBody>
          <a:bodyPr>
            <a:spAutoFit/>
          </a:bodyPr>
          <a:lstStyle>
            <a:lvl1pPr>
              <a:defRPr>
                <a:solidFill>
                  <a:schemeClr val="tx1"/>
                </a:solidFill>
                <a:latin typeface="Tahoma" panose="020B0604030504040204" pitchFamily="34" charset="0"/>
                <a:ea typeface="PMingLiU" panose="02020500000000000000" pitchFamily="18" charset="-120"/>
              </a:defRPr>
            </a:lvl1pPr>
            <a:lvl2pPr>
              <a:defRPr>
                <a:solidFill>
                  <a:schemeClr val="tx1"/>
                </a:solidFill>
                <a:latin typeface="Tahoma" panose="020B0604030504040204" pitchFamily="34" charset="0"/>
                <a:ea typeface="PMingLiU" panose="02020500000000000000" pitchFamily="18" charset="-120"/>
              </a:defRPr>
            </a:lvl2pPr>
            <a:lvl3pPr>
              <a:defRPr>
                <a:solidFill>
                  <a:schemeClr val="tx1"/>
                </a:solidFill>
                <a:latin typeface="Tahoma" panose="020B0604030504040204" pitchFamily="34" charset="0"/>
                <a:ea typeface="PMingLiU" panose="02020500000000000000" pitchFamily="18" charset="-120"/>
              </a:defRPr>
            </a:lvl3pPr>
            <a:lvl4pPr>
              <a:defRPr>
                <a:solidFill>
                  <a:schemeClr val="tx1"/>
                </a:solidFill>
                <a:latin typeface="Tahoma" panose="020B0604030504040204" pitchFamily="34" charset="0"/>
                <a:ea typeface="PMingLiU" panose="02020500000000000000" pitchFamily="18" charset="-120"/>
              </a:defRPr>
            </a:lvl4pPr>
            <a:lvl5pPr>
              <a:defRPr>
                <a:solidFill>
                  <a:schemeClr val="tx1"/>
                </a:solidFill>
                <a:latin typeface="Tahoma" panose="020B0604030504040204" pitchFamily="34" charset="0"/>
                <a:ea typeface="PMingLiU" panose="02020500000000000000" pitchFamily="18" charset="-120"/>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9pPr>
          </a:lstStyle>
          <a:p>
            <a:pPr eaLnBrk="1" fontAlgn="auto" hangingPunct="1">
              <a:spcBef>
                <a:spcPts val="0"/>
              </a:spcBef>
              <a:spcAft>
                <a:spcPts val="0"/>
              </a:spcAft>
              <a:defRPr/>
            </a:pPr>
            <a:r>
              <a:rPr lang="en-US" altLang="zh-CN" dirty="0" smtClean="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RLS</a:t>
            </a:r>
            <a:r>
              <a:rPr lang="zh-CN" altLang="en-US" dirty="0" smtClean="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框架的</a:t>
            </a:r>
            <a:r>
              <a:rPr lang="zh-CN" altLang="en-US"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三个阶段：</a:t>
            </a:r>
            <a:endParaRPr lang="en-US" altLang="zh-CN"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路网匹配，将</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GPS</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轨迹点映射到路网中的某一路段</a:t>
            </a:r>
            <a:endPar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轨迹</a:t>
            </a: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压缩</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，对轨迹数据进行编码压缩，以节省存储空间</a:t>
            </a:r>
            <a:endPar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−LBS</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查询，对压缩轨迹解压缩，返回相应的查询结果给</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LBS</a:t>
            </a: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应用</a:t>
            </a:r>
          </a:p>
        </p:txBody>
      </p:sp>
      <p:sp>
        <p:nvSpPr>
          <p:cNvPr id="10" name="标题 1"/>
          <p:cNvSpPr>
            <a:spLocks noGrp="1"/>
          </p:cNvSpPr>
          <p:nvPr>
            <p:ph type="title"/>
          </p:nvPr>
        </p:nvSpPr>
        <p:spPr>
          <a:xfrm>
            <a:off x="628650" y="365125"/>
            <a:ext cx="6324600" cy="715963"/>
          </a:xfrm>
        </p:spPr>
        <p:txBody>
          <a:bodyPr/>
          <a:lstStyle/>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RLS</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压缩框架</a:t>
            </a:r>
          </a:p>
        </p:txBody>
      </p:sp>
      <p:sp>
        <p:nvSpPr>
          <p:cNvPr id="11"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6/29</a:t>
            </a:r>
            <a:endParaRPr lang="zh-CN" altLang="en-US">
              <a:solidFill>
                <a:schemeClr val="bg1"/>
              </a:solidFill>
            </a:endParaRPr>
          </a:p>
        </p:txBody>
      </p:sp>
      <p:sp>
        <p:nvSpPr>
          <p:cNvPr id="12" name="矩形 11"/>
          <p:cNvSpPr/>
          <p:nvPr/>
        </p:nvSpPr>
        <p:spPr>
          <a:xfrm>
            <a:off x="1201681" y="2828925"/>
            <a:ext cx="1035050" cy="674688"/>
          </a:xfrm>
          <a:prstGeom prst="rect">
            <a:avLst/>
          </a:prstGeom>
          <a:solidFill>
            <a:srgbClr val="E2E6E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latin typeface="Times New Roman" panose="02020603050405020304" pitchFamily="18" charset="0"/>
                <a:cs typeface="Times New Roman" panose="02020603050405020304" pitchFamily="18" charset="0"/>
              </a:rPr>
              <a:t>Map</a:t>
            </a:r>
          </a:p>
          <a:p>
            <a:pPr algn="ctr" eaLnBrk="1" fontAlgn="auto" hangingPunct="1">
              <a:spcBef>
                <a:spcPts val="0"/>
              </a:spcBef>
              <a:spcAft>
                <a:spcPts val="0"/>
              </a:spcAft>
              <a:defRPr/>
            </a:pPr>
            <a:r>
              <a:rPr lang="en-US" altLang="zh-CN" sz="1600" dirty="0">
                <a:solidFill>
                  <a:schemeClr val="tx1"/>
                </a:solidFill>
                <a:latin typeface="Times New Roman" panose="02020603050405020304" pitchFamily="18" charset="0"/>
                <a:cs typeface="Times New Roman" panose="02020603050405020304" pitchFamily="18" charset="0"/>
              </a:rPr>
              <a:t>Match</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13" name="矩形 12"/>
          <p:cNvSpPr/>
          <p:nvPr/>
        </p:nvSpPr>
        <p:spPr>
          <a:xfrm>
            <a:off x="2941638" y="2828925"/>
            <a:ext cx="1336675" cy="671513"/>
          </a:xfrm>
          <a:prstGeom prst="rect">
            <a:avLst/>
          </a:prstGeom>
          <a:solidFill>
            <a:schemeClr val="tx2">
              <a:lumMod val="20000"/>
              <a:lumOff val="80000"/>
              <a:alpha val="7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格式化的</a:t>
            </a:r>
            <a:endParaRPr lang="en-US" altLang="zh-CN" sz="16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algn="ctr" eaLnBrk="1" fontAlgn="auto" hangingPunct="1">
              <a:spcBef>
                <a:spcPts val="0"/>
              </a:spcBef>
              <a:spcAft>
                <a:spcPts val="0"/>
              </a:spcAft>
              <a:defRPr/>
            </a:pPr>
            <a:r>
              <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轨迹数据</a:t>
            </a:r>
          </a:p>
        </p:txBody>
      </p:sp>
      <p:sp>
        <p:nvSpPr>
          <p:cNvPr id="14" name="矩形 13"/>
          <p:cNvSpPr/>
          <p:nvPr/>
        </p:nvSpPr>
        <p:spPr>
          <a:xfrm>
            <a:off x="4541838" y="2266950"/>
            <a:ext cx="1354137" cy="465138"/>
          </a:xfrm>
          <a:prstGeom prst="rect">
            <a:avLst/>
          </a:prstGeom>
          <a:solidFill>
            <a:srgbClr val="EECF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路径编码</a:t>
            </a:r>
            <a:r>
              <a:rPr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R</a:t>
            </a:r>
            <a:endPar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矩形 14"/>
          <p:cNvSpPr/>
          <p:nvPr/>
        </p:nvSpPr>
        <p:spPr>
          <a:xfrm>
            <a:off x="4541838" y="2932113"/>
            <a:ext cx="1354137" cy="463550"/>
          </a:xfrm>
          <a:prstGeom prst="rect">
            <a:avLst/>
          </a:prstGeom>
          <a:solidFill>
            <a:srgbClr val="EECF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位置编码</a:t>
            </a:r>
            <a:r>
              <a:rPr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L</a:t>
            </a:r>
            <a:endPar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 name="矩形 15"/>
          <p:cNvSpPr/>
          <p:nvPr/>
        </p:nvSpPr>
        <p:spPr>
          <a:xfrm>
            <a:off x="4533900" y="3595688"/>
            <a:ext cx="1355725" cy="465137"/>
          </a:xfrm>
          <a:prstGeom prst="rect">
            <a:avLst/>
          </a:prstGeom>
          <a:solidFill>
            <a:srgbClr val="EECF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同步编码</a:t>
            </a:r>
            <a:r>
              <a:rPr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a:t>
            </a:r>
            <a:endPar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17" name="直接箭头连接符 16"/>
          <p:cNvCxnSpPr>
            <a:stCxn id="12" idx="3"/>
            <a:endCxn id="13" idx="1"/>
          </p:cNvCxnSpPr>
          <p:nvPr/>
        </p:nvCxnSpPr>
        <p:spPr>
          <a:xfrm flipV="1">
            <a:off x="2236731" y="3164682"/>
            <a:ext cx="704907" cy="1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3" idx="3"/>
            <a:endCxn id="15" idx="1"/>
          </p:cNvCxnSpPr>
          <p:nvPr/>
        </p:nvCxnSpPr>
        <p:spPr>
          <a:xfrm flipV="1">
            <a:off x="4278313" y="3163888"/>
            <a:ext cx="2635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6065838" y="2935288"/>
            <a:ext cx="1455737" cy="465137"/>
          </a:xfrm>
          <a:prstGeom prst="rect">
            <a:avLst/>
          </a:prstGeom>
          <a:solidFill>
            <a:schemeClr val="tx2">
              <a:lumMod val="20000"/>
              <a:lumOff val="80000"/>
              <a:alpha val="7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压缩后的轨迹</a:t>
            </a:r>
          </a:p>
        </p:txBody>
      </p:sp>
      <p:sp>
        <p:nvSpPr>
          <p:cNvPr id="20" name="矩形 19"/>
          <p:cNvSpPr/>
          <p:nvPr/>
        </p:nvSpPr>
        <p:spPr>
          <a:xfrm>
            <a:off x="7693025" y="2935288"/>
            <a:ext cx="1214438" cy="465137"/>
          </a:xfrm>
          <a:prstGeom prst="rect">
            <a:avLst/>
          </a:prstGeom>
          <a:solidFill>
            <a:srgbClr val="E7BB9D">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LBS</a:t>
            </a:r>
            <a:r>
              <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查询</a:t>
            </a:r>
          </a:p>
        </p:txBody>
      </p:sp>
      <p:cxnSp>
        <p:nvCxnSpPr>
          <p:cNvPr id="21" name="直接箭头连接符 20"/>
          <p:cNvCxnSpPr>
            <a:stCxn id="19" idx="3"/>
            <a:endCxn id="20" idx="1"/>
          </p:cNvCxnSpPr>
          <p:nvPr/>
        </p:nvCxnSpPr>
        <p:spPr>
          <a:xfrm flipV="1">
            <a:off x="7521575" y="3167063"/>
            <a:ext cx="1714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5" idx="3"/>
            <a:endCxn id="19" idx="1"/>
          </p:cNvCxnSpPr>
          <p:nvPr/>
        </p:nvCxnSpPr>
        <p:spPr>
          <a:xfrm>
            <a:off x="5895975" y="3163888"/>
            <a:ext cx="169863" cy="31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5"/>
          <p:cNvSpPr txBox="1">
            <a:spLocks noChangeArrowheads="1"/>
          </p:cNvSpPr>
          <p:nvPr/>
        </p:nvSpPr>
        <p:spPr bwMode="auto">
          <a:xfrm>
            <a:off x="7685088" y="2167089"/>
            <a:ext cx="123666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应用</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100" dirty="0" smtClean="0">
                <a:latin typeface="Times New Roman" panose="02020603050405020304" pitchFamily="18" charset="0"/>
                <a:ea typeface="黑体" panose="02010609060101010101" pitchFamily="49" charset="-122"/>
                <a:cs typeface="Times New Roman" panose="02020603050405020304" pitchFamily="18" charset="0"/>
              </a:rPr>
              <a:t>基于位置的服务</a:t>
            </a:r>
            <a:endParaRPr lang="zh-CN" altLang="en-US" sz="1100" dirty="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4" name="肘形连接符 23"/>
          <p:cNvCxnSpPr>
            <a:stCxn id="13" idx="0"/>
            <a:endCxn id="14" idx="1"/>
          </p:cNvCxnSpPr>
          <p:nvPr/>
        </p:nvCxnSpPr>
        <p:spPr>
          <a:xfrm rot="5400000" flipH="1" flipV="1">
            <a:off x="3911601" y="2198687"/>
            <a:ext cx="328612" cy="93186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3" idx="2"/>
            <a:endCxn id="16" idx="1"/>
          </p:cNvCxnSpPr>
          <p:nvPr/>
        </p:nvCxnSpPr>
        <p:spPr>
          <a:xfrm rot="16200000" flipH="1">
            <a:off x="3907632" y="3202781"/>
            <a:ext cx="328612" cy="92392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14" idx="3"/>
            <a:endCxn id="19" idx="0"/>
          </p:cNvCxnSpPr>
          <p:nvPr/>
        </p:nvCxnSpPr>
        <p:spPr>
          <a:xfrm>
            <a:off x="5895975" y="2500313"/>
            <a:ext cx="898525" cy="43497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16" idx="3"/>
            <a:endCxn id="19" idx="2"/>
          </p:cNvCxnSpPr>
          <p:nvPr/>
        </p:nvCxnSpPr>
        <p:spPr>
          <a:xfrm flipV="1">
            <a:off x="5889625" y="3400425"/>
            <a:ext cx="904875" cy="42862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30"/>
          <p:cNvSpPr txBox="1">
            <a:spLocks noChangeArrowheads="1"/>
          </p:cNvSpPr>
          <p:nvPr/>
        </p:nvSpPr>
        <p:spPr bwMode="auto">
          <a:xfrm>
            <a:off x="360363" y="2841625"/>
            <a:ext cx="5603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a:latin typeface="Times New Roman" panose="02020603050405020304" pitchFamily="18" charset="0"/>
                <a:ea typeface="黑体" panose="02010609060101010101" pitchFamily="49" charset="-122"/>
                <a:cs typeface="Times New Roman" panose="02020603050405020304" pitchFamily="18" charset="0"/>
              </a:rPr>
              <a:t>GPS</a:t>
            </a:r>
            <a:endParaRPr lang="zh-CN" altLang="en-US" sz="160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9" name="直接箭头连接符 28"/>
          <p:cNvCxnSpPr>
            <a:endCxn id="12" idx="1"/>
          </p:cNvCxnSpPr>
          <p:nvPr/>
        </p:nvCxnSpPr>
        <p:spPr>
          <a:xfrm>
            <a:off x="141498" y="3166269"/>
            <a:ext cx="10601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32"/>
          <p:cNvSpPr txBox="1">
            <a:spLocks noChangeArrowheads="1"/>
          </p:cNvSpPr>
          <p:nvPr/>
        </p:nvSpPr>
        <p:spPr bwMode="auto">
          <a:xfrm>
            <a:off x="158750" y="3149600"/>
            <a:ext cx="10048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轨迹数据</a:t>
            </a:r>
          </a:p>
        </p:txBody>
      </p:sp>
      <p:sp>
        <p:nvSpPr>
          <p:cNvPr id="31" name="文本框 33"/>
          <p:cNvSpPr txBox="1">
            <a:spLocks noChangeArrowheads="1"/>
          </p:cNvSpPr>
          <p:nvPr/>
        </p:nvSpPr>
        <p:spPr bwMode="auto">
          <a:xfrm>
            <a:off x="2254193" y="2867025"/>
            <a:ext cx="5953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路网</a:t>
            </a:r>
          </a:p>
        </p:txBody>
      </p:sp>
      <p:sp>
        <p:nvSpPr>
          <p:cNvPr id="32" name="文本框 34"/>
          <p:cNvSpPr txBox="1">
            <a:spLocks noChangeArrowheads="1"/>
          </p:cNvSpPr>
          <p:nvPr/>
        </p:nvSpPr>
        <p:spPr bwMode="auto">
          <a:xfrm>
            <a:off x="2262131" y="3128963"/>
            <a:ext cx="5953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匹配</a:t>
            </a:r>
          </a:p>
        </p:txBody>
      </p:sp>
      <p:cxnSp>
        <p:nvCxnSpPr>
          <p:cNvPr id="33" name="直接箭头连接符 32"/>
          <p:cNvCxnSpPr>
            <a:stCxn id="23" idx="2"/>
            <a:endCxn id="20" idx="0"/>
          </p:cNvCxnSpPr>
          <p:nvPr/>
        </p:nvCxnSpPr>
        <p:spPr>
          <a:xfrm flipH="1">
            <a:off x="8300244" y="2674920"/>
            <a:ext cx="3175" cy="26036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2821317" y="1971675"/>
            <a:ext cx="6202032" cy="2300288"/>
          </a:xfrm>
          <a:prstGeom prst="rect">
            <a:avLst/>
          </a:prstGeom>
          <a:noFill/>
          <a:ln w="19050">
            <a:solidFill>
              <a:srgbClr val="3366F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文本框 37"/>
          <p:cNvSpPr txBox="1">
            <a:spLocks noChangeArrowheads="1"/>
          </p:cNvSpPr>
          <p:nvPr/>
        </p:nvSpPr>
        <p:spPr bwMode="auto">
          <a:xfrm>
            <a:off x="8466138" y="3994150"/>
            <a:ext cx="5822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RLS</a:t>
            </a:r>
            <a:endParaRPr lang="zh-CN" altLang="en-US" sz="1600" b="1"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 name="云形标注 35"/>
          <p:cNvSpPr/>
          <p:nvPr/>
        </p:nvSpPr>
        <p:spPr>
          <a:xfrm>
            <a:off x="374650" y="1616075"/>
            <a:ext cx="2068513" cy="969963"/>
          </a:xfrm>
          <a:prstGeom prst="cloudCallout">
            <a:avLst>
              <a:gd name="adj1" fmla="val 18751"/>
              <a:gd name="adj2" fmla="val 78953"/>
            </a:avLst>
          </a:prstGeom>
          <a:solidFill>
            <a:schemeClr val="bg1">
              <a:lumMod val="95000"/>
            </a:schemeClr>
          </a:solidFill>
          <a:ln>
            <a:solidFill>
              <a:schemeClr val="tx2">
                <a:lumMod val="60000"/>
                <a:lumOff val="40000"/>
              </a:schemeClr>
            </a:solidFill>
            <a:prstDash val="soli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de-DE" altLang="zh-CN" sz="1600" dirty="0">
                <a:solidFill>
                  <a:schemeClr val="tx1"/>
                </a:solidFill>
                <a:latin typeface="Times New Roman" panose="02020603050405020304" pitchFamily="18" charset="0"/>
                <a:cs typeface="Times New Roman" panose="02020603050405020304" pitchFamily="18" charset="0"/>
              </a:rPr>
              <a:t>Paul Newson</a:t>
            </a:r>
          </a:p>
          <a:p>
            <a:pPr algn="ctr" eaLnBrk="1" fontAlgn="auto" hangingPunct="1">
              <a:spcBef>
                <a:spcPts val="0"/>
              </a:spcBef>
              <a:spcAft>
                <a:spcPts val="0"/>
              </a:spcAft>
              <a:defRPr/>
            </a:pPr>
            <a:r>
              <a:rPr lang="en-US" altLang="zh-CN" sz="1600" dirty="0">
                <a:solidFill>
                  <a:schemeClr val="tx1"/>
                </a:solidFill>
                <a:latin typeface="Times New Roman" panose="02020603050405020304" pitchFamily="18" charset="0"/>
                <a:cs typeface="Times New Roman" panose="02020603050405020304" pitchFamily="18" charset="0"/>
              </a:rPr>
              <a:t>et al.GIS’09</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37" name="AutoShape 31"/>
          <p:cNvSpPr>
            <a:spLocks noChangeArrowheads="1"/>
          </p:cNvSpPr>
          <p:nvPr/>
        </p:nvSpPr>
        <p:spPr bwMode="auto">
          <a:xfrm>
            <a:off x="5484813" y="1296988"/>
            <a:ext cx="2708275" cy="736600"/>
          </a:xfrm>
          <a:prstGeom prst="wedgeRoundRectCallout">
            <a:avLst>
              <a:gd name="adj1" fmla="val -47787"/>
              <a:gd name="adj2" fmla="val 90366"/>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轨迹压缩算法</a:t>
            </a:r>
            <a:r>
              <a:rPr lang="en-US" altLang="zh-CN" sz="1600">
                <a:latin typeface="Times New Roman" panose="02020603050405020304" pitchFamily="18" charset="0"/>
                <a:ea typeface="黑体" panose="02010609060101010101" pitchFamily="49" charset="-122"/>
                <a:cs typeface="Times New Roman" panose="02020603050405020304" pitchFamily="18" charset="0"/>
              </a:rPr>
              <a:t>RLS</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由三种</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编码组成：</a:t>
            </a:r>
            <a:r>
              <a:rPr lang="en-US" altLang="zh-CN" sz="1600">
                <a:latin typeface="Times New Roman" panose="02020603050405020304" pitchFamily="18" charset="0"/>
                <a:ea typeface="黑体" panose="02010609060101010101" pitchFamily="49" charset="-122"/>
                <a:cs typeface="Times New Roman" panose="02020603050405020304" pitchFamily="18" charset="0"/>
              </a:rPr>
              <a:t>R+L+S</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8" name="AutoShape 31"/>
          <p:cNvSpPr>
            <a:spLocks noChangeArrowheads="1"/>
          </p:cNvSpPr>
          <p:nvPr/>
        </p:nvSpPr>
        <p:spPr bwMode="auto">
          <a:xfrm>
            <a:off x="6313489" y="3611563"/>
            <a:ext cx="1879600" cy="735012"/>
          </a:xfrm>
          <a:prstGeom prst="wedgeRoundRectCallout">
            <a:avLst>
              <a:gd name="adj1" fmla="val 41926"/>
              <a:gd name="adj2" fmla="val -93699"/>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对轨迹数据局部</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解压缩</a:t>
            </a:r>
            <a:endParaRPr lang="zh-TW"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6" grpId="0" animBg="1"/>
      <p:bldP spid="37" grpId="0" animBg="1"/>
      <p:bldP spid="3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graphicFrame>
        <p:nvGraphicFramePr>
          <p:cNvPr id="74" name="表格 73"/>
          <p:cNvGraphicFramePr>
            <a:graphicFrameLocks noGrp="1"/>
          </p:cNvGraphicFramePr>
          <p:nvPr/>
        </p:nvGraphicFramePr>
        <p:xfrm>
          <a:off x="7119938" y="1570038"/>
          <a:ext cx="1878012" cy="3059113"/>
        </p:xfrm>
        <a:graphic>
          <a:graphicData uri="http://schemas.openxmlformats.org/drawingml/2006/table">
            <a:tbl>
              <a:tblPr firstRow="1" bandRow="1">
                <a:tableStyleId>{7DF18680-E054-41AD-8BC1-D1AEF772440D}</a:tableStyleId>
              </a:tblPr>
              <a:tblGrid>
                <a:gridCol w="574816">
                  <a:extLst>
                    <a:ext uri="{9D8B030D-6E8A-4147-A177-3AD203B41FA5}">
                      <a16:colId xmlns:a16="http://schemas.microsoft.com/office/drawing/2014/main" val="20000"/>
                    </a:ext>
                  </a:extLst>
                </a:gridCol>
                <a:gridCol w="673261">
                  <a:extLst>
                    <a:ext uri="{9D8B030D-6E8A-4147-A177-3AD203B41FA5}">
                      <a16:colId xmlns:a16="http://schemas.microsoft.com/office/drawing/2014/main" val="20001"/>
                    </a:ext>
                  </a:extLst>
                </a:gridCol>
                <a:gridCol w="629935">
                  <a:extLst>
                    <a:ext uri="{9D8B030D-6E8A-4147-A177-3AD203B41FA5}">
                      <a16:colId xmlns:a16="http://schemas.microsoft.com/office/drawing/2014/main" val="20002"/>
                    </a:ext>
                  </a:extLst>
                </a:gridCol>
              </a:tblGrid>
              <a:tr h="300600">
                <a:tc>
                  <a:txBody>
                    <a:bodyPr/>
                    <a:lstStyle/>
                    <a:p>
                      <a:pPr algn="ctr">
                        <a:lnSpc>
                          <a:spcPct val="100000"/>
                        </a:lnSpc>
                      </a:pP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序号</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lnSpc>
                          <a:spcPct val="100000"/>
                        </a:lnSpc>
                      </a:pP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时间戳</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lnSpc>
                          <a:spcPct val="100000"/>
                        </a:lnSpc>
                      </a:pP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路段</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extLst>
                  <a:ext uri="{0D108BD9-81ED-4DB2-BD59-A6C34878D82A}">
                    <a16:rowId xmlns:a16="http://schemas.microsoft.com/office/drawing/2014/main" val="10000"/>
                  </a:ext>
                </a:extLst>
              </a:tr>
              <a:tr h="300600">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1,2</a:t>
                      </a:r>
                      <a:endParaRPr lang="zh-CN" altLang="en-US" sz="12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extLst>
                  <a:ext uri="{0D108BD9-81ED-4DB2-BD59-A6C34878D82A}">
                    <a16:rowId xmlns:a16="http://schemas.microsoft.com/office/drawing/2014/main" val="10001"/>
                  </a:ext>
                </a:extLst>
              </a:tr>
              <a:tr h="300600">
                <a:tc>
                  <a:txBody>
                    <a:bodyPr/>
                    <a:lstStyle/>
                    <a:p>
                      <a:pPr algn="ctr"/>
                      <a:r>
                        <a:rPr lang="en-US" altLang="zh-CN" sz="120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2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1,2</a:t>
                      </a:r>
                      <a:endParaRPr lang="zh-CN" altLang="en-US" sz="12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extLst>
                  <a:ext uri="{0D108BD9-81ED-4DB2-BD59-A6C34878D82A}">
                    <a16:rowId xmlns:a16="http://schemas.microsoft.com/office/drawing/2014/main" val="10002"/>
                  </a:ext>
                </a:extLst>
              </a:tr>
              <a:tr h="300600">
                <a:tc>
                  <a:txBody>
                    <a:bodyPr/>
                    <a:lstStyle/>
                    <a:p>
                      <a:pPr algn="ctr"/>
                      <a:r>
                        <a:rPr lang="en-US" altLang="zh-CN" sz="120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2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1,2</a:t>
                      </a:r>
                      <a:endParaRPr lang="zh-CN" altLang="en-US" sz="12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extLst>
                  <a:ext uri="{0D108BD9-81ED-4DB2-BD59-A6C34878D82A}">
                    <a16:rowId xmlns:a16="http://schemas.microsoft.com/office/drawing/2014/main" val="10003"/>
                  </a:ext>
                </a:extLst>
              </a:tr>
              <a:tr h="300600">
                <a:tc>
                  <a:txBody>
                    <a:bodyPr/>
                    <a:lstStyle/>
                    <a:p>
                      <a:pPr algn="ctr"/>
                      <a:r>
                        <a:rPr lang="en-US" altLang="zh-CN" sz="120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2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2,3</a:t>
                      </a:r>
                      <a:endParaRPr lang="zh-CN" altLang="en-US" sz="12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extLst>
                  <a:ext uri="{0D108BD9-81ED-4DB2-BD59-A6C34878D82A}">
                    <a16:rowId xmlns:a16="http://schemas.microsoft.com/office/drawing/2014/main" val="10004"/>
                  </a:ext>
                </a:extLst>
              </a:tr>
              <a:tr h="300600">
                <a:tc>
                  <a:txBody>
                    <a:bodyPr/>
                    <a:lstStyle/>
                    <a:p>
                      <a:pPr algn="ctr"/>
                      <a:r>
                        <a:rPr lang="en-US" altLang="zh-CN" sz="120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baseline="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2,3</a:t>
                      </a:r>
                      <a:endParaRPr lang="zh-CN" altLang="en-US" sz="12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extLst>
                  <a:ext uri="{0D108BD9-81ED-4DB2-BD59-A6C34878D82A}">
                    <a16:rowId xmlns:a16="http://schemas.microsoft.com/office/drawing/2014/main" val="10005"/>
                  </a:ext>
                </a:extLst>
              </a:tr>
              <a:tr h="300600">
                <a:tc>
                  <a:txBody>
                    <a:bodyPr/>
                    <a:lstStyle/>
                    <a:p>
                      <a:pPr algn="ctr"/>
                      <a:r>
                        <a:rPr lang="en-US" altLang="zh-CN" sz="120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baseline="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6,8</a:t>
                      </a:r>
                      <a:endParaRPr lang="zh-CN" altLang="en-US" sz="12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extLst>
                  <a:ext uri="{0D108BD9-81ED-4DB2-BD59-A6C34878D82A}">
                    <a16:rowId xmlns:a16="http://schemas.microsoft.com/office/drawing/2014/main" val="10006"/>
                  </a:ext>
                </a:extLst>
              </a:tr>
              <a:tr h="337201">
                <a:tc>
                  <a:txBody>
                    <a:bodyPr/>
                    <a:lstStyle/>
                    <a:p>
                      <a:pPr algn="ctr"/>
                      <a:r>
                        <a:rPr lang="en-US" altLang="zh-CN" sz="120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baseline="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6,8</a:t>
                      </a:r>
                      <a:endParaRPr lang="zh-CN" altLang="en-US" sz="12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extLst>
                  <a:ext uri="{0D108BD9-81ED-4DB2-BD59-A6C34878D82A}">
                    <a16:rowId xmlns:a16="http://schemas.microsoft.com/office/drawing/2014/main" val="10007"/>
                  </a:ext>
                </a:extLst>
              </a:tr>
              <a:tr h="314475">
                <a:tc>
                  <a:txBody>
                    <a:bodyPr/>
                    <a:lstStyle/>
                    <a:p>
                      <a:pPr marL="0" algn="ctr" defTabSz="685800" rtl="0" eaLnBrk="1" latinLnBrk="0" hangingPunct="1"/>
                      <a:r>
                        <a:rPr lang="en-US" altLang="zh-CN" sz="1200" kern="120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200" kern="1200" dirty="0">
                        <a:solidFill>
                          <a:schemeClr val="dk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marL="0" algn="ctr" defTabSz="685800" rtl="0" eaLnBrk="1" latinLnBrk="0" hangingPunct="1"/>
                      <a:r>
                        <a:rPr lang="en-US" altLang="zh-CN" sz="1200" kern="1200" baseline="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kern="1200" baseline="-2500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200" kern="1200" baseline="-25000" dirty="0">
                        <a:solidFill>
                          <a:schemeClr val="dk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8,9</a:t>
                      </a:r>
                      <a:endParaRPr lang="zh-CN" altLang="en-US" sz="12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extLst>
                  <a:ext uri="{0D108BD9-81ED-4DB2-BD59-A6C34878D82A}">
                    <a16:rowId xmlns:a16="http://schemas.microsoft.com/office/drawing/2014/main" val="10008"/>
                  </a:ext>
                </a:extLst>
              </a:tr>
              <a:tr h="303237">
                <a:tc>
                  <a:txBody>
                    <a:bodyPr/>
                    <a:lstStyle/>
                    <a:p>
                      <a:pPr algn="ctr"/>
                      <a:r>
                        <a:rPr lang="en-US" altLang="zh-CN" sz="120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baseline="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8,9</a:t>
                      </a:r>
                      <a:endParaRPr lang="zh-CN" altLang="en-US" sz="12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extLst>
                  <a:ext uri="{0D108BD9-81ED-4DB2-BD59-A6C34878D82A}">
                    <a16:rowId xmlns:a16="http://schemas.microsoft.com/office/drawing/2014/main" val="10009"/>
                  </a:ext>
                </a:extLst>
              </a:tr>
            </a:tbl>
          </a:graphicData>
        </a:graphic>
      </p:graphicFrame>
      <p:graphicFrame>
        <p:nvGraphicFramePr>
          <p:cNvPr id="75" name="表格 74"/>
          <p:cNvGraphicFramePr>
            <a:graphicFrameLocks noGrp="1"/>
          </p:cNvGraphicFramePr>
          <p:nvPr/>
        </p:nvGraphicFramePr>
        <p:xfrm>
          <a:off x="4183063" y="1570038"/>
          <a:ext cx="2132012" cy="3059113"/>
        </p:xfrm>
        <a:graphic>
          <a:graphicData uri="http://schemas.openxmlformats.org/drawingml/2006/table">
            <a:tbl>
              <a:tblPr firstRow="1" bandRow="1">
                <a:tableStyleId>{7DF18680-E054-41AD-8BC1-D1AEF772440D}</a:tableStyleId>
              </a:tblPr>
              <a:tblGrid>
                <a:gridCol w="593478">
                  <a:extLst>
                    <a:ext uri="{9D8B030D-6E8A-4147-A177-3AD203B41FA5}">
                      <a16:colId xmlns:a16="http://schemas.microsoft.com/office/drawing/2014/main" val="20000"/>
                    </a:ext>
                  </a:extLst>
                </a:gridCol>
                <a:gridCol w="695120">
                  <a:extLst>
                    <a:ext uri="{9D8B030D-6E8A-4147-A177-3AD203B41FA5}">
                      <a16:colId xmlns:a16="http://schemas.microsoft.com/office/drawing/2014/main" val="20001"/>
                    </a:ext>
                  </a:extLst>
                </a:gridCol>
                <a:gridCol w="843414">
                  <a:extLst>
                    <a:ext uri="{9D8B030D-6E8A-4147-A177-3AD203B41FA5}">
                      <a16:colId xmlns:a16="http://schemas.microsoft.com/office/drawing/2014/main" val="20002"/>
                    </a:ext>
                  </a:extLst>
                </a:gridCol>
              </a:tblGrid>
              <a:tr h="300600">
                <a:tc>
                  <a:txBody>
                    <a:bodyPr/>
                    <a:lstStyle/>
                    <a:p>
                      <a:pPr algn="ctr">
                        <a:lnSpc>
                          <a:spcPct val="100000"/>
                        </a:lnSpc>
                      </a:pP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序号</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algn="ctr">
                        <a:lnSpc>
                          <a:spcPct val="100000"/>
                        </a:lnSpc>
                      </a:pP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时间戳</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algn="ctr">
                        <a:lnSpc>
                          <a:spcPct val="100000"/>
                        </a:lnSpc>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GPS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坐标</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0"/>
                  </a:ext>
                </a:extLst>
              </a:tr>
              <a:tr h="300600">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algn="ct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1"/>
                  </a:ext>
                </a:extLst>
              </a:tr>
              <a:tr h="300600">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2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2"/>
                  </a:ext>
                </a:extLst>
              </a:tr>
              <a:tr h="300600">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2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3</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3</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3"/>
                  </a:ext>
                </a:extLst>
              </a:tr>
              <a:tr h="300600">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2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4</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4</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4"/>
                  </a:ext>
                </a:extLst>
              </a:tr>
              <a:tr h="300600">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algn="ct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5</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5</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5"/>
                  </a:ext>
                </a:extLst>
              </a:tr>
              <a:tr h="300600">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algn="ct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6</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6</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6"/>
                  </a:ext>
                </a:extLst>
              </a:tr>
              <a:tr h="337201">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algn="ct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7</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7</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7"/>
                  </a:ext>
                </a:extLst>
              </a:tr>
              <a:tr h="314475">
                <a:tc>
                  <a:txBody>
                    <a:bodyPr/>
                    <a:lstStyle/>
                    <a:p>
                      <a:pPr marL="0" algn="ctr" defTabSz="685800" rtl="0" eaLnBrk="1" latinLnBrk="0" hangingPunct="1"/>
                      <a:r>
                        <a:rPr lang="en-US" altLang="zh-CN" sz="1200" kern="12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200" kern="1200" dirty="0">
                        <a:solidFill>
                          <a:schemeClr val="dk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algn="ctr" defTabSz="685800" rtl="0" eaLnBrk="1" latinLnBrk="0" hangingPunct="1"/>
                      <a:r>
                        <a:rPr lang="en-US" altLang="zh-CN" sz="1200" kern="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kern="12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200" kern="1200" baseline="-25000" dirty="0">
                        <a:solidFill>
                          <a:schemeClr val="dk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8</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8</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8"/>
                  </a:ext>
                </a:extLst>
              </a:tr>
              <a:tr h="303237">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algn="ct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9</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9</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9"/>
                  </a:ext>
                </a:extLst>
              </a:tr>
            </a:tbl>
          </a:graphicData>
        </a:graphic>
      </p:graphicFrame>
      <p:sp>
        <p:nvSpPr>
          <p:cNvPr id="76" name="矩形 75"/>
          <p:cNvSpPr/>
          <p:nvPr/>
        </p:nvSpPr>
        <p:spPr>
          <a:xfrm>
            <a:off x="8402638" y="1908175"/>
            <a:ext cx="563562" cy="2730500"/>
          </a:xfrm>
          <a:prstGeom prst="rect">
            <a:avLst/>
          </a:prstGeom>
          <a:noFill/>
          <a:ln w="1905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77" name="TextBox 40"/>
          <p:cNvSpPr txBox="1">
            <a:spLocks noChangeArrowheads="1"/>
          </p:cNvSpPr>
          <p:nvPr/>
        </p:nvSpPr>
        <p:spPr bwMode="auto">
          <a:xfrm>
            <a:off x="465138" y="5329238"/>
            <a:ext cx="6148387" cy="923925"/>
          </a:xfrm>
          <a:prstGeom prst="rect">
            <a:avLst/>
          </a:prstGeom>
          <a:solidFill>
            <a:schemeClr val="accent6">
              <a:lumMod val="20000"/>
              <a:lumOff val="80000"/>
            </a:schemeClr>
          </a:solidFill>
          <a:ln w="22225">
            <a:solidFill>
              <a:srgbClr val="5E5EAF"/>
            </a:solidFill>
            <a:miter lim="800000"/>
          </a:ln>
        </p:spPr>
        <p:txBody>
          <a:bodyPr>
            <a:spAutoFit/>
          </a:bodyPr>
          <a:lstStyle>
            <a:lvl1pPr>
              <a:defRPr>
                <a:solidFill>
                  <a:schemeClr val="tx1"/>
                </a:solidFill>
                <a:latin typeface="Tahoma" panose="020B0604030504040204" pitchFamily="34" charset="0"/>
                <a:ea typeface="PMingLiU" panose="02020500000000000000" pitchFamily="18" charset="-120"/>
              </a:defRPr>
            </a:lvl1pPr>
            <a:lvl2pPr>
              <a:defRPr>
                <a:solidFill>
                  <a:schemeClr val="tx1"/>
                </a:solidFill>
                <a:latin typeface="Tahoma" panose="020B0604030504040204" pitchFamily="34" charset="0"/>
                <a:ea typeface="PMingLiU" panose="02020500000000000000" pitchFamily="18" charset="-120"/>
              </a:defRPr>
            </a:lvl2pPr>
            <a:lvl3pPr>
              <a:defRPr>
                <a:solidFill>
                  <a:schemeClr val="tx1"/>
                </a:solidFill>
                <a:latin typeface="Tahoma" panose="020B0604030504040204" pitchFamily="34" charset="0"/>
                <a:ea typeface="PMingLiU" panose="02020500000000000000" pitchFamily="18" charset="-120"/>
              </a:defRPr>
            </a:lvl3pPr>
            <a:lvl4pPr>
              <a:defRPr>
                <a:solidFill>
                  <a:schemeClr val="tx1"/>
                </a:solidFill>
                <a:latin typeface="Tahoma" panose="020B0604030504040204" pitchFamily="34" charset="0"/>
                <a:ea typeface="PMingLiU" panose="02020500000000000000" pitchFamily="18" charset="-120"/>
              </a:defRPr>
            </a:lvl4pPr>
            <a:lvl5pPr>
              <a:defRPr>
                <a:solidFill>
                  <a:schemeClr val="tx1"/>
                </a:solidFill>
                <a:latin typeface="Tahoma" panose="020B0604030504040204" pitchFamily="34" charset="0"/>
                <a:ea typeface="PMingLiU" panose="02020500000000000000" pitchFamily="18" charset="-120"/>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9pPr>
          </a:lstStyle>
          <a:p>
            <a:pPr>
              <a:defRPr/>
            </a:pPr>
            <a:r>
              <a:rPr lang="zh-CN" altLang="en-US"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通过</a:t>
            </a:r>
            <a:r>
              <a:rPr lang="en-US" altLang="zh-CN"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Map Match</a:t>
            </a:r>
            <a:r>
              <a:rPr lang="zh-CN" altLang="en-US"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
            </a:r>
            <a:br>
              <a:rPr lang="en-US" altLang="zh-CN"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b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减少了由于</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GPS</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信号或采样设备带来的误差</a:t>
            </a:r>
            <a:endPar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便于之后利用路网结构来处理轨迹数据</a:t>
            </a:r>
            <a:endPar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78" name="Picture 2" descr="C:\Users\bhzheng\AppData\Local\Microsoft\Windows\Temporary Internet Files\Content.IE5\SNU5IBJT\MC900432618[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8738" y="2973388"/>
            <a:ext cx="6858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AutoShape 31"/>
          <p:cNvSpPr>
            <a:spLocks noChangeArrowheads="1"/>
          </p:cNvSpPr>
          <p:nvPr/>
        </p:nvSpPr>
        <p:spPr bwMode="auto">
          <a:xfrm>
            <a:off x="6156325" y="3673475"/>
            <a:ext cx="2392363" cy="735013"/>
          </a:xfrm>
          <a:prstGeom prst="wedgeRoundRectCallout">
            <a:avLst>
              <a:gd name="adj1" fmla="val 48949"/>
              <a:gd name="adj2" fmla="val -99037"/>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路段之间存在</a:t>
            </a:r>
            <a:r>
              <a:rPr lang="zh-CN" altLang="en-US" sz="16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不连续</a:t>
            </a:r>
            <a:endParaRPr lang="en-US" altLang="zh-CN" sz="1600" b="1">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的情况，如何解决？</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3" name="组合 2"/>
          <p:cNvGrpSpPr/>
          <p:nvPr/>
        </p:nvGrpSpPr>
        <p:grpSpPr>
          <a:xfrm>
            <a:off x="112713" y="1789113"/>
            <a:ext cx="4067175" cy="2533650"/>
            <a:chOff x="112713" y="1789113"/>
            <a:chExt cx="4067175" cy="2533650"/>
          </a:xfrm>
        </p:grpSpPr>
        <p:grpSp>
          <p:nvGrpSpPr>
            <p:cNvPr id="37" name="组合 14"/>
            <p:cNvGrpSpPr/>
            <p:nvPr/>
          </p:nvGrpSpPr>
          <p:grpSpPr bwMode="auto">
            <a:xfrm>
              <a:off x="112713" y="1831154"/>
              <a:ext cx="4026961" cy="2491609"/>
              <a:chOff x="237355" y="2264209"/>
              <a:chExt cx="4028189" cy="2490246"/>
            </a:xfrm>
          </p:grpSpPr>
          <p:sp>
            <p:nvSpPr>
              <p:cNvPr id="64" name="椭圆 63"/>
              <p:cNvSpPr/>
              <p:nvPr/>
            </p:nvSpPr>
            <p:spPr>
              <a:xfrm>
                <a:off x="1201261" y="2265030"/>
                <a:ext cx="393820"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5" name="椭圆 64"/>
              <p:cNvSpPr/>
              <p:nvPr/>
            </p:nvSpPr>
            <p:spPr>
              <a:xfrm>
                <a:off x="3006799" y="2263443"/>
                <a:ext cx="392232"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6" name="椭圆 65"/>
              <p:cNvSpPr/>
              <p:nvPr/>
            </p:nvSpPr>
            <p:spPr>
              <a:xfrm>
                <a:off x="1528386" y="3045652"/>
                <a:ext cx="392233"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7" name="椭圆 66"/>
              <p:cNvSpPr/>
              <p:nvPr/>
            </p:nvSpPr>
            <p:spPr>
              <a:xfrm>
                <a:off x="2381134" y="3045652"/>
                <a:ext cx="392232"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8" name="椭圆 67"/>
              <p:cNvSpPr/>
              <p:nvPr/>
            </p:nvSpPr>
            <p:spPr>
              <a:xfrm>
                <a:off x="3872250" y="3707278"/>
                <a:ext cx="393820"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9" name="椭圆 68"/>
              <p:cNvSpPr/>
              <p:nvPr/>
            </p:nvSpPr>
            <p:spPr>
              <a:xfrm>
                <a:off x="3113194" y="3551788"/>
                <a:ext cx="392233"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0" name="椭圆 69"/>
              <p:cNvSpPr/>
              <p:nvPr/>
            </p:nvSpPr>
            <p:spPr>
              <a:xfrm>
                <a:off x="1787227" y="3794542"/>
                <a:ext cx="393820"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1" name="椭圆 70"/>
              <p:cNvSpPr/>
              <p:nvPr/>
            </p:nvSpPr>
            <p:spPr>
              <a:xfrm>
                <a:off x="237355" y="3243982"/>
                <a:ext cx="393820"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2" name="椭圆 71"/>
              <p:cNvSpPr/>
              <p:nvPr/>
            </p:nvSpPr>
            <p:spPr>
              <a:xfrm>
                <a:off x="1196497" y="4364144"/>
                <a:ext cx="392232"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3" name="椭圆 72"/>
              <p:cNvSpPr/>
              <p:nvPr/>
            </p:nvSpPr>
            <p:spPr>
              <a:xfrm>
                <a:off x="2693966" y="4365730"/>
                <a:ext cx="392233"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38" name="直接箭头连接符 37"/>
            <p:cNvCxnSpPr>
              <a:stCxn id="71" idx="7"/>
              <a:endCxn id="64" idx="3"/>
            </p:cNvCxnSpPr>
            <p:nvPr/>
          </p:nvCxnSpPr>
          <p:spPr bwMode="auto">
            <a:xfrm flipV="1">
              <a:off x="447675" y="2163763"/>
              <a:ext cx="685800" cy="70485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64" idx="6"/>
              <a:endCxn id="65" idx="2"/>
            </p:cNvCxnSpPr>
            <p:nvPr/>
          </p:nvCxnSpPr>
          <p:spPr bwMode="auto">
            <a:xfrm flipV="1">
              <a:off x="1470025" y="2025650"/>
              <a:ext cx="1411288" cy="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66" idx="6"/>
              <a:endCxn id="67" idx="2"/>
            </p:cNvCxnSpPr>
            <p:nvPr/>
          </p:nvCxnSpPr>
          <p:spPr bwMode="auto">
            <a:xfrm flipV="1">
              <a:off x="1795463" y="2808288"/>
              <a:ext cx="460375" cy="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67" idx="7"/>
              <a:endCxn id="65" idx="3"/>
            </p:cNvCxnSpPr>
            <p:nvPr/>
          </p:nvCxnSpPr>
          <p:spPr bwMode="auto">
            <a:xfrm flipV="1">
              <a:off x="2590800" y="2162175"/>
              <a:ext cx="347663" cy="50800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67" idx="5"/>
              <a:endCxn id="69" idx="1"/>
            </p:cNvCxnSpPr>
            <p:nvPr/>
          </p:nvCxnSpPr>
          <p:spPr bwMode="auto">
            <a:xfrm>
              <a:off x="2590800" y="2944813"/>
              <a:ext cx="454025" cy="2317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65" idx="5"/>
              <a:endCxn id="68" idx="0"/>
            </p:cNvCxnSpPr>
            <p:nvPr/>
          </p:nvCxnSpPr>
          <p:spPr bwMode="auto">
            <a:xfrm>
              <a:off x="3216275" y="2162175"/>
              <a:ext cx="727075" cy="111283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69" idx="6"/>
              <a:endCxn id="68" idx="2"/>
            </p:cNvCxnSpPr>
            <p:nvPr/>
          </p:nvCxnSpPr>
          <p:spPr bwMode="auto">
            <a:xfrm>
              <a:off x="3379788" y="3313113"/>
              <a:ext cx="366712" cy="1555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73" idx="6"/>
              <a:endCxn id="68" idx="3"/>
            </p:cNvCxnSpPr>
            <p:nvPr/>
          </p:nvCxnSpPr>
          <p:spPr bwMode="auto">
            <a:xfrm flipV="1">
              <a:off x="2960688" y="3606800"/>
              <a:ext cx="842962" cy="52228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69" idx="4"/>
              <a:endCxn id="73" idx="0"/>
            </p:cNvCxnSpPr>
            <p:nvPr/>
          </p:nvCxnSpPr>
          <p:spPr bwMode="auto">
            <a:xfrm flipH="1">
              <a:off x="2763838" y="3506788"/>
              <a:ext cx="419100" cy="427037"/>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70" idx="6"/>
              <a:endCxn id="69" idx="2"/>
            </p:cNvCxnSpPr>
            <p:nvPr/>
          </p:nvCxnSpPr>
          <p:spPr bwMode="auto">
            <a:xfrm flipV="1">
              <a:off x="2055813" y="3313113"/>
              <a:ext cx="931862" cy="242887"/>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72" idx="6"/>
              <a:endCxn id="73" idx="2"/>
            </p:cNvCxnSpPr>
            <p:nvPr/>
          </p:nvCxnSpPr>
          <p:spPr bwMode="auto">
            <a:xfrm>
              <a:off x="1463675" y="4125913"/>
              <a:ext cx="1104900" cy="31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72" idx="7"/>
              <a:endCxn id="70" idx="3"/>
            </p:cNvCxnSpPr>
            <p:nvPr/>
          </p:nvCxnSpPr>
          <p:spPr bwMode="auto">
            <a:xfrm flipV="1">
              <a:off x="1406525" y="3694113"/>
              <a:ext cx="314325" cy="2952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66" idx="5"/>
              <a:endCxn id="70" idx="0"/>
            </p:cNvCxnSpPr>
            <p:nvPr/>
          </p:nvCxnSpPr>
          <p:spPr bwMode="auto">
            <a:xfrm>
              <a:off x="1738313" y="2944813"/>
              <a:ext cx="120650" cy="41751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64" idx="5"/>
              <a:endCxn id="66" idx="0"/>
            </p:cNvCxnSpPr>
            <p:nvPr/>
          </p:nvCxnSpPr>
          <p:spPr bwMode="auto">
            <a:xfrm>
              <a:off x="1411288" y="2163763"/>
              <a:ext cx="187325" cy="44926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71" idx="6"/>
              <a:endCxn id="66" idx="2"/>
            </p:cNvCxnSpPr>
            <p:nvPr/>
          </p:nvCxnSpPr>
          <p:spPr bwMode="auto">
            <a:xfrm flipV="1">
              <a:off x="506413" y="2808288"/>
              <a:ext cx="896937" cy="19685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71" idx="5"/>
              <a:endCxn id="72" idx="1"/>
            </p:cNvCxnSpPr>
            <p:nvPr/>
          </p:nvCxnSpPr>
          <p:spPr bwMode="auto">
            <a:xfrm>
              <a:off x="447675" y="3143250"/>
              <a:ext cx="681038" cy="84613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文本框 31"/>
            <p:cNvSpPr txBox="1">
              <a:spLocks noChangeArrowheads="1"/>
            </p:cNvSpPr>
            <p:nvPr/>
          </p:nvSpPr>
          <p:spPr bwMode="auto">
            <a:xfrm>
              <a:off x="1076005" y="1809763"/>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2</a:t>
              </a:r>
              <a:endParaRPr lang="zh-CN" altLang="en-US" baseline="-25000">
                <a:solidFill>
                  <a:schemeClr val="bg1"/>
                </a:solidFill>
              </a:endParaRPr>
            </a:p>
          </p:txBody>
        </p:sp>
        <p:sp>
          <p:nvSpPr>
            <p:cNvPr id="55" name="文本框 32"/>
            <p:cNvSpPr txBox="1">
              <a:spLocks noChangeArrowheads="1"/>
            </p:cNvSpPr>
            <p:nvPr/>
          </p:nvSpPr>
          <p:spPr bwMode="auto">
            <a:xfrm>
              <a:off x="2885592" y="1789113"/>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7</a:t>
              </a:r>
              <a:endParaRPr lang="zh-CN" altLang="en-US" baseline="-25000">
                <a:solidFill>
                  <a:schemeClr val="bg1"/>
                </a:solidFill>
              </a:endParaRPr>
            </a:p>
          </p:txBody>
        </p:sp>
        <p:sp>
          <p:nvSpPr>
            <p:cNvPr id="56" name="文本框 33"/>
            <p:cNvSpPr txBox="1">
              <a:spLocks noChangeArrowheads="1"/>
            </p:cNvSpPr>
            <p:nvPr/>
          </p:nvSpPr>
          <p:spPr bwMode="auto">
            <a:xfrm>
              <a:off x="1402091" y="2583349"/>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3</a:t>
              </a:r>
              <a:endParaRPr lang="zh-CN" altLang="en-US" baseline="-25000">
                <a:solidFill>
                  <a:schemeClr val="bg1"/>
                </a:solidFill>
              </a:endParaRPr>
            </a:p>
          </p:txBody>
        </p:sp>
        <p:sp>
          <p:nvSpPr>
            <p:cNvPr id="57" name="文本框 34"/>
            <p:cNvSpPr txBox="1">
              <a:spLocks noChangeArrowheads="1"/>
            </p:cNvSpPr>
            <p:nvPr/>
          </p:nvSpPr>
          <p:spPr bwMode="auto">
            <a:xfrm>
              <a:off x="135085" y="2781765"/>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a:t>
              </a:r>
              <a:endParaRPr lang="zh-CN" altLang="en-US" baseline="-25000">
                <a:solidFill>
                  <a:schemeClr val="bg1"/>
                </a:solidFill>
              </a:endParaRPr>
            </a:p>
          </p:txBody>
        </p:sp>
        <p:sp>
          <p:nvSpPr>
            <p:cNvPr id="58" name="文本框 35"/>
            <p:cNvSpPr txBox="1">
              <a:spLocks noChangeArrowheads="1"/>
            </p:cNvSpPr>
            <p:nvPr/>
          </p:nvSpPr>
          <p:spPr bwMode="auto">
            <a:xfrm>
              <a:off x="2255423" y="2583349"/>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6</a:t>
              </a:r>
              <a:endParaRPr lang="zh-CN" altLang="en-US" baseline="-25000">
                <a:solidFill>
                  <a:schemeClr val="bg1"/>
                </a:solidFill>
              </a:endParaRPr>
            </a:p>
          </p:txBody>
        </p:sp>
        <p:sp>
          <p:nvSpPr>
            <p:cNvPr id="59" name="文本框 36"/>
            <p:cNvSpPr txBox="1">
              <a:spLocks noChangeArrowheads="1"/>
            </p:cNvSpPr>
            <p:nvPr/>
          </p:nvSpPr>
          <p:spPr bwMode="auto">
            <a:xfrm>
              <a:off x="1065014" y="3905828"/>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4</a:t>
              </a:r>
              <a:endParaRPr lang="zh-CN" altLang="en-US" baseline="-25000">
                <a:solidFill>
                  <a:schemeClr val="bg1"/>
                </a:solidFill>
              </a:endParaRPr>
            </a:p>
          </p:txBody>
        </p:sp>
        <p:sp>
          <p:nvSpPr>
            <p:cNvPr id="60" name="文本框 37"/>
            <p:cNvSpPr txBox="1">
              <a:spLocks noChangeArrowheads="1"/>
            </p:cNvSpPr>
            <p:nvPr/>
          </p:nvSpPr>
          <p:spPr bwMode="auto">
            <a:xfrm>
              <a:off x="1661008" y="3325857"/>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5</a:t>
              </a:r>
              <a:endParaRPr lang="zh-CN" altLang="en-US" baseline="-25000">
                <a:solidFill>
                  <a:schemeClr val="bg1"/>
                </a:solidFill>
              </a:endParaRPr>
            </a:p>
          </p:txBody>
        </p:sp>
        <p:sp>
          <p:nvSpPr>
            <p:cNvPr id="61" name="文本框 38"/>
            <p:cNvSpPr txBox="1">
              <a:spLocks noChangeArrowheads="1"/>
            </p:cNvSpPr>
            <p:nvPr/>
          </p:nvSpPr>
          <p:spPr bwMode="auto">
            <a:xfrm>
              <a:off x="2987062" y="3084878"/>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8</a:t>
              </a:r>
              <a:endParaRPr lang="zh-CN" altLang="en-US" baseline="-25000">
                <a:solidFill>
                  <a:schemeClr val="bg1"/>
                </a:solidFill>
              </a:endParaRPr>
            </a:p>
          </p:txBody>
        </p:sp>
        <p:sp>
          <p:nvSpPr>
            <p:cNvPr id="62" name="文本框 39"/>
            <p:cNvSpPr txBox="1">
              <a:spLocks noChangeArrowheads="1"/>
            </p:cNvSpPr>
            <p:nvPr/>
          </p:nvSpPr>
          <p:spPr bwMode="auto">
            <a:xfrm>
              <a:off x="2572907" y="3905828"/>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9</a:t>
              </a:r>
              <a:endParaRPr lang="zh-CN" altLang="en-US" baseline="-25000">
                <a:solidFill>
                  <a:schemeClr val="bg1"/>
                </a:solidFill>
              </a:endParaRPr>
            </a:p>
          </p:txBody>
        </p:sp>
        <p:sp>
          <p:nvSpPr>
            <p:cNvPr id="63" name="文本框 40"/>
            <p:cNvSpPr txBox="1">
              <a:spLocks noChangeArrowheads="1"/>
            </p:cNvSpPr>
            <p:nvPr/>
          </p:nvSpPr>
          <p:spPr bwMode="auto">
            <a:xfrm>
              <a:off x="3713236" y="3250261"/>
              <a:ext cx="466652"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10</a:t>
              </a:r>
              <a:endParaRPr lang="zh-CN" altLang="en-US" baseline="-25000">
                <a:solidFill>
                  <a:schemeClr val="bg1"/>
                </a:solidFill>
              </a:endParaRPr>
            </a:p>
          </p:txBody>
        </p:sp>
        <p:grpSp>
          <p:nvGrpSpPr>
            <p:cNvPr id="2" name="组合 1"/>
            <p:cNvGrpSpPr/>
            <p:nvPr/>
          </p:nvGrpSpPr>
          <p:grpSpPr>
            <a:xfrm>
              <a:off x="454350" y="2221812"/>
              <a:ext cx="2669312" cy="1653276"/>
              <a:chOff x="454350" y="2221812"/>
              <a:chExt cx="2669312" cy="1653276"/>
            </a:xfrm>
          </p:grpSpPr>
          <p:sp>
            <p:nvSpPr>
              <p:cNvPr id="11" name="流程图: 联系 10"/>
              <p:cNvSpPr/>
              <p:nvPr/>
            </p:nvSpPr>
            <p:spPr bwMode="auto">
              <a:xfrm>
                <a:off x="454350" y="2716748"/>
                <a:ext cx="134937"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流程图: 联系 11"/>
              <p:cNvSpPr/>
              <p:nvPr/>
            </p:nvSpPr>
            <p:spPr bwMode="auto">
              <a:xfrm>
                <a:off x="896096" y="2268538"/>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流程图: 联系 12"/>
              <p:cNvSpPr/>
              <p:nvPr/>
            </p:nvSpPr>
            <p:spPr bwMode="auto">
              <a:xfrm>
                <a:off x="692782" y="2466173"/>
                <a:ext cx="133350"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流程图: 联系 13"/>
              <p:cNvSpPr/>
              <p:nvPr/>
            </p:nvSpPr>
            <p:spPr bwMode="auto">
              <a:xfrm>
                <a:off x="1408534" y="2221812"/>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流程图: 联系 14"/>
              <p:cNvSpPr/>
              <p:nvPr/>
            </p:nvSpPr>
            <p:spPr bwMode="auto">
              <a:xfrm>
                <a:off x="1509923" y="2405063"/>
                <a:ext cx="133350"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流程图: 联系 15"/>
              <p:cNvSpPr/>
              <p:nvPr/>
            </p:nvSpPr>
            <p:spPr bwMode="auto">
              <a:xfrm>
                <a:off x="2637165" y="2939512"/>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流程图: 联系 16"/>
              <p:cNvSpPr/>
              <p:nvPr/>
            </p:nvSpPr>
            <p:spPr bwMode="auto">
              <a:xfrm>
                <a:off x="2851150" y="3041650"/>
                <a:ext cx="133350" cy="134938"/>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流程图: 联系 17"/>
              <p:cNvSpPr/>
              <p:nvPr/>
            </p:nvSpPr>
            <p:spPr bwMode="auto">
              <a:xfrm>
                <a:off x="2988725" y="3577687"/>
                <a:ext cx="134937"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流程图: 联系 18"/>
              <p:cNvSpPr/>
              <p:nvPr/>
            </p:nvSpPr>
            <p:spPr bwMode="auto">
              <a:xfrm>
                <a:off x="2828355" y="3741738"/>
                <a:ext cx="134937"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20" name="直接箭头连接符 19"/>
              <p:cNvCxnSpPr>
                <a:stCxn id="11" idx="6"/>
                <a:endCxn id="13" idx="2"/>
              </p:cNvCxnSpPr>
              <p:nvPr/>
            </p:nvCxnSpPr>
            <p:spPr bwMode="auto">
              <a:xfrm flipV="1">
                <a:off x="589287" y="2533642"/>
                <a:ext cx="103495" cy="250575"/>
              </a:xfrm>
              <a:prstGeom prst="straightConnector1">
                <a:avLst/>
              </a:prstGeom>
              <a:ln w="1905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3" idx="0"/>
                <a:endCxn id="12" idx="4"/>
              </p:cNvCxnSpPr>
              <p:nvPr/>
            </p:nvCxnSpPr>
            <p:spPr bwMode="auto">
              <a:xfrm flipV="1">
                <a:off x="759457" y="2401888"/>
                <a:ext cx="203314" cy="64285"/>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22" name="直接连接符 21"/>
              <p:cNvCxnSpPr>
                <a:stCxn id="12" idx="5"/>
                <a:endCxn id="14" idx="2"/>
              </p:cNvCxnSpPr>
              <p:nvPr/>
            </p:nvCxnSpPr>
            <p:spPr bwMode="auto">
              <a:xfrm flipV="1">
                <a:off x="1009917" y="2288487"/>
                <a:ext cx="398617" cy="9387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4" idx="5"/>
                <a:endCxn id="15" idx="1"/>
              </p:cNvCxnSpPr>
              <p:nvPr/>
            </p:nvCxnSpPr>
            <p:spPr bwMode="auto">
              <a:xfrm>
                <a:off x="1522355" y="2335633"/>
                <a:ext cx="7097" cy="8919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5" idx="5"/>
                <a:endCxn id="16" idx="1"/>
              </p:cNvCxnSpPr>
              <p:nvPr/>
            </p:nvCxnSpPr>
            <p:spPr bwMode="auto">
              <a:xfrm>
                <a:off x="1623744" y="2520239"/>
                <a:ext cx="1032950" cy="43880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6" idx="6"/>
                <a:endCxn id="17" idx="2"/>
              </p:cNvCxnSpPr>
              <p:nvPr/>
            </p:nvCxnSpPr>
            <p:spPr bwMode="auto">
              <a:xfrm>
                <a:off x="2770515" y="3006187"/>
                <a:ext cx="80635" cy="10293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7" idx="5"/>
                <a:endCxn id="18" idx="0"/>
              </p:cNvCxnSpPr>
              <p:nvPr/>
            </p:nvCxnSpPr>
            <p:spPr bwMode="auto">
              <a:xfrm>
                <a:off x="2964971" y="3156827"/>
                <a:ext cx="91223" cy="42086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9" idx="6"/>
                <a:endCxn id="18" idx="2"/>
              </p:cNvCxnSpPr>
              <p:nvPr/>
            </p:nvCxnSpPr>
            <p:spPr bwMode="auto">
              <a:xfrm flipV="1">
                <a:off x="2963292" y="3644362"/>
                <a:ext cx="25433" cy="16405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8" name="文本框 96"/>
            <p:cNvSpPr txBox="1">
              <a:spLocks noChangeArrowheads="1"/>
            </p:cNvSpPr>
            <p:nvPr/>
          </p:nvSpPr>
          <p:spPr bwMode="auto">
            <a:xfrm>
              <a:off x="121389" y="2314580"/>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1</a:t>
              </a:r>
              <a:endParaRPr lang="zh-CN" altLang="en-US" sz="1400" baseline="-25000"/>
            </a:p>
          </p:txBody>
        </p:sp>
        <p:sp>
          <p:nvSpPr>
            <p:cNvPr id="29" name="文本框 97"/>
            <p:cNvSpPr txBox="1">
              <a:spLocks noChangeArrowheads="1"/>
            </p:cNvSpPr>
            <p:nvPr/>
          </p:nvSpPr>
          <p:spPr bwMode="auto">
            <a:xfrm>
              <a:off x="860738" y="2476971"/>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2</a:t>
              </a:r>
              <a:endParaRPr lang="zh-CN" altLang="en-US" sz="1400" baseline="-25000"/>
            </a:p>
          </p:txBody>
        </p:sp>
        <p:sp>
          <p:nvSpPr>
            <p:cNvPr id="30" name="文本框 98"/>
            <p:cNvSpPr txBox="1">
              <a:spLocks noChangeArrowheads="1"/>
            </p:cNvSpPr>
            <p:nvPr/>
          </p:nvSpPr>
          <p:spPr bwMode="auto">
            <a:xfrm>
              <a:off x="703919" y="1933522"/>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3</a:t>
              </a:r>
              <a:endParaRPr lang="zh-CN" altLang="en-US" sz="1400" baseline="-25000"/>
            </a:p>
          </p:txBody>
        </p:sp>
        <p:sp>
          <p:nvSpPr>
            <p:cNvPr id="31" name="文本框 99"/>
            <p:cNvSpPr txBox="1">
              <a:spLocks noChangeArrowheads="1"/>
            </p:cNvSpPr>
            <p:nvPr/>
          </p:nvSpPr>
          <p:spPr bwMode="auto">
            <a:xfrm>
              <a:off x="1481740" y="1965468"/>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4</a:t>
              </a:r>
              <a:endParaRPr lang="zh-CN" altLang="en-US" sz="1400" baseline="-25000"/>
            </a:p>
          </p:txBody>
        </p:sp>
        <p:sp>
          <p:nvSpPr>
            <p:cNvPr id="32" name="文本框 100"/>
            <p:cNvSpPr txBox="1">
              <a:spLocks noChangeArrowheads="1"/>
            </p:cNvSpPr>
            <p:nvPr/>
          </p:nvSpPr>
          <p:spPr bwMode="auto">
            <a:xfrm>
              <a:off x="1627742" y="2258541"/>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5</a:t>
              </a:r>
              <a:endParaRPr lang="zh-CN" altLang="en-US" sz="1400" baseline="-25000"/>
            </a:p>
          </p:txBody>
        </p:sp>
        <p:sp>
          <p:nvSpPr>
            <p:cNvPr id="33" name="文本框 101"/>
            <p:cNvSpPr txBox="1">
              <a:spLocks noChangeArrowheads="1"/>
            </p:cNvSpPr>
            <p:nvPr/>
          </p:nvSpPr>
          <p:spPr bwMode="auto">
            <a:xfrm>
              <a:off x="2265257" y="2966322"/>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6</a:t>
              </a:r>
              <a:endParaRPr lang="zh-CN" altLang="en-US" sz="1400" baseline="-25000"/>
            </a:p>
          </p:txBody>
        </p:sp>
        <p:sp>
          <p:nvSpPr>
            <p:cNvPr id="34" name="文本框 102"/>
            <p:cNvSpPr txBox="1">
              <a:spLocks noChangeArrowheads="1"/>
            </p:cNvSpPr>
            <p:nvPr/>
          </p:nvSpPr>
          <p:spPr bwMode="auto">
            <a:xfrm>
              <a:off x="2775481" y="2734538"/>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7</a:t>
              </a:r>
              <a:endParaRPr lang="zh-CN" altLang="en-US" sz="1400" baseline="-25000"/>
            </a:p>
          </p:txBody>
        </p:sp>
        <p:sp>
          <p:nvSpPr>
            <p:cNvPr id="35" name="文本框 103"/>
            <p:cNvSpPr txBox="1">
              <a:spLocks noChangeArrowheads="1"/>
            </p:cNvSpPr>
            <p:nvPr/>
          </p:nvSpPr>
          <p:spPr bwMode="auto">
            <a:xfrm>
              <a:off x="3109141" y="3433791"/>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8</a:t>
              </a:r>
              <a:endParaRPr lang="zh-CN" altLang="en-US" sz="1400" baseline="-25000"/>
            </a:p>
          </p:txBody>
        </p:sp>
        <p:sp>
          <p:nvSpPr>
            <p:cNvPr id="36" name="文本框 104"/>
            <p:cNvSpPr txBox="1">
              <a:spLocks noChangeArrowheads="1"/>
            </p:cNvSpPr>
            <p:nvPr/>
          </p:nvSpPr>
          <p:spPr bwMode="auto">
            <a:xfrm>
              <a:off x="2420734" y="3591626"/>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9</a:t>
              </a:r>
              <a:endParaRPr lang="zh-CN" altLang="en-US" sz="1400" baseline="-25000"/>
            </a:p>
          </p:txBody>
        </p:sp>
        <p:sp>
          <p:nvSpPr>
            <p:cNvPr id="80" name="乘号 79"/>
            <p:cNvSpPr/>
            <p:nvPr/>
          </p:nvSpPr>
          <p:spPr>
            <a:xfrm>
              <a:off x="1776413" y="2552700"/>
              <a:ext cx="441325" cy="503238"/>
            </a:xfrm>
            <a:prstGeom prst="mathMultiply">
              <a:avLst/>
            </a:prstGeom>
            <a:solidFill>
              <a:srgbClr val="CD5F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latin typeface="Times New Roman" panose="02020603050405020304" pitchFamily="18" charset="0"/>
                <a:cs typeface="Times New Roman" panose="02020603050405020304" pitchFamily="18" charset="0"/>
              </a:endParaRPr>
            </a:p>
          </p:txBody>
        </p:sp>
      </p:grpSp>
      <p:sp>
        <p:nvSpPr>
          <p:cNvPr id="81" name="标题 1"/>
          <p:cNvSpPr txBox="1"/>
          <p:nvPr/>
        </p:nvSpPr>
        <p:spPr bwMode="auto">
          <a:xfrm>
            <a:off x="628650" y="365125"/>
            <a:ext cx="6324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pPr>
            <a:r>
              <a:rPr lang="en-US" altLang="zh-CN" sz="4400" dirty="0">
                <a:latin typeface="Times New Roman" panose="02020603050405020304" pitchFamily="18" charset="0"/>
                <a:ea typeface="黑体" panose="02010609060101010101" pitchFamily="49" charset="-122"/>
                <a:cs typeface="Times New Roman" panose="02020603050405020304" pitchFamily="18" charset="0"/>
              </a:rPr>
              <a:t>Map Match</a:t>
            </a:r>
            <a:endParaRPr lang="zh-CN" altLang="en-US" sz="4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2"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7/29</a:t>
            </a:r>
            <a:endParaRPr lang="zh-CN" altLang="en-US">
              <a:solidFill>
                <a:schemeClr val="bg1"/>
              </a:solidFill>
            </a:endParaRPr>
          </a:p>
        </p:txBody>
      </p:sp>
      <p:sp>
        <p:nvSpPr>
          <p:cNvPr id="83" name="文本框 82"/>
          <p:cNvSpPr txBox="1">
            <a:spLocks noChangeArrowheads="1"/>
          </p:cNvSpPr>
          <p:nvPr/>
        </p:nvSpPr>
        <p:spPr bwMode="auto">
          <a:xfrm>
            <a:off x="4386263" y="4756150"/>
            <a:ext cx="16224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原始</a:t>
            </a:r>
            <a:r>
              <a:rPr lang="en-US" altLang="zh-CN" sz="1600" b="1">
                <a:latin typeface="Times New Roman" panose="02020603050405020304" pitchFamily="18" charset="0"/>
                <a:ea typeface="黑体" panose="02010609060101010101" pitchFamily="49" charset="-122"/>
                <a:cs typeface="Times New Roman" panose="02020603050405020304" pitchFamily="18" charset="0"/>
              </a:rPr>
              <a:t>GPS</a:t>
            </a:r>
            <a:r>
              <a:rPr lang="zh-CN" altLang="en-US" sz="1600" b="1">
                <a:latin typeface="Times New Roman" panose="02020603050405020304" pitchFamily="18" charset="0"/>
                <a:ea typeface="黑体" panose="02010609060101010101" pitchFamily="49" charset="-122"/>
                <a:cs typeface="Times New Roman" panose="02020603050405020304" pitchFamily="18" charset="0"/>
              </a:rPr>
              <a:t>轨迹</a:t>
            </a:r>
            <a:endParaRPr lang="en-US" altLang="zh-CN" sz="1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4" name="文本框 84"/>
          <p:cNvSpPr txBox="1">
            <a:spLocks noChangeArrowheads="1"/>
          </p:cNvSpPr>
          <p:nvPr/>
        </p:nvSpPr>
        <p:spPr bwMode="auto">
          <a:xfrm>
            <a:off x="7213600" y="4756150"/>
            <a:ext cx="16208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匹配后的轨迹</a:t>
            </a:r>
            <a:endParaRPr lang="en-US" altLang="zh-CN" sz="1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5" name="AutoShape 31"/>
          <p:cNvSpPr>
            <a:spLocks noChangeArrowheads="1"/>
          </p:cNvSpPr>
          <p:nvPr/>
        </p:nvSpPr>
        <p:spPr bwMode="auto">
          <a:xfrm>
            <a:off x="5412042" y="4737101"/>
            <a:ext cx="3309937" cy="1287462"/>
          </a:xfrm>
          <a:prstGeom prst="wedgeRoundRectCallout">
            <a:avLst>
              <a:gd name="adj1" fmla="val -6593"/>
              <a:gd name="adj2" fmla="val -86824"/>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假设移动对象在路网中更倾向于</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沿着</a:t>
            </a:r>
            <a:r>
              <a:rPr lang="zh-CN" altLang="en-US" sz="1600" b="1" dirty="0">
                <a:solidFill>
                  <a:srgbClr val="3366FF"/>
                </a:solidFill>
                <a:latin typeface="Times New Roman" panose="02020603050405020304" pitchFamily="18" charset="0"/>
                <a:ea typeface="黑体" panose="02010609060101010101" pitchFamily="49" charset="-122"/>
                <a:cs typeface="Times New Roman" panose="02020603050405020304" pitchFamily="18" charset="0"/>
              </a:rPr>
              <a:t>最短路径</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运动→通过构造最</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短路径解决匹配后相邻路段之间</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不连续的问题</a:t>
            </a:r>
            <a:endParaRPr lang="zh-TW"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6" name="文本框 85"/>
          <p:cNvSpPr txBox="1">
            <a:spLocks noChangeArrowheads="1"/>
          </p:cNvSpPr>
          <p:nvPr/>
        </p:nvSpPr>
        <p:spPr bwMode="auto">
          <a:xfrm>
            <a:off x="1228725" y="4513263"/>
            <a:ext cx="16224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路网</a:t>
            </a:r>
            <a:endParaRPr lang="en-US" altLang="zh-CN" sz="1600" b="1">
              <a:latin typeface="Times New Roman" panose="02020603050405020304" pitchFamily="18" charset="0"/>
              <a:ea typeface="黑体" panose="02010609060101010101" pitchFamily="49" charset="-122"/>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79"/>
                                        </p:tgtEl>
                                        <p:attrNameLst>
                                          <p:attrName>style.visibility</p:attrName>
                                        </p:attrNameLst>
                                      </p:cBhvr>
                                      <p:to>
                                        <p:strVal val="visible"/>
                                      </p:to>
                                    </p:set>
                                    <p:animEffect transition="in" filter="randombar(horizontal)">
                                      <p:cBhvr>
                                        <p:cTn id="19" dur="500"/>
                                        <p:tgtEl>
                                          <p:spTgt spid="79"/>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85"/>
                                        </p:tgtEl>
                                        <p:attrNameLst>
                                          <p:attrName>style.visibility</p:attrName>
                                        </p:attrNameLst>
                                      </p:cBhvr>
                                      <p:to>
                                        <p:strVal val="visible"/>
                                      </p:to>
                                    </p:set>
                                    <p:animEffect transition="in" filter="randombar(horizontal)">
                                      <p:cBhvr>
                                        <p:cTn id="24"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9" grpId="0" animBg="1"/>
      <p:bldP spid="8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 name="表格 75"/>
          <p:cNvGraphicFramePr>
            <a:graphicFrameLocks noGrp="1"/>
          </p:cNvGraphicFramePr>
          <p:nvPr/>
        </p:nvGraphicFramePr>
        <p:xfrm>
          <a:off x="4437063" y="1343025"/>
          <a:ext cx="4438652" cy="3352756"/>
        </p:xfrm>
        <a:graphic>
          <a:graphicData uri="http://schemas.openxmlformats.org/drawingml/2006/table">
            <a:tbl>
              <a:tblPr bandRow="1">
                <a:tableStyleId>{5FD0F851-EC5A-4D38-B0AD-8093EC10F338}</a:tableStyleId>
              </a:tblPr>
              <a:tblGrid>
                <a:gridCol w="403514">
                  <a:extLst>
                    <a:ext uri="{9D8B030D-6E8A-4147-A177-3AD203B41FA5}">
                      <a16:colId xmlns:a16="http://schemas.microsoft.com/office/drawing/2014/main" val="20000"/>
                    </a:ext>
                  </a:extLst>
                </a:gridCol>
                <a:gridCol w="403514">
                  <a:extLst>
                    <a:ext uri="{9D8B030D-6E8A-4147-A177-3AD203B41FA5}">
                      <a16:colId xmlns:a16="http://schemas.microsoft.com/office/drawing/2014/main" val="20001"/>
                    </a:ext>
                  </a:extLst>
                </a:gridCol>
                <a:gridCol w="403513">
                  <a:extLst>
                    <a:ext uri="{9D8B030D-6E8A-4147-A177-3AD203B41FA5}">
                      <a16:colId xmlns:a16="http://schemas.microsoft.com/office/drawing/2014/main" val="20002"/>
                    </a:ext>
                  </a:extLst>
                </a:gridCol>
                <a:gridCol w="403514">
                  <a:extLst>
                    <a:ext uri="{9D8B030D-6E8A-4147-A177-3AD203B41FA5}">
                      <a16:colId xmlns:a16="http://schemas.microsoft.com/office/drawing/2014/main" val="20003"/>
                    </a:ext>
                  </a:extLst>
                </a:gridCol>
                <a:gridCol w="403514">
                  <a:extLst>
                    <a:ext uri="{9D8B030D-6E8A-4147-A177-3AD203B41FA5}">
                      <a16:colId xmlns:a16="http://schemas.microsoft.com/office/drawing/2014/main" val="20004"/>
                    </a:ext>
                  </a:extLst>
                </a:gridCol>
                <a:gridCol w="403514">
                  <a:extLst>
                    <a:ext uri="{9D8B030D-6E8A-4147-A177-3AD203B41FA5}">
                      <a16:colId xmlns:a16="http://schemas.microsoft.com/office/drawing/2014/main" val="20005"/>
                    </a:ext>
                  </a:extLst>
                </a:gridCol>
                <a:gridCol w="403514">
                  <a:extLst>
                    <a:ext uri="{9D8B030D-6E8A-4147-A177-3AD203B41FA5}">
                      <a16:colId xmlns:a16="http://schemas.microsoft.com/office/drawing/2014/main" val="20006"/>
                    </a:ext>
                  </a:extLst>
                </a:gridCol>
                <a:gridCol w="403514">
                  <a:extLst>
                    <a:ext uri="{9D8B030D-6E8A-4147-A177-3AD203B41FA5}">
                      <a16:colId xmlns:a16="http://schemas.microsoft.com/office/drawing/2014/main" val="20007"/>
                    </a:ext>
                  </a:extLst>
                </a:gridCol>
                <a:gridCol w="403513">
                  <a:extLst>
                    <a:ext uri="{9D8B030D-6E8A-4147-A177-3AD203B41FA5}">
                      <a16:colId xmlns:a16="http://schemas.microsoft.com/office/drawing/2014/main" val="20008"/>
                    </a:ext>
                  </a:extLst>
                </a:gridCol>
                <a:gridCol w="403514">
                  <a:extLst>
                    <a:ext uri="{9D8B030D-6E8A-4147-A177-3AD203B41FA5}">
                      <a16:colId xmlns:a16="http://schemas.microsoft.com/office/drawing/2014/main" val="20009"/>
                    </a:ext>
                  </a:extLst>
                </a:gridCol>
                <a:gridCol w="403514">
                  <a:extLst>
                    <a:ext uri="{9D8B030D-6E8A-4147-A177-3AD203B41FA5}">
                      <a16:colId xmlns:a16="http://schemas.microsoft.com/office/drawing/2014/main" val="20010"/>
                    </a:ext>
                  </a:extLst>
                </a:gridCol>
              </a:tblGrid>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0"/>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1"/>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2"/>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3"/>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4"/>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5"/>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6"/>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7"/>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8"/>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9"/>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10"/>
                  </a:ext>
                </a:extLst>
              </a:tr>
            </a:tbl>
          </a:graphicData>
        </a:graphic>
      </p:graphicFrame>
      <p:graphicFrame>
        <p:nvGraphicFramePr>
          <p:cNvPr id="75" name="表格 74"/>
          <p:cNvGraphicFramePr>
            <a:graphicFrameLocks noGrp="1"/>
          </p:cNvGraphicFramePr>
          <p:nvPr/>
        </p:nvGraphicFramePr>
        <p:xfrm>
          <a:off x="508593" y="4849283"/>
          <a:ext cx="3389368" cy="792480"/>
        </p:xfrm>
        <a:graphic>
          <a:graphicData uri="http://schemas.openxmlformats.org/drawingml/2006/table">
            <a:tbl>
              <a:tblPr bandRow="1">
                <a:tableStyleId>{5FD0F851-EC5A-4D38-B0AD-8093EC10F338}</a:tableStyleId>
              </a:tblPr>
              <a:tblGrid>
                <a:gridCol w="3389368">
                  <a:extLst>
                    <a:ext uri="{9D8B030D-6E8A-4147-A177-3AD203B41FA5}">
                      <a16:colId xmlns:a16="http://schemas.microsoft.com/office/drawing/2014/main" val="20000"/>
                    </a:ext>
                  </a:extLst>
                </a:gridCol>
              </a:tblGrid>
              <a:tr h="396240">
                <a:tc>
                  <a:txBody>
                    <a:bodyPr/>
                    <a:lstStyle/>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9</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0"/>
                  </a:ext>
                </a:extLst>
              </a:tr>
              <a:tr h="396240">
                <a:tc>
                  <a:txBody>
                    <a:bodyPr/>
                    <a:lstStyle/>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3</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6</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8</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1"/>
                  </a:ext>
                </a:extLst>
              </a:tr>
            </a:tbl>
          </a:graphicData>
        </a:graphic>
      </p:graphicFrame>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1" name="椭圆 10"/>
          <p:cNvSpPr/>
          <p:nvPr/>
        </p:nvSpPr>
        <p:spPr bwMode="auto">
          <a:xfrm>
            <a:off x="8077616" y="1940458"/>
            <a:ext cx="409575" cy="327025"/>
          </a:xfrm>
          <a:prstGeom prst="ellipse">
            <a:avLst/>
          </a:prstGeom>
          <a:noFill/>
          <a:ln w="1905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13"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最短路径表</a:t>
            </a:r>
          </a:p>
        </p:txBody>
      </p:sp>
      <p:sp>
        <p:nvSpPr>
          <p:cNvPr id="14"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8/29</a:t>
            </a:r>
            <a:endParaRPr lang="zh-CN" altLang="en-US">
              <a:solidFill>
                <a:schemeClr val="bg1"/>
              </a:solidFill>
            </a:endParaRPr>
          </a:p>
        </p:txBody>
      </p:sp>
      <p:sp>
        <p:nvSpPr>
          <p:cNvPr id="17" name="AutoShape 31"/>
          <p:cNvSpPr>
            <a:spLocks noChangeArrowheads="1"/>
          </p:cNvSpPr>
          <p:nvPr/>
        </p:nvSpPr>
        <p:spPr bwMode="auto">
          <a:xfrm>
            <a:off x="4840287" y="3230562"/>
            <a:ext cx="3006725" cy="1074737"/>
          </a:xfrm>
          <a:prstGeom prst="wedgeRoundRectCallout">
            <a:avLst>
              <a:gd name="adj1" fmla="val -981"/>
              <a:gd name="adj2" fmla="val -99037"/>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为了节省最短路径查询时间，</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构造</a:t>
            </a:r>
            <a:r>
              <a:rPr lang="zh-CN" altLang="en-US" sz="1600" b="1">
                <a:solidFill>
                  <a:srgbClr val="3366FF"/>
                </a:solidFill>
                <a:latin typeface="Times New Roman" panose="02020603050405020304" pitchFamily="18" charset="0"/>
                <a:ea typeface="黑体" panose="02010609060101010101" pitchFamily="49" charset="-122"/>
                <a:cs typeface="Times New Roman" panose="02020603050405020304" pitchFamily="18" charset="0"/>
              </a:rPr>
              <a:t>最短路径表</a:t>
            </a:r>
            <a:r>
              <a:rPr lang="zh-CN" altLang="en-US" sz="1600">
                <a:latin typeface="Times New Roman" panose="02020603050405020304" pitchFamily="18" charset="0"/>
                <a:ea typeface="黑体" panose="02010609060101010101" pitchFamily="49" charset="-122"/>
                <a:cs typeface="Times New Roman" panose="02020603050405020304" pitchFamily="18" charset="0"/>
              </a:rPr>
              <a:t>来加速查询</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过程</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 name="AutoShape 31"/>
          <p:cNvSpPr>
            <a:spLocks noChangeArrowheads="1"/>
          </p:cNvSpPr>
          <p:nvPr/>
        </p:nvSpPr>
        <p:spPr bwMode="auto">
          <a:xfrm>
            <a:off x="3228975" y="5678488"/>
            <a:ext cx="2343150" cy="750887"/>
          </a:xfrm>
          <a:prstGeom prst="wedgeRoundRectCallout">
            <a:avLst>
              <a:gd name="adj1" fmla="val -42502"/>
              <a:gd name="adj2" fmla="val -91118"/>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存储节点</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ID</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空间代价</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太大</a:t>
            </a:r>
            <a:endParaRPr lang="zh-TW"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0" name="组合 186"/>
          <p:cNvGrpSpPr/>
          <p:nvPr/>
        </p:nvGrpSpPr>
        <p:grpSpPr bwMode="auto">
          <a:xfrm>
            <a:off x="249238" y="1585913"/>
            <a:ext cx="4067175" cy="2533650"/>
            <a:chOff x="237355" y="2222191"/>
            <a:chExt cx="4068415" cy="2532264"/>
          </a:xfrm>
        </p:grpSpPr>
        <p:grpSp>
          <p:nvGrpSpPr>
            <p:cNvPr id="21" name="组合 200"/>
            <p:cNvGrpSpPr/>
            <p:nvPr/>
          </p:nvGrpSpPr>
          <p:grpSpPr bwMode="auto">
            <a:xfrm>
              <a:off x="237355" y="2264209"/>
              <a:ext cx="4028189" cy="2490246"/>
              <a:chOff x="237355" y="2264209"/>
              <a:chExt cx="4028189" cy="2490246"/>
            </a:xfrm>
          </p:grpSpPr>
          <p:sp>
            <p:nvSpPr>
              <p:cNvPr id="48" name="椭圆 47"/>
              <p:cNvSpPr/>
              <p:nvPr/>
            </p:nvSpPr>
            <p:spPr>
              <a:xfrm>
                <a:off x="1201261" y="2265030"/>
                <a:ext cx="393820"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49" name="椭圆 48"/>
              <p:cNvSpPr/>
              <p:nvPr/>
            </p:nvSpPr>
            <p:spPr>
              <a:xfrm>
                <a:off x="3006799" y="2263443"/>
                <a:ext cx="392232"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0" name="椭圆 49"/>
              <p:cNvSpPr/>
              <p:nvPr/>
            </p:nvSpPr>
            <p:spPr>
              <a:xfrm>
                <a:off x="1528386" y="3045652"/>
                <a:ext cx="392233"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1" name="椭圆 50"/>
              <p:cNvSpPr/>
              <p:nvPr/>
            </p:nvSpPr>
            <p:spPr>
              <a:xfrm>
                <a:off x="2381134" y="3045652"/>
                <a:ext cx="392232"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2" name="椭圆 51"/>
              <p:cNvSpPr/>
              <p:nvPr/>
            </p:nvSpPr>
            <p:spPr>
              <a:xfrm>
                <a:off x="3872250" y="3707278"/>
                <a:ext cx="393820"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3" name="椭圆 52"/>
              <p:cNvSpPr/>
              <p:nvPr/>
            </p:nvSpPr>
            <p:spPr>
              <a:xfrm>
                <a:off x="3113194" y="3551788"/>
                <a:ext cx="392233"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4" name="椭圆 53"/>
              <p:cNvSpPr/>
              <p:nvPr/>
            </p:nvSpPr>
            <p:spPr>
              <a:xfrm>
                <a:off x="1787227" y="3794542"/>
                <a:ext cx="393820"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5" name="椭圆 54"/>
              <p:cNvSpPr/>
              <p:nvPr/>
            </p:nvSpPr>
            <p:spPr>
              <a:xfrm>
                <a:off x="237355" y="3243982"/>
                <a:ext cx="393820"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6" name="椭圆 55"/>
              <p:cNvSpPr/>
              <p:nvPr/>
            </p:nvSpPr>
            <p:spPr>
              <a:xfrm>
                <a:off x="1196497" y="4364144"/>
                <a:ext cx="392232"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7" name="椭圆 56"/>
              <p:cNvSpPr/>
              <p:nvPr/>
            </p:nvSpPr>
            <p:spPr>
              <a:xfrm>
                <a:off x="2693966" y="4365730"/>
                <a:ext cx="392233"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22" name="直接箭头连接符 21"/>
            <p:cNvCxnSpPr>
              <a:stCxn id="55" idx="7"/>
              <a:endCxn id="48" idx="3"/>
            </p:cNvCxnSpPr>
            <p:nvPr/>
          </p:nvCxnSpPr>
          <p:spPr>
            <a:xfrm flipV="1">
              <a:off x="572419" y="2596636"/>
              <a:ext cx="686009" cy="704464"/>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48" idx="6"/>
              <a:endCxn id="49" idx="2"/>
            </p:cNvCxnSpPr>
            <p:nvPr/>
          </p:nvCxnSpPr>
          <p:spPr>
            <a:xfrm flipV="1">
              <a:off x="1595081" y="2458599"/>
              <a:ext cx="1411718" cy="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50" idx="6"/>
              <a:endCxn id="51" idx="2"/>
            </p:cNvCxnSpPr>
            <p:nvPr/>
          </p:nvCxnSpPr>
          <p:spPr>
            <a:xfrm flipV="1">
              <a:off x="1920618" y="3240808"/>
              <a:ext cx="460515" cy="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51" idx="7"/>
              <a:endCxn id="49" idx="3"/>
            </p:cNvCxnSpPr>
            <p:nvPr/>
          </p:nvCxnSpPr>
          <p:spPr>
            <a:xfrm flipV="1">
              <a:off x="2716198" y="2595049"/>
              <a:ext cx="347769" cy="50772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51" idx="5"/>
              <a:endCxn id="53" idx="1"/>
            </p:cNvCxnSpPr>
            <p:nvPr/>
          </p:nvCxnSpPr>
          <p:spPr>
            <a:xfrm>
              <a:off x="2716198" y="3377259"/>
              <a:ext cx="454163" cy="23164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49" idx="5"/>
              <a:endCxn id="52" idx="0"/>
            </p:cNvCxnSpPr>
            <p:nvPr/>
          </p:nvCxnSpPr>
          <p:spPr>
            <a:xfrm>
              <a:off x="3341863" y="2595049"/>
              <a:ext cx="727297" cy="1112229"/>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53" idx="6"/>
              <a:endCxn id="52" idx="2"/>
            </p:cNvCxnSpPr>
            <p:nvPr/>
          </p:nvCxnSpPr>
          <p:spPr>
            <a:xfrm>
              <a:off x="3505426" y="3745357"/>
              <a:ext cx="366824" cy="15549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57" idx="6"/>
              <a:endCxn id="52" idx="3"/>
            </p:cNvCxnSpPr>
            <p:nvPr/>
          </p:nvCxnSpPr>
          <p:spPr>
            <a:xfrm flipV="1">
              <a:off x="3086198" y="4038884"/>
              <a:ext cx="843219" cy="52200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53" idx="4"/>
              <a:endCxn id="57" idx="0"/>
            </p:cNvCxnSpPr>
            <p:nvPr/>
          </p:nvCxnSpPr>
          <p:spPr>
            <a:xfrm flipH="1">
              <a:off x="2889288" y="3938926"/>
              <a:ext cx="419228" cy="42680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54" idx="6"/>
              <a:endCxn id="53" idx="2"/>
            </p:cNvCxnSpPr>
            <p:nvPr/>
          </p:nvCxnSpPr>
          <p:spPr>
            <a:xfrm flipV="1">
              <a:off x="2181047" y="3745357"/>
              <a:ext cx="932146" cy="242754"/>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56" idx="6"/>
              <a:endCxn id="57" idx="2"/>
            </p:cNvCxnSpPr>
            <p:nvPr/>
          </p:nvCxnSpPr>
          <p:spPr>
            <a:xfrm>
              <a:off x="1588729" y="4557713"/>
              <a:ext cx="1105237" cy="317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56" idx="7"/>
              <a:endCxn id="54" idx="3"/>
            </p:cNvCxnSpPr>
            <p:nvPr/>
          </p:nvCxnSpPr>
          <p:spPr>
            <a:xfrm flipV="1">
              <a:off x="1531561" y="4126149"/>
              <a:ext cx="314421" cy="29511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50" idx="5"/>
              <a:endCxn id="54" idx="0"/>
            </p:cNvCxnSpPr>
            <p:nvPr/>
          </p:nvCxnSpPr>
          <p:spPr>
            <a:xfrm>
              <a:off x="1863451" y="3377259"/>
              <a:ext cx="120687" cy="417284"/>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48" idx="5"/>
              <a:endCxn id="50" idx="0"/>
            </p:cNvCxnSpPr>
            <p:nvPr/>
          </p:nvCxnSpPr>
          <p:spPr>
            <a:xfrm>
              <a:off x="1536326" y="2596636"/>
              <a:ext cx="187382" cy="449016"/>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55" idx="6"/>
              <a:endCxn id="50" idx="2"/>
            </p:cNvCxnSpPr>
            <p:nvPr/>
          </p:nvCxnSpPr>
          <p:spPr>
            <a:xfrm flipV="1">
              <a:off x="631175" y="3240808"/>
              <a:ext cx="897210" cy="19674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55" idx="5"/>
              <a:endCxn id="56" idx="1"/>
            </p:cNvCxnSpPr>
            <p:nvPr/>
          </p:nvCxnSpPr>
          <p:spPr>
            <a:xfrm>
              <a:off x="572419" y="3575587"/>
              <a:ext cx="681246" cy="8456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217"/>
            <p:cNvSpPr txBox="1">
              <a:spLocks noChangeArrowheads="1"/>
            </p:cNvSpPr>
            <p:nvPr/>
          </p:nvSpPr>
          <p:spPr bwMode="auto">
            <a:xfrm>
              <a:off x="1200941" y="2242830"/>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2</a:t>
              </a:r>
              <a:endParaRPr lang="zh-CN" altLang="en-US" baseline="-25000">
                <a:solidFill>
                  <a:schemeClr val="bg1"/>
                </a:solidFill>
              </a:endParaRPr>
            </a:p>
          </p:txBody>
        </p:sp>
        <p:sp>
          <p:nvSpPr>
            <p:cNvPr id="39" name="文本框 218"/>
            <p:cNvSpPr txBox="1">
              <a:spLocks noChangeArrowheads="1"/>
            </p:cNvSpPr>
            <p:nvPr/>
          </p:nvSpPr>
          <p:spPr bwMode="auto">
            <a:xfrm>
              <a:off x="3011079" y="2222191"/>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7</a:t>
              </a:r>
              <a:endParaRPr lang="zh-CN" altLang="en-US" baseline="-25000">
                <a:solidFill>
                  <a:schemeClr val="bg1"/>
                </a:solidFill>
              </a:endParaRPr>
            </a:p>
          </p:txBody>
        </p:sp>
        <p:sp>
          <p:nvSpPr>
            <p:cNvPr id="40" name="文本框 219"/>
            <p:cNvSpPr txBox="1">
              <a:spLocks noChangeArrowheads="1"/>
            </p:cNvSpPr>
            <p:nvPr/>
          </p:nvSpPr>
          <p:spPr bwMode="auto">
            <a:xfrm>
              <a:off x="1527126" y="3015993"/>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3</a:t>
              </a:r>
              <a:endParaRPr lang="zh-CN" altLang="en-US" baseline="-25000">
                <a:solidFill>
                  <a:schemeClr val="bg1"/>
                </a:solidFill>
              </a:endParaRPr>
            </a:p>
          </p:txBody>
        </p:sp>
        <p:sp>
          <p:nvSpPr>
            <p:cNvPr id="41" name="文本框 220"/>
            <p:cNvSpPr txBox="1">
              <a:spLocks noChangeArrowheads="1"/>
            </p:cNvSpPr>
            <p:nvPr/>
          </p:nvSpPr>
          <p:spPr bwMode="auto">
            <a:xfrm>
              <a:off x="259734" y="3214300"/>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a:t>
              </a:r>
              <a:endParaRPr lang="zh-CN" altLang="en-US" baseline="-25000">
                <a:solidFill>
                  <a:schemeClr val="bg1"/>
                </a:solidFill>
              </a:endParaRPr>
            </a:p>
          </p:txBody>
        </p:sp>
        <p:sp>
          <p:nvSpPr>
            <p:cNvPr id="42" name="文本框 221"/>
            <p:cNvSpPr txBox="1">
              <a:spLocks noChangeArrowheads="1"/>
            </p:cNvSpPr>
            <p:nvPr/>
          </p:nvSpPr>
          <p:spPr bwMode="auto">
            <a:xfrm>
              <a:off x="2380718" y="3015993"/>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6</a:t>
              </a:r>
              <a:endParaRPr lang="zh-CN" altLang="en-US" baseline="-25000">
                <a:solidFill>
                  <a:schemeClr val="bg1"/>
                </a:solidFill>
              </a:endParaRPr>
            </a:p>
          </p:txBody>
        </p:sp>
        <p:sp>
          <p:nvSpPr>
            <p:cNvPr id="43" name="文本框 222"/>
            <p:cNvSpPr txBox="1">
              <a:spLocks noChangeArrowheads="1"/>
            </p:cNvSpPr>
            <p:nvPr/>
          </p:nvSpPr>
          <p:spPr bwMode="auto">
            <a:xfrm>
              <a:off x="1189946" y="4337748"/>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4</a:t>
              </a:r>
              <a:endParaRPr lang="zh-CN" altLang="en-US" baseline="-25000">
                <a:solidFill>
                  <a:schemeClr val="bg1"/>
                </a:solidFill>
              </a:endParaRPr>
            </a:p>
          </p:txBody>
        </p:sp>
        <p:sp>
          <p:nvSpPr>
            <p:cNvPr id="44" name="文本框 223"/>
            <p:cNvSpPr txBox="1">
              <a:spLocks noChangeArrowheads="1"/>
            </p:cNvSpPr>
            <p:nvPr/>
          </p:nvSpPr>
          <p:spPr bwMode="auto">
            <a:xfrm>
              <a:off x="1786122" y="3758094"/>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5</a:t>
              </a:r>
              <a:endParaRPr lang="zh-CN" altLang="en-US" baseline="-25000">
                <a:solidFill>
                  <a:schemeClr val="bg1"/>
                </a:solidFill>
              </a:endParaRPr>
            </a:p>
          </p:txBody>
        </p:sp>
        <p:sp>
          <p:nvSpPr>
            <p:cNvPr id="45" name="文本框 224"/>
            <p:cNvSpPr txBox="1">
              <a:spLocks noChangeArrowheads="1"/>
            </p:cNvSpPr>
            <p:nvPr/>
          </p:nvSpPr>
          <p:spPr bwMode="auto">
            <a:xfrm>
              <a:off x="3112580" y="3517247"/>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8</a:t>
              </a:r>
              <a:endParaRPr lang="zh-CN" altLang="en-US" baseline="-25000">
                <a:solidFill>
                  <a:schemeClr val="bg1"/>
                </a:solidFill>
              </a:endParaRPr>
            </a:p>
          </p:txBody>
        </p:sp>
        <p:sp>
          <p:nvSpPr>
            <p:cNvPr id="46" name="文本框 225"/>
            <p:cNvSpPr txBox="1">
              <a:spLocks noChangeArrowheads="1"/>
            </p:cNvSpPr>
            <p:nvPr/>
          </p:nvSpPr>
          <p:spPr bwMode="auto">
            <a:xfrm>
              <a:off x="2698299" y="4337748"/>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9</a:t>
              </a:r>
              <a:endParaRPr lang="zh-CN" altLang="en-US" baseline="-25000">
                <a:solidFill>
                  <a:schemeClr val="bg1"/>
                </a:solidFill>
              </a:endParaRPr>
            </a:p>
          </p:txBody>
        </p:sp>
        <p:sp>
          <p:nvSpPr>
            <p:cNvPr id="47" name="文本框 226"/>
            <p:cNvSpPr txBox="1">
              <a:spLocks noChangeArrowheads="1"/>
            </p:cNvSpPr>
            <p:nvPr/>
          </p:nvSpPr>
          <p:spPr bwMode="auto">
            <a:xfrm>
              <a:off x="3838976" y="3682540"/>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10</a:t>
              </a:r>
              <a:endParaRPr lang="zh-CN" altLang="en-US" baseline="-25000">
                <a:solidFill>
                  <a:schemeClr val="bg1"/>
                </a:solidFill>
              </a:endParaRPr>
            </a:p>
          </p:txBody>
        </p:sp>
      </p:grpSp>
      <p:sp>
        <p:nvSpPr>
          <p:cNvPr id="58" name="文本框 240"/>
          <p:cNvSpPr txBox="1">
            <a:spLocks noChangeArrowheads="1"/>
          </p:cNvSpPr>
          <p:nvPr/>
        </p:nvSpPr>
        <p:spPr bwMode="auto">
          <a:xfrm>
            <a:off x="665163" y="2019300"/>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3</a:t>
            </a:r>
            <a:endParaRPr lang="zh-CN" altLang="en-US"/>
          </a:p>
        </p:txBody>
      </p:sp>
      <p:sp>
        <p:nvSpPr>
          <p:cNvPr id="59" name="文本框 241"/>
          <p:cNvSpPr txBox="1">
            <a:spLocks noChangeArrowheads="1"/>
          </p:cNvSpPr>
          <p:nvPr/>
        </p:nvSpPr>
        <p:spPr bwMode="auto">
          <a:xfrm>
            <a:off x="2185988" y="1460500"/>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4</a:t>
            </a:r>
            <a:endParaRPr lang="zh-CN" altLang="en-US"/>
          </a:p>
        </p:txBody>
      </p:sp>
      <p:sp>
        <p:nvSpPr>
          <p:cNvPr id="60" name="文本框 242"/>
          <p:cNvSpPr txBox="1">
            <a:spLocks noChangeArrowheads="1"/>
          </p:cNvSpPr>
          <p:nvPr/>
        </p:nvSpPr>
        <p:spPr bwMode="auto">
          <a:xfrm>
            <a:off x="1354138" y="2019300"/>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1</a:t>
            </a:r>
            <a:endParaRPr lang="zh-CN" altLang="en-US"/>
          </a:p>
        </p:txBody>
      </p:sp>
      <p:sp>
        <p:nvSpPr>
          <p:cNvPr id="61" name="文本框 243"/>
          <p:cNvSpPr txBox="1">
            <a:spLocks noChangeArrowheads="1"/>
          </p:cNvSpPr>
          <p:nvPr/>
        </p:nvSpPr>
        <p:spPr bwMode="auto">
          <a:xfrm>
            <a:off x="930275" y="2360613"/>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1</a:t>
            </a:r>
            <a:endParaRPr lang="zh-CN" altLang="en-US"/>
          </a:p>
        </p:txBody>
      </p:sp>
      <p:sp>
        <p:nvSpPr>
          <p:cNvPr id="62" name="文本框 244"/>
          <p:cNvSpPr txBox="1">
            <a:spLocks noChangeArrowheads="1"/>
          </p:cNvSpPr>
          <p:nvPr/>
        </p:nvSpPr>
        <p:spPr bwMode="auto">
          <a:xfrm>
            <a:off x="2006600" y="2251075"/>
            <a:ext cx="312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1</a:t>
            </a:r>
            <a:endParaRPr lang="zh-CN" altLang="en-US"/>
          </a:p>
        </p:txBody>
      </p:sp>
      <p:sp>
        <p:nvSpPr>
          <p:cNvPr id="63" name="文本框 245"/>
          <p:cNvSpPr txBox="1">
            <a:spLocks noChangeArrowheads="1"/>
          </p:cNvSpPr>
          <p:nvPr/>
        </p:nvSpPr>
        <p:spPr bwMode="auto">
          <a:xfrm>
            <a:off x="661988" y="3257550"/>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1</a:t>
            </a:r>
            <a:endParaRPr lang="zh-CN" altLang="en-US"/>
          </a:p>
        </p:txBody>
      </p:sp>
      <p:sp>
        <p:nvSpPr>
          <p:cNvPr id="64" name="文本框 246"/>
          <p:cNvSpPr txBox="1">
            <a:spLocks noChangeArrowheads="1"/>
          </p:cNvSpPr>
          <p:nvPr/>
        </p:nvSpPr>
        <p:spPr bwMode="auto">
          <a:xfrm>
            <a:off x="1452563" y="3341688"/>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1</a:t>
            </a:r>
            <a:endParaRPr lang="zh-CN" altLang="en-US"/>
          </a:p>
        </p:txBody>
      </p:sp>
      <p:sp>
        <p:nvSpPr>
          <p:cNvPr id="65" name="文本框 247"/>
          <p:cNvSpPr txBox="1">
            <a:spLocks noChangeArrowheads="1"/>
          </p:cNvSpPr>
          <p:nvPr/>
        </p:nvSpPr>
        <p:spPr bwMode="auto">
          <a:xfrm>
            <a:off x="1647825" y="2795588"/>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2</a:t>
            </a:r>
            <a:endParaRPr lang="zh-CN" altLang="en-US"/>
          </a:p>
        </p:txBody>
      </p:sp>
      <p:sp>
        <p:nvSpPr>
          <p:cNvPr id="66" name="文本框 248"/>
          <p:cNvSpPr txBox="1">
            <a:spLocks noChangeArrowheads="1"/>
          </p:cNvSpPr>
          <p:nvPr/>
        </p:nvSpPr>
        <p:spPr bwMode="auto">
          <a:xfrm>
            <a:off x="1976438" y="3582988"/>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3</a:t>
            </a:r>
            <a:endParaRPr lang="zh-CN" altLang="en-US"/>
          </a:p>
        </p:txBody>
      </p:sp>
      <p:sp>
        <p:nvSpPr>
          <p:cNvPr id="67" name="文本框 249"/>
          <p:cNvSpPr txBox="1">
            <a:spLocks noChangeArrowheads="1"/>
          </p:cNvSpPr>
          <p:nvPr/>
        </p:nvSpPr>
        <p:spPr bwMode="auto">
          <a:xfrm>
            <a:off x="3468688" y="359727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5</a:t>
            </a:r>
            <a:endParaRPr lang="zh-CN" altLang="en-US"/>
          </a:p>
        </p:txBody>
      </p:sp>
      <p:sp>
        <p:nvSpPr>
          <p:cNvPr id="68" name="文本框 250"/>
          <p:cNvSpPr txBox="1">
            <a:spLocks noChangeArrowheads="1"/>
          </p:cNvSpPr>
          <p:nvPr/>
        </p:nvSpPr>
        <p:spPr bwMode="auto">
          <a:xfrm>
            <a:off x="2852738" y="3252788"/>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2</a:t>
            </a:r>
            <a:endParaRPr lang="zh-CN" altLang="en-US"/>
          </a:p>
        </p:txBody>
      </p:sp>
      <p:sp>
        <p:nvSpPr>
          <p:cNvPr id="69" name="文本框 251"/>
          <p:cNvSpPr txBox="1">
            <a:spLocks noChangeArrowheads="1"/>
          </p:cNvSpPr>
          <p:nvPr/>
        </p:nvSpPr>
        <p:spPr bwMode="auto">
          <a:xfrm>
            <a:off x="2405063" y="2906713"/>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4</a:t>
            </a:r>
            <a:endParaRPr lang="zh-CN" altLang="en-US"/>
          </a:p>
        </p:txBody>
      </p:sp>
      <p:sp>
        <p:nvSpPr>
          <p:cNvPr id="70" name="文本框 252"/>
          <p:cNvSpPr txBox="1">
            <a:spLocks noChangeArrowheads="1"/>
          </p:cNvSpPr>
          <p:nvPr/>
        </p:nvSpPr>
        <p:spPr bwMode="auto">
          <a:xfrm>
            <a:off x="2611438" y="1974850"/>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3</a:t>
            </a:r>
            <a:endParaRPr lang="zh-CN" altLang="en-US"/>
          </a:p>
        </p:txBody>
      </p:sp>
      <p:sp>
        <p:nvSpPr>
          <p:cNvPr id="71" name="文本框 253"/>
          <p:cNvSpPr txBox="1">
            <a:spLocks noChangeArrowheads="1"/>
          </p:cNvSpPr>
          <p:nvPr/>
        </p:nvSpPr>
        <p:spPr bwMode="auto">
          <a:xfrm>
            <a:off x="2860675" y="2525713"/>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2</a:t>
            </a:r>
            <a:endParaRPr lang="zh-CN" altLang="en-US"/>
          </a:p>
        </p:txBody>
      </p:sp>
      <p:sp>
        <p:nvSpPr>
          <p:cNvPr id="72" name="文本框 254"/>
          <p:cNvSpPr txBox="1">
            <a:spLocks noChangeArrowheads="1"/>
          </p:cNvSpPr>
          <p:nvPr/>
        </p:nvSpPr>
        <p:spPr bwMode="auto">
          <a:xfrm>
            <a:off x="3560763" y="2805113"/>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3</a:t>
            </a:r>
            <a:endParaRPr lang="zh-CN" altLang="en-US"/>
          </a:p>
        </p:txBody>
      </p:sp>
      <p:sp>
        <p:nvSpPr>
          <p:cNvPr id="73" name="文本框 255"/>
          <p:cNvSpPr txBox="1">
            <a:spLocks noChangeArrowheads="1"/>
          </p:cNvSpPr>
          <p:nvPr/>
        </p:nvSpPr>
        <p:spPr bwMode="auto">
          <a:xfrm>
            <a:off x="3700463" y="2208213"/>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4</a:t>
            </a:r>
            <a:endParaRPr lang="zh-CN" altLang="en-US"/>
          </a:p>
        </p:txBody>
      </p:sp>
      <p:sp>
        <p:nvSpPr>
          <p:cNvPr id="74" name="文本框 67"/>
          <p:cNvSpPr txBox="1">
            <a:spLocks noChangeArrowheads="1"/>
          </p:cNvSpPr>
          <p:nvPr/>
        </p:nvSpPr>
        <p:spPr bwMode="auto">
          <a:xfrm>
            <a:off x="1341438" y="4264025"/>
            <a:ext cx="16224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路网</a:t>
            </a:r>
            <a:endParaRPr lang="en-US" altLang="zh-CN" sz="1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7" name="文本框 68"/>
          <p:cNvSpPr txBox="1">
            <a:spLocks noChangeArrowheads="1"/>
          </p:cNvSpPr>
          <p:nvPr/>
        </p:nvSpPr>
        <p:spPr bwMode="auto">
          <a:xfrm>
            <a:off x="5805160" y="4794099"/>
            <a:ext cx="16224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ea typeface="黑体" panose="02010609060101010101" pitchFamily="49" charset="-122"/>
                <a:cs typeface="Times New Roman" panose="02020603050405020304" pitchFamily="18" charset="0"/>
              </a:rPr>
              <a:t>SPTable</a:t>
            </a:r>
          </a:p>
        </p:txBody>
      </p:sp>
      <p:sp>
        <p:nvSpPr>
          <p:cNvPr id="78" name="椭圆 77"/>
          <p:cNvSpPr/>
          <p:nvPr/>
        </p:nvSpPr>
        <p:spPr>
          <a:xfrm>
            <a:off x="958949" y="5313152"/>
            <a:ext cx="280690" cy="328613"/>
          </a:xfrm>
          <a:prstGeom prst="ellipse">
            <a:avLst/>
          </a:prstGeom>
          <a:noFill/>
          <a:ln w="1905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graphicFrame>
        <p:nvGraphicFramePr>
          <p:cNvPr id="9" name="表格 8"/>
          <p:cNvGraphicFramePr>
            <a:graphicFrameLocks noGrp="1"/>
          </p:cNvGraphicFramePr>
          <p:nvPr/>
        </p:nvGraphicFramePr>
        <p:xfrm>
          <a:off x="4437063" y="1343025"/>
          <a:ext cx="4438652" cy="3352756"/>
        </p:xfrm>
        <a:graphic>
          <a:graphicData uri="http://schemas.openxmlformats.org/drawingml/2006/table">
            <a:tbl>
              <a:tblPr bandRow="1">
                <a:tableStyleId>{5FD0F851-EC5A-4D38-B0AD-8093EC10F338}</a:tableStyleId>
              </a:tblPr>
              <a:tblGrid>
                <a:gridCol w="403514">
                  <a:extLst>
                    <a:ext uri="{9D8B030D-6E8A-4147-A177-3AD203B41FA5}">
                      <a16:colId xmlns:a16="http://schemas.microsoft.com/office/drawing/2014/main" val="20000"/>
                    </a:ext>
                  </a:extLst>
                </a:gridCol>
                <a:gridCol w="403514">
                  <a:extLst>
                    <a:ext uri="{9D8B030D-6E8A-4147-A177-3AD203B41FA5}">
                      <a16:colId xmlns:a16="http://schemas.microsoft.com/office/drawing/2014/main" val="20001"/>
                    </a:ext>
                  </a:extLst>
                </a:gridCol>
                <a:gridCol w="403513">
                  <a:extLst>
                    <a:ext uri="{9D8B030D-6E8A-4147-A177-3AD203B41FA5}">
                      <a16:colId xmlns:a16="http://schemas.microsoft.com/office/drawing/2014/main" val="20002"/>
                    </a:ext>
                  </a:extLst>
                </a:gridCol>
                <a:gridCol w="403514">
                  <a:extLst>
                    <a:ext uri="{9D8B030D-6E8A-4147-A177-3AD203B41FA5}">
                      <a16:colId xmlns:a16="http://schemas.microsoft.com/office/drawing/2014/main" val="20003"/>
                    </a:ext>
                  </a:extLst>
                </a:gridCol>
                <a:gridCol w="403514">
                  <a:extLst>
                    <a:ext uri="{9D8B030D-6E8A-4147-A177-3AD203B41FA5}">
                      <a16:colId xmlns:a16="http://schemas.microsoft.com/office/drawing/2014/main" val="20004"/>
                    </a:ext>
                  </a:extLst>
                </a:gridCol>
                <a:gridCol w="403514">
                  <a:extLst>
                    <a:ext uri="{9D8B030D-6E8A-4147-A177-3AD203B41FA5}">
                      <a16:colId xmlns:a16="http://schemas.microsoft.com/office/drawing/2014/main" val="20005"/>
                    </a:ext>
                  </a:extLst>
                </a:gridCol>
                <a:gridCol w="403514">
                  <a:extLst>
                    <a:ext uri="{9D8B030D-6E8A-4147-A177-3AD203B41FA5}">
                      <a16:colId xmlns:a16="http://schemas.microsoft.com/office/drawing/2014/main" val="20006"/>
                    </a:ext>
                  </a:extLst>
                </a:gridCol>
                <a:gridCol w="403514">
                  <a:extLst>
                    <a:ext uri="{9D8B030D-6E8A-4147-A177-3AD203B41FA5}">
                      <a16:colId xmlns:a16="http://schemas.microsoft.com/office/drawing/2014/main" val="20007"/>
                    </a:ext>
                  </a:extLst>
                </a:gridCol>
                <a:gridCol w="403513">
                  <a:extLst>
                    <a:ext uri="{9D8B030D-6E8A-4147-A177-3AD203B41FA5}">
                      <a16:colId xmlns:a16="http://schemas.microsoft.com/office/drawing/2014/main" val="20008"/>
                    </a:ext>
                  </a:extLst>
                </a:gridCol>
                <a:gridCol w="403514">
                  <a:extLst>
                    <a:ext uri="{9D8B030D-6E8A-4147-A177-3AD203B41FA5}">
                      <a16:colId xmlns:a16="http://schemas.microsoft.com/office/drawing/2014/main" val="20009"/>
                    </a:ext>
                  </a:extLst>
                </a:gridCol>
                <a:gridCol w="403514">
                  <a:extLst>
                    <a:ext uri="{9D8B030D-6E8A-4147-A177-3AD203B41FA5}">
                      <a16:colId xmlns:a16="http://schemas.microsoft.com/office/drawing/2014/main" val="20010"/>
                    </a:ext>
                  </a:extLst>
                </a:gridCol>
              </a:tblGrid>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0"/>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1"/>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2"/>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3"/>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4"/>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5"/>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6"/>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7"/>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8"/>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9"/>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10"/>
                  </a:ext>
                </a:extLst>
              </a:tr>
            </a:tbl>
          </a:graphicData>
        </a:graphic>
      </p:graphicFrame>
      <p:grpSp>
        <p:nvGrpSpPr>
          <p:cNvPr id="11" name="组合 2"/>
          <p:cNvGrpSpPr/>
          <p:nvPr/>
        </p:nvGrpSpPr>
        <p:grpSpPr bwMode="auto">
          <a:xfrm>
            <a:off x="249238" y="1524000"/>
            <a:ext cx="4067175" cy="2628900"/>
            <a:chOff x="3170337" y="230512"/>
            <a:chExt cx="4068415" cy="2629257"/>
          </a:xfrm>
        </p:grpSpPr>
        <p:grpSp>
          <p:nvGrpSpPr>
            <p:cNvPr id="12" name="组合 14"/>
            <p:cNvGrpSpPr/>
            <p:nvPr/>
          </p:nvGrpSpPr>
          <p:grpSpPr bwMode="auto">
            <a:xfrm>
              <a:off x="3170337" y="230512"/>
              <a:ext cx="4068415" cy="2595116"/>
              <a:chOff x="237355" y="2159339"/>
              <a:chExt cx="4068415" cy="2595116"/>
            </a:xfrm>
          </p:grpSpPr>
          <p:grpSp>
            <p:nvGrpSpPr>
              <p:cNvPr id="26" name="组合 15"/>
              <p:cNvGrpSpPr/>
              <p:nvPr/>
            </p:nvGrpSpPr>
            <p:grpSpPr bwMode="auto">
              <a:xfrm>
                <a:off x="237355" y="2264209"/>
                <a:ext cx="4028189" cy="2490246"/>
                <a:chOff x="237355" y="2264209"/>
                <a:chExt cx="4028189" cy="2490246"/>
              </a:xfrm>
            </p:grpSpPr>
            <p:sp>
              <p:nvSpPr>
                <p:cNvPr id="56" name="椭圆 55"/>
                <p:cNvSpPr/>
                <p:nvPr/>
              </p:nvSpPr>
              <p:spPr>
                <a:xfrm>
                  <a:off x="1201261" y="2265716"/>
                  <a:ext cx="393820"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7" name="椭圆 56"/>
                <p:cNvSpPr/>
                <p:nvPr/>
              </p:nvSpPr>
              <p:spPr>
                <a:xfrm>
                  <a:off x="3006799" y="2264128"/>
                  <a:ext cx="392232"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8" name="椭圆 57"/>
                <p:cNvSpPr/>
                <p:nvPr/>
              </p:nvSpPr>
              <p:spPr>
                <a:xfrm>
                  <a:off x="1528386" y="3045284"/>
                  <a:ext cx="392233" cy="388991"/>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9" name="椭圆 58"/>
                <p:cNvSpPr/>
                <p:nvPr/>
              </p:nvSpPr>
              <p:spPr>
                <a:xfrm>
                  <a:off x="2381134" y="3045284"/>
                  <a:ext cx="392232" cy="388991"/>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0" name="椭圆 59"/>
                <p:cNvSpPr/>
                <p:nvPr/>
              </p:nvSpPr>
              <p:spPr>
                <a:xfrm>
                  <a:off x="3872250" y="3707362"/>
                  <a:ext cx="393820"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1" name="椭圆 60"/>
                <p:cNvSpPr/>
                <p:nvPr/>
              </p:nvSpPr>
              <p:spPr>
                <a:xfrm>
                  <a:off x="3113194" y="3551766"/>
                  <a:ext cx="392233"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2" name="椭圆 61"/>
                <p:cNvSpPr/>
                <p:nvPr/>
              </p:nvSpPr>
              <p:spPr>
                <a:xfrm>
                  <a:off x="1787227" y="3794686"/>
                  <a:ext cx="393820"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3" name="椭圆 62"/>
                <p:cNvSpPr/>
                <p:nvPr/>
              </p:nvSpPr>
              <p:spPr>
                <a:xfrm>
                  <a:off x="237355" y="3243749"/>
                  <a:ext cx="393820"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4" name="椭圆 63"/>
                <p:cNvSpPr/>
                <p:nvPr/>
              </p:nvSpPr>
              <p:spPr>
                <a:xfrm>
                  <a:off x="1196497" y="4363088"/>
                  <a:ext cx="392232" cy="388991"/>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5" name="椭圆 64"/>
                <p:cNvSpPr/>
                <p:nvPr/>
              </p:nvSpPr>
              <p:spPr>
                <a:xfrm>
                  <a:off x="2693966" y="4366263"/>
                  <a:ext cx="392233"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27" name="直接箭头连接符 26"/>
              <p:cNvCxnSpPr>
                <a:stCxn id="63" idx="7"/>
                <a:endCxn id="56" idx="3"/>
              </p:cNvCxnSpPr>
              <p:nvPr/>
            </p:nvCxnSpPr>
            <p:spPr>
              <a:xfrm flipV="1">
                <a:off x="572419" y="2595961"/>
                <a:ext cx="686009" cy="704946"/>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56" idx="6"/>
                <a:endCxn id="57" idx="2"/>
              </p:cNvCxnSpPr>
              <p:nvPr/>
            </p:nvCxnSpPr>
            <p:spPr>
              <a:xfrm flipV="1">
                <a:off x="1595081" y="2457829"/>
                <a:ext cx="1411718" cy="158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58" idx="6"/>
                <a:endCxn id="59" idx="2"/>
              </p:cNvCxnSpPr>
              <p:nvPr/>
            </p:nvCxnSpPr>
            <p:spPr>
              <a:xfrm flipV="1">
                <a:off x="1920618" y="3240574"/>
                <a:ext cx="460515" cy="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59" idx="7"/>
                <a:endCxn id="57" idx="3"/>
              </p:cNvCxnSpPr>
              <p:nvPr/>
            </p:nvCxnSpPr>
            <p:spPr>
              <a:xfrm flipV="1">
                <a:off x="2716198" y="2595961"/>
                <a:ext cx="347769" cy="506481"/>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59" idx="5"/>
                <a:endCxn id="61" idx="1"/>
              </p:cNvCxnSpPr>
              <p:nvPr/>
            </p:nvCxnSpPr>
            <p:spPr>
              <a:xfrm>
                <a:off x="2716198" y="3377117"/>
                <a:ext cx="454163" cy="23021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57" idx="5"/>
                <a:endCxn id="60" idx="0"/>
              </p:cNvCxnSpPr>
              <p:nvPr/>
            </p:nvCxnSpPr>
            <p:spPr>
              <a:xfrm>
                <a:off x="3341863" y="2595961"/>
                <a:ext cx="727297" cy="1111401"/>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61" idx="6"/>
                <a:endCxn id="60" idx="2"/>
              </p:cNvCxnSpPr>
              <p:nvPr/>
            </p:nvCxnSpPr>
            <p:spPr>
              <a:xfrm>
                <a:off x="3505426" y="3745467"/>
                <a:ext cx="366824" cy="155596"/>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65" idx="6"/>
                <a:endCxn id="60" idx="3"/>
              </p:cNvCxnSpPr>
              <p:nvPr/>
            </p:nvCxnSpPr>
            <p:spPr>
              <a:xfrm flipV="1">
                <a:off x="3086198" y="4037607"/>
                <a:ext cx="843219" cy="52235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61" idx="4"/>
                <a:endCxn id="65" idx="0"/>
              </p:cNvCxnSpPr>
              <p:nvPr/>
            </p:nvCxnSpPr>
            <p:spPr>
              <a:xfrm flipH="1">
                <a:off x="2889288" y="3939168"/>
                <a:ext cx="419228" cy="42709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62" idx="6"/>
                <a:endCxn id="61" idx="2"/>
              </p:cNvCxnSpPr>
              <p:nvPr/>
            </p:nvCxnSpPr>
            <p:spPr>
              <a:xfrm flipV="1">
                <a:off x="2181047" y="3745467"/>
                <a:ext cx="932146" cy="24292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64" idx="6"/>
                <a:endCxn id="65" idx="2"/>
              </p:cNvCxnSpPr>
              <p:nvPr/>
            </p:nvCxnSpPr>
            <p:spPr>
              <a:xfrm>
                <a:off x="1588729" y="4556789"/>
                <a:ext cx="1105237" cy="31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64" idx="7"/>
                <a:endCxn id="62" idx="3"/>
              </p:cNvCxnSpPr>
              <p:nvPr/>
            </p:nvCxnSpPr>
            <p:spPr>
              <a:xfrm flipV="1">
                <a:off x="1531561" y="4124931"/>
                <a:ext cx="314421" cy="29531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58" idx="5"/>
                <a:endCxn id="62" idx="0"/>
              </p:cNvCxnSpPr>
              <p:nvPr/>
            </p:nvCxnSpPr>
            <p:spPr>
              <a:xfrm>
                <a:off x="1863451" y="3377117"/>
                <a:ext cx="120687" cy="417569"/>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56" idx="5"/>
                <a:endCxn id="58" idx="0"/>
              </p:cNvCxnSpPr>
              <p:nvPr/>
            </p:nvCxnSpPr>
            <p:spPr>
              <a:xfrm>
                <a:off x="1536326" y="2595961"/>
                <a:ext cx="187382" cy="44932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63" idx="6"/>
                <a:endCxn id="58" idx="2"/>
              </p:cNvCxnSpPr>
              <p:nvPr/>
            </p:nvCxnSpPr>
            <p:spPr>
              <a:xfrm flipV="1">
                <a:off x="631175" y="3240574"/>
                <a:ext cx="897210" cy="196877"/>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63" idx="5"/>
                <a:endCxn id="64" idx="1"/>
              </p:cNvCxnSpPr>
              <p:nvPr/>
            </p:nvCxnSpPr>
            <p:spPr>
              <a:xfrm>
                <a:off x="572419" y="3575581"/>
                <a:ext cx="681246" cy="84466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32"/>
              <p:cNvSpPr txBox="1">
                <a:spLocks noChangeArrowheads="1"/>
              </p:cNvSpPr>
              <p:nvPr/>
            </p:nvSpPr>
            <p:spPr bwMode="auto">
              <a:xfrm>
                <a:off x="1200941" y="2242830"/>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2</a:t>
                </a:r>
                <a:endParaRPr lang="zh-CN" altLang="en-US" baseline="-25000">
                  <a:solidFill>
                    <a:schemeClr val="bg1"/>
                  </a:solidFill>
                </a:endParaRPr>
              </a:p>
            </p:txBody>
          </p:sp>
          <p:sp>
            <p:nvSpPr>
              <p:cNvPr id="44" name="文本框 33"/>
              <p:cNvSpPr txBox="1">
                <a:spLocks noChangeArrowheads="1"/>
              </p:cNvSpPr>
              <p:nvPr/>
            </p:nvSpPr>
            <p:spPr bwMode="auto">
              <a:xfrm>
                <a:off x="3011079" y="2222191"/>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7</a:t>
                </a:r>
                <a:endParaRPr lang="zh-CN" altLang="en-US" baseline="-25000">
                  <a:solidFill>
                    <a:schemeClr val="bg1"/>
                  </a:solidFill>
                </a:endParaRPr>
              </a:p>
            </p:txBody>
          </p:sp>
          <p:sp>
            <p:nvSpPr>
              <p:cNvPr id="45" name="文本框 34"/>
              <p:cNvSpPr txBox="1">
                <a:spLocks noChangeArrowheads="1"/>
              </p:cNvSpPr>
              <p:nvPr/>
            </p:nvSpPr>
            <p:spPr bwMode="auto">
              <a:xfrm>
                <a:off x="1527126" y="3015993"/>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3</a:t>
                </a:r>
                <a:endParaRPr lang="zh-CN" altLang="en-US" baseline="-25000">
                  <a:solidFill>
                    <a:schemeClr val="bg1"/>
                  </a:solidFill>
                </a:endParaRPr>
              </a:p>
            </p:txBody>
          </p:sp>
          <p:sp>
            <p:nvSpPr>
              <p:cNvPr id="46" name="文本框 35"/>
              <p:cNvSpPr txBox="1">
                <a:spLocks noChangeArrowheads="1"/>
              </p:cNvSpPr>
              <p:nvPr/>
            </p:nvSpPr>
            <p:spPr bwMode="auto">
              <a:xfrm>
                <a:off x="259734" y="3214300"/>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a:t>
                </a:r>
                <a:endParaRPr lang="zh-CN" altLang="en-US" baseline="-25000">
                  <a:solidFill>
                    <a:schemeClr val="bg1"/>
                  </a:solidFill>
                </a:endParaRPr>
              </a:p>
            </p:txBody>
          </p:sp>
          <p:sp>
            <p:nvSpPr>
              <p:cNvPr id="47" name="文本框 36"/>
              <p:cNvSpPr txBox="1">
                <a:spLocks noChangeArrowheads="1"/>
              </p:cNvSpPr>
              <p:nvPr/>
            </p:nvSpPr>
            <p:spPr bwMode="auto">
              <a:xfrm>
                <a:off x="2380718" y="3015993"/>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6</a:t>
                </a:r>
                <a:endParaRPr lang="zh-CN" altLang="en-US" baseline="-25000">
                  <a:solidFill>
                    <a:schemeClr val="bg1"/>
                  </a:solidFill>
                </a:endParaRPr>
              </a:p>
            </p:txBody>
          </p:sp>
          <p:sp>
            <p:nvSpPr>
              <p:cNvPr id="48" name="文本框 37"/>
              <p:cNvSpPr txBox="1">
                <a:spLocks noChangeArrowheads="1"/>
              </p:cNvSpPr>
              <p:nvPr/>
            </p:nvSpPr>
            <p:spPr bwMode="auto">
              <a:xfrm>
                <a:off x="1189946" y="4337748"/>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4</a:t>
                </a:r>
                <a:endParaRPr lang="zh-CN" altLang="en-US" baseline="-25000">
                  <a:solidFill>
                    <a:schemeClr val="bg1"/>
                  </a:solidFill>
                </a:endParaRPr>
              </a:p>
            </p:txBody>
          </p:sp>
          <p:sp>
            <p:nvSpPr>
              <p:cNvPr id="49" name="文本框 38"/>
              <p:cNvSpPr txBox="1">
                <a:spLocks noChangeArrowheads="1"/>
              </p:cNvSpPr>
              <p:nvPr/>
            </p:nvSpPr>
            <p:spPr bwMode="auto">
              <a:xfrm>
                <a:off x="1786122" y="3758094"/>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5</a:t>
                </a:r>
                <a:endParaRPr lang="zh-CN" altLang="en-US" baseline="-25000">
                  <a:solidFill>
                    <a:schemeClr val="bg1"/>
                  </a:solidFill>
                </a:endParaRPr>
              </a:p>
            </p:txBody>
          </p:sp>
          <p:sp>
            <p:nvSpPr>
              <p:cNvPr id="50" name="文本框 39"/>
              <p:cNvSpPr txBox="1">
                <a:spLocks noChangeArrowheads="1"/>
              </p:cNvSpPr>
              <p:nvPr/>
            </p:nvSpPr>
            <p:spPr bwMode="auto">
              <a:xfrm>
                <a:off x="3112580" y="3517247"/>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8</a:t>
                </a:r>
                <a:endParaRPr lang="zh-CN" altLang="en-US" baseline="-25000">
                  <a:solidFill>
                    <a:schemeClr val="bg1"/>
                  </a:solidFill>
                </a:endParaRPr>
              </a:p>
            </p:txBody>
          </p:sp>
          <p:sp>
            <p:nvSpPr>
              <p:cNvPr id="51" name="文本框 40"/>
              <p:cNvSpPr txBox="1">
                <a:spLocks noChangeArrowheads="1"/>
              </p:cNvSpPr>
              <p:nvPr/>
            </p:nvSpPr>
            <p:spPr bwMode="auto">
              <a:xfrm>
                <a:off x="2698299" y="4337748"/>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9</a:t>
                </a:r>
                <a:endParaRPr lang="zh-CN" altLang="en-US" baseline="-25000">
                  <a:solidFill>
                    <a:schemeClr val="bg1"/>
                  </a:solidFill>
                </a:endParaRPr>
              </a:p>
            </p:txBody>
          </p:sp>
          <p:sp>
            <p:nvSpPr>
              <p:cNvPr id="52" name="文本框 41"/>
              <p:cNvSpPr txBox="1">
                <a:spLocks noChangeArrowheads="1"/>
              </p:cNvSpPr>
              <p:nvPr/>
            </p:nvSpPr>
            <p:spPr bwMode="auto">
              <a:xfrm>
                <a:off x="3838976" y="3682540"/>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10</a:t>
                </a:r>
                <a:endParaRPr lang="zh-CN" altLang="en-US" baseline="-25000">
                  <a:solidFill>
                    <a:schemeClr val="bg1"/>
                  </a:solidFill>
                </a:endParaRPr>
              </a:p>
            </p:txBody>
          </p:sp>
          <p:sp>
            <p:nvSpPr>
              <p:cNvPr id="53" name="文本框 43"/>
              <p:cNvSpPr txBox="1">
                <a:spLocks noChangeArrowheads="1"/>
              </p:cNvSpPr>
              <p:nvPr/>
            </p:nvSpPr>
            <p:spPr bwMode="auto">
              <a:xfrm>
                <a:off x="1549495" y="2159339"/>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54" name="文本框 44"/>
              <p:cNvSpPr txBox="1">
                <a:spLocks noChangeArrowheads="1"/>
              </p:cNvSpPr>
              <p:nvPr/>
            </p:nvSpPr>
            <p:spPr bwMode="auto">
              <a:xfrm>
                <a:off x="1535613" y="2484777"/>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55" name="文本框 48"/>
              <p:cNvSpPr txBox="1">
                <a:spLocks noChangeArrowheads="1"/>
              </p:cNvSpPr>
              <p:nvPr/>
            </p:nvSpPr>
            <p:spPr bwMode="auto">
              <a:xfrm>
                <a:off x="1401425" y="4083670"/>
                <a:ext cx="2760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grpSp>
        <p:sp>
          <p:nvSpPr>
            <p:cNvPr id="13" name="文本框 69"/>
            <p:cNvSpPr txBox="1">
              <a:spLocks noChangeArrowheads="1"/>
            </p:cNvSpPr>
            <p:nvPr/>
          </p:nvSpPr>
          <p:spPr bwMode="auto">
            <a:xfrm>
              <a:off x="3366857" y="1055243"/>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14" name="文本框 70"/>
            <p:cNvSpPr txBox="1">
              <a:spLocks noChangeArrowheads="1"/>
            </p:cNvSpPr>
            <p:nvPr/>
          </p:nvSpPr>
          <p:spPr bwMode="auto">
            <a:xfrm>
              <a:off x="3521928" y="1228993"/>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15" name="文本框 71"/>
            <p:cNvSpPr txBox="1">
              <a:spLocks noChangeArrowheads="1"/>
            </p:cNvSpPr>
            <p:nvPr/>
          </p:nvSpPr>
          <p:spPr bwMode="auto">
            <a:xfrm>
              <a:off x="3512326" y="1505473"/>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3</a:t>
              </a:r>
              <a:endParaRPr lang="zh-CN" altLang="en-US" sz="1400"/>
            </a:p>
          </p:txBody>
        </p:sp>
        <p:sp>
          <p:nvSpPr>
            <p:cNvPr id="16" name="文本框 72"/>
            <p:cNvSpPr txBox="1">
              <a:spLocks noChangeArrowheads="1"/>
            </p:cNvSpPr>
            <p:nvPr/>
          </p:nvSpPr>
          <p:spPr bwMode="auto">
            <a:xfrm>
              <a:off x="4790275" y="1028675"/>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17" name="文本框 73"/>
            <p:cNvSpPr txBox="1">
              <a:spLocks noChangeArrowheads="1"/>
            </p:cNvSpPr>
            <p:nvPr/>
          </p:nvSpPr>
          <p:spPr bwMode="auto">
            <a:xfrm>
              <a:off x="4782485" y="1331231"/>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18" name="文本框 74"/>
            <p:cNvSpPr txBox="1">
              <a:spLocks noChangeArrowheads="1"/>
            </p:cNvSpPr>
            <p:nvPr/>
          </p:nvSpPr>
          <p:spPr bwMode="auto">
            <a:xfrm>
              <a:off x="6274228" y="510337"/>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19" name="文本框 75"/>
            <p:cNvSpPr txBox="1">
              <a:spLocks noChangeArrowheads="1"/>
            </p:cNvSpPr>
            <p:nvPr/>
          </p:nvSpPr>
          <p:spPr bwMode="auto">
            <a:xfrm>
              <a:off x="5496127" y="806080"/>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20" name="文本框 76"/>
            <p:cNvSpPr txBox="1">
              <a:spLocks noChangeArrowheads="1"/>
            </p:cNvSpPr>
            <p:nvPr/>
          </p:nvSpPr>
          <p:spPr bwMode="auto">
            <a:xfrm>
              <a:off x="5656971" y="1217379"/>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21" name="文本框 77"/>
            <p:cNvSpPr txBox="1">
              <a:spLocks noChangeArrowheads="1"/>
            </p:cNvSpPr>
            <p:nvPr/>
          </p:nvSpPr>
          <p:spPr bwMode="auto">
            <a:xfrm>
              <a:off x="6405844" y="1580984"/>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22" name="文本框 78"/>
            <p:cNvSpPr txBox="1">
              <a:spLocks noChangeArrowheads="1"/>
            </p:cNvSpPr>
            <p:nvPr/>
          </p:nvSpPr>
          <p:spPr bwMode="auto">
            <a:xfrm>
              <a:off x="6148747" y="1993281"/>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23" name="文本框 79"/>
            <p:cNvSpPr txBox="1">
              <a:spLocks noChangeArrowheads="1"/>
            </p:cNvSpPr>
            <p:nvPr/>
          </p:nvSpPr>
          <p:spPr bwMode="auto">
            <a:xfrm>
              <a:off x="6008328" y="2551992"/>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24" name="文本框 80"/>
            <p:cNvSpPr txBox="1">
              <a:spLocks noChangeArrowheads="1"/>
            </p:cNvSpPr>
            <p:nvPr/>
          </p:nvSpPr>
          <p:spPr bwMode="auto">
            <a:xfrm>
              <a:off x="4532881" y="2342662"/>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25" name="文本框 81"/>
            <p:cNvSpPr txBox="1">
              <a:spLocks noChangeArrowheads="1"/>
            </p:cNvSpPr>
            <p:nvPr/>
          </p:nvSpPr>
          <p:spPr bwMode="auto">
            <a:xfrm>
              <a:off x="5056094" y="1747146"/>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grpSp>
      <p:graphicFrame>
        <p:nvGraphicFramePr>
          <p:cNvPr id="66" name="表格 65"/>
          <p:cNvGraphicFramePr>
            <a:graphicFrameLocks noGrp="1"/>
          </p:cNvGraphicFramePr>
          <p:nvPr/>
        </p:nvGraphicFramePr>
        <p:xfrm>
          <a:off x="508593" y="4849283"/>
          <a:ext cx="3389368" cy="1188720"/>
        </p:xfrm>
        <a:graphic>
          <a:graphicData uri="http://schemas.openxmlformats.org/drawingml/2006/table">
            <a:tbl>
              <a:tblPr bandRow="1">
                <a:tableStyleId>{5FD0F851-EC5A-4D38-B0AD-8093EC10F338}</a:tableStyleId>
              </a:tblPr>
              <a:tblGrid>
                <a:gridCol w="3389368">
                  <a:extLst>
                    <a:ext uri="{9D8B030D-6E8A-4147-A177-3AD203B41FA5}">
                      <a16:colId xmlns:a16="http://schemas.microsoft.com/office/drawing/2014/main" val="20000"/>
                    </a:ext>
                  </a:extLst>
                </a:gridCol>
              </a:tblGrid>
              <a:tr h="396240">
                <a:tc>
                  <a:txBody>
                    <a:bodyPr/>
                    <a:lstStyle/>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9</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0"/>
                  </a:ext>
                </a:extLst>
              </a:tr>
              <a:tr h="396240">
                <a:tc>
                  <a:txBody>
                    <a:bodyPr/>
                    <a:lstStyle/>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3</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6</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8</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1"/>
                  </a:ext>
                </a:extLst>
              </a:tr>
              <a:tr h="3962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→2→1→2→2</a:t>
                      </a:r>
                      <a:endParaRPr lang="zh-CN" altLang="zh-CN" dirty="0" smtClean="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2"/>
                  </a:ext>
                </a:extLst>
              </a:tr>
            </a:tbl>
          </a:graphicData>
        </a:graphic>
      </p:graphicFrame>
      <p:sp>
        <p:nvSpPr>
          <p:cNvPr id="68" name="AutoShape 31"/>
          <p:cNvSpPr>
            <a:spLocks noChangeArrowheads="1"/>
          </p:cNvSpPr>
          <p:nvPr/>
        </p:nvSpPr>
        <p:spPr bwMode="auto">
          <a:xfrm>
            <a:off x="3431965" y="5775235"/>
            <a:ext cx="1866900" cy="755650"/>
          </a:xfrm>
          <a:prstGeom prst="wedgeRoundRectCallout">
            <a:avLst>
              <a:gd name="adj1" fmla="val -71259"/>
              <a:gd name="adj2" fmla="val -44963"/>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将节点</a:t>
            </a:r>
            <a:r>
              <a:rPr lang="en-US" altLang="zh-CN" sz="1600">
                <a:latin typeface="Times New Roman" panose="02020603050405020304" pitchFamily="18" charset="0"/>
                <a:ea typeface="黑体" panose="02010609060101010101" pitchFamily="49" charset="-122"/>
                <a:cs typeface="Times New Roman" panose="02020603050405020304" pitchFamily="18" charset="0"/>
              </a:rPr>
              <a:t>ID</a:t>
            </a:r>
            <a:r>
              <a:rPr lang="zh-CN" altLang="en-US" sz="1600">
                <a:latin typeface="Times New Roman" panose="02020603050405020304" pitchFamily="18" charset="0"/>
                <a:ea typeface="黑体" panose="02010609060101010101" pitchFamily="49" charset="-122"/>
                <a:cs typeface="Times New Roman" panose="02020603050405020304" pitchFamily="18" charset="0"/>
              </a:rPr>
              <a:t>替换为相应的</a:t>
            </a:r>
            <a:r>
              <a:rPr lang="zh-CN" altLang="en-US" sz="1600" b="1">
                <a:latin typeface="Times New Roman" panose="02020603050405020304" pitchFamily="18" charset="0"/>
                <a:ea typeface="黑体" panose="02010609060101010101" pitchFamily="49" charset="-122"/>
                <a:cs typeface="Times New Roman" panose="02020603050405020304" pitchFamily="18" charset="0"/>
              </a:rPr>
              <a:t>标签</a:t>
            </a:r>
            <a:endParaRPr lang="zh-TW" altLang="en-US" sz="1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9"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最短路径表</a:t>
            </a:r>
          </a:p>
        </p:txBody>
      </p:sp>
      <p:sp>
        <p:nvSpPr>
          <p:cNvPr id="70"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9/29</a:t>
            </a:r>
            <a:endParaRPr lang="zh-CN" altLang="en-US">
              <a:solidFill>
                <a:schemeClr val="bg1"/>
              </a:solidFill>
            </a:endParaRPr>
          </a:p>
        </p:txBody>
      </p:sp>
      <p:sp>
        <p:nvSpPr>
          <p:cNvPr id="71" name="文本框 68"/>
          <p:cNvSpPr txBox="1">
            <a:spLocks noChangeArrowheads="1"/>
          </p:cNvSpPr>
          <p:nvPr/>
        </p:nvSpPr>
        <p:spPr bwMode="auto">
          <a:xfrm>
            <a:off x="5805160" y="4813149"/>
            <a:ext cx="16224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ea typeface="黑体" panose="02010609060101010101" pitchFamily="49" charset="-122"/>
                <a:cs typeface="Times New Roman" panose="02020603050405020304" pitchFamily="18" charset="0"/>
              </a:rPr>
              <a:t>SPTable</a:t>
            </a:r>
          </a:p>
        </p:txBody>
      </p:sp>
      <p:sp>
        <p:nvSpPr>
          <p:cNvPr id="72" name="文本框 83"/>
          <p:cNvSpPr txBox="1">
            <a:spLocks noChangeArrowheads="1"/>
          </p:cNvSpPr>
          <p:nvPr/>
        </p:nvSpPr>
        <p:spPr bwMode="auto">
          <a:xfrm>
            <a:off x="1341438" y="4264025"/>
            <a:ext cx="16224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路网</a:t>
            </a:r>
            <a:endParaRPr lang="en-US" altLang="zh-CN" sz="1600" b="1">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 name="组合 1"/>
          <p:cNvGrpSpPr/>
          <p:nvPr/>
        </p:nvGrpSpPr>
        <p:grpSpPr>
          <a:xfrm>
            <a:off x="916197" y="1940458"/>
            <a:ext cx="7570994" cy="4072000"/>
            <a:chOff x="916197" y="1940458"/>
            <a:chExt cx="7570994" cy="4072000"/>
          </a:xfrm>
        </p:grpSpPr>
        <p:sp>
          <p:nvSpPr>
            <p:cNvPr id="67" name="椭圆 66"/>
            <p:cNvSpPr/>
            <p:nvPr/>
          </p:nvSpPr>
          <p:spPr>
            <a:xfrm>
              <a:off x="916197" y="5683845"/>
              <a:ext cx="280690" cy="328613"/>
            </a:xfrm>
            <a:prstGeom prst="ellipse">
              <a:avLst/>
            </a:prstGeom>
            <a:noFill/>
            <a:ln w="1905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74" name="椭圆 73"/>
            <p:cNvSpPr/>
            <p:nvPr/>
          </p:nvSpPr>
          <p:spPr bwMode="auto">
            <a:xfrm>
              <a:off x="8077616" y="1940458"/>
              <a:ext cx="409575" cy="327025"/>
            </a:xfrm>
            <a:prstGeom prst="ellipse">
              <a:avLst/>
            </a:prstGeom>
            <a:noFill/>
            <a:ln w="1905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grpSp>
      <p:sp>
        <p:nvSpPr>
          <p:cNvPr id="75" name="AutoShape 31"/>
          <p:cNvSpPr>
            <a:spLocks noChangeArrowheads="1"/>
          </p:cNvSpPr>
          <p:nvPr/>
        </p:nvSpPr>
        <p:spPr bwMode="auto">
          <a:xfrm>
            <a:off x="4840287" y="3230562"/>
            <a:ext cx="3006725" cy="1074737"/>
          </a:xfrm>
          <a:prstGeom prst="wedgeRoundRectCallout">
            <a:avLst>
              <a:gd name="adj1" fmla="val -981"/>
              <a:gd name="adj2" fmla="val -99037"/>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为了节省最短路径查询时间，</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构造</a:t>
            </a:r>
            <a:r>
              <a:rPr lang="zh-CN" altLang="en-US" sz="1600" b="1">
                <a:solidFill>
                  <a:srgbClr val="3366FF"/>
                </a:solidFill>
                <a:latin typeface="Times New Roman" panose="02020603050405020304" pitchFamily="18" charset="0"/>
                <a:ea typeface="黑体" panose="02010609060101010101" pitchFamily="49" charset="-122"/>
                <a:cs typeface="Times New Roman" panose="02020603050405020304" pitchFamily="18" charset="0"/>
              </a:rPr>
              <a:t>最短路径表</a:t>
            </a:r>
            <a:r>
              <a:rPr lang="zh-CN" altLang="en-US" sz="1600">
                <a:latin typeface="Times New Roman" panose="02020603050405020304" pitchFamily="18" charset="0"/>
                <a:ea typeface="黑体" panose="02010609060101010101" pitchFamily="49" charset="-122"/>
                <a:cs typeface="Times New Roman" panose="02020603050405020304" pitchFamily="18" charset="0"/>
              </a:rPr>
              <a:t>来加速查询</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过程</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 name="表格 78"/>
          <p:cNvGraphicFramePr>
            <a:graphicFrameLocks noGrp="1"/>
          </p:cNvGraphicFramePr>
          <p:nvPr/>
        </p:nvGraphicFramePr>
        <p:xfrm>
          <a:off x="4575082" y="1343025"/>
          <a:ext cx="4438652" cy="3352756"/>
        </p:xfrm>
        <a:graphic>
          <a:graphicData uri="http://schemas.openxmlformats.org/drawingml/2006/table">
            <a:tbl>
              <a:tblPr bandRow="1">
                <a:tableStyleId>{5FD0F851-EC5A-4D38-B0AD-8093EC10F338}</a:tableStyleId>
              </a:tblPr>
              <a:tblGrid>
                <a:gridCol w="403514">
                  <a:extLst>
                    <a:ext uri="{9D8B030D-6E8A-4147-A177-3AD203B41FA5}">
                      <a16:colId xmlns:a16="http://schemas.microsoft.com/office/drawing/2014/main" val="20000"/>
                    </a:ext>
                  </a:extLst>
                </a:gridCol>
                <a:gridCol w="403514">
                  <a:extLst>
                    <a:ext uri="{9D8B030D-6E8A-4147-A177-3AD203B41FA5}">
                      <a16:colId xmlns:a16="http://schemas.microsoft.com/office/drawing/2014/main" val="20001"/>
                    </a:ext>
                  </a:extLst>
                </a:gridCol>
                <a:gridCol w="403513">
                  <a:extLst>
                    <a:ext uri="{9D8B030D-6E8A-4147-A177-3AD203B41FA5}">
                      <a16:colId xmlns:a16="http://schemas.microsoft.com/office/drawing/2014/main" val="20002"/>
                    </a:ext>
                  </a:extLst>
                </a:gridCol>
                <a:gridCol w="403514">
                  <a:extLst>
                    <a:ext uri="{9D8B030D-6E8A-4147-A177-3AD203B41FA5}">
                      <a16:colId xmlns:a16="http://schemas.microsoft.com/office/drawing/2014/main" val="20003"/>
                    </a:ext>
                  </a:extLst>
                </a:gridCol>
                <a:gridCol w="403514">
                  <a:extLst>
                    <a:ext uri="{9D8B030D-6E8A-4147-A177-3AD203B41FA5}">
                      <a16:colId xmlns:a16="http://schemas.microsoft.com/office/drawing/2014/main" val="20004"/>
                    </a:ext>
                  </a:extLst>
                </a:gridCol>
                <a:gridCol w="403514">
                  <a:extLst>
                    <a:ext uri="{9D8B030D-6E8A-4147-A177-3AD203B41FA5}">
                      <a16:colId xmlns:a16="http://schemas.microsoft.com/office/drawing/2014/main" val="20005"/>
                    </a:ext>
                  </a:extLst>
                </a:gridCol>
                <a:gridCol w="403514">
                  <a:extLst>
                    <a:ext uri="{9D8B030D-6E8A-4147-A177-3AD203B41FA5}">
                      <a16:colId xmlns:a16="http://schemas.microsoft.com/office/drawing/2014/main" val="20006"/>
                    </a:ext>
                  </a:extLst>
                </a:gridCol>
                <a:gridCol w="403514">
                  <a:extLst>
                    <a:ext uri="{9D8B030D-6E8A-4147-A177-3AD203B41FA5}">
                      <a16:colId xmlns:a16="http://schemas.microsoft.com/office/drawing/2014/main" val="20007"/>
                    </a:ext>
                  </a:extLst>
                </a:gridCol>
                <a:gridCol w="403513">
                  <a:extLst>
                    <a:ext uri="{9D8B030D-6E8A-4147-A177-3AD203B41FA5}">
                      <a16:colId xmlns:a16="http://schemas.microsoft.com/office/drawing/2014/main" val="20008"/>
                    </a:ext>
                  </a:extLst>
                </a:gridCol>
                <a:gridCol w="403514">
                  <a:extLst>
                    <a:ext uri="{9D8B030D-6E8A-4147-A177-3AD203B41FA5}">
                      <a16:colId xmlns:a16="http://schemas.microsoft.com/office/drawing/2014/main" val="20009"/>
                    </a:ext>
                  </a:extLst>
                </a:gridCol>
                <a:gridCol w="403514">
                  <a:extLst>
                    <a:ext uri="{9D8B030D-6E8A-4147-A177-3AD203B41FA5}">
                      <a16:colId xmlns:a16="http://schemas.microsoft.com/office/drawing/2014/main" val="20010"/>
                    </a:ext>
                  </a:extLst>
                </a:gridCol>
              </a:tblGrid>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0"/>
                  </a:ext>
                </a:extLst>
              </a:tr>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1"/>
                  </a:ext>
                </a:extLst>
              </a:tr>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2"/>
                  </a:ext>
                </a:extLst>
              </a:tr>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3"/>
                  </a:ext>
                </a:extLst>
              </a:tr>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4"/>
                  </a:ext>
                </a:extLst>
              </a:tr>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5"/>
                  </a:ext>
                </a:extLst>
              </a:tr>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6"/>
                  </a:ext>
                </a:extLst>
              </a:tr>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7"/>
                  </a:ext>
                </a:extLst>
              </a:tr>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8"/>
                  </a:ext>
                </a:extLst>
              </a:tr>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9"/>
                  </a:ext>
                </a:extLst>
              </a:tr>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10"/>
                  </a:ext>
                </a:extLst>
              </a:tr>
            </a:tbl>
          </a:graphicData>
        </a:graphic>
      </p:graphicFrame>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0" name="组合 49"/>
          <p:cNvGrpSpPr/>
          <p:nvPr/>
        </p:nvGrpSpPr>
        <p:grpSpPr bwMode="auto">
          <a:xfrm>
            <a:off x="341313" y="1587500"/>
            <a:ext cx="4067175" cy="2628900"/>
            <a:chOff x="3170337" y="230512"/>
            <a:chExt cx="4068415" cy="2629257"/>
          </a:xfrm>
        </p:grpSpPr>
        <p:grpSp>
          <p:nvGrpSpPr>
            <p:cNvPr id="11" name="组合 50"/>
            <p:cNvGrpSpPr/>
            <p:nvPr/>
          </p:nvGrpSpPr>
          <p:grpSpPr bwMode="auto">
            <a:xfrm>
              <a:off x="3170337" y="230512"/>
              <a:ext cx="4068415" cy="2595116"/>
              <a:chOff x="237355" y="2159339"/>
              <a:chExt cx="4068415" cy="2595116"/>
            </a:xfrm>
          </p:grpSpPr>
          <p:grpSp>
            <p:nvGrpSpPr>
              <p:cNvPr id="25" name="组合 64"/>
              <p:cNvGrpSpPr/>
              <p:nvPr/>
            </p:nvGrpSpPr>
            <p:grpSpPr bwMode="auto">
              <a:xfrm>
                <a:off x="237355" y="2264209"/>
                <a:ext cx="4028189" cy="2490246"/>
                <a:chOff x="237355" y="2264209"/>
                <a:chExt cx="4028189" cy="2490246"/>
              </a:xfrm>
            </p:grpSpPr>
            <p:sp>
              <p:nvSpPr>
                <p:cNvPr id="55" name="椭圆 54"/>
                <p:cNvSpPr/>
                <p:nvPr/>
              </p:nvSpPr>
              <p:spPr>
                <a:xfrm>
                  <a:off x="1201261" y="2265716"/>
                  <a:ext cx="393820"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6" name="椭圆 55"/>
                <p:cNvSpPr/>
                <p:nvPr/>
              </p:nvSpPr>
              <p:spPr>
                <a:xfrm>
                  <a:off x="3006799" y="2264128"/>
                  <a:ext cx="392232"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7" name="椭圆 56"/>
                <p:cNvSpPr/>
                <p:nvPr/>
              </p:nvSpPr>
              <p:spPr>
                <a:xfrm>
                  <a:off x="1528386" y="3045284"/>
                  <a:ext cx="392233" cy="388991"/>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8" name="椭圆 57"/>
                <p:cNvSpPr/>
                <p:nvPr/>
              </p:nvSpPr>
              <p:spPr>
                <a:xfrm>
                  <a:off x="2381134" y="3045284"/>
                  <a:ext cx="392232" cy="388991"/>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9" name="椭圆 58"/>
                <p:cNvSpPr/>
                <p:nvPr/>
              </p:nvSpPr>
              <p:spPr>
                <a:xfrm>
                  <a:off x="3872250" y="3707362"/>
                  <a:ext cx="393820"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0" name="椭圆 59"/>
                <p:cNvSpPr/>
                <p:nvPr/>
              </p:nvSpPr>
              <p:spPr>
                <a:xfrm>
                  <a:off x="3113194" y="3551766"/>
                  <a:ext cx="392233"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1" name="椭圆 60"/>
                <p:cNvSpPr/>
                <p:nvPr/>
              </p:nvSpPr>
              <p:spPr>
                <a:xfrm>
                  <a:off x="1787227" y="3794686"/>
                  <a:ext cx="393820"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2" name="椭圆 61"/>
                <p:cNvSpPr/>
                <p:nvPr/>
              </p:nvSpPr>
              <p:spPr>
                <a:xfrm>
                  <a:off x="237355" y="3243749"/>
                  <a:ext cx="393820"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3" name="椭圆 62"/>
                <p:cNvSpPr/>
                <p:nvPr/>
              </p:nvSpPr>
              <p:spPr>
                <a:xfrm>
                  <a:off x="1196497" y="4363088"/>
                  <a:ext cx="392232" cy="388991"/>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4" name="椭圆 63"/>
                <p:cNvSpPr/>
                <p:nvPr/>
              </p:nvSpPr>
              <p:spPr>
                <a:xfrm>
                  <a:off x="2693966" y="4366263"/>
                  <a:ext cx="392233"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26" name="直接箭头连接符 25"/>
              <p:cNvCxnSpPr>
                <a:stCxn id="62" idx="7"/>
                <a:endCxn id="55" idx="3"/>
              </p:cNvCxnSpPr>
              <p:nvPr/>
            </p:nvCxnSpPr>
            <p:spPr>
              <a:xfrm flipV="1">
                <a:off x="572419" y="2595961"/>
                <a:ext cx="686009" cy="704946"/>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55" idx="6"/>
                <a:endCxn id="56" idx="2"/>
              </p:cNvCxnSpPr>
              <p:nvPr/>
            </p:nvCxnSpPr>
            <p:spPr>
              <a:xfrm flipV="1">
                <a:off x="1595081" y="2457829"/>
                <a:ext cx="1411718" cy="1588"/>
              </a:xfrm>
              <a:prstGeom prst="straightConnector1">
                <a:avLst/>
              </a:prstGeom>
              <a:ln w="25400">
                <a:solidFill>
                  <a:schemeClr val="accent6">
                    <a:lumMod val="50000"/>
                    <a:alpha val="51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57" idx="6"/>
                <a:endCxn id="58" idx="2"/>
              </p:cNvCxnSpPr>
              <p:nvPr/>
            </p:nvCxnSpPr>
            <p:spPr>
              <a:xfrm flipV="1">
                <a:off x="1920618" y="3240574"/>
                <a:ext cx="46051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58" idx="7"/>
                <a:endCxn id="56" idx="3"/>
              </p:cNvCxnSpPr>
              <p:nvPr/>
            </p:nvCxnSpPr>
            <p:spPr>
              <a:xfrm flipV="1">
                <a:off x="2716198" y="2595961"/>
                <a:ext cx="347769" cy="506481"/>
              </a:xfrm>
              <a:prstGeom prst="straightConnector1">
                <a:avLst/>
              </a:prstGeom>
              <a:ln w="25400">
                <a:solidFill>
                  <a:schemeClr val="accent6">
                    <a:lumMod val="50000"/>
                    <a:alpha val="51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58" idx="5"/>
                <a:endCxn id="60" idx="1"/>
              </p:cNvCxnSpPr>
              <p:nvPr/>
            </p:nvCxnSpPr>
            <p:spPr>
              <a:xfrm>
                <a:off x="2716198" y="3377117"/>
                <a:ext cx="454163" cy="230218"/>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56" idx="5"/>
                <a:endCxn id="59" idx="0"/>
              </p:cNvCxnSpPr>
              <p:nvPr/>
            </p:nvCxnSpPr>
            <p:spPr>
              <a:xfrm>
                <a:off x="3341863" y="2595961"/>
                <a:ext cx="727297" cy="1111401"/>
              </a:xfrm>
              <a:prstGeom prst="straightConnector1">
                <a:avLst/>
              </a:prstGeom>
              <a:ln w="25400">
                <a:solidFill>
                  <a:schemeClr val="accent6">
                    <a:lumMod val="50000"/>
                    <a:alpha val="51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60" idx="6"/>
                <a:endCxn id="59" idx="2"/>
              </p:cNvCxnSpPr>
              <p:nvPr/>
            </p:nvCxnSpPr>
            <p:spPr>
              <a:xfrm>
                <a:off x="3505426" y="3745467"/>
                <a:ext cx="366824" cy="155596"/>
              </a:xfrm>
              <a:prstGeom prst="straightConnector1">
                <a:avLst/>
              </a:prstGeom>
              <a:ln w="25400">
                <a:solidFill>
                  <a:schemeClr val="accent6">
                    <a:lumMod val="50000"/>
                    <a:alpha val="51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64" idx="6"/>
                <a:endCxn id="59" idx="3"/>
              </p:cNvCxnSpPr>
              <p:nvPr/>
            </p:nvCxnSpPr>
            <p:spPr>
              <a:xfrm flipV="1">
                <a:off x="3086198" y="4037607"/>
                <a:ext cx="843219" cy="522358"/>
              </a:xfrm>
              <a:prstGeom prst="straightConnector1">
                <a:avLst/>
              </a:prstGeom>
              <a:ln w="25400">
                <a:solidFill>
                  <a:schemeClr val="accent6">
                    <a:lumMod val="50000"/>
                    <a:alpha val="51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60" idx="4"/>
                <a:endCxn id="64" idx="0"/>
              </p:cNvCxnSpPr>
              <p:nvPr/>
            </p:nvCxnSpPr>
            <p:spPr>
              <a:xfrm flipH="1">
                <a:off x="2889288" y="3939168"/>
                <a:ext cx="419228" cy="427095"/>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61" idx="6"/>
                <a:endCxn id="60" idx="2"/>
              </p:cNvCxnSpPr>
              <p:nvPr/>
            </p:nvCxnSpPr>
            <p:spPr>
              <a:xfrm flipV="1">
                <a:off x="2181047" y="3745467"/>
                <a:ext cx="932146" cy="242920"/>
              </a:xfrm>
              <a:prstGeom prst="straightConnector1">
                <a:avLst/>
              </a:prstGeom>
              <a:ln w="25400">
                <a:solidFill>
                  <a:schemeClr val="accent6">
                    <a:lumMod val="50000"/>
                    <a:alpha val="51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63" idx="6"/>
                <a:endCxn id="64" idx="2"/>
              </p:cNvCxnSpPr>
              <p:nvPr/>
            </p:nvCxnSpPr>
            <p:spPr>
              <a:xfrm>
                <a:off x="1588729" y="4556789"/>
                <a:ext cx="1105237" cy="3175"/>
              </a:xfrm>
              <a:prstGeom prst="straightConnector1">
                <a:avLst/>
              </a:prstGeom>
              <a:ln w="25400">
                <a:solidFill>
                  <a:schemeClr val="accent6">
                    <a:lumMod val="50000"/>
                    <a:alpha val="51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63" idx="7"/>
                <a:endCxn id="61" idx="3"/>
              </p:cNvCxnSpPr>
              <p:nvPr/>
            </p:nvCxnSpPr>
            <p:spPr>
              <a:xfrm flipV="1">
                <a:off x="1531561" y="4124931"/>
                <a:ext cx="314421" cy="295315"/>
              </a:xfrm>
              <a:prstGeom prst="straightConnector1">
                <a:avLst/>
              </a:prstGeom>
              <a:ln w="25400">
                <a:solidFill>
                  <a:schemeClr val="accent6">
                    <a:lumMod val="50000"/>
                    <a:alpha val="51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57" idx="5"/>
                <a:endCxn id="61" idx="0"/>
              </p:cNvCxnSpPr>
              <p:nvPr/>
            </p:nvCxnSpPr>
            <p:spPr>
              <a:xfrm>
                <a:off x="1863451" y="3377117"/>
                <a:ext cx="120687" cy="417569"/>
              </a:xfrm>
              <a:prstGeom prst="straightConnector1">
                <a:avLst/>
              </a:prstGeom>
              <a:ln w="25400">
                <a:solidFill>
                  <a:schemeClr val="accent6">
                    <a:lumMod val="50000"/>
                    <a:alpha val="51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55" idx="5"/>
                <a:endCxn id="57" idx="0"/>
              </p:cNvCxnSpPr>
              <p:nvPr/>
            </p:nvCxnSpPr>
            <p:spPr>
              <a:xfrm>
                <a:off x="1536326" y="2595961"/>
                <a:ext cx="187382" cy="449323"/>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62" idx="6"/>
                <a:endCxn id="57" idx="2"/>
              </p:cNvCxnSpPr>
              <p:nvPr/>
            </p:nvCxnSpPr>
            <p:spPr>
              <a:xfrm flipV="1">
                <a:off x="631175" y="3240574"/>
                <a:ext cx="897210" cy="196877"/>
              </a:xfrm>
              <a:prstGeom prst="straightConnector1">
                <a:avLst/>
              </a:prstGeom>
              <a:ln w="25400">
                <a:solidFill>
                  <a:schemeClr val="accent6">
                    <a:lumMod val="50000"/>
                    <a:alpha val="51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62" idx="5"/>
                <a:endCxn id="63" idx="1"/>
              </p:cNvCxnSpPr>
              <p:nvPr/>
            </p:nvCxnSpPr>
            <p:spPr>
              <a:xfrm>
                <a:off x="572419" y="3575581"/>
                <a:ext cx="681246" cy="844665"/>
              </a:xfrm>
              <a:prstGeom prst="straightConnector1">
                <a:avLst/>
              </a:prstGeom>
              <a:ln w="25400">
                <a:solidFill>
                  <a:schemeClr val="accent6">
                    <a:lumMod val="50000"/>
                    <a:alpha val="51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81"/>
              <p:cNvSpPr txBox="1">
                <a:spLocks noChangeArrowheads="1"/>
              </p:cNvSpPr>
              <p:nvPr/>
            </p:nvSpPr>
            <p:spPr bwMode="auto">
              <a:xfrm>
                <a:off x="1200941" y="2242830"/>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2</a:t>
                </a:r>
                <a:endParaRPr lang="zh-CN" altLang="en-US" baseline="-25000">
                  <a:solidFill>
                    <a:schemeClr val="bg1"/>
                  </a:solidFill>
                </a:endParaRPr>
              </a:p>
            </p:txBody>
          </p:sp>
          <p:sp>
            <p:nvSpPr>
              <p:cNvPr id="43" name="文本框 82"/>
              <p:cNvSpPr txBox="1">
                <a:spLocks noChangeArrowheads="1"/>
              </p:cNvSpPr>
              <p:nvPr/>
            </p:nvSpPr>
            <p:spPr bwMode="auto">
              <a:xfrm>
                <a:off x="3011079" y="2222191"/>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7</a:t>
                </a:r>
                <a:endParaRPr lang="zh-CN" altLang="en-US" baseline="-25000">
                  <a:solidFill>
                    <a:schemeClr val="bg1"/>
                  </a:solidFill>
                </a:endParaRPr>
              </a:p>
            </p:txBody>
          </p:sp>
          <p:sp>
            <p:nvSpPr>
              <p:cNvPr id="44" name="文本框 83"/>
              <p:cNvSpPr txBox="1">
                <a:spLocks noChangeArrowheads="1"/>
              </p:cNvSpPr>
              <p:nvPr/>
            </p:nvSpPr>
            <p:spPr bwMode="auto">
              <a:xfrm>
                <a:off x="1527126" y="3015993"/>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3</a:t>
                </a:r>
                <a:endParaRPr lang="zh-CN" altLang="en-US" baseline="-25000">
                  <a:solidFill>
                    <a:schemeClr val="bg1"/>
                  </a:solidFill>
                </a:endParaRPr>
              </a:p>
            </p:txBody>
          </p:sp>
          <p:sp>
            <p:nvSpPr>
              <p:cNvPr id="45" name="文本框 84"/>
              <p:cNvSpPr txBox="1">
                <a:spLocks noChangeArrowheads="1"/>
              </p:cNvSpPr>
              <p:nvPr/>
            </p:nvSpPr>
            <p:spPr bwMode="auto">
              <a:xfrm>
                <a:off x="259734" y="3214300"/>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a:t>
                </a:r>
                <a:endParaRPr lang="zh-CN" altLang="en-US" baseline="-25000">
                  <a:solidFill>
                    <a:schemeClr val="bg1"/>
                  </a:solidFill>
                </a:endParaRPr>
              </a:p>
            </p:txBody>
          </p:sp>
          <p:sp>
            <p:nvSpPr>
              <p:cNvPr id="46" name="文本框 85"/>
              <p:cNvSpPr txBox="1">
                <a:spLocks noChangeArrowheads="1"/>
              </p:cNvSpPr>
              <p:nvPr/>
            </p:nvSpPr>
            <p:spPr bwMode="auto">
              <a:xfrm>
                <a:off x="2380718" y="3015993"/>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6</a:t>
                </a:r>
                <a:endParaRPr lang="zh-CN" altLang="en-US" baseline="-25000">
                  <a:solidFill>
                    <a:schemeClr val="bg1"/>
                  </a:solidFill>
                </a:endParaRPr>
              </a:p>
            </p:txBody>
          </p:sp>
          <p:sp>
            <p:nvSpPr>
              <p:cNvPr id="47" name="文本框 86"/>
              <p:cNvSpPr txBox="1">
                <a:spLocks noChangeArrowheads="1"/>
              </p:cNvSpPr>
              <p:nvPr/>
            </p:nvSpPr>
            <p:spPr bwMode="auto">
              <a:xfrm>
                <a:off x="1189946" y="4337748"/>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4</a:t>
                </a:r>
                <a:endParaRPr lang="zh-CN" altLang="en-US" baseline="-25000">
                  <a:solidFill>
                    <a:schemeClr val="bg1"/>
                  </a:solidFill>
                </a:endParaRPr>
              </a:p>
            </p:txBody>
          </p:sp>
          <p:sp>
            <p:nvSpPr>
              <p:cNvPr id="48" name="文本框 87"/>
              <p:cNvSpPr txBox="1">
                <a:spLocks noChangeArrowheads="1"/>
              </p:cNvSpPr>
              <p:nvPr/>
            </p:nvSpPr>
            <p:spPr bwMode="auto">
              <a:xfrm>
                <a:off x="1786122" y="3758094"/>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5</a:t>
                </a:r>
                <a:endParaRPr lang="zh-CN" altLang="en-US" baseline="-25000">
                  <a:solidFill>
                    <a:schemeClr val="bg1"/>
                  </a:solidFill>
                </a:endParaRPr>
              </a:p>
            </p:txBody>
          </p:sp>
          <p:sp>
            <p:nvSpPr>
              <p:cNvPr id="49" name="文本框 88"/>
              <p:cNvSpPr txBox="1">
                <a:spLocks noChangeArrowheads="1"/>
              </p:cNvSpPr>
              <p:nvPr/>
            </p:nvSpPr>
            <p:spPr bwMode="auto">
              <a:xfrm>
                <a:off x="3112580" y="3517247"/>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8</a:t>
                </a:r>
                <a:endParaRPr lang="zh-CN" altLang="en-US" baseline="-25000">
                  <a:solidFill>
                    <a:schemeClr val="bg1"/>
                  </a:solidFill>
                </a:endParaRPr>
              </a:p>
            </p:txBody>
          </p:sp>
          <p:sp>
            <p:nvSpPr>
              <p:cNvPr id="50" name="文本框 89"/>
              <p:cNvSpPr txBox="1">
                <a:spLocks noChangeArrowheads="1"/>
              </p:cNvSpPr>
              <p:nvPr/>
            </p:nvSpPr>
            <p:spPr bwMode="auto">
              <a:xfrm>
                <a:off x="2698299" y="4337748"/>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9</a:t>
                </a:r>
                <a:endParaRPr lang="zh-CN" altLang="en-US" baseline="-25000">
                  <a:solidFill>
                    <a:schemeClr val="bg1"/>
                  </a:solidFill>
                </a:endParaRPr>
              </a:p>
            </p:txBody>
          </p:sp>
          <p:sp>
            <p:nvSpPr>
              <p:cNvPr id="51" name="文本框 90"/>
              <p:cNvSpPr txBox="1">
                <a:spLocks noChangeArrowheads="1"/>
              </p:cNvSpPr>
              <p:nvPr/>
            </p:nvSpPr>
            <p:spPr bwMode="auto">
              <a:xfrm>
                <a:off x="3838976" y="3682540"/>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10</a:t>
                </a:r>
                <a:endParaRPr lang="zh-CN" altLang="en-US" baseline="-25000">
                  <a:solidFill>
                    <a:schemeClr val="bg1"/>
                  </a:solidFill>
                </a:endParaRPr>
              </a:p>
            </p:txBody>
          </p:sp>
          <p:sp>
            <p:nvSpPr>
              <p:cNvPr id="52" name="文本框 91"/>
              <p:cNvSpPr txBox="1">
                <a:spLocks noChangeArrowheads="1"/>
              </p:cNvSpPr>
              <p:nvPr/>
            </p:nvSpPr>
            <p:spPr bwMode="auto">
              <a:xfrm>
                <a:off x="1549495" y="2159339"/>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53" name="文本框 92"/>
              <p:cNvSpPr txBox="1">
                <a:spLocks noChangeArrowheads="1"/>
              </p:cNvSpPr>
              <p:nvPr/>
            </p:nvSpPr>
            <p:spPr bwMode="auto">
              <a:xfrm>
                <a:off x="1535613" y="2484777"/>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54" name="文本框 93"/>
              <p:cNvSpPr txBox="1">
                <a:spLocks noChangeArrowheads="1"/>
              </p:cNvSpPr>
              <p:nvPr/>
            </p:nvSpPr>
            <p:spPr bwMode="auto">
              <a:xfrm>
                <a:off x="1410051" y="4075044"/>
                <a:ext cx="2760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grpSp>
        <p:sp>
          <p:nvSpPr>
            <p:cNvPr id="12" name="文本框 51"/>
            <p:cNvSpPr txBox="1">
              <a:spLocks noChangeArrowheads="1"/>
            </p:cNvSpPr>
            <p:nvPr/>
          </p:nvSpPr>
          <p:spPr bwMode="auto">
            <a:xfrm>
              <a:off x="3366857" y="1055243"/>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13" name="文本框 52"/>
            <p:cNvSpPr txBox="1">
              <a:spLocks noChangeArrowheads="1"/>
            </p:cNvSpPr>
            <p:nvPr/>
          </p:nvSpPr>
          <p:spPr bwMode="auto">
            <a:xfrm>
              <a:off x="3521928" y="1228993"/>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14" name="文本框 53"/>
            <p:cNvSpPr txBox="1">
              <a:spLocks noChangeArrowheads="1"/>
            </p:cNvSpPr>
            <p:nvPr/>
          </p:nvSpPr>
          <p:spPr bwMode="auto">
            <a:xfrm>
              <a:off x="3512326" y="1505473"/>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3</a:t>
              </a:r>
              <a:endParaRPr lang="zh-CN" altLang="en-US" sz="1400"/>
            </a:p>
          </p:txBody>
        </p:sp>
        <p:sp>
          <p:nvSpPr>
            <p:cNvPr id="15" name="文本框 54"/>
            <p:cNvSpPr txBox="1">
              <a:spLocks noChangeArrowheads="1"/>
            </p:cNvSpPr>
            <p:nvPr/>
          </p:nvSpPr>
          <p:spPr bwMode="auto">
            <a:xfrm>
              <a:off x="4790275" y="1028675"/>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16" name="文本框 55"/>
            <p:cNvSpPr txBox="1">
              <a:spLocks noChangeArrowheads="1"/>
            </p:cNvSpPr>
            <p:nvPr/>
          </p:nvSpPr>
          <p:spPr bwMode="auto">
            <a:xfrm>
              <a:off x="4782485" y="1331231"/>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17" name="文本框 56"/>
            <p:cNvSpPr txBox="1">
              <a:spLocks noChangeArrowheads="1"/>
            </p:cNvSpPr>
            <p:nvPr/>
          </p:nvSpPr>
          <p:spPr bwMode="auto">
            <a:xfrm>
              <a:off x="6274228" y="510337"/>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18" name="文本框 57"/>
            <p:cNvSpPr txBox="1">
              <a:spLocks noChangeArrowheads="1"/>
            </p:cNvSpPr>
            <p:nvPr/>
          </p:nvSpPr>
          <p:spPr bwMode="auto">
            <a:xfrm>
              <a:off x="5496127" y="806080"/>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19" name="文本框 58"/>
            <p:cNvSpPr txBox="1">
              <a:spLocks noChangeArrowheads="1"/>
            </p:cNvSpPr>
            <p:nvPr/>
          </p:nvSpPr>
          <p:spPr bwMode="auto">
            <a:xfrm>
              <a:off x="5656971" y="1217379"/>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20" name="文本框 59"/>
            <p:cNvSpPr txBox="1">
              <a:spLocks noChangeArrowheads="1"/>
            </p:cNvSpPr>
            <p:nvPr/>
          </p:nvSpPr>
          <p:spPr bwMode="auto">
            <a:xfrm>
              <a:off x="6405844" y="1580984"/>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21" name="文本框 60"/>
            <p:cNvSpPr txBox="1">
              <a:spLocks noChangeArrowheads="1"/>
            </p:cNvSpPr>
            <p:nvPr/>
          </p:nvSpPr>
          <p:spPr bwMode="auto">
            <a:xfrm>
              <a:off x="6148747" y="1993281"/>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22" name="文本框 61"/>
            <p:cNvSpPr txBox="1">
              <a:spLocks noChangeArrowheads="1"/>
            </p:cNvSpPr>
            <p:nvPr/>
          </p:nvSpPr>
          <p:spPr bwMode="auto">
            <a:xfrm>
              <a:off x="6008328" y="2551992"/>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23" name="文本框 62"/>
            <p:cNvSpPr txBox="1">
              <a:spLocks noChangeArrowheads="1"/>
            </p:cNvSpPr>
            <p:nvPr/>
          </p:nvSpPr>
          <p:spPr bwMode="auto">
            <a:xfrm>
              <a:off x="4532881" y="2342662"/>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24" name="文本框 63"/>
            <p:cNvSpPr txBox="1">
              <a:spLocks noChangeArrowheads="1"/>
            </p:cNvSpPr>
            <p:nvPr/>
          </p:nvSpPr>
          <p:spPr bwMode="auto">
            <a:xfrm>
              <a:off x="5056094" y="1747146"/>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grpSp>
      <p:graphicFrame>
        <p:nvGraphicFramePr>
          <p:cNvPr id="65" name="表格 64"/>
          <p:cNvGraphicFramePr>
            <a:graphicFrameLocks noGrp="1"/>
          </p:cNvGraphicFramePr>
          <p:nvPr/>
        </p:nvGraphicFramePr>
        <p:xfrm>
          <a:off x="460535" y="5185607"/>
          <a:ext cx="7857887" cy="1046879"/>
        </p:xfrm>
        <a:graphic>
          <a:graphicData uri="http://schemas.openxmlformats.org/drawingml/2006/table">
            <a:tbl>
              <a:tblPr firstCol="1" bandRow="1">
                <a:tableStyleId>{7DF18680-E054-41AD-8BC1-D1AEF772440D}</a:tableStyleId>
              </a:tblPr>
              <a:tblGrid>
                <a:gridCol w="1082789">
                  <a:extLst>
                    <a:ext uri="{9D8B030D-6E8A-4147-A177-3AD203B41FA5}">
                      <a16:colId xmlns:a16="http://schemas.microsoft.com/office/drawing/2014/main" val="20000"/>
                    </a:ext>
                  </a:extLst>
                </a:gridCol>
                <a:gridCol w="487287">
                  <a:extLst>
                    <a:ext uri="{9D8B030D-6E8A-4147-A177-3AD203B41FA5}">
                      <a16:colId xmlns:a16="http://schemas.microsoft.com/office/drawing/2014/main" val="20001"/>
                    </a:ext>
                  </a:extLst>
                </a:gridCol>
                <a:gridCol w="243282">
                  <a:extLst>
                    <a:ext uri="{9D8B030D-6E8A-4147-A177-3AD203B41FA5}">
                      <a16:colId xmlns:a16="http://schemas.microsoft.com/office/drawing/2014/main" val="20002"/>
                    </a:ext>
                  </a:extLst>
                </a:gridCol>
                <a:gridCol w="604451">
                  <a:extLst>
                    <a:ext uri="{9D8B030D-6E8A-4147-A177-3AD203B41FA5}">
                      <a16:colId xmlns:a16="http://schemas.microsoft.com/office/drawing/2014/main" val="20003"/>
                    </a:ext>
                  </a:extLst>
                </a:gridCol>
                <a:gridCol w="604454">
                  <a:extLst>
                    <a:ext uri="{9D8B030D-6E8A-4147-A177-3AD203B41FA5}">
                      <a16:colId xmlns:a16="http://schemas.microsoft.com/office/drawing/2014/main" val="20004"/>
                    </a:ext>
                  </a:extLst>
                </a:gridCol>
                <a:gridCol w="604454">
                  <a:extLst>
                    <a:ext uri="{9D8B030D-6E8A-4147-A177-3AD203B41FA5}">
                      <a16:colId xmlns:a16="http://schemas.microsoft.com/office/drawing/2014/main" val="20005"/>
                    </a:ext>
                  </a:extLst>
                </a:gridCol>
                <a:gridCol w="604452">
                  <a:extLst>
                    <a:ext uri="{9D8B030D-6E8A-4147-A177-3AD203B41FA5}">
                      <a16:colId xmlns:a16="http://schemas.microsoft.com/office/drawing/2014/main" val="20006"/>
                    </a:ext>
                  </a:extLst>
                </a:gridCol>
                <a:gridCol w="604454">
                  <a:extLst>
                    <a:ext uri="{9D8B030D-6E8A-4147-A177-3AD203B41FA5}">
                      <a16:colId xmlns:a16="http://schemas.microsoft.com/office/drawing/2014/main" val="20007"/>
                    </a:ext>
                  </a:extLst>
                </a:gridCol>
                <a:gridCol w="604454">
                  <a:extLst>
                    <a:ext uri="{9D8B030D-6E8A-4147-A177-3AD203B41FA5}">
                      <a16:colId xmlns:a16="http://schemas.microsoft.com/office/drawing/2014/main" val="20008"/>
                    </a:ext>
                  </a:extLst>
                </a:gridCol>
                <a:gridCol w="604451">
                  <a:extLst>
                    <a:ext uri="{9D8B030D-6E8A-4147-A177-3AD203B41FA5}">
                      <a16:colId xmlns:a16="http://schemas.microsoft.com/office/drawing/2014/main" val="20009"/>
                    </a:ext>
                  </a:extLst>
                </a:gridCol>
                <a:gridCol w="604454">
                  <a:extLst>
                    <a:ext uri="{9D8B030D-6E8A-4147-A177-3AD203B41FA5}">
                      <a16:colId xmlns:a16="http://schemas.microsoft.com/office/drawing/2014/main" val="20010"/>
                    </a:ext>
                  </a:extLst>
                </a:gridCol>
                <a:gridCol w="604451">
                  <a:extLst>
                    <a:ext uri="{9D8B030D-6E8A-4147-A177-3AD203B41FA5}">
                      <a16:colId xmlns:a16="http://schemas.microsoft.com/office/drawing/2014/main" val="20011"/>
                    </a:ext>
                  </a:extLst>
                </a:gridCol>
                <a:gridCol w="604454">
                  <a:extLst>
                    <a:ext uri="{9D8B030D-6E8A-4147-A177-3AD203B41FA5}">
                      <a16:colId xmlns:a16="http://schemas.microsoft.com/office/drawing/2014/main" val="20012"/>
                    </a:ext>
                  </a:extLst>
                </a:gridCol>
              </a:tblGrid>
              <a:tr h="380207">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sz="1400" baseline="0" dirty="0" smtClean="0">
                          <a:latin typeface="Times New Roman" panose="02020603050405020304" pitchFamily="18" charset="0"/>
                          <a:ea typeface="黑体" panose="02010609060101010101" pitchFamily="49" charset="-122"/>
                          <a:cs typeface="Times New Roman" panose="02020603050405020304" pitchFamily="18" charset="0"/>
                        </a:rPr>
                        <a:t>路段序列</a:t>
                      </a:r>
                      <a:endParaRPr lang="zh-CN" altLang="en-US" sz="1400" baseline="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endParaRPr lang="zh-CN" altLang="en-US" sz="1400" baseline="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endParaRPr lang="zh-CN" altLang="en-US" sz="1400" baseline="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1,2</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1,2</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1,2</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2,3</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2,3</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baseline="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6,8</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6,8</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8,9</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8,9</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0"/>
                  </a:ext>
                </a:extLst>
              </a:tr>
              <a:tr h="333336">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标签序列</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1"/>
                  </a:ext>
                </a:extLst>
              </a:tr>
              <a:tr h="333336">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P</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2"/>
                  </a:ext>
                </a:extLst>
              </a:tr>
            </a:tbl>
          </a:graphicData>
        </a:graphic>
      </p:graphicFrame>
      <p:sp>
        <p:nvSpPr>
          <p:cNvPr id="66" name="Freeform 12"/>
          <p:cNvSpPr/>
          <p:nvPr/>
        </p:nvSpPr>
        <p:spPr bwMode="auto">
          <a:xfrm rot="19136620">
            <a:off x="4556125" y="2505075"/>
            <a:ext cx="2957513" cy="1870075"/>
          </a:xfrm>
          <a:custGeom>
            <a:avLst/>
            <a:gdLst>
              <a:gd name="T0" fmla="*/ 0 w 982"/>
              <a:gd name="T1" fmla="*/ 1870156 h 774"/>
              <a:gd name="T2" fmla="*/ 6023 w 982"/>
              <a:gd name="T3" fmla="*/ 1860491 h 774"/>
              <a:gd name="T4" fmla="*/ 24091 w 982"/>
              <a:gd name="T5" fmla="*/ 1821832 h 774"/>
              <a:gd name="T6" fmla="*/ 48182 w 982"/>
              <a:gd name="T7" fmla="*/ 1763842 h 774"/>
              <a:gd name="T8" fmla="*/ 96364 w 982"/>
              <a:gd name="T9" fmla="*/ 1686523 h 774"/>
              <a:gd name="T10" fmla="*/ 150569 w 982"/>
              <a:gd name="T11" fmla="*/ 1594707 h 774"/>
              <a:gd name="T12" fmla="*/ 228864 w 982"/>
              <a:gd name="T13" fmla="*/ 1493225 h 774"/>
              <a:gd name="T14" fmla="*/ 319205 w 982"/>
              <a:gd name="T15" fmla="*/ 1386912 h 774"/>
              <a:gd name="T16" fmla="*/ 427615 w 982"/>
              <a:gd name="T17" fmla="*/ 1275765 h 774"/>
              <a:gd name="T18" fmla="*/ 560115 w 982"/>
              <a:gd name="T19" fmla="*/ 1164619 h 774"/>
              <a:gd name="T20" fmla="*/ 710684 w 982"/>
              <a:gd name="T21" fmla="*/ 1058305 h 774"/>
              <a:gd name="T22" fmla="*/ 885343 w 982"/>
              <a:gd name="T23" fmla="*/ 961656 h 774"/>
              <a:gd name="T24" fmla="*/ 1084094 w 982"/>
              <a:gd name="T25" fmla="*/ 869840 h 774"/>
              <a:gd name="T26" fmla="*/ 1282844 w 982"/>
              <a:gd name="T27" fmla="*/ 802186 h 774"/>
              <a:gd name="T28" fmla="*/ 1469549 w 982"/>
              <a:gd name="T29" fmla="*/ 758694 h 774"/>
              <a:gd name="T30" fmla="*/ 1638186 w 982"/>
              <a:gd name="T31" fmla="*/ 734532 h 774"/>
              <a:gd name="T32" fmla="*/ 1788755 w 982"/>
              <a:gd name="T33" fmla="*/ 724867 h 774"/>
              <a:gd name="T34" fmla="*/ 1921255 w 982"/>
              <a:gd name="T35" fmla="*/ 724867 h 774"/>
              <a:gd name="T36" fmla="*/ 2041710 w 982"/>
              <a:gd name="T37" fmla="*/ 734532 h 774"/>
              <a:gd name="T38" fmla="*/ 2138074 w 982"/>
              <a:gd name="T39" fmla="*/ 753861 h 774"/>
              <a:gd name="T40" fmla="*/ 2216370 w 982"/>
              <a:gd name="T41" fmla="*/ 773191 h 774"/>
              <a:gd name="T42" fmla="*/ 2270574 w 982"/>
              <a:gd name="T43" fmla="*/ 787688 h 774"/>
              <a:gd name="T44" fmla="*/ 2306711 w 982"/>
              <a:gd name="T45" fmla="*/ 802186 h 774"/>
              <a:gd name="T46" fmla="*/ 2318756 w 982"/>
              <a:gd name="T47" fmla="*/ 807018 h 774"/>
              <a:gd name="T48" fmla="*/ 2047733 w 982"/>
              <a:gd name="T49" fmla="*/ 1150122 h 774"/>
              <a:gd name="T50" fmla="*/ 2957167 w 982"/>
              <a:gd name="T51" fmla="*/ 894002 h 774"/>
              <a:gd name="T52" fmla="*/ 2746371 w 982"/>
              <a:gd name="T53" fmla="*/ 0 h 774"/>
              <a:gd name="T54" fmla="*/ 2571711 w 982"/>
              <a:gd name="T55" fmla="*/ 362433 h 774"/>
              <a:gd name="T56" fmla="*/ 2559666 w 982"/>
              <a:gd name="T57" fmla="*/ 357601 h 774"/>
              <a:gd name="T58" fmla="*/ 2523529 w 982"/>
              <a:gd name="T59" fmla="*/ 343104 h 774"/>
              <a:gd name="T60" fmla="*/ 2475348 w 982"/>
              <a:gd name="T61" fmla="*/ 323774 h 774"/>
              <a:gd name="T62" fmla="*/ 2403075 w 982"/>
              <a:gd name="T63" fmla="*/ 304444 h 774"/>
              <a:gd name="T64" fmla="*/ 2312733 w 982"/>
              <a:gd name="T65" fmla="*/ 289947 h 774"/>
              <a:gd name="T66" fmla="*/ 2204324 w 982"/>
              <a:gd name="T67" fmla="*/ 275449 h 774"/>
              <a:gd name="T68" fmla="*/ 2083869 w 982"/>
              <a:gd name="T69" fmla="*/ 265784 h 774"/>
              <a:gd name="T70" fmla="*/ 1945346 w 982"/>
              <a:gd name="T71" fmla="*/ 265784 h 774"/>
              <a:gd name="T72" fmla="*/ 1794778 w 982"/>
              <a:gd name="T73" fmla="*/ 280282 h 774"/>
              <a:gd name="T74" fmla="*/ 1626141 w 982"/>
              <a:gd name="T75" fmla="*/ 304444 h 774"/>
              <a:gd name="T76" fmla="*/ 1451481 w 982"/>
              <a:gd name="T77" fmla="*/ 352768 h 774"/>
              <a:gd name="T78" fmla="*/ 1270799 w 982"/>
              <a:gd name="T79" fmla="*/ 415590 h 774"/>
              <a:gd name="T80" fmla="*/ 1072048 w 982"/>
              <a:gd name="T81" fmla="*/ 507407 h 774"/>
              <a:gd name="T82" fmla="*/ 873298 w 982"/>
              <a:gd name="T83" fmla="*/ 623385 h 774"/>
              <a:gd name="T84" fmla="*/ 692615 w 982"/>
              <a:gd name="T85" fmla="*/ 749029 h 774"/>
              <a:gd name="T86" fmla="*/ 536024 w 982"/>
              <a:gd name="T87" fmla="*/ 879505 h 774"/>
              <a:gd name="T88" fmla="*/ 409547 w 982"/>
              <a:gd name="T89" fmla="*/ 1019646 h 774"/>
              <a:gd name="T90" fmla="*/ 301137 w 982"/>
              <a:gd name="T91" fmla="*/ 1159787 h 774"/>
              <a:gd name="T92" fmla="*/ 216819 w 982"/>
              <a:gd name="T93" fmla="*/ 1295095 h 774"/>
              <a:gd name="T94" fmla="*/ 144546 w 982"/>
              <a:gd name="T95" fmla="*/ 1425571 h 774"/>
              <a:gd name="T96" fmla="*/ 90341 w 982"/>
              <a:gd name="T97" fmla="*/ 1546382 h 774"/>
              <a:gd name="T98" fmla="*/ 54205 w 982"/>
              <a:gd name="T99" fmla="*/ 1652696 h 774"/>
              <a:gd name="T100" fmla="*/ 24091 w 982"/>
              <a:gd name="T101" fmla="*/ 1744512 h 774"/>
              <a:gd name="T102" fmla="*/ 12045 w 982"/>
              <a:gd name="T103" fmla="*/ 1812167 h 774"/>
              <a:gd name="T104" fmla="*/ 0 w 982"/>
              <a:gd name="T105" fmla="*/ 1855659 h 774"/>
              <a:gd name="T106" fmla="*/ 0 w 982"/>
              <a:gd name="T107" fmla="*/ 1870156 h 77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solidFill>
            <a:srgbClr val="CCFFFF">
              <a:alpha val="36078"/>
            </a:srgbClr>
          </a:solidFill>
          <a:ln w="3175">
            <a:solidFill>
              <a:schemeClr val="tx1"/>
            </a:solidFill>
            <a:round/>
          </a:ln>
        </p:spPr>
        <p:txBody>
          <a:bodyPr/>
          <a:lstStyle/>
          <a:p>
            <a:endParaRPr lang="zh-CN" altLang="en-US"/>
          </a:p>
        </p:txBody>
      </p:sp>
      <p:sp>
        <p:nvSpPr>
          <p:cNvPr id="68" name="AutoShape 31"/>
          <p:cNvSpPr>
            <a:spLocks noChangeArrowheads="1"/>
          </p:cNvSpPr>
          <p:nvPr/>
        </p:nvSpPr>
        <p:spPr bwMode="auto">
          <a:xfrm>
            <a:off x="5419725" y="5036867"/>
            <a:ext cx="2211388" cy="715963"/>
          </a:xfrm>
          <a:prstGeom prst="wedgeRoundRectCallout">
            <a:avLst>
              <a:gd name="adj1" fmla="val -44764"/>
              <a:gd name="adj2" fmla="val 90454"/>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路径编码保留了轨迹</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的</a:t>
            </a:r>
            <a:r>
              <a:rPr lang="zh-CN" altLang="en-US" sz="1600" b="1">
                <a:solidFill>
                  <a:srgbClr val="3366FF"/>
                </a:solidFill>
                <a:latin typeface="Times New Roman" panose="02020603050405020304" pitchFamily="18" charset="0"/>
                <a:ea typeface="黑体" panose="02010609060101010101" pitchFamily="49" charset="-122"/>
                <a:cs typeface="Times New Roman" panose="02020603050405020304" pitchFamily="18" charset="0"/>
              </a:rPr>
              <a:t>路径信息</a:t>
            </a:r>
            <a:endParaRPr lang="zh-TW" altLang="en-US" sz="1600" b="1">
              <a:solidFill>
                <a:srgbClr val="3366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9" name="AutoShape 31"/>
          <p:cNvSpPr>
            <a:spLocks noChangeArrowheads="1"/>
          </p:cNvSpPr>
          <p:nvPr/>
        </p:nvSpPr>
        <p:spPr bwMode="auto">
          <a:xfrm>
            <a:off x="7631113" y="5532438"/>
            <a:ext cx="1233487" cy="436562"/>
          </a:xfrm>
          <a:prstGeom prst="wedgeRoundRectCallout">
            <a:avLst>
              <a:gd name="adj1" fmla="val -43884"/>
              <a:gd name="adj2" fmla="val 91639"/>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a:solidFill>
                  <a:srgbClr val="3366FF"/>
                </a:solidFill>
                <a:latin typeface="Times New Roman" panose="02020603050405020304" pitchFamily="18" charset="0"/>
                <a:ea typeface="黑体" panose="02010609060101010101" pitchFamily="49" charset="-122"/>
                <a:cs typeface="Times New Roman" panose="02020603050405020304" pitchFamily="18" charset="0"/>
              </a:rPr>
              <a:t>熵值降低</a:t>
            </a:r>
            <a:endParaRPr lang="zh-TW" altLang="en-US" sz="1600" b="1">
              <a:solidFill>
                <a:srgbClr val="3366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0"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路径编码</a:t>
            </a:r>
          </a:p>
        </p:txBody>
      </p:sp>
      <p:sp>
        <p:nvSpPr>
          <p:cNvPr id="71"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10/29</a:t>
            </a:r>
            <a:endParaRPr lang="zh-CN" altLang="en-US">
              <a:solidFill>
                <a:schemeClr val="bg1"/>
              </a:solidFill>
            </a:endParaRPr>
          </a:p>
        </p:txBody>
      </p:sp>
      <p:sp>
        <p:nvSpPr>
          <p:cNvPr id="72" name="文本框 107"/>
          <p:cNvSpPr txBox="1">
            <a:spLocks noChangeArrowheads="1"/>
          </p:cNvSpPr>
          <p:nvPr/>
        </p:nvSpPr>
        <p:spPr bwMode="auto">
          <a:xfrm>
            <a:off x="6124786" y="4766092"/>
            <a:ext cx="16224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dirty="0" err="1">
                <a:latin typeface="Times New Roman" panose="02020603050405020304" pitchFamily="18" charset="0"/>
                <a:ea typeface="黑体" panose="02010609060101010101" pitchFamily="49" charset="-122"/>
                <a:cs typeface="Times New Roman" panose="02020603050405020304" pitchFamily="18" charset="0"/>
              </a:rPr>
              <a:t>SPTable</a:t>
            </a:r>
            <a:endParaRPr lang="en-US" altLang="zh-CN" sz="16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3" name="AutoShape 31"/>
          <p:cNvSpPr>
            <a:spLocks noChangeArrowheads="1"/>
          </p:cNvSpPr>
          <p:nvPr/>
        </p:nvSpPr>
        <p:spPr bwMode="auto">
          <a:xfrm>
            <a:off x="5978006" y="3700681"/>
            <a:ext cx="3044825" cy="1025525"/>
          </a:xfrm>
          <a:prstGeom prst="wedgeRoundRectCallout">
            <a:avLst>
              <a:gd name="adj1" fmla="val -44120"/>
              <a:gd name="adj2" fmla="val 89556"/>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仅保留轨迹的路径信息，无法</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恢复成原始的</a:t>
            </a:r>
            <a:r>
              <a:rPr lang="en-US" altLang="zh-CN" sz="1600">
                <a:latin typeface="Times New Roman" panose="02020603050405020304" pitchFamily="18" charset="0"/>
                <a:ea typeface="黑体" panose="02010609060101010101" pitchFamily="49" charset="-122"/>
                <a:cs typeface="Times New Roman" panose="02020603050405020304" pitchFamily="18" charset="0"/>
              </a:rPr>
              <a:t>GPS</a:t>
            </a:r>
            <a:r>
              <a:rPr lang="zh-CN" altLang="en-US" sz="1600">
                <a:latin typeface="Times New Roman" panose="02020603050405020304" pitchFamily="18" charset="0"/>
                <a:ea typeface="黑体" panose="02010609060101010101" pitchFamily="49" charset="-122"/>
                <a:cs typeface="Times New Roman" panose="02020603050405020304" pitchFamily="18" charset="0"/>
              </a:rPr>
              <a:t>坐标信息，</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因此需要考虑对</a:t>
            </a:r>
            <a:r>
              <a:rPr lang="zh-CN" altLang="en-US" sz="16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位置信息</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编码</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4" name="文本框 106"/>
          <p:cNvSpPr txBox="1">
            <a:spLocks noChangeArrowheads="1"/>
          </p:cNvSpPr>
          <p:nvPr/>
        </p:nvSpPr>
        <p:spPr bwMode="auto">
          <a:xfrm>
            <a:off x="1487488" y="4324350"/>
            <a:ext cx="16224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路网</a:t>
            </a:r>
            <a:endParaRPr lang="en-US" altLang="zh-CN" sz="1600" b="1">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75" name="组合 74"/>
          <p:cNvGrpSpPr/>
          <p:nvPr/>
        </p:nvGrpSpPr>
        <p:grpSpPr bwMode="auto">
          <a:xfrm>
            <a:off x="2797175" y="5475288"/>
            <a:ext cx="1179513" cy="260350"/>
            <a:chOff x="2796949" y="5474848"/>
            <a:chExt cx="1179006" cy="260355"/>
          </a:xfrm>
        </p:grpSpPr>
        <p:cxnSp>
          <p:nvCxnSpPr>
            <p:cNvPr id="76" name="直接箭头连接符 75"/>
            <p:cNvCxnSpPr/>
            <p:nvPr/>
          </p:nvCxnSpPr>
          <p:spPr>
            <a:xfrm>
              <a:off x="2796949" y="5474848"/>
              <a:ext cx="0" cy="260355"/>
            </a:xfrm>
            <a:prstGeom prst="straightConnector1">
              <a:avLst/>
            </a:prstGeom>
            <a:ln w="22225">
              <a:solidFill>
                <a:srgbClr val="1B4DA5"/>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a:off x="3385659" y="5474848"/>
              <a:ext cx="0" cy="260355"/>
            </a:xfrm>
            <a:prstGeom prst="straightConnector1">
              <a:avLst/>
            </a:prstGeom>
            <a:ln w="22225">
              <a:solidFill>
                <a:srgbClr val="1B4DA5"/>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a:off x="3975955" y="5474848"/>
              <a:ext cx="0" cy="260355"/>
            </a:xfrm>
            <a:prstGeom prst="straightConnector1">
              <a:avLst/>
            </a:prstGeom>
            <a:ln w="22225">
              <a:solidFill>
                <a:srgbClr val="1B4DA5"/>
              </a:solidFill>
              <a:tailEnd type="triangle"/>
            </a:ln>
          </p:spPr>
          <p:style>
            <a:lnRef idx="1">
              <a:schemeClr val="accent1"/>
            </a:lnRef>
            <a:fillRef idx="0">
              <a:schemeClr val="accent1"/>
            </a:fillRef>
            <a:effectRef idx="0">
              <a:schemeClr val="accent1"/>
            </a:effectRef>
            <a:fontRef idx="minor">
              <a:schemeClr val="tx1"/>
            </a:fontRef>
          </p:style>
        </p:cxnSp>
      </p:grpSp>
      <p:sp>
        <p:nvSpPr>
          <p:cNvPr id="67" name="AutoShape 31"/>
          <p:cNvSpPr>
            <a:spLocks noChangeArrowheads="1"/>
          </p:cNvSpPr>
          <p:nvPr/>
        </p:nvSpPr>
        <p:spPr bwMode="auto">
          <a:xfrm>
            <a:off x="2672781" y="4285562"/>
            <a:ext cx="3046412" cy="731837"/>
          </a:xfrm>
          <a:prstGeom prst="wedgeRoundRectCallout">
            <a:avLst>
              <a:gd name="adj1" fmla="val 39264"/>
              <a:gd name="adj2" fmla="val 87741"/>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当路段序列不连续时，需要通过最短路径表构造最短路径</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randombar(horizontal)">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3" grpId="0" animBg="1"/>
      <p:bldP spid="6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cxnSp>
        <p:nvCxnSpPr>
          <p:cNvPr id="9" name="直接连接符 8"/>
          <p:cNvCxnSpPr/>
          <p:nvPr/>
        </p:nvCxnSpPr>
        <p:spPr>
          <a:xfrm flipH="1">
            <a:off x="3122613" y="1404938"/>
            <a:ext cx="0" cy="1228725"/>
          </a:xfrm>
          <a:prstGeom prst="line">
            <a:avLst/>
          </a:prstGeom>
          <a:ln>
            <a:solidFill>
              <a:srgbClr val="5E5EAF"/>
            </a:solidFill>
            <a:prstDash val="lgDashDot"/>
          </a:ln>
        </p:spPr>
        <p:style>
          <a:lnRef idx="1">
            <a:schemeClr val="accent1"/>
          </a:lnRef>
          <a:fillRef idx="0">
            <a:schemeClr val="accent1"/>
          </a:fillRef>
          <a:effectRef idx="0">
            <a:schemeClr val="accent1"/>
          </a:effectRef>
          <a:fontRef idx="minor">
            <a:schemeClr val="tx1"/>
          </a:fontRef>
        </p:style>
      </p:cxnSp>
      <p:graphicFrame>
        <p:nvGraphicFramePr>
          <p:cNvPr id="12" name="表格 11"/>
          <p:cNvGraphicFramePr>
            <a:graphicFrameLocks noGrp="1"/>
          </p:cNvGraphicFramePr>
          <p:nvPr/>
        </p:nvGraphicFramePr>
        <p:xfrm>
          <a:off x="7340507" y="4671632"/>
          <a:ext cx="1388040" cy="1524000"/>
        </p:xfrm>
        <a:graphic>
          <a:graphicData uri="http://schemas.openxmlformats.org/drawingml/2006/table">
            <a:tbl>
              <a:tblPr firstRow="1" bandRow="1">
                <a:tableStyleId>{7DF18680-E054-41AD-8BC1-D1AEF772440D}</a:tableStyleId>
              </a:tblPr>
              <a:tblGrid>
                <a:gridCol w="689301">
                  <a:extLst>
                    <a:ext uri="{9D8B030D-6E8A-4147-A177-3AD203B41FA5}">
                      <a16:colId xmlns:a16="http://schemas.microsoft.com/office/drawing/2014/main" val="20000"/>
                    </a:ext>
                  </a:extLst>
                </a:gridCol>
                <a:gridCol w="698739">
                  <a:extLst>
                    <a:ext uri="{9D8B030D-6E8A-4147-A177-3AD203B41FA5}">
                      <a16:colId xmlns:a16="http://schemas.microsoft.com/office/drawing/2014/main" val="20001"/>
                    </a:ext>
                  </a:extLst>
                </a:gridCol>
              </a:tblGrid>
              <a:tr h="288874">
                <a:tc>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频率</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0"/>
                  </a:ext>
                </a:extLst>
              </a:tr>
              <a:tr h="288874">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001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1"/>
                  </a:ext>
                </a:extLst>
              </a:tr>
              <a:tr h="0">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2"/>
                  </a:ext>
                </a:extLst>
              </a:tr>
              <a:tr h="162789">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400" baseline="0" dirty="0" smtClean="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3"/>
                  </a:ext>
                </a:extLst>
              </a:tr>
              <a:tr h="0">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4"/>
                  </a:ext>
                </a:extLst>
              </a:tr>
            </a:tbl>
          </a:graphicData>
        </a:graphic>
      </p:graphicFrame>
      <p:grpSp>
        <p:nvGrpSpPr>
          <p:cNvPr id="13" name="组合 75"/>
          <p:cNvGrpSpPr/>
          <p:nvPr/>
        </p:nvGrpSpPr>
        <p:grpSpPr bwMode="auto">
          <a:xfrm>
            <a:off x="5073650" y="1647825"/>
            <a:ext cx="3427413" cy="2046288"/>
            <a:chOff x="5073927" y="1895746"/>
            <a:chExt cx="3427311" cy="2045614"/>
          </a:xfrm>
        </p:grpSpPr>
        <p:sp>
          <p:nvSpPr>
            <p:cNvPr id="14" name="流程图: 联系 13"/>
            <p:cNvSpPr/>
            <p:nvPr/>
          </p:nvSpPr>
          <p:spPr>
            <a:xfrm>
              <a:off x="6777264" y="1895746"/>
              <a:ext cx="215894" cy="217416"/>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chemeClr val="bg2">
                    <a:lumMod val="75000"/>
                    <a:lumOff val="25000"/>
                  </a:schemeClr>
                </a:solidFill>
              </a:endParaRPr>
            </a:p>
          </p:txBody>
        </p:sp>
        <p:sp>
          <p:nvSpPr>
            <p:cNvPr id="15" name="流程图: 联系 14"/>
            <p:cNvSpPr/>
            <p:nvPr/>
          </p:nvSpPr>
          <p:spPr>
            <a:xfrm>
              <a:off x="5799393" y="2427384"/>
              <a:ext cx="215894" cy="215829"/>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chemeClr val="bg2">
                    <a:lumMod val="75000"/>
                    <a:lumOff val="25000"/>
                  </a:schemeClr>
                </a:solidFill>
              </a:endParaRPr>
            </a:p>
          </p:txBody>
        </p:sp>
        <p:sp>
          <p:nvSpPr>
            <p:cNvPr id="16" name="流程图: 联系 15"/>
            <p:cNvSpPr/>
            <p:nvPr/>
          </p:nvSpPr>
          <p:spPr>
            <a:xfrm>
              <a:off x="5073927" y="3016152"/>
              <a:ext cx="215894" cy="215829"/>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chemeClr val="bg2">
                    <a:lumMod val="75000"/>
                    <a:lumOff val="25000"/>
                  </a:schemeClr>
                </a:solidFill>
              </a:endParaRPr>
            </a:p>
          </p:txBody>
        </p:sp>
        <p:sp>
          <p:nvSpPr>
            <p:cNvPr id="17" name="矩形 16"/>
            <p:cNvSpPr/>
            <p:nvPr/>
          </p:nvSpPr>
          <p:spPr>
            <a:xfrm>
              <a:off x="7651950" y="2444840"/>
              <a:ext cx="765152" cy="21582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1</a:t>
              </a:r>
              <a:endParaRPr lang="zh-CN" altLang="en-US" sz="1600" dirty="0">
                <a:solidFill>
                  <a:schemeClr val="tx1"/>
                </a:solidFill>
              </a:endParaRPr>
            </a:p>
          </p:txBody>
        </p:sp>
        <p:sp>
          <p:nvSpPr>
            <p:cNvPr id="18" name="流程图: 联系 17"/>
            <p:cNvSpPr/>
            <p:nvPr/>
          </p:nvSpPr>
          <p:spPr>
            <a:xfrm>
              <a:off x="7201114" y="3014565"/>
              <a:ext cx="215894" cy="217415"/>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chemeClr val="bg2">
                    <a:lumMod val="75000"/>
                    <a:lumOff val="25000"/>
                  </a:schemeClr>
                </a:solidFill>
              </a:endParaRPr>
            </a:p>
          </p:txBody>
        </p:sp>
        <p:sp>
          <p:nvSpPr>
            <p:cNvPr id="19" name="矩形 18"/>
            <p:cNvSpPr/>
            <p:nvPr/>
          </p:nvSpPr>
          <p:spPr>
            <a:xfrm>
              <a:off x="6204193" y="3016152"/>
              <a:ext cx="765152" cy="21582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00</a:t>
              </a:r>
              <a:endParaRPr lang="zh-CN" altLang="en-US" sz="1600" dirty="0">
                <a:solidFill>
                  <a:schemeClr val="tx1"/>
                </a:solidFill>
              </a:endParaRPr>
            </a:p>
          </p:txBody>
        </p:sp>
        <p:sp>
          <p:nvSpPr>
            <p:cNvPr id="20" name="矩形 19"/>
            <p:cNvSpPr/>
            <p:nvPr/>
          </p:nvSpPr>
          <p:spPr>
            <a:xfrm>
              <a:off x="5723196" y="3725531"/>
              <a:ext cx="765152" cy="21582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010</a:t>
              </a:r>
              <a:endParaRPr lang="zh-CN" altLang="en-US" sz="1600" dirty="0">
                <a:solidFill>
                  <a:schemeClr val="tx1"/>
                </a:solidFill>
              </a:endParaRPr>
            </a:p>
          </p:txBody>
        </p:sp>
        <p:sp>
          <p:nvSpPr>
            <p:cNvPr id="21" name="矩形 20"/>
            <p:cNvSpPr/>
            <p:nvPr/>
          </p:nvSpPr>
          <p:spPr>
            <a:xfrm>
              <a:off x="7736086" y="3725531"/>
              <a:ext cx="765152" cy="21582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011</a:t>
              </a:r>
              <a:endParaRPr lang="zh-CN" altLang="en-US" sz="1600" dirty="0">
                <a:solidFill>
                  <a:schemeClr val="tx1"/>
                </a:solidFill>
              </a:endParaRPr>
            </a:p>
          </p:txBody>
        </p:sp>
        <p:cxnSp>
          <p:nvCxnSpPr>
            <p:cNvPr id="22" name="直接连接符 21"/>
            <p:cNvCxnSpPr>
              <a:stCxn id="15" idx="7"/>
              <a:endCxn id="14" idx="3"/>
            </p:cNvCxnSpPr>
            <p:nvPr/>
          </p:nvCxnSpPr>
          <p:spPr>
            <a:xfrm flipV="1">
              <a:off x="5983538" y="2081423"/>
              <a:ext cx="825475" cy="377701"/>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4" idx="5"/>
              <a:endCxn id="17" idx="0"/>
            </p:cNvCxnSpPr>
            <p:nvPr/>
          </p:nvCxnSpPr>
          <p:spPr>
            <a:xfrm>
              <a:off x="6961409" y="2081423"/>
              <a:ext cx="1073118" cy="363417"/>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6" idx="7"/>
              <a:endCxn id="15" idx="3"/>
            </p:cNvCxnSpPr>
            <p:nvPr/>
          </p:nvCxnSpPr>
          <p:spPr>
            <a:xfrm flipV="1">
              <a:off x="5258072" y="2611473"/>
              <a:ext cx="573071" cy="436418"/>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9" idx="0"/>
              <a:endCxn id="15" idx="5"/>
            </p:cNvCxnSpPr>
            <p:nvPr/>
          </p:nvCxnSpPr>
          <p:spPr>
            <a:xfrm flipH="1" flipV="1">
              <a:off x="5983538" y="2611473"/>
              <a:ext cx="603232" cy="404679"/>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6" idx="5"/>
              <a:endCxn id="20" idx="0"/>
            </p:cNvCxnSpPr>
            <p:nvPr/>
          </p:nvCxnSpPr>
          <p:spPr>
            <a:xfrm>
              <a:off x="5258072" y="3200241"/>
              <a:ext cx="847700" cy="525290"/>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7" idx="2"/>
              <a:endCxn id="18" idx="0"/>
            </p:cNvCxnSpPr>
            <p:nvPr/>
          </p:nvCxnSpPr>
          <p:spPr>
            <a:xfrm flipH="1">
              <a:off x="7309060" y="2660669"/>
              <a:ext cx="725466" cy="353896"/>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1" idx="0"/>
              <a:endCxn id="18" idx="5"/>
            </p:cNvCxnSpPr>
            <p:nvPr/>
          </p:nvCxnSpPr>
          <p:spPr>
            <a:xfrm flipH="1" flipV="1">
              <a:off x="7385258" y="3200241"/>
              <a:ext cx="733403" cy="525290"/>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6215306" y="1981443"/>
              <a:ext cx="288916" cy="338027"/>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0</a:t>
              </a:r>
              <a:endParaRPr lang="zh-CN" altLang="en-US" sz="1600" dirty="0">
                <a:solidFill>
                  <a:schemeClr val="accent6">
                    <a:lumMod val="50000"/>
                  </a:schemeClr>
                </a:solidFill>
                <a:latin typeface="+mn-lt"/>
                <a:ea typeface="+mn-ea"/>
              </a:endParaRPr>
            </a:p>
          </p:txBody>
        </p:sp>
        <p:sp>
          <p:nvSpPr>
            <p:cNvPr id="30" name="文本框 29"/>
            <p:cNvSpPr txBox="1"/>
            <p:nvPr/>
          </p:nvSpPr>
          <p:spPr>
            <a:xfrm>
              <a:off x="7409071" y="1962399"/>
              <a:ext cx="288916" cy="338027"/>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1</a:t>
              </a:r>
              <a:endParaRPr lang="zh-CN" altLang="en-US" sz="1600" dirty="0">
                <a:solidFill>
                  <a:schemeClr val="accent6">
                    <a:lumMod val="50000"/>
                  </a:schemeClr>
                </a:solidFill>
                <a:latin typeface="+mn-lt"/>
                <a:ea typeface="+mn-ea"/>
              </a:endParaRPr>
            </a:p>
          </p:txBody>
        </p:sp>
        <p:sp>
          <p:nvSpPr>
            <p:cNvPr id="31" name="文本框 30"/>
            <p:cNvSpPr txBox="1"/>
            <p:nvPr/>
          </p:nvSpPr>
          <p:spPr>
            <a:xfrm>
              <a:off x="5299345" y="2571798"/>
              <a:ext cx="288916" cy="338027"/>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0</a:t>
              </a:r>
              <a:endParaRPr lang="zh-CN" altLang="en-US" sz="1600" dirty="0">
                <a:solidFill>
                  <a:schemeClr val="accent6">
                    <a:lumMod val="50000"/>
                  </a:schemeClr>
                </a:solidFill>
                <a:latin typeface="+mn-lt"/>
                <a:ea typeface="+mn-ea"/>
              </a:endParaRPr>
            </a:p>
          </p:txBody>
        </p:sp>
        <p:sp>
          <p:nvSpPr>
            <p:cNvPr id="32" name="文本框 31"/>
            <p:cNvSpPr txBox="1"/>
            <p:nvPr/>
          </p:nvSpPr>
          <p:spPr>
            <a:xfrm>
              <a:off x="7382083" y="2611473"/>
              <a:ext cx="288916" cy="339613"/>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0</a:t>
              </a:r>
              <a:endParaRPr lang="zh-CN" altLang="en-US" sz="1600" dirty="0">
                <a:solidFill>
                  <a:schemeClr val="accent6">
                    <a:lumMod val="50000"/>
                  </a:schemeClr>
                </a:solidFill>
                <a:latin typeface="+mn-lt"/>
                <a:ea typeface="+mn-ea"/>
              </a:endParaRPr>
            </a:p>
          </p:txBody>
        </p:sp>
        <p:sp>
          <p:nvSpPr>
            <p:cNvPr id="33" name="文本框 32"/>
            <p:cNvSpPr txBox="1"/>
            <p:nvPr/>
          </p:nvSpPr>
          <p:spPr>
            <a:xfrm>
              <a:off x="6254992" y="2554342"/>
              <a:ext cx="288916" cy="338026"/>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1</a:t>
              </a:r>
              <a:endParaRPr lang="zh-CN" altLang="en-US" sz="1600" dirty="0">
                <a:solidFill>
                  <a:schemeClr val="accent6">
                    <a:lumMod val="50000"/>
                  </a:schemeClr>
                </a:solidFill>
                <a:latin typeface="+mn-lt"/>
                <a:ea typeface="+mn-ea"/>
              </a:endParaRPr>
            </a:p>
          </p:txBody>
        </p:sp>
        <p:sp>
          <p:nvSpPr>
            <p:cNvPr id="34" name="文本框 33"/>
            <p:cNvSpPr txBox="1"/>
            <p:nvPr/>
          </p:nvSpPr>
          <p:spPr>
            <a:xfrm>
              <a:off x="5650173" y="3171676"/>
              <a:ext cx="288916" cy="338027"/>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1</a:t>
              </a:r>
              <a:endParaRPr lang="zh-CN" altLang="en-US" sz="1600" dirty="0">
                <a:solidFill>
                  <a:schemeClr val="accent6">
                    <a:lumMod val="50000"/>
                  </a:schemeClr>
                </a:solidFill>
                <a:latin typeface="+mn-lt"/>
                <a:ea typeface="+mn-ea"/>
              </a:endParaRPr>
            </a:p>
          </p:txBody>
        </p:sp>
        <p:sp>
          <p:nvSpPr>
            <p:cNvPr id="35" name="文本框 34"/>
            <p:cNvSpPr txBox="1"/>
            <p:nvPr/>
          </p:nvSpPr>
          <p:spPr>
            <a:xfrm>
              <a:off x="7724973" y="3197067"/>
              <a:ext cx="288916" cy="339613"/>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1</a:t>
              </a:r>
              <a:endParaRPr lang="zh-CN" altLang="en-US" sz="1600" dirty="0">
                <a:solidFill>
                  <a:schemeClr val="accent6">
                    <a:lumMod val="50000"/>
                  </a:schemeClr>
                </a:solidFill>
                <a:latin typeface="+mn-lt"/>
                <a:ea typeface="+mn-ea"/>
              </a:endParaRPr>
            </a:p>
          </p:txBody>
        </p:sp>
      </p:grpSp>
      <p:grpSp>
        <p:nvGrpSpPr>
          <p:cNvPr id="36" name="组合 106"/>
          <p:cNvGrpSpPr/>
          <p:nvPr/>
        </p:nvGrpSpPr>
        <p:grpSpPr bwMode="auto">
          <a:xfrm>
            <a:off x="1001713" y="1727200"/>
            <a:ext cx="3436937" cy="2322513"/>
            <a:chOff x="1002068" y="1853943"/>
            <a:chExt cx="3436097" cy="2322714"/>
          </a:xfrm>
        </p:grpSpPr>
        <p:grpSp>
          <p:nvGrpSpPr>
            <p:cNvPr id="37" name="组合 105"/>
            <p:cNvGrpSpPr/>
            <p:nvPr/>
          </p:nvGrpSpPr>
          <p:grpSpPr bwMode="auto">
            <a:xfrm>
              <a:off x="1002068" y="1853943"/>
              <a:ext cx="3436097" cy="2322714"/>
              <a:chOff x="2708347" y="183471"/>
              <a:chExt cx="3436097" cy="2322714"/>
            </a:xfrm>
          </p:grpSpPr>
          <p:sp>
            <p:nvSpPr>
              <p:cNvPr id="43" name="流程图: 联系 42"/>
              <p:cNvSpPr/>
              <p:nvPr/>
            </p:nvSpPr>
            <p:spPr>
              <a:xfrm>
                <a:off x="4722392" y="183471"/>
                <a:ext cx="215847" cy="217507"/>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chemeClr val="bg2">
                      <a:lumMod val="75000"/>
                      <a:lumOff val="25000"/>
                    </a:schemeClr>
                  </a:solidFill>
                </a:endParaRPr>
              </a:p>
            </p:txBody>
          </p:sp>
          <p:sp>
            <p:nvSpPr>
              <p:cNvPr id="44" name="矩形 43"/>
              <p:cNvSpPr/>
              <p:nvPr/>
            </p:nvSpPr>
            <p:spPr>
              <a:xfrm>
                <a:off x="3473335" y="802650"/>
                <a:ext cx="764988" cy="21591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0.25</a:t>
                </a:r>
                <a:endParaRPr lang="zh-CN" altLang="en-US" sz="1600" dirty="0">
                  <a:solidFill>
                    <a:schemeClr val="tx1"/>
                  </a:solidFill>
                </a:endParaRPr>
              </a:p>
            </p:txBody>
          </p:sp>
          <p:sp>
            <p:nvSpPr>
              <p:cNvPr id="45" name="矩形 44"/>
              <p:cNvSpPr/>
              <p:nvPr/>
            </p:nvSpPr>
            <p:spPr>
              <a:xfrm>
                <a:off x="5379456" y="807413"/>
                <a:ext cx="764988" cy="21591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0.75</a:t>
                </a:r>
                <a:endParaRPr lang="zh-CN" altLang="en-US" sz="1600" dirty="0">
                  <a:solidFill>
                    <a:schemeClr val="tx1"/>
                  </a:solidFill>
                </a:endParaRPr>
              </a:p>
            </p:txBody>
          </p:sp>
          <p:sp>
            <p:nvSpPr>
              <p:cNvPr id="46" name="矩形 45"/>
              <p:cNvSpPr/>
              <p:nvPr/>
            </p:nvSpPr>
            <p:spPr>
              <a:xfrm>
                <a:off x="2708347" y="1539313"/>
                <a:ext cx="764988" cy="21591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0.125</a:t>
                </a:r>
                <a:endParaRPr lang="zh-CN" altLang="en-US" sz="1600" dirty="0">
                  <a:solidFill>
                    <a:schemeClr val="tx1"/>
                  </a:solidFill>
                </a:endParaRPr>
              </a:p>
            </p:txBody>
          </p:sp>
          <p:sp>
            <p:nvSpPr>
              <p:cNvPr id="47" name="矩形 46"/>
              <p:cNvSpPr/>
              <p:nvPr/>
            </p:nvSpPr>
            <p:spPr>
              <a:xfrm>
                <a:off x="4238323" y="1521850"/>
                <a:ext cx="766575" cy="21591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0.375</a:t>
                </a:r>
                <a:endParaRPr lang="zh-CN" altLang="en-US" sz="1600" dirty="0">
                  <a:solidFill>
                    <a:schemeClr val="tx1"/>
                  </a:solidFill>
                </a:endParaRPr>
              </a:p>
            </p:txBody>
          </p:sp>
          <p:sp>
            <p:nvSpPr>
              <p:cNvPr id="48" name="矩形 47"/>
              <p:cNvSpPr/>
              <p:nvPr/>
            </p:nvSpPr>
            <p:spPr>
              <a:xfrm>
                <a:off x="3471747" y="2290266"/>
                <a:ext cx="764988" cy="21591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smtClean="0">
                    <a:solidFill>
                      <a:schemeClr val="tx1"/>
                    </a:solidFill>
                  </a:rPr>
                  <a:t>0.1875</a:t>
                </a:r>
                <a:endParaRPr lang="zh-CN" altLang="en-US" sz="1600" dirty="0">
                  <a:solidFill>
                    <a:schemeClr val="tx1"/>
                  </a:solidFill>
                </a:endParaRPr>
              </a:p>
            </p:txBody>
          </p:sp>
          <p:cxnSp>
            <p:nvCxnSpPr>
              <p:cNvPr id="49" name="直接连接符 48"/>
              <p:cNvCxnSpPr>
                <a:stCxn id="44" idx="0"/>
                <a:endCxn id="43" idx="3"/>
              </p:cNvCxnSpPr>
              <p:nvPr/>
            </p:nvCxnSpPr>
            <p:spPr>
              <a:xfrm flipV="1">
                <a:off x="3855828" y="369225"/>
                <a:ext cx="898305" cy="433425"/>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45" idx="0"/>
                <a:endCxn id="43" idx="5"/>
              </p:cNvCxnSpPr>
              <p:nvPr/>
            </p:nvCxnSpPr>
            <p:spPr>
              <a:xfrm flipH="1" flipV="1">
                <a:off x="4906497" y="369225"/>
                <a:ext cx="855454" cy="438188"/>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7" idx="0"/>
              </p:cNvCxnSpPr>
              <p:nvPr/>
            </p:nvCxnSpPr>
            <p:spPr>
              <a:xfrm flipH="1" flipV="1">
                <a:off x="4016127" y="1026507"/>
                <a:ext cx="604689" cy="495343"/>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6" idx="0"/>
              </p:cNvCxnSpPr>
              <p:nvPr/>
            </p:nvCxnSpPr>
            <p:spPr>
              <a:xfrm flipV="1">
                <a:off x="3090840" y="1031269"/>
                <a:ext cx="606277" cy="508044"/>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endCxn id="48" idx="0"/>
              </p:cNvCxnSpPr>
              <p:nvPr/>
            </p:nvCxnSpPr>
            <p:spPr>
              <a:xfrm>
                <a:off x="3238442" y="1752057"/>
                <a:ext cx="615799" cy="538210"/>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8" name="文本框 37"/>
            <p:cNvSpPr txBox="1"/>
            <p:nvPr/>
          </p:nvSpPr>
          <p:spPr>
            <a:xfrm>
              <a:off x="2303500" y="1979367"/>
              <a:ext cx="288854" cy="338166"/>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0</a:t>
              </a:r>
              <a:endParaRPr lang="zh-CN" altLang="en-US" sz="1600" dirty="0">
                <a:solidFill>
                  <a:schemeClr val="accent6">
                    <a:lumMod val="50000"/>
                  </a:schemeClr>
                </a:solidFill>
                <a:latin typeface="+mn-lt"/>
                <a:ea typeface="+mn-ea"/>
              </a:endParaRPr>
            </a:p>
          </p:txBody>
        </p:sp>
        <p:sp>
          <p:nvSpPr>
            <p:cNvPr id="39" name="文本框 38"/>
            <p:cNvSpPr txBox="1"/>
            <p:nvPr/>
          </p:nvSpPr>
          <p:spPr>
            <a:xfrm>
              <a:off x="3638261" y="2004769"/>
              <a:ext cx="288854" cy="338166"/>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1</a:t>
              </a:r>
              <a:endParaRPr lang="zh-CN" altLang="en-US" sz="1600" dirty="0">
                <a:solidFill>
                  <a:schemeClr val="accent6">
                    <a:lumMod val="50000"/>
                  </a:schemeClr>
                </a:solidFill>
                <a:latin typeface="+mn-lt"/>
                <a:ea typeface="+mn-ea"/>
              </a:endParaRPr>
            </a:p>
          </p:txBody>
        </p:sp>
        <p:sp>
          <p:nvSpPr>
            <p:cNvPr id="40" name="文本框 39"/>
            <p:cNvSpPr txBox="1"/>
            <p:nvPr/>
          </p:nvSpPr>
          <p:spPr>
            <a:xfrm>
              <a:off x="1405194" y="2739845"/>
              <a:ext cx="288854" cy="338167"/>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0</a:t>
              </a:r>
              <a:endParaRPr lang="zh-CN" altLang="en-US" sz="1600" dirty="0">
                <a:solidFill>
                  <a:schemeClr val="accent6">
                    <a:lumMod val="50000"/>
                  </a:schemeClr>
                </a:solidFill>
                <a:latin typeface="+mn-lt"/>
                <a:ea typeface="+mn-ea"/>
              </a:endParaRPr>
            </a:p>
          </p:txBody>
        </p:sp>
        <p:sp>
          <p:nvSpPr>
            <p:cNvPr id="41" name="文本框 40"/>
            <p:cNvSpPr txBox="1"/>
            <p:nvPr/>
          </p:nvSpPr>
          <p:spPr>
            <a:xfrm>
              <a:off x="2614574" y="2692216"/>
              <a:ext cx="290441" cy="338167"/>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1</a:t>
              </a:r>
              <a:endParaRPr lang="zh-CN" altLang="en-US" sz="1600" dirty="0">
                <a:solidFill>
                  <a:schemeClr val="accent6">
                    <a:lumMod val="50000"/>
                  </a:schemeClr>
                </a:solidFill>
                <a:latin typeface="+mn-lt"/>
                <a:ea typeface="+mn-ea"/>
              </a:endParaRPr>
            </a:p>
          </p:txBody>
        </p:sp>
        <p:sp>
          <p:nvSpPr>
            <p:cNvPr id="42" name="文本框 41"/>
            <p:cNvSpPr txBox="1"/>
            <p:nvPr/>
          </p:nvSpPr>
          <p:spPr>
            <a:xfrm>
              <a:off x="1849586" y="3436818"/>
              <a:ext cx="288854" cy="338166"/>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1</a:t>
              </a:r>
              <a:endParaRPr lang="zh-CN" altLang="en-US" sz="1600" dirty="0">
                <a:solidFill>
                  <a:schemeClr val="accent6">
                    <a:lumMod val="50000"/>
                  </a:schemeClr>
                </a:solidFill>
                <a:latin typeface="+mn-lt"/>
                <a:ea typeface="+mn-ea"/>
              </a:endParaRPr>
            </a:p>
          </p:txBody>
        </p:sp>
      </p:grpSp>
      <p:graphicFrame>
        <p:nvGraphicFramePr>
          <p:cNvPr id="54" name="表格 53"/>
          <p:cNvGraphicFramePr>
            <a:graphicFrameLocks noGrp="1"/>
          </p:cNvGraphicFramePr>
          <p:nvPr/>
        </p:nvGraphicFramePr>
        <p:xfrm>
          <a:off x="350838" y="5083115"/>
          <a:ext cx="6691311" cy="1085472"/>
        </p:xfrm>
        <a:graphic>
          <a:graphicData uri="http://schemas.openxmlformats.org/drawingml/2006/table">
            <a:tbl>
              <a:tblPr firstCol="1" bandRow="1">
                <a:tableStyleId>{7DF18680-E054-41AD-8BC1-D1AEF772440D}</a:tableStyleId>
              </a:tblPr>
              <a:tblGrid>
                <a:gridCol w="1120479">
                  <a:extLst>
                    <a:ext uri="{9D8B030D-6E8A-4147-A177-3AD203B41FA5}">
                      <a16:colId xmlns:a16="http://schemas.microsoft.com/office/drawing/2014/main" val="20000"/>
                    </a:ext>
                  </a:extLst>
                </a:gridCol>
                <a:gridCol w="606007">
                  <a:extLst>
                    <a:ext uri="{9D8B030D-6E8A-4147-A177-3AD203B41FA5}">
                      <a16:colId xmlns:a16="http://schemas.microsoft.com/office/drawing/2014/main" val="20001"/>
                    </a:ext>
                  </a:extLst>
                </a:gridCol>
                <a:gridCol w="596536">
                  <a:extLst>
                    <a:ext uri="{9D8B030D-6E8A-4147-A177-3AD203B41FA5}">
                      <a16:colId xmlns:a16="http://schemas.microsoft.com/office/drawing/2014/main" val="20002"/>
                    </a:ext>
                  </a:extLst>
                </a:gridCol>
                <a:gridCol w="634412">
                  <a:extLst>
                    <a:ext uri="{9D8B030D-6E8A-4147-A177-3AD203B41FA5}">
                      <a16:colId xmlns:a16="http://schemas.microsoft.com/office/drawing/2014/main" val="20003"/>
                    </a:ext>
                  </a:extLst>
                </a:gridCol>
                <a:gridCol w="624943">
                  <a:extLst>
                    <a:ext uri="{9D8B030D-6E8A-4147-A177-3AD203B41FA5}">
                      <a16:colId xmlns:a16="http://schemas.microsoft.com/office/drawing/2014/main" val="20004"/>
                    </a:ext>
                  </a:extLst>
                </a:gridCol>
                <a:gridCol w="621463">
                  <a:extLst>
                    <a:ext uri="{9D8B030D-6E8A-4147-A177-3AD203B41FA5}">
                      <a16:colId xmlns:a16="http://schemas.microsoft.com/office/drawing/2014/main" val="20005"/>
                    </a:ext>
                  </a:extLst>
                </a:gridCol>
                <a:gridCol w="603769">
                  <a:extLst>
                    <a:ext uri="{9D8B030D-6E8A-4147-A177-3AD203B41FA5}">
                      <a16:colId xmlns:a16="http://schemas.microsoft.com/office/drawing/2014/main" val="20006"/>
                    </a:ext>
                  </a:extLst>
                </a:gridCol>
                <a:gridCol w="612395">
                  <a:extLst>
                    <a:ext uri="{9D8B030D-6E8A-4147-A177-3AD203B41FA5}">
                      <a16:colId xmlns:a16="http://schemas.microsoft.com/office/drawing/2014/main" val="20007"/>
                    </a:ext>
                  </a:extLst>
                </a:gridCol>
                <a:gridCol w="630583">
                  <a:extLst>
                    <a:ext uri="{9D8B030D-6E8A-4147-A177-3AD203B41FA5}">
                      <a16:colId xmlns:a16="http://schemas.microsoft.com/office/drawing/2014/main" val="20008"/>
                    </a:ext>
                  </a:extLst>
                </a:gridCol>
                <a:gridCol w="640724">
                  <a:extLst>
                    <a:ext uri="{9D8B030D-6E8A-4147-A177-3AD203B41FA5}">
                      <a16:colId xmlns:a16="http://schemas.microsoft.com/office/drawing/2014/main" val="20009"/>
                    </a:ext>
                  </a:extLst>
                </a:gridCol>
              </a:tblGrid>
              <a:tr h="384387">
                <a:tc>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相对距离</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dis</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dis</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dis</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dis</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dis</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dis</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dis</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dis</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dis</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extLst>
                  <a:ext uri="{0D108BD9-81ED-4DB2-BD59-A6C34878D82A}">
                    <a16:rowId xmlns:a16="http://schemas.microsoft.com/office/drawing/2014/main" val="10000"/>
                  </a:ext>
                </a:extLst>
              </a:tr>
              <a:tr h="362385">
                <a:tc>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初始编码</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101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extLst>
                  <a:ext uri="{0D108BD9-81ED-4DB2-BD59-A6C34878D82A}">
                    <a16:rowId xmlns:a16="http://schemas.microsoft.com/office/drawing/2014/main" val="10001"/>
                  </a:ext>
                </a:extLst>
              </a:tr>
              <a:tr h="338700">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extLst>
                  <a:ext uri="{0D108BD9-81ED-4DB2-BD59-A6C34878D82A}">
                    <a16:rowId xmlns:a16="http://schemas.microsoft.com/office/drawing/2014/main" val="10002"/>
                  </a:ext>
                </a:extLst>
              </a:tr>
            </a:tbl>
          </a:graphicData>
        </a:graphic>
      </p:graphicFrame>
      <p:sp>
        <p:nvSpPr>
          <p:cNvPr id="55" name="AutoShape 31"/>
          <p:cNvSpPr>
            <a:spLocks noChangeArrowheads="1"/>
          </p:cNvSpPr>
          <p:nvPr/>
        </p:nvSpPr>
        <p:spPr bwMode="auto">
          <a:xfrm>
            <a:off x="633413" y="4160627"/>
            <a:ext cx="2263775" cy="730250"/>
          </a:xfrm>
          <a:prstGeom prst="wedgeRoundRectCallout">
            <a:avLst>
              <a:gd name="adj1" fmla="val 41134"/>
              <a:gd name="adj2" fmla="val 89329"/>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直接存储位置或相对</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距离占用空间太大</a:t>
            </a:r>
            <a:endParaRPr lang="zh-TW"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6" name="AutoShape 31"/>
          <p:cNvSpPr>
            <a:spLocks noChangeArrowheads="1"/>
          </p:cNvSpPr>
          <p:nvPr/>
        </p:nvSpPr>
        <p:spPr bwMode="auto">
          <a:xfrm>
            <a:off x="3602459" y="4969953"/>
            <a:ext cx="2274887" cy="714375"/>
          </a:xfrm>
          <a:prstGeom prst="wedgeRoundRectCallout">
            <a:avLst>
              <a:gd name="adj1" fmla="val -40884"/>
              <a:gd name="adj2" fmla="val 87824"/>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位置编码保留了轨迹</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的</a:t>
            </a:r>
            <a:r>
              <a:rPr lang="zh-CN" altLang="en-US" sz="1600" b="1" dirty="0">
                <a:solidFill>
                  <a:srgbClr val="3366FF"/>
                </a:solidFill>
                <a:latin typeface="Times New Roman" panose="02020603050405020304" pitchFamily="18" charset="0"/>
                <a:ea typeface="黑体" panose="02010609060101010101" pitchFamily="49" charset="-122"/>
                <a:cs typeface="Times New Roman" panose="02020603050405020304" pitchFamily="18" charset="0"/>
              </a:rPr>
              <a:t>位置信息</a:t>
            </a:r>
            <a:endParaRPr lang="zh-TW" altLang="en-US" sz="1600" b="1" dirty="0">
              <a:solidFill>
                <a:srgbClr val="3366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7"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位置编码</a:t>
            </a:r>
          </a:p>
        </p:txBody>
      </p:sp>
      <p:sp>
        <p:nvSpPr>
          <p:cNvPr id="58"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11/29</a:t>
            </a:r>
            <a:endParaRPr lang="zh-CN" altLang="en-US">
              <a:solidFill>
                <a:schemeClr val="bg1"/>
              </a:solidFill>
            </a:endParaRPr>
          </a:p>
        </p:txBody>
      </p:sp>
      <p:sp>
        <p:nvSpPr>
          <p:cNvPr id="59" name="文本框 54"/>
          <p:cNvSpPr txBox="1">
            <a:spLocks noChangeArrowheads="1"/>
          </p:cNvSpPr>
          <p:nvPr/>
        </p:nvSpPr>
        <p:spPr bwMode="auto">
          <a:xfrm>
            <a:off x="5983288" y="3849688"/>
            <a:ext cx="21542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ea typeface="黑体" panose="02010609060101010101" pitchFamily="49" charset="-122"/>
                <a:cs typeface="Times New Roman" panose="02020603050405020304" pitchFamily="18" charset="0"/>
              </a:rPr>
              <a:t>HLT</a:t>
            </a:r>
            <a:endParaRPr lang="zh-CN" altLang="en-US" sz="1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2" name="AutoShape 31"/>
          <p:cNvSpPr>
            <a:spLocks noChangeArrowheads="1"/>
          </p:cNvSpPr>
          <p:nvPr/>
        </p:nvSpPr>
        <p:spPr bwMode="auto">
          <a:xfrm>
            <a:off x="2684253" y="3687762"/>
            <a:ext cx="3114885" cy="788477"/>
          </a:xfrm>
          <a:prstGeom prst="wedgeRoundRectCallout">
            <a:avLst>
              <a:gd name="adj1" fmla="val -37158"/>
              <a:gd name="adj2" fmla="val -86684"/>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二分法，直到以下条件满足：</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en-US" altLang="zh-TW" sz="1600" dirty="0" smtClean="0">
                <a:latin typeface="Times New Roman" panose="02020603050405020304" pitchFamily="18" charset="0"/>
                <a:ea typeface="黑体" panose="02010609060101010101" pitchFamily="49" charset="-122"/>
                <a:cs typeface="Times New Roman" panose="02020603050405020304" pitchFamily="18" charset="0"/>
              </a:rPr>
              <a:t>|ratio×</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路段长度</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-dis</a:t>
            </a:r>
            <a:r>
              <a:rPr lang="en-US" altLang="zh-TW" sz="16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误差阈值</a:t>
            </a:r>
            <a:endParaRPr lang="zh-TW"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1" name="AutoShape 31"/>
          <p:cNvSpPr>
            <a:spLocks noChangeArrowheads="1"/>
          </p:cNvSpPr>
          <p:nvPr/>
        </p:nvSpPr>
        <p:spPr bwMode="auto">
          <a:xfrm>
            <a:off x="5642097" y="4119456"/>
            <a:ext cx="2681287" cy="1014413"/>
          </a:xfrm>
          <a:prstGeom prst="wedgeRoundRectCallout">
            <a:avLst>
              <a:gd name="adj1" fmla="val -47841"/>
              <a:gd name="adj2" fmla="val 80563"/>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R</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编码和</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L</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编码长度不等，</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无法一一对应→考虑使用</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另一种编码来用于</a:t>
            </a:r>
            <a:r>
              <a:rPr lang="zh-CN" altLang="en-US" sz="1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同步</a:t>
            </a:r>
            <a:endParaRPr lang="en-US" altLang="zh-CN" sz="1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文本框 1"/>
          <p:cNvSpPr txBox="1"/>
          <p:nvPr/>
        </p:nvSpPr>
        <p:spPr>
          <a:xfrm>
            <a:off x="2502894" y="1411443"/>
            <a:ext cx="556563" cy="338554"/>
          </a:xfrm>
          <a:prstGeom prst="rect">
            <a:avLst/>
          </a:prstGeom>
          <a:noFill/>
        </p:spPr>
        <p:txBody>
          <a:bodyPr wrap="none" rtlCol="0">
            <a:spAutoFit/>
          </a:bodyPr>
          <a:lstStyle/>
          <a:p>
            <a:r>
              <a:rPr lang="en-US" altLang="zh-CN" sz="1600" dirty="0" smtClean="0">
                <a:latin typeface="Times New Roman" panose="02020603050405020304" pitchFamily="18" charset="0"/>
                <a:cs typeface="Times New Roman" panose="02020603050405020304" pitchFamily="18" charset="0"/>
              </a:rPr>
              <a:t>&lt;0.5</a:t>
            </a:r>
            <a:endParaRPr lang="zh-CN" altLang="en-US" sz="1600" dirty="0">
              <a:latin typeface="Times New Roman" panose="02020603050405020304" pitchFamily="18" charset="0"/>
              <a:cs typeface="Times New Roman" panose="02020603050405020304" pitchFamily="18" charset="0"/>
            </a:endParaRPr>
          </a:p>
        </p:txBody>
      </p:sp>
      <p:sp>
        <p:nvSpPr>
          <p:cNvPr id="63" name="文本框 62"/>
          <p:cNvSpPr txBox="1"/>
          <p:nvPr/>
        </p:nvSpPr>
        <p:spPr>
          <a:xfrm>
            <a:off x="3199244" y="1411443"/>
            <a:ext cx="553357" cy="338554"/>
          </a:xfrm>
          <a:prstGeom prst="rect">
            <a:avLst/>
          </a:prstGeom>
          <a:noFill/>
        </p:spPr>
        <p:txBody>
          <a:bodyPr wrap="none" rtlCol="0">
            <a:spAutoFit/>
          </a:bodyPr>
          <a:lstStyle/>
          <a:p>
            <a:r>
              <a:rPr lang="en-US" altLang="zh-CN" sz="1600" dirty="0">
                <a:latin typeface="Times New Roman" panose="02020603050405020304" pitchFamily="18" charset="0"/>
                <a:cs typeface="Times New Roman" panose="02020603050405020304" pitchFamily="18" charset="0"/>
              </a:rPr>
              <a:t>≥</a:t>
            </a:r>
            <a:r>
              <a:rPr lang="en-US" altLang="zh-CN" sz="1600" dirty="0" smtClean="0">
                <a:latin typeface="Times New Roman" panose="02020603050405020304" pitchFamily="18" charset="0"/>
                <a:cs typeface="Times New Roman" panose="02020603050405020304" pitchFamily="18" charset="0"/>
              </a:rPr>
              <a:t>0.5</a:t>
            </a:r>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62" grpId="0" animBg="1"/>
      <p:bldP spid="6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9" name="组合 80"/>
          <p:cNvGrpSpPr/>
          <p:nvPr/>
        </p:nvGrpSpPr>
        <p:grpSpPr bwMode="auto">
          <a:xfrm>
            <a:off x="4965700" y="1755775"/>
            <a:ext cx="3797300" cy="952500"/>
            <a:chOff x="4918049" y="2156222"/>
            <a:chExt cx="3797326" cy="951310"/>
          </a:xfrm>
        </p:grpSpPr>
        <p:cxnSp>
          <p:nvCxnSpPr>
            <p:cNvPr id="10" name="直接箭头连接符 9"/>
            <p:cNvCxnSpPr/>
            <p:nvPr/>
          </p:nvCxnSpPr>
          <p:spPr>
            <a:xfrm flipV="1">
              <a:off x="4918049" y="2156222"/>
              <a:ext cx="858844" cy="761048"/>
            </a:xfrm>
            <a:prstGeom prst="straightConnector1">
              <a:avLst/>
            </a:prstGeom>
            <a:ln w="25400">
              <a:solidFill>
                <a:schemeClr val="tx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5832455" y="2172077"/>
              <a:ext cx="528642" cy="573957"/>
            </a:xfrm>
            <a:prstGeom prst="straightConnector1">
              <a:avLst/>
            </a:prstGeom>
            <a:ln w="25400">
              <a:solidFill>
                <a:schemeClr val="tx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6413484" y="2727008"/>
              <a:ext cx="701680" cy="0"/>
            </a:xfrm>
            <a:prstGeom prst="straightConnector1">
              <a:avLst/>
            </a:prstGeom>
            <a:ln w="25400">
              <a:solidFill>
                <a:schemeClr val="tx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7153264" y="2746034"/>
              <a:ext cx="698505" cy="361498"/>
            </a:xfrm>
            <a:prstGeom prst="straightConnector1">
              <a:avLst/>
            </a:prstGeom>
            <a:ln w="25400">
              <a:solidFill>
                <a:schemeClr val="tx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7899394" y="2657245"/>
              <a:ext cx="815981" cy="450287"/>
            </a:xfrm>
            <a:prstGeom prst="straightConnector1">
              <a:avLst/>
            </a:prstGeom>
            <a:ln w="25400">
              <a:solidFill>
                <a:schemeClr val="tx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流程图: 联系 14"/>
            <p:cNvSpPr/>
            <p:nvPr/>
          </p:nvSpPr>
          <p:spPr>
            <a:xfrm>
              <a:off x="5041875" y="2663587"/>
              <a:ext cx="123826" cy="14269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16" name="流程图: 联系 15"/>
            <p:cNvSpPr/>
            <p:nvPr/>
          </p:nvSpPr>
          <p:spPr>
            <a:xfrm>
              <a:off x="5227614" y="2505036"/>
              <a:ext cx="123826" cy="14269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17" name="流程图: 联系 16"/>
            <p:cNvSpPr/>
            <p:nvPr/>
          </p:nvSpPr>
          <p:spPr>
            <a:xfrm>
              <a:off x="5473678" y="2286234"/>
              <a:ext cx="123826" cy="14269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18" name="流程图: 联系 17"/>
            <p:cNvSpPr/>
            <p:nvPr/>
          </p:nvSpPr>
          <p:spPr>
            <a:xfrm>
              <a:off x="5911831" y="2278307"/>
              <a:ext cx="122239" cy="14269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19" name="流程图: 联系 18"/>
            <p:cNvSpPr/>
            <p:nvPr/>
          </p:nvSpPr>
          <p:spPr>
            <a:xfrm>
              <a:off x="6127732" y="2501865"/>
              <a:ext cx="123826" cy="14269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20" name="流程图: 联系 19"/>
            <p:cNvSpPr/>
            <p:nvPr/>
          </p:nvSpPr>
          <p:spPr>
            <a:xfrm>
              <a:off x="7242165" y="2755547"/>
              <a:ext cx="123826" cy="14269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21" name="流程图: 联系 20"/>
            <p:cNvSpPr/>
            <p:nvPr/>
          </p:nvSpPr>
          <p:spPr>
            <a:xfrm>
              <a:off x="7556492" y="2917270"/>
              <a:ext cx="123826" cy="14269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22" name="流程图: 联系 21"/>
            <p:cNvSpPr/>
            <p:nvPr/>
          </p:nvSpPr>
          <p:spPr>
            <a:xfrm>
              <a:off x="8102596" y="2898244"/>
              <a:ext cx="123826" cy="14269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23" name="流程图: 联系 22"/>
            <p:cNvSpPr/>
            <p:nvPr/>
          </p:nvSpPr>
          <p:spPr>
            <a:xfrm>
              <a:off x="8407398" y="2727008"/>
              <a:ext cx="123826" cy="14269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grpSp>
      <p:cxnSp>
        <p:nvCxnSpPr>
          <p:cNvPr id="24" name="直接连接符 23"/>
          <p:cNvCxnSpPr/>
          <p:nvPr/>
        </p:nvCxnSpPr>
        <p:spPr>
          <a:xfrm>
            <a:off x="5846763" y="1438275"/>
            <a:ext cx="7937" cy="2524125"/>
          </a:xfrm>
          <a:prstGeom prst="line">
            <a:avLst/>
          </a:prstGeom>
          <a:ln>
            <a:solidFill>
              <a:schemeClr val="accent6">
                <a:lumMod val="50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427788" y="1438275"/>
            <a:ext cx="7937" cy="2524125"/>
          </a:xfrm>
          <a:prstGeom prst="line">
            <a:avLst/>
          </a:prstGeom>
          <a:ln>
            <a:solidFill>
              <a:schemeClr val="accent6">
                <a:lumMod val="50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170738" y="1438275"/>
            <a:ext cx="7937" cy="2524125"/>
          </a:xfrm>
          <a:prstGeom prst="line">
            <a:avLst/>
          </a:prstGeom>
          <a:ln>
            <a:solidFill>
              <a:schemeClr val="accent6">
                <a:lumMod val="50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904163" y="1438275"/>
            <a:ext cx="7937" cy="2524125"/>
          </a:xfrm>
          <a:prstGeom prst="line">
            <a:avLst/>
          </a:prstGeom>
          <a:ln>
            <a:solidFill>
              <a:schemeClr val="accent6">
                <a:lumMod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5056188" y="3578225"/>
            <a:ext cx="544512" cy="312738"/>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latin typeface="Times New Roman" panose="02020603050405020304" pitchFamily="18" charset="0"/>
                <a:cs typeface="Times New Roman" panose="02020603050405020304" pitchFamily="18" charset="0"/>
              </a:rPr>
              <a:t>111</a:t>
            </a:r>
            <a:endParaRPr lang="zh-CN" altLang="en-US" sz="1600" baseline="-25000" dirty="0">
              <a:solidFill>
                <a:schemeClr val="tx1"/>
              </a:solidFill>
              <a:latin typeface="Times New Roman" panose="02020603050405020304" pitchFamily="18" charset="0"/>
              <a:cs typeface="Times New Roman" panose="02020603050405020304" pitchFamily="18" charset="0"/>
            </a:endParaRPr>
          </a:p>
        </p:txBody>
      </p:sp>
      <p:sp>
        <p:nvSpPr>
          <p:cNvPr id="29" name="矩形 28"/>
          <p:cNvSpPr/>
          <p:nvPr/>
        </p:nvSpPr>
        <p:spPr>
          <a:xfrm>
            <a:off x="5876925" y="3578225"/>
            <a:ext cx="544513" cy="312738"/>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latin typeface="Times New Roman" panose="02020603050405020304" pitchFamily="18" charset="0"/>
                <a:cs typeface="Times New Roman" panose="02020603050405020304" pitchFamily="18" charset="0"/>
              </a:rPr>
              <a:t>11</a:t>
            </a:r>
            <a:endParaRPr lang="zh-CN" altLang="en-US" sz="1600" baseline="-25000" dirty="0">
              <a:solidFill>
                <a:schemeClr val="tx1"/>
              </a:solidFill>
              <a:latin typeface="Times New Roman" panose="02020603050405020304" pitchFamily="18" charset="0"/>
              <a:cs typeface="Times New Roman" panose="02020603050405020304" pitchFamily="18" charset="0"/>
            </a:endParaRPr>
          </a:p>
        </p:txBody>
      </p:sp>
      <p:sp>
        <p:nvSpPr>
          <p:cNvPr id="30" name="矩形 29"/>
          <p:cNvSpPr/>
          <p:nvPr/>
        </p:nvSpPr>
        <p:spPr>
          <a:xfrm>
            <a:off x="6524625" y="3578225"/>
            <a:ext cx="542925" cy="312738"/>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baseline="-25000" dirty="0">
              <a:solidFill>
                <a:schemeClr val="tx1"/>
              </a:solidFill>
              <a:latin typeface="Times New Roman" panose="02020603050405020304" pitchFamily="18" charset="0"/>
              <a:cs typeface="Times New Roman" panose="02020603050405020304" pitchFamily="18" charset="0"/>
            </a:endParaRPr>
          </a:p>
        </p:txBody>
      </p:sp>
      <p:sp>
        <p:nvSpPr>
          <p:cNvPr id="31" name="矩形 30"/>
          <p:cNvSpPr/>
          <p:nvPr/>
        </p:nvSpPr>
        <p:spPr>
          <a:xfrm>
            <a:off x="7291388" y="3578225"/>
            <a:ext cx="542925" cy="312738"/>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latin typeface="Times New Roman" panose="02020603050405020304" pitchFamily="18" charset="0"/>
                <a:cs typeface="Times New Roman" panose="02020603050405020304" pitchFamily="18" charset="0"/>
              </a:rPr>
              <a:t>11</a:t>
            </a:r>
            <a:endParaRPr lang="zh-CN" altLang="en-US" sz="1600" baseline="-25000" dirty="0">
              <a:solidFill>
                <a:schemeClr val="tx1"/>
              </a:solidFill>
              <a:latin typeface="Times New Roman" panose="02020603050405020304" pitchFamily="18" charset="0"/>
              <a:cs typeface="Times New Roman" panose="02020603050405020304" pitchFamily="18" charset="0"/>
            </a:endParaRPr>
          </a:p>
        </p:txBody>
      </p:sp>
      <p:sp>
        <p:nvSpPr>
          <p:cNvPr id="32" name="矩形 31"/>
          <p:cNvSpPr/>
          <p:nvPr/>
        </p:nvSpPr>
        <p:spPr>
          <a:xfrm>
            <a:off x="8083550" y="3578225"/>
            <a:ext cx="542925" cy="312738"/>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latin typeface="Times New Roman" panose="02020603050405020304" pitchFamily="18" charset="0"/>
                <a:cs typeface="Times New Roman" panose="02020603050405020304" pitchFamily="18" charset="0"/>
              </a:rPr>
              <a:t>11</a:t>
            </a:r>
            <a:endParaRPr lang="zh-CN" altLang="en-US" sz="1600" baseline="-25000" dirty="0">
              <a:solidFill>
                <a:schemeClr val="tx1"/>
              </a:solidFill>
              <a:latin typeface="Times New Roman" panose="02020603050405020304" pitchFamily="18" charset="0"/>
              <a:cs typeface="Times New Roman" panose="02020603050405020304" pitchFamily="18" charset="0"/>
            </a:endParaRPr>
          </a:p>
        </p:txBody>
      </p:sp>
      <p:sp>
        <p:nvSpPr>
          <p:cNvPr id="33" name="AutoShape 31"/>
          <p:cNvSpPr>
            <a:spLocks noChangeArrowheads="1"/>
          </p:cNvSpPr>
          <p:nvPr/>
        </p:nvSpPr>
        <p:spPr bwMode="auto">
          <a:xfrm>
            <a:off x="4725988" y="2649538"/>
            <a:ext cx="3008312" cy="719137"/>
          </a:xfrm>
          <a:prstGeom prst="wedgeRoundRectCallout">
            <a:avLst>
              <a:gd name="adj1" fmla="val -2176"/>
              <a:gd name="adj2" fmla="val 80167"/>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用于解压缩时将采样点位置与</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其所在路段一一对应</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99" name="表格 98"/>
          <p:cNvGraphicFramePr>
            <a:graphicFrameLocks noGrp="1"/>
          </p:cNvGraphicFramePr>
          <p:nvPr/>
        </p:nvGraphicFramePr>
        <p:xfrm>
          <a:off x="552450" y="5043427"/>
          <a:ext cx="7232651" cy="1099863"/>
        </p:xfrm>
        <a:graphic>
          <a:graphicData uri="http://schemas.openxmlformats.org/drawingml/2006/table">
            <a:tbl>
              <a:tblPr firstCol="1" bandRow="1">
                <a:tableStyleId>{7DF18680-E054-41AD-8BC1-D1AEF772440D}</a:tableStyleId>
              </a:tblPr>
              <a:tblGrid>
                <a:gridCol w="1120489">
                  <a:extLst>
                    <a:ext uri="{9D8B030D-6E8A-4147-A177-3AD203B41FA5}">
                      <a16:colId xmlns:a16="http://schemas.microsoft.com/office/drawing/2014/main" val="20000"/>
                    </a:ext>
                  </a:extLst>
                </a:gridCol>
                <a:gridCol w="606013">
                  <a:extLst>
                    <a:ext uri="{9D8B030D-6E8A-4147-A177-3AD203B41FA5}">
                      <a16:colId xmlns:a16="http://schemas.microsoft.com/office/drawing/2014/main" val="20001"/>
                    </a:ext>
                  </a:extLst>
                </a:gridCol>
                <a:gridCol w="596542">
                  <a:extLst>
                    <a:ext uri="{9D8B030D-6E8A-4147-A177-3AD203B41FA5}">
                      <a16:colId xmlns:a16="http://schemas.microsoft.com/office/drawing/2014/main" val="20002"/>
                    </a:ext>
                  </a:extLst>
                </a:gridCol>
                <a:gridCol w="634418">
                  <a:extLst>
                    <a:ext uri="{9D8B030D-6E8A-4147-A177-3AD203B41FA5}">
                      <a16:colId xmlns:a16="http://schemas.microsoft.com/office/drawing/2014/main" val="20003"/>
                    </a:ext>
                  </a:extLst>
                </a:gridCol>
                <a:gridCol w="624948">
                  <a:extLst>
                    <a:ext uri="{9D8B030D-6E8A-4147-A177-3AD203B41FA5}">
                      <a16:colId xmlns:a16="http://schemas.microsoft.com/office/drawing/2014/main" val="20004"/>
                    </a:ext>
                  </a:extLst>
                </a:gridCol>
                <a:gridCol w="606013">
                  <a:extLst>
                    <a:ext uri="{9D8B030D-6E8A-4147-A177-3AD203B41FA5}">
                      <a16:colId xmlns:a16="http://schemas.microsoft.com/office/drawing/2014/main" val="20005"/>
                    </a:ext>
                  </a:extLst>
                </a:gridCol>
                <a:gridCol w="611488">
                  <a:extLst>
                    <a:ext uri="{9D8B030D-6E8A-4147-A177-3AD203B41FA5}">
                      <a16:colId xmlns:a16="http://schemas.microsoft.com/office/drawing/2014/main" val="20006"/>
                    </a:ext>
                  </a:extLst>
                </a:gridCol>
                <a:gridCol w="603775">
                  <a:extLst>
                    <a:ext uri="{9D8B030D-6E8A-4147-A177-3AD203B41FA5}">
                      <a16:colId xmlns:a16="http://schemas.microsoft.com/office/drawing/2014/main" val="20007"/>
                    </a:ext>
                  </a:extLst>
                </a:gridCol>
                <a:gridCol w="586525">
                  <a:extLst>
                    <a:ext uri="{9D8B030D-6E8A-4147-A177-3AD203B41FA5}">
                      <a16:colId xmlns:a16="http://schemas.microsoft.com/office/drawing/2014/main" val="20008"/>
                    </a:ext>
                  </a:extLst>
                </a:gridCol>
                <a:gridCol w="595538">
                  <a:extLst>
                    <a:ext uri="{9D8B030D-6E8A-4147-A177-3AD203B41FA5}">
                      <a16:colId xmlns:a16="http://schemas.microsoft.com/office/drawing/2014/main" val="20009"/>
                    </a:ext>
                  </a:extLst>
                </a:gridCol>
                <a:gridCol w="646902">
                  <a:extLst>
                    <a:ext uri="{9D8B030D-6E8A-4147-A177-3AD203B41FA5}">
                      <a16:colId xmlns:a16="http://schemas.microsoft.com/office/drawing/2014/main" val="20010"/>
                    </a:ext>
                  </a:extLst>
                </a:gridCol>
              </a:tblGrid>
              <a:tr h="384252">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R</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aseline="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aseline="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400" baseline="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aseline="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extLst>
                  <a:ext uri="{0D108BD9-81ED-4DB2-BD59-A6C34878D82A}">
                    <a16:rowId xmlns:a16="http://schemas.microsoft.com/office/drawing/2014/main" val="10000"/>
                  </a:ext>
                </a:extLst>
              </a:tr>
              <a:tr h="362258">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010</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010</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extLst>
                  <a:ext uri="{0D108BD9-81ED-4DB2-BD59-A6C34878D82A}">
                    <a16:rowId xmlns:a16="http://schemas.microsoft.com/office/drawing/2014/main" val="10001"/>
                  </a:ext>
                </a:extLst>
              </a:tr>
              <a:tr h="353353">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S</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extLst>
                  <a:ext uri="{0D108BD9-81ED-4DB2-BD59-A6C34878D82A}">
                    <a16:rowId xmlns:a16="http://schemas.microsoft.com/office/drawing/2014/main" val="10002"/>
                  </a:ext>
                </a:extLst>
              </a:tr>
            </a:tbl>
          </a:graphicData>
        </a:graphic>
      </p:graphicFrame>
      <p:sp>
        <p:nvSpPr>
          <p:cNvPr id="100" name="AutoShape 31"/>
          <p:cNvSpPr>
            <a:spLocks noChangeArrowheads="1"/>
          </p:cNvSpPr>
          <p:nvPr/>
        </p:nvSpPr>
        <p:spPr bwMode="auto">
          <a:xfrm>
            <a:off x="3995738" y="4775200"/>
            <a:ext cx="2179637" cy="754063"/>
          </a:xfrm>
          <a:prstGeom prst="wedgeRoundRectCallout">
            <a:avLst>
              <a:gd name="adj1" fmla="val -47625"/>
              <a:gd name="adj2" fmla="val 105972"/>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同步编码将路径信息</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和位置信息</a:t>
            </a:r>
            <a:r>
              <a:rPr lang="zh-CN" altLang="en-US" sz="1600" b="1">
                <a:solidFill>
                  <a:srgbClr val="3366FF"/>
                </a:solidFill>
                <a:latin typeface="Times New Roman" panose="02020603050405020304" pitchFamily="18" charset="0"/>
                <a:ea typeface="黑体" panose="02010609060101010101" pitchFamily="49" charset="-122"/>
                <a:cs typeface="Times New Roman" panose="02020603050405020304" pitchFamily="18" charset="0"/>
              </a:rPr>
              <a:t>同步</a:t>
            </a:r>
            <a:endParaRPr lang="zh-TW" altLang="en-US" sz="1600" b="1">
              <a:solidFill>
                <a:srgbClr val="3366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1" name="标题 1"/>
          <p:cNvSpPr>
            <a:spLocks noGrp="1"/>
          </p:cNvSpPr>
          <p:nvPr>
            <p:ph type="title"/>
          </p:nvPr>
        </p:nvSpPr>
        <p:spPr>
          <a:xfrm>
            <a:off x="628650" y="365125"/>
            <a:ext cx="6324600" cy="715963"/>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同步编码</a:t>
            </a:r>
          </a:p>
        </p:txBody>
      </p:sp>
      <p:sp>
        <p:nvSpPr>
          <p:cNvPr id="102"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12/29</a:t>
            </a:r>
            <a:endParaRPr lang="zh-CN" altLang="en-US">
              <a:solidFill>
                <a:schemeClr val="bg1"/>
              </a:solidFill>
            </a:endParaRPr>
          </a:p>
        </p:txBody>
      </p:sp>
      <p:sp>
        <p:nvSpPr>
          <p:cNvPr id="103" name="文本框 155"/>
          <p:cNvSpPr txBox="1">
            <a:spLocks noChangeArrowheads="1"/>
          </p:cNvSpPr>
          <p:nvPr/>
        </p:nvSpPr>
        <p:spPr bwMode="auto">
          <a:xfrm>
            <a:off x="1492250" y="4254500"/>
            <a:ext cx="16224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路网</a:t>
            </a:r>
            <a:endParaRPr lang="en-US" altLang="zh-CN" sz="1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4" name="文本框 156"/>
          <p:cNvSpPr txBox="1">
            <a:spLocks noChangeArrowheads="1"/>
          </p:cNvSpPr>
          <p:nvPr/>
        </p:nvSpPr>
        <p:spPr bwMode="auto">
          <a:xfrm>
            <a:off x="5842000" y="4181475"/>
            <a:ext cx="16208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编码过程</a:t>
            </a:r>
            <a:endParaRPr lang="en-US" altLang="zh-CN" sz="1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5" name="AutoShape 31"/>
          <p:cNvSpPr>
            <a:spLocks noChangeArrowheads="1"/>
          </p:cNvSpPr>
          <p:nvPr/>
        </p:nvSpPr>
        <p:spPr bwMode="auto">
          <a:xfrm>
            <a:off x="5758656" y="4086226"/>
            <a:ext cx="3290887" cy="765175"/>
          </a:xfrm>
          <a:prstGeom prst="wedgeRoundRectCallout">
            <a:avLst>
              <a:gd name="adj1" fmla="val -47625"/>
              <a:gd name="adj2" fmla="val 105972"/>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在</a:t>
            </a:r>
            <a:r>
              <a:rPr lang="en-US" altLang="zh-CN" sz="1600">
                <a:latin typeface="Times New Roman" panose="02020603050405020304" pitchFamily="18" charset="0"/>
                <a:ea typeface="黑体" panose="02010609060101010101" pitchFamily="49" charset="-122"/>
                <a:cs typeface="Times New Roman" panose="02020603050405020304" pitchFamily="18" charset="0"/>
              </a:rPr>
              <a:t>S</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编码的帮助下，可以将</a:t>
            </a:r>
            <a:r>
              <a:rPr lang="en-US" altLang="zh-CN" sz="1600">
                <a:latin typeface="Times New Roman" panose="02020603050405020304" pitchFamily="18" charset="0"/>
                <a:ea typeface="黑体" panose="02010609060101010101" pitchFamily="49" charset="-122"/>
                <a:cs typeface="Times New Roman" panose="02020603050405020304" pitchFamily="18" charset="0"/>
              </a:rPr>
              <a:t>R</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编码</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和</a:t>
            </a:r>
            <a:r>
              <a:rPr lang="en-US" altLang="zh-CN" sz="1600">
                <a:latin typeface="Times New Roman" panose="02020603050405020304" pitchFamily="18" charset="0"/>
                <a:ea typeface="黑体" panose="02010609060101010101" pitchFamily="49" charset="-122"/>
                <a:cs typeface="Times New Roman" panose="02020603050405020304" pitchFamily="18" charset="0"/>
              </a:rPr>
              <a:t>L</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编码恢复为原始的</a:t>
            </a:r>
            <a:r>
              <a:rPr lang="en-US" altLang="zh-CN" sz="1600" b="1">
                <a:latin typeface="Times New Roman" panose="02020603050405020304" pitchFamily="18" charset="0"/>
                <a:ea typeface="黑体" panose="02010609060101010101" pitchFamily="49" charset="-122"/>
                <a:cs typeface="Times New Roman" panose="02020603050405020304" pitchFamily="18" charset="0"/>
              </a:rPr>
              <a:t>GPS</a:t>
            </a:r>
            <a:r>
              <a:rPr lang="zh-CN" altLang="en-US" sz="1600" b="1">
                <a:latin typeface="Times New Roman" panose="02020603050405020304" pitchFamily="18" charset="0"/>
                <a:ea typeface="黑体" panose="02010609060101010101" pitchFamily="49" charset="-122"/>
                <a:cs typeface="Times New Roman" panose="02020603050405020304" pitchFamily="18" charset="0"/>
              </a:rPr>
              <a:t>坐标</a:t>
            </a:r>
            <a:endParaRPr lang="en-US" altLang="zh-CN" sz="1600" b="1">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06" name="组合 105"/>
          <p:cNvGrpSpPr/>
          <p:nvPr/>
        </p:nvGrpSpPr>
        <p:grpSpPr>
          <a:xfrm>
            <a:off x="362877" y="1607959"/>
            <a:ext cx="4067175" cy="2533650"/>
            <a:chOff x="112713" y="1789113"/>
            <a:chExt cx="4067175" cy="2533650"/>
          </a:xfrm>
        </p:grpSpPr>
        <p:grpSp>
          <p:nvGrpSpPr>
            <p:cNvPr id="107" name="组合 14"/>
            <p:cNvGrpSpPr/>
            <p:nvPr/>
          </p:nvGrpSpPr>
          <p:grpSpPr bwMode="auto">
            <a:xfrm>
              <a:off x="112713" y="1831154"/>
              <a:ext cx="4026961" cy="2491609"/>
              <a:chOff x="237355" y="2264209"/>
              <a:chExt cx="4028189" cy="2490246"/>
            </a:xfrm>
          </p:grpSpPr>
          <p:sp>
            <p:nvSpPr>
              <p:cNvPr id="162" name="椭圆 161"/>
              <p:cNvSpPr/>
              <p:nvPr/>
            </p:nvSpPr>
            <p:spPr>
              <a:xfrm>
                <a:off x="1201261" y="2265030"/>
                <a:ext cx="393820"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63" name="椭圆 162"/>
              <p:cNvSpPr/>
              <p:nvPr/>
            </p:nvSpPr>
            <p:spPr>
              <a:xfrm>
                <a:off x="3006799" y="2263443"/>
                <a:ext cx="392232"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64" name="椭圆 163"/>
              <p:cNvSpPr/>
              <p:nvPr/>
            </p:nvSpPr>
            <p:spPr>
              <a:xfrm>
                <a:off x="1528386" y="3045652"/>
                <a:ext cx="392233"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65" name="椭圆 164"/>
              <p:cNvSpPr/>
              <p:nvPr/>
            </p:nvSpPr>
            <p:spPr>
              <a:xfrm>
                <a:off x="2381134" y="3045652"/>
                <a:ext cx="392232"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66" name="椭圆 165"/>
              <p:cNvSpPr/>
              <p:nvPr/>
            </p:nvSpPr>
            <p:spPr>
              <a:xfrm>
                <a:off x="3872250" y="3707278"/>
                <a:ext cx="393820"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67" name="椭圆 166"/>
              <p:cNvSpPr/>
              <p:nvPr/>
            </p:nvSpPr>
            <p:spPr>
              <a:xfrm>
                <a:off x="3113194" y="3551788"/>
                <a:ext cx="392233"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68" name="椭圆 167"/>
              <p:cNvSpPr/>
              <p:nvPr/>
            </p:nvSpPr>
            <p:spPr>
              <a:xfrm>
                <a:off x="1787227" y="3794542"/>
                <a:ext cx="393820"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69" name="椭圆 168"/>
              <p:cNvSpPr/>
              <p:nvPr/>
            </p:nvSpPr>
            <p:spPr>
              <a:xfrm>
                <a:off x="237355" y="3243982"/>
                <a:ext cx="393820"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70" name="椭圆 169"/>
              <p:cNvSpPr/>
              <p:nvPr/>
            </p:nvSpPr>
            <p:spPr>
              <a:xfrm>
                <a:off x="1196497" y="4364144"/>
                <a:ext cx="392232"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71" name="椭圆 170"/>
              <p:cNvSpPr/>
              <p:nvPr/>
            </p:nvSpPr>
            <p:spPr>
              <a:xfrm>
                <a:off x="2693966" y="4365730"/>
                <a:ext cx="392233"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108" name="直接箭头连接符 107"/>
            <p:cNvCxnSpPr>
              <a:stCxn id="169" idx="7"/>
              <a:endCxn id="162" idx="3"/>
            </p:cNvCxnSpPr>
            <p:nvPr/>
          </p:nvCxnSpPr>
          <p:spPr bwMode="auto">
            <a:xfrm flipV="1">
              <a:off x="447675" y="2163763"/>
              <a:ext cx="685800" cy="70485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a:stCxn id="162" idx="6"/>
              <a:endCxn id="163" idx="2"/>
            </p:cNvCxnSpPr>
            <p:nvPr/>
          </p:nvCxnSpPr>
          <p:spPr bwMode="auto">
            <a:xfrm flipV="1">
              <a:off x="1470025" y="2025650"/>
              <a:ext cx="1411288" cy="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164" idx="6"/>
              <a:endCxn id="165" idx="2"/>
            </p:cNvCxnSpPr>
            <p:nvPr/>
          </p:nvCxnSpPr>
          <p:spPr bwMode="auto">
            <a:xfrm flipV="1">
              <a:off x="1795463" y="2808288"/>
              <a:ext cx="460375" cy="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a:stCxn id="165" idx="7"/>
              <a:endCxn id="163" idx="3"/>
            </p:cNvCxnSpPr>
            <p:nvPr/>
          </p:nvCxnSpPr>
          <p:spPr bwMode="auto">
            <a:xfrm flipV="1">
              <a:off x="2590800" y="2162175"/>
              <a:ext cx="347663" cy="50800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a:stCxn id="165" idx="5"/>
              <a:endCxn id="167" idx="1"/>
            </p:cNvCxnSpPr>
            <p:nvPr/>
          </p:nvCxnSpPr>
          <p:spPr bwMode="auto">
            <a:xfrm>
              <a:off x="2590800" y="2944813"/>
              <a:ext cx="454025" cy="2317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a:stCxn id="163" idx="5"/>
              <a:endCxn id="166" idx="0"/>
            </p:cNvCxnSpPr>
            <p:nvPr/>
          </p:nvCxnSpPr>
          <p:spPr bwMode="auto">
            <a:xfrm>
              <a:off x="3216275" y="2162175"/>
              <a:ext cx="727075" cy="111283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a:stCxn id="167" idx="6"/>
              <a:endCxn id="166" idx="2"/>
            </p:cNvCxnSpPr>
            <p:nvPr/>
          </p:nvCxnSpPr>
          <p:spPr bwMode="auto">
            <a:xfrm>
              <a:off x="3379788" y="3313113"/>
              <a:ext cx="366712" cy="1555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a:stCxn id="171" idx="6"/>
              <a:endCxn id="166" idx="3"/>
            </p:cNvCxnSpPr>
            <p:nvPr/>
          </p:nvCxnSpPr>
          <p:spPr bwMode="auto">
            <a:xfrm flipV="1">
              <a:off x="2960688" y="3606800"/>
              <a:ext cx="842962" cy="52228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167" idx="4"/>
              <a:endCxn id="171" idx="0"/>
            </p:cNvCxnSpPr>
            <p:nvPr/>
          </p:nvCxnSpPr>
          <p:spPr bwMode="auto">
            <a:xfrm flipH="1">
              <a:off x="2763838" y="3506788"/>
              <a:ext cx="419100" cy="427037"/>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a:stCxn id="168" idx="6"/>
              <a:endCxn id="167" idx="2"/>
            </p:cNvCxnSpPr>
            <p:nvPr/>
          </p:nvCxnSpPr>
          <p:spPr bwMode="auto">
            <a:xfrm flipV="1">
              <a:off x="2055813" y="3313113"/>
              <a:ext cx="931862" cy="242887"/>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a:stCxn id="170" idx="6"/>
              <a:endCxn id="171" idx="2"/>
            </p:cNvCxnSpPr>
            <p:nvPr/>
          </p:nvCxnSpPr>
          <p:spPr bwMode="auto">
            <a:xfrm>
              <a:off x="1463675" y="4125913"/>
              <a:ext cx="1104900" cy="31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a:stCxn id="170" idx="7"/>
              <a:endCxn id="168" idx="3"/>
            </p:cNvCxnSpPr>
            <p:nvPr/>
          </p:nvCxnSpPr>
          <p:spPr bwMode="auto">
            <a:xfrm flipV="1">
              <a:off x="1406525" y="3694113"/>
              <a:ext cx="314325" cy="2952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a:stCxn id="164" idx="5"/>
              <a:endCxn id="168" idx="0"/>
            </p:cNvCxnSpPr>
            <p:nvPr/>
          </p:nvCxnSpPr>
          <p:spPr bwMode="auto">
            <a:xfrm>
              <a:off x="1738313" y="2944813"/>
              <a:ext cx="120650" cy="41751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a:stCxn id="162" idx="5"/>
              <a:endCxn id="164" idx="0"/>
            </p:cNvCxnSpPr>
            <p:nvPr/>
          </p:nvCxnSpPr>
          <p:spPr bwMode="auto">
            <a:xfrm>
              <a:off x="1411288" y="2163763"/>
              <a:ext cx="187325" cy="44926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a:stCxn id="169" idx="6"/>
              <a:endCxn id="164" idx="2"/>
            </p:cNvCxnSpPr>
            <p:nvPr/>
          </p:nvCxnSpPr>
          <p:spPr bwMode="auto">
            <a:xfrm flipV="1">
              <a:off x="506413" y="2808288"/>
              <a:ext cx="896937" cy="19685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a:stCxn id="169" idx="5"/>
              <a:endCxn id="170" idx="1"/>
            </p:cNvCxnSpPr>
            <p:nvPr/>
          </p:nvCxnSpPr>
          <p:spPr bwMode="auto">
            <a:xfrm>
              <a:off x="447675" y="3143250"/>
              <a:ext cx="681038" cy="84613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文本框 31"/>
            <p:cNvSpPr txBox="1">
              <a:spLocks noChangeArrowheads="1"/>
            </p:cNvSpPr>
            <p:nvPr/>
          </p:nvSpPr>
          <p:spPr bwMode="auto">
            <a:xfrm>
              <a:off x="1076005" y="1809763"/>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dirty="0">
                  <a:solidFill>
                    <a:schemeClr val="bg1"/>
                  </a:solidFill>
                </a:rPr>
                <a:t>v</a:t>
              </a:r>
              <a:r>
                <a:rPr lang="en-US" altLang="zh-CN" baseline="-25000" dirty="0">
                  <a:solidFill>
                    <a:schemeClr val="bg1"/>
                  </a:solidFill>
                </a:rPr>
                <a:t>2</a:t>
              </a:r>
              <a:endParaRPr lang="zh-CN" altLang="en-US" baseline="-25000" dirty="0">
                <a:solidFill>
                  <a:schemeClr val="bg1"/>
                </a:solidFill>
              </a:endParaRPr>
            </a:p>
          </p:txBody>
        </p:sp>
        <p:sp>
          <p:nvSpPr>
            <p:cNvPr id="125" name="文本框 32"/>
            <p:cNvSpPr txBox="1">
              <a:spLocks noChangeArrowheads="1"/>
            </p:cNvSpPr>
            <p:nvPr/>
          </p:nvSpPr>
          <p:spPr bwMode="auto">
            <a:xfrm>
              <a:off x="2885592" y="1789113"/>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7</a:t>
              </a:r>
              <a:endParaRPr lang="zh-CN" altLang="en-US" baseline="-25000">
                <a:solidFill>
                  <a:schemeClr val="bg1"/>
                </a:solidFill>
              </a:endParaRPr>
            </a:p>
          </p:txBody>
        </p:sp>
        <p:sp>
          <p:nvSpPr>
            <p:cNvPr id="126" name="文本框 33"/>
            <p:cNvSpPr txBox="1">
              <a:spLocks noChangeArrowheads="1"/>
            </p:cNvSpPr>
            <p:nvPr/>
          </p:nvSpPr>
          <p:spPr bwMode="auto">
            <a:xfrm>
              <a:off x="1402091" y="2583349"/>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3</a:t>
              </a:r>
              <a:endParaRPr lang="zh-CN" altLang="en-US" baseline="-25000">
                <a:solidFill>
                  <a:schemeClr val="bg1"/>
                </a:solidFill>
              </a:endParaRPr>
            </a:p>
          </p:txBody>
        </p:sp>
        <p:sp>
          <p:nvSpPr>
            <p:cNvPr id="127" name="文本框 34"/>
            <p:cNvSpPr txBox="1">
              <a:spLocks noChangeArrowheads="1"/>
            </p:cNvSpPr>
            <p:nvPr/>
          </p:nvSpPr>
          <p:spPr bwMode="auto">
            <a:xfrm>
              <a:off x="135085" y="2781765"/>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a:t>
              </a:r>
              <a:endParaRPr lang="zh-CN" altLang="en-US" baseline="-25000">
                <a:solidFill>
                  <a:schemeClr val="bg1"/>
                </a:solidFill>
              </a:endParaRPr>
            </a:p>
          </p:txBody>
        </p:sp>
        <p:sp>
          <p:nvSpPr>
            <p:cNvPr id="128" name="文本框 35"/>
            <p:cNvSpPr txBox="1">
              <a:spLocks noChangeArrowheads="1"/>
            </p:cNvSpPr>
            <p:nvPr/>
          </p:nvSpPr>
          <p:spPr bwMode="auto">
            <a:xfrm>
              <a:off x="2255423" y="2583349"/>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6</a:t>
              </a:r>
              <a:endParaRPr lang="zh-CN" altLang="en-US" baseline="-25000">
                <a:solidFill>
                  <a:schemeClr val="bg1"/>
                </a:solidFill>
              </a:endParaRPr>
            </a:p>
          </p:txBody>
        </p:sp>
        <p:sp>
          <p:nvSpPr>
            <p:cNvPr id="129" name="文本框 36"/>
            <p:cNvSpPr txBox="1">
              <a:spLocks noChangeArrowheads="1"/>
            </p:cNvSpPr>
            <p:nvPr/>
          </p:nvSpPr>
          <p:spPr bwMode="auto">
            <a:xfrm>
              <a:off x="1065014" y="3905828"/>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4</a:t>
              </a:r>
              <a:endParaRPr lang="zh-CN" altLang="en-US" baseline="-25000">
                <a:solidFill>
                  <a:schemeClr val="bg1"/>
                </a:solidFill>
              </a:endParaRPr>
            </a:p>
          </p:txBody>
        </p:sp>
        <p:sp>
          <p:nvSpPr>
            <p:cNvPr id="130" name="文本框 37"/>
            <p:cNvSpPr txBox="1">
              <a:spLocks noChangeArrowheads="1"/>
            </p:cNvSpPr>
            <p:nvPr/>
          </p:nvSpPr>
          <p:spPr bwMode="auto">
            <a:xfrm>
              <a:off x="1661008" y="3325857"/>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5</a:t>
              </a:r>
              <a:endParaRPr lang="zh-CN" altLang="en-US" baseline="-25000">
                <a:solidFill>
                  <a:schemeClr val="bg1"/>
                </a:solidFill>
              </a:endParaRPr>
            </a:p>
          </p:txBody>
        </p:sp>
        <p:sp>
          <p:nvSpPr>
            <p:cNvPr id="131" name="文本框 38"/>
            <p:cNvSpPr txBox="1">
              <a:spLocks noChangeArrowheads="1"/>
            </p:cNvSpPr>
            <p:nvPr/>
          </p:nvSpPr>
          <p:spPr bwMode="auto">
            <a:xfrm>
              <a:off x="2987062" y="3084878"/>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8</a:t>
              </a:r>
              <a:endParaRPr lang="zh-CN" altLang="en-US" baseline="-25000">
                <a:solidFill>
                  <a:schemeClr val="bg1"/>
                </a:solidFill>
              </a:endParaRPr>
            </a:p>
          </p:txBody>
        </p:sp>
        <p:sp>
          <p:nvSpPr>
            <p:cNvPr id="132" name="文本框 39"/>
            <p:cNvSpPr txBox="1">
              <a:spLocks noChangeArrowheads="1"/>
            </p:cNvSpPr>
            <p:nvPr/>
          </p:nvSpPr>
          <p:spPr bwMode="auto">
            <a:xfrm>
              <a:off x="2572907" y="3905828"/>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9</a:t>
              </a:r>
              <a:endParaRPr lang="zh-CN" altLang="en-US" baseline="-25000">
                <a:solidFill>
                  <a:schemeClr val="bg1"/>
                </a:solidFill>
              </a:endParaRPr>
            </a:p>
          </p:txBody>
        </p:sp>
        <p:sp>
          <p:nvSpPr>
            <p:cNvPr id="133" name="文本框 40"/>
            <p:cNvSpPr txBox="1">
              <a:spLocks noChangeArrowheads="1"/>
            </p:cNvSpPr>
            <p:nvPr/>
          </p:nvSpPr>
          <p:spPr bwMode="auto">
            <a:xfrm>
              <a:off x="3713236" y="3250261"/>
              <a:ext cx="466652"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10</a:t>
              </a:r>
              <a:endParaRPr lang="zh-CN" altLang="en-US" baseline="-25000">
                <a:solidFill>
                  <a:schemeClr val="bg1"/>
                </a:solidFill>
              </a:endParaRPr>
            </a:p>
          </p:txBody>
        </p:sp>
        <p:grpSp>
          <p:nvGrpSpPr>
            <p:cNvPr id="134" name="组合 133"/>
            <p:cNvGrpSpPr/>
            <p:nvPr/>
          </p:nvGrpSpPr>
          <p:grpSpPr>
            <a:xfrm>
              <a:off x="454350" y="2221812"/>
              <a:ext cx="2669312" cy="1653276"/>
              <a:chOff x="454350" y="2221812"/>
              <a:chExt cx="2669312" cy="1653276"/>
            </a:xfrm>
          </p:grpSpPr>
          <p:sp>
            <p:nvSpPr>
              <p:cNvPr id="145" name="流程图: 联系 144"/>
              <p:cNvSpPr/>
              <p:nvPr/>
            </p:nvSpPr>
            <p:spPr bwMode="auto">
              <a:xfrm>
                <a:off x="454350" y="2716748"/>
                <a:ext cx="134937"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6" name="流程图: 联系 145"/>
              <p:cNvSpPr/>
              <p:nvPr/>
            </p:nvSpPr>
            <p:spPr bwMode="auto">
              <a:xfrm>
                <a:off x="896096" y="2268538"/>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7" name="流程图: 联系 146"/>
              <p:cNvSpPr/>
              <p:nvPr/>
            </p:nvSpPr>
            <p:spPr bwMode="auto">
              <a:xfrm>
                <a:off x="692782" y="2466173"/>
                <a:ext cx="133350"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8" name="流程图: 联系 147"/>
              <p:cNvSpPr/>
              <p:nvPr/>
            </p:nvSpPr>
            <p:spPr bwMode="auto">
              <a:xfrm>
                <a:off x="1408534" y="2221812"/>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9" name="流程图: 联系 148"/>
              <p:cNvSpPr/>
              <p:nvPr/>
            </p:nvSpPr>
            <p:spPr bwMode="auto">
              <a:xfrm>
                <a:off x="1509923" y="2405063"/>
                <a:ext cx="133350"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0" name="流程图: 联系 149"/>
              <p:cNvSpPr/>
              <p:nvPr/>
            </p:nvSpPr>
            <p:spPr bwMode="auto">
              <a:xfrm>
                <a:off x="2637165" y="2939512"/>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1" name="流程图: 联系 150"/>
              <p:cNvSpPr/>
              <p:nvPr/>
            </p:nvSpPr>
            <p:spPr bwMode="auto">
              <a:xfrm>
                <a:off x="2851150" y="3041650"/>
                <a:ext cx="133350" cy="134938"/>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2" name="流程图: 联系 151"/>
              <p:cNvSpPr/>
              <p:nvPr/>
            </p:nvSpPr>
            <p:spPr bwMode="auto">
              <a:xfrm>
                <a:off x="2988725" y="3577687"/>
                <a:ext cx="134937"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3" name="流程图: 联系 152"/>
              <p:cNvSpPr/>
              <p:nvPr/>
            </p:nvSpPr>
            <p:spPr bwMode="auto">
              <a:xfrm>
                <a:off x="2828355" y="3741738"/>
                <a:ext cx="134937"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54" name="直接箭头连接符 153"/>
              <p:cNvCxnSpPr>
                <a:stCxn id="145" idx="6"/>
                <a:endCxn id="147" idx="2"/>
              </p:cNvCxnSpPr>
              <p:nvPr/>
            </p:nvCxnSpPr>
            <p:spPr bwMode="auto">
              <a:xfrm flipV="1">
                <a:off x="589287" y="2533642"/>
                <a:ext cx="103495" cy="250575"/>
              </a:xfrm>
              <a:prstGeom prst="straightConnector1">
                <a:avLst/>
              </a:prstGeom>
              <a:ln w="1905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55" name="直接连接符 154"/>
              <p:cNvCxnSpPr>
                <a:stCxn id="147" idx="0"/>
                <a:endCxn id="146" idx="4"/>
              </p:cNvCxnSpPr>
              <p:nvPr/>
            </p:nvCxnSpPr>
            <p:spPr bwMode="auto">
              <a:xfrm flipV="1">
                <a:off x="759457" y="2401888"/>
                <a:ext cx="203314" cy="64285"/>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56" name="直接连接符 155"/>
              <p:cNvCxnSpPr>
                <a:stCxn id="146" idx="5"/>
                <a:endCxn id="148" idx="2"/>
              </p:cNvCxnSpPr>
              <p:nvPr/>
            </p:nvCxnSpPr>
            <p:spPr bwMode="auto">
              <a:xfrm flipV="1">
                <a:off x="1009917" y="2288487"/>
                <a:ext cx="398617" cy="9387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a:stCxn id="148" idx="5"/>
                <a:endCxn id="149" idx="1"/>
              </p:cNvCxnSpPr>
              <p:nvPr/>
            </p:nvCxnSpPr>
            <p:spPr bwMode="auto">
              <a:xfrm>
                <a:off x="1522355" y="2335633"/>
                <a:ext cx="7097" cy="8919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a:stCxn id="149" idx="5"/>
                <a:endCxn id="150" idx="1"/>
              </p:cNvCxnSpPr>
              <p:nvPr/>
            </p:nvCxnSpPr>
            <p:spPr bwMode="auto">
              <a:xfrm>
                <a:off x="1623744" y="2520239"/>
                <a:ext cx="1032950" cy="43880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a:stCxn id="150" idx="6"/>
                <a:endCxn id="151" idx="2"/>
              </p:cNvCxnSpPr>
              <p:nvPr/>
            </p:nvCxnSpPr>
            <p:spPr bwMode="auto">
              <a:xfrm>
                <a:off x="2770515" y="3006187"/>
                <a:ext cx="80635" cy="10293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a:stCxn id="151" idx="5"/>
                <a:endCxn id="152" idx="0"/>
              </p:cNvCxnSpPr>
              <p:nvPr/>
            </p:nvCxnSpPr>
            <p:spPr bwMode="auto">
              <a:xfrm>
                <a:off x="2964971" y="3156827"/>
                <a:ext cx="91223" cy="42086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a:stCxn id="153" idx="6"/>
                <a:endCxn id="152" idx="2"/>
              </p:cNvCxnSpPr>
              <p:nvPr/>
            </p:nvCxnSpPr>
            <p:spPr bwMode="auto">
              <a:xfrm flipV="1">
                <a:off x="2963292" y="3644362"/>
                <a:ext cx="25433" cy="16405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5" name="文本框 96"/>
            <p:cNvSpPr txBox="1">
              <a:spLocks noChangeArrowheads="1"/>
            </p:cNvSpPr>
            <p:nvPr/>
          </p:nvSpPr>
          <p:spPr bwMode="auto">
            <a:xfrm>
              <a:off x="121389" y="2314580"/>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1</a:t>
              </a:r>
              <a:endParaRPr lang="zh-CN" altLang="en-US" sz="1400" baseline="-25000"/>
            </a:p>
          </p:txBody>
        </p:sp>
        <p:sp>
          <p:nvSpPr>
            <p:cNvPr id="136" name="文本框 97"/>
            <p:cNvSpPr txBox="1">
              <a:spLocks noChangeArrowheads="1"/>
            </p:cNvSpPr>
            <p:nvPr/>
          </p:nvSpPr>
          <p:spPr bwMode="auto">
            <a:xfrm>
              <a:off x="860738" y="2476971"/>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2</a:t>
              </a:r>
              <a:endParaRPr lang="zh-CN" altLang="en-US" sz="1400" baseline="-25000"/>
            </a:p>
          </p:txBody>
        </p:sp>
        <p:sp>
          <p:nvSpPr>
            <p:cNvPr id="137" name="文本框 98"/>
            <p:cNvSpPr txBox="1">
              <a:spLocks noChangeArrowheads="1"/>
            </p:cNvSpPr>
            <p:nvPr/>
          </p:nvSpPr>
          <p:spPr bwMode="auto">
            <a:xfrm>
              <a:off x="703919" y="1933522"/>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3</a:t>
              </a:r>
              <a:endParaRPr lang="zh-CN" altLang="en-US" sz="1400" baseline="-25000"/>
            </a:p>
          </p:txBody>
        </p:sp>
        <p:sp>
          <p:nvSpPr>
            <p:cNvPr id="138" name="文本框 99"/>
            <p:cNvSpPr txBox="1">
              <a:spLocks noChangeArrowheads="1"/>
            </p:cNvSpPr>
            <p:nvPr/>
          </p:nvSpPr>
          <p:spPr bwMode="auto">
            <a:xfrm>
              <a:off x="1481740" y="1965468"/>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4</a:t>
              </a:r>
              <a:endParaRPr lang="zh-CN" altLang="en-US" sz="1400" baseline="-25000"/>
            </a:p>
          </p:txBody>
        </p:sp>
        <p:sp>
          <p:nvSpPr>
            <p:cNvPr id="139" name="文本框 100"/>
            <p:cNvSpPr txBox="1">
              <a:spLocks noChangeArrowheads="1"/>
            </p:cNvSpPr>
            <p:nvPr/>
          </p:nvSpPr>
          <p:spPr bwMode="auto">
            <a:xfrm>
              <a:off x="1627742" y="2258541"/>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5</a:t>
              </a:r>
              <a:endParaRPr lang="zh-CN" altLang="en-US" sz="1400" baseline="-25000"/>
            </a:p>
          </p:txBody>
        </p:sp>
        <p:sp>
          <p:nvSpPr>
            <p:cNvPr id="140" name="文本框 101"/>
            <p:cNvSpPr txBox="1">
              <a:spLocks noChangeArrowheads="1"/>
            </p:cNvSpPr>
            <p:nvPr/>
          </p:nvSpPr>
          <p:spPr bwMode="auto">
            <a:xfrm>
              <a:off x="2265257" y="2966322"/>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6</a:t>
              </a:r>
              <a:endParaRPr lang="zh-CN" altLang="en-US" sz="1400" baseline="-25000"/>
            </a:p>
          </p:txBody>
        </p:sp>
        <p:sp>
          <p:nvSpPr>
            <p:cNvPr id="141" name="文本框 102"/>
            <p:cNvSpPr txBox="1">
              <a:spLocks noChangeArrowheads="1"/>
            </p:cNvSpPr>
            <p:nvPr/>
          </p:nvSpPr>
          <p:spPr bwMode="auto">
            <a:xfrm>
              <a:off x="2775481" y="2734538"/>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7</a:t>
              </a:r>
              <a:endParaRPr lang="zh-CN" altLang="en-US" sz="1400" baseline="-25000"/>
            </a:p>
          </p:txBody>
        </p:sp>
        <p:sp>
          <p:nvSpPr>
            <p:cNvPr id="142" name="文本框 103"/>
            <p:cNvSpPr txBox="1">
              <a:spLocks noChangeArrowheads="1"/>
            </p:cNvSpPr>
            <p:nvPr/>
          </p:nvSpPr>
          <p:spPr bwMode="auto">
            <a:xfrm>
              <a:off x="3109141" y="3433791"/>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8</a:t>
              </a:r>
              <a:endParaRPr lang="zh-CN" altLang="en-US" sz="1400" baseline="-25000"/>
            </a:p>
          </p:txBody>
        </p:sp>
        <p:sp>
          <p:nvSpPr>
            <p:cNvPr id="143" name="文本框 104"/>
            <p:cNvSpPr txBox="1">
              <a:spLocks noChangeArrowheads="1"/>
            </p:cNvSpPr>
            <p:nvPr/>
          </p:nvSpPr>
          <p:spPr bwMode="auto">
            <a:xfrm>
              <a:off x="2420734" y="3591626"/>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9</a:t>
              </a:r>
              <a:endParaRPr lang="zh-CN" altLang="en-US" sz="1400" baseline="-25000"/>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100" grpId="0" animBg="1"/>
      <p:bldP spid="10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文本框 15"/>
          <p:cNvSpPr txBox="1">
            <a:spLocks noChangeArrowheads="1"/>
          </p:cNvSpPr>
          <p:nvPr/>
        </p:nvSpPr>
        <p:spPr bwMode="auto">
          <a:xfrm>
            <a:off x="5175250" y="4046538"/>
            <a:ext cx="2806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RLS</a:t>
            </a: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编码后的轨迹</a:t>
            </a:r>
            <a:endParaRPr lang="en-US" altLang="zh-CN" sz="1600" b="1"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0" name="表格 9"/>
          <p:cNvGraphicFramePr>
            <a:graphicFrameLocks noGrp="1"/>
          </p:cNvGraphicFramePr>
          <p:nvPr/>
        </p:nvGraphicFramePr>
        <p:xfrm>
          <a:off x="3833813" y="2444750"/>
          <a:ext cx="5116513" cy="1373188"/>
        </p:xfrm>
        <a:graphic>
          <a:graphicData uri="http://schemas.openxmlformats.org/drawingml/2006/table">
            <a:tbl>
              <a:tblPr firstRow="1" bandRow="1">
                <a:tableStyleId>{7DF18680-E054-41AD-8BC1-D1AEF772440D}</a:tableStyleId>
              </a:tblPr>
              <a:tblGrid>
                <a:gridCol w="1437177">
                  <a:extLst>
                    <a:ext uri="{9D8B030D-6E8A-4147-A177-3AD203B41FA5}">
                      <a16:colId xmlns:a16="http://schemas.microsoft.com/office/drawing/2014/main" val="20000"/>
                    </a:ext>
                  </a:extLst>
                </a:gridCol>
                <a:gridCol w="562386">
                  <a:extLst>
                    <a:ext uri="{9D8B030D-6E8A-4147-A177-3AD203B41FA5}">
                      <a16:colId xmlns:a16="http://schemas.microsoft.com/office/drawing/2014/main" val="20001"/>
                    </a:ext>
                  </a:extLst>
                </a:gridCol>
                <a:gridCol w="600513">
                  <a:extLst>
                    <a:ext uri="{9D8B030D-6E8A-4147-A177-3AD203B41FA5}">
                      <a16:colId xmlns:a16="http://schemas.microsoft.com/office/drawing/2014/main" val="20002"/>
                    </a:ext>
                  </a:extLst>
                </a:gridCol>
                <a:gridCol w="2516437">
                  <a:extLst>
                    <a:ext uri="{9D8B030D-6E8A-4147-A177-3AD203B41FA5}">
                      <a16:colId xmlns:a16="http://schemas.microsoft.com/office/drawing/2014/main" val="20003"/>
                    </a:ext>
                  </a:extLst>
                </a:gridCol>
              </a:tblGrid>
              <a:tr h="343297">
                <a:tc>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名称</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gridSpan="3">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34329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R(</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路径编码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gridSpan="2">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01000010000110001000</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hMerge="1">
                  <a:txBody>
                    <a:bodyPr/>
                    <a:lstStyle/>
                    <a:p>
                      <a:endParaRPr lang="zh-CN"/>
                    </a:p>
                  </a:txBody>
                  <a:tcPr/>
                </a:tc>
                <a:extLst>
                  <a:ext uri="{0D108BD9-81ED-4DB2-BD59-A6C34878D82A}">
                    <a16:rowId xmlns:a16="http://schemas.microsoft.com/office/drawing/2014/main" val="10001"/>
                  </a:ext>
                </a:extLst>
              </a:tr>
              <a:tr h="34329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位置编码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gridSpan="3">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010000110010101001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34329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S(</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同步编码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in</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1111101111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extLst>
                  <a:ext uri="{0D108BD9-81ED-4DB2-BD59-A6C34878D82A}">
                    <a16:rowId xmlns:a16="http://schemas.microsoft.com/office/drawing/2014/main" val="10003"/>
                  </a:ext>
                </a:extLst>
              </a:tr>
            </a:tbl>
          </a:graphicData>
        </a:graphic>
      </p:graphicFrame>
      <p:sp>
        <p:nvSpPr>
          <p:cNvPr id="11" name="_s3084"/>
          <p:cNvSpPr>
            <a:spLocks noChangeArrowheads="1"/>
          </p:cNvSpPr>
          <p:nvPr/>
        </p:nvSpPr>
        <p:spPr bwMode="auto">
          <a:xfrm>
            <a:off x="3046413" y="5019675"/>
            <a:ext cx="4960937" cy="1003300"/>
          </a:xfrm>
          <a:prstGeom prst="roundRect">
            <a:avLst>
              <a:gd name="adj" fmla="val 16667"/>
            </a:avLst>
          </a:prstGeom>
          <a:solidFill>
            <a:schemeClr val="bg1">
              <a:lumMod val="85000"/>
            </a:schemeClr>
          </a:solidFill>
          <a:ln w="22225">
            <a:solidFill>
              <a:srgbClr val="5E5EAF"/>
            </a:solidFill>
            <a:round/>
          </a:ln>
        </p:spPr>
        <p:txBody>
          <a:bodyPr wrap="none" lIns="0" tIns="0" rIns="0" bIns="0" anchor="ctr"/>
          <a:lstStyle>
            <a:lvl1pPr>
              <a:spcBef>
                <a:spcPct val="20000"/>
              </a:spcBef>
              <a:buClr>
                <a:schemeClr val="hlink"/>
              </a:buClr>
              <a:buFont typeface="Wingdings 2" panose="05020102010507070707" pitchFamily="18" charset="2"/>
              <a:buChar char="ø"/>
              <a:defRPr sz="2800" b="1">
                <a:solidFill>
                  <a:schemeClr val="tx1"/>
                </a:solidFill>
                <a:latin typeface="Times New Roman" panose="02020603050405020304" pitchFamily="18" charset="0"/>
                <a:ea typeface="Adobe 楷体 Std R" pitchFamily="18"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Times New Roman" panose="02020603050405020304" pitchFamily="18" charset="0"/>
                <a:ea typeface="Adobe 楷体 Std R" pitchFamily="18" charset="-122"/>
              </a:defRPr>
            </a:lvl2pPr>
            <a:lvl3pPr marL="1143000" indent="-228600">
              <a:spcBef>
                <a:spcPct val="20000"/>
              </a:spcBef>
              <a:buClr>
                <a:schemeClr val="tx1"/>
              </a:buClr>
              <a:buChar char="•"/>
              <a:defRPr sz="2200">
                <a:solidFill>
                  <a:srgbClr val="692AA2"/>
                </a:solidFill>
                <a:latin typeface="Times New Roman" panose="02020603050405020304" pitchFamily="18" charset="0"/>
                <a:ea typeface="Adobe 楷体 Std R" pitchFamily="18" charset="-122"/>
              </a:defRPr>
            </a:lvl3pPr>
            <a:lvl4pPr marL="1600200" indent="-228600">
              <a:spcBef>
                <a:spcPct val="20000"/>
              </a:spcBef>
              <a:buChar char="–"/>
              <a:defRPr sz="2000">
                <a:solidFill>
                  <a:schemeClr val="tx1"/>
                </a:solidFill>
                <a:latin typeface="Times New Roman" panose="02020603050405020304" pitchFamily="18" charset="0"/>
                <a:ea typeface="Adobe 楷体 Std R" pitchFamily="18" charset="-122"/>
              </a:defRPr>
            </a:lvl4pPr>
            <a:lvl5pPr marL="2057400" indent="-228600">
              <a:spcBef>
                <a:spcPct val="20000"/>
              </a:spcBef>
              <a:buChar char="»"/>
              <a:defRPr sz="2000">
                <a:solidFill>
                  <a:schemeClr val="tx1"/>
                </a:solidFill>
                <a:latin typeface="Times New Roman" panose="02020603050405020304" pitchFamily="18" charset="0"/>
                <a:ea typeface="Adobe 楷体 Std R" pitchFamily="18"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dobe 楷体 Std R" pitchFamily="18"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dobe 楷体 Std R" pitchFamily="18"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dobe 楷体 Std R" pitchFamily="18"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dobe 楷体 Std R" pitchFamily="18" charset="-122"/>
              </a:defRPr>
            </a:lvl9pPr>
          </a:lstStyle>
          <a:p>
            <a:pPr eaLnBrk="1" fontAlgn="auto" hangingPunct="1">
              <a:spcAft>
                <a:spcPts val="0"/>
              </a:spcAft>
              <a:buFont typeface="Wingdings 2" panose="05020102010507070707" pitchFamily="18" charset="2"/>
              <a:buNone/>
              <a:defRPr/>
            </a:pPr>
            <a:r>
              <a:rPr lang="en-US" altLang="zh-CN" sz="2000" dirty="0" smtClean="0">
                <a:solidFill>
                  <a:schemeClr val="accent6">
                    <a:lumMod val="50000"/>
                  </a:schemeClr>
                </a:solidFill>
                <a:ea typeface="黑体" panose="02010609060101010101" pitchFamily="49" charset="-122"/>
                <a:cs typeface="Times New Roman" panose="02020603050405020304" pitchFamily="18" charset="0"/>
              </a:rPr>
              <a:t>  RLS</a:t>
            </a:r>
            <a:r>
              <a:rPr lang="zh-CN" altLang="en-US" sz="2000" dirty="0" smtClean="0">
                <a:solidFill>
                  <a:schemeClr val="accent6">
                    <a:lumMod val="50000"/>
                  </a:schemeClr>
                </a:solidFill>
                <a:ea typeface="黑体" panose="02010609060101010101" pitchFamily="49" charset="-122"/>
                <a:cs typeface="Times New Roman" panose="02020603050405020304" pitchFamily="18" charset="0"/>
              </a:rPr>
              <a:t>编码在保证精度</a:t>
            </a:r>
            <a:r>
              <a:rPr lang="en-US" altLang="zh-CN" sz="2000" dirty="0" smtClean="0">
                <a:solidFill>
                  <a:schemeClr val="accent6">
                    <a:lumMod val="50000"/>
                  </a:schemeClr>
                </a:solidFill>
                <a:ea typeface="黑体" panose="02010609060101010101" pitchFamily="49" charset="-122"/>
                <a:cs typeface="Times New Roman" panose="02020603050405020304" pitchFamily="18" charset="0"/>
              </a:rPr>
              <a:t>(</a:t>
            </a:r>
            <a:r>
              <a:rPr lang="el-GR" altLang="zh-CN" sz="2000" i="1" dirty="0">
                <a:solidFill>
                  <a:schemeClr val="accent6">
                    <a:lumMod val="50000"/>
                  </a:schemeClr>
                </a:solidFill>
                <a:ea typeface="黑体" panose="02010609060101010101" pitchFamily="49" charset="-122"/>
                <a:cs typeface="Times New Roman" panose="02020603050405020304" pitchFamily="18" charset="0"/>
              </a:rPr>
              <a:t>ε</a:t>
            </a:r>
            <a:r>
              <a:rPr lang="el-GR" altLang="zh-CN" sz="2000" dirty="0">
                <a:solidFill>
                  <a:schemeClr val="accent6">
                    <a:lumMod val="50000"/>
                  </a:schemeClr>
                </a:solidFill>
                <a:ea typeface="黑体" panose="02010609060101010101" pitchFamily="49" charset="-122"/>
                <a:cs typeface="Times New Roman" panose="02020603050405020304" pitchFamily="18" charset="0"/>
              </a:rPr>
              <a:t>≈</a:t>
            </a:r>
            <a:r>
              <a:rPr lang="en-US" altLang="zh-CN" sz="2000" dirty="0">
                <a:solidFill>
                  <a:schemeClr val="accent6">
                    <a:lumMod val="50000"/>
                  </a:schemeClr>
                </a:solidFill>
                <a:ea typeface="黑体" panose="02010609060101010101" pitchFamily="49" charset="-122"/>
                <a:cs typeface="Times New Roman" panose="02020603050405020304" pitchFamily="18" charset="0"/>
              </a:rPr>
              <a:t>1m)</a:t>
            </a:r>
            <a:r>
              <a:rPr lang="zh-CN" altLang="en-US" sz="2000" dirty="0" smtClean="0">
                <a:solidFill>
                  <a:schemeClr val="accent6">
                    <a:lumMod val="50000"/>
                  </a:schemeClr>
                </a:solidFill>
                <a:ea typeface="黑体" panose="02010609060101010101" pitchFamily="49" charset="-122"/>
                <a:cs typeface="Times New Roman" panose="02020603050405020304" pitchFamily="18" charset="0"/>
              </a:rPr>
              <a:t>的前提下</a:t>
            </a:r>
            <a:endParaRPr lang="en-US" altLang="zh-CN" sz="2000" dirty="0" smtClean="0">
              <a:solidFill>
                <a:schemeClr val="accent6">
                  <a:lumMod val="50000"/>
                </a:schemeClr>
              </a:solidFill>
              <a:ea typeface="黑体" panose="02010609060101010101" pitchFamily="49" charset="-122"/>
              <a:cs typeface="Times New Roman" panose="02020603050405020304" pitchFamily="18" charset="0"/>
            </a:endParaRPr>
          </a:p>
          <a:p>
            <a:pPr eaLnBrk="1" fontAlgn="auto" hangingPunct="1">
              <a:spcAft>
                <a:spcPts val="0"/>
              </a:spcAft>
              <a:buFont typeface="Wingdings 2" panose="05020102010507070707" pitchFamily="18" charset="2"/>
              <a:buNone/>
              <a:defRPr/>
            </a:pPr>
            <a:r>
              <a:rPr lang="zh-CN" altLang="en-US" sz="2000" dirty="0" smtClean="0">
                <a:solidFill>
                  <a:schemeClr val="accent6">
                    <a:lumMod val="50000"/>
                  </a:schemeClr>
                </a:solidFill>
                <a:ea typeface="黑体" panose="02010609060101010101" pitchFamily="49" charset="-122"/>
                <a:cs typeface="Times New Roman" panose="02020603050405020304" pitchFamily="18" charset="0"/>
              </a:rPr>
              <a:t>  获得了较高的压缩率</a:t>
            </a:r>
            <a:r>
              <a:rPr lang="en-US" altLang="zh-CN" sz="2000" dirty="0" smtClean="0">
                <a:solidFill>
                  <a:schemeClr val="accent6">
                    <a:lumMod val="50000"/>
                  </a:schemeClr>
                </a:solidFill>
                <a:ea typeface="黑体" panose="02010609060101010101" pitchFamily="49" charset="-122"/>
                <a:cs typeface="Times New Roman" panose="02020603050405020304" pitchFamily="18" charset="0"/>
              </a:rPr>
              <a:t>(</a:t>
            </a:r>
            <a:r>
              <a:rPr lang="el-GR" altLang="zh-CN" sz="2000" i="1" dirty="0" smtClean="0">
                <a:solidFill>
                  <a:schemeClr val="accent6">
                    <a:lumMod val="50000"/>
                  </a:schemeClr>
                </a:solidFill>
                <a:ea typeface="黑体" panose="02010609060101010101" pitchFamily="49" charset="-122"/>
                <a:cs typeface="Times New Roman" panose="02020603050405020304" pitchFamily="18" charset="0"/>
              </a:rPr>
              <a:t>η</a:t>
            </a:r>
            <a:r>
              <a:rPr lang="el-GR" altLang="zh-CN" sz="2000" dirty="0" smtClean="0">
                <a:solidFill>
                  <a:schemeClr val="accent6">
                    <a:lumMod val="50000"/>
                  </a:schemeClr>
                </a:solidFill>
                <a:ea typeface="黑体" panose="02010609060101010101" pitchFamily="49" charset="-122"/>
                <a:cs typeface="Times New Roman" panose="02020603050405020304" pitchFamily="18" charset="0"/>
              </a:rPr>
              <a:t>≈</a:t>
            </a:r>
            <a:r>
              <a:rPr lang="en-US" altLang="zh-CN" sz="2000" dirty="0" smtClean="0">
                <a:solidFill>
                  <a:schemeClr val="accent6">
                    <a:lumMod val="50000"/>
                  </a:schemeClr>
                </a:solidFill>
                <a:ea typeface="黑体" panose="02010609060101010101" pitchFamily="49" charset="-122"/>
                <a:cs typeface="Times New Roman" panose="02020603050405020304" pitchFamily="18" charset="0"/>
              </a:rPr>
              <a:t>15</a:t>
            </a:r>
            <a:r>
              <a:rPr lang="en-US" altLang="zh-CN" sz="2000" dirty="0">
                <a:solidFill>
                  <a:schemeClr val="accent6">
                    <a:lumMod val="50000"/>
                  </a:schemeClr>
                </a:solidFill>
                <a:ea typeface="黑体" panose="02010609060101010101" pitchFamily="49" charset="-122"/>
                <a:cs typeface="Times New Roman" panose="02020603050405020304" pitchFamily="18" charset="0"/>
              </a:rPr>
              <a:t>)</a:t>
            </a:r>
            <a:endParaRPr lang="zh-CN" altLang="en-US" sz="2000" dirty="0">
              <a:solidFill>
                <a:schemeClr val="accent6">
                  <a:lumMod val="50000"/>
                </a:schemeClr>
              </a:solidFill>
              <a:ea typeface="黑体" panose="02010609060101010101" pitchFamily="49" charset="-122"/>
              <a:cs typeface="Times New Roman" panose="02020603050405020304" pitchFamily="18" charset="0"/>
            </a:endParaRPr>
          </a:p>
        </p:txBody>
      </p:sp>
      <p:graphicFrame>
        <p:nvGraphicFramePr>
          <p:cNvPr id="12" name="表格 11"/>
          <p:cNvGraphicFramePr>
            <a:graphicFrameLocks noGrp="1"/>
          </p:cNvGraphicFramePr>
          <p:nvPr/>
        </p:nvGraphicFramePr>
        <p:xfrm>
          <a:off x="141288" y="1622425"/>
          <a:ext cx="2622550" cy="3611565"/>
        </p:xfrm>
        <a:graphic>
          <a:graphicData uri="http://schemas.openxmlformats.org/drawingml/2006/table">
            <a:tbl>
              <a:tblPr firstRow="1" bandRow="1">
                <a:tableStyleId>{7DF18680-E054-41AD-8BC1-D1AEF772440D}</a:tableStyleId>
              </a:tblPr>
              <a:tblGrid>
                <a:gridCol w="591652">
                  <a:extLst>
                    <a:ext uri="{9D8B030D-6E8A-4147-A177-3AD203B41FA5}">
                      <a16:colId xmlns:a16="http://schemas.microsoft.com/office/drawing/2014/main" val="20000"/>
                    </a:ext>
                  </a:extLst>
                </a:gridCol>
                <a:gridCol w="916725">
                  <a:extLst>
                    <a:ext uri="{9D8B030D-6E8A-4147-A177-3AD203B41FA5}">
                      <a16:colId xmlns:a16="http://schemas.microsoft.com/office/drawing/2014/main" val="20001"/>
                    </a:ext>
                  </a:extLst>
                </a:gridCol>
                <a:gridCol w="1114173">
                  <a:extLst>
                    <a:ext uri="{9D8B030D-6E8A-4147-A177-3AD203B41FA5}">
                      <a16:colId xmlns:a16="http://schemas.microsoft.com/office/drawing/2014/main" val="20002"/>
                    </a:ext>
                  </a:extLst>
                </a:gridCol>
              </a:tblGrid>
              <a:tr h="354886">
                <a:tc>
                  <a:txBody>
                    <a:bodyPr/>
                    <a:lstStyle/>
                    <a:p>
                      <a:pPr algn="ctr">
                        <a:lnSpc>
                          <a:spcPct val="100000"/>
                        </a:lnSpc>
                      </a:pP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序号</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algn="ctr">
                        <a:lnSpc>
                          <a:spcPct val="100000"/>
                        </a:lnSpc>
                      </a:pP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时间戳</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algn="ctr">
                        <a:lnSpc>
                          <a:spcPct val="100000"/>
                        </a:lnSpc>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GPS</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坐标</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extLst>
                  <a:ext uri="{0D108BD9-81ED-4DB2-BD59-A6C34878D82A}">
                    <a16:rowId xmlns:a16="http://schemas.microsoft.com/office/drawing/2014/main" val="10000"/>
                  </a:ext>
                </a:extLst>
              </a:tr>
              <a:tr h="354886">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extLst>
                  <a:ext uri="{0D108BD9-81ED-4DB2-BD59-A6C34878D82A}">
                    <a16:rowId xmlns:a16="http://schemas.microsoft.com/office/drawing/2014/main" val="10001"/>
                  </a:ext>
                </a:extLst>
              </a:tr>
              <a:tr h="354886">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extLst>
                  <a:ext uri="{0D108BD9-81ED-4DB2-BD59-A6C34878D82A}">
                    <a16:rowId xmlns:a16="http://schemas.microsoft.com/office/drawing/2014/main" val="10002"/>
                  </a:ext>
                </a:extLst>
              </a:tr>
              <a:tr h="354886">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extLst>
                  <a:ext uri="{0D108BD9-81ED-4DB2-BD59-A6C34878D82A}">
                    <a16:rowId xmlns:a16="http://schemas.microsoft.com/office/drawing/2014/main" val="10003"/>
                  </a:ext>
                </a:extLst>
              </a:tr>
              <a:tr h="354886">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extLst>
                  <a:ext uri="{0D108BD9-81ED-4DB2-BD59-A6C34878D82A}">
                    <a16:rowId xmlns:a16="http://schemas.microsoft.com/office/drawing/2014/main" val="10004"/>
                  </a:ext>
                </a:extLst>
              </a:tr>
              <a:tr h="354886">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extLst>
                  <a:ext uri="{0D108BD9-81ED-4DB2-BD59-A6C34878D82A}">
                    <a16:rowId xmlns:a16="http://schemas.microsoft.com/office/drawing/2014/main" val="10005"/>
                  </a:ext>
                </a:extLst>
              </a:tr>
              <a:tr h="354886">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extLst>
                  <a:ext uri="{0D108BD9-81ED-4DB2-BD59-A6C34878D82A}">
                    <a16:rowId xmlns:a16="http://schemas.microsoft.com/office/drawing/2014/main" val="10006"/>
                  </a:ext>
                </a:extLst>
              </a:tr>
              <a:tr h="39809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extLst>
                  <a:ext uri="{0D108BD9-81ED-4DB2-BD59-A6C34878D82A}">
                    <a16:rowId xmlns:a16="http://schemas.microsoft.com/office/drawing/2014/main" val="10007"/>
                  </a:ext>
                </a:extLst>
              </a:tr>
              <a:tr h="371267">
                <a:tc>
                  <a:txBody>
                    <a:bodyPr/>
                    <a:lstStyle/>
                    <a:p>
                      <a:pPr marL="0" algn="ctr" defTabSz="685800" rtl="0" eaLnBrk="1" latinLnBrk="0" hangingPunct="1"/>
                      <a:r>
                        <a:rPr lang="en-US" altLang="zh-CN" sz="1400" kern="12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kern="1200" dirty="0">
                        <a:solidFill>
                          <a:schemeClr val="dk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algn="ctr" defTabSz="685800" rtl="0" eaLnBrk="1" latinLnBrk="0" hangingPunct="1"/>
                      <a:r>
                        <a:rPr lang="en-US" altLang="zh-CN" sz="1400" kern="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kern="12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kern="1200" baseline="-25000" dirty="0">
                        <a:solidFill>
                          <a:schemeClr val="dk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extLst>
                  <a:ext uri="{0D108BD9-81ED-4DB2-BD59-A6C34878D82A}">
                    <a16:rowId xmlns:a16="http://schemas.microsoft.com/office/drawing/2014/main" val="10008"/>
                  </a:ext>
                </a:extLst>
              </a:tr>
              <a:tr h="357999">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extLst>
                  <a:ext uri="{0D108BD9-81ED-4DB2-BD59-A6C34878D82A}">
                    <a16:rowId xmlns:a16="http://schemas.microsoft.com/office/drawing/2014/main" val="10009"/>
                  </a:ext>
                </a:extLst>
              </a:tr>
            </a:tbl>
          </a:graphicData>
        </a:graphic>
      </p:graphicFrame>
      <p:grpSp>
        <p:nvGrpSpPr>
          <p:cNvPr id="13" name="组合 12"/>
          <p:cNvGrpSpPr/>
          <p:nvPr/>
        </p:nvGrpSpPr>
        <p:grpSpPr bwMode="auto">
          <a:xfrm>
            <a:off x="711200" y="1966913"/>
            <a:ext cx="8239125" cy="3260725"/>
            <a:chOff x="767751" y="2424023"/>
            <a:chExt cx="8239634" cy="3260785"/>
          </a:xfrm>
        </p:grpSpPr>
        <p:sp>
          <p:nvSpPr>
            <p:cNvPr id="14" name="右箭头 13"/>
            <p:cNvSpPr/>
            <p:nvPr/>
          </p:nvSpPr>
          <p:spPr>
            <a:xfrm>
              <a:off x="3041191" y="3192387"/>
              <a:ext cx="673142" cy="973155"/>
            </a:xfrm>
            <a:prstGeom prst="rightArrow">
              <a:avLst/>
            </a:prstGeom>
            <a:solidFill>
              <a:schemeClr val="bg1">
                <a:lumMod val="50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15" name="矩形 14"/>
            <p:cNvSpPr/>
            <p:nvPr/>
          </p:nvSpPr>
          <p:spPr>
            <a:xfrm>
              <a:off x="767751" y="2424023"/>
              <a:ext cx="2044826" cy="3260785"/>
            </a:xfrm>
            <a:prstGeom prst="rect">
              <a:avLst/>
            </a:prstGeom>
            <a:noFill/>
            <a:ln w="3175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5327333" y="3236838"/>
              <a:ext cx="3680052" cy="1020781"/>
            </a:xfrm>
            <a:prstGeom prst="rect">
              <a:avLst/>
            </a:prstGeom>
            <a:noFill/>
            <a:ln w="3175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7" name="组合 16"/>
          <p:cNvGrpSpPr/>
          <p:nvPr/>
        </p:nvGrpSpPr>
        <p:grpSpPr bwMode="auto">
          <a:xfrm>
            <a:off x="3871913" y="1828800"/>
            <a:ext cx="3511550" cy="2820988"/>
            <a:chOff x="3963589" y="2295410"/>
            <a:chExt cx="3512275" cy="2820055"/>
          </a:xfrm>
        </p:grpSpPr>
        <p:sp>
          <p:nvSpPr>
            <p:cNvPr id="18" name="AutoShape 31"/>
            <p:cNvSpPr>
              <a:spLocks noChangeArrowheads="1"/>
            </p:cNvSpPr>
            <p:nvPr/>
          </p:nvSpPr>
          <p:spPr bwMode="auto">
            <a:xfrm>
              <a:off x="5635865" y="2295410"/>
              <a:ext cx="1839999" cy="719928"/>
            </a:xfrm>
            <a:prstGeom prst="wedgeRoundRectCallout">
              <a:avLst>
                <a:gd name="adj1" fmla="val -42949"/>
                <a:gd name="adj2" fmla="val 106282"/>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轨迹在路网中的</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起始节点</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 name="AutoShape 31"/>
            <p:cNvSpPr>
              <a:spLocks noChangeArrowheads="1"/>
            </p:cNvSpPr>
            <p:nvPr/>
          </p:nvSpPr>
          <p:spPr bwMode="auto">
            <a:xfrm>
              <a:off x="3963589" y="4405856"/>
              <a:ext cx="2201063" cy="709609"/>
            </a:xfrm>
            <a:prstGeom prst="wedgeRoundRectCallout">
              <a:avLst>
                <a:gd name="adj1" fmla="val 40815"/>
                <a:gd name="adj2" fmla="val -97565"/>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轨迹的开始采样时间</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和采样间隔</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0" name="AutoShape 31"/>
          <p:cNvSpPr>
            <a:spLocks noChangeArrowheads="1"/>
          </p:cNvSpPr>
          <p:nvPr/>
        </p:nvSpPr>
        <p:spPr bwMode="auto">
          <a:xfrm>
            <a:off x="5962984" y="4078287"/>
            <a:ext cx="2825750" cy="733425"/>
          </a:xfrm>
          <a:prstGeom prst="wedgeRoundRectCallout">
            <a:avLst>
              <a:gd name="adj1" fmla="val -40463"/>
              <a:gd name="adj2" fmla="val 105079"/>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是否支持在不完全解压的前</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提下完成相关的</a:t>
            </a:r>
            <a:r>
              <a:rPr lang="en-US" altLang="zh-CN" sz="16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LBS</a:t>
            </a:r>
            <a:r>
              <a:rPr lang="zh-CN" altLang="en-US" sz="16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查询</a:t>
            </a:r>
            <a:r>
              <a:rPr lang="zh-CN" altLang="en-US" sz="1600">
                <a:latin typeface="Times New Roman" panose="02020603050405020304" pitchFamily="18" charset="0"/>
                <a:ea typeface="黑体" panose="02010609060101010101" pitchFamily="49" charset="-122"/>
                <a:cs typeface="Times New Roman" panose="02020603050405020304" pitchFamily="18" charset="0"/>
              </a:rPr>
              <a:t>？</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标题 1"/>
          <p:cNvSpPr>
            <a:spLocks noGrp="1"/>
          </p:cNvSpPr>
          <p:nvPr>
            <p:ph type="title"/>
          </p:nvPr>
        </p:nvSpPr>
        <p:spPr>
          <a:xfrm>
            <a:off x="628650" y="365125"/>
            <a:ext cx="6324600" cy="715963"/>
          </a:xfrm>
        </p:spPr>
        <p:txBody>
          <a:bodyPr/>
          <a:lstStyle/>
          <a:p>
            <a:r>
              <a:rPr lang="en-US" altLang="zh-CN" smtClean="0">
                <a:latin typeface="Times New Roman" panose="02020603050405020304" pitchFamily="18" charset="0"/>
                <a:ea typeface="黑体" panose="02010609060101010101" pitchFamily="49" charset="-122"/>
                <a:cs typeface="Times New Roman" panose="02020603050405020304" pitchFamily="18" charset="0"/>
              </a:rPr>
              <a:t>RLS</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编码</a:t>
            </a:r>
          </a:p>
        </p:txBody>
      </p:sp>
      <p:sp>
        <p:nvSpPr>
          <p:cNvPr id="22"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13/29</a:t>
            </a:r>
            <a:endParaRPr lang="zh-CN" altLang="en-US">
              <a:solidFill>
                <a:schemeClr val="bg1"/>
              </a:solidFill>
            </a:endParaRPr>
          </a:p>
        </p:txBody>
      </p:sp>
      <p:sp>
        <p:nvSpPr>
          <p:cNvPr id="23" name="文本框 14"/>
          <p:cNvSpPr txBox="1">
            <a:spLocks noChangeArrowheads="1"/>
          </p:cNvSpPr>
          <p:nvPr/>
        </p:nvSpPr>
        <p:spPr bwMode="auto">
          <a:xfrm>
            <a:off x="565150" y="5367338"/>
            <a:ext cx="16224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原始</a:t>
            </a:r>
            <a:r>
              <a:rPr lang="en-US" altLang="zh-CN" sz="1600" b="1">
                <a:latin typeface="Times New Roman" panose="02020603050405020304" pitchFamily="18" charset="0"/>
                <a:ea typeface="黑体" panose="02010609060101010101" pitchFamily="49" charset="-122"/>
                <a:cs typeface="Times New Roman" panose="02020603050405020304" pitchFamily="18" charset="0"/>
              </a:rPr>
              <a:t>GPS</a:t>
            </a:r>
            <a:r>
              <a:rPr lang="zh-CN" altLang="en-US" sz="1600" b="1">
                <a:latin typeface="Times New Roman" panose="02020603050405020304" pitchFamily="18" charset="0"/>
                <a:ea typeface="黑体" panose="02010609060101010101" pitchFamily="49" charset="-122"/>
                <a:cs typeface="Times New Roman" panose="02020603050405020304" pitchFamily="18" charset="0"/>
              </a:rPr>
              <a:t>轨迹</a:t>
            </a:r>
            <a:endParaRPr lang="en-US" altLang="zh-CN" sz="1600" b="1">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标题 1"/>
          <p:cNvSpPr txBox="1"/>
          <p:nvPr/>
        </p:nvSpPr>
        <p:spPr bwMode="auto">
          <a:xfrm>
            <a:off x="1812925" y="1898650"/>
            <a:ext cx="718026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b="1">
                <a:solidFill>
                  <a:srgbClr val="5E5EAF"/>
                </a:solidFill>
                <a:latin typeface="黑体" panose="02010609060101010101" pitchFamily="49" charset="-122"/>
                <a:ea typeface="黑体" panose="02010609060101010101" pitchFamily="49" charset="-122"/>
              </a:rPr>
              <a:t>  基于压缩轨迹的</a:t>
            </a:r>
            <a:r>
              <a:rPr lang="en-US" altLang="zh-CN" sz="3600" b="1">
                <a:solidFill>
                  <a:srgbClr val="5E5EAF"/>
                </a:solidFill>
                <a:latin typeface="黑体" panose="02010609060101010101" pitchFamily="49" charset="-122"/>
                <a:ea typeface="黑体" panose="02010609060101010101" pitchFamily="49" charset="-122"/>
              </a:rPr>
              <a:t>LBS</a:t>
            </a:r>
            <a:r>
              <a:rPr lang="zh-CN" altLang="en-US" sz="3600" b="1">
                <a:solidFill>
                  <a:srgbClr val="5E5EAF"/>
                </a:solidFill>
                <a:latin typeface="黑体" panose="02010609060101010101" pitchFamily="49" charset="-122"/>
                <a:ea typeface="黑体" panose="02010609060101010101" pitchFamily="49" charset="-122"/>
              </a:rPr>
              <a:t>查询</a:t>
            </a:r>
          </a:p>
        </p:txBody>
      </p:sp>
      <p:sp>
        <p:nvSpPr>
          <p:cNvPr id="10" name="文本框 9"/>
          <p:cNvSpPr txBox="1"/>
          <p:nvPr/>
        </p:nvSpPr>
        <p:spPr>
          <a:xfrm>
            <a:off x="5015394" y="3741594"/>
            <a:ext cx="2467154" cy="369332"/>
          </a:xfrm>
          <a:prstGeom prst="rect">
            <a:avLst/>
          </a:prstGeom>
          <a:solidFill>
            <a:schemeClr val="accent5">
              <a:lumMod val="75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线图</a:t>
            </a:r>
          </a:p>
        </p:txBody>
      </p:sp>
      <p:sp>
        <p:nvSpPr>
          <p:cNvPr id="11" name="文本框 10"/>
          <p:cNvSpPr txBox="1"/>
          <p:nvPr/>
        </p:nvSpPr>
        <p:spPr>
          <a:xfrm>
            <a:off x="1889182" y="3733515"/>
            <a:ext cx="2467154" cy="369332"/>
          </a:xfrm>
          <a:prstGeom prst="rect">
            <a:avLst/>
          </a:prstGeom>
          <a:solidFill>
            <a:schemeClr val="accent6">
              <a:lumMod val="75000"/>
              <a:alpha val="9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路网划分</a:t>
            </a:r>
          </a:p>
        </p:txBody>
      </p:sp>
      <p:sp>
        <p:nvSpPr>
          <p:cNvPr id="12" name="文本框 11"/>
          <p:cNvSpPr txBox="1"/>
          <p:nvPr/>
        </p:nvSpPr>
        <p:spPr>
          <a:xfrm>
            <a:off x="1880557" y="4368736"/>
            <a:ext cx="2467154" cy="369332"/>
          </a:xfrm>
          <a:prstGeom prst="rect">
            <a:avLst/>
          </a:prstGeom>
          <a:solidFill>
            <a:schemeClr val="tx2">
              <a:alpha val="90000"/>
            </a:schemeClr>
          </a:solidFill>
          <a:effectLst>
            <a:softEdge rad="25400"/>
          </a:effectLst>
        </p:spPr>
        <p:txBody>
          <a:bodyPr>
            <a:spAutoFit/>
          </a:bodyPr>
          <a:lstStyle/>
          <a:p>
            <a:pPr algn="ctr" eaLnBrk="1" fontAlgn="auto" hangingPunct="1">
              <a:spcBef>
                <a:spcPts val="0"/>
              </a:spcBef>
              <a:spcAft>
                <a:spcPts val="0"/>
              </a:spcAft>
              <a:defRPr/>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PBF-Tree</a:t>
            </a: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索引结构</a:t>
            </a:r>
          </a:p>
        </p:txBody>
      </p:sp>
      <p:sp>
        <p:nvSpPr>
          <p:cNvPr id="13" name="文本框 12"/>
          <p:cNvSpPr txBox="1"/>
          <p:nvPr/>
        </p:nvSpPr>
        <p:spPr>
          <a:xfrm>
            <a:off x="5015394" y="4368736"/>
            <a:ext cx="2467154" cy="369332"/>
          </a:xfrm>
          <a:prstGeom prst="rect">
            <a:avLst/>
          </a:prstGeom>
          <a:solidFill>
            <a:schemeClr val="accent2">
              <a:lumMod val="50000"/>
              <a:alpha val="90000"/>
            </a:schemeClr>
          </a:solidFill>
          <a:effectLst>
            <a:softEdge rad="25400"/>
          </a:effectLst>
        </p:spPr>
        <p:txBody>
          <a:bodyPr>
            <a:spAutoFit/>
          </a:bodyPr>
          <a:lstStyle/>
          <a:p>
            <a:pPr algn="ctr" eaLnBrk="1" fontAlgn="auto" hangingPunct="1">
              <a:spcBef>
                <a:spcPts val="0"/>
              </a:spcBef>
              <a:spcAft>
                <a:spcPts val="0"/>
              </a:spcAft>
              <a:defRPr/>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LBS</a:t>
            </a: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查询</a:t>
            </a:r>
          </a:p>
        </p:txBody>
      </p:sp>
      <p:grpSp>
        <p:nvGrpSpPr>
          <p:cNvPr id="14" name="组合 28"/>
          <p:cNvGrpSpPr/>
          <p:nvPr/>
        </p:nvGrpSpPr>
        <p:grpSpPr bwMode="auto">
          <a:xfrm>
            <a:off x="1733550" y="1673225"/>
            <a:ext cx="1301750" cy="1608138"/>
            <a:chOff x="1897809" y="1673526"/>
            <a:chExt cx="1300649" cy="1608044"/>
          </a:xfrm>
        </p:grpSpPr>
        <p:sp>
          <p:nvSpPr>
            <p:cNvPr id="15" name="流程图: 联系 14"/>
            <p:cNvSpPr/>
            <p:nvPr/>
          </p:nvSpPr>
          <p:spPr>
            <a:xfrm>
              <a:off x="1897809" y="2233881"/>
              <a:ext cx="899352" cy="900059"/>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dirty="0"/>
                <a:t>03</a:t>
              </a:r>
              <a:endParaRPr lang="zh-CN" altLang="en-US" sz="3200" dirty="0"/>
            </a:p>
          </p:txBody>
        </p:sp>
        <p:sp>
          <p:nvSpPr>
            <p:cNvPr id="16" name="流程图: 联系 15"/>
            <p:cNvSpPr/>
            <p:nvPr/>
          </p:nvSpPr>
          <p:spPr>
            <a:xfrm>
              <a:off x="2516410" y="2864081"/>
              <a:ext cx="417160" cy="417489"/>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流程图: 联系 16"/>
            <p:cNvSpPr/>
            <p:nvPr/>
          </p:nvSpPr>
          <p:spPr>
            <a:xfrm>
              <a:off x="2408552" y="1673526"/>
              <a:ext cx="326748" cy="327006"/>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流程图: 联系 17"/>
            <p:cNvSpPr/>
            <p:nvPr/>
          </p:nvSpPr>
          <p:spPr>
            <a:xfrm>
              <a:off x="3054118" y="2229119"/>
              <a:ext cx="144340" cy="144455"/>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9"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14/29</a:t>
            </a:r>
            <a:endParaRPr lang="zh-CN" altLang="en-US">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55" name="标题 1"/>
          <p:cNvSpPr>
            <a:spLocks noGrp="1"/>
          </p:cNvSpPr>
          <p:nvPr>
            <p:ph type="title"/>
          </p:nvPr>
        </p:nvSpPr>
        <p:spPr>
          <a:xfrm>
            <a:off x="628650" y="365125"/>
            <a:ext cx="6324600" cy="715963"/>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基本的</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查询方法</a:t>
            </a:r>
          </a:p>
        </p:txBody>
      </p:sp>
      <p:sp>
        <p:nvSpPr>
          <p:cNvPr id="56"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dirty="0" smtClean="0">
                <a:solidFill>
                  <a:schemeClr val="bg1"/>
                </a:solidFill>
              </a:rPr>
              <a:t>15/29</a:t>
            </a:r>
            <a:endParaRPr lang="zh-CN" altLang="en-US" dirty="0">
              <a:solidFill>
                <a:schemeClr val="bg1"/>
              </a:solidFill>
            </a:endParaRPr>
          </a:p>
        </p:txBody>
      </p:sp>
      <p:graphicFrame>
        <p:nvGraphicFramePr>
          <p:cNvPr id="58" name="表格 57"/>
          <p:cNvGraphicFramePr>
            <a:graphicFrameLocks noGrp="1"/>
          </p:cNvGraphicFramePr>
          <p:nvPr/>
        </p:nvGraphicFramePr>
        <p:xfrm>
          <a:off x="628650" y="1539875"/>
          <a:ext cx="5116513" cy="1373188"/>
        </p:xfrm>
        <a:graphic>
          <a:graphicData uri="http://schemas.openxmlformats.org/drawingml/2006/table">
            <a:tbl>
              <a:tblPr firstRow="1" bandRow="1">
                <a:tableStyleId>{7DF18680-E054-41AD-8BC1-D1AEF772440D}</a:tableStyleId>
              </a:tblPr>
              <a:tblGrid>
                <a:gridCol w="1437177">
                  <a:extLst>
                    <a:ext uri="{9D8B030D-6E8A-4147-A177-3AD203B41FA5}">
                      <a16:colId xmlns:a16="http://schemas.microsoft.com/office/drawing/2014/main" val="20000"/>
                    </a:ext>
                  </a:extLst>
                </a:gridCol>
                <a:gridCol w="562386">
                  <a:extLst>
                    <a:ext uri="{9D8B030D-6E8A-4147-A177-3AD203B41FA5}">
                      <a16:colId xmlns:a16="http://schemas.microsoft.com/office/drawing/2014/main" val="20001"/>
                    </a:ext>
                  </a:extLst>
                </a:gridCol>
                <a:gridCol w="600513">
                  <a:extLst>
                    <a:ext uri="{9D8B030D-6E8A-4147-A177-3AD203B41FA5}">
                      <a16:colId xmlns:a16="http://schemas.microsoft.com/office/drawing/2014/main" val="20002"/>
                    </a:ext>
                  </a:extLst>
                </a:gridCol>
                <a:gridCol w="2516437">
                  <a:extLst>
                    <a:ext uri="{9D8B030D-6E8A-4147-A177-3AD203B41FA5}">
                      <a16:colId xmlns:a16="http://schemas.microsoft.com/office/drawing/2014/main" val="20003"/>
                    </a:ext>
                  </a:extLst>
                </a:gridCol>
              </a:tblGrid>
              <a:tr h="343297">
                <a:tc>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名称</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gridSpan="3">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34329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R(</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路径编码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gridSpan="2">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01000010000110001000</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hMerge="1">
                  <a:txBody>
                    <a:bodyPr/>
                    <a:lstStyle/>
                    <a:p>
                      <a:endParaRPr lang="zh-CN"/>
                    </a:p>
                  </a:txBody>
                  <a:tcPr/>
                </a:tc>
                <a:extLst>
                  <a:ext uri="{0D108BD9-81ED-4DB2-BD59-A6C34878D82A}">
                    <a16:rowId xmlns:a16="http://schemas.microsoft.com/office/drawing/2014/main" val="10001"/>
                  </a:ext>
                </a:extLst>
              </a:tr>
              <a:tr h="34329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位置编码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gridSpan="3">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010000110010101001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34329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S(</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同步编码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in</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1111101111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extLst>
                  <a:ext uri="{0D108BD9-81ED-4DB2-BD59-A6C34878D82A}">
                    <a16:rowId xmlns:a16="http://schemas.microsoft.com/office/drawing/2014/main" val="10003"/>
                  </a:ext>
                </a:extLst>
              </a:tr>
            </a:tbl>
          </a:graphicData>
        </a:graphic>
      </p:graphicFrame>
      <p:sp>
        <p:nvSpPr>
          <p:cNvPr id="59" name="文本框 15"/>
          <p:cNvSpPr txBox="1">
            <a:spLocks noChangeArrowheads="1"/>
          </p:cNvSpPr>
          <p:nvPr/>
        </p:nvSpPr>
        <p:spPr bwMode="auto">
          <a:xfrm>
            <a:off x="1765300" y="3046413"/>
            <a:ext cx="2806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RLS</a:t>
            </a: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编码后的</a:t>
            </a:r>
            <a:r>
              <a:rPr lang="zh-CN" altLang="en-US" sz="1600" b="1" dirty="0" smtClean="0">
                <a:latin typeface="Times New Roman" panose="02020603050405020304" pitchFamily="18" charset="0"/>
                <a:ea typeface="黑体" panose="02010609060101010101" pitchFamily="49" charset="-122"/>
                <a:cs typeface="Times New Roman" panose="02020603050405020304" pitchFamily="18" charset="0"/>
              </a:rPr>
              <a:t>轨迹</a:t>
            </a:r>
            <a:endParaRPr lang="en-US" altLang="zh-CN" sz="1600" b="1" dirty="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61" name="直接箭头连接符 60"/>
          <p:cNvCxnSpPr/>
          <p:nvPr/>
        </p:nvCxnSpPr>
        <p:spPr bwMode="auto">
          <a:xfrm flipV="1">
            <a:off x="1184274" y="3573545"/>
            <a:ext cx="1446955" cy="1346534"/>
          </a:xfrm>
          <a:prstGeom prst="straightConnector1">
            <a:avLst/>
          </a:prstGeom>
          <a:ln w="25400">
            <a:solidFill>
              <a:schemeClr val="tx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bwMode="auto">
          <a:xfrm>
            <a:off x="2724839" y="3601598"/>
            <a:ext cx="890640" cy="1015511"/>
          </a:xfrm>
          <a:prstGeom prst="straightConnector1">
            <a:avLst/>
          </a:prstGeom>
          <a:ln w="25400">
            <a:solidFill>
              <a:schemeClr val="tx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bwMode="auto">
          <a:xfrm>
            <a:off x="3703740" y="4583445"/>
            <a:ext cx="1182170" cy="0"/>
          </a:xfrm>
          <a:prstGeom prst="straightConnector1">
            <a:avLst/>
          </a:prstGeom>
          <a:ln w="25400">
            <a:solidFill>
              <a:schemeClr val="tx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bwMode="auto">
          <a:xfrm>
            <a:off x="4950100" y="4617109"/>
            <a:ext cx="1176821" cy="639603"/>
          </a:xfrm>
          <a:prstGeom prst="straightConnector1">
            <a:avLst/>
          </a:prstGeom>
          <a:ln w="25400">
            <a:solidFill>
              <a:schemeClr val="tx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6" name="流程图: 联系 65"/>
          <p:cNvSpPr/>
          <p:nvPr/>
        </p:nvSpPr>
        <p:spPr bwMode="auto">
          <a:xfrm>
            <a:off x="1392892" y="4471234"/>
            <a:ext cx="252000" cy="25247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67" name="流程图: 联系 66"/>
          <p:cNvSpPr/>
          <p:nvPr/>
        </p:nvSpPr>
        <p:spPr bwMode="auto">
          <a:xfrm>
            <a:off x="1705820" y="4190706"/>
            <a:ext cx="252000" cy="25247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68" name="流程图: 联系 67"/>
          <p:cNvSpPr/>
          <p:nvPr/>
        </p:nvSpPr>
        <p:spPr bwMode="auto">
          <a:xfrm>
            <a:off x="2120381" y="3803578"/>
            <a:ext cx="252000" cy="25247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69" name="流程图: 联系 68"/>
          <p:cNvSpPr/>
          <p:nvPr/>
        </p:nvSpPr>
        <p:spPr bwMode="auto">
          <a:xfrm>
            <a:off x="2858569" y="3789552"/>
            <a:ext cx="252000" cy="25247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70" name="流程图: 联系 69"/>
          <p:cNvSpPr/>
          <p:nvPr/>
        </p:nvSpPr>
        <p:spPr bwMode="auto">
          <a:xfrm>
            <a:off x="3222313" y="4185096"/>
            <a:ext cx="252000" cy="25247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71" name="流程图: 联系 70"/>
          <p:cNvSpPr/>
          <p:nvPr/>
        </p:nvSpPr>
        <p:spPr bwMode="auto">
          <a:xfrm>
            <a:off x="5099877" y="4633940"/>
            <a:ext cx="252000" cy="25247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72" name="流程图: 联系 71"/>
          <p:cNvSpPr/>
          <p:nvPr/>
        </p:nvSpPr>
        <p:spPr bwMode="auto">
          <a:xfrm>
            <a:off x="5629447" y="4920079"/>
            <a:ext cx="252000" cy="25247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grpSp>
        <p:nvGrpSpPr>
          <p:cNvPr id="90" name="组合 89"/>
          <p:cNvGrpSpPr/>
          <p:nvPr/>
        </p:nvGrpSpPr>
        <p:grpSpPr>
          <a:xfrm>
            <a:off x="5097775" y="4460013"/>
            <a:ext cx="2484124" cy="796699"/>
            <a:chOff x="4954900" y="4698138"/>
            <a:chExt cx="2484124" cy="796699"/>
          </a:xfrm>
        </p:grpSpPr>
        <p:grpSp>
          <p:nvGrpSpPr>
            <p:cNvPr id="89" name="组合 88"/>
            <p:cNvGrpSpPr/>
            <p:nvPr/>
          </p:nvGrpSpPr>
          <p:grpSpPr>
            <a:xfrm>
              <a:off x="6064284" y="4698138"/>
              <a:ext cx="1374740" cy="796699"/>
              <a:chOff x="6064284" y="4698138"/>
              <a:chExt cx="1374740" cy="796699"/>
            </a:xfrm>
          </p:grpSpPr>
          <p:cxnSp>
            <p:nvCxnSpPr>
              <p:cNvPr id="65" name="直接箭头连接符 64"/>
              <p:cNvCxnSpPr/>
              <p:nvPr/>
            </p:nvCxnSpPr>
            <p:spPr bwMode="auto">
              <a:xfrm flipV="1">
                <a:off x="6064284" y="4698138"/>
                <a:ext cx="1374740" cy="796699"/>
              </a:xfrm>
              <a:prstGeom prst="straightConnector1">
                <a:avLst/>
              </a:prstGeom>
              <a:ln w="25400">
                <a:solidFill>
                  <a:schemeClr val="bg1">
                    <a:lumMod val="50000"/>
                  </a:schemeClr>
                </a:solidFill>
                <a:prstDash val="lgDash"/>
                <a:tailEnd type="triangle" w="lg" len="lg"/>
              </a:ln>
            </p:spPr>
            <p:style>
              <a:lnRef idx="1">
                <a:schemeClr val="accent1"/>
              </a:lnRef>
              <a:fillRef idx="0">
                <a:schemeClr val="accent1"/>
              </a:fillRef>
              <a:effectRef idx="0">
                <a:schemeClr val="accent1"/>
              </a:effectRef>
              <a:fontRef idx="minor">
                <a:schemeClr val="tx1"/>
              </a:fontRef>
            </p:style>
          </p:cxnSp>
          <p:sp>
            <p:nvSpPr>
              <p:cNvPr id="73" name="流程图: 联系 72"/>
              <p:cNvSpPr/>
              <p:nvPr/>
            </p:nvSpPr>
            <p:spPr bwMode="auto">
              <a:xfrm>
                <a:off x="6406631" y="5124540"/>
                <a:ext cx="252000" cy="252477"/>
              </a:xfrm>
              <a:prstGeom prst="flowChartConnector">
                <a:avLst/>
              </a:prstGeom>
              <a:solidFill>
                <a:schemeClr val="bg1"/>
              </a:solidFill>
              <a:ln>
                <a:solidFill>
                  <a:schemeClr val="bg1">
                    <a:lumMod val="50000"/>
                  </a:schemeClr>
                </a:solidFill>
                <a:prstDash val="lgDash"/>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74" name="流程图: 联系 73"/>
              <p:cNvSpPr/>
              <p:nvPr/>
            </p:nvSpPr>
            <p:spPr bwMode="auto">
              <a:xfrm>
                <a:off x="6920153" y="4821570"/>
                <a:ext cx="252000" cy="252477"/>
              </a:xfrm>
              <a:prstGeom prst="flowChartConnector">
                <a:avLst/>
              </a:prstGeom>
              <a:solidFill>
                <a:schemeClr val="bg1"/>
              </a:solidFill>
              <a:ln>
                <a:solidFill>
                  <a:schemeClr val="bg1">
                    <a:lumMod val="50000"/>
                  </a:schemeClr>
                </a:solidFill>
                <a:prstDash val="lgDash"/>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grpSp>
        <p:grpSp>
          <p:nvGrpSpPr>
            <p:cNvPr id="88" name="组合 87"/>
            <p:cNvGrpSpPr/>
            <p:nvPr/>
          </p:nvGrpSpPr>
          <p:grpSpPr>
            <a:xfrm>
              <a:off x="4954900" y="4812438"/>
              <a:ext cx="786379" cy="598239"/>
              <a:chOff x="4954900" y="4812438"/>
              <a:chExt cx="786379" cy="598239"/>
            </a:xfrm>
          </p:grpSpPr>
          <p:pic>
            <p:nvPicPr>
              <p:cNvPr id="84" name="图片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729307">
                <a:off x="5260600" y="4812438"/>
                <a:ext cx="353000" cy="353000"/>
              </a:xfrm>
              <a:prstGeom prst="rect">
                <a:avLst/>
              </a:prstGeom>
            </p:spPr>
          </p:pic>
          <p:grpSp>
            <p:nvGrpSpPr>
              <p:cNvPr id="87" name="组合 86"/>
              <p:cNvGrpSpPr/>
              <p:nvPr/>
            </p:nvGrpSpPr>
            <p:grpSpPr>
              <a:xfrm>
                <a:off x="4954900" y="4862699"/>
                <a:ext cx="786379" cy="547978"/>
                <a:chOff x="4954900" y="4862699"/>
                <a:chExt cx="786379" cy="547978"/>
              </a:xfrm>
            </p:grpSpPr>
            <p:sp>
              <p:nvSpPr>
                <p:cNvPr id="85" name="流程图: 联系 84"/>
                <p:cNvSpPr/>
                <p:nvPr/>
              </p:nvSpPr>
              <p:spPr bwMode="auto">
                <a:xfrm>
                  <a:off x="4954900" y="4862699"/>
                  <a:ext cx="252000" cy="252477"/>
                </a:xfrm>
                <a:prstGeom prst="flowChartConnector">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86" name="流程图: 联系 85"/>
                <p:cNvSpPr/>
                <p:nvPr/>
              </p:nvSpPr>
              <p:spPr bwMode="auto">
                <a:xfrm>
                  <a:off x="5489279" y="5158200"/>
                  <a:ext cx="252000" cy="252477"/>
                </a:xfrm>
                <a:prstGeom prst="flowChartConnector">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grpSp>
        </p:grpSp>
      </p:grpSp>
      <p:sp>
        <p:nvSpPr>
          <p:cNvPr id="91" name="AutoShape 31"/>
          <p:cNvSpPr>
            <a:spLocks noChangeArrowheads="1"/>
          </p:cNvSpPr>
          <p:nvPr/>
        </p:nvSpPr>
        <p:spPr bwMode="auto">
          <a:xfrm>
            <a:off x="2579756" y="5416658"/>
            <a:ext cx="3087619" cy="961706"/>
          </a:xfrm>
          <a:prstGeom prst="wedgeRoundRectCallout">
            <a:avLst>
              <a:gd name="adj1" fmla="val 43414"/>
              <a:gd name="adj2" fmla="val -97645"/>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假设移动对象沿着路段匀速行</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驶，通过比例关系得到相应的</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查询</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时间</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endParaRPr lang="zh-TW"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15" name="组合 17"/>
          <p:cNvGrpSpPr>
            <a:grpSpLocks noChangeAspect="1"/>
          </p:cNvGrpSpPr>
          <p:nvPr/>
        </p:nvGrpSpPr>
        <p:grpSpPr bwMode="auto">
          <a:xfrm>
            <a:off x="6013786" y="1330137"/>
            <a:ext cx="2733675" cy="1631950"/>
            <a:chOff x="5073927" y="1895746"/>
            <a:chExt cx="3427311" cy="2045614"/>
          </a:xfrm>
        </p:grpSpPr>
        <p:sp>
          <p:nvSpPr>
            <p:cNvPr id="116" name="流程图: 联系 115"/>
            <p:cNvSpPr/>
            <p:nvPr/>
          </p:nvSpPr>
          <p:spPr>
            <a:xfrm>
              <a:off x="6777631" y="1895746"/>
              <a:ext cx="214953" cy="216899"/>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tx1"/>
                </a:solidFill>
              </a:endParaRPr>
            </a:p>
          </p:txBody>
        </p:sp>
        <p:sp>
          <p:nvSpPr>
            <p:cNvPr id="117" name="流程图: 联系 116"/>
            <p:cNvSpPr/>
            <p:nvPr/>
          </p:nvSpPr>
          <p:spPr>
            <a:xfrm>
              <a:off x="5798399" y="2427049"/>
              <a:ext cx="216944" cy="216898"/>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tx1"/>
                </a:solidFill>
              </a:endParaRPr>
            </a:p>
          </p:txBody>
        </p:sp>
        <p:sp>
          <p:nvSpPr>
            <p:cNvPr id="118" name="流程图: 联系 117"/>
            <p:cNvSpPr/>
            <p:nvPr/>
          </p:nvSpPr>
          <p:spPr>
            <a:xfrm>
              <a:off x="5073927" y="3016059"/>
              <a:ext cx="216944" cy="216898"/>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tx1"/>
                </a:solidFill>
              </a:endParaRPr>
            </a:p>
          </p:txBody>
        </p:sp>
        <p:sp>
          <p:nvSpPr>
            <p:cNvPr id="119" name="矩形 118"/>
            <p:cNvSpPr/>
            <p:nvPr/>
          </p:nvSpPr>
          <p:spPr>
            <a:xfrm>
              <a:off x="7651377" y="2444958"/>
              <a:ext cx="766268" cy="21689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200" dirty="0">
                  <a:solidFill>
                    <a:schemeClr val="tx1"/>
                  </a:solidFill>
                </a:rPr>
                <a:t>1</a:t>
              </a:r>
              <a:endParaRPr lang="zh-CN" altLang="en-US" sz="1200" dirty="0">
                <a:solidFill>
                  <a:schemeClr val="tx1"/>
                </a:solidFill>
              </a:endParaRPr>
            </a:p>
          </p:txBody>
        </p:sp>
        <p:sp>
          <p:nvSpPr>
            <p:cNvPr id="120" name="流程图: 联系 119"/>
            <p:cNvSpPr/>
            <p:nvPr/>
          </p:nvSpPr>
          <p:spPr>
            <a:xfrm>
              <a:off x="7201567" y="3016059"/>
              <a:ext cx="214953" cy="216898"/>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tx1"/>
                </a:solidFill>
              </a:endParaRPr>
            </a:p>
          </p:txBody>
        </p:sp>
        <p:sp>
          <p:nvSpPr>
            <p:cNvPr id="121" name="矩形 120"/>
            <p:cNvSpPr/>
            <p:nvPr/>
          </p:nvSpPr>
          <p:spPr>
            <a:xfrm>
              <a:off x="6204422" y="3016059"/>
              <a:ext cx="764278" cy="216898"/>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200" dirty="0">
                  <a:solidFill>
                    <a:schemeClr val="tx1"/>
                  </a:solidFill>
                </a:rPr>
                <a:t>00</a:t>
              </a:r>
              <a:endParaRPr lang="zh-CN" altLang="en-US" sz="1200" dirty="0">
                <a:solidFill>
                  <a:schemeClr val="tx1"/>
                </a:solidFill>
              </a:endParaRPr>
            </a:p>
          </p:txBody>
        </p:sp>
        <p:sp>
          <p:nvSpPr>
            <p:cNvPr id="122" name="矩形 121"/>
            <p:cNvSpPr/>
            <p:nvPr/>
          </p:nvSpPr>
          <p:spPr>
            <a:xfrm>
              <a:off x="5722768" y="3726451"/>
              <a:ext cx="766269" cy="21490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200" dirty="0">
                  <a:solidFill>
                    <a:schemeClr val="tx1"/>
                  </a:solidFill>
                </a:rPr>
                <a:t>010</a:t>
              </a:r>
              <a:endParaRPr lang="zh-CN" altLang="en-US" sz="1200" dirty="0">
                <a:solidFill>
                  <a:schemeClr val="tx1"/>
                </a:solidFill>
              </a:endParaRPr>
            </a:p>
          </p:txBody>
        </p:sp>
        <p:sp>
          <p:nvSpPr>
            <p:cNvPr id="123" name="矩形 122"/>
            <p:cNvSpPr/>
            <p:nvPr/>
          </p:nvSpPr>
          <p:spPr>
            <a:xfrm>
              <a:off x="7736960" y="3726451"/>
              <a:ext cx="764278" cy="21490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200" dirty="0">
                  <a:solidFill>
                    <a:schemeClr val="tx1"/>
                  </a:solidFill>
                </a:rPr>
                <a:t>011</a:t>
              </a:r>
              <a:endParaRPr lang="zh-CN" altLang="en-US" sz="1200" dirty="0">
                <a:solidFill>
                  <a:schemeClr val="tx1"/>
                </a:solidFill>
              </a:endParaRPr>
            </a:p>
          </p:txBody>
        </p:sp>
        <p:cxnSp>
          <p:nvCxnSpPr>
            <p:cNvPr id="124" name="直接连接符 123"/>
            <p:cNvCxnSpPr>
              <a:stCxn id="117" idx="7"/>
              <a:endCxn id="116" idx="3"/>
            </p:cNvCxnSpPr>
            <p:nvPr/>
          </p:nvCxnSpPr>
          <p:spPr>
            <a:xfrm flipV="1">
              <a:off x="5983499" y="2080807"/>
              <a:ext cx="825977" cy="378080"/>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116" idx="5"/>
              <a:endCxn id="119" idx="0"/>
            </p:cNvCxnSpPr>
            <p:nvPr/>
          </p:nvCxnSpPr>
          <p:spPr>
            <a:xfrm>
              <a:off x="6960739" y="2080807"/>
              <a:ext cx="1074767" cy="364151"/>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118" idx="7"/>
              <a:endCxn id="117" idx="3"/>
            </p:cNvCxnSpPr>
            <p:nvPr/>
          </p:nvCxnSpPr>
          <p:spPr>
            <a:xfrm flipV="1">
              <a:off x="5259026" y="2612109"/>
              <a:ext cx="571218" cy="435788"/>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21" idx="0"/>
              <a:endCxn id="117" idx="5"/>
            </p:cNvCxnSpPr>
            <p:nvPr/>
          </p:nvCxnSpPr>
          <p:spPr>
            <a:xfrm flipH="1" flipV="1">
              <a:off x="5983499" y="2612109"/>
              <a:ext cx="603063" cy="403950"/>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118" idx="5"/>
              <a:endCxn id="122" idx="0"/>
            </p:cNvCxnSpPr>
            <p:nvPr/>
          </p:nvCxnSpPr>
          <p:spPr>
            <a:xfrm>
              <a:off x="5259026" y="3201118"/>
              <a:ext cx="847871" cy="525333"/>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a:stCxn id="119" idx="2"/>
              <a:endCxn id="120" idx="0"/>
            </p:cNvCxnSpPr>
            <p:nvPr/>
          </p:nvCxnSpPr>
          <p:spPr>
            <a:xfrm flipH="1">
              <a:off x="7309044" y="2661857"/>
              <a:ext cx="726462" cy="354202"/>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123" idx="0"/>
              <a:endCxn id="120" idx="5"/>
            </p:cNvCxnSpPr>
            <p:nvPr/>
          </p:nvCxnSpPr>
          <p:spPr>
            <a:xfrm flipH="1" flipV="1">
              <a:off x="7384676" y="3201118"/>
              <a:ext cx="734423" cy="525333"/>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31" name="文本框 130"/>
            <p:cNvSpPr txBox="1"/>
            <p:nvPr/>
          </p:nvSpPr>
          <p:spPr>
            <a:xfrm>
              <a:off x="6216364" y="1981312"/>
              <a:ext cx="280634" cy="306444"/>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0</a:t>
              </a:r>
              <a:endParaRPr lang="zh-CN" altLang="en-US" sz="1400" dirty="0">
                <a:solidFill>
                  <a:schemeClr val="accent6">
                    <a:lumMod val="50000"/>
                  </a:schemeClr>
                </a:solidFill>
                <a:latin typeface="+mn-lt"/>
                <a:ea typeface="+mn-ea"/>
              </a:endParaRPr>
            </a:p>
          </p:txBody>
        </p:sp>
        <p:sp>
          <p:nvSpPr>
            <p:cNvPr id="132" name="文本框 131"/>
            <p:cNvSpPr txBox="1"/>
            <p:nvPr/>
          </p:nvSpPr>
          <p:spPr>
            <a:xfrm>
              <a:off x="7408559" y="1961413"/>
              <a:ext cx="282624" cy="308433"/>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1</a:t>
              </a:r>
              <a:endParaRPr lang="zh-CN" altLang="en-US" sz="1400" dirty="0">
                <a:solidFill>
                  <a:schemeClr val="accent6">
                    <a:lumMod val="50000"/>
                  </a:schemeClr>
                </a:solidFill>
                <a:latin typeface="+mn-lt"/>
                <a:ea typeface="+mn-ea"/>
              </a:endParaRPr>
            </a:p>
          </p:txBody>
        </p:sp>
        <p:sp>
          <p:nvSpPr>
            <p:cNvPr id="133" name="文本框 132"/>
            <p:cNvSpPr txBox="1"/>
            <p:nvPr/>
          </p:nvSpPr>
          <p:spPr>
            <a:xfrm>
              <a:off x="5298832" y="2572311"/>
              <a:ext cx="282624" cy="306444"/>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0</a:t>
              </a:r>
              <a:endParaRPr lang="zh-CN" altLang="en-US" sz="1400" dirty="0">
                <a:solidFill>
                  <a:schemeClr val="accent6">
                    <a:lumMod val="50000"/>
                  </a:schemeClr>
                </a:solidFill>
                <a:latin typeface="+mn-lt"/>
                <a:ea typeface="+mn-ea"/>
              </a:endParaRPr>
            </a:p>
          </p:txBody>
        </p:sp>
        <p:sp>
          <p:nvSpPr>
            <p:cNvPr id="134" name="文本框 133"/>
            <p:cNvSpPr txBox="1"/>
            <p:nvPr/>
          </p:nvSpPr>
          <p:spPr>
            <a:xfrm>
              <a:off x="7380695" y="2612109"/>
              <a:ext cx="282624" cy="308435"/>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0</a:t>
              </a:r>
              <a:endParaRPr lang="zh-CN" altLang="en-US" sz="1400" dirty="0">
                <a:solidFill>
                  <a:schemeClr val="accent6">
                    <a:lumMod val="50000"/>
                  </a:schemeClr>
                </a:solidFill>
                <a:latin typeface="+mn-lt"/>
                <a:ea typeface="+mn-ea"/>
              </a:endParaRPr>
            </a:p>
          </p:txBody>
        </p:sp>
        <p:sp>
          <p:nvSpPr>
            <p:cNvPr id="135" name="文本框 134"/>
            <p:cNvSpPr txBox="1"/>
            <p:nvPr/>
          </p:nvSpPr>
          <p:spPr>
            <a:xfrm>
              <a:off x="6256170" y="2554402"/>
              <a:ext cx="282624" cy="306444"/>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1</a:t>
              </a:r>
              <a:endParaRPr lang="zh-CN" altLang="en-US" sz="1400" dirty="0">
                <a:solidFill>
                  <a:schemeClr val="accent6">
                    <a:lumMod val="50000"/>
                  </a:schemeClr>
                </a:solidFill>
                <a:latin typeface="+mn-lt"/>
                <a:ea typeface="+mn-ea"/>
              </a:endParaRPr>
            </a:p>
          </p:txBody>
        </p:sp>
        <p:sp>
          <p:nvSpPr>
            <p:cNvPr id="136" name="文本框 135"/>
            <p:cNvSpPr txBox="1"/>
            <p:nvPr/>
          </p:nvSpPr>
          <p:spPr>
            <a:xfrm>
              <a:off x="5651116" y="3171271"/>
              <a:ext cx="282624" cy="308433"/>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1</a:t>
              </a:r>
              <a:endParaRPr lang="zh-CN" altLang="en-US" sz="1400" dirty="0">
                <a:solidFill>
                  <a:schemeClr val="accent6">
                    <a:lumMod val="50000"/>
                  </a:schemeClr>
                </a:solidFill>
                <a:latin typeface="+mn-lt"/>
                <a:ea typeface="+mn-ea"/>
              </a:endParaRPr>
            </a:p>
          </p:txBody>
        </p:sp>
        <p:sp>
          <p:nvSpPr>
            <p:cNvPr id="137" name="文本框 136"/>
            <p:cNvSpPr txBox="1"/>
            <p:nvPr/>
          </p:nvSpPr>
          <p:spPr>
            <a:xfrm>
              <a:off x="7725018" y="3197139"/>
              <a:ext cx="282624" cy="308435"/>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1</a:t>
              </a:r>
              <a:endParaRPr lang="zh-CN" altLang="en-US" sz="1400" dirty="0">
                <a:solidFill>
                  <a:schemeClr val="accent6">
                    <a:lumMod val="50000"/>
                  </a:schemeClr>
                </a:solidFill>
                <a:latin typeface="+mn-lt"/>
                <a:ea typeface="+mn-ea"/>
              </a:endParaRPr>
            </a:p>
          </p:txBody>
        </p:sp>
      </p:grpSp>
      <p:sp>
        <p:nvSpPr>
          <p:cNvPr id="138" name="文本框 15"/>
          <p:cNvSpPr txBox="1">
            <a:spLocks noChangeArrowheads="1"/>
          </p:cNvSpPr>
          <p:nvPr/>
        </p:nvSpPr>
        <p:spPr bwMode="auto">
          <a:xfrm>
            <a:off x="6121736" y="3018632"/>
            <a:ext cx="2806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dirty="0" smtClean="0">
                <a:latin typeface="Times New Roman" panose="02020603050405020304" pitchFamily="18" charset="0"/>
                <a:ea typeface="黑体" panose="02010609060101010101" pitchFamily="49" charset="-122"/>
                <a:cs typeface="Times New Roman" panose="02020603050405020304" pitchFamily="18" charset="0"/>
              </a:rPr>
              <a:t>HLT</a:t>
            </a:r>
            <a:endParaRPr lang="en-US" altLang="zh-CN" sz="16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7" name="AutoShape 31"/>
          <p:cNvSpPr>
            <a:spLocks noChangeArrowheads="1"/>
          </p:cNvSpPr>
          <p:nvPr/>
        </p:nvSpPr>
        <p:spPr bwMode="auto">
          <a:xfrm>
            <a:off x="5179503" y="2573976"/>
            <a:ext cx="3011489" cy="1373856"/>
          </a:xfrm>
          <a:prstGeom prst="wedgeRoundRectCallout">
            <a:avLst>
              <a:gd name="adj1" fmla="val -48942"/>
              <a:gd name="adj2" fmla="val -71238"/>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 这条轨迹是否经过了</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600" baseline="-25000" dirty="0" smtClean="0">
                <a:latin typeface="Times New Roman" panose="02020603050405020304" pitchFamily="18" charset="0"/>
                <a:ea typeface="黑体" panose="02010609060101010101" pitchFamily="49" charset="-122"/>
                <a:cs typeface="Times New Roman" panose="02020603050405020304" pitchFamily="18" charset="0"/>
              </a:rPr>
              <a:t>2,3</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这</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  条路段？</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pP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 这</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条轨迹</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经过坐标</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dirty="0" err="1">
                <a:latin typeface="Times New Roman" panose="02020603050405020304" pitchFamily="18" charset="0"/>
                <a:ea typeface="黑体" panose="02010609060101010101" pitchFamily="49" charset="-122"/>
                <a:cs typeface="Times New Roman" panose="02020603050405020304" pitchFamily="18" charset="0"/>
              </a:rPr>
              <a:t>x,y</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时</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是</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   什么时间？</a:t>
            </a:r>
            <a:endParaRPr lang="zh-TW"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9" name="AutoShape 31"/>
          <p:cNvSpPr>
            <a:spLocks noChangeArrowheads="1"/>
          </p:cNvSpPr>
          <p:nvPr/>
        </p:nvSpPr>
        <p:spPr bwMode="auto">
          <a:xfrm>
            <a:off x="2003864" y="4491696"/>
            <a:ext cx="2174048" cy="760571"/>
          </a:xfrm>
          <a:prstGeom prst="wedgeRoundRectCallout">
            <a:avLst>
              <a:gd name="adj1" fmla="val -38779"/>
              <a:gd name="adj2" fmla="val -95405"/>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从起始位置解压缩，</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查询时间太长</a:t>
            </a:r>
            <a:endParaRPr lang="zh-TW" altLang="en-US"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randombar(horizontal)">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6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6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7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7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nodeType="clickEffect">
                                  <p:stCondLst>
                                    <p:cond delay="0"/>
                                  </p:stCondLst>
                                  <p:childTnLst>
                                    <p:set>
                                      <p:cBhvr>
                                        <p:cTn id="55" dur="1" fill="hold">
                                          <p:stCondLst>
                                            <p:cond delay="0"/>
                                          </p:stCondLst>
                                        </p:cTn>
                                        <p:tgtEl>
                                          <p:spTgt spid="90"/>
                                        </p:tgtEl>
                                        <p:attrNameLst>
                                          <p:attrName>style.visibility</p:attrName>
                                        </p:attrNameLst>
                                      </p:cBhvr>
                                      <p:to>
                                        <p:strVal val="visible"/>
                                      </p:to>
                                    </p:set>
                                    <p:animEffect transition="in" filter="randombar(horizontal)">
                                      <p:cBhvr>
                                        <p:cTn id="56" dur="500"/>
                                        <p:tgtEl>
                                          <p:spTgt spid="90"/>
                                        </p:tgtEl>
                                      </p:cBhvr>
                                    </p:animEffect>
                                  </p:childTnLst>
                                </p:cTn>
                              </p:par>
                            </p:childTnLst>
                          </p:cTn>
                        </p:par>
                      </p:childTnLst>
                    </p:cTn>
                  </p:par>
                  <p:par>
                    <p:cTn id="57" fill="hold">
                      <p:stCondLst>
                        <p:cond delay="indefinite"/>
                      </p:stCondLst>
                      <p:childTnLst>
                        <p:par>
                          <p:cTn id="58" fill="hold">
                            <p:stCondLst>
                              <p:cond delay="0"/>
                            </p:stCondLst>
                            <p:childTnLst>
                              <p:par>
                                <p:cTn id="59" presetID="14" presetClass="entr" presetSubtype="10" fill="hold" grpId="0" nodeType="clickEffect">
                                  <p:stCondLst>
                                    <p:cond delay="0"/>
                                  </p:stCondLst>
                                  <p:childTnLst>
                                    <p:set>
                                      <p:cBhvr>
                                        <p:cTn id="60" dur="1" fill="hold">
                                          <p:stCondLst>
                                            <p:cond delay="0"/>
                                          </p:stCondLst>
                                        </p:cTn>
                                        <p:tgtEl>
                                          <p:spTgt spid="91"/>
                                        </p:tgtEl>
                                        <p:attrNameLst>
                                          <p:attrName>style.visibility</p:attrName>
                                        </p:attrNameLst>
                                      </p:cBhvr>
                                      <p:to>
                                        <p:strVal val="visible"/>
                                      </p:to>
                                    </p:set>
                                    <p:animEffect transition="in" filter="randombar(horizontal)">
                                      <p:cBhvr>
                                        <p:cTn id="61" dur="500"/>
                                        <p:tgtEl>
                                          <p:spTgt spid="91"/>
                                        </p:tgtEl>
                                      </p:cBhvr>
                                    </p:animEffect>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139"/>
                                        </p:tgtEl>
                                        <p:attrNameLst>
                                          <p:attrName>style.visibility</p:attrName>
                                        </p:attrNameLst>
                                      </p:cBhvr>
                                      <p:to>
                                        <p:strVal val="visible"/>
                                      </p:to>
                                    </p:set>
                                    <p:animEffect transition="in" filter="randombar(horizontal)">
                                      <p:cBhvr>
                                        <p:cTn id="66"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68" grpId="0" animBg="1"/>
      <p:bldP spid="69" grpId="0" animBg="1"/>
      <p:bldP spid="70" grpId="0" animBg="1"/>
      <p:bldP spid="71" grpId="0" animBg="1"/>
      <p:bldP spid="72" grpId="0" animBg="1"/>
      <p:bldP spid="91" grpId="0" animBg="1"/>
      <p:bldP spid="77" grpId="0" animBg="1"/>
      <p:bldP spid="13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2" name="标题 1"/>
          <p:cNvSpPr>
            <a:spLocks noGrp="1"/>
          </p:cNvSpPr>
          <p:nvPr>
            <p:ph type="title"/>
          </p:nvPr>
        </p:nvSpPr>
        <p:spPr>
          <a:xfrm>
            <a:off x="628650" y="365125"/>
            <a:ext cx="6324600" cy="715963"/>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研究背景</a:t>
            </a:r>
          </a:p>
        </p:txBody>
      </p:sp>
      <p:grpSp>
        <p:nvGrpSpPr>
          <p:cNvPr id="9" name="组合 3"/>
          <p:cNvGrpSpPr/>
          <p:nvPr/>
        </p:nvGrpSpPr>
        <p:grpSpPr bwMode="auto">
          <a:xfrm>
            <a:off x="2394281" y="1805794"/>
            <a:ext cx="5775325" cy="2039938"/>
            <a:chOff x="1662605" y="1682670"/>
            <a:chExt cx="5774240" cy="2040377"/>
          </a:xfrm>
        </p:grpSpPr>
        <p:grpSp>
          <p:nvGrpSpPr>
            <p:cNvPr id="10" name="组合 2"/>
            <p:cNvGrpSpPr/>
            <p:nvPr/>
          </p:nvGrpSpPr>
          <p:grpSpPr bwMode="auto">
            <a:xfrm>
              <a:off x="1748965" y="1682670"/>
              <a:ext cx="5687880" cy="2040377"/>
              <a:chOff x="1748965" y="1682670"/>
              <a:chExt cx="5687880" cy="2040377"/>
            </a:xfrm>
          </p:grpSpPr>
          <p:pic>
            <p:nvPicPr>
              <p:cNvPr id="13" name="图片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56934" y="2134720"/>
                <a:ext cx="989214" cy="111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91772" y="1855125"/>
                <a:ext cx="533405" cy="47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691772" y="2960025"/>
                <a:ext cx="535468" cy="464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943193" y="1682670"/>
                <a:ext cx="430323" cy="430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1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913816" y="1766977"/>
                <a:ext cx="272916" cy="552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577936" y="2330977"/>
                <a:ext cx="282682" cy="572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1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071247" y="3296878"/>
                <a:ext cx="425959" cy="426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18"/>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748965" y="3076159"/>
                <a:ext cx="602617" cy="433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文本框 19"/>
              <p:cNvSpPr txBox="1">
                <a:spLocks noChangeArrowheads="1"/>
              </p:cNvSpPr>
              <p:nvPr/>
            </p:nvSpPr>
            <p:spPr bwMode="auto">
              <a:xfrm>
                <a:off x="6564490" y="2319428"/>
                <a:ext cx="8723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400">
                    <a:latin typeface="Times New Roman" panose="02020603050405020304" pitchFamily="18" charset="0"/>
                    <a:ea typeface="黑体" panose="02010609060101010101" pitchFamily="49" charset="-122"/>
                    <a:cs typeface="Times New Roman" panose="02020603050405020304" pitchFamily="18" charset="0"/>
                  </a:rPr>
                  <a:t>应用</a:t>
                </a:r>
              </a:p>
            </p:txBody>
          </p:sp>
          <p:sp>
            <p:nvSpPr>
              <p:cNvPr id="22" name="文本框 20"/>
              <p:cNvSpPr txBox="1">
                <a:spLocks noChangeArrowheads="1"/>
              </p:cNvSpPr>
              <p:nvPr/>
            </p:nvSpPr>
            <p:spPr bwMode="auto">
              <a:xfrm>
                <a:off x="6564490" y="3414007"/>
                <a:ext cx="8723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400">
                    <a:latin typeface="Times New Roman" panose="02020603050405020304" pitchFamily="18" charset="0"/>
                    <a:ea typeface="黑体" panose="02010609060101010101" pitchFamily="49" charset="-122"/>
                    <a:cs typeface="Times New Roman" panose="02020603050405020304" pitchFamily="18" charset="0"/>
                  </a:rPr>
                  <a:t>应用</a:t>
                </a:r>
              </a:p>
            </p:txBody>
          </p:sp>
          <p:sp>
            <p:nvSpPr>
              <p:cNvPr id="23" name="文本框 21"/>
              <p:cNvSpPr txBox="1">
                <a:spLocks noChangeArrowheads="1"/>
              </p:cNvSpPr>
              <p:nvPr/>
            </p:nvSpPr>
            <p:spPr bwMode="auto">
              <a:xfrm>
                <a:off x="6702258" y="2547954"/>
                <a:ext cx="5309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200" b="1">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1200" b="1">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4" name="直接箭头连接符 23"/>
              <p:cNvCxnSpPr>
                <a:stCxn id="16" idx="3"/>
              </p:cNvCxnSpPr>
              <p:nvPr/>
            </p:nvCxnSpPr>
            <p:spPr>
              <a:xfrm>
                <a:off x="3373609" y="1898616"/>
                <a:ext cx="1085646" cy="420779"/>
              </a:xfrm>
              <a:prstGeom prst="straightConnector1">
                <a:avLst/>
              </a:prstGeom>
              <a:ln>
                <a:solidFill>
                  <a:schemeClr val="tx1"/>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7" idx="3"/>
              </p:cNvCxnSpPr>
              <p:nvPr/>
            </p:nvCxnSpPr>
            <p:spPr>
              <a:xfrm>
                <a:off x="2186382" y="2043111"/>
                <a:ext cx="2272873" cy="447771"/>
              </a:xfrm>
              <a:prstGeom prst="straightConnector1">
                <a:avLst/>
              </a:prstGeom>
              <a:ln>
                <a:solidFill>
                  <a:schemeClr val="tx1"/>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8" idx="3"/>
              </p:cNvCxnSpPr>
              <p:nvPr/>
            </p:nvCxnSpPr>
            <p:spPr>
              <a:xfrm>
                <a:off x="2859355" y="2616321"/>
                <a:ext cx="1584027" cy="63514"/>
              </a:xfrm>
              <a:prstGeom prst="straightConnector1">
                <a:avLst/>
              </a:prstGeom>
              <a:ln>
                <a:solidFill>
                  <a:schemeClr val="tx1"/>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0" idx="3"/>
              </p:cNvCxnSpPr>
              <p:nvPr/>
            </p:nvCxnSpPr>
            <p:spPr>
              <a:xfrm flipV="1">
                <a:off x="2351451" y="2851321"/>
                <a:ext cx="2107804" cy="441420"/>
              </a:xfrm>
              <a:prstGeom prst="straightConnector1">
                <a:avLst/>
              </a:prstGeom>
              <a:ln>
                <a:solidFill>
                  <a:schemeClr val="tx1"/>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9" idx="3"/>
              </p:cNvCxnSpPr>
              <p:nvPr/>
            </p:nvCxnSpPr>
            <p:spPr>
              <a:xfrm flipV="1">
                <a:off x="3497410" y="2995816"/>
                <a:ext cx="976129" cy="514461"/>
              </a:xfrm>
              <a:prstGeom prst="straightConnector1">
                <a:avLst/>
              </a:prstGeom>
              <a:ln>
                <a:solidFill>
                  <a:schemeClr val="tx1"/>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endCxn id="14" idx="1"/>
              </p:cNvCxnSpPr>
              <p:nvPr/>
            </p:nvCxnSpPr>
            <p:spPr>
              <a:xfrm flipV="1">
                <a:off x="5468715" y="2092333"/>
                <a:ext cx="1223732" cy="314393"/>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endCxn id="15" idx="1"/>
              </p:cNvCxnSpPr>
              <p:nvPr/>
            </p:nvCxnSpPr>
            <p:spPr>
              <a:xfrm>
                <a:off x="5570296" y="2903721"/>
                <a:ext cx="1122151" cy="288987"/>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文本框 29"/>
              <p:cNvSpPr txBox="1">
                <a:spLocks noChangeArrowheads="1"/>
              </p:cNvSpPr>
              <p:nvPr/>
            </p:nvSpPr>
            <p:spPr bwMode="auto">
              <a:xfrm>
                <a:off x="5783194" y="1934458"/>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查询</a:t>
                </a:r>
              </a:p>
            </p:txBody>
          </p:sp>
          <p:sp>
            <p:nvSpPr>
              <p:cNvPr id="32" name="文本框 30"/>
              <p:cNvSpPr txBox="1">
                <a:spLocks noChangeArrowheads="1"/>
              </p:cNvSpPr>
              <p:nvPr/>
            </p:nvSpPr>
            <p:spPr bwMode="auto">
              <a:xfrm>
                <a:off x="5904077" y="2259082"/>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结果</a:t>
                </a:r>
              </a:p>
            </p:txBody>
          </p:sp>
          <p:sp>
            <p:nvSpPr>
              <p:cNvPr id="33" name="文本框 31"/>
              <p:cNvSpPr txBox="1">
                <a:spLocks noChangeArrowheads="1"/>
              </p:cNvSpPr>
              <p:nvPr/>
            </p:nvSpPr>
            <p:spPr bwMode="auto">
              <a:xfrm>
                <a:off x="5918057" y="2739063"/>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查询</a:t>
                </a:r>
              </a:p>
            </p:txBody>
          </p:sp>
          <p:sp>
            <p:nvSpPr>
              <p:cNvPr id="34" name="文本框 32"/>
              <p:cNvSpPr txBox="1">
                <a:spLocks noChangeArrowheads="1"/>
              </p:cNvSpPr>
              <p:nvPr/>
            </p:nvSpPr>
            <p:spPr bwMode="auto">
              <a:xfrm>
                <a:off x="5982949" y="3096394"/>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结果</a:t>
                </a:r>
              </a:p>
            </p:txBody>
          </p:sp>
          <p:sp>
            <p:nvSpPr>
              <p:cNvPr id="35" name="文本框 33"/>
              <p:cNvSpPr txBox="1">
                <a:spLocks noChangeArrowheads="1"/>
              </p:cNvSpPr>
              <p:nvPr/>
            </p:nvSpPr>
            <p:spPr bwMode="auto">
              <a:xfrm>
                <a:off x="4459854" y="3382511"/>
                <a:ext cx="12105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位置服务器</a:t>
                </a:r>
              </a:p>
            </p:txBody>
          </p:sp>
          <p:sp>
            <p:nvSpPr>
              <p:cNvPr id="36" name="云形 35"/>
              <p:cNvSpPr/>
              <p:nvPr/>
            </p:nvSpPr>
            <p:spPr>
              <a:xfrm>
                <a:off x="3438683" y="2211422"/>
                <a:ext cx="918990" cy="1003516"/>
              </a:xfrm>
              <a:prstGeom prst="cloud">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a:p>
            </p:txBody>
          </p:sp>
          <p:sp>
            <p:nvSpPr>
              <p:cNvPr id="37" name="文本框 36"/>
              <p:cNvSpPr txBox="1">
                <a:spLocks noChangeArrowheads="1"/>
              </p:cNvSpPr>
              <p:nvPr/>
            </p:nvSpPr>
            <p:spPr bwMode="auto">
              <a:xfrm>
                <a:off x="3568534" y="2388945"/>
                <a:ext cx="6463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a:latin typeface="Times New Roman" panose="02020603050405020304" pitchFamily="18" charset="0"/>
                    <a:ea typeface="黑体" panose="02010609060101010101" pitchFamily="49" charset="-122"/>
                    <a:cs typeface="Times New Roman" panose="02020603050405020304" pitchFamily="18" charset="0"/>
                  </a:rPr>
                  <a:t>无线</a:t>
                </a:r>
                <a:endParaRPr lang="en-US" altLang="zh-CN">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a:latin typeface="Times New Roman" panose="02020603050405020304" pitchFamily="18" charset="0"/>
                    <a:ea typeface="黑体" panose="02010609060101010101" pitchFamily="49" charset="-122"/>
                    <a:cs typeface="Times New Roman" panose="02020603050405020304" pitchFamily="18" charset="0"/>
                  </a:rPr>
                  <a:t>网络</a:t>
                </a:r>
              </a:p>
            </p:txBody>
          </p:sp>
        </p:grpSp>
        <p:sp>
          <p:nvSpPr>
            <p:cNvPr id="11" name="文本框 37"/>
            <p:cNvSpPr txBox="1">
              <a:spLocks noChangeArrowheads="1"/>
            </p:cNvSpPr>
            <p:nvPr/>
          </p:nvSpPr>
          <p:spPr bwMode="auto">
            <a:xfrm>
              <a:off x="1662605" y="2619170"/>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移动对象</a:t>
              </a:r>
            </a:p>
          </p:txBody>
        </p:sp>
      </p:grpSp>
      <p:pic>
        <p:nvPicPr>
          <p:cNvPr id="38" name="Picture 6" descr="C:\Users\yuzheng\Desktop\LBSN images\trajectory_mon201104.png"/>
          <p:cNvPicPr>
            <a:picLocks noChangeAspect="1" noChangeArrowheads="1"/>
          </p:cNvPicPr>
          <p:nvPr/>
        </p:nvPicPr>
        <p:blipFill>
          <a:blip r:embed="rId10">
            <a:extLst>
              <a:ext uri="{28A0092B-C50C-407E-A947-70E740481C1C}">
                <a14:useLocalDpi xmlns:a14="http://schemas.microsoft.com/office/drawing/2010/main" val="0"/>
              </a:ext>
            </a:extLst>
          </a:blip>
          <a:srcRect l="19191" t="3612" r="28749" b="18056"/>
          <a:stretch>
            <a:fillRect/>
          </a:stretch>
        </p:blipFill>
        <p:spPr bwMode="auto">
          <a:xfrm>
            <a:off x="732168" y="1810557"/>
            <a:ext cx="15938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AutoShape 31"/>
          <p:cNvSpPr>
            <a:spLocks noChangeArrowheads="1"/>
          </p:cNvSpPr>
          <p:nvPr/>
        </p:nvSpPr>
        <p:spPr bwMode="auto">
          <a:xfrm>
            <a:off x="333946" y="3910460"/>
            <a:ext cx="2448076" cy="686850"/>
          </a:xfrm>
          <a:prstGeom prst="wedgeRoundRectCallout">
            <a:avLst>
              <a:gd name="adj1" fmla="val 41106"/>
              <a:gd name="adj2" fmla="val -102250"/>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轨迹数据包含的信息：社交、工作、饮食习惯</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1" name="AutoShape 31"/>
          <p:cNvSpPr>
            <a:spLocks noChangeArrowheads="1"/>
          </p:cNvSpPr>
          <p:nvPr/>
        </p:nvSpPr>
        <p:spPr bwMode="auto">
          <a:xfrm>
            <a:off x="3890311" y="4183445"/>
            <a:ext cx="1915266" cy="394977"/>
          </a:xfrm>
          <a:prstGeom prst="wedgeRoundRectCallout">
            <a:avLst>
              <a:gd name="adj1" fmla="val 44536"/>
              <a:gd name="adj2" fmla="val -138965"/>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时空轨迹数据挖掘</a:t>
            </a:r>
            <a:endParaRPr lang="zh-TW"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2" name="AutoShape 31"/>
          <p:cNvSpPr>
            <a:spLocks noChangeArrowheads="1"/>
          </p:cNvSpPr>
          <p:nvPr/>
        </p:nvSpPr>
        <p:spPr bwMode="auto">
          <a:xfrm>
            <a:off x="6515644" y="4123028"/>
            <a:ext cx="2014564" cy="925562"/>
          </a:xfrm>
          <a:prstGeom prst="wedgeRoundRectCallout">
            <a:avLst>
              <a:gd name="adj1" fmla="val -3077"/>
              <a:gd name="adj2" fmla="val -85140"/>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行为模式挖掘</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路径规划</a:t>
            </a:r>
            <a:endParaRPr lang="en-US" altLang="zh-CN"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位置预测</a:t>
            </a:r>
            <a:endParaRPr lang="zh-TW"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4" name="圆角矩形 43"/>
          <p:cNvSpPr/>
          <p:nvPr/>
        </p:nvSpPr>
        <p:spPr>
          <a:xfrm>
            <a:off x="3358666" y="5281558"/>
            <a:ext cx="3156978" cy="883104"/>
          </a:xfrm>
          <a:prstGeom prst="round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rgbClr val="0070C0"/>
                </a:solidFill>
                <a:latin typeface="黑体" panose="02010609060101010101" pitchFamily="49" charset="-122"/>
                <a:ea typeface="黑体" panose="02010609060101010101" pitchFamily="49" charset="-122"/>
              </a:rPr>
              <a:t>移动对象</a:t>
            </a:r>
            <a:r>
              <a:rPr lang="zh-CN" altLang="en-US" sz="1600" dirty="0" smtClean="0">
                <a:solidFill>
                  <a:srgbClr val="0070C0"/>
                </a:solidFill>
                <a:latin typeface="黑体" panose="02010609060101010101" pitchFamily="49" charset="-122"/>
                <a:ea typeface="黑体" panose="02010609060101010101" pitchFamily="49" charset="-122"/>
              </a:rPr>
              <a:t>的时空</a:t>
            </a:r>
            <a:r>
              <a:rPr lang="zh-CN" altLang="en-US" sz="1600" dirty="0">
                <a:solidFill>
                  <a:srgbClr val="0070C0"/>
                </a:solidFill>
                <a:latin typeface="黑体" panose="02010609060101010101" pitchFamily="49" charset="-122"/>
                <a:ea typeface="黑体" panose="02010609060101010101" pitchFamily="49" charset="-122"/>
              </a:rPr>
              <a:t>轨迹</a:t>
            </a:r>
            <a:r>
              <a:rPr lang="zh-CN" altLang="en-US" sz="1600" dirty="0" smtClean="0">
                <a:solidFill>
                  <a:srgbClr val="0070C0"/>
                </a:solidFill>
                <a:latin typeface="黑体" panose="02010609060101010101" pitchFamily="49" charset="-122"/>
                <a:ea typeface="黑体" panose="02010609060101010101" pitchFamily="49" charset="-122"/>
              </a:rPr>
              <a:t>相似性查询</a:t>
            </a:r>
            <a:r>
              <a:rPr lang="en-US" altLang="zh-CN" sz="1600" dirty="0" smtClean="0">
                <a:solidFill>
                  <a:srgbClr val="0070C0"/>
                </a:solidFill>
                <a:latin typeface="黑体" panose="02010609060101010101" pitchFamily="49" charset="-122"/>
                <a:ea typeface="黑体" panose="02010609060101010101" pitchFamily="49" charset="-122"/>
              </a:rPr>
              <a:t>!</a:t>
            </a:r>
          </a:p>
          <a:p>
            <a:r>
              <a:rPr lang="zh-CN" altLang="en-US" sz="1600" dirty="0" smtClean="0">
                <a:solidFill>
                  <a:schemeClr val="tx1"/>
                </a:solidFill>
                <a:latin typeface="黑体" panose="02010609060101010101" pitchFamily="49" charset="-122"/>
                <a:ea typeface="黑体" panose="02010609060101010101" pitchFamily="49" charset="-122"/>
              </a:rPr>
              <a:t>计算轨迹距离</a:t>
            </a:r>
            <a:endParaRPr lang="en-US" altLang="zh-CN" sz="1600" dirty="0" smtClean="0">
              <a:solidFill>
                <a:schemeClr val="tx1"/>
              </a:solidFill>
              <a:latin typeface="黑体" panose="02010609060101010101" pitchFamily="49" charset="-122"/>
              <a:ea typeface="黑体" panose="02010609060101010101" pitchFamily="49" charset="-122"/>
            </a:endParaRPr>
          </a:p>
          <a:p>
            <a:r>
              <a:rPr lang="zh-CN" altLang="en-US" sz="1600" dirty="0" smtClean="0">
                <a:solidFill>
                  <a:schemeClr val="tx1"/>
                </a:solidFill>
                <a:latin typeface="黑体" panose="02010609060101010101" pitchFamily="49" charset="-122"/>
                <a:ea typeface="黑体" panose="02010609060101010101" pitchFamily="49" charset="-122"/>
              </a:rPr>
              <a:t>查找相似轨迹</a:t>
            </a: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45" name="上箭头 44"/>
          <p:cNvSpPr/>
          <p:nvPr/>
        </p:nvSpPr>
        <p:spPr>
          <a:xfrm>
            <a:off x="4630274" y="4684871"/>
            <a:ext cx="538918" cy="476747"/>
          </a:xfrm>
          <a:prstGeom prst="upArrow">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806058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文本框 8"/>
          <p:cNvSpPr txBox="1">
            <a:spLocks noChangeArrowheads="1"/>
          </p:cNvSpPr>
          <p:nvPr/>
        </p:nvSpPr>
        <p:spPr bwMode="auto">
          <a:xfrm>
            <a:off x="4859338" y="2276475"/>
            <a:ext cx="11636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cs typeface="Times New Roman" panose="02020603050405020304" pitchFamily="18" charset="0"/>
              </a:rPr>
              <a:t>KaPPa</a:t>
            </a:r>
            <a:endParaRPr lang="zh-CN" altLang="en-US" sz="1400">
              <a:latin typeface="Times New Roman" panose="02020603050405020304" pitchFamily="18" charset="0"/>
              <a:cs typeface="Times New Roman" panose="02020603050405020304" pitchFamily="18" charset="0"/>
            </a:endParaRPr>
          </a:p>
        </p:txBody>
      </p:sp>
      <p:sp>
        <p:nvSpPr>
          <p:cNvPr id="10" name="文本框 9"/>
          <p:cNvSpPr txBox="1">
            <a:spLocks noChangeArrowheads="1"/>
          </p:cNvSpPr>
          <p:nvPr/>
        </p:nvSpPr>
        <p:spPr bwMode="auto">
          <a:xfrm>
            <a:off x="3783013" y="3548063"/>
            <a:ext cx="9445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cs typeface="Times New Roman" panose="02020603050405020304" pitchFamily="18" charset="0"/>
              </a:rPr>
              <a:t>KaPPa</a:t>
            </a:r>
            <a:endParaRPr lang="zh-CN" altLang="en-US" sz="1400">
              <a:latin typeface="Times New Roman" panose="02020603050405020304" pitchFamily="18" charset="0"/>
              <a:cs typeface="Times New Roman" panose="02020603050405020304" pitchFamily="18" charset="0"/>
            </a:endParaRPr>
          </a:p>
        </p:txBody>
      </p:sp>
      <p:sp>
        <p:nvSpPr>
          <p:cNvPr id="11"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路网划分</a:t>
            </a:r>
          </a:p>
        </p:txBody>
      </p:sp>
      <p:sp>
        <p:nvSpPr>
          <p:cNvPr id="12"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dirty="0" smtClean="0">
                <a:solidFill>
                  <a:schemeClr val="bg1"/>
                </a:solidFill>
              </a:rPr>
              <a:t>16/29</a:t>
            </a:r>
            <a:endParaRPr lang="zh-CN" altLang="en-US" dirty="0">
              <a:solidFill>
                <a:schemeClr val="bg1"/>
              </a:solidFill>
            </a:endParaRPr>
          </a:p>
        </p:txBody>
      </p:sp>
      <p:grpSp>
        <p:nvGrpSpPr>
          <p:cNvPr id="13" name="组合 199"/>
          <p:cNvGrpSpPr/>
          <p:nvPr/>
        </p:nvGrpSpPr>
        <p:grpSpPr bwMode="auto">
          <a:xfrm>
            <a:off x="309563" y="1527175"/>
            <a:ext cx="8550275" cy="3282950"/>
            <a:chOff x="308873" y="1526986"/>
            <a:chExt cx="8550706" cy="3282768"/>
          </a:xfrm>
        </p:grpSpPr>
        <p:grpSp>
          <p:nvGrpSpPr>
            <p:cNvPr id="14" name="组合 174"/>
            <p:cNvGrpSpPr/>
            <p:nvPr/>
          </p:nvGrpSpPr>
          <p:grpSpPr bwMode="auto">
            <a:xfrm>
              <a:off x="1188639" y="1526986"/>
              <a:ext cx="2060737" cy="3282768"/>
              <a:chOff x="1188639" y="1526986"/>
              <a:chExt cx="2060737" cy="3282768"/>
            </a:xfrm>
          </p:grpSpPr>
          <p:grpSp>
            <p:nvGrpSpPr>
              <p:cNvPr id="48" name="组合 84"/>
              <p:cNvGrpSpPr/>
              <p:nvPr/>
            </p:nvGrpSpPr>
            <p:grpSpPr bwMode="auto">
              <a:xfrm>
                <a:off x="1191976" y="1526986"/>
                <a:ext cx="2057400" cy="1009650"/>
                <a:chOff x="1733810" y="5191125"/>
                <a:chExt cx="2057400" cy="1009650"/>
              </a:xfrm>
            </p:grpSpPr>
            <p:sp>
              <p:nvSpPr>
                <p:cNvPr id="109" name="平行四边形 108"/>
                <p:cNvSpPr/>
                <p:nvPr/>
              </p:nvSpPr>
              <p:spPr>
                <a:xfrm>
                  <a:off x="1733401" y="5191125"/>
                  <a:ext cx="2057504" cy="1009594"/>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0" name="组合 18"/>
                <p:cNvGrpSpPr>
                  <a:grpSpLocks noChangeAspect="1"/>
                </p:cNvGrpSpPr>
                <p:nvPr/>
              </p:nvGrpSpPr>
              <p:grpSpPr bwMode="auto">
                <a:xfrm>
                  <a:off x="2014028" y="5274460"/>
                  <a:ext cx="1453072" cy="869165"/>
                  <a:chOff x="237355" y="2458533"/>
                  <a:chExt cx="3815149" cy="2282057"/>
                </a:xfrm>
              </p:grpSpPr>
              <p:grpSp>
                <p:nvGrpSpPr>
                  <p:cNvPr id="111" name="组合 33"/>
                  <p:cNvGrpSpPr/>
                  <p:nvPr/>
                </p:nvGrpSpPr>
                <p:grpSpPr bwMode="auto">
                  <a:xfrm>
                    <a:off x="237355" y="2458533"/>
                    <a:ext cx="3815149" cy="2282057"/>
                    <a:chOff x="237355" y="2458533"/>
                    <a:chExt cx="3815149" cy="2282057"/>
                  </a:xfrm>
                </p:grpSpPr>
                <p:sp>
                  <p:nvSpPr>
                    <p:cNvPr id="128" name="椭圆 127"/>
                    <p:cNvSpPr/>
                    <p:nvPr/>
                  </p:nvSpPr>
                  <p:spPr>
                    <a:xfrm>
                      <a:off x="1201218" y="2456459"/>
                      <a:ext cx="179236"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29" name="椭圆 128"/>
                    <p:cNvSpPr/>
                    <p:nvPr/>
                  </p:nvSpPr>
                  <p:spPr>
                    <a:xfrm>
                      <a:off x="3006094" y="2456459"/>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30" name="椭圆 129"/>
                    <p:cNvSpPr/>
                    <p:nvPr/>
                  </p:nvSpPr>
                  <p:spPr>
                    <a:xfrm>
                      <a:off x="1526346" y="3240018"/>
                      <a:ext cx="183406"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31" name="椭圆 130"/>
                    <p:cNvSpPr/>
                    <p:nvPr/>
                  </p:nvSpPr>
                  <p:spPr>
                    <a:xfrm>
                      <a:off x="2380848" y="3240018"/>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32" name="椭圆 131"/>
                    <p:cNvSpPr/>
                    <p:nvPr/>
                  </p:nvSpPr>
                  <p:spPr>
                    <a:xfrm>
                      <a:off x="3873103" y="3902711"/>
                      <a:ext cx="179239" cy="179217"/>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33" name="椭圆 132"/>
                    <p:cNvSpPr/>
                    <p:nvPr/>
                  </p:nvSpPr>
                  <p:spPr>
                    <a:xfrm>
                      <a:off x="3114470" y="3744332"/>
                      <a:ext cx="179239" cy="179217"/>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34" name="椭圆 133"/>
                    <p:cNvSpPr/>
                    <p:nvPr/>
                  </p:nvSpPr>
                  <p:spPr>
                    <a:xfrm>
                      <a:off x="1788948" y="3990235"/>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35" name="椭圆 134"/>
                    <p:cNvSpPr/>
                    <p:nvPr/>
                  </p:nvSpPr>
                  <p:spPr>
                    <a:xfrm>
                      <a:off x="238337" y="3435909"/>
                      <a:ext cx="179239" cy="183386"/>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36" name="椭圆 135"/>
                    <p:cNvSpPr/>
                    <p:nvPr/>
                  </p:nvSpPr>
                  <p:spPr>
                    <a:xfrm>
                      <a:off x="1197048" y="4557065"/>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37" name="椭圆 136"/>
                    <p:cNvSpPr/>
                    <p:nvPr/>
                  </p:nvSpPr>
                  <p:spPr>
                    <a:xfrm>
                      <a:off x="2693472" y="4561234"/>
                      <a:ext cx="179236" cy="179217"/>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112" name="直接箭头连接符 111"/>
                  <p:cNvCxnSpPr>
                    <a:stCxn id="135" idx="7"/>
                    <a:endCxn id="128" idx="3"/>
                  </p:cNvCxnSpPr>
                  <p:nvPr/>
                </p:nvCxnSpPr>
                <p:spPr>
                  <a:xfrm flipV="1">
                    <a:off x="392566" y="2610671"/>
                    <a:ext cx="837829" cy="854412"/>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a:stCxn id="128" idx="6"/>
                    <a:endCxn id="129" idx="2"/>
                  </p:cNvCxnSpPr>
                  <p:nvPr/>
                </p:nvCxnSpPr>
                <p:spPr>
                  <a:xfrm flipV="1">
                    <a:off x="1380454" y="2548152"/>
                    <a:ext cx="1625641" cy="0"/>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a:stCxn id="130" idx="6"/>
                    <a:endCxn id="131" idx="2"/>
                  </p:cNvCxnSpPr>
                  <p:nvPr/>
                </p:nvCxnSpPr>
                <p:spPr>
                  <a:xfrm flipV="1">
                    <a:off x="1709751" y="3327545"/>
                    <a:ext cx="671096" cy="0"/>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a:stCxn id="131" idx="7"/>
                    <a:endCxn id="129" idx="3"/>
                  </p:cNvCxnSpPr>
                  <p:nvPr/>
                </p:nvCxnSpPr>
                <p:spPr>
                  <a:xfrm flipV="1">
                    <a:off x="2535077" y="2610671"/>
                    <a:ext cx="496027" cy="654354"/>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131" idx="5"/>
                    <a:endCxn id="133" idx="1"/>
                  </p:cNvCxnSpPr>
                  <p:nvPr/>
                </p:nvCxnSpPr>
                <p:spPr>
                  <a:xfrm>
                    <a:off x="2535077" y="3394231"/>
                    <a:ext cx="604404" cy="375108"/>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a:stCxn id="129" idx="5"/>
                    <a:endCxn id="132" idx="0"/>
                  </p:cNvCxnSpPr>
                  <p:nvPr/>
                </p:nvCxnSpPr>
                <p:spPr>
                  <a:xfrm>
                    <a:off x="3160323" y="2610671"/>
                    <a:ext cx="800315" cy="1292039"/>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a:stCxn id="133" idx="6"/>
                    <a:endCxn id="132" idx="2"/>
                  </p:cNvCxnSpPr>
                  <p:nvPr/>
                </p:nvCxnSpPr>
                <p:spPr>
                  <a:xfrm>
                    <a:off x="3293709" y="3836025"/>
                    <a:ext cx="579394" cy="154210"/>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a:stCxn id="137" idx="6"/>
                    <a:endCxn id="132" idx="3"/>
                  </p:cNvCxnSpPr>
                  <p:nvPr/>
                </p:nvCxnSpPr>
                <p:spPr>
                  <a:xfrm flipV="1">
                    <a:off x="2872708" y="4052754"/>
                    <a:ext cx="1025404" cy="596004"/>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a:stCxn id="133" idx="4"/>
                    <a:endCxn id="137" idx="0"/>
                  </p:cNvCxnSpPr>
                  <p:nvPr/>
                </p:nvCxnSpPr>
                <p:spPr>
                  <a:xfrm flipH="1">
                    <a:off x="2785175" y="3923549"/>
                    <a:ext cx="416831" cy="637685"/>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a:stCxn id="134" idx="6"/>
                    <a:endCxn id="133" idx="2"/>
                  </p:cNvCxnSpPr>
                  <p:nvPr/>
                </p:nvCxnSpPr>
                <p:spPr>
                  <a:xfrm flipV="1">
                    <a:off x="1968187" y="3836025"/>
                    <a:ext cx="1146284" cy="241736"/>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a:stCxn id="136" idx="6"/>
                    <a:endCxn id="137" idx="2"/>
                  </p:cNvCxnSpPr>
                  <p:nvPr/>
                </p:nvCxnSpPr>
                <p:spPr>
                  <a:xfrm>
                    <a:off x="1376287" y="4648758"/>
                    <a:ext cx="1317186" cy="0"/>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a:stCxn id="136" idx="7"/>
                    <a:endCxn id="134" idx="3"/>
                  </p:cNvCxnSpPr>
                  <p:nvPr/>
                </p:nvCxnSpPr>
                <p:spPr>
                  <a:xfrm flipV="1">
                    <a:off x="1351277" y="4140278"/>
                    <a:ext cx="462681" cy="445963"/>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a:stCxn id="130" idx="5"/>
                    <a:endCxn id="134" idx="0"/>
                  </p:cNvCxnSpPr>
                  <p:nvPr/>
                </p:nvCxnSpPr>
                <p:spPr>
                  <a:xfrm>
                    <a:off x="1680572" y="3394231"/>
                    <a:ext cx="195912" cy="596004"/>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a:stCxn id="128" idx="5"/>
                    <a:endCxn id="130" idx="0"/>
                  </p:cNvCxnSpPr>
                  <p:nvPr/>
                </p:nvCxnSpPr>
                <p:spPr>
                  <a:xfrm>
                    <a:off x="1355444" y="2610671"/>
                    <a:ext cx="262605" cy="629347"/>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135" idx="6"/>
                    <a:endCxn id="130" idx="2"/>
                  </p:cNvCxnSpPr>
                  <p:nvPr/>
                </p:nvCxnSpPr>
                <p:spPr>
                  <a:xfrm flipV="1">
                    <a:off x="417576" y="3327545"/>
                    <a:ext cx="1108770" cy="200058"/>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135" idx="5"/>
                    <a:endCxn id="136" idx="1"/>
                  </p:cNvCxnSpPr>
                  <p:nvPr/>
                </p:nvCxnSpPr>
                <p:spPr>
                  <a:xfrm>
                    <a:off x="392566" y="3590119"/>
                    <a:ext cx="829492" cy="996122"/>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49" name="组合 85"/>
              <p:cNvGrpSpPr/>
              <p:nvPr/>
            </p:nvGrpSpPr>
            <p:grpSpPr bwMode="auto">
              <a:xfrm>
                <a:off x="1191976" y="2654611"/>
                <a:ext cx="2057400" cy="1009650"/>
                <a:chOff x="1733810" y="5191125"/>
                <a:chExt cx="2057400" cy="1009650"/>
              </a:xfrm>
            </p:grpSpPr>
            <p:sp>
              <p:nvSpPr>
                <p:cNvPr id="80" name="平行四边形 79"/>
                <p:cNvSpPr/>
                <p:nvPr/>
              </p:nvSpPr>
              <p:spPr>
                <a:xfrm>
                  <a:off x="1733401" y="5190562"/>
                  <a:ext cx="2057504" cy="1009594"/>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 name="组合 87"/>
                <p:cNvGrpSpPr>
                  <a:grpSpLocks noChangeAspect="1"/>
                </p:cNvGrpSpPr>
                <p:nvPr/>
              </p:nvGrpSpPr>
              <p:grpSpPr bwMode="auto">
                <a:xfrm>
                  <a:off x="2014028" y="5274460"/>
                  <a:ext cx="1453072" cy="869165"/>
                  <a:chOff x="237355" y="2458533"/>
                  <a:chExt cx="3815149" cy="2282057"/>
                </a:xfrm>
              </p:grpSpPr>
              <p:grpSp>
                <p:nvGrpSpPr>
                  <p:cNvPr id="82" name="组合 88"/>
                  <p:cNvGrpSpPr/>
                  <p:nvPr/>
                </p:nvGrpSpPr>
                <p:grpSpPr bwMode="auto">
                  <a:xfrm>
                    <a:off x="237355" y="2458533"/>
                    <a:ext cx="3815149" cy="2282057"/>
                    <a:chOff x="237355" y="2458533"/>
                    <a:chExt cx="3815149" cy="2282057"/>
                  </a:xfrm>
                </p:grpSpPr>
                <p:sp>
                  <p:nvSpPr>
                    <p:cNvPr id="99" name="椭圆 98"/>
                    <p:cNvSpPr/>
                    <p:nvPr/>
                  </p:nvSpPr>
                  <p:spPr>
                    <a:xfrm>
                      <a:off x="1201218" y="2454981"/>
                      <a:ext cx="179236"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0" name="椭圆 99"/>
                    <p:cNvSpPr/>
                    <p:nvPr/>
                  </p:nvSpPr>
                  <p:spPr>
                    <a:xfrm>
                      <a:off x="3006094" y="2454981"/>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1" name="椭圆 100"/>
                    <p:cNvSpPr/>
                    <p:nvPr/>
                  </p:nvSpPr>
                  <p:spPr>
                    <a:xfrm>
                      <a:off x="1526346" y="3238540"/>
                      <a:ext cx="183406"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2" name="椭圆 101"/>
                    <p:cNvSpPr/>
                    <p:nvPr/>
                  </p:nvSpPr>
                  <p:spPr>
                    <a:xfrm>
                      <a:off x="2380848" y="3238540"/>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3" name="椭圆 102"/>
                    <p:cNvSpPr/>
                    <p:nvPr/>
                  </p:nvSpPr>
                  <p:spPr>
                    <a:xfrm>
                      <a:off x="3873103" y="3901232"/>
                      <a:ext cx="179239" cy="179217"/>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4" name="椭圆 103"/>
                    <p:cNvSpPr/>
                    <p:nvPr/>
                  </p:nvSpPr>
                  <p:spPr>
                    <a:xfrm>
                      <a:off x="3114470" y="3742853"/>
                      <a:ext cx="179239" cy="179217"/>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5" name="椭圆 104"/>
                    <p:cNvSpPr/>
                    <p:nvPr/>
                  </p:nvSpPr>
                  <p:spPr>
                    <a:xfrm>
                      <a:off x="1788948" y="3988756"/>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6" name="椭圆 105"/>
                    <p:cNvSpPr/>
                    <p:nvPr/>
                  </p:nvSpPr>
                  <p:spPr>
                    <a:xfrm>
                      <a:off x="238337" y="3434431"/>
                      <a:ext cx="179239" cy="183386"/>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7" name="椭圆 106"/>
                    <p:cNvSpPr/>
                    <p:nvPr/>
                  </p:nvSpPr>
                  <p:spPr>
                    <a:xfrm>
                      <a:off x="1197048" y="4555587"/>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8" name="椭圆 107"/>
                    <p:cNvSpPr/>
                    <p:nvPr/>
                  </p:nvSpPr>
                  <p:spPr>
                    <a:xfrm>
                      <a:off x="2693472" y="4559756"/>
                      <a:ext cx="179236" cy="179217"/>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83" name="直接箭头连接符 82"/>
                  <p:cNvCxnSpPr>
                    <a:stCxn id="106" idx="7"/>
                    <a:endCxn id="99" idx="3"/>
                  </p:cNvCxnSpPr>
                  <p:nvPr/>
                </p:nvCxnSpPr>
                <p:spPr>
                  <a:xfrm flipV="1">
                    <a:off x="392566" y="2609193"/>
                    <a:ext cx="837829" cy="854412"/>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99" idx="6"/>
                    <a:endCxn id="100" idx="2"/>
                  </p:cNvCxnSpPr>
                  <p:nvPr/>
                </p:nvCxnSpPr>
                <p:spPr>
                  <a:xfrm flipV="1">
                    <a:off x="1380454" y="2546674"/>
                    <a:ext cx="1625641" cy="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101" idx="6"/>
                    <a:endCxn id="102" idx="2"/>
                  </p:cNvCxnSpPr>
                  <p:nvPr/>
                </p:nvCxnSpPr>
                <p:spPr>
                  <a:xfrm flipV="1">
                    <a:off x="1709751" y="3326067"/>
                    <a:ext cx="671096" cy="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102" idx="7"/>
                    <a:endCxn id="100" idx="3"/>
                  </p:cNvCxnSpPr>
                  <p:nvPr/>
                </p:nvCxnSpPr>
                <p:spPr>
                  <a:xfrm flipV="1">
                    <a:off x="2535077" y="2609193"/>
                    <a:ext cx="496027" cy="654354"/>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102" idx="5"/>
                    <a:endCxn id="104" idx="1"/>
                  </p:cNvCxnSpPr>
                  <p:nvPr/>
                </p:nvCxnSpPr>
                <p:spPr>
                  <a:xfrm>
                    <a:off x="2535077" y="3392753"/>
                    <a:ext cx="604404" cy="375108"/>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100" idx="5"/>
                    <a:endCxn id="103" idx="0"/>
                  </p:cNvCxnSpPr>
                  <p:nvPr/>
                </p:nvCxnSpPr>
                <p:spPr>
                  <a:xfrm>
                    <a:off x="3160323" y="2609193"/>
                    <a:ext cx="800315" cy="1292039"/>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104" idx="6"/>
                    <a:endCxn id="103" idx="2"/>
                  </p:cNvCxnSpPr>
                  <p:nvPr/>
                </p:nvCxnSpPr>
                <p:spPr>
                  <a:xfrm>
                    <a:off x="3293709" y="3834547"/>
                    <a:ext cx="579394" cy="154210"/>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108" idx="6"/>
                    <a:endCxn id="103" idx="3"/>
                  </p:cNvCxnSpPr>
                  <p:nvPr/>
                </p:nvCxnSpPr>
                <p:spPr>
                  <a:xfrm flipV="1">
                    <a:off x="2872708" y="4051276"/>
                    <a:ext cx="1025404" cy="596004"/>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104" idx="4"/>
                    <a:endCxn id="108" idx="0"/>
                  </p:cNvCxnSpPr>
                  <p:nvPr/>
                </p:nvCxnSpPr>
                <p:spPr>
                  <a:xfrm flipH="1">
                    <a:off x="2785175" y="3922071"/>
                    <a:ext cx="416831" cy="637685"/>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105" idx="6"/>
                    <a:endCxn id="104" idx="2"/>
                  </p:cNvCxnSpPr>
                  <p:nvPr/>
                </p:nvCxnSpPr>
                <p:spPr>
                  <a:xfrm flipV="1">
                    <a:off x="1968187" y="3834547"/>
                    <a:ext cx="1146284" cy="241736"/>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107" idx="6"/>
                    <a:endCxn id="108" idx="2"/>
                  </p:cNvCxnSpPr>
                  <p:nvPr/>
                </p:nvCxnSpPr>
                <p:spPr>
                  <a:xfrm>
                    <a:off x="1376287" y="4647280"/>
                    <a:ext cx="1317186" cy="0"/>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107" idx="7"/>
                    <a:endCxn id="105" idx="3"/>
                  </p:cNvCxnSpPr>
                  <p:nvPr/>
                </p:nvCxnSpPr>
                <p:spPr>
                  <a:xfrm flipV="1">
                    <a:off x="1351277" y="4138800"/>
                    <a:ext cx="462681" cy="445963"/>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101" idx="5"/>
                    <a:endCxn id="105" idx="0"/>
                  </p:cNvCxnSpPr>
                  <p:nvPr/>
                </p:nvCxnSpPr>
                <p:spPr>
                  <a:xfrm>
                    <a:off x="1680572" y="3392753"/>
                    <a:ext cx="195912" cy="596004"/>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99" idx="5"/>
                    <a:endCxn id="101" idx="0"/>
                  </p:cNvCxnSpPr>
                  <p:nvPr/>
                </p:nvCxnSpPr>
                <p:spPr>
                  <a:xfrm>
                    <a:off x="1355444" y="2609193"/>
                    <a:ext cx="262605" cy="629347"/>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stCxn id="106" idx="6"/>
                    <a:endCxn id="101" idx="2"/>
                  </p:cNvCxnSpPr>
                  <p:nvPr/>
                </p:nvCxnSpPr>
                <p:spPr>
                  <a:xfrm flipV="1">
                    <a:off x="417576" y="3326067"/>
                    <a:ext cx="1108770" cy="200058"/>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stCxn id="106" idx="5"/>
                    <a:endCxn id="107" idx="1"/>
                  </p:cNvCxnSpPr>
                  <p:nvPr/>
                </p:nvCxnSpPr>
                <p:spPr>
                  <a:xfrm>
                    <a:off x="392566" y="3588641"/>
                    <a:ext cx="829492" cy="996122"/>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50" name="组合 115"/>
              <p:cNvGrpSpPr/>
              <p:nvPr/>
            </p:nvGrpSpPr>
            <p:grpSpPr bwMode="auto">
              <a:xfrm>
                <a:off x="1188639" y="3800104"/>
                <a:ext cx="2057400" cy="1009650"/>
                <a:chOff x="1733810" y="5191125"/>
                <a:chExt cx="2057400" cy="1009650"/>
              </a:xfrm>
            </p:grpSpPr>
            <p:sp>
              <p:nvSpPr>
                <p:cNvPr id="51" name="平行四边形 50"/>
                <p:cNvSpPr/>
                <p:nvPr/>
              </p:nvSpPr>
              <p:spPr>
                <a:xfrm>
                  <a:off x="1733563" y="5191181"/>
                  <a:ext cx="2057504" cy="1009594"/>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2" name="组合 117"/>
                <p:cNvGrpSpPr>
                  <a:grpSpLocks noChangeAspect="1"/>
                </p:cNvGrpSpPr>
                <p:nvPr/>
              </p:nvGrpSpPr>
              <p:grpSpPr bwMode="auto">
                <a:xfrm>
                  <a:off x="2014028" y="5274460"/>
                  <a:ext cx="1453072" cy="869165"/>
                  <a:chOff x="237355" y="2458533"/>
                  <a:chExt cx="3815149" cy="2282057"/>
                </a:xfrm>
              </p:grpSpPr>
              <p:grpSp>
                <p:nvGrpSpPr>
                  <p:cNvPr id="53" name="组合 118"/>
                  <p:cNvGrpSpPr/>
                  <p:nvPr/>
                </p:nvGrpSpPr>
                <p:grpSpPr bwMode="auto">
                  <a:xfrm>
                    <a:off x="237355" y="2458533"/>
                    <a:ext cx="3815149" cy="2282057"/>
                    <a:chOff x="237355" y="2458533"/>
                    <a:chExt cx="3815149" cy="2282057"/>
                  </a:xfrm>
                </p:grpSpPr>
                <p:sp>
                  <p:nvSpPr>
                    <p:cNvPr id="70" name="椭圆 69"/>
                    <p:cNvSpPr/>
                    <p:nvPr/>
                  </p:nvSpPr>
                  <p:spPr>
                    <a:xfrm>
                      <a:off x="1201643" y="2456606"/>
                      <a:ext cx="179236"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1" name="椭圆 70"/>
                    <p:cNvSpPr/>
                    <p:nvPr/>
                  </p:nvSpPr>
                  <p:spPr>
                    <a:xfrm>
                      <a:off x="3006520" y="2456606"/>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2" name="椭圆 71"/>
                    <p:cNvSpPr/>
                    <p:nvPr/>
                  </p:nvSpPr>
                  <p:spPr>
                    <a:xfrm>
                      <a:off x="1526771" y="3240165"/>
                      <a:ext cx="183406"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3" name="椭圆 72"/>
                    <p:cNvSpPr/>
                    <p:nvPr/>
                  </p:nvSpPr>
                  <p:spPr>
                    <a:xfrm>
                      <a:off x="2381273" y="3240165"/>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4" name="椭圆 73"/>
                    <p:cNvSpPr/>
                    <p:nvPr/>
                  </p:nvSpPr>
                  <p:spPr>
                    <a:xfrm>
                      <a:off x="3873528" y="3902858"/>
                      <a:ext cx="179239" cy="179217"/>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5" name="椭圆 74"/>
                    <p:cNvSpPr/>
                    <p:nvPr/>
                  </p:nvSpPr>
                  <p:spPr>
                    <a:xfrm>
                      <a:off x="3114896" y="3744479"/>
                      <a:ext cx="179239" cy="179217"/>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6" name="椭圆 75"/>
                    <p:cNvSpPr/>
                    <p:nvPr/>
                  </p:nvSpPr>
                  <p:spPr>
                    <a:xfrm>
                      <a:off x="1789373" y="3990382"/>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7" name="椭圆 76"/>
                    <p:cNvSpPr/>
                    <p:nvPr/>
                  </p:nvSpPr>
                  <p:spPr>
                    <a:xfrm>
                      <a:off x="238762" y="3436056"/>
                      <a:ext cx="179239" cy="183386"/>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8" name="椭圆 77"/>
                    <p:cNvSpPr/>
                    <p:nvPr/>
                  </p:nvSpPr>
                  <p:spPr>
                    <a:xfrm>
                      <a:off x="1197473" y="4557212"/>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9" name="椭圆 78"/>
                    <p:cNvSpPr/>
                    <p:nvPr/>
                  </p:nvSpPr>
                  <p:spPr>
                    <a:xfrm>
                      <a:off x="2693898" y="4561381"/>
                      <a:ext cx="179236" cy="179217"/>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54" name="直接箭头连接符 53"/>
                  <p:cNvCxnSpPr>
                    <a:stCxn id="77" idx="7"/>
                    <a:endCxn id="70" idx="3"/>
                  </p:cNvCxnSpPr>
                  <p:nvPr/>
                </p:nvCxnSpPr>
                <p:spPr>
                  <a:xfrm flipV="1">
                    <a:off x="392991" y="2610818"/>
                    <a:ext cx="837829" cy="85441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70" idx="6"/>
                    <a:endCxn id="71" idx="2"/>
                  </p:cNvCxnSpPr>
                  <p:nvPr/>
                </p:nvCxnSpPr>
                <p:spPr>
                  <a:xfrm flipV="1">
                    <a:off x="1380879" y="2548299"/>
                    <a:ext cx="1625641" cy="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72" idx="6"/>
                    <a:endCxn id="73" idx="2"/>
                  </p:cNvCxnSpPr>
                  <p:nvPr/>
                </p:nvCxnSpPr>
                <p:spPr>
                  <a:xfrm flipV="1">
                    <a:off x="1710177" y="3327692"/>
                    <a:ext cx="671096" cy="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73" idx="7"/>
                    <a:endCxn id="71" idx="3"/>
                  </p:cNvCxnSpPr>
                  <p:nvPr/>
                </p:nvCxnSpPr>
                <p:spPr>
                  <a:xfrm flipV="1">
                    <a:off x="2535502" y="2610818"/>
                    <a:ext cx="496027" cy="654354"/>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73" idx="5"/>
                    <a:endCxn id="75" idx="1"/>
                  </p:cNvCxnSpPr>
                  <p:nvPr/>
                </p:nvCxnSpPr>
                <p:spPr>
                  <a:xfrm>
                    <a:off x="2535502" y="3394378"/>
                    <a:ext cx="604404" cy="375108"/>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71" idx="5"/>
                    <a:endCxn id="74" idx="0"/>
                  </p:cNvCxnSpPr>
                  <p:nvPr/>
                </p:nvCxnSpPr>
                <p:spPr>
                  <a:xfrm>
                    <a:off x="3160748" y="2610818"/>
                    <a:ext cx="800315" cy="1292039"/>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75" idx="6"/>
                    <a:endCxn id="74" idx="2"/>
                  </p:cNvCxnSpPr>
                  <p:nvPr/>
                </p:nvCxnSpPr>
                <p:spPr>
                  <a:xfrm>
                    <a:off x="3294134" y="3836172"/>
                    <a:ext cx="579394" cy="154210"/>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79" idx="6"/>
                    <a:endCxn id="74" idx="3"/>
                  </p:cNvCxnSpPr>
                  <p:nvPr/>
                </p:nvCxnSpPr>
                <p:spPr>
                  <a:xfrm flipV="1">
                    <a:off x="2873134" y="4052901"/>
                    <a:ext cx="1025404" cy="596004"/>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75" idx="4"/>
                    <a:endCxn id="79" idx="0"/>
                  </p:cNvCxnSpPr>
                  <p:nvPr/>
                </p:nvCxnSpPr>
                <p:spPr>
                  <a:xfrm flipH="1">
                    <a:off x="2785601" y="3923696"/>
                    <a:ext cx="416831" cy="637685"/>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76" idx="6"/>
                    <a:endCxn id="75" idx="2"/>
                  </p:cNvCxnSpPr>
                  <p:nvPr/>
                </p:nvCxnSpPr>
                <p:spPr>
                  <a:xfrm flipV="1">
                    <a:off x="1968612" y="3836172"/>
                    <a:ext cx="1146284" cy="241736"/>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78" idx="6"/>
                    <a:endCxn id="79" idx="2"/>
                  </p:cNvCxnSpPr>
                  <p:nvPr/>
                </p:nvCxnSpPr>
                <p:spPr>
                  <a:xfrm>
                    <a:off x="1376712" y="4648905"/>
                    <a:ext cx="1317186" cy="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78" idx="7"/>
                    <a:endCxn id="76" idx="3"/>
                  </p:cNvCxnSpPr>
                  <p:nvPr/>
                </p:nvCxnSpPr>
                <p:spPr>
                  <a:xfrm flipV="1">
                    <a:off x="1351702" y="4140425"/>
                    <a:ext cx="462681" cy="445963"/>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72" idx="5"/>
                    <a:endCxn id="76" idx="0"/>
                  </p:cNvCxnSpPr>
                  <p:nvPr/>
                </p:nvCxnSpPr>
                <p:spPr>
                  <a:xfrm>
                    <a:off x="1680997" y="3394378"/>
                    <a:ext cx="195912" cy="596004"/>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70" idx="5"/>
                    <a:endCxn id="72" idx="0"/>
                  </p:cNvCxnSpPr>
                  <p:nvPr/>
                </p:nvCxnSpPr>
                <p:spPr>
                  <a:xfrm>
                    <a:off x="1355869" y="2610818"/>
                    <a:ext cx="262605" cy="6293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77" idx="6"/>
                    <a:endCxn id="72" idx="2"/>
                  </p:cNvCxnSpPr>
                  <p:nvPr/>
                </p:nvCxnSpPr>
                <p:spPr>
                  <a:xfrm flipV="1">
                    <a:off x="418001" y="3327692"/>
                    <a:ext cx="1108770" cy="20005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77" idx="5"/>
                    <a:endCxn id="78" idx="1"/>
                  </p:cNvCxnSpPr>
                  <p:nvPr/>
                </p:nvCxnSpPr>
                <p:spPr>
                  <a:xfrm>
                    <a:off x="392991" y="3590266"/>
                    <a:ext cx="829492" cy="99612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15" name="组合 149"/>
            <p:cNvGrpSpPr/>
            <p:nvPr/>
          </p:nvGrpSpPr>
          <p:grpSpPr bwMode="auto">
            <a:xfrm>
              <a:off x="308873" y="1834827"/>
              <a:ext cx="805070" cy="2602395"/>
              <a:chOff x="308873" y="1834827"/>
              <a:chExt cx="805070" cy="2602395"/>
            </a:xfrm>
          </p:grpSpPr>
          <p:sp>
            <p:nvSpPr>
              <p:cNvPr id="45" name="文本框 146"/>
              <p:cNvSpPr txBox="1">
                <a:spLocks noChangeArrowheads="1"/>
              </p:cNvSpPr>
              <p:nvPr/>
            </p:nvSpPr>
            <p:spPr bwMode="auto">
              <a:xfrm>
                <a:off x="308873" y="1834827"/>
                <a:ext cx="805070" cy="33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dirty="0">
                    <a:solidFill>
                      <a:srgbClr val="705B8A"/>
                    </a:solidFill>
                    <a:latin typeface="Times New Roman" panose="02020603050405020304" pitchFamily="18" charset="0"/>
                    <a:ea typeface="黑体" panose="02010609060101010101" pitchFamily="49" charset="-122"/>
                    <a:cs typeface="Times New Roman" panose="02020603050405020304" pitchFamily="18" charset="0"/>
                  </a:rPr>
                  <a:t>第一层</a:t>
                </a:r>
                <a:endParaRPr lang="en-US" altLang="zh-CN" sz="1600" b="1" dirty="0">
                  <a:solidFill>
                    <a:srgbClr val="705B8A"/>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6" name="文本框 147"/>
              <p:cNvSpPr txBox="1">
                <a:spLocks noChangeArrowheads="1"/>
              </p:cNvSpPr>
              <p:nvPr/>
            </p:nvSpPr>
            <p:spPr bwMode="auto">
              <a:xfrm>
                <a:off x="308873" y="2991027"/>
                <a:ext cx="805069" cy="33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a:solidFill>
                      <a:srgbClr val="705B8A"/>
                    </a:solidFill>
                    <a:latin typeface="Times New Roman" panose="02020603050405020304" pitchFamily="18" charset="0"/>
                    <a:ea typeface="黑体" panose="02010609060101010101" pitchFamily="49" charset="-122"/>
                    <a:cs typeface="Times New Roman" panose="02020603050405020304" pitchFamily="18" charset="0"/>
                  </a:rPr>
                  <a:t>第二层</a:t>
                </a:r>
                <a:endParaRPr lang="en-US" altLang="zh-CN" sz="1600" b="1">
                  <a:solidFill>
                    <a:srgbClr val="705B8A"/>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 name="文本框 148"/>
              <p:cNvSpPr txBox="1">
                <a:spLocks noChangeArrowheads="1"/>
              </p:cNvSpPr>
              <p:nvPr/>
            </p:nvSpPr>
            <p:spPr bwMode="auto">
              <a:xfrm>
                <a:off x="308873" y="4098687"/>
                <a:ext cx="805070" cy="33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a:solidFill>
                      <a:srgbClr val="705B8A"/>
                    </a:solidFill>
                    <a:latin typeface="Times New Roman" panose="02020603050405020304" pitchFamily="18" charset="0"/>
                    <a:ea typeface="黑体" panose="02010609060101010101" pitchFamily="49" charset="-122"/>
                    <a:cs typeface="Times New Roman" panose="02020603050405020304" pitchFamily="18" charset="0"/>
                  </a:rPr>
                  <a:t>第三层</a:t>
                </a:r>
                <a:endParaRPr lang="en-US" altLang="zh-CN" sz="1600" b="1">
                  <a:solidFill>
                    <a:srgbClr val="705B8A"/>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6" name="组合 198"/>
            <p:cNvGrpSpPr/>
            <p:nvPr/>
          </p:nvGrpSpPr>
          <p:grpSpPr bwMode="auto">
            <a:xfrm>
              <a:off x="3682044" y="1742663"/>
              <a:ext cx="5177535" cy="2866146"/>
              <a:chOff x="3682044" y="1742663"/>
              <a:chExt cx="5177535" cy="2866146"/>
            </a:xfrm>
          </p:grpSpPr>
          <p:sp>
            <p:nvSpPr>
              <p:cNvPr id="17" name="文本框 16"/>
              <p:cNvSpPr txBox="1"/>
              <p:nvPr/>
            </p:nvSpPr>
            <p:spPr>
              <a:xfrm>
                <a:off x="5724108" y="2525469"/>
                <a:ext cx="282589" cy="307958"/>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bg2">
                        <a:lumMod val="75000"/>
                        <a:lumOff val="25000"/>
                      </a:schemeClr>
                    </a:solidFill>
                    <a:latin typeface="+mn-lt"/>
                    <a:ea typeface="+mn-ea"/>
                  </a:rPr>
                  <a:t>1</a:t>
                </a:r>
                <a:endParaRPr lang="zh-CN" altLang="en-US" sz="1400" dirty="0">
                  <a:solidFill>
                    <a:schemeClr val="bg2">
                      <a:lumMod val="75000"/>
                      <a:lumOff val="25000"/>
                    </a:schemeClr>
                  </a:solidFill>
                  <a:latin typeface="+mn-lt"/>
                  <a:ea typeface="+mn-ea"/>
                </a:endParaRPr>
              </a:p>
            </p:txBody>
          </p:sp>
          <p:grpSp>
            <p:nvGrpSpPr>
              <p:cNvPr id="18" name="组合 17"/>
              <p:cNvGrpSpPr/>
              <p:nvPr/>
            </p:nvGrpSpPr>
            <p:grpSpPr>
              <a:xfrm>
                <a:off x="5723346" y="1742663"/>
                <a:ext cx="1009650" cy="587316"/>
                <a:chOff x="5334000" y="1834827"/>
                <a:chExt cx="1009650" cy="587316"/>
              </a:xfrm>
              <a:solidFill>
                <a:schemeClr val="bg1">
                  <a:lumMod val="95000"/>
                </a:schemeClr>
              </a:solidFill>
            </p:grpSpPr>
            <p:sp>
              <p:nvSpPr>
                <p:cNvPr id="43" name="流程图: 过程 42"/>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0</a:t>
                  </a:r>
                </a:p>
                <a:p>
                  <a:pPr algn="ctr" eaLnBrk="1" fontAlgn="auto" hangingPunct="1">
                    <a:spcBef>
                      <a:spcPts val="0"/>
                    </a:spcBef>
                    <a:spcAft>
                      <a:spcPts val="0"/>
                    </a:spcAft>
                    <a:defRPr/>
                  </a:pPr>
                  <a:r>
                    <a:rPr lang="en-US" altLang="zh-CN" baseline="-25000" dirty="0">
                      <a:solidFill>
                        <a:schemeClr val="tx1"/>
                      </a:solidFill>
                    </a:rPr>
                    <a:t>16</a:t>
                  </a:r>
                  <a:r>
                    <a:rPr lang="zh-CN" altLang="en-US" baseline="-25000" dirty="0">
                      <a:solidFill>
                        <a:schemeClr val="tx1"/>
                      </a:solidFill>
                    </a:rPr>
                    <a:t>条边</a:t>
                  </a:r>
                </a:p>
              </p:txBody>
            </p:sp>
            <p:cxnSp>
              <p:nvCxnSpPr>
                <p:cNvPr id="44" name="直接连接符 43"/>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4363813" y="2851762"/>
                <a:ext cx="1009650" cy="587316"/>
                <a:chOff x="5334000" y="1834827"/>
                <a:chExt cx="1009650" cy="587316"/>
              </a:xfrm>
              <a:solidFill>
                <a:schemeClr val="bg1">
                  <a:lumMod val="95000"/>
                </a:schemeClr>
              </a:solidFill>
            </p:grpSpPr>
            <p:sp>
              <p:nvSpPr>
                <p:cNvPr id="41" name="流程图: 过程 40"/>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1</a:t>
                  </a:r>
                </a:p>
                <a:p>
                  <a:pPr algn="ctr" eaLnBrk="1" fontAlgn="auto" hangingPunct="1">
                    <a:spcBef>
                      <a:spcPts val="0"/>
                    </a:spcBef>
                    <a:spcAft>
                      <a:spcPts val="0"/>
                    </a:spcAft>
                    <a:defRPr/>
                  </a:pPr>
                  <a:r>
                    <a:rPr lang="en-US" altLang="zh-CN" baseline="-25000" dirty="0">
                      <a:solidFill>
                        <a:schemeClr val="tx1"/>
                      </a:solidFill>
                    </a:rPr>
                    <a:t>8</a:t>
                  </a:r>
                  <a:r>
                    <a:rPr lang="zh-CN" altLang="en-US" baseline="-25000" dirty="0">
                      <a:solidFill>
                        <a:schemeClr val="tx1"/>
                      </a:solidFill>
                    </a:rPr>
                    <a:t>条边</a:t>
                  </a:r>
                </a:p>
              </p:txBody>
            </p:sp>
            <p:cxnSp>
              <p:nvCxnSpPr>
                <p:cNvPr id="42" name="直接连接符 41"/>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7179783" y="2851762"/>
                <a:ext cx="1009650" cy="587316"/>
                <a:chOff x="5334000" y="1834827"/>
                <a:chExt cx="1009650" cy="587316"/>
              </a:xfrm>
              <a:solidFill>
                <a:schemeClr val="bg1">
                  <a:lumMod val="95000"/>
                </a:schemeClr>
              </a:solidFill>
            </p:grpSpPr>
            <p:sp>
              <p:nvSpPr>
                <p:cNvPr id="39" name="流程图: 过程 38"/>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2</a:t>
                  </a:r>
                </a:p>
                <a:p>
                  <a:pPr algn="ctr" eaLnBrk="1" fontAlgn="auto" hangingPunct="1">
                    <a:spcBef>
                      <a:spcPts val="0"/>
                    </a:spcBef>
                    <a:spcAft>
                      <a:spcPts val="0"/>
                    </a:spcAft>
                    <a:defRPr/>
                  </a:pPr>
                  <a:r>
                    <a:rPr lang="en-US" altLang="zh-CN" baseline="-25000" dirty="0">
                      <a:solidFill>
                        <a:schemeClr val="tx1"/>
                      </a:solidFill>
                    </a:rPr>
                    <a:t>8</a:t>
                  </a:r>
                  <a:r>
                    <a:rPr lang="zh-CN" altLang="en-US" baseline="-25000" dirty="0">
                      <a:solidFill>
                        <a:schemeClr val="tx1"/>
                      </a:solidFill>
                    </a:rPr>
                    <a:t>条边</a:t>
                  </a:r>
                </a:p>
              </p:txBody>
            </p:sp>
            <p:cxnSp>
              <p:nvCxnSpPr>
                <p:cNvPr id="40" name="直接连接符 39"/>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3682044" y="4021493"/>
                <a:ext cx="1009650" cy="587316"/>
                <a:chOff x="5334000" y="1834827"/>
                <a:chExt cx="1009650" cy="587316"/>
              </a:xfrm>
              <a:solidFill>
                <a:schemeClr val="bg1">
                  <a:lumMod val="95000"/>
                </a:schemeClr>
              </a:solidFill>
            </p:grpSpPr>
            <p:sp>
              <p:nvSpPr>
                <p:cNvPr id="37" name="流程图: 过程 36"/>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3</a:t>
                  </a:r>
                </a:p>
                <a:p>
                  <a:pPr algn="ctr" eaLnBrk="1" fontAlgn="auto" hangingPunct="1">
                    <a:spcBef>
                      <a:spcPts val="0"/>
                    </a:spcBef>
                    <a:spcAft>
                      <a:spcPts val="0"/>
                    </a:spcAft>
                    <a:defRPr/>
                  </a:pPr>
                  <a:r>
                    <a:rPr lang="en-US" altLang="zh-CN" baseline="-25000" dirty="0">
                      <a:solidFill>
                        <a:schemeClr val="tx1"/>
                      </a:solidFill>
                    </a:rPr>
                    <a:t>4</a:t>
                  </a:r>
                  <a:r>
                    <a:rPr lang="zh-CN" altLang="en-US" baseline="-25000" dirty="0">
                      <a:solidFill>
                        <a:schemeClr val="tx1"/>
                      </a:solidFill>
                    </a:rPr>
                    <a:t>条边</a:t>
                  </a:r>
                </a:p>
              </p:txBody>
            </p:sp>
            <p:cxnSp>
              <p:nvCxnSpPr>
                <p:cNvPr id="38" name="直接连接符 37"/>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5071339" y="4021493"/>
                <a:ext cx="1009650" cy="587316"/>
                <a:chOff x="5334000" y="1834827"/>
                <a:chExt cx="1009650" cy="587316"/>
              </a:xfrm>
              <a:solidFill>
                <a:schemeClr val="bg1">
                  <a:lumMod val="95000"/>
                </a:schemeClr>
              </a:solidFill>
            </p:grpSpPr>
            <p:sp>
              <p:nvSpPr>
                <p:cNvPr id="35" name="流程图: 过程 34"/>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4</a:t>
                  </a:r>
                </a:p>
                <a:p>
                  <a:pPr algn="ctr" eaLnBrk="1" fontAlgn="auto" hangingPunct="1">
                    <a:spcBef>
                      <a:spcPts val="0"/>
                    </a:spcBef>
                    <a:spcAft>
                      <a:spcPts val="0"/>
                    </a:spcAft>
                    <a:defRPr/>
                  </a:pPr>
                  <a:r>
                    <a:rPr lang="en-US" altLang="zh-CN" baseline="-25000" dirty="0">
                      <a:solidFill>
                        <a:schemeClr val="tx1"/>
                      </a:solidFill>
                    </a:rPr>
                    <a:t>4</a:t>
                  </a:r>
                  <a:r>
                    <a:rPr lang="zh-CN" altLang="en-US" baseline="-25000" dirty="0">
                      <a:solidFill>
                        <a:schemeClr val="tx1"/>
                      </a:solidFill>
                    </a:rPr>
                    <a:t>条边</a:t>
                  </a:r>
                </a:p>
              </p:txBody>
            </p:sp>
            <p:cxnSp>
              <p:nvCxnSpPr>
                <p:cNvPr id="36" name="直接连接符 35"/>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6460634" y="4021493"/>
                <a:ext cx="1009650" cy="587316"/>
                <a:chOff x="5334000" y="1834827"/>
                <a:chExt cx="1009650" cy="587316"/>
              </a:xfrm>
              <a:solidFill>
                <a:schemeClr val="bg1">
                  <a:lumMod val="95000"/>
                </a:schemeClr>
              </a:solidFill>
            </p:grpSpPr>
            <p:sp>
              <p:nvSpPr>
                <p:cNvPr id="33" name="流程图: 过程 32"/>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5</a:t>
                  </a:r>
                </a:p>
                <a:p>
                  <a:pPr algn="ctr" eaLnBrk="1" fontAlgn="auto" hangingPunct="1">
                    <a:spcBef>
                      <a:spcPts val="0"/>
                    </a:spcBef>
                    <a:spcAft>
                      <a:spcPts val="0"/>
                    </a:spcAft>
                    <a:defRPr/>
                  </a:pPr>
                  <a:r>
                    <a:rPr lang="en-US" altLang="zh-CN" baseline="-25000" dirty="0">
                      <a:solidFill>
                        <a:schemeClr val="tx1"/>
                      </a:solidFill>
                    </a:rPr>
                    <a:t>4</a:t>
                  </a:r>
                  <a:r>
                    <a:rPr lang="zh-CN" altLang="en-US" baseline="-25000" dirty="0">
                      <a:solidFill>
                        <a:schemeClr val="tx1"/>
                      </a:solidFill>
                    </a:rPr>
                    <a:t>条边</a:t>
                  </a:r>
                </a:p>
              </p:txBody>
            </p:sp>
            <p:cxnSp>
              <p:nvCxnSpPr>
                <p:cNvPr id="34" name="直接连接符 33"/>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7849929" y="4021493"/>
                <a:ext cx="1009650" cy="587316"/>
                <a:chOff x="5334000" y="1834827"/>
                <a:chExt cx="1009650" cy="587316"/>
              </a:xfrm>
              <a:solidFill>
                <a:schemeClr val="bg1">
                  <a:lumMod val="95000"/>
                </a:schemeClr>
              </a:solidFill>
            </p:grpSpPr>
            <p:sp>
              <p:nvSpPr>
                <p:cNvPr id="31" name="流程图: 过程 30"/>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6</a:t>
                  </a:r>
                </a:p>
                <a:p>
                  <a:pPr algn="ctr" eaLnBrk="1" fontAlgn="auto" hangingPunct="1">
                    <a:spcBef>
                      <a:spcPts val="0"/>
                    </a:spcBef>
                    <a:spcAft>
                      <a:spcPts val="0"/>
                    </a:spcAft>
                    <a:defRPr/>
                  </a:pPr>
                  <a:r>
                    <a:rPr lang="en-US" altLang="zh-CN" baseline="-25000" dirty="0">
                      <a:solidFill>
                        <a:schemeClr val="tx1"/>
                      </a:solidFill>
                    </a:rPr>
                    <a:t>4</a:t>
                  </a:r>
                  <a:r>
                    <a:rPr lang="zh-CN" altLang="en-US" baseline="-25000" dirty="0">
                      <a:solidFill>
                        <a:schemeClr val="tx1"/>
                      </a:solidFill>
                    </a:rPr>
                    <a:t>条边</a:t>
                  </a:r>
                </a:p>
              </p:txBody>
            </p:sp>
            <p:cxnSp>
              <p:nvCxnSpPr>
                <p:cNvPr id="32" name="直接连接符 31"/>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5" name="直接连接符 24"/>
              <p:cNvCxnSpPr>
                <a:stCxn id="41" idx="0"/>
                <a:endCxn id="43" idx="2"/>
              </p:cNvCxnSpPr>
              <p:nvPr/>
            </p:nvCxnSpPr>
            <p:spPr>
              <a:xfrm flipV="1">
                <a:off x="4868403" y="2330216"/>
                <a:ext cx="1360556" cy="520671"/>
              </a:xfrm>
              <a:prstGeom prst="line">
                <a:avLst/>
              </a:prstGeom>
              <a:ln>
                <a:solidFill>
                  <a:schemeClr val="tx1"/>
                </a:solidFill>
                <a:headEnd type="triangle" w="lg" len="sm"/>
                <a:tailEnd type="none" w="lg" len="sm"/>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43" idx="2"/>
                <a:endCxn id="39" idx="0"/>
              </p:cNvCxnSpPr>
              <p:nvPr/>
            </p:nvCxnSpPr>
            <p:spPr>
              <a:xfrm>
                <a:off x="6228958" y="2330216"/>
                <a:ext cx="1455811" cy="520671"/>
              </a:xfrm>
              <a:prstGeom prst="line">
                <a:avLst/>
              </a:prstGeom>
              <a:ln>
                <a:solidFill>
                  <a:schemeClr val="tx1"/>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31" idx="0"/>
                <a:endCxn id="39" idx="2"/>
              </p:cNvCxnSpPr>
              <p:nvPr/>
            </p:nvCxnSpPr>
            <p:spPr>
              <a:xfrm flipH="1" flipV="1">
                <a:off x="7684770" y="3438230"/>
                <a:ext cx="669959" cy="582581"/>
              </a:xfrm>
              <a:prstGeom prst="line">
                <a:avLst/>
              </a:prstGeom>
              <a:ln>
                <a:solidFill>
                  <a:schemeClr val="tx1"/>
                </a:solidFill>
                <a:headEnd type="triangle" w="lg" len="sm"/>
                <a:tailEnd type="none" w="lg" len="sm"/>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2"/>
                <a:endCxn id="33" idx="0"/>
              </p:cNvCxnSpPr>
              <p:nvPr/>
            </p:nvCxnSpPr>
            <p:spPr>
              <a:xfrm flipH="1">
                <a:off x="6965596" y="3438230"/>
                <a:ext cx="719174" cy="582581"/>
              </a:xfrm>
              <a:prstGeom prst="line">
                <a:avLst/>
              </a:prstGeom>
              <a:ln>
                <a:solidFill>
                  <a:schemeClr val="tx1"/>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41" idx="2"/>
                <a:endCxn id="37" idx="0"/>
              </p:cNvCxnSpPr>
              <p:nvPr/>
            </p:nvCxnSpPr>
            <p:spPr>
              <a:xfrm flipH="1">
                <a:off x="4187330" y="3438230"/>
                <a:ext cx="681072" cy="582581"/>
              </a:xfrm>
              <a:prstGeom prst="line">
                <a:avLst/>
              </a:prstGeom>
              <a:ln>
                <a:solidFill>
                  <a:schemeClr val="tx1"/>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41" idx="2"/>
                <a:endCxn id="35" idx="0"/>
              </p:cNvCxnSpPr>
              <p:nvPr/>
            </p:nvCxnSpPr>
            <p:spPr>
              <a:xfrm>
                <a:off x="4868403" y="3438230"/>
                <a:ext cx="708061" cy="582581"/>
              </a:xfrm>
              <a:prstGeom prst="line">
                <a:avLst/>
              </a:prstGeom>
              <a:ln>
                <a:solidFill>
                  <a:schemeClr val="tx1"/>
                </a:solidFill>
                <a:tailEnd type="triangle" w="lg" len="sm"/>
              </a:ln>
            </p:spPr>
            <p:style>
              <a:lnRef idx="1">
                <a:schemeClr val="accent1"/>
              </a:lnRef>
              <a:fillRef idx="0">
                <a:schemeClr val="accent1"/>
              </a:fillRef>
              <a:effectRef idx="0">
                <a:schemeClr val="accent1"/>
              </a:effectRef>
              <a:fontRef idx="minor">
                <a:schemeClr val="tx1"/>
              </a:fontRef>
            </p:style>
          </p:cxnSp>
        </p:grpSp>
      </p:grpSp>
      <p:sp>
        <p:nvSpPr>
          <p:cNvPr id="138" name="文本框 192"/>
          <p:cNvSpPr txBox="1">
            <a:spLocks noChangeArrowheads="1"/>
          </p:cNvSpPr>
          <p:nvPr/>
        </p:nvSpPr>
        <p:spPr bwMode="auto">
          <a:xfrm>
            <a:off x="5172075" y="4813300"/>
            <a:ext cx="21526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路网划分</a:t>
            </a:r>
          </a:p>
        </p:txBody>
      </p:sp>
      <p:sp>
        <p:nvSpPr>
          <p:cNvPr id="139" name="云形标注 138"/>
          <p:cNvSpPr/>
          <p:nvPr/>
        </p:nvSpPr>
        <p:spPr>
          <a:xfrm>
            <a:off x="3257550" y="1255713"/>
            <a:ext cx="2403475" cy="906462"/>
          </a:xfrm>
          <a:prstGeom prst="cloudCallout">
            <a:avLst>
              <a:gd name="adj1" fmla="val 26372"/>
              <a:gd name="adj2" fmla="val 64602"/>
            </a:avLst>
          </a:prstGeom>
          <a:noFill/>
          <a:ln>
            <a:solidFill>
              <a:schemeClr val="tx2">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eaLnBrk="1" fontAlgn="auto" hangingPunct="1">
              <a:spcBef>
                <a:spcPts val="0"/>
              </a:spcBef>
              <a:spcAft>
                <a:spcPts val="0"/>
              </a:spcAft>
              <a:defRPr/>
            </a:pPr>
            <a:r>
              <a:rPr lang="en-US" altLang="zh-CN" sz="1400" dirty="0">
                <a:solidFill>
                  <a:schemeClr val="tx1"/>
                </a:solidFill>
                <a:latin typeface="Times New Roman" panose="02020603050405020304" pitchFamily="18" charset="0"/>
                <a:cs typeface="Times New Roman" panose="02020603050405020304" pitchFamily="18" charset="0"/>
              </a:rPr>
              <a:t>M. </a:t>
            </a:r>
            <a:r>
              <a:rPr lang="en-US" altLang="zh-CN" sz="1400" dirty="0" err="1">
                <a:solidFill>
                  <a:schemeClr val="tx1"/>
                </a:solidFill>
                <a:latin typeface="Times New Roman" panose="02020603050405020304" pitchFamily="18" charset="0"/>
                <a:cs typeface="Times New Roman" panose="02020603050405020304" pitchFamily="18" charset="0"/>
              </a:rPr>
              <a:t>Holtgrewe</a:t>
            </a:r>
            <a:r>
              <a:rPr lang="en-US" altLang="zh-CN" sz="1400" dirty="0">
                <a:solidFill>
                  <a:schemeClr val="tx1"/>
                </a:solidFill>
                <a:latin typeface="Times New Roman" panose="02020603050405020304" pitchFamily="18" charset="0"/>
                <a:cs typeface="Times New Roman" panose="02020603050405020304" pitchFamily="18" charset="0"/>
              </a:rPr>
              <a:t> et al.</a:t>
            </a:r>
          </a:p>
          <a:p>
            <a:pPr eaLnBrk="1" fontAlgn="auto" hangingPunct="1">
              <a:spcBef>
                <a:spcPts val="0"/>
              </a:spcBef>
              <a:spcAft>
                <a:spcPts val="0"/>
              </a:spcAft>
              <a:defRPr/>
            </a:pPr>
            <a:r>
              <a:rPr lang="en-US" altLang="zh-CN"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IEEE, 2010</a:t>
            </a:r>
          </a:p>
        </p:txBody>
      </p:sp>
      <p:sp>
        <p:nvSpPr>
          <p:cNvPr id="140" name="AutoShape 31"/>
          <p:cNvSpPr>
            <a:spLocks noChangeArrowheads="1"/>
          </p:cNvSpPr>
          <p:nvPr/>
        </p:nvSpPr>
        <p:spPr bwMode="auto">
          <a:xfrm>
            <a:off x="5597525" y="2459038"/>
            <a:ext cx="2916238" cy="974725"/>
          </a:xfrm>
          <a:prstGeom prst="wedgeRoundRectCallout">
            <a:avLst>
              <a:gd name="adj1" fmla="val -59380"/>
              <a:gd name="adj2" fmla="val -92037"/>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已有的</a:t>
            </a:r>
            <a:r>
              <a:rPr lang="zh-CN" altLang="en-US" sz="1600" b="1">
                <a:latin typeface="Times New Roman" panose="02020603050405020304" pitchFamily="18" charset="0"/>
                <a:ea typeface="黑体" panose="02010609060101010101" pitchFamily="49" charset="-122"/>
                <a:cs typeface="Times New Roman" panose="02020603050405020304" pitchFamily="18" charset="0"/>
              </a:rPr>
              <a:t>图划分算法</a:t>
            </a:r>
            <a:r>
              <a:rPr lang="zh-CN" altLang="en-US" sz="1600">
                <a:latin typeface="Times New Roman" panose="02020603050405020304" pitchFamily="18" charset="0"/>
                <a:ea typeface="黑体" panose="02010609060101010101" pitchFamily="49" charset="-122"/>
                <a:cs typeface="Times New Roman" panose="02020603050405020304" pitchFamily="18" charset="0"/>
              </a:rPr>
              <a:t>是</a:t>
            </a:r>
            <a:r>
              <a:rPr lang="zh-CN" altLang="en-US" sz="16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对节点</a:t>
            </a:r>
            <a:endParaRPr lang="en-US" altLang="zh-CN" sz="1600" b="1">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进行划分</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的，那么如何在路</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网中对路段划分？</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1" name="AutoShape 31"/>
          <p:cNvSpPr>
            <a:spLocks noChangeArrowheads="1"/>
          </p:cNvSpPr>
          <p:nvPr/>
        </p:nvSpPr>
        <p:spPr bwMode="auto">
          <a:xfrm>
            <a:off x="5283200" y="3721100"/>
            <a:ext cx="2906713" cy="1000125"/>
          </a:xfrm>
          <a:prstGeom prst="wedgeRoundRectCallout">
            <a:avLst>
              <a:gd name="adj1" fmla="val 1690"/>
              <a:gd name="adj2" fmla="val -95009"/>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利用</a:t>
            </a:r>
            <a:r>
              <a:rPr lang="zh-CN" altLang="en-US" sz="1600" b="1">
                <a:solidFill>
                  <a:srgbClr val="3366FF"/>
                </a:solidFill>
                <a:latin typeface="Times New Roman" panose="02020603050405020304" pitchFamily="18" charset="0"/>
                <a:ea typeface="黑体" panose="02010609060101010101" pitchFamily="49" charset="-122"/>
                <a:cs typeface="Times New Roman" panose="02020603050405020304" pitchFamily="18" charset="0"/>
              </a:rPr>
              <a:t>线图</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的概念，构造路段</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到节点的映射关系，然后用</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该算法处理</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2" name="AutoShape 31"/>
          <p:cNvSpPr>
            <a:spLocks noChangeArrowheads="1"/>
          </p:cNvSpPr>
          <p:nvPr/>
        </p:nvSpPr>
        <p:spPr bwMode="auto">
          <a:xfrm>
            <a:off x="1928813" y="4979988"/>
            <a:ext cx="3535362" cy="998537"/>
          </a:xfrm>
          <a:prstGeom prst="wedgeRoundRectCallout">
            <a:avLst>
              <a:gd name="adj1" fmla="val 37935"/>
              <a:gd name="adj2" fmla="val -80745"/>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为了避免查询时对轨迹完全解压缩，</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通过构建</a:t>
            </a:r>
            <a:r>
              <a:rPr lang="zh-CN" altLang="en-US" sz="1600" b="1">
                <a:solidFill>
                  <a:srgbClr val="3366FF"/>
                </a:solidFill>
                <a:latin typeface="Times New Roman" panose="02020603050405020304" pitchFamily="18" charset="0"/>
                <a:ea typeface="黑体" panose="02010609060101010101" pitchFamily="49" charset="-122"/>
                <a:cs typeface="Times New Roman" panose="02020603050405020304" pitchFamily="18" charset="0"/>
              </a:rPr>
              <a:t>路网划分</a:t>
            </a:r>
            <a:r>
              <a:rPr lang="zh-CN" altLang="en-US" sz="1600">
                <a:latin typeface="Times New Roman" panose="02020603050405020304" pitchFamily="18" charset="0"/>
                <a:ea typeface="黑体" panose="02010609060101010101" pitchFamily="49" charset="-122"/>
                <a:cs typeface="Times New Roman" panose="02020603050405020304" pitchFamily="18" charset="0"/>
              </a:rPr>
              <a:t>，只对若干划分</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区域内的轨迹局部解压</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3" name="AutoShape 31"/>
          <p:cNvSpPr>
            <a:spLocks noChangeArrowheads="1"/>
          </p:cNvSpPr>
          <p:nvPr/>
        </p:nvSpPr>
        <p:spPr bwMode="auto">
          <a:xfrm>
            <a:off x="4941888" y="5743575"/>
            <a:ext cx="2628900" cy="746125"/>
          </a:xfrm>
          <a:prstGeom prst="wedgeRoundRectCallout">
            <a:avLst>
              <a:gd name="adj1" fmla="val -36014"/>
              <a:gd name="adj2" fmla="val -81782"/>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尽可能保证各划分区域内</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经过的轨迹条数接近</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40"/>
                                        </p:tgtEl>
                                        <p:attrNameLst>
                                          <p:attrName>style.visibility</p:attrName>
                                        </p:attrNameLst>
                                      </p:cBhvr>
                                      <p:to>
                                        <p:strVal val="visible"/>
                                      </p:to>
                                    </p:set>
                                    <p:animEffect transition="in" filter="randombar(horizontal)">
                                      <p:cBhvr>
                                        <p:cTn id="15" dur="500"/>
                                        <p:tgtEl>
                                          <p:spTgt spid="140"/>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41"/>
                                        </p:tgtEl>
                                        <p:attrNameLst>
                                          <p:attrName>style.visibility</p:attrName>
                                        </p:attrNameLst>
                                      </p:cBhvr>
                                      <p:to>
                                        <p:strVal val="visible"/>
                                      </p:to>
                                    </p:set>
                                    <p:animEffect transition="in" filter="randombar(horizontal)">
                                      <p:cBhvr>
                                        <p:cTn id="20"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p:bldP spid="141" grpId="0" animBg="1"/>
      <p:bldP spid="142" grpId="0" animBg="1"/>
      <p:bldP spid="14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graphicFrame>
        <p:nvGraphicFramePr>
          <p:cNvPr id="10" name="表格 9"/>
          <p:cNvGraphicFramePr>
            <a:graphicFrameLocks noGrp="1"/>
          </p:cNvGraphicFramePr>
          <p:nvPr/>
        </p:nvGraphicFramePr>
        <p:xfrm>
          <a:off x="4191196" y="1510163"/>
          <a:ext cx="4796282" cy="1259872"/>
        </p:xfrm>
        <a:graphic>
          <a:graphicData uri="http://schemas.openxmlformats.org/drawingml/2006/table">
            <a:tbl>
              <a:tblPr bandRow="1">
                <a:tableStyleId>{7DF18680-E054-41AD-8BC1-D1AEF772440D}</a:tableStyleId>
              </a:tblPr>
              <a:tblGrid>
                <a:gridCol w="1700304">
                  <a:extLst>
                    <a:ext uri="{9D8B030D-6E8A-4147-A177-3AD203B41FA5}">
                      <a16:colId xmlns:a16="http://schemas.microsoft.com/office/drawing/2014/main" val="20000"/>
                    </a:ext>
                  </a:extLst>
                </a:gridCol>
                <a:gridCol w="3095978">
                  <a:extLst>
                    <a:ext uri="{9D8B030D-6E8A-4147-A177-3AD203B41FA5}">
                      <a16:colId xmlns:a16="http://schemas.microsoft.com/office/drawing/2014/main" val="20001"/>
                    </a:ext>
                  </a:extLst>
                </a:gridCol>
              </a:tblGrid>
              <a:tr h="345472">
                <a:tc>
                  <a:txBody>
                    <a:bodyPr/>
                    <a:lstStyle/>
                    <a:p>
                      <a:pPr marL="0" marR="0" indent="0" algn="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Signature1</a:t>
                      </a:r>
                      <a:endParaRPr lang="zh-CN" altLang="en-US" sz="1400" baseline="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0001000001000010000001</a:t>
                      </a:r>
                      <a:endParaRPr lang="zh-CN" altLang="en-US" sz="1400" baseline="-25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0"/>
                  </a:ext>
                </a:extLst>
              </a:tr>
              <a:tr h="198120">
                <a:tc>
                  <a:txBody>
                    <a:bodyPr/>
                    <a:lstStyle/>
                    <a:p>
                      <a:pPr marL="0" marR="0" indent="0" algn="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Signature2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0000001001000000010010</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1"/>
                  </a:ext>
                </a:extLst>
              </a:tr>
              <a:tr h="152400">
                <a:tc>
                  <a:txBody>
                    <a:bodyPr/>
                    <a:lstStyle/>
                    <a:p>
                      <a:pPr marL="0" marR="0" indent="0" algn="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Signature3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0000100010000000000101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2"/>
                  </a:ext>
                </a:extLst>
              </a:tr>
              <a:tr h="152400">
                <a:tc>
                  <a:txBody>
                    <a:bodyPr/>
                    <a:lstStyle/>
                    <a:p>
                      <a:pPr algn="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轨迹</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 U </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轨迹</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0001001001000010010011</a:t>
                      </a:r>
                      <a:endParaRPr lang="zh-CN" altLang="en-US" sz="1400" baseline="-25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3"/>
                  </a:ext>
                </a:extLst>
              </a:tr>
            </a:tbl>
          </a:graphicData>
        </a:graphic>
      </p:graphicFrame>
      <p:sp>
        <p:nvSpPr>
          <p:cNvPr id="11"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路网上的</a:t>
            </a:r>
            <a:r>
              <a:rPr lang="en-US" altLang="zh-CN" smtClean="0">
                <a:latin typeface="Times New Roman" panose="02020603050405020304" pitchFamily="18" charset="0"/>
                <a:ea typeface="黑体" panose="02010609060101010101" pitchFamily="49" charset="-122"/>
                <a:cs typeface="Times New Roman" panose="02020603050405020304" pitchFamily="18" charset="0"/>
              </a:rPr>
              <a:t>Bloom</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过滤器</a:t>
            </a:r>
          </a:p>
        </p:txBody>
      </p:sp>
      <p:sp>
        <p:nvSpPr>
          <p:cNvPr id="12"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17/29</a:t>
            </a:r>
            <a:endParaRPr lang="zh-CN" altLang="en-US">
              <a:solidFill>
                <a:schemeClr val="bg1"/>
              </a:solidFill>
            </a:endParaRPr>
          </a:p>
        </p:txBody>
      </p:sp>
      <p:grpSp>
        <p:nvGrpSpPr>
          <p:cNvPr id="13" name="组合 3"/>
          <p:cNvGrpSpPr/>
          <p:nvPr/>
        </p:nvGrpSpPr>
        <p:grpSpPr bwMode="auto">
          <a:xfrm>
            <a:off x="238125" y="1535113"/>
            <a:ext cx="3819525" cy="2376487"/>
            <a:chOff x="238888" y="1535500"/>
            <a:chExt cx="3817975" cy="2376385"/>
          </a:xfrm>
        </p:grpSpPr>
        <p:grpSp>
          <p:nvGrpSpPr>
            <p:cNvPr id="14" name="组合 11"/>
            <p:cNvGrpSpPr/>
            <p:nvPr/>
          </p:nvGrpSpPr>
          <p:grpSpPr bwMode="auto">
            <a:xfrm>
              <a:off x="238888" y="1574931"/>
              <a:ext cx="3780225" cy="2336954"/>
              <a:chOff x="237355" y="2264209"/>
              <a:chExt cx="4028189" cy="2490246"/>
            </a:xfrm>
          </p:grpSpPr>
          <p:sp>
            <p:nvSpPr>
              <p:cNvPr id="50" name="椭圆 49"/>
              <p:cNvSpPr/>
              <p:nvPr/>
            </p:nvSpPr>
            <p:spPr>
              <a:xfrm>
                <a:off x="1201194" y="2266172"/>
                <a:ext cx="392299" cy="387367"/>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1" name="椭圆 50"/>
              <p:cNvSpPr/>
              <p:nvPr/>
            </p:nvSpPr>
            <p:spPr>
              <a:xfrm>
                <a:off x="3005433" y="2264480"/>
                <a:ext cx="393990" cy="38736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2" name="椭圆 51"/>
              <p:cNvSpPr/>
              <p:nvPr/>
            </p:nvSpPr>
            <p:spPr>
              <a:xfrm>
                <a:off x="1527547" y="3045980"/>
                <a:ext cx="392299" cy="389059"/>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3" name="椭圆 52"/>
              <p:cNvSpPr/>
              <p:nvPr/>
            </p:nvSpPr>
            <p:spPr>
              <a:xfrm>
                <a:off x="2379783" y="3045980"/>
                <a:ext cx="393990" cy="389059"/>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4" name="椭圆 53"/>
              <p:cNvSpPr/>
              <p:nvPr/>
            </p:nvSpPr>
            <p:spPr>
              <a:xfrm>
                <a:off x="3872888" y="3707380"/>
                <a:ext cx="392299" cy="389059"/>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5" name="椭圆 54"/>
              <p:cNvSpPr/>
              <p:nvPr/>
            </p:nvSpPr>
            <p:spPr>
              <a:xfrm>
                <a:off x="3111962" y="3551757"/>
                <a:ext cx="393991" cy="387367"/>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6" name="椭圆 55"/>
              <p:cNvSpPr/>
              <p:nvPr/>
            </p:nvSpPr>
            <p:spPr>
              <a:xfrm>
                <a:off x="1787953" y="3795341"/>
                <a:ext cx="392299" cy="387367"/>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7" name="椭圆 56"/>
              <p:cNvSpPr/>
              <p:nvPr/>
            </p:nvSpPr>
            <p:spPr>
              <a:xfrm>
                <a:off x="237355" y="3243893"/>
                <a:ext cx="392299" cy="389059"/>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8" name="椭圆 57"/>
              <p:cNvSpPr/>
              <p:nvPr/>
            </p:nvSpPr>
            <p:spPr>
              <a:xfrm>
                <a:off x="1196122" y="4363705"/>
                <a:ext cx="392299" cy="389059"/>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9" name="椭圆 58"/>
              <p:cNvSpPr/>
              <p:nvPr/>
            </p:nvSpPr>
            <p:spPr>
              <a:xfrm>
                <a:off x="2692608" y="4367088"/>
                <a:ext cx="393991" cy="387367"/>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15" name="直接箭头连接符 14"/>
            <p:cNvCxnSpPr>
              <a:stCxn id="57" idx="7"/>
              <a:endCxn id="50" idx="3"/>
            </p:cNvCxnSpPr>
            <p:nvPr/>
          </p:nvCxnSpPr>
          <p:spPr>
            <a:xfrm flipV="1">
              <a:off x="553085" y="1886322"/>
              <a:ext cx="644263" cy="66196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50" idx="6"/>
              <a:endCxn id="51" idx="2"/>
            </p:cNvCxnSpPr>
            <p:nvPr/>
          </p:nvCxnSpPr>
          <p:spPr>
            <a:xfrm flipV="1">
              <a:off x="1513134" y="1757740"/>
              <a:ext cx="1325024" cy="0"/>
            </a:xfrm>
            <a:prstGeom prst="straightConnector1">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52" idx="6"/>
              <a:endCxn id="53" idx="2"/>
            </p:cNvCxnSpPr>
            <p:nvPr/>
          </p:nvCxnSpPr>
          <p:spPr>
            <a:xfrm flipV="1">
              <a:off x="1819396" y="2491134"/>
              <a:ext cx="431625" cy="0"/>
            </a:xfrm>
            <a:prstGeom prst="straightConnector1">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53" idx="7"/>
              <a:endCxn id="51" idx="3"/>
            </p:cNvCxnSpPr>
            <p:nvPr/>
          </p:nvCxnSpPr>
          <p:spPr>
            <a:xfrm flipV="1">
              <a:off x="2565219" y="1886322"/>
              <a:ext cx="326892" cy="476230"/>
            </a:xfrm>
            <a:prstGeom prst="straightConnector1">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53" idx="5"/>
              <a:endCxn id="55" idx="1"/>
            </p:cNvCxnSpPr>
            <p:nvPr/>
          </p:nvCxnSpPr>
          <p:spPr>
            <a:xfrm>
              <a:off x="2565219" y="2619715"/>
              <a:ext cx="425277" cy="215891"/>
            </a:xfrm>
            <a:prstGeom prst="straightConnector1">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51" idx="5"/>
              <a:endCxn id="54" idx="0"/>
            </p:cNvCxnSpPr>
            <p:nvPr/>
          </p:nvCxnSpPr>
          <p:spPr>
            <a:xfrm>
              <a:off x="3152355" y="1886322"/>
              <a:ext cx="682348" cy="1042943"/>
            </a:xfrm>
            <a:prstGeom prst="straightConnector1">
              <a:avLst/>
            </a:prstGeom>
            <a:ln w="127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55" idx="6"/>
              <a:endCxn id="54" idx="2"/>
            </p:cNvCxnSpPr>
            <p:nvPr/>
          </p:nvCxnSpPr>
          <p:spPr>
            <a:xfrm>
              <a:off x="3306281" y="2965776"/>
              <a:ext cx="344347" cy="146044"/>
            </a:xfrm>
            <a:prstGeom prst="straightConnector1">
              <a:avLst/>
            </a:prstGeom>
            <a:ln w="127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59" idx="6"/>
              <a:endCxn id="54" idx="3"/>
            </p:cNvCxnSpPr>
            <p:nvPr/>
          </p:nvCxnSpPr>
          <p:spPr>
            <a:xfrm flipV="1">
              <a:off x="2912740" y="3240402"/>
              <a:ext cx="791841" cy="488929"/>
            </a:xfrm>
            <a:prstGeom prst="straightConnector1">
              <a:avLst/>
            </a:prstGeom>
            <a:ln w="127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55" idx="4"/>
              <a:endCxn id="59" idx="0"/>
            </p:cNvCxnSpPr>
            <p:nvPr/>
          </p:nvCxnSpPr>
          <p:spPr>
            <a:xfrm flipH="1">
              <a:off x="2728665" y="3146743"/>
              <a:ext cx="393540" cy="401621"/>
            </a:xfrm>
            <a:prstGeom prst="straightConnector1">
              <a:avLst/>
            </a:prstGeom>
            <a:ln w="127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56" idx="6"/>
              <a:endCxn id="55" idx="2"/>
            </p:cNvCxnSpPr>
            <p:nvPr/>
          </p:nvCxnSpPr>
          <p:spPr>
            <a:xfrm flipV="1">
              <a:off x="2062186" y="2965776"/>
              <a:ext cx="874357" cy="227003"/>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58" idx="6"/>
              <a:endCxn id="59" idx="2"/>
            </p:cNvCxnSpPr>
            <p:nvPr/>
          </p:nvCxnSpPr>
          <p:spPr>
            <a:xfrm>
              <a:off x="1506786" y="3727743"/>
              <a:ext cx="1037804" cy="1588"/>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58" idx="7"/>
              <a:endCxn id="56" idx="3"/>
            </p:cNvCxnSpPr>
            <p:nvPr/>
          </p:nvCxnSpPr>
          <p:spPr>
            <a:xfrm flipV="1">
              <a:off x="1452833" y="3322948"/>
              <a:ext cx="295155" cy="276213"/>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52" idx="5"/>
              <a:endCxn id="56" idx="0"/>
            </p:cNvCxnSpPr>
            <p:nvPr/>
          </p:nvCxnSpPr>
          <p:spPr>
            <a:xfrm>
              <a:off x="1763857" y="2619715"/>
              <a:ext cx="114254" cy="392096"/>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50" idx="5"/>
              <a:endCxn id="52" idx="0"/>
            </p:cNvCxnSpPr>
            <p:nvPr/>
          </p:nvCxnSpPr>
          <p:spPr>
            <a:xfrm>
              <a:off x="1457593" y="1886322"/>
              <a:ext cx="176141" cy="42225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57" idx="6"/>
              <a:endCxn id="52" idx="2"/>
            </p:cNvCxnSpPr>
            <p:nvPr/>
          </p:nvCxnSpPr>
          <p:spPr>
            <a:xfrm flipV="1">
              <a:off x="607039" y="2491134"/>
              <a:ext cx="842621" cy="18572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57" idx="5"/>
              <a:endCxn id="58" idx="1"/>
            </p:cNvCxnSpPr>
            <p:nvPr/>
          </p:nvCxnSpPr>
          <p:spPr>
            <a:xfrm>
              <a:off x="553085" y="2805445"/>
              <a:ext cx="639503" cy="79371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4"/>
            <p:cNvSpPr txBox="1">
              <a:spLocks noChangeArrowheads="1"/>
            </p:cNvSpPr>
            <p:nvPr/>
          </p:nvSpPr>
          <p:spPr bwMode="auto">
            <a:xfrm>
              <a:off x="1143158" y="1554869"/>
              <a:ext cx="359835" cy="34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2</a:t>
              </a:r>
              <a:endParaRPr lang="zh-CN" altLang="en-US" baseline="-25000">
                <a:solidFill>
                  <a:schemeClr val="bg1"/>
                </a:solidFill>
              </a:endParaRPr>
            </a:p>
          </p:txBody>
        </p:sp>
        <p:sp>
          <p:nvSpPr>
            <p:cNvPr id="32" name="文本框 35"/>
            <p:cNvSpPr txBox="1">
              <a:spLocks noChangeArrowheads="1"/>
            </p:cNvSpPr>
            <p:nvPr/>
          </p:nvSpPr>
          <p:spPr bwMode="auto">
            <a:xfrm>
              <a:off x="2841869" y="1535500"/>
              <a:ext cx="359835" cy="34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7</a:t>
              </a:r>
              <a:endParaRPr lang="zh-CN" altLang="en-US" baseline="-25000">
                <a:solidFill>
                  <a:schemeClr val="bg1"/>
                </a:solidFill>
              </a:endParaRPr>
            </a:p>
          </p:txBody>
        </p:sp>
        <p:sp>
          <p:nvSpPr>
            <p:cNvPr id="33" name="文本框 36"/>
            <p:cNvSpPr txBox="1">
              <a:spLocks noChangeArrowheads="1"/>
            </p:cNvSpPr>
            <p:nvPr/>
          </p:nvSpPr>
          <p:spPr bwMode="auto">
            <a:xfrm>
              <a:off x="1449264" y="2280438"/>
              <a:ext cx="359835" cy="34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3</a:t>
              </a:r>
              <a:endParaRPr lang="zh-CN" altLang="en-US" baseline="-25000">
                <a:solidFill>
                  <a:schemeClr val="bg1"/>
                </a:solidFill>
              </a:endParaRPr>
            </a:p>
          </p:txBody>
        </p:sp>
        <p:sp>
          <p:nvSpPr>
            <p:cNvPr id="34" name="文本框 37"/>
            <p:cNvSpPr txBox="1">
              <a:spLocks noChangeArrowheads="1"/>
            </p:cNvSpPr>
            <p:nvPr/>
          </p:nvSpPr>
          <p:spPr bwMode="auto">
            <a:xfrm>
              <a:off x="259889" y="2466538"/>
              <a:ext cx="359835" cy="34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a:t>
              </a:r>
              <a:endParaRPr lang="zh-CN" altLang="en-US" baseline="-25000">
                <a:solidFill>
                  <a:schemeClr val="bg1"/>
                </a:solidFill>
              </a:endParaRPr>
            </a:p>
          </p:txBody>
        </p:sp>
        <p:sp>
          <p:nvSpPr>
            <p:cNvPr id="35" name="文本框 38"/>
            <p:cNvSpPr txBox="1">
              <a:spLocks noChangeArrowheads="1"/>
            </p:cNvSpPr>
            <p:nvPr/>
          </p:nvSpPr>
          <p:spPr bwMode="auto">
            <a:xfrm>
              <a:off x="2250312" y="2280438"/>
              <a:ext cx="359835" cy="34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6</a:t>
              </a:r>
              <a:endParaRPr lang="zh-CN" altLang="en-US" baseline="-25000">
                <a:solidFill>
                  <a:schemeClr val="bg1"/>
                </a:solidFill>
              </a:endParaRPr>
            </a:p>
          </p:txBody>
        </p:sp>
        <p:sp>
          <p:nvSpPr>
            <p:cNvPr id="36" name="文本框 39"/>
            <p:cNvSpPr txBox="1">
              <a:spLocks noChangeArrowheads="1"/>
            </p:cNvSpPr>
            <p:nvPr/>
          </p:nvSpPr>
          <p:spPr bwMode="auto">
            <a:xfrm>
              <a:off x="1132840" y="3520829"/>
              <a:ext cx="359835" cy="34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4</a:t>
              </a:r>
              <a:endParaRPr lang="zh-CN" altLang="en-US" baseline="-25000">
                <a:solidFill>
                  <a:schemeClr val="bg1"/>
                </a:solidFill>
              </a:endParaRPr>
            </a:p>
          </p:txBody>
        </p:sp>
        <p:sp>
          <p:nvSpPr>
            <p:cNvPr id="37" name="文本框 40"/>
            <p:cNvSpPr txBox="1">
              <a:spLocks noChangeArrowheads="1"/>
            </p:cNvSpPr>
            <p:nvPr/>
          </p:nvSpPr>
          <p:spPr bwMode="auto">
            <a:xfrm>
              <a:off x="1692317" y="2976857"/>
              <a:ext cx="359835" cy="34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5</a:t>
              </a:r>
              <a:endParaRPr lang="zh-CN" altLang="en-US" baseline="-25000">
                <a:solidFill>
                  <a:schemeClr val="bg1"/>
                </a:solidFill>
              </a:endParaRPr>
            </a:p>
          </p:txBody>
        </p:sp>
        <p:sp>
          <p:nvSpPr>
            <p:cNvPr id="38" name="文本框 41"/>
            <p:cNvSpPr txBox="1">
              <a:spLocks noChangeArrowheads="1"/>
            </p:cNvSpPr>
            <p:nvPr/>
          </p:nvSpPr>
          <p:spPr bwMode="auto">
            <a:xfrm>
              <a:off x="2937122" y="2750836"/>
              <a:ext cx="359835" cy="34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8</a:t>
              </a:r>
              <a:endParaRPr lang="zh-CN" altLang="en-US" baseline="-25000">
                <a:solidFill>
                  <a:schemeClr val="bg1"/>
                </a:solidFill>
              </a:endParaRPr>
            </a:p>
          </p:txBody>
        </p:sp>
        <p:sp>
          <p:nvSpPr>
            <p:cNvPr id="39" name="文本框 42"/>
            <p:cNvSpPr txBox="1">
              <a:spLocks noChangeArrowheads="1"/>
            </p:cNvSpPr>
            <p:nvPr/>
          </p:nvSpPr>
          <p:spPr bwMode="auto">
            <a:xfrm>
              <a:off x="2548343" y="3520829"/>
              <a:ext cx="359835" cy="34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9</a:t>
              </a:r>
              <a:endParaRPr lang="zh-CN" altLang="en-US" baseline="-25000">
                <a:solidFill>
                  <a:schemeClr val="bg1"/>
                </a:solidFill>
              </a:endParaRPr>
            </a:p>
          </p:txBody>
        </p:sp>
        <p:sp>
          <p:nvSpPr>
            <p:cNvPr id="40" name="文本框 43"/>
            <p:cNvSpPr txBox="1">
              <a:spLocks noChangeArrowheads="1"/>
            </p:cNvSpPr>
            <p:nvPr/>
          </p:nvSpPr>
          <p:spPr bwMode="auto">
            <a:xfrm>
              <a:off x="3618804" y="2905954"/>
              <a:ext cx="438059" cy="34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10</a:t>
              </a:r>
              <a:endParaRPr lang="zh-CN" altLang="en-US" baseline="-25000">
                <a:solidFill>
                  <a:schemeClr val="bg1"/>
                </a:solidFill>
              </a:endParaRPr>
            </a:p>
          </p:txBody>
        </p:sp>
        <p:cxnSp>
          <p:nvCxnSpPr>
            <p:cNvPr id="41" name="直接箭头连接符 40"/>
            <p:cNvCxnSpPr/>
            <p:nvPr/>
          </p:nvCxnSpPr>
          <p:spPr>
            <a:xfrm flipV="1">
              <a:off x="600691" y="1935533"/>
              <a:ext cx="642677" cy="660372"/>
            </a:xfrm>
            <a:prstGeom prst="straightConnector1">
              <a:avLst/>
            </a:prstGeom>
            <a:ln w="254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V="1">
              <a:off x="1503613" y="1819650"/>
              <a:ext cx="1325024" cy="0"/>
            </a:xfrm>
            <a:prstGeom prst="straightConnector1">
              <a:avLst/>
            </a:prstGeom>
            <a:ln w="254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3107923" y="1924420"/>
              <a:ext cx="682348" cy="1042943"/>
            </a:xfrm>
            <a:prstGeom prst="straightConnector1">
              <a:avLst/>
            </a:prstGeom>
            <a:ln w="254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V="1">
              <a:off x="603865" y="2553043"/>
              <a:ext cx="842621" cy="18573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H="1">
              <a:off x="2671538" y="3121344"/>
              <a:ext cx="393540" cy="401621"/>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510241" y="2862593"/>
              <a:ext cx="639502" cy="793716"/>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1513134" y="3821402"/>
              <a:ext cx="1036216" cy="31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1709904" y="2659402"/>
              <a:ext cx="114254" cy="39209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V="1">
              <a:off x="2049491" y="2902278"/>
              <a:ext cx="874357" cy="227003"/>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0" name="组合 48"/>
          <p:cNvGrpSpPr/>
          <p:nvPr/>
        </p:nvGrpSpPr>
        <p:grpSpPr bwMode="auto">
          <a:xfrm>
            <a:off x="2860675" y="3570288"/>
            <a:ext cx="5619750" cy="1444625"/>
            <a:chOff x="2860475" y="3570920"/>
            <a:chExt cx="5619516" cy="1443424"/>
          </a:xfrm>
        </p:grpSpPr>
        <p:grpSp>
          <p:nvGrpSpPr>
            <p:cNvPr id="61" name="组合 63"/>
            <p:cNvGrpSpPr>
              <a:grpSpLocks noChangeAspect="1"/>
            </p:cNvGrpSpPr>
            <p:nvPr/>
          </p:nvGrpSpPr>
          <p:grpSpPr bwMode="auto">
            <a:xfrm>
              <a:off x="3975589" y="3570920"/>
              <a:ext cx="1260628" cy="481966"/>
              <a:chOff x="330759" y="4808607"/>
              <a:chExt cx="2908351" cy="1111927"/>
            </a:xfrm>
          </p:grpSpPr>
          <p:cxnSp>
            <p:nvCxnSpPr>
              <p:cNvPr id="78" name="直接箭头连接符 77"/>
              <p:cNvCxnSpPr/>
              <p:nvPr/>
            </p:nvCxnSpPr>
            <p:spPr>
              <a:xfrm flipV="1">
                <a:off x="329063" y="4808607"/>
                <a:ext cx="688515" cy="706267"/>
              </a:xfrm>
              <a:prstGeom prst="straightConnector1">
                <a:avLst/>
              </a:prstGeom>
              <a:ln w="254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flipV="1">
                <a:off x="1061526" y="4808607"/>
                <a:ext cx="1413654" cy="0"/>
              </a:xfrm>
              <a:prstGeom prst="straightConnector1">
                <a:avLst/>
              </a:prstGeom>
              <a:ln w="254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cxnSpLocks noChangeAspect="1"/>
              </p:cNvCxnSpPr>
              <p:nvPr/>
            </p:nvCxnSpPr>
            <p:spPr>
              <a:xfrm>
                <a:off x="2511803" y="4808607"/>
                <a:ext cx="728802" cy="1112464"/>
              </a:xfrm>
              <a:prstGeom prst="straightConnector1">
                <a:avLst/>
              </a:prstGeom>
              <a:ln w="25400">
                <a:solidFill>
                  <a:srgbClr val="3366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2" name="组合 72"/>
            <p:cNvGrpSpPr>
              <a:grpSpLocks noChangeAspect="1"/>
            </p:cNvGrpSpPr>
            <p:nvPr/>
          </p:nvGrpSpPr>
          <p:grpSpPr bwMode="auto">
            <a:xfrm>
              <a:off x="7416444" y="3570920"/>
              <a:ext cx="1063547" cy="490217"/>
              <a:chOff x="5710885" y="2747183"/>
              <a:chExt cx="1834469" cy="845555"/>
            </a:xfrm>
          </p:grpSpPr>
          <p:cxnSp>
            <p:nvCxnSpPr>
              <p:cNvPr id="76" name="直接箭头连接符 75"/>
              <p:cNvCxnSpPr/>
              <p:nvPr/>
            </p:nvCxnSpPr>
            <p:spPr>
              <a:xfrm>
                <a:off x="5710826" y="2747183"/>
                <a:ext cx="681788" cy="84540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a:off x="6441900" y="3589851"/>
                <a:ext cx="1103454" cy="273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63" name="椭圆 62"/>
            <p:cNvSpPr/>
            <p:nvPr/>
          </p:nvSpPr>
          <p:spPr>
            <a:xfrm>
              <a:off x="3330355" y="4792279"/>
              <a:ext cx="142869" cy="144342"/>
            </a:xfrm>
            <a:prstGeom prst="ellips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64" name="椭圆 63"/>
            <p:cNvSpPr/>
            <p:nvPr/>
          </p:nvSpPr>
          <p:spPr>
            <a:xfrm>
              <a:off x="4760634" y="4792279"/>
              <a:ext cx="144456" cy="144342"/>
            </a:xfrm>
            <a:prstGeom prst="ellipse">
              <a:avLst/>
            </a:prstGeom>
            <a:solidFill>
              <a:schemeClr val="accent2">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65" name="椭圆 64"/>
            <p:cNvSpPr/>
            <p:nvPr/>
          </p:nvSpPr>
          <p:spPr>
            <a:xfrm>
              <a:off x="6190911" y="4792279"/>
              <a:ext cx="144457" cy="144342"/>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66" name="椭圆 65"/>
            <p:cNvSpPr/>
            <p:nvPr/>
          </p:nvSpPr>
          <p:spPr>
            <a:xfrm>
              <a:off x="7622777" y="4792279"/>
              <a:ext cx="142869" cy="144342"/>
            </a:xfrm>
            <a:prstGeom prst="ellipse">
              <a:avLst/>
            </a:prstGeom>
            <a:solidFill>
              <a:schemeClr val="accent6">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67" name="文本框 2"/>
            <p:cNvSpPr txBox="1">
              <a:spLocks noChangeArrowheads="1"/>
            </p:cNvSpPr>
            <p:nvPr/>
          </p:nvSpPr>
          <p:spPr bwMode="auto">
            <a:xfrm>
              <a:off x="2860475" y="4645012"/>
              <a:ext cx="3818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rgbClr val="FF0000"/>
                  </a:solidFill>
                </a:rPr>
                <a:t>P</a:t>
              </a:r>
              <a:r>
                <a:rPr lang="en-US" altLang="zh-CN" baseline="-25000">
                  <a:solidFill>
                    <a:srgbClr val="FF0000"/>
                  </a:solidFill>
                </a:rPr>
                <a:t>1</a:t>
              </a:r>
              <a:endParaRPr lang="zh-CN" altLang="en-US" baseline="-25000">
                <a:solidFill>
                  <a:srgbClr val="FF0000"/>
                </a:solidFill>
              </a:endParaRPr>
            </a:p>
          </p:txBody>
        </p:sp>
        <p:sp>
          <p:nvSpPr>
            <p:cNvPr id="68" name="文本框 67"/>
            <p:cNvSpPr txBox="1"/>
            <p:nvPr/>
          </p:nvSpPr>
          <p:spPr>
            <a:xfrm>
              <a:off x="4292340" y="4644764"/>
              <a:ext cx="382572" cy="369580"/>
            </a:xfrm>
            <a:prstGeom prst="rect">
              <a:avLst/>
            </a:prstGeom>
            <a:noFill/>
          </p:spPr>
          <p:txBody>
            <a:bodyPr wrap="none">
              <a:spAutoFit/>
            </a:bodyPr>
            <a:lstStyle/>
            <a:p>
              <a:pPr eaLnBrk="1" fontAlgn="auto" hangingPunct="1">
                <a:spcBef>
                  <a:spcPts val="0"/>
                </a:spcBef>
                <a:spcAft>
                  <a:spcPts val="0"/>
                </a:spcAft>
                <a:defRPr/>
              </a:pPr>
              <a:r>
                <a:rPr lang="en-US" altLang="zh-CN" dirty="0">
                  <a:solidFill>
                    <a:schemeClr val="accent2">
                      <a:lumMod val="75000"/>
                    </a:schemeClr>
                  </a:solidFill>
                  <a:latin typeface="+mn-lt"/>
                  <a:ea typeface="+mn-ea"/>
                </a:rPr>
                <a:t>P</a:t>
              </a:r>
              <a:r>
                <a:rPr lang="en-US" altLang="zh-CN" baseline="-25000" dirty="0">
                  <a:solidFill>
                    <a:schemeClr val="accent2">
                      <a:lumMod val="75000"/>
                    </a:schemeClr>
                  </a:solidFill>
                  <a:latin typeface="+mn-lt"/>
                  <a:ea typeface="+mn-ea"/>
                </a:rPr>
                <a:t>2</a:t>
              </a:r>
              <a:endParaRPr lang="zh-CN" altLang="en-US" baseline="-25000" dirty="0">
                <a:solidFill>
                  <a:schemeClr val="accent2">
                    <a:lumMod val="75000"/>
                  </a:schemeClr>
                </a:solidFill>
                <a:latin typeface="+mn-lt"/>
                <a:ea typeface="+mn-ea"/>
              </a:endParaRPr>
            </a:p>
          </p:txBody>
        </p:sp>
        <p:sp>
          <p:nvSpPr>
            <p:cNvPr id="69" name="文本框 68"/>
            <p:cNvSpPr txBox="1"/>
            <p:nvPr/>
          </p:nvSpPr>
          <p:spPr>
            <a:xfrm>
              <a:off x="5724206" y="4644764"/>
              <a:ext cx="382572" cy="369580"/>
            </a:xfrm>
            <a:prstGeom prst="rect">
              <a:avLst/>
            </a:prstGeom>
            <a:noFill/>
          </p:spPr>
          <p:txBody>
            <a:bodyPr wrap="none">
              <a:spAutoFit/>
            </a:bodyPr>
            <a:lstStyle/>
            <a:p>
              <a:pPr eaLnBrk="1" fontAlgn="auto" hangingPunct="1">
                <a:spcBef>
                  <a:spcPts val="0"/>
                </a:spcBef>
                <a:spcAft>
                  <a:spcPts val="0"/>
                </a:spcAft>
                <a:defRPr/>
              </a:pPr>
              <a:r>
                <a:rPr lang="en-US" altLang="zh-CN" dirty="0">
                  <a:solidFill>
                    <a:schemeClr val="accent5">
                      <a:lumMod val="75000"/>
                    </a:schemeClr>
                  </a:solidFill>
                  <a:latin typeface="+mn-lt"/>
                  <a:ea typeface="+mn-ea"/>
                </a:rPr>
                <a:t>P</a:t>
              </a:r>
              <a:r>
                <a:rPr lang="en-US" altLang="zh-CN" baseline="-25000" dirty="0">
                  <a:solidFill>
                    <a:schemeClr val="accent5">
                      <a:lumMod val="75000"/>
                    </a:schemeClr>
                  </a:solidFill>
                  <a:latin typeface="+mn-lt"/>
                  <a:ea typeface="+mn-ea"/>
                </a:rPr>
                <a:t>3</a:t>
              </a:r>
              <a:endParaRPr lang="zh-CN" altLang="en-US" baseline="-25000" dirty="0">
                <a:solidFill>
                  <a:schemeClr val="accent5">
                    <a:lumMod val="75000"/>
                  </a:schemeClr>
                </a:solidFill>
                <a:latin typeface="+mn-lt"/>
                <a:ea typeface="+mn-ea"/>
              </a:endParaRPr>
            </a:p>
          </p:txBody>
        </p:sp>
        <p:sp>
          <p:nvSpPr>
            <p:cNvPr id="70" name="文本框 69"/>
            <p:cNvSpPr txBox="1"/>
            <p:nvPr/>
          </p:nvSpPr>
          <p:spPr>
            <a:xfrm>
              <a:off x="7157659" y="4644764"/>
              <a:ext cx="380984" cy="369580"/>
            </a:xfrm>
            <a:prstGeom prst="rect">
              <a:avLst/>
            </a:prstGeom>
            <a:noFill/>
          </p:spPr>
          <p:txBody>
            <a:bodyPr wrap="none">
              <a:spAutoFit/>
            </a:bodyPr>
            <a:lstStyle/>
            <a:p>
              <a:pPr eaLnBrk="1" fontAlgn="auto" hangingPunct="1">
                <a:spcBef>
                  <a:spcPts val="0"/>
                </a:spcBef>
                <a:spcAft>
                  <a:spcPts val="0"/>
                </a:spcAft>
                <a:defRPr/>
              </a:pPr>
              <a:r>
                <a:rPr lang="en-US" altLang="zh-CN" dirty="0">
                  <a:solidFill>
                    <a:schemeClr val="accent6">
                      <a:lumMod val="75000"/>
                    </a:schemeClr>
                  </a:solidFill>
                  <a:latin typeface="+mn-lt"/>
                  <a:ea typeface="+mn-ea"/>
                </a:rPr>
                <a:t>P</a:t>
              </a:r>
              <a:r>
                <a:rPr lang="en-US" altLang="zh-CN" baseline="-25000" dirty="0">
                  <a:solidFill>
                    <a:schemeClr val="accent6">
                      <a:lumMod val="75000"/>
                    </a:schemeClr>
                  </a:solidFill>
                  <a:latin typeface="+mn-lt"/>
                  <a:ea typeface="+mn-ea"/>
                </a:rPr>
                <a:t>4</a:t>
              </a:r>
              <a:endParaRPr lang="zh-CN" altLang="en-US" baseline="-25000" dirty="0">
                <a:solidFill>
                  <a:schemeClr val="accent6">
                    <a:lumMod val="75000"/>
                  </a:schemeClr>
                </a:solidFill>
                <a:latin typeface="+mn-lt"/>
                <a:ea typeface="+mn-ea"/>
              </a:endParaRPr>
            </a:p>
          </p:txBody>
        </p:sp>
        <p:grpSp>
          <p:nvGrpSpPr>
            <p:cNvPr id="71" name="组合 112"/>
            <p:cNvGrpSpPr>
              <a:grpSpLocks noChangeAspect="1"/>
            </p:cNvGrpSpPr>
            <p:nvPr/>
          </p:nvGrpSpPr>
          <p:grpSpPr bwMode="auto">
            <a:xfrm>
              <a:off x="5538146" y="3570920"/>
              <a:ext cx="1614470" cy="519624"/>
              <a:chOff x="265541" y="4400538"/>
              <a:chExt cx="1907091" cy="613806"/>
            </a:xfrm>
          </p:grpSpPr>
          <p:cxnSp>
            <p:nvCxnSpPr>
              <p:cNvPr id="72" name="直接箭头连接符 71"/>
              <p:cNvCxnSpPr/>
              <p:nvPr/>
            </p:nvCxnSpPr>
            <p:spPr>
              <a:xfrm flipV="1">
                <a:off x="265932" y="4404285"/>
                <a:ext cx="841944" cy="185493"/>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H="1">
                <a:off x="1730427" y="4614137"/>
                <a:ext cx="393783" cy="40096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1139754" y="4400538"/>
                <a:ext cx="112509" cy="39159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flipV="1">
                <a:off x="1299142" y="4541063"/>
                <a:ext cx="873822" cy="22858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1" name="组合 80"/>
          <p:cNvGrpSpPr/>
          <p:nvPr/>
        </p:nvGrpSpPr>
        <p:grpSpPr bwMode="auto">
          <a:xfrm>
            <a:off x="2493963" y="5451475"/>
            <a:ext cx="6316662" cy="832305"/>
            <a:chOff x="2493436" y="5451776"/>
            <a:chExt cx="6316541" cy="831872"/>
          </a:xfrm>
        </p:grpSpPr>
        <p:sp>
          <p:nvSpPr>
            <p:cNvPr id="82" name="文本框 7"/>
            <p:cNvSpPr txBox="1">
              <a:spLocks noChangeArrowheads="1"/>
            </p:cNvSpPr>
            <p:nvPr/>
          </p:nvSpPr>
          <p:spPr bwMode="auto">
            <a:xfrm>
              <a:off x="4273989" y="5945270"/>
              <a:ext cx="2544787" cy="338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路网上的</a:t>
              </a: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Bloom</a:t>
              </a: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过滤器</a:t>
              </a:r>
            </a:p>
          </p:txBody>
        </p:sp>
        <p:sp>
          <p:nvSpPr>
            <p:cNvPr id="83" name="矩形 127"/>
            <p:cNvSpPr>
              <a:spLocks noChangeArrowheads="1"/>
            </p:cNvSpPr>
            <p:nvPr/>
          </p:nvSpPr>
          <p:spPr bwMode="auto">
            <a:xfrm>
              <a:off x="2493436" y="5451776"/>
              <a:ext cx="159530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latin typeface="Times New Roman" panose="02020603050405020304" pitchFamily="18" charset="0"/>
                  <a:ea typeface="黑体" panose="02010609060101010101" pitchFamily="49" charset="-122"/>
                  <a:cs typeface="Times New Roman" panose="02020603050405020304" pitchFamily="18" charset="0"/>
                </a:rPr>
                <a:t>000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0000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111</a:t>
              </a:r>
              <a:endParaRPr lang="zh-CN" altLang="en-US" sz="1000" baseline="-2500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4" name="矩形 128"/>
            <p:cNvSpPr>
              <a:spLocks noChangeArrowheads="1"/>
            </p:cNvSpPr>
            <p:nvPr/>
          </p:nvSpPr>
          <p:spPr bwMode="auto">
            <a:xfrm>
              <a:off x="4067180" y="5451776"/>
              <a:ext cx="159530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latin typeface="Times New Roman" panose="02020603050405020304" pitchFamily="18" charset="0"/>
                  <a:ea typeface="黑体" panose="02010609060101010101" pitchFamily="49" charset="-122"/>
                  <a:cs typeface="Times New Roman" panose="02020603050405020304" pitchFamily="18" charset="0"/>
                </a:rPr>
                <a:t>000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00000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0000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000000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000" baseline="-2500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5" name="矩形 129"/>
            <p:cNvSpPr>
              <a:spLocks noChangeArrowheads="1"/>
            </p:cNvSpPr>
            <p:nvPr/>
          </p:nvSpPr>
          <p:spPr bwMode="auto">
            <a:xfrm>
              <a:off x="5640924" y="5451776"/>
              <a:ext cx="159530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latin typeface="Times New Roman" panose="02020603050405020304" pitchFamily="18" charset="0"/>
                  <a:ea typeface="黑体" panose="02010609060101010101" pitchFamily="49" charset="-122"/>
                  <a:cs typeface="Times New Roman" panose="02020603050405020304" pitchFamily="18" charset="0"/>
                </a:rPr>
                <a:t>000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0000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11</a:t>
              </a:r>
              <a:endParaRPr lang="zh-CN" altLang="en-US" sz="1000" baseline="-2500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6" name="矩形 130"/>
            <p:cNvSpPr>
              <a:spLocks noChangeArrowheads="1"/>
            </p:cNvSpPr>
            <p:nvPr/>
          </p:nvSpPr>
          <p:spPr bwMode="auto">
            <a:xfrm>
              <a:off x="7214668" y="5451776"/>
              <a:ext cx="159530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latin typeface="Times New Roman" panose="02020603050405020304" pitchFamily="18" charset="0"/>
                  <a:ea typeface="黑体" panose="02010609060101010101" pitchFamily="49" charset="-122"/>
                  <a:cs typeface="Times New Roman" panose="02020603050405020304" pitchFamily="18" charset="0"/>
                </a:rPr>
                <a:t>0000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0000000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111</a:t>
              </a:r>
              <a:endParaRPr lang="zh-CN" altLang="en-US" sz="1000" baseline="-2500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7" name="组合 86"/>
          <p:cNvGrpSpPr/>
          <p:nvPr/>
        </p:nvGrpSpPr>
        <p:grpSpPr bwMode="auto">
          <a:xfrm>
            <a:off x="3452813" y="3822700"/>
            <a:ext cx="4191000" cy="990600"/>
            <a:chOff x="3452598" y="3822160"/>
            <a:chExt cx="4190804" cy="991110"/>
          </a:xfrm>
        </p:grpSpPr>
        <p:grpSp>
          <p:nvGrpSpPr>
            <p:cNvPr id="88" name="组合 17"/>
            <p:cNvGrpSpPr/>
            <p:nvPr/>
          </p:nvGrpSpPr>
          <p:grpSpPr bwMode="auto">
            <a:xfrm>
              <a:off x="3452598" y="3822160"/>
              <a:ext cx="4190804" cy="991110"/>
              <a:chOff x="3452598" y="3822160"/>
              <a:chExt cx="4190804" cy="991110"/>
            </a:xfrm>
          </p:grpSpPr>
          <p:cxnSp>
            <p:nvCxnSpPr>
              <p:cNvPr id="90" name="直接箭头连接符 89"/>
              <p:cNvCxnSpPr>
                <a:endCxn id="63" idx="7"/>
              </p:cNvCxnSpPr>
              <p:nvPr/>
            </p:nvCxnSpPr>
            <p:spPr>
              <a:xfrm flipH="1">
                <a:off x="3452598" y="3822160"/>
                <a:ext cx="2798631" cy="991110"/>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endCxn id="66" idx="1"/>
              </p:cNvCxnSpPr>
              <p:nvPr/>
            </p:nvCxnSpPr>
            <p:spPr>
              <a:xfrm>
                <a:off x="6251229" y="3822160"/>
                <a:ext cx="1392173" cy="991110"/>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9" name="直接箭头连接符 88"/>
            <p:cNvCxnSpPr>
              <a:endCxn id="65" idx="0"/>
            </p:cNvCxnSpPr>
            <p:nvPr/>
          </p:nvCxnSpPr>
          <p:spPr>
            <a:xfrm>
              <a:off x="6251229" y="3822160"/>
              <a:ext cx="12699" cy="970462"/>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2" name="组合 91"/>
          <p:cNvGrpSpPr/>
          <p:nvPr/>
        </p:nvGrpSpPr>
        <p:grpSpPr bwMode="auto">
          <a:xfrm>
            <a:off x="3402013" y="3822700"/>
            <a:ext cx="2809875" cy="990600"/>
            <a:chOff x="3401686" y="3822160"/>
            <a:chExt cx="2810840" cy="991110"/>
          </a:xfrm>
        </p:grpSpPr>
        <p:cxnSp>
          <p:nvCxnSpPr>
            <p:cNvPr id="93" name="直接箭头连接符 92"/>
            <p:cNvCxnSpPr>
              <a:endCxn id="63" idx="0"/>
            </p:cNvCxnSpPr>
            <p:nvPr/>
          </p:nvCxnSpPr>
          <p:spPr>
            <a:xfrm flipH="1">
              <a:off x="3401686" y="3822160"/>
              <a:ext cx="1205326" cy="970462"/>
            </a:xfrm>
            <a:prstGeom prst="straightConnector1">
              <a:avLst/>
            </a:prstGeom>
            <a:ln w="127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endCxn id="64" idx="0"/>
            </p:cNvCxnSpPr>
            <p:nvPr/>
          </p:nvCxnSpPr>
          <p:spPr>
            <a:xfrm>
              <a:off x="4607012" y="3822160"/>
              <a:ext cx="225502" cy="970462"/>
            </a:xfrm>
            <a:prstGeom prst="straightConnector1">
              <a:avLst/>
            </a:prstGeom>
            <a:ln w="127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endCxn id="65" idx="1"/>
            </p:cNvCxnSpPr>
            <p:nvPr/>
          </p:nvCxnSpPr>
          <p:spPr>
            <a:xfrm>
              <a:off x="4607012" y="3822160"/>
              <a:ext cx="1605514" cy="991110"/>
            </a:xfrm>
            <a:prstGeom prst="straightConnector1">
              <a:avLst/>
            </a:prstGeom>
            <a:ln w="12700">
              <a:solidFill>
                <a:srgbClr val="3366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6" name="组合 95"/>
          <p:cNvGrpSpPr/>
          <p:nvPr/>
        </p:nvGrpSpPr>
        <p:grpSpPr bwMode="auto">
          <a:xfrm>
            <a:off x="3473450" y="3727450"/>
            <a:ext cx="4565650" cy="1136650"/>
            <a:chOff x="3473686" y="3727713"/>
            <a:chExt cx="4566133" cy="1136469"/>
          </a:xfrm>
        </p:grpSpPr>
        <p:cxnSp>
          <p:nvCxnSpPr>
            <p:cNvPr id="97" name="直接箭头连接符 96"/>
            <p:cNvCxnSpPr>
              <a:endCxn id="66" idx="0"/>
            </p:cNvCxnSpPr>
            <p:nvPr/>
          </p:nvCxnSpPr>
          <p:spPr>
            <a:xfrm flipH="1">
              <a:off x="7693707" y="3727713"/>
              <a:ext cx="346112" cy="1065043"/>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endCxn id="63" idx="6"/>
            </p:cNvCxnSpPr>
            <p:nvPr/>
          </p:nvCxnSpPr>
          <p:spPr>
            <a:xfrm flipH="1">
              <a:off x="3473686" y="3727713"/>
              <a:ext cx="4566133" cy="1136469"/>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9" name="组合 98"/>
          <p:cNvGrpSpPr/>
          <p:nvPr/>
        </p:nvGrpSpPr>
        <p:grpSpPr bwMode="auto">
          <a:xfrm>
            <a:off x="2784475" y="4914900"/>
            <a:ext cx="1158875" cy="581025"/>
            <a:chOff x="2784882" y="4915094"/>
            <a:chExt cx="1158038" cy="580565"/>
          </a:xfrm>
        </p:grpSpPr>
        <p:cxnSp>
          <p:nvCxnSpPr>
            <p:cNvPr id="100" name="直接箭头连接符 99"/>
            <p:cNvCxnSpPr/>
            <p:nvPr/>
          </p:nvCxnSpPr>
          <p:spPr>
            <a:xfrm flipH="1">
              <a:off x="2784882" y="4929371"/>
              <a:ext cx="566329" cy="5662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flipH="1">
              <a:off x="2868959" y="4915094"/>
              <a:ext cx="482251" cy="5805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flipH="1">
              <a:off x="2995868" y="4926198"/>
              <a:ext cx="355343" cy="5694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H="1">
              <a:off x="3132294" y="4948406"/>
              <a:ext cx="269680" cy="5472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flipH="1">
              <a:off x="3206852" y="4951578"/>
              <a:ext cx="195122" cy="5440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a:off x="3401974" y="4945233"/>
              <a:ext cx="103112" cy="550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a:off x="3401974" y="4948406"/>
              <a:ext cx="299820" cy="5472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a:off x="3452737" y="4930956"/>
              <a:ext cx="383898" cy="5647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a:off x="3452737" y="4923026"/>
              <a:ext cx="441006" cy="5726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a:off x="3452737" y="4945233"/>
              <a:ext cx="490183" cy="550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0" name="组合 109"/>
          <p:cNvGrpSpPr/>
          <p:nvPr/>
        </p:nvGrpSpPr>
        <p:grpSpPr bwMode="auto">
          <a:xfrm>
            <a:off x="4384675" y="4914900"/>
            <a:ext cx="1139825" cy="573088"/>
            <a:chOff x="4384683" y="4915094"/>
            <a:chExt cx="1140521" cy="572798"/>
          </a:xfrm>
        </p:grpSpPr>
        <p:cxnSp>
          <p:nvCxnSpPr>
            <p:cNvPr id="111" name="直接箭头连接符 110"/>
            <p:cNvCxnSpPr/>
            <p:nvPr/>
          </p:nvCxnSpPr>
          <p:spPr>
            <a:xfrm flipH="1">
              <a:off x="4384683" y="4927788"/>
              <a:ext cx="397117" cy="5601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p:nvPr/>
          </p:nvCxnSpPr>
          <p:spPr>
            <a:xfrm flipH="1">
              <a:off x="4761151" y="4950001"/>
              <a:ext cx="71481" cy="5378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a:off x="4883462" y="4930961"/>
              <a:ext cx="195382" cy="5569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p:nvPr/>
          </p:nvCxnSpPr>
          <p:spPr>
            <a:xfrm>
              <a:off x="4883462" y="4915094"/>
              <a:ext cx="641742" cy="5727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5" name="组合 114"/>
          <p:cNvGrpSpPr/>
          <p:nvPr/>
        </p:nvGrpSpPr>
        <p:grpSpPr bwMode="auto">
          <a:xfrm>
            <a:off x="5959475" y="4926013"/>
            <a:ext cx="1146175" cy="568325"/>
            <a:chOff x="5958962" y="4926652"/>
            <a:chExt cx="1146934" cy="567842"/>
          </a:xfrm>
        </p:grpSpPr>
        <p:cxnSp>
          <p:nvCxnSpPr>
            <p:cNvPr id="116" name="直接箭头连接符 115"/>
            <p:cNvCxnSpPr/>
            <p:nvPr/>
          </p:nvCxnSpPr>
          <p:spPr>
            <a:xfrm>
              <a:off x="6314797" y="4932997"/>
              <a:ext cx="791099" cy="5614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p:nvPr/>
          </p:nvCxnSpPr>
          <p:spPr>
            <a:xfrm>
              <a:off x="6314797" y="4926652"/>
              <a:ext cx="703729" cy="5678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a:off x="6314797" y="4929824"/>
              <a:ext cx="538519" cy="5646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a:off x="6263964" y="4936169"/>
              <a:ext cx="392373" cy="558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a:off x="6263964" y="4955203"/>
              <a:ext cx="71485" cy="5392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p:nvPr/>
          </p:nvCxnSpPr>
          <p:spPr>
            <a:xfrm flipH="1">
              <a:off x="6152765" y="4940927"/>
              <a:ext cx="111199" cy="5535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flipH="1">
              <a:off x="5958962" y="4942514"/>
              <a:ext cx="305002" cy="551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3" name="组合 122"/>
          <p:cNvGrpSpPr/>
          <p:nvPr/>
        </p:nvGrpSpPr>
        <p:grpSpPr bwMode="auto">
          <a:xfrm>
            <a:off x="7596188" y="4868863"/>
            <a:ext cx="1074737" cy="623887"/>
            <a:chOff x="7596583" y="4868853"/>
            <a:chExt cx="1074446" cy="623311"/>
          </a:xfrm>
        </p:grpSpPr>
        <p:cxnSp>
          <p:nvCxnSpPr>
            <p:cNvPr id="124" name="直接箭头连接符 123"/>
            <p:cNvCxnSpPr/>
            <p:nvPr/>
          </p:nvCxnSpPr>
          <p:spPr>
            <a:xfrm>
              <a:off x="7766399" y="4881541"/>
              <a:ext cx="904630" cy="6106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a:off x="7766399" y="4875197"/>
              <a:ext cx="833212" cy="6169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p:nvPr/>
          </p:nvCxnSpPr>
          <p:spPr>
            <a:xfrm>
              <a:off x="7766399" y="4868853"/>
              <a:ext cx="760207" cy="6233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p:nvPr/>
          </p:nvCxnSpPr>
          <p:spPr>
            <a:xfrm>
              <a:off x="7745768" y="4932294"/>
              <a:ext cx="663395" cy="5598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p:nvPr/>
          </p:nvCxnSpPr>
          <p:spPr>
            <a:xfrm>
              <a:off x="7694981" y="4946568"/>
              <a:ext cx="226951" cy="545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p:nvPr/>
          </p:nvCxnSpPr>
          <p:spPr>
            <a:xfrm>
              <a:off x="7694981" y="4941811"/>
              <a:ext cx="146010" cy="5503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p:nvPr/>
          </p:nvCxnSpPr>
          <p:spPr>
            <a:xfrm>
              <a:off x="7694981" y="4935466"/>
              <a:ext cx="14283" cy="5566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p:nvPr/>
          </p:nvCxnSpPr>
          <p:spPr>
            <a:xfrm flipH="1">
              <a:off x="7596583" y="4946568"/>
              <a:ext cx="98398" cy="545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2" name="AutoShape 31"/>
          <p:cNvSpPr>
            <a:spLocks noChangeArrowheads="1"/>
          </p:cNvSpPr>
          <p:nvPr/>
        </p:nvSpPr>
        <p:spPr bwMode="auto">
          <a:xfrm>
            <a:off x="289719" y="4469712"/>
            <a:ext cx="2131219" cy="992187"/>
          </a:xfrm>
          <a:prstGeom prst="wedgeRoundRectCallout">
            <a:avLst>
              <a:gd name="adj1" fmla="val -48172"/>
              <a:gd name="adj2" fmla="val 82058"/>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如何判断一条或多</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a:defRPr/>
            </a:pP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条轨迹是否经过某</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a:defRPr/>
            </a:pP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划分区域？</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92"/>
                                        </p:tgtEl>
                                        <p:attrNameLst>
                                          <p:attrName>style.visibility</p:attrName>
                                        </p:attrNameLst>
                                      </p:cBhvr>
                                      <p:to>
                                        <p:strVal val="visible"/>
                                      </p:to>
                                    </p:set>
                                    <p:animEffect transition="in" filter="randombar(horizontal)">
                                      <p:cBhvr>
                                        <p:cTn id="15" dur="500"/>
                                        <p:tgtEl>
                                          <p:spTgt spid="92"/>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87"/>
                                        </p:tgtEl>
                                        <p:attrNameLst>
                                          <p:attrName>style.visibility</p:attrName>
                                        </p:attrNameLst>
                                      </p:cBhvr>
                                      <p:to>
                                        <p:strVal val="visible"/>
                                      </p:to>
                                    </p:set>
                                    <p:animEffect transition="in" filter="randombar(horizontal)">
                                      <p:cBhvr>
                                        <p:cTn id="20" dur="500"/>
                                        <p:tgtEl>
                                          <p:spTgt spid="87"/>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96"/>
                                        </p:tgtEl>
                                        <p:attrNameLst>
                                          <p:attrName>style.visibility</p:attrName>
                                        </p:attrNameLst>
                                      </p:cBhvr>
                                      <p:to>
                                        <p:strVal val="visible"/>
                                      </p:to>
                                    </p:set>
                                    <p:animEffect transition="in" filter="randombar(horizontal)">
                                      <p:cBhvr>
                                        <p:cTn id="25" dur="500"/>
                                        <p:tgtEl>
                                          <p:spTgt spid="96"/>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99"/>
                                        </p:tgtEl>
                                        <p:attrNameLst>
                                          <p:attrName>style.visibility</p:attrName>
                                        </p:attrNameLst>
                                      </p:cBhvr>
                                      <p:to>
                                        <p:strVal val="visible"/>
                                      </p:to>
                                    </p:set>
                                    <p:animEffect transition="in" filter="randombar(horizontal)">
                                      <p:cBhvr>
                                        <p:cTn id="30" dur="500"/>
                                        <p:tgtEl>
                                          <p:spTgt spid="99"/>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10"/>
                                        </p:tgtEl>
                                        <p:attrNameLst>
                                          <p:attrName>style.visibility</p:attrName>
                                        </p:attrNameLst>
                                      </p:cBhvr>
                                      <p:to>
                                        <p:strVal val="visible"/>
                                      </p:to>
                                    </p:set>
                                    <p:animEffect transition="in" filter="randombar(horizontal)">
                                      <p:cBhvr>
                                        <p:cTn id="35" dur="500"/>
                                        <p:tgtEl>
                                          <p:spTgt spid="110"/>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115"/>
                                        </p:tgtEl>
                                        <p:attrNameLst>
                                          <p:attrName>style.visibility</p:attrName>
                                        </p:attrNameLst>
                                      </p:cBhvr>
                                      <p:to>
                                        <p:strVal val="visible"/>
                                      </p:to>
                                    </p:set>
                                    <p:animEffect transition="in" filter="randombar(horizontal)">
                                      <p:cBhvr>
                                        <p:cTn id="40" dur="500"/>
                                        <p:tgtEl>
                                          <p:spTgt spid="115"/>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123"/>
                                        </p:tgtEl>
                                        <p:attrNameLst>
                                          <p:attrName>style.visibility</p:attrName>
                                        </p:attrNameLst>
                                      </p:cBhvr>
                                      <p:to>
                                        <p:strVal val="visible"/>
                                      </p:to>
                                    </p:set>
                                    <p:animEffect transition="in" filter="randombar(horizontal)">
                                      <p:cBhvr>
                                        <p:cTn id="45" dur="500"/>
                                        <p:tgtEl>
                                          <p:spTgt spid="12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down)">
                                      <p:cBhvr>
                                        <p:cTn id="5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9" name="组合 17"/>
          <p:cNvGrpSpPr/>
          <p:nvPr/>
        </p:nvGrpSpPr>
        <p:grpSpPr bwMode="auto">
          <a:xfrm>
            <a:off x="619125" y="1363663"/>
            <a:ext cx="7773988" cy="2659062"/>
            <a:chOff x="1084390" y="1536929"/>
            <a:chExt cx="7775189" cy="2657558"/>
          </a:xfrm>
        </p:grpSpPr>
        <p:grpSp>
          <p:nvGrpSpPr>
            <p:cNvPr id="10" name="组合 18"/>
            <p:cNvGrpSpPr>
              <a:grpSpLocks noChangeAspect="1"/>
            </p:cNvGrpSpPr>
            <p:nvPr/>
          </p:nvGrpSpPr>
          <p:grpSpPr bwMode="auto">
            <a:xfrm>
              <a:off x="1808530" y="1536929"/>
              <a:ext cx="1668265" cy="2657558"/>
              <a:chOff x="1188639" y="1526986"/>
              <a:chExt cx="2060737" cy="3282768"/>
            </a:xfrm>
          </p:grpSpPr>
          <p:grpSp>
            <p:nvGrpSpPr>
              <p:cNvPr id="42" name="组合 53"/>
              <p:cNvGrpSpPr/>
              <p:nvPr/>
            </p:nvGrpSpPr>
            <p:grpSpPr bwMode="auto">
              <a:xfrm>
                <a:off x="1191976" y="1526986"/>
                <a:ext cx="2057400" cy="1009650"/>
                <a:chOff x="1733810" y="5191125"/>
                <a:chExt cx="2057400" cy="1009650"/>
              </a:xfrm>
            </p:grpSpPr>
            <p:sp>
              <p:nvSpPr>
                <p:cNvPr id="103" name="平行四边形 102"/>
                <p:cNvSpPr/>
                <p:nvPr/>
              </p:nvSpPr>
              <p:spPr>
                <a:xfrm>
                  <a:off x="1734237" y="5191125"/>
                  <a:ext cx="2057378" cy="1009328"/>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4" name="组合 115"/>
                <p:cNvGrpSpPr>
                  <a:grpSpLocks noChangeAspect="1"/>
                </p:cNvGrpSpPr>
                <p:nvPr/>
              </p:nvGrpSpPr>
              <p:grpSpPr bwMode="auto">
                <a:xfrm>
                  <a:off x="2014028" y="5274460"/>
                  <a:ext cx="1453072" cy="869165"/>
                  <a:chOff x="237355" y="2458533"/>
                  <a:chExt cx="3815149" cy="2282057"/>
                </a:xfrm>
              </p:grpSpPr>
              <p:grpSp>
                <p:nvGrpSpPr>
                  <p:cNvPr id="105" name="组合 116"/>
                  <p:cNvGrpSpPr/>
                  <p:nvPr/>
                </p:nvGrpSpPr>
                <p:grpSpPr bwMode="auto">
                  <a:xfrm>
                    <a:off x="237355" y="2458533"/>
                    <a:ext cx="3815149" cy="2282057"/>
                    <a:chOff x="237355" y="2458533"/>
                    <a:chExt cx="3815149" cy="2282057"/>
                  </a:xfrm>
                </p:grpSpPr>
                <p:sp>
                  <p:nvSpPr>
                    <p:cNvPr id="122" name="椭圆 121"/>
                    <p:cNvSpPr/>
                    <p:nvPr/>
                  </p:nvSpPr>
                  <p:spPr>
                    <a:xfrm>
                      <a:off x="1202070" y="2460996"/>
                      <a:ext cx="180233"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23" name="椭圆 122"/>
                    <p:cNvSpPr/>
                    <p:nvPr/>
                  </p:nvSpPr>
                  <p:spPr>
                    <a:xfrm>
                      <a:off x="3009537" y="2460996"/>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24" name="椭圆 123"/>
                    <p:cNvSpPr/>
                    <p:nvPr/>
                  </p:nvSpPr>
                  <p:spPr>
                    <a:xfrm>
                      <a:off x="1531636" y="3243152"/>
                      <a:ext cx="180233"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25" name="椭圆 124"/>
                    <p:cNvSpPr/>
                    <p:nvPr/>
                  </p:nvSpPr>
                  <p:spPr>
                    <a:xfrm>
                      <a:off x="2381301" y="3243152"/>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26" name="椭圆 125"/>
                    <p:cNvSpPr/>
                    <p:nvPr/>
                  </p:nvSpPr>
                  <p:spPr>
                    <a:xfrm>
                      <a:off x="3874648" y="3901810"/>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27" name="椭圆 126"/>
                    <p:cNvSpPr/>
                    <p:nvPr/>
                  </p:nvSpPr>
                  <p:spPr>
                    <a:xfrm>
                      <a:off x="3112526" y="3747437"/>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28" name="椭圆 127"/>
                    <p:cNvSpPr/>
                    <p:nvPr/>
                  </p:nvSpPr>
                  <p:spPr>
                    <a:xfrm>
                      <a:off x="1789110" y="3989289"/>
                      <a:ext cx="180233" cy="18010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29" name="椭圆 128"/>
                    <p:cNvSpPr/>
                    <p:nvPr/>
                  </p:nvSpPr>
                  <p:spPr>
                    <a:xfrm>
                      <a:off x="239120" y="3438691"/>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30" name="椭圆 129"/>
                    <p:cNvSpPr/>
                    <p:nvPr/>
                  </p:nvSpPr>
                  <p:spPr>
                    <a:xfrm>
                      <a:off x="1196922" y="4560467"/>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31" name="椭圆 130"/>
                    <p:cNvSpPr/>
                    <p:nvPr/>
                  </p:nvSpPr>
                  <p:spPr>
                    <a:xfrm>
                      <a:off x="2695417" y="4560467"/>
                      <a:ext cx="180233"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106" name="直接箭头连接符 105"/>
                  <p:cNvCxnSpPr>
                    <a:stCxn id="129" idx="7"/>
                    <a:endCxn id="122" idx="3"/>
                  </p:cNvCxnSpPr>
                  <p:nvPr/>
                </p:nvCxnSpPr>
                <p:spPr>
                  <a:xfrm flipV="1">
                    <a:off x="393604" y="2615369"/>
                    <a:ext cx="834215" cy="849052"/>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122" idx="6"/>
                    <a:endCxn id="123" idx="2"/>
                  </p:cNvCxnSpPr>
                  <p:nvPr/>
                </p:nvCxnSpPr>
                <p:spPr>
                  <a:xfrm flipV="1">
                    <a:off x="1382303" y="2548476"/>
                    <a:ext cx="1627234" cy="5144"/>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124" idx="6"/>
                    <a:endCxn id="125" idx="2"/>
                  </p:cNvCxnSpPr>
                  <p:nvPr/>
                </p:nvCxnSpPr>
                <p:spPr>
                  <a:xfrm flipV="1">
                    <a:off x="1711869" y="3330632"/>
                    <a:ext cx="669432" cy="0"/>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a:stCxn id="125" idx="7"/>
                    <a:endCxn id="123" idx="3"/>
                  </p:cNvCxnSpPr>
                  <p:nvPr/>
                </p:nvCxnSpPr>
                <p:spPr>
                  <a:xfrm flipV="1">
                    <a:off x="2535785" y="2615369"/>
                    <a:ext cx="499497" cy="653513"/>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125" idx="5"/>
                    <a:endCxn id="127" idx="1"/>
                  </p:cNvCxnSpPr>
                  <p:nvPr/>
                </p:nvCxnSpPr>
                <p:spPr>
                  <a:xfrm>
                    <a:off x="2535785" y="3397525"/>
                    <a:ext cx="607638" cy="375642"/>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a:stCxn id="123" idx="5"/>
                    <a:endCxn id="126" idx="0"/>
                  </p:cNvCxnSpPr>
                  <p:nvPr/>
                </p:nvCxnSpPr>
                <p:spPr>
                  <a:xfrm>
                    <a:off x="3164021" y="2615369"/>
                    <a:ext cx="803318" cy="1286440"/>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a:stCxn id="127" idx="6"/>
                    <a:endCxn id="126" idx="2"/>
                  </p:cNvCxnSpPr>
                  <p:nvPr/>
                </p:nvCxnSpPr>
                <p:spPr>
                  <a:xfrm>
                    <a:off x="3292756" y="3834916"/>
                    <a:ext cx="581892" cy="159517"/>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a:stCxn id="131" idx="6"/>
                    <a:endCxn id="126" idx="3"/>
                  </p:cNvCxnSpPr>
                  <p:nvPr/>
                </p:nvCxnSpPr>
                <p:spPr>
                  <a:xfrm flipV="1">
                    <a:off x="2875650" y="4056183"/>
                    <a:ext cx="1024744" cy="596908"/>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a:stCxn id="127" idx="4"/>
                    <a:endCxn id="131" idx="0"/>
                  </p:cNvCxnSpPr>
                  <p:nvPr/>
                </p:nvCxnSpPr>
                <p:spPr>
                  <a:xfrm flipH="1">
                    <a:off x="2788108" y="3927540"/>
                    <a:ext cx="417109" cy="632927"/>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a:stCxn id="128" idx="6"/>
                    <a:endCxn id="127" idx="2"/>
                  </p:cNvCxnSpPr>
                  <p:nvPr/>
                </p:nvCxnSpPr>
                <p:spPr>
                  <a:xfrm flipV="1">
                    <a:off x="1969343" y="3834916"/>
                    <a:ext cx="1143183" cy="246997"/>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130" idx="6"/>
                    <a:endCxn id="131" idx="2"/>
                  </p:cNvCxnSpPr>
                  <p:nvPr/>
                </p:nvCxnSpPr>
                <p:spPr>
                  <a:xfrm>
                    <a:off x="1377152" y="4647947"/>
                    <a:ext cx="1318265" cy="5144"/>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a:stCxn id="130" idx="7"/>
                    <a:endCxn id="128" idx="3"/>
                  </p:cNvCxnSpPr>
                  <p:nvPr/>
                </p:nvCxnSpPr>
                <p:spPr>
                  <a:xfrm flipV="1">
                    <a:off x="1351406" y="4143662"/>
                    <a:ext cx="463453" cy="442536"/>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a:stCxn id="124" idx="5"/>
                    <a:endCxn id="128" idx="0"/>
                  </p:cNvCxnSpPr>
                  <p:nvPr/>
                </p:nvCxnSpPr>
                <p:spPr>
                  <a:xfrm>
                    <a:off x="1680972" y="3397525"/>
                    <a:ext cx="200828" cy="591764"/>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a:stCxn id="122" idx="5"/>
                    <a:endCxn id="124" idx="0"/>
                  </p:cNvCxnSpPr>
                  <p:nvPr/>
                </p:nvCxnSpPr>
                <p:spPr>
                  <a:xfrm>
                    <a:off x="1356554" y="2615369"/>
                    <a:ext cx="262625" cy="627783"/>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a:stCxn id="129" idx="6"/>
                    <a:endCxn id="124" idx="2"/>
                  </p:cNvCxnSpPr>
                  <p:nvPr/>
                </p:nvCxnSpPr>
                <p:spPr>
                  <a:xfrm flipV="1">
                    <a:off x="419350" y="3330632"/>
                    <a:ext cx="1112286" cy="200683"/>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a:stCxn id="129" idx="5"/>
                    <a:endCxn id="130" idx="1"/>
                  </p:cNvCxnSpPr>
                  <p:nvPr/>
                </p:nvCxnSpPr>
                <p:spPr>
                  <a:xfrm>
                    <a:off x="393604" y="3593064"/>
                    <a:ext cx="829064" cy="993134"/>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43" name="组合 54"/>
              <p:cNvGrpSpPr/>
              <p:nvPr/>
            </p:nvGrpSpPr>
            <p:grpSpPr bwMode="auto">
              <a:xfrm>
                <a:off x="1191976" y="2654611"/>
                <a:ext cx="2057400" cy="1009650"/>
                <a:chOff x="1733810" y="5191125"/>
                <a:chExt cx="2057400" cy="1009650"/>
              </a:xfrm>
            </p:grpSpPr>
            <p:sp>
              <p:nvSpPr>
                <p:cNvPr id="74" name="平行四边形 73"/>
                <p:cNvSpPr/>
                <p:nvPr/>
              </p:nvSpPr>
              <p:spPr>
                <a:xfrm>
                  <a:off x="1734237" y="5190420"/>
                  <a:ext cx="2057378" cy="1011288"/>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75" name="组合 86"/>
                <p:cNvGrpSpPr>
                  <a:grpSpLocks noChangeAspect="1"/>
                </p:cNvGrpSpPr>
                <p:nvPr/>
              </p:nvGrpSpPr>
              <p:grpSpPr bwMode="auto">
                <a:xfrm>
                  <a:off x="2014028" y="5274460"/>
                  <a:ext cx="1453072" cy="869165"/>
                  <a:chOff x="237355" y="2458533"/>
                  <a:chExt cx="3815149" cy="2282057"/>
                </a:xfrm>
              </p:grpSpPr>
              <p:grpSp>
                <p:nvGrpSpPr>
                  <p:cNvPr id="76" name="组合 87"/>
                  <p:cNvGrpSpPr/>
                  <p:nvPr/>
                </p:nvGrpSpPr>
                <p:grpSpPr bwMode="auto">
                  <a:xfrm>
                    <a:off x="237355" y="2458533"/>
                    <a:ext cx="3815149" cy="2282057"/>
                    <a:chOff x="237355" y="2458533"/>
                    <a:chExt cx="3815149" cy="2282057"/>
                  </a:xfrm>
                </p:grpSpPr>
                <p:sp>
                  <p:nvSpPr>
                    <p:cNvPr id="93" name="椭圆 92"/>
                    <p:cNvSpPr/>
                    <p:nvPr/>
                  </p:nvSpPr>
                  <p:spPr>
                    <a:xfrm>
                      <a:off x="1202070" y="2459149"/>
                      <a:ext cx="180233" cy="18010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94" name="椭圆 93"/>
                    <p:cNvSpPr/>
                    <p:nvPr/>
                  </p:nvSpPr>
                  <p:spPr>
                    <a:xfrm>
                      <a:off x="3009537" y="2459149"/>
                      <a:ext cx="180230" cy="18010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95" name="椭圆 94"/>
                    <p:cNvSpPr/>
                    <p:nvPr/>
                  </p:nvSpPr>
                  <p:spPr>
                    <a:xfrm>
                      <a:off x="1531636" y="3241305"/>
                      <a:ext cx="180233" cy="18010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96" name="椭圆 95"/>
                    <p:cNvSpPr/>
                    <p:nvPr/>
                  </p:nvSpPr>
                  <p:spPr>
                    <a:xfrm>
                      <a:off x="2381301" y="3241305"/>
                      <a:ext cx="180230" cy="18010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97" name="椭圆 96"/>
                    <p:cNvSpPr/>
                    <p:nvPr/>
                  </p:nvSpPr>
                  <p:spPr>
                    <a:xfrm>
                      <a:off x="3874648" y="3905106"/>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98" name="椭圆 97"/>
                    <p:cNvSpPr/>
                    <p:nvPr/>
                  </p:nvSpPr>
                  <p:spPr>
                    <a:xfrm>
                      <a:off x="3112526" y="3745589"/>
                      <a:ext cx="180230" cy="18010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99" name="椭圆 98"/>
                    <p:cNvSpPr/>
                    <p:nvPr/>
                  </p:nvSpPr>
                  <p:spPr>
                    <a:xfrm>
                      <a:off x="1789110" y="3992586"/>
                      <a:ext cx="180233" cy="18010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0" name="椭圆 99"/>
                    <p:cNvSpPr/>
                    <p:nvPr/>
                  </p:nvSpPr>
                  <p:spPr>
                    <a:xfrm>
                      <a:off x="239120" y="3441988"/>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1" name="椭圆 100"/>
                    <p:cNvSpPr/>
                    <p:nvPr/>
                  </p:nvSpPr>
                  <p:spPr>
                    <a:xfrm>
                      <a:off x="1196922" y="4563764"/>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2" name="椭圆 101"/>
                    <p:cNvSpPr/>
                    <p:nvPr/>
                  </p:nvSpPr>
                  <p:spPr>
                    <a:xfrm>
                      <a:off x="2695417" y="4563764"/>
                      <a:ext cx="180233"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77" name="直接箭头连接符 76"/>
                  <p:cNvCxnSpPr>
                    <a:stCxn id="100" idx="7"/>
                    <a:endCxn id="93" idx="3"/>
                  </p:cNvCxnSpPr>
                  <p:nvPr/>
                </p:nvCxnSpPr>
                <p:spPr>
                  <a:xfrm flipV="1">
                    <a:off x="393604" y="2613522"/>
                    <a:ext cx="834215" cy="854196"/>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93" idx="6"/>
                    <a:endCxn id="94" idx="2"/>
                  </p:cNvCxnSpPr>
                  <p:nvPr/>
                </p:nvCxnSpPr>
                <p:spPr>
                  <a:xfrm flipV="1">
                    <a:off x="1382303" y="2551773"/>
                    <a:ext cx="1627234" cy="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95" idx="6"/>
                    <a:endCxn id="96" idx="2"/>
                  </p:cNvCxnSpPr>
                  <p:nvPr/>
                </p:nvCxnSpPr>
                <p:spPr>
                  <a:xfrm flipV="1">
                    <a:off x="1711869" y="3333928"/>
                    <a:ext cx="669432" cy="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96" idx="7"/>
                    <a:endCxn id="94" idx="3"/>
                  </p:cNvCxnSpPr>
                  <p:nvPr/>
                </p:nvCxnSpPr>
                <p:spPr>
                  <a:xfrm flipV="1">
                    <a:off x="2535785" y="2613522"/>
                    <a:ext cx="499497" cy="65351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96" idx="5"/>
                    <a:endCxn id="98" idx="1"/>
                  </p:cNvCxnSpPr>
                  <p:nvPr/>
                </p:nvCxnSpPr>
                <p:spPr>
                  <a:xfrm>
                    <a:off x="2535785" y="3395678"/>
                    <a:ext cx="607638" cy="380786"/>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94" idx="5"/>
                    <a:endCxn id="97" idx="0"/>
                  </p:cNvCxnSpPr>
                  <p:nvPr/>
                </p:nvCxnSpPr>
                <p:spPr>
                  <a:xfrm>
                    <a:off x="3164021" y="2613522"/>
                    <a:ext cx="803318" cy="1291585"/>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98" idx="6"/>
                    <a:endCxn id="97" idx="2"/>
                  </p:cNvCxnSpPr>
                  <p:nvPr/>
                </p:nvCxnSpPr>
                <p:spPr>
                  <a:xfrm>
                    <a:off x="3292756" y="3838213"/>
                    <a:ext cx="581892" cy="154373"/>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102" idx="6"/>
                    <a:endCxn id="97" idx="3"/>
                  </p:cNvCxnSpPr>
                  <p:nvPr/>
                </p:nvCxnSpPr>
                <p:spPr>
                  <a:xfrm flipV="1">
                    <a:off x="2875650" y="4059479"/>
                    <a:ext cx="1024744" cy="591764"/>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98" idx="4"/>
                    <a:endCxn id="102" idx="0"/>
                  </p:cNvCxnSpPr>
                  <p:nvPr/>
                </p:nvCxnSpPr>
                <p:spPr>
                  <a:xfrm flipH="1">
                    <a:off x="2788108" y="3925689"/>
                    <a:ext cx="417109" cy="638074"/>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99" idx="6"/>
                    <a:endCxn id="98" idx="2"/>
                  </p:cNvCxnSpPr>
                  <p:nvPr/>
                </p:nvCxnSpPr>
                <p:spPr>
                  <a:xfrm flipV="1">
                    <a:off x="1969343" y="3838213"/>
                    <a:ext cx="1143183" cy="241849"/>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101" idx="6"/>
                    <a:endCxn id="102" idx="2"/>
                  </p:cNvCxnSpPr>
                  <p:nvPr/>
                </p:nvCxnSpPr>
                <p:spPr>
                  <a:xfrm>
                    <a:off x="1377152" y="4651243"/>
                    <a:ext cx="1318265" cy="0"/>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101" idx="7"/>
                    <a:endCxn id="99" idx="3"/>
                  </p:cNvCxnSpPr>
                  <p:nvPr/>
                </p:nvCxnSpPr>
                <p:spPr>
                  <a:xfrm flipV="1">
                    <a:off x="1351406" y="4146959"/>
                    <a:ext cx="463453" cy="442536"/>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95" idx="5"/>
                    <a:endCxn id="99" idx="0"/>
                  </p:cNvCxnSpPr>
                  <p:nvPr/>
                </p:nvCxnSpPr>
                <p:spPr>
                  <a:xfrm>
                    <a:off x="1680972" y="3395678"/>
                    <a:ext cx="200828" cy="596908"/>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93" idx="5"/>
                    <a:endCxn id="95" idx="0"/>
                  </p:cNvCxnSpPr>
                  <p:nvPr/>
                </p:nvCxnSpPr>
                <p:spPr>
                  <a:xfrm>
                    <a:off x="1356554" y="2613522"/>
                    <a:ext cx="262625" cy="627783"/>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100" idx="6"/>
                    <a:endCxn id="95" idx="2"/>
                  </p:cNvCxnSpPr>
                  <p:nvPr/>
                </p:nvCxnSpPr>
                <p:spPr>
                  <a:xfrm flipV="1">
                    <a:off x="419350" y="3333928"/>
                    <a:ext cx="1112286" cy="195539"/>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100" idx="5"/>
                    <a:endCxn id="101" idx="1"/>
                  </p:cNvCxnSpPr>
                  <p:nvPr/>
                </p:nvCxnSpPr>
                <p:spPr>
                  <a:xfrm>
                    <a:off x="393604" y="3596361"/>
                    <a:ext cx="829064" cy="993134"/>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44" name="组合 55"/>
              <p:cNvGrpSpPr/>
              <p:nvPr/>
            </p:nvGrpSpPr>
            <p:grpSpPr bwMode="auto">
              <a:xfrm>
                <a:off x="1188639" y="3800104"/>
                <a:ext cx="2057400" cy="1009650"/>
                <a:chOff x="1733810" y="5191125"/>
                <a:chExt cx="2057400" cy="1009650"/>
              </a:xfrm>
            </p:grpSpPr>
            <p:sp>
              <p:nvSpPr>
                <p:cNvPr id="45" name="平行四边形 44"/>
                <p:cNvSpPr/>
                <p:nvPr/>
              </p:nvSpPr>
              <p:spPr>
                <a:xfrm>
                  <a:off x="1733652" y="5191447"/>
                  <a:ext cx="2057378" cy="1009328"/>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6" name="组合 57"/>
                <p:cNvGrpSpPr>
                  <a:grpSpLocks noChangeAspect="1"/>
                </p:cNvGrpSpPr>
                <p:nvPr/>
              </p:nvGrpSpPr>
              <p:grpSpPr bwMode="auto">
                <a:xfrm>
                  <a:off x="2014028" y="5274460"/>
                  <a:ext cx="1453072" cy="869165"/>
                  <a:chOff x="237355" y="2458533"/>
                  <a:chExt cx="3815149" cy="2282057"/>
                </a:xfrm>
              </p:grpSpPr>
              <p:grpSp>
                <p:nvGrpSpPr>
                  <p:cNvPr id="47" name="组合 58"/>
                  <p:cNvGrpSpPr/>
                  <p:nvPr/>
                </p:nvGrpSpPr>
                <p:grpSpPr bwMode="auto">
                  <a:xfrm>
                    <a:off x="237355" y="2458533"/>
                    <a:ext cx="3815149" cy="2282057"/>
                    <a:chOff x="237355" y="2458533"/>
                    <a:chExt cx="3815149" cy="2282057"/>
                  </a:xfrm>
                </p:grpSpPr>
                <p:sp>
                  <p:nvSpPr>
                    <p:cNvPr id="64" name="椭圆 63"/>
                    <p:cNvSpPr/>
                    <p:nvPr/>
                  </p:nvSpPr>
                  <p:spPr>
                    <a:xfrm>
                      <a:off x="1200532" y="2461842"/>
                      <a:ext cx="180233"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5" name="椭圆 64"/>
                    <p:cNvSpPr/>
                    <p:nvPr/>
                  </p:nvSpPr>
                  <p:spPr>
                    <a:xfrm>
                      <a:off x="3007999" y="2461842"/>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6" name="椭圆 65"/>
                    <p:cNvSpPr/>
                    <p:nvPr/>
                  </p:nvSpPr>
                  <p:spPr>
                    <a:xfrm>
                      <a:off x="1530098" y="3243998"/>
                      <a:ext cx="180233"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7" name="椭圆 66"/>
                    <p:cNvSpPr/>
                    <p:nvPr/>
                  </p:nvSpPr>
                  <p:spPr>
                    <a:xfrm>
                      <a:off x="2379763" y="3243998"/>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8" name="椭圆 67"/>
                    <p:cNvSpPr/>
                    <p:nvPr/>
                  </p:nvSpPr>
                  <p:spPr>
                    <a:xfrm>
                      <a:off x="3873111" y="3902656"/>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9" name="椭圆 68"/>
                    <p:cNvSpPr/>
                    <p:nvPr/>
                  </p:nvSpPr>
                  <p:spPr>
                    <a:xfrm>
                      <a:off x="3110989" y="3748283"/>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0" name="椭圆 69"/>
                    <p:cNvSpPr/>
                    <p:nvPr/>
                  </p:nvSpPr>
                  <p:spPr>
                    <a:xfrm>
                      <a:off x="1787572" y="3990135"/>
                      <a:ext cx="180233" cy="18010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1" name="椭圆 70"/>
                    <p:cNvSpPr/>
                    <p:nvPr/>
                  </p:nvSpPr>
                  <p:spPr>
                    <a:xfrm>
                      <a:off x="237582" y="3439537"/>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2" name="椭圆 71"/>
                    <p:cNvSpPr/>
                    <p:nvPr/>
                  </p:nvSpPr>
                  <p:spPr>
                    <a:xfrm>
                      <a:off x="1195384" y="4561313"/>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3" name="椭圆 72"/>
                    <p:cNvSpPr/>
                    <p:nvPr/>
                  </p:nvSpPr>
                  <p:spPr>
                    <a:xfrm>
                      <a:off x="2693880" y="4561313"/>
                      <a:ext cx="180233"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48" name="直接箭头连接符 47"/>
                  <p:cNvCxnSpPr>
                    <a:stCxn id="71" idx="7"/>
                    <a:endCxn id="64" idx="3"/>
                  </p:cNvCxnSpPr>
                  <p:nvPr/>
                </p:nvCxnSpPr>
                <p:spPr>
                  <a:xfrm flipV="1">
                    <a:off x="392066" y="2616215"/>
                    <a:ext cx="834215" cy="84905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64" idx="6"/>
                    <a:endCxn id="65" idx="2"/>
                  </p:cNvCxnSpPr>
                  <p:nvPr/>
                </p:nvCxnSpPr>
                <p:spPr>
                  <a:xfrm flipV="1">
                    <a:off x="1380765" y="2549322"/>
                    <a:ext cx="1627234" cy="5144"/>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66" idx="6"/>
                    <a:endCxn id="67" idx="2"/>
                  </p:cNvCxnSpPr>
                  <p:nvPr/>
                </p:nvCxnSpPr>
                <p:spPr>
                  <a:xfrm flipV="1">
                    <a:off x="1710332" y="3331478"/>
                    <a:ext cx="669432" cy="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67" idx="7"/>
                    <a:endCxn id="65" idx="3"/>
                  </p:cNvCxnSpPr>
                  <p:nvPr/>
                </p:nvCxnSpPr>
                <p:spPr>
                  <a:xfrm flipV="1">
                    <a:off x="2534248" y="2616215"/>
                    <a:ext cx="499497" cy="653513"/>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67" idx="5"/>
                    <a:endCxn id="69" idx="1"/>
                  </p:cNvCxnSpPr>
                  <p:nvPr/>
                </p:nvCxnSpPr>
                <p:spPr>
                  <a:xfrm>
                    <a:off x="2534248" y="3398371"/>
                    <a:ext cx="607638" cy="375642"/>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65" idx="5"/>
                    <a:endCxn id="68" idx="0"/>
                  </p:cNvCxnSpPr>
                  <p:nvPr/>
                </p:nvCxnSpPr>
                <p:spPr>
                  <a:xfrm>
                    <a:off x="3162483" y="2616215"/>
                    <a:ext cx="803318" cy="1286440"/>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69" idx="6"/>
                    <a:endCxn id="68" idx="2"/>
                  </p:cNvCxnSpPr>
                  <p:nvPr/>
                </p:nvCxnSpPr>
                <p:spPr>
                  <a:xfrm>
                    <a:off x="3291219" y="3835762"/>
                    <a:ext cx="581892" cy="159517"/>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73" idx="6"/>
                    <a:endCxn id="68" idx="3"/>
                  </p:cNvCxnSpPr>
                  <p:nvPr/>
                </p:nvCxnSpPr>
                <p:spPr>
                  <a:xfrm flipV="1">
                    <a:off x="2874113" y="4057029"/>
                    <a:ext cx="1024744" cy="596908"/>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69" idx="4"/>
                    <a:endCxn id="73" idx="0"/>
                  </p:cNvCxnSpPr>
                  <p:nvPr/>
                </p:nvCxnSpPr>
                <p:spPr>
                  <a:xfrm flipH="1">
                    <a:off x="2786570" y="3928386"/>
                    <a:ext cx="417109" cy="632927"/>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70" idx="6"/>
                    <a:endCxn id="69" idx="2"/>
                  </p:cNvCxnSpPr>
                  <p:nvPr/>
                </p:nvCxnSpPr>
                <p:spPr>
                  <a:xfrm flipV="1">
                    <a:off x="1967805" y="3835762"/>
                    <a:ext cx="1143183" cy="246997"/>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72" idx="6"/>
                    <a:endCxn id="73" idx="2"/>
                  </p:cNvCxnSpPr>
                  <p:nvPr/>
                </p:nvCxnSpPr>
                <p:spPr>
                  <a:xfrm>
                    <a:off x="1375614" y="4648793"/>
                    <a:ext cx="1318265" cy="5144"/>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72" idx="7"/>
                    <a:endCxn id="70" idx="3"/>
                  </p:cNvCxnSpPr>
                  <p:nvPr/>
                </p:nvCxnSpPr>
                <p:spPr>
                  <a:xfrm flipV="1">
                    <a:off x="1349869" y="4144508"/>
                    <a:ext cx="463453" cy="442536"/>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66" idx="5"/>
                    <a:endCxn id="70" idx="0"/>
                  </p:cNvCxnSpPr>
                  <p:nvPr/>
                </p:nvCxnSpPr>
                <p:spPr>
                  <a:xfrm>
                    <a:off x="1679435" y="3398371"/>
                    <a:ext cx="200828" cy="591764"/>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64" idx="5"/>
                    <a:endCxn id="66" idx="0"/>
                  </p:cNvCxnSpPr>
                  <p:nvPr/>
                </p:nvCxnSpPr>
                <p:spPr>
                  <a:xfrm>
                    <a:off x="1355016" y="2616215"/>
                    <a:ext cx="262625" cy="6277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71" idx="6"/>
                    <a:endCxn id="66" idx="2"/>
                  </p:cNvCxnSpPr>
                  <p:nvPr/>
                </p:nvCxnSpPr>
                <p:spPr>
                  <a:xfrm flipV="1">
                    <a:off x="417812" y="3331478"/>
                    <a:ext cx="1112286" cy="2006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71" idx="5"/>
                    <a:endCxn id="72" idx="1"/>
                  </p:cNvCxnSpPr>
                  <p:nvPr/>
                </p:nvCxnSpPr>
                <p:spPr>
                  <a:xfrm>
                    <a:off x="392066" y="3593910"/>
                    <a:ext cx="829064" cy="99313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11" name="组合 19"/>
            <p:cNvGrpSpPr/>
            <p:nvPr/>
          </p:nvGrpSpPr>
          <p:grpSpPr bwMode="auto">
            <a:xfrm>
              <a:off x="1084390" y="1779780"/>
              <a:ext cx="547317" cy="2021607"/>
              <a:chOff x="308873" y="1834827"/>
              <a:chExt cx="723275" cy="2627697"/>
            </a:xfrm>
          </p:grpSpPr>
          <p:sp>
            <p:nvSpPr>
              <p:cNvPr id="39" name="文本框 50"/>
              <p:cNvSpPr txBox="1">
                <a:spLocks noChangeArrowheads="1"/>
              </p:cNvSpPr>
              <p:nvPr/>
            </p:nvSpPr>
            <p:spPr bwMode="auto">
              <a:xfrm>
                <a:off x="308873" y="1834827"/>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b="1">
                    <a:solidFill>
                      <a:srgbClr val="705B8A"/>
                    </a:solidFill>
                    <a:latin typeface="Times New Roman" panose="02020603050405020304" pitchFamily="18" charset="0"/>
                    <a:ea typeface="黑体" panose="02010609060101010101" pitchFamily="49" charset="-122"/>
                    <a:cs typeface="Times New Roman" panose="02020603050405020304" pitchFamily="18" charset="0"/>
                  </a:rPr>
                  <a:t>第一层</a:t>
                </a:r>
                <a:endParaRPr lang="en-US" altLang="zh-CN" sz="1400" b="1">
                  <a:solidFill>
                    <a:srgbClr val="705B8A"/>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0" name="文本框 51"/>
              <p:cNvSpPr txBox="1">
                <a:spLocks noChangeArrowheads="1"/>
              </p:cNvSpPr>
              <p:nvPr/>
            </p:nvSpPr>
            <p:spPr bwMode="auto">
              <a:xfrm>
                <a:off x="308873" y="2994787"/>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b="1">
                    <a:solidFill>
                      <a:srgbClr val="705B8A"/>
                    </a:solidFill>
                    <a:latin typeface="Times New Roman" panose="02020603050405020304" pitchFamily="18" charset="0"/>
                    <a:ea typeface="黑体" panose="02010609060101010101" pitchFamily="49" charset="-122"/>
                    <a:cs typeface="Times New Roman" panose="02020603050405020304" pitchFamily="18" charset="0"/>
                  </a:rPr>
                  <a:t>第二层</a:t>
                </a:r>
                <a:endParaRPr lang="en-US" altLang="zh-CN" sz="1400" b="1">
                  <a:solidFill>
                    <a:srgbClr val="705B8A"/>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1" name="文本框 52"/>
              <p:cNvSpPr txBox="1">
                <a:spLocks noChangeArrowheads="1"/>
              </p:cNvSpPr>
              <p:nvPr/>
            </p:nvSpPr>
            <p:spPr bwMode="auto">
              <a:xfrm>
                <a:off x="308873" y="4154747"/>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b="1">
                    <a:solidFill>
                      <a:srgbClr val="705B8A"/>
                    </a:solidFill>
                    <a:latin typeface="Times New Roman" panose="02020603050405020304" pitchFamily="18" charset="0"/>
                    <a:ea typeface="黑体" panose="02010609060101010101" pitchFamily="49" charset="-122"/>
                    <a:cs typeface="Times New Roman" panose="02020603050405020304" pitchFamily="18" charset="0"/>
                  </a:rPr>
                  <a:t>第三层</a:t>
                </a:r>
                <a:endParaRPr lang="en-US" altLang="zh-CN" sz="1400" b="1">
                  <a:solidFill>
                    <a:srgbClr val="705B8A"/>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2" name="组合 11"/>
            <p:cNvGrpSpPr/>
            <p:nvPr/>
          </p:nvGrpSpPr>
          <p:grpSpPr>
            <a:xfrm>
              <a:off x="5723346" y="1742663"/>
              <a:ext cx="1009650" cy="587316"/>
              <a:chOff x="5334000" y="1834827"/>
              <a:chExt cx="1009650" cy="587316"/>
            </a:xfrm>
            <a:solidFill>
              <a:schemeClr val="bg1">
                <a:lumMod val="95000"/>
              </a:schemeClr>
            </a:solidFill>
          </p:grpSpPr>
          <p:sp>
            <p:nvSpPr>
              <p:cNvPr id="37" name="流程图: 过程 36"/>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0</a:t>
                </a:r>
              </a:p>
              <a:p>
                <a:pPr algn="ctr" eaLnBrk="1" fontAlgn="auto" hangingPunct="1">
                  <a:spcBef>
                    <a:spcPts val="0"/>
                  </a:spcBef>
                  <a:spcAft>
                    <a:spcPts val="0"/>
                  </a:spcAft>
                  <a:defRPr/>
                </a:pPr>
                <a:endParaRPr lang="zh-CN" altLang="en-US" b="1" baseline="-25000" dirty="0">
                  <a:solidFill>
                    <a:schemeClr val="tx1"/>
                  </a:solidFill>
                </a:endParaRPr>
              </a:p>
            </p:txBody>
          </p:sp>
          <p:cxnSp>
            <p:nvCxnSpPr>
              <p:cNvPr id="38" name="直接连接符 37"/>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4363813" y="2642212"/>
              <a:ext cx="1009650" cy="587316"/>
              <a:chOff x="5334000" y="1834827"/>
              <a:chExt cx="1009650" cy="587316"/>
            </a:xfrm>
            <a:solidFill>
              <a:schemeClr val="bg1">
                <a:lumMod val="95000"/>
              </a:schemeClr>
            </a:solidFill>
          </p:grpSpPr>
          <p:sp>
            <p:nvSpPr>
              <p:cNvPr id="35" name="流程图: 过程 34"/>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1</a:t>
                </a:r>
              </a:p>
              <a:p>
                <a:pPr algn="ctr" eaLnBrk="1" fontAlgn="auto" hangingPunct="1">
                  <a:spcBef>
                    <a:spcPts val="0"/>
                  </a:spcBef>
                  <a:spcAft>
                    <a:spcPts val="0"/>
                  </a:spcAft>
                  <a:defRPr/>
                </a:pPr>
                <a:endParaRPr lang="zh-CN" altLang="en-US" baseline="-25000" dirty="0">
                  <a:solidFill>
                    <a:schemeClr val="tx1"/>
                  </a:solidFill>
                </a:endParaRPr>
              </a:p>
            </p:txBody>
          </p:sp>
          <p:cxnSp>
            <p:nvCxnSpPr>
              <p:cNvPr id="36" name="直接连接符 35"/>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7179783" y="2642212"/>
              <a:ext cx="1009650" cy="587316"/>
              <a:chOff x="5334000" y="1834827"/>
              <a:chExt cx="1009650" cy="587316"/>
            </a:xfrm>
            <a:solidFill>
              <a:schemeClr val="bg1">
                <a:lumMod val="95000"/>
              </a:schemeClr>
            </a:solidFill>
          </p:grpSpPr>
          <p:sp>
            <p:nvSpPr>
              <p:cNvPr id="33" name="流程图: 过程 32"/>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2</a:t>
                </a:r>
              </a:p>
              <a:p>
                <a:pPr algn="ctr" eaLnBrk="1" fontAlgn="auto" hangingPunct="1">
                  <a:spcBef>
                    <a:spcPts val="0"/>
                  </a:spcBef>
                  <a:spcAft>
                    <a:spcPts val="0"/>
                  </a:spcAft>
                  <a:defRPr/>
                </a:pPr>
                <a:endParaRPr lang="zh-CN" altLang="en-US" baseline="-25000" dirty="0">
                  <a:solidFill>
                    <a:schemeClr val="tx1"/>
                  </a:solidFill>
                </a:endParaRPr>
              </a:p>
            </p:txBody>
          </p:sp>
          <p:cxnSp>
            <p:nvCxnSpPr>
              <p:cNvPr id="34" name="直接连接符 33"/>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3682044" y="3449993"/>
              <a:ext cx="1009650" cy="587316"/>
              <a:chOff x="5334000" y="1834827"/>
              <a:chExt cx="1009650" cy="587316"/>
            </a:xfrm>
            <a:solidFill>
              <a:schemeClr val="bg1">
                <a:lumMod val="95000"/>
              </a:schemeClr>
            </a:solidFill>
          </p:grpSpPr>
          <p:sp>
            <p:nvSpPr>
              <p:cNvPr id="31" name="流程图: 过程 30"/>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3</a:t>
                </a:r>
              </a:p>
              <a:p>
                <a:pPr algn="ctr" eaLnBrk="1" fontAlgn="auto" hangingPunct="1">
                  <a:spcBef>
                    <a:spcPts val="0"/>
                  </a:spcBef>
                  <a:spcAft>
                    <a:spcPts val="0"/>
                  </a:spcAft>
                  <a:defRPr/>
                </a:pPr>
                <a:endParaRPr lang="zh-CN" altLang="en-US" baseline="-25000" dirty="0">
                  <a:solidFill>
                    <a:schemeClr val="tx1"/>
                  </a:solidFill>
                </a:endParaRPr>
              </a:p>
            </p:txBody>
          </p:sp>
          <p:cxnSp>
            <p:nvCxnSpPr>
              <p:cNvPr id="32" name="直接连接符 31"/>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5071339" y="3449993"/>
              <a:ext cx="1009650" cy="587316"/>
              <a:chOff x="5334000" y="1834827"/>
              <a:chExt cx="1009650" cy="587316"/>
            </a:xfrm>
            <a:solidFill>
              <a:schemeClr val="bg1">
                <a:lumMod val="95000"/>
              </a:schemeClr>
            </a:solidFill>
          </p:grpSpPr>
          <p:sp>
            <p:nvSpPr>
              <p:cNvPr id="29" name="流程图: 过程 28"/>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4</a:t>
                </a:r>
              </a:p>
              <a:p>
                <a:pPr algn="ctr" eaLnBrk="1" fontAlgn="auto" hangingPunct="1">
                  <a:spcBef>
                    <a:spcPts val="0"/>
                  </a:spcBef>
                  <a:spcAft>
                    <a:spcPts val="0"/>
                  </a:spcAft>
                  <a:defRPr/>
                </a:pPr>
                <a:endParaRPr lang="zh-CN" altLang="en-US" baseline="-25000" dirty="0">
                  <a:solidFill>
                    <a:schemeClr val="tx1"/>
                  </a:solidFill>
                </a:endParaRPr>
              </a:p>
            </p:txBody>
          </p:sp>
          <p:cxnSp>
            <p:nvCxnSpPr>
              <p:cNvPr id="30" name="直接连接符 29"/>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6460634" y="3449993"/>
              <a:ext cx="1009650" cy="587316"/>
              <a:chOff x="5334000" y="1834827"/>
              <a:chExt cx="1009650" cy="587316"/>
            </a:xfrm>
            <a:solidFill>
              <a:schemeClr val="bg1">
                <a:lumMod val="95000"/>
              </a:schemeClr>
            </a:solidFill>
          </p:grpSpPr>
          <p:sp>
            <p:nvSpPr>
              <p:cNvPr id="27" name="流程图: 过程 26"/>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5</a:t>
                </a:r>
              </a:p>
              <a:p>
                <a:pPr algn="ctr" eaLnBrk="1" fontAlgn="auto" hangingPunct="1">
                  <a:spcBef>
                    <a:spcPts val="0"/>
                  </a:spcBef>
                  <a:spcAft>
                    <a:spcPts val="0"/>
                  </a:spcAft>
                  <a:defRPr/>
                </a:pPr>
                <a:endParaRPr lang="zh-CN" altLang="en-US" baseline="-25000" dirty="0">
                  <a:solidFill>
                    <a:schemeClr val="tx1"/>
                  </a:solidFill>
                </a:endParaRPr>
              </a:p>
            </p:txBody>
          </p:sp>
          <p:cxnSp>
            <p:nvCxnSpPr>
              <p:cNvPr id="28" name="直接连接符 27"/>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7849929" y="3449993"/>
              <a:ext cx="1009650" cy="587316"/>
              <a:chOff x="5334000" y="1834827"/>
              <a:chExt cx="1009650" cy="587316"/>
            </a:xfrm>
            <a:solidFill>
              <a:schemeClr val="bg1">
                <a:lumMod val="95000"/>
              </a:schemeClr>
            </a:solidFill>
          </p:grpSpPr>
          <p:sp>
            <p:nvSpPr>
              <p:cNvPr id="25" name="流程图: 过程 24"/>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6</a:t>
                </a:r>
              </a:p>
              <a:p>
                <a:pPr algn="ctr" eaLnBrk="1" fontAlgn="auto" hangingPunct="1">
                  <a:spcBef>
                    <a:spcPts val="0"/>
                  </a:spcBef>
                  <a:spcAft>
                    <a:spcPts val="0"/>
                  </a:spcAft>
                  <a:defRPr/>
                </a:pPr>
                <a:endParaRPr lang="zh-CN" altLang="en-US" baseline="-25000" dirty="0">
                  <a:solidFill>
                    <a:schemeClr val="tx1"/>
                  </a:solidFill>
                </a:endParaRPr>
              </a:p>
            </p:txBody>
          </p:sp>
          <p:cxnSp>
            <p:nvCxnSpPr>
              <p:cNvPr id="26" name="直接连接符 25"/>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直接连接符 18"/>
            <p:cNvCxnSpPr>
              <a:stCxn id="35" idx="0"/>
              <a:endCxn id="37" idx="2"/>
            </p:cNvCxnSpPr>
            <p:nvPr/>
          </p:nvCxnSpPr>
          <p:spPr>
            <a:xfrm flipV="1">
              <a:off x="4867987" y="2330230"/>
              <a:ext cx="1360697" cy="312560"/>
            </a:xfrm>
            <a:prstGeom prst="line">
              <a:avLst/>
            </a:prstGeom>
            <a:ln>
              <a:solidFill>
                <a:schemeClr val="tx1"/>
              </a:solidFill>
              <a:headEnd type="triangle" w="lg" len="sm"/>
              <a:tailEnd type="none" w="lg" len="sm"/>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37" idx="2"/>
              <a:endCxn id="33" idx="0"/>
            </p:cNvCxnSpPr>
            <p:nvPr/>
          </p:nvCxnSpPr>
          <p:spPr>
            <a:xfrm>
              <a:off x="6228685" y="2330230"/>
              <a:ext cx="1455963" cy="312560"/>
            </a:xfrm>
            <a:prstGeom prst="line">
              <a:avLst/>
            </a:prstGeom>
            <a:ln>
              <a:solidFill>
                <a:schemeClr val="tx1"/>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25" idx="0"/>
              <a:endCxn id="33" idx="2"/>
            </p:cNvCxnSpPr>
            <p:nvPr/>
          </p:nvCxnSpPr>
          <p:spPr>
            <a:xfrm flipH="1" flipV="1">
              <a:off x="7684648" y="3229833"/>
              <a:ext cx="670028" cy="220538"/>
            </a:xfrm>
            <a:prstGeom prst="line">
              <a:avLst/>
            </a:prstGeom>
            <a:ln>
              <a:solidFill>
                <a:schemeClr val="tx1"/>
              </a:solidFill>
              <a:headEnd type="triangle" w="lg" len="sm"/>
              <a:tailEnd type="none" w="lg" len="sm"/>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33" idx="2"/>
              <a:endCxn id="27" idx="0"/>
            </p:cNvCxnSpPr>
            <p:nvPr/>
          </p:nvCxnSpPr>
          <p:spPr>
            <a:xfrm flipH="1">
              <a:off x="6965398" y="3229833"/>
              <a:ext cx="719249" cy="220538"/>
            </a:xfrm>
            <a:prstGeom prst="line">
              <a:avLst/>
            </a:prstGeom>
            <a:ln>
              <a:solidFill>
                <a:schemeClr val="tx1"/>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35" idx="2"/>
              <a:endCxn id="31" idx="0"/>
            </p:cNvCxnSpPr>
            <p:nvPr/>
          </p:nvCxnSpPr>
          <p:spPr>
            <a:xfrm flipH="1">
              <a:off x="4186844" y="3229833"/>
              <a:ext cx="681143" cy="220538"/>
            </a:xfrm>
            <a:prstGeom prst="line">
              <a:avLst/>
            </a:prstGeom>
            <a:ln>
              <a:solidFill>
                <a:schemeClr val="tx1"/>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35" idx="2"/>
              <a:endCxn id="29" idx="0"/>
            </p:cNvCxnSpPr>
            <p:nvPr/>
          </p:nvCxnSpPr>
          <p:spPr>
            <a:xfrm>
              <a:off x="4867987" y="3229833"/>
              <a:ext cx="708134" cy="220538"/>
            </a:xfrm>
            <a:prstGeom prst="line">
              <a:avLst/>
            </a:prstGeom>
            <a:ln>
              <a:solidFill>
                <a:schemeClr val="tx1"/>
              </a:solidFill>
              <a:tailEnd type="triangle" w="lg" len="sm"/>
            </a:ln>
          </p:spPr>
          <p:style>
            <a:lnRef idx="1">
              <a:schemeClr val="accent1"/>
            </a:lnRef>
            <a:fillRef idx="0">
              <a:schemeClr val="accent1"/>
            </a:fillRef>
            <a:effectRef idx="0">
              <a:schemeClr val="accent1"/>
            </a:effectRef>
            <a:fontRef idx="minor">
              <a:schemeClr val="tx1"/>
            </a:fontRef>
          </p:style>
        </p:cxnSp>
      </p:grpSp>
      <p:graphicFrame>
        <p:nvGraphicFramePr>
          <p:cNvPr id="132" name="表格 131"/>
          <p:cNvGraphicFramePr>
            <a:graphicFrameLocks noGrp="1" noChangeAspect="1"/>
          </p:cNvGraphicFramePr>
          <p:nvPr/>
        </p:nvGraphicFramePr>
        <p:xfrm>
          <a:off x="3054350" y="3971925"/>
          <a:ext cx="1292225" cy="1152524"/>
        </p:xfrm>
        <a:graphic>
          <a:graphicData uri="http://schemas.openxmlformats.org/drawingml/2006/table">
            <a:tbl>
              <a:tblPr firstRow="1" bandRow="1">
                <a:tableStyleId>{7DF18680-E054-41AD-8BC1-D1AEF772440D}</a:tableStyleId>
              </a:tblPr>
              <a:tblGrid>
                <a:gridCol w="468538">
                  <a:extLst>
                    <a:ext uri="{9D8B030D-6E8A-4147-A177-3AD203B41FA5}">
                      <a16:colId xmlns:a16="http://schemas.microsoft.com/office/drawing/2014/main" val="20000"/>
                    </a:ext>
                  </a:extLst>
                </a:gridCol>
                <a:gridCol w="823687">
                  <a:extLst>
                    <a:ext uri="{9D8B030D-6E8A-4147-A177-3AD203B41FA5}">
                      <a16:colId xmlns:a16="http://schemas.microsoft.com/office/drawing/2014/main" val="20001"/>
                    </a:ext>
                  </a:extLst>
                </a:gridCol>
              </a:tblGrid>
              <a:tr h="288131">
                <a:tc>
                  <a:txBody>
                    <a:bodyPr/>
                    <a:lstStyle/>
                    <a:p>
                      <a:pPr algn="l"/>
                      <a:r>
                        <a:rPr lang="en-US" altLang="zh-CN" sz="1200" dirty="0" err="1" smtClean="0">
                          <a:latin typeface="Times New Roman" panose="02020603050405020304" pitchFamily="18" charset="0"/>
                          <a:ea typeface="黑体" panose="02010609060101010101" pitchFamily="49" charset="-122"/>
                          <a:cs typeface="Times New Roman" panose="02020603050405020304" pitchFamily="18" charset="0"/>
                        </a:rPr>
                        <a:t>tra</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394" marR="91394" marT="45699" marB="45699"/>
                </a:tc>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index</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394" marR="91394" marT="45699" marB="45699"/>
                </a:tc>
                <a:extLst>
                  <a:ext uri="{0D108BD9-81ED-4DB2-BD59-A6C34878D82A}">
                    <a16:rowId xmlns:a16="http://schemas.microsoft.com/office/drawing/2014/main" val="10000"/>
                  </a:ext>
                </a:extLst>
              </a:tr>
              <a:tr h="288131">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394" marR="91394" marT="45699" marB="45699"/>
                </a:tc>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,0,0,0</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394" marR="91394" marT="45699" marB="45699"/>
                </a:tc>
                <a:extLst>
                  <a:ext uri="{0D108BD9-81ED-4DB2-BD59-A6C34878D82A}">
                    <a16:rowId xmlns:a16="http://schemas.microsoft.com/office/drawing/2014/main" val="10001"/>
                  </a:ext>
                </a:extLst>
              </a:tr>
              <a:tr h="288131">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394" marR="91394" marT="45699" marB="45699"/>
                </a:tc>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,0,0,0</a:t>
                      </a:r>
                      <a:endPar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endParaRPr>
                    </a:p>
                  </a:txBody>
                  <a:tcPr marL="91394" marR="91394" marT="45699" marB="45699"/>
                </a:tc>
                <a:extLst>
                  <a:ext uri="{0D108BD9-81ED-4DB2-BD59-A6C34878D82A}">
                    <a16:rowId xmlns:a16="http://schemas.microsoft.com/office/drawing/2014/main" val="10002"/>
                  </a:ext>
                </a:extLst>
              </a:tr>
              <a:tr h="288131">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394" marR="91394" marT="45699" marB="45699"/>
                </a:tc>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,0,0,0</a:t>
                      </a:r>
                      <a:endPar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endParaRPr>
                    </a:p>
                  </a:txBody>
                  <a:tcPr marL="91394" marR="91394" marT="45699" marB="45699"/>
                </a:tc>
                <a:extLst>
                  <a:ext uri="{0D108BD9-81ED-4DB2-BD59-A6C34878D82A}">
                    <a16:rowId xmlns:a16="http://schemas.microsoft.com/office/drawing/2014/main" val="10003"/>
                  </a:ext>
                </a:extLst>
              </a:tr>
            </a:tbl>
          </a:graphicData>
        </a:graphic>
      </p:graphicFrame>
      <p:graphicFrame>
        <p:nvGraphicFramePr>
          <p:cNvPr id="133" name="表格 132"/>
          <p:cNvGraphicFramePr>
            <a:graphicFrameLocks noGrp="1" noChangeAspect="1"/>
          </p:cNvGraphicFramePr>
          <p:nvPr/>
        </p:nvGraphicFramePr>
        <p:xfrm>
          <a:off x="4462463" y="3971925"/>
          <a:ext cx="1281112" cy="865188"/>
        </p:xfrm>
        <a:graphic>
          <a:graphicData uri="http://schemas.openxmlformats.org/drawingml/2006/table">
            <a:tbl>
              <a:tblPr firstRow="1" bandRow="1">
                <a:tableStyleId>{7DF18680-E054-41AD-8BC1-D1AEF772440D}</a:tableStyleId>
              </a:tblPr>
              <a:tblGrid>
                <a:gridCol w="464508">
                  <a:extLst>
                    <a:ext uri="{9D8B030D-6E8A-4147-A177-3AD203B41FA5}">
                      <a16:colId xmlns:a16="http://schemas.microsoft.com/office/drawing/2014/main" val="20000"/>
                    </a:ext>
                  </a:extLst>
                </a:gridCol>
                <a:gridCol w="816604">
                  <a:extLst>
                    <a:ext uri="{9D8B030D-6E8A-4147-A177-3AD203B41FA5}">
                      <a16:colId xmlns:a16="http://schemas.microsoft.com/office/drawing/2014/main" val="20001"/>
                    </a:ext>
                  </a:extLst>
                </a:gridCol>
              </a:tblGrid>
              <a:tr h="288396">
                <a:tc>
                  <a:txBody>
                    <a:bodyPr/>
                    <a:lstStyle/>
                    <a:p>
                      <a:pPr algn="l"/>
                      <a:r>
                        <a:rPr lang="en-US" altLang="zh-CN" sz="1200" dirty="0" err="1" smtClean="0">
                          <a:latin typeface="Times New Roman" panose="02020603050405020304" pitchFamily="18" charset="0"/>
                          <a:ea typeface="黑体" panose="02010609060101010101" pitchFamily="49" charset="-122"/>
                          <a:cs typeface="Times New Roman" panose="02020603050405020304" pitchFamily="18" charset="0"/>
                        </a:rPr>
                        <a:t>tra</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69" marR="91469" marT="45741" marB="45741"/>
                </a:tc>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index</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69" marR="91469" marT="45741" marB="45741"/>
                </a:tc>
                <a:extLst>
                  <a:ext uri="{0D108BD9-81ED-4DB2-BD59-A6C34878D82A}">
                    <a16:rowId xmlns:a16="http://schemas.microsoft.com/office/drawing/2014/main" val="10000"/>
                  </a:ext>
                </a:extLst>
              </a:tr>
              <a:tr h="288396">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69" marR="91469" marT="45741" marB="45741"/>
                </a:tc>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,9,11,3</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69" marR="91469" marT="45741" marB="45741"/>
                </a:tc>
                <a:extLst>
                  <a:ext uri="{0D108BD9-81ED-4DB2-BD59-A6C34878D82A}">
                    <a16:rowId xmlns:a16="http://schemas.microsoft.com/office/drawing/2014/main" val="10001"/>
                  </a:ext>
                </a:extLst>
              </a:tr>
              <a:tr h="288396">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69" marR="91469" marT="45741" marB="45741"/>
                </a:tc>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3</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,6,8,2</a:t>
                      </a:r>
                      <a:endPar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endParaRPr>
                    </a:p>
                  </a:txBody>
                  <a:tcPr marL="91469" marR="91469" marT="45741" marB="45741"/>
                </a:tc>
                <a:extLst>
                  <a:ext uri="{0D108BD9-81ED-4DB2-BD59-A6C34878D82A}">
                    <a16:rowId xmlns:a16="http://schemas.microsoft.com/office/drawing/2014/main" val="10002"/>
                  </a:ext>
                </a:extLst>
              </a:tr>
            </a:tbl>
          </a:graphicData>
        </a:graphic>
      </p:graphicFrame>
      <p:graphicFrame>
        <p:nvGraphicFramePr>
          <p:cNvPr id="134" name="表格 133"/>
          <p:cNvGraphicFramePr>
            <a:graphicFrameLocks noGrp="1" noChangeAspect="1"/>
          </p:cNvGraphicFramePr>
          <p:nvPr/>
        </p:nvGraphicFramePr>
        <p:xfrm>
          <a:off x="7256463" y="3971925"/>
          <a:ext cx="1266825" cy="865188"/>
        </p:xfrm>
        <a:graphic>
          <a:graphicData uri="http://schemas.openxmlformats.org/drawingml/2006/table">
            <a:tbl>
              <a:tblPr firstRow="1" bandRow="1">
                <a:tableStyleId>{7DF18680-E054-41AD-8BC1-D1AEF772440D}</a:tableStyleId>
              </a:tblPr>
              <a:tblGrid>
                <a:gridCol w="459328">
                  <a:extLst>
                    <a:ext uri="{9D8B030D-6E8A-4147-A177-3AD203B41FA5}">
                      <a16:colId xmlns:a16="http://schemas.microsoft.com/office/drawing/2014/main" val="20000"/>
                    </a:ext>
                  </a:extLst>
                </a:gridCol>
                <a:gridCol w="807497">
                  <a:extLst>
                    <a:ext uri="{9D8B030D-6E8A-4147-A177-3AD203B41FA5}">
                      <a16:colId xmlns:a16="http://schemas.microsoft.com/office/drawing/2014/main" val="20001"/>
                    </a:ext>
                  </a:extLst>
                </a:gridCol>
              </a:tblGrid>
              <a:tr h="288396">
                <a:tc>
                  <a:txBody>
                    <a:bodyPr/>
                    <a:lstStyle/>
                    <a:p>
                      <a:pPr algn="l"/>
                      <a:r>
                        <a:rPr lang="en-US" altLang="zh-CN" sz="1200" dirty="0" err="1" smtClean="0">
                          <a:latin typeface="Times New Roman" panose="02020603050405020304" pitchFamily="18" charset="0"/>
                          <a:ea typeface="黑体" panose="02010609060101010101" pitchFamily="49" charset="-122"/>
                          <a:cs typeface="Times New Roman" panose="02020603050405020304" pitchFamily="18" charset="0"/>
                        </a:rPr>
                        <a:t>tra</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42" marR="91442" marT="45741" marB="45741"/>
                </a:tc>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index</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42" marR="91442" marT="45741" marB="45741"/>
                </a:tc>
                <a:extLst>
                  <a:ext uri="{0D108BD9-81ED-4DB2-BD59-A6C34878D82A}">
                    <a16:rowId xmlns:a16="http://schemas.microsoft.com/office/drawing/2014/main" val="10000"/>
                  </a:ext>
                </a:extLst>
              </a:tr>
              <a:tr h="288396">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42" marR="91442" marT="45741" marB="45741"/>
                </a:tc>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7</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,18,24,6</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42" marR="91442" marT="45741" marB="45741"/>
                </a:tc>
                <a:extLst>
                  <a:ext uri="{0D108BD9-81ED-4DB2-BD59-A6C34878D82A}">
                    <a16:rowId xmlns:a16="http://schemas.microsoft.com/office/drawing/2014/main" val="10001"/>
                  </a:ext>
                </a:extLst>
              </a:tr>
              <a:tr h="288396">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42" marR="91442" marT="45741" marB="45741"/>
                </a:tc>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8</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,27,19,6</a:t>
                      </a:r>
                      <a:endPar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endParaRPr>
                    </a:p>
                  </a:txBody>
                  <a:tcPr marL="91442" marR="91442" marT="45741" marB="45741"/>
                </a:tc>
                <a:extLst>
                  <a:ext uri="{0D108BD9-81ED-4DB2-BD59-A6C34878D82A}">
                    <a16:rowId xmlns:a16="http://schemas.microsoft.com/office/drawing/2014/main" val="10002"/>
                  </a:ext>
                </a:extLst>
              </a:tr>
            </a:tbl>
          </a:graphicData>
        </a:graphic>
      </p:graphicFrame>
      <p:graphicFrame>
        <p:nvGraphicFramePr>
          <p:cNvPr id="135" name="表格 134"/>
          <p:cNvGraphicFramePr>
            <a:graphicFrameLocks noGrp="1" noChangeAspect="1"/>
          </p:cNvGraphicFramePr>
          <p:nvPr/>
        </p:nvGraphicFramePr>
        <p:xfrm>
          <a:off x="5859463" y="3971925"/>
          <a:ext cx="1279525" cy="576264"/>
        </p:xfrm>
        <a:graphic>
          <a:graphicData uri="http://schemas.openxmlformats.org/drawingml/2006/table">
            <a:tbl>
              <a:tblPr firstRow="1" bandRow="1">
                <a:tableStyleId>{7DF18680-E054-41AD-8BC1-D1AEF772440D}</a:tableStyleId>
              </a:tblPr>
              <a:tblGrid>
                <a:gridCol w="463933">
                  <a:extLst>
                    <a:ext uri="{9D8B030D-6E8A-4147-A177-3AD203B41FA5}">
                      <a16:colId xmlns:a16="http://schemas.microsoft.com/office/drawing/2014/main" val="20000"/>
                    </a:ext>
                  </a:extLst>
                </a:gridCol>
                <a:gridCol w="815592">
                  <a:extLst>
                    <a:ext uri="{9D8B030D-6E8A-4147-A177-3AD203B41FA5}">
                      <a16:colId xmlns:a16="http://schemas.microsoft.com/office/drawing/2014/main" val="20001"/>
                    </a:ext>
                  </a:extLst>
                </a:gridCol>
              </a:tblGrid>
              <a:tr h="288132">
                <a:tc>
                  <a:txBody>
                    <a:bodyPr/>
                    <a:lstStyle/>
                    <a:p>
                      <a:pPr algn="l"/>
                      <a:r>
                        <a:rPr lang="en-US" altLang="zh-CN" sz="1200" dirty="0" err="1" smtClean="0">
                          <a:latin typeface="Times New Roman" panose="02020603050405020304" pitchFamily="18" charset="0"/>
                          <a:ea typeface="黑体" panose="02010609060101010101" pitchFamily="49" charset="-122"/>
                          <a:cs typeface="Times New Roman" panose="02020603050405020304" pitchFamily="18" charset="0"/>
                        </a:rPr>
                        <a:t>tra</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356" marR="91356" marT="45699" marB="45699"/>
                </a:tc>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index</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356" marR="91356" marT="45699" marB="45699"/>
                </a:tc>
                <a:extLst>
                  <a:ext uri="{0D108BD9-81ED-4DB2-BD59-A6C34878D82A}">
                    <a16:rowId xmlns:a16="http://schemas.microsoft.com/office/drawing/2014/main" val="10000"/>
                  </a:ext>
                </a:extLst>
              </a:tr>
              <a:tr h="288132">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356" marR="91356" marT="45699" marB="45699"/>
                </a:tc>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4</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,12,15,4</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356" marR="91356" marT="45699" marB="45699"/>
                </a:tc>
                <a:extLst>
                  <a:ext uri="{0D108BD9-81ED-4DB2-BD59-A6C34878D82A}">
                    <a16:rowId xmlns:a16="http://schemas.microsoft.com/office/drawing/2014/main" val="10001"/>
                  </a:ext>
                </a:extLst>
              </a:tr>
            </a:tbl>
          </a:graphicData>
        </a:graphic>
      </p:graphicFrame>
      <p:sp>
        <p:nvSpPr>
          <p:cNvPr id="136" name="文本框 4"/>
          <p:cNvSpPr txBox="1">
            <a:spLocks noChangeArrowheads="1"/>
          </p:cNvSpPr>
          <p:nvPr/>
        </p:nvSpPr>
        <p:spPr bwMode="auto">
          <a:xfrm>
            <a:off x="3743325" y="5305425"/>
            <a:ext cx="41751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基于路网划分的索引结构</a:t>
            </a:r>
            <a:r>
              <a:rPr lang="en-US" altLang="zh-CN" sz="1600" b="1">
                <a:latin typeface="Times New Roman" panose="02020603050405020304" pitchFamily="18" charset="0"/>
                <a:ea typeface="黑体" panose="02010609060101010101" pitchFamily="49" charset="-122"/>
                <a:cs typeface="Times New Roman" panose="02020603050405020304" pitchFamily="18" charset="0"/>
              </a:rPr>
              <a:t>PBF-tree</a:t>
            </a:r>
            <a:endParaRPr lang="zh-CN" altLang="en-US" sz="1600" b="1">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37" name="组合 5"/>
          <p:cNvGrpSpPr/>
          <p:nvPr/>
        </p:nvGrpSpPr>
        <p:grpSpPr bwMode="auto">
          <a:xfrm>
            <a:off x="387350" y="5965825"/>
            <a:ext cx="4303713" cy="369888"/>
            <a:chOff x="180084" y="5897587"/>
            <a:chExt cx="4303674" cy="369332"/>
          </a:xfrm>
        </p:grpSpPr>
        <p:sp>
          <p:nvSpPr>
            <p:cNvPr id="138" name="矩形 137"/>
            <p:cNvSpPr/>
            <p:nvPr/>
          </p:nvSpPr>
          <p:spPr>
            <a:xfrm>
              <a:off x="1497697" y="5949896"/>
              <a:ext cx="427034" cy="315437"/>
            </a:xfrm>
            <a:prstGeom prst="rect">
              <a:avLst/>
            </a:prstGeom>
            <a:noFill/>
            <a:ln w="254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400" dirty="0">
                  <a:solidFill>
                    <a:schemeClr val="tx1"/>
                  </a:solidFill>
                  <a:latin typeface="Times New Roman" panose="02020603050405020304" pitchFamily="18" charset="0"/>
                  <a:cs typeface="Times New Roman" panose="02020603050405020304" pitchFamily="18" charset="0"/>
                </a:rPr>
                <a:t>G</a:t>
              </a:r>
              <a:r>
                <a:rPr lang="en-US" altLang="zh-CN" sz="1400" baseline="-25000" dirty="0">
                  <a:solidFill>
                    <a:schemeClr val="tx1"/>
                  </a:solidFill>
                  <a:latin typeface="Times New Roman" panose="02020603050405020304" pitchFamily="18" charset="0"/>
                  <a:cs typeface="Times New Roman" panose="02020603050405020304" pitchFamily="18" charset="0"/>
                </a:rPr>
                <a:t>0</a:t>
              </a:r>
              <a:endParaRPr lang="zh-CN" altLang="en-US" sz="1400" baseline="-25000" dirty="0">
                <a:solidFill>
                  <a:schemeClr val="tx1"/>
                </a:solidFill>
                <a:latin typeface="Times New Roman" panose="02020603050405020304" pitchFamily="18" charset="0"/>
                <a:cs typeface="Times New Roman" panose="02020603050405020304" pitchFamily="18" charset="0"/>
              </a:endParaRPr>
            </a:p>
          </p:txBody>
        </p:sp>
        <p:sp>
          <p:nvSpPr>
            <p:cNvPr id="139" name="矩形 138"/>
            <p:cNvSpPr/>
            <p:nvPr/>
          </p:nvSpPr>
          <p:spPr>
            <a:xfrm>
              <a:off x="1924731" y="5949896"/>
              <a:ext cx="427033" cy="315437"/>
            </a:xfrm>
            <a:prstGeom prst="rect">
              <a:avLst/>
            </a:prstGeom>
            <a:noFill/>
            <a:ln w="254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400" dirty="0">
                  <a:solidFill>
                    <a:schemeClr val="tx1"/>
                  </a:solidFill>
                  <a:latin typeface="Times New Roman" panose="02020603050405020304" pitchFamily="18" charset="0"/>
                  <a:cs typeface="Times New Roman" panose="02020603050405020304" pitchFamily="18" charset="0"/>
                </a:rPr>
                <a:t>G</a:t>
              </a:r>
              <a:r>
                <a:rPr lang="en-US" altLang="zh-CN" sz="1400" baseline="-25000" dirty="0">
                  <a:solidFill>
                    <a:schemeClr val="tx1"/>
                  </a:solidFill>
                  <a:latin typeface="Times New Roman" panose="02020603050405020304" pitchFamily="18" charset="0"/>
                  <a:cs typeface="Times New Roman" panose="02020603050405020304" pitchFamily="18" charset="0"/>
                </a:rPr>
                <a:t>1</a:t>
              </a:r>
              <a:endParaRPr lang="zh-CN" altLang="en-US" sz="1400" baseline="-25000" dirty="0">
                <a:solidFill>
                  <a:schemeClr val="tx1"/>
                </a:solidFill>
                <a:latin typeface="Times New Roman" panose="02020603050405020304" pitchFamily="18" charset="0"/>
                <a:cs typeface="Times New Roman" panose="02020603050405020304" pitchFamily="18" charset="0"/>
              </a:endParaRPr>
            </a:p>
          </p:txBody>
        </p:sp>
        <p:sp>
          <p:nvSpPr>
            <p:cNvPr id="140" name="矩形 139"/>
            <p:cNvSpPr/>
            <p:nvPr/>
          </p:nvSpPr>
          <p:spPr>
            <a:xfrm>
              <a:off x="2359702" y="5949896"/>
              <a:ext cx="425446" cy="315437"/>
            </a:xfrm>
            <a:prstGeom prst="rect">
              <a:avLst/>
            </a:prstGeom>
            <a:noFill/>
            <a:ln w="254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400" dirty="0">
                  <a:solidFill>
                    <a:schemeClr val="tx1"/>
                  </a:solidFill>
                  <a:latin typeface="Times New Roman" panose="02020603050405020304" pitchFamily="18" charset="0"/>
                  <a:cs typeface="Times New Roman" panose="02020603050405020304" pitchFamily="18" charset="0"/>
                </a:rPr>
                <a:t>G</a:t>
              </a:r>
              <a:r>
                <a:rPr lang="en-US" altLang="zh-CN" sz="1400" baseline="-25000" dirty="0">
                  <a:solidFill>
                    <a:schemeClr val="tx1"/>
                  </a:solidFill>
                  <a:latin typeface="Times New Roman" panose="02020603050405020304" pitchFamily="18" charset="0"/>
                  <a:cs typeface="Times New Roman" panose="02020603050405020304" pitchFamily="18" charset="0"/>
                </a:rPr>
                <a:t>2</a:t>
              </a:r>
              <a:endParaRPr lang="zh-CN" altLang="en-US" sz="1400" baseline="-25000" dirty="0">
                <a:solidFill>
                  <a:schemeClr val="tx1"/>
                </a:solidFill>
                <a:latin typeface="Times New Roman" panose="02020603050405020304" pitchFamily="18" charset="0"/>
                <a:cs typeface="Times New Roman" panose="02020603050405020304" pitchFamily="18" charset="0"/>
              </a:endParaRPr>
            </a:p>
          </p:txBody>
        </p:sp>
        <p:sp>
          <p:nvSpPr>
            <p:cNvPr id="141" name="矩形 140"/>
            <p:cNvSpPr/>
            <p:nvPr/>
          </p:nvSpPr>
          <p:spPr>
            <a:xfrm>
              <a:off x="2781973" y="5949896"/>
              <a:ext cx="427033" cy="315437"/>
            </a:xfrm>
            <a:prstGeom prst="rect">
              <a:avLst/>
            </a:prstGeom>
            <a:solidFill>
              <a:schemeClr val="accent2">
                <a:lumMod val="20000"/>
                <a:lumOff val="80000"/>
              </a:schemeClr>
            </a:solidFill>
            <a:ln w="254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400" dirty="0">
                  <a:solidFill>
                    <a:schemeClr val="tx1"/>
                  </a:solidFill>
                  <a:latin typeface="Times New Roman" panose="02020603050405020304" pitchFamily="18" charset="0"/>
                  <a:cs typeface="Times New Roman" panose="02020603050405020304" pitchFamily="18" charset="0"/>
                </a:rPr>
                <a:t>G</a:t>
              </a:r>
              <a:r>
                <a:rPr lang="en-US" altLang="zh-CN" sz="1400" baseline="-25000" dirty="0">
                  <a:solidFill>
                    <a:schemeClr val="tx1"/>
                  </a:solidFill>
                  <a:latin typeface="Times New Roman" panose="02020603050405020304" pitchFamily="18" charset="0"/>
                  <a:cs typeface="Times New Roman" panose="02020603050405020304" pitchFamily="18" charset="0"/>
                </a:rPr>
                <a:t>3</a:t>
              </a:r>
              <a:endParaRPr lang="zh-CN" altLang="en-US" sz="1400" baseline="-25000" dirty="0">
                <a:solidFill>
                  <a:schemeClr val="tx1"/>
                </a:solidFill>
                <a:latin typeface="Times New Roman" panose="02020603050405020304" pitchFamily="18" charset="0"/>
                <a:cs typeface="Times New Roman" panose="02020603050405020304" pitchFamily="18" charset="0"/>
              </a:endParaRPr>
            </a:p>
          </p:txBody>
        </p:sp>
        <p:sp>
          <p:nvSpPr>
            <p:cNvPr id="142" name="矩形 141"/>
            <p:cNvSpPr/>
            <p:nvPr/>
          </p:nvSpPr>
          <p:spPr>
            <a:xfrm>
              <a:off x="3209007" y="5949896"/>
              <a:ext cx="427034" cy="315437"/>
            </a:xfrm>
            <a:prstGeom prst="rect">
              <a:avLst/>
            </a:prstGeom>
            <a:solidFill>
              <a:schemeClr val="accent2">
                <a:lumMod val="20000"/>
                <a:lumOff val="80000"/>
              </a:schemeClr>
            </a:solidFill>
            <a:ln w="254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400" dirty="0">
                  <a:solidFill>
                    <a:schemeClr val="tx1"/>
                  </a:solidFill>
                  <a:latin typeface="Times New Roman" panose="02020603050405020304" pitchFamily="18" charset="0"/>
                  <a:cs typeface="Times New Roman" panose="02020603050405020304" pitchFamily="18" charset="0"/>
                </a:rPr>
                <a:t>G</a:t>
              </a:r>
              <a:r>
                <a:rPr lang="en-US" altLang="zh-CN" sz="1400" baseline="-25000" dirty="0">
                  <a:solidFill>
                    <a:schemeClr val="tx1"/>
                  </a:solidFill>
                  <a:latin typeface="Times New Roman" panose="02020603050405020304" pitchFamily="18" charset="0"/>
                  <a:cs typeface="Times New Roman" panose="02020603050405020304" pitchFamily="18" charset="0"/>
                </a:rPr>
                <a:t>4</a:t>
              </a:r>
              <a:endParaRPr lang="zh-CN" altLang="en-US" sz="1400" baseline="-25000" dirty="0">
                <a:solidFill>
                  <a:schemeClr val="tx1"/>
                </a:solidFill>
                <a:latin typeface="Times New Roman" panose="02020603050405020304" pitchFamily="18" charset="0"/>
                <a:cs typeface="Times New Roman" panose="02020603050405020304" pitchFamily="18" charset="0"/>
              </a:endParaRPr>
            </a:p>
          </p:txBody>
        </p:sp>
        <p:sp>
          <p:nvSpPr>
            <p:cNvPr id="143" name="矩形 142"/>
            <p:cNvSpPr/>
            <p:nvPr/>
          </p:nvSpPr>
          <p:spPr>
            <a:xfrm>
              <a:off x="3636041" y="5949896"/>
              <a:ext cx="427033" cy="315437"/>
            </a:xfrm>
            <a:prstGeom prst="rect">
              <a:avLst/>
            </a:prstGeom>
            <a:solidFill>
              <a:schemeClr val="accent2">
                <a:lumMod val="20000"/>
                <a:lumOff val="80000"/>
              </a:schemeClr>
            </a:solidFill>
            <a:ln w="254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400" dirty="0">
                  <a:solidFill>
                    <a:schemeClr val="tx1"/>
                  </a:solidFill>
                  <a:latin typeface="Times New Roman" panose="02020603050405020304" pitchFamily="18" charset="0"/>
                  <a:cs typeface="Times New Roman" panose="02020603050405020304" pitchFamily="18" charset="0"/>
                </a:rPr>
                <a:t>G</a:t>
              </a:r>
              <a:r>
                <a:rPr lang="en-US" altLang="zh-CN" sz="1400" baseline="-25000" dirty="0">
                  <a:solidFill>
                    <a:schemeClr val="tx1"/>
                  </a:solidFill>
                  <a:latin typeface="Times New Roman" panose="02020603050405020304" pitchFamily="18" charset="0"/>
                  <a:cs typeface="Times New Roman" panose="02020603050405020304" pitchFamily="18" charset="0"/>
                </a:rPr>
                <a:t>5</a:t>
              </a:r>
              <a:endParaRPr lang="zh-CN" altLang="en-US" sz="1400" baseline="-25000" dirty="0">
                <a:solidFill>
                  <a:schemeClr val="tx1"/>
                </a:solidFill>
                <a:latin typeface="Times New Roman" panose="02020603050405020304" pitchFamily="18" charset="0"/>
                <a:cs typeface="Times New Roman" panose="02020603050405020304" pitchFamily="18" charset="0"/>
              </a:endParaRPr>
            </a:p>
          </p:txBody>
        </p:sp>
        <p:sp>
          <p:nvSpPr>
            <p:cNvPr id="144" name="矩形 143"/>
            <p:cNvSpPr/>
            <p:nvPr/>
          </p:nvSpPr>
          <p:spPr>
            <a:xfrm>
              <a:off x="4056724" y="5949896"/>
              <a:ext cx="427034" cy="315437"/>
            </a:xfrm>
            <a:prstGeom prst="rect">
              <a:avLst/>
            </a:prstGeom>
            <a:solidFill>
              <a:schemeClr val="accent2">
                <a:lumMod val="20000"/>
                <a:lumOff val="80000"/>
              </a:schemeClr>
            </a:solidFill>
            <a:ln w="254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400" dirty="0">
                  <a:solidFill>
                    <a:schemeClr val="tx1"/>
                  </a:solidFill>
                  <a:latin typeface="Times New Roman" panose="02020603050405020304" pitchFamily="18" charset="0"/>
                  <a:cs typeface="Times New Roman" panose="02020603050405020304" pitchFamily="18" charset="0"/>
                </a:rPr>
                <a:t>G</a:t>
              </a:r>
              <a:r>
                <a:rPr lang="en-US" altLang="zh-CN" sz="1400" baseline="-25000" dirty="0">
                  <a:solidFill>
                    <a:schemeClr val="tx1"/>
                  </a:solidFill>
                  <a:latin typeface="Times New Roman" panose="02020603050405020304" pitchFamily="18" charset="0"/>
                  <a:cs typeface="Times New Roman" panose="02020603050405020304" pitchFamily="18" charset="0"/>
                </a:rPr>
                <a:t>6</a:t>
              </a:r>
              <a:endParaRPr lang="zh-CN" altLang="en-US" sz="1400" baseline="-25000" dirty="0">
                <a:solidFill>
                  <a:schemeClr val="tx1"/>
                </a:solidFill>
                <a:latin typeface="Times New Roman" panose="02020603050405020304" pitchFamily="18" charset="0"/>
                <a:cs typeface="Times New Roman" panose="02020603050405020304" pitchFamily="18" charset="0"/>
              </a:endParaRPr>
            </a:p>
          </p:txBody>
        </p:sp>
        <p:sp>
          <p:nvSpPr>
            <p:cNvPr id="145" name="矩形 2"/>
            <p:cNvSpPr>
              <a:spLocks noChangeArrowheads="1"/>
            </p:cNvSpPr>
            <p:nvPr/>
          </p:nvSpPr>
          <p:spPr bwMode="auto">
            <a:xfrm>
              <a:off x="180084" y="5897587"/>
              <a:ext cx="19184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b="1" dirty="0">
                  <a:solidFill>
                    <a:srgbClr val="705B8A"/>
                  </a:solidFill>
                  <a:latin typeface="Times New Roman" panose="02020603050405020304" pitchFamily="18" charset="0"/>
                  <a:ea typeface="黑体" panose="02010609060101010101" pitchFamily="49" charset="-122"/>
                  <a:cs typeface="Times New Roman" panose="02020603050405020304" pitchFamily="18" charset="0"/>
                </a:rPr>
                <a:t>PBF-Array</a:t>
              </a:r>
              <a:endParaRPr lang="zh-CN" altLang="en-US" b="1" dirty="0">
                <a:solidFill>
                  <a:srgbClr val="705B8A"/>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46" name="AutoShape 31"/>
          <p:cNvSpPr>
            <a:spLocks noChangeArrowheads="1"/>
          </p:cNvSpPr>
          <p:nvPr/>
        </p:nvSpPr>
        <p:spPr bwMode="auto">
          <a:xfrm>
            <a:off x="270669" y="4688787"/>
            <a:ext cx="2693987" cy="992187"/>
          </a:xfrm>
          <a:prstGeom prst="wedgeRoundRectCallout">
            <a:avLst>
              <a:gd name="adj1" fmla="val 73808"/>
              <a:gd name="adj2" fmla="val -71542"/>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四元组，表示各轨迹进入</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该区域时的起始节点和编</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码位置</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7" name="标题 1"/>
          <p:cNvSpPr>
            <a:spLocks noGrp="1"/>
          </p:cNvSpPr>
          <p:nvPr>
            <p:ph type="title"/>
          </p:nvPr>
        </p:nvSpPr>
        <p:spPr>
          <a:xfrm>
            <a:off x="628650" y="365125"/>
            <a:ext cx="6324600" cy="715963"/>
          </a:xfrm>
        </p:spPr>
        <p:txBody>
          <a:bodyPr>
            <a:normAutofit fontScale="90000"/>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基于路网划分的索引结构</a:t>
            </a:r>
          </a:p>
        </p:txBody>
      </p:sp>
      <p:sp>
        <p:nvSpPr>
          <p:cNvPr id="148"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18/29</a:t>
            </a:r>
            <a:endParaRPr lang="zh-CN" altLang="en-US">
              <a:solidFill>
                <a:schemeClr val="bg1"/>
              </a:solidFill>
            </a:endParaRPr>
          </a:p>
        </p:txBody>
      </p:sp>
      <p:sp>
        <p:nvSpPr>
          <p:cNvPr id="149" name="矩形 148"/>
          <p:cNvSpPr/>
          <p:nvPr/>
        </p:nvSpPr>
        <p:spPr>
          <a:xfrm>
            <a:off x="5257800" y="1924050"/>
            <a:ext cx="1009650" cy="233363"/>
          </a:xfrm>
          <a:prstGeom prst="rect">
            <a:avLst/>
          </a:prstGeom>
          <a:pattFill prst="dashHorz">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b="1" dirty="0">
                <a:solidFill>
                  <a:schemeClr val="tx1"/>
                </a:solidFill>
              </a:rPr>
              <a:t>BF</a:t>
            </a:r>
            <a:endParaRPr lang="zh-CN" altLang="en-US" b="1" dirty="0">
              <a:solidFill>
                <a:schemeClr val="tx1"/>
              </a:solidFill>
            </a:endParaRPr>
          </a:p>
        </p:txBody>
      </p:sp>
      <p:sp>
        <p:nvSpPr>
          <p:cNvPr id="150" name="矩形 149"/>
          <p:cNvSpPr/>
          <p:nvPr/>
        </p:nvSpPr>
        <p:spPr>
          <a:xfrm>
            <a:off x="3897313" y="2822575"/>
            <a:ext cx="1009650" cy="233363"/>
          </a:xfrm>
          <a:prstGeom prst="rect">
            <a:avLst/>
          </a:prstGeom>
          <a:pattFill prst="dashHorz">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b="1" dirty="0">
                <a:solidFill>
                  <a:schemeClr val="tx1"/>
                </a:solidFill>
              </a:rPr>
              <a:t>BF</a:t>
            </a:r>
            <a:endParaRPr lang="zh-CN" altLang="en-US" b="1" dirty="0">
              <a:solidFill>
                <a:schemeClr val="tx1"/>
              </a:solidFill>
            </a:endParaRPr>
          </a:p>
        </p:txBody>
      </p:sp>
      <p:sp>
        <p:nvSpPr>
          <p:cNvPr id="151" name="矩形 150"/>
          <p:cNvSpPr/>
          <p:nvPr/>
        </p:nvSpPr>
        <p:spPr>
          <a:xfrm>
            <a:off x="6713538" y="2828925"/>
            <a:ext cx="1009650" cy="233363"/>
          </a:xfrm>
          <a:prstGeom prst="rect">
            <a:avLst/>
          </a:prstGeom>
          <a:pattFill prst="dashHorz">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b="1" dirty="0">
                <a:solidFill>
                  <a:schemeClr val="tx1"/>
                </a:solidFill>
              </a:rPr>
              <a:t>BF</a:t>
            </a:r>
            <a:endParaRPr lang="zh-CN" altLang="en-US" b="1" dirty="0">
              <a:solidFill>
                <a:schemeClr val="tx1"/>
              </a:solidFill>
            </a:endParaRPr>
          </a:p>
        </p:txBody>
      </p:sp>
      <p:sp>
        <p:nvSpPr>
          <p:cNvPr id="152" name="矩形 151"/>
          <p:cNvSpPr/>
          <p:nvPr/>
        </p:nvSpPr>
        <p:spPr>
          <a:xfrm>
            <a:off x="3219450" y="3638550"/>
            <a:ext cx="1009650" cy="231775"/>
          </a:xfrm>
          <a:prstGeom prst="rect">
            <a:avLst/>
          </a:prstGeom>
          <a:pattFill prst="dashHorz">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b="1" dirty="0">
                <a:solidFill>
                  <a:schemeClr val="tx1"/>
                </a:solidFill>
              </a:rPr>
              <a:t>BF</a:t>
            </a:r>
            <a:endParaRPr lang="zh-CN" altLang="en-US" b="1" dirty="0">
              <a:solidFill>
                <a:schemeClr val="tx1"/>
              </a:solidFill>
            </a:endParaRPr>
          </a:p>
        </p:txBody>
      </p:sp>
      <p:sp>
        <p:nvSpPr>
          <p:cNvPr id="153" name="矩形 152"/>
          <p:cNvSpPr/>
          <p:nvPr/>
        </p:nvSpPr>
        <p:spPr>
          <a:xfrm>
            <a:off x="4608513" y="3638550"/>
            <a:ext cx="1009650" cy="233363"/>
          </a:xfrm>
          <a:prstGeom prst="rect">
            <a:avLst/>
          </a:prstGeom>
          <a:pattFill prst="dashHorz">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b="1" dirty="0">
                <a:solidFill>
                  <a:schemeClr val="tx1"/>
                </a:solidFill>
              </a:rPr>
              <a:t>BF</a:t>
            </a:r>
            <a:endParaRPr lang="zh-CN" altLang="en-US" b="1" dirty="0">
              <a:solidFill>
                <a:schemeClr val="tx1"/>
              </a:solidFill>
            </a:endParaRPr>
          </a:p>
        </p:txBody>
      </p:sp>
      <p:sp>
        <p:nvSpPr>
          <p:cNvPr id="154" name="矩形 153"/>
          <p:cNvSpPr/>
          <p:nvPr/>
        </p:nvSpPr>
        <p:spPr>
          <a:xfrm>
            <a:off x="5991225" y="3638550"/>
            <a:ext cx="1009650" cy="233363"/>
          </a:xfrm>
          <a:prstGeom prst="rect">
            <a:avLst/>
          </a:prstGeom>
          <a:pattFill prst="dashHorz">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b="1" dirty="0">
                <a:solidFill>
                  <a:schemeClr val="tx1"/>
                </a:solidFill>
              </a:rPr>
              <a:t>BF</a:t>
            </a:r>
            <a:endParaRPr lang="zh-CN" altLang="en-US" b="1" dirty="0">
              <a:solidFill>
                <a:schemeClr val="tx1"/>
              </a:solidFill>
            </a:endParaRPr>
          </a:p>
        </p:txBody>
      </p:sp>
      <p:sp>
        <p:nvSpPr>
          <p:cNvPr id="155" name="矩形 154"/>
          <p:cNvSpPr/>
          <p:nvPr/>
        </p:nvSpPr>
        <p:spPr>
          <a:xfrm>
            <a:off x="7383463" y="3638550"/>
            <a:ext cx="1009650" cy="233363"/>
          </a:xfrm>
          <a:prstGeom prst="rect">
            <a:avLst/>
          </a:prstGeom>
          <a:pattFill prst="dashHorz">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b="1" dirty="0">
                <a:solidFill>
                  <a:schemeClr val="tx1"/>
                </a:solidFill>
              </a:rPr>
              <a:t>BF</a:t>
            </a:r>
            <a:endParaRPr lang="zh-CN" altLang="en-US" b="1" dirty="0">
              <a:solidFill>
                <a:schemeClr val="tx1"/>
              </a:solidFill>
            </a:endParaRPr>
          </a:p>
        </p:txBody>
      </p:sp>
      <p:sp>
        <p:nvSpPr>
          <p:cNvPr id="156" name="AutoShape 31"/>
          <p:cNvSpPr>
            <a:spLocks noChangeArrowheads="1"/>
          </p:cNvSpPr>
          <p:nvPr/>
        </p:nvSpPr>
        <p:spPr bwMode="auto">
          <a:xfrm>
            <a:off x="4411780" y="3359958"/>
            <a:ext cx="2843032" cy="981074"/>
          </a:xfrm>
          <a:prstGeom prst="wedgeRoundRectCallout">
            <a:avLst>
              <a:gd name="adj1" fmla="val 39731"/>
              <a:gd name="adj2" fmla="val -92880"/>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内部节点的位向量等于孩子</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节点的位向量做或运算之后</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的结果</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randombar(horizontal)">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33"/>
                                        </p:tgtEl>
                                        <p:attrNameLst>
                                          <p:attrName>style.visibility</p:attrName>
                                        </p:attrNameLst>
                                      </p:cBhvr>
                                      <p:to>
                                        <p:strVal val="visible"/>
                                      </p:to>
                                    </p:set>
                                    <p:animEffect transition="in" filter="randombar(horizontal)">
                                      <p:cBhvr>
                                        <p:cTn id="12" dur="500"/>
                                        <p:tgtEl>
                                          <p:spTgt spid="13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randombar(horizontal)">
                                      <p:cBhvr>
                                        <p:cTn id="17" dur="500"/>
                                        <p:tgtEl>
                                          <p:spTgt spid="13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randombar(horizontal)">
                                      <p:cBhvr>
                                        <p:cTn id="22" dur="500"/>
                                        <p:tgtEl>
                                          <p:spTgt spid="13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15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2"/>
          <a:stretch>
            <a:fillRect/>
          </a:stretch>
        </p:blipFill>
        <p:spPr>
          <a:xfrm>
            <a:off x="3559864" y="1433140"/>
            <a:ext cx="3932175" cy="1964531"/>
          </a:xfrm>
          <a:prstGeom prst="rect">
            <a:avLst/>
          </a:prstGeom>
        </p:spPr>
      </p:pic>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graphicFrame>
        <p:nvGraphicFramePr>
          <p:cNvPr id="9" name="表格 8"/>
          <p:cNvGraphicFramePr>
            <a:graphicFrameLocks noGrp="1"/>
          </p:cNvGraphicFramePr>
          <p:nvPr/>
        </p:nvGraphicFramePr>
        <p:xfrm>
          <a:off x="490538" y="4268788"/>
          <a:ext cx="5116513" cy="1374776"/>
        </p:xfrm>
        <a:graphic>
          <a:graphicData uri="http://schemas.openxmlformats.org/drawingml/2006/table">
            <a:tbl>
              <a:tblPr firstRow="1" bandRow="1">
                <a:tableStyleId>{7DF18680-E054-41AD-8BC1-D1AEF772440D}</a:tableStyleId>
              </a:tblPr>
              <a:tblGrid>
                <a:gridCol w="1437177">
                  <a:extLst>
                    <a:ext uri="{9D8B030D-6E8A-4147-A177-3AD203B41FA5}">
                      <a16:colId xmlns:a16="http://schemas.microsoft.com/office/drawing/2014/main" val="20000"/>
                    </a:ext>
                  </a:extLst>
                </a:gridCol>
                <a:gridCol w="562386">
                  <a:extLst>
                    <a:ext uri="{9D8B030D-6E8A-4147-A177-3AD203B41FA5}">
                      <a16:colId xmlns:a16="http://schemas.microsoft.com/office/drawing/2014/main" val="20001"/>
                    </a:ext>
                  </a:extLst>
                </a:gridCol>
                <a:gridCol w="600513">
                  <a:extLst>
                    <a:ext uri="{9D8B030D-6E8A-4147-A177-3AD203B41FA5}">
                      <a16:colId xmlns:a16="http://schemas.microsoft.com/office/drawing/2014/main" val="20002"/>
                    </a:ext>
                  </a:extLst>
                </a:gridCol>
                <a:gridCol w="2516437">
                  <a:extLst>
                    <a:ext uri="{9D8B030D-6E8A-4147-A177-3AD203B41FA5}">
                      <a16:colId xmlns:a16="http://schemas.microsoft.com/office/drawing/2014/main" val="20003"/>
                    </a:ext>
                  </a:extLst>
                </a:gridCol>
              </a:tblGrid>
              <a:tr h="343694">
                <a:tc>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名称</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736" marB="45736" anchor="ctr"/>
                </a:tc>
                <a:tc gridSpan="3">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736" marB="45736" anchor="ct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343694">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R(</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路径编码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736" marB="45736"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736" marB="45736" anchor="ctr"/>
                </a:tc>
                <a:tc gridSpan="2">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010000100001</a:t>
                      </a:r>
                      <a:r>
                        <a:rPr lang="en-US" altLang="zh-CN" sz="1400"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1000</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1000</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736" marB="45736" anchor="ctr"/>
                </a:tc>
                <a:tc hMerge="1">
                  <a:txBody>
                    <a:bodyPr/>
                    <a:lstStyle/>
                    <a:p>
                      <a:endParaRPr lang="zh-CN"/>
                    </a:p>
                  </a:txBody>
                  <a:tcPr/>
                </a:tc>
                <a:extLst>
                  <a:ext uri="{0D108BD9-81ED-4DB2-BD59-A6C34878D82A}">
                    <a16:rowId xmlns:a16="http://schemas.microsoft.com/office/drawing/2014/main" val="10001"/>
                  </a:ext>
                </a:extLst>
              </a:tr>
              <a:tr h="343694">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位置编码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736" marB="45736" anchor="ctr"/>
                </a:tc>
                <a:tc gridSpan="3">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01000011001</a:t>
                      </a:r>
                      <a:r>
                        <a:rPr lang="en-US" altLang="zh-CN" sz="1400"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0101</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736" marB="45736" anchor="ct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343694">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S(</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同步编码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736" marB="45736"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736" marB="45736"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in</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736" marB="45736"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111110</a:t>
                      </a:r>
                      <a:r>
                        <a:rPr lang="en-US" altLang="zh-CN" sz="1400"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11</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736" marB="45736" anchor="ctr"/>
                </a:tc>
                <a:extLst>
                  <a:ext uri="{0D108BD9-81ED-4DB2-BD59-A6C34878D82A}">
                    <a16:rowId xmlns:a16="http://schemas.microsoft.com/office/drawing/2014/main" val="10003"/>
                  </a:ext>
                </a:extLst>
              </a:tr>
            </a:tbl>
          </a:graphicData>
        </a:graphic>
      </p:graphicFrame>
      <p:sp>
        <p:nvSpPr>
          <p:cNvPr id="10" name="矩形 9"/>
          <p:cNvSpPr/>
          <p:nvPr/>
        </p:nvSpPr>
        <p:spPr>
          <a:xfrm>
            <a:off x="3162300" y="2203450"/>
            <a:ext cx="327025" cy="312738"/>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2800" b="1" dirty="0">
                <a:solidFill>
                  <a:schemeClr val="tx1"/>
                </a:solidFill>
                <a:latin typeface="Times New Roman" panose="02020603050405020304" pitchFamily="18" charset="0"/>
                <a:cs typeface="Times New Roman" panose="02020603050405020304" pitchFamily="18" charset="0"/>
              </a:rPr>
              <a:t>+</a:t>
            </a:r>
            <a:endParaRPr lang="zh-CN" altLang="en-US" sz="2800" b="1" dirty="0">
              <a:solidFill>
                <a:schemeClr val="tx1"/>
              </a:solidFill>
              <a:latin typeface="Times New Roman" panose="02020603050405020304" pitchFamily="18" charset="0"/>
              <a:cs typeface="Times New Roman" panose="02020603050405020304" pitchFamily="18" charset="0"/>
            </a:endParaRPr>
          </a:p>
        </p:txBody>
      </p:sp>
      <p:sp>
        <p:nvSpPr>
          <p:cNvPr id="11" name="下箭头 10"/>
          <p:cNvSpPr/>
          <p:nvPr/>
        </p:nvSpPr>
        <p:spPr>
          <a:xfrm rot="16200000">
            <a:off x="5778128" y="4618831"/>
            <a:ext cx="717550" cy="404813"/>
          </a:xfrm>
          <a:prstGeom prst="downArrow">
            <a:avLst/>
          </a:prstGeom>
          <a:solidFill>
            <a:srgbClr val="CC660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12" name="下箭头 11"/>
          <p:cNvSpPr/>
          <p:nvPr/>
        </p:nvSpPr>
        <p:spPr>
          <a:xfrm>
            <a:off x="2887663" y="3276600"/>
            <a:ext cx="719137" cy="952500"/>
          </a:xfrm>
          <a:prstGeom prst="downArrow">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13" name="矩形 12"/>
          <p:cNvSpPr/>
          <p:nvPr/>
        </p:nvSpPr>
        <p:spPr>
          <a:xfrm>
            <a:off x="3551238" y="3557588"/>
            <a:ext cx="1824037" cy="311150"/>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eaLnBrk="1" fontAlgn="auto" hangingPunct="1">
              <a:spcBef>
                <a:spcPts val="0"/>
              </a:spcBef>
              <a:spcAft>
                <a:spcPts val="0"/>
              </a:spcAft>
              <a:defRPr/>
            </a:pPr>
            <a:r>
              <a:rPr lang="zh-CN" altLang="en-US" sz="1600" dirty="0">
                <a:solidFill>
                  <a:srgbClr val="5E5EAF"/>
                </a:solidFill>
                <a:latin typeface="Times New Roman" panose="02020603050405020304" pitchFamily="18" charset="0"/>
                <a:ea typeface="黑体" panose="02010609060101010101" pitchFamily="49" charset="-122"/>
                <a:cs typeface="Times New Roman" panose="02020603050405020304" pitchFamily="18" charset="0"/>
              </a:rPr>
              <a:t>局部解压缩</a:t>
            </a:r>
            <a:endParaRPr lang="en-US" altLang="zh-CN" sz="1600" dirty="0">
              <a:solidFill>
                <a:srgbClr val="5E5EA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文本框 80"/>
          <p:cNvSpPr txBox="1">
            <a:spLocks noChangeArrowheads="1"/>
          </p:cNvSpPr>
          <p:nvPr/>
        </p:nvSpPr>
        <p:spPr bwMode="auto">
          <a:xfrm>
            <a:off x="1338263" y="3348038"/>
            <a:ext cx="13700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ea typeface="黑体" panose="02010609060101010101" pitchFamily="49" charset="-122"/>
                <a:cs typeface="Times New Roman" panose="02020603050405020304" pitchFamily="18" charset="0"/>
              </a:rPr>
              <a:t>HLT</a:t>
            </a:r>
          </a:p>
        </p:txBody>
      </p:sp>
      <p:sp>
        <p:nvSpPr>
          <p:cNvPr id="15" name="文本框 81"/>
          <p:cNvSpPr txBox="1">
            <a:spLocks noChangeArrowheads="1"/>
          </p:cNvSpPr>
          <p:nvPr/>
        </p:nvSpPr>
        <p:spPr bwMode="auto">
          <a:xfrm>
            <a:off x="5219700" y="3432175"/>
            <a:ext cx="1422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ea typeface="黑体" panose="02010609060101010101" pitchFamily="49" charset="-122"/>
                <a:cs typeface="Times New Roman" panose="02020603050405020304" pitchFamily="18" charset="0"/>
              </a:rPr>
              <a:t>PBF-tree</a:t>
            </a:r>
          </a:p>
        </p:txBody>
      </p:sp>
      <p:sp>
        <p:nvSpPr>
          <p:cNvPr id="16" name="AutoShape 31"/>
          <p:cNvSpPr>
            <a:spLocks noChangeArrowheads="1"/>
          </p:cNvSpPr>
          <p:nvPr/>
        </p:nvSpPr>
        <p:spPr bwMode="auto">
          <a:xfrm>
            <a:off x="3489325" y="5608579"/>
            <a:ext cx="2989263" cy="736600"/>
          </a:xfrm>
          <a:prstGeom prst="wedgeRoundRectCallout">
            <a:avLst>
              <a:gd name="adj1" fmla="val -34574"/>
              <a:gd name="adj2" fmla="val -98322"/>
              <a:gd name="adj3" fmla="val 16667"/>
            </a:avLst>
          </a:prstGeom>
          <a:solidFill>
            <a:srgbClr val="CCFFFF"/>
          </a:solidFill>
          <a:ln w="9525">
            <a:solidFill>
              <a:schemeClr val="tx1"/>
            </a:solidFill>
            <a:miter lim="800000"/>
          </a:ln>
        </p:spPr>
        <p:txBody>
          <a:bodyPr/>
          <a:lstStyle>
            <a:lvl1pPr>
              <a:defRPr>
                <a:solidFill>
                  <a:schemeClr val="tx1"/>
                </a:solidFill>
                <a:latin typeface="Tahoma" panose="020B0604030504040204" pitchFamily="34" charset="0"/>
                <a:ea typeface="PMingLiU" panose="02020500000000000000" pitchFamily="18" charset="-120"/>
              </a:defRPr>
            </a:lvl1pPr>
            <a:lvl2pPr>
              <a:defRPr>
                <a:solidFill>
                  <a:schemeClr val="tx1"/>
                </a:solidFill>
                <a:latin typeface="Tahoma" panose="020B0604030504040204" pitchFamily="34" charset="0"/>
                <a:ea typeface="PMingLiU" panose="02020500000000000000" pitchFamily="18" charset="-120"/>
              </a:defRPr>
            </a:lvl2pPr>
            <a:lvl3pPr>
              <a:defRPr>
                <a:solidFill>
                  <a:schemeClr val="tx1"/>
                </a:solidFill>
                <a:latin typeface="Tahoma" panose="020B0604030504040204" pitchFamily="34" charset="0"/>
                <a:ea typeface="PMingLiU" panose="02020500000000000000" pitchFamily="18" charset="-120"/>
              </a:defRPr>
            </a:lvl3pPr>
            <a:lvl4pPr>
              <a:defRPr>
                <a:solidFill>
                  <a:schemeClr val="tx1"/>
                </a:solidFill>
                <a:latin typeface="Tahoma" panose="020B0604030504040204" pitchFamily="34" charset="0"/>
                <a:ea typeface="PMingLiU" panose="02020500000000000000" pitchFamily="18" charset="-120"/>
              </a:defRPr>
            </a:lvl4pPr>
            <a:lvl5pPr>
              <a:defRPr>
                <a:solidFill>
                  <a:schemeClr val="tx1"/>
                </a:solidFill>
                <a:latin typeface="Tahoma" panose="020B0604030504040204" pitchFamily="34" charset="0"/>
                <a:ea typeface="PMingLiU" panose="02020500000000000000" pitchFamily="18" charset="-120"/>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9pPr>
          </a:lstStyle>
          <a:p>
            <a:pPr eaLnBrk="1" fontAlgn="auto" hangingPunct="1">
              <a:spcBef>
                <a:spcPts val="0"/>
              </a:spcBef>
              <a:spcAft>
                <a:spcPts val="0"/>
              </a:spcAft>
              <a:defRPr/>
            </a:pP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从某一位置开始局部解压缩</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fontAlgn="auto" hangingPunct="1">
              <a:spcBef>
                <a:spcPts val="0"/>
              </a:spcBef>
              <a:spcAft>
                <a:spcPts val="0"/>
              </a:spcAft>
              <a:defRPr/>
            </a:pP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而非完全解压，</a:t>
            </a:r>
            <a:r>
              <a:rPr lang="zh-CN" altLang="en-US" sz="16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查询效率高！</a:t>
            </a:r>
            <a:endParaRPr lang="zh-TW" altLang="en-US" sz="1600" b="1"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 name="AutoShape 31"/>
          <p:cNvSpPr>
            <a:spLocks noChangeArrowheads="1"/>
          </p:cNvSpPr>
          <p:nvPr/>
        </p:nvSpPr>
        <p:spPr bwMode="auto">
          <a:xfrm>
            <a:off x="217488" y="3513348"/>
            <a:ext cx="1809750" cy="698500"/>
          </a:xfrm>
          <a:prstGeom prst="wedgeRoundRectCallout">
            <a:avLst>
              <a:gd name="adj1" fmla="val 45843"/>
              <a:gd name="adj2" fmla="val -99324"/>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用于位置编码的</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解压缩</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8" name="表格 17"/>
          <p:cNvGraphicFramePr>
            <a:graphicFrameLocks noGrp="1"/>
          </p:cNvGraphicFramePr>
          <p:nvPr/>
        </p:nvGraphicFramePr>
        <p:xfrm>
          <a:off x="6538822" y="4313579"/>
          <a:ext cx="2345976" cy="914400"/>
        </p:xfrm>
        <a:graphic>
          <a:graphicData uri="http://schemas.openxmlformats.org/drawingml/2006/table">
            <a:tbl>
              <a:tblPr firstRow="1" bandRow="1">
                <a:tableStyleId>{7DF18680-E054-41AD-8BC1-D1AEF772440D}</a:tableStyleId>
              </a:tblPr>
              <a:tblGrid>
                <a:gridCol w="781992">
                  <a:extLst>
                    <a:ext uri="{9D8B030D-6E8A-4147-A177-3AD203B41FA5}">
                      <a16:colId xmlns:a16="http://schemas.microsoft.com/office/drawing/2014/main" val="20000"/>
                    </a:ext>
                  </a:extLst>
                </a:gridCol>
                <a:gridCol w="781992">
                  <a:extLst>
                    <a:ext uri="{9D8B030D-6E8A-4147-A177-3AD203B41FA5}">
                      <a16:colId xmlns:a16="http://schemas.microsoft.com/office/drawing/2014/main" val="20001"/>
                    </a:ext>
                  </a:extLst>
                </a:gridCol>
                <a:gridCol w="781992">
                  <a:extLst>
                    <a:ext uri="{9D8B030D-6E8A-4147-A177-3AD203B41FA5}">
                      <a16:colId xmlns:a16="http://schemas.microsoft.com/office/drawing/2014/main" val="20002"/>
                    </a:ext>
                  </a:extLst>
                </a:gridCol>
              </a:tblGrid>
              <a:tr h="288874">
                <a:tc>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时间戳</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路段</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位置</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0"/>
                  </a:ext>
                </a:extLst>
              </a:tr>
              <a:tr h="288874">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6,8</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0.1875</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1"/>
                  </a:ext>
                </a:extLst>
              </a:tr>
              <a:tr h="288874">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6,8</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0.75</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2"/>
                  </a:ext>
                </a:extLst>
              </a:tr>
            </a:tbl>
          </a:graphicData>
        </a:graphic>
      </p:graphicFrame>
      <p:grpSp>
        <p:nvGrpSpPr>
          <p:cNvPr id="19" name="组合 17"/>
          <p:cNvGrpSpPr>
            <a:grpSpLocks noChangeAspect="1"/>
          </p:cNvGrpSpPr>
          <p:nvPr/>
        </p:nvGrpSpPr>
        <p:grpSpPr bwMode="auto">
          <a:xfrm>
            <a:off x="428625" y="1530350"/>
            <a:ext cx="2733675" cy="1631950"/>
            <a:chOff x="5073927" y="1895746"/>
            <a:chExt cx="3427311" cy="2045614"/>
          </a:xfrm>
        </p:grpSpPr>
        <p:sp>
          <p:nvSpPr>
            <p:cNvPr id="20" name="流程图: 联系 19"/>
            <p:cNvSpPr/>
            <p:nvPr/>
          </p:nvSpPr>
          <p:spPr>
            <a:xfrm>
              <a:off x="6777631" y="1895746"/>
              <a:ext cx="214953" cy="216899"/>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tx1"/>
                </a:solidFill>
              </a:endParaRPr>
            </a:p>
          </p:txBody>
        </p:sp>
        <p:sp>
          <p:nvSpPr>
            <p:cNvPr id="21" name="流程图: 联系 20"/>
            <p:cNvSpPr/>
            <p:nvPr/>
          </p:nvSpPr>
          <p:spPr>
            <a:xfrm>
              <a:off x="5798399" y="2427049"/>
              <a:ext cx="216944" cy="216898"/>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tx1"/>
                </a:solidFill>
              </a:endParaRPr>
            </a:p>
          </p:txBody>
        </p:sp>
        <p:sp>
          <p:nvSpPr>
            <p:cNvPr id="22" name="流程图: 联系 21"/>
            <p:cNvSpPr/>
            <p:nvPr/>
          </p:nvSpPr>
          <p:spPr>
            <a:xfrm>
              <a:off x="5073927" y="3016059"/>
              <a:ext cx="216944" cy="216898"/>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tx1"/>
                </a:solidFill>
              </a:endParaRPr>
            </a:p>
          </p:txBody>
        </p:sp>
        <p:sp>
          <p:nvSpPr>
            <p:cNvPr id="23" name="矩形 22"/>
            <p:cNvSpPr/>
            <p:nvPr/>
          </p:nvSpPr>
          <p:spPr>
            <a:xfrm>
              <a:off x="7651377" y="2444958"/>
              <a:ext cx="766268" cy="21689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200" dirty="0">
                  <a:solidFill>
                    <a:schemeClr val="tx1"/>
                  </a:solidFill>
                </a:rPr>
                <a:t>1</a:t>
              </a:r>
              <a:endParaRPr lang="zh-CN" altLang="en-US" sz="1200" dirty="0">
                <a:solidFill>
                  <a:schemeClr val="tx1"/>
                </a:solidFill>
              </a:endParaRPr>
            </a:p>
          </p:txBody>
        </p:sp>
        <p:sp>
          <p:nvSpPr>
            <p:cNvPr id="24" name="流程图: 联系 23"/>
            <p:cNvSpPr/>
            <p:nvPr/>
          </p:nvSpPr>
          <p:spPr>
            <a:xfrm>
              <a:off x="7201567" y="3016059"/>
              <a:ext cx="214953" cy="216898"/>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tx1"/>
                </a:solidFill>
              </a:endParaRPr>
            </a:p>
          </p:txBody>
        </p:sp>
        <p:sp>
          <p:nvSpPr>
            <p:cNvPr id="25" name="矩形 24"/>
            <p:cNvSpPr/>
            <p:nvPr/>
          </p:nvSpPr>
          <p:spPr>
            <a:xfrm>
              <a:off x="6204422" y="3016059"/>
              <a:ext cx="764278" cy="216898"/>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200" dirty="0">
                  <a:solidFill>
                    <a:schemeClr val="tx1"/>
                  </a:solidFill>
                </a:rPr>
                <a:t>00</a:t>
              </a:r>
              <a:endParaRPr lang="zh-CN" altLang="en-US" sz="1200" dirty="0">
                <a:solidFill>
                  <a:schemeClr val="tx1"/>
                </a:solidFill>
              </a:endParaRPr>
            </a:p>
          </p:txBody>
        </p:sp>
        <p:sp>
          <p:nvSpPr>
            <p:cNvPr id="26" name="矩形 25"/>
            <p:cNvSpPr/>
            <p:nvPr/>
          </p:nvSpPr>
          <p:spPr>
            <a:xfrm>
              <a:off x="5722768" y="3726451"/>
              <a:ext cx="766269" cy="21490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200" dirty="0">
                  <a:solidFill>
                    <a:schemeClr val="tx1"/>
                  </a:solidFill>
                </a:rPr>
                <a:t>010</a:t>
              </a:r>
              <a:endParaRPr lang="zh-CN" altLang="en-US" sz="1200" dirty="0">
                <a:solidFill>
                  <a:schemeClr val="tx1"/>
                </a:solidFill>
              </a:endParaRPr>
            </a:p>
          </p:txBody>
        </p:sp>
        <p:sp>
          <p:nvSpPr>
            <p:cNvPr id="27" name="矩形 26"/>
            <p:cNvSpPr/>
            <p:nvPr/>
          </p:nvSpPr>
          <p:spPr>
            <a:xfrm>
              <a:off x="7736960" y="3726451"/>
              <a:ext cx="764278" cy="21490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200" dirty="0">
                  <a:solidFill>
                    <a:schemeClr val="tx1"/>
                  </a:solidFill>
                </a:rPr>
                <a:t>011</a:t>
              </a:r>
              <a:endParaRPr lang="zh-CN" altLang="en-US" sz="1200" dirty="0">
                <a:solidFill>
                  <a:schemeClr val="tx1"/>
                </a:solidFill>
              </a:endParaRPr>
            </a:p>
          </p:txBody>
        </p:sp>
        <p:cxnSp>
          <p:nvCxnSpPr>
            <p:cNvPr id="28" name="直接连接符 27"/>
            <p:cNvCxnSpPr>
              <a:stCxn id="21" idx="7"/>
              <a:endCxn id="20" idx="3"/>
            </p:cNvCxnSpPr>
            <p:nvPr/>
          </p:nvCxnSpPr>
          <p:spPr>
            <a:xfrm flipV="1">
              <a:off x="5983499" y="2080807"/>
              <a:ext cx="825977" cy="378080"/>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0" idx="5"/>
              <a:endCxn id="23" idx="0"/>
            </p:cNvCxnSpPr>
            <p:nvPr/>
          </p:nvCxnSpPr>
          <p:spPr>
            <a:xfrm>
              <a:off x="6960739" y="2080807"/>
              <a:ext cx="1074767" cy="364151"/>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2" idx="7"/>
              <a:endCxn id="21" idx="3"/>
            </p:cNvCxnSpPr>
            <p:nvPr/>
          </p:nvCxnSpPr>
          <p:spPr>
            <a:xfrm flipV="1">
              <a:off x="5259026" y="2612109"/>
              <a:ext cx="571218" cy="435788"/>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5" idx="0"/>
              <a:endCxn id="21" idx="5"/>
            </p:cNvCxnSpPr>
            <p:nvPr/>
          </p:nvCxnSpPr>
          <p:spPr>
            <a:xfrm flipH="1" flipV="1">
              <a:off x="5983499" y="2612109"/>
              <a:ext cx="603063" cy="403950"/>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2" idx="5"/>
              <a:endCxn id="26" idx="0"/>
            </p:cNvCxnSpPr>
            <p:nvPr/>
          </p:nvCxnSpPr>
          <p:spPr>
            <a:xfrm>
              <a:off x="5259026" y="3201118"/>
              <a:ext cx="847871" cy="525333"/>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3" idx="2"/>
              <a:endCxn id="24" idx="0"/>
            </p:cNvCxnSpPr>
            <p:nvPr/>
          </p:nvCxnSpPr>
          <p:spPr>
            <a:xfrm flipH="1">
              <a:off x="7309044" y="2661857"/>
              <a:ext cx="726462" cy="354202"/>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7" idx="0"/>
              <a:endCxn id="24" idx="5"/>
            </p:cNvCxnSpPr>
            <p:nvPr/>
          </p:nvCxnSpPr>
          <p:spPr>
            <a:xfrm flipH="1" flipV="1">
              <a:off x="7384676" y="3201118"/>
              <a:ext cx="734423" cy="525333"/>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6216364" y="1981312"/>
              <a:ext cx="280634" cy="306444"/>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0</a:t>
              </a:r>
              <a:endParaRPr lang="zh-CN" altLang="en-US" sz="1400" dirty="0">
                <a:solidFill>
                  <a:schemeClr val="accent6">
                    <a:lumMod val="50000"/>
                  </a:schemeClr>
                </a:solidFill>
                <a:latin typeface="+mn-lt"/>
                <a:ea typeface="+mn-ea"/>
              </a:endParaRPr>
            </a:p>
          </p:txBody>
        </p:sp>
        <p:sp>
          <p:nvSpPr>
            <p:cNvPr id="36" name="文本框 35"/>
            <p:cNvSpPr txBox="1"/>
            <p:nvPr/>
          </p:nvSpPr>
          <p:spPr>
            <a:xfrm>
              <a:off x="7408559" y="1961413"/>
              <a:ext cx="282624" cy="308433"/>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1</a:t>
              </a:r>
              <a:endParaRPr lang="zh-CN" altLang="en-US" sz="1400" dirty="0">
                <a:solidFill>
                  <a:schemeClr val="accent6">
                    <a:lumMod val="50000"/>
                  </a:schemeClr>
                </a:solidFill>
                <a:latin typeface="+mn-lt"/>
                <a:ea typeface="+mn-ea"/>
              </a:endParaRPr>
            </a:p>
          </p:txBody>
        </p:sp>
        <p:sp>
          <p:nvSpPr>
            <p:cNvPr id="37" name="文本框 36"/>
            <p:cNvSpPr txBox="1"/>
            <p:nvPr/>
          </p:nvSpPr>
          <p:spPr>
            <a:xfrm>
              <a:off x="5298832" y="2572311"/>
              <a:ext cx="282624" cy="306444"/>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0</a:t>
              </a:r>
              <a:endParaRPr lang="zh-CN" altLang="en-US" sz="1400" dirty="0">
                <a:solidFill>
                  <a:schemeClr val="accent6">
                    <a:lumMod val="50000"/>
                  </a:schemeClr>
                </a:solidFill>
                <a:latin typeface="+mn-lt"/>
                <a:ea typeface="+mn-ea"/>
              </a:endParaRPr>
            </a:p>
          </p:txBody>
        </p:sp>
        <p:sp>
          <p:nvSpPr>
            <p:cNvPr id="38" name="文本框 37"/>
            <p:cNvSpPr txBox="1"/>
            <p:nvPr/>
          </p:nvSpPr>
          <p:spPr>
            <a:xfrm>
              <a:off x="7380695" y="2612109"/>
              <a:ext cx="282624" cy="308435"/>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0</a:t>
              </a:r>
              <a:endParaRPr lang="zh-CN" altLang="en-US" sz="1400" dirty="0">
                <a:solidFill>
                  <a:schemeClr val="accent6">
                    <a:lumMod val="50000"/>
                  </a:schemeClr>
                </a:solidFill>
                <a:latin typeface="+mn-lt"/>
                <a:ea typeface="+mn-ea"/>
              </a:endParaRPr>
            </a:p>
          </p:txBody>
        </p:sp>
        <p:sp>
          <p:nvSpPr>
            <p:cNvPr id="39" name="文本框 38"/>
            <p:cNvSpPr txBox="1"/>
            <p:nvPr/>
          </p:nvSpPr>
          <p:spPr>
            <a:xfrm>
              <a:off x="6256170" y="2554402"/>
              <a:ext cx="282624" cy="306444"/>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1</a:t>
              </a:r>
              <a:endParaRPr lang="zh-CN" altLang="en-US" sz="1400" dirty="0">
                <a:solidFill>
                  <a:schemeClr val="accent6">
                    <a:lumMod val="50000"/>
                  </a:schemeClr>
                </a:solidFill>
                <a:latin typeface="+mn-lt"/>
                <a:ea typeface="+mn-ea"/>
              </a:endParaRPr>
            </a:p>
          </p:txBody>
        </p:sp>
        <p:sp>
          <p:nvSpPr>
            <p:cNvPr id="40" name="文本框 39"/>
            <p:cNvSpPr txBox="1"/>
            <p:nvPr/>
          </p:nvSpPr>
          <p:spPr>
            <a:xfrm>
              <a:off x="5651116" y="3171271"/>
              <a:ext cx="282624" cy="308433"/>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1</a:t>
              </a:r>
              <a:endParaRPr lang="zh-CN" altLang="en-US" sz="1400" dirty="0">
                <a:solidFill>
                  <a:schemeClr val="accent6">
                    <a:lumMod val="50000"/>
                  </a:schemeClr>
                </a:solidFill>
                <a:latin typeface="+mn-lt"/>
                <a:ea typeface="+mn-ea"/>
              </a:endParaRPr>
            </a:p>
          </p:txBody>
        </p:sp>
        <p:sp>
          <p:nvSpPr>
            <p:cNvPr id="41" name="文本框 40"/>
            <p:cNvSpPr txBox="1"/>
            <p:nvPr/>
          </p:nvSpPr>
          <p:spPr>
            <a:xfrm>
              <a:off x="7725018" y="3197139"/>
              <a:ext cx="282624" cy="308435"/>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1</a:t>
              </a:r>
              <a:endParaRPr lang="zh-CN" altLang="en-US" sz="1400" dirty="0">
                <a:solidFill>
                  <a:schemeClr val="accent6">
                    <a:lumMod val="50000"/>
                  </a:schemeClr>
                </a:solidFill>
                <a:latin typeface="+mn-lt"/>
                <a:ea typeface="+mn-ea"/>
              </a:endParaRPr>
            </a:p>
          </p:txBody>
        </p:sp>
      </p:grpSp>
      <p:sp>
        <p:nvSpPr>
          <p:cNvPr id="42" name="标题 1"/>
          <p:cNvSpPr>
            <a:spLocks noGrp="1"/>
          </p:cNvSpPr>
          <p:nvPr>
            <p:ph type="title"/>
          </p:nvPr>
        </p:nvSpPr>
        <p:spPr>
          <a:xfrm>
            <a:off x="628650" y="365125"/>
            <a:ext cx="6324600" cy="715963"/>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优化后的</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查询</a:t>
            </a:r>
          </a:p>
        </p:txBody>
      </p:sp>
      <p:sp>
        <p:nvSpPr>
          <p:cNvPr id="43"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19/29</a:t>
            </a:r>
            <a:endParaRPr lang="zh-CN" altLang="en-US">
              <a:solidFill>
                <a:schemeClr val="bg1"/>
              </a:solidFill>
            </a:endParaRPr>
          </a:p>
        </p:txBody>
      </p:sp>
      <p:sp>
        <p:nvSpPr>
          <p:cNvPr id="45" name="AutoShape 31"/>
          <p:cNvSpPr>
            <a:spLocks noChangeArrowheads="1"/>
          </p:cNvSpPr>
          <p:nvPr/>
        </p:nvSpPr>
        <p:spPr bwMode="auto">
          <a:xfrm>
            <a:off x="6500274" y="3516581"/>
            <a:ext cx="2014537" cy="477838"/>
          </a:xfrm>
          <a:prstGeom prst="wedgeRoundRectCallout">
            <a:avLst>
              <a:gd name="adj1" fmla="val -43884"/>
              <a:gd name="adj2" fmla="val -132861"/>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用于定位查询区域</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4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标题 1"/>
          <p:cNvSpPr txBox="1"/>
          <p:nvPr/>
        </p:nvSpPr>
        <p:spPr bwMode="auto">
          <a:xfrm>
            <a:off x="2114550" y="1898650"/>
            <a:ext cx="543401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400" b="1">
                <a:solidFill>
                  <a:srgbClr val="5E5EAF"/>
                </a:solidFill>
                <a:latin typeface="黑体" panose="02010609060101010101" pitchFamily="49" charset="-122"/>
                <a:ea typeface="黑体" panose="02010609060101010101" pitchFamily="49" charset="-122"/>
              </a:rPr>
              <a:t>实验与分析</a:t>
            </a:r>
          </a:p>
        </p:txBody>
      </p:sp>
      <p:sp>
        <p:nvSpPr>
          <p:cNvPr id="10" name="文本框 9"/>
          <p:cNvSpPr txBox="1"/>
          <p:nvPr/>
        </p:nvSpPr>
        <p:spPr>
          <a:xfrm>
            <a:off x="1880557" y="3773506"/>
            <a:ext cx="2467154" cy="369332"/>
          </a:xfrm>
          <a:prstGeom prst="rect">
            <a:avLst/>
          </a:prstGeom>
          <a:solidFill>
            <a:schemeClr val="accent5">
              <a:lumMod val="75000"/>
              <a:alpha val="9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压缩率</a:t>
            </a:r>
          </a:p>
        </p:txBody>
      </p:sp>
      <p:sp>
        <p:nvSpPr>
          <p:cNvPr id="11" name="文本框 10"/>
          <p:cNvSpPr txBox="1"/>
          <p:nvPr/>
        </p:nvSpPr>
        <p:spPr>
          <a:xfrm>
            <a:off x="1880557" y="4368736"/>
            <a:ext cx="2467154" cy="369332"/>
          </a:xfrm>
          <a:prstGeom prst="rect">
            <a:avLst/>
          </a:prstGeom>
          <a:solidFill>
            <a:schemeClr val="accent2">
              <a:lumMod val="50000"/>
              <a:alpha val="9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压缩时间</a:t>
            </a:r>
          </a:p>
        </p:txBody>
      </p:sp>
      <p:sp>
        <p:nvSpPr>
          <p:cNvPr id="12" name="文本框 11"/>
          <p:cNvSpPr txBox="1"/>
          <p:nvPr/>
        </p:nvSpPr>
        <p:spPr>
          <a:xfrm>
            <a:off x="5015394" y="3773506"/>
            <a:ext cx="2467154" cy="369332"/>
          </a:xfrm>
          <a:prstGeom prst="rect">
            <a:avLst/>
          </a:prstGeom>
          <a:solidFill>
            <a:schemeClr val="accent6">
              <a:lumMod val="50000"/>
              <a:alpha val="80000"/>
            </a:schemeClr>
          </a:solidFill>
          <a:effectLst>
            <a:softEdge rad="25400"/>
          </a:effectLst>
        </p:spPr>
        <p:txBody>
          <a:bodyPr>
            <a:spAutoFit/>
          </a:bodyPr>
          <a:lstStyle/>
          <a:p>
            <a:pPr algn="ctr" eaLnBrk="1" fontAlgn="auto" hangingPunct="1">
              <a:spcBef>
                <a:spcPts val="0"/>
              </a:spcBef>
              <a:spcAft>
                <a:spcPts val="0"/>
              </a:spcAft>
              <a:defRPr/>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LBS</a:t>
            </a: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查询时间</a:t>
            </a:r>
          </a:p>
        </p:txBody>
      </p:sp>
      <p:sp>
        <p:nvSpPr>
          <p:cNvPr id="13" name="文本框 12"/>
          <p:cNvSpPr txBox="1"/>
          <p:nvPr/>
        </p:nvSpPr>
        <p:spPr>
          <a:xfrm>
            <a:off x="5015394" y="4368736"/>
            <a:ext cx="2467154" cy="369332"/>
          </a:xfrm>
          <a:prstGeom prst="rect">
            <a:avLst/>
          </a:prstGeom>
          <a:solidFill>
            <a:schemeClr val="accent1">
              <a:lumMod val="75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划分深度的影响</a:t>
            </a:r>
          </a:p>
        </p:txBody>
      </p:sp>
      <p:grpSp>
        <p:nvGrpSpPr>
          <p:cNvPr id="14" name="组合 39"/>
          <p:cNvGrpSpPr/>
          <p:nvPr/>
        </p:nvGrpSpPr>
        <p:grpSpPr bwMode="auto">
          <a:xfrm>
            <a:off x="1871663" y="1673225"/>
            <a:ext cx="1300162" cy="1608138"/>
            <a:chOff x="1897809" y="1673526"/>
            <a:chExt cx="1300649" cy="1608044"/>
          </a:xfrm>
        </p:grpSpPr>
        <p:sp>
          <p:nvSpPr>
            <p:cNvPr id="15" name="流程图: 联系 14"/>
            <p:cNvSpPr/>
            <p:nvPr/>
          </p:nvSpPr>
          <p:spPr>
            <a:xfrm>
              <a:off x="1897809" y="2233881"/>
              <a:ext cx="900449" cy="900059"/>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dirty="0"/>
                <a:t>04</a:t>
              </a:r>
              <a:endParaRPr lang="zh-CN" altLang="en-US" sz="3200" dirty="0"/>
            </a:p>
          </p:txBody>
        </p:sp>
        <p:sp>
          <p:nvSpPr>
            <p:cNvPr id="16" name="流程图: 联系 15"/>
            <p:cNvSpPr/>
            <p:nvPr/>
          </p:nvSpPr>
          <p:spPr>
            <a:xfrm>
              <a:off x="2515577" y="2864081"/>
              <a:ext cx="417669" cy="417489"/>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流程图: 联系 16"/>
            <p:cNvSpPr/>
            <p:nvPr/>
          </p:nvSpPr>
          <p:spPr>
            <a:xfrm>
              <a:off x="2407587" y="1673526"/>
              <a:ext cx="327147" cy="327006"/>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流程图: 联系 17"/>
            <p:cNvSpPr/>
            <p:nvPr/>
          </p:nvSpPr>
          <p:spPr>
            <a:xfrm>
              <a:off x="3053942" y="2229119"/>
              <a:ext cx="144516" cy="144455"/>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9"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20/29</a:t>
            </a:r>
            <a:endParaRPr lang="zh-CN" altLang="en-US">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实验设置</a:t>
            </a:r>
          </a:p>
        </p:txBody>
      </p:sp>
      <p:sp>
        <p:nvSpPr>
          <p:cNvPr id="10"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21/29</a:t>
            </a:r>
            <a:endParaRPr lang="zh-CN" altLang="en-US">
              <a:solidFill>
                <a:schemeClr val="bg1"/>
              </a:solidFill>
            </a:endParaRPr>
          </a:p>
        </p:txBody>
      </p:sp>
      <p:graphicFrame>
        <p:nvGraphicFramePr>
          <p:cNvPr id="11" name="表格 10"/>
          <p:cNvGraphicFramePr>
            <a:graphicFrameLocks noGrp="1"/>
          </p:cNvGraphicFramePr>
          <p:nvPr/>
        </p:nvGraphicFramePr>
        <p:xfrm>
          <a:off x="492125" y="2070100"/>
          <a:ext cx="5584825" cy="1111251"/>
        </p:xfrm>
        <a:graphic>
          <a:graphicData uri="http://schemas.openxmlformats.org/drawingml/2006/table">
            <a:tbl>
              <a:tblPr firstRow="1" bandRow="1">
                <a:tableStyleId>{7DF18680-E054-41AD-8BC1-D1AEF772440D}</a:tableStyleId>
              </a:tblPr>
              <a:tblGrid>
                <a:gridCol w="1524180">
                  <a:extLst>
                    <a:ext uri="{9D8B030D-6E8A-4147-A177-3AD203B41FA5}">
                      <a16:colId xmlns:a16="http://schemas.microsoft.com/office/drawing/2014/main" val="20000"/>
                    </a:ext>
                  </a:extLst>
                </a:gridCol>
                <a:gridCol w="1187710">
                  <a:extLst>
                    <a:ext uri="{9D8B030D-6E8A-4147-A177-3AD203B41FA5}">
                      <a16:colId xmlns:a16="http://schemas.microsoft.com/office/drawing/2014/main" val="20001"/>
                    </a:ext>
                  </a:extLst>
                </a:gridCol>
                <a:gridCol w="1173330">
                  <a:extLst>
                    <a:ext uri="{9D8B030D-6E8A-4147-A177-3AD203B41FA5}">
                      <a16:colId xmlns:a16="http://schemas.microsoft.com/office/drawing/2014/main" val="20002"/>
                    </a:ext>
                  </a:extLst>
                </a:gridCol>
                <a:gridCol w="1699605">
                  <a:extLst>
                    <a:ext uri="{9D8B030D-6E8A-4147-A177-3AD203B41FA5}">
                      <a16:colId xmlns:a16="http://schemas.microsoft.com/office/drawing/2014/main" val="20003"/>
                    </a:ext>
                  </a:extLst>
                </a:gridCol>
              </a:tblGrid>
              <a:tr h="370417">
                <a:tc>
                  <a:txBody>
                    <a:bodyPr/>
                    <a:lstStyle/>
                    <a:p>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路网数据集</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tc>
                  <a:txBody>
                    <a:bodyPr/>
                    <a:lstStyle/>
                    <a:p>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节点数</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tc>
                  <a:txBody>
                    <a:bodyPr/>
                    <a:lstStyle/>
                    <a:p>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路段数</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tc>
                  <a:txBody>
                    <a:bodyPr/>
                    <a:lstStyle/>
                    <a:p>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节点的平均出度</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extLst>
                  <a:ext uri="{0D108BD9-81ED-4DB2-BD59-A6C34878D82A}">
                    <a16:rowId xmlns:a16="http://schemas.microsoft.com/office/drawing/2014/main" val="10000"/>
                  </a:ext>
                </a:extLst>
              </a:tr>
              <a:tr h="370417">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zh-CN" altLang="en-US" sz="1400" u="none" strike="noStrike" kern="1200" baseline="0" dirty="0" smtClean="0">
                          <a:latin typeface="Times New Roman" panose="02020603050405020304" pitchFamily="18" charset="0"/>
                          <a:ea typeface="黑体" panose="02010609060101010101" pitchFamily="49" charset="-122"/>
                          <a:cs typeface="Times New Roman" panose="02020603050405020304" pitchFamily="18" charset="0"/>
                        </a:rPr>
                        <a:t>新加坡</a:t>
                      </a:r>
                      <a:endParaRPr lang="en-US" altLang="zh-CN" sz="1400" b="0" i="0" u="none" strike="noStrike" kern="1200" baseline="0" dirty="0" smtClean="0">
                        <a:solidFill>
                          <a:schemeClr val="dk1"/>
                        </a:solidFill>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tc>
                  <a:txBody>
                    <a:bodyPr/>
                    <a:lstStyle/>
                    <a:p>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20801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tc>
                  <a:txBody>
                    <a:bodyPr/>
                    <a:lstStyle/>
                    <a:p>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55892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tc>
                  <a:txBody>
                    <a:bodyPr/>
                    <a:lstStyle/>
                    <a:p>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2.68 (1-7)</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extLst>
                  <a:ext uri="{0D108BD9-81ED-4DB2-BD59-A6C34878D82A}">
                    <a16:rowId xmlns:a16="http://schemas.microsoft.com/office/drawing/2014/main" val="10001"/>
                  </a:ext>
                </a:extLst>
              </a:tr>
              <a:tr h="370417">
                <a:tc>
                  <a:txBody>
                    <a:bodyPr/>
                    <a:lstStyle/>
                    <a:p>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北京</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tc>
                  <a:txBody>
                    <a:bodyPr/>
                    <a:lstStyle/>
                    <a:p>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171504</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tc>
                  <a:txBody>
                    <a:bodyPr/>
                    <a:lstStyle/>
                    <a:p>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433391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tc>
                  <a:txBody>
                    <a:bodyPr/>
                    <a:lstStyle/>
                    <a:p>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2.52 (1-6)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extLst>
                  <a:ext uri="{0D108BD9-81ED-4DB2-BD59-A6C34878D82A}">
                    <a16:rowId xmlns:a16="http://schemas.microsoft.com/office/drawing/2014/main" val="10002"/>
                  </a:ext>
                </a:extLst>
              </a:tr>
            </a:tbl>
          </a:graphicData>
        </a:graphic>
      </p:graphicFrame>
      <p:sp>
        <p:nvSpPr>
          <p:cNvPr id="12" name="文本框 32"/>
          <p:cNvSpPr txBox="1">
            <a:spLocks noChangeArrowheads="1"/>
          </p:cNvSpPr>
          <p:nvPr/>
        </p:nvSpPr>
        <p:spPr bwMode="auto">
          <a:xfrm>
            <a:off x="2095500" y="1644650"/>
            <a:ext cx="23193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a:latin typeface="Times New Roman" panose="02020603050405020304" pitchFamily="18" charset="0"/>
                <a:ea typeface="黑体" panose="02010609060101010101" pitchFamily="49" charset="-122"/>
                <a:cs typeface="Times New Roman" panose="02020603050405020304" pitchFamily="18" charset="0"/>
              </a:rPr>
              <a:t>路网数据集描述</a:t>
            </a:r>
          </a:p>
        </p:txBody>
      </p:sp>
      <p:graphicFrame>
        <p:nvGraphicFramePr>
          <p:cNvPr id="13" name="表格 12"/>
          <p:cNvGraphicFramePr>
            <a:graphicFrameLocks noGrp="1"/>
          </p:cNvGraphicFramePr>
          <p:nvPr/>
        </p:nvGraphicFramePr>
        <p:xfrm>
          <a:off x="523875" y="4256088"/>
          <a:ext cx="5514975" cy="1112838"/>
        </p:xfrm>
        <a:graphic>
          <a:graphicData uri="http://schemas.openxmlformats.org/drawingml/2006/table">
            <a:tbl>
              <a:tblPr firstRow="1" bandRow="1">
                <a:tableStyleId>{7DF18680-E054-41AD-8BC1-D1AEF772440D}</a:tableStyleId>
              </a:tblPr>
              <a:tblGrid>
                <a:gridCol w="1914091">
                  <a:extLst>
                    <a:ext uri="{9D8B030D-6E8A-4147-A177-3AD203B41FA5}">
                      <a16:colId xmlns:a16="http://schemas.microsoft.com/office/drawing/2014/main" val="20000"/>
                    </a:ext>
                  </a:extLst>
                </a:gridCol>
                <a:gridCol w="1491547">
                  <a:extLst>
                    <a:ext uri="{9D8B030D-6E8A-4147-A177-3AD203B41FA5}">
                      <a16:colId xmlns:a16="http://schemas.microsoft.com/office/drawing/2014/main" val="20001"/>
                    </a:ext>
                  </a:extLst>
                </a:gridCol>
                <a:gridCol w="2109337">
                  <a:extLst>
                    <a:ext uri="{9D8B030D-6E8A-4147-A177-3AD203B41FA5}">
                      <a16:colId xmlns:a16="http://schemas.microsoft.com/office/drawing/2014/main" val="20002"/>
                    </a:ext>
                  </a:extLst>
                </a:gridCol>
              </a:tblGrid>
              <a:tr h="370946">
                <a:tc>
                  <a:txBody>
                    <a:bodyPr/>
                    <a:lstStyle/>
                    <a:p>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轨迹数据集</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9" marR="91449" marT="45733" marB="45733" anchor="ctr"/>
                </a:tc>
                <a:tc>
                  <a:txBody>
                    <a:bodyPr/>
                    <a:lstStyle/>
                    <a:p>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轨迹条数</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9" marR="91449" marT="45733" marB="45733" anchor="ctr"/>
                </a:tc>
                <a:tc>
                  <a:txBody>
                    <a:bodyPr/>
                    <a:lstStyle/>
                    <a:p>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平均轨迹点数量</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9" marR="91449" marT="45733" marB="45733" anchor="ctr"/>
                </a:tc>
                <a:extLst>
                  <a:ext uri="{0D108BD9-81ED-4DB2-BD59-A6C34878D82A}">
                    <a16:rowId xmlns:a16="http://schemas.microsoft.com/office/drawing/2014/main" val="10000"/>
                  </a:ext>
                </a:extLst>
              </a:tr>
              <a:tr h="370946">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US" altLang="zh-CN" sz="1400" u="none" strike="noStrike" kern="1200" baseline="0" dirty="0" smtClean="0">
                          <a:latin typeface="Times New Roman" panose="02020603050405020304" pitchFamily="18" charset="0"/>
                          <a:ea typeface="黑体" panose="02010609060101010101" pitchFamily="49" charset="-122"/>
                          <a:cs typeface="Times New Roman" panose="02020603050405020304" pitchFamily="18" charset="0"/>
                        </a:rPr>
                        <a:t>Singapore-logs</a:t>
                      </a:r>
                      <a:endParaRPr lang="en-US" altLang="zh-CN" sz="1400" b="0" i="0" u="none" strike="noStrike" kern="1200" baseline="0" dirty="0" smtClean="0">
                        <a:solidFill>
                          <a:schemeClr val="dk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9" marR="91449" marT="45733" marB="45733" anchor="ctr"/>
                </a:tc>
                <a:tc>
                  <a:txBody>
                    <a:bodyPr/>
                    <a:lstStyle/>
                    <a:p>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1368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9" marR="91449" marT="45733" marB="45733" anchor="ctr"/>
                </a:tc>
                <a:tc>
                  <a:txBody>
                    <a:bodyPr/>
                    <a:lstStyle/>
                    <a:p>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997</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9" marR="91449" marT="45733" marB="45733" anchor="ctr"/>
                </a:tc>
                <a:extLst>
                  <a:ext uri="{0D108BD9-81ED-4DB2-BD59-A6C34878D82A}">
                    <a16:rowId xmlns:a16="http://schemas.microsoft.com/office/drawing/2014/main" val="10001"/>
                  </a:ext>
                </a:extLst>
              </a:tr>
              <a:tr h="370946">
                <a:tc>
                  <a:txBody>
                    <a:bodyPr/>
                    <a:lstStyle/>
                    <a:p>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T-Drive</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9" marR="91449" marT="45733" marB="45733" anchor="ctr"/>
                </a:tc>
                <a:tc>
                  <a:txBody>
                    <a:bodyPr/>
                    <a:lstStyle/>
                    <a:p>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15000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9" marR="91449" marT="45733" marB="45733" anchor="ctr"/>
                </a:tc>
                <a:tc>
                  <a:txBody>
                    <a:bodyPr/>
                    <a:lstStyle/>
                    <a:p>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1104</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9" marR="91449" marT="45733" marB="45733" anchor="ctr"/>
                </a:tc>
                <a:extLst>
                  <a:ext uri="{0D108BD9-81ED-4DB2-BD59-A6C34878D82A}">
                    <a16:rowId xmlns:a16="http://schemas.microsoft.com/office/drawing/2014/main" val="10002"/>
                  </a:ext>
                </a:extLst>
              </a:tr>
            </a:tbl>
          </a:graphicData>
        </a:graphic>
      </p:graphicFrame>
      <p:sp>
        <p:nvSpPr>
          <p:cNvPr id="14" name="文本框 35"/>
          <p:cNvSpPr txBox="1">
            <a:spLocks noChangeArrowheads="1"/>
          </p:cNvSpPr>
          <p:nvPr/>
        </p:nvSpPr>
        <p:spPr bwMode="auto">
          <a:xfrm>
            <a:off x="1670050" y="3825875"/>
            <a:ext cx="2913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a:latin typeface="Times New Roman" panose="02020603050405020304" pitchFamily="18" charset="0"/>
                <a:ea typeface="黑体" panose="02010609060101010101" pitchFamily="49" charset="-122"/>
                <a:cs typeface="Times New Roman" panose="02020603050405020304" pitchFamily="18" charset="0"/>
              </a:rPr>
              <a:t>轨迹数据集描述</a:t>
            </a:r>
          </a:p>
        </p:txBody>
      </p:sp>
      <p:sp>
        <p:nvSpPr>
          <p:cNvPr id="15" name="AutoShape 31"/>
          <p:cNvSpPr>
            <a:spLocks noChangeArrowheads="1"/>
          </p:cNvSpPr>
          <p:nvPr/>
        </p:nvSpPr>
        <p:spPr bwMode="auto">
          <a:xfrm>
            <a:off x="6061075" y="2706688"/>
            <a:ext cx="2470150" cy="777875"/>
          </a:xfrm>
          <a:prstGeom prst="wedgeRoundRectCallout">
            <a:avLst>
              <a:gd name="adj1" fmla="val -65019"/>
              <a:gd name="adj2" fmla="val -58972"/>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新加坡和北京路网中的</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标签均用</a:t>
            </a:r>
            <a:r>
              <a:rPr lang="en-US" altLang="zh-CN" sz="1600">
                <a:latin typeface="Times New Roman" panose="02020603050405020304" pitchFamily="18" charset="0"/>
                <a:ea typeface="黑体" panose="02010609060101010101" pitchFamily="49" charset="-122"/>
                <a:cs typeface="Times New Roman" panose="02020603050405020304" pitchFamily="18" charset="0"/>
              </a:rPr>
              <a:t>3</a:t>
            </a:r>
            <a:r>
              <a:rPr lang="zh-CN" altLang="en-US" sz="1600">
                <a:latin typeface="Times New Roman" panose="02020603050405020304" pitchFamily="18" charset="0"/>
                <a:ea typeface="黑体" panose="02010609060101010101" pitchFamily="49" charset="-122"/>
                <a:cs typeface="Times New Roman" panose="02020603050405020304" pitchFamily="18" charset="0"/>
              </a:rPr>
              <a:t>个</a:t>
            </a:r>
            <a:r>
              <a:rPr lang="en-US" altLang="zh-CN" sz="1600">
                <a:latin typeface="Times New Roman" panose="02020603050405020304" pitchFamily="18" charset="0"/>
                <a:ea typeface="黑体" panose="02010609060101010101" pitchFamily="49" charset="-122"/>
                <a:cs typeface="Times New Roman" panose="02020603050405020304" pitchFamily="18" charset="0"/>
              </a:rPr>
              <a:t>bit</a:t>
            </a:r>
            <a:r>
              <a:rPr lang="zh-CN" altLang="en-US" sz="1600">
                <a:latin typeface="Times New Roman" panose="02020603050405020304" pitchFamily="18" charset="0"/>
                <a:ea typeface="黑体" panose="02010609060101010101" pitchFamily="49" charset="-122"/>
                <a:cs typeface="Times New Roman" panose="02020603050405020304" pitchFamily="18" charset="0"/>
              </a:rPr>
              <a:t>表示</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 name="AutoShape 31"/>
          <p:cNvSpPr>
            <a:spLocks noChangeArrowheads="1"/>
          </p:cNvSpPr>
          <p:nvPr/>
        </p:nvSpPr>
        <p:spPr bwMode="auto">
          <a:xfrm>
            <a:off x="4656138" y="5149850"/>
            <a:ext cx="4341812" cy="1027113"/>
          </a:xfrm>
          <a:prstGeom prst="wedgeRoundRectCallout">
            <a:avLst>
              <a:gd name="adj1" fmla="val -39764"/>
              <a:gd name="adj2" fmla="val -80148"/>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在测试轨迹长度的影响时，在</a:t>
            </a:r>
            <a:r>
              <a:rPr lang="en-US" altLang="zh-CN" sz="1600">
                <a:latin typeface="Times New Roman" panose="02020603050405020304" pitchFamily="18" charset="0"/>
                <a:ea typeface="黑体" panose="02010609060101010101" pitchFamily="49" charset="-122"/>
                <a:cs typeface="Times New Roman" panose="02020603050405020304" pitchFamily="18" charset="0"/>
              </a:rPr>
              <a:t>Singapore-logs</a:t>
            </a: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和</a:t>
            </a:r>
            <a:r>
              <a:rPr lang="en-US" altLang="zh-CN" sz="1600">
                <a:latin typeface="Times New Roman" panose="02020603050405020304" pitchFamily="18" charset="0"/>
                <a:ea typeface="黑体" panose="02010609060101010101" pitchFamily="49" charset="-122"/>
                <a:cs typeface="Times New Roman" panose="02020603050405020304" pitchFamily="18" charset="0"/>
              </a:rPr>
              <a:t>T-Drive</a:t>
            </a:r>
            <a:r>
              <a:rPr lang="zh-CN" altLang="en-US" sz="1600">
                <a:latin typeface="Times New Roman" panose="02020603050405020304" pitchFamily="18" charset="0"/>
                <a:ea typeface="黑体" panose="02010609060101010101" pitchFamily="49" charset="-122"/>
                <a:cs typeface="Times New Roman" panose="02020603050405020304" pitchFamily="18" charset="0"/>
              </a:rPr>
              <a:t>中分别选取</a:t>
            </a:r>
            <a:r>
              <a:rPr lang="en-US" altLang="zh-CN" sz="1600">
                <a:latin typeface="Times New Roman" panose="02020603050405020304" pitchFamily="18" charset="0"/>
                <a:ea typeface="黑体" panose="02010609060101010101" pitchFamily="49" charset="-122"/>
                <a:cs typeface="Times New Roman" panose="02020603050405020304" pitchFamily="18" charset="0"/>
              </a:rPr>
              <a:t>110</a:t>
            </a:r>
            <a:r>
              <a:rPr lang="zh-CN" altLang="en-US" sz="1600">
                <a:latin typeface="Times New Roman" panose="02020603050405020304" pitchFamily="18" charset="0"/>
                <a:ea typeface="黑体" panose="02010609060101010101" pitchFamily="49" charset="-122"/>
                <a:cs typeface="Times New Roman" panose="02020603050405020304" pitchFamily="18" charset="0"/>
              </a:rPr>
              <a:t>条和</a:t>
            </a:r>
            <a:r>
              <a:rPr lang="en-US" altLang="zh-CN" sz="1600">
                <a:latin typeface="Times New Roman" panose="02020603050405020304" pitchFamily="18" charset="0"/>
                <a:ea typeface="黑体" panose="02010609060101010101" pitchFamily="49" charset="-122"/>
                <a:cs typeface="Times New Roman" panose="02020603050405020304" pitchFamily="18" charset="0"/>
              </a:rPr>
              <a:t>168</a:t>
            </a:r>
            <a:r>
              <a:rPr lang="zh-CN" altLang="en-US" sz="1600">
                <a:latin typeface="Times New Roman" panose="02020603050405020304" pitchFamily="18" charset="0"/>
                <a:ea typeface="黑体" panose="02010609060101010101" pitchFamily="49" charset="-122"/>
                <a:cs typeface="Times New Roman" panose="02020603050405020304" pitchFamily="18" charset="0"/>
              </a:rPr>
              <a:t>条轨迹；在</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测试轨迹数量的影响时，选取全部轨迹数据</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horizont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9" name="组合 4"/>
          <p:cNvGrpSpPr/>
          <p:nvPr/>
        </p:nvGrpSpPr>
        <p:grpSpPr bwMode="auto">
          <a:xfrm>
            <a:off x="1031875" y="1827213"/>
            <a:ext cx="6988175" cy="4010025"/>
            <a:chOff x="1208217" y="1897811"/>
            <a:chExt cx="6987746" cy="4009936"/>
          </a:xfrm>
        </p:grpSpPr>
        <p:pic>
          <p:nvPicPr>
            <p:cNvPr id="10"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48675" y="1902913"/>
              <a:ext cx="3046418" cy="1918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08217" y="1897811"/>
              <a:ext cx="3054796" cy="1918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48675" y="3956147"/>
              <a:ext cx="3047288" cy="195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70896" y="3960873"/>
              <a:ext cx="3043874" cy="1946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组合 13"/>
          <p:cNvGrpSpPr/>
          <p:nvPr/>
        </p:nvGrpSpPr>
        <p:grpSpPr bwMode="auto">
          <a:xfrm>
            <a:off x="7466013" y="2534996"/>
            <a:ext cx="0" cy="2525712"/>
            <a:chOff x="7599868" y="2518912"/>
            <a:chExt cx="4" cy="2526592"/>
          </a:xfrm>
        </p:grpSpPr>
        <p:cxnSp>
          <p:nvCxnSpPr>
            <p:cNvPr id="15" name="直接箭头连接符 14"/>
            <p:cNvCxnSpPr/>
            <p:nvPr/>
          </p:nvCxnSpPr>
          <p:spPr>
            <a:xfrm flipH="1">
              <a:off x="7466013" y="2319237"/>
              <a:ext cx="0" cy="578051"/>
            </a:xfrm>
            <a:prstGeom prst="straightConnector1">
              <a:avLst/>
            </a:prstGeom>
            <a:ln w="317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7466013" y="4422701"/>
              <a:ext cx="0" cy="422422"/>
            </a:xfrm>
            <a:prstGeom prst="straightConnector1">
              <a:avLst/>
            </a:prstGeom>
            <a:ln w="317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bwMode="auto">
          <a:xfrm>
            <a:off x="1316038" y="3052763"/>
            <a:ext cx="2813050" cy="2144712"/>
            <a:chOff x="1449242" y="3252158"/>
            <a:chExt cx="2813772" cy="2145108"/>
          </a:xfrm>
        </p:grpSpPr>
        <p:cxnSp>
          <p:nvCxnSpPr>
            <p:cNvPr id="18" name="直接连接符 17"/>
            <p:cNvCxnSpPr/>
            <p:nvPr/>
          </p:nvCxnSpPr>
          <p:spPr>
            <a:xfrm>
              <a:off x="1449242" y="3252158"/>
              <a:ext cx="2745491" cy="2540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517522" y="5371861"/>
              <a:ext cx="2745492" cy="2540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bwMode="auto">
          <a:xfrm>
            <a:off x="5256213" y="2260600"/>
            <a:ext cx="2754312" cy="2133600"/>
            <a:chOff x="5389949" y="2459965"/>
            <a:chExt cx="2753388" cy="2134674"/>
          </a:xfrm>
        </p:grpSpPr>
        <p:cxnSp>
          <p:nvCxnSpPr>
            <p:cNvPr id="21" name="直接连接符 20"/>
            <p:cNvCxnSpPr/>
            <p:nvPr/>
          </p:nvCxnSpPr>
          <p:spPr>
            <a:xfrm>
              <a:off x="5397883" y="2459965"/>
              <a:ext cx="2745454" cy="2541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389949" y="4569226"/>
              <a:ext cx="2745454" cy="2541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3" name="AutoShape 31"/>
          <p:cNvSpPr>
            <a:spLocks noChangeArrowheads="1"/>
          </p:cNvSpPr>
          <p:nvPr/>
        </p:nvSpPr>
        <p:spPr bwMode="auto">
          <a:xfrm>
            <a:off x="1246188" y="3719513"/>
            <a:ext cx="2247900" cy="704850"/>
          </a:xfrm>
          <a:prstGeom prst="wedgeRoundRectCallout">
            <a:avLst>
              <a:gd name="adj1" fmla="val 41102"/>
              <a:gd name="adj2" fmla="val -140551"/>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a:latin typeface="Times New Roman" panose="02020603050405020304" pitchFamily="18" charset="0"/>
                <a:ea typeface="黑体" panose="02010609060101010101" pitchFamily="49" charset="-122"/>
                <a:cs typeface="Times New Roman" panose="02020603050405020304" pitchFamily="18" charset="0"/>
              </a:rPr>
              <a:t>RLS</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的压缩率受轨迹</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长度影响较小</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4" name="文本框 27"/>
          <p:cNvSpPr txBox="1">
            <a:spLocks noChangeArrowheads="1"/>
          </p:cNvSpPr>
          <p:nvPr/>
        </p:nvSpPr>
        <p:spPr bwMode="auto">
          <a:xfrm>
            <a:off x="3113088" y="6042025"/>
            <a:ext cx="3108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轨迹长度对压缩率的影响</a:t>
            </a:r>
          </a:p>
        </p:txBody>
      </p:sp>
      <p:sp>
        <p:nvSpPr>
          <p:cNvPr id="25" name="AutoShape 31"/>
          <p:cNvSpPr>
            <a:spLocks noChangeArrowheads="1"/>
          </p:cNvSpPr>
          <p:nvPr/>
        </p:nvSpPr>
        <p:spPr bwMode="auto">
          <a:xfrm>
            <a:off x="3770313" y="2362200"/>
            <a:ext cx="1630362" cy="492125"/>
          </a:xfrm>
          <a:prstGeom prst="wedgeRoundRectCallout">
            <a:avLst>
              <a:gd name="adj1" fmla="val -42028"/>
              <a:gd name="adj2" fmla="val 89409"/>
              <a:gd name="adj3" fmla="val 16667"/>
            </a:avLst>
          </a:prstGeom>
          <a:solidFill>
            <a:srgbClr val="CCFFFF"/>
          </a:solidFill>
          <a:ln w="9525">
            <a:solidFill>
              <a:schemeClr val="tx1"/>
            </a:solidFill>
            <a:miter lim="800000"/>
          </a:ln>
        </p:spPr>
        <p:txBody>
          <a:bodyPr/>
          <a:lstStyle>
            <a:lvl1pPr>
              <a:defRPr>
                <a:solidFill>
                  <a:schemeClr val="tx1"/>
                </a:solidFill>
                <a:latin typeface="Tahoma" panose="020B0604030504040204" pitchFamily="34" charset="0"/>
                <a:ea typeface="PMingLiU" panose="02020500000000000000" pitchFamily="18" charset="-120"/>
              </a:defRPr>
            </a:lvl1pPr>
            <a:lvl2pPr>
              <a:defRPr>
                <a:solidFill>
                  <a:schemeClr val="tx1"/>
                </a:solidFill>
                <a:latin typeface="Tahoma" panose="020B0604030504040204" pitchFamily="34" charset="0"/>
                <a:ea typeface="PMingLiU" panose="02020500000000000000" pitchFamily="18" charset="-120"/>
              </a:defRPr>
            </a:lvl2pPr>
            <a:lvl3pPr>
              <a:defRPr>
                <a:solidFill>
                  <a:schemeClr val="tx1"/>
                </a:solidFill>
                <a:latin typeface="Tahoma" panose="020B0604030504040204" pitchFamily="34" charset="0"/>
                <a:ea typeface="PMingLiU" panose="02020500000000000000" pitchFamily="18" charset="-120"/>
              </a:defRPr>
            </a:lvl3pPr>
            <a:lvl4pPr>
              <a:defRPr>
                <a:solidFill>
                  <a:schemeClr val="tx1"/>
                </a:solidFill>
                <a:latin typeface="Tahoma" panose="020B0604030504040204" pitchFamily="34" charset="0"/>
                <a:ea typeface="PMingLiU" panose="02020500000000000000" pitchFamily="18" charset="-120"/>
              </a:defRPr>
            </a:lvl4pPr>
            <a:lvl5pPr>
              <a:defRPr>
                <a:solidFill>
                  <a:schemeClr val="tx1"/>
                </a:solidFill>
                <a:latin typeface="Tahoma" panose="020B0604030504040204" pitchFamily="34" charset="0"/>
                <a:ea typeface="PMingLiU" panose="02020500000000000000" pitchFamily="18" charset="-120"/>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9pPr>
          </a:lstStyle>
          <a:p>
            <a:pPr eaLnBrk="1" fontAlgn="auto" hangingPunct="1">
              <a:spcBef>
                <a:spcPts val="0"/>
              </a:spcBef>
              <a:spcAft>
                <a:spcPts val="0"/>
              </a:spcAft>
              <a:defRPr/>
            </a:pPr>
            <a:r>
              <a:rPr lang="zh-CN" altLang="en-US" sz="1600" b="1"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压缩率</a:t>
            </a:r>
            <a:r>
              <a:rPr lang="en-US" altLang="zh-CN" sz="1600" b="1"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=15.45</a:t>
            </a:r>
            <a:endParaRPr lang="zh-TW" altLang="en-US" sz="1600" b="1"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6" name="组合 25"/>
          <p:cNvGrpSpPr/>
          <p:nvPr/>
        </p:nvGrpSpPr>
        <p:grpSpPr bwMode="auto">
          <a:xfrm>
            <a:off x="4386263" y="3084513"/>
            <a:ext cx="3975100" cy="2320925"/>
            <a:chOff x="4595876" y="3285190"/>
            <a:chExt cx="3974513" cy="2319630"/>
          </a:xfrm>
        </p:grpSpPr>
        <p:sp>
          <p:nvSpPr>
            <p:cNvPr id="27" name="AutoShape 31"/>
            <p:cNvSpPr>
              <a:spLocks noChangeArrowheads="1"/>
            </p:cNvSpPr>
            <p:nvPr/>
          </p:nvSpPr>
          <p:spPr bwMode="auto">
            <a:xfrm>
              <a:off x="5098213" y="3285190"/>
              <a:ext cx="2690004" cy="728549"/>
            </a:xfrm>
            <a:prstGeom prst="wedgeRoundRectCallout">
              <a:avLst>
                <a:gd name="adj1" fmla="val 42685"/>
                <a:gd name="adj2" fmla="val -119537"/>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a:latin typeface="Times New Roman" panose="02020603050405020304" pitchFamily="18" charset="0"/>
                  <a:ea typeface="黑体" panose="02010609060101010101" pitchFamily="49" charset="-122"/>
                  <a:cs typeface="Times New Roman" panose="02020603050405020304" pitchFamily="18" charset="0"/>
                </a:rPr>
                <a:t>RLS</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的压缩率是另外三种</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算法的</a:t>
              </a:r>
              <a:r>
                <a:rPr lang="en-US" altLang="zh-CN" sz="1600">
                  <a:latin typeface="Times New Roman" panose="02020603050405020304" pitchFamily="18" charset="0"/>
                  <a:ea typeface="黑体" panose="02010609060101010101" pitchFamily="49" charset="-122"/>
                  <a:cs typeface="Times New Roman" panose="02020603050405020304" pitchFamily="18" charset="0"/>
                </a:rPr>
                <a:t>2-6</a:t>
              </a:r>
              <a:r>
                <a:rPr lang="zh-CN" altLang="en-US" sz="1600">
                  <a:latin typeface="Times New Roman" panose="02020603050405020304" pitchFamily="18" charset="0"/>
                  <a:ea typeface="黑体" panose="02010609060101010101" pitchFamily="49" charset="-122"/>
                  <a:cs typeface="Times New Roman" panose="02020603050405020304" pitchFamily="18" charset="0"/>
                </a:rPr>
                <a:t>倍</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8" name="AutoShape 31"/>
            <p:cNvSpPr>
              <a:spLocks noChangeArrowheads="1"/>
            </p:cNvSpPr>
            <p:nvPr/>
          </p:nvSpPr>
          <p:spPr bwMode="auto">
            <a:xfrm>
              <a:off x="4595876" y="4726822"/>
              <a:ext cx="3974513" cy="877998"/>
            </a:xfrm>
            <a:prstGeom prst="wedgeRoundRectCallout">
              <a:avLst>
                <a:gd name="adj1" fmla="val 27431"/>
                <a:gd name="adj2" fmla="val -49653"/>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ea typeface="黑体" panose="02010609060101010101" pitchFamily="49" charset="-122"/>
                  <a:cs typeface="Times New Roman" panose="02020603050405020304" pitchFamily="18" charset="0"/>
                </a:rPr>
                <a:t>PRESS[</a:t>
              </a:r>
              <a:r>
                <a:rPr lang="de-DE" altLang="zh-CN" sz="1400">
                  <a:latin typeface="Times New Roman" panose="02020603050405020304" pitchFamily="18" charset="0"/>
                  <a:ea typeface="黑体" panose="02010609060101010101" pitchFamily="49" charset="-122"/>
                  <a:cs typeface="Times New Roman" panose="02020603050405020304" pitchFamily="18" charset="0"/>
                </a:rPr>
                <a:t>Song, Renchu, et al, VLDB, 2014]</a:t>
              </a:r>
            </a:p>
            <a:p>
              <a:pPr eaLnBrk="1" hangingPunct="1"/>
              <a:r>
                <a:rPr lang="de-DE" altLang="zh-TW" sz="1400">
                  <a:latin typeface="Times New Roman" panose="02020603050405020304" pitchFamily="18" charset="0"/>
                  <a:ea typeface="黑体" panose="02010609060101010101" pitchFamily="49" charset="-122"/>
                  <a:cs typeface="Times New Roman" panose="02020603050405020304" pitchFamily="18" charset="0"/>
                </a:rPr>
                <a:t>SharkDB[</a:t>
              </a:r>
              <a:r>
                <a:rPr lang="de-DE" altLang="zh-CN" sz="1400">
                  <a:latin typeface="Times New Roman" panose="02020603050405020304" pitchFamily="18" charset="0"/>
                  <a:ea typeface="PMingLiU" panose="02020500000000000000" pitchFamily="18" charset="-120"/>
                  <a:cs typeface="Times New Roman" panose="02020603050405020304" pitchFamily="18" charset="0"/>
                </a:rPr>
                <a:t>Wang, Haozhou, et al, SIGMOD, 2015]</a:t>
              </a:r>
            </a:p>
            <a:p>
              <a:pPr eaLnBrk="1" hangingPunct="1"/>
              <a:r>
                <a:rPr lang="de-DE" altLang="zh-TW" sz="1400">
                  <a:latin typeface="Times New Roman" panose="02020603050405020304" pitchFamily="18" charset="0"/>
                  <a:ea typeface="黑体" panose="02010609060101010101" pitchFamily="49" charset="-122"/>
                  <a:cs typeface="Times New Roman" panose="02020603050405020304" pitchFamily="18" charset="0"/>
                </a:rPr>
                <a:t>SPNET[</a:t>
              </a:r>
              <a:r>
                <a:rPr lang="de-DE" altLang="zh-CN" sz="1400">
                  <a:latin typeface="Times New Roman" panose="02020603050405020304" pitchFamily="18" charset="0"/>
                  <a:ea typeface="PMingLiU" panose="02020500000000000000" pitchFamily="18" charset="-120"/>
                  <a:cs typeface="Times New Roman" panose="02020603050405020304" pitchFamily="18" charset="0"/>
                </a:rPr>
                <a:t>Krogh, Benjamin , et al, Sigspatial, 2016]</a:t>
              </a:r>
              <a:endParaRPr lang="zh-TW" altLang="en-US" sz="140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9"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实验</a:t>
            </a:r>
            <a:r>
              <a:rPr lang="en-US" altLang="zh-CN"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压缩率</a:t>
            </a:r>
          </a:p>
        </p:txBody>
      </p:sp>
      <p:sp>
        <p:nvSpPr>
          <p:cNvPr id="30"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22/29</a:t>
            </a:r>
            <a:endParaRPr lang="zh-CN" altLang="en-US">
              <a:solidFill>
                <a:schemeClr val="bg1"/>
              </a:solidFill>
            </a:endParaRPr>
          </a:p>
        </p:txBody>
      </p:sp>
      <p:grpSp>
        <p:nvGrpSpPr>
          <p:cNvPr id="31" name="组合 1"/>
          <p:cNvGrpSpPr/>
          <p:nvPr/>
        </p:nvGrpSpPr>
        <p:grpSpPr bwMode="auto">
          <a:xfrm>
            <a:off x="615950" y="1190625"/>
            <a:ext cx="7861300" cy="523875"/>
            <a:chOff x="615648" y="1190612"/>
            <a:chExt cx="7861603" cy="523220"/>
          </a:xfrm>
        </p:grpSpPr>
        <p:sp>
          <p:nvSpPr>
            <p:cNvPr id="32" name="文本框 10"/>
            <p:cNvSpPr txBox="1">
              <a:spLocks noChangeArrowheads="1"/>
            </p:cNvSpPr>
            <p:nvPr/>
          </p:nvSpPr>
          <p:spPr bwMode="auto">
            <a:xfrm>
              <a:off x="615648" y="1190612"/>
              <a:ext cx="42992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误差阈值 </a:t>
              </a:r>
              <a:r>
                <a:rPr lang="en-US" altLang="zh-CN" sz="1400" i="1">
                  <a:latin typeface="Times New Roman" panose="02020603050405020304" pitchFamily="18" charset="0"/>
                  <a:ea typeface="黑体" panose="02010609060101010101" pitchFamily="49" charset="-122"/>
                  <a:cs typeface="Times New Roman" panose="02020603050405020304" pitchFamily="18" charset="0"/>
                </a:rPr>
                <a:t>τ</a:t>
              </a:r>
              <a:r>
                <a:rPr lang="en-US" altLang="zh-CN" sz="1400">
                  <a:latin typeface="Times New Roman" panose="02020603050405020304" pitchFamily="18" charset="0"/>
                  <a:ea typeface="黑体" panose="02010609060101010101" pitchFamily="49" charset="-122"/>
                  <a:cs typeface="Times New Roman" panose="02020603050405020304" pitchFamily="18" charset="0"/>
                </a:rPr>
                <a:t>=1m</a:t>
              </a:r>
            </a:p>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轨迹数据集分别是</a:t>
              </a:r>
              <a:r>
                <a:rPr lang="en-US" altLang="zh-CN" sz="1400">
                  <a:latin typeface="Times New Roman" panose="02020603050405020304" pitchFamily="18" charset="0"/>
                  <a:ea typeface="黑体" panose="02010609060101010101" pitchFamily="49" charset="-122"/>
                  <a:cs typeface="Times New Roman" panose="02020603050405020304" pitchFamily="18" charset="0"/>
                </a:rPr>
                <a:t>T-Drive</a:t>
              </a:r>
              <a:r>
                <a:rPr lang="zh-CN" altLang="en-US" sz="1400">
                  <a:latin typeface="Times New Roman" panose="02020603050405020304" pitchFamily="18" charset="0"/>
                  <a:ea typeface="黑体" panose="02010609060101010101" pitchFamily="49" charset="-122"/>
                  <a:cs typeface="Times New Roman" panose="02020603050405020304" pitchFamily="18" charset="0"/>
                </a:rPr>
                <a:t>和</a:t>
              </a:r>
              <a:r>
                <a:rPr lang="en-US" altLang="zh-CN" sz="1400">
                  <a:latin typeface="Times New Roman" panose="02020603050405020304" pitchFamily="18" charset="0"/>
                  <a:ea typeface="黑体" panose="02010609060101010101" pitchFamily="49" charset="-122"/>
                  <a:cs typeface="Times New Roman" panose="02020603050405020304" pitchFamily="18" charset="0"/>
                </a:rPr>
                <a:t>Singapore-logs</a:t>
              </a: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 name="文本框 29"/>
            <p:cNvSpPr txBox="1">
              <a:spLocks noChangeArrowheads="1"/>
            </p:cNvSpPr>
            <p:nvPr/>
          </p:nvSpPr>
          <p:spPr bwMode="auto">
            <a:xfrm>
              <a:off x="5017097" y="1194981"/>
              <a:ext cx="34601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轨迹长度分别取 </a:t>
              </a:r>
              <a:r>
                <a:rPr lang="en-US" altLang="zh-CN" sz="1400">
                  <a:latin typeface="Times New Roman" panose="02020603050405020304" pitchFamily="18" charset="0"/>
                  <a:ea typeface="黑体" panose="02010609060101010101" pitchFamily="49" charset="-122"/>
                  <a:cs typeface="Times New Roman" panose="02020603050405020304" pitchFamily="18" charset="0"/>
                </a:rPr>
                <a:t>200, 400, 600, 800, 100</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randombar(horizontal)">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文本框 9"/>
          <p:cNvSpPr txBox="1">
            <a:spLocks noChangeArrowheads="1"/>
          </p:cNvSpPr>
          <p:nvPr/>
        </p:nvSpPr>
        <p:spPr bwMode="auto">
          <a:xfrm>
            <a:off x="5208588" y="5992813"/>
            <a:ext cx="30861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轨迹数量对压缩时间的影响</a:t>
            </a:r>
          </a:p>
        </p:txBody>
      </p:sp>
      <p:sp>
        <p:nvSpPr>
          <p:cNvPr id="10" name="文本框 13"/>
          <p:cNvSpPr txBox="1">
            <a:spLocks noChangeArrowheads="1"/>
          </p:cNvSpPr>
          <p:nvPr/>
        </p:nvSpPr>
        <p:spPr bwMode="auto">
          <a:xfrm>
            <a:off x="1077913" y="5992813"/>
            <a:ext cx="32781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轨迹长度对压缩时间的影响</a:t>
            </a:r>
          </a:p>
        </p:txBody>
      </p:sp>
      <p:grpSp>
        <p:nvGrpSpPr>
          <p:cNvPr id="11" name="组合 5"/>
          <p:cNvGrpSpPr/>
          <p:nvPr/>
        </p:nvGrpSpPr>
        <p:grpSpPr bwMode="auto">
          <a:xfrm>
            <a:off x="1223963" y="1884363"/>
            <a:ext cx="6805612" cy="3965575"/>
            <a:chOff x="1272035" y="2161075"/>
            <a:chExt cx="6805251" cy="3964996"/>
          </a:xfrm>
        </p:grpSpPr>
        <p:pic>
          <p:nvPicPr>
            <p:cNvPr id="12" name="Picture 2" descr="压缩时间 singapore leng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2035" y="2191237"/>
              <a:ext cx="2820988" cy="181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3" descr="压缩时间 beijng lengt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2035" y="4199289"/>
              <a:ext cx="2863344" cy="181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descr="压缩时间 singapore numb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6298" y="2161075"/>
              <a:ext cx="2820988"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5" descr="压缩时间 beijng numb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3942" y="4199289"/>
              <a:ext cx="2863344" cy="1926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组合 15"/>
          <p:cNvGrpSpPr/>
          <p:nvPr/>
        </p:nvGrpSpPr>
        <p:grpSpPr bwMode="auto">
          <a:xfrm>
            <a:off x="1355725" y="2346325"/>
            <a:ext cx="2724150" cy="2187575"/>
            <a:chOff x="1403992" y="2622432"/>
            <a:chExt cx="2722761" cy="2187244"/>
          </a:xfrm>
        </p:grpSpPr>
        <p:cxnSp>
          <p:nvCxnSpPr>
            <p:cNvPr id="17" name="直接连接符 16"/>
            <p:cNvCxnSpPr/>
            <p:nvPr/>
          </p:nvCxnSpPr>
          <p:spPr>
            <a:xfrm flipV="1">
              <a:off x="1403992" y="4622379"/>
              <a:ext cx="2719588" cy="18729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1648342" y="2622432"/>
              <a:ext cx="2478411" cy="70315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9" name="AutoShape 31"/>
          <p:cNvSpPr>
            <a:spLocks noChangeArrowheads="1"/>
          </p:cNvSpPr>
          <p:nvPr/>
        </p:nvSpPr>
        <p:spPr bwMode="auto">
          <a:xfrm>
            <a:off x="3406775" y="3022600"/>
            <a:ext cx="2898775" cy="992188"/>
          </a:xfrm>
          <a:prstGeom prst="wedgeRoundRectCallout">
            <a:avLst>
              <a:gd name="adj1" fmla="val -43889"/>
              <a:gd name="adj2" fmla="val -99241"/>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a:latin typeface="Times New Roman" panose="02020603050405020304" pitchFamily="18" charset="0"/>
                <a:ea typeface="黑体" panose="02010609060101010101" pitchFamily="49" charset="-122"/>
                <a:cs typeface="Times New Roman" panose="02020603050405020304" pitchFamily="18" charset="0"/>
              </a:rPr>
              <a:t>RLS</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的压缩时间与轨迹长度</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和轨迹数量近似呈线性相关</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关系</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实验</a:t>
            </a:r>
            <a:r>
              <a:rPr lang="en-US" altLang="zh-CN"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压缩时间</a:t>
            </a:r>
          </a:p>
        </p:txBody>
      </p:sp>
      <p:sp>
        <p:nvSpPr>
          <p:cNvPr id="21"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23/29</a:t>
            </a:r>
            <a:endParaRPr lang="zh-CN" altLang="en-US">
              <a:solidFill>
                <a:schemeClr val="bg1"/>
              </a:solidFill>
            </a:endParaRPr>
          </a:p>
        </p:txBody>
      </p:sp>
      <p:grpSp>
        <p:nvGrpSpPr>
          <p:cNvPr id="22" name="组合 8"/>
          <p:cNvGrpSpPr/>
          <p:nvPr/>
        </p:nvGrpSpPr>
        <p:grpSpPr bwMode="auto">
          <a:xfrm>
            <a:off x="600075" y="1206500"/>
            <a:ext cx="7854950" cy="523875"/>
            <a:chOff x="600075" y="1206047"/>
            <a:chExt cx="7855261" cy="523614"/>
          </a:xfrm>
        </p:grpSpPr>
        <p:sp>
          <p:nvSpPr>
            <p:cNvPr id="23" name="文本框 10"/>
            <p:cNvSpPr txBox="1">
              <a:spLocks noChangeArrowheads="1"/>
            </p:cNvSpPr>
            <p:nvPr/>
          </p:nvSpPr>
          <p:spPr bwMode="auto">
            <a:xfrm>
              <a:off x="600075" y="1206441"/>
              <a:ext cx="35800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误差阈值 </a:t>
              </a:r>
              <a:r>
                <a:rPr lang="en-US" altLang="zh-CN" sz="1400" i="1">
                  <a:latin typeface="Times New Roman" panose="02020603050405020304" pitchFamily="18" charset="0"/>
                  <a:ea typeface="黑体" panose="02010609060101010101" pitchFamily="49" charset="-122"/>
                  <a:cs typeface="Times New Roman" panose="02020603050405020304" pitchFamily="18" charset="0"/>
                </a:rPr>
                <a:t>τ</a:t>
              </a:r>
              <a:r>
                <a:rPr lang="en-US" altLang="zh-CN" sz="1400">
                  <a:latin typeface="Times New Roman" panose="02020603050405020304" pitchFamily="18" charset="0"/>
                  <a:ea typeface="黑体" panose="02010609060101010101" pitchFamily="49" charset="-122"/>
                  <a:cs typeface="Times New Roman" panose="02020603050405020304" pitchFamily="18" charset="0"/>
                </a:rPr>
                <a:t>=1m</a:t>
              </a:r>
            </a:p>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轨迹长度分别取 </a:t>
              </a:r>
              <a:r>
                <a:rPr lang="en-US" altLang="zh-CN" sz="1400">
                  <a:latin typeface="Times New Roman" panose="02020603050405020304" pitchFamily="18" charset="0"/>
                  <a:ea typeface="黑体" panose="02010609060101010101" pitchFamily="49" charset="-122"/>
                  <a:cs typeface="Times New Roman" panose="02020603050405020304" pitchFamily="18" charset="0"/>
                </a:rPr>
                <a:t>200, 400, 600, 800, 1000</a:t>
              </a: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4" name="文本框 25"/>
            <p:cNvSpPr txBox="1">
              <a:spLocks noChangeArrowheads="1"/>
            </p:cNvSpPr>
            <p:nvPr/>
          </p:nvSpPr>
          <p:spPr bwMode="auto">
            <a:xfrm>
              <a:off x="4875298" y="1206047"/>
              <a:ext cx="35800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轨迹数量分别取 </a:t>
              </a:r>
              <a:r>
                <a:rPr lang="en-US" altLang="zh-CN" sz="1400">
                  <a:latin typeface="Times New Roman" panose="02020603050405020304" pitchFamily="18" charset="0"/>
                  <a:ea typeface="黑体" panose="02010609060101010101" pitchFamily="49" charset="-122"/>
                  <a:cs typeface="Times New Roman" panose="02020603050405020304" pitchFamily="18" charset="0"/>
                </a:rPr>
                <a:t>20%, 40%, 60%, 80%, 100%</a:t>
              </a:r>
            </a:p>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轨迹数据集分别是</a:t>
              </a:r>
              <a:r>
                <a:rPr lang="en-US" altLang="zh-CN" sz="1400">
                  <a:latin typeface="Times New Roman" panose="02020603050405020304" pitchFamily="18" charset="0"/>
                  <a:ea typeface="黑体" panose="02010609060101010101" pitchFamily="49" charset="-122"/>
                  <a:cs typeface="Times New Roman" panose="02020603050405020304" pitchFamily="18" charset="0"/>
                </a:rPr>
                <a:t>T-Drive</a:t>
              </a:r>
              <a:r>
                <a:rPr lang="zh-CN" altLang="en-US" sz="1400">
                  <a:latin typeface="Times New Roman" panose="02020603050405020304" pitchFamily="18" charset="0"/>
                  <a:ea typeface="黑体" panose="02010609060101010101" pitchFamily="49" charset="-122"/>
                  <a:cs typeface="Times New Roman" panose="02020603050405020304" pitchFamily="18" charset="0"/>
                </a:rPr>
                <a:t>和</a:t>
              </a:r>
              <a:r>
                <a:rPr lang="en-US" altLang="zh-CN" sz="1400">
                  <a:latin typeface="Times New Roman" panose="02020603050405020304" pitchFamily="18" charset="0"/>
                  <a:ea typeface="黑体" panose="02010609060101010101" pitchFamily="49" charset="-122"/>
                  <a:cs typeface="Times New Roman" panose="02020603050405020304" pitchFamily="18" charset="0"/>
                </a:rPr>
                <a:t>Singapore-logs</a:t>
              </a: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文本框 14"/>
          <p:cNvSpPr txBox="1">
            <a:spLocks noChangeArrowheads="1"/>
          </p:cNvSpPr>
          <p:nvPr/>
        </p:nvSpPr>
        <p:spPr bwMode="auto">
          <a:xfrm>
            <a:off x="3013075" y="6026150"/>
            <a:ext cx="33226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轨迹数量对查询时间的影响</a:t>
            </a:r>
          </a:p>
        </p:txBody>
      </p:sp>
      <p:sp>
        <p:nvSpPr>
          <p:cNvPr id="10" name="文本框 8"/>
          <p:cNvSpPr txBox="1">
            <a:spLocks noChangeArrowheads="1"/>
          </p:cNvSpPr>
          <p:nvPr/>
        </p:nvSpPr>
        <p:spPr bwMode="auto">
          <a:xfrm>
            <a:off x="1363663" y="5535613"/>
            <a:ext cx="15795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ea typeface="黑体" panose="02010609060101010101" pitchFamily="49" charset="-122"/>
                <a:cs typeface="Times New Roman" panose="02020603050405020304" pitchFamily="18" charset="0"/>
              </a:rPr>
              <a:t>(a) When</a:t>
            </a: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文本框 9"/>
          <p:cNvSpPr txBox="1">
            <a:spLocks noChangeArrowheads="1"/>
          </p:cNvSpPr>
          <p:nvPr/>
        </p:nvSpPr>
        <p:spPr bwMode="auto">
          <a:xfrm>
            <a:off x="4065588" y="5535613"/>
            <a:ext cx="20431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ea typeface="黑体" panose="02010609060101010101" pitchFamily="49" charset="-122"/>
                <a:cs typeface="Times New Roman" panose="02020603050405020304" pitchFamily="18" charset="0"/>
              </a:rPr>
              <a:t>(b) Intersect</a:t>
            </a: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文本框 11"/>
          <p:cNvSpPr txBox="1">
            <a:spLocks noChangeArrowheads="1"/>
          </p:cNvSpPr>
          <p:nvPr/>
        </p:nvSpPr>
        <p:spPr bwMode="auto">
          <a:xfrm>
            <a:off x="6969125" y="5535613"/>
            <a:ext cx="17065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ea typeface="黑体" panose="02010609060101010101" pitchFamily="49" charset="-122"/>
                <a:cs typeface="Times New Roman" panose="02020603050405020304" pitchFamily="18" charset="0"/>
              </a:rPr>
              <a:t>(c)Strict Path</a:t>
            </a: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3" name="组合 2"/>
          <p:cNvGrpSpPr/>
          <p:nvPr/>
        </p:nvGrpSpPr>
        <p:grpSpPr bwMode="auto">
          <a:xfrm>
            <a:off x="461963" y="1743075"/>
            <a:ext cx="8240712" cy="1855788"/>
            <a:chOff x="480728" y="1990786"/>
            <a:chExt cx="8240576" cy="1855080"/>
          </a:xfrm>
        </p:grpSpPr>
        <p:pic>
          <p:nvPicPr>
            <p:cNvPr id="14" name="Picture 2" descr="Whe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728" y="1990786"/>
              <a:ext cx="2482028" cy="1855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 descr="Inters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4060" y="2102435"/>
              <a:ext cx="2602264" cy="1743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descr="SP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7628" y="2102434"/>
              <a:ext cx="2593676" cy="1743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 name="组合 7"/>
          <p:cNvGrpSpPr/>
          <p:nvPr/>
        </p:nvGrpSpPr>
        <p:grpSpPr bwMode="auto">
          <a:xfrm>
            <a:off x="461963" y="3598863"/>
            <a:ext cx="8213725" cy="1870075"/>
            <a:chOff x="480728" y="3846453"/>
            <a:chExt cx="8214734" cy="1869956"/>
          </a:xfrm>
        </p:grpSpPr>
        <p:pic>
          <p:nvPicPr>
            <p:cNvPr id="18" name="图片 6"/>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0728" y="3850549"/>
              <a:ext cx="2482027" cy="18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4"/>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72983" y="3846453"/>
              <a:ext cx="2744417" cy="18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5"/>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127627" y="3998225"/>
              <a:ext cx="2567835" cy="1718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 name="组合 20"/>
          <p:cNvGrpSpPr/>
          <p:nvPr/>
        </p:nvGrpSpPr>
        <p:grpSpPr bwMode="auto">
          <a:xfrm>
            <a:off x="4578350" y="2460625"/>
            <a:ext cx="328613" cy="2657475"/>
            <a:chOff x="4597879" y="2708697"/>
            <a:chExt cx="327804" cy="2656933"/>
          </a:xfrm>
        </p:grpSpPr>
        <p:sp>
          <p:nvSpPr>
            <p:cNvPr id="22" name="矩形 21"/>
            <p:cNvSpPr/>
            <p:nvPr/>
          </p:nvSpPr>
          <p:spPr>
            <a:xfrm>
              <a:off x="4597879" y="4418086"/>
              <a:ext cx="327804" cy="947544"/>
            </a:xfrm>
            <a:prstGeom prst="rect">
              <a:avLst/>
            </a:prstGeom>
            <a:noFill/>
            <a:ln w="1905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23" name="矩形 22"/>
            <p:cNvSpPr/>
            <p:nvPr/>
          </p:nvSpPr>
          <p:spPr>
            <a:xfrm>
              <a:off x="4597879" y="2708697"/>
              <a:ext cx="327804" cy="844378"/>
            </a:xfrm>
            <a:prstGeom prst="rect">
              <a:avLst/>
            </a:prstGeom>
            <a:noFill/>
            <a:ln w="1905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grpSp>
      <p:grpSp>
        <p:nvGrpSpPr>
          <p:cNvPr id="24" name="组合 23"/>
          <p:cNvGrpSpPr/>
          <p:nvPr/>
        </p:nvGrpSpPr>
        <p:grpSpPr bwMode="auto">
          <a:xfrm>
            <a:off x="2292350" y="2562225"/>
            <a:ext cx="6738938" cy="1525588"/>
            <a:chOff x="2311879" y="2810408"/>
            <a:chExt cx="6739029" cy="1525772"/>
          </a:xfrm>
        </p:grpSpPr>
        <p:sp>
          <p:nvSpPr>
            <p:cNvPr id="25" name="AutoShape 31"/>
            <p:cNvSpPr>
              <a:spLocks noChangeArrowheads="1"/>
            </p:cNvSpPr>
            <p:nvPr/>
          </p:nvSpPr>
          <p:spPr bwMode="auto">
            <a:xfrm>
              <a:off x="2311879" y="3597218"/>
              <a:ext cx="2433684" cy="738962"/>
            </a:xfrm>
            <a:prstGeom prst="wedgeRoundRectCallout">
              <a:avLst>
                <a:gd name="adj1" fmla="val 47458"/>
                <a:gd name="adj2" fmla="val 86032"/>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a:latin typeface="Times New Roman" panose="02020603050405020304" pitchFamily="18" charset="0"/>
                  <a:ea typeface="黑体" panose="02010609060101010101" pitchFamily="49" charset="-122"/>
                  <a:cs typeface="Times New Roman" panose="02020603050405020304" pitchFamily="18" charset="0"/>
                </a:rPr>
                <a:t>RLS</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的查询时间略少于</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另外两种算法</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6" name="AutoShape 31"/>
            <p:cNvSpPr>
              <a:spLocks noChangeArrowheads="1"/>
            </p:cNvSpPr>
            <p:nvPr/>
          </p:nvSpPr>
          <p:spPr bwMode="auto">
            <a:xfrm>
              <a:off x="5067933" y="2810408"/>
              <a:ext cx="3982975" cy="882435"/>
            </a:xfrm>
            <a:prstGeom prst="wedgeRoundRectCallout">
              <a:avLst>
                <a:gd name="adj1" fmla="val 27431"/>
                <a:gd name="adj2" fmla="val -49653"/>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ea typeface="黑体" panose="02010609060101010101" pitchFamily="49" charset="-122"/>
                  <a:cs typeface="Times New Roman" panose="02020603050405020304" pitchFamily="18" charset="0"/>
                </a:rPr>
                <a:t>PRESS[</a:t>
              </a:r>
              <a:r>
                <a:rPr lang="de-DE" altLang="zh-CN" sz="1400">
                  <a:latin typeface="Times New Roman" panose="02020603050405020304" pitchFamily="18" charset="0"/>
                  <a:ea typeface="黑体" panose="02010609060101010101" pitchFamily="49" charset="-122"/>
                  <a:cs typeface="Times New Roman" panose="02020603050405020304" pitchFamily="18" charset="0"/>
                </a:rPr>
                <a:t>Song, Renchu, et al, VLDB, 2014] </a:t>
              </a:r>
              <a:r>
                <a:rPr lang="de-DE" altLang="zh-TW" sz="1400">
                  <a:latin typeface="Times New Roman" panose="02020603050405020304" pitchFamily="18" charset="0"/>
                  <a:ea typeface="黑体" panose="02010609060101010101" pitchFamily="49" charset="-122"/>
                  <a:cs typeface="Times New Roman" panose="02020603050405020304" pitchFamily="18" charset="0"/>
                </a:rPr>
                <a:t>SPNET[</a:t>
              </a:r>
              <a:r>
                <a:rPr lang="de-DE" altLang="zh-CN" sz="1400">
                  <a:latin typeface="Times New Roman" panose="02020603050405020304" pitchFamily="18" charset="0"/>
                  <a:ea typeface="PMingLiU" panose="02020500000000000000" pitchFamily="18" charset="-120"/>
                  <a:cs typeface="Times New Roman" panose="02020603050405020304" pitchFamily="18" charset="0"/>
                </a:rPr>
                <a:t>Krogh, Benjamin , et al, Sigspatial, 2016]</a:t>
              </a:r>
            </a:p>
            <a:p>
              <a:pPr eaLnBrk="1" hangingPunct="1"/>
              <a:r>
                <a:rPr lang="de-DE" altLang="zh-TW" sz="1400">
                  <a:latin typeface="Times New Roman" panose="02020603050405020304" pitchFamily="18" charset="0"/>
                  <a:ea typeface="黑体" panose="02010609060101010101" pitchFamily="49" charset="-122"/>
                  <a:cs typeface="Times New Roman" panose="02020603050405020304" pitchFamily="18" charset="0"/>
                </a:rPr>
                <a:t>TED[</a:t>
              </a:r>
              <a:r>
                <a:rPr lang="de-DE" altLang="zh-CN" sz="1400">
                  <a:latin typeface="Times New Roman" panose="02020603050405020304" pitchFamily="18" charset="0"/>
                  <a:ea typeface="黑体" panose="02010609060101010101" pitchFamily="49" charset="-122"/>
                  <a:cs typeface="Times New Roman" panose="02020603050405020304" pitchFamily="18" charset="0"/>
                </a:rPr>
                <a:t>Yang, XiaoChun, et al, TKDE, 2017</a:t>
              </a:r>
              <a:r>
                <a:rPr lang="de-DE" altLang="zh-TW" sz="1400">
                  <a:latin typeface="Times New Roman" panose="02020603050405020304" pitchFamily="18" charset="0"/>
                  <a:ea typeface="黑体" panose="02010609060101010101" pitchFamily="49" charset="-122"/>
                  <a:cs typeface="Times New Roman" panose="02020603050405020304" pitchFamily="18" charset="0"/>
                </a:rPr>
                <a:t>]</a:t>
              </a:r>
              <a:endParaRPr lang="zh-TW" altLang="en-US" sz="140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7"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实验</a:t>
            </a:r>
            <a:r>
              <a:rPr lang="en-US" altLang="zh-CN"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查询时间</a:t>
            </a:r>
          </a:p>
        </p:txBody>
      </p:sp>
      <p:sp>
        <p:nvSpPr>
          <p:cNvPr id="28"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24/29</a:t>
            </a:r>
            <a:endParaRPr lang="zh-CN" altLang="en-US">
              <a:solidFill>
                <a:schemeClr val="bg1"/>
              </a:solidFill>
            </a:endParaRPr>
          </a:p>
        </p:txBody>
      </p:sp>
      <p:grpSp>
        <p:nvGrpSpPr>
          <p:cNvPr id="29" name="组合 20"/>
          <p:cNvGrpSpPr/>
          <p:nvPr/>
        </p:nvGrpSpPr>
        <p:grpSpPr bwMode="auto">
          <a:xfrm>
            <a:off x="609600" y="1200150"/>
            <a:ext cx="8396288" cy="527050"/>
            <a:chOff x="609600" y="1199780"/>
            <a:chExt cx="8395834" cy="527020"/>
          </a:xfrm>
        </p:grpSpPr>
        <p:sp>
          <p:nvSpPr>
            <p:cNvPr id="30" name="文本框 10"/>
            <p:cNvSpPr txBox="1">
              <a:spLocks noChangeArrowheads="1"/>
            </p:cNvSpPr>
            <p:nvPr/>
          </p:nvSpPr>
          <p:spPr bwMode="auto">
            <a:xfrm>
              <a:off x="609600" y="1203580"/>
              <a:ext cx="41433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误差阈值 </a:t>
              </a:r>
              <a:r>
                <a:rPr lang="en-US" altLang="zh-CN" sz="1400" i="1">
                  <a:latin typeface="Times New Roman" panose="02020603050405020304" pitchFamily="18" charset="0"/>
                  <a:ea typeface="黑体" panose="02010609060101010101" pitchFamily="49" charset="-122"/>
                  <a:cs typeface="Times New Roman" panose="02020603050405020304" pitchFamily="18" charset="0"/>
                </a:rPr>
                <a:t>τ</a:t>
              </a:r>
              <a:r>
                <a:rPr lang="en-US" altLang="zh-CN" sz="1400">
                  <a:latin typeface="Times New Roman" panose="02020603050405020304" pitchFamily="18" charset="0"/>
                  <a:ea typeface="黑体" panose="02010609060101010101" pitchFamily="49" charset="-122"/>
                  <a:cs typeface="Times New Roman" panose="02020603050405020304" pitchFamily="18" charset="0"/>
                </a:rPr>
                <a:t>=1m</a:t>
              </a:r>
            </a:p>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轨迹数量分别取 </a:t>
              </a:r>
              <a:r>
                <a:rPr lang="en-US" altLang="zh-CN" sz="1400">
                  <a:latin typeface="Times New Roman" panose="02020603050405020304" pitchFamily="18" charset="0"/>
                  <a:ea typeface="黑体" panose="02010609060101010101" pitchFamily="49" charset="-122"/>
                  <a:cs typeface="Times New Roman" panose="02020603050405020304" pitchFamily="18" charset="0"/>
                </a:rPr>
                <a:t>20%, 40%, 60%, 80%, 100%</a:t>
              </a: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1" name="文本框 32"/>
            <p:cNvSpPr txBox="1">
              <a:spLocks noChangeArrowheads="1"/>
            </p:cNvSpPr>
            <p:nvPr/>
          </p:nvSpPr>
          <p:spPr bwMode="auto">
            <a:xfrm>
              <a:off x="4862059" y="1199780"/>
              <a:ext cx="41433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轨迹数据集分别是</a:t>
              </a:r>
              <a:r>
                <a:rPr lang="en-US" altLang="zh-CN" sz="1400">
                  <a:latin typeface="Times New Roman" panose="02020603050405020304" pitchFamily="18" charset="0"/>
                  <a:ea typeface="黑体" panose="02010609060101010101" pitchFamily="49" charset="-122"/>
                  <a:cs typeface="Times New Roman" panose="02020603050405020304" pitchFamily="18" charset="0"/>
                </a:rPr>
                <a:t>T-Drive</a:t>
              </a:r>
              <a:r>
                <a:rPr lang="zh-CN" altLang="en-US" sz="1400">
                  <a:latin typeface="Times New Roman" panose="02020603050405020304" pitchFamily="18" charset="0"/>
                  <a:ea typeface="黑体" panose="02010609060101010101" pitchFamily="49" charset="-122"/>
                  <a:cs typeface="Times New Roman" panose="02020603050405020304" pitchFamily="18" charset="0"/>
                </a:rPr>
                <a:t>和</a:t>
              </a:r>
              <a:r>
                <a:rPr lang="en-US" altLang="zh-CN" sz="1400">
                  <a:latin typeface="Times New Roman" panose="02020603050405020304" pitchFamily="18" charset="0"/>
                  <a:ea typeface="黑体" panose="02010609060101010101" pitchFamily="49" charset="-122"/>
                  <a:cs typeface="Times New Roman" panose="02020603050405020304" pitchFamily="18" charset="0"/>
                </a:rPr>
                <a:t>Singapore-logs</a:t>
              </a: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文本框 6"/>
          <p:cNvSpPr txBox="1">
            <a:spLocks noChangeArrowheads="1"/>
          </p:cNvSpPr>
          <p:nvPr/>
        </p:nvSpPr>
        <p:spPr bwMode="auto">
          <a:xfrm>
            <a:off x="2528888" y="4248150"/>
            <a:ext cx="41719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路网划分深度对查询时间和索引大小的影响</a:t>
            </a:r>
          </a:p>
        </p:txBody>
      </p:sp>
      <p:sp>
        <p:nvSpPr>
          <p:cNvPr id="10" name="文本框 7"/>
          <p:cNvSpPr txBox="1">
            <a:spLocks noChangeArrowheads="1"/>
          </p:cNvSpPr>
          <p:nvPr/>
        </p:nvSpPr>
        <p:spPr bwMode="auto">
          <a:xfrm>
            <a:off x="609600" y="1208088"/>
            <a:ext cx="33067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误差阈值 </a:t>
            </a:r>
            <a:r>
              <a:rPr lang="en-US" altLang="zh-CN" sz="1400" i="1">
                <a:latin typeface="Times New Roman" panose="02020603050405020304" pitchFamily="18" charset="0"/>
                <a:ea typeface="黑体" panose="02010609060101010101" pitchFamily="49" charset="-122"/>
                <a:cs typeface="Times New Roman" panose="02020603050405020304" pitchFamily="18" charset="0"/>
              </a:rPr>
              <a:t>τ</a:t>
            </a:r>
            <a:r>
              <a:rPr lang="en-US" altLang="zh-CN" sz="1400">
                <a:latin typeface="Times New Roman" panose="02020603050405020304" pitchFamily="18" charset="0"/>
                <a:ea typeface="黑体" panose="02010609060101010101" pitchFamily="49" charset="-122"/>
                <a:cs typeface="Times New Roman" panose="02020603050405020304" pitchFamily="18" charset="0"/>
              </a:rPr>
              <a:t>=1m</a:t>
            </a:r>
          </a:p>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划分区域数量分别取 </a:t>
            </a:r>
            <a:r>
              <a:rPr lang="en-US" altLang="zh-CN" sz="1400">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baseline="30000">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a:latin typeface="Times New Roman" panose="02020603050405020304" pitchFamily="18" charset="0"/>
                <a:ea typeface="黑体" panose="02010609060101010101" pitchFamily="49" charset="-122"/>
                <a:cs typeface="Times New Roman" panose="02020603050405020304" pitchFamily="18" charset="0"/>
              </a:rPr>
              <a:t>, 2</a:t>
            </a:r>
            <a:r>
              <a:rPr lang="en-US" altLang="zh-CN" sz="1400" baseline="30000">
                <a:latin typeface="Times New Roman" panose="02020603050405020304" pitchFamily="18" charset="0"/>
                <a:ea typeface="黑体" panose="02010609060101010101" pitchFamily="49" charset="-122"/>
                <a:cs typeface="Times New Roman" panose="02020603050405020304" pitchFamily="18" charset="0"/>
              </a:rPr>
              <a:t>4</a:t>
            </a:r>
            <a:r>
              <a:rPr lang="en-US" altLang="zh-CN" sz="1400">
                <a:latin typeface="Times New Roman" panose="02020603050405020304" pitchFamily="18" charset="0"/>
                <a:ea typeface="黑体" panose="02010609060101010101" pitchFamily="49" charset="-122"/>
                <a:cs typeface="Times New Roman" panose="02020603050405020304" pitchFamily="18" charset="0"/>
              </a:rPr>
              <a:t>, 2</a:t>
            </a:r>
            <a:r>
              <a:rPr lang="en-US" altLang="zh-CN" sz="1400" baseline="30000">
                <a:latin typeface="Times New Roman" panose="02020603050405020304" pitchFamily="18" charset="0"/>
                <a:ea typeface="黑体" panose="02010609060101010101" pitchFamily="49" charset="-122"/>
                <a:cs typeface="Times New Roman" panose="02020603050405020304" pitchFamily="18" charset="0"/>
              </a:rPr>
              <a:t>6</a:t>
            </a:r>
            <a:r>
              <a:rPr lang="en-US" altLang="zh-CN" sz="1400">
                <a:latin typeface="Times New Roman" panose="02020603050405020304" pitchFamily="18" charset="0"/>
                <a:ea typeface="黑体" panose="02010609060101010101" pitchFamily="49" charset="-122"/>
                <a:cs typeface="Times New Roman" panose="02020603050405020304" pitchFamily="18" charset="0"/>
              </a:rPr>
              <a:t>, 2</a:t>
            </a:r>
            <a:r>
              <a:rPr lang="en-US" altLang="zh-CN" sz="1400" baseline="30000">
                <a:latin typeface="Times New Roman" panose="02020603050405020304" pitchFamily="18" charset="0"/>
                <a:ea typeface="黑体" panose="02010609060101010101" pitchFamily="49" charset="-122"/>
                <a:cs typeface="Times New Roman" panose="02020603050405020304" pitchFamily="18" charset="0"/>
              </a:rPr>
              <a:t>8</a:t>
            </a:r>
            <a:r>
              <a:rPr lang="en-US" altLang="zh-CN" sz="1400">
                <a:latin typeface="Times New Roman" panose="02020603050405020304" pitchFamily="18" charset="0"/>
                <a:ea typeface="黑体" panose="02010609060101010101" pitchFamily="49" charset="-122"/>
                <a:cs typeface="Times New Roman" panose="02020603050405020304" pitchFamily="18" charset="0"/>
              </a:rPr>
              <a:t>, 2</a:t>
            </a:r>
            <a:r>
              <a:rPr lang="en-US" altLang="zh-CN" sz="1400" baseline="30000">
                <a:latin typeface="Times New Roman" panose="02020603050405020304" pitchFamily="18" charset="0"/>
                <a:ea typeface="黑体" panose="02010609060101010101" pitchFamily="49" charset="-122"/>
                <a:cs typeface="Times New Roman" panose="02020603050405020304" pitchFamily="18" charset="0"/>
              </a:rPr>
              <a:t>10</a:t>
            </a:r>
            <a:r>
              <a:rPr lang="en-US" altLang="zh-CN" sz="1400">
                <a:latin typeface="Times New Roman" panose="02020603050405020304" pitchFamily="18" charset="0"/>
                <a:ea typeface="黑体" panose="02010609060101010101" pitchFamily="49" charset="-122"/>
                <a:cs typeface="Times New Roman" panose="02020603050405020304" pitchFamily="18" charset="0"/>
              </a:rPr>
              <a:t>, 2</a:t>
            </a:r>
            <a:r>
              <a:rPr lang="en-US" altLang="zh-CN" sz="1400" baseline="30000">
                <a:latin typeface="Times New Roman" panose="02020603050405020304" pitchFamily="18" charset="0"/>
                <a:ea typeface="黑体" panose="02010609060101010101" pitchFamily="49" charset="-122"/>
                <a:cs typeface="Times New Roman" panose="02020603050405020304" pitchFamily="18" charset="0"/>
              </a:rPr>
              <a:t>12</a:t>
            </a:r>
            <a:endParaRPr lang="zh-CN" altLang="en-US" sz="1400" baseline="3000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11"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50963" y="1858963"/>
            <a:ext cx="3036887"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5800" y="1858963"/>
            <a:ext cx="3349625"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31"/>
          <p:cNvSpPr>
            <a:spLocks noChangeArrowheads="1"/>
          </p:cNvSpPr>
          <p:nvPr/>
        </p:nvSpPr>
        <p:spPr bwMode="auto">
          <a:xfrm>
            <a:off x="5895975" y="3695700"/>
            <a:ext cx="2057400" cy="746125"/>
          </a:xfrm>
          <a:prstGeom prst="wedgeRoundRectCallout">
            <a:avLst>
              <a:gd name="adj1" fmla="val 8181"/>
              <a:gd name="adj2" fmla="val -131014"/>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索引大小也在迅速</a:t>
            </a:r>
            <a:endParaRPr lang="en-US" altLang="zh-CN" sz="160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增加！！</a:t>
            </a:r>
            <a:endParaRPr lang="zh-TW" altLang="en-US" sz="160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14" name="直接连接符 13"/>
          <p:cNvCxnSpPr/>
          <p:nvPr/>
        </p:nvCxnSpPr>
        <p:spPr>
          <a:xfrm>
            <a:off x="1836738" y="2200275"/>
            <a:ext cx="2549525" cy="14620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AutoShape 31"/>
          <p:cNvSpPr>
            <a:spLocks noChangeArrowheads="1"/>
          </p:cNvSpPr>
          <p:nvPr/>
        </p:nvSpPr>
        <p:spPr bwMode="auto">
          <a:xfrm>
            <a:off x="1257300" y="3076575"/>
            <a:ext cx="1787525" cy="706438"/>
          </a:xfrm>
          <a:prstGeom prst="wedgeRoundRectCallout">
            <a:avLst>
              <a:gd name="adj1" fmla="val 39102"/>
              <a:gd name="adj2" fmla="val -97361"/>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a:latin typeface="Times New Roman" panose="02020603050405020304" pitchFamily="18" charset="0"/>
                <a:ea typeface="黑体" panose="02010609060101010101" pitchFamily="49" charset="-122"/>
                <a:cs typeface="Times New Roman" panose="02020603050405020304" pitchFamily="18" charset="0"/>
              </a:rPr>
              <a:t>RLS</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的查询时间</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呈指数下降</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 name="标题 1"/>
          <p:cNvSpPr>
            <a:spLocks noGrp="1"/>
          </p:cNvSpPr>
          <p:nvPr>
            <p:ph type="title"/>
          </p:nvPr>
        </p:nvSpPr>
        <p:spPr>
          <a:xfrm>
            <a:off x="628650" y="365125"/>
            <a:ext cx="6324600" cy="715963"/>
          </a:xfrm>
        </p:spPr>
        <p:txBody>
          <a:bodyPr>
            <a:normAutofit fontScale="90000"/>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实验</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路网划分深度的影响</a:t>
            </a:r>
          </a:p>
        </p:txBody>
      </p:sp>
      <p:sp>
        <p:nvSpPr>
          <p:cNvPr id="17"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25/29</a:t>
            </a:r>
            <a:endParaRPr lang="zh-CN" altLang="en-US">
              <a:solidFill>
                <a:schemeClr val="bg1"/>
              </a:solidFill>
            </a:endParaRPr>
          </a:p>
        </p:txBody>
      </p:sp>
      <p:grpSp>
        <p:nvGrpSpPr>
          <p:cNvPr id="18" name="组合 17"/>
          <p:cNvGrpSpPr/>
          <p:nvPr/>
        </p:nvGrpSpPr>
        <p:grpSpPr bwMode="auto">
          <a:xfrm>
            <a:off x="485775" y="4781550"/>
            <a:ext cx="8448675" cy="1457325"/>
            <a:chOff x="485916" y="4781704"/>
            <a:chExt cx="8449113" cy="1457331"/>
          </a:xfrm>
        </p:grpSpPr>
        <p:sp>
          <p:nvSpPr>
            <p:cNvPr id="19" name="_s3084"/>
            <p:cNvSpPr>
              <a:spLocks noChangeArrowheads="1"/>
            </p:cNvSpPr>
            <p:nvPr/>
          </p:nvSpPr>
          <p:spPr bwMode="auto">
            <a:xfrm>
              <a:off x="3973835" y="5061105"/>
              <a:ext cx="4961194" cy="1003304"/>
            </a:xfrm>
            <a:prstGeom prst="roundRect">
              <a:avLst>
                <a:gd name="adj" fmla="val 16667"/>
              </a:avLst>
            </a:prstGeom>
            <a:solidFill>
              <a:schemeClr val="bg1">
                <a:lumMod val="85000"/>
              </a:schemeClr>
            </a:solidFill>
            <a:ln w="22225">
              <a:solidFill>
                <a:srgbClr val="5E5EAF"/>
              </a:solidFill>
              <a:round/>
            </a:ln>
          </p:spPr>
          <p:txBody>
            <a:bodyPr wrap="none" lIns="0" tIns="0" rIns="0" bIns="0" anchor="ctr"/>
            <a:lstStyle>
              <a:lvl1pPr>
                <a:spcBef>
                  <a:spcPct val="20000"/>
                </a:spcBef>
                <a:buClr>
                  <a:schemeClr val="hlink"/>
                </a:buClr>
                <a:buFont typeface="Wingdings 2" panose="05020102010507070707" pitchFamily="18" charset="2"/>
                <a:buChar char="ø"/>
                <a:defRPr sz="2800" b="1">
                  <a:solidFill>
                    <a:schemeClr val="tx1"/>
                  </a:solidFill>
                  <a:latin typeface="Times New Roman" panose="02020603050405020304" pitchFamily="18" charset="0"/>
                  <a:ea typeface="Adobe 楷体 Std R" pitchFamily="18"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Times New Roman" panose="02020603050405020304" pitchFamily="18" charset="0"/>
                  <a:ea typeface="Adobe 楷体 Std R" pitchFamily="18" charset="-122"/>
                </a:defRPr>
              </a:lvl2pPr>
              <a:lvl3pPr marL="1143000" indent="-228600">
                <a:spcBef>
                  <a:spcPct val="20000"/>
                </a:spcBef>
                <a:buClr>
                  <a:schemeClr val="tx1"/>
                </a:buClr>
                <a:buChar char="•"/>
                <a:defRPr sz="2200">
                  <a:solidFill>
                    <a:srgbClr val="692AA2"/>
                  </a:solidFill>
                  <a:latin typeface="Times New Roman" panose="02020603050405020304" pitchFamily="18" charset="0"/>
                  <a:ea typeface="Adobe 楷体 Std R" pitchFamily="18" charset="-122"/>
                </a:defRPr>
              </a:lvl3pPr>
              <a:lvl4pPr marL="1600200" indent="-228600">
                <a:spcBef>
                  <a:spcPct val="20000"/>
                </a:spcBef>
                <a:buChar char="–"/>
                <a:defRPr sz="2000">
                  <a:solidFill>
                    <a:schemeClr val="tx1"/>
                  </a:solidFill>
                  <a:latin typeface="Times New Roman" panose="02020603050405020304" pitchFamily="18" charset="0"/>
                  <a:ea typeface="Adobe 楷体 Std R" pitchFamily="18" charset="-122"/>
                </a:defRPr>
              </a:lvl4pPr>
              <a:lvl5pPr marL="2057400" indent="-228600">
                <a:spcBef>
                  <a:spcPct val="20000"/>
                </a:spcBef>
                <a:buChar char="»"/>
                <a:defRPr sz="2000">
                  <a:solidFill>
                    <a:schemeClr val="tx1"/>
                  </a:solidFill>
                  <a:latin typeface="Times New Roman" panose="02020603050405020304" pitchFamily="18" charset="0"/>
                  <a:ea typeface="Adobe 楷体 Std R" pitchFamily="18"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dobe 楷体 Std R" pitchFamily="18"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dobe 楷体 Std R" pitchFamily="18"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dobe 楷体 Std R" pitchFamily="18"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dobe 楷体 Std R" pitchFamily="18" charset="-122"/>
                </a:defRPr>
              </a:lvl9pPr>
            </a:lstStyle>
            <a:p>
              <a:pPr eaLnBrk="1" fontAlgn="auto" hangingPunct="1">
                <a:spcAft>
                  <a:spcPts val="0"/>
                </a:spcAft>
                <a:buFont typeface="Wingdings 2" panose="05020102010507070707" pitchFamily="18" charset="2"/>
                <a:buNone/>
                <a:defRPr/>
              </a:pPr>
              <a:r>
                <a:rPr lang="zh-CN" altLang="en-US" sz="2000" dirty="0" smtClean="0">
                  <a:solidFill>
                    <a:schemeClr val="accent6">
                      <a:lumMod val="50000"/>
                    </a:schemeClr>
                  </a:solidFill>
                  <a:ea typeface="黑体" panose="02010609060101010101" pitchFamily="49" charset="-122"/>
                  <a:cs typeface="Times New Roman" panose="02020603050405020304" pitchFamily="18" charset="0"/>
                </a:rPr>
                <a:t> 划分深度不能无限增大，在不同的应用</a:t>
              </a:r>
              <a:endParaRPr lang="en-US" altLang="zh-CN" sz="2000" dirty="0" smtClean="0">
                <a:solidFill>
                  <a:schemeClr val="accent6">
                    <a:lumMod val="50000"/>
                  </a:schemeClr>
                </a:solidFill>
                <a:ea typeface="黑体" panose="02010609060101010101" pitchFamily="49" charset="-122"/>
                <a:cs typeface="Times New Roman" panose="02020603050405020304" pitchFamily="18" charset="0"/>
              </a:endParaRPr>
            </a:p>
            <a:p>
              <a:pPr eaLnBrk="1" fontAlgn="auto" hangingPunct="1">
                <a:spcAft>
                  <a:spcPts val="0"/>
                </a:spcAft>
                <a:buFont typeface="Wingdings 2" panose="05020102010507070707" pitchFamily="18" charset="2"/>
                <a:buNone/>
                <a:defRPr/>
              </a:pPr>
              <a:r>
                <a:rPr lang="zh-CN" altLang="en-US" sz="2000" dirty="0" smtClean="0">
                  <a:solidFill>
                    <a:schemeClr val="accent6">
                      <a:lumMod val="50000"/>
                    </a:schemeClr>
                  </a:solidFill>
                  <a:ea typeface="黑体" panose="02010609060101010101" pitchFamily="49" charset="-122"/>
                  <a:cs typeface="Times New Roman" panose="02020603050405020304" pitchFamily="18" charset="0"/>
                </a:rPr>
                <a:t> 场景中需要对这两个指标进行权衡</a:t>
              </a:r>
              <a:endParaRPr lang="zh-CN" altLang="en-US" sz="2000" dirty="0">
                <a:solidFill>
                  <a:schemeClr val="accent6">
                    <a:lumMod val="50000"/>
                  </a:schemeClr>
                </a:solidFill>
                <a:ea typeface="黑体" panose="02010609060101010101" pitchFamily="49" charset="-122"/>
                <a:cs typeface="Times New Roman" panose="02020603050405020304" pitchFamily="18" charset="0"/>
              </a:endParaRPr>
            </a:p>
          </p:txBody>
        </p:sp>
        <p:grpSp>
          <p:nvGrpSpPr>
            <p:cNvPr id="20" name="组合 9"/>
            <p:cNvGrpSpPr/>
            <p:nvPr/>
          </p:nvGrpSpPr>
          <p:grpSpPr bwMode="auto">
            <a:xfrm>
              <a:off x="485916" y="4781704"/>
              <a:ext cx="3305294" cy="1457331"/>
              <a:chOff x="485916" y="4781704"/>
              <a:chExt cx="3305294" cy="1457331"/>
            </a:xfrm>
          </p:grpSpPr>
          <p:sp>
            <p:nvSpPr>
              <p:cNvPr id="21" name="矩形 20"/>
              <p:cNvSpPr/>
              <p:nvPr/>
            </p:nvSpPr>
            <p:spPr>
              <a:xfrm rot="20858673">
                <a:off x="679601" y="5472270"/>
                <a:ext cx="2835422" cy="9366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下箭头 21"/>
              <p:cNvSpPr/>
              <p:nvPr/>
            </p:nvSpPr>
            <p:spPr>
              <a:xfrm>
                <a:off x="485916" y="4781704"/>
                <a:ext cx="1247840" cy="758828"/>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下箭头 22"/>
              <p:cNvSpPr/>
              <p:nvPr/>
            </p:nvSpPr>
            <p:spPr>
              <a:xfrm rot="10800000">
                <a:off x="2543422" y="5480207"/>
                <a:ext cx="1247840" cy="758828"/>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文本框 8"/>
              <p:cNvSpPr txBox="1">
                <a:spLocks noChangeArrowheads="1"/>
              </p:cNvSpPr>
              <p:nvPr/>
            </p:nvSpPr>
            <p:spPr bwMode="auto">
              <a:xfrm>
                <a:off x="1966822" y="4891175"/>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黑体" panose="02010609060101010101" pitchFamily="49" charset="-122"/>
                    <a:ea typeface="黑体" panose="02010609060101010101" pitchFamily="49" charset="-122"/>
                  </a:rPr>
                  <a:t>查询时间</a:t>
                </a:r>
              </a:p>
            </p:txBody>
          </p:sp>
          <p:sp>
            <p:nvSpPr>
              <p:cNvPr id="25" name="文本框 18"/>
              <p:cNvSpPr txBox="1">
                <a:spLocks noChangeArrowheads="1"/>
              </p:cNvSpPr>
              <p:nvPr/>
            </p:nvSpPr>
            <p:spPr bwMode="auto">
              <a:xfrm>
                <a:off x="1355655" y="5808262"/>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黑体" panose="02010609060101010101" pitchFamily="49" charset="-122"/>
                    <a:ea typeface="黑体" panose="02010609060101010101" pitchFamily="49" charset="-122"/>
                  </a:rPr>
                  <a:t>索引大小</a:t>
                </a:r>
              </a:p>
            </p:txBody>
          </p:sp>
        </p:gr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randombar(horizontal)">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randombar(horizontal)">
                                      <p:cBhvr>
                                        <p:cTn id="2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4300" y="171450"/>
            <a:ext cx="8875502" cy="1066800"/>
            <a:chOff x="114300" y="171450"/>
            <a:chExt cx="8875502" cy="1066800"/>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17" name="矩形 16"/>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grpSp>
        <p:nvGrpSpPr>
          <p:cNvPr id="38" name="组合 37"/>
          <p:cNvGrpSpPr/>
          <p:nvPr/>
        </p:nvGrpSpPr>
        <p:grpSpPr bwMode="auto">
          <a:xfrm>
            <a:off x="0" y="4960079"/>
            <a:ext cx="2251494" cy="1137468"/>
            <a:chOff x="-74240" y="5167327"/>
            <a:chExt cx="2255340" cy="1137007"/>
          </a:xfrm>
        </p:grpSpPr>
        <p:sp>
          <p:nvSpPr>
            <p:cNvPr id="39" name="右箭头 38"/>
            <p:cNvSpPr/>
            <p:nvPr/>
          </p:nvSpPr>
          <p:spPr>
            <a:xfrm>
              <a:off x="2421" y="5167327"/>
              <a:ext cx="2178679" cy="1117147"/>
            </a:xfrm>
            <a:prstGeom prst="rightArrow">
              <a:avLst/>
            </a:prstGeom>
            <a:solidFill>
              <a:srgbClr val="937AB1"/>
            </a:solidFill>
            <a:ln w="19050">
              <a:solidFill>
                <a:srgbClr val="705B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40" name="文本框 119"/>
            <p:cNvSpPr txBox="1">
              <a:spLocks noChangeArrowheads="1"/>
            </p:cNvSpPr>
            <p:nvPr/>
          </p:nvSpPr>
          <p:spPr bwMode="auto">
            <a:xfrm>
              <a:off x="-74240" y="5473674"/>
              <a:ext cx="2053115" cy="830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已有</a:t>
              </a:r>
              <a:r>
                <a:rPr lang="zh-CN" altLang="en-US" sz="16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的轨迹</a:t>
              </a:r>
              <a:endParaRPr lang="en-US" altLang="zh-CN" sz="16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ctr" eaLnBrk="1" hangingPunct="1"/>
              <a:r>
                <a:rPr lang="zh-CN" altLang="en-US" sz="16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相似性计算方法</a:t>
              </a:r>
              <a:endParaRPr lang="zh-CN" altLang="en-US"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54" name="标题 1"/>
          <p:cNvSpPr>
            <a:spLocks noGrp="1"/>
          </p:cNvSpPr>
          <p:nvPr>
            <p:ph type="title"/>
          </p:nvPr>
        </p:nvSpPr>
        <p:spPr>
          <a:xfrm>
            <a:off x="628650" y="365125"/>
            <a:ext cx="6324600" cy="715963"/>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问题定义</a:t>
            </a:r>
          </a:p>
        </p:txBody>
      </p:sp>
      <p:graphicFrame>
        <p:nvGraphicFramePr>
          <p:cNvPr id="2" name="表格 1"/>
          <p:cNvGraphicFramePr>
            <a:graphicFrameLocks noGrp="1"/>
          </p:cNvGraphicFramePr>
          <p:nvPr>
            <p:extLst>
              <p:ext uri="{D42A27DB-BD31-4B8C-83A1-F6EECF244321}">
                <p14:modId xmlns:p14="http://schemas.microsoft.com/office/powerpoint/2010/main" val="2796291152"/>
              </p:ext>
            </p:extLst>
          </p:nvPr>
        </p:nvGraphicFramePr>
        <p:xfrm>
          <a:off x="2329195" y="4866227"/>
          <a:ext cx="5107350" cy="1154751"/>
        </p:xfrm>
        <a:graphic>
          <a:graphicData uri="http://schemas.openxmlformats.org/drawingml/2006/table">
            <a:tbl>
              <a:tblPr firstRow="1" bandRow="1">
                <a:tableStyleId>{5C22544A-7EE6-4342-B048-85BDC9FD1C3A}</a:tableStyleId>
              </a:tblPr>
              <a:tblGrid>
                <a:gridCol w="1216836">
                  <a:extLst>
                    <a:ext uri="{9D8B030D-6E8A-4147-A177-3AD203B41FA5}">
                      <a16:colId xmlns:a16="http://schemas.microsoft.com/office/drawing/2014/main" val="609895250"/>
                    </a:ext>
                  </a:extLst>
                </a:gridCol>
                <a:gridCol w="2018014">
                  <a:extLst>
                    <a:ext uri="{9D8B030D-6E8A-4147-A177-3AD203B41FA5}">
                      <a16:colId xmlns:a16="http://schemas.microsoft.com/office/drawing/2014/main" val="1487800226"/>
                    </a:ext>
                  </a:extLst>
                </a:gridCol>
                <a:gridCol w="1872500">
                  <a:extLst>
                    <a:ext uri="{9D8B030D-6E8A-4147-A177-3AD203B41FA5}">
                      <a16:colId xmlns:a16="http://schemas.microsoft.com/office/drawing/2014/main" val="3736379722"/>
                    </a:ext>
                  </a:extLst>
                </a:gridCol>
              </a:tblGrid>
              <a:tr h="413071">
                <a:tc>
                  <a:txBody>
                    <a:bodyPr/>
                    <a:lstStyle/>
                    <a:p>
                      <a:endParaRPr lang="zh-CN" altLang="en-US" dirty="0"/>
                    </a:p>
                  </a:txBody>
                  <a:tcPr>
                    <a:solidFill>
                      <a:schemeClr val="accent1"/>
                    </a:solidFill>
                  </a:tcPr>
                </a:tc>
                <a:tc>
                  <a:txBody>
                    <a:bodyPr/>
                    <a:lstStyle/>
                    <a:p>
                      <a:r>
                        <a:rPr lang="zh-CN" altLang="en-US" dirty="0" smtClean="0"/>
                        <a:t>空间</a:t>
                      </a:r>
                      <a:endParaRPr lang="zh-CN" altLang="en-US" dirty="0"/>
                    </a:p>
                  </a:txBody>
                  <a:tcPr>
                    <a:solidFill>
                      <a:schemeClr val="accent1"/>
                    </a:solidFill>
                  </a:tcPr>
                </a:tc>
                <a:tc>
                  <a:txBody>
                    <a:bodyPr/>
                    <a:lstStyle/>
                    <a:p>
                      <a:r>
                        <a:rPr lang="zh-CN" altLang="en-US" dirty="0" smtClean="0"/>
                        <a:t>时间</a:t>
                      </a:r>
                      <a:r>
                        <a:rPr lang="en-US" altLang="zh-CN" dirty="0" smtClean="0"/>
                        <a:t>+</a:t>
                      </a:r>
                      <a:r>
                        <a:rPr lang="zh-CN" altLang="en-US" dirty="0" smtClean="0"/>
                        <a:t>空间</a:t>
                      </a:r>
                      <a:endParaRPr lang="zh-CN" altLang="en-US" dirty="0"/>
                    </a:p>
                  </a:txBody>
                  <a:tcPr>
                    <a:solidFill>
                      <a:schemeClr val="accent1"/>
                    </a:solidFill>
                  </a:tcPr>
                </a:tc>
                <a:extLst>
                  <a:ext uri="{0D108BD9-81ED-4DB2-BD59-A6C34878D82A}">
                    <a16:rowId xmlns:a16="http://schemas.microsoft.com/office/drawing/2014/main" val="1690325127"/>
                  </a:ext>
                </a:extLst>
              </a:tr>
              <a:tr h="370840">
                <a:tc>
                  <a:txBody>
                    <a:bodyPr/>
                    <a:lstStyle/>
                    <a:p>
                      <a:pPr marL="0" algn="l" defTabSz="914400" rtl="0" eaLnBrk="1" latinLnBrk="0" hangingPunct="1"/>
                      <a:r>
                        <a:rPr lang="zh-CN" altLang="en-US" sz="1800" b="1" kern="1200" dirty="0" smtClean="0">
                          <a:solidFill>
                            <a:schemeClr val="lt1"/>
                          </a:solidFill>
                          <a:latin typeface="+mn-lt"/>
                          <a:ea typeface="+mn-ea"/>
                          <a:cs typeface="+mn-cs"/>
                        </a:rPr>
                        <a:t>欧式空间</a:t>
                      </a:r>
                      <a:endParaRPr lang="zh-CN" altLang="en-US" sz="1800" b="1" kern="1200" dirty="0">
                        <a:solidFill>
                          <a:schemeClr val="lt1"/>
                        </a:solidFill>
                        <a:latin typeface="+mn-lt"/>
                        <a:ea typeface="+mn-ea"/>
                        <a:cs typeface="+mn-cs"/>
                      </a:endParaRPr>
                    </a:p>
                  </a:txBody>
                  <a:tcPr>
                    <a:solidFill>
                      <a:schemeClr val="accent1"/>
                    </a:solidFill>
                  </a:tcPr>
                </a:tc>
                <a:tc>
                  <a:txBody>
                    <a:bodyPr/>
                    <a:lstStyle/>
                    <a:p>
                      <a:r>
                        <a:rPr lang="en-US" altLang="zh-CN" dirty="0" smtClean="0"/>
                        <a:t>DTW</a:t>
                      </a:r>
                      <a:r>
                        <a:rPr lang="zh-CN" altLang="en-US" dirty="0" smtClean="0"/>
                        <a:t>、</a:t>
                      </a:r>
                      <a:r>
                        <a:rPr lang="en-US" altLang="zh-CN" dirty="0" smtClean="0"/>
                        <a:t>BDS</a:t>
                      </a:r>
                      <a:r>
                        <a:rPr lang="zh-CN" altLang="en-US" dirty="0" smtClean="0"/>
                        <a:t>、</a:t>
                      </a:r>
                      <a:r>
                        <a:rPr lang="en-US" altLang="zh-CN" dirty="0" smtClean="0"/>
                        <a:t>EDR</a:t>
                      </a:r>
                      <a:endParaRPr lang="zh-CN" altLang="en-US" dirty="0"/>
                    </a:p>
                  </a:txBody>
                  <a:tcPr/>
                </a:tc>
                <a:tc>
                  <a:txBody>
                    <a:bodyPr/>
                    <a:lstStyle/>
                    <a:p>
                      <a:r>
                        <a:rPr lang="en-US" altLang="zh-CN" dirty="0" smtClean="0"/>
                        <a:t>SDTW</a:t>
                      </a:r>
                      <a:endParaRPr lang="zh-CN" altLang="en-US" dirty="0"/>
                    </a:p>
                  </a:txBody>
                  <a:tcPr/>
                </a:tc>
                <a:extLst>
                  <a:ext uri="{0D108BD9-81ED-4DB2-BD59-A6C34878D82A}">
                    <a16:rowId xmlns:a16="http://schemas.microsoft.com/office/drawing/2014/main" val="2263743944"/>
                  </a:ext>
                </a:extLst>
              </a:tr>
              <a:tr h="370840">
                <a:tc>
                  <a:txBody>
                    <a:bodyPr/>
                    <a:lstStyle/>
                    <a:p>
                      <a:pPr marL="0" algn="l" defTabSz="914400" rtl="0" eaLnBrk="1" latinLnBrk="0" hangingPunct="1"/>
                      <a:r>
                        <a:rPr lang="zh-CN" altLang="en-US" sz="1800" b="1" kern="1200" dirty="0" smtClean="0">
                          <a:solidFill>
                            <a:schemeClr val="lt1"/>
                          </a:solidFill>
                          <a:latin typeface="+mn-lt"/>
                          <a:ea typeface="+mn-ea"/>
                          <a:cs typeface="+mn-cs"/>
                        </a:rPr>
                        <a:t>路网</a:t>
                      </a:r>
                      <a:endParaRPr lang="zh-CN" altLang="en-US" sz="1800" b="1" kern="1200" dirty="0">
                        <a:solidFill>
                          <a:schemeClr val="lt1"/>
                        </a:solidFill>
                        <a:latin typeface="+mn-lt"/>
                        <a:ea typeface="+mn-ea"/>
                        <a:cs typeface="+mn-cs"/>
                      </a:endParaRPr>
                    </a:p>
                  </a:txBody>
                  <a:tcPr>
                    <a:solidFill>
                      <a:schemeClr val="accent1"/>
                    </a:solidFill>
                  </a:tcPr>
                </a:tc>
                <a:tc>
                  <a:txBody>
                    <a:bodyPr/>
                    <a:lstStyle/>
                    <a:p>
                      <a:r>
                        <a:rPr lang="en-US" altLang="zh-CN" dirty="0" smtClean="0"/>
                        <a:t>DMS</a:t>
                      </a:r>
                      <a:r>
                        <a:rPr lang="zh-CN" altLang="en-US" dirty="0" smtClean="0"/>
                        <a:t>、</a:t>
                      </a:r>
                      <a:r>
                        <a:rPr lang="en-US" altLang="zh-CN" dirty="0" smtClean="0"/>
                        <a:t>DMSS</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PTM</a:t>
                      </a:r>
                      <a:r>
                        <a:rPr lang="zh-CN" altLang="en-US" dirty="0" smtClean="0"/>
                        <a:t>、</a:t>
                      </a:r>
                      <a:r>
                        <a:rPr lang="en-US" altLang="zh-CN" dirty="0" smtClean="0"/>
                        <a:t>DMT</a:t>
                      </a:r>
                      <a:endParaRPr lang="zh-CN" altLang="en-US" dirty="0"/>
                    </a:p>
                  </a:txBody>
                  <a:tcPr/>
                </a:tc>
                <a:extLst>
                  <a:ext uri="{0D108BD9-81ED-4DB2-BD59-A6C34878D82A}">
                    <a16:rowId xmlns:a16="http://schemas.microsoft.com/office/drawing/2014/main" val="66964272"/>
                  </a:ext>
                </a:extLst>
              </a:tr>
            </a:tbl>
          </a:graphicData>
        </a:graphic>
      </p:graphicFrame>
      <p:sp>
        <p:nvSpPr>
          <p:cNvPr id="52" name="AutoShape 31"/>
          <p:cNvSpPr>
            <a:spLocks noChangeArrowheads="1"/>
          </p:cNvSpPr>
          <p:nvPr/>
        </p:nvSpPr>
        <p:spPr bwMode="auto">
          <a:xfrm>
            <a:off x="6679804" y="3401988"/>
            <a:ext cx="2269134" cy="1178561"/>
          </a:xfrm>
          <a:prstGeom prst="wedgeRoundRectCallout">
            <a:avLst>
              <a:gd name="adj1" fmla="val -48148"/>
              <a:gd name="adj2" fmla="val 92769"/>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对数据的采样策略较</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敏感。</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、不能</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发现轨迹局部相似性</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矩形 14"/>
          <p:cNvSpPr/>
          <p:nvPr/>
        </p:nvSpPr>
        <p:spPr bwMode="auto">
          <a:xfrm>
            <a:off x="4538663" y="1620839"/>
            <a:ext cx="4605337" cy="2790824"/>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6" name="图片 1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43931" y="1468632"/>
            <a:ext cx="2201146" cy="3100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bwMode="auto">
          <a:xfrm>
            <a:off x="0" y="1619251"/>
            <a:ext cx="4538663" cy="2790824"/>
          </a:xfrm>
          <a:prstGeom prst="rect">
            <a:avLst/>
          </a:prstGeom>
          <a:solidFill>
            <a:schemeClr val="bg1">
              <a:lumMod val="95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流程图: 过程 18"/>
          <p:cNvSpPr/>
          <p:nvPr/>
        </p:nvSpPr>
        <p:spPr bwMode="auto">
          <a:xfrm>
            <a:off x="0" y="2505077"/>
            <a:ext cx="2152650" cy="1581149"/>
          </a:xfrm>
          <a:prstGeom prst="flowChartProcess">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b="1" dirty="0" smtClean="0">
                <a:solidFill>
                  <a:schemeClr val="bg1"/>
                </a:solidFill>
              </a:rPr>
              <a:t>预处理的</a:t>
            </a:r>
            <a:r>
              <a:rPr lang="en-US" altLang="zh-CN" sz="2000" b="1" dirty="0">
                <a:solidFill>
                  <a:schemeClr val="bg1"/>
                </a:solidFill>
              </a:rPr>
              <a:t>GPS</a:t>
            </a:r>
          </a:p>
          <a:p>
            <a:pPr algn="ctr" eaLnBrk="1" fontAlgn="auto" hangingPunct="1">
              <a:spcBef>
                <a:spcPts val="0"/>
              </a:spcBef>
              <a:spcAft>
                <a:spcPts val="0"/>
              </a:spcAft>
              <a:defRPr/>
            </a:pPr>
            <a:r>
              <a:rPr lang="zh-CN" altLang="en-US" sz="2000" b="1" dirty="0">
                <a:solidFill>
                  <a:schemeClr val="bg1"/>
                </a:solidFill>
              </a:rPr>
              <a:t>轨迹数据</a:t>
            </a:r>
          </a:p>
        </p:txBody>
      </p:sp>
      <p:sp>
        <p:nvSpPr>
          <p:cNvPr id="20" name="右箭头 19"/>
          <p:cNvSpPr/>
          <p:nvPr/>
        </p:nvSpPr>
        <p:spPr bwMode="auto">
          <a:xfrm>
            <a:off x="2164130" y="3041180"/>
            <a:ext cx="886105" cy="676275"/>
          </a:xfrm>
          <a:prstGeom prst="rightArrow">
            <a:avLst/>
          </a:prstGeom>
          <a:solidFill>
            <a:srgbClr val="D4FDD5"/>
          </a:solidFill>
          <a:ln>
            <a:solidFill>
              <a:schemeClr val="bg1">
                <a:lumMod val="50000"/>
              </a:schemeClr>
            </a:solidFill>
          </a:ln>
          <a:effectLst>
            <a:outerShdw blurRad="508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文本框 102"/>
          <p:cNvSpPr txBox="1">
            <a:spLocks noChangeArrowheads="1"/>
          </p:cNvSpPr>
          <p:nvPr/>
        </p:nvSpPr>
        <p:spPr bwMode="auto">
          <a:xfrm>
            <a:off x="6039821" y="1707138"/>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轨迹相似性查询</a:t>
            </a:r>
            <a:endParaRPr lang="zh-CN"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22" name="图片 10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940190">
            <a:off x="6712953" y="1996469"/>
            <a:ext cx="274691" cy="288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右箭头 22"/>
          <p:cNvSpPr/>
          <p:nvPr/>
        </p:nvSpPr>
        <p:spPr bwMode="auto">
          <a:xfrm>
            <a:off x="5135071" y="3384551"/>
            <a:ext cx="2159560" cy="676275"/>
          </a:xfrm>
          <a:prstGeom prst="rightArrow">
            <a:avLst/>
          </a:prstGeom>
          <a:solidFill>
            <a:srgbClr val="FDDDC2"/>
          </a:solidFill>
          <a:ln w="12700">
            <a:solidFill>
              <a:schemeClr val="accent2">
                <a:lumMod val="50000"/>
              </a:schemeClr>
            </a:solidFill>
          </a:ln>
          <a:effectLst>
            <a:outerShdw blurRad="508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右箭头 23"/>
          <p:cNvSpPr/>
          <p:nvPr/>
        </p:nvSpPr>
        <p:spPr bwMode="auto">
          <a:xfrm rot="10800000">
            <a:off x="5117347" y="2736849"/>
            <a:ext cx="2177283" cy="676275"/>
          </a:xfrm>
          <a:prstGeom prst="rightArrow">
            <a:avLst/>
          </a:prstGeom>
          <a:solidFill>
            <a:srgbClr val="FFFB00"/>
          </a:solidFill>
          <a:ln w="12700">
            <a:solidFill>
              <a:schemeClr val="accent2">
                <a:lumMod val="50000"/>
              </a:schemeClr>
            </a:solidFill>
          </a:ln>
          <a:effectLst>
            <a:outerShdw blurRad="508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tx1">
                  <a:lumMod val="65000"/>
                  <a:lumOff val="35000"/>
                </a:schemeClr>
              </a:solidFill>
            </a:endParaRPr>
          </a:p>
        </p:txBody>
      </p:sp>
      <p:sp>
        <p:nvSpPr>
          <p:cNvPr id="25" name="等腰三角形 24"/>
          <p:cNvSpPr/>
          <p:nvPr/>
        </p:nvSpPr>
        <p:spPr bwMode="auto">
          <a:xfrm rot="9648083">
            <a:off x="1689100" y="2155826"/>
            <a:ext cx="931863" cy="996950"/>
          </a:xfrm>
          <a:prstGeom prst="triangl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文本框 108"/>
          <p:cNvSpPr txBox="1">
            <a:spLocks noChangeArrowheads="1"/>
          </p:cNvSpPr>
          <p:nvPr/>
        </p:nvSpPr>
        <p:spPr bwMode="auto">
          <a:xfrm>
            <a:off x="5135072" y="2915791"/>
            <a:ext cx="2162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查询轨迹</a:t>
            </a:r>
            <a:endParaRPr lang="zh-CN"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 name="文本框 109"/>
          <p:cNvSpPr txBox="1">
            <a:spLocks noChangeArrowheads="1"/>
          </p:cNvSpPr>
          <p:nvPr/>
        </p:nvSpPr>
        <p:spPr bwMode="auto">
          <a:xfrm>
            <a:off x="5135071" y="3571744"/>
            <a:ext cx="21595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相似轨迹结果</a:t>
            </a:r>
            <a:endParaRPr lang="zh-CN"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28" name="图片 9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940190">
            <a:off x="2069161" y="1992176"/>
            <a:ext cx="274691" cy="288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28"/>
          <p:cNvSpPr/>
          <p:nvPr/>
        </p:nvSpPr>
        <p:spPr bwMode="auto">
          <a:xfrm>
            <a:off x="0" y="1266136"/>
            <a:ext cx="4538452" cy="342886"/>
          </a:xfrm>
          <a:prstGeom prst="rect">
            <a:avLst/>
          </a:prstGeom>
          <a:solidFill>
            <a:schemeClr val="bg1">
              <a:lumMod val="50000"/>
            </a:schemeClr>
          </a:solidFill>
          <a:ln>
            <a:noFill/>
          </a:ln>
          <a:effectLst>
            <a:outerShdw sx="1000" sy="1000" algn="ctr" rotWithShape="0">
              <a:srgbClr val="000000"/>
            </a:outerShdw>
            <a:reflection endPos="2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右箭头 29"/>
          <p:cNvSpPr/>
          <p:nvPr/>
        </p:nvSpPr>
        <p:spPr>
          <a:xfrm>
            <a:off x="4538239" y="1091140"/>
            <a:ext cx="4605761" cy="707556"/>
          </a:xfrm>
          <a:prstGeom prst="rightArrow">
            <a:avLst/>
          </a:prstGeom>
          <a:blipFill>
            <a:blip r:embed="rId6"/>
            <a:stretch>
              <a:fillRect/>
            </a:stretch>
          </a:blipFill>
          <a:ln>
            <a:noFill/>
          </a:ln>
          <a:effectLst>
            <a:outerShdw blurRad="50800" dist="50800" dir="5400000" sx="101000" sy="101000" algn="ctr" rotWithShape="0">
              <a:srgbClr val="000000">
                <a:alpha val="43137"/>
              </a:srgbClr>
            </a:outerShdw>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文本框 99"/>
          <p:cNvSpPr txBox="1">
            <a:spLocks noChangeArrowheads="1"/>
          </p:cNvSpPr>
          <p:nvPr/>
        </p:nvSpPr>
        <p:spPr bwMode="auto">
          <a:xfrm>
            <a:off x="1518715" y="1641495"/>
            <a:ext cx="16209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轨迹相似性计算</a:t>
            </a:r>
            <a:endParaRPr lang="zh-CN"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32" name="图片 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326173" y="2270293"/>
            <a:ext cx="1634729" cy="18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102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randombar(horizontal)">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标题 1"/>
          <p:cNvSpPr txBox="1"/>
          <p:nvPr/>
        </p:nvSpPr>
        <p:spPr bwMode="auto">
          <a:xfrm>
            <a:off x="2332038" y="1898650"/>
            <a:ext cx="4802187"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400" b="1">
                <a:solidFill>
                  <a:srgbClr val="5E5EAF"/>
                </a:solidFill>
                <a:latin typeface="黑体" panose="02010609060101010101" pitchFamily="49" charset="-122"/>
                <a:ea typeface="黑体" panose="02010609060101010101" pitchFamily="49" charset="-122"/>
              </a:rPr>
              <a:t>总结</a:t>
            </a:r>
          </a:p>
        </p:txBody>
      </p:sp>
      <p:sp>
        <p:nvSpPr>
          <p:cNvPr id="10" name="文本框 9"/>
          <p:cNvSpPr txBox="1"/>
          <p:nvPr/>
        </p:nvSpPr>
        <p:spPr>
          <a:xfrm>
            <a:off x="1880557" y="3773506"/>
            <a:ext cx="2467154" cy="369332"/>
          </a:xfrm>
          <a:prstGeom prst="rect">
            <a:avLst/>
          </a:prstGeom>
          <a:solidFill>
            <a:schemeClr val="accent5">
              <a:lumMod val="75000"/>
              <a:alpha val="9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研究内容</a:t>
            </a:r>
          </a:p>
        </p:txBody>
      </p:sp>
      <p:sp>
        <p:nvSpPr>
          <p:cNvPr id="11" name="文本框 10"/>
          <p:cNvSpPr txBox="1"/>
          <p:nvPr/>
        </p:nvSpPr>
        <p:spPr>
          <a:xfrm>
            <a:off x="5015394" y="3773506"/>
            <a:ext cx="2467154" cy="369332"/>
          </a:xfrm>
          <a:prstGeom prst="rect">
            <a:avLst/>
          </a:prstGeom>
          <a:solidFill>
            <a:schemeClr val="accent6">
              <a:lumMod val="75000"/>
              <a:alpha val="9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贡献点</a:t>
            </a:r>
          </a:p>
        </p:txBody>
      </p:sp>
      <p:grpSp>
        <p:nvGrpSpPr>
          <p:cNvPr id="12" name="组合 20"/>
          <p:cNvGrpSpPr/>
          <p:nvPr/>
        </p:nvGrpSpPr>
        <p:grpSpPr bwMode="auto">
          <a:xfrm>
            <a:off x="2605088" y="1673225"/>
            <a:ext cx="1300162" cy="1608138"/>
            <a:chOff x="1897809" y="1673526"/>
            <a:chExt cx="1300649" cy="1608044"/>
          </a:xfrm>
        </p:grpSpPr>
        <p:sp>
          <p:nvSpPr>
            <p:cNvPr id="13" name="流程图: 联系 12"/>
            <p:cNvSpPr/>
            <p:nvPr/>
          </p:nvSpPr>
          <p:spPr>
            <a:xfrm>
              <a:off x="1897809" y="2233881"/>
              <a:ext cx="900449" cy="900059"/>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dirty="0"/>
                <a:t>05</a:t>
              </a:r>
              <a:endParaRPr lang="zh-CN" altLang="en-US" sz="3200" dirty="0"/>
            </a:p>
          </p:txBody>
        </p:sp>
        <p:sp>
          <p:nvSpPr>
            <p:cNvPr id="14" name="流程图: 联系 13"/>
            <p:cNvSpPr/>
            <p:nvPr/>
          </p:nvSpPr>
          <p:spPr>
            <a:xfrm>
              <a:off x="2515577" y="2864081"/>
              <a:ext cx="417669" cy="417489"/>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流程图: 联系 14"/>
            <p:cNvSpPr/>
            <p:nvPr/>
          </p:nvSpPr>
          <p:spPr>
            <a:xfrm>
              <a:off x="2407587" y="1673526"/>
              <a:ext cx="327147" cy="327006"/>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流程图: 联系 15"/>
            <p:cNvSpPr/>
            <p:nvPr/>
          </p:nvSpPr>
          <p:spPr>
            <a:xfrm>
              <a:off x="3053942" y="2229119"/>
              <a:ext cx="144516" cy="144455"/>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7"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26/29</a:t>
            </a:r>
            <a:endParaRPr lang="zh-CN" altLang="en-US">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总结</a:t>
            </a:r>
          </a:p>
        </p:txBody>
      </p:sp>
      <p:sp>
        <p:nvSpPr>
          <p:cNvPr id="10"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27/29</a:t>
            </a:r>
            <a:endParaRPr lang="zh-CN" altLang="en-US">
              <a:solidFill>
                <a:schemeClr val="bg1"/>
              </a:solidFill>
            </a:endParaRPr>
          </a:p>
        </p:txBody>
      </p:sp>
      <p:grpSp>
        <p:nvGrpSpPr>
          <p:cNvPr id="11" name="组合 2"/>
          <p:cNvGrpSpPr/>
          <p:nvPr/>
        </p:nvGrpSpPr>
        <p:grpSpPr bwMode="auto">
          <a:xfrm>
            <a:off x="638175" y="1766888"/>
            <a:ext cx="7772400" cy="1016000"/>
            <a:chOff x="638175" y="1767673"/>
            <a:chExt cx="7772400" cy="1015663"/>
          </a:xfrm>
        </p:grpSpPr>
        <p:sp>
          <p:nvSpPr>
            <p:cNvPr id="12" name="文本框 11"/>
            <p:cNvSpPr txBox="1"/>
            <p:nvPr/>
          </p:nvSpPr>
          <p:spPr>
            <a:xfrm>
              <a:off x="1130300" y="1767673"/>
              <a:ext cx="7280275" cy="1015663"/>
            </a:xfrm>
            <a:prstGeom prst="rect">
              <a:avLst/>
            </a:prstGeom>
            <a:noFill/>
            <a:ln>
              <a:noFill/>
            </a:ln>
          </p:spPr>
          <p:txBody>
            <a:bodyPr anchor="ctr">
              <a:spAutoFit/>
            </a:bodyPr>
            <a:lstStyle/>
            <a:p>
              <a:pPr algn="just" eaLnBrk="1" fontAlgn="auto" hangingPunct="1">
                <a:spcBef>
                  <a:spcPts val="1200"/>
                </a:spcBef>
                <a:spcAft>
                  <a:spcPts val="0"/>
                </a:spcAft>
                <a:defRPr/>
              </a:pP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提出了一种基于路网结构的轨迹压缩存储框架</a:t>
              </a:r>
              <a:r>
                <a:rPr lang="en-US" altLang="zh-CN" sz="2000" u="sng"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RLS</a:t>
              </a: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，在保证数据精度的前提下获得了</a:t>
              </a:r>
              <a:r>
                <a:rPr lang="zh-CN" altLang="en-US"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较高的</a:t>
              </a: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压缩率</a:t>
              </a:r>
              <a:r>
                <a:rPr lang="zh-CN" altLang="en-US"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，同时还支持压缩轨迹上的</a:t>
              </a:r>
              <a:r>
                <a:rPr lang="en-US"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LBS</a:t>
              </a:r>
              <a:r>
                <a:rPr lang="zh-CN" altLang="en-US"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查询</a:t>
              </a:r>
              <a:endParaRPr lang="en-US"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文本框 12"/>
            <p:cNvSpPr txBox="1"/>
            <p:nvPr/>
          </p:nvSpPr>
          <p:spPr>
            <a:xfrm>
              <a:off x="638175" y="1952339"/>
              <a:ext cx="413896" cy="646331"/>
            </a:xfrm>
            <a:prstGeom prst="rect">
              <a:avLst/>
            </a:prstGeom>
            <a:noFill/>
            <a:effectLst/>
          </p:spPr>
          <p:txBody>
            <a:bodyPr wrap="none">
              <a:spAutoFit/>
            </a:bodyPr>
            <a:lstStyle/>
            <a:p>
              <a:pPr eaLnBrk="1" fontAlgn="auto" hangingPunct="1">
                <a:spcBef>
                  <a:spcPts val="0"/>
                </a:spcBef>
                <a:spcAft>
                  <a:spcPts val="0"/>
                </a:spcAft>
                <a:defRPr/>
              </a:pPr>
              <a:r>
                <a:rPr lang="en-US" altLang="zh-C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rPr>
                <a:t>&gt;</a:t>
              </a:r>
              <a:endParaRPr lang="zh-CN" alt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endParaRPr>
            </a:p>
          </p:txBody>
        </p:sp>
      </p:grpSp>
      <p:grpSp>
        <p:nvGrpSpPr>
          <p:cNvPr id="14" name="组合 13"/>
          <p:cNvGrpSpPr/>
          <p:nvPr/>
        </p:nvGrpSpPr>
        <p:grpSpPr bwMode="auto">
          <a:xfrm>
            <a:off x="638175" y="2873375"/>
            <a:ext cx="7772400" cy="646113"/>
            <a:chOff x="638175" y="2873094"/>
            <a:chExt cx="7772400" cy="646331"/>
          </a:xfrm>
        </p:grpSpPr>
        <p:sp>
          <p:nvSpPr>
            <p:cNvPr id="15" name="文本框 14"/>
            <p:cNvSpPr txBox="1"/>
            <p:nvPr/>
          </p:nvSpPr>
          <p:spPr>
            <a:xfrm>
              <a:off x="1130300" y="3017606"/>
              <a:ext cx="7280275" cy="400185"/>
            </a:xfrm>
            <a:prstGeom prst="rect">
              <a:avLst/>
            </a:prstGeom>
            <a:noFill/>
            <a:ln>
              <a:noFill/>
            </a:ln>
          </p:spPr>
          <p:txBody>
            <a:bodyPr anchor="ctr">
              <a:spAutoFit/>
            </a:bodyPr>
            <a:lstStyle/>
            <a:p>
              <a:pPr algn="just" eaLnBrk="1" fontAlgn="auto" hangingPunct="1">
                <a:spcBef>
                  <a:spcPts val="1200"/>
                </a:spcBef>
                <a:spcAft>
                  <a:spcPts val="0"/>
                </a:spcAft>
                <a:defRPr/>
              </a:pP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在轨迹压缩过程中，</a:t>
              </a:r>
              <a:r>
                <a:rPr lang="zh-CN" altLang="en-US"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构造了</a:t>
              </a: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最短路径表</a:t>
              </a:r>
              <a:r>
                <a:rPr lang="en-US" altLang="zh-CN" sz="2000" u="sng" dirty="0" err="1">
                  <a:solidFill>
                    <a:srgbClr val="1B4DA5"/>
                  </a:solidFill>
                  <a:latin typeface="Times New Roman" panose="02020603050405020304" pitchFamily="18" charset="0"/>
                  <a:ea typeface="黑体" panose="02010609060101010101" pitchFamily="49" charset="-122"/>
                  <a:cs typeface="Times New Roman" panose="02020603050405020304" pitchFamily="18" charset="0"/>
                </a:rPr>
                <a:t>SPTable</a:t>
              </a:r>
              <a:r>
                <a:rPr lang="zh-CN" altLang="en-US"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和位置树</a:t>
              </a:r>
              <a:r>
                <a:rPr lang="en-US" altLang="zh-CN" sz="2000" u="sng"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HLT</a:t>
              </a:r>
            </a:p>
          </p:txBody>
        </p:sp>
        <p:sp>
          <p:nvSpPr>
            <p:cNvPr id="16" name="文本框 15"/>
            <p:cNvSpPr txBox="1"/>
            <p:nvPr/>
          </p:nvSpPr>
          <p:spPr>
            <a:xfrm>
              <a:off x="638175" y="2873094"/>
              <a:ext cx="413896" cy="646331"/>
            </a:xfrm>
            <a:prstGeom prst="rect">
              <a:avLst/>
            </a:prstGeom>
            <a:noFill/>
            <a:effectLst/>
          </p:spPr>
          <p:txBody>
            <a:bodyPr wrap="none">
              <a:spAutoFit/>
            </a:bodyPr>
            <a:lstStyle/>
            <a:p>
              <a:pPr eaLnBrk="1" fontAlgn="auto" hangingPunct="1">
                <a:spcBef>
                  <a:spcPts val="0"/>
                </a:spcBef>
                <a:spcAft>
                  <a:spcPts val="0"/>
                </a:spcAft>
                <a:defRPr/>
              </a:pPr>
              <a:r>
                <a:rPr lang="en-US" altLang="zh-C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rPr>
                <a:t>&gt;</a:t>
              </a:r>
              <a:endParaRPr lang="zh-CN" alt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endParaRPr>
            </a:p>
          </p:txBody>
        </p:sp>
      </p:grpSp>
      <p:grpSp>
        <p:nvGrpSpPr>
          <p:cNvPr id="17" name="组合 16"/>
          <p:cNvGrpSpPr/>
          <p:nvPr/>
        </p:nvGrpSpPr>
        <p:grpSpPr bwMode="auto">
          <a:xfrm>
            <a:off x="638175" y="3805238"/>
            <a:ext cx="7772400" cy="708025"/>
            <a:chOff x="638175" y="3805558"/>
            <a:chExt cx="7772400" cy="707886"/>
          </a:xfrm>
        </p:grpSpPr>
        <p:sp>
          <p:nvSpPr>
            <p:cNvPr id="18" name="文本框 17"/>
            <p:cNvSpPr txBox="1"/>
            <p:nvPr/>
          </p:nvSpPr>
          <p:spPr>
            <a:xfrm>
              <a:off x="1130300" y="3805558"/>
              <a:ext cx="7280275" cy="707886"/>
            </a:xfrm>
            <a:prstGeom prst="rect">
              <a:avLst/>
            </a:prstGeom>
            <a:noFill/>
            <a:ln>
              <a:noFill/>
            </a:ln>
          </p:spPr>
          <p:txBody>
            <a:bodyPr anchor="ctr">
              <a:spAutoFit/>
            </a:bodyPr>
            <a:lstStyle/>
            <a:p>
              <a:pPr algn="just" eaLnBrk="1" fontAlgn="auto" hangingPunct="1">
                <a:spcBef>
                  <a:spcPts val="1200"/>
                </a:spcBef>
                <a:spcAft>
                  <a:spcPts val="0"/>
                </a:spcAft>
                <a:defRPr/>
              </a:pP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为了提高查询效率，</a:t>
              </a:r>
              <a:r>
                <a:rPr lang="zh-CN" altLang="en-US"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利用</a:t>
              </a: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线图的概念和图划分技术</a:t>
              </a:r>
              <a:r>
                <a:rPr lang="zh-CN" altLang="en-US"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对</a:t>
              </a: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路网</a:t>
              </a:r>
              <a:r>
                <a:rPr lang="zh-CN" altLang="en-US"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进行</a:t>
              </a: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划分，提出了基于</a:t>
              </a:r>
              <a:r>
                <a:rPr lang="en-US"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Bloom</a:t>
              </a:r>
              <a:r>
                <a:rPr lang="zh-CN" altLang="en-US"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过滤器</a:t>
              </a: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和路网划分的索引结构</a:t>
              </a:r>
              <a:r>
                <a:rPr lang="en-US" altLang="zh-CN" sz="2000" u="sng"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PBF-tree</a:t>
              </a:r>
            </a:p>
          </p:txBody>
        </p:sp>
        <p:sp>
          <p:nvSpPr>
            <p:cNvPr id="19" name="文本框 18"/>
            <p:cNvSpPr txBox="1"/>
            <p:nvPr/>
          </p:nvSpPr>
          <p:spPr>
            <a:xfrm>
              <a:off x="638175" y="3833613"/>
              <a:ext cx="413896" cy="646331"/>
            </a:xfrm>
            <a:prstGeom prst="rect">
              <a:avLst/>
            </a:prstGeom>
            <a:noFill/>
            <a:effectLst/>
          </p:spPr>
          <p:txBody>
            <a:bodyPr wrap="none">
              <a:spAutoFit/>
            </a:bodyPr>
            <a:lstStyle/>
            <a:p>
              <a:pPr eaLnBrk="1" fontAlgn="auto" hangingPunct="1">
                <a:spcBef>
                  <a:spcPts val="0"/>
                </a:spcBef>
                <a:spcAft>
                  <a:spcPts val="0"/>
                </a:spcAft>
                <a:defRPr/>
              </a:pPr>
              <a:r>
                <a:rPr lang="en-US" altLang="zh-C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rPr>
                <a:t>&gt;</a:t>
              </a:r>
              <a:endParaRPr lang="zh-CN" alt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endParaRPr>
            </a:p>
          </p:txBody>
        </p:sp>
      </p:grpSp>
      <p:grpSp>
        <p:nvGrpSpPr>
          <p:cNvPr id="20" name="组合 19"/>
          <p:cNvGrpSpPr/>
          <p:nvPr/>
        </p:nvGrpSpPr>
        <p:grpSpPr bwMode="auto">
          <a:xfrm>
            <a:off x="638175" y="4884738"/>
            <a:ext cx="7772400" cy="723900"/>
            <a:chOff x="638175" y="4884597"/>
            <a:chExt cx="7772400" cy="724734"/>
          </a:xfrm>
        </p:grpSpPr>
        <p:sp>
          <p:nvSpPr>
            <p:cNvPr id="21" name="文本框 20"/>
            <p:cNvSpPr txBox="1"/>
            <p:nvPr/>
          </p:nvSpPr>
          <p:spPr>
            <a:xfrm>
              <a:off x="1130300" y="4902079"/>
              <a:ext cx="7280275" cy="707252"/>
            </a:xfrm>
            <a:prstGeom prst="rect">
              <a:avLst/>
            </a:prstGeom>
            <a:noFill/>
            <a:ln>
              <a:noFill/>
            </a:ln>
          </p:spPr>
          <p:txBody>
            <a:bodyPr anchor="ctr">
              <a:spAutoFit/>
            </a:bodyPr>
            <a:lstStyle/>
            <a:p>
              <a:pPr algn="just" eaLnBrk="1" fontAlgn="auto" hangingPunct="1">
                <a:spcBef>
                  <a:spcPts val="1200"/>
                </a:spcBef>
                <a:spcAft>
                  <a:spcPts val="0"/>
                </a:spcAft>
                <a:defRPr/>
              </a:pP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实验结果反映了本文提出的基于路网的轨迹压缩存储方法在压缩性能和</a:t>
              </a:r>
              <a:r>
                <a:rPr lang="en-US"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LBS</a:t>
              </a: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查询性能的有效性和高效性</a:t>
              </a:r>
            </a:p>
          </p:txBody>
        </p:sp>
        <p:sp>
          <p:nvSpPr>
            <p:cNvPr id="22" name="文本框 21"/>
            <p:cNvSpPr txBox="1"/>
            <p:nvPr/>
          </p:nvSpPr>
          <p:spPr>
            <a:xfrm>
              <a:off x="638175" y="4884597"/>
              <a:ext cx="413896" cy="646331"/>
            </a:xfrm>
            <a:prstGeom prst="rect">
              <a:avLst/>
            </a:prstGeom>
            <a:noFill/>
            <a:effectLst/>
          </p:spPr>
          <p:txBody>
            <a:bodyPr wrap="none">
              <a:spAutoFit/>
            </a:bodyPr>
            <a:lstStyle/>
            <a:p>
              <a:pPr eaLnBrk="1" fontAlgn="auto" hangingPunct="1">
                <a:spcBef>
                  <a:spcPts val="0"/>
                </a:spcBef>
                <a:spcAft>
                  <a:spcPts val="0"/>
                </a:spcAft>
                <a:defRPr/>
              </a:pPr>
              <a:r>
                <a:rPr lang="en-US" altLang="zh-C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rPr>
                <a:t>&gt;</a:t>
              </a:r>
              <a:endParaRPr lang="zh-CN" alt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randombar(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randombar(horizontal)">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Rectangle 2"/>
          <p:cNvSpPr>
            <a:spLocks noChangeArrowheads="1"/>
          </p:cNvSpPr>
          <p:nvPr/>
        </p:nvSpPr>
        <p:spPr bwMode="auto">
          <a:xfrm>
            <a:off x="1233488" y="2252663"/>
            <a:ext cx="18415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0" name="Rectangle 4"/>
          <p:cNvSpPr>
            <a:spLocks noChangeArrowheads="1"/>
          </p:cNvSpPr>
          <p:nvPr/>
        </p:nvSpPr>
        <p:spPr bwMode="auto">
          <a:xfrm>
            <a:off x="5081588" y="2322513"/>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1" name="矩形 10"/>
          <p:cNvSpPr/>
          <p:nvPr/>
        </p:nvSpPr>
        <p:spPr>
          <a:xfrm>
            <a:off x="565150" y="1801813"/>
            <a:ext cx="8012113" cy="939800"/>
          </a:xfrm>
          <a:prstGeom prst="rect">
            <a:avLst/>
          </a:prstGeom>
          <a:solidFill>
            <a:schemeClr val="accent6">
              <a:lumMod val="50000"/>
              <a:alpha val="7000"/>
            </a:schemeClr>
          </a:solidFill>
          <a:ln w="22225">
            <a:solidFill>
              <a:srgbClr val="5E5EAF"/>
            </a:solidFill>
          </a:ln>
        </p:spPr>
        <p:txBody>
          <a:bodyPr>
            <a:spAutoFit/>
          </a:bodyPr>
          <a:lstStyle/>
          <a:p>
            <a:pPr algn="just" eaLnBrk="1" fontAlgn="auto" hangingPunct="1">
              <a:lnSpc>
                <a:spcPts val="2200"/>
              </a:lnSpc>
              <a:spcBef>
                <a:spcPts val="0"/>
              </a:spcBef>
              <a:spcAft>
                <a:spcPts val="0"/>
              </a:spcAft>
              <a:defRPr/>
            </a:pPr>
            <a:r>
              <a:rPr lang="de-DE" altLang="zh-CN" sz="2000" kern="100" dirty="0">
                <a:latin typeface="Times New Roman" panose="02020603050405020304" pitchFamily="18" charset="0"/>
                <a:cs typeface="Times New Roman" panose="02020603050405020304" pitchFamily="18" charset="0"/>
              </a:rPr>
              <a:t>Xiaochun Yang, Bin Wang, </a:t>
            </a:r>
            <a:r>
              <a:rPr lang="de-DE" altLang="zh-CN" sz="2000" b="1" kern="100" dirty="0">
                <a:latin typeface="Times New Roman" panose="02020603050405020304" pitchFamily="18" charset="0"/>
                <a:cs typeface="Times New Roman" panose="02020603050405020304" pitchFamily="18" charset="0"/>
              </a:rPr>
              <a:t>Kai Yang</a:t>
            </a:r>
            <a:r>
              <a:rPr lang="de-DE" altLang="zh-CN" sz="2000" kern="100" dirty="0">
                <a:latin typeface="Times New Roman" panose="02020603050405020304" pitchFamily="18" charset="0"/>
                <a:cs typeface="Times New Roman" panose="02020603050405020304" pitchFamily="18" charset="0"/>
              </a:rPr>
              <a:t>, Chengfei Liu, Baihua Zheng. A Novel Representation and Compression for Queries on Trajectories in Road Networks[J]. ieee transactions on knowledge and data engineering, 2017.</a:t>
            </a:r>
            <a:endParaRPr lang="zh-CN" altLang="zh-CN" sz="1600" kern="100" dirty="0">
              <a:latin typeface="Times New Roman" panose="02020603050405020304" pitchFamily="18" charset="0"/>
              <a:cs typeface="Times New Roman" panose="02020603050405020304" pitchFamily="18" charset="0"/>
            </a:endParaRPr>
          </a:p>
        </p:txBody>
      </p:sp>
      <p:sp>
        <p:nvSpPr>
          <p:cNvPr id="12" name="矩形 11"/>
          <p:cNvSpPr/>
          <p:nvPr/>
        </p:nvSpPr>
        <p:spPr>
          <a:xfrm>
            <a:off x="565150" y="2949575"/>
            <a:ext cx="8012113" cy="657225"/>
          </a:xfrm>
          <a:prstGeom prst="rect">
            <a:avLst/>
          </a:prstGeom>
          <a:solidFill>
            <a:schemeClr val="accent6">
              <a:lumMod val="50000"/>
              <a:alpha val="7000"/>
            </a:schemeClr>
          </a:solidFill>
          <a:ln w="22225">
            <a:solidFill>
              <a:srgbClr val="5E5EAF"/>
            </a:solidFill>
          </a:ln>
        </p:spPr>
        <p:txBody>
          <a:bodyPr>
            <a:spAutoFit/>
          </a:bodyPr>
          <a:lstStyle/>
          <a:p>
            <a:pPr algn="just" eaLnBrk="1" fontAlgn="auto" hangingPunct="1">
              <a:lnSpc>
                <a:spcPts val="2200"/>
              </a:lnSpc>
              <a:spcBef>
                <a:spcPts val="0"/>
              </a:spcBef>
              <a:spcAft>
                <a:spcPts val="0"/>
              </a:spcAft>
              <a:defRPr/>
            </a:pPr>
            <a:r>
              <a:rPr lang="zh-CN" altLang="zh-CN" sz="2000" kern="100" dirty="0">
                <a:latin typeface="Times New Roman" panose="02020603050405020304" pitchFamily="18" charset="0"/>
                <a:ea typeface="黑体" panose="02010609060101010101" pitchFamily="49" charset="-122"/>
                <a:cs typeface="Times New Roman" panose="02020603050405020304" pitchFamily="18" charset="0"/>
              </a:rPr>
              <a:t>梁慧超</a:t>
            </a:r>
            <a:r>
              <a:rPr lang="de-DE" altLang="zh-CN" sz="2000" kern="100"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000" kern="100" dirty="0">
                <a:latin typeface="Times New Roman" panose="02020603050405020304" pitchFamily="18" charset="0"/>
                <a:ea typeface="黑体" panose="02010609060101010101" pitchFamily="49" charset="-122"/>
                <a:cs typeface="Times New Roman" panose="02020603050405020304" pitchFamily="18" charset="0"/>
              </a:rPr>
              <a:t>杨晓春</a:t>
            </a:r>
            <a:r>
              <a:rPr lang="de-DE" altLang="zh-CN" sz="2000" kern="100"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000" kern="100" dirty="0">
                <a:latin typeface="Times New Roman" panose="02020603050405020304" pitchFamily="18" charset="0"/>
                <a:ea typeface="黑体" panose="02010609060101010101" pitchFamily="49" charset="-122"/>
                <a:cs typeface="Times New Roman" panose="02020603050405020304" pitchFamily="18" charset="0"/>
              </a:rPr>
              <a:t>崔宁宁</a:t>
            </a:r>
            <a:r>
              <a:rPr lang="de-DE" altLang="zh-CN" sz="2000" kern="100"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000" b="1" kern="100" dirty="0">
                <a:latin typeface="Times New Roman" panose="02020603050405020304" pitchFamily="18" charset="0"/>
                <a:ea typeface="黑体" panose="02010609060101010101" pitchFamily="49" charset="-122"/>
                <a:cs typeface="Times New Roman" panose="02020603050405020304" pitchFamily="18" charset="0"/>
              </a:rPr>
              <a:t>杨凯</a:t>
            </a:r>
            <a:r>
              <a:rPr lang="de-DE" altLang="zh-CN" sz="2000" kern="100"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000" kern="100" dirty="0">
                <a:latin typeface="Times New Roman" panose="02020603050405020304" pitchFamily="18" charset="0"/>
                <a:ea typeface="黑体" panose="02010609060101010101" pitchFamily="49" charset="-122"/>
                <a:cs typeface="Times New Roman" panose="02020603050405020304" pitchFamily="18" charset="0"/>
              </a:rPr>
              <a:t>王斌</a:t>
            </a:r>
            <a:r>
              <a:rPr lang="de-DE" altLang="zh-CN" sz="2000" kern="100"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000" kern="100" dirty="0">
                <a:latin typeface="Times New Roman" panose="02020603050405020304" pitchFamily="18" charset="0"/>
                <a:ea typeface="黑体" panose="02010609060101010101" pitchFamily="49" charset="-122"/>
                <a:cs typeface="Times New Roman" panose="02020603050405020304" pitchFamily="18" charset="0"/>
              </a:rPr>
              <a:t>基于路网的兴趣点查询隐私保护方法</a:t>
            </a:r>
            <a:r>
              <a:rPr lang="de-DE" altLang="zh-CN" sz="2000" kern="100" dirty="0">
                <a:latin typeface="Times New Roman" panose="02020603050405020304" pitchFamily="18" charset="0"/>
                <a:ea typeface="黑体" panose="02010609060101010101" pitchFamily="49" charset="-122"/>
                <a:cs typeface="Times New Roman" panose="02020603050405020304" pitchFamily="18" charset="0"/>
              </a:rPr>
              <a:t>[C]. NDBC, 2017. </a:t>
            </a: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（被推荐到软件学报）</a:t>
            </a:r>
            <a:endParaRPr lang="zh-CN" altLang="zh-CN" sz="1600" kern="1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硕士期间发表的论文</a:t>
            </a:r>
          </a:p>
        </p:txBody>
      </p:sp>
      <p:sp>
        <p:nvSpPr>
          <p:cNvPr id="14"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28/29</a:t>
            </a:r>
            <a:endParaRPr lang="zh-CN" altLang="en-US">
              <a:solidFill>
                <a:schemeClr val="bg1"/>
              </a:solidFill>
            </a:endParaRPr>
          </a:p>
        </p:txBody>
      </p:sp>
      <p:grpSp>
        <p:nvGrpSpPr>
          <p:cNvPr id="3" name="组合 2"/>
          <p:cNvGrpSpPr/>
          <p:nvPr/>
        </p:nvGrpSpPr>
        <p:grpSpPr>
          <a:xfrm>
            <a:off x="480743" y="3914329"/>
            <a:ext cx="8096519" cy="1306360"/>
            <a:chOff x="480743" y="4863229"/>
            <a:chExt cx="8096519" cy="1306360"/>
          </a:xfrm>
        </p:grpSpPr>
        <p:sp>
          <p:nvSpPr>
            <p:cNvPr id="15" name="矩形 14"/>
            <p:cNvSpPr/>
            <p:nvPr/>
          </p:nvSpPr>
          <p:spPr>
            <a:xfrm>
              <a:off x="565149" y="5512364"/>
              <a:ext cx="8012113" cy="657225"/>
            </a:xfrm>
            <a:prstGeom prst="rect">
              <a:avLst/>
            </a:prstGeom>
            <a:solidFill>
              <a:schemeClr val="accent2">
                <a:lumMod val="20000"/>
                <a:lumOff val="80000"/>
                <a:alpha val="7000"/>
              </a:schemeClr>
            </a:solidFill>
            <a:ln w="22225">
              <a:solidFill>
                <a:schemeClr val="accent6">
                  <a:lumMod val="50000"/>
                </a:schemeClr>
              </a:solidFill>
            </a:ln>
          </p:spPr>
          <p:txBody>
            <a:bodyPr>
              <a:spAutoFit/>
            </a:bodyPr>
            <a:lstStyle/>
            <a:p>
              <a:pPr lvl="0" algn="just">
                <a:lnSpc>
                  <a:spcPts val="2200"/>
                </a:lnSpc>
                <a:spcAft>
                  <a:spcPts val="0"/>
                </a:spcAft>
              </a:pPr>
              <a:r>
                <a:rPr lang="zh-CN" altLang="zh-CN" sz="2000" kern="100" dirty="0">
                  <a:latin typeface="Times New Roman" panose="02020603050405020304" pitchFamily="18" charset="0"/>
                </a:rPr>
                <a:t>国家自然科学基金项目：</a:t>
              </a:r>
              <a:r>
                <a:rPr lang="en-US" altLang="zh-CN" sz="2000" kern="100" dirty="0">
                  <a:latin typeface="Times New Roman" panose="02020603050405020304" pitchFamily="18" charset="0"/>
                </a:rPr>
                <a:t>“</a:t>
              </a:r>
              <a:r>
                <a:rPr lang="zh-CN" altLang="zh-CN" sz="2000" kern="100" dirty="0">
                  <a:latin typeface="Times New Roman" panose="02020603050405020304" pitchFamily="18" charset="0"/>
                </a:rPr>
                <a:t>溯源驱动的弱可用性轨迹数据管理关键技术</a:t>
              </a:r>
              <a:r>
                <a:rPr lang="en-US" altLang="zh-CN" sz="2000" kern="100" dirty="0">
                  <a:latin typeface="Times New Roman" panose="02020603050405020304" pitchFamily="18" charset="0"/>
                </a:rPr>
                <a:t>”</a:t>
              </a:r>
              <a:r>
                <a:rPr lang="zh-CN" altLang="zh-CN" sz="2000" kern="100" dirty="0">
                  <a:latin typeface="Times New Roman" panose="02020603050405020304" pitchFamily="18" charset="0"/>
                </a:rPr>
                <a:t>，</a:t>
              </a:r>
              <a:r>
                <a:rPr lang="en-US" altLang="zh-CN" sz="2000" kern="100" dirty="0">
                  <a:latin typeface="Times New Roman" panose="02020603050405020304" pitchFamily="18" charset="0"/>
                </a:rPr>
                <a:t>61572122</a:t>
              </a:r>
              <a:r>
                <a:rPr lang="zh-CN" altLang="zh-CN" sz="2000" kern="100" dirty="0">
                  <a:latin typeface="Times New Roman" panose="02020603050405020304" pitchFamily="18" charset="0"/>
                </a:rPr>
                <a:t>，</a:t>
              </a:r>
              <a:r>
                <a:rPr lang="en-US" altLang="zh-CN" sz="2000" kern="100" dirty="0">
                  <a:latin typeface="Times New Roman" panose="02020603050405020304" pitchFamily="18" charset="0"/>
                </a:rPr>
                <a:t>2016.1-2019.12</a:t>
              </a:r>
              <a:endParaRPr lang="zh-CN" altLang="zh-CN" sz="1600" kern="100" dirty="0">
                <a:latin typeface="Times New Roman" panose="02020603050405020304" pitchFamily="18" charset="0"/>
              </a:endParaRPr>
            </a:p>
          </p:txBody>
        </p:sp>
        <p:sp>
          <p:nvSpPr>
            <p:cNvPr id="16" name="标题 1"/>
            <p:cNvSpPr txBox="1"/>
            <p:nvPr/>
          </p:nvSpPr>
          <p:spPr bwMode="auto">
            <a:xfrm>
              <a:off x="480743" y="4863229"/>
              <a:ext cx="7543800" cy="58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dirty="0">
                  <a:latin typeface="黑体" panose="02010609060101010101" pitchFamily="49" charset="-122"/>
                  <a:ea typeface="黑体" panose="02010609060101010101" pitchFamily="49" charset="-122"/>
                </a:rPr>
                <a:t>参加</a:t>
              </a:r>
              <a:r>
                <a:rPr lang="zh-CN" altLang="en-US" sz="2400" dirty="0" smtClean="0">
                  <a:latin typeface="黑体" panose="02010609060101010101" pitchFamily="49" charset="-122"/>
                  <a:ea typeface="黑体" panose="02010609060101010101" pitchFamily="49" charset="-122"/>
                </a:rPr>
                <a:t>的项目</a:t>
              </a:r>
              <a:endParaRPr lang="zh-CN" altLang="en-US" sz="2400" dirty="0">
                <a:latin typeface="方正舒体" panose="02010601030101010101" pitchFamily="2" charset="-122"/>
                <a:ea typeface="方正舒体" panose="02010601030101010101" pitchFamily="2" charset="-122"/>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标题 1"/>
          <p:cNvSpPr txBox="1"/>
          <p:nvPr/>
        </p:nvSpPr>
        <p:spPr bwMode="auto">
          <a:xfrm>
            <a:off x="642938" y="1776413"/>
            <a:ext cx="75438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dirty="0">
                <a:latin typeface="黑体" panose="02010609060101010101" pitchFamily="49" charset="-122"/>
                <a:ea typeface="黑体" panose="02010609060101010101" pitchFamily="49" charset="-122"/>
              </a:rPr>
              <a:t>谢谢</a:t>
            </a:r>
            <a:endParaRPr lang="zh-CN" altLang="en-US" sz="4800" dirty="0">
              <a:latin typeface="方正舒体" panose="02010601030101010101" pitchFamily="2" charset="-122"/>
              <a:ea typeface="方正舒体" panose="02010601030101010101" pitchFamily="2" charset="-122"/>
              <a:cs typeface="Times New Roman" panose="02020603050405020304" pitchFamily="18" charset="0"/>
            </a:endParaRPr>
          </a:p>
        </p:txBody>
      </p:sp>
      <p:sp>
        <p:nvSpPr>
          <p:cNvPr id="10" name="副标题 4"/>
          <p:cNvSpPr txBox="1"/>
          <p:nvPr/>
        </p:nvSpPr>
        <p:spPr bwMode="auto">
          <a:xfrm>
            <a:off x="1328738" y="3371850"/>
            <a:ext cx="64008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0002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4574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29146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3718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800">
                <a:latin typeface="黑体" panose="02010609060101010101" pitchFamily="49" charset="-122"/>
                <a:ea typeface="黑体" panose="02010609060101010101" pitchFamily="49" charset="-122"/>
              </a:rPr>
              <a:t>请各位老师批评指正</a:t>
            </a:r>
          </a:p>
        </p:txBody>
      </p:sp>
      <p:sp>
        <p:nvSpPr>
          <p:cNvPr id="11"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29/29</a:t>
            </a:r>
            <a:endParaRPr lang="zh-CN" altLang="en-US">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TextBox 40"/>
          <p:cNvSpPr txBox="1">
            <a:spLocks noChangeArrowheads="1"/>
          </p:cNvSpPr>
          <p:nvPr/>
        </p:nvSpPr>
        <p:spPr bwMode="auto">
          <a:xfrm>
            <a:off x="644525" y="5008563"/>
            <a:ext cx="7947025" cy="922337"/>
          </a:xfrm>
          <a:prstGeom prst="rect">
            <a:avLst/>
          </a:prstGeom>
          <a:solidFill>
            <a:schemeClr val="accent6">
              <a:lumMod val="20000"/>
              <a:lumOff val="80000"/>
            </a:schemeClr>
          </a:solidFill>
          <a:ln w="22225">
            <a:solidFill>
              <a:srgbClr val="5E5EAF"/>
            </a:solidFill>
            <a:miter lim="800000"/>
          </a:ln>
        </p:spPr>
        <p:txBody>
          <a:bodyPr>
            <a:spAutoFit/>
          </a:bodyPr>
          <a:lstStyle>
            <a:lvl1pPr>
              <a:defRPr>
                <a:solidFill>
                  <a:schemeClr val="tx1"/>
                </a:solidFill>
                <a:latin typeface="Tahoma" panose="020B0604030504040204" pitchFamily="34" charset="0"/>
                <a:ea typeface="PMingLiU" panose="02020500000000000000" pitchFamily="18" charset="-120"/>
              </a:defRPr>
            </a:lvl1pPr>
            <a:lvl2pPr>
              <a:defRPr>
                <a:solidFill>
                  <a:schemeClr val="tx1"/>
                </a:solidFill>
                <a:latin typeface="Tahoma" panose="020B0604030504040204" pitchFamily="34" charset="0"/>
                <a:ea typeface="PMingLiU" panose="02020500000000000000" pitchFamily="18" charset="-120"/>
              </a:defRPr>
            </a:lvl2pPr>
            <a:lvl3pPr>
              <a:defRPr>
                <a:solidFill>
                  <a:schemeClr val="tx1"/>
                </a:solidFill>
                <a:latin typeface="Tahoma" panose="020B0604030504040204" pitchFamily="34" charset="0"/>
                <a:ea typeface="PMingLiU" panose="02020500000000000000" pitchFamily="18" charset="-120"/>
              </a:defRPr>
            </a:lvl3pPr>
            <a:lvl4pPr>
              <a:defRPr>
                <a:solidFill>
                  <a:schemeClr val="tx1"/>
                </a:solidFill>
                <a:latin typeface="Tahoma" panose="020B0604030504040204" pitchFamily="34" charset="0"/>
                <a:ea typeface="PMingLiU" panose="02020500000000000000" pitchFamily="18" charset="-120"/>
              </a:defRPr>
            </a:lvl4pPr>
            <a:lvl5pPr>
              <a:defRPr>
                <a:solidFill>
                  <a:schemeClr val="tx1"/>
                </a:solidFill>
                <a:latin typeface="Tahoma" panose="020B0604030504040204" pitchFamily="34" charset="0"/>
                <a:ea typeface="PMingLiU" panose="02020500000000000000" pitchFamily="18" charset="-120"/>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9pPr>
          </a:lstStyle>
          <a:p>
            <a:pPr eaLnBrk="1" fontAlgn="auto" hangingPunct="1">
              <a:spcBef>
                <a:spcPts val="0"/>
              </a:spcBef>
              <a:spcAft>
                <a:spcPts val="0"/>
              </a:spcAft>
              <a:defRPr/>
            </a:pPr>
            <a:r>
              <a:rPr lang="zh-CN" altLang="en-US"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关于多条轨迹编码：</a:t>
            </a:r>
            <a:r>
              <a:rPr lang="en-US" altLang="zh-CN"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
            </a:r>
            <a:br>
              <a:rPr lang="en-US" altLang="zh-CN"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b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路径编码和同步编码中经常会出现连续的</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序列，适合以上方法压缩</a:t>
            </a:r>
            <a:endPar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位置编码不具有以上特点，不适合用以上方法</a:t>
            </a:r>
            <a:endPar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0" name="表格 9"/>
          <p:cNvGraphicFramePr>
            <a:graphicFrameLocks noGrp="1"/>
          </p:cNvGraphicFramePr>
          <p:nvPr/>
        </p:nvGraphicFramePr>
        <p:xfrm>
          <a:off x="1095375" y="1712460"/>
          <a:ext cx="6772278" cy="890589"/>
        </p:xfrm>
        <a:graphic>
          <a:graphicData uri="http://schemas.openxmlformats.org/drawingml/2006/table">
            <a:tbl>
              <a:tblPr firstCol="1" bandRow="1">
                <a:tableStyleId>{7DF18680-E054-41AD-8BC1-D1AEF772440D}</a:tableStyleId>
              </a:tblPr>
              <a:tblGrid>
                <a:gridCol w="1263234">
                  <a:extLst>
                    <a:ext uri="{9D8B030D-6E8A-4147-A177-3AD203B41FA5}">
                      <a16:colId xmlns:a16="http://schemas.microsoft.com/office/drawing/2014/main" val="20000"/>
                    </a:ext>
                  </a:extLst>
                </a:gridCol>
                <a:gridCol w="306058">
                  <a:extLst>
                    <a:ext uri="{9D8B030D-6E8A-4147-A177-3AD203B41FA5}">
                      <a16:colId xmlns:a16="http://schemas.microsoft.com/office/drawing/2014/main" val="20001"/>
                    </a:ext>
                  </a:extLst>
                </a:gridCol>
                <a:gridCol w="306058">
                  <a:extLst>
                    <a:ext uri="{9D8B030D-6E8A-4147-A177-3AD203B41FA5}">
                      <a16:colId xmlns:a16="http://schemas.microsoft.com/office/drawing/2014/main" val="20002"/>
                    </a:ext>
                  </a:extLst>
                </a:gridCol>
                <a:gridCol w="306058">
                  <a:extLst>
                    <a:ext uri="{9D8B030D-6E8A-4147-A177-3AD203B41FA5}">
                      <a16:colId xmlns:a16="http://schemas.microsoft.com/office/drawing/2014/main" val="20003"/>
                    </a:ext>
                  </a:extLst>
                </a:gridCol>
                <a:gridCol w="306058">
                  <a:extLst>
                    <a:ext uri="{9D8B030D-6E8A-4147-A177-3AD203B41FA5}">
                      <a16:colId xmlns:a16="http://schemas.microsoft.com/office/drawing/2014/main" val="20004"/>
                    </a:ext>
                  </a:extLst>
                </a:gridCol>
                <a:gridCol w="306058">
                  <a:extLst>
                    <a:ext uri="{9D8B030D-6E8A-4147-A177-3AD203B41FA5}">
                      <a16:colId xmlns:a16="http://schemas.microsoft.com/office/drawing/2014/main" val="20005"/>
                    </a:ext>
                  </a:extLst>
                </a:gridCol>
                <a:gridCol w="306058">
                  <a:extLst>
                    <a:ext uri="{9D8B030D-6E8A-4147-A177-3AD203B41FA5}">
                      <a16:colId xmlns:a16="http://schemas.microsoft.com/office/drawing/2014/main" val="20006"/>
                    </a:ext>
                  </a:extLst>
                </a:gridCol>
                <a:gridCol w="306058">
                  <a:extLst>
                    <a:ext uri="{9D8B030D-6E8A-4147-A177-3AD203B41FA5}">
                      <a16:colId xmlns:a16="http://schemas.microsoft.com/office/drawing/2014/main" val="20007"/>
                    </a:ext>
                  </a:extLst>
                </a:gridCol>
                <a:gridCol w="306058">
                  <a:extLst>
                    <a:ext uri="{9D8B030D-6E8A-4147-A177-3AD203B41FA5}">
                      <a16:colId xmlns:a16="http://schemas.microsoft.com/office/drawing/2014/main" val="20008"/>
                    </a:ext>
                  </a:extLst>
                </a:gridCol>
                <a:gridCol w="306058">
                  <a:extLst>
                    <a:ext uri="{9D8B030D-6E8A-4147-A177-3AD203B41FA5}">
                      <a16:colId xmlns:a16="http://schemas.microsoft.com/office/drawing/2014/main" val="20009"/>
                    </a:ext>
                  </a:extLst>
                </a:gridCol>
                <a:gridCol w="306058">
                  <a:extLst>
                    <a:ext uri="{9D8B030D-6E8A-4147-A177-3AD203B41FA5}">
                      <a16:colId xmlns:a16="http://schemas.microsoft.com/office/drawing/2014/main" val="20010"/>
                    </a:ext>
                  </a:extLst>
                </a:gridCol>
                <a:gridCol w="306058">
                  <a:extLst>
                    <a:ext uri="{9D8B030D-6E8A-4147-A177-3AD203B41FA5}">
                      <a16:colId xmlns:a16="http://schemas.microsoft.com/office/drawing/2014/main" val="20011"/>
                    </a:ext>
                  </a:extLst>
                </a:gridCol>
                <a:gridCol w="306058">
                  <a:extLst>
                    <a:ext uri="{9D8B030D-6E8A-4147-A177-3AD203B41FA5}">
                      <a16:colId xmlns:a16="http://schemas.microsoft.com/office/drawing/2014/main" val="20012"/>
                    </a:ext>
                  </a:extLst>
                </a:gridCol>
                <a:gridCol w="306058">
                  <a:extLst>
                    <a:ext uri="{9D8B030D-6E8A-4147-A177-3AD203B41FA5}">
                      <a16:colId xmlns:a16="http://schemas.microsoft.com/office/drawing/2014/main" val="20013"/>
                    </a:ext>
                  </a:extLst>
                </a:gridCol>
                <a:gridCol w="306058">
                  <a:extLst>
                    <a:ext uri="{9D8B030D-6E8A-4147-A177-3AD203B41FA5}">
                      <a16:colId xmlns:a16="http://schemas.microsoft.com/office/drawing/2014/main" val="20014"/>
                    </a:ext>
                  </a:extLst>
                </a:gridCol>
                <a:gridCol w="306058">
                  <a:extLst>
                    <a:ext uri="{9D8B030D-6E8A-4147-A177-3AD203B41FA5}">
                      <a16:colId xmlns:a16="http://schemas.microsoft.com/office/drawing/2014/main" val="20015"/>
                    </a:ext>
                  </a:extLst>
                </a:gridCol>
                <a:gridCol w="306058">
                  <a:extLst>
                    <a:ext uri="{9D8B030D-6E8A-4147-A177-3AD203B41FA5}">
                      <a16:colId xmlns:a16="http://schemas.microsoft.com/office/drawing/2014/main" val="20016"/>
                    </a:ext>
                  </a:extLst>
                </a:gridCol>
                <a:gridCol w="306058">
                  <a:extLst>
                    <a:ext uri="{9D8B030D-6E8A-4147-A177-3AD203B41FA5}">
                      <a16:colId xmlns:a16="http://schemas.microsoft.com/office/drawing/2014/main" val="20017"/>
                    </a:ext>
                  </a:extLst>
                </a:gridCol>
                <a:gridCol w="306058">
                  <a:extLst>
                    <a:ext uri="{9D8B030D-6E8A-4147-A177-3AD203B41FA5}">
                      <a16:colId xmlns:a16="http://schemas.microsoft.com/office/drawing/2014/main" val="20018"/>
                    </a:ext>
                  </a:extLst>
                </a:gridCol>
              </a:tblGrid>
              <a:tr h="296863">
                <a:tc>
                  <a:txBody>
                    <a:bodyPr/>
                    <a:lstStyle/>
                    <a:p>
                      <a:pPr algn="ctr"/>
                      <a:r>
                        <a:rPr lang="zh-CN" altLang="en-US" sz="1300" dirty="0" smtClean="0">
                          <a:latin typeface="Times New Roman" panose="02020603050405020304" pitchFamily="18" charset="0"/>
                          <a:ea typeface="黑体" panose="02010609060101010101" pitchFamily="49" charset="-122"/>
                          <a:cs typeface="Times New Roman" panose="02020603050405020304" pitchFamily="18" charset="0"/>
                        </a:rPr>
                        <a:t>编码</a:t>
                      </a: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extLst>
                  <a:ext uri="{0D108BD9-81ED-4DB2-BD59-A6C34878D82A}">
                    <a16:rowId xmlns:a16="http://schemas.microsoft.com/office/drawing/2014/main" val="10000"/>
                  </a:ext>
                </a:extLst>
              </a:tr>
              <a:tr h="296863">
                <a:tc>
                  <a:txBody>
                    <a:bodyPr/>
                    <a:lstStyle/>
                    <a:p>
                      <a:pPr algn="ctr"/>
                      <a:r>
                        <a:rPr lang="zh-CN" altLang="en-US" sz="1300" dirty="0" smtClean="0">
                          <a:latin typeface="Times New Roman" panose="02020603050405020304" pitchFamily="18" charset="0"/>
                          <a:ea typeface="黑体" panose="02010609060101010101" pitchFamily="49" charset="-122"/>
                          <a:cs typeface="Times New Roman" panose="02020603050405020304" pitchFamily="18" charset="0"/>
                        </a:rPr>
                        <a:t>编码</a:t>
                      </a: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extLst>
                  <a:ext uri="{0D108BD9-81ED-4DB2-BD59-A6C34878D82A}">
                    <a16:rowId xmlns:a16="http://schemas.microsoft.com/office/drawing/2014/main" val="10001"/>
                  </a:ext>
                </a:extLst>
              </a:tr>
              <a:tr h="296863">
                <a:tc>
                  <a:txBody>
                    <a:bodyPr/>
                    <a:lstStyle/>
                    <a:p>
                      <a:pPr algn="ctr"/>
                      <a:r>
                        <a:rPr lang="zh-CN" altLang="en-US" sz="1300" dirty="0" smtClean="0">
                          <a:latin typeface="Times New Roman" panose="02020603050405020304" pitchFamily="18" charset="0"/>
                          <a:ea typeface="黑体" panose="02010609060101010101" pitchFamily="49" charset="-122"/>
                          <a:cs typeface="Times New Roman" panose="02020603050405020304" pitchFamily="18" charset="0"/>
                        </a:rPr>
                        <a:t>编码</a:t>
                      </a: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extLst>
                  <a:ext uri="{0D108BD9-81ED-4DB2-BD59-A6C34878D82A}">
                    <a16:rowId xmlns:a16="http://schemas.microsoft.com/office/drawing/2014/main" val="10002"/>
                  </a:ext>
                </a:extLst>
              </a:tr>
            </a:tbl>
          </a:graphicData>
        </a:graphic>
      </p:graphicFrame>
      <p:graphicFrame>
        <p:nvGraphicFramePr>
          <p:cNvPr id="11" name="表格 10"/>
          <p:cNvGraphicFramePr>
            <a:graphicFrameLocks noGrp="1"/>
          </p:cNvGraphicFramePr>
          <p:nvPr/>
        </p:nvGraphicFramePr>
        <p:xfrm>
          <a:off x="1092200" y="3316644"/>
          <a:ext cx="6784975" cy="1286871"/>
        </p:xfrm>
        <a:graphic>
          <a:graphicData uri="http://schemas.openxmlformats.org/drawingml/2006/table">
            <a:tbl>
              <a:tblPr firstCol="1" bandRow="1">
                <a:tableStyleId>{7DF18680-E054-41AD-8BC1-D1AEF772440D}</a:tableStyleId>
              </a:tblPr>
              <a:tblGrid>
                <a:gridCol w="1464481">
                  <a:extLst>
                    <a:ext uri="{9D8B030D-6E8A-4147-A177-3AD203B41FA5}">
                      <a16:colId xmlns:a16="http://schemas.microsoft.com/office/drawing/2014/main" val="20000"/>
                    </a:ext>
                  </a:extLst>
                </a:gridCol>
                <a:gridCol w="295583">
                  <a:extLst>
                    <a:ext uri="{9D8B030D-6E8A-4147-A177-3AD203B41FA5}">
                      <a16:colId xmlns:a16="http://schemas.microsoft.com/office/drawing/2014/main" val="20001"/>
                    </a:ext>
                  </a:extLst>
                </a:gridCol>
                <a:gridCol w="295583">
                  <a:extLst>
                    <a:ext uri="{9D8B030D-6E8A-4147-A177-3AD203B41FA5}">
                      <a16:colId xmlns:a16="http://schemas.microsoft.com/office/drawing/2014/main" val="20002"/>
                    </a:ext>
                  </a:extLst>
                </a:gridCol>
                <a:gridCol w="295583">
                  <a:extLst>
                    <a:ext uri="{9D8B030D-6E8A-4147-A177-3AD203B41FA5}">
                      <a16:colId xmlns:a16="http://schemas.microsoft.com/office/drawing/2014/main" val="20003"/>
                    </a:ext>
                  </a:extLst>
                </a:gridCol>
                <a:gridCol w="295583">
                  <a:extLst>
                    <a:ext uri="{9D8B030D-6E8A-4147-A177-3AD203B41FA5}">
                      <a16:colId xmlns:a16="http://schemas.microsoft.com/office/drawing/2014/main" val="20004"/>
                    </a:ext>
                  </a:extLst>
                </a:gridCol>
                <a:gridCol w="295583">
                  <a:extLst>
                    <a:ext uri="{9D8B030D-6E8A-4147-A177-3AD203B41FA5}">
                      <a16:colId xmlns:a16="http://schemas.microsoft.com/office/drawing/2014/main" val="20005"/>
                    </a:ext>
                  </a:extLst>
                </a:gridCol>
                <a:gridCol w="295583">
                  <a:extLst>
                    <a:ext uri="{9D8B030D-6E8A-4147-A177-3AD203B41FA5}">
                      <a16:colId xmlns:a16="http://schemas.microsoft.com/office/drawing/2014/main" val="20006"/>
                    </a:ext>
                  </a:extLst>
                </a:gridCol>
                <a:gridCol w="295583">
                  <a:extLst>
                    <a:ext uri="{9D8B030D-6E8A-4147-A177-3AD203B41FA5}">
                      <a16:colId xmlns:a16="http://schemas.microsoft.com/office/drawing/2014/main" val="20007"/>
                    </a:ext>
                  </a:extLst>
                </a:gridCol>
                <a:gridCol w="295583">
                  <a:extLst>
                    <a:ext uri="{9D8B030D-6E8A-4147-A177-3AD203B41FA5}">
                      <a16:colId xmlns:a16="http://schemas.microsoft.com/office/drawing/2014/main" val="20008"/>
                    </a:ext>
                  </a:extLst>
                </a:gridCol>
                <a:gridCol w="295583">
                  <a:extLst>
                    <a:ext uri="{9D8B030D-6E8A-4147-A177-3AD203B41FA5}">
                      <a16:colId xmlns:a16="http://schemas.microsoft.com/office/drawing/2014/main" val="20009"/>
                    </a:ext>
                  </a:extLst>
                </a:gridCol>
                <a:gridCol w="295583">
                  <a:extLst>
                    <a:ext uri="{9D8B030D-6E8A-4147-A177-3AD203B41FA5}">
                      <a16:colId xmlns:a16="http://schemas.microsoft.com/office/drawing/2014/main" val="20010"/>
                    </a:ext>
                  </a:extLst>
                </a:gridCol>
                <a:gridCol w="295583">
                  <a:extLst>
                    <a:ext uri="{9D8B030D-6E8A-4147-A177-3AD203B41FA5}">
                      <a16:colId xmlns:a16="http://schemas.microsoft.com/office/drawing/2014/main" val="20011"/>
                    </a:ext>
                  </a:extLst>
                </a:gridCol>
                <a:gridCol w="295583">
                  <a:extLst>
                    <a:ext uri="{9D8B030D-6E8A-4147-A177-3AD203B41FA5}">
                      <a16:colId xmlns:a16="http://schemas.microsoft.com/office/drawing/2014/main" val="20012"/>
                    </a:ext>
                  </a:extLst>
                </a:gridCol>
                <a:gridCol w="295583">
                  <a:extLst>
                    <a:ext uri="{9D8B030D-6E8A-4147-A177-3AD203B41FA5}">
                      <a16:colId xmlns:a16="http://schemas.microsoft.com/office/drawing/2014/main" val="20013"/>
                    </a:ext>
                  </a:extLst>
                </a:gridCol>
                <a:gridCol w="295583">
                  <a:extLst>
                    <a:ext uri="{9D8B030D-6E8A-4147-A177-3AD203B41FA5}">
                      <a16:colId xmlns:a16="http://schemas.microsoft.com/office/drawing/2014/main" val="20014"/>
                    </a:ext>
                  </a:extLst>
                </a:gridCol>
                <a:gridCol w="295583">
                  <a:extLst>
                    <a:ext uri="{9D8B030D-6E8A-4147-A177-3AD203B41FA5}">
                      <a16:colId xmlns:a16="http://schemas.microsoft.com/office/drawing/2014/main" val="20015"/>
                    </a:ext>
                  </a:extLst>
                </a:gridCol>
                <a:gridCol w="295583">
                  <a:extLst>
                    <a:ext uri="{9D8B030D-6E8A-4147-A177-3AD203B41FA5}">
                      <a16:colId xmlns:a16="http://schemas.microsoft.com/office/drawing/2014/main" val="20016"/>
                    </a:ext>
                  </a:extLst>
                </a:gridCol>
                <a:gridCol w="295583">
                  <a:extLst>
                    <a:ext uri="{9D8B030D-6E8A-4147-A177-3AD203B41FA5}">
                      <a16:colId xmlns:a16="http://schemas.microsoft.com/office/drawing/2014/main" val="20017"/>
                    </a:ext>
                  </a:extLst>
                </a:gridCol>
                <a:gridCol w="295583">
                  <a:extLst>
                    <a:ext uri="{9D8B030D-6E8A-4147-A177-3AD203B41FA5}">
                      <a16:colId xmlns:a16="http://schemas.microsoft.com/office/drawing/2014/main" val="20018"/>
                    </a:ext>
                  </a:extLst>
                </a:gridCol>
              </a:tblGrid>
              <a:tr h="326351">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base</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extLst>
                  <a:ext uri="{0D108BD9-81ED-4DB2-BD59-A6C34878D82A}">
                    <a16:rowId xmlns:a16="http://schemas.microsoft.com/office/drawing/2014/main" val="10000"/>
                  </a:ext>
                </a:extLst>
              </a:tr>
              <a:tr h="297404">
                <a:tc>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rowSpan="3" gridSpan="10">
                  <a:txBody>
                    <a:bodyPr/>
                    <a:lstStyle/>
                    <a:p>
                      <a:pPr algn="ctr">
                        <a:lnSpc>
                          <a:spcPct val="200000"/>
                        </a:lnSpc>
                      </a:pPr>
                      <a:endParaRPr lang="zh-CN" altLang="en-US" sz="28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noFill/>
                  </a:tcPr>
                </a:tc>
                <a:tc rowSpan="3" hMerge="1">
                  <a:txBody>
                    <a:bodyPr/>
                    <a:lstStyle/>
                    <a:p>
                      <a:endParaRPr lang="zh-CN"/>
                    </a:p>
                  </a:txBody>
                  <a:tcPr/>
                </a:tc>
                <a:tc rowSpan="3" hMerge="1">
                  <a:txBody>
                    <a:bodyPr/>
                    <a:lstStyle/>
                    <a:p>
                      <a:endParaRPr lang="zh-CN"/>
                    </a:p>
                  </a:txBody>
                  <a:tcPr/>
                </a:tc>
                <a:tc rowSpan="3" hMerge="1">
                  <a:txBody>
                    <a:bodyPr/>
                    <a:lstStyle/>
                    <a:p>
                      <a:endParaRPr lang="zh-CN"/>
                    </a:p>
                  </a:txBody>
                  <a:tcPr/>
                </a:tc>
                <a:tc rowSpan="3" hMerge="1">
                  <a:txBody>
                    <a:bodyPr/>
                    <a:lstStyle/>
                    <a:p>
                      <a:endParaRPr lang="zh-CN"/>
                    </a:p>
                  </a:txBody>
                  <a:tcPr/>
                </a:tc>
                <a:tc rowSpan="3" hMerge="1">
                  <a:txBody>
                    <a:bodyPr/>
                    <a:lstStyle/>
                    <a:p>
                      <a:endParaRPr lang="zh-CN"/>
                    </a:p>
                  </a:txBody>
                  <a:tcPr/>
                </a:tc>
                <a:tc rowSpan="3" hMerge="1">
                  <a:txBody>
                    <a:bodyPr/>
                    <a:lstStyle/>
                    <a:p>
                      <a:endParaRPr lang="zh-CN"/>
                    </a:p>
                  </a:txBody>
                  <a:tcPr/>
                </a:tc>
                <a:tc rowSpan="3" hMerge="1">
                  <a:txBody>
                    <a:bodyPr/>
                    <a:lstStyle/>
                    <a:p>
                      <a:endParaRPr lang="zh-CN"/>
                    </a:p>
                  </a:txBody>
                  <a:tcPr/>
                </a:tc>
                <a:tc rowSpan="3" hMerge="1">
                  <a:txBody>
                    <a:bodyPr/>
                    <a:lstStyle/>
                    <a:p>
                      <a:endParaRPr lang="zh-CN"/>
                    </a:p>
                  </a:txBody>
                  <a:tcPr/>
                </a:tc>
                <a:tc rowSpan="3" hMerge="1">
                  <a:txBody>
                    <a:bodyPr/>
                    <a:lstStyle/>
                    <a:p>
                      <a:endParaRPr lang="zh-CN"/>
                    </a:p>
                  </a:txBody>
                  <a:tcPr/>
                </a:tc>
                <a:extLst>
                  <a:ext uri="{0D108BD9-81ED-4DB2-BD59-A6C34878D82A}">
                    <a16:rowId xmlns:a16="http://schemas.microsoft.com/office/drawing/2014/main" val="10001"/>
                  </a:ext>
                </a:extLst>
              </a:tr>
              <a:tr h="297404">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gridSpan="10" vMerge="1">
                  <a:txBody>
                    <a:bodyPr/>
                    <a:lstStyle/>
                    <a:p>
                      <a:endParaRPr lang="zh-CN"/>
                    </a:p>
                  </a:txBody>
                  <a:tcPr>
                    <a:noFill/>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extLst>
                  <a:ext uri="{0D108BD9-81ED-4DB2-BD59-A6C34878D82A}">
                    <a16:rowId xmlns:a16="http://schemas.microsoft.com/office/drawing/2014/main" val="10002"/>
                  </a:ext>
                </a:extLst>
              </a:tr>
              <a:tr h="350784">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gridSpan="10" vMerge="1">
                  <a:txBody>
                    <a:bodyPr/>
                    <a:lstStyle/>
                    <a:p>
                      <a:endParaRPr lang="zh-CN"/>
                    </a:p>
                  </a:txBody>
                  <a:tcPr>
                    <a:noFill/>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extLst>
                  <a:ext uri="{0D108BD9-81ED-4DB2-BD59-A6C34878D82A}">
                    <a16:rowId xmlns:a16="http://schemas.microsoft.com/office/drawing/2014/main" val="10003"/>
                  </a:ext>
                </a:extLst>
              </a:tr>
            </a:tbl>
          </a:graphicData>
        </a:graphic>
      </p:graphicFrame>
      <p:grpSp>
        <p:nvGrpSpPr>
          <p:cNvPr id="12" name="组合 8"/>
          <p:cNvGrpSpPr/>
          <p:nvPr/>
        </p:nvGrpSpPr>
        <p:grpSpPr bwMode="auto">
          <a:xfrm>
            <a:off x="3371850" y="2789238"/>
            <a:ext cx="1052513" cy="439737"/>
            <a:chOff x="3581400" y="3264781"/>
            <a:chExt cx="1052235" cy="440321"/>
          </a:xfrm>
        </p:grpSpPr>
        <p:sp>
          <p:nvSpPr>
            <p:cNvPr id="13" name="下箭头 12"/>
            <p:cNvSpPr/>
            <p:nvPr/>
          </p:nvSpPr>
          <p:spPr>
            <a:xfrm>
              <a:off x="3581400" y="3264781"/>
              <a:ext cx="457079" cy="440321"/>
            </a:xfrm>
            <a:prstGeom prst="downArrow">
              <a:avLst/>
            </a:prstGeom>
            <a:solidFill>
              <a:srgbClr val="1E55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文本框 6"/>
            <p:cNvSpPr txBox="1">
              <a:spLocks noChangeArrowheads="1"/>
            </p:cNvSpPr>
            <p:nvPr/>
          </p:nvSpPr>
          <p:spPr bwMode="auto">
            <a:xfrm>
              <a:off x="4038600" y="3312283"/>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dirty="0">
                  <a:solidFill>
                    <a:srgbClr val="1E55AA"/>
                  </a:solidFill>
                  <a:latin typeface="Times New Roman" panose="02020603050405020304" pitchFamily="18" charset="0"/>
                  <a:ea typeface="黑体" panose="02010609060101010101" pitchFamily="49" charset="-122"/>
                  <a:cs typeface="Times New Roman" panose="02020603050405020304" pitchFamily="18" charset="0"/>
                </a:rPr>
                <a:t>压缩</a:t>
              </a:r>
            </a:p>
          </p:txBody>
        </p:sp>
      </p:grpSp>
      <p:sp>
        <p:nvSpPr>
          <p:cNvPr id="15" name="AutoShape 31"/>
          <p:cNvSpPr>
            <a:spLocks noChangeArrowheads="1"/>
          </p:cNvSpPr>
          <p:nvPr/>
        </p:nvSpPr>
        <p:spPr bwMode="auto">
          <a:xfrm>
            <a:off x="6281573" y="3386138"/>
            <a:ext cx="1963738" cy="996950"/>
          </a:xfrm>
          <a:prstGeom prst="wedgeRoundRectCallout">
            <a:avLst>
              <a:gd name="adj1" fmla="val -44366"/>
              <a:gd name="adj2" fmla="val -86065"/>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原始编码：</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54bits</a:t>
            </a: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压缩编码：</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42bits</a:t>
            </a: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压缩率</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为：</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1.29</a:t>
            </a:r>
            <a:endParaRPr lang="zh-CN"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多条轨迹编码</a:t>
            </a:r>
          </a:p>
        </p:txBody>
      </p:sp>
      <p:sp>
        <p:nvSpPr>
          <p:cNvPr id="17"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a:solidFill>
                  <a:schemeClr val="bg1"/>
                </a:solidFill>
                <a:latin typeface="Times New Roman" panose="02020603050405020304" pitchFamily="18" charset="0"/>
                <a:cs typeface="Times New Roman" panose="02020603050405020304" pitchFamily="18" charset="0"/>
              </a:rPr>
              <a:t>附录</a:t>
            </a:r>
            <a:r>
              <a:rPr lang="en-US" altLang="zh-CN">
                <a:solidFill>
                  <a:schemeClr val="bg1"/>
                </a:solidFill>
                <a:latin typeface="Times New Roman" panose="02020603050405020304" pitchFamily="18" charset="0"/>
                <a:cs typeface="Times New Roman" panose="02020603050405020304" pitchFamily="18" charset="0"/>
              </a:rPr>
              <a:t>-1</a:t>
            </a:r>
            <a:endParaRPr lang="zh-CN" altLang="en-US">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6" name="标题 1"/>
          <p:cNvSpPr>
            <a:spLocks noGrp="1"/>
          </p:cNvSpPr>
          <p:nvPr>
            <p:ph type="title"/>
          </p:nvPr>
        </p:nvSpPr>
        <p:spPr>
          <a:xfrm>
            <a:off x="628650" y="365125"/>
            <a:ext cx="6324600" cy="715963"/>
          </a:xfrm>
        </p:spPr>
        <p:txBody>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最短</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路径构建</a:t>
            </a:r>
          </a:p>
        </p:txBody>
      </p:sp>
      <p:sp>
        <p:nvSpPr>
          <p:cNvPr id="17"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schemeClr val="bg1"/>
                </a:solidFill>
                <a:latin typeface="Times New Roman" panose="02020603050405020304" pitchFamily="18" charset="0"/>
                <a:cs typeface="Times New Roman" panose="02020603050405020304" pitchFamily="18" charset="0"/>
              </a:rPr>
              <a:t>附录</a:t>
            </a:r>
            <a:r>
              <a:rPr lang="en-US" altLang="zh-CN" dirty="0" smtClean="0">
                <a:solidFill>
                  <a:schemeClr val="bg1"/>
                </a:solidFill>
                <a:latin typeface="Times New Roman" panose="02020603050405020304" pitchFamily="18" charset="0"/>
                <a:cs typeface="Times New Roman" panose="02020603050405020304" pitchFamily="18" charset="0"/>
              </a:rPr>
              <a:t>-2</a:t>
            </a:r>
            <a:endParaRPr lang="zh-CN" altLang="en-US" dirty="0">
              <a:solidFill>
                <a:schemeClr val="bg1"/>
              </a:solidFill>
              <a:latin typeface="Times New Roman" panose="02020603050405020304" pitchFamily="18" charset="0"/>
              <a:cs typeface="Times New Roman" panose="02020603050405020304" pitchFamily="18" charset="0"/>
            </a:endParaRPr>
          </a:p>
        </p:txBody>
      </p:sp>
      <p:graphicFrame>
        <p:nvGraphicFramePr>
          <p:cNvPr id="148" name="表格 147"/>
          <p:cNvGraphicFramePr>
            <a:graphicFrameLocks noGrp="1"/>
          </p:cNvGraphicFramePr>
          <p:nvPr/>
        </p:nvGraphicFramePr>
        <p:xfrm>
          <a:off x="4437063" y="1343025"/>
          <a:ext cx="4438652" cy="3352756"/>
        </p:xfrm>
        <a:graphic>
          <a:graphicData uri="http://schemas.openxmlformats.org/drawingml/2006/table">
            <a:tbl>
              <a:tblPr bandRow="1">
                <a:tableStyleId>{5FD0F851-EC5A-4D38-B0AD-8093EC10F338}</a:tableStyleId>
              </a:tblPr>
              <a:tblGrid>
                <a:gridCol w="403514">
                  <a:extLst>
                    <a:ext uri="{9D8B030D-6E8A-4147-A177-3AD203B41FA5}">
                      <a16:colId xmlns:a16="http://schemas.microsoft.com/office/drawing/2014/main" val="20000"/>
                    </a:ext>
                  </a:extLst>
                </a:gridCol>
                <a:gridCol w="403514">
                  <a:extLst>
                    <a:ext uri="{9D8B030D-6E8A-4147-A177-3AD203B41FA5}">
                      <a16:colId xmlns:a16="http://schemas.microsoft.com/office/drawing/2014/main" val="20001"/>
                    </a:ext>
                  </a:extLst>
                </a:gridCol>
                <a:gridCol w="403513">
                  <a:extLst>
                    <a:ext uri="{9D8B030D-6E8A-4147-A177-3AD203B41FA5}">
                      <a16:colId xmlns:a16="http://schemas.microsoft.com/office/drawing/2014/main" val="20002"/>
                    </a:ext>
                  </a:extLst>
                </a:gridCol>
                <a:gridCol w="403514">
                  <a:extLst>
                    <a:ext uri="{9D8B030D-6E8A-4147-A177-3AD203B41FA5}">
                      <a16:colId xmlns:a16="http://schemas.microsoft.com/office/drawing/2014/main" val="20003"/>
                    </a:ext>
                  </a:extLst>
                </a:gridCol>
                <a:gridCol w="403514">
                  <a:extLst>
                    <a:ext uri="{9D8B030D-6E8A-4147-A177-3AD203B41FA5}">
                      <a16:colId xmlns:a16="http://schemas.microsoft.com/office/drawing/2014/main" val="20004"/>
                    </a:ext>
                  </a:extLst>
                </a:gridCol>
                <a:gridCol w="403514">
                  <a:extLst>
                    <a:ext uri="{9D8B030D-6E8A-4147-A177-3AD203B41FA5}">
                      <a16:colId xmlns:a16="http://schemas.microsoft.com/office/drawing/2014/main" val="20005"/>
                    </a:ext>
                  </a:extLst>
                </a:gridCol>
                <a:gridCol w="403514">
                  <a:extLst>
                    <a:ext uri="{9D8B030D-6E8A-4147-A177-3AD203B41FA5}">
                      <a16:colId xmlns:a16="http://schemas.microsoft.com/office/drawing/2014/main" val="20006"/>
                    </a:ext>
                  </a:extLst>
                </a:gridCol>
                <a:gridCol w="403514">
                  <a:extLst>
                    <a:ext uri="{9D8B030D-6E8A-4147-A177-3AD203B41FA5}">
                      <a16:colId xmlns:a16="http://schemas.microsoft.com/office/drawing/2014/main" val="20007"/>
                    </a:ext>
                  </a:extLst>
                </a:gridCol>
                <a:gridCol w="403513">
                  <a:extLst>
                    <a:ext uri="{9D8B030D-6E8A-4147-A177-3AD203B41FA5}">
                      <a16:colId xmlns:a16="http://schemas.microsoft.com/office/drawing/2014/main" val="20008"/>
                    </a:ext>
                  </a:extLst>
                </a:gridCol>
                <a:gridCol w="403514">
                  <a:extLst>
                    <a:ext uri="{9D8B030D-6E8A-4147-A177-3AD203B41FA5}">
                      <a16:colId xmlns:a16="http://schemas.microsoft.com/office/drawing/2014/main" val="20009"/>
                    </a:ext>
                  </a:extLst>
                </a:gridCol>
                <a:gridCol w="403514">
                  <a:extLst>
                    <a:ext uri="{9D8B030D-6E8A-4147-A177-3AD203B41FA5}">
                      <a16:colId xmlns:a16="http://schemas.microsoft.com/office/drawing/2014/main" val="20010"/>
                    </a:ext>
                  </a:extLst>
                </a:gridCol>
              </a:tblGrid>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0"/>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1"/>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2"/>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3"/>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4"/>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5"/>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6"/>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7"/>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8"/>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9"/>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10"/>
                  </a:ext>
                </a:extLst>
              </a:tr>
            </a:tbl>
          </a:graphicData>
        </a:graphic>
      </p:graphicFrame>
      <p:sp>
        <p:nvSpPr>
          <p:cNvPr id="174" name="文本框 6"/>
          <p:cNvSpPr txBox="1">
            <a:spLocks noChangeArrowheads="1"/>
          </p:cNvSpPr>
          <p:nvPr/>
        </p:nvSpPr>
        <p:spPr bwMode="auto">
          <a:xfrm>
            <a:off x="274082" y="1325861"/>
            <a:ext cx="3275256" cy="461665"/>
          </a:xfrm>
          <a:prstGeom prst="rect">
            <a:avLst/>
          </a:prstGeom>
          <a:noFill/>
          <a:ln w="15875">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构建</a:t>
            </a:r>
            <a:r>
              <a:rPr lang="en-US" altLang="zh-CN" sz="24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400" b="1" baseline="-25000"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到</a:t>
            </a:r>
            <a:r>
              <a:rPr lang="en-US" altLang="zh-CN" sz="24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400" b="1" baseline="-25000"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10</a:t>
            </a:r>
            <a:r>
              <a:rPr lang="zh-CN" altLang="en-US" sz="24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的最短路径</a:t>
            </a:r>
            <a:endParaRPr lang="zh-CN" altLang="en-US" sz="2400" b="1"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 name="组合 1"/>
          <p:cNvGrpSpPr/>
          <p:nvPr/>
        </p:nvGrpSpPr>
        <p:grpSpPr>
          <a:xfrm>
            <a:off x="536315" y="2001310"/>
            <a:ext cx="2297937" cy="826009"/>
            <a:chOff x="536316" y="2001310"/>
            <a:chExt cx="2297937" cy="826009"/>
          </a:xfrm>
        </p:grpSpPr>
        <p:sp>
          <p:nvSpPr>
            <p:cNvPr id="181" name="文本框 6"/>
            <p:cNvSpPr txBox="1">
              <a:spLocks noChangeArrowheads="1"/>
            </p:cNvSpPr>
            <p:nvPr/>
          </p:nvSpPr>
          <p:spPr bwMode="auto">
            <a:xfrm>
              <a:off x="536316" y="2001310"/>
              <a:ext cx="1059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4" name="文本框 6"/>
            <p:cNvSpPr txBox="1">
              <a:spLocks noChangeArrowheads="1"/>
            </p:cNvSpPr>
            <p:nvPr/>
          </p:nvSpPr>
          <p:spPr bwMode="auto">
            <a:xfrm>
              <a:off x="536316" y="2427209"/>
              <a:ext cx="22979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b="1" dirty="0" err="1"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SPTable</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10</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1" name="组合 10"/>
          <p:cNvGrpSpPr/>
          <p:nvPr/>
        </p:nvGrpSpPr>
        <p:grpSpPr>
          <a:xfrm>
            <a:off x="536315" y="2901562"/>
            <a:ext cx="2382896" cy="1208851"/>
            <a:chOff x="536315" y="2901562"/>
            <a:chExt cx="2382896" cy="1208851"/>
          </a:xfrm>
        </p:grpSpPr>
        <p:grpSp>
          <p:nvGrpSpPr>
            <p:cNvPr id="9" name="组合 8"/>
            <p:cNvGrpSpPr/>
            <p:nvPr/>
          </p:nvGrpSpPr>
          <p:grpSpPr>
            <a:xfrm>
              <a:off x="536315" y="3286525"/>
              <a:ext cx="2382896" cy="823888"/>
              <a:chOff x="536316" y="3269321"/>
              <a:chExt cx="2382896" cy="823888"/>
            </a:xfrm>
          </p:grpSpPr>
          <p:sp>
            <p:nvSpPr>
              <p:cNvPr id="183" name="文本框 6"/>
              <p:cNvSpPr txBox="1">
                <a:spLocks noChangeArrowheads="1"/>
              </p:cNvSpPr>
              <p:nvPr/>
            </p:nvSpPr>
            <p:spPr bwMode="auto">
              <a:xfrm>
                <a:off x="536316" y="3269321"/>
                <a:ext cx="1358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3</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 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5" name="文本框 6"/>
              <p:cNvSpPr txBox="1">
                <a:spLocks noChangeArrowheads="1"/>
              </p:cNvSpPr>
              <p:nvPr/>
            </p:nvSpPr>
            <p:spPr bwMode="auto">
              <a:xfrm>
                <a:off x="536316" y="3693099"/>
                <a:ext cx="23828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b="1" dirty="0" err="1"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SPTable</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3</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10</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90" name="下箭头 189"/>
            <p:cNvSpPr/>
            <p:nvPr/>
          </p:nvSpPr>
          <p:spPr bwMode="auto">
            <a:xfrm>
              <a:off x="1373055" y="2901562"/>
              <a:ext cx="457200" cy="439737"/>
            </a:xfrm>
            <a:prstGeom prst="downArrow">
              <a:avLst/>
            </a:prstGeom>
            <a:solidFill>
              <a:srgbClr val="1E55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2" name="组合 11"/>
          <p:cNvGrpSpPr/>
          <p:nvPr/>
        </p:nvGrpSpPr>
        <p:grpSpPr>
          <a:xfrm>
            <a:off x="536315" y="4188783"/>
            <a:ext cx="2297937" cy="1207098"/>
            <a:chOff x="536315" y="4188783"/>
            <a:chExt cx="2297937" cy="1207098"/>
          </a:xfrm>
        </p:grpSpPr>
        <p:grpSp>
          <p:nvGrpSpPr>
            <p:cNvPr id="10" name="组合 9"/>
            <p:cNvGrpSpPr/>
            <p:nvPr/>
          </p:nvGrpSpPr>
          <p:grpSpPr>
            <a:xfrm>
              <a:off x="536315" y="4569619"/>
              <a:ext cx="2297937" cy="826262"/>
              <a:chOff x="536315" y="4532837"/>
              <a:chExt cx="2297937" cy="826262"/>
            </a:xfrm>
          </p:grpSpPr>
          <p:sp>
            <p:nvSpPr>
              <p:cNvPr id="186" name="文本框 6"/>
              <p:cNvSpPr txBox="1">
                <a:spLocks noChangeArrowheads="1"/>
              </p:cNvSpPr>
              <p:nvPr/>
            </p:nvSpPr>
            <p:spPr bwMode="auto">
              <a:xfrm>
                <a:off x="541863" y="4532837"/>
                <a:ext cx="16353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3</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6</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 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7" name="文本框 6"/>
              <p:cNvSpPr txBox="1">
                <a:spLocks noChangeArrowheads="1"/>
              </p:cNvSpPr>
              <p:nvPr/>
            </p:nvSpPr>
            <p:spPr bwMode="auto">
              <a:xfrm>
                <a:off x="536315" y="4958989"/>
                <a:ext cx="22979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b="1" dirty="0" err="1"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SPTable</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6</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10</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91" name="下箭头 190"/>
            <p:cNvSpPr/>
            <p:nvPr/>
          </p:nvSpPr>
          <p:spPr bwMode="auto">
            <a:xfrm>
              <a:off x="1373055" y="4188783"/>
              <a:ext cx="457200" cy="439737"/>
            </a:xfrm>
            <a:prstGeom prst="downArrow">
              <a:avLst/>
            </a:prstGeom>
            <a:solidFill>
              <a:srgbClr val="1E55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3" name="组合 12"/>
          <p:cNvGrpSpPr/>
          <p:nvPr/>
        </p:nvGrpSpPr>
        <p:grpSpPr>
          <a:xfrm>
            <a:off x="536315" y="5476005"/>
            <a:ext cx="1571264" cy="779193"/>
            <a:chOff x="536315" y="5476005"/>
            <a:chExt cx="1571264" cy="779193"/>
          </a:xfrm>
        </p:grpSpPr>
        <p:sp>
          <p:nvSpPr>
            <p:cNvPr id="188" name="文本框 6"/>
            <p:cNvSpPr txBox="1">
              <a:spLocks noChangeArrowheads="1"/>
            </p:cNvSpPr>
            <p:nvPr/>
          </p:nvSpPr>
          <p:spPr bwMode="auto">
            <a:xfrm>
              <a:off x="536315" y="5855088"/>
              <a:ext cx="15712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3</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6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8</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2" name="下箭头 191"/>
            <p:cNvSpPr/>
            <p:nvPr/>
          </p:nvSpPr>
          <p:spPr bwMode="auto">
            <a:xfrm>
              <a:off x="1373055" y="5476005"/>
              <a:ext cx="457200" cy="439737"/>
            </a:xfrm>
            <a:prstGeom prst="downArrow">
              <a:avLst/>
            </a:prstGeom>
            <a:solidFill>
              <a:srgbClr val="1E55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93" name="文本框 68"/>
          <p:cNvSpPr txBox="1">
            <a:spLocks noChangeArrowheads="1"/>
          </p:cNvSpPr>
          <p:nvPr/>
        </p:nvSpPr>
        <p:spPr bwMode="auto">
          <a:xfrm>
            <a:off x="5709910" y="4879201"/>
            <a:ext cx="16224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b="1">
                <a:latin typeface="Times New Roman" panose="02020603050405020304" pitchFamily="18" charset="0"/>
                <a:ea typeface="黑体" panose="02010609060101010101" pitchFamily="49" charset="-122"/>
                <a:cs typeface="Times New Roman" panose="02020603050405020304" pitchFamily="18" charset="0"/>
              </a:rPr>
              <a:t>SPTable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6" name="标题 1"/>
          <p:cNvSpPr>
            <a:spLocks noGrp="1"/>
          </p:cNvSpPr>
          <p:nvPr>
            <p:ph type="title"/>
          </p:nvPr>
        </p:nvSpPr>
        <p:spPr>
          <a:xfrm>
            <a:off x="628650" y="365125"/>
            <a:ext cx="6324600" cy="715963"/>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信息熵</a:t>
            </a:r>
          </a:p>
        </p:txBody>
      </p:sp>
      <p:sp>
        <p:nvSpPr>
          <p:cNvPr id="17"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schemeClr val="bg1"/>
                </a:solidFill>
                <a:latin typeface="Times New Roman" panose="02020603050405020304" pitchFamily="18" charset="0"/>
                <a:cs typeface="Times New Roman" panose="02020603050405020304" pitchFamily="18" charset="0"/>
              </a:rPr>
              <a:t>附录</a:t>
            </a:r>
            <a:r>
              <a:rPr lang="en-US" altLang="zh-CN" dirty="0" smtClean="0">
                <a:solidFill>
                  <a:schemeClr val="bg1"/>
                </a:solidFill>
                <a:latin typeface="Times New Roman" panose="02020603050405020304" pitchFamily="18" charset="0"/>
                <a:cs typeface="Times New Roman" panose="02020603050405020304" pitchFamily="18" charset="0"/>
              </a:rPr>
              <a:t>-3</a:t>
            </a:r>
            <a:endParaRPr lang="zh-CN" altLang="en-US" dirty="0">
              <a:solidFill>
                <a:schemeClr val="bg1"/>
              </a:solidFill>
              <a:latin typeface="Times New Roman" panose="02020603050405020304" pitchFamily="18" charset="0"/>
              <a:cs typeface="Times New Roman" panose="02020603050405020304" pitchFamily="18" charset="0"/>
            </a:endParaRPr>
          </a:p>
        </p:txBody>
      </p:sp>
      <p:grpSp>
        <p:nvGrpSpPr>
          <p:cNvPr id="83" name="组合 82"/>
          <p:cNvGrpSpPr/>
          <p:nvPr/>
        </p:nvGrpSpPr>
        <p:grpSpPr>
          <a:xfrm>
            <a:off x="362877" y="1340541"/>
            <a:ext cx="4067175" cy="2533650"/>
            <a:chOff x="112713" y="1789113"/>
            <a:chExt cx="4067175" cy="2533650"/>
          </a:xfrm>
        </p:grpSpPr>
        <p:grpSp>
          <p:nvGrpSpPr>
            <p:cNvPr id="84" name="组合 14"/>
            <p:cNvGrpSpPr/>
            <p:nvPr/>
          </p:nvGrpSpPr>
          <p:grpSpPr bwMode="auto">
            <a:xfrm>
              <a:off x="112713" y="1831154"/>
              <a:ext cx="4026961" cy="2491609"/>
              <a:chOff x="237355" y="2264209"/>
              <a:chExt cx="4028189" cy="2490246"/>
            </a:xfrm>
          </p:grpSpPr>
          <p:sp>
            <p:nvSpPr>
              <p:cNvPr id="138" name="椭圆 137"/>
              <p:cNvSpPr/>
              <p:nvPr/>
            </p:nvSpPr>
            <p:spPr>
              <a:xfrm>
                <a:off x="1201261" y="2265030"/>
                <a:ext cx="393820"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39" name="椭圆 138"/>
              <p:cNvSpPr/>
              <p:nvPr/>
            </p:nvSpPr>
            <p:spPr>
              <a:xfrm>
                <a:off x="3006799" y="2263443"/>
                <a:ext cx="392232"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40" name="椭圆 139"/>
              <p:cNvSpPr/>
              <p:nvPr/>
            </p:nvSpPr>
            <p:spPr>
              <a:xfrm>
                <a:off x="1528386" y="3045652"/>
                <a:ext cx="392233"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41" name="椭圆 140"/>
              <p:cNvSpPr/>
              <p:nvPr/>
            </p:nvSpPr>
            <p:spPr>
              <a:xfrm>
                <a:off x="2381134" y="3045652"/>
                <a:ext cx="392232"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42" name="椭圆 141"/>
              <p:cNvSpPr/>
              <p:nvPr/>
            </p:nvSpPr>
            <p:spPr>
              <a:xfrm>
                <a:off x="3872250" y="3707278"/>
                <a:ext cx="393820"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43" name="椭圆 142"/>
              <p:cNvSpPr/>
              <p:nvPr/>
            </p:nvSpPr>
            <p:spPr>
              <a:xfrm>
                <a:off x="3113194" y="3551788"/>
                <a:ext cx="392233"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44" name="椭圆 143"/>
              <p:cNvSpPr/>
              <p:nvPr/>
            </p:nvSpPr>
            <p:spPr>
              <a:xfrm>
                <a:off x="1787227" y="3794542"/>
                <a:ext cx="393820"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45" name="椭圆 144"/>
              <p:cNvSpPr/>
              <p:nvPr/>
            </p:nvSpPr>
            <p:spPr>
              <a:xfrm>
                <a:off x="237355" y="3243982"/>
                <a:ext cx="393820"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46" name="椭圆 145"/>
              <p:cNvSpPr/>
              <p:nvPr/>
            </p:nvSpPr>
            <p:spPr>
              <a:xfrm>
                <a:off x="1196497" y="4364144"/>
                <a:ext cx="392232"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47" name="椭圆 146"/>
              <p:cNvSpPr/>
              <p:nvPr/>
            </p:nvSpPr>
            <p:spPr>
              <a:xfrm>
                <a:off x="2693966" y="4365730"/>
                <a:ext cx="392233"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85" name="直接箭头连接符 84"/>
            <p:cNvCxnSpPr>
              <a:stCxn id="145" idx="7"/>
              <a:endCxn id="138" idx="3"/>
            </p:cNvCxnSpPr>
            <p:nvPr/>
          </p:nvCxnSpPr>
          <p:spPr bwMode="auto">
            <a:xfrm flipV="1">
              <a:off x="447675" y="2163763"/>
              <a:ext cx="685800" cy="70485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138" idx="6"/>
              <a:endCxn id="139" idx="2"/>
            </p:cNvCxnSpPr>
            <p:nvPr/>
          </p:nvCxnSpPr>
          <p:spPr bwMode="auto">
            <a:xfrm flipV="1">
              <a:off x="1470025" y="2025650"/>
              <a:ext cx="1411288" cy="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140" idx="6"/>
              <a:endCxn id="141" idx="2"/>
            </p:cNvCxnSpPr>
            <p:nvPr/>
          </p:nvCxnSpPr>
          <p:spPr bwMode="auto">
            <a:xfrm flipV="1">
              <a:off x="1795463" y="2808288"/>
              <a:ext cx="460375" cy="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141" idx="7"/>
              <a:endCxn id="139" idx="3"/>
            </p:cNvCxnSpPr>
            <p:nvPr/>
          </p:nvCxnSpPr>
          <p:spPr bwMode="auto">
            <a:xfrm flipV="1">
              <a:off x="2590800" y="2162175"/>
              <a:ext cx="347663" cy="50800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141" idx="5"/>
              <a:endCxn id="143" idx="1"/>
            </p:cNvCxnSpPr>
            <p:nvPr/>
          </p:nvCxnSpPr>
          <p:spPr bwMode="auto">
            <a:xfrm>
              <a:off x="2590800" y="2944813"/>
              <a:ext cx="454025" cy="2317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139" idx="5"/>
              <a:endCxn id="142" idx="0"/>
            </p:cNvCxnSpPr>
            <p:nvPr/>
          </p:nvCxnSpPr>
          <p:spPr bwMode="auto">
            <a:xfrm>
              <a:off x="3216275" y="2162175"/>
              <a:ext cx="727075" cy="111283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143" idx="6"/>
              <a:endCxn id="142" idx="2"/>
            </p:cNvCxnSpPr>
            <p:nvPr/>
          </p:nvCxnSpPr>
          <p:spPr bwMode="auto">
            <a:xfrm>
              <a:off x="3379788" y="3313113"/>
              <a:ext cx="366712" cy="1555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147" idx="6"/>
              <a:endCxn id="142" idx="3"/>
            </p:cNvCxnSpPr>
            <p:nvPr/>
          </p:nvCxnSpPr>
          <p:spPr bwMode="auto">
            <a:xfrm flipV="1">
              <a:off x="2960688" y="3606800"/>
              <a:ext cx="842962" cy="52228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143" idx="4"/>
              <a:endCxn id="147" idx="0"/>
            </p:cNvCxnSpPr>
            <p:nvPr/>
          </p:nvCxnSpPr>
          <p:spPr bwMode="auto">
            <a:xfrm flipH="1">
              <a:off x="2763838" y="3506788"/>
              <a:ext cx="419100" cy="427037"/>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144" idx="6"/>
              <a:endCxn id="143" idx="2"/>
            </p:cNvCxnSpPr>
            <p:nvPr/>
          </p:nvCxnSpPr>
          <p:spPr bwMode="auto">
            <a:xfrm flipV="1">
              <a:off x="2055813" y="3313113"/>
              <a:ext cx="931862" cy="242887"/>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146" idx="6"/>
              <a:endCxn id="147" idx="2"/>
            </p:cNvCxnSpPr>
            <p:nvPr/>
          </p:nvCxnSpPr>
          <p:spPr bwMode="auto">
            <a:xfrm>
              <a:off x="1463675" y="4125913"/>
              <a:ext cx="1104900" cy="31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146" idx="7"/>
              <a:endCxn id="144" idx="3"/>
            </p:cNvCxnSpPr>
            <p:nvPr/>
          </p:nvCxnSpPr>
          <p:spPr bwMode="auto">
            <a:xfrm flipV="1">
              <a:off x="1406525" y="3694113"/>
              <a:ext cx="314325" cy="2952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stCxn id="140" idx="5"/>
              <a:endCxn id="144" idx="0"/>
            </p:cNvCxnSpPr>
            <p:nvPr/>
          </p:nvCxnSpPr>
          <p:spPr bwMode="auto">
            <a:xfrm>
              <a:off x="1738313" y="2944813"/>
              <a:ext cx="120650" cy="41751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stCxn id="138" idx="5"/>
              <a:endCxn id="140" idx="0"/>
            </p:cNvCxnSpPr>
            <p:nvPr/>
          </p:nvCxnSpPr>
          <p:spPr bwMode="auto">
            <a:xfrm>
              <a:off x="1411288" y="2163763"/>
              <a:ext cx="187325" cy="44926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stCxn id="145" idx="6"/>
              <a:endCxn id="140" idx="2"/>
            </p:cNvCxnSpPr>
            <p:nvPr/>
          </p:nvCxnSpPr>
          <p:spPr bwMode="auto">
            <a:xfrm flipV="1">
              <a:off x="506413" y="2808288"/>
              <a:ext cx="896937" cy="19685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145" idx="5"/>
              <a:endCxn id="146" idx="1"/>
            </p:cNvCxnSpPr>
            <p:nvPr/>
          </p:nvCxnSpPr>
          <p:spPr bwMode="auto">
            <a:xfrm>
              <a:off x="447675" y="3143250"/>
              <a:ext cx="681038" cy="84613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1" name="文本框 31"/>
            <p:cNvSpPr txBox="1">
              <a:spLocks noChangeArrowheads="1"/>
            </p:cNvSpPr>
            <p:nvPr/>
          </p:nvSpPr>
          <p:spPr bwMode="auto">
            <a:xfrm>
              <a:off x="1076005" y="1809763"/>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2</a:t>
              </a:r>
              <a:endParaRPr lang="zh-CN" altLang="en-US" baseline="-25000">
                <a:solidFill>
                  <a:schemeClr val="bg1"/>
                </a:solidFill>
              </a:endParaRPr>
            </a:p>
          </p:txBody>
        </p:sp>
        <p:sp>
          <p:nvSpPr>
            <p:cNvPr id="102" name="文本框 32"/>
            <p:cNvSpPr txBox="1">
              <a:spLocks noChangeArrowheads="1"/>
            </p:cNvSpPr>
            <p:nvPr/>
          </p:nvSpPr>
          <p:spPr bwMode="auto">
            <a:xfrm>
              <a:off x="2885592" y="1789113"/>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7</a:t>
              </a:r>
              <a:endParaRPr lang="zh-CN" altLang="en-US" baseline="-25000">
                <a:solidFill>
                  <a:schemeClr val="bg1"/>
                </a:solidFill>
              </a:endParaRPr>
            </a:p>
          </p:txBody>
        </p:sp>
        <p:sp>
          <p:nvSpPr>
            <p:cNvPr id="103" name="文本框 33"/>
            <p:cNvSpPr txBox="1">
              <a:spLocks noChangeArrowheads="1"/>
            </p:cNvSpPr>
            <p:nvPr/>
          </p:nvSpPr>
          <p:spPr bwMode="auto">
            <a:xfrm>
              <a:off x="1402091" y="2583349"/>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3</a:t>
              </a:r>
              <a:endParaRPr lang="zh-CN" altLang="en-US" baseline="-25000">
                <a:solidFill>
                  <a:schemeClr val="bg1"/>
                </a:solidFill>
              </a:endParaRPr>
            </a:p>
          </p:txBody>
        </p:sp>
        <p:sp>
          <p:nvSpPr>
            <p:cNvPr id="104" name="文本框 34"/>
            <p:cNvSpPr txBox="1">
              <a:spLocks noChangeArrowheads="1"/>
            </p:cNvSpPr>
            <p:nvPr/>
          </p:nvSpPr>
          <p:spPr bwMode="auto">
            <a:xfrm>
              <a:off x="135085" y="2781765"/>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a:t>
              </a:r>
              <a:endParaRPr lang="zh-CN" altLang="en-US" baseline="-25000">
                <a:solidFill>
                  <a:schemeClr val="bg1"/>
                </a:solidFill>
              </a:endParaRPr>
            </a:p>
          </p:txBody>
        </p:sp>
        <p:sp>
          <p:nvSpPr>
            <p:cNvPr id="105" name="文本框 35"/>
            <p:cNvSpPr txBox="1">
              <a:spLocks noChangeArrowheads="1"/>
            </p:cNvSpPr>
            <p:nvPr/>
          </p:nvSpPr>
          <p:spPr bwMode="auto">
            <a:xfrm>
              <a:off x="2255423" y="2583349"/>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6</a:t>
              </a:r>
              <a:endParaRPr lang="zh-CN" altLang="en-US" baseline="-25000">
                <a:solidFill>
                  <a:schemeClr val="bg1"/>
                </a:solidFill>
              </a:endParaRPr>
            </a:p>
          </p:txBody>
        </p:sp>
        <p:sp>
          <p:nvSpPr>
            <p:cNvPr id="106" name="文本框 36"/>
            <p:cNvSpPr txBox="1">
              <a:spLocks noChangeArrowheads="1"/>
            </p:cNvSpPr>
            <p:nvPr/>
          </p:nvSpPr>
          <p:spPr bwMode="auto">
            <a:xfrm>
              <a:off x="1065014" y="3905828"/>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4</a:t>
              </a:r>
              <a:endParaRPr lang="zh-CN" altLang="en-US" baseline="-25000">
                <a:solidFill>
                  <a:schemeClr val="bg1"/>
                </a:solidFill>
              </a:endParaRPr>
            </a:p>
          </p:txBody>
        </p:sp>
        <p:sp>
          <p:nvSpPr>
            <p:cNvPr id="107" name="文本框 37"/>
            <p:cNvSpPr txBox="1">
              <a:spLocks noChangeArrowheads="1"/>
            </p:cNvSpPr>
            <p:nvPr/>
          </p:nvSpPr>
          <p:spPr bwMode="auto">
            <a:xfrm>
              <a:off x="1661008" y="3325857"/>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5</a:t>
              </a:r>
              <a:endParaRPr lang="zh-CN" altLang="en-US" baseline="-25000">
                <a:solidFill>
                  <a:schemeClr val="bg1"/>
                </a:solidFill>
              </a:endParaRPr>
            </a:p>
          </p:txBody>
        </p:sp>
        <p:sp>
          <p:nvSpPr>
            <p:cNvPr id="108" name="文本框 38"/>
            <p:cNvSpPr txBox="1">
              <a:spLocks noChangeArrowheads="1"/>
            </p:cNvSpPr>
            <p:nvPr/>
          </p:nvSpPr>
          <p:spPr bwMode="auto">
            <a:xfrm>
              <a:off x="2987062" y="3084878"/>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8</a:t>
              </a:r>
              <a:endParaRPr lang="zh-CN" altLang="en-US" baseline="-25000">
                <a:solidFill>
                  <a:schemeClr val="bg1"/>
                </a:solidFill>
              </a:endParaRPr>
            </a:p>
          </p:txBody>
        </p:sp>
        <p:sp>
          <p:nvSpPr>
            <p:cNvPr id="109" name="文本框 39"/>
            <p:cNvSpPr txBox="1">
              <a:spLocks noChangeArrowheads="1"/>
            </p:cNvSpPr>
            <p:nvPr/>
          </p:nvSpPr>
          <p:spPr bwMode="auto">
            <a:xfrm>
              <a:off x="2572907" y="3905828"/>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9</a:t>
              </a:r>
              <a:endParaRPr lang="zh-CN" altLang="en-US" baseline="-25000">
                <a:solidFill>
                  <a:schemeClr val="bg1"/>
                </a:solidFill>
              </a:endParaRPr>
            </a:p>
          </p:txBody>
        </p:sp>
        <p:sp>
          <p:nvSpPr>
            <p:cNvPr id="110" name="文本框 40"/>
            <p:cNvSpPr txBox="1">
              <a:spLocks noChangeArrowheads="1"/>
            </p:cNvSpPr>
            <p:nvPr/>
          </p:nvSpPr>
          <p:spPr bwMode="auto">
            <a:xfrm>
              <a:off x="3713236" y="3250261"/>
              <a:ext cx="466652"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10</a:t>
              </a:r>
              <a:endParaRPr lang="zh-CN" altLang="en-US" baseline="-25000">
                <a:solidFill>
                  <a:schemeClr val="bg1"/>
                </a:solidFill>
              </a:endParaRPr>
            </a:p>
          </p:txBody>
        </p:sp>
        <p:grpSp>
          <p:nvGrpSpPr>
            <p:cNvPr id="111" name="组合 110"/>
            <p:cNvGrpSpPr/>
            <p:nvPr/>
          </p:nvGrpSpPr>
          <p:grpSpPr>
            <a:xfrm>
              <a:off x="454350" y="2221812"/>
              <a:ext cx="2669312" cy="1653276"/>
              <a:chOff x="454350" y="2221812"/>
              <a:chExt cx="2669312" cy="1653276"/>
            </a:xfrm>
          </p:grpSpPr>
          <p:sp>
            <p:nvSpPr>
              <p:cNvPr id="121" name="流程图: 联系 120"/>
              <p:cNvSpPr/>
              <p:nvPr/>
            </p:nvSpPr>
            <p:spPr bwMode="auto">
              <a:xfrm>
                <a:off x="454350" y="2716748"/>
                <a:ext cx="134937"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2" name="流程图: 联系 121"/>
              <p:cNvSpPr/>
              <p:nvPr/>
            </p:nvSpPr>
            <p:spPr bwMode="auto">
              <a:xfrm>
                <a:off x="896096" y="2268538"/>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3" name="流程图: 联系 122"/>
              <p:cNvSpPr/>
              <p:nvPr/>
            </p:nvSpPr>
            <p:spPr bwMode="auto">
              <a:xfrm>
                <a:off x="692782" y="2466173"/>
                <a:ext cx="133350"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4" name="流程图: 联系 123"/>
              <p:cNvSpPr/>
              <p:nvPr/>
            </p:nvSpPr>
            <p:spPr bwMode="auto">
              <a:xfrm>
                <a:off x="1408534" y="2221812"/>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5" name="流程图: 联系 124"/>
              <p:cNvSpPr/>
              <p:nvPr/>
            </p:nvSpPr>
            <p:spPr bwMode="auto">
              <a:xfrm>
                <a:off x="1509923" y="2405063"/>
                <a:ext cx="133350"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6" name="流程图: 联系 125"/>
              <p:cNvSpPr/>
              <p:nvPr/>
            </p:nvSpPr>
            <p:spPr bwMode="auto">
              <a:xfrm>
                <a:off x="2637165" y="2939512"/>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7" name="流程图: 联系 126"/>
              <p:cNvSpPr/>
              <p:nvPr/>
            </p:nvSpPr>
            <p:spPr bwMode="auto">
              <a:xfrm>
                <a:off x="2851150" y="3041650"/>
                <a:ext cx="133350" cy="134938"/>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8" name="流程图: 联系 127"/>
              <p:cNvSpPr/>
              <p:nvPr/>
            </p:nvSpPr>
            <p:spPr bwMode="auto">
              <a:xfrm>
                <a:off x="2988725" y="3577687"/>
                <a:ext cx="134937"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9" name="流程图: 联系 128"/>
              <p:cNvSpPr/>
              <p:nvPr/>
            </p:nvSpPr>
            <p:spPr bwMode="auto">
              <a:xfrm>
                <a:off x="2828355" y="3741738"/>
                <a:ext cx="134937"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30" name="直接箭头连接符 129"/>
              <p:cNvCxnSpPr>
                <a:stCxn id="121" idx="6"/>
                <a:endCxn id="123" idx="2"/>
              </p:cNvCxnSpPr>
              <p:nvPr/>
            </p:nvCxnSpPr>
            <p:spPr bwMode="auto">
              <a:xfrm flipV="1">
                <a:off x="589287" y="2533642"/>
                <a:ext cx="103495" cy="250575"/>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123" idx="0"/>
                <a:endCxn id="122" idx="4"/>
              </p:cNvCxnSpPr>
              <p:nvPr/>
            </p:nvCxnSpPr>
            <p:spPr bwMode="auto">
              <a:xfrm flipV="1">
                <a:off x="759457" y="2401888"/>
                <a:ext cx="203314" cy="64285"/>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32" name="直接连接符 131"/>
              <p:cNvCxnSpPr>
                <a:stCxn id="122" idx="5"/>
                <a:endCxn id="124" idx="2"/>
              </p:cNvCxnSpPr>
              <p:nvPr/>
            </p:nvCxnSpPr>
            <p:spPr bwMode="auto">
              <a:xfrm flipV="1">
                <a:off x="1009917" y="2288487"/>
                <a:ext cx="398617" cy="9387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a:stCxn id="124" idx="5"/>
                <a:endCxn id="125" idx="1"/>
              </p:cNvCxnSpPr>
              <p:nvPr/>
            </p:nvCxnSpPr>
            <p:spPr bwMode="auto">
              <a:xfrm>
                <a:off x="1522355" y="2335633"/>
                <a:ext cx="7097" cy="8919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a:stCxn id="125" idx="5"/>
                <a:endCxn id="126" idx="1"/>
              </p:cNvCxnSpPr>
              <p:nvPr/>
            </p:nvCxnSpPr>
            <p:spPr bwMode="auto">
              <a:xfrm>
                <a:off x="1623744" y="2520239"/>
                <a:ext cx="1032950" cy="43880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stCxn id="126" idx="6"/>
                <a:endCxn id="127" idx="2"/>
              </p:cNvCxnSpPr>
              <p:nvPr/>
            </p:nvCxnSpPr>
            <p:spPr bwMode="auto">
              <a:xfrm>
                <a:off x="2770515" y="3006187"/>
                <a:ext cx="80635" cy="10293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127" idx="5"/>
                <a:endCxn id="128" idx="0"/>
              </p:cNvCxnSpPr>
              <p:nvPr/>
            </p:nvCxnSpPr>
            <p:spPr bwMode="auto">
              <a:xfrm>
                <a:off x="2964971" y="3156827"/>
                <a:ext cx="91223" cy="42086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a:stCxn id="129" idx="6"/>
                <a:endCxn id="128" idx="2"/>
              </p:cNvCxnSpPr>
              <p:nvPr/>
            </p:nvCxnSpPr>
            <p:spPr bwMode="auto">
              <a:xfrm flipV="1">
                <a:off x="2963292" y="3644362"/>
                <a:ext cx="25433" cy="16405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12" name="文本框 96"/>
            <p:cNvSpPr txBox="1">
              <a:spLocks noChangeArrowheads="1"/>
            </p:cNvSpPr>
            <p:nvPr/>
          </p:nvSpPr>
          <p:spPr bwMode="auto">
            <a:xfrm>
              <a:off x="121389" y="2314580"/>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1</a:t>
              </a:r>
              <a:endParaRPr lang="zh-CN" altLang="en-US" sz="1400" baseline="-25000"/>
            </a:p>
          </p:txBody>
        </p:sp>
        <p:sp>
          <p:nvSpPr>
            <p:cNvPr id="113" name="文本框 97"/>
            <p:cNvSpPr txBox="1">
              <a:spLocks noChangeArrowheads="1"/>
            </p:cNvSpPr>
            <p:nvPr/>
          </p:nvSpPr>
          <p:spPr bwMode="auto">
            <a:xfrm>
              <a:off x="860738" y="2476971"/>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2</a:t>
              </a:r>
              <a:endParaRPr lang="zh-CN" altLang="en-US" sz="1400" baseline="-25000"/>
            </a:p>
          </p:txBody>
        </p:sp>
        <p:sp>
          <p:nvSpPr>
            <p:cNvPr id="114" name="文本框 98"/>
            <p:cNvSpPr txBox="1">
              <a:spLocks noChangeArrowheads="1"/>
            </p:cNvSpPr>
            <p:nvPr/>
          </p:nvSpPr>
          <p:spPr bwMode="auto">
            <a:xfrm>
              <a:off x="703919" y="1933522"/>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3</a:t>
              </a:r>
              <a:endParaRPr lang="zh-CN" altLang="en-US" sz="1400" baseline="-25000"/>
            </a:p>
          </p:txBody>
        </p:sp>
        <p:sp>
          <p:nvSpPr>
            <p:cNvPr id="115" name="文本框 99"/>
            <p:cNvSpPr txBox="1">
              <a:spLocks noChangeArrowheads="1"/>
            </p:cNvSpPr>
            <p:nvPr/>
          </p:nvSpPr>
          <p:spPr bwMode="auto">
            <a:xfrm>
              <a:off x="1481740" y="1965468"/>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4</a:t>
              </a:r>
              <a:endParaRPr lang="zh-CN" altLang="en-US" sz="1400" baseline="-25000"/>
            </a:p>
          </p:txBody>
        </p:sp>
        <p:sp>
          <p:nvSpPr>
            <p:cNvPr id="116" name="文本框 100"/>
            <p:cNvSpPr txBox="1">
              <a:spLocks noChangeArrowheads="1"/>
            </p:cNvSpPr>
            <p:nvPr/>
          </p:nvSpPr>
          <p:spPr bwMode="auto">
            <a:xfrm>
              <a:off x="1627742" y="2258541"/>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5</a:t>
              </a:r>
              <a:endParaRPr lang="zh-CN" altLang="en-US" sz="1400" baseline="-25000"/>
            </a:p>
          </p:txBody>
        </p:sp>
        <p:sp>
          <p:nvSpPr>
            <p:cNvPr id="117" name="文本框 101"/>
            <p:cNvSpPr txBox="1">
              <a:spLocks noChangeArrowheads="1"/>
            </p:cNvSpPr>
            <p:nvPr/>
          </p:nvSpPr>
          <p:spPr bwMode="auto">
            <a:xfrm>
              <a:off x="2265257" y="2966322"/>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6</a:t>
              </a:r>
              <a:endParaRPr lang="zh-CN" altLang="en-US" sz="1400" baseline="-25000"/>
            </a:p>
          </p:txBody>
        </p:sp>
        <p:sp>
          <p:nvSpPr>
            <p:cNvPr id="118" name="文本框 102"/>
            <p:cNvSpPr txBox="1">
              <a:spLocks noChangeArrowheads="1"/>
            </p:cNvSpPr>
            <p:nvPr/>
          </p:nvSpPr>
          <p:spPr bwMode="auto">
            <a:xfrm>
              <a:off x="2775481" y="2734538"/>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7</a:t>
              </a:r>
              <a:endParaRPr lang="zh-CN" altLang="en-US" sz="1400" baseline="-25000"/>
            </a:p>
          </p:txBody>
        </p:sp>
        <p:sp>
          <p:nvSpPr>
            <p:cNvPr id="119" name="文本框 103"/>
            <p:cNvSpPr txBox="1">
              <a:spLocks noChangeArrowheads="1"/>
            </p:cNvSpPr>
            <p:nvPr/>
          </p:nvSpPr>
          <p:spPr bwMode="auto">
            <a:xfrm>
              <a:off x="3109141" y="3433791"/>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8</a:t>
              </a:r>
              <a:endParaRPr lang="zh-CN" altLang="en-US" sz="1400" baseline="-25000"/>
            </a:p>
          </p:txBody>
        </p:sp>
        <p:sp>
          <p:nvSpPr>
            <p:cNvPr id="120" name="文本框 104"/>
            <p:cNvSpPr txBox="1">
              <a:spLocks noChangeArrowheads="1"/>
            </p:cNvSpPr>
            <p:nvPr/>
          </p:nvSpPr>
          <p:spPr bwMode="auto">
            <a:xfrm>
              <a:off x="2420734" y="3591626"/>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9</a:t>
              </a:r>
              <a:endParaRPr lang="zh-CN" altLang="en-US" sz="1400" baseline="-25000"/>
            </a:p>
          </p:txBody>
        </p:sp>
      </p:grpSp>
      <p:grpSp>
        <p:nvGrpSpPr>
          <p:cNvPr id="3" name="组合 2"/>
          <p:cNvGrpSpPr/>
          <p:nvPr/>
        </p:nvGrpSpPr>
        <p:grpSpPr>
          <a:xfrm>
            <a:off x="5485982" y="2036631"/>
            <a:ext cx="2669312" cy="1653276"/>
            <a:chOff x="5756708" y="1252781"/>
            <a:chExt cx="2669312" cy="1653276"/>
          </a:xfrm>
        </p:grpSpPr>
        <p:sp>
          <p:nvSpPr>
            <p:cNvPr id="149" name="流程图: 联系 148"/>
            <p:cNvSpPr/>
            <p:nvPr/>
          </p:nvSpPr>
          <p:spPr bwMode="auto">
            <a:xfrm>
              <a:off x="5756708" y="1747717"/>
              <a:ext cx="134937"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0" name="流程图: 联系 149"/>
            <p:cNvSpPr/>
            <p:nvPr/>
          </p:nvSpPr>
          <p:spPr bwMode="auto">
            <a:xfrm>
              <a:off x="6198454" y="1299507"/>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1" name="流程图: 联系 150"/>
            <p:cNvSpPr/>
            <p:nvPr/>
          </p:nvSpPr>
          <p:spPr bwMode="auto">
            <a:xfrm>
              <a:off x="5995140" y="1497142"/>
              <a:ext cx="133350"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2" name="流程图: 联系 151"/>
            <p:cNvSpPr/>
            <p:nvPr/>
          </p:nvSpPr>
          <p:spPr bwMode="auto">
            <a:xfrm>
              <a:off x="6710892" y="1252781"/>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3" name="流程图: 联系 152"/>
            <p:cNvSpPr/>
            <p:nvPr/>
          </p:nvSpPr>
          <p:spPr bwMode="auto">
            <a:xfrm>
              <a:off x="6812281" y="1436032"/>
              <a:ext cx="133350"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4" name="流程图: 联系 153"/>
            <p:cNvSpPr/>
            <p:nvPr/>
          </p:nvSpPr>
          <p:spPr bwMode="auto">
            <a:xfrm>
              <a:off x="7939523" y="1970481"/>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5" name="流程图: 联系 154"/>
            <p:cNvSpPr/>
            <p:nvPr/>
          </p:nvSpPr>
          <p:spPr bwMode="auto">
            <a:xfrm>
              <a:off x="8153508" y="2072619"/>
              <a:ext cx="133350" cy="134938"/>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6" name="流程图: 联系 155"/>
            <p:cNvSpPr/>
            <p:nvPr/>
          </p:nvSpPr>
          <p:spPr bwMode="auto">
            <a:xfrm>
              <a:off x="8291083" y="2608656"/>
              <a:ext cx="134937"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7" name="流程图: 联系 156"/>
            <p:cNvSpPr/>
            <p:nvPr/>
          </p:nvSpPr>
          <p:spPr bwMode="auto">
            <a:xfrm>
              <a:off x="8130713" y="2772707"/>
              <a:ext cx="134937"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58" name="直接箭头连接符 157"/>
            <p:cNvCxnSpPr>
              <a:stCxn id="149" idx="6"/>
              <a:endCxn id="151" idx="2"/>
            </p:cNvCxnSpPr>
            <p:nvPr/>
          </p:nvCxnSpPr>
          <p:spPr bwMode="auto">
            <a:xfrm flipV="1">
              <a:off x="5891645" y="1564611"/>
              <a:ext cx="103495" cy="250575"/>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直接连接符 158"/>
            <p:cNvCxnSpPr>
              <a:stCxn id="151" idx="0"/>
              <a:endCxn id="150" idx="4"/>
            </p:cNvCxnSpPr>
            <p:nvPr/>
          </p:nvCxnSpPr>
          <p:spPr bwMode="auto">
            <a:xfrm flipV="1">
              <a:off x="6061815" y="1432857"/>
              <a:ext cx="203314" cy="64285"/>
            </a:xfrm>
            <a:prstGeom prst="line">
              <a:avLst/>
            </a:prstGeom>
            <a:ln w="1905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60" name="直接连接符 159"/>
            <p:cNvCxnSpPr>
              <a:stCxn id="150" idx="5"/>
              <a:endCxn id="152" idx="2"/>
            </p:cNvCxnSpPr>
            <p:nvPr/>
          </p:nvCxnSpPr>
          <p:spPr bwMode="auto">
            <a:xfrm flipV="1">
              <a:off x="6312275" y="1319456"/>
              <a:ext cx="398617" cy="93872"/>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直接连接符 160"/>
            <p:cNvCxnSpPr>
              <a:stCxn id="152" idx="5"/>
              <a:endCxn id="153" idx="1"/>
            </p:cNvCxnSpPr>
            <p:nvPr/>
          </p:nvCxnSpPr>
          <p:spPr bwMode="auto">
            <a:xfrm>
              <a:off x="6824713" y="1366602"/>
              <a:ext cx="7097" cy="89191"/>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接连接符 161"/>
            <p:cNvCxnSpPr>
              <a:stCxn id="153" idx="5"/>
              <a:endCxn id="154" idx="1"/>
            </p:cNvCxnSpPr>
            <p:nvPr/>
          </p:nvCxnSpPr>
          <p:spPr bwMode="auto">
            <a:xfrm>
              <a:off x="6926102" y="1551208"/>
              <a:ext cx="1032950" cy="438802"/>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154" idx="6"/>
              <a:endCxn id="155" idx="2"/>
            </p:cNvCxnSpPr>
            <p:nvPr/>
          </p:nvCxnSpPr>
          <p:spPr bwMode="auto">
            <a:xfrm>
              <a:off x="8072873" y="2037156"/>
              <a:ext cx="80635" cy="102932"/>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155" idx="5"/>
              <a:endCxn id="156" idx="0"/>
            </p:cNvCxnSpPr>
            <p:nvPr/>
          </p:nvCxnSpPr>
          <p:spPr bwMode="auto">
            <a:xfrm>
              <a:off x="8267329" y="2187796"/>
              <a:ext cx="91223" cy="42086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接连接符 164"/>
            <p:cNvCxnSpPr>
              <a:stCxn id="157" idx="6"/>
              <a:endCxn id="156" idx="2"/>
            </p:cNvCxnSpPr>
            <p:nvPr/>
          </p:nvCxnSpPr>
          <p:spPr bwMode="auto">
            <a:xfrm flipV="1">
              <a:off x="8265650" y="2675331"/>
              <a:ext cx="25433" cy="164051"/>
            </a:xfrm>
            <a:prstGeom prst="line">
              <a:avLst/>
            </a:prstGeom>
            <a:ln w="19050">
              <a:solidFill>
                <a:schemeClr val="bg1">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170" name="文本框 6"/>
          <p:cNvSpPr txBox="1">
            <a:spLocks noChangeArrowheads="1"/>
          </p:cNvSpPr>
          <p:nvPr/>
        </p:nvSpPr>
        <p:spPr bwMode="auto">
          <a:xfrm>
            <a:off x="6608207" y="1326651"/>
            <a:ext cx="2364750" cy="461665"/>
          </a:xfrm>
          <a:prstGeom prst="rect">
            <a:avLst/>
          </a:prstGeom>
          <a:noFill/>
          <a:ln w="15875">
            <a:solidFill>
              <a:srgbClr val="7030A0"/>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i="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E</a:t>
            </a:r>
            <a:r>
              <a:rPr lang="en-US" altLang="zh-CN" sz="24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i="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24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i="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4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err="1"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log</a:t>
            </a:r>
            <a:r>
              <a:rPr lang="en-US" altLang="zh-CN" sz="2400" b="1" i="1" dirty="0" err="1"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24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i="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4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b="1"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78" name="组合 177"/>
          <p:cNvGrpSpPr/>
          <p:nvPr/>
        </p:nvGrpSpPr>
        <p:grpSpPr>
          <a:xfrm>
            <a:off x="356527" y="3427100"/>
            <a:ext cx="8723987" cy="1488215"/>
            <a:chOff x="356527" y="3427100"/>
            <a:chExt cx="8723987" cy="1488215"/>
          </a:xfrm>
        </p:grpSpPr>
        <p:grpSp>
          <p:nvGrpSpPr>
            <p:cNvPr id="176" name="组合 175"/>
            <p:cNvGrpSpPr/>
            <p:nvPr/>
          </p:nvGrpSpPr>
          <p:grpSpPr>
            <a:xfrm>
              <a:off x="4793763" y="3427100"/>
              <a:ext cx="4286751" cy="1266151"/>
              <a:chOff x="4793763" y="3427100"/>
              <a:chExt cx="4286751" cy="1266151"/>
            </a:xfrm>
          </p:grpSpPr>
          <p:sp>
            <p:nvSpPr>
              <p:cNvPr id="166" name="下箭头 165"/>
              <p:cNvSpPr/>
              <p:nvPr/>
            </p:nvSpPr>
            <p:spPr bwMode="auto">
              <a:xfrm>
                <a:off x="6592038" y="3427100"/>
                <a:ext cx="457200" cy="439737"/>
              </a:xfrm>
              <a:prstGeom prst="downArrow">
                <a:avLst/>
              </a:prstGeom>
              <a:solidFill>
                <a:srgbClr val="1E55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7" name="文本框 6"/>
              <p:cNvSpPr txBox="1">
                <a:spLocks noChangeArrowheads="1"/>
              </p:cNvSpPr>
              <p:nvPr/>
            </p:nvSpPr>
            <p:spPr bwMode="auto">
              <a:xfrm>
                <a:off x="4793763" y="3985365"/>
                <a:ext cx="42867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e</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1,2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e</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1,2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e</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1,2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e</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2,3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e</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2,3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e</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3,6</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e</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6,8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e</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6,8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e</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8,9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e</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8,9</a:t>
                </a:r>
                <a:endParaRPr lang="zh-CN" altLang="en-US"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71" name="文本框 6"/>
            <p:cNvSpPr txBox="1">
              <a:spLocks noChangeArrowheads="1"/>
            </p:cNvSpPr>
            <p:nvPr/>
          </p:nvSpPr>
          <p:spPr bwMode="auto">
            <a:xfrm>
              <a:off x="356527" y="3991985"/>
              <a:ext cx="410400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dirty="0" err="1"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baseline="-25000" dirty="0" err="1" smtClean="0">
                  <a:latin typeface="Times New Roman" panose="02020603050405020304" pitchFamily="18" charset="0"/>
                  <a:ea typeface="黑体" panose="02010609060101010101" pitchFamily="49" charset="-122"/>
                  <a:cs typeface="Times New Roman" panose="02020603050405020304" pitchFamily="18" charset="0"/>
                </a:rPr>
                <a:t>MapMatching</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3/10log(3/10</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)-2/10log(2/10)</a:t>
              </a:r>
            </a:p>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-1/10log(1/10</a:t>
              </a:r>
              <a:r>
                <a:rPr lang="en-US" altLang="zh-CN" dirty="0">
                  <a:latin typeface="Times New Roman" panose="02020603050405020304" pitchFamily="18" charset="0"/>
                  <a:ea typeface="黑体" panose="02010609060101010101" pitchFamily="49" charset="-122"/>
                  <a:cs typeface="Times New Roman" panose="02020603050405020304" pitchFamily="18" charset="0"/>
                </a:rPr>
                <a:t>)-2/10log(2/10</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t>
              </a:r>
            </a:p>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-2/10log(2/10)=2.72</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79" name="组合 178"/>
          <p:cNvGrpSpPr/>
          <p:nvPr/>
        </p:nvGrpSpPr>
        <p:grpSpPr>
          <a:xfrm>
            <a:off x="356888" y="4947831"/>
            <a:ext cx="7519955" cy="1251687"/>
            <a:chOff x="356888" y="4947831"/>
            <a:chExt cx="7519955" cy="1251687"/>
          </a:xfrm>
        </p:grpSpPr>
        <p:grpSp>
          <p:nvGrpSpPr>
            <p:cNvPr id="177" name="组合 176"/>
            <p:cNvGrpSpPr/>
            <p:nvPr/>
          </p:nvGrpSpPr>
          <p:grpSpPr>
            <a:xfrm>
              <a:off x="4782726" y="4947831"/>
              <a:ext cx="3094117" cy="1251687"/>
              <a:chOff x="4782726" y="4947831"/>
              <a:chExt cx="3094117" cy="1251687"/>
            </a:xfrm>
          </p:grpSpPr>
          <p:sp>
            <p:nvSpPr>
              <p:cNvPr id="168" name="文本框 6"/>
              <p:cNvSpPr txBox="1">
                <a:spLocks noChangeArrowheads="1"/>
              </p:cNvSpPr>
              <p:nvPr/>
            </p:nvSpPr>
            <p:spPr bwMode="auto">
              <a:xfrm>
                <a:off x="4782726" y="5491632"/>
                <a:ext cx="30941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0</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0</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2</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0</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1 </a:t>
                </a:r>
                <a:r>
                  <a:rPr lang="en-US" altLang="zh-CN"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0</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2</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0</a:t>
                </a:r>
                <a:endParaRPr lang="zh-CN" altLang="en-US"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9" name="下箭头 168"/>
              <p:cNvSpPr/>
              <p:nvPr/>
            </p:nvSpPr>
            <p:spPr bwMode="auto">
              <a:xfrm>
                <a:off x="6592038" y="4947831"/>
                <a:ext cx="457200" cy="439737"/>
              </a:xfrm>
              <a:prstGeom prst="downArrow">
                <a:avLst/>
              </a:prstGeom>
              <a:solidFill>
                <a:srgbClr val="1E55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72" name="文本框 6"/>
            <p:cNvSpPr txBox="1">
              <a:spLocks noChangeArrowheads="1"/>
            </p:cNvSpPr>
            <p:nvPr/>
          </p:nvSpPr>
          <p:spPr bwMode="auto">
            <a:xfrm>
              <a:off x="356888" y="5487086"/>
              <a:ext cx="40334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dirty="0" err="1"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baseline="-25000" dirty="0" err="1" smtClean="0">
                  <a:latin typeface="Times New Roman" panose="02020603050405020304" pitchFamily="18" charset="0"/>
                  <a:ea typeface="黑体" panose="02010609060101010101" pitchFamily="49" charset="-122"/>
                  <a:cs typeface="Times New Roman" panose="02020603050405020304" pitchFamily="18" charset="0"/>
                </a:rPr>
                <a:t>RouteCoding</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=-2/10log(2/10)-5/10log(5/10)</a:t>
              </a:r>
            </a:p>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-3/10log(3/10)=1.37</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80" name="组合 179"/>
          <p:cNvGrpSpPr/>
          <p:nvPr/>
        </p:nvGrpSpPr>
        <p:grpSpPr>
          <a:xfrm>
            <a:off x="2437066" y="4922134"/>
            <a:ext cx="1964230" cy="568363"/>
            <a:chOff x="2437066" y="4922134"/>
            <a:chExt cx="1964230" cy="568363"/>
          </a:xfrm>
        </p:grpSpPr>
        <p:sp>
          <p:nvSpPr>
            <p:cNvPr id="173" name="文本框 6"/>
            <p:cNvSpPr txBox="1">
              <a:spLocks noChangeArrowheads="1"/>
            </p:cNvSpPr>
            <p:nvPr/>
          </p:nvSpPr>
          <p:spPr bwMode="auto">
            <a:xfrm>
              <a:off x="2979112" y="4951000"/>
              <a:ext cx="1422184" cy="461665"/>
            </a:xfrm>
            <a:prstGeom prst="rect">
              <a:avLst/>
            </a:prstGeom>
            <a:noFill/>
            <a:ln w="15875">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熵值降低</a:t>
              </a:r>
              <a:endParaRPr lang="zh-CN" altLang="en-US" sz="2400" b="1"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5" name="虚尾箭头 174"/>
            <p:cNvSpPr/>
            <p:nvPr/>
          </p:nvSpPr>
          <p:spPr>
            <a:xfrm rot="5400000">
              <a:off x="2429319" y="4929881"/>
              <a:ext cx="568363" cy="552870"/>
            </a:xfrm>
            <a:prstGeom prst="striped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randombar(horizontal)">
                                      <p:cBhvr>
                                        <p:cTn id="7" dur="500"/>
                                        <p:tgtEl>
                                          <p:spTgt spid="17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78"/>
                                        </p:tgtEl>
                                        <p:attrNameLst>
                                          <p:attrName>style.visibility</p:attrName>
                                        </p:attrNameLst>
                                      </p:cBhvr>
                                      <p:to>
                                        <p:strVal val="visible"/>
                                      </p:to>
                                    </p:set>
                                    <p:animEffect transition="in" filter="randombar(horizontal)">
                                      <p:cBhvr>
                                        <p:cTn id="12" dur="500"/>
                                        <p:tgtEl>
                                          <p:spTgt spid="17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79"/>
                                        </p:tgtEl>
                                        <p:attrNameLst>
                                          <p:attrName>style.visibility</p:attrName>
                                        </p:attrNameLst>
                                      </p:cBhvr>
                                      <p:to>
                                        <p:strVal val="visible"/>
                                      </p:to>
                                    </p:set>
                                    <p:animEffect transition="in" filter="randombar(horizontal)">
                                      <p:cBhvr>
                                        <p:cTn id="17" dur="500"/>
                                        <p:tgtEl>
                                          <p:spTgt spid="17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80"/>
                                        </p:tgtEl>
                                        <p:attrNameLst>
                                          <p:attrName>style.visibility</p:attrName>
                                        </p:attrNameLst>
                                      </p:cBhvr>
                                      <p:to>
                                        <p:strVal val="visible"/>
                                      </p:to>
                                    </p:set>
                                    <p:animEffect transition="in" filter="randombar(horizontal)">
                                      <p:cBhvr>
                                        <p:cTn id="22" dur="50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8" name="直接连接符 207"/>
          <p:cNvCxnSpPr>
            <a:stCxn id="193" idx="0"/>
          </p:cNvCxnSpPr>
          <p:nvPr/>
        </p:nvCxnSpPr>
        <p:spPr bwMode="auto">
          <a:xfrm flipV="1">
            <a:off x="1972661" y="4854951"/>
            <a:ext cx="653483" cy="552450"/>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6" name="标题 1"/>
          <p:cNvSpPr>
            <a:spLocks noGrp="1"/>
          </p:cNvSpPr>
          <p:nvPr>
            <p:ph type="title"/>
          </p:nvPr>
        </p:nvSpPr>
        <p:spPr>
          <a:xfrm>
            <a:off x="628650" y="365125"/>
            <a:ext cx="6324600" cy="715963"/>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位置编码</a:t>
            </a:r>
          </a:p>
        </p:txBody>
      </p:sp>
      <p:sp>
        <p:nvSpPr>
          <p:cNvPr id="17"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schemeClr val="bg1"/>
                </a:solidFill>
                <a:latin typeface="Times New Roman" panose="02020603050405020304" pitchFamily="18" charset="0"/>
                <a:cs typeface="Times New Roman" panose="02020603050405020304" pitchFamily="18" charset="0"/>
              </a:rPr>
              <a:t>附录</a:t>
            </a:r>
            <a:r>
              <a:rPr lang="en-US" altLang="zh-CN" dirty="0" smtClean="0">
                <a:solidFill>
                  <a:schemeClr val="bg1"/>
                </a:solidFill>
                <a:latin typeface="Times New Roman" panose="02020603050405020304" pitchFamily="18" charset="0"/>
                <a:cs typeface="Times New Roman" panose="02020603050405020304" pitchFamily="18" charset="0"/>
              </a:rPr>
              <a:t>-4</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439948" y="1523353"/>
            <a:ext cx="3800764" cy="1275629"/>
          </a:xfrm>
          <a:prstGeom prst="rect">
            <a:avLst/>
          </a:prstGeom>
        </p:spPr>
      </p:pic>
      <p:sp>
        <p:nvSpPr>
          <p:cNvPr id="9" name="椭圆 8"/>
          <p:cNvSpPr/>
          <p:nvPr/>
        </p:nvSpPr>
        <p:spPr>
          <a:xfrm>
            <a:off x="526212" y="1958197"/>
            <a:ext cx="144000" cy="144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3948023" y="1886197"/>
            <a:ext cx="144000" cy="144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a:stCxn id="9" idx="6"/>
            <a:endCxn id="148" idx="2"/>
          </p:cNvCxnSpPr>
          <p:nvPr/>
        </p:nvCxnSpPr>
        <p:spPr>
          <a:xfrm flipV="1">
            <a:off x="670212" y="1958197"/>
            <a:ext cx="3277811" cy="72000"/>
          </a:xfrm>
          <a:prstGeom prst="line">
            <a:avLst/>
          </a:prstGeom>
          <a:ln w="317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516960" y="1640532"/>
            <a:ext cx="2510624" cy="1200329"/>
          </a:xfrm>
          <a:prstGeom prst="rect">
            <a:avLst/>
          </a:prstGeom>
          <a:noFill/>
        </p:spPr>
        <p:txBody>
          <a:bodyPr wrap="none" rtlCol="0">
            <a:spAutoFit/>
          </a:bodyPr>
          <a:lstStyle/>
          <a:p>
            <a:r>
              <a:rPr lang="zh-CN" altLang="en-US" b="1" dirty="0" smtClean="0">
                <a:solidFill>
                  <a:schemeClr val="accent5">
                    <a:lumMod val="50000"/>
                  </a:schemeClr>
                </a:solidFill>
              </a:rPr>
              <a:t>路段长</a:t>
            </a:r>
            <a:r>
              <a:rPr lang="en-US" altLang="zh-CN" b="1" dirty="0" smtClean="0">
                <a:solidFill>
                  <a:schemeClr val="accent5">
                    <a:lumMod val="50000"/>
                  </a:schemeClr>
                </a:solidFill>
              </a:rPr>
              <a:t>100</a:t>
            </a:r>
            <a:r>
              <a:rPr lang="zh-CN" altLang="en-US" b="1" dirty="0" smtClean="0">
                <a:solidFill>
                  <a:schemeClr val="accent5">
                    <a:lumMod val="50000"/>
                  </a:schemeClr>
                </a:solidFill>
              </a:rPr>
              <a:t>米</a:t>
            </a:r>
            <a:endParaRPr lang="en-US" altLang="zh-CN" b="1" dirty="0" smtClean="0">
              <a:solidFill>
                <a:schemeClr val="accent5">
                  <a:lumMod val="50000"/>
                </a:schemeClr>
              </a:solidFill>
            </a:endParaRPr>
          </a:p>
          <a:p>
            <a:r>
              <a:rPr lang="zh-CN" altLang="en-US" b="1" dirty="0">
                <a:solidFill>
                  <a:schemeClr val="accent5">
                    <a:lumMod val="50000"/>
                  </a:schemeClr>
                </a:solidFill>
              </a:rPr>
              <a:t>位置</a:t>
            </a:r>
            <a:r>
              <a:rPr lang="zh-CN" altLang="en-US" b="1" dirty="0" smtClean="0">
                <a:solidFill>
                  <a:schemeClr val="accent5">
                    <a:lumMod val="50000"/>
                  </a:schemeClr>
                </a:solidFill>
              </a:rPr>
              <a:t>点距路段起点</a:t>
            </a:r>
            <a:r>
              <a:rPr lang="en-US" altLang="zh-CN" b="1" dirty="0" smtClean="0">
                <a:solidFill>
                  <a:schemeClr val="accent5">
                    <a:lumMod val="50000"/>
                  </a:schemeClr>
                </a:solidFill>
              </a:rPr>
              <a:t>30</a:t>
            </a:r>
            <a:r>
              <a:rPr lang="zh-CN" altLang="en-US" b="1" dirty="0" smtClean="0">
                <a:solidFill>
                  <a:schemeClr val="accent5">
                    <a:lumMod val="50000"/>
                  </a:schemeClr>
                </a:solidFill>
              </a:rPr>
              <a:t>米</a:t>
            </a:r>
            <a:endParaRPr lang="en-US" altLang="zh-CN" b="1" dirty="0" smtClean="0">
              <a:solidFill>
                <a:schemeClr val="accent5">
                  <a:lumMod val="50000"/>
                </a:schemeClr>
              </a:solidFill>
            </a:endParaRPr>
          </a:p>
          <a:p>
            <a:r>
              <a:rPr lang="zh-CN" altLang="en-US" b="1" dirty="0">
                <a:solidFill>
                  <a:schemeClr val="accent5">
                    <a:lumMod val="50000"/>
                  </a:schemeClr>
                </a:solidFill>
              </a:rPr>
              <a:t>相对</a:t>
            </a:r>
            <a:r>
              <a:rPr lang="zh-CN" altLang="en-US" b="1" dirty="0" smtClean="0">
                <a:solidFill>
                  <a:schemeClr val="accent5">
                    <a:lumMod val="50000"/>
                  </a:schemeClr>
                </a:solidFill>
              </a:rPr>
              <a:t>距离</a:t>
            </a:r>
            <a:r>
              <a:rPr lang="en-US" altLang="zh-CN" b="1" dirty="0" smtClean="0">
                <a:solidFill>
                  <a:schemeClr val="accent5">
                    <a:lumMod val="50000"/>
                  </a:schemeClr>
                </a:solidFill>
              </a:rPr>
              <a:t>0.3</a:t>
            </a:r>
          </a:p>
          <a:p>
            <a:r>
              <a:rPr lang="zh-CN" altLang="en-US" b="1" dirty="0" smtClean="0">
                <a:solidFill>
                  <a:schemeClr val="accent5">
                    <a:lumMod val="50000"/>
                  </a:schemeClr>
                </a:solidFill>
              </a:rPr>
              <a:t>误差范围</a:t>
            </a:r>
            <a:r>
              <a:rPr lang="en-US" altLang="zh-CN" b="1" dirty="0">
                <a:solidFill>
                  <a:schemeClr val="accent5">
                    <a:lumMod val="50000"/>
                  </a:schemeClr>
                </a:solidFill>
              </a:rPr>
              <a:t>2</a:t>
            </a:r>
            <a:r>
              <a:rPr lang="zh-CN" altLang="en-US" b="1" dirty="0" smtClean="0">
                <a:solidFill>
                  <a:schemeClr val="accent5">
                    <a:lumMod val="50000"/>
                  </a:schemeClr>
                </a:solidFill>
              </a:rPr>
              <a:t>米</a:t>
            </a:r>
            <a:endParaRPr lang="zh-CN" altLang="en-US" b="1" dirty="0">
              <a:solidFill>
                <a:schemeClr val="accent5">
                  <a:lumMod val="50000"/>
                </a:schemeClr>
              </a:solidFill>
            </a:endParaRPr>
          </a:p>
        </p:txBody>
      </p:sp>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8517" y="1646507"/>
            <a:ext cx="353000" cy="353000"/>
          </a:xfrm>
          <a:prstGeom prst="rect">
            <a:avLst/>
          </a:prstGeom>
        </p:spPr>
      </p:pic>
      <p:cxnSp>
        <p:nvCxnSpPr>
          <p:cNvPr id="174" name="直接连接符 173"/>
          <p:cNvCxnSpPr/>
          <p:nvPr/>
        </p:nvCxnSpPr>
        <p:spPr>
          <a:xfrm flipH="1">
            <a:off x="2947386" y="2978526"/>
            <a:ext cx="0" cy="1228725"/>
          </a:xfrm>
          <a:prstGeom prst="line">
            <a:avLst/>
          </a:prstGeom>
          <a:ln>
            <a:solidFill>
              <a:srgbClr val="5E5EAF"/>
            </a:solidFill>
            <a:prstDash val="lgDashDot"/>
          </a:ln>
        </p:spPr>
        <p:style>
          <a:lnRef idx="1">
            <a:schemeClr val="accent1"/>
          </a:lnRef>
          <a:fillRef idx="0">
            <a:schemeClr val="accent1"/>
          </a:fillRef>
          <a:effectRef idx="0">
            <a:schemeClr val="accent1"/>
          </a:effectRef>
          <a:fontRef idx="minor">
            <a:schemeClr val="tx1"/>
          </a:fontRef>
        </p:style>
      </p:cxnSp>
      <p:sp>
        <p:nvSpPr>
          <p:cNvPr id="188" name="流程图: 联系 187"/>
          <p:cNvSpPr/>
          <p:nvPr/>
        </p:nvSpPr>
        <p:spPr bwMode="auto">
          <a:xfrm>
            <a:off x="2841023" y="3300788"/>
            <a:ext cx="215900" cy="217488"/>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chemeClr val="bg2">
                  <a:lumMod val="75000"/>
                  <a:lumOff val="25000"/>
                </a:schemeClr>
              </a:solidFill>
            </a:endParaRPr>
          </a:p>
        </p:txBody>
      </p:sp>
      <p:sp>
        <p:nvSpPr>
          <p:cNvPr id="189" name="矩形 188"/>
          <p:cNvSpPr/>
          <p:nvPr/>
        </p:nvSpPr>
        <p:spPr bwMode="auto">
          <a:xfrm>
            <a:off x="1591661" y="3919913"/>
            <a:ext cx="765175" cy="215900"/>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0.25</a:t>
            </a:r>
            <a:endParaRPr lang="zh-CN" altLang="en-US" sz="1600" dirty="0">
              <a:solidFill>
                <a:schemeClr val="tx1"/>
              </a:solidFill>
            </a:endParaRPr>
          </a:p>
        </p:txBody>
      </p:sp>
      <p:sp>
        <p:nvSpPr>
          <p:cNvPr id="190" name="矩形 189"/>
          <p:cNvSpPr/>
          <p:nvPr/>
        </p:nvSpPr>
        <p:spPr bwMode="auto">
          <a:xfrm>
            <a:off x="3498248" y="3924676"/>
            <a:ext cx="765175" cy="215900"/>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0.75</a:t>
            </a:r>
            <a:endParaRPr lang="zh-CN" altLang="en-US" sz="1600" dirty="0">
              <a:solidFill>
                <a:schemeClr val="tx1"/>
              </a:solidFill>
            </a:endParaRPr>
          </a:p>
        </p:txBody>
      </p:sp>
      <p:sp>
        <p:nvSpPr>
          <p:cNvPr id="191" name="矩形 190"/>
          <p:cNvSpPr/>
          <p:nvPr/>
        </p:nvSpPr>
        <p:spPr bwMode="auto">
          <a:xfrm>
            <a:off x="826486" y="4656513"/>
            <a:ext cx="765175" cy="215900"/>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0.125</a:t>
            </a:r>
            <a:endParaRPr lang="zh-CN" altLang="en-US" sz="1600" dirty="0">
              <a:solidFill>
                <a:schemeClr val="tx1"/>
              </a:solidFill>
            </a:endParaRPr>
          </a:p>
        </p:txBody>
      </p:sp>
      <p:sp>
        <p:nvSpPr>
          <p:cNvPr id="192" name="矩形 191"/>
          <p:cNvSpPr/>
          <p:nvPr/>
        </p:nvSpPr>
        <p:spPr bwMode="auto">
          <a:xfrm>
            <a:off x="2356836" y="4639051"/>
            <a:ext cx="766762" cy="215900"/>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0.375</a:t>
            </a:r>
            <a:endParaRPr lang="zh-CN" altLang="en-US" sz="1600" dirty="0">
              <a:solidFill>
                <a:schemeClr val="tx1"/>
              </a:solidFill>
            </a:endParaRPr>
          </a:p>
        </p:txBody>
      </p:sp>
      <p:sp>
        <p:nvSpPr>
          <p:cNvPr id="193" name="矩形 192"/>
          <p:cNvSpPr/>
          <p:nvPr/>
        </p:nvSpPr>
        <p:spPr bwMode="auto">
          <a:xfrm>
            <a:off x="1590073" y="5407401"/>
            <a:ext cx="765175" cy="215900"/>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smtClean="0">
                <a:solidFill>
                  <a:schemeClr val="tx1"/>
                </a:solidFill>
              </a:rPr>
              <a:t>0.3125</a:t>
            </a:r>
            <a:endParaRPr lang="zh-CN" altLang="en-US" sz="1600" dirty="0">
              <a:solidFill>
                <a:schemeClr val="tx1"/>
              </a:solidFill>
            </a:endParaRPr>
          </a:p>
        </p:txBody>
      </p:sp>
      <p:cxnSp>
        <p:nvCxnSpPr>
          <p:cNvPr id="194" name="直接连接符 193"/>
          <p:cNvCxnSpPr>
            <a:stCxn id="189" idx="0"/>
            <a:endCxn id="188" idx="3"/>
          </p:cNvCxnSpPr>
          <p:nvPr/>
        </p:nvCxnSpPr>
        <p:spPr bwMode="auto">
          <a:xfrm flipV="1">
            <a:off x="1974248" y="3486526"/>
            <a:ext cx="898525" cy="433387"/>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a:stCxn id="190" idx="0"/>
            <a:endCxn id="188" idx="5"/>
          </p:cNvCxnSpPr>
          <p:nvPr/>
        </p:nvCxnSpPr>
        <p:spPr bwMode="auto">
          <a:xfrm flipH="1" flipV="1">
            <a:off x="3025173" y="3486526"/>
            <a:ext cx="855663" cy="438150"/>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a:stCxn id="192" idx="0"/>
          </p:cNvCxnSpPr>
          <p:nvPr/>
        </p:nvCxnSpPr>
        <p:spPr bwMode="auto">
          <a:xfrm flipH="1" flipV="1">
            <a:off x="2134586" y="4143751"/>
            <a:ext cx="604837" cy="495300"/>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stCxn id="191" idx="0"/>
          </p:cNvCxnSpPr>
          <p:nvPr/>
        </p:nvCxnSpPr>
        <p:spPr bwMode="auto">
          <a:xfrm flipV="1">
            <a:off x="1209073" y="4148513"/>
            <a:ext cx="606425" cy="508000"/>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83" name="文本框 182"/>
          <p:cNvSpPr txBox="1"/>
          <p:nvPr/>
        </p:nvSpPr>
        <p:spPr bwMode="auto">
          <a:xfrm>
            <a:off x="2128236" y="3426201"/>
            <a:ext cx="288925" cy="338137"/>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0</a:t>
            </a:r>
            <a:endParaRPr lang="zh-CN" altLang="en-US" sz="1600" dirty="0">
              <a:solidFill>
                <a:schemeClr val="accent6">
                  <a:lumMod val="50000"/>
                </a:schemeClr>
              </a:solidFill>
              <a:latin typeface="+mn-lt"/>
              <a:ea typeface="+mn-ea"/>
            </a:endParaRPr>
          </a:p>
        </p:txBody>
      </p:sp>
      <p:sp>
        <p:nvSpPr>
          <p:cNvPr id="184" name="文本框 183"/>
          <p:cNvSpPr txBox="1"/>
          <p:nvPr/>
        </p:nvSpPr>
        <p:spPr bwMode="auto">
          <a:xfrm>
            <a:off x="3463323" y="3451601"/>
            <a:ext cx="288925" cy="338137"/>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1</a:t>
            </a:r>
            <a:endParaRPr lang="zh-CN" altLang="en-US" sz="1600" dirty="0">
              <a:solidFill>
                <a:schemeClr val="accent6">
                  <a:lumMod val="50000"/>
                </a:schemeClr>
              </a:solidFill>
              <a:latin typeface="+mn-lt"/>
              <a:ea typeface="+mn-ea"/>
            </a:endParaRPr>
          </a:p>
        </p:txBody>
      </p:sp>
      <p:sp>
        <p:nvSpPr>
          <p:cNvPr id="185" name="文本框 184"/>
          <p:cNvSpPr txBox="1"/>
          <p:nvPr/>
        </p:nvSpPr>
        <p:spPr bwMode="auto">
          <a:xfrm>
            <a:off x="1229711" y="4186613"/>
            <a:ext cx="288925" cy="338138"/>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0</a:t>
            </a:r>
            <a:endParaRPr lang="zh-CN" altLang="en-US" sz="1600" dirty="0">
              <a:solidFill>
                <a:schemeClr val="accent6">
                  <a:lumMod val="50000"/>
                </a:schemeClr>
              </a:solidFill>
              <a:latin typeface="+mn-lt"/>
              <a:ea typeface="+mn-ea"/>
            </a:endParaRPr>
          </a:p>
        </p:txBody>
      </p:sp>
      <p:sp>
        <p:nvSpPr>
          <p:cNvPr id="186" name="文本框 185"/>
          <p:cNvSpPr txBox="1"/>
          <p:nvPr/>
        </p:nvSpPr>
        <p:spPr bwMode="auto">
          <a:xfrm>
            <a:off x="2439386" y="4138988"/>
            <a:ext cx="290512" cy="338138"/>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1</a:t>
            </a:r>
            <a:endParaRPr lang="zh-CN" altLang="en-US" sz="1600" dirty="0">
              <a:solidFill>
                <a:schemeClr val="accent6">
                  <a:lumMod val="50000"/>
                </a:schemeClr>
              </a:solidFill>
              <a:latin typeface="+mn-lt"/>
              <a:ea typeface="+mn-ea"/>
            </a:endParaRPr>
          </a:p>
        </p:txBody>
      </p:sp>
      <p:sp>
        <p:nvSpPr>
          <p:cNvPr id="187" name="文本框 186"/>
          <p:cNvSpPr txBox="1"/>
          <p:nvPr/>
        </p:nvSpPr>
        <p:spPr bwMode="auto">
          <a:xfrm>
            <a:off x="1967511" y="4883526"/>
            <a:ext cx="288862" cy="338554"/>
          </a:xfrm>
          <a:prstGeom prst="rect">
            <a:avLst/>
          </a:prstGeom>
          <a:noFill/>
        </p:spPr>
        <p:txBody>
          <a:bodyPr wrap="none">
            <a:spAutoFit/>
          </a:bodyPr>
          <a:lstStyle/>
          <a:p>
            <a:pPr eaLnBrk="1" fontAlgn="auto" hangingPunct="1">
              <a:spcBef>
                <a:spcPts val="0"/>
              </a:spcBef>
              <a:spcAft>
                <a:spcPts val="0"/>
              </a:spcAft>
              <a:defRPr/>
            </a:pPr>
            <a:r>
              <a:rPr lang="en-US" altLang="zh-CN" sz="1600" dirty="0" smtClean="0">
                <a:solidFill>
                  <a:schemeClr val="accent6">
                    <a:lumMod val="50000"/>
                  </a:schemeClr>
                </a:solidFill>
                <a:latin typeface="+mn-lt"/>
                <a:ea typeface="+mn-ea"/>
              </a:rPr>
              <a:t>0</a:t>
            </a:r>
            <a:endParaRPr lang="zh-CN" altLang="en-US" sz="1600" dirty="0">
              <a:solidFill>
                <a:schemeClr val="accent6">
                  <a:lumMod val="50000"/>
                </a:schemeClr>
              </a:solidFill>
              <a:latin typeface="+mn-lt"/>
              <a:ea typeface="+mn-ea"/>
            </a:endParaRPr>
          </a:p>
        </p:txBody>
      </p:sp>
      <p:sp>
        <p:nvSpPr>
          <p:cNvPr id="203" name="文本框 202"/>
          <p:cNvSpPr txBox="1"/>
          <p:nvPr/>
        </p:nvSpPr>
        <p:spPr>
          <a:xfrm>
            <a:off x="2347863" y="3059658"/>
            <a:ext cx="556563" cy="338554"/>
          </a:xfrm>
          <a:prstGeom prst="rect">
            <a:avLst/>
          </a:prstGeom>
          <a:noFill/>
        </p:spPr>
        <p:txBody>
          <a:bodyPr wrap="none" rtlCol="0">
            <a:spAutoFit/>
          </a:bodyPr>
          <a:lstStyle/>
          <a:p>
            <a:r>
              <a:rPr lang="en-US" altLang="zh-CN" sz="1600" dirty="0" smtClean="0">
                <a:latin typeface="Times New Roman" panose="02020603050405020304" pitchFamily="18" charset="0"/>
                <a:cs typeface="Times New Roman" panose="02020603050405020304" pitchFamily="18" charset="0"/>
              </a:rPr>
              <a:t>&lt;0.5</a:t>
            </a:r>
            <a:endParaRPr lang="zh-CN" altLang="en-US" sz="1600" dirty="0">
              <a:latin typeface="Times New Roman" panose="02020603050405020304" pitchFamily="18" charset="0"/>
              <a:cs typeface="Times New Roman" panose="02020603050405020304" pitchFamily="18" charset="0"/>
            </a:endParaRPr>
          </a:p>
        </p:txBody>
      </p:sp>
      <p:sp>
        <p:nvSpPr>
          <p:cNvPr id="204" name="文本框 203"/>
          <p:cNvSpPr txBox="1"/>
          <p:nvPr/>
        </p:nvSpPr>
        <p:spPr>
          <a:xfrm>
            <a:off x="3044213" y="3059658"/>
            <a:ext cx="553357" cy="338554"/>
          </a:xfrm>
          <a:prstGeom prst="rect">
            <a:avLst/>
          </a:prstGeom>
          <a:noFill/>
        </p:spPr>
        <p:txBody>
          <a:bodyPr wrap="none" rtlCol="0">
            <a:spAutoFit/>
          </a:bodyPr>
          <a:lstStyle/>
          <a:p>
            <a:r>
              <a:rPr lang="en-US" altLang="zh-CN" sz="1600" dirty="0">
                <a:latin typeface="Times New Roman" panose="02020603050405020304" pitchFamily="18" charset="0"/>
                <a:cs typeface="Times New Roman" panose="02020603050405020304" pitchFamily="18" charset="0"/>
              </a:rPr>
              <a:t>≥</a:t>
            </a:r>
            <a:r>
              <a:rPr lang="en-US" altLang="zh-CN" sz="1600" dirty="0" smtClean="0">
                <a:latin typeface="Times New Roman" panose="02020603050405020304" pitchFamily="18" charset="0"/>
                <a:cs typeface="Times New Roman" panose="02020603050405020304" pitchFamily="18" charset="0"/>
              </a:rPr>
              <a:t>0.5</a:t>
            </a:r>
            <a:endParaRPr lang="zh-CN" altLang="en-US" sz="1600" dirty="0">
              <a:latin typeface="Times New Roman" panose="02020603050405020304" pitchFamily="18" charset="0"/>
              <a:cs typeface="Times New Roman" panose="02020603050405020304" pitchFamily="18" charset="0"/>
            </a:endParaRPr>
          </a:p>
        </p:txBody>
      </p:sp>
      <p:sp>
        <p:nvSpPr>
          <p:cNvPr id="200" name="椭圆 199"/>
          <p:cNvSpPr/>
          <p:nvPr/>
        </p:nvSpPr>
        <p:spPr>
          <a:xfrm>
            <a:off x="2272463" y="1917718"/>
            <a:ext cx="144000" cy="1440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1438336" y="1933091"/>
            <a:ext cx="6151896" cy="2429650"/>
            <a:chOff x="1438336" y="1933091"/>
            <a:chExt cx="6151896" cy="2429650"/>
          </a:xfrm>
        </p:grpSpPr>
        <p:grpSp>
          <p:nvGrpSpPr>
            <p:cNvPr id="20" name="组合 19"/>
            <p:cNvGrpSpPr/>
            <p:nvPr/>
          </p:nvGrpSpPr>
          <p:grpSpPr>
            <a:xfrm>
              <a:off x="1985360" y="3473826"/>
              <a:ext cx="5604872" cy="888915"/>
              <a:chOff x="1631678" y="3163276"/>
              <a:chExt cx="5604872" cy="888915"/>
            </a:xfrm>
          </p:grpSpPr>
          <p:sp>
            <p:nvSpPr>
              <p:cNvPr id="199" name="文本框 6"/>
              <p:cNvSpPr txBox="1">
                <a:spLocks noChangeArrowheads="1"/>
              </p:cNvSpPr>
              <p:nvPr/>
            </p:nvSpPr>
            <p:spPr bwMode="auto">
              <a:xfrm>
                <a:off x="4270673" y="3405860"/>
                <a:ext cx="296587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0.3&lt;0.5</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，编码更新为“</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0</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|100</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0.25-30|&gt;2</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，算法继续</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06" name="直接连接符 205"/>
              <p:cNvCxnSpPr/>
              <p:nvPr/>
            </p:nvCxnSpPr>
            <p:spPr bwMode="auto">
              <a:xfrm flipV="1">
                <a:off x="1631678" y="3163276"/>
                <a:ext cx="898525" cy="433387"/>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209" name="椭圆 208"/>
            <p:cNvSpPr/>
            <p:nvPr/>
          </p:nvSpPr>
          <p:spPr>
            <a:xfrm>
              <a:off x="1438336" y="1933091"/>
              <a:ext cx="144000" cy="1440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1892687" y="1922282"/>
            <a:ext cx="5816167" cy="3223067"/>
            <a:chOff x="1892687" y="1922282"/>
            <a:chExt cx="5816167" cy="3223067"/>
          </a:xfrm>
        </p:grpSpPr>
        <p:grpSp>
          <p:nvGrpSpPr>
            <p:cNvPr id="21" name="组合 20"/>
            <p:cNvGrpSpPr/>
            <p:nvPr/>
          </p:nvGrpSpPr>
          <p:grpSpPr>
            <a:xfrm>
              <a:off x="2125061" y="4130050"/>
              <a:ext cx="5583793" cy="1015299"/>
              <a:chOff x="1771379" y="3819500"/>
              <a:chExt cx="5583793" cy="1015299"/>
            </a:xfrm>
          </p:grpSpPr>
          <p:sp>
            <p:nvSpPr>
              <p:cNvPr id="202" name="文本框 6"/>
              <p:cNvSpPr txBox="1">
                <a:spLocks noChangeArrowheads="1"/>
              </p:cNvSpPr>
              <p:nvPr/>
            </p:nvSpPr>
            <p:spPr bwMode="auto">
              <a:xfrm>
                <a:off x="4270673" y="4188468"/>
                <a:ext cx="308449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0.3&gt;0.25</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，编码更新为“</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01</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|100</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0.375-30|&gt;2</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，算法继续</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07" name="直接连接符 206"/>
              <p:cNvCxnSpPr/>
              <p:nvPr/>
            </p:nvCxnSpPr>
            <p:spPr bwMode="auto">
              <a:xfrm flipH="1" flipV="1">
                <a:off x="1771379" y="3819500"/>
                <a:ext cx="604837" cy="49530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210" name="椭圆 209"/>
            <p:cNvSpPr/>
            <p:nvPr/>
          </p:nvSpPr>
          <p:spPr>
            <a:xfrm>
              <a:off x="1892687" y="1922282"/>
              <a:ext cx="144000" cy="1440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1655557" y="1929227"/>
            <a:ext cx="6284129" cy="3998730"/>
            <a:chOff x="1655557" y="1929227"/>
            <a:chExt cx="6284129" cy="3998730"/>
          </a:xfrm>
        </p:grpSpPr>
        <p:grpSp>
          <p:nvGrpSpPr>
            <p:cNvPr id="22" name="组合 21"/>
            <p:cNvGrpSpPr/>
            <p:nvPr/>
          </p:nvGrpSpPr>
          <p:grpSpPr>
            <a:xfrm>
              <a:off x="1991362" y="4838293"/>
              <a:ext cx="5948324" cy="1089664"/>
              <a:chOff x="1637680" y="4527743"/>
              <a:chExt cx="5948324" cy="1089664"/>
            </a:xfrm>
          </p:grpSpPr>
          <p:cxnSp>
            <p:nvCxnSpPr>
              <p:cNvPr id="198" name="直接连接符 197"/>
              <p:cNvCxnSpPr/>
              <p:nvPr/>
            </p:nvCxnSpPr>
            <p:spPr bwMode="auto">
              <a:xfrm flipH="1">
                <a:off x="1637680" y="4527743"/>
                <a:ext cx="653484" cy="55245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205" name="文本框 6"/>
              <p:cNvSpPr txBox="1">
                <a:spLocks noChangeArrowheads="1"/>
              </p:cNvSpPr>
              <p:nvPr/>
            </p:nvSpPr>
            <p:spPr bwMode="auto">
              <a:xfrm>
                <a:off x="4270673" y="4971076"/>
                <a:ext cx="33153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0.3&gt;0.375</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，编码更新为“</a:t>
                </a:r>
                <a:r>
                  <a:rPr lang="en-US" altLang="zh-CN"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010</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|100</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0.3125-30&lt;2</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，算法结束</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11" name="椭圆 210"/>
            <p:cNvSpPr/>
            <p:nvPr/>
          </p:nvSpPr>
          <p:spPr>
            <a:xfrm>
              <a:off x="1655557" y="1929227"/>
              <a:ext cx="144000" cy="1440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Rectangle 2"/>
          <p:cNvSpPr>
            <a:spLocks noChangeArrowheads="1"/>
          </p:cNvSpPr>
          <p:nvPr/>
        </p:nvSpPr>
        <p:spPr bwMode="auto">
          <a:xfrm>
            <a:off x="1395413" y="1957388"/>
            <a:ext cx="18415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0" name="矩形 9"/>
          <p:cNvSpPr/>
          <p:nvPr/>
        </p:nvSpPr>
        <p:spPr>
          <a:xfrm>
            <a:off x="611188" y="1433513"/>
            <a:ext cx="8229600" cy="923925"/>
          </a:xfrm>
          <a:prstGeom prst="rect">
            <a:avLst/>
          </a:prstGeom>
          <a:solidFill>
            <a:schemeClr val="accent6">
              <a:lumMod val="20000"/>
              <a:lumOff val="80000"/>
            </a:schemeClr>
          </a:solidFill>
          <a:ln w="22225">
            <a:solidFill>
              <a:srgbClr val="5E5EAF"/>
            </a:solidFill>
          </a:ln>
        </p:spPr>
        <p:txBody>
          <a:bodyPr>
            <a:spAutoFit/>
          </a:bodyPr>
          <a:lstStyle/>
          <a:p>
            <a:pPr eaLnBrk="1" fontAlgn="auto" hangingPunct="1">
              <a:spcBef>
                <a:spcPts val="0"/>
              </a:spcBef>
              <a:spcAft>
                <a:spcPts val="0"/>
              </a:spcAft>
              <a:defRPr/>
            </a:pPr>
            <a:r>
              <a:rPr lang="zh-CN" altLang="en-US"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对图</a:t>
            </a:r>
            <a:r>
              <a:rPr lang="en-US" altLang="zh-CN" i="1"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G</a:t>
            </a:r>
            <a:r>
              <a:rPr lang="zh-CN" altLang="en-US"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求得相应的线图</a:t>
            </a:r>
            <a:r>
              <a:rPr lang="en-US" altLang="zh-CN" i="1"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L</a:t>
            </a:r>
            <a:r>
              <a:rPr lang="en-US" altLang="zh-CN"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i="1"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G</a:t>
            </a:r>
            <a:r>
              <a:rPr lang="en-US" altLang="zh-CN"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kern="1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黑体" panose="02010609060101010101" pitchFamily="49" charset="-122"/>
                <a:cs typeface="Times New Roman" panose="02020603050405020304" pitchFamily="18" charset="0"/>
              </a:rPr>
              <a:t>L</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黑体" panose="02010609060101010101" pitchFamily="49" charset="-122"/>
                <a:cs typeface="Times New Roman" panose="02020603050405020304" pitchFamily="18" charset="0"/>
              </a:rPr>
              <a:t>G</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kern="100" dirty="0">
                <a:latin typeface="Times New Roman" panose="02020603050405020304" pitchFamily="18" charset="0"/>
                <a:ea typeface="黑体" panose="02010609060101010101" pitchFamily="49" charset="-122"/>
                <a:cs typeface="Times New Roman" panose="02020603050405020304" pitchFamily="18" charset="0"/>
              </a:rPr>
              <a:t>中的每一个节点</a:t>
            </a:r>
            <a:r>
              <a:rPr lang="en-US" altLang="zh-CN" i="1" kern="100" dirty="0">
                <a:latin typeface="Times New Roman" panose="02020603050405020304" pitchFamily="18" charset="0"/>
                <a:ea typeface="黑体" panose="02010609060101010101" pitchFamily="49" charset="-122"/>
                <a:cs typeface="Times New Roman" panose="02020603050405020304" pitchFamily="18" charset="0"/>
              </a:rPr>
              <a:t>v</a:t>
            </a:r>
            <a:r>
              <a:rPr lang="en-US" altLang="zh-CN" kern="1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i="1" kern="100" dirty="0" err="1">
                <a:latin typeface="Times New Roman" panose="02020603050405020304" pitchFamily="18" charset="0"/>
                <a:ea typeface="黑体" panose="02010609060101010101" pitchFamily="49" charset="-122"/>
                <a:cs typeface="Times New Roman" panose="02020603050405020304" pitchFamily="18" charset="0"/>
              </a:rPr>
              <a:t>e</a:t>
            </a:r>
            <a:r>
              <a:rPr lang="en-US" altLang="zh-CN" i="1" kern="100" baseline="-25000" dirty="0" err="1">
                <a:latin typeface="Times New Roman" panose="02020603050405020304" pitchFamily="18" charset="0"/>
                <a:ea typeface="黑体" panose="02010609060101010101" pitchFamily="49" charset="-122"/>
                <a:cs typeface="Times New Roman" panose="02020603050405020304" pitchFamily="18" charset="0"/>
              </a:rPr>
              <a:t>i</a:t>
            </a:r>
            <a:r>
              <a:rPr lang="en-US" altLang="zh-CN" kern="100"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kern="100" dirty="0">
                <a:latin typeface="Times New Roman" panose="02020603050405020304" pitchFamily="18" charset="0"/>
                <a:ea typeface="黑体" panose="02010609060101010101" pitchFamily="49" charset="-122"/>
                <a:cs typeface="Times New Roman" panose="02020603050405020304" pitchFamily="18" charset="0"/>
              </a:rPr>
              <a:t>表示</a:t>
            </a:r>
            <a:r>
              <a:rPr lang="en-US" altLang="zh-CN" i="1" kern="100" dirty="0">
                <a:latin typeface="Times New Roman" panose="02020603050405020304" pitchFamily="18" charset="0"/>
                <a:ea typeface="黑体" panose="02010609060101010101" pitchFamily="49" charset="-122"/>
                <a:cs typeface="Times New Roman" panose="02020603050405020304" pitchFamily="18" charset="0"/>
              </a:rPr>
              <a:t>G</a:t>
            </a:r>
            <a:r>
              <a:rPr lang="zh-CN" altLang="zh-CN" kern="100" dirty="0">
                <a:latin typeface="Times New Roman" panose="02020603050405020304" pitchFamily="18" charset="0"/>
                <a:ea typeface="黑体" panose="02010609060101010101" pitchFamily="49" charset="-122"/>
                <a:cs typeface="Times New Roman" panose="02020603050405020304" pitchFamily="18" charset="0"/>
              </a:rPr>
              <a:t>中的一条边</a:t>
            </a:r>
            <a:r>
              <a:rPr lang="en-US" altLang="zh-CN" i="1" kern="100" dirty="0" err="1">
                <a:latin typeface="Times New Roman" panose="02020603050405020304" pitchFamily="18" charset="0"/>
                <a:ea typeface="黑体" panose="02010609060101010101" pitchFamily="49" charset="-122"/>
                <a:cs typeface="Times New Roman" panose="02020603050405020304" pitchFamily="18" charset="0"/>
              </a:rPr>
              <a:t>e</a:t>
            </a:r>
            <a:r>
              <a:rPr lang="en-US" altLang="zh-CN" i="1" kern="100" baseline="-25000" dirty="0" err="1">
                <a:latin typeface="Times New Roman" panose="02020603050405020304" pitchFamily="18" charset="0"/>
                <a:ea typeface="黑体" panose="02010609060101010101" pitchFamily="49" charset="-122"/>
                <a:cs typeface="Times New Roman" panose="02020603050405020304" pitchFamily="18" charset="0"/>
              </a:rPr>
              <a:t>i</a:t>
            </a:r>
            <a:endParaRPr lang="en-US" altLang="zh-CN" kern="100" dirty="0">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kern="1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i="1" kern="100" dirty="0" smtClean="0">
                <a:latin typeface="Times New Roman" panose="02020603050405020304" pitchFamily="18" charset="0"/>
                <a:ea typeface="黑体" panose="02010609060101010101" pitchFamily="49" charset="-122"/>
                <a:cs typeface="Times New Roman" panose="02020603050405020304" pitchFamily="18" charset="0"/>
              </a:rPr>
              <a:t>L</a:t>
            </a:r>
            <a:r>
              <a:rPr lang="en-US" altLang="zh-CN" kern="1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i="1" kern="100" dirty="0" smtClean="0">
                <a:latin typeface="Times New Roman" panose="02020603050405020304" pitchFamily="18" charset="0"/>
                <a:ea typeface="黑体" panose="02010609060101010101" pitchFamily="49" charset="-122"/>
                <a:cs typeface="Times New Roman" panose="02020603050405020304" pitchFamily="18" charset="0"/>
              </a:rPr>
              <a:t>G</a:t>
            </a:r>
            <a:r>
              <a:rPr lang="en-US" altLang="zh-CN" kern="100"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kern="100" dirty="0">
                <a:latin typeface="Times New Roman" panose="02020603050405020304" pitchFamily="18" charset="0"/>
                <a:ea typeface="黑体" panose="02010609060101010101" pitchFamily="49" charset="-122"/>
                <a:cs typeface="Times New Roman" panose="02020603050405020304" pitchFamily="18" charset="0"/>
              </a:rPr>
              <a:t>中的两个节点是相邻的当且仅当</a:t>
            </a:r>
            <a:r>
              <a:rPr lang="zh-CN" altLang="en-US" kern="100" dirty="0">
                <a:latin typeface="Times New Roman" panose="02020603050405020304" pitchFamily="18" charset="0"/>
                <a:ea typeface="黑体" panose="02010609060101010101" pitchFamily="49" charset="-122"/>
                <a:cs typeface="Times New Roman" panose="02020603050405020304" pitchFamily="18" charset="0"/>
              </a:rPr>
              <a:t>其</a:t>
            </a:r>
            <a:r>
              <a:rPr lang="zh-CN" altLang="zh-CN" kern="100" dirty="0">
                <a:latin typeface="Times New Roman" panose="02020603050405020304" pitchFamily="18" charset="0"/>
                <a:ea typeface="黑体" panose="02010609060101010101" pitchFamily="49" charset="-122"/>
                <a:cs typeface="Times New Roman" panose="02020603050405020304" pitchFamily="18" charset="0"/>
              </a:rPr>
              <a:t>对应的边在</a:t>
            </a:r>
            <a:r>
              <a:rPr lang="en-US" altLang="zh-CN" i="1" kern="100" dirty="0">
                <a:latin typeface="Times New Roman" panose="02020603050405020304" pitchFamily="18" charset="0"/>
                <a:ea typeface="黑体" panose="02010609060101010101" pitchFamily="49" charset="-122"/>
                <a:cs typeface="Times New Roman" panose="02020603050405020304" pitchFamily="18" charset="0"/>
              </a:rPr>
              <a:t>G</a:t>
            </a:r>
            <a:r>
              <a:rPr lang="zh-CN" altLang="zh-CN" kern="100" dirty="0">
                <a:latin typeface="Times New Roman" panose="02020603050405020304" pitchFamily="18" charset="0"/>
                <a:ea typeface="黑体" panose="02010609060101010101" pitchFamily="49" charset="-122"/>
                <a:cs typeface="Times New Roman" panose="02020603050405020304" pitchFamily="18" charset="0"/>
              </a:rPr>
              <a:t>中有一个相同的端点</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文本框 8"/>
          <p:cNvSpPr txBox="1">
            <a:spLocks noChangeArrowheads="1"/>
          </p:cNvSpPr>
          <p:nvPr/>
        </p:nvSpPr>
        <p:spPr bwMode="auto">
          <a:xfrm>
            <a:off x="3057525" y="5662613"/>
            <a:ext cx="2355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图</a:t>
            </a:r>
            <a:r>
              <a:rPr lang="en-US" altLang="zh-CN" sz="1600" b="1" i="1">
                <a:latin typeface="Times New Roman" panose="02020603050405020304" pitchFamily="18" charset="0"/>
                <a:ea typeface="黑体" panose="02010609060101010101" pitchFamily="49" charset="-122"/>
                <a:cs typeface="Times New Roman" panose="02020603050405020304" pitchFamily="18" charset="0"/>
              </a:rPr>
              <a:t>G</a:t>
            </a:r>
            <a:r>
              <a:rPr lang="zh-CN" altLang="en-US" sz="1600" b="1">
                <a:latin typeface="Times New Roman" panose="02020603050405020304" pitchFamily="18" charset="0"/>
                <a:ea typeface="黑体" panose="02010609060101010101" pitchFamily="49" charset="-122"/>
                <a:cs typeface="Times New Roman" panose="02020603050405020304" pitchFamily="18" charset="0"/>
              </a:rPr>
              <a:t>和相应的线图</a:t>
            </a:r>
            <a:r>
              <a:rPr lang="en-US" altLang="zh-CN" sz="1600" b="1" i="1">
                <a:latin typeface="Times New Roman" panose="02020603050405020304" pitchFamily="18" charset="0"/>
                <a:ea typeface="黑体" panose="02010609060101010101" pitchFamily="49" charset="-122"/>
                <a:cs typeface="Times New Roman" panose="02020603050405020304" pitchFamily="18" charset="0"/>
              </a:rPr>
              <a:t>L</a:t>
            </a:r>
            <a:r>
              <a:rPr lang="en-US" altLang="zh-CN" sz="1600" b="1">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b="1" i="1">
                <a:latin typeface="Times New Roman" panose="02020603050405020304" pitchFamily="18" charset="0"/>
                <a:ea typeface="黑体" panose="02010609060101010101" pitchFamily="49" charset="-122"/>
                <a:cs typeface="Times New Roman" panose="02020603050405020304" pitchFamily="18" charset="0"/>
              </a:rPr>
              <a:t>G</a:t>
            </a:r>
            <a:r>
              <a:rPr lang="en-US" altLang="zh-CN" sz="1600" b="1">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600" b="1">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2" name="组合 65"/>
          <p:cNvGrpSpPr/>
          <p:nvPr/>
        </p:nvGrpSpPr>
        <p:grpSpPr bwMode="auto">
          <a:xfrm>
            <a:off x="1878013" y="2627313"/>
            <a:ext cx="2449512" cy="2617787"/>
            <a:chOff x="1954417" y="3431625"/>
            <a:chExt cx="2449417" cy="2617834"/>
          </a:xfrm>
        </p:grpSpPr>
        <p:sp>
          <p:nvSpPr>
            <p:cNvPr id="13" name="Rectangle 4"/>
            <p:cNvSpPr>
              <a:spLocks noChangeArrowheads="1"/>
            </p:cNvSpPr>
            <p:nvPr/>
          </p:nvSpPr>
          <p:spPr bwMode="auto">
            <a:xfrm>
              <a:off x="2717265" y="512265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4" name="椭圆 13"/>
            <p:cNvSpPr/>
            <p:nvPr/>
          </p:nvSpPr>
          <p:spPr>
            <a:xfrm>
              <a:off x="2360801" y="3431625"/>
              <a:ext cx="473057" cy="474671"/>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椭圆 14"/>
            <p:cNvSpPr/>
            <p:nvPr/>
          </p:nvSpPr>
          <p:spPr>
            <a:xfrm>
              <a:off x="3929190" y="3722142"/>
              <a:ext cx="474644" cy="476259"/>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椭圆 15"/>
            <p:cNvSpPr/>
            <p:nvPr/>
          </p:nvSpPr>
          <p:spPr>
            <a:xfrm>
              <a:off x="3064036" y="4477806"/>
              <a:ext cx="476232" cy="474672"/>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椭圆 16"/>
            <p:cNvSpPr/>
            <p:nvPr/>
          </p:nvSpPr>
          <p:spPr>
            <a:xfrm>
              <a:off x="1954417" y="4750861"/>
              <a:ext cx="474644" cy="476259"/>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椭圆 17"/>
            <p:cNvSpPr/>
            <p:nvPr/>
          </p:nvSpPr>
          <p:spPr>
            <a:xfrm>
              <a:off x="2902117" y="5574788"/>
              <a:ext cx="474645" cy="474671"/>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9" name="直接连接符 18"/>
            <p:cNvCxnSpPr>
              <a:stCxn id="14" idx="6"/>
              <a:endCxn id="15" idx="2"/>
            </p:cNvCxnSpPr>
            <p:nvPr/>
          </p:nvCxnSpPr>
          <p:spPr>
            <a:xfrm>
              <a:off x="2833858" y="3668166"/>
              <a:ext cx="1095333" cy="292105"/>
            </a:xfrm>
            <a:prstGeom prst="line">
              <a:avLst/>
            </a:prstGeom>
            <a:ln w="25400">
              <a:solidFill>
                <a:srgbClr val="2E75B5"/>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4" idx="3"/>
              <a:endCxn id="17" idx="0"/>
            </p:cNvCxnSpPr>
            <p:nvPr/>
          </p:nvCxnSpPr>
          <p:spPr>
            <a:xfrm flipH="1">
              <a:off x="2192533" y="3836444"/>
              <a:ext cx="236528" cy="914416"/>
            </a:xfrm>
            <a:prstGeom prst="line">
              <a:avLst/>
            </a:prstGeom>
            <a:ln w="25400">
              <a:solidFill>
                <a:srgbClr val="2E75B5"/>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4" idx="5"/>
              <a:endCxn id="16" idx="1"/>
            </p:cNvCxnSpPr>
            <p:nvPr/>
          </p:nvCxnSpPr>
          <p:spPr>
            <a:xfrm>
              <a:off x="2765598" y="3836444"/>
              <a:ext cx="368286" cy="709626"/>
            </a:xfrm>
            <a:prstGeom prst="line">
              <a:avLst/>
            </a:prstGeom>
            <a:ln w="25400">
              <a:solidFill>
                <a:srgbClr val="2E75B5"/>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7" idx="5"/>
              <a:endCxn id="18" idx="2"/>
            </p:cNvCxnSpPr>
            <p:nvPr/>
          </p:nvCxnSpPr>
          <p:spPr>
            <a:xfrm>
              <a:off x="2360801" y="5157268"/>
              <a:ext cx="541316" cy="654062"/>
            </a:xfrm>
            <a:prstGeom prst="line">
              <a:avLst/>
            </a:prstGeom>
            <a:ln w="25400">
              <a:solidFill>
                <a:srgbClr val="2E75B5"/>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5" idx="4"/>
              <a:endCxn id="18" idx="7"/>
            </p:cNvCxnSpPr>
            <p:nvPr/>
          </p:nvCxnSpPr>
          <p:spPr>
            <a:xfrm flipH="1">
              <a:off x="3306915" y="4198401"/>
              <a:ext cx="858804" cy="1446239"/>
            </a:xfrm>
            <a:prstGeom prst="line">
              <a:avLst/>
            </a:prstGeom>
            <a:ln w="25400">
              <a:solidFill>
                <a:srgbClr val="2E75B5"/>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6" idx="3"/>
              <a:endCxn id="17" idx="6"/>
            </p:cNvCxnSpPr>
            <p:nvPr/>
          </p:nvCxnSpPr>
          <p:spPr>
            <a:xfrm flipH="1">
              <a:off x="2429061" y="4882626"/>
              <a:ext cx="704823" cy="106364"/>
            </a:xfrm>
            <a:prstGeom prst="line">
              <a:avLst/>
            </a:prstGeom>
            <a:ln w="25400">
              <a:solidFill>
                <a:srgbClr val="2E75B5"/>
              </a:solidFill>
            </a:ln>
          </p:spPr>
          <p:style>
            <a:lnRef idx="1">
              <a:schemeClr val="accent1"/>
            </a:lnRef>
            <a:fillRef idx="0">
              <a:schemeClr val="accent1"/>
            </a:fillRef>
            <a:effectRef idx="0">
              <a:schemeClr val="accent1"/>
            </a:effectRef>
            <a:fontRef idx="minor">
              <a:schemeClr val="tx1"/>
            </a:fontRef>
          </p:style>
        </p:cxnSp>
        <p:sp>
          <p:nvSpPr>
            <p:cNvPr id="25" name="文本框 60"/>
            <p:cNvSpPr txBox="1">
              <a:spLocks noChangeArrowheads="1"/>
            </p:cNvSpPr>
            <p:nvPr/>
          </p:nvSpPr>
          <p:spPr bwMode="auto">
            <a:xfrm>
              <a:off x="2406634" y="3457098"/>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a:t>
              </a:r>
              <a:endParaRPr lang="zh-CN" altLang="en-US" baseline="-25000">
                <a:solidFill>
                  <a:schemeClr val="bg1"/>
                </a:solidFill>
              </a:endParaRPr>
            </a:p>
          </p:txBody>
        </p:sp>
        <p:sp>
          <p:nvSpPr>
            <p:cNvPr id="26" name="文本框 61"/>
            <p:cNvSpPr txBox="1">
              <a:spLocks noChangeArrowheads="1"/>
            </p:cNvSpPr>
            <p:nvPr/>
          </p:nvSpPr>
          <p:spPr bwMode="auto">
            <a:xfrm>
              <a:off x="3977335" y="3765313"/>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2</a:t>
              </a:r>
              <a:endParaRPr lang="zh-CN" altLang="en-US" baseline="-25000">
                <a:solidFill>
                  <a:schemeClr val="bg1"/>
                </a:solidFill>
              </a:endParaRPr>
            </a:p>
          </p:txBody>
        </p:sp>
        <p:sp>
          <p:nvSpPr>
            <p:cNvPr id="27" name="文本框 62"/>
            <p:cNvSpPr txBox="1">
              <a:spLocks noChangeArrowheads="1"/>
            </p:cNvSpPr>
            <p:nvPr/>
          </p:nvSpPr>
          <p:spPr bwMode="auto">
            <a:xfrm>
              <a:off x="3093937" y="4480893"/>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3</a:t>
              </a:r>
              <a:endParaRPr lang="zh-CN" altLang="en-US" baseline="-25000">
                <a:solidFill>
                  <a:schemeClr val="bg1"/>
                </a:solidFill>
              </a:endParaRPr>
            </a:p>
          </p:txBody>
        </p:sp>
        <p:sp>
          <p:nvSpPr>
            <p:cNvPr id="28" name="文本框 63"/>
            <p:cNvSpPr txBox="1">
              <a:spLocks noChangeArrowheads="1"/>
            </p:cNvSpPr>
            <p:nvPr/>
          </p:nvSpPr>
          <p:spPr bwMode="auto">
            <a:xfrm>
              <a:off x="1990869" y="4766007"/>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4</a:t>
              </a:r>
              <a:endParaRPr lang="zh-CN" altLang="en-US" baseline="-25000">
                <a:solidFill>
                  <a:schemeClr val="bg1"/>
                </a:solidFill>
              </a:endParaRPr>
            </a:p>
          </p:txBody>
        </p:sp>
        <p:sp>
          <p:nvSpPr>
            <p:cNvPr id="29" name="文本框 64"/>
            <p:cNvSpPr txBox="1">
              <a:spLocks noChangeArrowheads="1"/>
            </p:cNvSpPr>
            <p:nvPr/>
          </p:nvSpPr>
          <p:spPr bwMode="auto">
            <a:xfrm>
              <a:off x="2933462" y="5596905"/>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5</a:t>
              </a:r>
              <a:endParaRPr lang="zh-CN" altLang="en-US" baseline="-25000">
                <a:solidFill>
                  <a:schemeClr val="bg1"/>
                </a:solidFill>
              </a:endParaRPr>
            </a:p>
          </p:txBody>
        </p:sp>
      </p:grpSp>
      <p:sp>
        <p:nvSpPr>
          <p:cNvPr id="30" name="AutoShape 31"/>
          <p:cNvSpPr>
            <a:spLocks noChangeArrowheads="1"/>
          </p:cNvSpPr>
          <p:nvPr/>
        </p:nvSpPr>
        <p:spPr bwMode="auto">
          <a:xfrm>
            <a:off x="304800" y="3082925"/>
            <a:ext cx="2009775" cy="733425"/>
          </a:xfrm>
          <a:prstGeom prst="wedgeRoundRectCallout">
            <a:avLst>
              <a:gd name="adj1" fmla="val 42125"/>
              <a:gd name="adj2" fmla="val 87509"/>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点的权重等于经过该节点的轨迹数量</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31" name="组合 105"/>
          <p:cNvGrpSpPr/>
          <p:nvPr/>
        </p:nvGrpSpPr>
        <p:grpSpPr bwMode="auto">
          <a:xfrm>
            <a:off x="4702175" y="2479675"/>
            <a:ext cx="3475038" cy="3235325"/>
            <a:chOff x="4315524" y="681836"/>
            <a:chExt cx="3475603" cy="3236081"/>
          </a:xfrm>
        </p:grpSpPr>
        <p:sp>
          <p:nvSpPr>
            <p:cNvPr id="32" name="椭圆 31"/>
            <p:cNvSpPr/>
            <p:nvPr/>
          </p:nvSpPr>
          <p:spPr>
            <a:xfrm>
              <a:off x="6378022" y="681836"/>
              <a:ext cx="474739" cy="474774"/>
            </a:xfrm>
            <a:prstGeom prst="ellipse">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椭圆 32"/>
            <p:cNvSpPr/>
            <p:nvPr/>
          </p:nvSpPr>
          <p:spPr>
            <a:xfrm>
              <a:off x="4352043" y="1575808"/>
              <a:ext cx="474739" cy="474773"/>
            </a:xfrm>
            <a:prstGeom prst="ellipse">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椭圆 33"/>
            <p:cNvSpPr/>
            <p:nvPr/>
          </p:nvSpPr>
          <p:spPr>
            <a:xfrm>
              <a:off x="6076348" y="1534523"/>
              <a:ext cx="474739" cy="474773"/>
            </a:xfrm>
            <a:prstGeom prst="ellipse">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椭圆 34"/>
            <p:cNvSpPr/>
            <p:nvPr/>
          </p:nvSpPr>
          <p:spPr>
            <a:xfrm>
              <a:off x="7306860" y="2039466"/>
              <a:ext cx="476327" cy="476361"/>
            </a:xfrm>
            <a:prstGeom prst="ellipse">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椭圆 35"/>
            <p:cNvSpPr/>
            <p:nvPr/>
          </p:nvSpPr>
          <p:spPr>
            <a:xfrm>
              <a:off x="5477763" y="2350689"/>
              <a:ext cx="476327" cy="476361"/>
            </a:xfrm>
            <a:prstGeom prst="ellipse">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椭圆 36"/>
            <p:cNvSpPr/>
            <p:nvPr/>
          </p:nvSpPr>
          <p:spPr>
            <a:xfrm>
              <a:off x="5352331" y="3443144"/>
              <a:ext cx="474739" cy="474773"/>
            </a:xfrm>
            <a:prstGeom prst="ellipse">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38" name="直接连接符 37"/>
            <p:cNvCxnSpPr>
              <a:stCxn id="32" idx="3"/>
              <a:endCxn id="34" idx="0"/>
            </p:cNvCxnSpPr>
            <p:nvPr/>
          </p:nvCxnSpPr>
          <p:spPr>
            <a:xfrm flipH="1">
              <a:off x="6314512" y="1086744"/>
              <a:ext cx="133372" cy="447780"/>
            </a:xfrm>
            <a:prstGeom prst="line">
              <a:avLst/>
            </a:prstGeom>
            <a:ln w="25400">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5" idx="1"/>
              <a:endCxn id="32" idx="5"/>
            </p:cNvCxnSpPr>
            <p:nvPr/>
          </p:nvCxnSpPr>
          <p:spPr>
            <a:xfrm flipH="1" flipV="1">
              <a:off x="6782900" y="1086744"/>
              <a:ext cx="593822" cy="1022589"/>
            </a:xfrm>
            <a:prstGeom prst="line">
              <a:avLst/>
            </a:prstGeom>
            <a:ln w="25400">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3" idx="7"/>
              <a:endCxn id="32" idx="2"/>
            </p:cNvCxnSpPr>
            <p:nvPr/>
          </p:nvCxnSpPr>
          <p:spPr>
            <a:xfrm flipV="1">
              <a:off x="4756921" y="920017"/>
              <a:ext cx="1621102" cy="725658"/>
            </a:xfrm>
            <a:prstGeom prst="line">
              <a:avLst/>
            </a:prstGeom>
            <a:ln w="25400">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3" idx="6"/>
              <a:endCxn id="34" idx="2"/>
            </p:cNvCxnSpPr>
            <p:nvPr/>
          </p:nvCxnSpPr>
          <p:spPr>
            <a:xfrm flipV="1">
              <a:off x="4826782" y="1771115"/>
              <a:ext cx="1249566" cy="41285"/>
            </a:xfrm>
            <a:prstGeom prst="line">
              <a:avLst/>
            </a:prstGeom>
            <a:ln w="25400">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3" idx="5"/>
              <a:endCxn id="36" idx="1"/>
            </p:cNvCxnSpPr>
            <p:nvPr/>
          </p:nvCxnSpPr>
          <p:spPr>
            <a:xfrm>
              <a:off x="4756921" y="1980714"/>
              <a:ext cx="790704" cy="439841"/>
            </a:xfrm>
            <a:prstGeom prst="line">
              <a:avLst/>
            </a:prstGeom>
            <a:ln w="25400">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3" idx="4"/>
              <a:endCxn id="37" idx="1"/>
            </p:cNvCxnSpPr>
            <p:nvPr/>
          </p:nvCxnSpPr>
          <p:spPr>
            <a:xfrm>
              <a:off x="4590207" y="2050581"/>
              <a:ext cx="831985" cy="1462430"/>
            </a:xfrm>
            <a:prstGeom prst="line">
              <a:avLst/>
            </a:prstGeom>
            <a:ln w="25400">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6" idx="4"/>
              <a:endCxn id="37" idx="0"/>
            </p:cNvCxnSpPr>
            <p:nvPr/>
          </p:nvCxnSpPr>
          <p:spPr>
            <a:xfrm flipH="1">
              <a:off x="5590494" y="2827050"/>
              <a:ext cx="125432" cy="616094"/>
            </a:xfrm>
            <a:prstGeom prst="line">
              <a:avLst/>
            </a:prstGeom>
            <a:ln w="25400">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5" idx="3"/>
            </p:cNvCxnSpPr>
            <p:nvPr/>
          </p:nvCxnSpPr>
          <p:spPr>
            <a:xfrm flipH="1">
              <a:off x="5768323" y="2445961"/>
              <a:ext cx="1608398" cy="1060698"/>
            </a:xfrm>
            <a:prstGeom prst="line">
              <a:avLst/>
            </a:prstGeom>
            <a:ln w="25400">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4" idx="3"/>
              <a:endCxn id="36" idx="7"/>
            </p:cNvCxnSpPr>
            <p:nvPr/>
          </p:nvCxnSpPr>
          <p:spPr>
            <a:xfrm flipH="1">
              <a:off x="5884229" y="1939430"/>
              <a:ext cx="261981" cy="481125"/>
            </a:xfrm>
            <a:prstGeom prst="line">
              <a:avLst/>
            </a:prstGeom>
            <a:ln w="25400">
              <a:solidFill>
                <a:srgbClr val="ED7D31"/>
              </a:solidFill>
            </a:ln>
          </p:spPr>
          <p:style>
            <a:lnRef idx="1">
              <a:schemeClr val="accent1"/>
            </a:lnRef>
            <a:fillRef idx="0">
              <a:schemeClr val="accent1"/>
            </a:fillRef>
            <a:effectRef idx="0">
              <a:schemeClr val="accent1"/>
            </a:effectRef>
            <a:fontRef idx="minor">
              <a:schemeClr val="tx1"/>
            </a:fontRef>
          </p:style>
        </p:cxnSp>
        <p:sp>
          <p:nvSpPr>
            <p:cNvPr id="47" name="文本框 99"/>
            <p:cNvSpPr txBox="1">
              <a:spLocks noChangeArrowheads="1"/>
            </p:cNvSpPr>
            <p:nvPr/>
          </p:nvSpPr>
          <p:spPr bwMode="auto">
            <a:xfrm>
              <a:off x="6354521" y="688448"/>
              <a:ext cx="519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e</a:t>
              </a:r>
              <a:r>
                <a:rPr lang="en-US" altLang="zh-CN" baseline="-25000">
                  <a:solidFill>
                    <a:schemeClr val="bg1"/>
                  </a:solidFill>
                </a:rPr>
                <a:t>1,2</a:t>
              </a:r>
              <a:endParaRPr lang="zh-CN" altLang="en-US" baseline="-25000">
                <a:solidFill>
                  <a:schemeClr val="bg1"/>
                </a:solidFill>
              </a:endParaRPr>
            </a:p>
          </p:txBody>
        </p:sp>
        <p:sp>
          <p:nvSpPr>
            <p:cNvPr id="48" name="文本框 100"/>
            <p:cNvSpPr txBox="1">
              <a:spLocks noChangeArrowheads="1"/>
            </p:cNvSpPr>
            <p:nvPr/>
          </p:nvSpPr>
          <p:spPr bwMode="auto">
            <a:xfrm>
              <a:off x="4315524" y="1581813"/>
              <a:ext cx="519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e</a:t>
              </a:r>
              <a:r>
                <a:rPr lang="en-US" altLang="zh-CN" baseline="-25000">
                  <a:solidFill>
                    <a:schemeClr val="bg1"/>
                  </a:solidFill>
                </a:rPr>
                <a:t>1,4</a:t>
              </a:r>
              <a:endParaRPr lang="zh-CN" altLang="en-US" baseline="-25000">
                <a:solidFill>
                  <a:schemeClr val="bg1"/>
                </a:solidFill>
              </a:endParaRPr>
            </a:p>
          </p:txBody>
        </p:sp>
        <p:sp>
          <p:nvSpPr>
            <p:cNvPr id="49" name="文本框 101"/>
            <p:cNvSpPr txBox="1">
              <a:spLocks noChangeArrowheads="1"/>
            </p:cNvSpPr>
            <p:nvPr/>
          </p:nvSpPr>
          <p:spPr bwMode="auto">
            <a:xfrm>
              <a:off x="6048502" y="1536403"/>
              <a:ext cx="519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e</a:t>
              </a:r>
              <a:r>
                <a:rPr lang="en-US" altLang="zh-CN" baseline="-25000">
                  <a:solidFill>
                    <a:schemeClr val="bg1"/>
                  </a:solidFill>
                </a:rPr>
                <a:t>1,3</a:t>
              </a:r>
              <a:endParaRPr lang="zh-CN" altLang="en-US" baseline="-25000">
                <a:solidFill>
                  <a:schemeClr val="bg1"/>
                </a:solidFill>
              </a:endParaRPr>
            </a:p>
          </p:txBody>
        </p:sp>
        <p:sp>
          <p:nvSpPr>
            <p:cNvPr id="50" name="文本框 102"/>
            <p:cNvSpPr txBox="1">
              <a:spLocks noChangeArrowheads="1"/>
            </p:cNvSpPr>
            <p:nvPr/>
          </p:nvSpPr>
          <p:spPr bwMode="auto">
            <a:xfrm>
              <a:off x="5434007" y="2364940"/>
              <a:ext cx="519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e</a:t>
              </a:r>
              <a:r>
                <a:rPr lang="en-US" altLang="zh-CN" baseline="-25000">
                  <a:solidFill>
                    <a:schemeClr val="bg1"/>
                  </a:solidFill>
                </a:rPr>
                <a:t>3,4</a:t>
              </a:r>
              <a:endParaRPr lang="zh-CN" altLang="en-US" baseline="-25000">
                <a:solidFill>
                  <a:schemeClr val="bg1"/>
                </a:solidFill>
              </a:endParaRPr>
            </a:p>
          </p:txBody>
        </p:sp>
        <p:sp>
          <p:nvSpPr>
            <p:cNvPr id="51" name="文本框 103"/>
            <p:cNvSpPr txBox="1">
              <a:spLocks noChangeArrowheads="1"/>
            </p:cNvSpPr>
            <p:nvPr/>
          </p:nvSpPr>
          <p:spPr bwMode="auto">
            <a:xfrm>
              <a:off x="5330070" y="3451328"/>
              <a:ext cx="5182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e</a:t>
              </a:r>
              <a:r>
                <a:rPr lang="en-US" altLang="zh-CN" baseline="-25000">
                  <a:solidFill>
                    <a:schemeClr val="bg1"/>
                  </a:solidFill>
                </a:rPr>
                <a:t>4,5</a:t>
              </a:r>
              <a:endParaRPr lang="zh-CN" altLang="en-US" baseline="-25000">
                <a:solidFill>
                  <a:schemeClr val="bg1"/>
                </a:solidFill>
              </a:endParaRPr>
            </a:p>
          </p:txBody>
        </p:sp>
        <p:sp>
          <p:nvSpPr>
            <p:cNvPr id="52" name="文本框 104"/>
            <p:cNvSpPr txBox="1">
              <a:spLocks noChangeArrowheads="1"/>
            </p:cNvSpPr>
            <p:nvPr/>
          </p:nvSpPr>
          <p:spPr bwMode="auto">
            <a:xfrm>
              <a:off x="7271433" y="2035935"/>
              <a:ext cx="519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e</a:t>
              </a:r>
              <a:r>
                <a:rPr lang="en-US" altLang="zh-CN" baseline="-25000">
                  <a:solidFill>
                    <a:schemeClr val="bg1"/>
                  </a:solidFill>
                </a:rPr>
                <a:t>2,5</a:t>
              </a:r>
              <a:endParaRPr lang="zh-CN" altLang="en-US" baseline="-25000">
                <a:solidFill>
                  <a:schemeClr val="bg1"/>
                </a:solidFill>
              </a:endParaRPr>
            </a:p>
          </p:txBody>
        </p:sp>
      </p:grpSp>
      <p:sp>
        <p:nvSpPr>
          <p:cNvPr id="53" name="AutoShape 31"/>
          <p:cNvSpPr>
            <a:spLocks noChangeArrowheads="1"/>
          </p:cNvSpPr>
          <p:nvPr/>
        </p:nvSpPr>
        <p:spPr bwMode="auto">
          <a:xfrm>
            <a:off x="6591300" y="4017963"/>
            <a:ext cx="2332038" cy="763587"/>
          </a:xfrm>
          <a:prstGeom prst="wedgeRoundRectCallout">
            <a:avLst>
              <a:gd name="adj1" fmla="val -34574"/>
              <a:gd name="adj2" fmla="val -98324"/>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点的权重等于</a:t>
            </a:r>
            <a:r>
              <a:rPr lang="en-US" altLang="zh-CN" sz="1600" i="1">
                <a:latin typeface="Times New Roman" panose="02020603050405020304" pitchFamily="18" charset="0"/>
                <a:ea typeface="黑体" panose="02010609060101010101" pitchFamily="49" charset="-122"/>
                <a:cs typeface="Times New Roman" panose="02020603050405020304" pitchFamily="18" charset="0"/>
              </a:rPr>
              <a:t>G</a:t>
            </a:r>
            <a:r>
              <a:rPr lang="zh-CN" altLang="en-US" sz="1600">
                <a:latin typeface="Times New Roman" panose="02020603050405020304" pitchFamily="18" charset="0"/>
                <a:ea typeface="黑体" panose="02010609060101010101" pitchFamily="49" charset="-122"/>
                <a:cs typeface="Times New Roman" panose="02020603050405020304" pitchFamily="18" charset="0"/>
              </a:rPr>
              <a:t>中相应</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的边的权重</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4" name="AutoShape 31"/>
          <p:cNvSpPr>
            <a:spLocks noChangeArrowheads="1"/>
          </p:cNvSpPr>
          <p:nvPr/>
        </p:nvSpPr>
        <p:spPr bwMode="auto">
          <a:xfrm>
            <a:off x="6003925" y="5187950"/>
            <a:ext cx="2397125" cy="782638"/>
          </a:xfrm>
          <a:prstGeom prst="wedgeRoundRectCallout">
            <a:avLst>
              <a:gd name="adj1" fmla="val -44755"/>
              <a:gd name="adj2" fmla="val -95546"/>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边的权重等于</a:t>
            </a:r>
            <a:r>
              <a:rPr lang="en-US" altLang="zh-CN" sz="1600" i="1">
                <a:latin typeface="Times New Roman" panose="02020603050405020304" pitchFamily="18" charset="0"/>
                <a:ea typeface="黑体" panose="02010609060101010101" pitchFamily="49" charset="-122"/>
                <a:cs typeface="Times New Roman" panose="02020603050405020304" pitchFamily="18" charset="0"/>
              </a:rPr>
              <a:t>G</a:t>
            </a:r>
            <a:r>
              <a:rPr lang="zh-CN" altLang="en-US" sz="1600">
                <a:latin typeface="Times New Roman" panose="02020603050405020304" pitchFamily="18" charset="0"/>
                <a:ea typeface="黑体" panose="02010609060101010101" pitchFamily="49" charset="-122"/>
                <a:cs typeface="Times New Roman" panose="02020603050405020304" pitchFamily="18" charset="0"/>
              </a:rPr>
              <a:t>中相应</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的节点的权重</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5"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线图</a:t>
            </a:r>
          </a:p>
        </p:txBody>
      </p:sp>
      <p:sp>
        <p:nvSpPr>
          <p:cNvPr id="56"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schemeClr val="bg1"/>
                </a:solidFill>
                <a:latin typeface="Times New Roman" panose="02020603050405020304" pitchFamily="18" charset="0"/>
                <a:cs typeface="Times New Roman" panose="02020603050405020304" pitchFamily="18" charset="0"/>
              </a:rPr>
              <a:t>附录</a:t>
            </a:r>
            <a:r>
              <a:rPr lang="en-US" altLang="zh-CN" dirty="0" smtClean="0">
                <a:solidFill>
                  <a:schemeClr val="bg1"/>
                </a:solidFill>
                <a:latin typeface="Times New Roman" panose="02020603050405020304" pitchFamily="18" charset="0"/>
                <a:cs typeface="Times New Roman" panose="02020603050405020304" pitchFamily="18" charset="0"/>
              </a:rPr>
              <a:t>-5</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57" name="AutoShape 31"/>
          <p:cNvSpPr>
            <a:spLocks noChangeArrowheads="1"/>
          </p:cNvSpPr>
          <p:nvPr/>
        </p:nvSpPr>
        <p:spPr bwMode="auto">
          <a:xfrm>
            <a:off x="295275" y="4895850"/>
            <a:ext cx="2455863" cy="774700"/>
          </a:xfrm>
          <a:prstGeom prst="wedgeRoundRectCallout">
            <a:avLst>
              <a:gd name="adj1" fmla="val 39713"/>
              <a:gd name="adj2" fmla="val -78551"/>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边的权重等于经过该路段的轨迹数量</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53" grpId="0" animBg="1"/>
      <p:bldP spid="54" grpId="0" animBg="1"/>
      <p:bldP spid="5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标题 1"/>
          <p:cNvSpPr txBox="1"/>
          <p:nvPr/>
        </p:nvSpPr>
        <p:spPr bwMode="auto">
          <a:xfrm>
            <a:off x="2481263" y="1898650"/>
            <a:ext cx="6084887"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4000" b="1" dirty="0">
                <a:solidFill>
                  <a:srgbClr val="5E5EAF"/>
                </a:solidFill>
                <a:latin typeface="黑体" panose="02010609060101010101" pitchFamily="49" charset="-122"/>
                <a:ea typeface="黑体" panose="02010609060101010101" pitchFamily="49" charset="-122"/>
              </a:rPr>
              <a:t>三维时空</a:t>
            </a:r>
            <a:r>
              <a:rPr lang="zh-CN" altLang="en-US" sz="4000" b="1" dirty="0" smtClean="0">
                <a:solidFill>
                  <a:srgbClr val="5E5EAF"/>
                </a:solidFill>
                <a:latin typeface="黑体" panose="02010609060101010101" pitchFamily="49" charset="-122"/>
                <a:ea typeface="黑体" panose="02010609060101010101" pitchFamily="49" charset="-122"/>
              </a:rPr>
              <a:t>下</a:t>
            </a:r>
            <a:endParaRPr lang="en-US" altLang="zh-CN" sz="4000" b="1" dirty="0" smtClean="0">
              <a:solidFill>
                <a:srgbClr val="5E5EAF"/>
              </a:solidFill>
              <a:latin typeface="黑体" panose="02010609060101010101" pitchFamily="49" charset="-122"/>
              <a:ea typeface="黑体" panose="02010609060101010101" pitchFamily="49" charset="-122"/>
            </a:endParaRPr>
          </a:p>
          <a:p>
            <a:pPr algn="ctr"/>
            <a:r>
              <a:rPr lang="zh-CN" altLang="en-US" sz="4000" b="1" dirty="0" smtClean="0">
                <a:solidFill>
                  <a:srgbClr val="5E5EAF"/>
                </a:solidFill>
                <a:latin typeface="黑体" panose="02010609060101010101" pitchFamily="49" charset="-122"/>
                <a:ea typeface="黑体" panose="02010609060101010101" pitchFamily="49" charset="-122"/>
              </a:rPr>
              <a:t>对应</a:t>
            </a:r>
            <a:r>
              <a:rPr lang="zh-CN" altLang="en-US" sz="4000" b="1" dirty="0">
                <a:solidFill>
                  <a:srgbClr val="5E5EAF"/>
                </a:solidFill>
                <a:latin typeface="黑体" panose="02010609060101010101" pitchFamily="49" charset="-122"/>
                <a:ea typeface="黑体" panose="02010609060101010101" pitchFamily="49" charset="-122"/>
              </a:rPr>
              <a:t>点匹配算法</a:t>
            </a:r>
          </a:p>
        </p:txBody>
      </p:sp>
      <p:sp>
        <p:nvSpPr>
          <p:cNvPr id="10" name="文本框 9"/>
          <p:cNvSpPr txBox="1"/>
          <p:nvPr/>
        </p:nvSpPr>
        <p:spPr>
          <a:xfrm>
            <a:off x="1880557" y="3773506"/>
            <a:ext cx="2467154" cy="369332"/>
          </a:xfrm>
          <a:prstGeom prst="rect">
            <a:avLst/>
          </a:prstGeom>
          <a:solidFill>
            <a:schemeClr val="accent5">
              <a:lumMod val="75000"/>
              <a:alpha val="90000"/>
            </a:schemeClr>
          </a:solidFill>
          <a:effectLst>
            <a:softEdge rad="25400"/>
          </a:effectLst>
        </p:spPr>
        <p:txBody>
          <a:bodyPr>
            <a:spAutoFit/>
          </a:bodyPr>
          <a:lstStyle/>
          <a:p>
            <a:pPr algn="ctr" eaLnBrk="1" fontAlgn="auto" hangingPunct="1">
              <a:spcBef>
                <a:spcPts val="0"/>
              </a:spcBef>
              <a:spcAft>
                <a:spcPts val="0"/>
              </a:spcAft>
              <a:defRPr/>
            </a:pPr>
            <a:r>
              <a:rPr lang="zh-CN" altLang="en-US"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时空归一化</a:t>
            </a:r>
            <a:endPar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文本框 10"/>
          <p:cNvSpPr txBox="1"/>
          <p:nvPr/>
        </p:nvSpPr>
        <p:spPr>
          <a:xfrm>
            <a:off x="5015394" y="3773506"/>
            <a:ext cx="2467154" cy="369332"/>
          </a:xfrm>
          <a:prstGeom prst="rect">
            <a:avLst/>
          </a:prstGeom>
          <a:solidFill>
            <a:schemeClr val="accent2">
              <a:lumMod val="50000"/>
              <a:alpha val="80000"/>
            </a:schemeClr>
          </a:solidFill>
          <a:effectLst>
            <a:softEdge rad="25400"/>
          </a:effectLst>
        </p:spPr>
        <p:txBody>
          <a:bodyPr>
            <a:spAutoFit/>
          </a:bodyPr>
          <a:lstStyle/>
          <a:p>
            <a:pPr algn="ctr" eaLnBrk="1" fontAlgn="auto" hangingPunct="1">
              <a:spcBef>
                <a:spcPts val="0"/>
              </a:spcBef>
              <a:spcAft>
                <a:spcPts val="0"/>
              </a:spcAft>
              <a:defRPr/>
            </a:pPr>
            <a:r>
              <a:rPr lang="en-US" altLang="zh-CN"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DTW-BDS</a:t>
            </a:r>
            <a:r>
              <a:rPr lang="zh-CN" altLang="en-US"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样本点匹配</a:t>
            </a:r>
            <a:endPar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文本框 11"/>
          <p:cNvSpPr txBox="1"/>
          <p:nvPr/>
        </p:nvSpPr>
        <p:spPr>
          <a:xfrm>
            <a:off x="1880557" y="4376469"/>
            <a:ext cx="2467154" cy="369332"/>
          </a:xfrm>
          <a:prstGeom prst="rect">
            <a:avLst/>
          </a:prstGeom>
          <a:solidFill>
            <a:schemeClr val="accent1">
              <a:lumMod val="75000"/>
            </a:schemeClr>
          </a:solidFill>
          <a:effectLst>
            <a:softEdge rad="25400"/>
          </a:effectLst>
        </p:spPr>
        <p:txBody>
          <a:bodyPr>
            <a:spAutoFit/>
          </a:bodyPr>
          <a:lstStyle/>
          <a:p>
            <a:pPr algn="ctr" eaLnBrk="1" fontAlgn="auto" hangingPunct="1">
              <a:spcBef>
                <a:spcPts val="0"/>
              </a:spcBef>
              <a:spcAft>
                <a:spcPts val="0"/>
              </a:spcAft>
              <a:defRPr/>
            </a:pPr>
            <a:r>
              <a:rPr lang="zh-CN" altLang="en-US"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对应点</a:t>
            </a:r>
            <a:endPar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文本框 12"/>
          <p:cNvSpPr txBox="1"/>
          <p:nvPr/>
        </p:nvSpPr>
        <p:spPr>
          <a:xfrm>
            <a:off x="5015394" y="4376469"/>
            <a:ext cx="2467154" cy="369332"/>
          </a:xfrm>
          <a:prstGeom prst="rect">
            <a:avLst/>
          </a:prstGeom>
          <a:solidFill>
            <a:schemeClr val="accent5">
              <a:lumMod val="50000"/>
              <a:alpha val="80000"/>
            </a:schemeClr>
          </a:solidFill>
          <a:effectLst>
            <a:softEdge rad="25400"/>
          </a:effectLst>
        </p:spPr>
        <p:txBody>
          <a:bodyPr>
            <a:spAutoFit/>
          </a:bodyPr>
          <a:lstStyle/>
          <a:p>
            <a:pPr algn="ctr" eaLnBrk="1" fontAlgn="auto" hangingPunct="1">
              <a:spcBef>
                <a:spcPts val="0"/>
              </a:spcBef>
              <a:spcAft>
                <a:spcPts val="0"/>
              </a:spcAft>
              <a:defRPr/>
            </a:pPr>
            <a:r>
              <a:rPr lang="zh-CN" altLang="en-US"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对应轨迹段</a:t>
            </a:r>
            <a:endPar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6" name="组合 18"/>
          <p:cNvGrpSpPr/>
          <p:nvPr/>
        </p:nvGrpSpPr>
        <p:grpSpPr bwMode="auto">
          <a:xfrm>
            <a:off x="1665288" y="1673225"/>
            <a:ext cx="1300162" cy="1608138"/>
            <a:chOff x="1897809" y="1673526"/>
            <a:chExt cx="1300649" cy="1608044"/>
          </a:xfrm>
        </p:grpSpPr>
        <p:sp>
          <p:nvSpPr>
            <p:cNvPr id="17" name="流程图: 联系 16"/>
            <p:cNvSpPr/>
            <p:nvPr/>
          </p:nvSpPr>
          <p:spPr>
            <a:xfrm>
              <a:off x="1897809" y="2233881"/>
              <a:ext cx="900449" cy="900059"/>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dirty="0"/>
                <a:t>02</a:t>
              </a:r>
              <a:endParaRPr lang="zh-CN" altLang="en-US" sz="3200" dirty="0"/>
            </a:p>
          </p:txBody>
        </p:sp>
        <p:sp>
          <p:nvSpPr>
            <p:cNvPr id="18" name="流程图: 联系 17"/>
            <p:cNvSpPr/>
            <p:nvPr/>
          </p:nvSpPr>
          <p:spPr>
            <a:xfrm>
              <a:off x="2515577" y="2864081"/>
              <a:ext cx="417669" cy="417489"/>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流程图: 联系 18"/>
            <p:cNvSpPr/>
            <p:nvPr/>
          </p:nvSpPr>
          <p:spPr>
            <a:xfrm>
              <a:off x="2407587" y="1673526"/>
              <a:ext cx="327147" cy="327006"/>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流程图: 联系 19"/>
            <p:cNvSpPr/>
            <p:nvPr/>
          </p:nvSpPr>
          <p:spPr>
            <a:xfrm>
              <a:off x="3053942" y="2229119"/>
              <a:ext cx="144516" cy="144455"/>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1" name="灯片编号占位符 10"/>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5/29</a:t>
            </a:r>
            <a:endParaRPr lang="zh-CN" altLang="en-US">
              <a:solidFill>
                <a:schemeClr val="bg1"/>
              </a:solidFill>
            </a:endParaRPr>
          </a:p>
        </p:txBody>
      </p:sp>
    </p:spTree>
    <p:extLst>
      <p:ext uri="{BB962C8B-B14F-4D97-AF65-F5344CB8AC3E}">
        <p14:creationId xmlns:p14="http://schemas.microsoft.com/office/powerpoint/2010/main" val="21342806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4300" y="171450"/>
            <a:ext cx="8875502" cy="1066800"/>
            <a:chOff x="114300" y="171450"/>
            <a:chExt cx="8875502" cy="1066800"/>
          </a:xfrm>
        </p:grpSpPr>
        <p:cxnSp>
          <p:nvCxnSpPr>
            <p:cNvPr id="6" name="直接连接符 5"/>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9" name="矩形 8"/>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0" name="标题 1"/>
          <p:cNvSpPr>
            <a:spLocks noGrp="1"/>
          </p:cNvSpPr>
          <p:nvPr>
            <p:ph type="title"/>
          </p:nvPr>
        </p:nvSpPr>
        <p:spPr>
          <a:xfrm>
            <a:off x="628650" y="365125"/>
            <a:ext cx="6324600" cy="715963"/>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时空归一化</a:t>
            </a:r>
          </a:p>
        </p:txBody>
      </p:sp>
      <p:pic>
        <p:nvPicPr>
          <p:cNvPr id="12" name="图片 11"/>
          <p:cNvPicPr>
            <a:picLocks noChangeAspect="1"/>
          </p:cNvPicPr>
          <p:nvPr/>
        </p:nvPicPr>
        <p:blipFill>
          <a:blip r:embed="rId3"/>
          <a:stretch>
            <a:fillRect/>
          </a:stretch>
        </p:blipFill>
        <p:spPr>
          <a:xfrm>
            <a:off x="473657" y="1288033"/>
            <a:ext cx="4918572" cy="2635819"/>
          </a:xfrm>
          <a:prstGeom prst="rect">
            <a:avLst/>
          </a:prstGeom>
        </p:spPr>
      </p:pic>
      <p:graphicFrame>
        <p:nvGraphicFramePr>
          <p:cNvPr id="14" name="表格 13"/>
          <p:cNvGraphicFramePr>
            <a:graphicFrameLocks noGrp="1"/>
          </p:cNvGraphicFramePr>
          <p:nvPr>
            <p:extLst>
              <p:ext uri="{D42A27DB-BD31-4B8C-83A1-F6EECF244321}">
                <p14:modId xmlns:p14="http://schemas.microsoft.com/office/powerpoint/2010/main" val="2728077259"/>
              </p:ext>
            </p:extLst>
          </p:nvPr>
        </p:nvGraphicFramePr>
        <p:xfrm>
          <a:off x="1122153" y="3939004"/>
          <a:ext cx="2122098" cy="2233113"/>
        </p:xfrm>
        <a:graphic>
          <a:graphicData uri="http://schemas.openxmlformats.org/drawingml/2006/table">
            <a:tbl>
              <a:tblPr firstRow="1" bandRow="1">
                <a:tableStyleId>{7DF18680-E054-41AD-8BC1-D1AEF772440D}</a:tableStyleId>
              </a:tblPr>
              <a:tblGrid>
                <a:gridCol w="590718">
                  <a:extLst>
                    <a:ext uri="{9D8B030D-6E8A-4147-A177-3AD203B41FA5}">
                      <a16:colId xmlns:a16="http://schemas.microsoft.com/office/drawing/2014/main" val="20000"/>
                    </a:ext>
                  </a:extLst>
                </a:gridCol>
                <a:gridCol w="691888">
                  <a:extLst>
                    <a:ext uri="{9D8B030D-6E8A-4147-A177-3AD203B41FA5}">
                      <a16:colId xmlns:a16="http://schemas.microsoft.com/office/drawing/2014/main" val="20001"/>
                    </a:ext>
                  </a:extLst>
                </a:gridCol>
                <a:gridCol w="839492">
                  <a:extLst>
                    <a:ext uri="{9D8B030D-6E8A-4147-A177-3AD203B41FA5}">
                      <a16:colId xmlns:a16="http://schemas.microsoft.com/office/drawing/2014/main" val="20002"/>
                    </a:ext>
                  </a:extLst>
                </a:gridCol>
              </a:tblGrid>
              <a:tr h="471363">
                <a:tc>
                  <a:txBody>
                    <a:bodyPr/>
                    <a:lstStyle/>
                    <a:p>
                      <a:pPr algn="ctr">
                        <a:lnSpc>
                          <a:spcPct val="100000"/>
                        </a:lnSpc>
                      </a:pP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序号</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algn="ctr">
                        <a:lnSpc>
                          <a:spcPct val="100000"/>
                        </a:lnSpc>
                      </a:pP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时间戳</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algn="ctr">
                        <a:lnSpc>
                          <a:spcPct val="100000"/>
                        </a:lnSpc>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GPS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坐标</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0"/>
                  </a:ext>
                </a:extLst>
              </a:tr>
              <a:tr h="293625">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algn="ct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0</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0</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1"/>
                  </a:ext>
                </a:extLst>
              </a:tr>
              <a:tr h="293625">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algn="ct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2"/>
                  </a:ext>
                </a:extLst>
              </a:tr>
              <a:tr h="293625">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2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3"/>
                  </a:ext>
                </a:extLst>
              </a:tr>
              <a:tr h="293625">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2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3</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3</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4"/>
                  </a:ext>
                </a:extLst>
              </a:tr>
              <a:tr h="293625">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2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4</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4</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5"/>
                  </a:ext>
                </a:extLst>
              </a:tr>
              <a:tr h="293625">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algn="ct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5</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5</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6"/>
                  </a:ext>
                </a:extLst>
              </a:tr>
            </a:tbl>
          </a:graphicData>
        </a:graphic>
      </p:graphicFrame>
      <p:sp>
        <p:nvSpPr>
          <p:cNvPr id="15" name="Freeform 12"/>
          <p:cNvSpPr/>
          <p:nvPr/>
        </p:nvSpPr>
        <p:spPr bwMode="auto">
          <a:xfrm rot="9478107">
            <a:off x="3647552" y="4262033"/>
            <a:ext cx="2022510" cy="1127234"/>
          </a:xfrm>
          <a:custGeom>
            <a:avLst/>
            <a:gdLst>
              <a:gd name="T0" fmla="*/ 0 w 982"/>
              <a:gd name="T1" fmla="*/ 1870156 h 774"/>
              <a:gd name="T2" fmla="*/ 6023 w 982"/>
              <a:gd name="T3" fmla="*/ 1860491 h 774"/>
              <a:gd name="T4" fmla="*/ 24091 w 982"/>
              <a:gd name="T5" fmla="*/ 1821832 h 774"/>
              <a:gd name="T6" fmla="*/ 48182 w 982"/>
              <a:gd name="T7" fmla="*/ 1763842 h 774"/>
              <a:gd name="T8" fmla="*/ 96364 w 982"/>
              <a:gd name="T9" fmla="*/ 1686523 h 774"/>
              <a:gd name="T10" fmla="*/ 150569 w 982"/>
              <a:gd name="T11" fmla="*/ 1594707 h 774"/>
              <a:gd name="T12" fmla="*/ 228864 w 982"/>
              <a:gd name="T13" fmla="*/ 1493225 h 774"/>
              <a:gd name="T14" fmla="*/ 319205 w 982"/>
              <a:gd name="T15" fmla="*/ 1386912 h 774"/>
              <a:gd name="T16" fmla="*/ 427615 w 982"/>
              <a:gd name="T17" fmla="*/ 1275765 h 774"/>
              <a:gd name="T18" fmla="*/ 560115 w 982"/>
              <a:gd name="T19" fmla="*/ 1164619 h 774"/>
              <a:gd name="T20" fmla="*/ 710684 w 982"/>
              <a:gd name="T21" fmla="*/ 1058305 h 774"/>
              <a:gd name="T22" fmla="*/ 885343 w 982"/>
              <a:gd name="T23" fmla="*/ 961656 h 774"/>
              <a:gd name="T24" fmla="*/ 1084094 w 982"/>
              <a:gd name="T25" fmla="*/ 869840 h 774"/>
              <a:gd name="T26" fmla="*/ 1282844 w 982"/>
              <a:gd name="T27" fmla="*/ 802186 h 774"/>
              <a:gd name="T28" fmla="*/ 1469549 w 982"/>
              <a:gd name="T29" fmla="*/ 758694 h 774"/>
              <a:gd name="T30" fmla="*/ 1638186 w 982"/>
              <a:gd name="T31" fmla="*/ 734532 h 774"/>
              <a:gd name="T32" fmla="*/ 1788755 w 982"/>
              <a:gd name="T33" fmla="*/ 724867 h 774"/>
              <a:gd name="T34" fmla="*/ 1921255 w 982"/>
              <a:gd name="T35" fmla="*/ 724867 h 774"/>
              <a:gd name="T36" fmla="*/ 2041710 w 982"/>
              <a:gd name="T37" fmla="*/ 734532 h 774"/>
              <a:gd name="T38" fmla="*/ 2138074 w 982"/>
              <a:gd name="T39" fmla="*/ 753861 h 774"/>
              <a:gd name="T40" fmla="*/ 2216370 w 982"/>
              <a:gd name="T41" fmla="*/ 773191 h 774"/>
              <a:gd name="T42" fmla="*/ 2270574 w 982"/>
              <a:gd name="T43" fmla="*/ 787688 h 774"/>
              <a:gd name="T44" fmla="*/ 2306711 w 982"/>
              <a:gd name="T45" fmla="*/ 802186 h 774"/>
              <a:gd name="T46" fmla="*/ 2318756 w 982"/>
              <a:gd name="T47" fmla="*/ 807018 h 774"/>
              <a:gd name="T48" fmla="*/ 2047733 w 982"/>
              <a:gd name="T49" fmla="*/ 1150122 h 774"/>
              <a:gd name="T50" fmla="*/ 2957167 w 982"/>
              <a:gd name="T51" fmla="*/ 894002 h 774"/>
              <a:gd name="T52" fmla="*/ 2746371 w 982"/>
              <a:gd name="T53" fmla="*/ 0 h 774"/>
              <a:gd name="T54" fmla="*/ 2571711 w 982"/>
              <a:gd name="T55" fmla="*/ 362433 h 774"/>
              <a:gd name="T56" fmla="*/ 2559666 w 982"/>
              <a:gd name="T57" fmla="*/ 357601 h 774"/>
              <a:gd name="T58" fmla="*/ 2523529 w 982"/>
              <a:gd name="T59" fmla="*/ 343104 h 774"/>
              <a:gd name="T60" fmla="*/ 2475348 w 982"/>
              <a:gd name="T61" fmla="*/ 323774 h 774"/>
              <a:gd name="T62" fmla="*/ 2403075 w 982"/>
              <a:gd name="T63" fmla="*/ 304444 h 774"/>
              <a:gd name="T64" fmla="*/ 2312733 w 982"/>
              <a:gd name="T65" fmla="*/ 289947 h 774"/>
              <a:gd name="T66" fmla="*/ 2204324 w 982"/>
              <a:gd name="T67" fmla="*/ 275449 h 774"/>
              <a:gd name="T68" fmla="*/ 2083869 w 982"/>
              <a:gd name="T69" fmla="*/ 265784 h 774"/>
              <a:gd name="T70" fmla="*/ 1945346 w 982"/>
              <a:gd name="T71" fmla="*/ 265784 h 774"/>
              <a:gd name="T72" fmla="*/ 1794778 w 982"/>
              <a:gd name="T73" fmla="*/ 280282 h 774"/>
              <a:gd name="T74" fmla="*/ 1626141 w 982"/>
              <a:gd name="T75" fmla="*/ 304444 h 774"/>
              <a:gd name="T76" fmla="*/ 1451481 w 982"/>
              <a:gd name="T77" fmla="*/ 352768 h 774"/>
              <a:gd name="T78" fmla="*/ 1270799 w 982"/>
              <a:gd name="T79" fmla="*/ 415590 h 774"/>
              <a:gd name="T80" fmla="*/ 1072048 w 982"/>
              <a:gd name="T81" fmla="*/ 507407 h 774"/>
              <a:gd name="T82" fmla="*/ 873298 w 982"/>
              <a:gd name="T83" fmla="*/ 623385 h 774"/>
              <a:gd name="T84" fmla="*/ 692615 w 982"/>
              <a:gd name="T85" fmla="*/ 749029 h 774"/>
              <a:gd name="T86" fmla="*/ 536024 w 982"/>
              <a:gd name="T87" fmla="*/ 879505 h 774"/>
              <a:gd name="T88" fmla="*/ 409547 w 982"/>
              <a:gd name="T89" fmla="*/ 1019646 h 774"/>
              <a:gd name="T90" fmla="*/ 301137 w 982"/>
              <a:gd name="T91" fmla="*/ 1159787 h 774"/>
              <a:gd name="T92" fmla="*/ 216819 w 982"/>
              <a:gd name="T93" fmla="*/ 1295095 h 774"/>
              <a:gd name="T94" fmla="*/ 144546 w 982"/>
              <a:gd name="T95" fmla="*/ 1425571 h 774"/>
              <a:gd name="T96" fmla="*/ 90341 w 982"/>
              <a:gd name="T97" fmla="*/ 1546382 h 774"/>
              <a:gd name="T98" fmla="*/ 54205 w 982"/>
              <a:gd name="T99" fmla="*/ 1652696 h 774"/>
              <a:gd name="T100" fmla="*/ 24091 w 982"/>
              <a:gd name="T101" fmla="*/ 1744512 h 774"/>
              <a:gd name="T102" fmla="*/ 12045 w 982"/>
              <a:gd name="T103" fmla="*/ 1812167 h 774"/>
              <a:gd name="T104" fmla="*/ 0 w 982"/>
              <a:gd name="T105" fmla="*/ 1855659 h 774"/>
              <a:gd name="T106" fmla="*/ 0 w 982"/>
              <a:gd name="T107" fmla="*/ 1870156 h 77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solidFill>
            <a:srgbClr val="CCFFFF">
              <a:alpha val="36078"/>
            </a:srgbClr>
          </a:solidFill>
          <a:ln w="3175">
            <a:solidFill>
              <a:schemeClr val="tx1"/>
            </a:solidFill>
            <a:round/>
          </a:ln>
        </p:spPr>
        <p:txBody>
          <a:bodyPr/>
          <a:lstStyle/>
          <a:p>
            <a:endParaRPr lang="zh-CN" altLang="en-US"/>
          </a:p>
        </p:txBody>
      </p:sp>
      <p:sp>
        <p:nvSpPr>
          <p:cNvPr id="16" name="文本框 15"/>
          <p:cNvSpPr txBox="1"/>
          <p:nvPr/>
        </p:nvSpPr>
        <p:spPr>
          <a:xfrm>
            <a:off x="1398372" y="6204295"/>
            <a:ext cx="1569660" cy="369332"/>
          </a:xfrm>
          <a:prstGeom prst="rect">
            <a:avLst/>
          </a:prstGeom>
          <a:noFill/>
        </p:spPr>
        <p:txBody>
          <a:bodyPr wrap="none" rtlCol="0">
            <a:spAutoFit/>
          </a:bodyPr>
          <a:lstStyle/>
          <a:p>
            <a:r>
              <a:rPr lang="zh-CN" altLang="en-US" dirty="0" smtClean="0">
                <a:latin typeface="黑体" panose="02010609060101010101" pitchFamily="49" charset="-122"/>
                <a:ea typeface="黑体" panose="02010609060101010101" pitchFamily="49" charset="-122"/>
              </a:rPr>
              <a:t>轨迹数据格式</a:t>
            </a:r>
            <a:endParaRPr lang="zh-CN" altLang="en-US" dirty="0">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4"/>
          <a:stretch>
            <a:fillRect/>
          </a:stretch>
        </p:blipFill>
        <p:spPr>
          <a:xfrm>
            <a:off x="5392229" y="1579213"/>
            <a:ext cx="2801055" cy="2254370"/>
          </a:xfrm>
          <a:prstGeom prst="rect">
            <a:avLst/>
          </a:prstGeom>
        </p:spPr>
      </p:pic>
    </p:spTree>
    <p:extLst>
      <p:ext uri="{BB962C8B-B14F-4D97-AF65-F5344CB8AC3E}">
        <p14:creationId xmlns:p14="http://schemas.microsoft.com/office/powerpoint/2010/main" val="9941814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爆炸形 2 19"/>
          <p:cNvSpPr/>
          <p:nvPr/>
        </p:nvSpPr>
        <p:spPr>
          <a:xfrm>
            <a:off x="7524506" y="3895935"/>
            <a:ext cx="1692159" cy="1609593"/>
          </a:xfrm>
          <a:prstGeom prst="irregularSeal2">
            <a:avLst/>
          </a:prstGeom>
          <a:solidFill>
            <a:schemeClr val="accent4">
              <a:lumMod val="60000"/>
              <a:lumOff val="4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14300" y="171450"/>
            <a:ext cx="8875502" cy="1066800"/>
            <a:chOff x="114300" y="171450"/>
            <a:chExt cx="8875502" cy="1066800"/>
          </a:xfrm>
        </p:grpSpPr>
        <p:cxnSp>
          <p:nvCxnSpPr>
            <p:cNvPr id="10" name="直接连接符 9"/>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13" name="矩形 12"/>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标题 1"/>
          <p:cNvSpPr>
            <a:spLocks noGrp="1"/>
          </p:cNvSpPr>
          <p:nvPr>
            <p:ph type="title"/>
          </p:nvPr>
        </p:nvSpPr>
        <p:spPr>
          <a:xfrm>
            <a:off x="628650" y="365125"/>
            <a:ext cx="6324600" cy="715963"/>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时空归一化</a:t>
            </a:r>
          </a:p>
        </p:txBody>
      </p:sp>
      <p:pic>
        <p:nvPicPr>
          <p:cNvPr id="8" name="图片 7"/>
          <p:cNvPicPr>
            <a:picLocks noChangeAspect="1"/>
          </p:cNvPicPr>
          <p:nvPr/>
        </p:nvPicPr>
        <p:blipFill>
          <a:blip r:embed="rId3"/>
          <a:stretch>
            <a:fillRect/>
          </a:stretch>
        </p:blipFill>
        <p:spPr>
          <a:xfrm>
            <a:off x="1113299" y="1261449"/>
            <a:ext cx="3935087" cy="2108778"/>
          </a:xfrm>
          <a:prstGeom prst="rect">
            <a:avLst/>
          </a:prstGeom>
        </p:spPr>
      </p:pic>
      <p:pic>
        <p:nvPicPr>
          <p:cNvPr id="14" name="图片 13"/>
          <p:cNvPicPr>
            <a:picLocks noChangeAspect="1"/>
          </p:cNvPicPr>
          <p:nvPr/>
        </p:nvPicPr>
        <p:blipFill>
          <a:blip r:embed="rId4"/>
          <a:stretch>
            <a:fillRect/>
          </a:stretch>
        </p:blipFill>
        <p:spPr>
          <a:xfrm>
            <a:off x="5048386" y="1199002"/>
            <a:ext cx="2713226" cy="2112588"/>
          </a:xfrm>
          <a:prstGeom prst="rect">
            <a:avLst/>
          </a:prstGeom>
        </p:spPr>
      </p:pic>
      <p:sp>
        <p:nvSpPr>
          <p:cNvPr id="2" name="文本框 1"/>
          <p:cNvSpPr txBox="1"/>
          <p:nvPr/>
        </p:nvSpPr>
        <p:spPr>
          <a:xfrm>
            <a:off x="1621313" y="3567860"/>
            <a:ext cx="1261884" cy="369332"/>
          </a:xfrm>
          <a:prstGeom prst="rect">
            <a:avLst/>
          </a:prstGeom>
          <a:noFill/>
        </p:spPr>
        <p:txBody>
          <a:bodyPr wrap="none" rtlCol="0">
            <a:spAutoFit/>
          </a:bodyPr>
          <a:lstStyle/>
          <a:p>
            <a:r>
              <a:rPr lang="en-US" altLang="zh-CN" dirty="0" smtClean="0">
                <a:latin typeface="黑体" panose="02010609060101010101" pitchFamily="49" charset="-122"/>
                <a:ea typeface="黑体" panose="02010609060101010101" pitchFamily="49" charset="-122"/>
              </a:rPr>
              <a:t>PTM</a:t>
            </a:r>
            <a:r>
              <a:rPr lang="zh-CN" altLang="en-US" dirty="0" smtClean="0">
                <a:latin typeface="黑体" panose="02010609060101010101" pitchFamily="49" charset="-122"/>
                <a:ea typeface="黑体" panose="02010609060101010101" pitchFamily="49" charset="-122"/>
              </a:rPr>
              <a:t>算法</a:t>
            </a:r>
            <a:r>
              <a:rPr lang="en-US" altLang="zh-CN" sz="1600" dirty="0">
                <a:latin typeface="Times New Roman" panose="02020603050405020304" pitchFamily="18" charset="0"/>
              </a:rPr>
              <a:t>[1</a:t>
            </a:r>
            <a:r>
              <a:rPr lang="en-US" altLang="zh-CN" sz="1600" dirty="0" smtClean="0">
                <a:latin typeface="Times New Roman" panose="02020603050405020304" pitchFamily="18" charset="0"/>
              </a:rPr>
              <a:t>]</a:t>
            </a:r>
            <a:endParaRPr lang="zh-CN" altLang="en-US" sz="1600" dirty="0">
              <a:latin typeface="黑体" panose="02010609060101010101" pitchFamily="49" charset="-122"/>
              <a:ea typeface="黑体" panose="02010609060101010101" pitchFamily="49" charset="-122"/>
            </a:endParaRPr>
          </a:p>
        </p:txBody>
      </p:sp>
      <p:sp>
        <p:nvSpPr>
          <p:cNvPr id="43" name="矩形 42"/>
          <p:cNvSpPr/>
          <p:nvPr/>
        </p:nvSpPr>
        <p:spPr>
          <a:xfrm>
            <a:off x="1883669" y="4364716"/>
            <a:ext cx="1525007" cy="766763"/>
          </a:xfrm>
          <a:prstGeom prst="rect">
            <a:avLst/>
          </a:prstGeom>
          <a:solidFill>
            <a:schemeClr val="tx2">
              <a:lumMod val="20000"/>
              <a:lumOff val="80000"/>
              <a:alpha val="7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分离</a:t>
            </a:r>
            <a:endParaRPr lang="en-US" altLang="zh-CN" sz="16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algn="ctr" eaLnBrk="1" fontAlgn="auto" hangingPunct="1">
              <a:spcBef>
                <a:spcPts val="0"/>
              </a:spcBef>
              <a:spcAft>
                <a:spcPts val="0"/>
              </a:spcAft>
              <a:defRPr/>
            </a:pPr>
            <a:r>
              <a:rPr lang="zh-CN" altLang="en-US" sz="16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时间信息和</a:t>
            </a:r>
            <a:endParaRPr lang="en-US" altLang="zh-CN" sz="16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algn="ctr" eaLnBrk="1" fontAlgn="auto" hangingPunct="1">
              <a:spcBef>
                <a:spcPts val="0"/>
              </a:spcBef>
              <a:spcAft>
                <a:spcPts val="0"/>
              </a:spcAft>
              <a:defRPr/>
            </a:pPr>
            <a:r>
              <a:rPr lang="zh-CN" altLang="en-US" sz="16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空间信息</a:t>
            </a:r>
            <a:endPar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44" name="矩形 43"/>
          <p:cNvSpPr/>
          <p:nvPr/>
        </p:nvSpPr>
        <p:spPr>
          <a:xfrm>
            <a:off x="2781040" y="3796956"/>
            <a:ext cx="1207892" cy="465138"/>
          </a:xfrm>
          <a:prstGeom prst="rect">
            <a:avLst/>
          </a:prstGeom>
          <a:solidFill>
            <a:srgbClr val="EECF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时间</a:t>
            </a:r>
            <a:r>
              <a:rPr lang="zh-CN" altLang="en-US" sz="16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对应点</a:t>
            </a:r>
            <a:endPar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6" name="矩形 45"/>
          <p:cNvSpPr/>
          <p:nvPr/>
        </p:nvSpPr>
        <p:spPr>
          <a:xfrm>
            <a:off x="2781040" y="5234101"/>
            <a:ext cx="1207892" cy="465137"/>
          </a:xfrm>
          <a:prstGeom prst="rect">
            <a:avLst/>
          </a:prstGeom>
          <a:solidFill>
            <a:srgbClr val="EECF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空</a:t>
            </a:r>
            <a:r>
              <a:rPr lang="zh-CN" altLang="en-US" sz="16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间对应点</a:t>
            </a:r>
            <a:endPar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9" name="矩形 48"/>
          <p:cNvSpPr/>
          <p:nvPr/>
        </p:nvSpPr>
        <p:spPr>
          <a:xfrm>
            <a:off x="5481450" y="4511332"/>
            <a:ext cx="1455737" cy="465137"/>
          </a:xfrm>
          <a:prstGeom prst="rect">
            <a:avLst/>
          </a:prstGeom>
          <a:solidFill>
            <a:schemeClr val="tx2">
              <a:lumMod val="20000"/>
              <a:lumOff val="80000"/>
              <a:alpha val="7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时空相似性</a:t>
            </a:r>
            <a:endPar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cxnSp>
        <p:nvCxnSpPr>
          <p:cNvPr id="54" name="肘形连接符 53"/>
          <p:cNvCxnSpPr>
            <a:stCxn id="43" idx="0"/>
            <a:endCxn id="44" idx="1"/>
          </p:cNvCxnSpPr>
          <p:nvPr/>
        </p:nvCxnSpPr>
        <p:spPr>
          <a:xfrm rot="5400000" flipH="1" flipV="1">
            <a:off x="2546011" y="4129688"/>
            <a:ext cx="335191" cy="13486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肘形连接符 54"/>
          <p:cNvCxnSpPr>
            <a:stCxn id="43" idx="2"/>
            <a:endCxn id="46" idx="1"/>
          </p:cNvCxnSpPr>
          <p:nvPr/>
        </p:nvCxnSpPr>
        <p:spPr>
          <a:xfrm rot="16200000" flipH="1">
            <a:off x="2546011" y="5231640"/>
            <a:ext cx="335191" cy="13486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肘形连接符 55"/>
          <p:cNvCxnSpPr>
            <a:stCxn id="87" idx="3"/>
            <a:endCxn id="49" idx="0"/>
          </p:cNvCxnSpPr>
          <p:nvPr/>
        </p:nvCxnSpPr>
        <p:spPr>
          <a:xfrm>
            <a:off x="5889632" y="4027372"/>
            <a:ext cx="319687" cy="48396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肘形连接符 56"/>
          <p:cNvCxnSpPr>
            <a:stCxn id="90" idx="3"/>
            <a:endCxn id="49" idx="2"/>
          </p:cNvCxnSpPr>
          <p:nvPr/>
        </p:nvCxnSpPr>
        <p:spPr>
          <a:xfrm flipV="1">
            <a:off x="5889631" y="4976469"/>
            <a:ext cx="319688" cy="48396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69" idx="3"/>
            <a:endCxn id="43" idx="1"/>
          </p:cNvCxnSpPr>
          <p:nvPr/>
        </p:nvCxnSpPr>
        <p:spPr>
          <a:xfrm>
            <a:off x="1384729" y="4746770"/>
            <a:ext cx="498940" cy="13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1596230" y="3550588"/>
            <a:ext cx="5497559" cy="2300288"/>
          </a:xfrm>
          <a:prstGeom prst="rect">
            <a:avLst/>
          </a:prstGeom>
          <a:noFill/>
          <a:ln w="19050">
            <a:solidFill>
              <a:srgbClr val="3366F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378669" y="4514201"/>
            <a:ext cx="1006060" cy="465137"/>
          </a:xfrm>
          <a:prstGeom prst="rect">
            <a:avLst/>
          </a:prstGeom>
          <a:solidFill>
            <a:schemeClr val="tx2">
              <a:lumMod val="20000"/>
              <a:lumOff val="80000"/>
              <a:alpha val="7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轨迹数据</a:t>
            </a:r>
          </a:p>
        </p:txBody>
      </p:sp>
      <p:sp>
        <p:nvSpPr>
          <p:cNvPr id="87" name="矩形 86"/>
          <p:cNvSpPr/>
          <p:nvPr/>
        </p:nvSpPr>
        <p:spPr>
          <a:xfrm>
            <a:off x="4241647" y="3794803"/>
            <a:ext cx="1647985" cy="465138"/>
          </a:xfrm>
          <a:prstGeom prst="rect">
            <a:avLst/>
          </a:prstGeom>
          <a:solidFill>
            <a:srgbClr val="EECF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计算时间相似性</a:t>
            </a:r>
            <a:endPar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0" name="矩形 89"/>
          <p:cNvSpPr/>
          <p:nvPr/>
        </p:nvSpPr>
        <p:spPr>
          <a:xfrm>
            <a:off x="4241647" y="5227860"/>
            <a:ext cx="1647984" cy="465138"/>
          </a:xfrm>
          <a:prstGeom prst="rect">
            <a:avLst/>
          </a:prstGeom>
          <a:solidFill>
            <a:srgbClr val="EECF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计算空间相似性</a:t>
            </a:r>
            <a:endPar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92" name="直接箭头连接符 91"/>
          <p:cNvCxnSpPr>
            <a:stCxn id="44" idx="3"/>
            <a:endCxn id="87" idx="1"/>
          </p:cNvCxnSpPr>
          <p:nvPr/>
        </p:nvCxnSpPr>
        <p:spPr>
          <a:xfrm flipV="1">
            <a:off x="3988932" y="4027372"/>
            <a:ext cx="252715" cy="21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46" idx="3"/>
            <a:endCxn id="90" idx="1"/>
          </p:cNvCxnSpPr>
          <p:nvPr/>
        </p:nvCxnSpPr>
        <p:spPr>
          <a:xfrm flipV="1">
            <a:off x="3988932" y="5460429"/>
            <a:ext cx="252715" cy="62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559639" y="6161042"/>
            <a:ext cx="8343900" cy="276999"/>
          </a:xfrm>
          <a:prstGeom prst="rect">
            <a:avLst/>
          </a:prstGeom>
        </p:spPr>
        <p:txBody>
          <a:bodyPr wrap="square">
            <a:spAutoFit/>
          </a:bodyPr>
          <a:lstStyle/>
          <a:p>
            <a:r>
              <a:rPr lang="en-US" altLang="zh-CN" sz="1200" dirty="0" smtClean="0">
                <a:latin typeface="Times New Roman" panose="02020603050405020304" pitchFamily="18" charset="0"/>
              </a:rPr>
              <a:t>[1] Shang </a:t>
            </a:r>
            <a:r>
              <a:rPr lang="en-US" altLang="zh-CN" sz="1200" dirty="0">
                <a:latin typeface="Times New Roman" panose="02020603050405020304" pitchFamily="18" charset="0"/>
              </a:rPr>
              <a:t>S, Ding R, Zheng K, et al. Personalized trajectory matching in spatial networks[J]. </a:t>
            </a:r>
            <a:r>
              <a:rPr lang="en-US" altLang="zh-CN" sz="1200" dirty="0" err="1">
                <a:latin typeface="Times New Roman" panose="02020603050405020304" pitchFamily="18" charset="0"/>
              </a:rPr>
              <a:t>Vldb</a:t>
            </a:r>
            <a:r>
              <a:rPr lang="en-US" altLang="zh-CN" sz="1200" dirty="0">
                <a:latin typeface="Times New Roman" panose="02020603050405020304" pitchFamily="18" charset="0"/>
              </a:rPr>
              <a:t> Journal, 2014, 23(3):449-468.</a:t>
            </a:r>
            <a:endParaRPr lang="zh-CN" altLang="en-US" sz="1200" dirty="0"/>
          </a:p>
        </p:txBody>
      </p:sp>
      <p:cxnSp>
        <p:nvCxnSpPr>
          <p:cNvPr id="37" name="直接箭头连接符 36"/>
          <p:cNvCxnSpPr>
            <a:stCxn id="49" idx="3"/>
          </p:cNvCxnSpPr>
          <p:nvPr/>
        </p:nvCxnSpPr>
        <p:spPr>
          <a:xfrm flipV="1">
            <a:off x="6937187" y="4743900"/>
            <a:ext cx="68856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1815273" y="1793482"/>
            <a:ext cx="1540119" cy="877133"/>
          </a:xfrm>
          <a:prstGeom prst="ellipse">
            <a:avLst/>
          </a:prstGeom>
          <a:solidFill>
            <a:schemeClr val="accent4">
              <a:lumMod val="60000"/>
              <a:lumOff val="4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5685540" y="1787526"/>
            <a:ext cx="523779" cy="841070"/>
          </a:xfrm>
          <a:prstGeom prst="ellipse">
            <a:avLst/>
          </a:prstGeom>
          <a:solidFill>
            <a:schemeClr val="accent4">
              <a:lumMod val="60000"/>
              <a:lumOff val="4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7625751" y="4425351"/>
            <a:ext cx="1346799" cy="70612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时空对应关系混乱</a:t>
            </a:r>
            <a:endParaRPr lang="zh-CN" altLang="en-US" dirty="0">
              <a:solidFill>
                <a:schemeClr val="tx1"/>
              </a:solidFill>
            </a:endParaRPr>
          </a:p>
        </p:txBody>
      </p:sp>
    </p:spTree>
    <p:extLst>
      <p:ext uri="{BB962C8B-B14F-4D97-AF65-F5344CB8AC3E}">
        <p14:creationId xmlns:p14="http://schemas.microsoft.com/office/powerpoint/2010/main" val="344584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4300" y="171450"/>
            <a:ext cx="8875502" cy="1066800"/>
            <a:chOff x="114300" y="171450"/>
            <a:chExt cx="8875502" cy="1066800"/>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9" name="标题 1"/>
          <p:cNvSpPr>
            <a:spLocks noGrp="1"/>
          </p:cNvSpPr>
          <p:nvPr>
            <p:ph type="title"/>
          </p:nvPr>
        </p:nvSpPr>
        <p:spPr>
          <a:xfrm>
            <a:off x="628650" y="365125"/>
            <a:ext cx="6324600" cy="715963"/>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时空归一化</a:t>
            </a:r>
          </a:p>
        </p:txBody>
      </p:sp>
      <p:pic>
        <p:nvPicPr>
          <p:cNvPr id="3" name="图片 2"/>
          <p:cNvPicPr>
            <a:picLocks noChangeAspect="1"/>
          </p:cNvPicPr>
          <p:nvPr/>
        </p:nvPicPr>
        <p:blipFill>
          <a:blip r:embed="rId3"/>
          <a:stretch>
            <a:fillRect/>
          </a:stretch>
        </p:blipFill>
        <p:spPr>
          <a:xfrm>
            <a:off x="5849209" y="1100063"/>
            <a:ext cx="3140593" cy="2612817"/>
          </a:xfrm>
          <a:prstGeom prst="rect">
            <a:avLst/>
          </a:prstGeom>
        </p:spPr>
      </p:pic>
      <p:pic>
        <p:nvPicPr>
          <p:cNvPr id="14" name="图片 13"/>
          <p:cNvPicPr>
            <a:picLocks noChangeAspect="1"/>
          </p:cNvPicPr>
          <p:nvPr/>
        </p:nvPicPr>
        <p:blipFill>
          <a:blip r:embed="rId4"/>
          <a:stretch>
            <a:fillRect/>
          </a:stretch>
        </p:blipFill>
        <p:spPr>
          <a:xfrm>
            <a:off x="439151" y="1339792"/>
            <a:ext cx="3856803" cy="2066826"/>
          </a:xfrm>
          <a:prstGeom prst="rect">
            <a:avLst/>
          </a:prstGeom>
        </p:spPr>
      </p:pic>
      <p:sp>
        <p:nvSpPr>
          <p:cNvPr id="15" name="右箭头 14"/>
          <p:cNvSpPr/>
          <p:nvPr/>
        </p:nvSpPr>
        <p:spPr>
          <a:xfrm>
            <a:off x="4430912" y="2324367"/>
            <a:ext cx="1314279" cy="3201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矩形 1"/>
              <p:cNvSpPr/>
              <p:nvPr/>
            </p:nvSpPr>
            <p:spPr>
              <a:xfrm>
                <a:off x="4295954" y="2037140"/>
                <a:ext cx="12335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a:latin typeface="Cambria Math" panose="02040503050406030204" pitchFamily="18" charset="0"/>
                        </a:rPr>
                        <m:t>z</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𝐼</m:t>
                          </m:r>
                        </m:e>
                        <m:sub>
                          <m:r>
                            <a:rPr lang="zh-CN" altLang="en-US" i="1">
                              <a:latin typeface="Cambria Math" panose="02040503050406030204" pitchFamily="18" charset="0"/>
                            </a:rPr>
                            <m:t>𝑠𝑡</m:t>
                          </m:r>
                        </m:sub>
                      </m:sSub>
                      <m:r>
                        <a:rPr lang="zh-CN" altLang="en-US" i="0">
                          <a:latin typeface="Cambria Math" panose="02040503050406030204" pitchFamily="18" charset="0"/>
                        </a:rPr>
                        <m:t>×</m:t>
                      </m:r>
                      <m:r>
                        <m:rPr>
                          <m:sty m:val="p"/>
                        </m:rPr>
                        <a:rPr lang="zh-CN" altLang="en-US" i="0">
                          <a:latin typeface="Cambria Math" panose="02040503050406030204" pitchFamily="18" charset="0"/>
                        </a:rPr>
                        <m:t>t</m:t>
                      </m:r>
                    </m:oMath>
                  </m:oMathPara>
                </a14:m>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4295954" y="2037140"/>
                <a:ext cx="1233543"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40"/>
              <p:cNvSpPr txBox="1">
                <a:spLocks noChangeArrowheads="1"/>
              </p:cNvSpPr>
              <p:nvPr/>
            </p:nvSpPr>
            <p:spPr bwMode="auto">
              <a:xfrm>
                <a:off x="630458" y="5349599"/>
                <a:ext cx="7134225" cy="923925"/>
              </a:xfrm>
              <a:prstGeom prst="rect">
                <a:avLst/>
              </a:prstGeom>
              <a:solidFill>
                <a:schemeClr val="accent6">
                  <a:lumMod val="20000"/>
                  <a:lumOff val="80000"/>
                </a:schemeClr>
              </a:solidFill>
              <a:ln w="22225">
                <a:solidFill>
                  <a:srgbClr val="5E5EAF"/>
                </a:solidFill>
                <a:miter lim="800000"/>
              </a:ln>
            </p:spPr>
            <p:txBody>
              <a:bodyPr>
                <a:spAutoFit/>
              </a:bodyPr>
              <a:lstStyle>
                <a:lvl1pPr>
                  <a:defRPr>
                    <a:solidFill>
                      <a:schemeClr val="tx1"/>
                    </a:solidFill>
                    <a:latin typeface="Tahoma" panose="020B0604030504040204" pitchFamily="34" charset="0"/>
                    <a:ea typeface="PMingLiU" panose="02020500000000000000" pitchFamily="18" charset="-120"/>
                  </a:defRPr>
                </a:lvl1pPr>
                <a:lvl2pPr>
                  <a:defRPr>
                    <a:solidFill>
                      <a:schemeClr val="tx1"/>
                    </a:solidFill>
                    <a:latin typeface="Tahoma" panose="020B0604030504040204" pitchFamily="34" charset="0"/>
                    <a:ea typeface="PMingLiU" panose="02020500000000000000" pitchFamily="18" charset="-120"/>
                  </a:defRPr>
                </a:lvl2pPr>
                <a:lvl3pPr>
                  <a:defRPr>
                    <a:solidFill>
                      <a:schemeClr val="tx1"/>
                    </a:solidFill>
                    <a:latin typeface="Tahoma" panose="020B0604030504040204" pitchFamily="34" charset="0"/>
                    <a:ea typeface="PMingLiU" panose="02020500000000000000" pitchFamily="18" charset="-120"/>
                  </a:defRPr>
                </a:lvl3pPr>
                <a:lvl4pPr>
                  <a:defRPr>
                    <a:solidFill>
                      <a:schemeClr val="tx1"/>
                    </a:solidFill>
                    <a:latin typeface="Tahoma" panose="020B0604030504040204" pitchFamily="34" charset="0"/>
                    <a:ea typeface="PMingLiU" panose="02020500000000000000" pitchFamily="18" charset="-120"/>
                  </a:defRPr>
                </a:lvl4pPr>
                <a:lvl5pPr>
                  <a:defRPr>
                    <a:solidFill>
                      <a:schemeClr val="tx1"/>
                    </a:solidFill>
                    <a:latin typeface="Tahoma" panose="020B0604030504040204" pitchFamily="34" charset="0"/>
                    <a:ea typeface="PMingLiU" panose="02020500000000000000" pitchFamily="18" charset="-120"/>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9pPr>
              </a:lstStyle>
              <a:p>
                <a:pPr>
                  <a:defRPr/>
                </a:pPr>
                <a:r>
                  <a:rPr lang="zh-CN" altLang="en-US" dirty="0" smtClean="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时空转化因子</a:t>
                </a:r>
                <a14:m>
                  <m:oMath xmlns:m="http://schemas.openxmlformats.org/officeDocument/2006/math">
                    <m:sSub>
                      <m:sSubPr>
                        <m:ctrlPr>
                          <a:rPr lang="zh-CN" altLang="en-US" i="1">
                            <a:solidFill>
                              <a:srgbClr val="333399"/>
                            </a:solidFill>
                            <a:latin typeface="Cambria Math" panose="02040503050406030204" pitchFamily="18" charset="0"/>
                            <a:ea typeface="黑体" panose="02010609060101010101" pitchFamily="49" charset="-122"/>
                            <a:cs typeface="Times New Roman" panose="02020603050405020304" pitchFamily="18" charset="0"/>
                          </a:rPr>
                        </m:ctrlPr>
                      </m:sSubPr>
                      <m:e>
                        <m:r>
                          <a:rPr lang="zh-CN" altLang="en-US">
                            <a:solidFill>
                              <a:srgbClr val="333399"/>
                            </a:solidFill>
                            <a:latin typeface="Cambria Math" panose="02040503050406030204" pitchFamily="18" charset="0"/>
                            <a:ea typeface="黑体" panose="02010609060101010101" pitchFamily="49" charset="-122"/>
                            <a:cs typeface="Times New Roman" panose="02020603050405020304" pitchFamily="18" charset="0"/>
                          </a:rPr>
                          <m:t>𝐼</m:t>
                        </m:r>
                      </m:e>
                      <m:sub>
                        <m:r>
                          <a:rPr lang="zh-CN" altLang="en-US">
                            <a:solidFill>
                              <a:srgbClr val="333399"/>
                            </a:solidFill>
                            <a:latin typeface="Cambria Math" panose="02040503050406030204" pitchFamily="18" charset="0"/>
                            <a:ea typeface="黑体" panose="02010609060101010101" pitchFamily="49" charset="-122"/>
                            <a:cs typeface="Times New Roman" panose="02020603050405020304" pitchFamily="18" charset="0"/>
                          </a:rPr>
                          <m:t>𝑠𝑡</m:t>
                        </m:r>
                      </m:sub>
                    </m:sSub>
                  </m:oMath>
                </a14:m>
                <a:r>
                  <a:rPr lang="zh-CN" altLang="en-US" dirty="0" smtClean="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带来的好处：</a:t>
                </a:r>
                <a:endParaRPr lang="en-US" altLang="zh-CN"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统一</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时间维度与空间维度，构造三维时空，便于时空距离计算</a:t>
                </a:r>
                <a:endPar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解决分别考虑时间维度与空间维度存在的缺点</a:t>
                </a:r>
                <a:endPar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2" name="TextBox 40"/>
              <p:cNvSpPr txBox="1">
                <a:spLocks noRot="1" noChangeAspect="1" noMove="1" noResize="1" noEditPoints="1" noAdjustHandles="1" noChangeArrowheads="1" noChangeShapeType="1" noTextEdit="1"/>
              </p:cNvSpPr>
              <p:nvPr/>
            </p:nvSpPr>
            <p:spPr bwMode="auto">
              <a:xfrm>
                <a:off x="630458" y="5349599"/>
                <a:ext cx="7134225" cy="923925"/>
              </a:xfrm>
              <a:prstGeom prst="rect">
                <a:avLst/>
              </a:prstGeom>
              <a:blipFill>
                <a:blip r:embed="rId6"/>
                <a:stretch>
                  <a:fillRect l="-511" t="-3871" b="-9032"/>
                </a:stretch>
              </a:blipFill>
              <a:ln w="22225">
                <a:solidFill>
                  <a:srgbClr val="5E5EAF"/>
                </a:solidFill>
                <a:miter lim="800000"/>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AutoShape 31"/>
              <p:cNvSpPr>
                <a:spLocks noChangeArrowheads="1"/>
              </p:cNvSpPr>
              <p:nvPr/>
            </p:nvSpPr>
            <p:spPr bwMode="auto">
              <a:xfrm>
                <a:off x="3264780" y="2838472"/>
                <a:ext cx="1651899" cy="736930"/>
              </a:xfrm>
              <a:prstGeom prst="wedgeRoundRectCallout">
                <a:avLst>
                  <a:gd name="adj1" fmla="val 43717"/>
                  <a:gd name="adj2" fmla="val -110445"/>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14:m>
                  <m:oMath xmlns:m="http://schemas.openxmlformats.org/officeDocument/2006/math">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𝐼</m:t>
                        </m:r>
                      </m:e>
                      <m:sub>
                        <m:r>
                          <a:rPr lang="zh-CN" altLang="en-US" sz="1600" i="1">
                            <a:latin typeface="Cambria Math" panose="02040503050406030204" pitchFamily="18" charset="0"/>
                          </a:rPr>
                          <m:t>𝑠𝑡</m:t>
                        </m:r>
                      </m:sub>
                    </m:sSub>
                  </m:oMath>
                </a14:m>
                <a:r>
                  <a:rPr lang="zh-CN" altLang="en-US"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根据查询问题而确定</a:t>
                </a:r>
                <a:endPar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6" name="AutoShape 31"/>
              <p:cNvSpPr>
                <a:spLocks noRot="1" noChangeAspect="1" noMove="1" noResize="1" noEditPoints="1" noAdjustHandles="1" noChangeArrowheads="1" noChangeShapeType="1" noTextEdit="1"/>
              </p:cNvSpPr>
              <p:nvPr/>
            </p:nvSpPr>
            <p:spPr bwMode="auto">
              <a:xfrm>
                <a:off x="3264780" y="2838472"/>
                <a:ext cx="1651899" cy="736930"/>
              </a:xfrm>
              <a:prstGeom prst="wedgeRoundRectCallout">
                <a:avLst>
                  <a:gd name="adj1" fmla="val 43717"/>
                  <a:gd name="adj2" fmla="val -110445"/>
                  <a:gd name="adj3" fmla="val 16667"/>
                </a:avLst>
              </a:prstGeom>
              <a:blipFill>
                <a:blip r:embed="rId7"/>
                <a:stretch>
                  <a:fillRect/>
                </a:stretch>
              </a:blipFill>
              <a:ln w="9525">
                <a:solidFill>
                  <a:schemeClr val="tx1"/>
                </a:solidFill>
                <a:miter lim="800000"/>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1170199" y="4036094"/>
                <a:ext cx="3027371" cy="1169551"/>
              </a:xfrm>
              <a:prstGeom prst="rect">
                <a:avLst/>
              </a:prstGeom>
              <a:noFill/>
            </p:spPr>
            <p:txBody>
              <a:bodyPr wrap="square" rtlCol="0">
                <a:spAutoFit/>
              </a:bodyPr>
              <a:lstStyle/>
              <a:p>
                <a:r>
                  <a:rPr lang="zh-CN" altLang="en-US" sz="1400" dirty="0" smtClean="0"/>
                  <a:t>例</a:t>
                </a:r>
                <a:r>
                  <a:rPr lang="en-US" altLang="zh-CN" sz="1400" dirty="0" smtClean="0"/>
                  <a:t>1</a:t>
                </a:r>
                <a:r>
                  <a:rPr lang="zh-CN" altLang="en-US" sz="1400" dirty="0" smtClean="0"/>
                  <a:t>：根据小偷逃跑所驾驶车辆轨迹，查询是否有过往车辆拍摄到小偷抛弃赃物，城市道路环境下，摄像头最远拍清</a:t>
                </a:r>
                <a:r>
                  <a:rPr lang="en-US" altLang="zh-CN" sz="1400" dirty="0" smtClean="0"/>
                  <a:t>200m</a:t>
                </a:r>
                <a:r>
                  <a:rPr lang="zh-CN" altLang="en-US" sz="1400" dirty="0" smtClean="0"/>
                  <a:t>，且以小偷的行车速度</a:t>
                </a:r>
                <a:r>
                  <a:rPr lang="en-US" altLang="zh-CN" sz="1400" dirty="0" smtClean="0"/>
                  <a:t>12.5s</a:t>
                </a:r>
                <a:r>
                  <a:rPr lang="zh-CN" altLang="en-US" sz="1400" dirty="0" smtClean="0"/>
                  <a:t>内可领先</a:t>
                </a:r>
                <a:r>
                  <a:rPr lang="en-US" altLang="zh-CN" sz="1400" dirty="0" smtClean="0"/>
                  <a:t>200m</a:t>
                </a:r>
                <a:r>
                  <a:rPr lang="zh-CN" altLang="en-US" sz="1400" dirty="0" smtClean="0"/>
                  <a:t>，则</a:t>
                </a:r>
                <a14:m>
                  <m:oMath xmlns:m="http://schemas.openxmlformats.org/officeDocument/2006/math">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𝐼</m:t>
                        </m:r>
                      </m:e>
                      <m:sub>
                        <m:r>
                          <a:rPr lang="zh-CN" altLang="en-US" sz="1400" i="1">
                            <a:latin typeface="Cambria Math" panose="02040503050406030204" pitchFamily="18" charset="0"/>
                          </a:rPr>
                          <m:t>𝑠𝑡</m:t>
                        </m:r>
                      </m:sub>
                    </m:sSub>
                  </m:oMath>
                </a14:m>
                <a:r>
                  <a:rPr lang="en-US" altLang="zh-CN" sz="1400" dirty="0" smtClean="0"/>
                  <a:t>=16</a:t>
                </a:r>
                <a:endParaRPr lang="zh-CN" altLang="en-US" sz="1400" dirty="0"/>
              </a:p>
            </p:txBody>
          </p:sp>
        </mc:Choice>
        <mc:Fallback xmlns="">
          <p:sp>
            <p:nvSpPr>
              <p:cNvPr id="10" name="文本框 9"/>
              <p:cNvSpPr txBox="1">
                <a:spLocks noRot="1" noChangeAspect="1" noMove="1" noResize="1" noEditPoints="1" noAdjustHandles="1" noChangeArrowheads="1" noChangeShapeType="1" noTextEdit="1"/>
              </p:cNvSpPr>
              <p:nvPr/>
            </p:nvSpPr>
            <p:spPr>
              <a:xfrm>
                <a:off x="1170199" y="4036094"/>
                <a:ext cx="3027371" cy="1169551"/>
              </a:xfrm>
              <a:prstGeom prst="rect">
                <a:avLst/>
              </a:prstGeom>
              <a:blipFill>
                <a:blip r:embed="rId8"/>
                <a:stretch>
                  <a:fillRect l="-604" t="-2083" r="-3622" b="-52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4638316" y="4038797"/>
                <a:ext cx="2928986" cy="984885"/>
              </a:xfrm>
              <a:prstGeom prst="rect">
                <a:avLst/>
              </a:prstGeom>
              <a:noFill/>
            </p:spPr>
            <p:txBody>
              <a:bodyPr wrap="square" rtlCol="0">
                <a:spAutoFit/>
              </a:bodyPr>
              <a:lstStyle/>
              <a:p>
                <a:r>
                  <a:rPr lang="zh-CN" altLang="en-US" sz="1400" dirty="0" smtClean="0"/>
                  <a:t>例</a:t>
                </a:r>
                <a:r>
                  <a:rPr lang="en-US" altLang="zh-CN" sz="1400" dirty="0" smtClean="0"/>
                  <a:t>2</a:t>
                </a:r>
                <a:r>
                  <a:rPr lang="zh-CN" altLang="en-US" sz="1400" dirty="0" smtClean="0"/>
                  <a:t>：利用用户</a:t>
                </a:r>
                <a:r>
                  <a:rPr lang="en-US" altLang="zh-CN" sz="1400" dirty="0" smtClean="0"/>
                  <a:t>A</a:t>
                </a:r>
                <a:r>
                  <a:rPr lang="zh-CN" altLang="en-US" sz="1400" dirty="0" smtClean="0"/>
                  <a:t>平时上班轨迹寻找顺风车，</a:t>
                </a:r>
                <a:r>
                  <a:rPr lang="en-US" altLang="zh-CN" sz="1400" dirty="0" smtClean="0"/>
                  <a:t>A</a:t>
                </a:r>
                <a:r>
                  <a:rPr lang="zh-CN" altLang="en-US" sz="1400" dirty="0" smtClean="0"/>
                  <a:t>允许与自己空间距离相距</a:t>
                </a:r>
                <a:r>
                  <a:rPr lang="en-US" altLang="zh-CN" sz="1400" dirty="0" smtClean="0"/>
                  <a:t>500m</a:t>
                </a:r>
                <a:r>
                  <a:rPr lang="zh-CN" altLang="en-US" sz="1400" dirty="0" smtClean="0"/>
                  <a:t>，时间上允许相差</a:t>
                </a:r>
                <a:r>
                  <a:rPr lang="en-US" altLang="zh-CN" sz="1400" dirty="0" smtClean="0"/>
                  <a:t>5</a:t>
                </a:r>
                <a:r>
                  <a:rPr lang="zh-CN" altLang="en-US" sz="1400" dirty="0" smtClean="0"/>
                  <a:t>分钟，则</a:t>
                </a:r>
                <a14:m>
                  <m:oMath xmlns:m="http://schemas.openxmlformats.org/officeDocument/2006/math">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𝐼</m:t>
                        </m:r>
                      </m:e>
                      <m:sub>
                        <m:r>
                          <a:rPr lang="zh-CN" altLang="en-US" sz="1400" i="1">
                            <a:latin typeface="Cambria Math" panose="02040503050406030204" pitchFamily="18" charset="0"/>
                          </a:rPr>
                          <m:t>𝑠𝑡</m:t>
                        </m:r>
                      </m:sub>
                    </m:sSub>
                  </m:oMath>
                </a14:m>
                <a:r>
                  <a:rPr lang="en-US" altLang="zh-CN" sz="1400" dirty="0" smtClean="0"/>
                  <a:t>=1.67</a:t>
                </a:r>
                <a:endParaRPr lang="zh-CN" altLang="en-US" sz="1400" dirty="0"/>
              </a:p>
            </p:txBody>
          </p:sp>
        </mc:Choice>
        <mc:Fallback xmlns="">
          <p:sp>
            <p:nvSpPr>
              <p:cNvPr id="17" name="文本框 16"/>
              <p:cNvSpPr txBox="1">
                <a:spLocks noRot="1" noChangeAspect="1" noMove="1" noResize="1" noEditPoints="1" noAdjustHandles="1" noChangeArrowheads="1" noChangeShapeType="1" noTextEdit="1"/>
              </p:cNvSpPr>
              <p:nvPr/>
            </p:nvSpPr>
            <p:spPr>
              <a:xfrm>
                <a:off x="4638316" y="4038797"/>
                <a:ext cx="2928986" cy="984885"/>
              </a:xfrm>
              <a:prstGeom prst="rect">
                <a:avLst/>
              </a:prstGeom>
              <a:blipFill>
                <a:blip r:embed="rId9"/>
                <a:stretch>
                  <a:fillRect l="-625" t="-2484" b="-3106"/>
                </a:stretch>
              </a:blipFill>
            </p:spPr>
            <p:txBody>
              <a:bodyPr/>
              <a:lstStyle/>
              <a:p>
                <a:r>
                  <a:rPr lang="zh-CN" altLang="en-US">
                    <a:noFill/>
                  </a:rPr>
                  <a:t> </a:t>
                </a:r>
              </a:p>
            </p:txBody>
          </p:sp>
        </mc:Fallback>
      </mc:AlternateContent>
      <p:sp>
        <p:nvSpPr>
          <p:cNvPr id="11" name="文本框 10"/>
          <p:cNvSpPr txBox="1"/>
          <p:nvPr/>
        </p:nvSpPr>
        <p:spPr>
          <a:xfrm>
            <a:off x="6865507" y="3487502"/>
            <a:ext cx="1107996" cy="369332"/>
          </a:xfrm>
          <a:prstGeom prst="rect">
            <a:avLst/>
          </a:prstGeom>
          <a:noFill/>
        </p:spPr>
        <p:txBody>
          <a:bodyPr wrap="none" rtlCol="0">
            <a:spAutoFit/>
          </a:bodyPr>
          <a:lstStyle/>
          <a:p>
            <a:r>
              <a:rPr lang="zh-CN" altLang="en-US" dirty="0" smtClean="0">
                <a:latin typeface="黑体" panose="02010609060101010101" pitchFamily="49" charset="-122"/>
                <a:ea typeface="黑体" panose="02010609060101010101" pitchFamily="49" charset="-122"/>
              </a:rPr>
              <a:t>三维时空</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2170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5.4|9.9"/>
</p:tagLst>
</file>

<file path=ppt/tags/tag2.xml><?xml version="1.0" encoding="utf-8"?>
<p:tagLst xmlns:a="http://schemas.openxmlformats.org/drawingml/2006/main" xmlns:r="http://schemas.openxmlformats.org/officeDocument/2006/relationships" xmlns:p="http://schemas.openxmlformats.org/presentationml/2006/main">
  <p:tag name="TIMING" val="|22.3|1.1|6.8|2.2|8.6"/>
</p:tagLst>
</file>

<file path=ppt/tags/tag3.xml><?xml version="1.0" encoding="utf-8"?>
<p:tagLst xmlns:a="http://schemas.openxmlformats.org/drawingml/2006/main" xmlns:r="http://schemas.openxmlformats.org/officeDocument/2006/relationships" xmlns:p="http://schemas.openxmlformats.org/presentationml/2006/main">
  <p:tag name="TIMING" val="|2.3|12.6|6.9|13.1"/>
</p:tagLst>
</file>

<file path=ppt/tags/tag4.xml><?xml version="1.0" encoding="utf-8"?>
<p:tagLst xmlns:a="http://schemas.openxmlformats.org/drawingml/2006/main" xmlns:r="http://schemas.openxmlformats.org/officeDocument/2006/relationships" xmlns:p="http://schemas.openxmlformats.org/presentationml/2006/main">
  <p:tag name="TIMING" val="|6.2|1.6|6.6|16.9"/>
</p:tagLst>
</file>

<file path=ppt/tags/tag5.xml><?xml version="1.0" encoding="utf-8"?>
<p:tagLst xmlns:a="http://schemas.openxmlformats.org/drawingml/2006/main" xmlns:r="http://schemas.openxmlformats.org/officeDocument/2006/relationships" xmlns:p="http://schemas.openxmlformats.org/presentationml/2006/main">
  <p:tag name="TIMING" val="|6.9"/>
</p:tagLst>
</file>

<file path=ppt/tags/tag6.xml><?xml version="1.0" encoding="utf-8"?>
<p:tagLst xmlns:a="http://schemas.openxmlformats.org/drawingml/2006/main" xmlns:r="http://schemas.openxmlformats.org/officeDocument/2006/relationships" xmlns:p="http://schemas.openxmlformats.org/presentationml/2006/main">
  <p:tag name="TIMING" val="|3.1"/>
</p:tagLst>
</file>

<file path=ppt/tags/tag7.xml><?xml version="1.0" encoding="utf-8"?>
<p:tagLst xmlns:a="http://schemas.openxmlformats.org/drawingml/2006/main" xmlns:r="http://schemas.openxmlformats.org/officeDocument/2006/relationships" xmlns:p="http://schemas.openxmlformats.org/presentationml/2006/main">
  <p:tag name="TIMING" val="|19.3"/>
</p:tagLst>
</file>

<file path=ppt/theme/theme1.xml><?xml version="1.0" encoding="utf-8"?>
<a:theme xmlns:a="http://schemas.openxmlformats.org/drawingml/2006/main" name="Office 主题">
  <a:themeElements>
    <a:clrScheme name="Office 主题">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1557</TotalTime>
  <Words>4835</Words>
  <Application>Microsoft Office PowerPoint</Application>
  <PresentationFormat>全屏显示(4:3)</PresentationFormat>
  <Paragraphs>1797</Paragraphs>
  <Slides>58</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58</vt:i4>
      </vt:variant>
    </vt:vector>
  </HeadingPairs>
  <TitlesOfParts>
    <vt:vector size="71" baseType="lpstr">
      <vt:lpstr>PMingLiU</vt:lpstr>
      <vt:lpstr>等线</vt:lpstr>
      <vt:lpstr>方正舒体</vt:lpstr>
      <vt:lpstr>黑体</vt:lpstr>
      <vt:lpstr>宋体</vt:lpstr>
      <vt:lpstr>Arial</vt:lpstr>
      <vt:lpstr>Calibri</vt:lpstr>
      <vt:lpstr>Calibri Light</vt:lpstr>
      <vt:lpstr>Cambria Math</vt:lpstr>
      <vt:lpstr>Times New Roman</vt:lpstr>
      <vt:lpstr>Wingdings</vt:lpstr>
      <vt:lpstr>Wingdings 2</vt:lpstr>
      <vt:lpstr>Office 主题</vt:lpstr>
      <vt:lpstr>移动对象的 时空轨迹相似性算法</vt:lpstr>
      <vt:lpstr>目录</vt:lpstr>
      <vt:lpstr>PowerPoint 演示文稿</vt:lpstr>
      <vt:lpstr>研究背景</vt:lpstr>
      <vt:lpstr>问题定义</vt:lpstr>
      <vt:lpstr>PowerPoint 演示文稿</vt:lpstr>
      <vt:lpstr>时空归一化</vt:lpstr>
      <vt:lpstr>时空归一化</vt:lpstr>
      <vt:lpstr>时空归一化</vt:lpstr>
      <vt:lpstr>DTW-BDS对应点匹配</vt:lpstr>
      <vt:lpstr>PowerPoint 演示文稿</vt:lpstr>
      <vt:lpstr>DTW-BDS对应点匹配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研究背景</vt:lpstr>
      <vt:lpstr>问题定义</vt:lpstr>
      <vt:lpstr>PowerPoint 演示文稿</vt:lpstr>
      <vt:lpstr>RLS压缩框架</vt:lpstr>
      <vt:lpstr>PowerPoint 演示文稿</vt:lpstr>
      <vt:lpstr>最短路径表</vt:lpstr>
      <vt:lpstr>最短路径表</vt:lpstr>
      <vt:lpstr>路径编码</vt:lpstr>
      <vt:lpstr>位置编码</vt:lpstr>
      <vt:lpstr>同步编码</vt:lpstr>
      <vt:lpstr>RLS编码</vt:lpstr>
      <vt:lpstr>PowerPoint 演示文稿</vt:lpstr>
      <vt:lpstr>基本的LBS查询方法</vt:lpstr>
      <vt:lpstr>路网划分</vt:lpstr>
      <vt:lpstr>路网上的Bloom过滤器</vt:lpstr>
      <vt:lpstr>基于路网划分的索引结构</vt:lpstr>
      <vt:lpstr>优化后的LBS查询</vt:lpstr>
      <vt:lpstr>PowerPoint 演示文稿</vt:lpstr>
      <vt:lpstr>实验设置</vt:lpstr>
      <vt:lpstr>实验-压缩率</vt:lpstr>
      <vt:lpstr>实验-压缩时间</vt:lpstr>
      <vt:lpstr>实验-LBS查询时间</vt:lpstr>
      <vt:lpstr>实验-路网划分深度的影响</vt:lpstr>
      <vt:lpstr>PowerPoint 演示文稿</vt:lpstr>
      <vt:lpstr>总结</vt:lpstr>
      <vt:lpstr>硕士期间发表的论文</vt:lpstr>
      <vt:lpstr>PowerPoint 演示文稿</vt:lpstr>
      <vt:lpstr>多条轨迹编码</vt:lpstr>
      <vt:lpstr>最短路径构建</vt:lpstr>
      <vt:lpstr>信息熵</vt:lpstr>
      <vt:lpstr>位置编码</vt:lpstr>
      <vt:lpstr>线图</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xiaochenchen</cp:lastModifiedBy>
  <cp:revision>334</cp:revision>
  <dcterms:created xsi:type="dcterms:W3CDTF">2017-12-16T13:48:00Z</dcterms:created>
  <dcterms:modified xsi:type="dcterms:W3CDTF">2018-11-28T03:22:22Z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2052-10.1.0.7521</vt:lpwstr>
  </property>
</Properties>
</file>