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3" r:id="rId4"/>
    <p:sldId id="275" r:id="rId5"/>
    <p:sldId id="279" r:id="rId6"/>
    <p:sldId id="277" r:id="rId7"/>
    <p:sldId id="278" r:id="rId8"/>
    <p:sldId id="276" r:id="rId9"/>
    <p:sldId id="271" r:id="rId10"/>
    <p:sldId id="260" r:id="rId11"/>
    <p:sldId id="256" r:id="rId12"/>
    <p:sldId id="263" r:id="rId13"/>
    <p:sldId id="262" r:id="rId14"/>
    <p:sldId id="261" r:id="rId15"/>
    <p:sldId id="264" r:id="rId16"/>
    <p:sldId id="257" r:id="rId17"/>
    <p:sldId id="265" r:id="rId18"/>
    <p:sldId id="270" r:id="rId19"/>
    <p:sldId id="266" r:id="rId20"/>
    <p:sldId id="267" r:id="rId21"/>
    <p:sldId id="258" r:id="rId22"/>
    <p:sldId id="268" r:id="rId23"/>
    <p:sldId id="269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>
        <p:scale>
          <a:sx n="200" d="100"/>
          <a:sy n="200" d="100"/>
        </p:scale>
        <p:origin x="-2886" y="-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00.png"/><Relationship Id="rId7" Type="http://schemas.openxmlformats.org/officeDocument/2006/relationships/image" Target="../media/image2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60.png"/><Relationship Id="rId7" Type="http://schemas.openxmlformats.org/officeDocument/2006/relationships/image" Target="../media/image2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5.jpg"/><Relationship Id="rId7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3DD033-8CFB-4E7F-86D9-12849D30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9" y="441468"/>
            <a:ext cx="1637484" cy="1009763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C59B52-616D-45C5-BFF9-FE94BC9FF47B}"/>
              </a:ext>
            </a:extLst>
          </p:cNvPr>
          <p:cNvCxnSpPr>
            <a:cxnSpLocks/>
          </p:cNvCxnSpPr>
          <p:nvPr/>
        </p:nvCxnSpPr>
        <p:spPr>
          <a:xfrm>
            <a:off x="2850659" y="869063"/>
            <a:ext cx="429260" cy="72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timg04PBTWMT_副本 - 副本 - 副本">
            <a:extLst>
              <a:ext uri="{FF2B5EF4-FFF2-40B4-BE49-F238E27FC236}">
                <a16:creationId xmlns:a16="http://schemas.microsoft.com/office/drawing/2014/main" id="{9B848B33-1A96-44AA-94A9-1580EB2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0" y="269510"/>
            <a:ext cx="810817" cy="1245617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0469C4CB-A946-4654-85FC-D6253D6DC948}"/>
              </a:ext>
            </a:extLst>
          </p:cNvPr>
          <p:cNvSpPr txBox="1"/>
          <p:nvPr/>
        </p:nvSpPr>
        <p:spPr>
          <a:xfrm>
            <a:off x="6613318" y="782488"/>
            <a:ext cx="29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+mn-ea"/>
                <a:cs typeface="Times New Roman" panose="02020603050405020304" charset="0"/>
              </a:rPr>
              <a:t>+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B6C881-8409-44BA-89C6-789C410CF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6762" b="4408"/>
          <a:stretch/>
        </p:blipFill>
        <p:spPr>
          <a:xfrm>
            <a:off x="7128656" y="767012"/>
            <a:ext cx="939545" cy="469637"/>
          </a:xfrm>
          <a:prstGeom prst="rect">
            <a:avLst/>
          </a:prstGeom>
        </p:spPr>
      </p:pic>
      <p:sp>
        <p:nvSpPr>
          <p:cNvPr id="7" name="文本框 61">
            <a:extLst>
              <a:ext uri="{FF2B5EF4-FFF2-40B4-BE49-F238E27FC236}">
                <a16:creationId xmlns:a16="http://schemas.microsoft.com/office/drawing/2014/main" id="{511C0972-9D66-4AB7-A146-9E6E09B3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26" y="161335"/>
            <a:ext cx="913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>
                <a:latin typeface="+mn-ea"/>
                <a:sym typeface="方正兰亭超细黑简体"/>
              </a:rPr>
              <a:t>查询图片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B6C831B8-89B5-4011-B6D5-A73FE80D5872}"/>
              </a:ext>
            </a:extLst>
          </p:cNvPr>
          <p:cNvSpPr/>
          <p:nvPr/>
        </p:nvSpPr>
        <p:spPr>
          <a:xfrm>
            <a:off x="3364148" y="460986"/>
            <a:ext cx="1621737" cy="72138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9C24C-22E2-49BA-B94E-88337304916A}"/>
              </a:ext>
            </a:extLst>
          </p:cNvPr>
          <p:cNvCxnSpPr>
            <a:cxnSpLocks/>
          </p:cNvCxnSpPr>
          <p:nvPr/>
        </p:nvCxnSpPr>
        <p:spPr>
          <a:xfrm>
            <a:off x="5034797" y="862634"/>
            <a:ext cx="40581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1">
            <a:extLst>
              <a:ext uri="{FF2B5EF4-FFF2-40B4-BE49-F238E27FC236}">
                <a16:creationId xmlns:a16="http://schemas.microsoft.com/office/drawing/2014/main" id="{06928992-C63B-4E88-8F61-AB4223B9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833" y="28867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关键物体检测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32BFA3-3CA9-4A12-B2B7-31146F7289F1}"/>
              </a:ext>
            </a:extLst>
          </p:cNvPr>
          <p:cNvCxnSpPr>
            <a:cxnSpLocks/>
          </p:cNvCxnSpPr>
          <p:nvPr/>
        </p:nvCxnSpPr>
        <p:spPr>
          <a:xfrm>
            <a:off x="7583085" y="1308464"/>
            <a:ext cx="0" cy="46382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4704447-0BA9-4230-B2E8-36E70F78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09" y="3792815"/>
            <a:ext cx="751265" cy="9784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889019-9DCC-41E2-8DEB-4932782DD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67" y="1706773"/>
            <a:ext cx="638523" cy="988322"/>
          </a:xfrm>
          <a:prstGeom prst="rect">
            <a:avLst/>
          </a:prstGeom>
        </p:spPr>
      </p:pic>
      <p:sp>
        <p:nvSpPr>
          <p:cNvPr id="14" name="矩形: 圆角 15">
            <a:extLst>
              <a:ext uri="{FF2B5EF4-FFF2-40B4-BE49-F238E27FC236}">
                <a16:creationId xmlns:a16="http://schemas.microsoft.com/office/drawing/2014/main" id="{BED4E65B-7D8D-46DD-BDC2-A0612ABD1D9F}"/>
              </a:ext>
            </a:extLst>
          </p:cNvPr>
          <p:cNvSpPr/>
          <p:nvPr/>
        </p:nvSpPr>
        <p:spPr>
          <a:xfrm>
            <a:off x="6962654" y="2869091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相似度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计算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: 圆角 16">
            <a:extLst>
              <a:ext uri="{FF2B5EF4-FFF2-40B4-BE49-F238E27FC236}">
                <a16:creationId xmlns:a16="http://schemas.microsoft.com/office/drawing/2014/main" id="{7EEA00B7-186F-448B-86E2-7EDA10177247}"/>
              </a:ext>
            </a:extLst>
          </p:cNvPr>
          <p:cNvSpPr/>
          <p:nvPr/>
        </p:nvSpPr>
        <p:spPr>
          <a:xfrm>
            <a:off x="6978188" y="1772076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检索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70994B-81C9-4F86-9246-9715C449AE5A}"/>
              </a:ext>
            </a:extLst>
          </p:cNvPr>
          <p:cNvCxnSpPr>
            <a:cxnSpLocks/>
          </p:cNvCxnSpPr>
          <p:nvPr/>
        </p:nvCxnSpPr>
        <p:spPr>
          <a:xfrm flipV="1">
            <a:off x="7583085" y="2493234"/>
            <a:ext cx="0" cy="27637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434E0A-71EC-41B0-BBBC-4BFE3DFE12BD}"/>
              </a:ext>
            </a:extLst>
          </p:cNvPr>
          <p:cNvCxnSpPr>
            <a:cxnSpLocks/>
          </p:cNvCxnSpPr>
          <p:nvPr/>
        </p:nvCxnSpPr>
        <p:spPr>
          <a:xfrm>
            <a:off x="3639004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61">
            <a:extLst>
              <a:ext uri="{FF2B5EF4-FFF2-40B4-BE49-F238E27FC236}">
                <a16:creationId xmlns:a16="http://schemas.microsoft.com/office/drawing/2014/main" id="{2EBDF090-3BC0-442D-9203-AA1F4B82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778" y="43365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关键物体类别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FD5E684-4C9B-4325-A3A6-525204CA9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6965" y="3825824"/>
            <a:ext cx="1063618" cy="1027563"/>
          </a:xfrm>
          <a:prstGeom prst="rect">
            <a:avLst/>
          </a:prstGeom>
        </p:spPr>
      </p:pic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168177" y="5269438"/>
            <a:ext cx="965986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模型库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023BF3-1DA2-439A-BE52-94DD86250621}"/>
              </a:ext>
            </a:extLst>
          </p:cNvPr>
          <p:cNvCxnSpPr>
            <a:cxnSpLocks/>
          </p:cNvCxnSpPr>
          <p:nvPr/>
        </p:nvCxnSpPr>
        <p:spPr>
          <a:xfrm>
            <a:off x="1880645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直接访问存储器 21">
            <a:extLst>
              <a:ext uri="{FF2B5EF4-FFF2-40B4-BE49-F238E27FC236}">
                <a16:creationId xmlns:a16="http://schemas.microsoft.com/office/drawing/2014/main" id="{8EE9725B-BFD5-400F-B47F-C7AE25A3BAC4}"/>
              </a:ext>
            </a:extLst>
          </p:cNvPr>
          <p:cNvSpPr/>
          <p:nvPr/>
        </p:nvSpPr>
        <p:spPr>
          <a:xfrm>
            <a:off x="5681463" y="5324635"/>
            <a:ext cx="1434915" cy="499587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边缘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3" name="流程图: 直接访问存储器 22">
            <a:extLst>
              <a:ext uri="{FF2B5EF4-FFF2-40B4-BE49-F238E27FC236}">
                <a16:creationId xmlns:a16="http://schemas.microsoft.com/office/drawing/2014/main" id="{D1B4AFC7-91D8-4BFD-AD42-80846924C53F}"/>
              </a:ext>
            </a:extLst>
          </p:cNvPr>
          <p:cNvSpPr/>
          <p:nvPr/>
        </p:nvSpPr>
        <p:spPr>
          <a:xfrm>
            <a:off x="4072282" y="5324635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角点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4" name="文本框 61">
            <a:extLst>
              <a:ext uri="{FF2B5EF4-FFF2-40B4-BE49-F238E27FC236}">
                <a16:creationId xmlns:a16="http://schemas.microsoft.com/office/drawing/2014/main" id="{77DF800C-6D0B-4D45-A9CB-C1B2574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87" y="47975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关键物体区域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25" name="矩形: 圆角 26">
            <a:extLst>
              <a:ext uri="{FF2B5EF4-FFF2-40B4-BE49-F238E27FC236}">
                <a16:creationId xmlns:a16="http://schemas.microsoft.com/office/drawing/2014/main" id="{49BE40BD-4514-4091-8C67-9AB31EBE5784}"/>
              </a:ext>
            </a:extLst>
          </p:cNvPr>
          <p:cNvSpPr/>
          <p:nvPr/>
        </p:nvSpPr>
        <p:spPr>
          <a:xfrm>
            <a:off x="4020685" y="3039404"/>
            <a:ext cx="1189490" cy="4803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多角点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F8172947-53B0-453E-B922-043B12AA614E}"/>
              </a:ext>
            </a:extLst>
          </p:cNvPr>
          <p:cNvSpPr/>
          <p:nvPr/>
        </p:nvSpPr>
        <p:spPr>
          <a:xfrm>
            <a:off x="5506676" y="3028951"/>
            <a:ext cx="1144389" cy="4891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4EEF5F-8324-4AC0-A7F5-2454F4C880BD}"/>
              </a:ext>
            </a:extLst>
          </p:cNvPr>
          <p:cNvCxnSpPr>
            <a:cxnSpLocks/>
          </p:cNvCxnSpPr>
          <p:nvPr/>
        </p:nvCxnSpPr>
        <p:spPr>
          <a:xfrm flipH="1">
            <a:off x="4600173" y="2747222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1F9FACC3-F762-441C-B005-16ED16CD7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363" y="3674817"/>
            <a:ext cx="1210768" cy="118176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8F9738-17A9-4808-A63F-464294AB051A}"/>
              </a:ext>
            </a:extLst>
          </p:cNvPr>
          <p:cNvCxnSpPr>
            <a:cxnSpLocks/>
          </p:cNvCxnSpPr>
          <p:nvPr/>
        </p:nvCxnSpPr>
        <p:spPr>
          <a:xfrm flipH="1">
            <a:off x="6077817" y="2733091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895350" y="3658333"/>
            <a:ext cx="7433496" cy="153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15F7D6-42D7-49F1-8CEF-1D193FA7348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776667" y="1481447"/>
            <a:ext cx="0" cy="3868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7AC83F-D18A-49A2-ABE8-B0004D5B3F63}"/>
              </a:ext>
            </a:extLst>
          </p:cNvPr>
          <p:cNvCxnSpPr>
            <a:cxnSpLocks/>
          </p:cNvCxnSpPr>
          <p:nvPr/>
        </p:nvCxnSpPr>
        <p:spPr>
          <a:xfrm>
            <a:off x="6693949" y="3232277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69BFFF-4211-43B0-939F-67574B4DEE66}"/>
              </a:ext>
            </a:extLst>
          </p:cNvPr>
          <p:cNvCxnSpPr>
            <a:cxnSpLocks/>
          </p:cNvCxnSpPr>
          <p:nvPr/>
        </p:nvCxnSpPr>
        <p:spPr>
          <a:xfrm>
            <a:off x="5255543" y="3232277"/>
            <a:ext cx="221332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4117573" y="1655550"/>
            <a:ext cx="2702318" cy="10983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BF24C43-01DC-4733-B0EE-6E3FBD73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716" y="2671804"/>
            <a:ext cx="1041011" cy="817387"/>
          </a:xfrm>
          <a:prstGeom prst="rect">
            <a:avLst/>
          </a:prstGeom>
        </p:spPr>
      </p:pic>
      <p:sp>
        <p:nvSpPr>
          <p:cNvPr id="36" name="流程图: 直接访问存储器 35">
            <a:extLst>
              <a:ext uri="{FF2B5EF4-FFF2-40B4-BE49-F238E27FC236}">
                <a16:creationId xmlns:a16="http://schemas.microsoft.com/office/drawing/2014/main" id="{F10DBB63-06ED-4ACC-BED4-EF94418AA28F}"/>
              </a:ext>
            </a:extLst>
          </p:cNvPr>
          <p:cNvSpPr/>
          <p:nvPr/>
        </p:nvSpPr>
        <p:spPr>
          <a:xfrm>
            <a:off x="2388363" y="5343623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投影</a:t>
            </a:r>
            <a:endParaRPr lang="en-US" altLang="zh-CN" sz="1400"/>
          </a:p>
          <a:p>
            <a:pPr algn="ctr"/>
            <a:r>
              <a:rPr lang="zh-CN" altLang="en-US" sz="1400"/>
              <a:t>视图库</a:t>
            </a:r>
          </a:p>
        </p:txBody>
      </p:sp>
      <p:sp>
        <p:nvSpPr>
          <p:cNvPr id="37" name="矩形: 圆角 38">
            <a:extLst>
              <a:ext uri="{FF2B5EF4-FFF2-40B4-BE49-F238E27FC236}">
                <a16:creationId xmlns:a16="http://schemas.microsoft.com/office/drawing/2014/main" id="{8B1B1217-EF08-4E86-964F-1B6BD5C5FBE2}"/>
              </a:ext>
            </a:extLst>
          </p:cNvPr>
          <p:cNvSpPr/>
          <p:nvPr/>
        </p:nvSpPr>
        <p:spPr>
          <a:xfrm>
            <a:off x="2453608" y="6181219"/>
            <a:ext cx="135065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投影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矩形: 圆角 39">
            <a:extLst>
              <a:ext uri="{FF2B5EF4-FFF2-40B4-BE49-F238E27FC236}">
                <a16:creationId xmlns:a16="http://schemas.microsoft.com/office/drawing/2014/main" id="{09C0961E-888C-448E-94E3-EE4319B6E715}"/>
              </a:ext>
            </a:extLst>
          </p:cNvPr>
          <p:cNvSpPr/>
          <p:nvPr/>
        </p:nvSpPr>
        <p:spPr>
          <a:xfrm>
            <a:off x="5777998" y="6181218"/>
            <a:ext cx="116946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: 圆角 40">
            <a:extLst>
              <a:ext uri="{FF2B5EF4-FFF2-40B4-BE49-F238E27FC236}">
                <a16:creationId xmlns:a16="http://schemas.microsoft.com/office/drawing/2014/main" id="{C70B6854-A36B-42CC-85FE-28F5F16039E6}"/>
              </a:ext>
            </a:extLst>
          </p:cNvPr>
          <p:cNvSpPr/>
          <p:nvPr/>
        </p:nvSpPr>
        <p:spPr>
          <a:xfrm>
            <a:off x="4072282" y="6181218"/>
            <a:ext cx="1504157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Shi-Tomasi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41">
            <a:extLst>
              <a:ext uri="{FF2B5EF4-FFF2-40B4-BE49-F238E27FC236}">
                <a16:creationId xmlns:a16="http://schemas.microsoft.com/office/drawing/2014/main" id="{7201202C-EB14-4CDB-A687-02DDA4B71A24}"/>
              </a:ext>
            </a:extLst>
          </p:cNvPr>
          <p:cNvSpPr/>
          <p:nvPr/>
        </p:nvSpPr>
        <p:spPr>
          <a:xfrm>
            <a:off x="2550882" y="2615043"/>
            <a:ext cx="1361132" cy="7187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2">
            <a:extLst>
              <a:ext uri="{FF2B5EF4-FFF2-40B4-BE49-F238E27FC236}">
                <a16:creationId xmlns:a16="http://schemas.microsoft.com/office/drawing/2014/main" id="{982E4B77-22D5-44FD-B85F-87F4C625050D}"/>
              </a:ext>
            </a:extLst>
          </p:cNvPr>
          <p:cNvSpPr/>
          <p:nvPr/>
        </p:nvSpPr>
        <p:spPr>
          <a:xfrm>
            <a:off x="2539941" y="1764861"/>
            <a:ext cx="1390052" cy="661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207720" y="1868342"/>
            <a:ext cx="113789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输入界面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V="1">
            <a:off x="1736670" y="2290042"/>
            <a:ext cx="0" cy="37813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BB295F4-9B7D-4A43-902A-36E470408057}"/>
              </a:ext>
            </a:extLst>
          </p:cNvPr>
          <p:cNvCxnSpPr>
            <a:cxnSpLocks/>
          </p:cNvCxnSpPr>
          <p:nvPr/>
        </p:nvCxnSpPr>
        <p:spPr>
          <a:xfrm flipV="1">
            <a:off x="6078870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86F0F3-279A-44A6-AB4E-CE0DF0F180F0}"/>
              </a:ext>
            </a:extLst>
          </p:cNvPr>
          <p:cNvCxnSpPr>
            <a:cxnSpLocks/>
          </p:cNvCxnSpPr>
          <p:nvPr/>
        </p:nvCxnSpPr>
        <p:spPr>
          <a:xfrm flipV="1">
            <a:off x="4599771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ED511D-EDCC-4139-BA5A-AE7F6B90EFC3}"/>
              </a:ext>
            </a:extLst>
          </p:cNvPr>
          <p:cNvCxnSpPr>
            <a:cxnSpLocks/>
          </p:cNvCxnSpPr>
          <p:nvPr/>
        </p:nvCxnSpPr>
        <p:spPr>
          <a:xfrm flipV="1">
            <a:off x="47239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808DF08-EE57-4CE9-A20E-B34204BACF2B}"/>
              </a:ext>
            </a:extLst>
          </p:cNvPr>
          <p:cNvCxnSpPr>
            <a:cxnSpLocks/>
          </p:cNvCxnSpPr>
          <p:nvPr/>
        </p:nvCxnSpPr>
        <p:spPr>
          <a:xfrm flipV="1">
            <a:off x="6257523" y="4869849"/>
            <a:ext cx="0" cy="329887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71FF8D1-F9A5-47B4-8F36-0146A9C7A1E8}"/>
              </a:ext>
            </a:extLst>
          </p:cNvPr>
          <p:cNvCxnSpPr>
            <a:cxnSpLocks/>
          </p:cNvCxnSpPr>
          <p:nvPr/>
        </p:nvCxnSpPr>
        <p:spPr>
          <a:xfrm flipV="1">
            <a:off x="30856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A3ADBD-DCE8-49C5-B810-64B298BBAC04}"/>
              </a:ext>
            </a:extLst>
          </p:cNvPr>
          <p:cNvCxnSpPr>
            <a:cxnSpLocks/>
          </p:cNvCxnSpPr>
          <p:nvPr/>
        </p:nvCxnSpPr>
        <p:spPr>
          <a:xfrm flipV="1">
            <a:off x="1580748" y="485338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F5CA29-C4C0-43C4-B1AD-478049D90779}"/>
              </a:ext>
            </a:extLst>
          </p:cNvPr>
          <p:cNvCxnSpPr>
            <a:cxnSpLocks/>
          </p:cNvCxnSpPr>
          <p:nvPr/>
        </p:nvCxnSpPr>
        <p:spPr>
          <a:xfrm flipV="1">
            <a:off x="3065289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24AC9B6-E9E1-44EC-9D1B-325578BB9977}"/>
              </a:ext>
            </a:extLst>
          </p:cNvPr>
          <p:cNvCxnSpPr>
            <a:cxnSpLocks/>
          </p:cNvCxnSpPr>
          <p:nvPr/>
        </p:nvCxnSpPr>
        <p:spPr>
          <a:xfrm flipV="1">
            <a:off x="4723998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AFB392-542A-47A4-830F-6EC510739063}"/>
              </a:ext>
            </a:extLst>
          </p:cNvPr>
          <p:cNvCxnSpPr>
            <a:cxnSpLocks/>
          </p:cNvCxnSpPr>
          <p:nvPr/>
        </p:nvCxnSpPr>
        <p:spPr>
          <a:xfrm flipV="1">
            <a:off x="6257523" y="584780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99B81A5-DA21-4DA8-A530-73DAD5761620}"/>
              </a:ext>
            </a:extLst>
          </p:cNvPr>
          <p:cNvSpPr/>
          <p:nvPr/>
        </p:nvSpPr>
        <p:spPr>
          <a:xfrm>
            <a:off x="5509291" y="84005"/>
            <a:ext cx="2702318" cy="14984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6DA0B2D-F13D-48F9-916C-C19FDEDECC7E}"/>
              </a:ext>
            </a:extLst>
          </p:cNvPr>
          <p:cNvSpPr/>
          <p:nvPr/>
        </p:nvSpPr>
        <p:spPr>
          <a:xfrm>
            <a:off x="3929993" y="3825824"/>
            <a:ext cx="3061423" cy="10255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cxnSp>
        <p:nvCxnSpPr>
          <p:cNvPr id="55" name="连接符: 肘形 56">
            <a:extLst>
              <a:ext uri="{FF2B5EF4-FFF2-40B4-BE49-F238E27FC236}">
                <a16:creationId xmlns:a16="http://schemas.microsoft.com/office/drawing/2014/main" id="{B8786A45-99E7-4450-AEA8-5767BE17CF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5214" y="1316176"/>
            <a:ext cx="2251661" cy="4276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7">
            <a:extLst>
              <a:ext uri="{FF2B5EF4-FFF2-40B4-BE49-F238E27FC236}">
                <a16:creationId xmlns:a16="http://schemas.microsoft.com/office/drawing/2014/main" id="{5D34C234-6285-4CD0-947C-82026D766B61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rot="16200000" flipH="1">
            <a:off x="1756666" y="5773921"/>
            <a:ext cx="591447" cy="8024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AA7E98-67CB-4F6D-B432-30F077C0EF3B}"/>
              </a:ext>
            </a:extLst>
          </p:cNvPr>
          <p:cNvCxnSpPr>
            <a:cxnSpLocks/>
          </p:cNvCxnSpPr>
          <p:nvPr/>
        </p:nvCxnSpPr>
        <p:spPr>
          <a:xfrm>
            <a:off x="3779482" y="6472970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24EEA9-E13B-4FB3-81FE-39DFFBD88235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5576439" y="6470863"/>
            <a:ext cx="201559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02ECCFC-30AB-4B5D-B307-B4FF559E4A89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3231448" y="2426627"/>
            <a:ext cx="3519" cy="18841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61">
            <a:extLst>
              <a:ext uri="{FF2B5EF4-FFF2-40B4-BE49-F238E27FC236}">
                <a16:creationId xmlns:a16="http://schemas.microsoft.com/office/drawing/2014/main" id="{83582E29-53F4-417C-9105-54338DBBFA58}"/>
              </a:ext>
            </a:extLst>
          </p:cNvPr>
          <p:cNvCxnSpPr>
            <a:cxnSpLocks/>
            <a:stCxn id="40" idx="2"/>
            <a:endCxn id="34" idx="1"/>
          </p:cNvCxnSpPr>
          <p:nvPr/>
        </p:nvCxnSpPr>
        <p:spPr>
          <a:xfrm rot="5400000" flipH="1" flipV="1">
            <a:off x="3109998" y="2326182"/>
            <a:ext cx="1129023" cy="886125"/>
          </a:xfrm>
          <a:prstGeom prst="bentConnector4">
            <a:avLst>
              <a:gd name="adj1" fmla="val -10124"/>
              <a:gd name="adj2" fmla="val 841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1">
            <a:extLst>
              <a:ext uri="{FF2B5EF4-FFF2-40B4-BE49-F238E27FC236}">
                <a16:creationId xmlns:a16="http://schemas.microsoft.com/office/drawing/2014/main" id="{EBEDC951-084F-47AA-88EA-A5C016DE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350556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线上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F738E6D-0839-472D-9D99-2A04E711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673707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9CAFCB5-994E-4191-AD31-8FED26AFE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9483" y="1718550"/>
            <a:ext cx="638501" cy="9698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8054B34-13F5-4FD4-A3D5-71302E9947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359" y="3879577"/>
            <a:ext cx="886812" cy="9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三维时空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以相邻样本点的对应点为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下界，按序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若新对应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点时间戳后移，</a:t>
            </a:r>
            <a:r>
              <a:rPr lang="zh-CN" altLang="en-US" sz="9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需要进行前向更新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前向更新</a:t>
            </a: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的对应点更新后，时间戳后移。需要使用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>
                <a:sym typeface="微软雅黑" pitchFamily="34" charset="-122"/>
              </a:rPr>
              <a:t>逆向部分的匹配结果也能保证时序性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的对应点更新后，时间戳后移。需要使用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>
                <a:sym typeface="微软雅黑" pitchFamily="34" charset="-122"/>
              </a:rPr>
              <a:t>逆向部分的匹配结果也能保证时序性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9276541" y="3387434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" name="组合 1"/>
          <p:cNvGrpSpPr/>
          <p:nvPr/>
        </p:nvGrpSpPr>
        <p:grpSpPr>
          <a:xfrm>
            <a:off x="1535261" y="4435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7" name="图片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8267296" y="3320759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7257241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5237942" y="4349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237942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对应轨迹段的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三种情况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451706" y="75421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41363" y="862686"/>
            <a:ext cx="1297092" cy="419694"/>
            <a:chOff x="3427308" y="781108"/>
            <a:chExt cx="1297092" cy="4196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5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1776880" y="1915395"/>
            <a:ext cx="9843620" cy="270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rot="5400000">
            <a:off x="4536457" y="-220172"/>
            <a:ext cx="851110" cy="3740782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 flipH="1">
            <a:off x="3091621" y="1364195"/>
            <a:ext cx="3430" cy="71157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14685" y="4923805"/>
            <a:ext cx="3517524" cy="1272574"/>
            <a:chOff x="3311899" y="5470971"/>
            <a:chExt cx="3517524" cy="12725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1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1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14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22499" y="4594385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17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>
            <a:off x="7841262" y="3775785"/>
            <a:ext cx="581237" cy="10114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809275" y="4787257"/>
            <a:ext cx="613224" cy="81085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540931" y="3857088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9083123" y="4242832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955239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3091621" y="2461518"/>
            <a:ext cx="0" cy="49372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3091621" y="3469375"/>
            <a:ext cx="1715" cy="6466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 flipV="1">
            <a:off x="3951031" y="3775785"/>
            <a:ext cx="563653" cy="97653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3951031" y="4752322"/>
            <a:ext cx="563654" cy="80777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514684" y="2820637"/>
            <a:ext cx="3515038" cy="1910296"/>
            <a:chOff x="3311898" y="3367803"/>
            <a:chExt cx="3515038" cy="191029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2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3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3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34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075774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535924" y="2696732"/>
            <a:ext cx="1094398" cy="646846"/>
            <a:chOff x="7976578" y="3016741"/>
            <a:chExt cx="1139752" cy="646846"/>
          </a:xfrm>
        </p:grpSpPr>
        <p:sp>
          <p:nvSpPr>
            <p:cNvPr id="40" name="流程图: 决策 39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143" r="-2649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H="1" flipV="1">
            <a:off x="9078116" y="3343578"/>
            <a:ext cx="5007" cy="51351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0" idx="0"/>
            <a:endCxn id="5" idx="2"/>
          </p:cNvCxnSpPr>
          <p:nvPr/>
        </p:nvCxnSpPr>
        <p:spPr>
          <a:xfrm rot="16200000" flipV="1">
            <a:off x="7426837" y="1045452"/>
            <a:ext cx="1414352" cy="1888207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235640" y="4116035"/>
            <a:ext cx="1715391" cy="1272574"/>
            <a:chOff x="3565641" y="5470971"/>
            <a:chExt cx="1715391" cy="127257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565641" y="5470971"/>
              <a:ext cx="1715391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</a:t>
              </a:r>
            </a:p>
          </p:txBody>
        </p:sp>
        <p:sp>
          <p:nvSpPr>
            <p:cNvPr id="5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对应轨迹段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54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L-rate&gt;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获取对应点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获取对应轨迹段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时空距离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样本点更好地对齐，保持时序性</a:t>
              </a:r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发现长轨迹中与查询轨迹相似的部分</a:t>
              </a:r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包含更多轨迹段的信息</a:t>
              </a:r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描述轨迹段时间、空间、形状的相似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文本框 361"/>
          <p:cNvSpPr txBox="1"/>
          <p:nvPr/>
        </p:nvSpPr>
        <p:spPr>
          <a:xfrm>
            <a:off x="8336951" y="287953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239395" y="69706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291" name="组合 290"/>
          <p:cNvGrpSpPr/>
          <p:nvPr/>
        </p:nvGrpSpPr>
        <p:grpSpPr>
          <a:xfrm>
            <a:off x="5329052" y="929361"/>
            <a:ext cx="1297092" cy="419694"/>
            <a:chOff x="3427308" y="781108"/>
            <a:chExt cx="1297092" cy="41969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981075" y="1863191"/>
            <a:ext cx="8410575" cy="69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2"/>
            <a:endCxn id="246" idx="0"/>
          </p:cNvCxnSpPr>
          <p:nvPr/>
        </p:nvCxnSpPr>
        <p:spPr>
          <a:xfrm rot="5400000">
            <a:off x="4267772" y="907415"/>
            <a:ext cx="968397" cy="1736244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" idx="3"/>
            <a:endCxn id="246" idx="0"/>
          </p:cNvCxnSpPr>
          <p:nvPr/>
        </p:nvCxnSpPr>
        <p:spPr>
          <a:xfrm rot="16200000" flipH="1">
            <a:off x="2406949" y="782836"/>
            <a:ext cx="952691" cy="2001108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3302374" y="4866655"/>
            <a:ext cx="3517524" cy="1272574"/>
            <a:chOff x="3311899" y="5470971"/>
            <a:chExt cx="3517524" cy="127257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16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178977" y="4527539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195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4" idx="3"/>
            <a:endCxn id="194" idx="1"/>
          </p:cNvCxnSpPr>
          <p:nvPr/>
        </p:nvCxnSpPr>
        <p:spPr>
          <a:xfrm>
            <a:off x="6628951" y="3718635"/>
            <a:ext cx="550026" cy="100177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0" idx="3"/>
            <a:endCxn id="194" idx="1"/>
          </p:cNvCxnSpPr>
          <p:nvPr/>
        </p:nvCxnSpPr>
        <p:spPr>
          <a:xfrm flipV="1">
            <a:off x="6596964" y="4720411"/>
            <a:ext cx="582013" cy="82054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297409" y="3790242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4" idx="0"/>
            <a:endCxn id="203" idx="2"/>
          </p:cNvCxnSpPr>
          <p:nvPr/>
        </p:nvCxnSpPr>
        <p:spPr>
          <a:xfrm flipV="1">
            <a:off x="7839601" y="4175986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130093" y="3344761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46" idx="1"/>
            <a:endCxn id="322" idx="3"/>
          </p:cNvCxnSpPr>
          <p:nvPr/>
        </p:nvCxnSpPr>
        <p:spPr>
          <a:xfrm flipH="1" flipV="1">
            <a:off x="2376422" y="2449642"/>
            <a:ext cx="751288" cy="296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8" idx="2"/>
            <a:endCxn id="329" idx="0"/>
          </p:cNvCxnSpPr>
          <p:nvPr/>
        </p:nvCxnSpPr>
        <p:spPr>
          <a:xfrm flipH="1">
            <a:off x="1882132" y="3858897"/>
            <a:ext cx="4099" cy="4282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68" idx="1"/>
          </p:cNvCxnSpPr>
          <p:nvPr/>
        </p:nvCxnSpPr>
        <p:spPr>
          <a:xfrm flipV="1">
            <a:off x="2382271" y="3718635"/>
            <a:ext cx="920102" cy="10506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57" idx="1"/>
          </p:cNvCxnSpPr>
          <p:nvPr/>
        </p:nvCxnSpPr>
        <p:spPr>
          <a:xfrm>
            <a:off x="2382271" y="4769307"/>
            <a:ext cx="920103" cy="73363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3302373" y="2763487"/>
            <a:ext cx="3515038" cy="1910296"/>
            <a:chOff x="3311898" y="3367803"/>
            <a:chExt cx="3515038" cy="1910296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1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1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1" idx="0"/>
              <a:endCxn id="170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17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175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0" idx="3"/>
              <a:endCxn id="174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3127710" y="2259736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</a:p>
        </p:txBody>
      </p:sp>
      <p:grpSp>
        <p:nvGrpSpPr>
          <p:cNvPr id="278" name="组合 277"/>
          <p:cNvGrpSpPr/>
          <p:nvPr/>
        </p:nvGrpSpPr>
        <p:grpSpPr>
          <a:xfrm>
            <a:off x="7297409" y="2839145"/>
            <a:ext cx="1094398" cy="646846"/>
            <a:chOff x="7976578" y="3016741"/>
            <a:chExt cx="1139752" cy="646846"/>
          </a:xfrm>
        </p:grpSpPr>
        <p:sp>
          <p:nvSpPr>
            <p:cNvPr id="276" name="流程图: 决策 275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7" name="文本框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974" t="-7273" r="-1987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3" idx="0"/>
            <a:endCxn id="276" idx="2"/>
          </p:cNvCxnSpPr>
          <p:nvPr/>
        </p:nvCxnSpPr>
        <p:spPr>
          <a:xfrm flipV="1">
            <a:off x="7839601" y="3485991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6" idx="0"/>
            <a:endCxn id="4" idx="2"/>
          </p:cNvCxnSpPr>
          <p:nvPr/>
        </p:nvCxnSpPr>
        <p:spPr>
          <a:xfrm rot="16200000" flipV="1">
            <a:off x="6163555" y="1163098"/>
            <a:ext cx="1490090" cy="1862003"/>
          </a:xfrm>
          <a:prstGeom prst="bentConnector3">
            <a:avLst>
              <a:gd name="adj1" fmla="val 7173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2" name="图片 321"/>
          <p:cNvPicPr>
            <a:picLocks noChangeAspect="1"/>
          </p:cNvPicPr>
          <p:nvPr/>
        </p:nvPicPr>
        <p:blipFill rotWithShape="1">
          <a:blip r:embed="rId4"/>
          <a:srcRect l="7338" t="11696" r="26982" b="10525"/>
          <a:stretch/>
        </p:blipFill>
        <p:spPr>
          <a:xfrm>
            <a:off x="1409901" y="1973540"/>
            <a:ext cx="966521" cy="9522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2" idx="2"/>
            <a:endCxn id="208" idx="0"/>
          </p:cNvCxnSpPr>
          <p:nvPr/>
        </p:nvCxnSpPr>
        <p:spPr>
          <a:xfrm flipH="1">
            <a:off x="1886231" y="2925743"/>
            <a:ext cx="6931" cy="41901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9" name="图片 3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12147" r="15504" b="20814"/>
          <a:stretch/>
        </p:blipFill>
        <p:spPr>
          <a:xfrm>
            <a:off x="1381992" y="4287192"/>
            <a:ext cx="1000279" cy="96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6" name="文本框 355"/>
          <p:cNvSpPr txBox="1"/>
          <p:nvPr/>
        </p:nvSpPr>
        <p:spPr>
          <a:xfrm>
            <a:off x="7331528" y="250315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391807" y="3191541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896350" y="2932193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</a:p>
        </p:txBody>
      </p:sp>
    </p:spTree>
    <p:extLst>
      <p:ext uri="{BB962C8B-B14F-4D97-AF65-F5344CB8AC3E}">
        <p14:creationId xmlns:p14="http://schemas.microsoft.com/office/powerpoint/2010/main" val="364845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9571784" y="3024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流程图: 磁盘 60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050489" y="1456335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366410" y="1495783"/>
            <a:ext cx="1297092" cy="419694"/>
            <a:chOff x="3427308" y="781108"/>
            <a:chExt cx="1297092" cy="419694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6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1143000" y="2355587"/>
            <a:ext cx="9467850" cy="1524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1" idx="3"/>
            <a:endCxn id="187" idx="0"/>
          </p:cNvCxnSpPr>
          <p:nvPr/>
        </p:nvCxnSpPr>
        <p:spPr>
          <a:xfrm>
            <a:off x="2693834" y="2066314"/>
            <a:ext cx="1" cy="5113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508874" y="4712059"/>
            <a:ext cx="3517524" cy="1272574"/>
            <a:chOff x="3311899" y="5470971"/>
            <a:chExt cx="3517524" cy="127257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7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73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333567" y="4630620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7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2" idx="3"/>
            <a:endCxn id="75" idx="1"/>
          </p:cNvCxnSpPr>
          <p:nvPr/>
        </p:nvCxnSpPr>
        <p:spPr>
          <a:xfrm>
            <a:off x="7835451" y="3564039"/>
            <a:ext cx="498116" cy="1259453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803464" y="4823492"/>
            <a:ext cx="530103" cy="56286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51999" y="3893323"/>
            <a:ext cx="1084384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5" idx="0"/>
            <a:endCxn id="78" idx="2"/>
          </p:cNvCxnSpPr>
          <p:nvPr/>
        </p:nvCxnSpPr>
        <p:spPr>
          <a:xfrm flipV="1">
            <a:off x="8994191" y="4279067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86" idx="1"/>
          </p:cNvCxnSpPr>
          <p:nvPr/>
        </p:nvCxnSpPr>
        <p:spPr>
          <a:xfrm flipV="1">
            <a:off x="4125508" y="3564039"/>
            <a:ext cx="383365" cy="142672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69" idx="1"/>
          </p:cNvCxnSpPr>
          <p:nvPr/>
        </p:nvCxnSpPr>
        <p:spPr>
          <a:xfrm>
            <a:off x="4125508" y="4990764"/>
            <a:ext cx="383366" cy="35758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508873" y="2608891"/>
            <a:ext cx="3515038" cy="1910296"/>
            <a:chOff x="3311898" y="3367803"/>
            <a:chExt cx="3515038" cy="191029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8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8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9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93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8451999" y="2942226"/>
            <a:ext cx="1094398" cy="646846"/>
            <a:chOff x="7976578" y="3016741"/>
            <a:chExt cx="1139752" cy="646846"/>
          </a:xfrm>
        </p:grpSpPr>
        <p:sp>
          <p:nvSpPr>
            <p:cNvPr id="99" name="流程图: 决策 98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273" r="-2649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8" idx="0"/>
            <a:endCxn id="99" idx="2"/>
          </p:cNvCxnSpPr>
          <p:nvPr/>
        </p:nvCxnSpPr>
        <p:spPr>
          <a:xfrm flipV="1">
            <a:off x="8994191" y="3589072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9" idx="0"/>
            <a:endCxn id="64" idx="2"/>
          </p:cNvCxnSpPr>
          <p:nvPr/>
        </p:nvCxnSpPr>
        <p:spPr>
          <a:xfrm flipV="1">
            <a:off x="8994191" y="1915477"/>
            <a:ext cx="20765" cy="102674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8588368" y="267261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9546397" y="3294622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0050940" y="3035274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</a:p>
        </p:txBody>
      </p:sp>
      <p:sp>
        <p:nvSpPr>
          <p:cNvPr id="12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4135146"/>
            <a:ext cx="1155735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</a:t>
            </a:r>
          </a:p>
        </p:txBody>
      </p:sp>
      <p:sp>
        <p:nvSpPr>
          <p:cNvPr id="12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2700" y="4763872"/>
            <a:ext cx="1155735" cy="5253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基于上下界的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5532194"/>
            <a:ext cx="115774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前向更新</a:t>
            </a:r>
          </a:p>
        </p:txBody>
      </p:sp>
      <p:sp>
        <p:nvSpPr>
          <p:cNvPr id="12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452790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sp>
        <p:nvSpPr>
          <p:cNvPr id="127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516995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对应轨迹段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1918561" y="4520890"/>
            <a:ext cx="2007" cy="24298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>
            <a:off x="1645129" y="5289212"/>
            <a:ext cx="0" cy="23938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H="1" flipV="1">
            <a:off x="2155666" y="5289213"/>
            <a:ext cx="4022" cy="23938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2498435" y="5026542"/>
            <a:ext cx="257279" cy="33628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2498435" y="4720777"/>
            <a:ext cx="257279" cy="30576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3996894"/>
            <a:ext cx="2863346" cy="19877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3" idx="2"/>
            <a:endCxn id="187" idx="0"/>
          </p:cNvCxnSpPr>
          <p:nvPr/>
        </p:nvCxnSpPr>
        <p:spPr>
          <a:xfrm rot="5400000">
            <a:off x="5315687" y="-764090"/>
            <a:ext cx="719913" cy="5963615"/>
          </a:xfrm>
          <a:prstGeom prst="bentConnector3">
            <a:avLst>
              <a:gd name="adj1" fmla="val 6455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3" y="3178723"/>
            <a:ext cx="115472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时间信息</a:t>
            </a:r>
          </a:p>
        </p:txBody>
      </p:sp>
      <p:sp>
        <p:nvSpPr>
          <p:cNvPr id="17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5" y="2889271"/>
            <a:ext cx="12486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2" y="2696543"/>
            <a:ext cx="1154723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空间信息</a:t>
            </a:r>
          </a:p>
        </p:txBody>
      </p:sp>
      <p:cxnSp>
        <p:nvCxnSpPr>
          <p:cNvPr id="18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2498435" y="3082143"/>
            <a:ext cx="257280" cy="28945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0" idx="3"/>
            <a:endCxn id="179" idx="1"/>
          </p:cNvCxnSpPr>
          <p:nvPr/>
        </p:nvCxnSpPr>
        <p:spPr>
          <a:xfrm>
            <a:off x="2498435" y="2889415"/>
            <a:ext cx="257280" cy="19272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2577674"/>
            <a:ext cx="2863345" cy="11081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7" idx="2"/>
            <a:endCxn id="147" idx="0"/>
          </p:cNvCxnSpPr>
          <p:nvPr/>
        </p:nvCxnSpPr>
        <p:spPr>
          <a:xfrm>
            <a:off x="2693835" y="3685862"/>
            <a:ext cx="0" cy="31103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8967038" y="4296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累加</a:t>
            </a:r>
          </a:p>
        </p:txBody>
      </p:sp>
    </p:spTree>
    <p:extLst>
      <p:ext uri="{BB962C8B-B14F-4D97-AF65-F5344CB8AC3E}">
        <p14:creationId xmlns:p14="http://schemas.microsoft.com/office/powerpoint/2010/main" val="39253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9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447800" y="322387"/>
            <a:ext cx="8105775" cy="2221617"/>
            <a:chOff x="1447800" y="322387"/>
            <a:chExt cx="8105775" cy="2221617"/>
          </a:xfrm>
        </p:grpSpPr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62435503-47D5-490A-B5E6-48457B4B31FC}"/>
                </a:ext>
              </a:extLst>
            </p:cNvPr>
            <p:cNvSpPr/>
            <p:nvPr/>
          </p:nvSpPr>
          <p:spPr>
            <a:xfrm>
              <a:off x="1778434" y="322387"/>
              <a:ext cx="1286689" cy="609979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轨迹数据库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133090" y="493521"/>
              <a:ext cx="1297092" cy="419694"/>
              <a:chOff x="3427308" y="781108"/>
              <a:chExt cx="1297092" cy="4196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BF24C43-01DC-4733-B0EE-6E3FBD73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7843" y="781108"/>
                <a:ext cx="461009" cy="361978"/>
              </a:xfrm>
              <a:prstGeom prst="rect">
                <a:avLst/>
              </a:prstGeom>
            </p:spPr>
          </p:pic>
          <p:sp>
            <p:nvSpPr>
              <p:cNvPr id="6" name="矩形: 圆角 43">
                <a:extLst>
                  <a:ext uri="{FF2B5EF4-FFF2-40B4-BE49-F238E27FC236}">
                    <a16:creationId xmlns:a16="http://schemas.microsoft.com/office/drawing/2014/main" id="{36C809AD-54AB-442C-97DC-5BA3174DCB73}"/>
                  </a:ext>
                </a:extLst>
              </p:cNvPr>
              <p:cNvSpPr/>
              <p:nvPr/>
            </p:nvSpPr>
            <p:spPr>
              <a:xfrm>
                <a:off x="3427308" y="781108"/>
                <a:ext cx="1297092" cy="41969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查询者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6354547-F39B-4432-B8C3-E754FD1F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1229878"/>
              <a:ext cx="8105775" cy="747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" idx="3"/>
              <a:endCxn id="153" idx="0"/>
            </p:cNvCxnSpPr>
            <p:nvPr/>
          </p:nvCxnSpPr>
          <p:spPr>
            <a:xfrm>
              <a:off x="2421779" y="932366"/>
              <a:ext cx="2" cy="558277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01568" y="1824861"/>
              <a:ext cx="125165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轨迹段距离</a:t>
              </a:r>
            </a:p>
          </p:txBody>
        </p:sp>
        <p:cxnSp>
          <p:nvCxnSpPr>
            <p:cNvPr id="17" name="直接箭头连接符 1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" idx="1"/>
            </p:cNvCxnSpPr>
            <p:nvPr/>
          </p:nvCxnSpPr>
          <p:spPr>
            <a:xfrm>
              <a:off x="5163157" y="1677665"/>
              <a:ext cx="338411" cy="34006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38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" idx="1"/>
            </p:cNvCxnSpPr>
            <p:nvPr/>
          </p:nvCxnSpPr>
          <p:spPr>
            <a:xfrm flipV="1">
              <a:off x="5154460" y="2017733"/>
              <a:ext cx="347108" cy="333399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6924558" y="1824861"/>
              <a:ext cx="1150849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轨迹距离</a:t>
              </a:r>
            </a:p>
          </p:txBody>
        </p:sp>
        <p:cxnSp>
          <p:nvCxnSpPr>
            <p:cNvPr id="21" name="直接箭头连接符 22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 flipV="1">
              <a:off x="3276598" y="1677665"/>
              <a:ext cx="353722" cy="673467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2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9" idx="1"/>
            </p:cNvCxnSpPr>
            <p:nvPr/>
          </p:nvCxnSpPr>
          <p:spPr>
            <a:xfrm>
              <a:off x="3276598" y="2351132"/>
              <a:ext cx="3450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239445" y="1704286"/>
              <a:ext cx="1094398" cy="646846"/>
              <a:chOff x="7976578" y="3016741"/>
              <a:chExt cx="1139752" cy="646846"/>
            </a:xfrm>
          </p:grpSpPr>
          <p:sp>
            <p:nvSpPr>
              <p:cNvPr id="36" name="流程图: 决策 35"/>
              <p:cNvSpPr/>
              <p:nvPr/>
            </p:nvSpPr>
            <p:spPr>
              <a:xfrm>
                <a:off x="7976578" y="3016741"/>
                <a:ext cx="1129322" cy="646846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距离</a:t>
                    </a:r>
                    <a:r>
                      <a: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&lt;</a:t>
                    </a:r>
                    <a14:m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r>
                      <a: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?</a:t>
                    </a:r>
                    <a:endPara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11" t="-7273" r="-2649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>
              <a:off x="8075407" y="2017733"/>
              <a:ext cx="164038" cy="9976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28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6" idx="0"/>
              <a:endCxn id="6" idx="2"/>
            </p:cNvCxnSpPr>
            <p:nvPr/>
          </p:nvCxnSpPr>
          <p:spPr>
            <a:xfrm flipH="1" flipV="1">
              <a:off x="8781636" y="913215"/>
              <a:ext cx="1" cy="79107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389483" y="13675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Yes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4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5" idx="2"/>
              <a:endCxn id="153" idx="0"/>
            </p:cNvCxnSpPr>
            <p:nvPr/>
          </p:nvCxnSpPr>
          <p:spPr>
            <a:xfrm rot="5400000">
              <a:off x="5105384" y="-1828103"/>
              <a:ext cx="635144" cy="6002349"/>
            </a:xfrm>
            <a:prstGeom prst="bent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H="1">
              <a:off x="2421780" y="1887987"/>
              <a:ext cx="1" cy="270273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6753225" y="2017733"/>
              <a:ext cx="1713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2" y="1490643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</a:t>
              </a:r>
            </a:p>
          </p:txBody>
        </p:sp>
        <p:sp>
          <p:nvSpPr>
            <p:cNvPr id="15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1" y="2158260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对应点匹配算法</a:t>
              </a: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30320" y="1484793"/>
              <a:ext cx="15328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21624" y="2158260"/>
              <a:ext cx="1532836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形状影响因素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BC776CD-C4CA-4460-BBF4-CF700BA08523}"/>
              </a:ext>
            </a:extLst>
          </p:cNvPr>
          <p:cNvSpPr txBox="1"/>
          <p:nvPr/>
        </p:nvSpPr>
        <p:spPr>
          <a:xfrm>
            <a:off x="6994827" y="833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5AAE13-1249-4BAC-BBE4-E1DBB0D3DBE4}"/>
              </a:ext>
            </a:extLst>
          </p:cNvPr>
          <p:cNvSpPr txBox="1"/>
          <p:nvPr/>
        </p:nvSpPr>
        <p:spPr>
          <a:xfrm>
            <a:off x="8824216" y="891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相似轨迹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329D9-6A73-4C84-8DBF-F43352858951}"/>
              </a:ext>
            </a:extLst>
          </p:cNvPr>
          <p:cNvSpPr txBox="1"/>
          <p:nvPr/>
        </p:nvSpPr>
        <p:spPr>
          <a:xfrm>
            <a:off x="1313782" y="896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数据轨迹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937CA6-C9B4-496F-A161-975EE622C478}"/>
              </a:ext>
            </a:extLst>
          </p:cNvPr>
          <p:cNvSpPr/>
          <p:nvPr/>
        </p:nvSpPr>
        <p:spPr>
          <a:xfrm>
            <a:off x="3482150" y="1353207"/>
            <a:ext cx="4620671" cy="13047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29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流程图: 磁盘 32">
            <a:extLst>
              <a:ext uri="{FF2B5EF4-FFF2-40B4-BE49-F238E27FC236}">
                <a16:creationId xmlns:a16="http://schemas.microsoft.com/office/drawing/2014/main" id="{0257AA25-E41C-46E5-AF33-C99CBBFDB134}"/>
              </a:ext>
            </a:extLst>
          </p:cNvPr>
          <p:cNvSpPr/>
          <p:nvPr/>
        </p:nvSpPr>
        <p:spPr>
          <a:xfrm>
            <a:off x="1778434" y="322387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6032E3A-67D0-425C-8DE1-471076B1C036}"/>
              </a:ext>
            </a:extLst>
          </p:cNvPr>
          <p:cNvGrpSpPr/>
          <p:nvPr/>
        </p:nvGrpSpPr>
        <p:grpSpPr>
          <a:xfrm>
            <a:off x="8133090" y="493521"/>
            <a:ext cx="1297092" cy="419694"/>
            <a:chOff x="3427308" y="781108"/>
            <a:chExt cx="1297092" cy="419694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5E07B49-3280-4AFF-AA75-F9819E614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57" name="矩形: 圆角 43">
              <a:extLst>
                <a:ext uri="{FF2B5EF4-FFF2-40B4-BE49-F238E27FC236}">
                  <a16:creationId xmlns:a16="http://schemas.microsoft.com/office/drawing/2014/main" id="{CC82CBCB-C987-475C-A2B0-AD5D4E977CFD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7F7210E-5D2E-4890-AFE5-C2E89B2F79E1}"/>
              </a:ext>
            </a:extLst>
          </p:cNvPr>
          <p:cNvCxnSpPr>
            <a:cxnSpLocks/>
          </p:cNvCxnSpPr>
          <p:nvPr/>
        </p:nvCxnSpPr>
        <p:spPr>
          <a:xfrm flipV="1">
            <a:off x="1447800" y="1229878"/>
            <a:ext cx="8105775" cy="74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53">
            <a:extLst>
              <a:ext uri="{FF2B5EF4-FFF2-40B4-BE49-F238E27FC236}">
                <a16:creationId xmlns:a16="http://schemas.microsoft.com/office/drawing/2014/main" id="{D54DD437-FF33-4914-9027-105235983469}"/>
              </a:ext>
            </a:extLst>
          </p:cNvPr>
          <p:cNvCxnSpPr>
            <a:cxnSpLocks/>
            <a:stCxn id="33" idx="3"/>
            <a:endCxn id="50" idx="0"/>
          </p:cNvCxnSpPr>
          <p:nvPr/>
        </p:nvCxnSpPr>
        <p:spPr>
          <a:xfrm>
            <a:off x="2421779" y="932366"/>
            <a:ext cx="2" cy="55827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43">
            <a:extLst>
              <a:ext uri="{FF2B5EF4-FFF2-40B4-BE49-F238E27FC236}">
                <a16:creationId xmlns:a16="http://schemas.microsoft.com/office/drawing/2014/main" id="{28ED587B-4450-4F17-8498-C81F3BEE8BFE}"/>
              </a:ext>
            </a:extLst>
          </p:cNvPr>
          <p:cNvSpPr/>
          <p:nvPr/>
        </p:nvSpPr>
        <p:spPr>
          <a:xfrm>
            <a:off x="5501568" y="1824861"/>
            <a:ext cx="1251657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38" name="直接箭头连接符 135">
            <a:extLst>
              <a:ext uri="{FF2B5EF4-FFF2-40B4-BE49-F238E27FC236}">
                <a16:creationId xmlns:a16="http://schemas.microsoft.com/office/drawing/2014/main" id="{32B8AFFD-5D9E-45C8-A3E4-C1A40A8E0314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>
            <a:off x="5163157" y="1677665"/>
            <a:ext cx="338411" cy="34006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138">
            <a:extLst>
              <a:ext uri="{FF2B5EF4-FFF2-40B4-BE49-F238E27FC236}">
                <a16:creationId xmlns:a16="http://schemas.microsoft.com/office/drawing/2014/main" id="{D553F97F-5793-40C0-857D-FE6A36E82190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 flipV="1">
            <a:off x="5154460" y="2017733"/>
            <a:ext cx="347108" cy="33339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43">
            <a:extLst>
              <a:ext uri="{FF2B5EF4-FFF2-40B4-BE49-F238E27FC236}">
                <a16:creationId xmlns:a16="http://schemas.microsoft.com/office/drawing/2014/main" id="{C590A8FC-21B1-4874-A2A1-52BB4CD7B869}"/>
              </a:ext>
            </a:extLst>
          </p:cNvPr>
          <p:cNvSpPr/>
          <p:nvPr/>
        </p:nvSpPr>
        <p:spPr>
          <a:xfrm>
            <a:off x="6924558" y="1824861"/>
            <a:ext cx="1150849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41" name="直接箭头连接符 223">
            <a:extLst>
              <a:ext uri="{FF2B5EF4-FFF2-40B4-BE49-F238E27FC236}">
                <a16:creationId xmlns:a16="http://schemas.microsoft.com/office/drawing/2014/main" id="{A8536835-6C83-4D12-9E3C-ABA0B580B926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276598" y="1677665"/>
            <a:ext cx="353722" cy="67346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224">
            <a:extLst>
              <a:ext uri="{FF2B5EF4-FFF2-40B4-BE49-F238E27FC236}">
                <a16:creationId xmlns:a16="http://schemas.microsoft.com/office/drawing/2014/main" id="{CF8CBDC1-4A26-4CD1-AAC2-528406DFE46C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276598" y="2351132"/>
            <a:ext cx="345026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491B916-FCBA-43F6-A4B7-175E1353B443}"/>
              </a:ext>
            </a:extLst>
          </p:cNvPr>
          <p:cNvGrpSpPr/>
          <p:nvPr/>
        </p:nvGrpSpPr>
        <p:grpSpPr>
          <a:xfrm>
            <a:off x="8239445" y="1704286"/>
            <a:ext cx="1094398" cy="646846"/>
            <a:chOff x="7976578" y="3016741"/>
            <a:chExt cx="1139752" cy="646846"/>
          </a:xfrm>
        </p:grpSpPr>
        <p:sp>
          <p:nvSpPr>
            <p:cNvPr id="54" name="流程图: 决策 53">
              <a:extLst>
                <a:ext uri="{FF2B5EF4-FFF2-40B4-BE49-F238E27FC236}">
                  <a16:creationId xmlns:a16="http://schemas.microsoft.com/office/drawing/2014/main" id="{1FD95D14-89E0-4CB6-8B35-9CA91D3C66F0}"/>
                </a:ext>
              </a:extLst>
            </p:cNvPr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4F39C67-D7BB-47F0-B039-1A18A3EA9BEB}"/>
                    </a:ext>
                  </a:extLst>
                </p:cNvPr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273" r="-2649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ACEF49E-82F1-4F59-AD46-0D077774C55C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8075407" y="2017733"/>
            <a:ext cx="164038" cy="997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281">
            <a:extLst>
              <a:ext uri="{FF2B5EF4-FFF2-40B4-BE49-F238E27FC236}">
                <a16:creationId xmlns:a16="http://schemas.microsoft.com/office/drawing/2014/main" id="{28FEE9E3-0A2B-4EA6-94CE-2ACF7409BDBB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8781636" y="913215"/>
            <a:ext cx="1" cy="79107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7164C87-9DCB-4FA5-8A4D-48D3DD6EB53F}"/>
              </a:ext>
            </a:extLst>
          </p:cNvPr>
          <p:cNvSpPr txBox="1"/>
          <p:nvPr/>
        </p:nvSpPr>
        <p:spPr>
          <a:xfrm>
            <a:off x="8389483" y="13675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直接箭头连接符 153">
            <a:extLst>
              <a:ext uri="{FF2B5EF4-FFF2-40B4-BE49-F238E27FC236}">
                <a16:creationId xmlns:a16="http://schemas.microsoft.com/office/drawing/2014/main" id="{15F555CD-B7C9-4FB3-B816-1BEF22CE7AD6}"/>
              </a:ext>
            </a:extLst>
          </p:cNvPr>
          <p:cNvCxnSpPr>
            <a:cxnSpLocks/>
            <a:stCxn id="56" idx="2"/>
            <a:endCxn id="50" idx="0"/>
          </p:cNvCxnSpPr>
          <p:nvPr/>
        </p:nvCxnSpPr>
        <p:spPr>
          <a:xfrm rot="5400000">
            <a:off x="5105384" y="-1828103"/>
            <a:ext cx="635144" cy="6002349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9B3911-B487-4D43-A1A9-8D92661DA33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21780" y="1887987"/>
            <a:ext cx="1" cy="27027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98D6B21-6B92-40B3-B4F4-6C03DA6683F0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6753225" y="2017733"/>
            <a:ext cx="17133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3">
            <a:extLst>
              <a:ext uri="{FF2B5EF4-FFF2-40B4-BE49-F238E27FC236}">
                <a16:creationId xmlns:a16="http://schemas.microsoft.com/office/drawing/2014/main" id="{2C27DFD2-2980-4203-9EDE-AF1529BE920F}"/>
              </a:ext>
            </a:extLst>
          </p:cNvPr>
          <p:cNvSpPr/>
          <p:nvPr/>
        </p:nvSpPr>
        <p:spPr>
          <a:xfrm>
            <a:off x="1566962" y="1490643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轨迹表示模型</a:t>
            </a:r>
          </a:p>
        </p:txBody>
      </p:sp>
      <p:sp>
        <p:nvSpPr>
          <p:cNvPr id="51" name="矩形: 圆角 43">
            <a:extLst>
              <a:ext uri="{FF2B5EF4-FFF2-40B4-BE49-F238E27FC236}">
                <a16:creationId xmlns:a16="http://schemas.microsoft.com/office/drawing/2014/main" id="{24FC0EC7-3EE6-4BCE-9FE6-A7FB4F535579}"/>
              </a:ext>
            </a:extLst>
          </p:cNvPr>
          <p:cNvSpPr/>
          <p:nvPr/>
        </p:nvSpPr>
        <p:spPr>
          <a:xfrm>
            <a:off x="1566961" y="2158260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对应点匹配算法</a:t>
            </a:r>
          </a:p>
        </p:txBody>
      </p:sp>
      <p:sp>
        <p:nvSpPr>
          <p:cNvPr id="52" name="矩形: 圆角 43">
            <a:extLst>
              <a:ext uri="{FF2B5EF4-FFF2-40B4-BE49-F238E27FC236}">
                <a16:creationId xmlns:a16="http://schemas.microsoft.com/office/drawing/2014/main" id="{F99C1472-FB26-4F14-A58B-576D885EF1AD}"/>
              </a:ext>
            </a:extLst>
          </p:cNvPr>
          <p:cNvSpPr/>
          <p:nvPr/>
        </p:nvSpPr>
        <p:spPr>
          <a:xfrm>
            <a:off x="3630320" y="1484793"/>
            <a:ext cx="1532837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时空距离</a:t>
            </a:r>
          </a:p>
        </p:txBody>
      </p:sp>
      <p:sp>
        <p:nvSpPr>
          <p:cNvPr id="53" name="矩形: 圆角 43">
            <a:extLst>
              <a:ext uri="{FF2B5EF4-FFF2-40B4-BE49-F238E27FC236}">
                <a16:creationId xmlns:a16="http://schemas.microsoft.com/office/drawing/2014/main" id="{AC844D94-31E6-4C2C-833A-8A1109B8A4AF}"/>
              </a:ext>
            </a:extLst>
          </p:cNvPr>
          <p:cNvSpPr/>
          <p:nvPr/>
        </p:nvSpPr>
        <p:spPr>
          <a:xfrm>
            <a:off x="3621624" y="2158260"/>
            <a:ext cx="1532836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形状影响因素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FA0F65-2F1C-4064-92A4-6B9E2411E52E}"/>
              </a:ext>
            </a:extLst>
          </p:cNvPr>
          <p:cNvSpPr txBox="1"/>
          <p:nvPr/>
        </p:nvSpPr>
        <p:spPr>
          <a:xfrm>
            <a:off x="6994827" y="833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A97456-153A-45E7-9934-62E5F39D53D3}"/>
              </a:ext>
            </a:extLst>
          </p:cNvPr>
          <p:cNvSpPr txBox="1"/>
          <p:nvPr/>
        </p:nvSpPr>
        <p:spPr>
          <a:xfrm>
            <a:off x="8824216" y="891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相似轨迹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3E9DAF-C09E-4080-A668-DA63F9264581}"/>
              </a:ext>
            </a:extLst>
          </p:cNvPr>
          <p:cNvSpPr txBox="1"/>
          <p:nvPr/>
        </p:nvSpPr>
        <p:spPr>
          <a:xfrm>
            <a:off x="1313782" y="896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数据轨迹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5403A4-82FA-4F75-B3FE-5EB663EF94C9}"/>
              </a:ext>
            </a:extLst>
          </p:cNvPr>
          <p:cNvSpPr/>
          <p:nvPr/>
        </p:nvSpPr>
        <p:spPr>
          <a:xfrm>
            <a:off x="3482150" y="1353207"/>
            <a:ext cx="4620671" cy="13047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9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4921118" y="4933058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5931173" y="5044784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6940418" y="5111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4510623" y="3093446"/>
            <a:ext cx="1499341" cy="120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946711" y="3577487"/>
            <a:ext cx="1499342" cy="1201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8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1"/>
          <p:cNvSpPr/>
          <p:nvPr/>
        </p:nvSpPr>
        <p:spPr>
          <a:xfrm>
            <a:off x="3050381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286125" y="3508796"/>
            <a:ext cx="80962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文本框 88"/>
          <p:cNvSpPr txBox="1">
            <a:spLocks noChangeArrowheads="1"/>
          </p:cNvSpPr>
          <p:nvPr/>
        </p:nvSpPr>
        <p:spPr bwMode="auto">
          <a:xfrm>
            <a:off x="3171825" y="3508796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分别考虑时间和空间</a:t>
            </a:r>
          </a:p>
        </p:txBody>
      </p:sp>
      <p:grpSp>
        <p:nvGrpSpPr>
          <p:cNvPr id="5" name="chenying0907 90"/>
          <p:cNvGrpSpPr>
            <a:grpSpLocks/>
          </p:cNvGrpSpPr>
          <p:nvPr/>
        </p:nvGrpSpPr>
        <p:grpSpPr bwMode="auto">
          <a:xfrm>
            <a:off x="3515930" y="2984759"/>
            <a:ext cx="288373" cy="456565"/>
            <a:chOff x="5844088" y="2600655"/>
            <a:chExt cx="384637" cy="608536"/>
          </a:xfrm>
        </p:grpSpPr>
        <p:grpSp>
          <p:nvGrpSpPr>
            <p:cNvPr id="31" name="chenying0907 91"/>
            <p:cNvGrpSpPr>
              <a:grpSpLocks/>
            </p:cNvGrpSpPr>
            <p:nvPr/>
          </p:nvGrpSpPr>
          <p:grpSpPr bwMode="auto">
            <a:xfrm rot="8489641">
              <a:off x="6012746" y="2653214"/>
              <a:ext cx="215979" cy="555977"/>
              <a:chOff x="6011261" y="2543519"/>
              <a:chExt cx="242158" cy="623372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A67AA">
                  <a:lumMod val="50000"/>
                </a:srgbClr>
              </a:solidFill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chenying0907 98"/>
          <p:cNvGrpSpPr>
            <a:grpSpLocks/>
          </p:cNvGrpSpPr>
          <p:nvPr/>
        </p:nvGrpSpPr>
        <p:grpSpPr bwMode="auto">
          <a:xfrm>
            <a:off x="8323659" y="3057409"/>
            <a:ext cx="355997" cy="323950"/>
            <a:chOff x="7002966" y="4415883"/>
            <a:chExt cx="507443" cy="461687"/>
          </a:xfrm>
        </p:grpSpPr>
        <p:grpSp>
          <p:nvGrpSpPr>
            <p:cNvPr id="24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" name="chenying0907 110"/>
          <p:cNvGrpSpPr>
            <a:grpSpLocks/>
          </p:cNvGrpSpPr>
          <p:nvPr/>
        </p:nvGrpSpPr>
        <p:grpSpPr bwMode="auto">
          <a:xfrm>
            <a:off x="5892403" y="2971650"/>
            <a:ext cx="417909" cy="373971"/>
            <a:chOff x="4577745" y="4336117"/>
            <a:chExt cx="557229" cy="497597"/>
          </a:xfrm>
        </p:grpSpPr>
        <p:sp>
          <p:nvSpPr>
            <p:cNvPr id="22" name="任意多边形 21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" name="椭圆 31"/>
          <p:cNvSpPr/>
          <p:nvPr/>
        </p:nvSpPr>
        <p:spPr>
          <a:xfrm>
            <a:off x="5475684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711429" y="3508796"/>
            <a:ext cx="81081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文本框 145"/>
          <p:cNvSpPr txBox="1">
            <a:spLocks noChangeArrowheads="1"/>
          </p:cNvSpPr>
          <p:nvPr/>
        </p:nvSpPr>
        <p:spPr bwMode="auto">
          <a:xfrm>
            <a:off x="5597723" y="3536188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时空对应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关系混乱</a:t>
            </a:r>
          </a:p>
        </p:txBody>
      </p:sp>
      <p:sp>
        <p:nvSpPr>
          <p:cNvPr id="11" name="椭圆 31"/>
          <p:cNvSpPr/>
          <p:nvPr/>
        </p:nvSpPr>
        <p:spPr>
          <a:xfrm>
            <a:off x="7861697" y="2794201"/>
            <a:ext cx="1279922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96250" y="3508796"/>
            <a:ext cx="810816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文本框 157"/>
          <p:cNvSpPr txBox="1">
            <a:spLocks noChangeArrowheads="1"/>
          </p:cNvSpPr>
          <p:nvPr/>
        </p:nvSpPr>
        <p:spPr bwMode="auto">
          <a:xfrm>
            <a:off x="7983141" y="3522681"/>
            <a:ext cx="10370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结果与需求不符</a:t>
            </a:r>
          </a:p>
        </p:txBody>
      </p:sp>
      <p:grpSp>
        <p:nvGrpSpPr>
          <p:cNvPr id="14" name="chenying0907 12"/>
          <p:cNvGrpSpPr>
            <a:grpSpLocks/>
          </p:cNvGrpSpPr>
          <p:nvPr/>
        </p:nvGrpSpPr>
        <p:grpSpPr bwMode="auto">
          <a:xfrm>
            <a:off x="4683918" y="3313479"/>
            <a:ext cx="423863" cy="362063"/>
            <a:chOff x="4349506" y="3098800"/>
            <a:chExt cx="565617" cy="482600"/>
          </a:xfrm>
        </p:grpSpPr>
        <p:sp>
          <p:nvSpPr>
            <p:cNvPr id="19" name="任意多边形 18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5" name="chenying0907 166"/>
          <p:cNvGrpSpPr>
            <a:grpSpLocks/>
          </p:cNvGrpSpPr>
          <p:nvPr/>
        </p:nvGrpSpPr>
        <p:grpSpPr bwMode="auto">
          <a:xfrm>
            <a:off x="7096125" y="3313479"/>
            <a:ext cx="423863" cy="362063"/>
            <a:chOff x="4349506" y="3098800"/>
            <a:chExt cx="565617" cy="482600"/>
          </a:xfrm>
        </p:grpSpPr>
        <p:sp>
          <p:nvSpPr>
            <p:cNvPr id="16" name="任意多边形 15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758</Words>
  <Application>Microsoft Office PowerPoint</Application>
  <PresentationFormat>宽屏</PresentationFormat>
  <Paragraphs>293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方正静蕾简体</vt:lpstr>
      <vt:lpstr>方正兰亭超细黑简体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72</cp:revision>
  <dcterms:created xsi:type="dcterms:W3CDTF">2018-11-27T08:22:40Z</dcterms:created>
  <dcterms:modified xsi:type="dcterms:W3CDTF">2018-12-16T13:15:44Z</dcterms:modified>
</cp:coreProperties>
</file>