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3"/>
  </p:notesMasterIdLst>
  <p:sldIdLst>
    <p:sldId id="2109" r:id="rId3"/>
    <p:sldId id="2123" r:id="rId4"/>
    <p:sldId id="2125" r:id="rId5"/>
    <p:sldId id="2117" r:id="rId6"/>
    <p:sldId id="2135" r:id="rId7"/>
    <p:sldId id="2110" r:id="rId8"/>
    <p:sldId id="2141" r:id="rId9"/>
    <p:sldId id="2143" r:id="rId10"/>
    <p:sldId id="2138" r:id="rId11"/>
    <p:sldId id="2142" r:id="rId12"/>
    <p:sldId id="2144" r:id="rId13"/>
    <p:sldId id="2145" r:id="rId14"/>
    <p:sldId id="2140" r:id="rId15"/>
    <p:sldId id="2146" r:id="rId16"/>
    <p:sldId id="2111" r:id="rId17"/>
    <p:sldId id="2130" r:id="rId18"/>
    <p:sldId id="2124" r:id="rId19"/>
    <p:sldId id="2127" r:id="rId20"/>
    <p:sldId id="2134" r:id="rId21"/>
    <p:sldId id="212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8F8"/>
    <a:srgbClr val="596369"/>
    <a:srgbClr val="FF6262"/>
    <a:srgbClr val="299CEF"/>
    <a:srgbClr val="576368"/>
    <a:srgbClr val="000000"/>
    <a:srgbClr val="FFFFFF"/>
    <a:srgbClr val="0099FF"/>
    <a:srgbClr val="FFCC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0" autoAdjust="0"/>
    <p:restoredTop sz="78613" autoAdjust="0"/>
  </p:normalViewPr>
  <p:slideViewPr>
    <p:cSldViewPr>
      <p:cViewPr varScale="1">
        <p:scale>
          <a:sx n="80" d="100"/>
          <a:sy n="80" d="100"/>
        </p:scale>
        <p:origin x="207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AC75A-AAB6-4CD8-8D26-5EC8D85DBF5E}" type="datetimeFigureOut">
              <a:rPr lang="en-US" smtClean="0"/>
              <a:t>3/9/2020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43215-D573-47D6-8B35-CBA69A8125CF}" type="slidenum">
              <a:rPr lang="en-US" smtClean="0"/>
              <a:t>‹#›</a:t>
            </a:fld>
            <a:endParaRPr lang="en-US"/>
          </a:p>
        </p:txBody>
      </p:sp>
    </p:spTree>
    <p:extLst>
      <p:ext uri="{BB962C8B-B14F-4D97-AF65-F5344CB8AC3E}">
        <p14:creationId xmlns:p14="http://schemas.microsoft.com/office/powerpoint/2010/main" val="375000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clarified, the </a:t>
            </a:r>
            <a:r>
              <a:rPr lang="en-US" dirty="0" err="1"/>
              <a:t>TimeIndicator</a:t>
            </a:r>
            <a:r>
              <a:rPr lang="en-US" dirty="0"/>
              <a:t> is not included in the scope of this assignment and hence it will be excluded in the rest of this assignment.</a:t>
            </a:r>
          </a:p>
        </p:txBody>
      </p:sp>
      <p:sp>
        <p:nvSpPr>
          <p:cNvPr id="4" name="Slide Number Placeholder 3"/>
          <p:cNvSpPr>
            <a:spLocks noGrp="1"/>
          </p:cNvSpPr>
          <p:nvPr>
            <p:ph type="sldNum" sz="quarter" idx="5"/>
          </p:nvPr>
        </p:nvSpPr>
        <p:spPr/>
        <p:txBody>
          <a:bodyPr/>
          <a:lstStyle/>
          <a:p>
            <a:fld id="{12843215-D573-47D6-8B35-CBA69A8125CF}" type="slidenum">
              <a:rPr lang="en-US" smtClean="0"/>
              <a:t>2</a:t>
            </a:fld>
            <a:endParaRPr lang="en-US"/>
          </a:p>
        </p:txBody>
      </p:sp>
    </p:spTree>
    <p:extLst>
      <p:ext uri="{BB962C8B-B14F-4D97-AF65-F5344CB8AC3E}">
        <p14:creationId xmlns:p14="http://schemas.microsoft.com/office/powerpoint/2010/main" val="1999541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CODE TO COPY INTO XSTATE VISUALIZER ONLY:</a:t>
            </a:r>
          </a:p>
          <a:p>
            <a:endParaRPr lang="en-SG" dirty="0"/>
          </a:p>
          <a:p>
            <a:r>
              <a:rPr lang="en-SG" dirty="0" err="1"/>
              <a:t>const</a:t>
            </a:r>
            <a:r>
              <a:rPr lang="en-SG" dirty="0"/>
              <a:t> </a:t>
            </a:r>
            <a:r>
              <a:rPr lang="en-SG" dirty="0" err="1"/>
              <a:t>currentTemp</a:t>
            </a:r>
            <a:r>
              <a:rPr lang="en-SG" dirty="0"/>
              <a:t> = 72;</a:t>
            </a:r>
          </a:p>
          <a:p>
            <a:r>
              <a:rPr lang="en-SG" dirty="0" err="1"/>
              <a:t>const</a:t>
            </a:r>
            <a:r>
              <a:rPr lang="en-SG" dirty="0"/>
              <a:t> </a:t>
            </a:r>
            <a:r>
              <a:rPr lang="en-SG" dirty="0" err="1"/>
              <a:t>targetTemp</a:t>
            </a:r>
            <a:r>
              <a:rPr lang="en-SG" dirty="0"/>
              <a:t> = 72;</a:t>
            </a:r>
          </a:p>
          <a:p>
            <a:r>
              <a:rPr lang="en-SG" dirty="0" err="1"/>
              <a:t>const</a:t>
            </a:r>
            <a:r>
              <a:rPr lang="en-SG" dirty="0"/>
              <a:t> </a:t>
            </a:r>
            <a:r>
              <a:rPr lang="en-SG" dirty="0" err="1"/>
              <a:t>bufferComfort</a:t>
            </a:r>
            <a:r>
              <a:rPr lang="en-SG" dirty="0"/>
              <a:t> = 2;</a:t>
            </a:r>
          </a:p>
          <a:p>
            <a:r>
              <a:rPr lang="en-SG" dirty="0" err="1"/>
              <a:t>const</a:t>
            </a:r>
            <a:r>
              <a:rPr lang="en-SG" dirty="0"/>
              <a:t> </a:t>
            </a:r>
            <a:r>
              <a:rPr lang="en-SG" dirty="0" err="1"/>
              <a:t>bufferCool</a:t>
            </a:r>
            <a:r>
              <a:rPr lang="en-SG" dirty="0"/>
              <a:t> = 1.5;</a:t>
            </a:r>
          </a:p>
          <a:p>
            <a:r>
              <a:rPr lang="en-SG" dirty="0" err="1"/>
              <a:t>const</a:t>
            </a:r>
            <a:r>
              <a:rPr lang="en-SG" dirty="0"/>
              <a:t> </a:t>
            </a:r>
            <a:r>
              <a:rPr lang="en-SG" dirty="0" err="1"/>
              <a:t>bufferHeat</a:t>
            </a:r>
            <a:r>
              <a:rPr lang="en-SG" dirty="0"/>
              <a:t> = 1;</a:t>
            </a:r>
          </a:p>
          <a:p>
            <a:endParaRPr lang="en-SG" dirty="0"/>
          </a:p>
          <a:p>
            <a:r>
              <a:rPr lang="en-SG" dirty="0" err="1"/>
              <a:t>const</a:t>
            </a:r>
            <a:r>
              <a:rPr lang="en-SG" dirty="0"/>
              <a:t> </a:t>
            </a:r>
            <a:r>
              <a:rPr lang="en-SG" dirty="0" err="1"/>
              <a:t>ThermostatMachine</a:t>
            </a:r>
            <a:r>
              <a:rPr lang="en-SG" dirty="0"/>
              <a:t> = Machine(</a:t>
            </a:r>
          </a:p>
          <a:p>
            <a:r>
              <a:rPr lang="en-SG" dirty="0"/>
              <a:t>	{</a:t>
            </a:r>
          </a:p>
          <a:p>
            <a:r>
              <a:rPr lang="en-SG" dirty="0"/>
              <a:t>		id: '</a:t>
            </a:r>
            <a:r>
              <a:rPr lang="en-SG" dirty="0" err="1"/>
              <a:t>thermostatMachine</a:t>
            </a:r>
            <a:r>
              <a:rPr lang="en-SG" dirty="0"/>
              <a:t>',</a:t>
            </a:r>
          </a:p>
          <a:p>
            <a:r>
              <a:rPr lang="en-SG" dirty="0"/>
              <a:t>		initial: 'off',</a:t>
            </a:r>
          </a:p>
          <a:p>
            <a:r>
              <a:rPr lang="en-SG" dirty="0"/>
              <a:t>		</a:t>
            </a:r>
          </a:p>
          <a:p>
            <a:r>
              <a:rPr lang="en-SG" dirty="0"/>
              <a:t>		states: {</a:t>
            </a:r>
          </a:p>
          <a:p>
            <a:r>
              <a:rPr lang="en-SG" dirty="0"/>
              <a:t>			</a:t>
            </a:r>
          </a:p>
          <a:p>
            <a:r>
              <a:rPr lang="en-SG" dirty="0"/>
              <a:t>			off: {</a:t>
            </a:r>
          </a:p>
          <a:p>
            <a:r>
              <a:rPr lang="en-SG" dirty="0"/>
              <a:t>				on: {</a:t>
            </a:r>
          </a:p>
          <a:p>
            <a:r>
              <a:rPr lang="en-SG" dirty="0"/>
              <a:t>					TEMP_CHANGE: [</a:t>
            </a:r>
          </a:p>
          <a:p>
            <a:r>
              <a:rPr lang="en-SG" dirty="0"/>
              <a:t>						{</a:t>
            </a:r>
          </a:p>
          <a:p>
            <a:r>
              <a:rPr lang="en-SG" dirty="0"/>
              <a:t>							target: 'off',</a:t>
            </a:r>
          </a:p>
          <a:p>
            <a:r>
              <a:rPr lang="en-SG" dirty="0"/>
              <a:t>							</a:t>
            </a:r>
            <a:r>
              <a:rPr lang="en-SG" dirty="0" err="1"/>
              <a:t>cond</a:t>
            </a:r>
            <a:r>
              <a:rPr lang="en-SG" dirty="0"/>
              <a:t>: '</a:t>
            </a:r>
            <a:r>
              <a:rPr lang="en-SG" dirty="0" err="1"/>
              <a:t>tempAcceptable</a:t>
            </a:r>
            <a:r>
              <a:rPr lang="en-SG" dirty="0"/>
              <a:t>'</a:t>
            </a:r>
          </a:p>
          <a:p>
            <a:r>
              <a:rPr lang="en-SG" dirty="0"/>
              <a:t>						},</a:t>
            </a:r>
          </a:p>
          <a:p>
            <a:r>
              <a:rPr lang="en-SG" dirty="0"/>
              <a:t>						{</a:t>
            </a:r>
          </a:p>
          <a:p>
            <a:r>
              <a:rPr lang="en-SG" dirty="0"/>
              <a:t>							target: 'cooling',</a:t>
            </a:r>
          </a:p>
          <a:p>
            <a:r>
              <a:rPr lang="en-SG" dirty="0"/>
              <a:t>							</a:t>
            </a:r>
            <a:r>
              <a:rPr lang="en-SG" dirty="0" err="1"/>
              <a:t>cond</a:t>
            </a:r>
            <a:r>
              <a:rPr lang="en-SG" dirty="0"/>
              <a:t>: '</a:t>
            </a:r>
            <a:r>
              <a:rPr lang="en-SG" dirty="0" err="1"/>
              <a:t>tempTooHot</a:t>
            </a:r>
            <a:r>
              <a:rPr lang="en-SG" dirty="0"/>
              <a:t>'</a:t>
            </a:r>
          </a:p>
          <a:p>
            <a:r>
              <a:rPr lang="en-SG" dirty="0"/>
              <a:t>						},</a:t>
            </a:r>
          </a:p>
          <a:p>
            <a:r>
              <a:rPr lang="en-SG" dirty="0"/>
              <a:t>						{	</a:t>
            </a:r>
          </a:p>
          <a:p>
            <a:r>
              <a:rPr lang="en-SG" dirty="0"/>
              <a:t>							target: 'heating',</a:t>
            </a:r>
          </a:p>
          <a:p>
            <a:r>
              <a:rPr lang="en-SG" dirty="0"/>
              <a:t>							</a:t>
            </a:r>
            <a:r>
              <a:rPr lang="en-SG" dirty="0" err="1"/>
              <a:t>cond</a:t>
            </a:r>
            <a:r>
              <a:rPr lang="en-SG" dirty="0"/>
              <a:t>: '</a:t>
            </a:r>
            <a:r>
              <a:rPr lang="en-SG" dirty="0" err="1"/>
              <a:t>tempTooCold</a:t>
            </a:r>
            <a:r>
              <a:rPr lang="en-SG" dirty="0"/>
              <a:t>'</a:t>
            </a:r>
          </a:p>
          <a:p>
            <a:r>
              <a:rPr lang="en-SG" dirty="0"/>
              <a:t>						}</a:t>
            </a:r>
          </a:p>
          <a:p>
            <a:r>
              <a:rPr lang="en-SG" dirty="0"/>
              <a:t>					]</a:t>
            </a:r>
          </a:p>
          <a:p>
            <a:r>
              <a:rPr lang="en-SG" dirty="0"/>
              <a:t>				}</a:t>
            </a:r>
          </a:p>
          <a:p>
            <a:r>
              <a:rPr lang="en-SG" dirty="0"/>
              <a:t>			},</a:t>
            </a:r>
          </a:p>
          <a:p>
            <a:r>
              <a:rPr lang="en-SG" dirty="0"/>
              <a:t>			</a:t>
            </a:r>
          </a:p>
          <a:p>
            <a:r>
              <a:rPr lang="en-SG" dirty="0"/>
              <a:t>			cooling: {</a:t>
            </a:r>
          </a:p>
          <a:p>
            <a:r>
              <a:rPr lang="en-SG" dirty="0"/>
              <a:t>				on: {</a:t>
            </a:r>
          </a:p>
          <a:p>
            <a:r>
              <a:rPr lang="en-SG" dirty="0"/>
              <a:t>					TEMP_CHANGE: [</a:t>
            </a:r>
          </a:p>
          <a:p>
            <a:r>
              <a:rPr lang="en-SG" dirty="0"/>
              <a:t>						{</a:t>
            </a:r>
          </a:p>
          <a:p>
            <a:r>
              <a:rPr lang="en-SG" dirty="0"/>
              <a:t>							target: 'off',</a:t>
            </a:r>
          </a:p>
          <a:p>
            <a:r>
              <a:rPr lang="en-SG" dirty="0"/>
              <a:t>							</a:t>
            </a:r>
            <a:r>
              <a:rPr lang="en-SG" dirty="0" err="1"/>
              <a:t>cond</a:t>
            </a:r>
            <a:r>
              <a:rPr lang="en-SG" dirty="0"/>
              <a:t>: '</a:t>
            </a:r>
            <a:r>
              <a:rPr lang="en-SG" dirty="0" err="1"/>
              <a:t>tempAcceptable</a:t>
            </a:r>
            <a:r>
              <a:rPr lang="en-SG" dirty="0"/>
              <a:t>'</a:t>
            </a:r>
          </a:p>
          <a:p>
            <a:r>
              <a:rPr lang="en-SG" dirty="0"/>
              <a:t>						},</a:t>
            </a:r>
          </a:p>
          <a:p>
            <a:r>
              <a:rPr lang="en-SG" dirty="0"/>
              <a:t>						{</a:t>
            </a:r>
          </a:p>
          <a:p>
            <a:r>
              <a:rPr lang="en-SG" dirty="0"/>
              <a:t>							target: 'cooling',</a:t>
            </a:r>
          </a:p>
          <a:p>
            <a:r>
              <a:rPr lang="en-SG" dirty="0"/>
              <a:t>							</a:t>
            </a:r>
            <a:r>
              <a:rPr lang="en-SG" dirty="0" err="1"/>
              <a:t>cond</a:t>
            </a:r>
            <a:r>
              <a:rPr lang="en-SG" dirty="0"/>
              <a:t>: '</a:t>
            </a:r>
            <a:r>
              <a:rPr lang="en-SG" dirty="0" err="1"/>
              <a:t>tempTooHot</a:t>
            </a:r>
            <a:r>
              <a:rPr lang="en-SG" dirty="0"/>
              <a:t>'</a:t>
            </a:r>
          </a:p>
          <a:p>
            <a:r>
              <a:rPr lang="en-SG" dirty="0"/>
              <a:t>						},</a:t>
            </a:r>
          </a:p>
          <a:p>
            <a:r>
              <a:rPr lang="en-SG" dirty="0"/>
              <a:t>						{	</a:t>
            </a:r>
          </a:p>
          <a:p>
            <a:r>
              <a:rPr lang="en-SG" dirty="0"/>
              <a:t>							target: 'heating',</a:t>
            </a:r>
          </a:p>
          <a:p>
            <a:r>
              <a:rPr lang="en-SG" dirty="0"/>
              <a:t>							</a:t>
            </a:r>
            <a:r>
              <a:rPr lang="en-SG" dirty="0" err="1"/>
              <a:t>cond</a:t>
            </a:r>
            <a:r>
              <a:rPr lang="en-SG" dirty="0"/>
              <a:t>: '</a:t>
            </a:r>
            <a:r>
              <a:rPr lang="en-SG" dirty="0" err="1"/>
              <a:t>tempTooCold</a:t>
            </a:r>
            <a:r>
              <a:rPr lang="en-SG" dirty="0"/>
              <a:t>'</a:t>
            </a:r>
          </a:p>
          <a:p>
            <a:r>
              <a:rPr lang="en-SG" dirty="0"/>
              <a:t>						}</a:t>
            </a:r>
          </a:p>
          <a:p>
            <a:r>
              <a:rPr lang="en-SG" dirty="0"/>
              <a:t>					]</a:t>
            </a:r>
          </a:p>
          <a:p>
            <a:r>
              <a:rPr lang="en-SG" dirty="0"/>
              <a:t>				}</a:t>
            </a:r>
          </a:p>
          <a:p>
            <a:r>
              <a:rPr lang="en-SG" dirty="0"/>
              <a:t>			},</a:t>
            </a:r>
          </a:p>
          <a:p>
            <a:r>
              <a:rPr lang="en-SG" dirty="0"/>
              <a:t>			</a:t>
            </a:r>
          </a:p>
          <a:p>
            <a:r>
              <a:rPr lang="en-SG" dirty="0"/>
              <a:t>			heating: {</a:t>
            </a:r>
          </a:p>
          <a:p>
            <a:r>
              <a:rPr lang="en-SG" dirty="0"/>
              <a:t>				on: {</a:t>
            </a:r>
          </a:p>
          <a:p>
            <a:r>
              <a:rPr lang="en-SG" dirty="0"/>
              <a:t>					TEMP_CHANGE: [</a:t>
            </a:r>
          </a:p>
          <a:p>
            <a:r>
              <a:rPr lang="en-SG" dirty="0"/>
              <a:t>						{</a:t>
            </a:r>
          </a:p>
          <a:p>
            <a:r>
              <a:rPr lang="en-SG" dirty="0"/>
              <a:t>							target: 'off',</a:t>
            </a:r>
          </a:p>
          <a:p>
            <a:r>
              <a:rPr lang="en-SG" dirty="0"/>
              <a:t>							</a:t>
            </a:r>
            <a:r>
              <a:rPr lang="en-SG" dirty="0" err="1"/>
              <a:t>cond</a:t>
            </a:r>
            <a:r>
              <a:rPr lang="en-SG" dirty="0"/>
              <a:t>: '</a:t>
            </a:r>
            <a:r>
              <a:rPr lang="en-SG" dirty="0" err="1"/>
              <a:t>tempAcceptable</a:t>
            </a:r>
            <a:r>
              <a:rPr lang="en-SG" dirty="0"/>
              <a:t>'</a:t>
            </a:r>
          </a:p>
          <a:p>
            <a:r>
              <a:rPr lang="en-SG" dirty="0"/>
              <a:t>						},</a:t>
            </a:r>
          </a:p>
          <a:p>
            <a:r>
              <a:rPr lang="en-SG" dirty="0"/>
              <a:t>						{</a:t>
            </a:r>
          </a:p>
          <a:p>
            <a:r>
              <a:rPr lang="en-SG" dirty="0"/>
              <a:t>							target: 'cooling',</a:t>
            </a:r>
          </a:p>
          <a:p>
            <a:r>
              <a:rPr lang="en-SG" dirty="0"/>
              <a:t>							</a:t>
            </a:r>
            <a:r>
              <a:rPr lang="en-SG" dirty="0" err="1"/>
              <a:t>cond</a:t>
            </a:r>
            <a:r>
              <a:rPr lang="en-SG" dirty="0"/>
              <a:t>: '</a:t>
            </a:r>
            <a:r>
              <a:rPr lang="en-SG" dirty="0" err="1"/>
              <a:t>tempTooHot</a:t>
            </a:r>
            <a:r>
              <a:rPr lang="en-SG" dirty="0"/>
              <a:t>'</a:t>
            </a:r>
          </a:p>
          <a:p>
            <a:r>
              <a:rPr lang="en-SG" dirty="0"/>
              <a:t>						},</a:t>
            </a:r>
          </a:p>
          <a:p>
            <a:r>
              <a:rPr lang="en-SG" dirty="0"/>
              <a:t>						{	</a:t>
            </a:r>
          </a:p>
          <a:p>
            <a:r>
              <a:rPr lang="en-SG" dirty="0"/>
              <a:t>							target: 'heating',</a:t>
            </a:r>
          </a:p>
          <a:p>
            <a:r>
              <a:rPr lang="en-SG" dirty="0"/>
              <a:t>							</a:t>
            </a:r>
            <a:r>
              <a:rPr lang="en-SG" dirty="0" err="1"/>
              <a:t>cond</a:t>
            </a:r>
            <a:r>
              <a:rPr lang="en-SG" dirty="0"/>
              <a:t>: '</a:t>
            </a:r>
            <a:r>
              <a:rPr lang="en-SG" dirty="0" err="1"/>
              <a:t>tempTooCold</a:t>
            </a:r>
            <a:r>
              <a:rPr lang="en-SG" dirty="0"/>
              <a:t>'</a:t>
            </a:r>
          </a:p>
          <a:p>
            <a:r>
              <a:rPr lang="en-SG" dirty="0"/>
              <a:t>						}</a:t>
            </a:r>
          </a:p>
          <a:p>
            <a:r>
              <a:rPr lang="en-SG" dirty="0"/>
              <a:t>					]</a:t>
            </a:r>
          </a:p>
          <a:p>
            <a:r>
              <a:rPr lang="en-SG" dirty="0"/>
              <a:t>				}</a:t>
            </a:r>
          </a:p>
          <a:p>
            <a:r>
              <a:rPr lang="en-SG" dirty="0"/>
              <a:t>			}</a:t>
            </a:r>
          </a:p>
          <a:p>
            <a:r>
              <a:rPr lang="en-SG" dirty="0"/>
              <a:t>		}</a:t>
            </a:r>
          </a:p>
          <a:p>
            <a:r>
              <a:rPr lang="en-SG" dirty="0"/>
              <a:t>    },</a:t>
            </a:r>
          </a:p>
          <a:p>
            <a:r>
              <a:rPr lang="en-SG" dirty="0"/>
              <a:t>	{</a:t>
            </a:r>
          </a:p>
          <a:p>
            <a:r>
              <a:rPr lang="en-SG" dirty="0"/>
              <a:t>		// Functions to help check if the current temperature is acceptable/too hot/too cold against the target temperature</a:t>
            </a:r>
          </a:p>
          <a:p>
            <a:r>
              <a:rPr lang="en-SG" dirty="0"/>
              <a:t>		guards: {</a:t>
            </a:r>
          </a:p>
          <a:p>
            <a:r>
              <a:rPr lang="en-SG" dirty="0"/>
              <a:t>			</a:t>
            </a:r>
            <a:r>
              <a:rPr lang="en-SG" dirty="0" err="1"/>
              <a:t>tempAcceptable</a:t>
            </a:r>
            <a:r>
              <a:rPr lang="en-SG" dirty="0"/>
              <a:t>: (context, event) =&gt; {</a:t>
            </a:r>
          </a:p>
          <a:p>
            <a:r>
              <a:rPr lang="en-SG" dirty="0"/>
              <a:t>				return ((</a:t>
            </a:r>
            <a:r>
              <a:rPr lang="en-SG" dirty="0" err="1"/>
              <a:t>targetTemp</a:t>
            </a:r>
            <a:r>
              <a:rPr lang="en-SG" dirty="0"/>
              <a:t> - (</a:t>
            </a:r>
            <a:r>
              <a:rPr lang="en-SG" dirty="0" err="1"/>
              <a:t>bufferComfort</a:t>
            </a:r>
            <a:r>
              <a:rPr lang="en-SG" dirty="0"/>
              <a:t> - </a:t>
            </a:r>
            <a:r>
              <a:rPr lang="en-SG" dirty="0" err="1"/>
              <a:t>bufferHeat</a:t>
            </a:r>
            <a:r>
              <a:rPr lang="en-SG" dirty="0"/>
              <a:t>)) &lt; </a:t>
            </a:r>
            <a:r>
              <a:rPr lang="en-SG" dirty="0" err="1"/>
              <a:t>currentTemp</a:t>
            </a:r>
            <a:r>
              <a:rPr lang="en-SG" dirty="0"/>
              <a:t> &amp;&amp; </a:t>
            </a:r>
          </a:p>
          <a:p>
            <a:r>
              <a:rPr lang="en-SG" dirty="0"/>
              <a:t>						</a:t>
            </a:r>
            <a:r>
              <a:rPr lang="en-SG" dirty="0" err="1"/>
              <a:t>currentTemp</a:t>
            </a:r>
            <a:r>
              <a:rPr lang="en-SG" dirty="0"/>
              <a:t> &lt; (</a:t>
            </a:r>
            <a:r>
              <a:rPr lang="en-SG" dirty="0" err="1"/>
              <a:t>targetTemp</a:t>
            </a:r>
            <a:r>
              <a:rPr lang="en-SG" dirty="0"/>
              <a:t> + (</a:t>
            </a:r>
            <a:r>
              <a:rPr lang="en-SG" dirty="0" err="1"/>
              <a:t>bufferComfort</a:t>
            </a:r>
            <a:r>
              <a:rPr lang="en-SG" dirty="0"/>
              <a:t> - </a:t>
            </a:r>
            <a:r>
              <a:rPr lang="en-SG" dirty="0" err="1"/>
              <a:t>bufferCool</a:t>
            </a:r>
            <a:r>
              <a:rPr lang="en-SG" dirty="0"/>
              <a:t>)))</a:t>
            </a:r>
          </a:p>
          <a:p>
            <a:r>
              <a:rPr lang="en-SG" dirty="0"/>
              <a:t>			},</a:t>
            </a:r>
          </a:p>
          <a:p>
            <a:r>
              <a:rPr lang="en-SG" dirty="0"/>
              <a:t>			</a:t>
            </a:r>
            <a:r>
              <a:rPr lang="en-SG" dirty="0" err="1"/>
              <a:t>tempTooHot</a:t>
            </a:r>
            <a:r>
              <a:rPr lang="en-SG" dirty="0"/>
              <a:t>: (context, event) =&gt; {</a:t>
            </a:r>
          </a:p>
          <a:p>
            <a:r>
              <a:rPr lang="en-SG" dirty="0"/>
              <a:t>				return (</a:t>
            </a:r>
            <a:r>
              <a:rPr lang="en-SG" dirty="0" err="1"/>
              <a:t>currentTemp</a:t>
            </a:r>
            <a:r>
              <a:rPr lang="en-SG" dirty="0"/>
              <a:t> &gt; (</a:t>
            </a:r>
            <a:r>
              <a:rPr lang="en-SG" dirty="0" err="1"/>
              <a:t>targetTemp</a:t>
            </a:r>
            <a:r>
              <a:rPr lang="en-SG" dirty="0"/>
              <a:t> + </a:t>
            </a:r>
            <a:r>
              <a:rPr lang="en-SG" dirty="0" err="1"/>
              <a:t>bufferComfort</a:t>
            </a:r>
            <a:r>
              <a:rPr lang="en-SG" dirty="0"/>
              <a:t> + </a:t>
            </a:r>
            <a:r>
              <a:rPr lang="en-SG" dirty="0" err="1"/>
              <a:t>bufferCool</a:t>
            </a:r>
            <a:r>
              <a:rPr lang="en-SG" dirty="0"/>
              <a:t>))</a:t>
            </a:r>
          </a:p>
          <a:p>
            <a:r>
              <a:rPr lang="en-SG" dirty="0"/>
              <a:t>			},</a:t>
            </a:r>
          </a:p>
          <a:p>
            <a:r>
              <a:rPr lang="en-SG" dirty="0"/>
              <a:t>			</a:t>
            </a:r>
            <a:r>
              <a:rPr lang="en-SG" dirty="0" err="1"/>
              <a:t>tempTooCold</a:t>
            </a:r>
            <a:r>
              <a:rPr lang="en-SG" dirty="0"/>
              <a:t>: (context, event) =&gt; {</a:t>
            </a:r>
          </a:p>
          <a:p>
            <a:r>
              <a:rPr lang="en-SG" dirty="0"/>
              <a:t>				return (</a:t>
            </a:r>
            <a:r>
              <a:rPr lang="en-SG" dirty="0" err="1"/>
              <a:t>currentTemp</a:t>
            </a:r>
            <a:r>
              <a:rPr lang="en-SG" dirty="0"/>
              <a:t> &lt; (</a:t>
            </a:r>
            <a:r>
              <a:rPr lang="en-SG" dirty="0" err="1"/>
              <a:t>targetTemp</a:t>
            </a:r>
            <a:r>
              <a:rPr lang="en-SG" dirty="0"/>
              <a:t> - </a:t>
            </a:r>
            <a:r>
              <a:rPr lang="en-SG" dirty="0" err="1"/>
              <a:t>bufferComfort</a:t>
            </a:r>
            <a:r>
              <a:rPr lang="en-SG" dirty="0"/>
              <a:t> - </a:t>
            </a:r>
            <a:r>
              <a:rPr lang="en-SG" dirty="0" err="1"/>
              <a:t>bufferHeat</a:t>
            </a:r>
            <a:r>
              <a:rPr lang="en-SG" dirty="0"/>
              <a:t>))</a:t>
            </a:r>
          </a:p>
          <a:p>
            <a:r>
              <a:rPr lang="en-SG" dirty="0"/>
              <a:t>			}</a:t>
            </a:r>
          </a:p>
          <a:p>
            <a:r>
              <a:rPr lang="en-SG" dirty="0"/>
              <a:t>		}</a:t>
            </a:r>
          </a:p>
          <a:p>
            <a:r>
              <a:rPr lang="en-SG" dirty="0"/>
              <a:t>	}</a:t>
            </a:r>
          </a:p>
          <a:p>
            <a:r>
              <a:rPr lang="en-SG" dirty="0"/>
              <a:t>);</a:t>
            </a:r>
          </a:p>
        </p:txBody>
      </p:sp>
      <p:sp>
        <p:nvSpPr>
          <p:cNvPr id="4" name="Slide Number Placeholder 3"/>
          <p:cNvSpPr>
            <a:spLocks noGrp="1"/>
          </p:cNvSpPr>
          <p:nvPr>
            <p:ph type="sldNum" sz="quarter" idx="5"/>
          </p:nvPr>
        </p:nvSpPr>
        <p:spPr/>
        <p:txBody>
          <a:bodyPr/>
          <a:lstStyle/>
          <a:p>
            <a:fld id="{12843215-D573-47D6-8B35-CBA69A8125CF}" type="slidenum">
              <a:rPr lang="en-US" smtClean="0"/>
              <a:t>5</a:t>
            </a:fld>
            <a:endParaRPr lang="en-US"/>
          </a:p>
        </p:txBody>
      </p:sp>
    </p:spTree>
    <p:extLst>
      <p:ext uri="{BB962C8B-B14F-4D97-AF65-F5344CB8AC3E}">
        <p14:creationId xmlns:p14="http://schemas.microsoft.com/office/powerpoint/2010/main" val="2531031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35B788-E34D-44FB-BAA8-2AD1071C80B8}" type="datetime1">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E1FD0B-8294-4722-9A81-BEB018633D0B}" type="datetime1">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24F80-D622-4BF6-A698-573FEA2A754F}" type="datetime1">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12"/>
          <p:cNvSpPr>
            <a:spLocks noChangeShapeType="1"/>
          </p:cNvSpPr>
          <p:nvPr userDrawn="1"/>
        </p:nvSpPr>
        <p:spPr bwMode="auto">
          <a:xfrm>
            <a:off x="460375" y="476250"/>
            <a:ext cx="8223250" cy="0"/>
          </a:xfrm>
          <a:prstGeom prst="line">
            <a:avLst/>
          </a:prstGeom>
          <a:noFill/>
          <a:ln w="50800">
            <a:solidFill>
              <a:schemeClr val="accent1"/>
            </a:solidFill>
            <a:round/>
            <a:headEnd/>
            <a:tailEnd/>
          </a:ln>
          <a:effectLst/>
        </p:spPr>
        <p:txBody>
          <a:bodyPr/>
          <a:lstStyle/>
          <a:p>
            <a:pPr>
              <a:defRPr/>
            </a:pPr>
            <a:endParaRPr lang="en-US">
              <a:latin typeface="+mn-lt"/>
            </a:endParaRPr>
          </a:p>
        </p:txBody>
      </p:sp>
      <p:sp>
        <p:nvSpPr>
          <p:cNvPr id="5" name="Line 13"/>
          <p:cNvSpPr>
            <a:spLocks noChangeShapeType="1"/>
          </p:cNvSpPr>
          <p:nvPr userDrawn="1"/>
        </p:nvSpPr>
        <p:spPr bwMode="auto">
          <a:xfrm>
            <a:off x="460375" y="2457450"/>
            <a:ext cx="8223250" cy="0"/>
          </a:xfrm>
          <a:prstGeom prst="line">
            <a:avLst/>
          </a:prstGeom>
          <a:noFill/>
          <a:ln w="12700">
            <a:solidFill>
              <a:schemeClr val="accent1"/>
            </a:solidFill>
            <a:round/>
            <a:headEnd/>
            <a:tailEnd/>
          </a:ln>
          <a:effectLst/>
        </p:spPr>
        <p:txBody>
          <a:bodyPr/>
          <a:lstStyle/>
          <a:p>
            <a:pPr>
              <a:defRPr/>
            </a:pPr>
            <a:endParaRPr lang="en-US">
              <a:latin typeface="+mn-lt"/>
            </a:endParaRPr>
          </a:p>
        </p:txBody>
      </p:sp>
      <p:sp>
        <p:nvSpPr>
          <p:cNvPr id="6" name="Line 14"/>
          <p:cNvSpPr>
            <a:spLocks noChangeShapeType="1"/>
          </p:cNvSpPr>
          <p:nvPr userDrawn="1"/>
        </p:nvSpPr>
        <p:spPr bwMode="auto">
          <a:xfrm>
            <a:off x="460375" y="6113463"/>
            <a:ext cx="8223250" cy="0"/>
          </a:xfrm>
          <a:prstGeom prst="line">
            <a:avLst/>
          </a:prstGeom>
          <a:noFill/>
          <a:ln w="31750">
            <a:solidFill>
              <a:schemeClr val="accent1"/>
            </a:solidFill>
            <a:round/>
            <a:headEnd/>
            <a:tailEnd/>
          </a:ln>
          <a:effectLst/>
        </p:spPr>
        <p:txBody>
          <a:bodyPr/>
          <a:lstStyle/>
          <a:p>
            <a:pPr>
              <a:defRPr/>
            </a:pPr>
            <a:endParaRPr lang="en-US">
              <a:latin typeface="+mn-lt"/>
            </a:endParaRPr>
          </a:p>
        </p:txBody>
      </p:sp>
      <p:pic>
        <p:nvPicPr>
          <p:cNvPr id="7" name="Picture 11" descr="usa_rgb.gif"/>
          <p:cNvPicPr>
            <a:picLocks noChangeAspect="1"/>
          </p:cNvPicPr>
          <p:nvPr userDrawn="1"/>
        </p:nvPicPr>
        <p:blipFill>
          <a:blip r:embed="rId2" cstate="print"/>
          <a:srcRect/>
          <a:stretch>
            <a:fillRect/>
          </a:stretch>
        </p:blipFill>
        <p:spPr bwMode="auto">
          <a:xfrm>
            <a:off x="7162800" y="6264275"/>
            <a:ext cx="1524000" cy="431800"/>
          </a:xfrm>
          <a:prstGeom prst="rect">
            <a:avLst/>
          </a:prstGeom>
          <a:noFill/>
          <a:ln w="9525">
            <a:noFill/>
            <a:miter lim="800000"/>
            <a:headEnd/>
            <a:tailEnd/>
          </a:ln>
        </p:spPr>
      </p:pic>
      <p:sp>
        <p:nvSpPr>
          <p:cNvPr id="8" name="Text Box 8"/>
          <p:cNvSpPr txBox="1">
            <a:spLocks noChangeArrowheads="1"/>
          </p:cNvSpPr>
          <p:nvPr userDrawn="1"/>
        </p:nvSpPr>
        <p:spPr bwMode="auto">
          <a:xfrm>
            <a:off x="455613" y="6434138"/>
            <a:ext cx="1373187" cy="153987"/>
          </a:xfrm>
          <a:prstGeom prst="rect">
            <a:avLst/>
          </a:prstGeom>
          <a:noFill/>
          <a:ln w="9525">
            <a:noFill/>
            <a:miter lim="800000"/>
            <a:headEnd/>
            <a:tailEnd/>
          </a:ln>
          <a:effectLst/>
        </p:spPr>
        <p:txBody>
          <a:bodyPr lIns="0" tIns="0" rIns="0" bIns="0">
            <a:spAutoFit/>
          </a:bodyPr>
          <a:lstStyle/>
          <a:p>
            <a:pPr>
              <a:spcBef>
                <a:spcPct val="50000"/>
              </a:spcBef>
              <a:spcAft>
                <a:spcPct val="0"/>
              </a:spcAft>
              <a:buFontTx/>
              <a:buNone/>
              <a:defRPr/>
            </a:pPr>
            <a:r>
              <a:rPr lang="de-DE" sz="1000" dirty="0">
                <a:solidFill>
                  <a:schemeClr val="bg2">
                    <a:lumMod val="75000"/>
                  </a:schemeClr>
                </a:solidFill>
                <a:latin typeface="Calibri" pitchFamily="34" charset="0"/>
              </a:rPr>
              <a:t>© Fraunhofer USA</a:t>
            </a:r>
          </a:p>
        </p:txBody>
      </p:sp>
      <p:sp>
        <p:nvSpPr>
          <p:cNvPr id="3074" name="Rectangle 2"/>
          <p:cNvSpPr>
            <a:spLocks noGrp="1" noChangeArrowheads="1"/>
          </p:cNvSpPr>
          <p:nvPr>
            <p:ph type="ctrTitle"/>
          </p:nvPr>
        </p:nvSpPr>
        <p:spPr>
          <a:xfrm>
            <a:off x="460375" y="534988"/>
            <a:ext cx="8223250" cy="1044575"/>
          </a:xfrm>
        </p:spPr>
        <p:txBody>
          <a:bodyPr/>
          <a:lstStyle>
            <a:lvl1pPr>
              <a:defRPr sz="3200" baseline="0">
                <a:latin typeface="+mn-lt"/>
              </a:defRPr>
            </a:lvl1pPr>
          </a:lstStyle>
          <a:p>
            <a:r>
              <a:rPr lang="en-US" dirty="0"/>
              <a:t>Click to edit Master title style</a:t>
            </a:r>
            <a:endParaRPr lang="de-DE" dirty="0"/>
          </a:p>
        </p:txBody>
      </p:sp>
      <p:sp>
        <p:nvSpPr>
          <p:cNvPr id="3075" name="Rectangle 3"/>
          <p:cNvSpPr>
            <a:spLocks noGrp="1" noChangeArrowheads="1"/>
          </p:cNvSpPr>
          <p:nvPr>
            <p:ph type="subTitle" idx="1"/>
          </p:nvPr>
        </p:nvSpPr>
        <p:spPr>
          <a:xfrm>
            <a:off x="460375" y="1773238"/>
            <a:ext cx="8223250" cy="539750"/>
          </a:xfrm>
        </p:spPr>
        <p:txBody>
          <a:bodyPr/>
          <a:lstStyle>
            <a:lvl1pPr>
              <a:buNone/>
              <a:defRPr>
                <a:latin typeface="+mn-lt"/>
              </a:defRPr>
            </a:lvl1pPr>
          </a:lstStyle>
          <a:p>
            <a:r>
              <a:rPr lang="en-US" dirty="0"/>
              <a:t>Click to edit Master subtitle style</a:t>
            </a:r>
            <a:endParaRPr lang="de-DE" dirty="0"/>
          </a:p>
        </p:txBody>
      </p:sp>
      <p:sp>
        <p:nvSpPr>
          <p:cNvPr id="10" name="Text Placeholder 9"/>
          <p:cNvSpPr>
            <a:spLocks noGrp="1"/>
          </p:cNvSpPr>
          <p:nvPr>
            <p:ph type="body" sz="quarter" idx="10" hasCustomPrompt="1"/>
          </p:nvPr>
        </p:nvSpPr>
        <p:spPr>
          <a:xfrm>
            <a:off x="457200" y="5105400"/>
            <a:ext cx="3505200" cy="914400"/>
          </a:xfrm>
        </p:spPr>
        <p:txBody>
          <a:bodyPr/>
          <a:lstStyle>
            <a:lvl1pPr>
              <a:buNone/>
              <a:defRPr i="1" baseline="0"/>
            </a:lvl1pPr>
          </a:lstStyle>
          <a:p>
            <a:pPr lvl="0"/>
            <a:r>
              <a:rPr lang="en-US" dirty="0"/>
              <a:t>Click to add Name and Date</a:t>
            </a:r>
          </a:p>
        </p:txBody>
      </p:sp>
      <p:sp>
        <p:nvSpPr>
          <p:cNvPr id="11" name="Slide Number Placeholder 10"/>
          <p:cNvSpPr>
            <a:spLocks noGrp="1" noChangeArrowheads="1"/>
          </p:cNvSpPr>
          <p:nvPr>
            <p:ph type="sldNum" sz="quarter" idx="4"/>
          </p:nvPr>
        </p:nvSpPr>
        <p:spPr>
          <a:xfrm>
            <a:off x="479762" y="6136529"/>
            <a:ext cx="2133600" cy="476250"/>
          </a:xfrm>
          <a:prstGeom prst="rect">
            <a:avLst/>
          </a:prstGeom>
          <a:ln/>
        </p:spPr>
        <p:txBody>
          <a:bodyPr/>
          <a:lstStyle>
            <a:lvl1pPr>
              <a:defRPr>
                <a:solidFill>
                  <a:schemeClr val="tx1">
                    <a:lumMod val="85000"/>
                    <a:lumOff val="15000"/>
                  </a:schemeClr>
                </a:solidFill>
              </a:defRPr>
            </a:lvl1pPr>
          </a:lstStyle>
          <a:p>
            <a:pPr>
              <a:defRPr/>
            </a:pPr>
            <a:fld id="{3C13177B-7D9C-44C5-AAD4-2ACF93EF04E7}" type="slidenum">
              <a:rPr lang="en-US" smtClean="0"/>
              <a:pPr>
                <a:defRPr/>
              </a:pPr>
              <a:t>‹#›</a:t>
            </a:fld>
            <a:endParaRPr lang="en-US" dirty="0"/>
          </a:p>
        </p:txBody>
      </p:sp>
    </p:spTree>
    <p:extLst>
      <p:ext uri="{BB962C8B-B14F-4D97-AF65-F5344CB8AC3E}">
        <p14:creationId xmlns:p14="http://schemas.microsoft.com/office/powerpoint/2010/main" val="3765574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4" name="Line 12"/>
          <p:cNvSpPr>
            <a:spLocks noChangeShapeType="1"/>
          </p:cNvSpPr>
          <p:nvPr userDrawn="1"/>
        </p:nvSpPr>
        <p:spPr bwMode="auto">
          <a:xfrm>
            <a:off x="460375" y="476250"/>
            <a:ext cx="8223250" cy="0"/>
          </a:xfrm>
          <a:prstGeom prst="line">
            <a:avLst/>
          </a:prstGeom>
          <a:noFill/>
          <a:ln w="50800">
            <a:solidFill>
              <a:schemeClr val="accent1"/>
            </a:solidFill>
            <a:round/>
            <a:headEnd/>
            <a:tailEnd/>
          </a:ln>
          <a:effectLst/>
        </p:spPr>
        <p:txBody>
          <a:bodyPr/>
          <a:lstStyle/>
          <a:p>
            <a:pPr>
              <a:defRPr/>
            </a:pPr>
            <a:endParaRPr lang="en-US">
              <a:latin typeface="+mn-lt"/>
            </a:endParaRPr>
          </a:p>
        </p:txBody>
      </p:sp>
      <p:sp>
        <p:nvSpPr>
          <p:cNvPr id="5" name="Line 13"/>
          <p:cNvSpPr>
            <a:spLocks noChangeShapeType="1"/>
          </p:cNvSpPr>
          <p:nvPr userDrawn="1"/>
        </p:nvSpPr>
        <p:spPr bwMode="auto">
          <a:xfrm>
            <a:off x="457200" y="1600200"/>
            <a:ext cx="8223250" cy="0"/>
          </a:xfrm>
          <a:prstGeom prst="line">
            <a:avLst/>
          </a:prstGeom>
          <a:noFill/>
          <a:ln w="12700">
            <a:solidFill>
              <a:schemeClr val="accent1"/>
            </a:solidFill>
            <a:round/>
            <a:headEnd/>
            <a:tailEnd/>
          </a:ln>
          <a:effectLst/>
        </p:spPr>
        <p:txBody>
          <a:bodyPr/>
          <a:lstStyle/>
          <a:p>
            <a:pPr>
              <a:defRPr/>
            </a:pPr>
            <a:endParaRPr lang="en-US">
              <a:latin typeface="+mn-lt"/>
            </a:endParaRPr>
          </a:p>
        </p:txBody>
      </p:sp>
      <p:sp>
        <p:nvSpPr>
          <p:cNvPr id="6" name="Line 14"/>
          <p:cNvSpPr>
            <a:spLocks noChangeShapeType="1"/>
          </p:cNvSpPr>
          <p:nvPr userDrawn="1"/>
        </p:nvSpPr>
        <p:spPr bwMode="auto">
          <a:xfrm>
            <a:off x="460375" y="6113463"/>
            <a:ext cx="8223250" cy="0"/>
          </a:xfrm>
          <a:prstGeom prst="line">
            <a:avLst/>
          </a:prstGeom>
          <a:noFill/>
          <a:ln w="31750">
            <a:solidFill>
              <a:schemeClr val="accent1"/>
            </a:solidFill>
            <a:round/>
            <a:headEnd/>
            <a:tailEnd/>
          </a:ln>
          <a:effectLst/>
        </p:spPr>
        <p:txBody>
          <a:bodyPr/>
          <a:lstStyle/>
          <a:p>
            <a:pPr>
              <a:defRPr/>
            </a:pPr>
            <a:endParaRPr lang="en-US">
              <a:latin typeface="+mn-lt"/>
            </a:endParaRPr>
          </a:p>
        </p:txBody>
      </p:sp>
      <p:pic>
        <p:nvPicPr>
          <p:cNvPr id="7" name="Picture 11" descr="usa_rgb.gif"/>
          <p:cNvPicPr>
            <a:picLocks noChangeAspect="1"/>
          </p:cNvPicPr>
          <p:nvPr userDrawn="1"/>
        </p:nvPicPr>
        <p:blipFill>
          <a:blip r:embed="rId2" cstate="print"/>
          <a:srcRect/>
          <a:stretch>
            <a:fillRect/>
          </a:stretch>
        </p:blipFill>
        <p:spPr bwMode="auto">
          <a:xfrm>
            <a:off x="7162800" y="6264275"/>
            <a:ext cx="1524000" cy="431800"/>
          </a:xfrm>
          <a:prstGeom prst="rect">
            <a:avLst/>
          </a:prstGeom>
          <a:noFill/>
          <a:ln w="9525">
            <a:noFill/>
            <a:miter lim="800000"/>
            <a:headEnd/>
            <a:tailEnd/>
          </a:ln>
        </p:spPr>
      </p:pic>
      <p:sp>
        <p:nvSpPr>
          <p:cNvPr id="8" name="Text Box 8"/>
          <p:cNvSpPr txBox="1">
            <a:spLocks noChangeArrowheads="1"/>
          </p:cNvSpPr>
          <p:nvPr userDrawn="1"/>
        </p:nvSpPr>
        <p:spPr bwMode="auto">
          <a:xfrm>
            <a:off x="455613" y="6434138"/>
            <a:ext cx="1373187" cy="153987"/>
          </a:xfrm>
          <a:prstGeom prst="rect">
            <a:avLst/>
          </a:prstGeom>
          <a:noFill/>
          <a:ln w="9525">
            <a:noFill/>
            <a:miter lim="800000"/>
            <a:headEnd/>
            <a:tailEnd/>
          </a:ln>
          <a:effectLst/>
        </p:spPr>
        <p:txBody>
          <a:bodyPr lIns="0" tIns="0" rIns="0" bIns="0">
            <a:spAutoFit/>
          </a:bodyPr>
          <a:lstStyle/>
          <a:p>
            <a:pPr>
              <a:spcBef>
                <a:spcPct val="50000"/>
              </a:spcBef>
              <a:spcAft>
                <a:spcPct val="0"/>
              </a:spcAft>
              <a:buFontTx/>
              <a:buNone/>
              <a:defRPr/>
            </a:pPr>
            <a:r>
              <a:rPr lang="de-DE" sz="1000" dirty="0">
                <a:solidFill>
                  <a:schemeClr val="bg2">
                    <a:lumMod val="75000"/>
                  </a:schemeClr>
                </a:solidFill>
                <a:latin typeface="Calibri" pitchFamily="34" charset="0"/>
              </a:rPr>
              <a:t>© Fraunhofer USA</a:t>
            </a:r>
          </a:p>
        </p:txBody>
      </p:sp>
      <p:sp>
        <p:nvSpPr>
          <p:cNvPr id="3074" name="Rectangle 2"/>
          <p:cNvSpPr>
            <a:spLocks noGrp="1" noChangeArrowheads="1"/>
          </p:cNvSpPr>
          <p:nvPr>
            <p:ph type="ctrTitle"/>
          </p:nvPr>
        </p:nvSpPr>
        <p:spPr>
          <a:xfrm>
            <a:off x="460375" y="534988"/>
            <a:ext cx="8223250" cy="1044575"/>
          </a:xfrm>
        </p:spPr>
        <p:txBody>
          <a:bodyPr/>
          <a:lstStyle>
            <a:lvl1pPr>
              <a:defRPr sz="3200" baseline="0">
                <a:latin typeface="+mn-lt"/>
              </a:defRPr>
            </a:lvl1pPr>
          </a:lstStyle>
          <a:p>
            <a:r>
              <a:rPr lang="en-US" dirty="0"/>
              <a:t>Click to edit Master title style</a:t>
            </a:r>
            <a:endParaRPr lang="de-DE" dirty="0"/>
          </a:p>
        </p:txBody>
      </p:sp>
      <p:sp>
        <p:nvSpPr>
          <p:cNvPr id="11" name="Content Placeholder 2"/>
          <p:cNvSpPr>
            <a:spLocks noGrp="1"/>
          </p:cNvSpPr>
          <p:nvPr>
            <p:ph idx="1"/>
          </p:nvPr>
        </p:nvSpPr>
        <p:spPr>
          <a:xfrm>
            <a:off x="460375" y="1773238"/>
            <a:ext cx="8223250" cy="4092575"/>
          </a:xfrm>
        </p:spPr>
        <p:txBody>
          <a:bodyPr/>
          <a:lstStyle>
            <a:lvl1pPr>
              <a:lnSpc>
                <a:spcPct val="200000"/>
              </a:lnSpc>
              <a:spcBef>
                <a:spcPts val="0"/>
              </a:spcBef>
              <a:spcAft>
                <a:spcPts val="0"/>
              </a:spcAft>
              <a:buClr>
                <a:schemeClr val="accent1"/>
              </a:buClr>
              <a:buSzPct val="80000"/>
              <a:buFont typeface="Wingdings" pitchFamily="2" charset="2"/>
              <a:buChar char="n"/>
              <a:defRPr sz="2400">
                <a:latin typeface="Calibri" pitchFamily="34" charset="0"/>
              </a:defRPr>
            </a:lvl1pPr>
            <a:lvl2pPr>
              <a:buFont typeface="Wingdings" pitchFamily="2" charset="2"/>
              <a:buChar char="n"/>
              <a:defRPr sz="2000" i="0">
                <a:latin typeface="Calibri" pitchFamily="34" charset="0"/>
              </a:defRPr>
            </a:lvl2pPr>
            <a:lvl3pPr>
              <a:buFont typeface="Wingdings" pitchFamily="2" charset="2"/>
              <a:buChar char=""/>
              <a:defRPr sz="1800">
                <a:latin typeface="Calibri" pitchFamily="34" charset="0"/>
              </a:defRPr>
            </a:lvl3pPr>
            <a:lvl4pPr>
              <a:buFont typeface="Wingdings" pitchFamily="2" charset="2"/>
              <a:buChar char=""/>
              <a:defRPr sz="1800">
                <a:latin typeface="Calibri" pitchFamily="34" charset="0"/>
              </a:defRPr>
            </a:lvl4pPr>
            <a:lvl5pPr>
              <a:buFont typeface="Wingdings" pitchFamily="2" charset="2"/>
              <a:buChar char=""/>
              <a:defRPr sz="18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noChangeArrowheads="1"/>
          </p:cNvSpPr>
          <p:nvPr>
            <p:ph type="sldNum" sz="quarter" idx="4"/>
          </p:nvPr>
        </p:nvSpPr>
        <p:spPr>
          <a:xfrm>
            <a:off x="479762" y="6136529"/>
            <a:ext cx="2133600" cy="476250"/>
          </a:xfrm>
          <a:prstGeom prst="rect">
            <a:avLst/>
          </a:prstGeom>
          <a:ln/>
        </p:spPr>
        <p:txBody>
          <a:bodyPr/>
          <a:lstStyle>
            <a:lvl1pPr>
              <a:defRPr>
                <a:solidFill>
                  <a:schemeClr val="tx1">
                    <a:lumMod val="85000"/>
                    <a:lumOff val="15000"/>
                  </a:schemeClr>
                </a:solidFill>
              </a:defRPr>
            </a:lvl1pPr>
          </a:lstStyle>
          <a:p>
            <a:pPr>
              <a:defRPr/>
            </a:pPr>
            <a:fld id="{3C13177B-7D9C-44C5-AAD4-2ACF93EF04E7}" type="slidenum">
              <a:rPr lang="en-US" smtClean="0"/>
              <a:pPr>
                <a:defRPr/>
              </a:pPr>
              <a:t>‹#›</a:t>
            </a:fld>
            <a:endParaRPr lang="en-US" dirty="0"/>
          </a:p>
        </p:txBody>
      </p:sp>
    </p:spTree>
    <p:extLst>
      <p:ext uri="{BB962C8B-B14F-4D97-AF65-F5344CB8AC3E}">
        <p14:creationId xmlns:p14="http://schemas.microsoft.com/office/powerpoint/2010/main" val="76108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1"/>
              </a:buClr>
              <a:buSzPct val="80000"/>
              <a:buFont typeface="Wingdings" pitchFamily="2" charset="2"/>
              <a:buChar char="n"/>
              <a:defRPr>
                <a:latin typeface="Calibri" pitchFamily="34" charset="0"/>
              </a:defRPr>
            </a:lvl1pPr>
            <a:lvl2pPr>
              <a:buFont typeface="Wingdings" pitchFamily="2" charset="2"/>
              <a:buChar char="n"/>
              <a:defRPr i="0">
                <a:latin typeface="Calibri" pitchFamily="34" charset="0"/>
              </a:defRPr>
            </a:lvl2pPr>
            <a:lvl3pPr>
              <a:buFont typeface="Wingdings" pitchFamily="2" charset="2"/>
              <a:buChar char=""/>
              <a:defRPr>
                <a:latin typeface="Calibri" pitchFamily="34" charset="0"/>
              </a:defRPr>
            </a:lvl3pPr>
            <a:lvl4pPr>
              <a:buFont typeface="Wingdings" pitchFamily="2" charset="2"/>
              <a:buChar char=""/>
              <a:defRPr>
                <a:latin typeface="Calibri" pitchFamily="34" charset="0"/>
              </a:defRPr>
            </a:lvl4pPr>
            <a:lvl5pPr>
              <a:buFont typeface="Wingdings" pitchFamily="2" charset="2"/>
              <a:buChar cha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sz="quarter" idx="4"/>
          </p:nvPr>
        </p:nvSpPr>
        <p:spPr>
          <a:xfrm>
            <a:off x="479762" y="6136529"/>
            <a:ext cx="2133600" cy="476250"/>
          </a:xfrm>
          <a:prstGeom prst="rect">
            <a:avLst/>
          </a:prstGeom>
          <a:ln/>
        </p:spPr>
        <p:txBody>
          <a:bodyPr/>
          <a:lstStyle>
            <a:lvl1pPr>
              <a:defRPr>
                <a:solidFill>
                  <a:schemeClr val="tx1">
                    <a:lumMod val="85000"/>
                    <a:lumOff val="15000"/>
                  </a:schemeClr>
                </a:solidFill>
              </a:defRPr>
            </a:lvl1pPr>
          </a:lstStyle>
          <a:p>
            <a:pPr>
              <a:defRPr/>
            </a:pPr>
            <a:fld id="{3C13177B-7D9C-44C5-AAD4-2ACF93EF04E7}" type="slidenum">
              <a:rPr lang="en-US" smtClean="0"/>
              <a:pPr>
                <a:defRPr/>
              </a:pPr>
              <a:t>‹#›</a:t>
            </a:fld>
            <a:endParaRPr lang="en-US" dirty="0"/>
          </a:p>
        </p:txBody>
      </p:sp>
    </p:spTree>
    <p:extLst>
      <p:ext uri="{BB962C8B-B14F-4D97-AF65-F5344CB8AC3E}">
        <p14:creationId xmlns:p14="http://schemas.microsoft.com/office/powerpoint/2010/main" val="2175866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60375" y="1773238"/>
            <a:ext cx="4035425" cy="40925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73238"/>
            <a:ext cx="4035425" cy="40925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8826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mphas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60375" y="5190332"/>
            <a:ext cx="8223250" cy="675481"/>
          </a:xfrm>
          <a:ln w="50800">
            <a:solidFill>
              <a:schemeClr val="accent1"/>
            </a:solidFill>
          </a:ln>
        </p:spPr>
        <p:txBody>
          <a:bodyPr anchor="ctr" anchorCtr="0"/>
          <a:lstStyle>
            <a:lvl1pPr algn="ctr">
              <a:buNone/>
              <a:defRPr sz="1800" b="1"/>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8" name="Content Placeholder 2"/>
          <p:cNvSpPr>
            <a:spLocks noGrp="1"/>
          </p:cNvSpPr>
          <p:nvPr>
            <p:ph sz="half" idx="11"/>
          </p:nvPr>
        </p:nvSpPr>
        <p:spPr>
          <a:xfrm>
            <a:off x="4876800" y="1776413"/>
            <a:ext cx="3806825" cy="2871787"/>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2"/>
          </p:nvPr>
        </p:nvSpPr>
        <p:spPr>
          <a:xfrm>
            <a:off x="460375" y="1776413"/>
            <a:ext cx="3806825" cy="2871787"/>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7089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60375" y="1774825"/>
            <a:ext cx="3806825" cy="409098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1"/>
          </p:nvPr>
        </p:nvSpPr>
        <p:spPr>
          <a:xfrm>
            <a:off x="4876800" y="1776413"/>
            <a:ext cx="3806825" cy="19589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2"/>
          </p:nvPr>
        </p:nvSpPr>
        <p:spPr>
          <a:xfrm>
            <a:off x="4876800" y="3906838"/>
            <a:ext cx="3806825" cy="19589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59523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9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16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85886-0922-401E-A99A-08A89DEFCEDF}" type="datetime1">
              <a:rPr lang="en-US" smtClean="0"/>
              <a:t>3/9/2020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73493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90825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60375" y="1774825"/>
            <a:ext cx="2587625" cy="40925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6096000" y="1774825"/>
            <a:ext cx="2587625" cy="40925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3278188" y="1774825"/>
            <a:ext cx="2587625" cy="40925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0572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60375" y="1773238"/>
            <a:ext cx="1825625" cy="40925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7" name="Content Placeholder 2"/>
          <p:cNvSpPr>
            <a:spLocks noGrp="1"/>
          </p:cNvSpPr>
          <p:nvPr>
            <p:ph sz="half" idx="10"/>
          </p:nvPr>
        </p:nvSpPr>
        <p:spPr>
          <a:xfrm>
            <a:off x="2592917" y="1773238"/>
            <a:ext cx="1825625" cy="40925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8" name="Content Placeholder 2"/>
          <p:cNvSpPr>
            <a:spLocks noGrp="1"/>
          </p:cNvSpPr>
          <p:nvPr>
            <p:ph sz="half" idx="11"/>
          </p:nvPr>
        </p:nvSpPr>
        <p:spPr>
          <a:xfrm>
            <a:off x="4725459" y="1776413"/>
            <a:ext cx="1825625" cy="40925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Content Placeholder 2"/>
          <p:cNvSpPr>
            <a:spLocks noGrp="1"/>
          </p:cNvSpPr>
          <p:nvPr>
            <p:ph sz="half" idx="12"/>
          </p:nvPr>
        </p:nvSpPr>
        <p:spPr>
          <a:xfrm>
            <a:off x="6858000" y="1773238"/>
            <a:ext cx="1825625" cy="40925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33490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60375" y="1774825"/>
            <a:ext cx="3959225" cy="19589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sz="half" idx="10"/>
          </p:nvPr>
        </p:nvSpPr>
        <p:spPr>
          <a:xfrm>
            <a:off x="460375" y="3906838"/>
            <a:ext cx="3959225" cy="19589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1"/>
          </p:nvPr>
        </p:nvSpPr>
        <p:spPr>
          <a:xfrm>
            <a:off x="4724400" y="1776413"/>
            <a:ext cx="3959225" cy="19589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2"/>
          </p:nvPr>
        </p:nvSpPr>
        <p:spPr>
          <a:xfrm>
            <a:off x="4724400" y="3906838"/>
            <a:ext cx="3959225" cy="19589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39185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9332483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7"/>
          <p:cNvSpPr>
            <a:spLocks noGrp="1"/>
          </p:cNvSpPr>
          <p:nvPr>
            <p:ph sz="quarter" idx="10" hasCustomPrompt="1"/>
          </p:nvPr>
        </p:nvSpPr>
        <p:spPr>
          <a:xfrm>
            <a:off x="1790700" y="638175"/>
            <a:ext cx="5486400" cy="4114800"/>
          </a:xfrm>
        </p:spPr>
        <p:txBody>
          <a:bodyPr/>
          <a:lstStyle>
            <a:lvl1pPr>
              <a:buNone/>
              <a:defRPr baseline="0"/>
            </a:lvl1pPr>
          </a:lstStyle>
          <a:p>
            <a:pPr lvl="0"/>
            <a:r>
              <a:rPr lang="en-US" dirty="0"/>
              <a:t>Click to Insert Picture or graph</a:t>
            </a:r>
          </a:p>
        </p:txBody>
      </p:sp>
    </p:spTree>
    <p:extLst>
      <p:ext uri="{BB962C8B-B14F-4D97-AF65-F5344CB8AC3E}">
        <p14:creationId xmlns:p14="http://schemas.microsoft.com/office/powerpoint/2010/main" val="12414538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58900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82588"/>
            <a:ext cx="2055812" cy="54832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60375" y="382588"/>
            <a:ext cx="6015038" cy="54832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67381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E19A7FC-B49F-451D-A1A8-B33B192DD101}" type="slidenum">
              <a:rPr lang="en-US" smtClean="0"/>
              <a:pPr/>
              <a:t>‹#›</a:t>
            </a:fld>
            <a:endParaRPr lang="en-US"/>
          </a:p>
        </p:txBody>
      </p:sp>
    </p:spTree>
    <p:extLst>
      <p:ext uri="{BB962C8B-B14F-4D97-AF65-F5344CB8AC3E}">
        <p14:creationId xmlns:p14="http://schemas.microsoft.com/office/powerpoint/2010/main" val="74832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FC4F73-C53A-489B-9612-F37E14790972}" type="datetime1">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9CE57B-98E0-4441-9FAC-9127F83404BC}" type="datetime1">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378552-7516-48FF-A89A-97E434384B99}" type="datetime1">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ED88B-27F8-47A1-81CA-8521C07AECC9}" type="datetime1">
              <a:rPr lang="en-US" smtClean="0"/>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9910D-E1EE-4055-9C1A-B4F68E31828E}" type="datetime1">
              <a:rPr lang="en-US" smtClean="0"/>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CF2065-6584-4ACB-A4D3-00D381DA217E}" type="datetime1">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A7474A-CC5D-4BB1-9288-F59B2D2AC173}" type="datetime1">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2.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CBDDF-AC4F-4318-9B4D-9B44F48781D1}" type="datetime1">
              <a:rPr lang="en-US" smtClean="0"/>
              <a:t>3/9/2020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0375" y="382588"/>
            <a:ext cx="8223250" cy="431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Click to edit master title format</a:t>
            </a:r>
          </a:p>
        </p:txBody>
      </p:sp>
      <p:sp>
        <p:nvSpPr>
          <p:cNvPr id="1027" name="Rectangle 3"/>
          <p:cNvSpPr>
            <a:spLocks noGrp="1" noChangeArrowheads="1"/>
          </p:cNvSpPr>
          <p:nvPr>
            <p:ph type="body" idx="1"/>
          </p:nvPr>
        </p:nvSpPr>
        <p:spPr bwMode="auto">
          <a:xfrm>
            <a:off x="460375" y="1773238"/>
            <a:ext cx="8223250" cy="40925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Edit master text format</a:t>
            </a:r>
          </a:p>
          <a:p>
            <a:pPr lvl="1"/>
            <a:r>
              <a:rPr lang="de-DE" dirty="0"/>
              <a:t>Second level</a:t>
            </a:r>
          </a:p>
          <a:p>
            <a:pPr lvl="2"/>
            <a:r>
              <a:rPr lang="de-DE" dirty="0"/>
              <a:t>Third level</a:t>
            </a:r>
          </a:p>
          <a:p>
            <a:pPr lvl="3"/>
            <a:r>
              <a:rPr lang="de-DE" dirty="0"/>
              <a:t>Fourth level</a:t>
            </a:r>
          </a:p>
          <a:p>
            <a:pPr lvl="4"/>
            <a:r>
              <a:rPr lang="de-DE" dirty="0"/>
              <a:t>Fifth level</a:t>
            </a:r>
          </a:p>
        </p:txBody>
      </p:sp>
      <p:sp>
        <p:nvSpPr>
          <p:cNvPr id="1031" name="Line 7"/>
          <p:cNvSpPr>
            <a:spLocks noChangeShapeType="1"/>
          </p:cNvSpPr>
          <p:nvPr/>
        </p:nvSpPr>
        <p:spPr bwMode="auto">
          <a:xfrm>
            <a:off x="460375" y="6113463"/>
            <a:ext cx="8223250" cy="0"/>
          </a:xfrm>
          <a:prstGeom prst="line">
            <a:avLst/>
          </a:prstGeom>
          <a:noFill/>
          <a:ln w="31750">
            <a:solidFill>
              <a:schemeClr val="accent1"/>
            </a:solidFill>
            <a:round/>
            <a:headEnd/>
            <a:tailEnd/>
          </a:ln>
          <a:effectLst/>
        </p:spPr>
        <p:txBody>
          <a:bodyPr/>
          <a:lstStyle/>
          <a:p>
            <a:pPr>
              <a:defRPr/>
            </a:pPr>
            <a:endParaRPr lang="en-US">
              <a:latin typeface="Calibri" pitchFamily="34" charset="0"/>
            </a:endParaRPr>
          </a:p>
        </p:txBody>
      </p:sp>
      <p:sp>
        <p:nvSpPr>
          <p:cNvPr id="1032" name="Text Box 8"/>
          <p:cNvSpPr txBox="1">
            <a:spLocks noChangeArrowheads="1"/>
          </p:cNvSpPr>
          <p:nvPr/>
        </p:nvSpPr>
        <p:spPr bwMode="auto">
          <a:xfrm>
            <a:off x="455613" y="6434138"/>
            <a:ext cx="1373187" cy="153987"/>
          </a:xfrm>
          <a:prstGeom prst="rect">
            <a:avLst/>
          </a:prstGeom>
          <a:noFill/>
          <a:ln w="9525">
            <a:noFill/>
            <a:miter lim="800000"/>
            <a:headEnd/>
            <a:tailEnd/>
          </a:ln>
          <a:effectLst/>
        </p:spPr>
        <p:txBody>
          <a:bodyPr lIns="0" tIns="0" rIns="0" bIns="0">
            <a:spAutoFit/>
          </a:bodyPr>
          <a:lstStyle/>
          <a:p>
            <a:pPr>
              <a:spcBef>
                <a:spcPct val="50000"/>
              </a:spcBef>
              <a:spcAft>
                <a:spcPct val="0"/>
              </a:spcAft>
              <a:buFontTx/>
              <a:buNone/>
              <a:defRPr/>
            </a:pPr>
            <a:r>
              <a:rPr lang="de-DE" sz="1000" dirty="0">
                <a:solidFill>
                  <a:schemeClr val="bg2">
                    <a:lumMod val="75000"/>
                  </a:schemeClr>
                </a:solidFill>
                <a:latin typeface="Calibri" pitchFamily="34" charset="0"/>
              </a:rPr>
              <a:t>© Fraunhofer USA</a:t>
            </a:r>
          </a:p>
        </p:txBody>
      </p:sp>
      <p:pic>
        <p:nvPicPr>
          <p:cNvPr id="1030" name="Picture 7" descr="usa_rgb.gif"/>
          <p:cNvPicPr>
            <a:picLocks noChangeAspect="1"/>
          </p:cNvPicPr>
          <p:nvPr/>
        </p:nvPicPr>
        <p:blipFill>
          <a:blip r:embed="rId20" cstate="print"/>
          <a:srcRect/>
          <a:stretch>
            <a:fillRect/>
          </a:stretch>
        </p:blipFill>
        <p:spPr bwMode="auto">
          <a:xfrm>
            <a:off x="7162800" y="6264275"/>
            <a:ext cx="1524000" cy="431800"/>
          </a:xfrm>
          <a:prstGeom prst="rect">
            <a:avLst/>
          </a:prstGeom>
          <a:noFill/>
          <a:ln w="9525">
            <a:noFill/>
            <a:miter lim="800000"/>
            <a:headEnd/>
            <a:tailEnd/>
          </a:ln>
        </p:spPr>
      </p:pic>
      <p:sp>
        <p:nvSpPr>
          <p:cNvPr id="7" name="Slide Number Placeholder 6"/>
          <p:cNvSpPr>
            <a:spLocks noGrp="1" noChangeArrowheads="1"/>
          </p:cNvSpPr>
          <p:nvPr>
            <p:ph type="sldNum" sz="quarter" idx="4"/>
          </p:nvPr>
        </p:nvSpPr>
        <p:spPr>
          <a:xfrm>
            <a:off x="479762" y="6136529"/>
            <a:ext cx="2133600" cy="476250"/>
          </a:xfrm>
          <a:prstGeom prst="rect">
            <a:avLst/>
          </a:prstGeom>
          <a:ln/>
        </p:spPr>
        <p:txBody>
          <a:bodyPr/>
          <a:lstStyle>
            <a:lvl1pPr>
              <a:defRPr>
                <a:solidFill>
                  <a:schemeClr val="tx1">
                    <a:lumMod val="85000"/>
                    <a:lumOff val="15000"/>
                  </a:schemeClr>
                </a:solidFill>
              </a:defRPr>
            </a:lvl1pPr>
          </a:lstStyle>
          <a:p>
            <a:pPr>
              <a:defRPr/>
            </a:pPr>
            <a:fld id="{3C13177B-7D9C-44C5-AAD4-2ACF93EF04E7}" type="slidenum">
              <a:rPr lang="en-US" smtClean="0"/>
              <a:pPr>
                <a:defRPr/>
              </a:pPr>
              <a:t>‹#›</a:t>
            </a:fld>
            <a:endParaRPr lang="en-US" dirty="0"/>
          </a:p>
        </p:txBody>
      </p:sp>
      <p:sp>
        <p:nvSpPr>
          <p:cNvPr id="8" name="Rectangle 7"/>
          <p:cNvSpPr/>
          <p:nvPr/>
        </p:nvSpPr>
        <p:spPr>
          <a:xfrm>
            <a:off x="2908724" y="6173990"/>
            <a:ext cx="2956579" cy="553998"/>
          </a:xfrm>
          <a:prstGeom prst="rect">
            <a:avLst/>
          </a:prstGeom>
        </p:spPr>
        <p:txBody>
          <a:bodyPr wrap="none" anchor="ctr">
            <a:spAutoFit/>
          </a:bodyPr>
          <a:lstStyle/>
          <a:p>
            <a:pPr algn="r">
              <a:spcAft>
                <a:spcPts val="0"/>
              </a:spcAft>
              <a:defRPr/>
            </a:pPr>
            <a:r>
              <a:rPr lang="en-US" sz="1600" b="1" dirty="0">
                <a:solidFill>
                  <a:schemeClr val="tx1">
                    <a:lumMod val="85000"/>
                    <a:lumOff val="15000"/>
                  </a:schemeClr>
                </a:solidFill>
                <a:latin typeface="Calibri" pitchFamily="34" charset="0"/>
                <a:cs typeface="Calibri" pitchFamily="34" charset="0"/>
              </a:rPr>
              <a:t>HEM</a:t>
            </a:r>
            <a:r>
              <a:rPr lang="en-US" sz="1600" b="1" baseline="0" dirty="0">
                <a:solidFill>
                  <a:schemeClr val="tx1">
                    <a:lumMod val="85000"/>
                    <a:lumOff val="15000"/>
                  </a:schemeClr>
                </a:solidFill>
                <a:latin typeface="Calibri" pitchFamily="34" charset="0"/>
                <a:cs typeface="Calibri" pitchFamily="34" charset="0"/>
              </a:rPr>
              <a:t> </a:t>
            </a:r>
            <a:r>
              <a:rPr lang="en-US" sz="1600" b="1" dirty="0">
                <a:solidFill>
                  <a:schemeClr val="tx1">
                    <a:lumMod val="85000"/>
                    <a:lumOff val="15000"/>
                  </a:schemeClr>
                </a:solidFill>
                <a:latin typeface="Calibri" pitchFamily="34" charset="0"/>
                <a:cs typeface="Calibri" pitchFamily="34" charset="0"/>
              </a:rPr>
              <a:t>Prototyping with</a:t>
            </a:r>
            <a:r>
              <a:rPr lang="en-US" sz="1600" b="1" baseline="0" dirty="0">
                <a:solidFill>
                  <a:schemeClr val="tx1">
                    <a:lumMod val="85000"/>
                    <a:lumOff val="15000"/>
                  </a:schemeClr>
                </a:solidFill>
                <a:latin typeface="Calibri" pitchFamily="34" charset="0"/>
                <a:cs typeface="Calibri" pitchFamily="34" charset="0"/>
              </a:rPr>
              <a:t> </a:t>
            </a:r>
            <a:r>
              <a:rPr lang="en-US" sz="1600" b="1" dirty="0">
                <a:solidFill>
                  <a:schemeClr val="accent1"/>
                </a:solidFill>
                <a:latin typeface="Frutiger LT Com 45 Light"/>
                <a:cs typeface="Calibri" pitchFamily="34" charset="0"/>
              </a:rPr>
              <a:t>FRESH   </a:t>
            </a:r>
            <a:r>
              <a:rPr lang="en-US" sz="1600" b="1" baseline="0" dirty="0">
                <a:solidFill>
                  <a:schemeClr val="accent1"/>
                </a:solidFill>
                <a:latin typeface="Frutiger LT Com 45 Light"/>
                <a:cs typeface="Calibri" pitchFamily="34" charset="0"/>
              </a:rPr>
              <a:t> </a:t>
            </a:r>
            <a:endParaRPr lang="en-US" sz="1600" b="1" dirty="0">
              <a:solidFill>
                <a:schemeClr val="tx1">
                  <a:lumMod val="75000"/>
                  <a:lumOff val="25000"/>
                </a:schemeClr>
              </a:solidFill>
              <a:latin typeface="Calibri" pitchFamily="34" charset="0"/>
              <a:cs typeface="Calibri" pitchFamily="34" charset="0"/>
            </a:endParaRPr>
          </a:p>
          <a:p>
            <a:pPr algn="ctr">
              <a:spcAft>
                <a:spcPts val="0"/>
              </a:spcAft>
              <a:defRPr/>
            </a:pPr>
            <a:r>
              <a:rPr lang="en-US" sz="1400" b="1" dirty="0">
                <a:solidFill>
                  <a:schemeClr val="tx1">
                    <a:lumMod val="65000"/>
                    <a:lumOff val="35000"/>
                  </a:schemeClr>
                </a:solidFill>
                <a:latin typeface="Calibri" pitchFamily="34" charset="0"/>
                <a:cs typeface="Calibri" pitchFamily="34" charset="0"/>
              </a:rPr>
              <a:t>Brian Lim </a:t>
            </a:r>
            <a:r>
              <a:rPr lang="en-US" sz="1400" dirty="0">
                <a:solidFill>
                  <a:schemeClr val="tx1">
                    <a:lumMod val="65000"/>
                    <a:lumOff val="35000"/>
                  </a:schemeClr>
                </a:solidFill>
                <a:latin typeface="Calibri" pitchFamily="34" charset="0"/>
                <a:cs typeface="Calibri" pitchFamily="34" charset="0"/>
              </a:rPr>
              <a:t>brianlim@brianlim.net</a:t>
            </a:r>
          </a:p>
        </p:txBody>
      </p:sp>
      <p:pic>
        <p:nvPicPr>
          <p:cNvPr id="12" name="Picture 2" descr="C:\Users\Brian Y. Lim\Documents\Google Drive\Fraunhofer\smart thermostat\docs\art\fresh-logo-green.png"/>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5577840" y="6260485"/>
            <a:ext cx="165083" cy="1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008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hf hdr="0" ftr="0" dt="0"/>
  <p:txStyles>
    <p:titleStyle>
      <a:lvl1pPr algn="l" rtl="0" eaLnBrk="0" fontAlgn="base" hangingPunct="0">
        <a:spcBef>
          <a:spcPct val="0"/>
        </a:spcBef>
        <a:spcAft>
          <a:spcPct val="0"/>
        </a:spcAft>
        <a:defRPr sz="2400" b="1">
          <a:solidFill>
            <a:schemeClr val="tx1"/>
          </a:solidFill>
          <a:latin typeface="Calibri" pitchFamily="34" charset="0"/>
          <a:ea typeface="+mj-ea"/>
          <a:cs typeface="+mj-cs"/>
        </a:defRPr>
      </a:lvl1pPr>
      <a:lvl2pPr algn="l" rtl="0" eaLnBrk="0" fontAlgn="base" hangingPunct="0">
        <a:spcBef>
          <a:spcPct val="0"/>
        </a:spcBef>
        <a:spcAft>
          <a:spcPct val="0"/>
        </a:spcAft>
        <a:defRPr sz="2400" b="1">
          <a:solidFill>
            <a:schemeClr val="tx1"/>
          </a:solidFill>
          <a:latin typeface="Calibri" pitchFamily="34" charset="0"/>
        </a:defRPr>
      </a:lvl2pPr>
      <a:lvl3pPr algn="l" rtl="0" eaLnBrk="0" fontAlgn="base" hangingPunct="0">
        <a:spcBef>
          <a:spcPct val="0"/>
        </a:spcBef>
        <a:spcAft>
          <a:spcPct val="0"/>
        </a:spcAft>
        <a:defRPr sz="2400" b="1">
          <a:solidFill>
            <a:schemeClr val="tx1"/>
          </a:solidFill>
          <a:latin typeface="Calibri" pitchFamily="34" charset="0"/>
        </a:defRPr>
      </a:lvl3pPr>
      <a:lvl4pPr algn="l" rtl="0" eaLnBrk="0" fontAlgn="base" hangingPunct="0">
        <a:spcBef>
          <a:spcPct val="0"/>
        </a:spcBef>
        <a:spcAft>
          <a:spcPct val="0"/>
        </a:spcAft>
        <a:defRPr sz="2400" b="1">
          <a:solidFill>
            <a:schemeClr val="tx1"/>
          </a:solidFill>
          <a:latin typeface="Calibri" pitchFamily="34" charset="0"/>
        </a:defRPr>
      </a:lvl4pPr>
      <a:lvl5pPr algn="l" rtl="0" eaLnBrk="0" fontAlgn="base" hangingPunct="0">
        <a:spcBef>
          <a:spcPct val="0"/>
        </a:spcBef>
        <a:spcAft>
          <a:spcPct val="0"/>
        </a:spcAft>
        <a:defRPr sz="2400" b="1">
          <a:solidFill>
            <a:schemeClr val="tx1"/>
          </a:solidFill>
          <a:latin typeface="Calibri" pitchFamily="34" charset="0"/>
        </a:defRPr>
      </a:lvl5pPr>
      <a:lvl6pPr marL="457200" algn="l" rtl="0" fontAlgn="base">
        <a:spcBef>
          <a:spcPct val="0"/>
        </a:spcBef>
        <a:spcAft>
          <a:spcPct val="0"/>
        </a:spcAft>
        <a:defRPr sz="2400" b="1">
          <a:solidFill>
            <a:schemeClr val="tx1"/>
          </a:solidFill>
          <a:latin typeface="Frutiger LT Com 45 Light" pitchFamily="34" charset="0"/>
        </a:defRPr>
      </a:lvl6pPr>
      <a:lvl7pPr marL="914400" algn="l" rtl="0" fontAlgn="base">
        <a:spcBef>
          <a:spcPct val="0"/>
        </a:spcBef>
        <a:spcAft>
          <a:spcPct val="0"/>
        </a:spcAft>
        <a:defRPr sz="2400" b="1">
          <a:solidFill>
            <a:schemeClr val="tx1"/>
          </a:solidFill>
          <a:latin typeface="Frutiger LT Com 45 Light" pitchFamily="34" charset="0"/>
        </a:defRPr>
      </a:lvl7pPr>
      <a:lvl8pPr marL="1371600" algn="l" rtl="0" fontAlgn="base">
        <a:spcBef>
          <a:spcPct val="0"/>
        </a:spcBef>
        <a:spcAft>
          <a:spcPct val="0"/>
        </a:spcAft>
        <a:defRPr sz="2400" b="1">
          <a:solidFill>
            <a:schemeClr val="tx1"/>
          </a:solidFill>
          <a:latin typeface="Frutiger LT Com 45 Light" pitchFamily="34" charset="0"/>
        </a:defRPr>
      </a:lvl8pPr>
      <a:lvl9pPr marL="1828800" algn="l" rtl="0" fontAlgn="base">
        <a:spcBef>
          <a:spcPct val="0"/>
        </a:spcBef>
        <a:spcAft>
          <a:spcPct val="0"/>
        </a:spcAft>
        <a:defRPr sz="2400" b="1">
          <a:solidFill>
            <a:schemeClr val="tx1"/>
          </a:solidFill>
          <a:latin typeface="Frutiger LT Com 45 Light" pitchFamily="34" charset="0"/>
        </a:defRPr>
      </a:lvl9pPr>
    </p:titleStyle>
    <p:bodyStyle>
      <a:lvl1pPr marL="342900" indent="-342900" algn="l" rtl="0" eaLnBrk="0" fontAlgn="base" hangingPunct="0">
        <a:spcBef>
          <a:spcPct val="0"/>
        </a:spcBef>
        <a:spcAft>
          <a:spcPct val="40000"/>
        </a:spcAft>
        <a:buClr>
          <a:schemeClr val="accent1"/>
        </a:buClr>
        <a:buSzPct val="80000"/>
        <a:buFont typeface="Wingdings" pitchFamily="2" charset="2"/>
        <a:buChar char="n"/>
        <a:defRPr>
          <a:solidFill>
            <a:schemeClr val="tx1"/>
          </a:solidFill>
          <a:latin typeface="Calibri" pitchFamily="34" charset="0"/>
          <a:ea typeface="+mn-ea"/>
          <a:cs typeface="+mn-cs"/>
        </a:defRPr>
      </a:lvl1pPr>
      <a:lvl2pPr marL="687388" indent="-344488" algn="l" rtl="0" eaLnBrk="0" fontAlgn="base" hangingPunct="0">
        <a:spcBef>
          <a:spcPct val="0"/>
        </a:spcBef>
        <a:spcAft>
          <a:spcPct val="40000"/>
        </a:spcAft>
        <a:buClr>
          <a:schemeClr val="bg2">
            <a:lumMod val="75000"/>
          </a:schemeClr>
        </a:buClr>
        <a:buSzPct val="80000"/>
        <a:buFont typeface="Wingdings" pitchFamily="2" charset="2"/>
        <a:buChar char=""/>
        <a:defRPr i="0">
          <a:solidFill>
            <a:schemeClr val="tx1"/>
          </a:solidFill>
          <a:latin typeface="Calibri" pitchFamily="34" charset="0"/>
        </a:defRPr>
      </a:lvl2pPr>
      <a:lvl3pPr marL="1027113" indent="-366713" algn="l" rtl="0" eaLnBrk="0" fontAlgn="base" hangingPunct="0">
        <a:spcBef>
          <a:spcPct val="0"/>
        </a:spcBef>
        <a:spcAft>
          <a:spcPct val="40000"/>
        </a:spcAft>
        <a:buClr>
          <a:schemeClr val="bg2">
            <a:lumMod val="75000"/>
          </a:schemeClr>
        </a:buClr>
        <a:buSzPct val="80000"/>
        <a:buFont typeface="Wingdings" pitchFamily="2" charset="2"/>
        <a:buChar char=""/>
        <a:defRPr>
          <a:solidFill>
            <a:schemeClr val="tx1"/>
          </a:solidFill>
          <a:latin typeface="Calibri" pitchFamily="34" charset="0"/>
        </a:defRPr>
      </a:lvl3pPr>
      <a:lvl4pPr marL="1374775" indent="-346075" algn="l" rtl="0" eaLnBrk="0" fontAlgn="base" hangingPunct="0">
        <a:spcBef>
          <a:spcPct val="0"/>
        </a:spcBef>
        <a:spcAft>
          <a:spcPct val="40000"/>
        </a:spcAft>
        <a:buClr>
          <a:schemeClr val="bg2">
            <a:lumMod val="75000"/>
          </a:schemeClr>
        </a:buClr>
        <a:buSzPct val="80000"/>
        <a:buFont typeface="Wingdings" pitchFamily="2" charset="2"/>
        <a:buChar char=""/>
        <a:defRPr>
          <a:solidFill>
            <a:schemeClr val="tx1"/>
          </a:solidFill>
          <a:latin typeface="Calibri" pitchFamily="34" charset="0"/>
        </a:defRPr>
      </a:lvl4pPr>
      <a:lvl5pPr marL="1716088" indent="-358775" algn="l" rtl="0" eaLnBrk="0" fontAlgn="base" hangingPunct="0">
        <a:spcBef>
          <a:spcPct val="0"/>
        </a:spcBef>
        <a:spcAft>
          <a:spcPct val="40000"/>
        </a:spcAft>
        <a:buClr>
          <a:schemeClr val="bg2">
            <a:lumMod val="75000"/>
          </a:schemeClr>
        </a:buClr>
        <a:buSzPct val="80000"/>
        <a:buFont typeface="Wingdings" pitchFamily="2" charset="2"/>
        <a:buChar char=""/>
        <a:defRPr>
          <a:solidFill>
            <a:schemeClr val="tx1"/>
          </a:solidFill>
          <a:latin typeface="Calibri" pitchFamily="34" charset="0"/>
        </a:defRPr>
      </a:lvl5pPr>
      <a:lvl6pPr marL="1887538" indent="-358775" algn="l" rtl="0" fontAlgn="base">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fontAlgn="base">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fontAlgn="base">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fontAlgn="base">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skcript.com/svr/finite-state-machines-in-react-js-using-xstate/" TargetMode="External"/><Relationship Id="rId3" Type="http://schemas.openxmlformats.org/officeDocument/2006/relationships/hyperlink" Target="https://stackoverflow.com/questions/30147879/how-to-draw-a-linear-gradient-circle-by-svg" TargetMode="External"/><Relationship Id="rId7" Type="http://schemas.openxmlformats.org/officeDocument/2006/relationships/hyperlink" Target="https://codepen.io/bbx/pen/QBKYOy" TargetMode="External"/><Relationship Id="rId2" Type="http://schemas.openxmlformats.org/officeDocument/2006/relationships/hyperlink" Target="http://xahlee.info/js/svg_circle_arc.html" TargetMode="External"/><Relationship Id="rId1" Type="http://schemas.openxmlformats.org/officeDocument/2006/relationships/slideLayout" Target="../slideLayouts/slideLayout2.xml"/><Relationship Id="rId6" Type="http://schemas.openxmlformats.org/officeDocument/2006/relationships/hyperlink" Target="https://codepen.io/MyXoToD/pen/xGRrgQ" TargetMode="External"/><Relationship Id="rId5" Type="http://schemas.openxmlformats.org/officeDocument/2006/relationships/hyperlink" Target="https://jsfiddle.net/b3k9hjLc/" TargetMode="External"/><Relationship Id="rId4" Type="http://schemas.openxmlformats.org/officeDocument/2006/relationships/hyperlink" Target="https://codepen.io/jon-walstedt/pen/qlofJ" TargetMode="External"/><Relationship Id="rId9" Type="http://schemas.openxmlformats.org/officeDocument/2006/relationships/hyperlink" Target="https://stackoverflow.com/questions/59602381/xstate-js-how-to-send-context-to-a-machin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ingheng4448/React-Thermostat-Radial-Slider/blob/master/documents/ClassDiagrams.drawio"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ingheng4448/React-Thermostat-Radial-Slider/blob/master/documents/Statechart.drawio"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9C796EE2-45EE-449C-9BFB-FB76B3D2D390}"/>
              </a:ext>
            </a:extLst>
          </p:cNvPr>
          <p:cNvSpPr>
            <a:spLocks noGrp="1"/>
          </p:cNvSpPr>
          <p:nvPr>
            <p:ph type="ctrTitle"/>
          </p:nvPr>
        </p:nvSpPr>
        <p:spPr>
          <a:xfrm>
            <a:off x="685800" y="1920875"/>
            <a:ext cx="7772400" cy="1889126"/>
          </a:xfrm>
        </p:spPr>
        <p:txBody>
          <a:bodyPr>
            <a:normAutofit/>
          </a:bodyPr>
          <a:lstStyle/>
          <a:p>
            <a:r>
              <a:rPr lang="en-US" sz="7200" dirty="0"/>
              <a:t>Assignment 3</a:t>
            </a:r>
            <a:br>
              <a:rPr lang="en-US" sz="7200" dirty="0"/>
            </a:br>
            <a:r>
              <a:rPr lang="en-US" dirty="0"/>
              <a:t>Custom UI Component</a:t>
            </a:r>
            <a:endParaRPr lang="en-US" dirty="0">
              <a:highlight>
                <a:srgbClr val="FFFF00"/>
              </a:highlight>
            </a:endParaRPr>
          </a:p>
        </p:txBody>
      </p:sp>
      <p:sp>
        <p:nvSpPr>
          <p:cNvPr id="2" name="Subtitle 1">
            <a:extLst>
              <a:ext uri="{FF2B5EF4-FFF2-40B4-BE49-F238E27FC236}">
                <a16:creationId xmlns:a16="http://schemas.microsoft.com/office/drawing/2014/main" id="{7371238F-051B-43BD-BDBA-E9BEE7ADEEEF}"/>
              </a:ext>
            </a:extLst>
          </p:cNvPr>
          <p:cNvSpPr>
            <a:spLocks noGrp="1"/>
          </p:cNvSpPr>
          <p:nvPr>
            <p:ph type="subTitle" idx="1"/>
          </p:nvPr>
        </p:nvSpPr>
        <p:spPr/>
        <p:txBody>
          <a:bodyPr>
            <a:normAutofit/>
          </a:bodyPr>
          <a:lstStyle/>
          <a:p>
            <a:r>
              <a:rPr lang="en-US" dirty="0">
                <a:solidFill>
                  <a:schemeClr val="tx1"/>
                </a:solidFill>
              </a:rPr>
              <a:t>Student Number: </a:t>
            </a:r>
            <a:r>
              <a:rPr lang="en-US" dirty="0">
                <a:solidFill>
                  <a:srgbClr val="0070C0"/>
                </a:solidFill>
              </a:rPr>
              <a:t>A…</a:t>
            </a:r>
          </a:p>
          <a:p>
            <a:r>
              <a:rPr lang="en-US" dirty="0">
                <a:solidFill>
                  <a:schemeClr val="tx1"/>
                </a:solidFill>
              </a:rPr>
              <a:t>Student Name: </a:t>
            </a:r>
            <a:r>
              <a:rPr lang="en-US" dirty="0">
                <a:solidFill>
                  <a:srgbClr val="0070C0"/>
                </a:solidFill>
              </a:rPr>
              <a:t>Ding Heng</a:t>
            </a:r>
          </a:p>
          <a:p>
            <a:endParaRPr lang="en-US" dirty="0">
              <a:solidFill>
                <a:schemeClr val="tx1"/>
              </a:solidFill>
            </a:endParaRPr>
          </a:p>
        </p:txBody>
      </p:sp>
      <p:sp>
        <p:nvSpPr>
          <p:cNvPr id="6" name="Slide Number Placeholder 5">
            <a:extLst>
              <a:ext uri="{FF2B5EF4-FFF2-40B4-BE49-F238E27FC236}">
                <a16:creationId xmlns:a16="http://schemas.microsoft.com/office/drawing/2014/main" id="{55846810-B79F-43AE-801A-A230A6025AA5}"/>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5" name="Rectangle 4">
            <a:extLst>
              <a:ext uri="{FF2B5EF4-FFF2-40B4-BE49-F238E27FC236}">
                <a16:creationId xmlns:a16="http://schemas.microsoft.com/office/drawing/2014/main" id="{C195146A-D301-4F6C-B78C-359C985061B9}"/>
              </a:ext>
            </a:extLst>
          </p:cNvPr>
          <p:cNvSpPr/>
          <p:nvPr/>
        </p:nvSpPr>
        <p:spPr>
          <a:xfrm>
            <a:off x="0" y="0"/>
            <a:ext cx="9144000" cy="228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Assignment 3</a:t>
            </a:r>
          </a:p>
        </p:txBody>
      </p:sp>
    </p:spTree>
    <p:extLst>
      <p:ext uri="{BB962C8B-B14F-4D97-AF65-F5344CB8AC3E}">
        <p14:creationId xmlns:p14="http://schemas.microsoft.com/office/powerpoint/2010/main" val="186573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EC77A-72D6-4049-AFBC-1276B4A5B4DF}"/>
              </a:ext>
            </a:extLst>
          </p:cNvPr>
          <p:cNvPicPr>
            <a:picLocks noChangeAspect="1"/>
          </p:cNvPicPr>
          <p:nvPr/>
        </p:nvPicPr>
        <p:blipFill>
          <a:blip r:embed="rId2"/>
          <a:stretch>
            <a:fillRect/>
          </a:stretch>
        </p:blipFill>
        <p:spPr>
          <a:xfrm>
            <a:off x="0" y="656549"/>
            <a:ext cx="9144000" cy="5544901"/>
          </a:xfrm>
          <a:prstGeom prst="rect">
            <a:avLst/>
          </a:prstGeom>
        </p:spPr>
      </p:pic>
      <p:sp>
        <p:nvSpPr>
          <p:cNvPr id="4" name="Slide Number Placeholder 3">
            <a:extLst>
              <a:ext uri="{FF2B5EF4-FFF2-40B4-BE49-F238E27FC236}">
                <a16:creationId xmlns:a16="http://schemas.microsoft.com/office/drawing/2014/main" id="{29705F2A-AC0C-47BB-9F04-A4A23C64DEF3}"/>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6">
            <a:extLst>
              <a:ext uri="{FF2B5EF4-FFF2-40B4-BE49-F238E27FC236}">
                <a16:creationId xmlns:a16="http://schemas.microsoft.com/office/drawing/2014/main" id="{B4DC1133-2E61-4C36-A937-D228228404E6}"/>
              </a:ext>
            </a:extLst>
          </p:cNvPr>
          <p:cNvSpPr>
            <a:spLocks noGrp="1"/>
          </p:cNvSpPr>
          <p:nvPr>
            <p:ph type="title"/>
          </p:nvPr>
        </p:nvSpPr>
        <p:spPr/>
        <p:txBody>
          <a:bodyPr>
            <a:normAutofit fontScale="90000"/>
          </a:bodyPr>
          <a:lstStyle/>
          <a:p>
            <a:r>
              <a:rPr lang="en-US" dirty="0"/>
              <a:t>ThermostatView.js</a:t>
            </a:r>
            <a:br>
              <a:rPr lang="en-US" dirty="0"/>
            </a:br>
            <a:endParaRPr lang="en-SG" dirty="0"/>
          </a:p>
        </p:txBody>
      </p:sp>
      <p:sp>
        <p:nvSpPr>
          <p:cNvPr id="6" name="TextBox 5">
            <a:extLst>
              <a:ext uri="{FF2B5EF4-FFF2-40B4-BE49-F238E27FC236}">
                <a16:creationId xmlns:a16="http://schemas.microsoft.com/office/drawing/2014/main" id="{50ACAA00-25C0-41DE-8D76-B8DE0FE361F7}"/>
              </a:ext>
            </a:extLst>
          </p:cNvPr>
          <p:cNvSpPr txBox="1"/>
          <p:nvPr/>
        </p:nvSpPr>
        <p:spPr>
          <a:xfrm>
            <a:off x="5410201" y="828209"/>
            <a:ext cx="3505199" cy="5509200"/>
          </a:xfrm>
          <a:prstGeom prst="rect">
            <a:avLst/>
          </a:prstGeom>
          <a:noFill/>
        </p:spPr>
        <p:txBody>
          <a:bodyPr wrap="square" rtlCol="0">
            <a:spAutoFit/>
          </a:bodyPr>
          <a:lstStyle/>
          <a:p>
            <a:r>
              <a:rPr lang="en-SG" sz="1600" dirty="0" err="1"/>
              <a:t>processDrag</a:t>
            </a:r>
            <a:r>
              <a:rPr lang="en-SG" sz="1600" dirty="0"/>
              <a:t> is called upon detection that the user is dragging the radial tracker. </a:t>
            </a:r>
          </a:p>
          <a:p>
            <a:endParaRPr lang="en-SG" sz="1600" dirty="0"/>
          </a:p>
          <a:p>
            <a:r>
              <a:rPr lang="en-SG" sz="1600" dirty="0"/>
              <a:t>It calculates the angle of the tracker with respect to the </a:t>
            </a:r>
            <a:r>
              <a:rPr lang="en-SG" sz="1600" dirty="0" err="1"/>
              <a:t>center</a:t>
            </a:r>
            <a:r>
              <a:rPr lang="en-SG" sz="1600" dirty="0"/>
              <a:t> of the radial. </a:t>
            </a:r>
          </a:p>
          <a:p>
            <a:endParaRPr lang="en-SG" sz="1600" dirty="0"/>
          </a:p>
          <a:p>
            <a:r>
              <a:rPr lang="en-SG" sz="1600" dirty="0"/>
              <a:t>The calculated angle is then adjusted or reset if necessary.</a:t>
            </a:r>
          </a:p>
          <a:p>
            <a:endParaRPr lang="en-SG" sz="1600" dirty="0"/>
          </a:p>
          <a:p>
            <a:r>
              <a:rPr lang="en-SG" sz="1600" dirty="0"/>
              <a:t>The final calculated angle would be used to determine the new target temperature it corresponds to.</a:t>
            </a:r>
          </a:p>
          <a:p>
            <a:endParaRPr lang="en-SG" sz="1600" dirty="0"/>
          </a:p>
          <a:p>
            <a:r>
              <a:rPr lang="en-SG" sz="1600" dirty="0"/>
              <a:t>The state will then be updated to re-render the tracker’s rotation and reflect the new target temperature.</a:t>
            </a:r>
          </a:p>
          <a:p>
            <a:endParaRPr lang="en-SG" sz="1600" dirty="0"/>
          </a:p>
          <a:p>
            <a:r>
              <a:rPr lang="en-SG" sz="1600" dirty="0"/>
              <a:t>A custom event will also be fired each time the selected angle changes.</a:t>
            </a:r>
          </a:p>
          <a:p>
            <a:endParaRPr lang="en-SG" sz="1600" dirty="0"/>
          </a:p>
          <a:p>
            <a:endParaRPr lang="en-SG" sz="1600" dirty="0"/>
          </a:p>
        </p:txBody>
      </p:sp>
    </p:spTree>
    <p:extLst>
      <p:ext uri="{BB962C8B-B14F-4D97-AF65-F5344CB8AC3E}">
        <p14:creationId xmlns:p14="http://schemas.microsoft.com/office/powerpoint/2010/main" val="240009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EC77A-72D6-4049-AFBC-1276B4A5B4DF}"/>
              </a:ext>
            </a:extLst>
          </p:cNvPr>
          <p:cNvPicPr>
            <a:picLocks noChangeAspect="1"/>
          </p:cNvPicPr>
          <p:nvPr/>
        </p:nvPicPr>
        <p:blipFill>
          <a:blip r:embed="rId2"/>
          <a:stretch>
            <a:fillRect/>
          </a:stretch>
        </p:blipFill>
        <p:spPr>
          <a:xfrm>
            <a:off x="0" y="656549"/>
            <a:ext cx="9144000" cy="5544901"/>
          </a:xfrm>
          <a:prstGeom prst="rect">
            <a:avLst/>
          </a:prstGeom>
        </p:spPr>
      </p:pic>
      <p:sp>
        <p:nvSpPr>
          <p:cNvPr id="4" name="Slide Number Placeholder 3">
            <a:extLst>
              <a:ext uri="{FF2B5EF4-FFF2-40B4-BE49-F238E27FC236}">
                <a16:creationId xmlns:a16="http://schemas.microsoft.com/office/drawing/2014/main" id="{29705F2A-AC0C-47BB-9F04-A4A23C64DEF3}"/>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6">
            <a:extLst>
              <a:ext uri="{FF2B5EF4-FFF2-40B4-BE49-F238E27FC236}">
                <a16:creationId xmlns:a16="http://schemas.microsoft.com/office/drawing/2014/main" id="{B4DC1133-2E61-4C36-A937-D228228404E6}"/>
              </a:ext>
            </a:extLst>
          </p:cNvPr>
          <p:cNvSpPr>
            <a:spLocks noGrp="1"/>
          </p:cNvSpPr>
          <p:nvPr>
            <p:ph type="title"/>
          </p:nvPr>
        </p:nvSpPr>
        <p:spPr/>
        <p:txBody>
          <a:bodyPr>
            <a:normAutofit fontScale="90000"/>
          </a:bodyPr>
          <a:lstStyle/>
          <a:p>
            <a:r>
              <a:rPr lang="en-US" dirty="0"/>
              <a:t>ThermostatView.js</a:t>
            </a:r>
            <a:br>
              <a:rPr lang="en-US" dirty="0"/>
            </a:br>
            <a:endParaRPr lang="en-SG" dirty="0"/>
          </a:p>
        </p:txBody>
      </p:sp>
      <p:sp>
        <p:nvSpPr>
          <p:cNvPr id="8" name="Oval 7">
            <a:extLst>
              <a:ext uri="{FF2B5EF4-FFF2-40B4-BE49-F238E27FC236}">
                <a16:creationId xmlns:a16="http://schemas.microsoft.com/office/drawing/2014/main" id="{4ECDA623-28E7-48E7-815A-C1F4D84DE079}"/>
              </a:ext>
            </a:extLst>
          </p:cNvPr>
          <p:cNvSpPr/>
          <p:nvPr/>
        </p:nvSpPr>
        <p:spPr>
          <a:xfrm>
            <a:off x="6096000" y="1219200"/>
            <a:ext cx="2133600" cy="2133600"/>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cxnSp>
        <p:nvCxnSpPr>
          <p:cNvPr id="9" name="Straight Connector 8">
            <a:extLst>
              <a:ext uri="{FF2B5EF4-FFF2-40B4-BE49-F238E27FC236}">
                <a16:creationId xmlns:a16="http://schemas.microsoft.com/office/drawing/2014/main" id="{DA36CBF8-D4DF-4EFF-9756-6A30D480C40A}"/>
              </a:ext>
            </a:extLst>
          </p:cNvPr>
          <p:cNvCxnSpPr>
            <a:stCxn id="8" idx="2"/>
            <a:endCxn id="8" idx="6"/>
          </p:cNvCxnSpPr>
          <p:nvPr/>
        </p:nvCxnSpPr>
        <p:spPr>
          <a:xfrm>
            <a:off x="6096000" y="2286000"/>
            <a:ext cx="21336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A472175-5A16-4DF9-82A2-4A43FD27470A}"/>
              </a:ext>
            </a:extLst>
          </p:cNvPr>
          <p:cNvCxnSpPr>
            <a:cxnSpLocks/>
            <a:stCxn id="8" idx="4"/>
            <a:endCxn id="8" idx="0"/>
          </p:cNvCxnSpPr>
          <p:nvPr/>
        </p:nvCxnSpPr>
        <p:spPr>
          <a:xfrm flipV="1">
            <a:off x="7162800" y="1219200"/>
            <a:ext cx="0" cy="21336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5EA5AF8-EAB4-421E-B381-16217E6F3321}"/>
              </a:ext>
            </a:extLst>
          </p:cNvPr>
          <p:cNvCxnSpPr>
            <a:cxnSpLocks/>
            <a:stCxn id="8" idx="1"/>
            <a:endCxn id="8" idx="5"/>
          </p:cNvCxnSpPr>
          <p:nvPr/>
        </p:nvCxnSpPr>
        <p:spPr>
          <a:xfrm>
            <a:off x="6408458" y="1531658"/>
            <a:ext cx="1508684" cy="1508684"/>
          </a:xfrm>
          <a:prstGeom prst="line">
            <a:avLst/>
          </a:prstGeom>
          <a:ln w="1905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2" name="Right Brace 1">
            <a:extLst>
              <a:ext uri="{FF2B5EF4-FFF2-40B4-BE49-F238E27FC236}">
                <a16:creationId xmlns:a16="http://schemas.microsoft.com/office/drawing/2014/main" id="{7309C784-8B70-4EA5-86BF-60AECCC0EA1E}"/>
              </a:ext>
            </a:extLst>
          </p:cNvPr>
          <p:cNvSpPr/>
          <p:nvPr/>
        </p:nvSpPr>
        <p:spPr>
          <a:xfrm>
            <a:off x="3048000" y="914400"/>
            <a:ext cx="304800" cy="7620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sp>
        <p:nvSpPr>
          <p:cNvPr id="3" name="TextBox 2">
            <a:extLst>
              <a:ext uri="{FF2B5EF4-FFF2-40B4-BE49-F238E27FC236}">
                <a16:creationId xmlns:a16="http://schemas.microsoft.com/office/drawing/2014/main" id="{B50570A1-94C6-485C-AEE6-729FF9618684}"/>
              </a:ext>
            </a:extLst>
          </p:cNvPr>
          <p:cNvSpPr txBox="1"/>
          <p:nvPr/>
        </p:nvSpPr>
        <p:spPr>
          <a:xfrm>
            <a:off x="7159561" y="1989170"/>
            <a:ext cx="920880" cy="276999"/>
          </a:xfrm>
          <a:prstGeom prst="rect">
            <a:avLst/>
          </a:prstGeom>
          <a:noFill/>
        </p:spPr>
        <p:txBody>
          <a:bodyPr wrap="square" rtlCol="0">
            <a:spAutoFit/>
          </a:bodyPr>
          <a:lstStyle/>
          <a:p>
            <a:r>
              <a:rPr lang="en-SG" sz="1200" dirty="0" err="1"/>
              <a:t>center</a:t>
            </a:r>
            <a:r>
              <a:rPr lang="en-SG" sz="1200" dirty="0"/>
              <a:t>(</a:t>
            </a:r>
            <a:r>
              <a:rPr lang="en-SG" sz="1200" dirty="0" err="1"/>
              <a:t>x,y</a:t>
            </a:r>
            <a:r>
              <a:rPr lang="en-SG" sz="1200" dirty="0"/>
              <a:t>)</a:t>
            </a:r>
          </a:p>
        </p:txBody>
      </p:sp>
      <p:sp>
        <p:nvSpPr>
          <p:cNvPr id="17" name="TextBox 16">
            <a:extLst>
              <a:ext uri="{FF2B5EF4-FFF2-40B4-BE49-F238E27FC236}">
                <a16:creationId xmlns:a16="http://schemas.microsoft.com/office/drawing/2014/main" id="{51BA05C6-9AB8-42B3-B05B-B805577E798F}"/>
              </a:ext>
            </a:extLst>
          </p:cNvPr>
          <p:cNvSpPr txBox="1"/>
          <p:nvPr/>
        </p:nvSpPr>
        <p:spPr>
          <a:xfrm>
            <a:off x="5932269" y="1202203"/>
            <a:ext cx="773331" cy="276999"/>
          </a:xfrm>
          <a:prstGeom prst="rect">
            <a:avLst/>
          </a:prstGeom>
          <a:noFill/>
        </p:spPr>
        <p:txBody>
          <a:bodyPr wrap="square" rtlCol="0">
            <a:spAutoFit/>
          </a:bodyPr>
          <a:lstStyle/>
          <a:p>
            <a:r>
              <a:rPr lang="en-SG" sz="1200" dirty="0" err="1"/>
              <a:t>pos</a:t>
            </a:r>
            <a:r>
              <a:rPr lang="en-SG" sz="1200" dirty="0"/>
              <a:t>(</a:t>
            </a:r>
            <a:r>
              <a:rPr lang="en-SG" sz="1200" dirty="0" err="1"/>
              <a:t>x,y</a:t>
            </a:r>
            <a:r>
              <a:rPr lang="en-SG" sz="1200" dirty="0"/>
              <a:t>)</a:t>
            </a:r>
          </a:p>
        </p:txBody>
      </p:sp>
      <p:sp>
        <p:nvSpPr>
          <p:cNvPr id="18" name="TextBox 17">
            <a:extLst>
              <a:ext uri="{FF2B5EF4-FFF2-40B4-BE49-F238E27FC236}">
                <a16:creationId xmlns:a16="http://schemas.microsoft.com/office/drawing/2014/main" id="{10A9162B-DC55-4B99-B510-E8529F811B16}"/>
              </a:ext>
            </a:extLst>
          </p:cNvPr>
          <p:cNvSpPr txBox="1"/>
          <p:nvPr/>
        </p:nvSpPr>
        <p:spPr>
          <a:xfrm>
            <a:off x="3751730" y="1518531"/>
            <a:ext cx="2438400" cy="1600438"/>
          </a:xfrm>
          <a:prstGeom prst="rect">
            <a:avLst/>
          </a:prstGeom>
          <a:noFill/>
        </p:spPr>
        <p:txBody>
          <a:bodyPr wrap="square" rtlCol="0">
            <a:spAutoFit/>
          </a:bodyPr>
          <a:lstStyle/>
          <a:p>
            <a:r>
              <a:rPr lang="en-SG" sz="1400" dirty="0" err="1"/>
              <a:t>pos</a:t>
            </a:r>
            <a:r>
              <a:rPr lang="en-SG" sz="1400" dirty="0"/>
              <a:t>(</a:t>
            </a:r>
            <a:r>
              <a:rPr lang="en-SG" sz="1400" dirty="0" err="1"/>
              <a:t>x,y</a:t>
            </a:r>
            <a:r>
              <a:rPr lang="en-SG" sz="1400" dirty="0"/>
              <a:t>) are the coordinates of your current mouse pointer.</a:t>
            </a:r>
          </a:p>
          <a:p>
            <a:endParaRPr lang="en-SG" sz="1400" dirty="0"/>
          </a:p>
          <a:p>
            <a:r>
              <a:rPr lang="en-SG" sz="1400" dirty="0"/>
              <a:t>delta(</a:t>
            </a:r>
            <a:r>
              <a:rPr lang="en-SG" sz="1400" dirty="0" err="1"/>
              <a:t>x,y</a:t>
            </a:r>
            <a:r>
              <a:rPr lang="en-SG" sz="1400" dirty="0"/>
              <a:t>) is the length between the coordinates of the </a:t>
            </a:r>
            <a:r>
              <a:rPr lang="en-SG" sz="1400" dirty="0" err="1"/>
              <a:t>center</a:t>
            </a:r>
            <a:r>
              <a:rPr lang="en-SG" sz="1400" dirty="0"/>
              <a:t> and the mouse pointer.</a:t>
            </a:r>
          </a:p>
        </p:txBody>
      </p:sp>
      <p:cxnSp>
        <p:nvCxnSpPr>
          <p:cNvPr id="22" name="Straight Connector 21">
            <a:extLst>
              <a:ext uri="{FF2B5EF4-FFF2-40B4-BE49-F238E27FC236}">
                <a16:creationId xmlns:a16="http://schemas.microsoft.com/office/drawing/2014/main" id="{A5CA038F-A780-46F0-B400-769AC774B4FD}"/>
              </a:ext>
            </a:extLst>
          </p:cNvPr>
          <p:cNvCxnSpPr>
            <a:stCxn id="8" idx="1"/>
            <a:endCxn id="8" idx="7"/>
          </p:cNvCxnSpPr>
          <p:nvPr/>
        </p:nvCxnSpPr>
        <p:spPr>
          <a:xfrm>
            <a:off x="6408458" y="1531658"/>
            <a:ext cx="1508684"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AA73494-11F9-455C-9B52-450FE16C93CC}"/>
              </a:ext>
            </a:extLst>
          </p:cNvPr>
          <p:cNvCxnSpPr>
            <a:cxnSpLocks/>
            <a:endCxn id="8" idx="3"/>
          </p:cNvCxnSpPr>
          <p:nvPr/>
        </p:nvCxnSpPr>
        <p:spPr>
          <a:xfrm>
            <a:off x="6408458" y="1531658"/>
            <a:ext cx="0" cy="1508684"/>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7B0846BE-193F-4647-96B4-E49179B30BBD}"/>
              </a:ext>
            </a:extLst>
          </p:cNvPr>
          <p:cNvSpPr txBox="1"/>
          <p:nvPr/>
        </p:nvSpPr>
        <p:spPr>
          <a:xfrm>
            <a:off x="6552191" y="1279139"/>
            <a:ext cx="773331" cy="276999"/>
          </a:xfrm>
          <a:prstGeom prst="rect">
            <a:avLst/>
          </a:prstGeom>
          <a:noFill/>
        </p:spPr>
        <p:txBody>
          <a:bodyPr wrap="square" rtlCol="0">
            <a:spAutoFit/>
          </a:bodyPr>
          <a:lstStyle/>
          <a:p>
            <a:r>
              <a:rPr lang="en-SG" sz="1200" dirty="0" err="1"/>
              <a:t>delta_x</a:t>
            </a:r>
            <a:endParaRPr lang="en-SG" sz="1200" dirty="0"/>
          </a:p>
        </p:txBody>
      </p:sp>
      <p:sp>
        <p:nvSpPr>
          <p:cNvPr id="27" name="TextBox 26">
            <a:extLst>
              <a:ext uri="{FF2B5EF4-FFF2-40B4-BE49-F238E27FC236}">
                <a16:creationId xmlns:a16="http://schemas.microsoft.com/office/drawing/2014/main" id="{A1AAB770-0BF2-4EBD-AFE3-9C0A5F52F16D}"/>
              </a:ext>
            </a:extLst>
          </p:cNvPr>
          <p:cNvSpPr txBox="1"/>
          <p:nvPr/>
        </p:nvSpPr>
        <p:spPr>
          <a:xfrm>
            <a:off x="5831048" y="1935374"/>
            <a:ext cx="773331" cy="276999"/>
          </a:xfrm>
          <a:prstGeom prst="rect">
            <a:avLst/>
          </a:prstGeom>
          <a:noFill/>
        </p:spPr>
        <p:txBody>
          <a:bodyPr wrap="square" rtlCol="0">
            <a:spAutoFit/>
          </a:bodyPr>
          <a:lstStyle/>
          <a:p>
            <a:r>
              <a:rPr lang="en-SG" sz="1200" dirty="0" err="1"/>
              <a:t>delta_y</a:t>
            </a:r>
            <a:endParaRPr lang="en-SG" sz="1200" dirty="0"/>
          </a:p>
        </p:txBody>
      </p:sp>
      <p:sp>
        <p:nvSpPr>
          <p:cNvPr id="29" name="Arc 28">
            <a:extLst>
              <a:ext uri="{FF2B5EF4-FFF2-40B4-BE49-F238E27FC236}">
                <a16:creationId xmlns:a16="http://schemas.microsoft.com/office/drawing/2014/main" id="{F5C361D7-9231-42F5-A398-F858C0E8F8E3}"/>
              </a:ext>
            </a:extLst>
          </p:cNvPr>
          <p:cNvSpPr/>
          <p:nvPr/>
        </p:nvSpPr>
        <p:spPr>
          <a:xfrm rot="16200000">
            <a:off x="6840033" y="2129771"/>
            <a:ext cx="312458" cy="31245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sp>
        <p:nvSpPr>
          <p:cNvPr id="30" name="TextBox 29">
            <a:extLst>
              <a:ext uri="{FF2B5EF4-FFF2-40B4-BE49-F238E27FC236}">
                <a16:creationId xmlns:a16="http://schemas.microsoft.com/office/drawing/2014/main" id="{DF72478C-D29B-4816-A6B0-423774A03947}"/>
              </a:ext>
            </a:extLst>
          </p:cNvPr>
          <p:cNvSpPr txBox="1"/>
          <p:nvPr/>
        </p:nvSpPr>
        <p:spPr>
          <a:xfrm>
            <a:off x="5410200" y="3369797"/>
            <a:ext cx="3733800" cy="2031325"/>
          </a:xfrm>
          <a:prstGeom prst="rect">
            <a:avLst/>
          </a:prstGeom>
          <a:noFill/>
        </p:spPr>
        <p:txBody>
          <a:bodyPr wrap="square" rtlCol="0">
            <a:spAutoFit/>
          </a:bodyPr>
          <a:lstStyle/>
          <a:p>
            <a:r>
              <a:rPr lang="en-SG" sz="1400" dirty="0"/>
              <a:t>The Math.atan2 formula will then help us calculate the angle using delta(</a:t>
            </a:r>
            <a:r>
              <a:rPr lang="en-SG" sz="1400" dirty="0" err="1"/>
              <a:t>y,x</a:t>
            </a:r>
            <a:r>
              <a:rPr lang="en-SG" sz="1400" dirty="0"/>
              <a:t>).</a:t>
            </a:r>
          </a:p>
          <a:p>
            <a:endParaRPr lang="en-SG" sz="1400" dirty="0"/>
          </a:p>
          <a:p>
            <a:r>
              <a:rPr lang="en-SG" sz="1400" dirty="0"/>
              <a:t>The formula calculates from the horizontal plane but I would like to start 0 degrees from the top of the circle. Hence, I have made some adjustments to the calculated angle and also ensured that the calculated angle is always positive. </a:t>
            </a:r>
          </a:p>
        </p:txBody>
      </p:sp>
    </p:spTree>
    <p:extLst>
      <p:ext uri="{BB962C8B-B14F-4D97-AF65-F5344CB8AC3E}">
        <p14:creationId xmlns:p14="http://schemas.microsoft.com/office/powerpoint/2010/main" val="153402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EC77A-72D6-4049-AFBC-1276B4A5B4DF}"/>
              </a:ext>
            </a:extLst>
          </p:cNvPr>
          <p:cNvPicPr>
            <a:picLocks noChangeAspect="1"/>
          </p:cNvPicPr>
          <p:nvPr/>
        </p:nvPicPr>
        <p:blipFill>
          <a:blip r:embed="rId2"/>
          <a:stretch>
            <a:fillRect/>
          </a:stretch>
        </p:blipFill>
        <p:spPr>
          <a:xfrm>
            <a:off x="0" y="656549"/>
            <a:ext cx="9144000" cy="5544901"/>
          </a:xfrm>
          <a:prstGeom prst="rect">
            <a:avLst/>
          </a:prstGeom>
        </p:spPr>
      </p:pic>
      <p:sp>
        <p:nvSpPr>
          <p:cNvPr id="4" name="Slide Number Placeholder 3">
            <a:extLst>
              <a:ext uri="{FF2B5EF4-FFF2-40B4-BE49-F238E27FC236}">
                <a16:creationId xmlns:a16="http://schemas.microsoft.com/office/drawing/2014/main" id="{29705F2A-AC0C-47BB-9F04-A4A23C64DEF3}"/>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6">
            <a:extLst>
              <a:ext uri="{FF2B5EF4-FFF2-40B4-BE49-F238E27FC236}">
                <a16:creationId xmlns:a16="http://schemas.microsoft.com/office/drawing/2014/main" id="{B4DC1133-2E61-4C36-A937-D228228404E6}"/>
              </a:ext>
            </a:extLst>
          </p:cNvPr>
          <p:cNvSpPr>
            <a:spLocks noGrp="1"/>
          </p:cNvSpPr>
          <p:nvPr>
            <p:ph type="title"/>
          </p:nvPr>
        </p:nvSpPr>
        <p:spPr/>
        <p:txBody>
          <a:bodyPr>
            <a:normAutofit fontScale="90000"/>
          </a:bodyPr>
          <a:lstStyle/>
          <a:p>
            <a:r>
              <a:rPr lang="en-US" dirty="0"/>
              <a:t>ThermostatView.js</a:t>
            </a:r>
            <a:br>
              <a:rPr lang="en-US" dirty="0"/>
            </a:br>
            <a:endParaRPr lang="en-SG" dirty="0"/>
          </a:p>
        </p:txBody>
      </p:sp>
      <p:sp>
        <p:nvSpPr>
          <p:cNvPr id="2" name="Right Brace 1">
            <a:extLst>
              <a:ext uri="{FF2B5EF4-FFF2-40B4-BE49-F238E27FC236}">
                <a16:creationId xmlns:a16="http://schemas.microsoft.com/office/drawing/2014/main" id="{7309C784-8B70-4EA5-86BF-60AECCC0EA1E}"/>
              </a:ext>
            </a:extLst>
          </p:cNvPr>
          <p:cNvSpPr/>
          <p:nvPr/>
        </p:nvSpPr>
        <p:spPr>
          <a:xfrm>
            <a:off x="3933265" y="3292524"/>
            <a:ext cx="304800" cy="416712"/>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sp>
        <p:nvSpPr>
          <p:cNvPr id="18" name="TextBox 17">
            <a:extLst>
              <a:ext uri="{FF2B5EF4-FFF2-40B4-BE49-F238E27FC236}">
                <a16:creationId xmlns:a16="http://schemas.microsoft.com/office/drawing/2014/main" id="{10A9162B-DC55-4B99-B510-E8529F811B16}"/>
              </a:ext>
            </a:extLst>
          </p:cNvPr>
          <p:cNvSpPr txBox="1"/>
          <p:nvPr/>
        </p:nvSpPr>
        <p:spPr>
          <a:xfrm>
            <a:off x="4274858" y="3015863"/>
            <a:ext cx="2438400" cy="954107"/>
          </a:xfrm>
          <a:prstGeom prst="rect">
            <a:avLst/>
          </a:prstGeom>
          <a:noFill/>
        </p:spPr>
        <p:txBody>
          <a:bodyPr wrap="square" rtlCol="0">
            <a:spAutoFit/>
          </a:bodyPr>
          <a:lstStyle/>
          <a:p>
            <a:r>
              <a:rPr lang="en-SG" sz="1400" dirty="0"/>
              <a:t>This ensures that the tracker will be limited to the boundaries of the predefined start and end angles.</a:t>
            </a:r>
          </a:p>
        </p:txBody>
      </p:sp>
      <p:sp>
        <p:nvSpPr>
          <p:cNvPr id="30" name="TextBox 29">
            <a:extLst>
              <a:ext uri="{FF2B5EF4-FFF2-40B4-BE49-F238E27FC236}">
                <a16:creationId xmlns:a16="http://schemas.microsoft.com/office/drawing/2014/main" id="{DF72478C-D29B-4816-A6B0-423774A03947}"/>
              </a:ext>
            </a:extLst>
          </p:cNvPr>
          <p:cNvSpPr txBox="1"/>
          <p:nvPr/>
        </p:nvSpPr>
        <p:spPr>
          <a:xfrm>
            <a:off x="4686300" y="4151764"/>
            <a:ext cx="3733800" cy="2246769"/>
          </a:xfrm>
          <a:prstGeom prst="rect">
            <a:avLst/>
          </a:prstGeom>
          <a:noFill/>
        </p:spPr>
        <p:txBody>
          <a:bodyPr wrap="square" rtlCol="0">
            <a:spAutoFit/>
          </a:bodyPr>
          <a:lstStyle/>
          <a:p>
            <a:r>
              <a:rPr lang="en-SG" sz="1400" dirty="0"/>
              <a:t>Assuming we are using the default thermostat settings, 30 F covers an angle of 306 degrees. </a:t>
            </a:r>
          </a:p>
          <a:p>
            <a:r>
              <a:rPr lang="en-SG" sz="1400" dirty="0"/>
              <a:t>1 F = 30 / 360.  </a:t>
            </a:r>
          </a:p>
          <a:p>
            <a:r>
              <a:rPr lang="en-SG" sz="1400" dirty="0"/>
              <a:t>From the angle the tracker is currently at, we can find its displacement from the start point and multiply it with 30/360 to find the increase in target temperature with respect to the min target temperature. Hence, adding the minimum target temperature at the end would give us our new target temperature.</a:t>
            </a:r>
          </a:p>
        </p:txBody>
      </p:sp>
      <p:sp>
        <p:nvSpPr>
          <p:cNvPr id="19" name="Right Brace 18">
            <a:extLst>
              <a:ext uri="{FF2B5EF4-FFF2-40B4-BE49-F238E27FC236}">
                <a16:creationId xmlns:a16="http://schemas.microsoft.com/office/drawing/2014/main" id="{1DCA9C39-AA7E-4A62-97BE-60128DA37D8A}"/>
              </a:ext>
            </a:extLst>
          </p:cNvPr>
          <p:cNvSpPr/>
          <p:nvPr/>
        </p:nvSpPr>
        <p:spPr>
          <a:xfrm>
            <a:off x="4274858" y="4360015"/>
            <a:ext cx="304800" cy="416712"/>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326654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EC77A-72D6-4049-AFBC-1276B4A5B4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913168"/>
            <a:ext cx="9144000" cy="5031662"/>
          </a:xfrm>
          <a:prstGeom prst="rect">
            <a:avLst/>
          </a:prstGeom>
        </p:spPr>
      </p:pic>
      <p:sp>
        <p:nvSpPr>
          <p:cNvPr id="4" name="Slide Number Placeholder 3">
            <a:extLst>
              <a:ext uri="{FF2B5EF4-FFF2-40B4-BE49-F238E27FC236}">
                <a16:creationId xmlns:a16="http://schemas.microsoft.com/office/drawing/2014/main" id="{29705F2A-AC0C-47BB-9F04-A4A23C64DEF3}"/>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6">
            <a:extLst>
              <a:ext uri="{FF2B5EF4-FFF2-40B4-BE49-F238E27FC236}">
                <a16:creationId xmlns:a16="http://schemas.microsoft.com/office/drawing/2014/main" id="{B4DC1133-2E61-4C36-A937-D228228404E6}"/>
              </a:ext>
            </a:extLst>
          </p:cNvPr>
          <p:cNvSpPr>
            <a:spLocks noGrp="1"/>
          </p:cNvSpPr>
          <p:nvPr>
            <p:ph type="title"/>
          </p:nvPr>
        </p:nvSpPr>
        <p:spPr/>
        <p:txBody>
          <a:bodyPr>
            <a:normAutofit fontScale="90000"/>
          </a:bodyPr>
          <a:lstStyle/>
          <a:p>
            <a:r>
              <a:rPr lang="en-US" dirty="0"/>
              <a:t>ThermostatView.js</a:t>
            </a:r>
            <a:br>
              <a:rPr lang="en-US" dirty="0"/>
            </a:br>
            <a:endParaRPr lang="en-SG" dirty="0"/>
          </a:p>
        </p:txBody>
      </p:sp>
      <p:sp>
        <p:nvSpPr>
          <p:cNvPr id="9" name="TextBox 8">
            <a:extLst>
              <a:ext uri="{FF2B5EF4-FFF2-40B4-BE49-F238E27FC236}">
                <a16:creationId xmlns:a16="http://schemas.microsoft.com/office/drawing/2014/main" id="{30E0857F-3405-4D13-89D1-C980B6FFAA51}"/>
              </a:ext>
            </a:extLst>
          </p:cNvPr>
          <p:cNvSpPr txBox="1"/>
          <p:nvPr/>
        </p:nvSpPr>
        <p:spPr>
          <a:xfrm>
            <a:off x="5105400" y="1638181"/>
            <a:ext cx="3733800" cy="1600438"/>
          </a:xfrm>
          <a:prstGeom prst="rect">
            <a:avLst/>
          </a:prstGeom>
          <a:noFill/>
        </p:spPr>
        <p:txBody>
          <a:bodyPr wrap="square" rtlCol="0">
            <a:spAutoFit/>
          </a:bodyPr>
          <a:lstStyle/>
          <a:p>
            <a:r>
              <a:rPr lang="en-SG" sz="1400" dirty="0" err="1"/>
              <a:t>processScroll</a:t>
            </a:r>
            <a:r>
              <a:rPr lang="en-SG" sz="1400" dirty="0"/>
              <a:t> adjusts the target temperature upon detecting the mouse scroll.</a:t>
            </a:r>
          </a:p>
          <a:p>
            <a:endParaRPr lang="en-SG" sz="1400" dirty="0"/>
          </a:p>
          <a:p>
            <a:r>
              <a:rPr lang="en-SG" sz="1400" dirty="0"/>
              <a:t>Like the </a:t>
            </a:r>
            <a:r>
              <a:rPr lang="en-SG" sz="1400" dirty="0" err="1"/>
              <a:t>processDrag</a:t>
            </a:r>
            <a:r>
              <a:rPr lang="en-SG" sz="1400" dirty="0"/>
              <a:t> function, the variables in state will be updated to reflect the new changes and a custom event will also be fired since the selected angle has changed.</a:t>
            </a:r>
          </a:p>
        </p:txBody>
      </p:sp>
    </p:spTree>
    <p:extLst>
      <p:ext uri="{BB962C8B-B14F-4D97-AF65-F5344CB8AC3E}">
        <p14:creationId xmlns:p14="http://schemas.microsoft.com/office/powerpoint/2010/main" val="151443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EC77A-72D6-4049-AFBC-1276B4A5B4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913168"/>
            <a:ext cx="9144000" cy="5031662"/>
          </a:xfrm>
          <a:prstGeom prst="rect">
            <a:avLst/>
          </a:prstGeom>
        </p:spPr>
      </p:pic>
      <p:sp>
        <p:nvSpPr>
          <p:cNvPr id="4" name="Slide Number Placeholder 3">
            <a:extLst>
              <a:ext uri="{FF2B5EF4-FFF2-40B4-BE49-F238E27FC236}">
                <a16:creationId xmlns:a16="http://schemas.microsoft.com/office/drawing/2014/main" id="{29705F2A-AC0C-47BB-9F04-A4A23C64DEF3}"/>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6">
            <a:extLst>
              <a:ext uri="{FF2B5EF4-FFF2-40B4-BE49-F238E27FC236}">
                <a16:creationId xmlns:a16="http://schemas.microsoft.com/office/drawing/2014/main" id="{B4DC1133-2E61-4C36-A937-D228228404E6}"/>
              </a:ext>
            </a:extLst>
          </p:cNvPr>
          <p:cNvSpPr>
            <a:spLocks noGrp="1"/>
          </p:cNvSpPr>
          <p:nvPr>
            <p:ph type="title"/>
          </p:nvPr>
        </p:nvSpPr>
        <p:spPr/>
        <p:txBody>
          <a:bodyPr>
            <a:normAutofit fontScale="90000"/>
          </a:bodyPr>
          <a:lstStyle/>
          <a:p>
            <a:r>
              <a:rPr lang="en-US" dirty="0"/>
              <a:t>ThermostatView.js</a:t>
            </a:r>
            <a:br>
              <a:rPr lang="en-US" dirty="0"/>
            </a:br>
            <a:endParaRPr lang="en-SG" dirty="0"/>
          </a:p>
        </p:txBody>
      </p:sp>
      <p:sp>
        <p:nvSpPr>
          <p:cNvPr id="6" name="TextBox 5">
            <a:extLst>
              <a:ext uri="{FF2B5EF4-FFF2-40B4-BE49-F238E27FC236}">
                <a16:creationId xmlns:a16="http://schemas.microsoft.com/office/drawing/2014/main" id="{2D624827-0D53-44B9-803D-368A32926456}"/>
              </a:ext>
            </a:extLst>
          </p:cNvPr>
          <p:cNvSpPr txBox="1"/>
          <p:nvPr/>
        </p:nvSpPr>
        <p:spPr>
          <a:xfrm>
            <a:off x="4724400" y="3276600"/>
            <a:ext cx="3733800" cy="2246769"/>
          </a:xfrm>
          <a:prstGeom prst="rect">
            <a:avLst/>
          </a:prstGeom>
          <a:noFill/>
        </p:spPr>
        <p:txBody>
          <a:bodyPr wrap="square" rtlCol="0">
            <a:spAutoFit/>
          </a:bodyPr>
          <a:lstStyle/>
          <a:p>
            <a:r>
              <a:rPr lang="en-SG" sz="1400" dirty="0"/>
              <a:t>Assuming we are using the default thermostat settings, 30 F covers an angle of 306 degrees. </a:t>
            </a:r>
          </a:p>
          <a:p>
            <a:r>
              <a:rPr lang="en-SG" sz="1400" dirty="0"/>
              <a:t>1 </a:t>
            </a:r>
            <a:r>
              <a:rPr lang="en-SG" sz="1400" dirty="0" err="1"/>
              <a:t>deg</a:t>
            </a:r>
            <a:r>
              <a:rPr lang="en-SG" sz="1400" dirty="0"/>
              <a:t> = 360 / 30.  </a:t>
            </a:r>
          </a:p>
          <a:p>
            <a:r>
              <a:rPr lang="en-SG" sz="1400" dirty="0"/>
              <a:t>From the new target temperature, we can find its displacement from the min target temperature and multiply it with 360/30 to find the increase in angle with respect to the start point. Hence, adding the starting angle at the end would give us our new angle which we would use to rotate the tracker.</a:t>
            </a:r>
          </a:p>
        </p:txBody>
      </p:sp>
      <p:sp>
        <p:nvSpPr>
          <p:cNvPr id="8" name="Right Brace 7">
            <a:extLst>
              <a:ext uri="{FF2B5EF4-FFF2-40B4-BE49-F238E27FC236}">
                <a16:creationId xmlns:a16="http://schemas.microsoft.com/office/drawing/2014/main" id="{688CC41E-EE9F-40DA-B6D7-DD97900DB9AA}"/>
              </a:ext>
            </a:extLst>
          </p:cNvPr>
          <p:cNvSpPr/>
          <p:nvPr/>
        </p:nvSpPr>
        <p:spPr>
          <a:xfrm>
            <a:off x="3429000" y="1752600"/>
            <a:ext cx="304800" cy="13716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30E0857F-3405-4D13-89D1-C980B6FFAA51}"/>
              </a:ext>
            </a:extLst>
          </p:cNvPr>
          <p:cNvSpPr txBox="1"/>
          <p:nvPr/>
        </p:nvSpPr>
        <p:spPr>
          <a:xfrm>
            <a:off x="3853031" y="1853624"/>
            <a:ext cx="3733800" cy="1169551"/>
          </a:xfrm>
          <a:prstGeom prst="rect">
            <a:avLst/>
          </a:prstGeom>
          <a:noFill/>
        </p:spPr>
        <p:txBody>
          <a:bodyPr wrap="square" rtlCol="0">
            <a:spAutoFit/>
          </a:bodyPr>
          <a:lstStyle/>
          <a:p>
            <a:r>
              <a:rPr lang="en-SG" sz="1400" dirty="0"/>
              <a:t>Depending on whether the user is scrolling up or down, the target temperature will be increased by a factor of 1. The will also be prevented from adjusting the target temperature beyond the min or max target temperature.</a:t>
            </a:r>
          </a:p>
        </p:txBody>
      </p:sp>
      <p:sp>
        <p:nvSpPr>
          <p:cNvPr id="10" name="Right Brace 9">
            <a:extLst>
              <a:ext uri="{FF2B5EF4-FFF2-40B4-BE49-F238E27FC236}">
                <a16:creationId xmlns:a16="http://schemas.microsoft.com/office/drawing/2014/main" id="{DD468346-40E5-428B-923A-B92BAAD2AC97}"/>
              </a:ext>
            </a:extLst>
          </p:cNvPr>
          <p:cNvSpPr/>
          <p:nvPr/>
        </p:nvSpPr>
        <p:spPr>
          <a:xfrm>
            <a:off x="3832412" y="3276600"/>
            <a:ext cx="304800" cy="9144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234702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CEA6-C6E3-4DF4-9C77-44F52BB7AA1A}"/>
              </a:ext>
            </a:extLst>
          </p:cNvPr>
          <p:cNvSpPr>
            <a:spLocks noGrp="1"/>
          </p:cNvSpPr>
          <p:nvPr>
            <p:ph type="title"/>
          </p:nvPr>
        </p:nvSpPr>
        <p:spPr/>
        <p:txBody>
          <a:bodyPr>
            <a:normAutofit/>
          </a:bodyPr>
          <a:lstStyle/>
          <a:p>
            <a:r>
              <a:rPr lang="en-US" dirty="0"/>
              <a:t>Details of </a:t>
            </a:r>
            <a:r>
              <a:rPr lang="en-US" b="1" dirty="0"/>
              <a:t>Radial Slider</a:t>
            </a:r>
          </a:p>
        </p:txBody>
      </p:sp>
      <p:sp>
        <p:nvSpPr>
          <p:cNvPr id="3" name="Content Placeholder 2">
            <a:extLst>
              <a:ext uri="{FF2B5EF4-FFF2-40B4-BE49-F238E27FC236}">
                <a16:creationId xmlns:a16="http://schemas.microsoft.com/office/drawing/2014/main" id="{08B0B89C-6A31-43E3-BAD2-BC0EE2E2144F}"/>
              </a:ext>
            </a:extLst>
          </p:cNvPr>
          <p:cNvSpPr>
            <a:spLocks noGrp="1"/>
          </p:cNvSpPr>
          <p:nvPr>
            <p:ph idx="1"/>
          </p:nvPr>
        </p:nvSpPr>
        <p:spPr>
          <a:xfrm>
            <a:off x="457200" y="1600200"/>
            <a:ext cx="8205712" cy="4525963"/>
          </a:xfrm>
        </p:spPr>
        <p:txBody>
          <a:bodyPr>
            <a:normAutofit fontScale="62500" lnSpcReduction="20000"/>
          </a:bodyPr>
          <a:lstStyle/>
          <a:p>
            <a:r>
              <a:rPr lang="en-US" dirty="0"/>
              <a:t>The radial slider is setup according to the default values mentioned in the assignment brief. Only the starting and ending angles were hardcoded to ensure the UI resembles the required UI. </a:t>
            </a:r>
          </a:p>
          <a:p>
            <a:r>
              <a:rPr lang="en-US" dirty="0"/>
              <a:t>The radial slider is able to handle both mouse scroll and mouse drag to adjust the target temperature. To handle the mouse drag, the slider would first detect the user has pressed the mouse button (</a:t>
            </a:r>
            <a:r>
              <a:rPr lang="en-US" dirty="0" err="1"/>
              <a:t>onMouseDown</a:t>
            </a:r>
            <a:r>
              <a:rPr lang="en-US" dirty="0"/>
              <a:t>), followed by detecting the movement of the mouse (</a:t>
            </a:r>
            <a:r>
              <a:rPr lang="en-US" dirty="0" err="1"/>
              <a:t>onMouseMove</a:t>
            </a:r>
            <a:r>
              <a:rPr lang="en-US" dirty="0"/>
              <a:t>), and stop once the user is no longer pressing the mouse button (</a:t>
            </a:r>
            <a:r>
              <a:rPr lang="en-US" dirty="0" err="1"/>
              <a:t>onMouseUp</a:t>
            </a:r>
            <a:r>
              <a:rPr lang="en-US" dirty="0"/>
              <a:t>). A state (“</a:t>
            </a:r>
            <a:r>
              <a:rPr lang="en-US" dirty="0" err="1"/>
              <a:t>isDragging</a:t>
            </a:r>
            <a:r>
              <a:rPr lang="en-US" dirty="0"/>
              <a:t>” ) is used to facilitate this process.</a:t>
            </a:r>
          </a:p>
          <a:p>
            <a:r>
              <a:rPr lang="en-US" dirty="0"/>
              <a:t>The radial slider has been implemented with </a:t>
            </a:r>
            <a:r>
              <a:rPr lang="en-US" dirty="0" err="1"/>
              <a:t>XState</a:t>
            </a:r>
            <a:r>
              <a:rPr lang="en-US" dirty="0"/>
              <a:t> to manage the mode of the thermostat. Each time the target temperature or current temperature changes, a TEMP_CHANGE action would be sent to the service along with the current &amp; target temperatures. The action would then complete and the state would change depending on the conditions specified in the guards{} section. Once the state has changed, the radial slider’s background would be re-rendered as its color will be changed depending on the mode of the thermostat. </a:t>
            </a:r>
          </a:p>
        </p:txBody>
      </p:sp>
      <p:sp>
        <p:nvSpPr>
          <p:cNvPr id="4" name="Slide Number Placeholder 3">
            <a:extLst>
              <a:ext uri="{FF2B5EF4-FFF2-40B4-BE49-F238E27FC236}">
                <a16:creationId xmlns:a16="http://schemas.microsoft.com/office/drawing/2014/main" id="{55F0F331-779C-4EC7-BF29-7392DA7C9A80}"/>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221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FC88-562A-40A9-9492-C8B124C91B8D}"/>
              </a:ext>
            </a:extLst>
          </p:cNvPr>
          <p:cNvSpPr>
            <a:spLocks noGrp="1"/>
          </p:cNvSpPr>
          <p:nvPr>
            <p:ph type="title"/>
          </p:nvPr>
        </p:nvSpPr>
        <p:spPr/>
        <p:txBody>
          <a:bodyPr>
            <a:normAutofit fontScale="90000"/>
          </a:bodyPr>
          <a:lstStyle/>
          <a:p>
            <a:r>
              <a:rPr lang="en-US" dirty="0">
                <a:highlight>
                  <a:srgbClr val="FFFF00"/>
                </a:highlight>
              </a:rPr>
              <a:t>Bonus</a:t>
            </a:r>
            <a:r>
              <a:rPr lang="en-US" dirty="0"/>
              <a:t>: Overriding Mouse Wheel Scroll</a:t>
            </a:r>
          </a:p>
        </p:txBody>
      </p:sp>
      <p:sp>
        <p:nvSpPr>
          <p:cNvPr id="3" name="Content Placeholder 2">
            <a:extLst>
              <a:ext uri="{FF2B5EF4-FFF2-40B4-BE49-F238E27FC236}">
                <a16:creationId xmlns:a16="http://schemas.microsoft.com/office/drawing/2014/main" id="{122162FB-3496-4AFE-88C6-BC2E4F51E496}"/>
              </a:ext>
            </a:extLst>
          </p:cNvPr>
          <p:cNvSpPr>
            <a:spLocks noGrp="1"/>
          </p:cNvSpPr>
          <p:nvPr>
            <p:ph idx="1"/>
          </p:nvPr>
        </p:nvSpPr>
        <p:spPr/>
        <p:txBody>
          <a:bodyPr>
            <a:normAutofit/>
          </a:bodyPr>
          <a:lstStyle/>
          <a:p>
            <a:r>
              <a:rPr lang="en-US" dirty="0"/>
              <a:t>The event </a:t>
            </a:r>
            <a:r>
              <a:rPr lang="en-US" dirty="0" err="1"/>
              <a:t>onWheel</a:t>
            </a:r>
            <a:r>
              <a:rPr lang="en-US" dirty="0"/>
              <a:t> is called on the </a:t>
            </a:r>
            <a:r>
              <a:rPr lang="en-US" dirty="0" err="1"/>
              <a:t>RadialTrackerPath</a:t>
            </a:r>
            <a:r>
              <a:rPr lang="en-US" dirty="0"/>
              <a:t>. It is used to detect if the user has scrolled while his mouse pointer is hovering above the </a:t>
            </a:r>
            <a:r>
              <a:rPr lang="en-US" dirty="0" err="1"/>
              <a:t>RadialTrackerPath</a:t>
            </a:r>
            <a:r>
              <a:rPr lang="en-US" dirty="0"/>
              <a:t>. Upon detecting the </a:t>
            </a:r>
            <a:r>
              <a:rPr lang="en-US" dirty="0" err="1"/>
              <a:t>onWheel</a:t>
            </a:r>
            <a:r>
              <a:rPr lang="en-US" dirty="0"/>
              <a:t> event, the </a:t>
            </a:r>
            <a:r>
              <a:rPr lang="en-US" dirty="0" err="1"/>
              <a:t>processScroll</a:t>
            </a:r>
            <a:r>
              <a:rPr lang="en-US" dirty="0"/>
              <a:t> function will be called and the thermostat will update its tracker, target temperature, and mode as described in the previous slides.</a:t>
            </a:r>
          </a:p>
        </p:txBody>
      </p:sp>
      <p:sp>
        <p:nvSpPr>
          <p:cNvPr id="4" name="Slide Number Placeholder 3">
            <a:extLst>
              <a:ext uri="{FF2B5EF4-FFF2-40B4-BE49-F238E27FC236}">
                <a16:creationId xmlns:a16="http://schemas.microsoft.com/office/drawing/2014/main" id="{29705F2A-AC0C-47BB-9F04-A4A23C64DEF3}"/>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62217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FC88-562A-40A9-9492-C8B124C91B8D}"/>
              </a:ext>
            </a:extLst>
          </p:cNvPr>
          <p:cNvSpPr>
            <a:spLocks noGrp="1"/>
          </p:cNvSpPr>
          <p:nvPr>
            <p:ph type="title"/>
          </p:nvPr>
        </p:nvSpPr>
        <p:spPr/>
        <p:txBody>
          <a:bodyPr>
            <a:normAutofit fontScale="90000"/>
          </a:bodyPr>
          <a:lstStyle/>
          <a:p>
            <a:r>
              <a:rPr lang="en-US" dirty="0"/>
              <a:t>Justifications for </a:t>
            </a:r>
            <a:br>
              <a:rPr lang="en-US" dirty="0"/>
            </a:br>
            <a:r>
              <a:rPr lang="en-US" dirty="0"/>
              <a:t>Architecture and Technology Choices</a:t>
            </a:r>
          </a:p>
        </p:txBody>
      </p:sp>
      <p:sp>
        <p:nvSpPr>
          <p:cNvPr id="3" name="Content Placeholder 2">
            <a:extLst>
              <a:ext uri="{FF2B5EF4-FFF2-40B4-BE49-F238E27FC236}">
                <a16:creationId xmlns:a16="http://schemas.microsoft.com/office/drawing/2014/main" id="{122162FB-3496-4AFE-88C6-BC2E4F51E496}"/>
              </a:ext>
            </a:extLst>
          </p:cNvPr>
          <p:cNvSpPr>
            <a:spLocks noGrp="1"/>
          </p:cNvSpPr>
          <p:nvPr>
            <p:ph idx="1"/>
          </p:nvPr>
        </p:nvSpPr>
        <p:spPr/>
        <p:txBody>
          <a:bodyPr>
            <a:normAutofit fontScale="47500" lnSpcReduction="20000"/>
          </a:bodyPr>
          <a:lstStyle/>
          <a:p>
            <a:r>
              <a:rPr lang="en-US" dirty="0"/>
              <a:t>The Model consists of </a:t>
            </a:r>
            <a:r>
              <a:rPr lang="en-US" dirty="0" err="1"/>
              <a:t>ThermostatMachine</a:t>
            </a:r>
            <a:r>
              <a:rPr lang="en-US" dirty="0"/>
              <a:t> and </a:t>
            </a:r>
            <a:r>
              <a:rPr lang="en-US" dirty="0" err="1"/>
              <a:t>ThermostatModel</a:t>
            </a:r>
            <a:r>
              <a:rPr lang="en-US" dirty="0"/>
              <a:t>. </a:t>
            </a:r>
            <a:r>
              <a:rPr lang="en-US" dirty="0" err="1"/>
              <a:t>ThermostatModel</a:t>
            </a:r>
            <a:r>
              <a:rPr lang="en-US" dirty="0"/>
              <a:t> is used to model the default settings of the thermostat. It can be used to instantiate a thermostat object by reading in values from a file. This will allow the app to be more dynamic as it will be easier to modify the default settings from a config file in future. The </a:t>
            </a:r>
            <a:r>
              <a:rPr lang="en-US" dirty="0" err="1"/>
              <a:t>ThermostatMachine</a:t>
            </a:r>
            <a:r>
              <a:rPr lang="en-US" dirty="0"/>
              <a:t> is also part of the Model and it handles business logic such as checking if the thermostat mode should be changed after temperature changes. </a:t>
            </a:r>
          </a:p>
          <a:p>
            <a:r>
              <a:rPr lang="en-US" dirty="0"/>
              <a:t>The View and </a:t>
            </a:r>
            <a:r>
              <a:rPr lang="en-US" dirty="0" err="1"/>
              <a:t>ViewModel</a:t>
            </a:r>
            <a:r>
              <a:rPr lang="en-US" dirty="0"/>
              <a:t> are actually coupled together in each component in React. However, it can still be seen that the render() functions in each component represents the View while the other logic and functions are used to dynamically change the UI and should thus be considered </a:t>
            </a:r>
            <a:r>
              <a:rPr lang="en-US" dirty="0" err="1"/>
              <a:t>ViewModel</a:t>
            </a:r>
            <a:r>
              <a:rPr lang="en-US" dirty="0"/>
              <a:t>. </a:t>
            </a:r>
          </a:p>
          <a:p>
            <a:r>
              <a:rPr lang="en-US" dirty="0"/>
              <a:t>From the assignment requirements, it can be seen that there are 2 main components, which are the thermostat view and the current temperature input view below the thermostat. Hence, I have split the View into these 2 main components and every other subcomponent of each View will be created in the respective View files, ThermostatView.js and CurrentTempInputView.js. Each subcomponent can actually be written in a separate file but I chose not to do so as the code of all the subcomponents can be easily managed in a single file. However, if this was a larger project, it would be better to split the code. </a:t>
            </a:r>
          </a:p>
          <a:p>
            <a:r>
              <a:rPr lang="en-US" dirty="0"/>
              <a:t>App.js is also used as the parent component of the entire application hence it is used to manage the states required for the thermostat to function. </a:t>
            </a:r>
          </a:p>
        </p:txBody>
      </p:sp>
      <p:sp>
        <p:nvSpPr>
          <p:cNvPr id="4" name="Slide Number Placeholder 3">
            <a:extLst>
              <a:ext uri="{FF2B5EF4-FFF2-40B4-BE49-F238E27FC236}">
                <a16:creationId xmlns:a16="http://schemas.microsoft.com/office/drawing/2014/main" id="{29705F2A-AC0C-47BB-9F04-A4A23C64DEF3}"/>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412322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FC88-562A-40A9-9492-C8B124C91B8D}"/>
              </a:ext>
            </a:extLst>
          </p:cNvPr>
          <p:cNvSpPr>
            <a:spLocks noGrp="1"/>
          </p:cNvSpPr>
          <p:nvPr>
            <p:ph type="title"/>
          </p:nvPr>
        </p:nvSpPr>
        <p:spPr/>
        <p:txBody>
          <a:bodyPr>
            <a:normAutofit fontScale="90000"/>
          </a:bodyPr>
          <a:lstStyle/>
          <a:p>
            <a:r>
              <a:rPr lang="en-US" dirty="0"/>
              <a:t>Justification:</a:t>
            </a:r>
            <a:br>
              <a:rPr lang="en-US" dirty="0"/>
            </a:br>
            <a:r>
              <a:rPr lang="en-US" sz="3600" dirty="0"/>
              <a:t>Rendering Challenges and Approach</a:t>
            </a:r>
          </a:p>
        </p:txBody>
      </p:sp>
      <p:sp>
        <p:nvSpPr>
          <p:cNvPr id="3" name="Content Placeholder 2">
            <a:extLst>
              <a:ext uri="{FF2B5EF4-FFF2-40B4-BE49-F238E27FC236}">
                <a16:creationId xmlns:a16="http://schemas.microsoft.com/office/drawing/2014/main" id="{122162FB-3496-4AFE-88C6-BC2E4F51E496}"/>
              </a:ext>
            </a:extLst>
          </p:cNvPr>
          <p:cNvSpPr>
            <a:spLocks noGrp="1"/>
          </p:cNvSpPr>
          <p:nvPr>
            <p:ph idx="1"/>
          </p:nvPr>
        </p:nvSpPr>
        <p:spPr/>
        <p:txBody>
          <a:bodyPr>
            <a:normAutofit fontScale="85000" lnSpcReduction="20000"/>
          </a:bodyPr>
          <a:lstStyle/>
          <a:p>
            <a:r>
              <a:rPr lang="en-US" dirty="0"/>
              <a:t>I used SVG to render each component as it was much easier for the application to handle events and easy for me to understand. Canvas would render graphics by pixels and thus not very suitable for an application like this. </a:t>
            </a:r>
          </a:p>
          <a:p>
            <a:r>
              <a:rPr lang="en-US" dirty="0"/>
              <a:t>Using SVG allowed me to dynamically set the properties of a component and CSS would work with it too.</a:t>
            </a:r>
          </a:p>
          <a:p>
            <a:r>
              <a:rPr lang="en-US" dirty="0"/>
              <a:t>The most challenging component to render was the </a:t>
            </a:r>
            <a:r>
              <a:rPr lang="en-US" dirty="0" err="1"/>
              <a:t>RadialBorder</a:t>
            </a:r>
            <a:r>
              <a:rPr lang="en-US" dirty="0"/>
              <a:t> where I had to use the SVG path to draw an arc. It was solved after researching examples online and a lot of trial and error.</a:t>
            </a:r>
          </a:p>
        </p:txBody>
      </p:sp>
      <p:sp>
        <p:nvSpPr>
          <p:cNvPr id="4" name="Slide Number Placeholder 3">
            <a:extLst>
              <a:ext uri="{FF2B5EF4-FFF2-40B4-BE49-F238E27FC236}">
                <a16:creationId xmlns:a16="http://schemas.microsoft.com/office/drawing/2014/main" id="{29705F2A-AC0C-47BB-9F04-A4A23C64DEF3}"/>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39935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27BD-CF75-478E-90F9-71FB71C60EC4}"/>
              </a:ext>
            </a:extLst>
          </p:cNvPr>
          <p:cNvSpPr>
            <a:spLocks noGrp="1"/>
          </p:cNvSpPr>
          <p:nvPr>
            <p:ph type="title"/>
          </p:nvPr>
        </p:nvSpPr>
        <p:spPr/>
        <p:txBody>
          <a:bodyPr/>
          <a:lstStyle/>
          <a:p>
            <a:r>
              <a:rPr lang="en-SG" dirty="0"/>
              <a:t>References</a:t>
            </a:r>
          </a:p>
        </p:txBody>
      </p:sp>
      <p:sp>
        <p:nvSpPr>
          <p:cNvPr id="3" name="Content Placeholder 2">
            <a:extLst>
              <a:ext uri="{FF2B5EF4-FFF2-40B4-BE49-F238E27FC236}">
                <a16:creationId xmlns:a16="http://schemas.microsoft.com/office/drawing/2014/main" id="{D4A4C62B-960C-4BA1-92D8-1733B73166BA}"/>
              </a:ext>
            </a:extLst>
          </p:cNvPr>
          <p:cNvSpPr>
            <a:spLocks noGrp="1"/>
          </p:cNvSpPr>
          <p:nvPr>
            <p:ph idx="1"/>
          </p:nvPr>
        </p:nvSpPr>
        <p:spPr/>
        <p:txBody>
          <a:bodyPr>
            <a:normAutofit fontScale="62500" lnSpcReduction="20000"/>
          </a:bodyPr>
          <a:lstStyle/>
          <a:p>
            <a:pPr marL="0" indent="0">
              <a:buNone/>
            </a:pPr>
            <a:r>
              <a:rPr lang="en-SG" dirty="0"/>
              <a:t>Arc Initialization &amp; Gradient</a:t>
            </a:r>
          </a:p>
          <a:p>
            <a:pPr marL="0" indent="0">
              <a:buNone/>
            </a:pPr>
            <a:r>
              <a:rPr lang="en-SG" dirty="0">
                <a:hlinkClick r:id="rId2"/>
              </a:rPr>
              <a:t>http://xahlee.info/js/svg_circle_arc.html</a:t>
            </a:r>
            <a:endParaRPr lang="en-SG" dirty="0"/>
          </a:p>
          <a:p>
            <a:pPr marL="0" indent="0">
              <a:buNone/>
            </a:pPr>
            <a:r>
              <a:rPr lang="en-SG" dirty="0">
                <a:hlinkClick r:id="rId3"/>
              </a:rPr>
              <a:t>https://stackoverflow.com/questions/30147879/how-to-draw-a-linear-gradient-circle-by-svg</a:t>
            </a:r>
            <a:endParaRPr lang="en-SG" dirty="0"/>
          </a:p>
          <a:p>
            <a:pPr marL="0" indent="0">
              <a:buNone/>
            </a:pPr>
            <a:endParaRPr lang="en-SG" dirty="0"/>
          </a:p>
          <a:p>
            <a:pPr marL="0" indent="0">
              <a:buNone/>
            </a:pPr>
            <a:r>
              <a:rPr lang="en-SG" dirty="0"/>
              <a:t>Radial Slider</a:t>
            </a:r>
          </a:p>
          <a:p>
            <a:pPr marL="0" indent="0">
              <a:buNone/>
            </a:pPr>
            <a:r>
              <a:rPr lang="en-SG" dirty="0">
                <a:hlinkClick r:id="rId4"/>
              </a:rPr>
              <a:t>https://codepen.io/jon-walstedt/pen/qlofJ</a:t>
            </a:r>
            <a:endParaRPr lang="en-SG" dirty="0"/>
          </a:p>
          <a:p>
            <a:pPr marL="0" indent="0">
              <a:buNone/>
            </a:pPr>
            <a:r>
              <a:rPr lang="en-SG" dirty="0">
                <a:hlinkClick r:id="rId5"/>
              </a:rPr>
              <a:t>https://jsfiddle.net/b3k9hjLc/</a:t>
            </a:r>
            <a:endParaRPr lang="en-SG" dirty="0"/>
          </a:p>
          <a:p>
            <a:pPr marL="0" indent="0">
              <a:buNone/>
            </a:pPr>
            <a:r>
              <a:rPr lang="en-SG" dirty="0">
                <a:hlinkClick r:id="rId6"/>
              </a:rPr>
              <a:t>https://codepen.io/MyXoToD/pen/xGRrgQ</a:t>
            </a:r>
            <a:endParaRPr lang="en-SG" dirty="0"/>
          </a:p>
          <a:p>
            <a:pPr marL="0" indent="0">
              <a:buNone/>
            </a:pPr>
            <a:r>
              <a:rPr lang="en-SG" dirty="0">
                <a:hlinkClick r:id="rId7"/>
              </a:rPr>
              <a:t>https://codepen.io/bbx/pen/QBKYOy</a:t>
            </a:r>
            <a:endParaRPr lang="en-SG" dirty="0"/>
          </a:p>
          <a:p>
            <a:pPr marL="0" indent="0">
              <a:buNone/>
            </a:pPr>
            <a:endParaRPr lang="en-SG" dirty="0"/>
          </a:p>
          <a:p>
            <a:pPr marL="0" indent="0">
              <a:buNone/>
            </a:pPr>
            <a:r>
              <a:rPr lang="en-SG" dirty="0" err="1"/>
              <a:t>Xstate</a:t>
            </a:r>
            <a:r>
              <a:rPr lang="en-SG" dirty="0"/>
              <a:t> with React JS</a:t>
            </a:r>
          </a:p>
          <a:p>
            <a:pPr marL="0" indent="0">
              <a:buNone/>
            </a:pPr>
            <a:r>
              <a:rPr lang="en-SG" dirty="0">
                <a:hlinkClick r:id="rId8"/>
              </a:rPr>
              <a:t>https://www.skcript.com/svr/finite-state-machines-in-react-js-using-xstate/</a:t>
            </a:r>
            <a:endParaRPr lang="en-SG" dirty="0"/>
          </a:p>
          <a:p>
            <a:pPr marL="0" indent="0">
              <a:buNone/>
            </a:pPr>
            <a:r>
              <a:rPr lang="en-SG" dirty="0">
                <a:hlinkClick r:id="rId9"/>
              </a:rPr>
              <a:t>https://stackoverflow.com/questions/59602381/xstate-js-how-to-send-context-to-a-machine</a:t>
            </a:r>
            <a:endParaRPr lang="en-SG" dirty="0"/>
          </a:p>
        </p:txBody>
      </p:sp>
      <p:sp>
        <p:nvSpPr>
          <p:cNvPr id="4" name="Slide Number Placeholder 3">
            <a:extLst>
              <a:ext uri="{FF2B5EF4-FFF2-40B4-BE49-F238E27FC236}">
                <a16:creationId xmlns:a16="http://schemas.microsoft.com/office/drawing/2014/main" id="{79F4F9B1-EE44-409A-9647-D4E53BC28D63}"/>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65176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52F06EA9-F250-4304-8C0A-191AF6B41CB5}"/>
              </a:ext>
            </a:extLst>
          </p:cNvPr>
          <p:cNvPicPr>
            <a:picLocks noChangeAspect="1"/>
          </p:cNvPicPr>
          <p:nvPr/>
        </p:nvPicPr>
        <p:blipFill rotWithShape="1">
          <a:blip r:embed="rId3"/>
          <a:srcRect l="15138" t="5240" r="15690"/>
          <a:stretch/>
        </p:blipFill>
        <p:spPr>
          <a:xfrm>
            <a:off x="5934456" y="889060"/>
            <a:ext cx="2728456" cy="2992529"/>
          </a:xfrm>
          <a:prstGeom prst="rect">
            <a:avLst/>
          </a:prstGeom>
        </p:spPr>
      </p:pic>
      <p:sp>
        <p:nvSpPr>
          <p:cNvPr id="2" name="Title 1">
            <a:extLst>
              <a:ext uri="{FF2B5EF4-FFF2-40B4-BE49-F238E27FC236}">
                <a16:creationId xmlns:a16="http://schemas.microsoft.com/office/drawing/2014/main" id="{A418199B-A618-4B2F-AE3A-84D4A631B665}"/>
              </a:ext>
            </a:extLst>
          </p:cNvPr>
          <p:cNvSpPr>
            <a:spLocks noGrp="1"/>
          </p:cNvSpPr>
          <p:nvPr>
            <p:ph type="title"/>
          </p:nvPr>
        </p:nvSpPr>
        <p:spPr/>
        <p:txBody>
          <a:bodyPr/>
          <a:lstStyle/>
          <a:p>
            <a:pPr algn="l"/>
            <a:r>
              <a:rPr lang="en-US" dirty="0"/>
              <a:t>View Tree</a:t>
            </a:r>
          </a:p>
        </p:txBody>
      </p:sp>
      <p:sp>
        <p:nvSpPr>
          <p:cNvPr id="4" name="Slide Number Placeholder 3">
            <a:extLst>
              <a:ext uri="{FF2B5EF4-FFF2-40B4-BE49-F238E27FC236}">
                <a16:creationId xmlns:a16="http://schemas.microsoft.com/office/drawing/2014/main" id="{2564E604-843C-4952-AC58-724EE6937FFC}"/>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7" name="Oval 6">
            <a:extLst>
              <a:ext uri="{FF2B5EF4-FFF2-40B4-BE49-F238E27FC236}">
                <a16:creationId xmlns:a16="http://schemas.microsoft.com/office/drawing/2014/main" id="{80BD9522-D467-45FD-A26C-A2A306D53A0D}"/>
              </a:ext>
            </a:extLst>
          </p:cNvPr>
          <p:cNvSpPr/>
          <p:nvPr/>
        </p:nvSpPr>
        <p:spPr>
          <a:xfrm>
            <a:off x="6096000" y="1038412"/>
            <a:ext cx="2438400" cy="24384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BA9356-23B3-4122-B4EF-19D72516C898}"/>
              </a:ext>
            </a:extLst>
          </p:cNvPr>
          <p:cNvSpPr/>
          <p:nvPr/>
        </p:nvSpPr>
        <p:spPr>
          <a:xfrm>
            <a:off x="888891" y="1219200"/>
            <a:ext cx="1600198" cy="381000"/>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SG" b="1" dirty="0" err="1"/>
              <a:t>MainPanel</a:t>
            </a:r>
            <a:endParaRPr lang="en-SG" b="1" dirty="0"/>
          </a:p>
        </p:txBody>
      </p:sp>
      <p:cxnSp>
        <p:nvCxnSpPr>
          <p:cNvPr id="27" name="Connector: Elbow 26">
            <a:extLst>
              <a:ext uri="{FF2B5EF4-FFF2-40B4-BE49-F238E27FC236}">
                <a16:creationId xmlns:a16="http://schemas.microsoft.com/office/drawing/2014/main" id="{AD96D0BD-EF06-4425-9FB0-0991354D62CF}"/>
              </a:ext>
            </a:extLst>
          </p:cNvPr>
          <p:cNvCxnSpPr>
            <a:cxnSpLocks/>
            <a:stCxn id="12" idx="2"/>
          </p:cNvCxnSpPr>
          <p:nvPr/>
        </p:nvCxnSpPr>
        <p:spPr>
          <a:xfrm rot="16200000" flipH="1">
            <a:off x="1707131" y="1582059"/>
            <a:ext cx="354245" cy="390526"/>
          </a:xfrm>
          <a:prstGeom prst="bentConnector2">
            <a:avLst/>
          </a:prstGeom>
          <a:ln w="19050">
            <a:solidFill>
              <a:srgbClr val="FFC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C6121D0C-BBFB-434F-86FA-EDE8EDCCBF51}"/>
              </a:ext>
            </a:extLst>
          </p:cNvPr>
          <p:cNvSpPr/>
          <p:nvPr/>
        </p:nvSpPr>
        <p:spPr>
          <a:xfrm>
            <a:off x="6172200" y="1143000"/>
            <a:ext cx="2252854" cy="225285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A3E4630-A742-4398-9BBF-714E8A09795B}"/>
              </a:ext>
            </a:extLst>
          </p:cNvPr>
          <p:cNvSpPr/>
          <p:nvPr/>
        </p:nvSpPr>
        <p:spPr>
          <a:xfrm>
            <a:off x="6284048" y="1239268"/>
            <a:ext cx="2021752" cy="20373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095EDD6-0512-450A-B901-D247BCFC5ACA}"/>
              </a:ext>
            </a:extLst>
          </p:cNvPr>
          <p:cNvSpPr/>
          <p:nvPr/>
        </p:nvSpPr>
        <p:spPr>
          <a:xfrm>
            <a:off x="2079517" y="1741746"/>
            <a:ext cx="1792540" cy="381000"/>
          </a:xfrm>
          <a:prstGeom prst="rect">
            <a:avLst/>
          </a:prstGeom>
          <a:ln>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SG" b="1" dirty="0" err="1"/>
              <a:t>ProtrudingPanel</a:t>
            </a:r>
            <a:endParaRPr lang="en-SG" b="1" dirty="0"/>
          </a:p>
        </p:txBody>
      </p:sp>
      <p:sp>
        <p:nvSpPr>
          <p:cNvPr id="13" name="Rectangle 12">
            <a:extLst>
              <a:ext uri="{FF2B5EF4-FFF2-40B4-BE49-F238E27FC236}">
                <a16:creationId xmlns:a16="http://schemas.microsoft.com/office/drawing/2014/main" id="{CE289736-0258-4386-ACD7-CD92D17AD093}"/>
              </a:ext>
            </a:extLst>
          </p:cNvPr>
          <p:cNvSpPr/>
          <p:nvPr/>
        </p:nvSpPr>
        <p:spPr>
          <a:xfrm>
            <a:off x="2637625" y="2283247"/>
            <a:ext cx="1792540" cy="381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SG" b="1" dirty="0" err="1"/>
              <a:t>RadialPanel</a:t>
            </a:r>
            <a:endParaRPr lang="en-SG" b="1" dirty="0"/>
          </a:p>
        </p:txBody>
      </p:sp>
      <p:sp>
        <p:nvSpPr>
          <p:cNvPr id="14" name="Rectangle 13">
            <a:extLst>
              <a:ext uri="{FF2B5EF4-FFF2-40B4-BE49-F238E27FC236}">
                <a16:creationId xmlns:a16="http://schemas.microsoft.com/office/drawing/2014/main" id="{4639DE4D-64C0-4B71-BABC-39EC8915593F}"/>
              </a:ext>
            </a:extLst>
          </p:cNvPr>
          <p:cNvSpPr/>
          <p:nvPr/>
        </p:nvSpPr>
        <p:spPr>
          <a:xfrm>
            <a:off x="2996838" y="2804663"/>
            <a:ext cx="1792540" cy="3810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SG" b="1" dirty="0" err="1"/>
              <a:t>RadialBorder</a:t>
            </a:r>
            <a:endParaRPr lang="en-SG" b="1" dirty="0"/>
          </a:p>
        </p:txBody>
      </p:sp>
      <p:sp>
        <p:nvSpPr>
          <p:cNvPr id="15" name="Rectangle 14">
            <a:extLst>
              <a:ext uri="{FF2B5EF4-FFF2-40B4-BE49-F238E27FC236}">
                <a16:creationId xmlns:a16="http://schemas.microsoft.com/office/drawing/2014/main" id="{908CA825-9886-452D-93EF-1E9F49374165}"/>
              </a:ext>
            </a:extLst>
          </p:cNvPr>
          <p:cNvSpPr/>
          <p:nvPr/>
        </p:nvSpPr>
        <p:spPr>
          <a:xfrm>
            <a:off x="2999197" y="3800533"/>
            <a:ext cx="1792540" cy="381000"/>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SG" b="1" dirty="0" err="1"/>
              <a:t>RadialMarkings</a:t>
            </a:r>
            <a:endParaRPr lang="en-SG" b="1" dirty="0"/>
          </a:p>
        </p:txBody>
      </p:sp>
      <p:sp>
        <p:nvSpPr>
          <p:cNvPr id="16" name="Rectangle 15">
            <a:extLst>
              <a:ext uri="{FF2B5EF4-FFF2-40B4-BE49-F238E27FC236}">
                <a16:creationId xmlns:a16="http://schemas.microsoft.com/office/drawing/2014/main" id="{D9390909-4D0F-47A9-B833-D4BF05739C07}"/>
              </a:ext>
            </a:extLst>
          </p:cNvPr>
          <p:cNvSpPr/>
          <p:nvPr/>
        </p:nvSpPr>
        <p:spPr>
          <a:xfrm>
            <a:off x="2994480" y="5268614"/>
            <a:ext cx="2999328" cy="381000"/>
          </a:xfrm>
          <a:prstGeom prst="rect">
            <a:avLst/>
          </a:prstGeom>
          <a:ln>
            <a:solidFill>
              <a:schemeClr val="accent3">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SG" b="1" dirty="0" err="1"/>
              <a:t>CurrentTemperatureIndicator</a:t>
            </a:r>
            <a:endParaRPr lang="en-SG" b="1" dirty="0"/>
          </a:p>
        </p:txBody>
      </p:sp>
      <p:sp>
        <p:nvSpPr>
          <p:cNvPr id="17" name="Rectangle 16">
            <a:extLst>
              <a:ext uri="{FF2B5EF4-FFF2-40B4-BE49-F238E27FC236}">
                <a16:creationId xmlns:a16="http://schemas.microsoft.com/office/drawing/2014/main" id="{5F8A807C-209D-447F-8514-DD46A8D534F6}"/>
              </a:ext>
            </a:extLst>
          </p:cNvPr>
          <p:cNvSpPr/>
          <p:nvPr/>
        </p:nvSpPr>
        <p:spPr>
          <a:xfrm>
            <a:off x="2992121" y="5776663"/>
            <a:ext cx="2301416" cy="381000"/>
          </a:xfrm>
          <a:prstGeom prst="rect">
            <a:avLst/>
          </a:prstGeom>
          <a:ln>
            <a:solidFill>
              <a:schemeClr val="accent5">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SG" b="1" dirty="0" err="1"/>
              <a:t>TimeIndicator</a:t>
            </a:r>
            <a:endParaRPr lang="en-SG" b="1" dirty="0"/>
          </a:p>
        </p:txBody>
      </p:sp>
      <p:sp>
        <p:nvSpPr>
          <p:cNvPr id="18" name="Rectangle 17">
            <a:extLst>
              <a:ext uri="{FF2B5EF4-FFF2-40B4-BE49-F238E27FC236}">
                <a16:creationId xmlns:a16="http://schemas.microsoft.com/office/drawing/2014/main" id="{31754ED2-01A3-4414-823D-0A639742D3CC}"/>
              </a:ext>
            </a:extLst>
          </p:cNvPr>
          <p:cNvSpPr/>
          <p:nvPr/>
        </p:nvSpPr>
        <p:spPr>
          <a:xfrm>
            <a:off x="2996838" y="3310419"/>
            <a:ext cx="1905000" cy="381000"/>
          </a:xfrm>
          <a:prstGeom prst="rect">
            <a:avLst/>
          </a:prstGeom>
          <a:ln>
            <a:solidFill>
              <a:srgbClr val="596369"/>
            </a:solidFill>
          </a:ln>
        </p:spPr>
        <p:style>
          <a:lnRef idx="2">
            <a:schemeClr val="dk1"/>
          </a:lnRef>
          <a:fillRef idx="1">
            <a:schemeClr val="lt1"/>
          </a:fillRef>
          <a:effectRef idx="0">
            <a:schemeClr val="dk1"/>
          </a:effectRef>
          <a:fontRef idx="minor">
            <a:schemeClr val="dk1"/>
          </a:fontRef>
        </p:style>
        <p:txBody>
          <a:bodyPr rtlCol="0" anchor="ctr"/>
          <a:lstStyle/>
          <a:p>
            <a:pPr algn="ctr"/>
            <a:r>
              <a:rPr lang="en-SG" b="1" dirty="0" err="1"/>
              <a:t>RadialBackground</a:t>
            </a:r>
            <a:endParaRPr lang="en-SG" b="1" dirty="0"/>
          </a:p>
        </p:txBody>
      </p:sp>
      <p:sp>
        <p:nvSpPr>
          <p:cNvPr id="20" name="Circle: Hollow 19">
            <a:extLst>
              <a:ext uri="{FF2B5EF4-FFF2-40B4-BE49-F238E27FC236}">
                <a16:creationId xmlns:a16="http://schemas.microsoft.com/office/drawing/2014/main" id="{51AC70BD-CC35-4AED-953C-F2DA4685D3E6}"/>
              </a:ext>
            </a:extLst>
          </p:cNvPr>
          <p:cNvSpPr/>
          <p:nvPr/>
        </p:nvSpPr>
        <p:spPr>
          <a:xfrm>
            <a:off x="6310877" y="1269391"/>
            <a:ext cx="1975486" cy="1976442"/>
          </a:xfrm>
          <a:prstGeom prst="donut">
            <a:avLst>
              <a:gd name="adj" fmla="val 12181"/>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cxnSp>
        <p:nvCxnSpPr>
          <p:cNvPr id="23" name="Connector: Elbow 22">
            <a:extLst>
              <a:ext uri="{FF2B5EF4-FFF2-40B4-BE49-F238E27FC236}">
                <a16:creationId xmlns:a16="http://schemas.microsoft.com/office/drawing/2014/main" id="{8165A42C-583C-4A4B-BB4B-8D4343F7923C}"/>
              </a:ext>
            </a:extLst>
          </p:cNvPr>
          <p:cNvCxnSpPr>
            <a:cxnSpLocks/>
          </p:cNvCxnSpPr>
          <p:nvPr/>
        </p:nvCxnSpPr>
        <p:spPr>
          <a:xfrm rot="16200000" flipH="1">
            <a:off x="2265807" y="2104606"/>
            <a:ext cx="354245" cy="390526"/>
          </a:xfrm>
          <a:prstGeom prst="bentConnector2">
            <a:avLst/>
          </a:prstGeom>
          <a:ln w="19050">
            <a:solidFill>
              <a:srgbClr val="FFFF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67B2166D-B789-439F-A3D7-0BECEFDCF14B}"/>
              </a:ext>
            </a:extLst>
          </p:cNvPr>
          <p:cNvCxnSpPr>
            <a:cxnSpLocks/>
            <a:stCxn id="13" idx="2"/>
            <a:endCxn id="14" idx="1"/>
          </p:cNvCxnSpPr>
          <p:nvPr/>
        </p:nvCxnSpPr>
        <p:spPr>
          <a:xfrm rot="5400000">
            <a:off x="3099909" y="2561177"/>
            <a:ext cx="330916" cy="537057"/>
          </a:xfrm>
          <a:prstGeom prst="bentConnector4">
            <a:avLst>
              <a:gd name="adj1" fmla="val 19936"/>
              <a:gd name="adj2" fmla="val 142565"/>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663A61F-BCCB-46F6-BC57-2CE10EB600F3}"/>
              </a:ext>
            </a:extLst>
          </p:cNvPr>
          <p:cNvSpPr/>
          <p:nvPr/>
        </p:nvSpPr>
        <p:spPr>
          <a:xfrm>
            <a:off x="6304324" y="1238946"/>
            <a:ext cx="2021752" cy="2037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789BEAB-F6FE-48FB-8E5C-CA02ACC44C4B}"/>
              </a:ext>
            </a:extLst>
          </p:cNvPr>
          <p:cNvSpPr/>
          <p:nvPr/>
        </p:nvSpPr>
        <p:spPr>
          <a:xfrm>
            <a:off x="6320307" y="1250761"/>
            <a:ext cx="1976194" cy="2037332"/>
          </a:xfrm>
          <a:prstGeom prst="ellipse">
            <a:avLst/>
          </a:prstGeom>
          <a:solidFill>
            <a:srgbClr val="59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B8723134-1D8D-4D9F-9B50-254827773A75}"/>
              </a:ext>
            </a:extLst>
          </p:cNvPr>
          <p:cNvSpPr/>
          <p:nvPr/>
        </p:nvSpPr>
        <p:spPr>
          <a:xfrm>
            <a:off x="6781799" y="2476992"/>
            <a:ext cx="1040089" cy="190007"/>
          </a:xfrm>
          <a:prstGeom prst="rect">
            <a:avLst/>
          </a:pr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a:extLst>
              <a:ext uri="{FF2B5EF4-FFF2-40B4-BE49-F238E27FC236}">
                <a16:creationId xmlns:a16="http://schemas.microsoft.com/office/drawing/2014/main" id="{7B372405-ED27-4126-8B01-885B9783C4B4}"/>
              </a:ext>
            </a:extLst>
          </p:cNvPr>
          <p:cNvSpPr/>
          <p:nvPr/>
        </p:nvSpPr>
        <p:spPr>
          <a:xfrm>
            <a:off x="7162800" y="2743200"/>
            <a:ext cx="282689" cy="376388"/>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0" name="Connector: Elbow 29">
            <a:extLst>
              <a:ext uri="{FF2B5EF4-FFF2-40B4-BE49-F238E27FC236}">
                <a16:creationId xmlns:a16="http://schemas.microsoft.com/office/drawing/2014/main" id="{2B941545-C944-4CFA-A03F-450E476AEBDF}"/>
              </a:ext>
            </a:extLst>
          </p:cNvPr>
          <p:cNvCxnSpPr>
            <a:cxnSpLocks/>
            <a:stCxn id="13" idx="2"/>
            <a:endCxn id="18" idx="1"/>
          </p:cNvCxnSpPr>
          <p:nvPr/>
        </p:nvCxnSpPr>
        <p:spPr>
          <a:xfrm rot="5400000">
            <a:off x="2847031" y="2814055"/>
            <a:ext cx="836672" cy="537057"/>
          </a:xfrm>
          <a:prstGeom prst="bentConnector4">
            <a:avLst>
              <a:gd name="adj1" fmla="val 7757"/>
              <a:gd name="adj2" fmla="val 142858"/>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ACB7F38-31C2-461E-B6F7-BFA10DE5FB33}"/>
              </a:ext>
            </a:extLst>
          </p:cNvPr>
          <p:cNvCxnSpPr>
            <a:cxnSpLocks/>
            <a:stCxn id="13" idx="2"/>
            <a:endCxn id="15" idx="1"/>
          </p:cNvCxnSpPr>
          <p:nvPr/>
        </p:nvCxnSpPr>
        <p:spPr>
          <a:xfrm rot="5400000">
            <a:off x="2603153" y="3060291"/>
            <a:ext cx="1326786" cy="534698"/>
          </a:xfrm>
          <a:prstGeom prst="bentConnector4">
            <a:avLst>
              <a:gd name="adj1" fmla="val 4800"/>
              <a:gd name="adj2" fmla="val 144323"/>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B9377C74-8C70-4F34-BEAE-EDD132B4C1CB}"/>
              </a:ext>
            </a:extLst>
          </p:cNvPr>
          <p:cNvCxnSpPr>
            <a:cxnSpLocks/>
            <a:stCxn id="13" idx="2"/>
            <a:endCxn id="16" idx="1"/>
          </p:cNvCxnSpPr>
          <p:nvPr/>
        </p:nvCxnSpPr>
        <p:spPr>
          <a:xfrm rot="5400000">
            <a:off x="1866755" y="3791973"/>
            <a:ext cx="2794867" cy="539415"/>
          </a:xfrm>
          <a:prstGeom prst="bentConnector4">
            <a:avLst>
              <a:gd name="adj1" fmla="val 2212"/>
              <a:gd name="adj2" fmla="val 143283"/>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73CD3880-15D9-42C5-8F5C-B49508875616}"/>
              </a:ext>
            </a:extLst>
          </p:cNvPr>
          <p:cNvCxnSpPr>
            <a:cxnSpLocks/>
            <a:stCxn id="13" idx="2"/>
            <a:endCxn id="17" idx="1"/>
          </p:cNvCxnSpPr>
          <p:nvPr/>
        </p:nvCxnSpPr>
        <p:spPr>
          <a:xfrm rot="5400000">
            <a:off x="1611550" y="4044818"/>
            <a:ext cx="3302916" cy="541774"/>
          </a:xfrm>
          <a:prstGeom prst="bentConnector4">
            <a:avLst>
              <a:gd name="adj1" fmla="val 1744"/>
              <a:gd name="adj2" fmla="val 142215"/>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46" name="Content Placeholder 6">
            <a:extLst>
              <a:ext uri="{FF2B5EF4-FFF2-40B4-BE49-F238E27FC236}">
                <a16:creationId xmlns:a16="http://schemas.microsoft.com/office/drawing/2014/main" id="{C6A20B5E-E630-4DE2-9D2A-319BDFF3CB91}"/>
              </a:ext>
            </a:extLst>
          </p:cNvPr>
          <p:cNvPicPr>
            <a:picLocks noGrp="1" noChangeAspect="1"/>
          </p:cNvPicPr>
          <p:nvPr>
            <p:ph idx="1"/>
          </p:nvPr>
        </p:nvPicPr>
        <p:blipFill>
          <a:blip r:embed="rId4"/>
          <a:stretch>
            <a:fillRect/>
          </a:stretch>
        </p:blipFill>
        <p:spPr>
          <a:xfrm>
            <a:off x="8001000" y="2035557"/>
            <a:ext cx="260515" cy="98043"/>
          </a:xfrm>
          <a:prstGeom prst="rect">
            <a:avLst/>
          </a:prstGeom>
        </p:spPr>
      </p:pic>
      <p:sp>
        <p:nvSpPr>
          <p:cNvPr id="52" name="Rectangle 51">
            <a:extLst>
              <a:ext uri="{FF2B5EF4-FFF2-40B4-BE49-F238E27FC236}">
                <a16:creationId xmlns:a16="http://schemas.microsoft.com/office/drawing/2014/main" id="{F8436FE0-004E-46A8-93AB-EFE9A53F7FAA}"/>
              </a:ext>
            </a:extLst>
          </p:cNvPr>
          <p:cNvSpPr/>
          <p:nvPr/>
        </p:nvSpPr>
        <p:spPr>
          <a:xfrm>
            <a:off x="3532302" y="4263296"/>
            <a:ext cx="1792540" cy="38100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SG" b="1" dirty="0" err="1"/>
              <a:t>RadialTracker</a:t>
            </a:r>
            <a:endParaRPr lang="en-SG" b="1" dirty="0"/>
          </a:p>
        </p:txBody>
      </p:sp>
      <p:cxnSp>
        <p:nvCxnSpPr>
          <p:cNvPr id="53" name="Connector: Elbow 52">
            <a:extLst>
              <a:ext uri="{FF2B5EF4-FFF2-40B4-BE49-F238E27FC236}">
                <a16:creationId xmlns:a16="http://schemas.microsoft.com/office/drawing/2014/main" id="{869F6C8E-C031-400F-AE07-67AF5AAB9EE4}"/>
              </a:ext>
            </a:extLst>
          </p:cNvPr>
          <p:cNvCxnSpPr>
            <a:cxnSpLocks/>
            <a:stCxn id="15" idx="2"/>
            <a:endCxn id="52" idx="1"/>
          </p:cNvCxnSpPr>
          <p:nvPr/>
        </p:nvCxnSpPr>
        <p:spPr>
          <a:xfrm rot="5400000">
            <a:off x="3577754" y="4136082"/>
            <a:ext cx="272263" cy="363165"/>
          </a:xfrm>
          <a:prstGeom prst="bentConnector4">
            <a:avLst>
              <a:gd name="adj1" fmla="val 15015"/>
              <a:gd name="adj2" fmla="val 162947"/>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C92615A-E3E9-49F0-AABC-E26F38F8F2D0}"/>
              </a:ext>
            </a:extLst>
          </p:cNvPr>
          <p:cNvSpPr/>
          <p:nvPr/>
        </p:nvSpPr>
        <p:spPr>
          <a:xfrm>
            <a:off x="7933736" y="2003596"/>
            <a:ext cx="369479" cy="18046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Rectangle 59">
            <a:extLst>
              <a:ext uri="{FF2B5EF4-FFF2-40B4-BE49-F238E27FC236}">
                <a16:creationId xmlns:a16="http://schemas.microsoft.com/office/drawing/2014/main" id="{041D072E-C040-48F3-B9B3-289DF01A8164}"/>
              </a:ext>
            </a:extLst>
          </p:cNvPr>
          <p:cNvSpPr/>
          <p:nvPr/>
        </p:nvSpPr>
        <p:spPr>
          <a:xfrm>
            <a:off x="2994480" y="4762441"/>
            <a:ext cx="2872920" cy="381000"/>
          </a:xfrm>
          <a:prstGeom prst="rect">
            <a:avLst/>
          </a:prstGeom>
          <a:ln>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SG" b="1" dirty="0" err="1"/>
              <a:t>TargetTemperatureIndicator</a:t>
            </a:r>
            <a:endParaRPr lang="en-SG" b="1" dirty="0"/>
          </a:p>
        </p:txBody>
      </p:sp>
      <p:cxnSp>
        <p:nvCxnSpPr>
          <p:cNvPr id="61" name="Connector: Elbow 60">
            <a:extLst>
              <a:ext uri="{FF2B5EF4-FFF2-40B4-BE49-F238E27FC236}">
                <a16:creationId xmlns:a16="http://schemas.microsoft.com/office/drawing/2014/main" id="{C3730EEC-8D1F-4C2D-AF59-9F19A5D816DD}"/>
              </a:ext>
            </a:extLst>
          </p:cNvPr>
          <p:cNvCxnSpPr>
            <a:cxnSpLocks/>
            <a:stCxn id="13" idx="2"/>
            <a:endCxn id="60" idx="1"/>
          </p:cNvCxnSpPr>
          <p:nvPr/>
        </p:nvCxnSpPr>
        <p:spPr>
          <a:xfrm rot="5400000">
            <a:off x="2119841" y="3538887"/>
            <a:ext cx="2288694" cy="539415"/>
          </a:xfrm>
          <a:prstGeom prst="bentConnector4">
            <a:avLst>
              <a:gd name="adj1" fmla="val 2741"/>
              <a:gd name="adj2" fmla="val 142909"/>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27C46E28-87C8-4910-93C7-AB6C13C83F4C}"/>
              </a:ext>
            </a:extLst>
          </p:cNvPr>
          <p:cNvSpPr/>
          <p:nvPr/>
        </p:nvSpPr>
        <p:spPr>
          <a:xfrm>
            <a:off x="7010400" y="2003596"/>
            <a:ext cx="716027" cy="421102"/>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91834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26"/>
                                        </p:tgtEl>
                                      </p:cBhvr>
                                    </p:animEffect>
                                    <p:set>
                                      <p:cBhvr>
                                        <p:cTn id="82" dur="1" fill="hold">
                                          <p:stCondLst>
                                            <p:cond delay="499"/>
                                          </p:stCondLst>
                                        </p:cTn>
                                        <p:tgtEl>
                                          <p:spTgt spid="2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ppt_x"/>
                                          </p:val>
                                        </p:tav>
                                        <p:tav tm="100000">
                                          <p:val>
                                            <p:strVal val="#ppt_x"/>
                                          </p:val>
                                        </p:tav>
                                      </p:tavLst>
                                    </p:anim>
                                    <p:anim calcmode="lin" valueType="num">
                                      <p:cBhvr additive="base">
                                        <p:cTn id="88" dur="500" fill="hold"/>
                                        <p:tgtEl>
                                          <p:spTgt spid="21"/>
                                        </p:tgtEl>
                                        <p:attrNameLst>
                                          <p:attrName>ppt_y</p:attrName>
                                        </p:attrNameLst>
                                      </p:cBhvr>
                                      <p:tavLst>
                                        <p:tav tm="0">
                                          <p:val>
                                            <p:strVal val="1+#ppt_h/2"/>
                                          </p:val>
                                        </p:tav>
                                        <p:tav tm="100000">
                                          <p:val>
                                            <p:strVal val="#ppt_y"/>
                                          </p:val>
                                        </p:tav>
                                      </p:tavLst>
                                    </p:anim>
                                  </p:childTnLst>
                                </p:cTn>
                              </p:par>
                              <p:par>
                                <p:cTn id="89" presetID="10" presetClass="entr" presetSubtype="0" fill="hold" grpId="0" nodeType="with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fade">
                                      <p:cBhvr>
                                        <p:cTn id="91" dur="500"/>
                                        <p:tgtEl>
                                          <p:spTgt spid="1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1" nodeType="clickEffect">
                                  <p:stCondLst>
                                    <p:cond delay="0"/>
                                  </p:stCondLst>
                                  <p:childTnLst>
                                    <p:animEffect transition="out" filter="fade">
                                      <p:cBhvr>
                                        <p:cTn id="95" dur="500"/>
                                        <p:tgtEl>
                                          <p:spTgt spid="21"/>
                                        </p:tgtEl>
                                      </p:cBhvr>
                                    </p:animEffect>
                                    <p:set>
                                      <p:cBhvr>
                                        <p:cTn id="96" dur="1" fill="hold">
                                          <p:stCondLst>
                                            <p:cond delay="499"/>
                                          </p:stCondLst>
                                        </p:cTn>
                                        <p:tgtEl>
                                          <p:spTgt spid="21"/>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 calcmode="lin" valueType="num">
                                      <p:cBhvr additive="base">
                                        <p:cTn id="101" dur="500" fill="hold"/>
                                        <p:tgtEl>
                                          <p:spTgt spid="20"/>
                                        </p:tgtEl>
                                        <p:attrNameLst>
                                          <p:attrName>ppt_x</p:attrName>
                                        </p:attrNameLst>
                                      </p:cBhvr>
                                      <p:tavLst>
                                        <p:tav tm="0">
                                          <p:val>
                                            <p:strVal val="#ppt_x"/>
                                          </p:val>
                                        </p:tav>
                                        <p:tav tm="100000">
                                          <p:val>
                                            <p:strVal val="#ppt_x"/>
                                          </p:val>
                                        </p:tav>
                                      </p:tavLst>
                                    </p:anim>
                                    <p:anim calcmode="lin" valueType="num">
                                      <p:cBhvr additive="base">
                                        <p:cTn id="102" dur="500" fill="hold"/>
                                        <p:tgtEl>
                                          <p:spTgt spid="20"/>
                                        </p:tgtEl>
                                        <p:attrNameLst>
                                          <p:attrName>ppt_y</p:attrName>
                                        </p:attrNameLst>
                                      </p:cBhvr>
                                      <p:tavLst>
                                        <p:tav tm="0">
                                          <p:val>
                                            <p:strVal val="1+#ppt_h/2"/>
                                          </p:val>
                                        </p:tav>
                                        <p:tav tm="100000">
                                          <p:val>
                                            <p:strVal val="#ppt_y"/>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15"/>
                                        </p:tgtEl>
                                        <p:attrNameLst>
                                          <p:attrName>style.visibility</p:attrName>
                                        </p:attrNameLst>
                                      </p:cBhvr>
                                      <p:to>
                                        <p:strVal val="visible"/>
                                      </p:to>
                                    </p:set>
                                    <p:animEffect transition="in" filter="fade">
                                      <p:cBhvr>
                                        <p:cTn id="105" dur="500"/>
                                        <p:tgtEl>
                                          <p:spTgt spid="1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20"/>
                                        </p:tgtEl>
                                      </p:cBhvr>
                                    </p:animEffect>
                                    <p:set>
                                      <p:cBhvr>
                                        <p:cTn id="110" dur="1" fill="hold">
                                          <p:stCondLst>
                                            <p:cond delay="499"/>
                                          </p:stCondLst>
                                        </p:cTn>
                                        <p:tgtEl>
                                          <p:spTgt spid="20"/>
                                        </p:tgtEl>
                                        <p:attrNameLst>
                                          <p:attrName>style.visibility</p:attrName>
                                        </p:attrNameLst>
                                      </p:cBhvr>
                                      <p:to>
                                        <p:strVal val="hidden"/>
                                      </p:to>
                                    </p:set>
                                  </p:childTnLst>
                                </p:cTn>
                              </p:par>
                              <p:par>
                                <p:cTn id="111" presetID="10" presetClass="entr" presetSubtype="0" fill="hold" nodeType="withEffect">
                                  <p:stCondLst>
                                    <p:cond delay="0"/>
                                  </p:stCondLst>
                                  <p:childTnLst>
                                    <p:set>
                                      <p:cBhvr>
                                        <p:cTn id="112" dur="1" fill="hold">
                                          <p:stCondLst>
                                            <p:cond delay="0"/>
                                          </p:stCondLst>
                                        </p:cTn>
                                        <p:tgtEl>
                                          <p:spTgt spid="53"/>
                                        </p:tgtEl>
                                        <p:attrNameLst>
                                          <p:attrName>style.visibility</p:attrName>
                                        </p:attrNameLst>
                                      </p:cBhvr>
                                      <p:to>
                                        <p:strVal val="visible"/>
                                      </p:to>
                                    </p:set>
                                    <p:animEffect transition="in" filter="fade">
                                      <p:cBhvr>
                                        <p:cTn id="113" dur="500"/>
                                        <p:tgtEl>
                                          <p:spTgt spid="53"/>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55"/>
                                        </p:tgtEl>
                                        <p:attrNameLst>
                                          <p:attrName>style.visibility</p:attrName>
                                        </p:attrNameLst>
                                      </p:cBhvr>
                                      <p:to>
                                        <p:strVal val="visible"/>
                                      </p:to>
                                    </p:set>
                                    <p:anim calcmode="lin" valueType="num">
                                      <p:cBhvr additive="base">
                                        <p:cTn id="118" dur="500" fill="hold"/>
                                        <p:tgtEl>
                                          <p:spTgt spid="55"/>
                                        </p:tgtEl>
                                        <p:attrNameLst>
                                          <p:attrName>ppt_x</p:attrName>
                                        </p:attrNameLst>
                                      </p:cBhvr>
                                      <p:tavLst>
                                        <p:tav tm="0">
                                          <p:val>
                                            <p:strVal val="#ppt_x"/>
                                          </p:val>
                                        </p:tav>
                                        <p:tav tm="100000">
                                          <p:val>
                                            <p:strVal val="#ppt_x"/>
                                          </p:val>
                                        </p:tav>
                                      </p:tavLst>
                                    </p:anim>
                                    <p:anim calcmode="lin" valueType="num">
                                      <p:cBhvr additive="base">
                                        <p:cTn id="119" dur="500" fill="hold"/>
                                        <p:tgtEl>
                                          <p:spTgt spid="55"/>
                                        </p:tgtEl>
                                        <p:attrNameLst>
                                          <p:attrName>ppt_y</p:attrName>
                                        </p:attrNameLst>
                                      </p:cBhvr>
                                      <p:tavLst>
                                        <p:tav tm="0">
                                          <p:val>
                                            <p:strVal val="1+#ppt_h/2"/>
                                          </p:val>
                                        </p:tav>
                                        <p:tav tm="100000">
                                          <p:val>
                                            <p:strVal val="#ppt_y"/>
                                          </p:val>
                                        </p:tav>
                                      </p:tavLst>
                                    </p:anim>
                                  </p:childTnLst>
                                </p:cTn>
                              </p:par>
                              <p:par>
                                <p:cTn id="120" presetID="10" presetClass="entr" presetSubtype="0"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fade">
                                      <p:cBhvr>
                                        <p:cTn id="122" dur="500"/>
                                        <p:tgtEl>
                                          <p:spTgt spid="52"/>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500"/>
                                        <p:tgtEl>
                                          <p:spTgt spid="55"/>
                                        </p:tgtEl>
                                      </p:cBhvr>
                                    </p:animEffect>
                                    <p:set>
                                      <p:cBhvr>
                                        <p:cTn id="127" dur="1" fill="hold">
                                          <p:stCondLst>
                                            <p:cond delay="499"/>
                                          </p:stCondLst>
                                        </p:cTn>
                                        <p:tgtEl>
                                          <p:spTgt spid="5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63"/>
                                        </p:tgtEl>
                                        <p:attrNameLst>
                                          <p:attrName>style.visibility</p:attrName>
                                        </p:attrNameLst>
                                      </p:cBhvr>
                                      <p:to>
                                        <p:strVal val="visible"/>
                                      </p:to>
                                    </p:set>
                                    <p:anim calcmode="lin" valueType="num">
                                      <p:cBhvr additive="base">
                                        <p:cTn id="132" dur="500" fill="hold"/>
                                        <p:tgtEl>
                                          <p:spTgt spid="63"/>
                                        </p:tgtEl>
                                        <p:attrNameLst>
                                          <p:attrName>ppt_x</p:attrName>
                                        </p:attrNameLst>
                                      </p:cBhvr>
                                      <p:tavLst>
                                        <p:tav tm="0">
                                          <p:val>
                                            <p:strVal val="#ppt_x"/>
                                          </p:val>
                                        </p:tav>
                                        <p:tav tm="100000">
                                          <p:val>
                                            <p:strVal val="#ppt_x"/>
                                          </p:val>
                                        </p:tav>
                                      </p:tavLst>
                                    </p:anim>
                                    <p:anim calcmode="lin" valueType="num">
                                      <p:cBhvr additive="base">
                                        <p:cTn id="133" dur="500" fill="hold"/>
                                        <p:tgtEl>
                                          <p:spTgt spid="63"/>
                                        </p:tgtEl>
                                        <p:attrNameLst>
                                          <p:attrName>ppt_y</p:attrName>
                                        </p:attrNameLst>
                                      </p:cBhvr>
                                      <p:tavLst>
                                        <p:tav tm="0">
                                          <p:val>
                                            <p:strVal val="1+#ppt_h/2"/>
                                          </p:val>
                                        </p:tav>
                                        <p:tav tm="100000">
                                          <p:val>
                                            <p:strVal val="#ppt_y"/>
                                          </p:val>
                                        </p:tav>
                                      </p:tavLst>
                                    </p:anim>
                                  </p:childTnLst>
                                </p:cTn>
                              </p:par>
                              <p:par>
                                <p:cTn id="134" presetID="10" presetClass="entr" presetSubtype="0" fill="hold" grpId="0" nodeType="withEffect">
                                  <p:stCondLst>
                                    <p:cond delay="0"/>
                                  </p:stCondLst>
                                  <p:childTnLst>
                                    <p:set>
                                      <p:cBhvr>
                                        <p:cTn id="135" dur="1" fill="hold">
                                          <p:stCondLst>
                                            <p:cond delay="0"/>
                                          </p:stCondLst>
                                        </p:cTn>
                                        <p:tgtEl>
                                          <p:spTgt spid="60"/>
                                        </p:tgtEl>
                                        <p:attrNameLst>
                                          <p:attrName>style.visibility</p:attrName>
                                        </p:attrNameLst>
                                      </p:cBhvr>
                                      <p:to>
                                        <p:strVal val="visible"/>
                                      </p:to>
                                    </p:set>
                                    <p:animEffect transition="in" filter="fade">
                                      <p:cBhvr>
                                        <p:cTn id="136" dur="500"/>
                                        <p:tgtEl>
                                          <p:spTgt spid="60"/>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1" nodeType="clickEffect">
                                  <p:stCondLst>
                                    <p:cond delay="0"/>
                                  </p:stCondLst>
                                  <p:childTnLst>
                                    <p:animEffect transition="out" filter="fade">
                                      <p:cBhvr>
                                        <p:cTn id="140" dur="500"/>
                                        <p:tgtEl>
                                          <p:spTgt spid="63"/>
                                        </p:tgtEl>
                                      </p:cBhvr>
                                    </p:animEffect>
                                    <p:set>
                                      <p:cBhvr>
                                        <p:cTn id="141" dur="1" fill="hold">
                                          <p:stCondLst>
                                            <p:cond delay="499"/>
                                          </p:stCondLst>
                                        </p:cTn>
                                        <p:tgtEl>
                                          <p:spTgt spid="63"/>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22"/>
                                        </p:tgtEl>
                                        <p:attrNameLst>
                                          <p:attrName>style.visibility</p:attrName>
                                        </p:attrNameLst>
                                      </p:cBhvr>
                                      <p:to>
                                        <p:strVal val="visible"/>
                                      </p:to>
                                    </p:set>
                                    <p:anim calcmode="lin" valueType="num">
                                      <p:cBhvr additive="base">
                                        <p:cTn id="146" dur="500" fill="hold"/>
                                        <p:tgtEl>
                                          <p:spTgt spid="22"/>
                                        </p:tgtEl>
                                        <p:attrNameLst>
                                          <p:attrName>ppt_x</p:attrName>
                                        </p:attrNameLst>
                                      </p:cBhvr>
                                      <p:tavLst>
                                        <p:tav tm="0">
                                          <p:val>
                                            <p:strVal val="#ppt_x"/>
                                          </p:val>
                                        </p:tav>
                                        <p:tav tm="100000">
                                          <p:val>
                                            <p:strVal val="#ppt_x"/>
                                          </p:val>
                                        </p:tav>
                                      </p:tavLst>
                                    </p:anim>
                                    <p:anim calcmode="lin" valueType="num">
                                      <p:cBhvr additive="base">
                                        <p:cTn id="147" dur="500" fill="hold"/>
                                        <p:tgtEl>
                                          <p:spTgt spid="22"/>
                                        </p:tgtEl>
                                        <p:attrNameLst>
                                          <p:attrName>ppt_y</p:attrName>
                                        </p:attrNameLst>
                                      </p:cBhvr>
                                      <p:tavLst>
                                        <p:tav tm="0">
                                          <p:val>
                                            <p:strVal val="1+#ppt_h/2"/>
                                          </p:val>
                                        </p:tav>
                                        <p:tav tm="100000">
                                          <p:val>
                                            <p:strVal val="#ppt_y"/>
                                          </p:val>
                                        </p:tav>
                                      </p:tavLst>
                                    </p:anim>
                                  </p:childTnLst>
                                </p:cTn>
                              </p:par>
                              <p:par>
                                <p:cTn id="148" presetID="10" presetClass="entr" presetSubtype="0" fill="hold" grpId="0" nodeType="withEffect">
                                  <p:stCondLst>
                                    <p:cond delay="0"/>
                                  </p:stCondLst>
                                  <p:childTnLst>
                                    <p:set>
                                      <p:cBhvr>
                                        <p:cTn id="149" dur="1" fill="hold">
                                          <p:stCondLst>
                                            <p:cond delay="0"/>
                                          </p:stCondLst>
                                        </p:cTn>
                                        <p:tgtEl>
                                          <p:spTgt spid="16"/>
                                        </p:tgtEl>
                                        <p:attrNameLst>
                                          <p:attrName>style.visibility</p:attrName>
                                        </p:attrNameLst>
                                      </p:cBhvr>
                                      <p:to>
                                        <p:strVal val="visible"/>
                                      </p:to>
                                    </p:set>
                                    <p:animEffect transition="in" filter="fade">
                                      <p:cBhvr>
                                        <p:cTn id="150" dur="500"/>
                                        <p:tgtEl>
                                          <p:spTgt spid="1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1" nodeType="clickEffect">
                                  <p:stCondLst>
                                    <p:cond delay="0"/>
                                  </p:stCondLst>
                                  <p:childTnLst>
                                    <p:animEffect transition="out" filter="fade">
                                      <p:cBhvr>
                                        <p:cTn id="154" dur="500"/>
                                        <p:tgtEl>
                                          <p:spTgt spid="22"/>
                                        </p:tgtEl>
                                      </p:cBhvr>
                                    </p:animEffect>
                                    <p:set>
                                      <p:cBhvr>
                                        <p:cTn id="155" dur="1" fill="hold">
                                          <p:stCondLst>
                                            <p:cond delay="499"/>
                                          </p:stCondLst>
                                        </p:cTn>
                                        <p:tgtEl>
                                          <p:spTgt spid="22"/>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grpId="0" nodeType="clickEffect">
                                  <p:stCondLst>
                                    <p:cond delay="0"/>
                                  </p:stCondLst>
                                  <p:childTnLst>
                                    <p:set>
                                      <p:cBhvr>
                                        <p:cTn id="159" dur="1" fill="hold">
                                          <p:stCondLst>
                                            <p:cond delay="0"/>
                                          </p:stCondLst>
                                        </p:cTn>
                                        <p:tgtEl>
                                          <p:spTgt spid="28"/>
                                        </p:tgtEl>
                                        <p:attrNameLst>
                                          <p:attrName>style.visibility</p:attrName>
                                        </p:attrNameLst>
                                      </p:cBhvr>
                                      <p:to>
                                        <p:strVal val="visible"/>
                                      </p:to>
                                    </p:set>
                                    <p:anim calcmode="lin" valueType="num">
                                      <p:cBhvr additive="base">
                                        <p:cTn id="160" dur="500" fill="hold"/>
                                        <p:tgtEl>
                                          <p:spTgt spid="28"/>
                                        </p:tgtEl>
                                        <p:attrNameLst>
                                          <p:attrName>ppt_x</p:attrName>
                                        </p:attrNameLst>
                                      </p:cBhvr>
                                      <p:tavLst>
                                        <p:tav tm="0">
                                          <p:val>
                                            <p:strVal val="#ppt_x"/>
                                          </p:val>
                                        </p:tav>
                                        <p:tav tm="100000">
                                          <p:val>
                                            <p:strVal val="#ppt_x"/>
                                          </p:val>
                                        </p:tav>
                                      </p:tavLst>
                                    </p:anim>
                                    <p:anim calcmode="lin" valueType="num">
                                      <p:cBhvr additive="base">
                                        <p:cTn id="161" dur="500" fill="hold"/>
                                        <p:tgtEl>
                                          <p:spTgt spid="28"/>
                                        </p:tgtEl>
                                        <p:attrNameLst>
                                          <p:attrName>ppt_y</p:attrName>
                                        </p:attrNameLst>
                                      </p:cBhvr>
                                      <p:tavLst>
                                        <p:tav tm="0">
                                          <p:val>
                                            <p:strVal val="1+#ppt_h/2"/>
                                          </p:val>
                                        </p:tav>
                                        <p:tav tm="100000">
                                          <p:val>
                                            <p:strVal val="#ppt_y"/>
                                          </p:val>
                                        </p:tav>
                                      </p:tavLst>
                                    </p:anim>
                                  </p:childTnLst>
                                </p:cTn>
                              </p:par>
                              <p:par>
                                <p:cTn id="162" presetID="10" presetClass="entr" presetSubtype="0" fill="hold" grpId="0" nodeType="withEffect">
                                  <p:stCondLst>
                                    <p:cond delay="0"/>
                                  </p:stCondLst>
                                  <p:childTnLst>
                                    <p:set>
                                      <p:cBhvr>
                                        <p:cTn id="163" dur="1" fill="hold">
                                          <p:stCondLst>
                                            <p:cond delay="0"/>
                                          </p:stCondLst>
                                        </p:cTn>
                                        <p:tgtEl>
                                          <p:spTgt spid="17"/>
                                        </p:tgtEl>
                                        <p:attrNameLst>
                                          <p:attrName>style.visibility</p:attrName>
                                        </p:attrNameLst>
                                      </p:cBhvr>
                                      <p:to>
                                        <p:strVal val="visible"/>
                                      </p:to>
                                    </p:set>
                                    <p:animEffect transition="in" filter="fade">
                                      <p:cBhvr>
                                        <p:cTn id="164" dur="500"/>
                                        <p:tgtEl>
                                          <p:spTgt spid="17"/>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grpId="1" nodeType="clickEffect">
                                  <p:stCondLst>
                                    <p:cond delay="0"/>
                                  </p:stCondLst>
                                  <p:childTnLst>
                                    <p:animEffect transition="out" filter="fade">
                                      <p:cBhvr>
                                        <p:cTn id="168" dur="500"/>
                                        <p:tgtEl>
                                          <p:spTgt spid="28"/>
                                        </p:tgtEl>
                                      </p:cBhvr>
                                    </p:animEffect>
                                    <p:set>
                                      <p:cBhvr>
                                        <p:cTn id="169"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2" grpId="0" animBg="1"/>
      <p:bldP spid="8" grpId="0" animBg="1"/>
      <p:bldP spid="8" grpId="1" animBg="1"/>
      <p:bldP spid="9" grpId="0" animBg="1"/>
      <p:bldP spid="9" grpId="1" animBg="1"/>
      <p:bldP spid="11" grpId="0" animBg="1"/>
      <p:bldP spid="13" grpId="0" animBg="1"/>
      <p:bldP spid="14" grpId="0" animBg="1"/>
      <p:bldP spid="15" grpId="0" animBg="1"/>
      <p:bldP spid="16" grpId="0" animBg="1"/>
      <p:bldP spid="17" grpId="0" animBg="1"/>
      <p:bldP spid="18" grpId="0" animBg="1"/>
      <p:bldP spid="20" grpId="0" animBg="1"/>
      <p:bldP spid="20" grpId="1" animBg="1"/>
      <p:bldP spid="26" grpId="0" animBg="1"/>
      <p:bldP spid="26" grpId="1" animBg="1"/>
      <p:bldP spid="21" grpId="0" animBg="1"/>
      <p:bldP spid="21" grpId="1" animBg="1"/>
      <p:bldP spid="22" grpId="0" animBg="1"/>
      <p:bldP spid="22" grpId="1" animBg="1"/>
      <p:bldP spid="28" grpId="0" animBg="1"/>
      <p:bldP spid="28" grpId="1" animBg="1"/>
      <p:bldP spid="52" grpId="0" animBg="1"/>
      <p:bldP spid="55" grpId="0" animBg="1"/>
      <p:bldP spid="55" grpId="1" animBg="1"/>
      <p:bldP spid="60" grpId="0" animBg="1"/>
      <p:bldP spid="63" grpId="0" animBg="1"/>
      <p:bldP spid="6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FC88-562A-40A9-9492-C8B124C91B8D}"/>
              </a:ext>
            </a:extLst>
          </p:cNvPr>
          <p:cNvSpPr>
            <a:spLocks noGrp="1"/>
          </p:cNvSpPr>
          <p:nvPr>
            <p:ph type="title"/>
          </p:nvPr>
        </p:nvSpPr>
        <p:spPr/>
        <p:txBody>
          <a:bodyPr>
            <a:normAutofit/>
          </a:bodyPr>
          <a:lstStyle/>
          <a:p>
            <a:r>
              <a:rPr lang="en-US" dirty="0"/>
              <a:t>README: project files organization</a:t>
            </a:r>
          </a:p>
        </p:txBody>
      </p:sp>
      <p:sp>
        <p:nvSpPr>
          <p:cNvPr id="3" name="Content Placeholder 2">
            <a:extLst>
              <a:ext uri="{FF2B5EF4-FFF2-40B4-BE49-F238E27FC236}">
                <a16:creationId xmlns:a16="http://schemas.microsoft.com/office/drawing/2014/main" id="{122162FB-3496-4AFE-88C6-BC2E4F51E496}"/>
              </a:ext>
            </a:extLst>
          </p:cNvPr>
          <p:cNvSpPr>
            <a:spLocks noGrp="1"/>
          </p:cNvSpPr>
          <p:nvPr>
            <p:ph idx="1"/>
          </p:nvPr>
        </p:nvSpPr>
        <p:spPr>
          <a:xfrm>
            <a:off x="457200" y="1265237"/>
            <a:ext cx="8229600" cy="4525963"/>
          </a:xfrm>
        </p:spPr>
        <p:txBody>
          <a:bodyPr>
            <a:normAutofit fontScale="70000" lnSpcReduction="20000"/>
          </a:bodyPr>
          <a:lstStyle/>
          <a:p>
            <a:r>
              <a:rPr lang="en-US" sz="2800" dirty="0"/>
              <a:t>React-Thermostat-Radial-Slider/</a:t>
            </a:r>
          </a:p>
          <a:p>
            <a:pPr lvl="1"/>
            <a:r>
              <a:rPr lang="en-US" sz="2400" dirty="0" err="1"/>
              <a:t>src</a:t>
            </a:r>
            <a:r>
              <a:rPr lang="en-US" sz="2400" dirty="0"/>
              <a:t>/</a:t>
            </a:r>
          </a:p>
          <a:p>
            <a:pPr lvl="2"/>
            <a:r>
              <a:rPr lang="en-US" sz="2000" dirty="0"/>
              <a:t>images/</a:t>
            </a:r>
          </a:p>
          <a:p>
            <a:pPr lvl="3"/>
            <a:r>
              <a:rPr lang="en-US" sz="1600" dirty="0"/>
              <a:t>radialLines.png (To render the grooves on the radial)</a:t>
            </a:r>
          </a:p>
          <a:p>
            <a:pPr lvl="2"/>
            <a:r>
              <a:rPr lang="en-US" sz="2000" dirty="0"/>
              <a:t>model/</a:t>
            </a:r>
          </a:p>
          <a:p>
            <a:pPr lvl="3"/>
            <a:r>
              <a:rPr lang="en-US" sz="1600" dirty="0"/>
              <a:t>ThermostatMachine.js (Describes the </a:t>
            </a:r>
            <a:r>
              <a:rPr lang="en-US" sz="1600" dirty="0" err="1"/>
              <a:t>statechart</a:t>
            </a:r>
            <a:r>
              <a:rPr lang="en-US" sz="1600" dirty="0"/>
              <a:t> for the thermostat and also contains the business logic to determine the mode of the thermostat.)</a:t>
            </a:r>
          </a:p>
          <a:p>
            <a:pPr lvl="3"/>
            <a:r>
              <a:rPr lang="en-US" sz="1600" dirty="0"/>
              <a:t>ThermostatModel.js (Describes the default settings for the thermostat.)</a:t>
            </a:r>
          </a:p>
          <a:p>
            <a:pPr lvl="2"/>
            <a:r>
              <a:rPr lang="en-US" sz="2000" dirty="0"/>
              <a:t>view/</a:t>
            </a:r>
          </a:p>
          <a:p>
            <a:pPr lvl="3"/>
            <a:r>
              <a:rPr lang="en-US" sz="1600" dirty="0"/>
              <a:t>current-temp-input-view.css (Styling for the current temperature input view below the thermostat.)</a:t>
            </a:r>
          </a:p>
          <a:p>
            <a:pPr lvl="3"/>
            <a:r>
              <a:rPr lang="en-US" sz="1600" dirty="0"/>
              <a:t>CurrentTempInputView.js (Renders the current temperature input view.)</a:t>
            </a:r>
          </a:p>
          <a:p>
            <a:pPr lvl="3"/>
            <a:r>
              <a:rPr lang="en-US" sz="1600" dirty="0"/>
              <a:t>thermostat-view.css (Styling for the thermostat view.)</a:t>
            </a:r>
          </a:p>
          <a:p>
            <a:pPr lvl="3"/>
            <a:r>
              <a:rPr lang="en-US" sz="1600" dirty="0"/>
              <a:t>ThermostatView.js (Renders the thermostat view and all its subcomponents. Also contains UI logic to dynamically render the UI.)</a:t>
            </a:r>
          </a:p>
          <a:p>
            <a:pPr lvl="1"/>
            <a:r>
              <a:rPr lang="en-US" sz="2400" dirty="0"/>
              <a:t>App.css</a:t>
            </a:r>
          </a:p>
          <a:p>
            <a:pPr lvl="1"/>
            <a:r>
              <a:rPr lang="en-US" sz="2400" dirty="0"/>
              <a:t>App.js (Parent component of the </a:t>
            </a:r>
            <a:r>
              <a:rPr lang="en-US" sz="2400" dirty="0" err="1"/>
              <a:t>ThermostatView</a:t>
            </a:r>
            <a:r>
              <a:rPr lang="en-US" sz="2400" dirty="0"/>
              <a:t> and </a:t>
            </a:r>
            <a:r>
              <a:rPr lang="en-US" sz="2400" dirty="0" err="1"/>
              <a:t>CurrentTempInputView</a:t>
            </a:r>
            <a:r>
              <a:rPr lang="en-US" sz="2400" dirty="0"/>
              <a:t>. Manages the state which subcomponents rely on to dynamically render their views.)</a:t>
            </a:r>
          </a:p>
          <a:p>
            <a:pPr lvl="1"/>
            <a:r>
              <a:rPr lang="en-US" sz="2400" dirty="0"/>
              <a:t>index.css</a:t>
            </a:r>
          </a:p>
          <a:p>
            <a:pPr lvl="1"/>
            <a:r>
              <a:rPr lang="en-US" sz="2400" dirty="0"/>
              <a:t>index.js</a:t>
            </a:r>
          </a:p>
          <a:p>
            <a:pPr lvl="1"/>
            <a:r>
              <a:rPr lang="en-US" sz="2400" dirty="0" err="1"/>
              <a:t>ThermostatSettings.json</a:t>
            </a:r>
            <a:r>
              <a:rPr lang="en-US" sz="2400" dirty="0"/>
              <a:t> (Holds the data of the default </a:t>
            </a:r>
            <a:r>
              <a:rPr lang="en-US" sz="2400"/>
              <a:t>settings for the thermostat.)</a:t>
            </a:r>
            <a:endParaRPr lang="en-US" sz="2400" dirty="0"/>
          </a:p>
          <a:p>
            <a:pPr lvl="1"/>
            <a:endParaRPr lang="en-US" sz="2400" dirty="0"/>
          </a:p>
        </p:txBody>
      </p:sp>
      <p:sp>
        <p:nvSpPr>
          <p:cNvPr id="4" name="Slide Number Placeholder 3">
            <a:extLst>
              <a:ext uri="{FF2B5EF4-FFF2-40B4-BE49-F238E27FC236}">
                <a16:creationId xmlns:a16="http://schemas.microsoft.com/office/drawing/2014/main" id="{29705F2A-AC0C-47BB-9F04-A4A23C64DEF3}"/>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5" name="Rectangle 4">
            <a:extLst>
              <a:ext uri="{FF2B5EF4-FFF2-40B4-BE49-F238E27FC236}">
                <a16:creationId xmlns:a16="http://schemas.microsoft.com/office/drawing/2014/main" id="{29016D4E-97E3-4D07-A902-C6BA10E915C7}"/>
              </a:ext>
            </a:extLst>
          </p:cNvPr>
          <p:cNvSpPr/>
          <p:nvPr/>
        </p:nvSpPr>
        <p:spPr>
          <a:xfrm>
            <a:off x="1207821" y="6095427"/>
            <a:ext cx="6728380" cy="461665"/>
          </a:xfrm>
          <a:prstGeom prst="rect">
            <a:avLst/>
          </a:prstGeom>
          <a:ln w="19050">
            <a:solidFill>
              <a:schemeClr val="accent6">
                <a:lumMod val="75000"/>
              </a:schemeClr>
            </a:solidFill>
          </a:ln>
        </p:spPr>
        <p:txBody>
          <a:bodyPr wrap="none">
            <a:spAutoFit/>
          </a:bodyPr>
          <a:lstStyle/>
          <a:p>
            <a:pPr algn="ctr"/>
            <a:r>
              <a:rPr lang="en-US" sz="2400" dirty="0"/>
              <a:t>Provide more details describing purpose of each file.</a:t>
            </a:r>
          </a:p>
        </p:txBody>
      </p:sp>
    </p:spTree>
    <p:extLst>
      <p:ext uri="{BB962C8B-B14F-4D97-AF65-F5344CB8AC3E}">
        <p14:creationId xmlns:p14="http://schemas.microsoft.com/office/powerpoint/2010/main" val="133062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E36C-C80B-4E82-BBA5-1941988AECC3}"/>
              </a:ext>
            </a:extLst>
          </p:cNvPr>
          <p:cNvSpPr>
            <a:spLocks noGrp="1"/>
          </p:cNvSpPr>
          <p:nvPr>
            <p:ph type="title"/>
          </p:nvPr>
        </p:nvSpPr>
        <p:spPr/>
        <p:txBody>
          <a:bodyPr>
            <a:normAutofit/>
          </a:bodyPr>
          <a:lstStyle/>
          <a:p>
            <a:pPr algn="l"/>
            <a:r>
              <a:rPr lang="en-US" dirty="0"/>
              <a:t>Class Diagrams (or list description)</a:t>
            </a:r>
          </a:p>
        </p:txBody>
      </p:sp>
      <p:sp>
        <p:nvSpPr>
          <p:cNvPr id="4" name="Slide Number Placeholder 3">
            <a:extLst>
              <a:ext uri="{FF2B5EF4-FFF2-40B4-BE49-F238E27FC236}">
                <a16:creationId xmlns:a16="http://schemas.microsoft.com/office/drawing/2014/main" id="{A446D1E8-CB91-49EC-BF45-D12A124C4FF7}"/>
              </a:ext>
            </a:extLst>
          </p:cNvPr>
          <p:cNvSpPr>
            <a:spLocks noGrp="1"/>
          </p:cNvSpPr>
          <p:nvPr>
            <p:ph type="sldNum" sz="quarter" idx="12"/>
          </p:nvPr>
        </p:nvSpPr>
        <p:spPr/>
        <p:txBody>
          <a:bodyPr/>
          <a:lstStyle/>
          <a:p>
            <a:fld id="{B6F15528-21DE-4FAA-801E-634DDDAF4B2B}" type="slidenum">
              <a:rPr lang="en-US" smtClean="0"/>
              <a:pPr/>
              <a:t>3</a:t>
            </a:fld>
            <a:endParaRPr lang="en-US"/>
          </a:p>
        </p:txBody>
      </p:sp>
      <p:pic>
        <p:nvPicPr>
          <p:cNvPr id="6" name="Content Placeholder 5" descr="A close up of a map&#10;&#10;Description automatically generated">
            <a:extLst>
              <a:ext uri="{FF2B5EF4-FFF2-40B4-BE49-F238E27FC236}">
                <a16:creationId xmlns:a16="http://schemas.microsoft.com/office/drawing/2014/main" id="{0B4DB107-86A0-4AD9-92C5-A4E1A57CA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7350" y="1501578"/>
            <a:ext cx="5829300" cy="5045340"/>
          </a:xfrm>
        </p:spPr>
      </p:pic>
      <p:sp>
        <p:nvSpPr>
          <p:cNvPr id="8" name="Rectangle 7">
            <a:extLst>
              <a:ext uri="{FF2B5EF4-FFF2-40B4-BE49-F238E27FC236}">
                <a16:creationId xmlns:a16="http://schemas.microsoft.com/office/drawing/2014/main" id="{50696FDE-143F-4C7D-850C-FAEAC1840A85}"/>
              </a:ext>
            </a:extLst>
          </p:cNvPr>
          <p:cNvSpPr/>
          <p:nvPr/>
        </p:nvSpPr>
        <p:spPr>
          <a:xfrm>
            <a:off x="457200" y="1219200"/>
            <a:ext cx="7924800" cy="276999"/>
          </a:xfrm>
          <a:prstGeom prst="rect">
            <a:avLst/>
          </a:prstGeom>
        </p:spPr>
        <p:txBody>
          <a:bodyPr wrap="square">
            <a:spAutoFit/>
          </a:bodyPr>
          <a:lstStyle/>
          <a:p>
            <a:r>
              <a:rPr lang="en-SG" sz="1200" dirty="0">
                <a:hlinkClick r:id="rId3"/>
              </a:rPr>
              <a:t>https://github.com/dingheng4448/React-Thermostat-Radial-Slider/blob/master/documents/ClassDiagrams.drawio</a:t>
            </a:r>
            <a:endParaRPr lang="en-SG" sz="1200" dirty="0"/>
          </a:p>
        </p:txBody>
      </p:sp>
    </p:spTree>
    <p:extLst>
      <p:ext uri="{BB962C8B-B14F-4D97-AF65-F5344CB8AC3E}">
        <p14:creationId xmlns:p14="http://schemas.microsoft.com/office/powerpoint/2010/main" val="278678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E36C-C80B-4E82-BBA5-1941988AECC3}"/>
              </a:ext>
            </a:extLst>
          </p:cNvPr>
          <p:cNvSpPr>
            <a:spLocks noGrp="1"/>
          </p:cNvSpPr>
          <p:nvPr>
            <p:ph type="title"/>
          </p:nvPr>
        </p:nvSpPr>
        <p:spPr/>
        <p:txBody>
          <a:bodyPr>
            <a:normAutofit/>
          </a:bodyPr>
          <a:lstStyle/>
          <a:p>
            <a:pPr algn="l"/>
            <a:r>
              <a:rPr lang="en-US" dirty="0" err="1"/>
              <a:t>Statechart</a:t>
            </a:r>
            <a:endParaRPr lang="en-US" dirty="0"/>
          </a:p>
        </p:txBody>
      </p:sp>
      <p:sp>
        <p:nvSpPr>
          <p:cNvPr id="4" name="Slide Number Placeholder 3">
            <a:extLst>
              <a:ext uri="{FF2B5EF4-FFF2-40B4-BE49-F238E27FC236}">
                <a16:creationId xmlns:a16="http://schemas.microsoft.com/office/drawing/2014/main" id="{A446D1E8-CB91-49EC-BF45-D12A124C4FF7}"/>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6" name="Content Placeholder 5">
            <a:extLst>
              <a:ext uri="{FF2B5EF4-FFF2-40B4-BE49-F238E27FC236}">
                <a16:creationId xmlns:a16="http://schemas.microsoft.com/office/drawing/2014/main" id="{FFC89D0F-9D94-4C14-A6EF-F1D0E398CC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678862" y="274638"/>
            <a:ext cx="5305808" cy="6081711"/>
          </a:xfrm>
        </p:spPr>
      </p:pic>
      <p:sp>
        <p:nvSpPr>
          <p:cNvPr id="8" name="Rectangle 7">
            <a:extLst>
              <a:ext uri="{FF2B5EF4-FFF2-40B4-BE49-F238E27FC236}">
                <a16:creationId xmlns:a16="http://schemas.microsoft.com/office/drawing/2014/main" id="{0C299B9F-394C-414A-85DC-156DE4131DB7}"/>
              </a:ext>
            </a:extLst>
          </p:cNvPr>
          <p:cNvSpPr/>
          <p:nvPr/>
        </p:nvSpPr>
        <p:spPr>
          <a:xfrm>
            <a:off x="381000" y="1138535"/>
            <a:ext cx="2999992" cy="830997"/>
          </a:xfrm>
          <a:prstGeom prst="rect">
            <a:avLst/>
          </a:prstGeom>
        </p:spPr>
        <p:txBody>
          <a:bodyPr wrap="square">
            <a:spAutoFit/>
          </a:bodyPr>
          <a:lstStyle/>
          <a:p>
            <a:r>
              <a:rPr lang="en-SG" sz="1200" dirty="0">
                <a:hlinkClick r:id="rId3"/>
              </a:rPr>
              <a:t>https://github.com/dingheng4448/React-Thermostat-Radial-Slider/blob/master/documents/Statechart.drawio</a:t>
            </a:r>
            <a:endParaRPr lang="en-SG" sz="1200" dirty="0"/>
          </a:p>
        </p:txBody>
      </p:sp>
    </p:spTree>
    <p:extLst>
      <p:ext uri="{BB962C8B-B14F-4D97-AF65-F5344CB8AC3E}">
        <p14:creationId xmlns:p14="http://schemas.microsoft.com/office/powerpoint/2010/main" val="343904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E36C-C80B-4E82-BBA5-1941988AECC3}"/>
              </a:ext>
            </a:extLst>
          </p:cNvPr>
          <p:cNvSpPr>
            <a:spLocks noGrp="1"/>
          </p:cNvSpPr>
          <p:nvPr>
            <p:ph type="title"/>
          </p:nvPr>
        </p:nvSpPr>
        <p:spPr/>
        <p:txBody>
          <a:bodyPr>
            <a:normAutofit/>
          </a:bodyPr>
          <a:lstStyle/>
          <a:p>
            <a:pPr algn="l"/>
            <a:r>
              <a:rPr lang="en-US" dirty="0" err="1"/>
              <a:t>XState</a:t>
            </a:r>
            <a:r>
              <a:rPr lang="en-US" dirty="0"/>
              <a:t> </a:t>
            </a:r>
            <a:r>
              <a:rPr lang="en-US" dirty="0" err="1"/>
              <a:t>Statechart</a:t>
            </a:r>
            <a:endParaRPr lang="en-US" dirty="0"/>
          </a:p>
        </p:txBody>
      </p:sp>
      <p:sp>
        <p:nvSpPr>
          <p:cNvPr id="4" name="Slide Number Placeholder 3">
            <a:extLst>
              <a:ext uri="{FF2B5EF4-FFF2-40B4-BE49-F238E27FC236}">
                <a16:creationId xmlns:a16="http://schemas.microsoft.com/office/drawing/2014/main" id="{A446D1E8-CB91-49EC-BF45-D12A124C4FF7}"/>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5" name="Content Placeholder 2">
            <a:extLst>
              <a:ext uri="{FF2B5EF4-FFF2-40B4-BE49-F238E27FC236}">
                <a16:creationId xmlns:a16="http://schemas.microsoft.com/office/drawing/2014/main" id="{3DAEBB94-0BE4-40B3-A64D-28F279BA171A}"/>
              </a:ext>
            </a:extLst>
          </p:cNvPr>
          <p:cNvSpPr>
            <a:spLocks noGrp="1"/>
          </p:cNvSpPr>
          <p:nvPr>
            <p:ph idx="1"/>
          </p:nvPr>
        </p:nvSpPr>
        <p:spPr>
          <a:xfrm>
            <a:off x="457200" y="1600200"/>
            <a:ext cx="8229600" cy="4525963"/>
          </a:xfrm>
        </p:spPr>
        <p:txBody>
          <a:bodyPr>
            <a:normAutofit/>
          </a:bodyPr>
          <a:lstStyle/>
          <a:p>
            <a:endParaRPr lang="en-US" dirty="0"/>
          </a:p>
        </p:txBody>
      </p:sp>
      <p:pic>
        <p:nvPicPr>
          <p:cNvPr id="3" name="Picture 2">
            <a:extLst>
              <a:ext uri="{FF2B5EF4-FFF2-40B4-BE49-F238E27FC236}">
                <a16:creationId xmlns:a16="http://schemas.microsoft.com/office/drawing/2014/main" id="{B3D755CF-B6C4-43A2-A175-C53C1DF99C3B}"/>
              </a:ext>
            </a:extLst>
          </p:cNvPr>
          <p:cNvPicPr>
            <a:picLocks noChangeAspect="1"/>
          </p:cNvPicPr>
          <p:nvPr/>
        </p:nvPicPr>
        <p:blipFill>
          <a:blip r:embed="rId3"/>
          <a:stretch>
            <a:fillRect/>
          </a:stretch>
        </p:blipFill>
        <p:spPr>
          <a:xfrm>
            <a:off x="114300" y="2639767"/>
            <a:ext cx="8915400" cy="1578465"/>
          </a:xfrm>
          <a:prstGeom prst="rect">
            <a:avLst/>
          </a:prstGeom>
        </p:spPr>
      </p:pic>
    </p:spTree>
    <p:extLst>
      <p:ext uri="{BB962C8B-B14F-4D97-AF65-F5344CB8AC3E}">
        <p14:creationId xmlns:p14="http://schemas.microsoft.com/office/powerpoint/2010/main" val="288780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FC88-562A-40A9-9492-C8B124C91B8D}"/>
              </a:ext>
            </a:extLst>
          </p:cNvPr>
          <p:cNvSpPr>
            <a:spLocks noGrp="1"/>
          </p:cNvSpPr>
          <p:nvPr>
            <p:ph type="title"/>
          </p:nvPr>
        </p:nvSpPr>
        <p:spPr>
          <a:xfrm>
            <a:off x="457200" y="2857500"/>
            <a:ext cx="8229600" cy="1143000"/>
          </a:xfrm>
        </p:spPr>
        <p:txBody>
          <a:bodyPr>
            <a:normAutofit/>
          </a:bodyPr>
          <a:lstStyle/>
          <a:p>
            <a:r>
              <a:rPr lang="en-US" dirty="0"/>
              <a:t>Define any Convenience Functions</a:t>
            </a:r>
          </a:p>
        </p:txBody>
      </p:sp>
      <p:sp>
        <p:nvSpPr>
          <p:cNvPr id="4" name="Slide Number Placeholder 3">
            <a:extLst>
              <a:ext uri="{FF2B5EF4-FFF2-40B4-BE49-F238E27FC236}">
                <a16:creationId xmlns:a16="http://schemas.microsoft.com/office/drawing/2014/main" id="{29705F2A-AC0C-47BB-9F04-A4A23C64DEF3}"/>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303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EC77A-72D6-4049-AFBC-1276B4A5B4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793645"/>
            <a:ext cx="9144000" cy="1873355"/>
          </a:xfrm>
          <a:prstGeom prst="rect">
            <a:avLst/>
          </a:prstGeom>
        </p:spPr>
      </p:pic>
      <p:sp>
        <p:nvSpPr>
          <p:cNvPr id="4" name="Slide Number Placeholder 3">
            <a:extLst>
              <a:ext uri="{FF2B5EF4-FFF2-40B4-BE49-F238E27FC236}">
                <a16:creationId xmlns:a16="http://schemas.microsoft.com/office/drawing/2014/main" id="{29705F2A-AC0C-47BB-9F04-A4A23C64DEF3}"/>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6">
            <a:extLst>
              <a:ext uri="{FF2B5EF4-FFF2-40B4-BE49-F238E27FC236}">
                <a16:creationId xmlns:a16="http://schemas.microsoft.com/office/drawing/2014/main" id="{B4DC1133-2E61-4C36-A937-D228228404E6}"/>
              </a:ext>
            </a:extLst>
          </p:cNvPr>
          <p:cNvSpPr>
            <a:spLocks noGrp="1"/>
          </p:cNvSpPr>
          <p:nvPr>
            <p:ph type="title"/>
          </p:nvPr>
        </p:nvSpPr>
        <p:spPr/>
        <p:txBody>
          <a:bodyPr>
            <a:normAutofit fontScale="90000"/>
          </a:bodyPr>
          <a:lstStyle/>
          <a:p>
            <a:r>
              <a:rPr lang="en-US" dirty="0"/>
              <a:t>ThermostatModel.js</a:t>
            </a:r>
            <a:br>
              <a:rPr lang="en-US" dirty="0"/>
            </a:br>
            <a:endParaRPr lang="en-SG" dirty="0"/>
          </a:p>
        </p:txBody>
      </p:sp>
      <p:sp>
        <p:nvSpPr>
          <p:cNvPr id="2" name="Oval 1">
            <a:extLst>
              <a:ext uri="{FF2B5EF4-FFF2-40B4-BE49-F238E27FC236}">
                <a16:creationId xmlns:a16="http://schemas.microsoft.com/office/drawing/2014/main" id="{1CCE026E-E0D6-4037-BF62-063EA9CDBEFF}"/>
              </a:ext>
            </a:extLst>
          </p:cNvPr>
          <p:cNvSpPr/>
          <p:nvPr/>
        </p:nvSpPr>
        <p:spPr>
          <a:xfrm>
            <a:off x="6553200" y="2819400"/>
            <a:ext cx="2133600" cy="2133600"/>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cxnSp>
        <p:nvCxnSpPr>
          <p:cNvPr id="6" name="Straight Connector 5">
            <a:extLst>
              <a:ext uri="{FF2B5EF4-FFF2-40B4-BE49-F238E27FC236}">
                <a16:creationId xmlns:a16="http://schemas.microsoft.com/office/drawing/2014/main" id="{E3C0D41D-155A-4C87-9D9B-6E9C31155573}"/>
              </a:ext>
            </a:extLst>
          </p:cNvPr>
          <p:cNvCxnSpPr>
            <a:stCxn id="2" idx="2"/>
            <a:endCxn id="2" idx="6"/>
          </p:cNvCxnSpPr>
          <p:nvPr/>
        </p:nvCxnSpPr>
        <p:spPr>
          <a:xfrm>
            <a:off x="6553200" y="3886200"/>
            <a:ext cx="213360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9C99DB6-A5AD-4708-BB5C-86FC866C1749}"/>
              </a:ext>
            </a:extLst>
          </p:cNvPr>
          <p:cNvCxnSpPr>
            <a:cxnSpLocks/>
            <a:stCxn id="2" idx="4"/>
            <a:endCxn id="2" idx="0"/>
          </p:cNvCxnSpPr>
          <p:nvPr/>
        </p:nvCxnSpPr>
        <p:spPr>
          <a:xfrm flipV="1">
            <a:off x="7620000" y="2819400"/>
            <a:ext cx="0" cy="213360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A28684C-E380-457B-9677-6D78CF283CD9}"/>
              </a:ext>
            </a:extLst>
          </p:cNvPr>
          <p:cNvCxnSpPr>
            <a:cxnSpLocks/>
            <a:stCxn id="2" idx="3"/>
            <a:endCxn id="2" idx="7"/>
          </p:cNvCxnSpPr>
          <p:nvPr/>
        </p:nvCxnSpPr>
        <p:spPr>
          <a:xfrm flipV="1">
            <a:off x="6865658" y="3131858"/>
            <a:ext cx="1508684" cy="1508684"/>
          </a:xfrm>
          <a:prstGeom prst="line">
            <a:avLst/>
          </a:prstGeom>
          <a:ln w="1905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EEBC4937-5E9D-48C2-82F1-5D50B264B629}"/>
              </a:ext>
            </a:extLst>
          </p:cNvPr>
          <p:cNvCxnSpPr>
            <a:cxnSpLocks/>
            <a:stCxn id="2" idx="1"/>
            <a:endCxn id="2" idx="5"/>
          </p:cNvCxnSpPr>
          <p:nvPr/>
        </p:nvCxnSpPr>
        <p:spPr>
          <a:xfrm>
            <a:off x="6865658" y="3131858"/>
            <a:ext cx="1508684" cy="1508684"/>
          </a:xfrm>
          <a:prstGeom prst="line">
            <a:avLst/>
          </a:prstGeom>
          <a:ln w="1905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67BAB85C-A6CF-4DF3-AB1D-52D64555ACC1}"/>
              </a:ext>
            </a:extLst>
          </p:cNvPr>
          <p:cNvSpPr txBox="1"/>
          <p:nvPr/>
        </p:nvSpPr>
        <p:spPr>
          <a:xfrm>
            <a:off x="7497184" y="2450068"/>
            <a:ext cx="245631" cy="369332"/>
          </a:xfrm>
          <a:prstGeom prst="rect">
            <a:avLst/>
          </a:prstGeom>
          <a:noFill/>
        </p:spPr>
        <p:txBody>
          <a:bodyPr wrap="square" rtlCol="0" anchor="ctr">
            <a:spAutoFit/>
          </a:bodyPr>
          <a:lstStyle/>
          <a:p>
            <a:pPr algn="ctr"/>
            <a:r>
              <a:rPr lang="en-SG" dirty="0"/>
              <a:t>0</a:t>
            </a:r>
          </a:p>
        </p:txBody>
      </p:sp>
      <p:sp>
        <p:nvSpPr>
          <p:cNvPr id="21" name="TextBox 20">
            <a:extLst>
              <a:ext uri="{FF2B5EF4-FFF2-40B4-BE49-F238E27FC236}">
                <a16:creationId xmlns:a16="http://schemas.microsoft.com/office/drawing/2014/main" id="{9527C39E-1B1B-4228-8FF6-7EFEA64B6C66}"/>
              </a:ext>
            </a:extLst>
          </p:cNvPr>
          <p:cNvSpPr txBox="1"/>
          <p:nvPr/>
        </p:nvSpPr>
        <p:spPr>
          <a:xfrm>
            <a:off x="7344783" y="4960838"/>
            <a:ext cx="550432" cy="369332"/>
          </a:xfrm>
          <a:prstGeom prst="rect">
            <a:avLst/>
          </a:prstGeom>
          <a:noFill/>
        </p:spPr>
        <p:txBody>
          <a:bodyPr wrap="square" rtlCol="0" anchor="ctr">
            <a:spAutoFit/>
          </a:bodyPr>
          <a:lstStyle/>
          <a:p>
            <a:pPr algn="ctr"/>
            <a:r>
              <a:rPr lang="en-SG" dirty="0"/>
              <a:t>180</a:t>
            </a:r>
          </a:p>
        </p:txBody>
      </p:sp>
      <p:sp>
        <p:nvSpPr>
          <p:cNvPr id="22" name="TextBox 21">
            <a:extLst>
              <a:ext uri="{FF2B5EF4-FFF2-40B4-BE49-F238E27FC236}">
                <a16:creationId xmlns:a16="http://schemas.microsoft.com/office/drawing/2014/main" id="{D1824736-A1E7-4BA7-BEF8-EDF709C6C6DF}"/>
              </a:ext>
            </a:extLst>
          </p:cNvPr>
          <p:cNvSpPr txBox="1"/>
          <p:nvPr/>
        </p:nvSpPr>
        <p:spPr>
          <a:xfrm>
            <a:off x="6315226" y="4583668"/>
            <a:ext cx="550432" cy="369332"/>
          </a:xfrm>
          <a:prstGeom prst="rect">
            <a:avLst/>
          </a:prstGeom>
          <a:noFill/>
        </p:spPr>
        <p:txBody>
          <a:bodyPr wrap="square" rtlCol="0" anchor="ctr">
            <a:spAutoFit/>
          </a:bodyPr>
          <a:lstStyle/>
          <a:p>
            <a:pPr algn="ctr"/>
            <a:r>
              <a:rPr lang="en-SG" dirty="0"/>
              <a:t>208</a:t>
            </a:r>
          </a:p>
        </p:txBody>
      </p:sp>
      <p:sp>
        <p:nvSpPr>
          <p:cNvPr id="23" name="TextBox 22">
            <a:extLst>
              <a:ext uri="{FF2B5EF4-FFF2-40B4-BE49-F238E27FC236}">
                <a16:creationId xmlns:a16="http://schemas.microsoft.com/office/drawing/2014/main" id="{14A2002B-2BBA-4028-AB0E-88D72735A635}"/>
              </a:ext>
            </a:extLst>
          </p:cNvPr>
          <p:cNvSpPr txBox="1"/>
          <p:nvPr/>
        </p:nvSpPr>
        <p:spPr>
          <a:xfrm>
            <a:off x="8357309" y="4583668"/>
            <a:ext cx="550432" cy="369332"/>
          </a:xfrm>
          <a:prstGeom prst="rect">
            <a:avLst/>
          </a:prstGeom>
          <a:noFill/>
        </p:spPr>
        <p:txBody>
          <a:bodyPr wrap="square" rtlCol="0" anchor="ctr">
            <a:spAutoFit/>
          </a:bodyPr>
          <a:lstStyle/>
          <a:p>
            <a:pPr algn="ctr"/>
            <a:r>
              <a:rPr lang="en-SG" dirty="0"/>
              <a:t>154</a:t>
            </a:r>
          </a:p>
        </p:txBody>
      </p:sp>
      <p:sp>
        <p:nvSpPr>
          <p:cNvPr id="24" name="TextBox 23">
            <a:extLst>
              <a:ext uri="{FF2B5EF4-FFF2-40B4-BE49-F238E27FC236}">
                <a16:creationId xmlns:a16="http://schemas.microsoft.com/office/drawing/2014/main" id="{F13307E3-945E-49D8-BD09-676455868AD4}"/>
              </a:ext>
            </a:extLst>
          </p:cNvPr>
          <p:cNvSpPr txBox="1"/>
          <p:nvPr/>
        </p:nvSpPr>
        <p:spPr>
          <a:xfrm>
            <a:off x="120861" y="2821209"/>
            <a:ext cx="6157110" cy="3693319"/>
          </a:xfrm>
          <a:prstGeom prst="rect">
            <a:avLst/>
          </a:prstGeom>
          <a:noFill/>
        </p:spPr>
        <p:txBody>
          <a:bodyPr wrap="square" rtlCol="0">
            <a:spAutoFit/>
          </a:bodyPr>
          <a:lstStyle/>
          <a:p>
            <a:r>
              <a:rPr lang="en-SG" dirty="0" err="1"/>
              <a:t>degRange</a:t>
            </a:r>
            <a:r>
              <a:rPr lang="en-SG" dirty="0"/>
              <a:t> is used to calculate the total range of degrees the user is allowed to slide the tracker through. Since I start with 0 or 360 from the top of the circle, my formula will calculate the left half of the radial before adding the right half.</a:t>
            </a:r>
          </a:p>
          <a:p>
            <a:endParaRPr lang="en-SG" dirty="0"/>
          </a:p>
          <a:p>
            <a:r>
              <a:rPr lang="en-SG" dirty="0" err="1"/>
              <a:t>targetTempRange</a:t>
            </a:r>
            <a:r>
              <a:rPr lang="en-SG" dirty="0"/>
              <a:t> calculates the range of the target temperature. However, I have added 1 to the max target temperature. Without it, the calculations would be very precise and the user would only be able to slide the tracker to the max target temperature on the 154</a:t>
            </a:r>
            <a:r>
              <a:rPr lang="en-SG" baseline="30000" dirty="0"/>
              <a:t>th</a:t>
            </a:r>
            <a:r>
              <a:rPr lang="en-SG" dirty="0"/>
              <a:t> degree.</a:t>
            </a:r>
          </a:p>
          <a:p>
            <a:endParaRPr lang="en-SG" dirty="0"/>
          </a:p>
          <a:p>
            <a:r>
              <a:rPr lang="en-SG" dirty="0" err="1"/>
              <a:t>defaultTrackerDeg</a:t>
            </a:r>
            <a:r>
              <a:rPr lang="en-SG" dirty="0"/>
              <a:t> calculates the default angle which the tracker should be rotated to given the default target temperature.</a:t>
            </a:r>
          </a:p>
        </p:txBody>
      </p:sp>
    </p:spTree>
    <p:extLst>
      <p:ext uri="{BB962C8B-B14F-4D97-AF65-F5344CB8AC3E}">
        <p14:creationId xmlns:p14="http://schemas.microsoft.com/office/powerpoint/2010/main" val="116611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EC77A-72D6-4049-AFBC-1276B4A5B4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822420"/>
            <a:ext cx="9144000" cy="1920780"/>
          </a:xfrm>
          <a:prstGeom prst="rect">
            <a:avLst/>
          </a:prstGeom>
        </p:spPr>
      </p:pic>
      <p:sp>
        <p:nvSpPr>
          <p:cNvPr id="4" name="Slide Number Placeholder 3">
            <a:extLst>
              <a:ext uri="{FF2B5EF4-FFF2-40B4-BE49-F238E27FC236}">
                <a16:creationId xmlns:a16="http://schemas.microsoft.com/office/drawing/2014/main" id="{29705F2A-AC0C-47BB-9F04-A4A23C64DEF3}"/>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6">
            <a:extLst>
              <a:ext uri="{FF2B5EF4-FFF2-40B4-BE49-F238E27FC236}">
                <a16:creationId xmlns:a16="http://schemas.microsoft.com/office/drawing/2014/main" id="{B4DC1133-2E61-4C36-A937-D228228404E6}"/>
              </a:ext>
            </a:extLst>
          </p:cNvPr>
          <p:cNvSpPr>
            <a:spLocks noGrp="1"/>
          </p:cNvSpPr>
          <p:nvPr>
            <p:ph type="title"/>
          </p:nvPr>
        </p:nvSpPr>
        <p:spPr/>
        <p:txBody>
          <a:bodyPr>
            <a:normAutofit fontScale="90000"/>
          </a:bodyPr>
          <a:lstStyle/>
          <a:p>
            <a:r>
              <a:rPr lang="en-US" dirty="0"/>
              <a:t>ThermostatMachine.js</a:t>
            </a:r>
            <a:br>
              <a:rPr lang="en-US" dirty="0"/>
            </a:br>
            <a:endParaRPr lang="en-SG"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077CD-785B-4BC7-8E2D-7BE5A27ACCF3}"/>
                  </a:ext>
                </a:extLst>
              </p:cNvPr>
              <p:cNvSpPr txBox="1"/>
              <p:nvPr/>
            </p:nvSpPr>
            <p:spPr>
              <a:xfrm>
                <a:off x="120860" y="2821209"/>
                <a:ext cx="8870739" cy="3139321"/>
              </a:xfrm>
              <a:prstGeom prst="rect">
                <a:avLst/>
              </a:prstGeom>
              <a:noFill/>
            </p:spPr>
            <p:txBody>
              <a:bodyPr wrap="square" rtlCol="0">
                <a:spAutoFit/>
              </a:bodyPr>
              <a:lstStyle/>
              <a:p>
                <a:r>
                  <a:rPr lang="en-SG" dirty="0"/>
                  <a:t>tempAcceptable checks if the current temperature is within the acceptable range with reference to the target temperature. It follows the formula: </a:t>
                </a:r>
              </a:p>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𝑡</m:t>
                          </m:r>
                        </m:sub>
                      </m:sSub>
                      <m:r>
                        <a:rPr lang="en-US" i="1">
                          <a:latin typeface="Cambria Math" panose="02040503050406030204" pitchFamily="18" charset="0"/>
                        </a:rPr>
                        <m:t>−</m:t>
                      </m:r>
                      <m:d>
                        <m:dPr>
                          <m:ctrlPr>
                            <a:rPr lang="en-SG" i="1">
                              <a:latin typeface="Cambria Math" panose="02040503050406030204" pitchFamily="18" charset="0"/>
                            </a:rPr>
                          </m:ctrlPr>
                        </m:dPr>
                        <m:e>
                          <m:r>
                            <m:rPr>
                              <m:sty m:val="p"/>
                            </m:rPr>
                            <a:rPr lang="en-US">
                              <a:latin typeface="Cambria Math" panose="02040503050406030204" pitchFamily="18" charset="0"/>
                            </a:rPr>
                            <m:t>d</m:t>
                          </m:r>
                          <m:r>
                            <a:rPr lang="en-US" i="1">
                              <a:latin typeface="Cambria Math" panose="02040503050406030204" pitchFamily="18" charset="0"/>
                            </a:rPr>
                            <m:t>𝑇</m:t>
                          </m:r>
                          <m:r>
                            <a:rPr lang="en-US" i="1">
                              <a:latin typeface="Cambria Math" panose="02040503050406030204" pitchFamily="18" charset="0"/>
                            </a:rPr>
                            <m:t>−</m:t>
                          </m:r>
                          <m:r>
                            <m:rPr>
                              <m:sty m:val="p"/>
                            </m:rPr>
                            <a:rPr lang="en-US">
                              <a:latin typeface="Cambria Math" panose="02040503050406030204" pitchFamily="18" charset="0"/>
                            </a:rPr>
                            <m:t>d</m:t>
                          </m:r>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h𝑒𝑎𝑡</m:t>
                              </m:r>
                            </m:sub>
                          </m:sSub>
                        </m:e>
                      </m:d>
                      <m:r>
                        <a:rPr lang="en-US">
                          <a:latin typeface="Cambria Math" panose="02040503050406030204" pitchFamily="18" charset="0"/>
                        </a:rPr>
                        <m:t>&lt;</m:t>
                      </m:r>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m:t>
                          </m:r>
                        </m:sub>
                      </m:sSub>
                      <m:r>
                        <a:rPr lang="en-US">
                          <a:latin typeface="Cambria Math" panose="02040503050406030204" pitchFamily="18" charset="0"/>
                        </a:rPr>
                        <m:t>&lt;</m:t>
                      </m:r>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𝑡</m:t>
                          </m:r>
                        </m:sub>
                      </m:sSub>
                      <m:r>
                        <a:rPr lang="en-US">
                          <a:latin typeface="Cambria Math" panose="02040503050406030204" pitchFamily="18" charset="0"/>
                        </a:rPr>
                        <m:t>+</m:t>
                      </m:r>
                      <m:d>
                        <m:dPr>
                          <m:ctrlPr>
                            <a:rPr lang="en-SG" i="1">
                              <a:latin typeface="Cambria Math" panose="02040503050406030204" pitchFamily="18" charset="0"/>
                            </a:rPr>
                          </m:ctrlPr>
                        </m:dPr>
                        <m:e>
                          <m:r>
                            <m:rPr>
                              <m:sty m:val="p"/>
                            </m:rPr>
                            <a:rPr lang="en-US">
                              <a:latin typeface="Cambria Math" panose="02040503050406030204" pitchFamily="18" charset="0"/>
                            </a:rPr>
                            <m:t>d</m:t>
                          </m:r>
                          <m:r>
                            <a:rPr lang="en-US" i="1">
                              <a:latin typeface="Cambria Math" panose="02040503050406030204" pitchFamily="18" charset="0"/>
                            </a:rPr>
                            <m:t>𝑇</m:t>
                          </m:r>
                          <m:r>
                            <a:rPr lang="en-US" i="1">
                              <a:latin typeface="Cambria Math" panose="02040503050406030204" pitchFamily="18" charset="0"/>
                            </a:rPr>
                            <m:t>−</m:t>
                          </m:r>
                          <m:r>
                            <m:rPr>
                              <m:sty m:val="p"/>
                            </m:rPr>
                            <a:rPr lang="en-US">
                              <a:latin typeface="Cambria Math" panose="02040503050406030204" pitchFamily="18" charset="0"/>
                            </a:rPr>
                            <m:t>d</m:t>
                          </m:r>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𝑐𝑜𝑜𝑙</m:t>
                              </m:r>
                            </m:sub>
                          </m:sSub>
                        </m:e>
                      </m:d>
                    </m:oMath>
                  </m:oMathPara>
                </a14:m>
                <a:endParaRPr lang="en-SG" dirty="0"/>
              </a:p>
              <a:p>
                <a:endParaRPr lang="en-SG" dirty="0"/>
              </a:p>
              <a:p>
                <a:r>
                  <a:rPr lang="en-SG" dirty="0" err="1"/>
                  <a:t>tempTooHot</a:t>
                </a:r>
                <a:r>
                  <a:rPr lang="en-SG" dirty="0"/>
                  <a:t> checks if the current temperature is much higher than the target temperature. It follows the formula: </a:t>
                </a:r>
              </a:p>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m:t>
                          </m:r>
                        </m:sub>
                      </m:sSub>
                      <m:r>
                        <a:rPr lang="en-US">
                          <a:latin typeface="Cambria Math" panose="02040503050406030204" pitchFamily="18" charset="0"/>
                        </a:rPr>
                        <m:t>&gt;</m:t>
                      </m:r>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𝑡</m:t>
                          </m:r>
                        </m:sub>
                      </m:sSub>
                      <m:r>
                        <a:rPr lang="en-US">
                          <a:latin typeface="Cambria Math" panose="02040503050406030204" pitchFamily="18" charset="0"/>
                        </a:rPr>
                        <m:t>+</m:t>
                      </m:r>
                      <m:r>
                        <m:rPr>
                          <m:sty m:val="p"/>
                        </m:rPr>
                        <a:rPr lang="en-US">
                          <a:latin typeface="Cambria Math" panose="02040503050406030204" pitchFamily="18" charset="0"/>
                        </a:rPr>
                        <m:t>d</m:t>
                      </m:r>
                      <m:r>
                        <a:rPr lang="en-US" i="1">
                          <a:latin typeface="Cambria Math" panose="02040503050406030204" pitchFamily="18" charset="0"/>
                        </a:rPr>
                        <m:t>𝑇</m:t>
                      </m:r>
                      <m:r>
                        <a:rPr lang="en-US">
                          <a:latin typeface="Cambria Math" panose="02040503050406030204" pitchFamily="18" charset="0"/>
                        </a:rPr>
                        <m:t>+</m:t>
                      </m:r>
                      <m:r>
                        <m:rPr>
                          <m:sty m:val="p"/>
                        </m:rPr>
                        <a:rPr lang="en-US">
                          <a:latin typeface="Cambria Math" panose="02040503050406030204" pitchFamily="18" charset="0"/>
                        </a:rPr>
                        <m:t>d</m:t>
                      </m:r>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𝑐𝑜𝑜𝑙</m:t>
                          </m:r>
                        </m:sub>
                      </m:sSub>
                    </m:oMath>
                  </m:oMathPara>
                </a14:m>
                <a:endParaRPr lang="en-SG" dirty="0"/>
              </a:p>
              <a:p>
                <a:endParaRPr lang="en-SG" dirty="0"/>
              </a:p>
              <a:p>
                <a:r>
                  <a:rPr lang="en-SG" dirty="0" err="1"/>
                  <a:t>tempTooCold</a:t>
                </a:r>
                <a:r>
                  <a:rPr lang="en-SG" dirty="0"/>
                  <a:t> checks if the current temperature is much lower than the target temperature. It follows the formula:</a:t>
                </a:r>
              </a:p>
              <a:p>
                <a:pPr/>
                <a14:m>
                  <m:oMathPara xmlns:m="http://schemas.openxmlformats.org/officeDocument/2006/math">
                    <m:oMathParaPr>
                      <m:jc m:val="centerGroup"/>
                    </m:oMathParaPr>
                    <m:oMath xmlns:m="http://schemas.openxmlformats.org/officeDocument/2006/math">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m:t>
                          </m:r>
                        </m:sub>
                      </m:sSub>
                      <m:r>
                        <a:rPr lang="en-SG" b="0" i="0" smtClean="0">
                          <a:latin typeface="Cambria Math" panose="02040503050406030204" pitchFamily="18" charset="0"/>
                        </a:rPr>
                        <m:t>&lt;</m:t>
                      </m:r>
                      <m:sSub>
                        <m:sSubPr>
                          <m:ctrlPr>
                            <a:rPr lang="en-SG"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𝑡</m:t>
                          </m:r>
                        </m:sub>
                      </m:sSub>
                      <m:r>
                        <a:rPr lang="en-SG" b="0" i="0" smtClean="0">
                          <a:latin typeface="Cambria Math" panose="02040503050406030204" pitchFamily="18" charset="0"/>
                        </a:rPr>
                        <m:t>−</m:t>
                      </m:r>
                      <m:r>
                        <m:rPr>
                          <m:sty m:val="p"/>
                        </m:rPr>
                        <a:rPr lang="en-US">
                          <a:latin typeface="Cambria Math" panose="02040503050406030204" pitchFamily="18" charset="0"/>
                        </a:rPr>
                        <m:t>d</m:t>
                      </m:r>
                      <m:r>
                        <a:rPr lang="en-US" i="1">
                          <a:latin typeface="Cambria Math" panose="02040503050406030204" pitchFamily="18" charset="0"/>
                        </a:rPr>
                        <m:t>𝑇</m:t>
                      </m:r>
                      <m:r>
                        <a:rPr lang="en-SG" b="0" i="0" smtClean="0">
                          <a:latin typeface="Cambria Math" panose="02040503050406030204" pitchFamily="18" charset="0"/>
                        </a:rPr>
                        <m:t>−</m:t>
                      </m:r>
                      <m:r>
                        <m:rPr>
                          <m:sty m:val="p"/>
                        </m:rPr>
                        <a:rPr lang="en-US">
                          <a:latin typeface="Cambria Math" panose="02040503050406030204" pitchFamily="18" charset="0"/>
                        </a:rPr>
                        <m:t>d</m:t>
                      </m:r>
                      <m:sSub>
                        <m:sSubPr>
                          <m:ctrlPr>
                            <a:rPr lang="en-SG" i="1">
                              <a:latin typeface="Cambria Math" panose="02040503050406030204" pitchFamily="18" charset="0"/>
                            </a:rPr>
                          </m:ctrlPr>
                        </m:sSubPr>
                        <m:e>
                          <m:r>
                            <a:rPr lang="en-US" i="1">
                              <a:latin typeface="Cambria Math" panose="02040503050406030204" pitchFamily="18" charset="0"/>
                            </a:rPr>
                            <m:t>𝑇</m:t>
                          </m:r>
                        </m:e>
                        <m:sub>
                          <m:r>
                            <a:rPr lang="en-SG" b="0" i="1" smtClean="0">
                              <a:latin typeface="Cambria Math" panose="02040503050406030204" pitchFamily="18" charset="0"/>
                            </a:rPr>
                            <m:t>h𝑒𝑎𝑡</m:t>
                          </m:r>
                        </m:sub>
                      </m:sSub>
                    </m:oMath>
                  </m:oMathPara>
                </a14:m>
                <a:endParaRPr lang="en-SG" dirty="0"/>
              </a:p>
            </p:txBody>
          </p:sp>
        </mc:Choice>
        <mc:Fallback xmlns="">
          <p:sp>
            <p:nvSpPr>
              <p:cNvPr id="6" name="TextBox 5">
                <a:extLst>
                  <a:ext uri="{FF2B5EF4-FFF2-40B4-BE49-F238E27FC236}">
                    <a16:creationId xmlns:a16="http://schemas.microsoft.com/office/drawing/2014/main" id="{6F1077CD-785B-4BC7-8E2D-7BE5A27ACCF3}"/>
                  </a:ext>
                </a:extLst>
              </p:cNvPr>
              <p:cNvSpPr txBox="1">
                <a:spLocks noRot="1" noChangeAspect="1" noMove="1" noResize="1" noEditPoints="1" noAdjustHandles="1" noChangeArrowheads="1" noChangeShapeType="1" noTextEdit="1"/>
              </p:cNvSpPr>
              <p:nvPr/>
            </p:nvSpPr>
            <p:spPr>
              <a:xfrm>
                <a:off x="120860" y="2821209"/>
                <a:ext cx="8870739" cy="3139321"/>
              </a:xfrm>
              <a:prstGeom prst="rect">
                <a:avLst/>
              </a:prstGeom>
              <a:blipFill>
                <a:blip r:embed="rId3"/>
                <a:stretch>
                  <a:fillRect l="-619" t="-1165" r="-1031"/>
                </a:stretch>
              </a:blipFill>
            </p:spPr>
            <p:txBody>
              <a:bodyPr/>
              <a:lstStyle/>
              <a:p>
                <a:r>
                  <a:rPr lang="en-SG">
                    <a:noFill/>
                  </a:rPr>
                  <a:t> </a:t>
                </a:r>
              </a:p>
            </p:txBody>
          </p:sp>
        </mc:Fallback>
      </mc:AlternateContent>
    </p:spTree>
    <p:extLst>
      <p:ext uri="{BB962C8B-B14F-4D97-AF65-F5344CB8AC3E}">
        <p14:creationId xmlns:p14="http://schemas.microsoft.com/office/powerpoint/2010/main" val="41006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EC77A-72D6-4049-AFBC-1276B4A5B4DF}"/>
              </a:ext>
            </a:extLst>
          </p:cNvPr>
          <p:cNvPicPr>
            <a:picLocks noChangeAspect="1"/>
          </p:cNvPicPr>
          <p:nvPr/>
        </p:nvPicPr>
        <p:blipFill rotWithShape="1">
          <a:blip r:embed="rId2">
            <a:extLst>
              <a:ext uri="{28A0092B-C50C-407E-A947-70E740481C1C}">
                <a14:useLocalDpi xmlns:a14="http://schemas.microsoft.com/office/drawing/2010/main" val="0"/>
              </a:ext>
            </a:extLst>
          </a:blip>
          <a:srcRect r="38713"/>
          <a:stretch/>
        </p:blipFill>
        <p:spPr>
          <a:xfrm>
            <a:off x="0" y="914400"/>
            <a:ext cx="9144000" cy="2197347"/>
          </a:xfrm>
          <a:prstGeom prst="rect">
            <a:avLst/>
          </a:prstGeom>
        </p:spPr>
      </p:pic>
      <p:sp>
        <p:nvSpPr>
          <p:cNvPr id="4" name="Slide Number Placeholder 3">
            <a:extLst>
              <a:ext uri="{FF2B5EF4-FFF2-40B4-BE49-F238E27FC236}">
                <a16:creationId xmlns:a16="http://schemas.microsoft.com/office/drawing/2014/main" id="{29705F2A-AC0C-47BB-9F04-A4A23C64DEF3}"/>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6">
            <a:extLst>
              <a:ext uri="{FF2B5EF4-FFF2-40B4-BE49-F238E27FC236}">
                <a16:creationId xmlns:a16="http://schemas.microsoft.com/office/drawing/2014/main" id="{B4DC1133-2E61-4C36-A937-D228228404E6}"/>
              </a:ext>
            </a:extLst>
          </p:cNvPr>
          <p:cNvSpPr>
            <a:spLocks noGrp="1"/>
          </p:cNvSpPr>
          <p:nvPr>
            <p:ph type="title"/>
          </p:nvPr>
        </p:nvSpPr>
        <p:spPr/>
        <p:txBody>
          <a:bodyPr>
            <a:normAutofit fontScale="90000"/>
          </a:bodyPr>
          <a:lstStyle/>
          <a:p>
            <a:r>
              <a:rPr lang="en-US" dirty="0"/>
              <a:t>App.js</a:t>
            </a:r>
            <a:br>
              <a:rPr lang="en-US" dirty="0"/>
            </a:br>
            <a:endParaRPr lang="en-SG" dirty="0"/>
          </a:p>
        </p:txBody>
      </p:sp>
      <p:sp>
        <p:nvSpPr>
          <p:cNvPr id="8" name="TextBox 7">
            <a:extLst>
              <a:ext uri="{FF2B5EF4-FFF2-40B4-BE49-F238E27FC236}">
                <a16:creationId xmlns:a16="http://schemas.microsoft.com/office/drawing/2014/main" id="{ADC4A6FB-B11C-4D52-BD93-6E8A5952BFD2}"/>
              </a:ext>
            </a:extLst>
          </p:cNvPr>
          <p:cNvSpPr txBox="1"/>
          <p:nvPr/>
        </p:nvSpPr>
        <p:spPr>
          <a:xfrm>
            <a:off x="120860" y="3081278"/>
            <a:ext cx="8870739" cy="1477328"/>
          </a:xfrm>
          <a:prstGeom prst="rect">
            <a:avLst/>
          </a:prstGeom>
          <a:noFill/>
        </p:spPr>
        <p:txBody>
          <a:bodyPr wrap="square" rtlCol="0">
            <a:spAutoFit/>
          </a:bodyPr>
          <a:lstStyle/>
          <a:p>
            <a:r>
              <a:rPr lang="en-SG" dirty="0" err="1"/>
              <a:t>updateTargetTemp</a:t>
            </a:r>
            <a:r>
              <a:rPr lang="en-SG" dirty="0"/>
              <a:t> is used to update the state in the </a:t>
            </a:r>
            <a:r>
              <a:rPr lang="en-SG" dirty="0" err="1"/>
              <a:t>Xstate</a:t>
            </a:r>
            <a:r>
              <a:rPr lang="en-SG" dirty="0"/>
              <a:t> </a:t>
            </a:r>
            <a:r>
              <a:rPr lang="en-SG" dirty="0" err="1"/>
              <a:t>statechart</a:t>
            </a:r>
            <a:r>
              <a:rPr lang="en-SG" dirty="0"/>
              <a:t> as well as the target temperature displayed on the thermostat. </a:t>
            </a:r>
          </a:p>
          <a:p>
            <a:endParaRPr lang="en-SG" dirty="0"/>
          </a:p>
          <a:p>
            <a:r>
              <a:rPr lang="en-SG" dirty="0" err="1"/>
              <a:t>updateCurrentTemp</a:t>
            </a:r>
            <a:r>
              <a:rPr lang="en-SG" dirty="0"/>
              <a:t> is used to update the state in the </a:t>
            </a:r>
            <a:r>
              <a:rPr lang="en-SG" dirty="0" err="1"/>
              <a:t>Xstate</a:t>
            </a:r>
            <a:r>
              <a:rPr lang="en-SG" dirty="0"/>
              <a:t> </a:t>
            </a:r>
            <a:r>
              <a:rPr lang="en-SG" dirty="0" err="1"/>
              <a:t>statechart</a:t>
            </a:r>
            <a:r>
              <a:rPr lang="en-SG" dirty="0"/>
              <a:t> as well as the current temperature displayed on the thermostat. </a:t>
            </a:r>
          </a:p>
        </p:txBody>
      </p:sp>
    </p:spTree>
    <p:extLst>
      <p:ext uri="{BB962C8B-B14F-4D97-AF65-F5344CB8AC3E}">
        <p14:creationId xmlns:p14="http://schemas.microsoft.com/office/powerpoint/2010/main" val="411702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raunhofer CSE 2010 Master">
  <a:themeElements>
    <a:clrScheme name="Fraunhofer New">
      <a:dk1>
        <a:srgbClr val="000000"/>
      </a:dk1>
      <a:lt1>
        <a:srgbClr val="FFFFFF"/>
      </a:lt1>
      <a:dk2>
        <a:srgbClr val="000000"/>
      </a:dk2>
      <a:lt2>
        <a:srgbClr val="C5C7C6"/>
      </a:lt2>
      <a:accent1>
        <a:srgbClr val="009374"/>
      </a:accent1>
      <a:accent2>
        <a:srgbClr val="005C99"/>
      </a:accent2>
      <a:accent3>
        <a:srgbClr val="296478"/>
      </a:accent3>
      <a:accent4>
        <a:srgbClr val="44A6B8"/>
      </a:accent4>
      <a:accent5>
        <a:srgbClr val="A5D2D9"/>
      </a:accent5>
      <a:accent6>
        <a:srgbClr val="ED8000"/>
      </a:accent6>
      <a:hlink>
        <a:srgbClr val="005C99"/>
      </a:hlink>
      <a:folHlink>
        <a:srgbClr val="A5D2D9"/>
      </a:folHlink>
    </a:clrScheme>
    <a:fontScheme name="All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40000"/>
          </a:spcAft>
          <a:buClrTx/>
          <a:buSzTx/>
          <a:buFont typeface="Wingdings" pitchFamily="2" charset="2"/>
          <a:buNone/>
          <a:tabLst/>
          <a:defRPr kumimoji="0" lang="de-DE" sz="1800" b="0" i="0" u="none" strike="noStrike" cap="none" normalizeH="0" baseline="0" smtClean="0">
            <a:ln>
              <a:noFill/>
            </a:ln>
            <a:solidFill>
              <a:schemeClr val="tx1"/>
            </a:solidFill>
            <a:effectLst/>
            <a:latin typeface="Frutiger LT Com 55 Roman"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40000"/>
          </a:spcAft>
          <a:buClrTx/>
          <a:buSzTx/>
          <a:buFont typeface="Wingdings" pitchFamily="2" charset="2"/>
          <a:buNone/>
          <a:tabLst/>
          <a:defRPr kumimoji="0" lang="de-DE" sz="1800" b="0" i="0" u="none" strike="noStrike" cap="none" normalizeH="0" baseline="0" smtClean="0">
            <a:ln>
              <a:noFill/>
            </a:ln>
            <a:solidFill>
              <a:schemeClr val="tx1"/>
            </a:solidFill>
            <a:effectLst/>
            <a:latin typeface="Frutiger LT Com 55 Roman" pitchFamily="34"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lle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lle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lle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lle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lle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lle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lle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lle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lle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lle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ullets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Bullets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Bullets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33924</TotalTime>
  <Words>2510</Words>
  <Application>Microsoft Office PowerPoint</Application>
  <PresentationFormat>On-screen Show (4:3)</PresentationFormat>
  <Paragraphs>241</Paragraphs>
  <Slides>20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Frutiger LT Com 45 Light</vt:lpstr>
      <vt:lpstr>Arial</vt:lpstr>
      <vt:lpstr>Calibri</vt:lpstr>
      <vt:lpstr>Cambria Math</vt:lpstr>
      <vt:lpstr>Wingdings</vt:lpstr>
      <vt:lpstr>Office Theme</vt:lpstr>
      <vt:lpstr>Fraunhofer CSE 2010 Master</vt:lpstr>
      <vt:lpstr>Assignment 3 Custom UI Component</vt:lpstr>
      <vt:lpstr>View Tree</vt:lpstr>
      <vt:lpstr>Class Diagrams (or list description)</vt:lpstr>
      <vt:lpstr>Statechart</vt:lpstr>
      <vt:lpstr>XState Statechart</vt:lpstr>
      <vt:lpstr>Define any Convenience Functions</vt:lpstr>
      <vt:lpstr>ThermostatModel.js </vt:lpstr>
      <vt:lpstr>ThermostatMachine.js </vt:lpstr>
      <vt:lpstr>App.js </vt:lpstr>
      <vt:lpstr>ThermostatView.js </vt:lpstr>
      <vt:lpstr>ThermostatView.js </vt:lpstr>
      <vt:lpstr>ThermostatView.js </vt:lpstr>
      <vt:lpstr>ThermostatView.js </vt:lpstr>
      <vt:lpstr>ThermostatView.js </vt:lpstr>
      <vt:lpstr>Details of Radial Slider</vt:lpstr>
      <vt:lpstr>Bonus: Overriding Mouse Wheel Scroll</vt:lpstr>
      <vt:lpstr>Justifications for  Architecture and Technology Choices</vt:lpstr>
      <vt:lpstr>Justification: Rendering Challenges and Approach</vt:lpstr>
      <vt:lpstr>References</vt:lpstr>
      <vt:lpstr>README: project files organization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Custom UI Component</dc:title>
  <dc:creator>LDH</dc:creator>
  <cp:lastModifiedBy>Lim Ding Heng</cp:lastModifiedBy>
  <cp:revision>1447</cp:revision>
  <dcterms:created xsi:type="dcterms:W3CDTF">2006-08-16T00:00:00Z</dcterms:created>
  <dcterms:modified xsi:type="dcterms:W3CDTF">2020-03-09T15:49:59Z</dcterms:modified>
</cp:coreProperties>
</file>