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EA1E67-8C9C-4995-E8B3-DC57AB2168B8}" v="1456" dt="2024-11-12T04:15:58.118"/>
    <p1510:client id="{EF3A3790-E97B-8F37-0774-F2AE0B5F160F}" v="546" dt="2024-11-12T04:24:35.2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light shaped in a heart against a blue linear background">
            <a:extLst>
              <a:ext uri="{FF2B5EF4-FFF2-40B4-BE49-F238E27FC236}">
                <a16:creationId xmlns:a16="http://schemas.microsoft.com/office/drawing/2014/main" id="{A80B462C-773D-6F21-F394-542CA50954F9}"/>
              </a:ext>
            </a:extLst>
          </p:cNvPr>
          <p:cNvPicPr>
            <a:picLocks noChangeAspect="1"/>
          </p:cNvPicPr>
          <p:nvPr/>
        </p:nvPicPr>
        <p:blipFill>
          <a:blip r:embed="rId2">
            <a:alphaModFix amt="50000"/>
          </a:blip>
          <a:srcRect t="2225" r="-2" b="13439"/>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rPr>
              <a:t>The Romantic Paradox</a:t>
            </a:r>
          </a:p>
        </p:txBody>
      </p:sp>
      <p:sp>
        <p:nvSpPr>
          <p:cNvPr id="3" name="Subtitle 2"/>
          <p:cNvSpPr>
            <a:spLocks noGrp="1"/>
          </p:cNvSpPr>
          <p:nvPr>
            <p:ph type="subTitle" idx="1"/>
          </p:nvPr>
        </p:nvSpPr>
        <p:spPr>
          <a:xfrm>
            <a:off x="1524000" y="4159404"/>
            <a:ext cx="9144000" cy="1098395"/>
          </a:xfrm>
        </p:spPr>
        <p:txBody>
          <a:bodyPr vert="horz" lIns="91440" tIns="45720" rIns="91440" bIns="45720" rtlCol="0">
            <a:normAutofit/>
          </a:bodyPr>
          <a:lstStyle/>
          <a:p>
            <a:r>
              <a:rPr lang="en-US">
                <a:solidFill>
                  <a:srgbClr val="FFFFFF"/>
                </a:solidFill>
              </a:rPr>
              <a:t>11/12/2024</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72688F-DE3F-2C5B-F25D-BC8C9966CFBE}"/>
              </a:ext>
            </a:extLst>
          </p:cNvPr>
          <p:cNvSpPr>
            <a:spLocks noGrp="1"/>
          </p:cNvSpPr>
          <p:nvPr>
            <p:ph type="title"/>
          </p:nvPr>
        </p:nvSpPr>
        <p:spPr>
          <a:xfrm>
            <a:off x="1136397" y="502020"/>
            <a:ext cx="5323715" cy="1642970"/>
          </a:xfrm>
        </p:spPr>
        <p:txBody>
          <a:bodyPr anchor="b">
            <a:normAutofit/>
          </a:bodyPr>
          <a:lstStyle/>
          <a:p>
            <a:r>
              <a:rPr lang="en-US" sz="4000"/>
              <a:t>The Poem</a:t>
            </a:r>
          </a:p>
        </p:txBody>
      </p:sp>
      <p:sp>
        <p:nvSpPr>
          <p:cNvPr id="3" name="Content Placeholder 2">
            <a:extLst>
              <a:ext uri="{FF2B5EF4-FFF2-40B4-BE49-F238E27FC236}">
                <a16:creationId xmlns:a16="http://schemas.microsoft.com/office/drawing/2014/main" id="{277FF056-D6F8-1821-E322-E0AAFE30C5E7}"/>
              </a:ext>
            </a:extLst>
          </p:cNvPr>
          <p:cNvSpPr>
            <a:spLocks noGrp="1"/>
          </p:cNvSpPr>
          <p:nvPr>
            <p:ph idx="1"/>
          </p:nvPr>
        </p:nvSpPr>
        <p:spPr>
          <a:xfrm>
            <a:off x="1144923" y="2405894"/>
            <a:ext cx="5315189" cy="3535083"/>
          </a:xfrm>
        </p:spPr>
        <p:txBody>
          <a:bodyPr vert="horz" lIns="91440" tIns="45720" rIns="91440" bIns="45720" rtlCol="0" anchor="t">
            <a:normAutofit/>
          </a:bodyPr>
          <a:lstStyle/>
          <a:p>
            <a:pPr marL="0" indent="0">
              <a:buNone/>
            </a:pPr>
            <a:r>
              <a:rPr lang="en-US" sz="2000"/>
              <a:t>Some features of and themes from the poem, according to Jenkins:</a:t>
            </a:r>
          </a:p>
          <a:p>
            <a:r>
              <a:rPr lang="en-US" sz="2000"/>
              <a:t>Benevolent Sexism</a:t>
            </a:r>
          </a:p>
          <a:p>
            <a:r>
              <a:rPr lang="en-US" sz="2000"/>
              <a:t>"Feeling First"</a:t>
            </a:r>
          </a:p>
          <a:p>
            <a:pPr lvl="1">
              <a:buFont typeface="Courier New" panose="020B0604020202020204" pitchFamily="34" charset="0"/>
              <a:buChar char="o"/>
            </a:pPr>
            <a:r>
              <a:rPr lang="en-US" sz="2000"/>
              <a:t>The idea is that we ought to focus on feeling positive emotions, like love, instead of being bothered by other things.</a:t>
            </a:r>
          </a:p>
          <a:p>
            <a:r>
              <a:rPr lang="en-US" sz="2000"/>
              <a:t>Feelings and rational thought are </a:t>
            </a:r>
            <a:r>
              <a:rPr lang="en-US" sz="2000" i="1"/>
              <a:t>opposed to </a:t>
            </a:r>
            <a:r>
              <a:rPr lang="en-US" sz="2000"/>
              <a:t>each other.</a:t>
            </a:r>
          </a:p>
          <a:p>
            <a:endParaRPr lang="en-US" sz="2000"/>
          </a:p>
        </p:txBody>
      </p:sp>
      <p:sp>
        <p:nvSpPr>
          <p:cNvPr id="44" name="Rectangle 4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white text on a white background&#10;&#10;Description automatically generated">
            <a:extLst>
              <a:ext uri="{FF2B5EF4-FFF2-40B4-BE49-F238E27FC236}">
                <a16:creationId xmlns:a16="http://schemas.microsoft.com/office/drawing/2014/main" id="{BFD975D8-1C68-301C-6AE8-770ACC04B3AC}"/>
              </a:ext>
            </a:extLst>
          </p:cNvPr>
          <p:cNvPicPr>
            <a:picLocks noChangeAspect="1"/>
          </p:cNvPicPr>
          <p:nvPr/>
        </p:nvPicPr>
        <p:blipFill>
          <a:blip r:embed="rId2"/>
          <a:stretch>
            <a:fillRect/>
          </a:stretch>
        </p:blipFill>
        <p:spPr>
          <a:xfrm>
            <a:off x="7354428" y="909081"/>
            <a:ext cx="3613608" cy="5071731"/>
          </a:xfrm>
          <a:prstGeom prst="rect">
            <a:avLst/>
          </a:prstGeom>
        </p:spPr>
      </p:pic>
    </p:spTree>
    <p:extLst>
      <p:ext uri="{BB962C8B-B14F-4D97-AF65-F5344CB8AC3E}">
        <p14:creationId xmlns:p14="http://schemas.microsoft.com/office/powerpoint/2010/main" val="1964970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40CC35-92E9-D919-9010-5CD6C2F4CF1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The Recipe for the Romantic Dream</a:t>
            </a:r>
          </a:p>
        </p:txBody>
      </p:sp>
      <p:sp>
        <p:nvSpPr>
          <p:cNvPr id="3" name="Content Placeholder 2">
            <a:extLst>
              <a:ext uri="{FF2B5EF4-FFF2-40B4-BE49-F238E27FC236}">
                <a16:creationId xmlns:a16="http://schemas.microsoft.com/office/drawing/2014/main" id="{593E1217-194C-B82D-F75D-5353D7672A64}"/>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dirty="0"/>
              <a:t>"A rich man and a beautiful woman just have to stumble across each other by accident, fall passionately in love with each other at first sight, then, after some trials (which they eventually overcome) they will experience permanent happiness together."</a:t>
            </a:r>
          </a:p>
          <a:p>
            <a:r>
              <a:rPr lang="en-US" sz="2000" dirty="0"/>
              <a:t>"</a:t>
            </a:r>
            <a:r>
              <a:rPr lang="en-US" sz="2000" dirty="0">
                <a:ea typeface="+mn-lt"/>
                <a:cs typeface="+mn-lt"/>
              </a:rPr>
              <a:t>Contemporary romcoms proceed from a cute initial meeting, through a series of apparently insuperable obstacles, to a surprise resolution that brings about the desired "happy ending" for the couple."</a:t>
            </a:r>
          </a:p>
          <a:p>
            <a:r>
              <a:rPr lang="en-US" sz="2000" dirty="0"/>
              <a:t>We get a script here. But does the script really suffice to give us happiness? And is it necessary for happiness?</a:t>
            </a:r>
          </a:p>
          <a:p>
            <a:pPr lvl="1">
              <a:buFont typeface="Courier New" panose="020B0604020202020204" pitchFamily="34" charset="0"/>
              <a:buChar char="o"/>
            </a:pPr>
            <a:r>
              <a:rPr lang="en-US" sz="2000" dirty="0"/>
              <a:t>Jenkins suggests that you don't need to follow the script to be happy. For example, she says that she is happy, even though she is not monogamous.</a:t>
            </a:r>
          </a:p>
          <a:p>
            <a:pPr lvl="1">
              <a:buFont typeface="Courier New" panose="020B0604020202020204" pitchFamily="34" charset="0"/>
              <a:buChar char="o"/>
            </a:pPr>
            <a:r>
              <a:rPr lang="en-US" sz="2000" dirty="0"/>
              <a:t>Jenkins also argues that if we don't follow the script, we might feel less satisfied because of the lack of support from friends, family, and society.</a:t>
            </a:r>
          </a:p>
        </p:txBody>
      </p:sp>
    </p:spTree>
    <p:extLst>
      <p:ext uri="{BB962C8B-B14F-4D97-AF65-F5344CB8AC3E}">
        <p14:creationId xmlns:p14="http://schemas.microsoft.com/office/powerpoint/2010/main" val="158937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E593C-4361-4C5B-FC2F-5D78BAA014E0}"/>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Eros</a:t>
            </a:r>
          </a:p>
        </p:txBody>
      </p:sp>
      <p:sp>
        <p:nvSpPr>
          <p:cNvPr id="3" name="Content Placeholder 2">
            <a:extLst>
              <a:ext uri="{FF2B5EF4-FFF2-40B4-BE49-F238E27FC236}">
                <a16:creationId xmlns:a16="http://schemas.microsoft.com/office/drawing/2014/main" id="{5586CAF5-6B60-F775-2E1D-2889BEB6F3E4}"/>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dirty="0"/>
              <a:t>An ancient Greek word that means something like love, passion, or erotic desire.</a:t>
            </a:r>
          </a:p>
          <a:p>
            <a:pPr lvl="1">
              <a:buFont typeface="Courier New" panose="020B0604020202020204" pitchFamily="34" charset="0"/>
              <a:buChar char="o"/>
            </a:pPr>
            <a:r>
              <a:rPr lang="en-US" sz="2000" dirty="0"/>
              <a:t>Often contrasted with agape and philia.</a:t>
            </a:r>
          </a:p>
          <a:p>
            <a:r>
              <a:rPr lang="en-US" sz="2000" dirty="0"/>
              <a:t>Anne Carson argues that eros as a </a:t>
            </a:r>
            <a:r>
              <a:rPr lang="en-US" sz="2000" i="1" dirty="0"/>
              <a:t>bittersweet emotion</a:t>
            </a:r>
            <a:r>
              <a:rPr lang="en-US" sz="2000" dirty="0"/>
              <a:t>.</a:t>
            </a:r>
          </a:p>
          <a:p>
            <a:pPr lvl="1">
              <a:buFont typeface="Courier New" panose="020B0604020202020204" pitchFamily="34" charset="0"/>
              <a:buChar char="o"/>
            </a:pPr>
            <a:r>
              <a:rPr lang="en-US" sz="2000" dirty="0"/>
              <a:t>That is, it isn't an exclusively </a:t>
            </a:r>
            <a:r>
              <a:rPr lang="en-US" sz="2000" i="1"/>
              <a:t>pleasurable</a:t>
            </a:r>
            <a:r>
              <a:rPr lang="en-US" sz="2000" i="1" dirty="0"/>
              <a:t> </a:t>
            </a:r>
            <a:r>
              <a:rPr lang="en-US" sz="2000" dirty="0"/>
              <a:t>emotion—it is also </a:t>
            </a:r>
            <a:r>
              <a:rPr lang="en-US" sz="2000" i="1" dirty="0"/>
              <a:t>painful</a:t>
            </a:r>
            <a:r>
              <a:rPr lang="en-US" sz="2000" dirty="0"/>
              <a:t>!</a:t>
            </a:r>
          </a:p>
          <a:p>
            <a:pPr lvl="1">
              <a:buFont typeface="Courier New" panose="020B0604020202020204" pitchFamily="34" charset="0"/>
              <a:buChar char="o"/>
            </a:pPr>
            <a:r>
              <a:rPr lang="en-US" sz="2000" dirty="0"/>
              <a:t>Eros involves a kind of desire, on this picture. Jenkins says that it is a "desperate grasping for the "beloved"" that can never fully be satisfied. After all, you can't desire something that you already have!</a:t>
            </a:r>
          </a:p>
          <a:p>
            <a:r>
              <a:rPr lang="en-US" sz="2000" dirty="0"/>
              <a:t>Do you think that your own understanding of romantic love is </a:t>
            </a:r>
            <a:r>
              <a:rPr lang="en-US" sz="2000" dirty="0" err="1"/>
              <a:t>simillar</a:t>
            </a:r>
            <a:r>
              <a:rPr lang="en-US" sz="2000" dirty="0"/>
              <a:t> to this conception of eros?</a:t>
            </a:r>
          </a:p>
          <a:p>
            <a:r>
              <a:rPr lang="en-US" sz="2000" dirty="0"/>
              <a:t>Does this mean that the emotion is irrational?</a:t>
            </a:r>
            <a:endParaRPr lang="en-US" sz="2000"/>
          </a:p>
        </p:txBody>
      </p:sp>
    </p:spTree>
    <p:extLst>
      <p:ext uri="{BB962C8B-B14F-4D97-AF65-F5344CB8AC3E}">
        <p14:creationId xmlns:p14="http://schemas.microsoft.com/office/powerpoint/2010/main" val="2921120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3AE7A-5C62-B1AC-F320-10A81689A4A6}"/>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The Romantic Mystique</a:t>
            </a:r>
          </a:p>
        </p:txBody>
      </p:sp>
      <p:sp>
        <p:nvSpPr>
          <p:cNvPr id="3" name="Content Placeholder 2">
            <a:extLst>
              <a:ext uri="{FF2B5EF4-FFF2-40B4-BE49-F238E27FC236}">
                <a16:creationId xmlns:a16="http://schemas.microsoft.com/office/drawing/2014/main" id="{A9ADDC11-4B7B-A957-F896-05991B988E7E}"/>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t>"</a:t>
            </a:r>
            <a:r>
              <a:rPr lang="en-US" sz="2000">
                <a:ea typeface="+mn-lt"/>
                <a:cs typeface="+mn-lt"/>
              </a:rPr>
              <a:t>A piece of romantic ideology that tells us love is an ineffable mystery, in the face of which we do best simply to surrender."</a:t>
            </a:r>
          </a:p>
          <a:p>
            <a:r>
              <a:rPr lang="en-US" sz="2000"/>
              <a:t>Can we control/understand love?</a:t>
            </a:r>
          </a:p>
          <a:p>
            <a:r>
              <a:rPr lang="en-US" sz="2000"/>
              <a:t>Limerence vs love.</a:t>
            </a:r>
          </a:p>
          <a:p>
            <a:pPr lvl="1">
              <a:buFont typeface="Courier New" panose="020B0604020202020204" pitchFamily="34" charset="0"/>
              <a:buChar char="o"/>
            </a:pPr>
            <a:r>
              <a:rPr lang="en-US" sz="2000"/>
              <a:t>Jenkins worries that we often conflate the two!</a:t>
            </a:r>
          </a:p>
        </p:txBody>
      </p:sp>
    </p:spTree>
    <p:extLst>
      <p:ext uri="{BB962C8B-B14F-4D97-AF65-F5344CB8AC3E}">
        <p14:creationId xmlns:p14="http://schemas.microsoft.com/office/powerpoint/2010/main" val="2907823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8D59F8-698E-3B36-2541-6A9D1E3596D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The Paradox of Happiness</a:t>
            </a:r>
          </a:p>
        </p:txBody>
      </p:sp>
      <p:sp>
        <p:nvSpPr>
          <p:cNvPr id="3" name="Content Placeholder 2">
            <a:extLst>
              <a:ext uri="{FF2B5EF4-FFF2-40B4-BE49-F238E27FC236}">
                <a16:creationId xmlns:a16="http://schemas.microsoft.com/office/drawing/2014/main" id="{D886BAD3-6DFE-4AFF-4E1F-E0507CD670DA}"/>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a:t>The Paradox of Happiness: Trying to be happy actually makes us unhappy!</a:t>
            </a:r>
          </a:p>
          <a:p>
            <a:pPr lvl="1">
              <a:buFont typeface="Courier New" panose="020B0604020202020204" pitchFamily="34" charset="0"/>
              <a:buChar char="o"/>
            </a:pPr>
            <a:r>
              <a:rPr lang="en-US" sz="2000"/>
              <a:t>We'll be too worried about what we don't have, too stressed about how we feel, etc.</a:t>
            </a:r>
          </a:p>
          <a:p>
            <a:pPr lvl="1">
              <a:buFont typeface="Courier New" panose="020B0604020202020204" pitchFamily="34" charset="0"/>
              <a:buChar char="o"/>
            </a:pPr>
            <a:r>
              <a:rPr lang="en-US" sz="2000"/>
              <a:t>We won't do things because they are meaningful in themselves, instead we will be doing them only because they might bring us to be happy.</a:t>
            </a:r>
          </a:p>
          <a:p>
            <a:r>
              <a:rPr lang="en-US" sz="2000"/>
              <a:t>Does this sound right?</a:t>
            </a:r>
          </a:p>
        </p:txBody>
      </p:sp>
    </p:spTree>
    <p:extLst>
      <p:ext uri="{BB962C8B-B14F-4D97-AF65-F5344CB8AC3E}">
        <p14:creationId xmlns:p14="http://schemas.microsoft.com/office/powerpoint/2010/main" val="1478119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EC2F15-4C38-8266-B6EF-70DE05585B5F}"/>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The Romantic Paradox</a:t>
            </a:r>
          </a:p>
        </p:txBody>
      </p:sp>
      <p:sp>
        <p:nvSpPr>
          <p:cNvPr id="3" name="Content Placeholder 2">
            <a:extLst>
              <a:ext uri="{FF2B5EF4-FFF2-40B4-BE49-F238E27FC236}">
                <a16:creationId xmlns:a16="http://schemas.microsoft.com/office/drawing/2014/main" id="{559D38E8-47B3-3486-B24A-644C0AACCD59}"/>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a:t>Jenkins proposes that chasing the romantic "happily ever after" makes us unhappy.</a:t>
            </a:r>
          </a:p>
          <a:p>
            <a:pPr lvl="1">
              <a:buFont typeface="Courier New" panose="020B0604020202020204" pitchFamily="34" charset="0"/>
              <a:buChar char="o"/>
            </a:pPr>
            <a:r>
              <a:rPr lang="en-US" sz="2000"/>
              <a:t>The stakes are too high/stressful!</a:t>
            </a:r>
          </a:p>
          <a:p>
            <a:pPr lvl="1">
              <a:buFont typeface="Courier New" panose="020B0604020202020204" pitchFamily="34" charset="0"/>
              <a:buChar char="o"/>
            </a:pPr>
            <a:r>
              <a:rPr lang="en-US" sz="2000"/>
              <a:t>The cultural understanding of eros suggests that such a desire can't even be satisfied!</a:t>
            </a:r>
          </a:p>
          <a:p>
            <a:pPr lvl="1">
              <a:buFont typeface="Courier New" panose="020B0604020202020204" pitchFamily="34" charset="0"/>
              <a:buChar char="o"/>
            </a:pPr>
            <a:r>
              <a:rPr lang="en-US" sz="2000"/>
              <a:t>Nothing lasts forever!</a:t>
            </a:r>
          </a:p>
          <a:p>
            <a:r>
              <a:rPr lang="en-US" sz="2000"/>
              <a:t>Is Jenkins right about this?</a:t>
            </a:r>
          </a:p>
        </p:txBody>
      </p:sp>
    </p:spTree>
    <p:extLst>
      <p:ext uri="{BB962C8B-B14F-4D97-AF65-F5344CB8AC3E}">
        <p14:creationId xmlns:p14="http://schemas.microsoft.com/office/powerpoint/2010/main" val="946622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EC229B-1296-D185-DC6B-2139299B4696}"/>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Static vs Dynamic Love</a:t>
            </a:r>
          </a:p>
        </p:txBody>
      </p:sp>
      <p:sp>
        <p:nvSpPr>
          <p:cNvPr id="3" name="Content Placeholder 2">
            <a:extLst>
              <a:ext uri="{FF2B5EF4-FFF2-40B4-BE49-F238E27FC236}">
                <a16:creationId xmlns:a16="http://schemas.microsoft.com/office/drawing/2014/main" id="{08A88E32-50C1-E440-3419-C9A5C9F3AF9A}"/>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a:t>The romantic ideal, says Jenkins, is </a:t>
            </a:r>
            <a:r>
              <a:rPr lang="en-US" sz="2000" i="1"/>
              <a:t>static.</a:t>
            </a:r>
            <a:endParaRPr lang="en-US" sz="2000"/>
          </a:p>
          <a:p>
            <a:pPr lvl="1">
              <a:buFont typeface="Courier New" panose="020B0604020202020204" pitchFamily="34" charset="0"/>
              <a:buChar char="o"/>
            </a:pPr>
            <a:r>
              <a:rPr lang="en-US" sz="2000">
                <a:ea typeface="+mn-lt"/>
                <a:cs typeface="+mn-lt"/>
              </a:rPr>
              <a:t>""Happy ever after" comes at the end of the story because, once it arrives, there's nothing else to tell. Nothing ever changes."</a:t>
            </a:r>
            <a:endParaRPr lang="en-US" sz="2000"/>
          </a:p>
          <a:p>
            <a:r>
              <a:rPr lang="en-US" sz="2000"/>
              <a:t>On a dynamic picture, love is seen as more of a journey, instead of a destination.</a:t>
            </a:r>
          </a:p>
          <a:p>
            <a:r>
              <a:rPr lang="en-US" sz="2000"/>
              <a:t>Jenkins cites some empirical work to make the case that people are more satisfied with their romantic relationships when they focus on a dynamic picture of love. </a:t>
            </a:r>
          </a:p>
          <a:p>
            <a:endParaRPr lang="en-US" sz="2000"/>
          </a:p>
        </p:txBody>
      </p:sp>
    </p:spTree>
    <p:extLst>
      <p:ext uri="{BB962C8B-B14F-4D97-AF65-F5344CB8AC3E}">
        <p14:creationId xmlns:p14="http://schemas.microsoft.com/office/powerpoint/2010/main" val="1229749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C31E5A-3E3A-9DBA-543A-0AA02C3587F2}"/>
              </a:ext>
            </a:extLst>
          </p:cNvPr>
          <p:cNvSpPr>
            <a:spLocks noGrp="1"/>
          </p:cNvSpPr>
          <p:nvPr>
            <p:ph type="title"/>
          </p:nvPr>
        </p:nvSpPr>
        <p:spPr>
          <a:xfrm>
            <a:off x="826396" y="586855"/>
            <a:ext cx="4230100" cy="3387497"/>
          </a:xfrm>
        </p:spPr>
        <p:txBody>
          <a:bodyPr anchor="b">
            <a:normAutofit/>
          </a:bodyPr>
          <a:lstStyle/>
          <a:p>
            <a:pPr algn="r"/>
            <a:r>
              <a:rPr lang="en-US" sz="4000">
                <a:solidFill>
                  <a:srgbClr val="FFFFFF"/>
                </a:solidFill>
              </a:rPr>
              <a:t>Some further topics to discuss (if we have time)</a:t>
            </a:r>
          </a:p>
        </p:txBody>
      </p:sp>
      <p:sp>
        <p:nvSpPr>
          <p:cNvPr id="3" name="Content Placeholder 2">
            <a:extLst>
              <a:ext uri="{FF2B5EF4-FFF2-40B4-BE49-F238E27FC236}">
                <a16:creationId xmlns:a16="http://schemas.microsoft.com/office/drawing/2014/main" id="{069C9C7E-4811-5C9B-C7EC-1CD90C1BD674}"/>
              </a:ext>
            </a:extLst>
          </p:cNvPr>
          <p:cNvSpPr>
            <a:spLocks noGrp="1"/>
          </p:cNvSpPr>
          <p:nvPr>
            <p:ph idx="1"/>
          </p:nvPr>
        </p:nvSpPr>
        <p:spPr>
          <a:xfrm>
            <a:off x="6503158" y="649480"/>
            <a:ext cx="4862447" cy="5546047"/>
          </a:xfrm>
        </p:spPr>
        <p:txBody>
          <a:bodyPr vert="horz" lIns="91440" tIns="45720" rIns="91440" bIns="45720" rtlCol="0" anchor="ctr">
            <a:normAutofit/>
          </a:bodyPr>
          <a:lstStyle/>
          <a:p>
            <a:r>
              <a:rPr lang="en-US" sz="2000"/>
              <a:t>Hedonism</a:t>
            </a:r>
          </a:p>
          <a:p>
            <a:pPr lvl="1">
              <a:buFont typeface="Courier New" panose="020B0604020202020204" pitchFamily="34" charset="0"/>
              <a:buChar char="o"/>
            </a:pPr>
            <a:r>
              <a:rPr lang="en-US" sz="2000"/>
              <a:t>Cheating spouse case</a:t>
            </a:r>
          </a:p>
          <a:p>
            <a:pPr lvl="1">
              <a:buFont typeface="Courier New" panose="020B0604020202020204" pitchFamily="34" charset="0"/>
              <a:buChar char="o"/>
            </a:pPr>
            <a:r>
              <a:rPr lang="en-US" sz="2000"/>
              <a:t>The Experience Machine</a:t>
            </a:r>
          </a:p>
          <a:p>
            <a:r>
              <a:rPr lang="en-US" sz="2000"/>
              <a:t>Alternatives to Hedonism</a:t>
            </a:r>
          </a:p>
          <a:p>
            <a:pPr lvl="1">
              <a:buFont typeface="Courier New" panose="020B0604020202020204" pitchFamily="34" charset="0"/>
              <a:buChar char="o"/>
            </a:pPr>
            <a:r>
              <a:rPr lang="en-US" sz="2000"/>
              <a:t>Desire-satisfaction theory</a:t>
            </a:r>
          </a:p>
          <a:p>
            <a:pPr lvl="1">
              <a:buFont typeface="Courier New" panose="020B0604020202020204" pitchFamily="34" charset="0"/>
              <a:buChar char="o"/>
            </a:pPr>
            <a:r>
              <a:rPr lang="en-US" sz="2000"/>
              <a:t>Objective list theories</a:t>
            </a:r>
          </a:p>
          <a:p>
            <a:r>
              <a:rPr lang="en-US" sz="2000"/>
              <a:t>Is love ineffable? Are all experiences ineffable?</a:t>
            </a:r>
          </a:p>
          <a:p>
            <a:pPr lvl="1">
              <a:buFont typeface="Courier New" panose="020B0604020202020204" pitchFamily="34" charset="0"/>
              <a:buChar char="o"/>
            </a:pPr>
            <a:r>
              <a:rPr lang="en-US" sz="2000"/>
              <a:t>Mary's room</a:t>
            </a:r>
          </a:p>
          <a:p>
            <a:r>
              <a:rPr lang="en-US" sz="2000"/>
              <a:t>Types of Mental States</a:t>
            </a:r>
          </a:p>
          <a:p>
            <a:pPr lvl="1">
              <a:buFont typeface="Courier New" panose="020B0604020202020204" pitchFamily="34" charset="0"/>
              <a:buChar char="o"/>
            </a:pPr>
            <a:r>
              <a:rPr lang="en-US" sz="2000"/>
              <a:t>Propositional attitudes vs qualia</a:t>
            </a:r>
          </a:p>
          <a:p>
            <a:pPr lvl="1">
              <a:buFont typeface="Courier New" panose="020B0604020202020204" pitchFamily="34" charset="0"/>
              <a:buChar char="o"/>
            </a:pPr>
            <a:r>
              <a:rPr lang="en-US" sz="2000"/>
              <a:t>Direction of fit</a:t>
            </a:r>
          </a:p>
          <a:p>
            <a:pPr lvl="2">
              <a:buFont typeface="Wingdings" panose="020B0604020202020204" pitchFamily="34" charset="0"/>
              <a:buChar char="§"/>
            </a:pPr>
            <a:r>
              <a:rPr lang="en-US" dirty="0"/>
              <a:t>Mind to world vs world to mind</a:t>
            </a:r>
          </a:p>
          <a:p>
            <a:r>
              <a:rPr lang="en-US" sz="2000"/>
              <a:t>Folk Psychology</a:t>
            </a:r>
          </a:p>
        </p:txBody>
      </p:sp>
    </p:spTree>
    <p:extLst>
      <p:ext uri="{BB962C8B-B14F-4D97-AF65-F5344CB8AC3E}">
        <p14:creationId xmlns:p14="http://schemas.microsoft.com/office/powerpoint/2010/main" val="296027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The Romantic Paradox</vt:lpstr>
      <vt:lpstr>The Poem</vt:lpstr>
      <vt:lpstr>The Recipe for the Romantic Dream</vt:lpstr>
      <vt:lpstr>Eros</vt:lpstr>
      <vt:lpstr>The Romantic Mystique</vt:lpstr>
      <vt:lpstr>The Paradox of Happiness</vt:lpstr>
      <vt:lpstr>The Romantic Paradox</vt:lpstr>
      <vt:lpstr>Static vs Dynamic Love</vt:lpstr>
      <vt:lpstr>Some further topics to discuss (if we have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290</cp:revision>
  <dcterms:created xsi:type="dcterms:W3CDTF">2024-11-12T01:48:26Z</dcterms:created>
  <dcterms:modified xsi:type="dcterms:W3CDTF">2024-11-12T04:25:06Z</dcterms:modified>
</cp:coreProperties>
</file>