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62" r:id="rId5"/>
    <p:sldId id="273" r:id="rId6"/>
    <p:sldId id="263" r:id="rId7"/>
    <p:sldId id="270" r:id="rId8"/>
    <p:sldId id="271" r:id="rId9"/>
    <p:sldId id="267" r:id="rId10"/>
    <p:sldId id="261" r:id="rId11"/>
    <p:sldId id="265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2"/>
    <p:restoredTop sz="86176"/>
  </p:normalViewPr>
  <p:slideViewPr>
    <p:cSldViewPr snapToGrid="0" showGuides="1">
      <p:cViewPr>
        <p:scale>
          <a:sx n="90" d="100"/>
          <a:sy n="90" d="100"/>
        </p:scale>
        <p:origin x="288" y="64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5B63E-77B7-B241-BB2D-DD5F0E254C8C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308AA-8790-DA46-841D-D96F0AA44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1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statomics.github.io</a:t>
            </a:r>
            <a:r>
              <a:rPr lang="en-US" dirty="0"/>
              <a:t>/SGA/</a:t>
            </a:r>
            <a:r>
              <a:rPr lang="en-US" dirty="0" err="1"/>
              <a:t>sequencing_countData.html</a:t>
            </a:r>
            <a:br>
              <a:rPr lang="en-US" dirty="0"/>
            </a:br>
            <a:r>
              <a:rPr lang="en-US" dirty="0"/>
              <a:t>Var^2 = sum(xi – </a:t>
            </a:r>
            <a:r>
              <a:rPr lang="en-US" dirty="0" err="1"/>
              <a:t>xm</a:t>
            </a:r>
            <a:r>
              <a:rPr lang="en-US" dirty="0"/>
              <a:t>) ^ 2/ n-1</a:t>
            </a:r>
            <a:br>
              <a:rPr lang="en-US" dirty="0"/>
            </a:br>
            <a:r>
              <a:rPr lang="en-US" dirty="0"/>
              <a:t>Var = standard deviation ^ 2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08AA-8790-DA46-841D-D96F0AA44F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2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08AA-8790-DA46-841D-D96F0AA44F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7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CV = SD / mean SD = sqrt(Var)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08AA-8790-DA46-841D-D96F0AA44F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4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595B7-FECC-8214-3862-583698617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A20AEE-DFEB-5BEB-97F2-809CEE705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7BA1AA-8343-5EE6-2EC2-29B6CC4E1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CV = SD / mean SD = sqrt(Var)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9DFF5-43D8-ED3B-850A-29F5BF268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08AA-8790-DA46-841D-D96F0AA44F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57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probability,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under the null hypothesis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of observing a test statistic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as extreme or more extreme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than the one observed.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08AA-8790-DA46-841D-D96F0AA44F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5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B4F-E4CD-CC34-ED4B-A51C3DC79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5F57F-DBA5-6E5E-FF09-6ECD833FA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F2D40-12EB-1CF6-6F52-3967FA51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B8C-114C-B045-9994-DFD7E41577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09BA-6144-D616-B140-AE8F993B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C4006-48CD-5574-01B3-DE9A6DF5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DC5B-9EB7-AC41-B67F-45B0EC91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BC49-EC58-CCEF-B739-AD79B1FC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B558A-E5CB-A102-11E9-85700D752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AE3D-BAB5-A2D3-EA73-078D78A1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B8C-114C-B045-9994-DFD7E41577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799B-FC2B-9AEB-1538-A5429B41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B2E2D-0917-E134-90B6-06F2E31E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DC5B-9EB7-AC41-B67F-45B0EC91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9EA14-7E48-C42B-72FA-6024E41A2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3DD9A-951F-094A-D243-CA3291324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AAAB-3990-8502-C845-5FE07355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B8C-114C-B045-9994-DFD7E41577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6A69-F27F-80A8-BC68-2F5A03AA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7BAC9-E52B-DA23-E122-C58207A3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DC5B-9EB7-AC41-B67F-45B0EC91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8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A452-896D-A89F-5FD0-624F209E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8683-5062-B41D-A2E4-62D74FBE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0C9CC-BDED-88C9-C52B-E5E188B9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B8C-114C-B045-9994-DFD7E41577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9ECFB-C3C5-2CE6-9285-26FDB46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122B5-50F0-DFE5-33C4-A22F5670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DC5B-9EB7-AC41-B67F-45B0EC91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4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FD87-487B-89D1-345E-BE062665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D8810-FDE4-DF67-8507-9AAE7CA1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FE6F-8F51-CB19-BB59-F21A0898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B8C-114C-B045-9994-DFD7E41577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E7E8D-D0C5-BCF3-908E-F499942B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D037F-A3DB-52F8-5B27-86AE5EA2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DC5B-9EB7-AC41-B67F-45B0EC91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4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82EA-C731-AA5B-89FA-27C7E467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A509-F0A6-831E-DBD1-4F884AD07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FAE1F-9C63-17E2-E7A1-1311DF6E9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3FCD7-BBE2-F3CB-E333-77ACB9C6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B8C-114C-B045-9994-DFD7E41577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E495D-DC7F-A6D4-88E0-570F9CF6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3DCC6-2538-D9A6-30FD-6C13E4F1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DC5B-9EB7-AC41-B67F-45B0EC91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4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2503-F405-10AA-6D27-94F6A59A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A3D7C-DA52-C202-3662-09B2B47CB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0C0AA-B62E-A40D-EC53-7AACFCEE9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31B1E-DA47-3BDC-66DF-DB92BB8DA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E6CC-FB95-7724-A1DA-1A2A2EFB2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357F3-2DB5-DB3C-2DB7-CE50602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B8C-114C-B045-9994-DFD7E41577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CA142-FD44-89C6-F551-633509CC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49E8B-1362-7232-ECFF-918CE699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DC5B-9EB7-AC41-B67F-45B0EC91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E96A-2019-9326-3FDF-30D7DBED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9B1C0-87EF-940A-8834-FF447DF0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B8C-114C-B045-9994-DFD7E41577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4CD5B-B6FD-0034-92F8-B8C3CC61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7528C-016E-D16B-7E1A-BBC36896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DC5B-9EB7-AC41-B67F-45B0EC91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2611A-D4A3-6A9F-B33E-567668BB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B8C-114C-B045-9994-DFD7E41577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46749-3B5D-A304-5371-BF0DC4B1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D26A0-61E2-88B3-1549-E2598736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DC5B-9EB7-AC41-B67F-45B0EC91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3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1B30-F460-6806-D069-5F40C479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80F6-0439-3ED7-3CE8-B1B63500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582E8-F7A3-5EF8-8AD8-FAD44691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8EAE0-645C-EA17-9CDB-5B609568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B8C-114C-B045-9994-DFD7E41577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549FB-BD8E-472C-CB11-9BAF4658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53381-58B1-4B92-F45A-BA781219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DC5B-9EB7-AC41-B67F-45B0EC91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A156-61AE-F8FB-E791-DBD6B44C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30E82-4A5B-49C7-2766-68279B04E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28B75-2AE0-835C-C903-C8EA1ED0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63EFA-5F83-4147-C59E-7A1AB1F7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FB8C-114C-B045-9994-DFD7E41577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9A175-C512-E674-46BD-9448ECF2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64A14-DAD3-B192-5ADE-45FDDD77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DC5B-9EB7-AC41-B67F-45B0EC91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6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DF48C-ADE2-AA3D-BA05-274D99A8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80340-040D-0B0C-54F4-03680159F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899CE-4710-712F-1909-5850981E3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BAFB8C-114C-B045-9994-DFD7E41577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78E-7D7A-D4E3-C1C4-B0BE72B52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F0F20-8420-A7EF-375E-64059114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ADC5B-9EB7-AC41-B67F-45B0EC918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7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conductor.org/packages/devel/bioc/vignettes/edgeR/inst/doc/edgeRUsersGuide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mc.ncbi.nlm.nih.gov/articles/PMC440251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0DBE-5421-B22A-FE51-514CD41E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75" y="1121190"/>
            <a:ext cx="11871249" cy="2387600"/>
          </a:xfrm>
        </p:spPr>
        <p:txBody>
          <a:bodyPr>
            <a:normAutofit/>
          </a:bodyPr>
          <a:lstStyle/>
          <a:p>
            <a:r>
              <a:rPr lang="en-US" sz="5400" u="none" strike="noStrike" dirty="0">
                <a:solidFill>
                  <a:srgbClr val="000000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Differential Test with Generalized Linear Model</a:t>
            </a:r>
            <a:endParaRPr lang="en-US" sz="54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1E898-1557-2917-BEDA-CF8BE94A2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70507"/>
          </a:xfrm>
        </p:spPr>
        <p:txBody>
          <a:bodyPr/>
          <a:lstStyle/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MCB 595A Genomics Journal Club</a:t>
            </a:r>
          </a:p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Jiacheng Ding</a:t>
            </a:r>
          </a:p>
          <a:p>
            <a:r>
              <a:rPr lang="en-US" dirty="0" err="1">
                <a:latin typeface="Gill Sans" panose="020B0502020104020203" pitchFamily="34" charset="-79"/>
                <a:cs typeface="Gill Sans" panose="020B0502020104020203" pitchFamily="34" charset="-79"/>
              </a:rPr>
              <a:t>Cusanovich</a:t>
            </a:r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 Lab</a:t>
            </a:r>
          </a:p>
          <a:p>
            <a:r>
              <a:rPr 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April 14th, 2025</a:t>
            </a:r>
            <a:endParaRPr lang="en-US" baseline="300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endParaRPr lang="en-US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76768-5D9F-7DBB-489C-D79F28F3D7E7}"/>
              </a:ext>
            </a:extLst>
          </p:cNvPr>
          <p:cNvSpPr/>
          <p:nvPr/>
        </p:nvSpPr>
        <p:spPr>
          <a:xfrm>
            <a:off x="123171" y="108488"/>
            <a:ext cx="11871249" cy="8059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8000">
                <a:schemeClr val="bg1">
                  <a:lumMod val="75000"/>
                </a:schemeClr>
              </a:gs>
              <a:gs pos="76000">
                <a:schemeClr val="bg1">
                  <a:lumMod val="85000"/>
                </a:schemeClr>
              </a:gs>
              <a:gs pos="99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1D55D-ADEB-7F53-8267-CF445B4B74F7}"/>
              </a:ext>
            </a:extLst>
          </p:cNvPr>
          <p:cNvSpPr txBox="1"/>
          <p:nvPr/>
        </p:nvSpPr>
        <p:spPr>
          <a:xfrm>
            <a:off x="0" y="6027003"/>
            <a:ext cx="9572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22222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An </a:t>
            </a:r>
            <a:r>
              <a:rPr lang="en-US" sz="1200" i="1" dirty="0" err="1">
                <a:solidFill>
                  <a:srgbClr val="22222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edgeR</a:t>
            </a:r>
            <a:r>
              <a:rPr lang="en-US" sz="1200" i="1" dirty="0">
                <a:solidFill>
                  <a:srgbClr val="22222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based discussion</a:t>
            </a:r>
          </a:p>
          <a:p>
            <a:r>
              <a:rPr lang="en-US" sz="1200" i="1" dirty="0" err="1">
                <a:solidFill>
                  <a:srgbClr val="22222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edgeR</a:t>
            </a:r>
            <a:r>
              <a:rPr lang="en-US" sz="1200" i="1" dirty="0">
                <a:solidFill>
                  <a:srgbClr val="22222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tutorial - </a:t>
            </a:r>
            <a:r>
              <a:rPr lang="en-US" sz="1200" i="1" dirty="0">
                <a:solidFill>
                  <a:srgbClr val="222222"/>
                </a:solidFill>
                <a:latin typeface="Gill Sans" panose="020B0502020104020203" pitchFamily="34" charset="-79"/>
                <a:cs typeface="Gill Sans" panose="020B0502020104020203" pitchFamily="34" charset="-79"/>
                <a:hlinkClick r:id="rId3"/>
              </a:rPr>
              <a:t>https://www.bioconductor.org/packages/devel/bioc/vignettes/edgeR/inst/doc/edgeRUsersGuide.pdf</a:t>
            </a:r>
            <a:endParaRPr lang="en-US" sz="1200" i="1" dirty="0">
              <a:solidFill>
                <a:srgbClr val="22222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sz="1200" i="1" dirty="0" err="1">
                <a:solidFill>
                  <a:srgbClr val="22222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limma</a:t>
            </a:r>
            <a:r>
              <a:rPr lang="en-US" sz="1200" i="1" dirty="0">
                <a:solidFill>
                  <a:srgbClr val="22222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paper - </a:t>
            </a:r>
            <a:r>
              <a:rPr lang="en-US" sz="1200" i="1" dirty="0">
                <a:solidFill>
                  <a:srgbClr val="222222"/>
                </a:solidFill>
                <a:latin typeface="Gill Sans" panose="020B0502020104020203" pitchFamily="34" charset="-79"/>
                <a:cs typeface="Gill Sans" panose="020B0502020104020203" pitchFamily="34" charset="-79"/>
                <a:hlinkClick r:id="rId4"/>
              </a:rPr>
              <a:t>lhttps://pmc.ncbi.nlm.nih.gov/articles/PMC4402510/</a:t>
            </a:r>
            <a:endParaRPr lang="en-US" sz="1200" i="1" dirty="0">
              <a:solidFill>
                <a:srgbClr val="22222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sz="1200" i="1" dirty="0">
                <a:solidFill>
                  <a:srgbClr val="22222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edgeRv4 paper - https://</a:t>
            </a:r>
            <a:r>
              <a:rPr lang="en-US" sz="1200" i="1" dirty="0" err="1">
                <a:solidFill>
                  <a:srgbClr val="22222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academic.oup.com</a:t>
            </a:r>
            <a:r>
              <a:rPr lang="en-US" sz="1200" i="1" dirty="0">
                <a:solidFill>
                  <a:srgbClr val="22222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/</a:t>
            </a:r>
            <a:r>
              <a:rPr lang="en-US" sz="1200" i="1" dirty="0" err="1">
                <a:solidFill>
                  <a:srgbClr val="22222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nar</a:t>
            </a:r>
            <a:r>
              <a:rPr lang="en-US" sz="1200" i="1" dirty="0">
                <a:solidFill>
                  <a:srgbClr val="22222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/article/53/2/gkaf018/7973897</a:t>
            </a:r>
          </a:p>
        </p:txBody>
      </p:sp>
    </p:spTree>
    <p:extLst>
      <p:ext uri="{BB962C8B-B14F-4D97-AF65-F5344CB8AC3E}">
        <p14:creationId xmlns:p14="http://schemas.microsoft.com/office/powerpoint/2010/main" val="363825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6EFC6-74C1-2E3C-9114-8E59612E4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99D13A-A809-55ED-80EA-8AA729DCFC7D}"/>
              </a:ext>
            </a:extLst>
          </p:cNvPr>
          <p:cNvSpPr/>
          <p:nvPr/>
        </p:nvSpPr>
        <p:spPr>
          <a:xfrm>
            <a:off x="123171" y="108488"/>
            <a:ext cx="11871249" cy="8059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8000">
                <a:schemeClr val="bg1">
                  <a:lumMod val="75000"/>
                </a:schemeClr>
              </a:gs>
              <a:gs pos="76000">
                <a:schemeClr val="bg1">
                  <a:lumMod val="85000"/>
                </a:schemeClr>
              </a:gs>
              <a:gs pos="99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6530D-2AC9-0BAA-D74E-785F78E2397C}"/>
              </a:ext>
            </a:extLst>
          </p:cNvPr>
          <p:cNvSpPr txBox="1"/>
          <p:nvPr/>
        </p:nvSpPr>
        <p:spPr>
          <a:xfrm>
            <a:off x="90236" y="1184982"/>
            <a:ext cx="5816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Classic linear model (CLM):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ACFC104-DB82-7CC2-1543-B7CC7CAA65B1}"/>
              </a:ext>
            </a:extLst>
          </p:cNvPr>
          <p:cNvSpPr txBox="1">
            <a:spLocks/>
          </p:cNvSpPr>
          <p:nvPr/>
        </p:nvSpPr>
        <p:spPr>
          <a:xfrm>
            <a:off x="2062157" y="212838"/>
            <a:ext cx="8067685" cy="63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Classic linear model (CLM)</a:t>
            </a:r>
            <a:endParaRPr lang="en-US" sz="3200" b="1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E3120F-F42D-72A5-8C85-5EE10261045A}"/>
                  </a:ext>
                </a:extLst>
              </p:cNvPr>
              <p:cNvSpPr txBox="1"/>
              <p:nvPr/>
            </p:nvSpPr>
            <p:spPr>
              <a:xfrm>
                <a:off x="6404553" y="1310925"/>
                <a:ext cx="5080000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𝑒𝑝𝑒𝑐𝑡𝑒𝑑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𝑒𝑥𝑝𝑟𝑒𝑠𝑠𝑖𝑜𝑛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observed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expression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 b="0" dirty="0">
                  <a:latin typeface="Gill Sans" panose="020B0502020104020203" pitchFamily="34" charset="-79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baseline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expression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control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Gill Sans" panose="020B0502020104020203" pitchFamily="34" charset="-79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effect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covariate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covariate</m:t>
                      </m:r>
                    </m:oMath>
                  </m:oMathPara>
                </a14:m>
                <a:endParaRPr lang="en-US" altLang="zh-CN" dirty="0"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residual</m:t>
                      </m:r>
                    </m:oMath>
                  </m:oMathPara>
                </a14:m>
                <a:endParaRPr lang="en-US" altLang="zh-CN" dirty="0"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standard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deviation</m:t>
                      </m:r>
                    </m:oMath>
                  </m:oMathPara>
                </a14:m>
                <a:endParaRPr lang="en-US" altLang="zh-CN" dirty="0"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E3120F-F42D-72A5-8C85-5EE102610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553" y="1310925"/>
                <a:ext cx="5080000" cy="2031325"/>
              </a:xfrm>
              <a:prstGeom prst="rect">
                <a:avLst/>
              </a:prstGeom>
              <a:blipFill>
                <a:blip r:embed="rId2"/>
                <a:stretch>
                  <a:fillRect b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100C5B-C7E1-9219-40CF-419EBB2F95BE}"/>
                  </a:ext>
                </a:extLst>
              </p:cNvPr>
              <p:cNvSpPr txBox="1"/>
              <p:nvPr/>
            </p:nvSpPr>
            <p:spPr>
              <a:xfrm>
                <a:off x="263179" y="2425337"/>
                <a:ext cx="377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100C5B-C7E1-9219-40CF-419EBB2F9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79" y="2425337"/>
                <a:ext cx="3776740" cy="276999"/>
              </a:xfrm>
              <a:prstGeom prst="rect">
                <a:avLst/>
              </a:prstGeom>
              <a:blipFill>
                <a:blip r:embed="rId3"/>
                <a:stretch>
                  <a:fillRect l="-1003" t="-9091" r="-1003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634A48-FD26-D9F0-8F78-46365B274ABB}"/>
                  </a:ext>
                </a:extLst>
              </p:cNvPr>
              <p:cNvSpPr txBox="1"/>
              <p:nvPr/>
            </p:nvSpPr>
            <p:spPr>
              <a:xfrm>
                <a:off x="264686" y="2883793"/>
                <a:ext cx="27860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with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634A48-FD26-D9F0-8F78-46365B274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86" y="2883793"/>
                <a:ext cx="2786019" cy="276999"/>
              </a:xfrm>
              <a:prstGeom prst="rect">
                <a:avLst/>
              </a:prstGeom>
              <a:blipFill>
                <a:blip r:embed="rId4"/>
                <a:stretch>
                  <a:fillRect t="-8696" r="-90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713C2322-14DA-D7DC-09A1-C41A2927A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42250"/>
            <a:ext cx="3269293" cy="313243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92A443-297E-3A68-6CB0-4405185D5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293" y="5547075"/>
            <a:ext cx="3505200" cy="6985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5802B0F-0F07-7B3C-AF13-CDAE02DDEFFC}"/>
              </a:ext>
            </a:extLst>
          </p:cNvPr>
          <p:cNvSpPr txBox="1"/>
          <p:nvPr/>
        </p:nvSpPr>
        <p:spPr>
          <a:xfrm>
            <a:off x="90236" y="6379148"/>
            <a:ext cx="23822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22222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Wikipedia: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712326-D000-659E-3F6A-F119319A2F1C}"/>
                  </a:ext>
                </a:extLst>
              </p:cNvPr>
              <p:cNvSpPr txBox="1"/>
              <p:nvPr/>
            </p:nvSpPr>
            <p:spPr>
              <a:xfrm>
                <a:off x="3091128" y="2883792"/>
                <a:ext cx="3288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𝑢𝑠𝑒𝑑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712326-D000-659E-3F6A-F119319A2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128" y="2883792"/>
                <a:ext cx="3288656" cy="276999"/>
              </a:xfrm>
              <a:prstGeom prst="rect">
                <a:avLst/>
              </a:prstGeom>
              <a:blipFill>
                <a:blip r:embed="rId7"/>
                <a:stretch>
                  <a:fillRect l="-769" t="-8696" r="-115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24C4A2-812E-7984-74C9-181BAED93836}"/>
                  </a:ext>
                </a:extLst>
              </p:cNvPr>
              <p:cNvSpPr txBox="1"/>
              <p:nvPr/>
            </p:nvSpPr>
            <p:spPr>
              <a:xfrm>
                <a:off x="201271" y="1617948"/>
                <a:ext cx="2051716" cy="61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24C4A2-812E-7984-74C9-181BAED93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1" y="1617948"/>
                <a:ext cx="2051716" cy="617861"/>
              </a:xfrm>
              <a:prstGeom prst="rect">
                <a:avLst/>
              </a:prstGeom>
              <a:blipFill>
                <a:blip r:embed="rId8"/>
                <a:stretch>
                  <a:fillRect l="-56442" t="-224000" r="-10429" b="-3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815DDF14-9E0E-59C7-13BE-848300FCB221}"/>
              </a:ext>
            </a:extLst>
          </p:cNvPr>
          <p:cNvSpPr/>
          <p:nvPr/>
        </p:nvSpPr>
        <p:spPr>
          <a:xfrm>
            <a:off x="1674871" y="2394857"/>
            <a:ext cx="2348115" cy="3621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E984D0-9805-A856-AE73-EF9033F3CA20}"/>
              </a:ext>
            </a:extLst>
          </p:cNvPr>
          <p:cNvSpPr txBox="1"/>
          <p:nvPr/>
        </p:nvSpPr>
        <p:spPr>
          <a:xfrm>
            <a:off x="3736358" y="4379470"/>
            <a:ext cx="679448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Doesn’t account for mean-variance relationship / overdispersion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CE0FB-262F-6330-D849-8045EA9A4BC9}"/>
              </a:ext>
            </a:extLst>
          </p:cNvPr>
          <p:cNvCxnSpPr>
            <a:cxnSpLocks/>
          </p:cNvCxnSpPr>
          <p:nvPr/>
        </p:nvCxnSpPr>
        <p:spPr>
          <a:xfrm>
            <a:off x="4022986" y="2805790"/>
            <a:ext cx="0" cy="15736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C6023B-6750-C84B-8FD9-AFF073524CFB}"/>
              </a:ext>
            </a:extLst>
          </p:cNvPr>
          <p:cNvSpPr/>
          <p:nvPr/>
        </p:nvSpPr>
        <p:spPr>
          <a:xfrm>
            <a:off x="888100" y="1896495"/>
            <a:ext cx="1036524" cy="3621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92EB61-0A01-E347-E892-F13BEE988DAA}"/>
              </a:ext>
            </a:extLst>
          </p:cNvPr>
          <p:cNvCxnSpPr>
            <a:cxnSpLocks/>
          </p:cNvCxnSpPr>
          <p:nvPr/>
        </p:nvCxnSpPr>
        <p:spPr>
          <a:xfrm>
            <a:off x="1674871" y="2259454"/>
            <a:ext cx="103652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06BE44-ABA7-DB5A-A6E0-D869F9FD7BEE}"/>
              </a:ext>
            </a:extLst>
          </p:cNvPr>
          <p:cNvSpPr txBox="1"/>
          <p:nvPr/>
        </p:nvSpPr>
        <p:spPr>
          <a:xfrm>
            <a:off x="2705418" y="1895401"/>
            <a:ext cx="74039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mean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F55700-E0D5-C11B-8856-E084B44CAAC3}"/>
              </a:ext>
            </a:extLst>
          </p:cNvPr>
          <p:cNvSpPr/>
          <p:nvPr/>
        </p:nvSpPr>
        <p:spPr>
          <a:xfrm>
            <a:off x="3067224" y="2868217"/>
            <a:ext cx="3337322" cy="32329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49CDC4-1987-43D8-E65D-D2B6FC5C146A}"/>
              </a:ext>
            </a:extLst>
          </p:cNvPr>
          <p:cNvCxnSpPr>
            <a:cxnSpLocks/>
          </p:cNvCxnSpPr>
          <p:nvPr/>
        </p:nvCxnSpPr>
        <p:spPr>
          <a:xfrm>
            <a:off x="5275766" y="3191510"/>
            <a:ext cx="0" cy="59007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88C644-5DBE-21F3-5E6A-B8E5B9FAFACD}"/>
                  </a:ext>
                </a:extLst>
              </p:cNvPr>
              <p:cNvSpPr txBox="1"/>
              <p:nvPr/>
            </p:nvSpPr>
            <p:spPr>
              <a:xfrm>
                <a:off x="4735457" y="3766866"/>
                <a:ext cx="3137677" cy="369332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How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 is (uncertainty) 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88C644-5DBE-21F3-5E6A-B8E5B9FAF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457" y="3766866"/>
                <a:ext cx="3137677" cy="369332"/>
              </a:xfrm>
              <a:prstGeom prst="rect">
                <a:avLst/>
              </a:prstGeom>
              <a:blipFill>
                <a:blip r:embed="rId9"/>
                <a:stretch>
                  <a:fillRect l="-1600" t="-3125" r="-800" b="-18750"/>
                </a:stretch>
              </a:blipFill>
              <a:ln w="254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01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  <p:bldP spid="41" grpId="0" animBg="1"/>
      <p:bldP spid="44" grpId="0"/>
      <p:bldP spid="45" grpId="0" animBg="1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1FE93-213B-D73B-06F1-0D123CB5F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7B9FADC-EACD-29D7-CF42-85BA4D68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786" y="1212234"/>
            <a:ext cx="5469634" cy="49544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C819F0-2FE9-FC3A-F06F-9900400C2CC7}"/>
              </a:ext>
            </a:extLst>
          </p:cNvPr>
          <p:cNvSpPr/>
          <p:nvPr/>
        </p:nvSpPr>
        <p:spPr>
          <a:xfrm>
            <a:off x="123171" y="108488"/>
            <a:ext cx="11871249" cy="8059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8000">
                <a:schemeClr val="bg1">
                  <a:lumMod val="75000"/>
                </a:schemeClr>
              </a:gs>
              <a:gs pos="76000">
                <a:schemeClr val="bg1">
                  <a:lumMod val="85000"/>
                </a:schemeClr>
              </a:gs>
              <a:gs pos="99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4DFE32-EC9B-DF95-FB98-60E940DC92AF}"/>
              </a:ext>
            </a:extLst>
          </p:cNvPr>
          <p:cNvSpPr txBox="1">
            <a:spLocks/>
          </p:cNvSpPr>
          <p:nvPr/>
        </p:nvSpPr>
        <p:spPr>
          <a:xfrm>
            <a:off x="2062157" y="212838"/>
            <a:ext cx="8067685" cy="63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Generalized liner model (GLM)</a:t>
            </a:r>
            <a:endParaRPr lang="en-US" sz="3200" b="1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4E8CA-5EF3-D95F-6D7B-AA9A5F0818EB}"/>
              </a:ext>
            </a:extLst>
          </p:cNvPr>
          <p:cNvSpPr txBox="1"/>
          <p:nvPr/>
        </p:nvSpPr>
        <p:spPr>
          <a:xfrm>
            <a:off x="77219" y="1069187"/>
            <a:ext cx="5816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Generalized linear model (GLM via NB):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36AADD-DF6C-C973-DAC0-456E15C6EAFE}"/>
                  </a:ext>
                </a:extLst>
              </p:cNvPr>
              <p:cNvSpPr txBox="1"/>
              <p:nvPr/>
            </p:nvSpPr>
            <p:spPr>
              <a:xfrm>
                <a:off x="123171" y="2821556"/>
                <a:ext cx="62393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𝑎𝑐𝑟𝑜𝑠𝑠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36AADD-DF6C-C973-DAC0-456E15C6E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71" y="2821556"/>
                <a:ext cx="6239336" cy="246221"/>
              </a:xfrm>
              <a:prstGeom prst="rect">
                <a:avLst/>
              </a:prstGeom>
              <a:blipFill>
                <a:blip r:embed="rId3"/>
                <a:stretch>
                  <a:fillRect t="-10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ABBD55-1C3C-F4A4-D517-83EE193304B2}"/>
                  </a:ext>
                </a:extLst>
              </p:cNvPr>
              <p:cNvSpPr txBox="1"/>
              <p:nvPr/>
            </p:nvSpPr>
            <p:spPr>
              <a:xfrm>
                <a:off x="205013" y="1593307"/>
                <a:ext cx="371428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𝑁𝑒𝑔𝑎𝑡𝑖𝑣𝑒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𝐵𝑖𝑛𝑜𝑚𝑖𝑎𝑙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𝑜𝑓𝑓𝑠𝑒𝑡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𝑜𝑓𝑓𝑠𝑒𝑡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𝑙𝑖𝑏𝑆𝑖𝑧𝑒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𝑛𝑜𝑟𝑚𝐹𝑎𝑐𝑡𝑜𝑟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ABBD55-1C3C-F4A4-D517-83EE19330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13" y="1593307"/>
                <a:ext cx="3714287" cy="1025665"/>
              </a:xfrm>
              <a:prstGeom prst="rect">
                <a:avLst/>
              </a:prstGeom>
              <a:blipFill>
                <a:blip r:embed="rId4"/>
                <a:stretch>
                  <a:fillRect l="-51536" t="-231707" r="-1706" b="-3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11B69635-62DE-0138-C3FA-8A177FAA2396}"/>
              </a:ext>
            </a:extLst>
          </p:cNvPr>
          <p:cNvSpPr txBox="1"/>
          <p:nvPr/>
        </p:nvSpPr>
        <p:spPr>
          <a:xfrm>
            <a:off x="197580" y="4327207"/>
            <a:ext cx="58161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You may notice there is no explicit residual in GLM, because variance is a function of mean, while CLM variance is an independent term. </a:t>
            </a:r>
          </a:p>
          <a:p>
            <a:endParaRPr lang="en-US" altLang="zh-CN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However, it does NOT mean residual doesn’t exist. It is implicit instead.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FE6D8F3-4BD2-AF36-0A5B-3C69A7D3E468}"/>
                  </a:ext>
                </a:extLst>
              </p:cNvPr>
              <p:cNvSpPr txBox="1"/>
              <p:nvPr/>
            </p:nvSpPr>
            <p:spPr>
              <a:xfrm>
                <a:off x="0" y="3098992"/>
                <a:ext cx="5080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𝑒𝑝𝑒𝑐𝑡𝑒𝑑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𝑒𝑥𝑝𝑟𝑒𝑠𝑠𝑖𝑜𝑛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US" b="0" dirty="0">
                  <a:latin typeface="Gill Sans" panose="020B0502020104020203" pitchFamily="34" charset="-79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baseline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expression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control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Gill Sans" panose="020B0502020104020203" pitchFamily="34" charset="-79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effect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being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covariate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covariate</m:t>
                      </m:r>
                    </m:oMath>
                  </m:oMathPara>
                </a14:m>
                <a:endParaRPr lang="en-US" b="0" dirty="0">
                  <a:latin typeface="Gill Sans" panose="020B0502020104020203" pitchFamily="34" charset="-79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FE6D8F3-4BD2-AF36-0A5B-3C69A7D3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8992"/>
                <a:ext cx="5080000" cy="1200329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B528A8B-382B-0C35-F1AA-C116C46992FE}"/>
                  </a:ext>
                </a:extLst>
              </p:cNvPr>
              <p:cNvSpPr txBox="1"/>
              <p:nvPr/>
            </p:nvSpPr>
            <p:spPr>
              <a:xfrm>
                <a:off x="205013" y="6074749"/>
                <a:ext cx="3106235" cy="570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𝑝𝑒𝑎𝑟𝑠𝑜𝑛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𝑉𝑎𝑟𝑖𝑎𝑛𝑐𝑒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B528A8B-382B-0C35-F1AA-C116C4699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13" y="6074749"/>
                <a:ext cx="3106235" cy="570413"/>
              </a:xfrm>
              <a:prstGeom prst="rect">
                <a:avLst/>
              </a:prstGeom>
              <a:blipFill>
                <a:blip r:embed="rId6"/>
                <a:stretch>
                  <a:fillRect l="-1633" t="-10870" r="-122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7E96098F-7AEC-5358-DE0B-63A2FA21A707}"/>
              </a:ext>
            </a:extLst>
          </p:cNvPr>
          <p:cNvSpPr/>
          <p:nvPr/>
        </p:nvSpPr>
        <p:spPr>
          <a:xfrm>
            <a:off x="205013" y="1939159"/>
            <a:ext cx="3941318" cy="315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A4509E-2911-589A-730A-1012B6C352F5}"/>
              </a:ext>
            </a:extLst>
          </p:cNvPr>
          <p:cNvCxnSpPr>
            <a:cxnSpLocks/>
          </p:cNvCxnSpPr>
          <p:nvPr/>
        </p:nvCxnSpPr>
        <p:spPr>
          <a:xfrm>
            <a:off x="4146331" y="2254469"/>
            <a:ext cx="58703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6EB22BA-5AFC-0A86-005D-891D71571B1D}"/>
              </a:ext>
            </a:extLst>
          </p:cNvPr>
          <p:cNvSpPr txBox="1"/>
          <p:nvPr/>
        </p:nvSpPr>
        <p:spPr>
          <a:xfrm>
            <a:off x="4769685" y="1899423"/>
            <a:ext cx="1331147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link function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78DE1C8-1A00-4EC8-DD5B-26DA86BA0590}"/>
              </a:ext>
            </a:extLst>
          </p:cNvPr>
          <p:cNvSpPr/>
          <p:nvPr/>
        </p:nvSpPr>
        <p:spPr>
          <a:xfrm rot="20259954">
            <a:off x="7058674" y="4375491"/>
            <a:ext cx="4882420" cy="48212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7957461-4E00-DDEF-08F6-C6F7C3845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838" y="2471057"/>
            <a:ext cx="46736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3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FDE03-D065-F186-2817-855325C41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381257-7707-D954-9E9C-C9386AB2889D}"/>
              </a:ext>
            </a:extLst>
          </p:cNvPr>
          <p:cNvSpPr/>
          <p:nvPr/>
        </p:nvSpPr>
        <p:spPr>
          <a:xfrm>
            <a:off x="123171" y="108488"/>
            <a:ext cx="11871249" cy="8059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8000">
                <a:schemeClr val="bg1">
                  <a:lumMod val="75000"/>
                </a:schemeClr>
              </a:gs>
              <a:gs pos="76000">
                <a:schemeClr val="bg1">
                  <a:lumMod val="85000"/>
                </a:schemeClr>
              </a:gs>
              <a:gs pos="99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ED687D-1F62-05FE-D902-E197262D5AB5}"/>
              </a:ext>
            </a:extLst>
          </p:cNvPr>
          <p:cNvSpPr txBox="1">
            <a:spLocks/>
          </p:cNvSpPr>
          <p:nvPr/>
        </p:nvSpPr>
        <p:spPr>
          <a:xfrm>
            <a:off x="2062157" y="212838"/>
            <a:ext cx="8067685" cy="63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”A gene is differentially expressed”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5F2B13-E20C-F301-7D15-1DC0D40C7ECE}"/>
                  </a:ext>
                </a:extLst>
              </p:cNvPr>
              <p:cNvSpPr txBox="1"/>
              <p:nvPr/>
            </p:nvSpPr>
            <p:spPr>
              <a:xfrm>
                <a:off x="1725358" y="2952616"/>
                <a:ext cx="533800" cy="1504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5F2B13-E20C-F301-7D15-1DC0D40C7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58" y="2952616"/>
                <a:ext cx="533800" cy="1504964"/>
              </a:xfrm>
              <a:prstGeom prst="rect">
                <a:avLst/>
              </a:prstGeom>
              <a:blipFill>
                <a:blip r:embed="rId2"/>
                <a:stretch>
                  <a:fillRect l="-9091" t="-840" r="-6818" b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6847B2-0BAE-CEC0-7E04-D724D4BF216F}"/>
                  </a:ext>
                </a:extLst>
              </p:cNvPr>
              <p:cNvSpPr txBox="1"/>
              <p:nvPr/>
            </p:nvSpPr>
            <p:spPr>
              <a:xfrm>
                <a:off x="242535" y="1056682"/>
                <a:ext cx="581616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Sampe1, Sample2, Sample3 – control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</a:rPr>
                  <a:t>Sample4, Sample5, Smaple6 – treatment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6847B2-0BAE-CEC0-7E04-D724D4BF2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35" y="1056682"/>
                <a:ext cx="5816166" cy="646331"/>
              </a:xfrm>
              <a:prstGeom prst="rect">
                <a:avLst/>
              </a:prstGeom>
              <a:blipFill>
                <a:blip r:embed="rId3"/>
                <a:stretch>
                  <a:fillRect l="-1089" t="-392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AF9DA34-2788-5A03-BA49-1D5059F2E5E4}"/>
              </a:ext>
            </a:extLst>
          </p:cNvPr>
          <p:cNvSpPr txBox="1"/>
          <p:nvPr/>
        </p:nvSpPr>
        <p:spPr>
          <a:xfrm rot="2700000">
            <a:off x="938528" y="2366494"/>
            <a:ext cx="1075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control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73061-CEDF-979B-CA1A-24C2A3987D55}"/>
              </a:ext>
            </a:extLst>
          </p:cNvPr>
          <p:cNvSpPr txBox="1"/>
          <p:nvPr/>
        </p:nvSpPr>
        <p:spPr>
          <a:xfrm rot="2700000">
            <a:off x="1278350" y="2276904"/>
            <a:ext cx="1226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treatment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97A43-8F43-B9A8-144C-A7F05846A865}"/>
              </a:ext>
            </a:extLst>
          </p:cNvPr>
          <p:cNvSpPr txBox="1"/>
          <p:nvPr/>
        </p:nvSpPr>
        <p:spPr>
          <a:xfrm>
            <a:off x="768811" y="2858601"/>
            <a:ext cx="10400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Sampe1</a:t>
            </a:r>
          </a:p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Sample2</a:t>
            </a:r>
          </a:p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Sample3</a:t>
            </a:r>
          </a:p>
          <a:p>
            <a:r>
              <a:rPr lang="en-US" altLang="zh-CN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Sample4</a:t>
            </a:r>
          </a:p>
          <a:p>
            <a:r>
              <a:rPr lang="en-US" altLang="zh-CN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Sample5</a:t>
            </a:r>
          </a:p>
          <a:p>
            <a:r>
              <a:rPr lang="en-US" altLang="zh-CN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Sample6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90A996-CE6B-F471-E19C-B0EA4603FC27}"/>
                  </a:ext>
                </a:extLst>
              </p:cNvPr>
              <p:cNvSpPr txBox="1"/>
              <p:nvPr/>
            </p:nvSpPr>
            <p:spPr>
              <a:xfrm>
                <a:off x="2464187" y="3062071"/>
                <a:ext cx="1583436" cy="10547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90A996-CE6B-F471-E19C-B0EA4603F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187" y="3062071"/>
                <a:ext cx="1583436" cy="1054712"/>
              </a:xfrm>
              <a:prstGeom prst="rect">
                <a:avLst/>
              </a:prstGeom>
              <a:blipFill>
                <a:blip r:embed="rId4"/>
                <a:stretch>
                  <a:fillRect t="-3571" b="-20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A2334B-1F0B-6B1D-7D64-E46DB01C1084}"/>
                  </a:ext>
                </a:extLst>
              </p:cNvPr>
              <p:cNvSpPr txBox="1"/>
              <p:nvPr/>
            </p:nvSpPr>
            <p:spPr>
              <a:xfrm>
                <a:off x="4226246" y="2880164"/>
                <a:ext cx="278601" cy="1661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A2334B-1F0B-6B1D-7D64-E46DB01C1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246" y="2880164"/>
                <a:ext cx="278601" cy="1661417"/>
              </a:xfrm>
              <a:prstGeom prst="rect">
                <a:avLst/>
              </a:prstGeom>
              <a:blipFill>
                <a:blip r:embed="rId5"/>
                <a:stretch>
                  <a:fillRect l="-30435" t="-1515" r="-8696" b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E9F58D7-6CF6-2AF2-AA79-F4E11F3BC6E4}"/>
                  </a:ext>
                </a:extLst>
              </p:cNvPr>
              <p:cNvSpPr txBox="1"/>
              <p:nvPr/>
            </p:nvSpPr>
            <p:spPr>
              <a:xfrm>
                <a:off x="8065181" y="2836254"/>
                <a:ext cx="533800" cy="1503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E9F58D7-6CF6-2AF2-AA79-F4E11F3B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181" y="2836254"/>
                <a:ext cx="533800" cy="1503168"/>
              </a:xfrm>
              <a:prstGeom prst="rect">
                <a:avLst/>
              </a:prstGeom>
              <a:blipFill>
                <a:blip r:embed="rId6"/>
                <a:stretch>
                  <a:fillRect l="-11628" t="-840" r="-9302" b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12B3BA2-80B2-1000-6CA0-D49C23CEC1A3}"/>
              </a:ext>
            </a:extLst>
          </p:cNvPr>
          <p:cNvSpPr txBox="1"/>
          <p:nvPr/>
        </p:nvSpPr>
        <p:spPr>
          <a:xfrm rot="2700000">
            <a:off x="7278351" y="2250132"/>
            <a:ext cx="1075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Intercept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0BAECF-BD12-A462-9159-8872CBEBAF9E}"/>
              </a:ext>
            </a:extLst>
          </p:cNvPr>
          <p:cNvSpPr txBox="1"/>
          <p:nvPr/>
        </p:nvSpPr>
        <p:spPr>
          <a:xfrm rot="2700000">
            <a:off x="7618173" y="2160542"/>
            <a:ext cx="1226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treatment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EE1A4A-9D49-142A-0793-E856B7435313}"/>
              </a:ext>
            </a:extLst>
          </p:cNvPr>
          <p:cNvSpPr txBox="1"/>
          <p:nvPr/>
        </p:nvSpPr>
        <p:spPr>
          <a:xfrm>
            <a:off x="7108634" y="2742239"/>
            <a:ext cx="10400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Sampe1</a:t>
            </a:r>
          </a:p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Sample2</a:t>
            </a:r>
          </a:p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Sample3</a:t>
            </a:r>
          </a:p>
          <a:p>
            <a:r>
              <a:rPr lang="en-US" altLang="zh-CN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Sample4</a:t>
            </a:r>
          </a:p>
          <a:p>
            <a:r>
              <a:rPr lang="en-US" altLang="zh-CN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Sample5</a:t>
            </a:r>
          </a:p>
          <a:p>
            <a:r>
              <a:rPr lang="en-US" altLang="zh-CN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Sample6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9BA9F71-8D0E-6801-76FC-0B3BCD9CC6AB}"/>
                  </a:ext>
                </a:extLst>
              </p:cNvPr>
              <p:cNvSpPr txBox="1"/>
              <p:nvPr/>
            </p:nvSpPr>
            <p:spPr>
              <a:xfrm>
                <a:off x="8804010" y="2945709"/>
                <a:ext cx="1583436" cy="10547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9BA9F71-8D0E-6801-76FC-0B3BCD9C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010" y="2945709"/>
                <a:ext cx="1583436" cy="1054712"/>
              </a:xfrm>
              <a:prstGeom prst="rect">
                <a:avLst/>
              </a:prstGeom>
              <a:blipFill>
                <a:blip r:embed="rId7"/>
                <a:stretch>
                  <a:fillRect t="-3571" b="-20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7F0976-6160-0A58-1D33-FE5DE0C8DBAA}"/>
                  </a:ext>
                </a:extLst>
              </p:cNvPr>
              <p:cNvSpPr txBox="1"/>
              <p:nvPr/>
            </p:nvSpPr>
            <p:spPr>
              <a:xfrm>
                <a:off x="10566069" y="2763802"/>
                <a:ext cx="781111" cy="1661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7F0976-6160-0A58-1D33-FE5DE0C8D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069" y="2763802"/>
                <a:ext cx="781111" cy="1661802"/>
              </a:xfrm>
              <a:prstGeom prst="rect">
                <a:avLst/>
              </a:prstGeom>
              <a:blipFill>
                <a:blip r:embed="rId8"/>
                <a:stretch>
                  <a:fillRect l="-9524" t="-1515" r="-1587" b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89AD324-FF81-D5FC-776C-097384468562}"/>
              </a:ext>
            </a:extLst>
          </p:cNvPr>
          <p:cNvSpPr txBox="1"/>
          <p:nvPr/>
        </p:nvSpPr>
        <p:spPr>
          <a:xfrm>
            <a:off x="242535" y="5136464"/>
            <a:ext cx="5816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X = </a:t>
            </a:r>
            <a:r>
              <a:rPr lang="en-US" altLang="zh-CN" dirty="0" err="1">
                <a:latin typeface="Gill Sans" panose="020B0502020104020203" pitchFamily="34" charset="-79"/>
                <a:cs typeface="Gill Sans" panose="020B0502020104020203" pitchFamily="34" charset="-79"/>
              </a:rPr>
              <a:t>model.matrix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(~0 + treatment)</a:t>
            </a:r>
            <a:r>
              <a:rPr lang="en-US" altLang="zh-CN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# no intercept</a:t>
            </a:r>
          </a:p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More flexibility – draw any comparisons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F1B74-3F3C-615C-D7B3-FFB25BF70679}"/>
              </a:ext>
            </a:extLst>
          </p:cNvPr>
          <p:cNvSpPr txBox="1"/>
          <p:nvPr/>
        </p:nvSpPr>
        <p:spPr>
          <a:xfrm>
            <a:off x="5827435" y="5136464"/>
            <a:ext cx="6360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X = </a:t>
            </a:r>
            <a:r>
              <a:rPr lang="en-US" altLang="zh-CN" dirty="0" err="1">
                <a:latin typeface="Gill Sans" panose="020B0502020104020203" pitchFamily="34" charset="-79"/>
                <a:cs typeface="Gill Sans" panose="020B0502020104020203" pitchFamily="34" charset="-79"/>
              </a:rPr>
              <a:t>model.matrix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(~treatment)</a:t>
            </a:r>
            <a:r>
              <a:rPr lang="en-US" altLang="zh-CN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# with intercept (common baseline)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74614-51FB-E07E-D30F-51C3FF0DB3A1}"/>
              </a:ext>
            </a:extLst>
          </p:cNvPr>
          <p:cNvSpPr txBox="1"/>
          <p:nvPr/>
        </p:nvSpPr>
        <p:spPr>
          <a:xfrm>
            <a:off x="768810" y="4612802"/>
            <a:ext cx="2509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6 X 2 %*% 2 x 1 = 6 x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5BE4A-3F38-9D9E-0D43-9348E6A6C295}"/>
              </a:ext>
            </a:extLst>
          </p:cNvPr>
          <p:cNvSpPr txBox="1"/>
          <p:nvPr/>
        </p:nvSpPr>
        <p:spPr>
          <a:xfrm>
            <a:off x="7120553" y="4541581"/>
            <a:ext cx="2509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6 X 2 %*% 2 x 1 = 6 x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CF5ADE-4CA1-52B0-7F62-4E6F06D8F6E8}"/>
                  </a:ext>
                </a:extLst>
              </p:cNvPr>
              <p:cNvSpPr txBox="1"/>
              <p:nvPr/>
            </p:nvSpPr>
            <p:spPr>
              <a:xfrm>
                <a:off x="5110722" y="1134656"/>
                <a:ext cx="45192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Is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 significantly different from 0?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CF5ADE-4CA1-52B0-7F62-4E6F06D8F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722" y="1134656"/>
                <a:ext cx="4519220" cy="461665"/>
              </a:xfrm>
              <a:prstGeom prst="rect">
                <a:avLst/>
              </a:prstGeom>
              <a:blipFill>
                <a:blip r:embed="rId9"/>
                <a:stretch>
                  <a:fillRect l="-280" t="-13514" r="-196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D63A31D-DC51-068A-6F82-623419B387E2}"/>
              </a:ext>
            </a:extLst>
          </p:cNvPr>
          <p:cNvSpPr txBox="1"/>
          <p:nvPr/>
        </p:nvSpPr>
        <p:spPr>
          <a:xfrm>
            <a:off x="5827435" y="5755787"/>
            <a:ext cx="4716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fit.test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glmQLFtest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(fit,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coef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2)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32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2" grpId="0"/>
      <p:bldP spid="27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6" grpId="0"/>
      <p:bldP spid="7" grpId="0"/>
      <p:bldP spid="8" grpId="0"/>
      <p:bldP spid="10" grpId="0"/>
      <p:bldP spid="1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8537D-874A-890C-2702-9227F7AD6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15475D-BFC8-6845-40FB-273DDDCF20A6}"/>
              </a:ext>
            </a:extLst>
          </p:cNvPr>
          <p:cNvSpPr/>
          <p:nvPr/>
        </p:nvSpPr>
        <p:spPr>
          <a:xfrm>
            <a:off x="123171" y="108488"/>
            <a:ext cx="11871249" cy="8059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8000">
                <a:schemeClr val="bg1">
                  <a:lumMod val="75000"/>
                </a:schemeClr>
              </a:gs>
              <a:gs pos="76000">
                <a:schemeClr val="bg1">
                  <a:lumMod val="85000"/>
                </a:schemeClr>
              </a:gs>
              <a:gs pos="99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C9B8737-4687-F95E-2E83-FF743EA2CA83}"/>
              </a:ext>
            </a:extLst>
          </p:cNvPr>
          <p:cNvSpPr txBox="1">
            <a:spLocks/>
          </p:cNvSpPr>
          <p:nvPr/>
        </p:nvSpPr>
        <p:spPr>
          <a:xfrm>
            <a:off x="2062157" y="212838"/>
            <a:ext cx="8067685" cy="63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Two Pillars of GLM via NB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E88E6F-B711-99B6-16DC-0ED69BC20633}"/>
              </a:ext>
            </a:extLst>
          </p:cNvPr>
          <p:cNvSpPr txBox="1"/>
          <p:nvPr/>
        </p:nvSpPr>
        <p:spPr>
          <a:xfrm>
            <a:off x="123171" y="14924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 &lt;-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calcNormFactors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(y, method = ‘TMM’)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 &lt;-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estimateDisp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(y, tagwise = T)</a:t>
            </a:r>
          </a:p>
          <a:p>
            <a:r>
              <a:rPr lang="en-US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fit &lt;-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glmFit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(y)</a:t>
            </a:r>
          </a:p>
          <a:p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fit.test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glmLRT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(fit)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92C689-B640-E9F6-8986-EF69D231B26C}"/>
              </a:ext>
            </a:extLst>
          </p:cNvPr>
          <p:cNvSpPr txBox="1"/>
          <p:nvPr/>
        </p:nvSpPr>
        <p:spPr>
          <a:xfrm>
            <a:off x="123170" y="1018750"/>
            <a:ext cx="8635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Two pillars of GLM with NB model are: </a:t>
            </a:r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dispersion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 and </a:t>
            </a:r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coefficients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4A32FD-9341-A37C-8DB2-11DA3B61C258}"/>
              </a:ext>
            </a:extLst>
          </p:cNvPr>
          <p:cNvCxnSpPr/>
          <p:nvPr/>
        </p:nvCxnSpPr>
        <p:spPr>
          <a:xfrm>
            <a:off x="5735782" y="1690255"/>
            <a:ext cx="13993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1B8996-7DDC-FA11-6E2B-06A89CA6AAFE}"/>
                  </a:ext>
                </a:extLst>
              </p:cNvPr>
              <p:cNvSpPr txBox="1"/>
              <p:nvPr/>
            </p:nvSpPr>
            <p:spPr>
              <a:xfrm>
                <a:off x="7237591" y="1492432"/>
                <a:ext cx="347197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Estimate normalization factor</a:t>
                </a:r>
              </a:p>
              <a:p>
                <a:r>
                  <a:rPr lang="en-US" altLang="zh-CN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Estimate dispersion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altLang="zh-CN" dirty="0"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  <a:p>
                <a:r>
                  <a:rPr lang="en-US" altLang="zh-CN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Estimate 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  <a:p>
                <a:r>
                  <a:rPr lang="en-US" altLang="zh-CN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Do statistic test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1B8996-7DDC-FA11-6E2B-06A89CA6A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591" y="1492432"/>
                <a:ext cx="3471973" cy="1200329"/>
              </a:xfrm>
              <a:prstGeom prst="rect">
                <a:avLst/>
              </a:prstGeom>
              <a:blipFill>
                <a:blip r:embed="rId2"/>
                <a:stretch>
                  <a:fillRect l="-1455" t="-208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479AB9-D445-B2A7-7AF0-48D0EABF212F}"/>
              </a:ext>
            </a:extLst>
          </p:cNvPr>
          <p:cNvCxnSpPr>
            <a:cxnSpLocks/>
          </p:cNvCxnSpPr>
          <p:nvPr/>
        </p:nvCxnSpPr>
        <p:spPr>
          <a:xfrm>
            <a:off x="5029200" y="1953490"/>
            <a:ext cx="210589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964B1C-312E-E05D-E3D7-C94163B09846}"/>
              </a:ext>
            </a:extLst>
          </p:cNvPr>
          <p:cNvCxnSpPr>
            <a:cxnSpLocks/>
          </p:cNvCxnSpPr>
          <p:nvPr/>
        </p:nvCxnSpPr>
        <p:spPr>
          <a:xfrm>
            <a:off x="2729346" y="2231013"/>
            <a:ext cx="44057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D98B37-2451-2013-FDDC-6BD31D2C1982}"/>
              </a:ext>
            </a:extLst>
          </p:cNvPr>
          <p:cNvCxnSpPr>
            <a:cxnSpLocks/>
          </p:cNvCxnSpPr>
          <p:nvPr/>
        </p:nvCxnSpPr>
        <p:spPr>
          <a:xfrm>
            <a:off x="4045527" y="2494250"/>
            <a:ext cx="308956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8CE946-37FD-CD13-FCEB-FFEC1D83C7DC}"/>
                  </a:ext>
                </a:extLst>
              </p:cNvPr>
              <p:cNvSpPr txBox="1"/>
              <p:nvPr/>
            </p:nvSpPr>
            <p:spPr>
              <a:xfrm>
                <a:off x="204701" y="4376326"/>
                <a:ext cx="6091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𝑙𝑖𝑏𝑆𝑖𝑧𝑒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𝑛𝑜𝑟𝑚𝐹𝑎𝑐𝑡𝑜𝑟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effect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size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8CE946-37FD-CD13-FCEB-FFEC1D83C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01" y="4376326"/>
                <a:ext cx="6091091" cy="276999"/>
              </a:xfrm>
              <a:prstGeom prst="rect">
                <a:avLst/>
              </a:prstGeom>
              <a:blipFill>
                <a:blip r:embed="rId3"/>
                <a:stretch>
                  <a:fillRect l="-1875"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11D5B5F-7D76-9CC5-4044-1D942EEC4962}"/>
                  </a:ext>
                </a:extLst>
              </p:cNvPr>
              <p:cNvSpPr txBox="1"/>
              <p:nvPr/>
            </p:nvSpPr>
            <p:spPr>
              <a:xfrm>
                <a:off x="207944" y="5088569"/>
                <a:ext cx="63214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h𝑒𝑛𝑐𝑒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𝑠𝑞𝑟𝑡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𝑢𝑛𝑐𝑒𝑟𝑡𝑎𝑖𝑛𝑡𝑦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11D5B5F-7D76-9CC5-4044-1D942EEC4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44" y="5088569"/>
                <a:ext cx="6321444" cy="276999"/>
              </a:xfrm>
              <a:prstGeom prst="rect">
                <a:avLst/>
              </a:prstGeom>
              <a:blipFill>
                <a:blip r:embed="rId4"/>
                <a:stretch>
                  <a:fillRect l="-1202" t="-869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7C64FA-2B6D-8E51-B1A8-30E198FD50D5}"/>
                  </a:ext>
                </a:extLst>
              </p:cNvPr>
              <p:cNvSpPr txBox="1"/>
              <p:nvPr/>
            </p:nvSpPr>
            <p:spPr>
              <a:xfrm>
                <a:off x="209328" y="5699160"/>
                <a:ext cx="4325832" cy="573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𝑠𝑡𝑎𝑡𝑖𝑠𝑡𝑖𝑐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𝐸𝑓𝑓𝑒𝑐𝑡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𝑆𝑖𝑧𝑒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𝑈𝑛𝑐𝑒𝑟𝑡𝑎𝑖𝑛𝑡𝑦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B7C64FA-2B6D-8E51-B1A8-30E198FD5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8" y="5699160"/>
                <a:ext cx="4325832" cy="573875"/>
              </a:xfrm>
              <a:prstGeom prst="rect">
                <a:avLst/>
              </a:prstGeom>
              <a:blipFill>
                <a:blip r:embed="rId5"/>
                <a:stretch>
                  <a:fillRect l="-1754" t="-6522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1A9E2F1A-B525-33DF-545D-9F572FC29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667" y="4221146"/>
            <a:ext cx="3832005" cy="205188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BE76E12-8DD6-02D6-D657-9E47E5C3700F}"/>
              </a:ext>
            </a:extLst>
          </p:cNvPr>
          <p:cNvSpPr txBox="1"/>
          <p:nvPr/>
        </p:nvSpPr>
        <p:spPr>
          <a:xfrm>
            <a:off x="8048167" y="6273035"/>
            <a:ext cx="23822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22222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Wikipedia: F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EBCFC9B-EBE1-D664-2000-C23559924DD6}"/>
                  </a:ext>
                </a:extLst>
              </p:cNvPr>
              <p:cNvSpPr txBox="1"/>
              <p:nvPr/>
            </p:nvSpPr>
            <p:spPr>
              <a:xfrm>
                <a:off x="204701" y="3064070"/>
                <a:ext cx="371428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𝑁𝑒𝑔𝑎𝑡𝑖𝑣𝑒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𝐵𝑖𝑛𝑜𝑚𝑖𝑎𝑙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𝑜𝑓𝑓𝑠𝑒𝑡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𝑜𝑓𝑓𝑠𝑒𝑡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𝑙𝑖𝑏𝑆𝑖𝑧𝑒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𝑛𝑜𝑟𝑚𝐹𝑎𝑐𝑡𝑜𝑟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EBCFC9B-EBE1-D664-2000-C2355992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01" y="3064070"/>
                <a:ext cx="3714287" cy="1025665"/>
              </a:xfrm>
              <a:prstGeom prst="rect">
                <a:avLst/>
              </a:prstGeom>
              <a:blipFill>
                <a:blip r:embed="rId7"/>
                <a:stretch>
                  <a:fillRect l="-51536" t="-232927" r="-1706" b="-3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370481C2-3480-0E36-C738-4D3F571285E9}"/>
              </a:ext>
            </a:extLst>
          </p:cNvPr>
          <p:cNvSpPr txBox="1"/>
          <p:nvPr/>
        </p:nvSpPr>
        <p:spPr>
          <a:xfrm>
            <a:off x="3441853" y="5662931"/>
            <a:ext cx="4296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FDR is enough for determining significance. </a:t>
            </a:r>
            <a:r>
              <a:rPr lang="en-US" altLang="zh-CN" dirty="0" err="1">
                <a:latin typeface="Gill Sans" panose="020B0502020104020203" pitchFamily="34" charset="-79"/>
                <a:cs typeface="Gill Sans" panose="020B0502020104020203" pitchFamily="34" charset="-79"/>
              </a:rPr>
              <a:t>LogFC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 &gt; 0.5 is redundant</a:t>
            </a:r>
          </a:p>
        </p:txBody>
      </p:sp>
    </p:spTree>
    <p:extLst>
      <p:ext uri="{BB962C8B-B14F-4D97-AF65-F5344CB8AC3E}">
        <p14:creationId xmlns:p14="http://schemas.microsoft.com/office/powerpoint/2010/main" val="71809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46AD1-490E-311B-B15C-03A195A7B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DE7225-0D49-2354-9517-CF1B7169C21F}"/>
              </a:ext>
            </a:extLst>
          </p:cNvPr>
          <p:cNvSpPr/>
          <p:nvPr/>
        </p:nvSpPr>
        <p:spPr>
          <a:xfrm>
            <a:off x="123171" y="108488"/>
            <a:ext cx="11871249" cy="8059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8000">
                <a:schemeClr val="bg1">
                  <a:lumMod val="75000"/>
                </a:schemeClr>
              </a:gs>
              <a:gs pos="76000">
                <a:schemeClr val="bg1">
                  <a:lumMod val="85000"/>
                </a:schemeClr>
              </a:gs>
              <a:gs pos="99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F97A40-76D2-F9FE-AB53-62A08C3AA82A}"/>
              </a:ext>
            </a:extLst>
          </p:cNvPr>
          <p:cNvSpPr txBox="1">
            <a:spLocks/>
          </p:cNvSpPr>
          <p:nvPr/>
        </p:nvSpPr>
        <p:spPr>
          <a:xfrm>
            <a:off x="177871" y="193728"/>
            <a:ext cx="11871249" cy="63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It’s fun to reconstruct GLM with internalized knowledge</a:t>
            </a:r>
            <a:endParaRPr lang="en-US" sz="2400" b="1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5D6DF6-F1E0-5864-C6D8-DCAB3B20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978" y="2076641"/>
            <a:ext cx="5701034" cy="4530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D5A892-F392-F1F8-4FB7-253B8493F5AC}"/>
              </a:ext>
            </a:extLst>
          </p:cNvPr>
          <p:cNvSpPr txBox="1"/>
          <p:nvPr/>
        </p:nvSpPr>
        <p:spPr>
          <a:xfrm>
            <a:off x="177871" y="1097280"/>
            <a:ext cx="7723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One function is all we need for reconstructing the generalized linear model: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677F6C-F4DF-B2CF-E84F-0D53986E2655}"/>
                  </a:ext>
                </a:extLst>
              </p:cNvPr>
              <p:cNvSpPr txBox="1"/>
              <p:nvPr/>
            </p:nvSpPr>
            <p:spPr>
              <a:xfrm>
                <a:off x="342899" y="1580326"/>
                <a:ext cx="5236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=2^(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𝑙𝑖𝑏𝑆𝑖𝑧𝑒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𝑛𝑜𝑟𝑚𝐹𝑎𝑐𝑡𝑜𝑟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677F6C-F4DF-B2CF-E84F-0D53986E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1580326"/>
                <a:ext cx="5236305" cy="276999"/>
              </a:xfrm>
              <a:prstGeom prst="rect">
                <a:avLst/>
              </a:prstGeom>
              <a:blipFill>
                <a:blip r:embed="rId3"/>
                <a:stretch>
                  <a:fillRect l="-1449" t="-26087" r="-1208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83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193B-9401-253C-F992-9AB858882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636930-759E-1C43-3EB7-C16E1AB6AC39}"/>
              </a:ext>
            </a:extLst>
          </p:cNvPr>
          <p:cNvSpPr/>
          <p:nvPr/>
        </p:nvSpPr>
        <p:spPr>
          <a:xfrm>
            <a:off x="123171" y="108488"/>
            <a:ext cx="11871249" cy="8059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8000">
                <a:schemeClr val="bg1">
                  <a:lumMod val="75000"/>
                </a:schemeClr>
              </a:gs>
              <a:gs pos="76000">
                <a:schemeClr val="bg1">
                  <a:lumMod val="85000"/>
                </a:schemeClr>
              </a:gs>
              <a:gs pos="99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E622A6-46BA-B19B-60D9-D65494C9EC05}"/>
              </a:ext>
            </a:extLst>
          </p:cNvPr>
          <p:cNvSpPr txBox="1">
            <a:spLocks/>
          </p:cNvSpPr>
          <p:nvPr/>
        </p:nvSpPr>
        <p:spPr>
          <a:xfrm>
            <a:off x="123170" y="212838"/>
            <a:ext cx="11871249" cy="63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Center of quantification study: differential test</a:t>
            </a:r>
            <a:endParaRPr lang="en-US" sz="2400" b="1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9401CA-2941-B964-766C-8896C883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424" y="1740841"/>
            <a:ext cx="4634911" cy="38030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E0BE1F-D0A8-1519-1010-B02B1421D461}"/>
              </a:ext>
            </a:extLst>
          </p:cNvPr>
          <p:cNvSpPr txBox="1"/>
          <p:nvPr/>
        </p:nvSpPr>
        <p:spPr>
          <a:xfrm>
            <a:off x="6096000" y="5750004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i="1" u="none" strike="noStrike" dirty="0">
                <a:solidFill>
                  <a:srgbClr val="222222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Squair, J. W., et al. "Confronting false discoveries in single-cell differential expression. Nat. Commun. 12, 5692." 2021,</a:t>
            </a:r>
          </a:p>
          <a:p>
            <a:pPr algn="r"/>
            <a:r>
              <a:rPr lang="en-US" sz="1100" i="1" u="none" strike="noStrike" dirty="0">
                <a:solidFill>
                  <a:srgbClr val="222222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Murphy, Alan E., Nurun Fancy, and Nathan Skene. "Avoiding false discoveries in single-cell RNA-seq by revisiting the first Alzheimer’s disease dataset." Elife 12 (2023): RP90214.</a:t>
            </a:r>
            <a:endParaRPr lang="en-US" sz="1100" i="1" dirty="0">
              <a:solidFill>
                <a:srgbClr val="22222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algn="r"/>
            <a:r>
              <a:rPr lang="en-US" sz="1100" i="1" u="none" strike="noStrike" dirty="0">
                <a:solidFill>
                  <a:srgbClr val="222222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Murphy, A. E., and N. G. Skene. "A balanced measure shows superior performance of </a:t>
            </a:r>
            <a:r>
              <a:rPr lang="en-US" sz="1100" i="1" u="none" strike="noStrike" dirty="0" err="1">
                <a:solidFill>
                  <a:srgbClr val="222222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pseudobulk</a:t>
            </a:r>
            <a:r>
              <a:rPr lang="en-US" sz="1100" i="1" u="none" strike="noStrike" dirty="0">
                <a:solidFill>
                  <a:srgbClr val="222222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 methods in single-cell RNA-sequencing analysis. Nat Commun. 2022; 13: 7851."</a:t>
            </a:r>
            <a:endParaRPr lang="en-US" sz="1100" i="1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827770-8F45-EC62-A1A0-B909A49E4761}"/>
              </a:ext>
            </a:extLst>
          </p:cNvPr>
          <p:cNvGrpSpPr/>
          <p:nvPr/>
        </p:nvGrpSpPr>
        <p:grpSpPr>
          <a:xfrm>
            <a:off x="996665" y="1781794"/>
            <a:ext cx="4024313" cy="4553514"/>
            <a:chOff x="515492" y="1288667"/>
            <a:chExt cx="4640714" cy="525097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A45C90-41BB-1875-B934-CDE5CF56C4EC}"/>
                </a:ext>
              </a:extLst>
            </p:cNvPr>
            <p:cNvSpPr/>
            <p:nvPr/>
          </p:nvSpPr>
          <p:spPr>
            <a:xfrm>
              <a:off x="1785938" y="2443860"/>
              <a:ext cx="2100263" cy="2100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Differential Test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310B6E-EA86-3360-9532-3B3EFA770519}"/>
                </a:ext>
              </a:extLst>
            </p:cNvPr>
            <p:cNvSpPr/>
            <p:nvPr/>
          </p:nvSpPr>
          <p:spPr>
            <a:xfrm>
              <a:off x="3798355" y="1288668"/>
              <a:ext cx="1270005" cy="12700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Gene Ontology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9968C6D-549A-32DC-89DE-E852AC15B2FE}"/>
                </a:ext>
              </a:extLst>
            </p:cNvPr>
            <p:cNvSpPr/>
            <p:nvPr/>
          </p:nvSpPr>
          <p:spPr>
            <a:xfrm>
              <a:off x="3886201" y="4451267"/>
              <a:ext cx="1270005" cy="12700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Motif Enrich-</a:t>
              </a:r>
              <a:r>
                <a:rPr lang="en-US" sz="1500" dirty="0" err="1">
                  <a:solidFill>
                    <a:schemeClr val="tx1"/>
                  </a:solidFill>
                </a:rPr>
                <a:t>ment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F0EE4ED-13DF-9D84-84F2-BAFDD205CD1F}"/>
                </a:ext>
              </a:extLst>
            </p:cNvPr>
            <p:cNvSpPr/>
            <p:nvPr/>
          </p:nvSpPr>
          <p:spPr>
            <a:xfrm>
              <a:off x="515492" y="4479999"/>
              <a:ext cx="1270005" cy="12700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>
                  <a:solidFill>
                    <a:schemeClr val="tx1"/>
                  </a:solidFill>
                </a:rPr>
                <a:t>Biomar-kers</a:t>
              </a:r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EEDC7C-2DC2-5D59-362B-F997D30B72B8}"/>
                </a:ext>
              </a:extLst>
            </p:cNvPr>
            <p:cNvSpPr/>
            <p:nvPr/>
          </p:nvSpPr>
          <p:spPr>
            <a:xfrm>
              <a:off x="588390" y="1288667"/>
              <a:ext cx="1270005" cy="12700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GRN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CA9C4B7-2C2F-1690-BFA9-125CEAE20A9D}"/>
                </a:ext>
              </a:extLst>
            </p:cNvPr>
            <p:cNvSpPr/>
            <p:nvPr/>
          </p:nvSpPr>
          <p:spPr>
            <a:xfrm>
              <a:off x="2201066" y="5269634"/>
              <a:ext cx="1270005" cy="12700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E41878-8CF2-2E1F-9C24-3C1D9698E50D}"/>
                </a:ext>
              </a:extLst>
            </p:cNvPr>
            <p:cNvCxnSpPr>
              <a:cxnSpLocks/>
              <a:stCxn id="17" idx="1"/>
              <a:endCxn id="21" idx="5"/>
            </p:cNvCxnSpPr>
            <p:nvPr/>
          </p:nvCxnSpPr>
          <p:spPr>
            <a:xfrm flipH="1" flipV="1">
              <a:off x="1672407" y="2372684"/>
              <a:ext cx="421107" cy="3787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A431CB-8F9C-D6A5-E90F-602DE4B5181B}"/>
                </a:ext>
              </a:extLst>
            </p:cNvPr>
            <p:cNvCxnSpPr>
              <a:stCxn id="17" idx="7"/>
              <a:endCxn id="18" idx="3"/>
            </p:cNvCxnSpPr>
            <p:nvPr/>
          </p:nvCxnSpPr>
          <p:spPr>
            <a:xfrm flipV="1">
              <a:off x="3578625" y="2372685"/>
              <a:ext cx="405718" cy="3787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A203998-958F-DA8C-2701-7D436E19DB6A}"/>
                </a:ext>
              </a:extLst>
            </p:cNvPr>
            <p:cNvCxnSpPr>
              <a:stCxn id="17" idx="3"/>
              <a:endCxn id="20" idx="7"/>
            </p:cNvCxnSpPr>
            <p:nvPr/>
          </p:nvCxnSpPr>
          <p:spPr>
            <a:xfrm flipH="1">
              <a:off x="1599509" y="4236547"/>
              <a:ext cx="494005" cy="4294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2FACF9-22C4-AE15-7D6A-E9525B943423}"/>
                </a:ext>
              </a:extLst>
            </p:cNvPr>
            <p:cNvCxnSpPr>
              <a:cxnSpLocks/>
              <a:stCxn id="17" idx="4"/>
              <a:endCxn id="22" idx="0"/>
            </p:cNvCxnSpPr>
            <p:nvPr/>
          </p:nvCxnSpPr>
          <p:spPr>
            <a:xfrm flipH="1">
              <a:off x="2836069" y="4544123"/>
              <a:ext cx="1" cy="7255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84E503-7838-71A5-14EA-30C31EED4B59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3578625" y="4236547"/>
              <a:ext cx="493564" cy="4007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1B32AA1-E522-AFAA-F234-470316CCE252}"/>
              </a:ext>
            </a:extLst>
          </p:cNvPr>
          <p:cNvSpPr txBox="1"/>
          <p:nvPr/>
        </p:nvSpPr>
        <p:spPr>
          <a:xfrm>
            <a:off x="123170" y="961779"/>
            <a:ext cx="11871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Differential testing is at the heart of most quantification-based genomics studies, not only for traditional bulk genomics assay, but also for single-cell genomics assay.. </a:t>
            </a:r>
          </a:p>
        </p:txBody>
      </p:sp>
    </p:spTree>
    <p:extLst>
      <p:ext uri="{BB962C8B-B14F-4D97-AF65-F5344CB8AC3E}">
        <p14:creationId xmlns:p14="http://schemas.microsoft.com/office/powerpoint/2010/main" val="260095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C21B8-B23F-3888-98A2-9F8B428F2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814B61-B3E9-DB81-62FE-542332ECC932}"/>
              </a:ext>
            </a:extLst>
          </p:cNvPr>
          <p:cNvSpPr/>
          <p:nvPr/>
        </p:nvSpPr>
        <p:spPr>
          <a:xfrm>
            <a:off x="169005" y="118132"/>
            <a:ext cx="11871249" cy="8059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8000">
                <a:schemeClr val="bg1">
                  <a:lumMod val="75000"/>
                </a:schemeClr>
              </a:gs>
              <a:gs pos="76000">
                <a:schemeClr val="bg1">
                  <a:lumMod val="85000"/>
                </a:schemeClr>
              </a:gs>
              <a:gs pos="99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E24E44F-A748-257B-CC72-D0D00533505A}"/>
              </a:ext>
            </a:extLst>
          </p:cNvPr>
          <p:cNvSpPr txBox="1">
            <a:spLocks/>
          </p:cNvSpPr>
          <p:nvPr/>
        </p:nvSpPr>
        <p:spPr>
          <a:xfrm>
            <a:off x="123170" y="212838"/>
            <a:ext cx="11871249" cy="63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What’s happening under the hood of differential test?</a:t>
            </a:r>
            <a:endParaRPr lang="en-US" sz="2400" b="1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12BD6D-7F5B-AABF-642C-15C68F1EF68B}"/>
              </a:ext>
            </a:extLst>
          </p:cNvPr>
          <p:cNvSpPr txBox="1"/>
          <p:nvPr/>
        </p:nvSpPr>
        <p:spPr>
          <a:xfrm>
            <a:off x="451662" y="1218550"/>
            <a:ext cx="115885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Have you encountered:</a:t>
            </a:r>
          </a:p>
          <a:p>
            <a:endParaRPr lang="en-US" altLang="zh-CN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1) I observed grouping effects on PCA plots / heatmap, however only a handful of features tested significant.</a:t>
            </a:r>
          </a:p>
          <a:p>
            <a:endParaRPr lang="en-US" altLang="zh-CN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2) I had one sample in a group, and I want do differential test.</a:t>
            </a:r>
          </a:p>
          <a:p>
            <a:endParaRPr lang="en-US" altLang="zh-CN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3) I saw genes with very high log fold changes; however, p-values were not significant. </a:t>
            </a:r>
          </a:p>
          <a:p>
            <a:endParaRPr lang="en-US" altLang="zh-CN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4) Differential test software asked me to plot a bunch of plots, however I don’t understand.</a:t>
            </a:r>
          </a:p>
          <a:p>
            <a:endParaRPr lang="en-US" altLang="zh-CN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F89AF-B9C1-F4DB-DB8D-39D765DD69CD}"/>
              </a:ext>
            </a:extLst>
          </p:cNvPr>
          <p:cNvSpPr txBox="1">
            <a:spLocks/>
          </p:cNvSpPr>
          <p:nvPr/>
        </p:nvSpPr>
        <p:spPr>
          <a:xfrm>
            <a:off x="169005" y="4508612"/>
            <a:ext cx="11871249" cy="63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b="1" dirty="0">
                <a:latin typeface="Gill Sans" panose="020B0502020104020203" pitchFamily="34" charset="-79"/>
                <a:cs typeface="Gill Sans" panose="020B0502020104020203" pitchFamily="34" charset="-79"/>
              </a:rPr>
              <a:t>What’s going on under the hood of differential test?</a:t>
            </a:r>
            <a:endParaRPr lang="en-US" sz="2400" b="1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5096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6CCC0-4E3B-C85C-94AC-A22301899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F653D6-1AD4-E10A-0EFF-C29D6646080B}"/>
              </a:ext>
            </a:extLst>
          </p:cNvPr>
          <p:cNvSpPr/>
          <p:nvPr/>
        </p:nvSpPr>
        <p:spPr>
          <a:xfrm>
            <a:off x="123171" y="108488"/>
            <a:ext cx="11871249" cy="8059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8000">
                <a:schemeClr val="bg1">
                  <a:lumMod val="75000"/>
                </a:schemeClr>
              </a:gs>
              <a:gs pos="76000">
                <a:schemeClr val="bg1">
                  <a:lumMod val="85000"/>
                </a:schemeClr>
              </a:gs>
              <a:gs pos="99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7627541-02A7-5C11-9809-7E8AD0A760E8}"/>
              </a:ext>
            </a:extLst>
          </p:cNvPr>
          <p:cNvSpPr txBox="1">
            <a:spLocks/>
          </p:cNvSpPr>
          <p:nvPr/>
        </p:nvSpPr>
        <p:spPr>
          <a:xfrm>
            <a:off x="123171" y="212838"/>
            <a:ext cx="11818676" cy="63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Quantification test relies on underlying model / 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D776FD-B3BE-4BA3-2689-86BE07183530}"/>
                  </a:ext>
                </a:extLst>
              </p:cNvPr>
              <p:cNvSpPr txBox="1"/>
              <p:nvPr/>
            </p:nvSpPr>
            <p:spPr>
              <a:xfrm>
                <a:off x="249312" y="2807619"/>
                <a:ext cx="1557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D776FD-B3BE-4BA3-2689-86BE07183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12" y="2807619"/>
                <a:ext cx="1557158" cy="276999"/>
              </a:xfrm>
              <a:prstGeom prst="rect">
                <a:avLst/>
              </a:prstGeom>
              <a:blipFill>
                <a:blip r:embed="rId2"/>
                <a:stretch>
                  <a:fillRect l="-3226" t="-9091" r="-4839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6ECE05-D8A6-97D2-DC00-FB54372E532F}"/>
                  </a:ext>
                </a:extLst>
              </p:cNvPr>
              <p:cNvSpPr txBox="1"/>
              <p:nvPr/>
            </p:nvSpPr>
            <p:spPr>
              <a:xfrm>
                <a:off x="249312" y="3270368"/>
                <a:ext cx="12073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6ECE05-D8A6-97D2-DC00-FB54372E5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12" y="3270368"/>
                <a:ext cx="1207318" cy="276999"/>
              </a:xfrm>
              <a:prstGeom prst="rect">
                <a:avLst/>
              </a:prstGeom>
              <a:blipFill>
                <a:blip r:embed="rId3"/>
                <a:stretch>
                  <a:fillRect l="-4167" t="-4348" r="-416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5AE608-C7B8-96CC-AB56-EC5EEA9D4EF8}"/>
              </a:ext>
            </a:extLst>
          </p:cNvPr>
          <p:cNvSpPr txBox="1"/>
          <p:nvPr/>
        </p:nvSpPr>
        <p:spPr>
          <a:xfrm>
            <a:off x="123170" y="1008259"/>
            <a:ext cx="118186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Quantification test hinges on proper model predicting what is true, because:</a:t>
            </a:r>
          </a:p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1) Raw data is </a:t>
            </a:r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noisy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.</a:t>
            </a:r>
          </a:p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2) Models give expectation and a way to measure </a:t>
            </a:r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surprises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 (variations).</a:t>
            </a:r>
          </a:p>
          <a:p>
            <a:endParaRPr lang="en-US" altLang="zh-CN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In RNA-seq word, we now know gene expression counts are often model as negative binomial distribution, however…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D942E7-3F87-7127-C05E-261001BDB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70" y="4210129"/>
            <a:ext cx="2799081" cy="22623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AD5C62-77EC-9C57-B78B-0F022AE1D016}"/>
              </a:ext>
            </a:extLst>
          </p:cNvPr>
          <p:cNvSpPr txBox="1"/>
          <p:nvPr/>
        </p:nvSpPr>
        <p:spPr>
          <a:xfrm>
            <a:off x="92312" y="6472513"/>
            <a:ext cx="23822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22222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Wikipedia: Poisson distribution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2C388-D70A-7F78-DA65-8A36BDC8335E}"/>
              </a:ext>
            </a:extLst>
          </p:cNvPr>
          <p:cNvSpPr/>
          <p:nvPr/>
        </p:nvSpPr>
        <p:spPr>
          <a:xfrm>
            <a:off x="214152" y="3256080"/>
            <a:ext cx="1299630" cy="3206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0FEEFB-A6C8-58EB-BF94-29AFDDA0CE13}"/>
              </a:ext>
            </a:extLst>
          </p:cNvPr>
          <p:cNvSpPr txBox="1"/>
          <p:nvPr/>
        </p:nvSpPr>
        <p:spPr>
          <a:xfrm>
            <a:off x="6096000" y="6429718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i="1" u="none" strike="noStrike" dirty="0">
                <a:solidFill>
                  <a:srgbClr val="222222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Bullard JH, Purdom E, Hansen KD, Dudoit S. Evaluation of statistical methods for normalization and differential expression in mRNA-Seq experiments. BMC </a:t>
            </a:r>
            <a:r>
              <a:rPr lang="en-US" sz="1100" i="1" u="none" strike="noStrike" dirty="0" err="1">
                <a:solidFill>
                  <a:srgbClr val="222222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Bioinform</a:t>
            </a:r>
            <a:r>
              <a:rPr lang="en-US" sz="1100" i="1" u="none" strike="noStrike" dirty="0">
                <a:solidFill>
                  <a:srgbClr val="222222"/>
                </a:solidFill>
                <a:effectLst/>
                <a:latin typeface="Gill Sans" panose="020B0502020104020203" pitchFamily="34" charset="-79"/>
                <a:cs typeface="Gill Sans" panose="020B0502020104020203" pitchFamily="34" charset="-79"/>
              </a:rPr>
              <a:t>. 2010;11(1):1–13.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776248-93CA-F360-0636-B83D93C664D0}"/>
              </a:ext>
            </a:extLst>
          </p:cNvPr>
          <p:cNvSpPr txBox="1"/>
          <p:nvPr/>
        </p:nvSpPr>
        <p:spPr>
          <a:xfrm>
            <a:off x="3243263" y="2803414"/>
            <a:ext cx="87511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There is a </a:t>
            </a:r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rationale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 behind modeling RNA-seq counts with </a:t>
            </a:r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Poisson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 distribution (especially for experiments with only technical replicates).</a:t>
            </a:r>
          </a:p>
          <a:p>
            <a:endParaRPr lang="en-US" altLang="zh-CN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If we consider sequencing is a process of sampling molecules from a mixed soup of RNA, the only thing contributing to sampling probability is the relative abundance of those RNA molecules.</a:t>
            </a:r>
          </a:p>
          <a:p>
            <a:endParaRPr lang="en-US" altLang="zh-CN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Under this assumption, the only source of randomness is the sampling process itself, and the number of reads assigned to a gene follows a Poisson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58648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8D890-8037-4A9B-D5B2-8AF04A93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E68B65-EDE3-95E1-57BB-D6F9DCAE6C8A}"/>
              </a:ext>
            </a:extLst>
          </p:cNvPr>
          <p:cNvSpPr/>
          <p:nvPr/>
        </p:nvSpPr>
        <p:spPr>
          <a:xfrm>
            <a:off x="123171" y="108488"/>
            <a:ext cx="11871249" cy="8059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8000">
                <a:schemeClr val="bg1">
                  <a:lumMod val="75000"/>
                </a:schemeClr>
              </a:gs>
              <a:gs pos="76000">
                <a:schemeClr val="bg1">
                  <a:lumMod val="85000"/>
                </a:schemeClr>
              </a:gs>
              <a:gs pos="99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2E99B7-2E6B-68FA-27E8-C4A0903A6502}"/>
              </a:ext>
            </a:extLst>
          </p:cNvPr>
          <p:cNvSpPr txBox="1">
            <a:spLocks/>
          </p:cNvSpPr>
          <p:nvPr/>
        </p:nvSpPr>
        <p:spPr>
          <a:xfrm>
            <a:off x="123171" y="212838"/>
            <a:ext cx="11818676" cy="63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Real life is never perfect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2A32F6-521D-8506-9988-0312A927E8CC}"/>
                  </a:ext>
                </a:extLst>
              </p:cNvPr>
              <p:cNvSpPr txBox="1"/>
              <p:nvPr/>
            </p:nvSpPr>
            <p:spPr>
              <a:xfrm>
                <a:off x="158331" y="2925106"/>
                <a:ext cx="1557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2A32F6-521D-8506-9988-0312A927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1" y="2925106"/>
                <a:ext cx="1557158" cy="276999"/>
              </a:xfrm>
              <a:prstGeom prst="rect">
                <a:avLst/>
              </a:prstGeom>
              <a:blipFill>
                <a:blip r:embed="rId2"/>
                <a:stretch>
                  <a:fillRect l="-3252" t="-8696" r="-650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320417-233B-4FB7-6513-A0EB2281BC3C}"/>
                  </a:ext>
                </a:extLst>
              </p:cNvPr>
              <p:cNvSpPr txBox="1"/>
              <p:nvPr/>
            </p:nvSpPr>
            <p:spPr>
              <a:xfrm>
                <a:off x="158331" y="3387855"/>
                <a:ext cx="12073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320417-233B-4FB7-6513-A0EB2281B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1" y="3387855"/>
                <a:ext cx="1207318" cy="276999"/>
              </a:xfrm>
              <a:prstGeom prst="rect">
                <a:avLst/>
              </a:prstGeom>
              <a:blipFill>
                <a:blip r:embed="rId3"/>
                <a:stretch>
                  <a:fillRect l="-4167" r="-416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8B014049-2D1F-9F03-B9C5-5E25F0D64E65}"/>
              </a:ext>
            </a:extLst>
          </p:cNvPr>
          <p:cNvSpPr/>
          <p:nvPr/>
        </p:nvSpPr>
        <p:spPr>
          <a:xfrm>
            <a:off x="123171" y="3373567"/>
            <a:ext cx="1299630" cy="3206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EA3700-81E7-38C5-D8FE-C7C421E10021}"/>
                  </a:ext>
                </a:extLst>
              </p:cNvPr>
              <p:cNvSpPr txBox="1"/>
              <p:nvPr/>
            </p:nvSpPr>
            <p:spPr>
              <a:xfrm>
                <a:off x="158331" y="4137666"/>
                <a:ext cx="4095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𝑒𝑞𝑢𝑖𝑣𝑎𝑙𝑒𝑛𝑡𝑙𝑦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EA3700-81E7-38C5-D8FE-C7C421E10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1" y="4137666"/>
                <a:ext cx="4095608" cy="276999"/>
              </a:xfrm>
              <a:prstGeom prst="rect">
                <a:avLst/>
              </a:prstGeom>
              <a:blipFill>
                <a:blip r:embed="rId4"/>
                <a:stretch>
                  <a:fillRect l="-1235" t="-4348" r="-185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E26012-C4B9-70B9-BE4A-9CF876F07F1A}"/>
                  </a:ext>
                </a:extLst>
              </p:cNvPr>
              <p:cNvSpPr txBox="1"/>
              <p:nvPr/>
            </p:nvSpPr>
            <p:spPr>
              <a:xfrm>
                <a:off x="158331" y="5366128"/>
                <a:ext cx="2051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E26012-C4B9-70B9-BE4A-9CF876F07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1" y="5366128"/>
                <a:ext cx="2051844" cy="276999"/>
              </a:xfrm>
              <a:prstGeom prst="rect">
                <a:avLst/>
              </a:prstGeom>
              <a:blipFill>
                <a:blip r:embed="rId5"/>
                <a:stretch>
                  <a:fillRect l="-2454" t="-4348" r="-613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9F8E68-49D1-AD15-CFC1-A552F67565B7}"/>
                  </a:ext>
                </a:extLst>
              </p:cNvPr>
              <p:cNvSpPr txBox="1"/>
              <p:nvPr/>
            </p:nvSpPr>
            <p:spPr>
              <a:xfrm>
                <a:off x="128650" y="4577271"/>
                <a:ext cx="1490473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9F8E68-49D1-AD15-CFC1-A552F6756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0" y="4577271"/>
                <a:ext cx="1490473" cy="567078"/>
              </a:xfrm>
              <a:prstGeom prst="rect">
                <a:avLst/>
              </a:prstGeom>
              <a:blipFill>
                <a:blip r:embed="rId6"/>
                <a:stretch>
                  <a:fillRect l="-3390" t="-4348" r="-508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8D55D0-59F9-B404-39AD-47C84BC1D2F9}"/>
                  </a:ext>
                </a:extLst>
              </p:cNvPr>
              <p:cNvSpPr txBox="1"/>
              <p:nvPr/>
            </p:nvSpPr>
            <p:spPr>
              <a:xfrm>
                <a:off x="158331" y="5849560"/>
                <a:ext cx="3581173" cy="795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often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referred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dispersion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8D55D0-59F9-B404-39AD-47C84BC1D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1" y="5849560"/>
                <a:ext cx="3581173" cy="795602"/>
              </a:xfrm>
              <a:prstGeom prst="rect">
                <a:avLst/>
              </a:prstGeom>
              <a:blipFill>
                <a:blip r:embed="rId7"/>
                <a:stretch>
                  <a:fillRect l="-707" t="-3125" r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785BBEA7-C28A-D346-B59F-93C2BAF5D4CF}"/>
              </a:ext>
            </a:extLst>
          </p:cNvPr>
          <p:cNvSpPr/>
          <p:nvPr/>
        </p:nvSpPr>
        <p:spPr>
          <a:xfrm>
            <a:off x="128649" y="5351839"/>
            <a:ext cx="2081525" cy="3008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9C4F27-B7C6-FE3B-D2EC-E73F6C078059}"/>
              </a:ext>
            </a:extLst>
          </p:cNvPr>
          <p:cNvCxnSpPr>
            <a:cxnSpLocks/>
          </p:cNvCxnSpPr>
          <p:nvPr/>
        </p:nvCxnSpPr>
        <p:spPr>
          <a:xfrm>
            <a:off x="1619123" y="5766993"/>
            <a:ext cx="2634816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01B2FF-2713-4C62-221E-29E5B120D125}"/>
              </a:ext>
            </a:extLst>
          </p:cNvPr>
          <p:cNvSpPr txBox="1"/>
          <p:nvPr/>
        </p:nvSpPr>
        <p:spPr>
          <a:xfrm>
            <a:off x="2347974" y="5403326"/>
            <a:ext cx="3748026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overdispersion / mean-variance trend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6D837AD-E23B-7DDA-AC69-01EAEF2DA5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4388" y="1461557"/>
            <a:ext cx="5664748" cy="452393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3103F1E-8C0B-1856-D1F6-484CB2EC7210}"/>
              </a:ext>
            </a:extLst>
          </p:cNvPr>
          <p:cNvSpPr txBox="1"/>
          <p:nvPr/>
        </p:nvSpPr>
        <p:spPr>
          <a:xfrm>
            <a:off x="123172" y="1070182"/>
            <a:ext cx="58044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Real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 life RNA-seq data is much </a:t>
            </a:r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nosier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, because:</a:t>
            </a:r>
          </a:p>
          <a:p>
            <a:endParaRPr lang="en-US" altLang="zh-CN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1) PCR</a:t>
            </a:r>
            <a:r>
              <a:rPr lang="zh-CN" altLang="en-US" dirty="0"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amplification noise.</a:t>
            </a:r>
          </a:p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2) Sequencing bias (e.g., clustering efficiency).</a:t>
            </a:r>
          </a:p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3) Co-expression.</a:t>
            </a:r>
          </a:p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….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C64F27-55AD-0791-412C-46A109C92558}"/>
              </a:ext>
            </a:extLst>
          </p:cNvPr>
          <p:cNvSpPr txBox="1"/>
          <p:nvPr/>
        </p:nvSpPr>
        <p:spPr>
          <a:xfrm>
            <a:off x="0" y="3751977"/>
            <a:ext cx="5804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25110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40BD7-319D-D838-4814-FF94FFE0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4A674D-D672-901E-42C3-D3A0606108A9}"/>
              </a:ext>
            </a:extLst>
          </p:cNvPr>
          <p:cNvSpPr/>
          <p:nvPr/>
        </p:nvSpPr>
        <p:spPr>
          <a:xfrm>
            <a:off x="123171" y="108488"/>
            <a:ext cx="11871249" cy="8059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8000">
                <a:schemeClr val="bg1">
                  <a:lumMod val="75000"/>
                </a:schemeClr>
              </a:gs>
              <a:gs pos="76000">
                <a:schemeClr val="bg1">
                  <a:lumMod val="85000"/>
                </a:schemeClr>
              </a:gs>
              <a:gs pos="99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E207341-A6B3-10AC-F10D-C23E7A24AFEC}"/>
              </a:ext>
            </a:extLst>
          </p:cNvPr>
          <p:cNvSpPr txBox="1">
            <a:spLocks/>
          </p:cNvSpPr>
          <p:nvPr/>
        </p:nvSpPr>
        <p:spPr>
          <a:xfrm>
            <a:off x="2062157" y="212838"/>
            <a:ext cx="8067685" cy="63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Variance &amp; dispersion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5C6C33-C0D3-15F6-6E48-97DE2A107FFA}"/>
                  </a:ext>
                </a:extLst>
              </p:cNvPr>
              <p:cNvSpPr txBox="1"/>
              <p:nvPr/>
            </p:nvSpPr>
            <p:spPr>
              <a:xfrm>
                <a:off x="2607235" y="2531238"/>
                <a:ext cx="4368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𝑒𝑞𝑢𝑖𝑣𝑎𝑙𝑒𝑛𝑡𝑙𝑦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5C6C33-C0D3-15F6-6E48-97DE2A107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35" y="2531238"/>
                <a:ext cx="4368119" cy="276999"/>
              </a:xfrm>
              <a:prstGeom prst="rect">
                <a:avLst/>
              </a:prstGeom>
              <a:blipFill>
                <a:blip r:embed="rId3"/>
                <a:stretch>
                  <a:fillRect l="-1159" t="-8696" r="-173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5D7A40-043D-3B6D-064F-8FCD3A3A6632}"/>
                  </a:ext>
                </a:extLst>
              </p:cNvPr>
              <p:cNvSpPr txBox="1"/>
              <p:nvPr/>
            </p:nvSpPr>
            <p:spPr>
              <a:xfrm>
                <a:off x="2607235" y="3007482"/>
                <a:ext cx="2200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^2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5D7A40-043D-3B6D-064F-8FCD3A3A6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35" y="3007482"/>
                <a:ext cx="2200987" cy="276999"/>
              </a:xfrm>
              <a:prstGeom prst="rect">
                <a:avLst/>
              </a:prstGeom>
              <a:blipFill>
                <a:blip r:embed="rId4"/>
                <a:stretch>
                  <a:fillRect l="-2299" r="-229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524CF33-47A6-46B8-3FD9-6BE6EC426CEC}"/>
              </a:ext>
            </a:extLst>
          </p:cNvPr>
          <p:cNvSpPr txBox="1"/>
          <p:nvPr/>
        </p:nvSpPr>
        <p:spPr>
          <a:xfrm>
            <a:off x="123170" y="1018750"/>
            <a:ext cx="11871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When people talk about a distribution, we often hear mean, median, </a:t>
            </a:r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variance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, </a:t>
            </a:r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variation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, deviation, standard deviation, etc.…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C58CEC-D059-6C41-62ED-7BEEAE972009}"/>
                  </a:ext>
                </a:extLst>
              </p:cNvPr>
              <p:cNvSpPr txBox="1"/>
              <p:nvPr/>
            </p:nvSpPr>
            <p:spPr>
              <a:xfrm>
                <a:off x="123170" y="1696418"/>
                <a:ext cx="9873729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𝑽𝒂𝒓𝒊𝒂𝒏𝒄𝒆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)^2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𝐯𝐚𝐫𝐢𝐚𝐭𝐢𝐨𝐧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intuitive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term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descripting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how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𝐧𝐨𝐢𝐬𝐲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C58CEC-D059-6C41-62ED-7BEEAE97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70" y="1696418"/>
                <a:ext cx="9873729" cy="670696"/>
              </a:xfrm>
              <a:prstGeom prst="rect">
                <a:avLst/>
              </a:prstGeom>
              <a:blipFill>
                <a:blip r:embed="rId5"/>
                <a:stretch>
                  <a:fillRect t="-144444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A2B617D8-ACEA-8770-3A31-F43E518D0BC5}"/>
              </a:ext>
            </a:extLst>
          </p:cNvPr>
          <p:cNvSpPr/>
          <p:nvPr/>
        </p:nvSpPr>
        <p:spPr>
          <a:xfrm>
            <a:off x="4026454" y="2917684"/>
            <a:ext cx="223844" cy="4953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9ACDB2-D086-D68E-BA4E-B5714C418DAB}"/>
              </a:ext>
            </a:extLst>
          </p:cNvPr>
          <p:cNvCxnSpPr>
            <a:stCxn id="18" idx="2"/>
          </p:cNvCxnSpPr>
          <p:nvPr/>
        </p:nvCxnSpPr>
        <p:spPr>
          <a:xfrm>
            <a:off x="4138376" y="3412984"/>
            <a:ext cx="6698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B067D1-6981-254A-50D6-91F9BCBE55E8}"/>
              </a:ext>
            </a:extLst>
          </p:cNvPr>
          <p:cNvSpPr txBox="1"/>
          <p:nvPr/>
        </p:nvSpPr>
        <p:spPr>
          <a:xfrm>
            <a:off x="4791294" y="3202695"/>
            <a:ext cx="11525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‘variation’, unitless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FB1008-1A8C-B223-8128-B5C5C5F75E2B}"/>
              </a:ext>
            </a:extLst>
          </p:cNvPr>
          <p:cNvSpPr/>
          <p:nvPr/>
        </p:nvSpPr>
        <p:spPr>
          <a:xfrm>
            <a:off x="2607235" y="2917684"/>
            <a:ext cx="757239" cy="4696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49FF61-F95B-F5E7-A949-7570336D3FA3}"/>
              </a:ext>
            </a:extLst>
          </p:cNvPr>
          <p:cNvCxnSpPr>
            <a:cxnSpLocks/>
          </p:cNvCxnSpPr>
          <p:nvPr/>
        </p:nvCxnSpPr>
        <p:spPr>
          <a:xfrm flipH="1">
            <a:off x="2085083" y="3387361"/>
            <a:ext cx="6698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331929-4BCB-0CED-B494-226845FFFF7D}"/>
              </a:ext>
            </a:extLst>
          </p:cNvPr>
          <p:cNvSpPr txBox="1"/>
          <p:nvPr/>
        </p:nvSpPr>
        <p:spPr>
          <a:xfrm>
            <a:off x="325895" y="3152522"/>
            <a:ext cx="2246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Variance</a:t>
            </a:r>
          </a:p>
          <a:p>
            <a:pPr algn="ctr"/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of unit of (counts)^2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B6FBDBF-095B-B30D-D470-AA42D7CCF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9138" y="2950330"/>
            <a:ext cx="2506967" cy="35430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5363E98-960E-C704-DC7D-20472240C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5354" y="3031405"/>
            <a:ext cx="2471681" cy="3543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3E4ACA3-C614-C4E0-D2C4-9234CA3BE32E}"/>
                  </a:ext>
                </a:extLst>
              </p:cNvPr>
              <p:cNvSpPr txBox="1"/>
              <p:nvPr/>
            </p:nvSpPr>
            <p:spPr>
              <a:xfrm>
                <a:off x="144368" y="4513317"/>
                <a:ext cx="6227857" cy="1216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If we are really strict, quantitative form of variation should be:</a:t>
                </a:r>
              </a:p>
              <a:p>
                <a:endParaRPr lang="en-US" altLang="zh-CN" dirty="0"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𝐶𝑉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%=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Gill Sans" panose="020B0502020104020203" pitchFamily="34" charset="-79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Gill Sans" panose="020B0502020104020203" pitchFamily="34" charset="-79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" panose="020B0502020104020203" pitchFamily="34" charset="-79"/>
                                </a:rPr>
                                <m:t>𝛿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Gill Sans" panose="020B0502020104020203" pitchFamily="34" charset="-79"/>
                                </a:rPr>
                                <m:t>𝜇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" panose="020B0502020104020203" pitchFamily="34" charset="-79"/>
                        </a:rPr>
                        <m:t>∙100,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" panose="020B0502020104020203" pitchFamily="34" charset="-79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" panose="020B0502020104020203" pitchFamily="34" charset="-79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" panose="020B0502020104020203" pitchFamily="34" charset="-79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" panose="020B0502020104020203" pitchFamily="34" charset="-79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" panose="020B0502020104020203" pitchFamily="34" charset="-79"/>
                        </a:rPr>
                        <m:t>sqrt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" panose="020B0502020104020203" pitchFamily="34" charset="-79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" panose="020B0502020104020203" pitchFamily="34" charset="-79"/>
                        </a:rPr>
                        <m:t>Variance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" panose="020B0502020104020203" pitchFamily="34" charset="-79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3E4ACA3-C614-C4E0-D2C4-9234CA3BE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68" y="4513317"/>
                <a:ext cx="6227857" cy="1216295"/>
              </a:xfrm>
              <a:prstGeom prst="rect">
                <a:avLst/>
              </a:prstGeom>
              <a:blipFill>
                <a:blip r:embed="rId8"/>
                <a:stretch>
                  <a:fillRect l="-815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7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E233C-B0D7-DC3D-C819-8C11FC3A0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CB0B6-51AD-6AC5-4C35-806B3685402E}"/>
              </a:ext>
            </a:extLst>
          </p:cNvPr>
          <p:cNvSpPr/>
          <p:nvPr/>
        </p:nvSpPr>
        <p:spPr>
          <a:xfrm>
            <a:off x="123171" y="108488"/>
            <a:ext cx="11871249" cy="8059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8000">
                <a:schemeClr val="bg1">
                  <a:lumMod val="75000"/>
                </a:schemeClr>
              </a:gs>
              <a:gs pos="76000">
                <a:schemeClr val="bg1">
                  <a:lumMod val="85000"/>
                </a:schemeClr>
              </a:gs>
              <a:gs pos="99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7D9EA87-6270-51A6-305A-61E802452A44}"/>
              </a:ext>
            </a:extLst>
          </p:cNvPr>
          <p:cNvSpPr txBox="1">
            <a:spLocks/>
          </p:cNvSpPr>
          <p:nvPr/>
        </p:nvSpPr>
        <p:spPr>
          <a:xfrm>
            <a:off x="2062157" y="212838"/>
            <a:ext cx="8067685" cy="63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Coefficient of variance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9B8154-8950-A9A8-F004-CB41723D5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25" y="1103351"/>
            <a:ext cx="6158058" cy="4194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CC9891-A841-CC46-A04D-B8147432F261}"/>
                  </a:ext>
                </a:extLst>
              </p:cNvPr>
              <p:cNvSpPr txBox="1"/>
              <p:nvPr/>
            </p:nvSpPr>
            <p:spPr>
              <a:xfrm>
                <a:off x="123171" y="1018750"/>
                <a:ext cx="6100762" cy="2041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In negative binomial distribution, coefficient of variance is:</a:t>
                </a:r>
              </a:p>
              <a:p>
                <a:endParaRPr lang="en-US" altLang="zh-CN" dirty="0"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Gill Sans" panose="020B0502020104020203" pitchFamily="34" charset="-79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Gill Sans" panose="020B0502020104020203" pitchFamily="34" charset="-79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Gill Sans" panose="020B0502020104020203" pitchFamily="34" charset="-79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Gill Sans" panose="020B0502020104020203" pitchFamily="34" charset="-79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Gill Sans" panose="020B0502020104020203" pitchFamily="34" charset="-79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Gill Sans" panose="020B05020201040202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ll Sans" panose="020B0502020104020203" pitchFamily="34" charset="-79"/>
                            </a:rPr>
                            <m:t>𝜇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" panose="020B0502020104020203" pitchFamily="34" charset="-79"/>
                        </a:rPr>
                        <m:t>+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" panose="020B0502020104020203" pitchFamily="34" charset="-79"/>
                        </a:rPr>
                        <m:t>𝜑</m:t>
                      </m:r>
                    </m:oMath>
                  </m:oMathPara>
                </a14:m>
                <a:endParaRPr lang="en-US" altLang="zh-CN" dirty="0"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  <a:p>
                <a:pPr/>
                <a:r>
                  <a:rPr lang="en-US" altLang="zh-CN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The above equation can be interpreted as:</a:t>
                </a:r>
              </a:p>
              <a:p>
                <a:pPr/>
                <a:endParaRPr lang="en-US" altLang="zh-CN" dirty="0"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𝑇𝑜𝑡𝑎𝑙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Gill Sans" panose="020B0502020104020203" pitchFamily="34" charset="-79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Gill Sans" panose="020B0502020104020203" pitchFamily="34" charset="-79"/>
                            </a:rPr>
                            <m:t>𝐶𝑉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Gill Sans" panose="020B0502020104020203" pitchFamily="34" charset="-79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𝑇𝑒𝑐h𝑛𝑖𝑐𝑎𝑙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𝐶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Gill Sans" panose="020B0502020104020203" pitchFamily="34" charset="-79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Gill Sans" panose="020B0502020104020203" pitchFamily="34" charset="-79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Gill Sans" panose="020B0502020104020203" pitchFamily="34" charset="-79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𝐵𝑖𝑜𝑙𝑜𝑔𝑖𝑐𝑎𝑙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Gill Sans" panose="020B0502020104020203" pitchFamily="34" charset="-79"/>
                        </a:rPr>
                        <m:t>𝐶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Gill Sans" panose="020B0502020104020203" pitchFamily="34" charset="-79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Gill Sans" panose="020B0502020104020203" pitchFamily="34" charset="-79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Gill Sans" panose="020B0502020104020203" pitchFamily="34" charset="-79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CC9891-A841-CC46-A04D-B8147432F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71" y="1018750"/>
                <a:ext cx="6100762" cy="2041136"/>
              </a:xfrm>
              <a:prstGeom prst="rect">
                <a:avLst/>
              </a:prstGeom>
              <a:blipFill>
                <a:blip r:embed="rId4"/>
                <a:stretch>
                  <a:fillRect l="-830" t="-1242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37F8AA-225A-3EE9-DD5C-265624FECC43}"/>
              </a:ext>
            </a:extLst>
          </p:cNvPr>
          <p:cNvCxnSpPr/>
          <p:nvPr/>
        </p:nvCxnSpPr>
        <p:spPr>
          <a:xfrm>
            <a:off x="2243138" y="3059886"/>
            <a:ext cx="1300162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874612-5CB6-7226-A57C-342BE8423311}"/>
              </a:ext>
            </a:extLst>
          </p:cNvPr>
          <p:cNvCxnSpPr/>
          <p:nvPr/>
        </p:nvCxnSpPr>
        <p:spPr>
          <a:xfrm>
            <a:off x="3967163" y="3059886"/>
            <a:ext cx="130016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A641D5-A798-D54B-0848-A9C2D84F55DE}"/>
              </a:ext>
            </a:extLst>
          </p:cNvPr>
          <p:cNvCxnSpPr/>
          <p:nvPr/>
        </p:nvCxnSpPr>
        <p:spPr>
          <a:xfrm>
            <a:off x="2864223" y="3059886"/>
            <a:ext cx="0" cy="57082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953300-C345-7845-952C-FFEB8FDC708D}"/>
              </a:ext>
            </a:extLst>
          </p:cNvPr>
          <p:cNvCxnSpPr>
            <a:cxnSpLocks/>
          </p:cNvCxnSpPr>
          <p:nvPr/>
        </p:nvCxnSpPr>
        <p:spPr>
          <a:xfrm>
            <a:off x="4576903" y="3059886"/>
            <a:ext cx="0" cy="13296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F55B50-1B14-C693-F3C0-B335D8ED2A45}"/>
              </a:ext>
            </a:extLst>
          </p:cNvPr>
          <p:cNvSpPr txBox="1"/>
          <p:nvPr/>
        </p:nvSpPr>
        <p:spPr>
          <a:xfrm>
            <a:off x="367811" y="3630706"/>
            <a:ext cx="390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Noise from Poisson model (ideal model)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BDC8F4-EFD8-8104-ECA7-A7CA8419AAB7}"/>
              </a:ext>
            </a:extLst>
          </p:cNvPr>
          <p:cNvSpPr txBox="1"/>
          <p:nvPr/>
        </p:nvSpPr>
        <p:spPr>
          <a:xfrm>
            <a:off x="910246" y="4389566"/>
            <a:ext cx="390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Additional noise (real world correction)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CFE0BB-DC70-371B-A56F-6F25B491698B}"/>
              </a:ext>
            </a:extLst>
          </p:cNvPr>
          <p:cNvCxnSpPr>
            <a:cxnSpLocks/>
          </p:cNvCxnSpPr>
          <p:nvPr/>
        </p:nvCxnSpPr>
        <p:spPr>
          <a:xfrm>
            <a:off x="5052032" y="3059885"/>
            <a:ext cx="0" cy="21306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983F25-E408-97AE-2680-4B2E2DE27DCD}"/>
                  </a:ext>
                </a:extLst>
              </p:cNvPr>
              <p:cNvSpPr txBox="1"/>
              <p:nvPr/>
            </p:nvSpPr>
            <p:spPr>
              <a:xfrm>
                <a:off x="3173552" y="5201726"/>
                <a:ext cx="2098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𝐵𝑖𝑜𝑙𝑜𝑔𝑖𝑐𝑎𝑙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983F25-E408-97AE-2680-4B2E2DE2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552" y="5201726"/>
                <a:ext cx="2098075" cy="276999"/>
              </a:xfrm>
              <a:prstGeom prst="rect">
                <a:avLst/>
              </a:prstGeom>
              <a:blipFill>
                <a:blip r:embed="rId5"/>
                <a:stretch>
                  <a:fillRect l="-4217" t="-4348" r="-180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49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D46C1-8D0C-B045-4C50-64E5C7C40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A6B259-6CEC-FE05-0F0B-D2339C19B710}"/>
              </a:ext>
            </a:extLst>
          </p:cNvPr>
          <p:cNvSpPr/>
          <p:nvPr/>
        </p:nvSpPr>
        <p:spPr>
          <a:xfrm>
            <a:off x="123171" y="108488"/>
            <a:ext cx="11871249" cy="8059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8000">
                <a:schemeClr val="bg1">
                  <a:lumMod val="75000"/>
                </a:schemeClr>
              </a:gs>
              <a:gs pos="76000">
                <a:schemeClr val="bg1">
                  <a:lumMod val="85000"/>
                </a:schemeClr>
              </a:gs>
              <a:gs pos="99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CB318AF-A249-2097-AD60-2A567B27688D}"/>
              </a:ext>
            </a:extLst>
          </p:cNvPr>
          <p:cNvSpPr txBox="1">
            <a:spLocks/>
          </p:cNvSpPr>
          <p:nvPr/>
        </p:nvSpPr>
        <p:spPr>
          <a:xfrm>
            <a:off x="2062157" y="212838"/>
            <a:ext cx="8067685" cy="63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Normalization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D6CAD-E4AB-F007-CF8D-B6796A78519F}"/>
              </a:ext>
            </a:extLst>
          </p:cNvPr>
          <p:cNvSpPr txBox="1"/>
          <p:nvPr/>
        </p:nvSpPr>
        <p:spPr>
          <a:xfrm>
            <a:off x="173970" y="1636516"/>
            <a:ext cx="11871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Normalization: to make </a:t>
            </a:r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non-differentially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 expressed </a:t>
            </a:r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genes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 have </a:t>
            </a:r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similar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 expression </a:t>
            </a:r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values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 across samples, and </a:t>
            </a:r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true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 biological </a:t>
            </a:r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differences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 </a:t>
            </a:r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stand out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BB5B12-36D5-35DE-9581-2732EF8971A0}"/>
                  </a:ext>
                </a:extLst>
              </p:cNvPr>
              <p:cNvSpPr txBox="1"/>
              <p:nvPr/>
            </p:nvSpPr>
            <p:spPr>
              <a:xfrm>
                <a:off x="173970" y="2369721"/>
                <a:ext cx="4199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𝑙𝑖𝑏𝑆𝑖𝑧𝑒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𝑛𝑜𝑟𝑚𝐹𝑎𝑐𝑡𝑜𝑟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BB5B12-36D5-35DE-9581-2732EF897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70" y="2369721"/>
                <a:ext cx="4199163" cy="276999"/>
              </a:xfrm>
              <a:prstGeom prst="rect">
                <a:avLst/>
              </a:prstGeom>
              <a:blipFill>
                <a:blip r:embed="rId2"/>
                <a:stretch>
                  <a:fillRect l="-1506" t="-8696" r="-150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8122D8E-2755-B24E-C18A-36869335542B}"/>
              </a:ext>
            </a:extLst>
          </p:cNvPr>
          <p:cNvSpPr/>
          <p:nvPr/>
        </p:nvSpPr>
        <p:spPr>
          <a:xfrm>
            <a:off x="1151963" y="2282847"/>
            <a:ext cx="2717801" cy="4696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2ECB9A-676C-54B0-CF18-C86D54FFB38B}"/>
              </a:ext>
            </a:extLst>
          </p:cNvPr>
          <p:cNvCxnSpPr>
            <a:cxnSpLocks/>
          </p:cNvCxnSpPr>
          <p:nvPr/>
        </p:nvCxnSpPr>
        <p:spPr>
          <a:xfrm>
            <a:off x="3869764" y="2752524"/>
            <a:ext cx="9144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EE5663-FF6B-BF2A-0B56-4B3959366E04}"/>
              </a:ext>
            </a:extLst>
          </p:cNvPr>
          <p:cNvCxnSpPr>
            <a:cxnSpLocks/>
          </p:cNvCxnSpPr>
          <p:nvPr/>
        </p:nvCxnSpPr>
        <p:spPr>
          <a:xfrm>
            <a:off x="2441854" y="2857381"/>
            <a:ext cx="142791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DEDE2F-E038-542E-86B5-81BF56CB2405}"/>
              </a:ext>
            </a:extLst>
          </p:cNvPr>
          <p:cNvCxnSpPr>
            <a:cxnSpLocks/>
          </p:cNvCxnSpPr>
          <p:nvPr/>
        </p:nvCxnSpPr>
        <p:spPr>
          <a:xfrm>
            <a:off x="3062939" y="2857381"/>
            <a:ext cx="0" cy="57082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F56C3A-8DCE-8E58-AE58-35A718377CBD}"/>
              </a:ext>
            </a:extLst>
          </p:cNvPr>
          <p:cNvSpPr txBox="1"/>
          <p:nvPr/>
        </p:nvSpPr>
        <p:spPr>
          <a:xfrm>
            <a:off x="4784164" y="2456825"/>
            <a:ext cx="6669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Expression value adjustment </a:t>
            </a:r>
          </a:p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Often referred as normalization offset / effective library size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274AC2-6348-3FAD-14B8-AF07D336757C}"/>
              </a:ext>
            </a:extLst>
          </p:cNvPr>
          <p:cNvSpPr txBox="1"/>
          <p:nvPr/>
        </p:nvSpPr>
        <p:spPr>
          <a:xfrm>
            <a:off x="2365654" y="3398855"/>
            <a:ext cx="3897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where expression adjustment happens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119FF3-E595-A377-90C2-2DE646E8F33D}"/>
                  </a:ext>
                </a:extLst>
              </p:cNvPr>
              <p:cNvSpPr txBox="1"/>
              <p:nvPr/>
            </p:nvSpPr>
            <p:spPr>
              <a:xfrm>
                <a:off x="173969" y="3970545"/>
                <a:ext cx="11871249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How is normalization factor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𝑛𝑜𝑟𝑚𝐹𝑎𝑐𝑡𝑜𝑟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 determined (TMM as an example):</a:t>
                </a:r>
              </a:p>
              <a:p>
                <a:r>
                  <a:rPr lang="en-US" altLang="zh-CN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1) Filter lowly expressed genes.</a:t>
                </a:r>
              </a:p>
              <a:p>
                <a:r>
                  <a:rPr lang="en-US" altLang="zh-CN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2) Choose a reference sample (median if not assigned).</a:t>
                </a:r>
              </a:p>
              <a:p>
                <a:r>
                  <a:rPr lang="en-US" altLang="zh-CN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3) Calculate M-value (observed log fold change between test and ref) and A-value (log average expression value).</a:t>
                </a:r>
              </a:p>
              <a:p>
                <a:r>
                  <a:rPr lang="en-US" altLang="zh-CN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4) </a:t>
                </a:r>
                <a:r>
                  <a:rPr lang="en-US" altLang="zh-CN" b="1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Exclude genes with extreme M-value and A-value</a:t>
                </a:r>
                <a:r>
                  <a:rPr lang="en-US" altLang="zh-CN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.</a:t>
                </a:r>
              </a:p>
              <a:p>
                <a:r>
                  <a:rPr lang="en-US" altLang="zh-CN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6) Compute </a:t>
                </a:r>
                <a:r>
                  <a:rPr lang="en-US" altLang="zh-CN" dirty="0" err="1">
                    <a:latin typeface="Gill Sans" panose="020B0502020104020203" pitchFamily="34" charset="-79"/>
                    <a:cs typeface="Gill Sans" panose="020B0502020104020203" pitchFamily="34" charset="-79"/>
                  </a:rPr>
                  <a:t>normFactor</a:t>
                </a:r>
                <a:r>
                  <a:rPr lang="en-US" altLang="zh-CN" dirty="0">
                    <a:latin typeface="Gill Sans" panose="020B0502020104020203" pitchFamily="34" charset="-79"/>
                    <a:cs typeface="Gill Sans" panose="020B0502020104020203" pitchFamily="34" charset="-79"/>
                  </a:rPr>
                  <a:t> = 2^ (mean of M)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119FF3-E595-A377-90C2-2DE646E8F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69" y="3970545"/>
                <a:ext cx="11871249" cy="1754326"/>
              </a:xfrm>
              <a:prstGeom prst="rect">
                <a:avLst/>
              </a:prstGeom>
              <a:blipFill>
                <a:blip r:embed="rId3"/>
                <a:stretch>
                  <a:fillRect l="-427" t="-1439"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6706BC51-17FF-B7FA-20FF-8C738A93A6E1}"/>
              </a:ext>
            </a:extLst>
          </p:cNvPr>
          <p:cNvSpPr/>
          <p:nvPr/>
        </p:nvSpPr>
        <p:spPr>
          <a:xfrm>
            <a:off x="245192" y="5115899"/>
            <a:ext cx="6192960" cy="300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2AA776-11AF-A684-C53B-C1F45476DD89}"/>
              </a:ext>
            </a:extLst>
          </p:cNvPr>
          <p:cNvCxnSpPr>
            <a:cxnSpLocks/>
          </p:cNvCxnSpPr>
          <p:nvPr/>
        </p:nvCxnSpPr>
        <p:spPr>
          <a:xfrm>
            <a:off x="6438152" y="5409545"/>
            <a:ext cx="0" cy="4929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77E95C-72B6-4F17-DE96-C17BBACA1431}"/>
              </a:ext>
            </a:extLst>
          </p:cNvPr>
          <p:cNvSpPr txBox="1"/>
          <p:nvPr/>
        </p:nvSpPr>
        <p:spPr>
          <a:xfrm>
            <a:off x="4923118" y="5872940"/>
            <a:ext cx="599290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Reflects the assumption that most of genes are not differential!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EB468C-0CBA-3B0A-7136-6692C442659B}"/>
              </a:ext>
            </a:extLst>
          </p:cNvPr>
          <p:cNvSpPr txBox="1"/>
          <p:nvPr/>
        </p:nvSpPr>
        <p:spPr>
          <a:xfrm>
            <a:off x="3642759" y="1053111"/>
            <a:ext cx="4912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What’s the goal of normalization?</a:t>
            </a:r>
          </a:p>
        </p:txBody>
      </p:sp>
    </p:spTree>
    <p:extLst>
      <p:ext uri="{BB962C8B-B14F-4D97-AF65-F5344CB8AC3E}">
        <p14:creationId xmlns:p14="http://schemas.microsoft.com/office/powerpoint/2010/main" val="411123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 animBg="1"/>
      <p:bldP spid="20" grpId="0"/>
      <p:bldP spid="21" grpId="0"/>
      <p:bldP spid="22" grpId="0"/>
      <p:bldP spid="23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7DA5C-F757-0D6E-5091-BEDFAF479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1B27EC-C6BE-28D5-4044-408CD14DAEB9}"/>
              </a:ext>
            </a:extLst>
          </p:cNvPr>
          <p:cNvSpPr/>
          <p:nvPr/>
        </p:nvSpPr>
        <p:spPr>
          <a:xfrm>
            <a:off x="123171" y="108488"/>
            <a:ext cx="11871249" cy="8059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8000">
                <a:schemeClr val="bg1">
                  <a:lumMod val="75000"/>
                </a:schemeClr>
              </a:gs>
              <a:gs pos="76000">
                <a:schemeClr val="bg1">
                  <a:lumMod val="85000"/>
                </a:schemeClr>
              </a:gs>
              <a:gs pos="9900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59FD67C-2694-8A09-EE9F-0D5D935FCB14}"/>
              </a:ext>
            </a:extLst>
          </p:cNvPr>
          <p:cNvSpPr txBox="1">
            <a:spLocks/>
          </p:cNvSpPr>
          <p:nvPr/>
        </p:nvSpPr>
        <p:spPr>
          <a:xfrm>
            <a:off x="2062157" y="212838"/>
            <a:ext cx="8067685" cy="63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What if I don’t normalize my data?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90B0F4-AF81-730A-98C0-ABD2A17D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13403"/>
              </p:ext>
            </p:extLst>
          </p:nvPr>
        </p:nvGraphicFramePr>
        <p:xfrm>
          <a:off x="123171" y="1018750"/>
          <a:ext cx="5834619" cy="527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873">
                  <a:extLst>
                    <a:ext uri="{9D8B030D-6E8A-4147-A177-3AD203B41FA5}">
                      <a16:colId xmlns:a16="http://schemas.microsoft.com/office/drawing/2014/main" val="2070769918"/>
                    </a:ext>
                  </a:extLst>
                </a:gridCol>
                <a:gridCol w="1944873">
                  <a:extLst>
                    <a:ext uri="{9D8B030D-6E8A-4147-A177-3AD203B41FA5}">
                      <a16:colId xmlns:a16="http://schemas.microsoft.com/office/drawing/2014/main" val="1425306755"/>
                    </a:ext>
                  </a:extLst>
                </a:gridCol>
                <a:gridCol w="1944873">
                  <a:extLst>
                    <a:ext uri="{9D8B030D-6E8A-4147-A177-3AD203B41FA5}">
                      <a16:colId xmlns:a16="http://schemas.microsoft.com/office/drawing/2014/main" val="717940605"/>
                    </a:ext>
                  </a:extLst>
                </a:gridCol>
              </a:tblGrid>
              <a:tr h="7103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Matrices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Simulation_1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Simulation_2</a:t>
                      </a:r>
                    </a:p>
                  </a:txBody>
                  <a:tcPr marL="127019" marR="127019" marT="63511" marB="63511"/>
                </a:tc>
                <a:extLst>
                  <a:ext uri="{0D108BD9-81ED-4DB2-BD59-A6C34878D82A}">
                    <a16:rowId xmlns:a16="http://schemas.microsoft.com/office/drawing/2014/main" val="2090503015"/>
                  </a:ext>
                </a:extLst>
              </a:tr>
              <a:tr h="4409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 condition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127019" marR="127019" marT="63511" marB="63511"/>
                </a:tc>
                <a:extLst>
                  <a:ext uri="{0D108BD9-81ED-4DB2-BD59-A6C34878D82A}">
                    <a16:rowId xmlns:a16="http://schemas.microsoft.com/office/drawing/2014/main" val="2396178523"/>
                  </a:ext>
                </a:extLst>
              </a:tr>
              <a:tr h="4409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 Samples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127019" marR="127019" marT="63511" marB="63511"/>
                </a:tc>
                <a:extLst>
                  <a:ext uri="{0D108BD9-81ED-4DB2-BD59-A6C34878D82A}">
                    <a16:rowId xmlns:a16="http://schemas.microsoft.com/office/drawing/2014/main" val="3472304819"/>
                  </a:ext>
                </a:extLst>
              </a:tr>
              <a:tr h="4409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 genes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10,000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10,000</a:t>
                      </a:r>
                    </a:p>
                  </a:txBody>
                  <a:tcPr marL="127019" marR="127019" marT="63511" marB="63511"/>
                </a:tc>
                <a:extLst>
                  <a:ext uri="{0D108BD9-81ED-4DB2-BD59-A6C34878D82A}">
                    <a16:rowId xmlns:a16="http://schemas.microsoft.com/office/drawing/2014/main" val="431491011"/>
                  </a:ext>
                </a:extLst>
              </a:tr>
              <a:tr h="4409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 true DEs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27019" marR="127019" marT="63511" marB="63511"/>
                </a:tc>
                <a:extLst>
                  <a:ext uri="{0D108BD9-81ED-4DB2-BD59-A6C34878D82A}">
                    <a16:rowId xmlns:a16="http://schemas.microsoft.com/office/drawing/2014/main" val="3122566434"/>
                  </a:ext>
                </a:extLst>
              </a:tr>
              <a:tr h="4409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Lib Size control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1e7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1e7</a:t>
                      </a:r>
                    </a:p>
                  </a:txBody>
                  <a:tcPr marL="127019" marR="127019" marT="63511" marB="63511"/>
                </a:tc>
                <a:extLst>
                  <a:ext uri="{0D108BD9-81ED-4DB2-BD59-A6C34878D82A}">
                    <a16:rowId xmlns:a16="http://schemas.microsoft.com/office/drawing/2014/main" val="590391474"/>
                  </a:ext>
                </a:extLst>
              </a:tr>
              <a:tr h="4409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Lib size treatment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1e8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1e8</a:t>
                      </a:r>
                    </a:p>
                  </a:txBody>
                  <a:tcPr marL="127019" marR="127019" marT="63511" marB="63511"/>
                </a:tc>
                <a:extLst>
                  <a:ext uri="{0D108BD9-81ED-4DB2-BD59-A6C34878D82A}">
                    <a16:rowId xmlns:a16="http://schemas.microsoft.com/office/drawing/2014/main" val="2257714188"/>
                  </a:ext>
                </a:extLst>
              </a:tr>
              <a:tr h="4409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Normalization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None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TMM</a:t>
                      </a:r>
                    </a:p>
                  </a:txBody>
                  <a:tcPr marL="127019" marR="127019" marT="63511" marB="63511"/>
                </a:tc>
                <a:extLst>
                  <a:ext uri="{0D108BD9-81ED-4DB2-BD59-A6C34878D82A}">
                    <a16:rowId xmlns:a16="http://schemas.microsoft.com/office/drawing/2014/main" val="29176905"/>
                  </a:ext>
                </a:extLst>
              </a:tr>
              <a:tr h="5765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Detected Des (p-</a:t>
                      </a:r>
                      <a:r>
                        <a:rPr lang="en-US" sz="1600" dirty="0" err="1"/>
                        <a:t>va</a:t>
                      </a:r>
                      <a:r>
                        <a:rPr lang="en-US" sz="1600" dirty="0"/>
                        <a:t> &lt; 5%)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7,053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538</a:t>
                      </a:r>
                    </a:p>
                  </a:txBody>
                  <a:tcPr marL="127019" marR="127019" marT="63511" marB="63511"/>
                </a:tc>
                <a:extLst>
                  <a:ext uri="{0D108BD9-81ED-4DB2-BD59-A6C34878D82A}">
                    <a16:rowId xmlns:a16="http://schemas.microsoft.com/office/drawing/2014/main" val="2056606842"/>
                  </a:ext>
                </a:extLst>
              </a:tr>
              <a:tr h="8053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Detected Des (FDR &lt; 5%)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320</a:t>
                      </a:r>
                    </a:p>
                  </a:txBody>
                  <a:tcPr marL="127019" marR="127019" marT="63511" marB="635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marL="127019" marR="127019" marT="63511" marB="63511"/>
                </a:tc>
                <a:extLst>
                  <a:ext uri="{0D108BD9-81ED-4DB2-BD59-A6C34878D82A}">
                    <a16:rowId xmlns:a16="http://schemas.microsoft.com/office/drawing/2014/main" val="1371174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8543D2D7-C300-B3DD-E183-7DCDA22C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170" y="1055001"/>
            <a:ext cx="3720672" cy="27881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4AF06A-74B5-0644-592A-B3CE234A2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857" y="3947500"/>
            <a:ext cx="3626477" cy="27881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7E7D35-54F9-B4E1-F071-6800BF04945C}"/>
              </a:ext>
            </a:extLst>
          </p:cNvPr>
          <p:cNvSpPr txBox="1"/>
          <p:nvPr/>
        </p:nvSpPr>
        <p:spPr>
          <a:xfrm>
            <a:off x="123171" y="6393295"/>
            <a:ext cx="5816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Please refer R script for an extension about </a:t>
            </a:r>
            <a:r>
              <a:rPr lang="en-US" altLang="zh-CN" b="1" dirty="0">
                <a:latin typeface="Gill Sans" panose="020B0502020104020203" pitchFamily="34" charset="-79"/>
                <a:cs typeface="Gill Sans" panose="020B0502020104020203" pitchFamily="34" charset="-79"/>
              </a:rPr>
              <a:t>batch effects</a:t>
            </a:r>
            <a:r>
              <a:rPr lang="en-US" altLang="zh-CN" dirty="0">
                <a:latin typeface="Gill Sans" panose="020B0502020104020203" pitchFamily="34" charset="-79"/>
                <a:cs typeface="Gill Sans" panose="020B0502020104020203" pitchFamily="3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67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14283</TotalTime>
  <Words>1555</Words>
  <Application>Microsoft Macintosh PowerPoint</Application>
  <PresentationFormat>Widescreen</PresentationFormat>
  <Paragraphs>220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-webkit-standard</vt:lpstr>
      <vt:lpstr>Aptos</vt:lpstr>
      <vt:lpstr>Aptos Display</vt:lpstr>
      <vt:lpstr>Arial</vt:lpstr>
      <vt:lpstr>Cambria Math</vt:lpstr>
      <vt:lpstr>Gill Sans</vt:lpstr>
      <vt:lpstr>Menlo</vt:lpstr>
      <vt:lpstr>Office Theme</vt:lpstr>
      <vt:lpstr>Differential Test with Generalized Linear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Jiacheng Ding</dc:creator>
  <cp:lastModifiedBy>Jiacheng Ding</cp:lastModifiedBy>
  <cp:revision>33</cp:revision>
  <dcterms:created xsi:type="dcterms:W3CDTF">2025-04-04T21:26:54Z</dcterms:created>
  <dcterms:modified xsi:type="dcterms:W3CDTF">2025-04-14T19:30:40Z</dcterms:modified>
</cp:coreProperties>
</file>