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80" r:id="rId2"/>
    <p:sldId id="281" r:id="rId3"/>
    <p:sldId id="256" r:id="rId4"/>
    <p:sldId id="257" r:id="rId5"/>
    <p:sldId id="258" r:id="rId6"/>
    <p:sldId id="259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453"/>
  </p:normalViewPr>
  <p:slideViewPr>
    <p:cSldViewPr snapToGrid="0" snapToObjects="1">
      <p:cViewPr>
        <p:scale>
          <a:sx n="110" d="100"/>
          <a:sy n="110" d="100"/>
        </p:scale>
        <p:origin x="480" y="3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CA40F-49E7-1E48-B93B-F34E37F24FAE}" type="datetimeFigureOut">
              <a:t>2019/3/11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2706E-327B-324B-AF34-9AA38977AF6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01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这里的</a:t>
            </a:r>
            <a:r>
              <a:rPr kumimoji="1" lang="en-US" altLang="zh-CN"/>
              <a:t>pendingStarts</a:t>
            </a:r>
            <a:r>
              <a:rPr kumimoji="1" lang="zh-CN" altLang="en-US"/>
              <a:t>是干嘛的呢？其实是之后准备调</a:t>
            </a:r>
            <a:r>
              <a:rPr kumimoji="1" lang="en-US" altLang="zh-CN"/>
              <a:t>onStartCommand</a:t>
            </a:r>
            <a:r>
              <a:rPr kumimoji="1" lang="zh-CN" altLang="en-US"/>
              <a:t>的，所以叫</a:t>
            </a:r>
            <a:r>
              <a:rPr kumimoji="1" lang="en-US" altLang="zh-CN"/>
              <a:t>pendingStarts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2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这儿首先如果</a:t>
            </a:r>
            <a:r>
              <a:rPr kumimoji="1" lang="en-US" altLang="zh-CN"/>
              <a:t>r</a:t>
            </a:r>
            <a:r>
              <a:rPr kumimoji="1" lang="zh-CN" altLang="en-US"/>
              <a:t>是已经启动过的，</a:t>
            </a:r>
            <a:r>
              <a:rPr kumimoji="1" lang="en-US" altLang="zh-CN"/>
              <a:t>app</a:t>
            </a:r>
            <a:r>
              <a:rPr kumimoji="1" lang="zh-CN" altLang="en-US"/>
              <a:t>是哪里设置的，是</a:t>
            </a:r>
            <a:r>
              <a:rPr kumimoji="1" lang="en-US" altLang="zh-CN"/>
              <a:t>realStartServiceLocked</a:t>
            </a:r>
            <a:r>
              <a:rPr kumimoji="1" lang="zh-CN" altLang="en-US"/>
              <a:t>里设置的，所以</a:t>
            </a:r>
            <a:r>
              <a:rPr kumimoji="1" lang="en-US" altLang="zh-CN"/>
              <a:t>app</a:t>
            </a:r>
            <a:r>
              <a:rPr kumimoji="1" lang="zh-CN" altLang="en-US"/>
              <a:t>非空意味着</a:t>
            </a:r>
            <a:r>
              <a:rPr kumimoji="1" lang="en-US" altLang="zh-CN"/>
              <a:t>service</a:t>
            </a:r>
            <a:r>
              <a:rPr kumimoji="1" lang="zh-CN" altLang="en-US"/>
              <a:t>已经启动过了。这直接调向</a:t>
            </a:r>
            <a:r>
              <a:rPr kumimoji="1" lang="en-US" altLang="zh-CN"/>
              <a:t>service</a:t>
            </a:r>
          </a:p>
          <a:p>
            <a:r>
              <a:rPr kumimoji="1" lang="zh-CN" altLang="en-US"/>
              <a:t>发送参数吧，这个就是</a:t>
            </a:r>
            <a:r>
              <a:rPr kumimoji="1" lang="en-US" altLang="zh-CN"/>
              <a:t>onStartCommand</a:t>
            </a:r>
            <a:r>
              <a:rPr kumimoji="1" lang="zh-CN" altLang="en-US"/>
              <a:t>用的。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</a:t>
            </a:r>
            <a:r>
              <a:rPr kumimoji="1" lang="en-US" altLang="zh-CN"/>
              <a:t>service</a:t>
            </a:r>
            <a:r>
              <a:rPr kumimoji="1" lang="zh-CN" altLang="en-US"/>
              <a:t>还没启动呢，</a:t>
            </a:r>
            <a:endParaRPr kumimoji="1" lang="en-US" altLang="zh-CN"/>
          </a:p>
          <a:p>
            <a:r>
              <a:rPr kumimoji="1" lang="zh-CN" altLang="en-US"/>
              <a:t>根据这个进程名找</a:t>
            </a:r>
            <a:r>
              <a:rPr kumimoji="1" lang="en-US" altLang="zh-CN"/>
              <a:t>ProcessRecord</a:t>
            </a:r>
            <a:r>
              <a:rPr kumimoji="1" lang="zh-CN" altLang="en-US"/>
              <a:t>，如果找到了直接调</a:t>
            </a:r>
            <a:r>
              <a:rPr kumimoji="1" lang="en-US" altLang="zh-CN"/>
              <a:t>realStartServiceLocked</a:t>
            </a:r>
            <a:r>
              <a:rPr kumimoji="1" lang="zh-CN" altLang="en-US"/>
              <a:t>启动</a:t>
            </a:r>
            <a:r>
              <a:rPr kumimoji="1" lang="en-US" altLang="zh-CN"/>
              <a:t>service</a:t>
            </a:r>
            <a:r>
              <a:rPr kumimoji="1" lang="zh-CN" altLang="en-US"/>
              <a:t>，不然的话先启动进程，给这个</a:t>
            </a:r>
            <a:r>
              <a:rPr kumimoji="1" lang="en-US" altLang="zh-CN"/>
              <a:t>ServiceRecord</a:t>
            </a:r>
            <a:r>
              <a:rPr kumimoji="1" lang="zh-CN" altLang="en-US"/>
              <a:t>加到</a:t>
            </a:r>
            <a:r>
              <a:rPr kumimoji="1" lang="en-US" altLang="zh-CN"/>
              <a:t>pending</a:t>
            </a:r>
            <a:r>
              <a:rPr kumimoji="1" lang="zh-CN" altLang="en-US"/>
              <a:t>队列里，等进程启动之后再来启动这个</a:t>
            </a:r>
            <a:r>
              <a:rPr kumimoji="1" lang="en-US" altLang="zh-CN"/>
              <a:t>service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3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关于应用进程启动，咱们之前的课讲过，这里就不重复讲了，不过还是要回顾一下，大家看一下这个图，</a:t>
            </a:r>
            <a:endParaRPr kumimoji="1" lang="en-US" altLang="zh-CN"/>
          </a:p>
          <a:p>
            <a:r>
              <a:rPr kumimoji="1" lang="zh-CN" altLang="en-US"/>
              <a:t>首先</a:t>
            </a:r>
            <a:r>
              <a:rPr kumimoji="1" lang="en-US" altLang="zh-CN"/>
              <a:t>AMS</a:t>
            </a:r>
            <a:r>
              <a:rPr kumimoji="1" lang="zh-CN" altLang="en-US"/>
              <a:t>通过</a:t>
            </a:r>
            <a:r>
              <a:rPr kumimoji="1" lang="en-US" altLang="zh-CN"/>
              <a:t>socket</a:t>
            </a:r>
            <a:r>
              <a:rPr kumimoji="1" lang="zh-CN" altLang="en-US"/>
              <a:t>向</a:t>
            </a:r>
            <a:r>
              <a:rPr kumimoji="1" lang="en-US" altLang="zh-CN"/>
              <a:t>Zygote</a:t>
            </a:r>
            <a:r>
              <a:rPr kumimoji="1" lang="zh-CN" altLang="en-US"/>
              <a:t>进程发出启动应用进程的请求，</a:t>
            </a:r>
            <a:r>
              <a:rPr kumimoji="1" lang="en-US" altLang="zh-CN"/>
              <a:t>zygote</a:t>
            </a:r>
            <a:r>
              <a:rPr kumimoji="1" lang="zh-CN" altLang="en-US"/>
              <a:t>收到之后会启动应用进程，这个应用的入口函数是</a:t>
            </a:r>
            <a:r>
              <a:rPr kumimoji="1" lang="en-US" altLang="zh-CN"/>
              <a:t>ActivityThread</a:t>
            </a:r>
            <a:r>
              <a:rPr kumimoji="1" lang="zh-CN" altLang="en-US"/>
              <a:t>类的</a:t>
            </a:r>
            <a:r>
              <a:rPr kumimoji="1" lang="en-US" altLang="zh-CN"/>
              <a:t>main</a:t>
            </a:r>
            <a:r>
              <a:rPr kumimoji="1" lang="zh-CN" altLang="en-US"/>
              <a:t>函数，在里面会调</a:t>
            </a:r>
            <a:r>
              <a:rPr kumimoji="1" lang="en-US" altLang="zh-CN"/>
              <a:t>AMS</a:t>
            </a:r>
            <a:r>
              <a:rPr kumimoji="1" lang="zh-CN" altLang="en-US"/>
              <a:t>的</a:t>
            </a:r>
            <a:r>
              <a:rPr kumimoji="1" lang="en-US" altLang="zh-CN"/>
              <a:t>attachApplication</a:t>
            </a:r>
            <a:r>
              <a:rPr kumimoji="1" lang="zh-CN" altLang="en-US"/>
              <a:t>，给应用自己的</a:t>
            </a:r>
            <a:r>
              <a:rPr kumimoji="1" lang="en-US" altLang="zh-CN"/>
              <a:t>ApplicationThread</a:t>
            </a:r>
            <a:r>
              <a:rPr kumimoji="1" lang="zh-CN" altLang="en-US"/>
              <a:t>这个</a:t>
            </a:r>
            <a:r>
              <a:rPr kumimoji="1" lang="en-US" altLang="zh-CN"/>
              <a:t>binder</a:t>
            </a:r>
            <a:r>
              <a:rPr kumimoji="1" lang="zh-CN" altLang="en-US"/>
              <a:t>句柄注册给</a:t>
            </a:r>
            <a:r>
              <a:rPr kumimoji="1" lang="en-US" altLang="zh-CN"/>
              <a:t>AMS</a:t>
            </a:r>
            <a:r>
              <a:rPr kumimoji="1" lang="zh-CN" altLang="en-US"/>
              <a:t>，便于之后和</a:t>
            </a:r>
            <a:r>
              <a:rPr kumimoji="1" lang="en-US" altLang="zh-CN"/>
              <a:t>AMS</a:t>
            </a:r>
            <a:r>
              <a:rPr kumimoji="1" lang="zh-CN" altLang="en-US"/>
              <a:t>进行双向调用。我们再来看</a:t>
            </a:r>
            <a:r>
              <a:rPr kumimoji="1" lang="en-US" altLang="zh-CN"/>
              <a:t>attachApplication</a:t>
            </a:r>
            <a:r>
              <a:rPr kumimoji="1" lang="zh-CN" altLang="en-US"/>
              <a:t>做了什么？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9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注意这个</a:t>
            </a:r>
            <a:r>
              <a:rPr kumimoji="1" lang="en-US" altLang="zh-CN"/>
              <a:t>realStartServiceLocked</a:t>
            </a:r>
            <a:r>
              <a:rPr kumimoji="1" lang="zh-CN" altLang="en-US"/>
              <a:t>不知道大家还记不记得，就是之前启动</a:t>
            </a:r>
            <a:r>
              <a:rPr kumimoji="1" lang="en-US" altLang="zh-CN"/>
              <a:t>service</a:t>
            </a:r>
            <a:r>
              <a:rPr kumimoji="1" lang="zh-CN" altLang="en-US"/>
              <a:t>的时候，检查如果应用进程已经启动了，就会直接调这个函数启动</a:t>
            </a:r>
            <a:r>
              <a:rPr kumimoji="1" lang="en-US" altLang="zh-CN"/>
              <a:t>service</a:t>
            </a:r>
            <a:r>
              <a:rPr kumimoji="1" lang="zh-CN" altLang="en-US"/>
              <a:t>，否则就先去启动进程。这儿咱们进程启动完了，从</a:t>
            </a:r>
            <a:r>
              <a:rPr kumimoji="1" lang="en-US" altLang="zh-CN"/>
              <a:t>pending</a:t>
            </a:r>
            <a:r>
              <a:rPr kumimoji="1" lang="zh-CN" altLang="en-US"/>
              <a:t>队列里面给这个</a:t>
            </a:r>
            <a:r>
              <a:rPr kumimoji="1" lang="en-US" altLang="zh-CN"/>
              <a:t>service</a:t>
            </a:r>
            <a:r>
              <a:rPr kumimoji="1" lang="zh-CN" altLang="en-US"/>
              <a:t>找到了，再继续执行这个函数来启动</a:t>
            </a:r>
            <a:r>
              <a:rPr kumimoji="1" lang="en-US" altLang="zh-CN"/>
              <a:t>service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注意这里有个逻辑，要从</a:t>
            </a:r>
            <a:r>
              <a:rPr kumimoji="1" lang="en-US" altLang="zh-CN"/>
              <a:t>pending</a:t>
            </a:r>
            <a:r>
              <a:rPr kumimoji="1" lang="zh-CN" altLang="en-US"/>
              <a:t>队列里找出跟我们匹配的</a:t>
            </a:r>
            <a:r>
              <a:rPr kumimoji="1" lang="en-US" altLang="zh-CN"/>
              <a:t>service</a:t>
            </a:r>
            <a:r>
              <a:rPr kumimoji="1" lang="zh-CN" altLang="en-US"/>
              <a:t>再启动，根据进程名称来匹配。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32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这有两个函数我们要关注一下，一个是</a:t>
            </a:r>
            <a:r>
              <a:rPr kumimoji="1" lang="en-US" altLang="zh-CN"/>
              <a:t>scheduleCreateService</a:t>
            </a:r>
            <a:r>
              <a:rPr kumimoji="1" lang="zh-CN" altLang="en-US"/>
              <a:t>，一个是</a:t>
            </a:r>
            <a:r>
              <a:rPr kumimoji="1" lang="en-US" altLang="zh-CN"/>
              <a:t>sendServiceArgsLocked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en-US" altLang="zh-CN"/>
              <a:t>scheduleCreateService</a:t>
            </a:r>
            <a:r>
              <a:rPr kumimoji="1" lang="zh-CN" altLang="en-US"/>
              <a:t>是要应用端来处理的，在主线程里，注意啊，这里传的第一个参数</a:t>
            </a:r>
            <a:r>
              <a:rPr kumimoji="1" lang="en-US" altLang="zh-CN"/>
              <a:t>ServiceRecord</a:t>
            </a:r>
            <a:r>
              <a:rPr kumimoji="1" lang="zh-CN" altLang="en-US"/>
              <a:t>是个</a:t>
            </a:r>
            <a:r>
              <a:rPr kumimoji="1" lang="en-US" altLang="zh-CN"/>
              <a:t>binder</a:t>
            </a:r>
            <a:r>
              <a:rPr kumimoji="1" lang="zh-CN" altLang="en-US"/>
              <a:t>对象，这个是要传到应用端的，应用端有一个</a:t>
            </a:r>
            <a:r>
              <a:rPr kumimoji="1" lang="en-US" altLang="zh-CN"/>
              <a:t>map</a:t>
            </a:r>
            <a:r>
              <a:rPr kumimoji="1" lang="zh-CN" altLang="en-US"/>
              <a:t>来保存</a:t>
            </a:r>
            <a:r>
              <a:rPr kumimoji="1" lang="en-US" altLang="zh-CN"/>
              <a:t>service</a:t>
            </a:r>
            <a:r>
              <a:rPr kumimoji="1" lang="zh-CN" altLang="en-US"/>
              <a:t>对象，</a:t>
            </a:r>
            <a:r>
              <a:rPr kumimoji="1" lang="en-US" altLang="zh-CN"/>
              <a:t>key</a:t>
            </a:r>
            <a:r>
              <a:rPr kumimoji="1" lang="zh-CN" altLang="en-US"/>
              <a:t>就是这个</a:t>
            </a:r>
            <a:r>
              <a:rPr kumimoji="1" lang="en-US" altLang="zh-CN"/>
              <a:t>token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sendServiceArgsLocked</a:t>
            </a:r>
            <a:r>
              <a:rPr kumimoji="1" lang="zh-CN" altLang="en-US"/>
              <a:t>咱们有点眼熟，前面遇到过这个函数，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这里启动</a:t>
            </a:r>
            <a:r>
              <a:rPr kumimoji="1" lang="en-US" altLang="zh-CN"/>
              <a:t>service</a:t>
            </a:r>
            <a:r>
              <a:rPr kumimoji="1" lang="zh-CN" altLang="en-US"/>
              <a:t>和发送指令是先后发出去的啊，没有说等一个完了再执行下一个，这里会自动被应用端序列化的。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0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首先拿到</a:t>
            </a:r>
            <a:r>
              <a:rPr kumimoji="1" lang="en-US" altLang="zh-CN"/>
              <a:t>LoadedApk</a:t>
            </a:r>
            <a:r>
              <a:rPr kumimoji="1" lang="zh-CN" altLang="en-US"/>
              <a:t>，然后去加载</a:t>
            </a:r>
            <a:r>
              <a:rPr kumimoji="1" lang="en-US" altLang="zh-CN"/>
              <a:t>service</a:t>
            </a:r>
            <a:r>
              <a:rPr kumimoji="1" lang="zh-CN" altLang="en-US"/>
              <a:t>的类，调用构造函数，创建好</a:t>
            </a:r>
            <a:r>
              <a:rPr kumimoji="1" lang="en-US" altLang="zh-CN"/>
              <a:t>service</a:t>
            </a:r>
            <a:r>
              <a:rPr kumimoji="1" lang="zh-CN" altLang="en-US"/>
              <a:t>对象，然后创建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，如果</a:t>
            </a:r>
            <a:r>
              <a:rPr kumimoji="1" lang="en-US" altLang="zh-CN"/>
              <a:t>application</a:t>
            </a:r>
            <a:r>
              <a:rPr kumimoji="1" lang="zh-CN" altLang="en-US"/>
              <a:t>还没创建就创建</a:t>
            </a:r>
            <a:r>
              <a:rPr kumimoji="1" lang="en-US" altLang="zh-CN"/>
              <a:t>Application</a:t>
            </a:r>
            <a:r>
              <a:rPr kumimoji="1" lang="zh-CN" altLang="en-US"/>
              <a:t>，然后给</a:t>
            </a:r>
            <a:r>
              <a:rPr kumimoji="1" lang="en-US" altLang="zh-CN"/>
              <a:t>Application</a:t>
            </a:r>
            <a:r>
              <a:rPr kumimoji="1" lang="zh-CN" altLang="en-US"/>
              <a:t>和</a:t>
            </a:r>
            <a:r>
              <a:rPr kumimoji="1" lang="en-US" altLang="zh-CN"/>
              <a:t>context</a:t>
            </a:r>
            <a:r>
              <a:rPr kumimoji="1" lang="zh-CN" altLang="en-US"/>
              <a:t>都赋给</a:t>
            </a:r>
            <a:r>
              <a:rPr kumimoji="1" lang="en-US" altLang="zh-CN"/>
              <a:t>service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然后执行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mServices</a:t>
            </a:r>
            <a:r>
              <a:rPr kumimoji="1" lang="zh-CN" altLang="en-US"/>
              <a:t>是干嘛的呢，是来保存应用端的</a:t>
            </a:r>
            <a:r>
              <a:rPr kumimoji="1" lang="en-US" altLang="zh-CN"/>
              <a:t>service</a:t>
            </a:r>
            <a:r>
              <a:rPr kumimoji="1" lang="zh-CN" altLang="en-US"/>
              <a:t>和</a:t>
            </a:r>
            <a:r>
              <a:rPr kumimoji="1" lang="en-US" altLang="zh-CN"/>
              <a:t>AMS</a:t>
            </a:r>
            <a:r>
              <a:rPr kumimoji="1" lang="zh-CN" altLang="en-US"/>
              <a:t>里面</a:t>
            </a:r>
            <a:r>
              <a:rPr kumimoji="1" lang="en-US" altLang="zh-CN"/>
              <a:t>serviceRecord</a:t>
            </a:r>
            <a:r>
              <a:rPr kumimoji="1" lang="zh-CN" altLang="en-US"/>
              <a:t>对应关系的，</a:t>
            </a:r>
            <a:r>
              <a:rPr kumimoji="1" lang="en-US" altLang="zh-CN"/>
              <a:t>key</a:t>
            </a:r>
            <a:r>
              <a:rPr kumimoji="1" lang="zh-CN" altLang="en-US"/>
              <a:t>就是</a:t>
            </a:r>
            <a:r>
              <a:rPr kumimoji="1" lang="en-US" altLang="zh-CN"/>
              <a:t>serviceRecord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就是应用端的</a:t>
            </a:r>
            <a:r>
              <a:rPr kumimoji="1" lang="en-US" altLang="zh-CN"/>
              <a:t>service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咱们再看看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函数是干嘛的，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94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只要是</a:t>
            </a:r>
            <a:r>
              <a:rPr kumimoji="1" lang="en-US" altLang="zh-CN"/>
              <a:t>AMS</a:t>
            </a:r>
            <a:r>
              <a:rPr kumimoji="1" lang="zh-CN" altLang="en-US"/>
              <a:t>调到应用这边的，都要来这么一下，封装消息丢到主线程处理，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00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这里传的</a:t>
            </a:r>
            <a:r>
              <a:rPr kumimoji="1" lang="en-US" altLang="zh-CN"/>
              <a:t>token</a:t>
            </a:r>
            <a:r>
              <a:rPr kumimoji="1" lang="zh-CN" altLang="en-US"/>
              <a:t>就是这个</a:t>
            </a:r>
            <a:r>
              <a:rPr kumimoji="1" lang="en-US" altLang="zh-CN"/>
              <a:t>service</a:t>
            </a:r>
            <a:r>
              <a:rPr kumimoji="1" lang="zh-CN" altLang="en-US"/>
              <a:t>在</a:t>
            </a:r>
            <a:r>
              <a:rPr kumimoji="1" lang="en-US" altLang="zh-CN"/>
              <a:t>AMS</a:t>
            </a:r>
            <a:r>
              <a:rPr kumimoji="1" lang="zh-CN" altLang="en-US"/>
              <a:t>里面对应的</a:t>
            </a:r>
            <a:r>
              <a:rPr kumimoji="1" lang="en-US" altLang="zh-CN"/>
              <a:t>serviceRecord</a:t>
            </a:r>
            <a:r>
              <a:rPr kumimoji="1" lang="zh-CN" altLang="en-US"/>
              <a:t>，从本地的</a:t>
            </a:r>
            <a:r>
              <a:rPr kumimoji="1" lang="en-US" altLang="zh-CN"/>
              <a:t>map</a:t>
            </a:r>
            <a:r>
              <a:rPr kumimoji="1" lang="zh-CN" altLang="en-US"/>
              <a:t>里查到</a:t>
            </a:r>
            <a:r>
              <a:rPr kumimoji="1" lang="en-US" altLang="zh-CN"/>
              <a:t>service</a:t>
            </a:r>
            <a:r>
              <a:rPr kumimoji="1" lang="zh-CN" altLang="en-US"/>
              <a:t>对象，然后执行</a:t>
            </a:r>
            <a:r>
              <a:rPr kumimoji="1" lang="en-US" altLang="zh-CN"/>
              <a:t>onStartCommand</a:t>
            </a:r>
            <a:r>
              <a:rPr kumimoji="1" lang="zh-CN" altLang="en-US"/>
              <a:t>回调，这个是在主线程。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59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706E-327B-324B-AF34-9AA38977AF6B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92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7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8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0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3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59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0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0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1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8F7B-83EE-B64B-9DE6-198FA0F41742}" type="datetimeFigureOut"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4427-167B-5B49-BE1D-2A0F188170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23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C1F1-C094-6C4A-9861-A12FDD9E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相关的面试题</a:t>
            </a:r>
          </a:p>
        </p:txBody>
      </p:sp>
    </p:spTree>
    <p:extLst>
      <p:ext uri="{BB962C8B-B14F-4D97-AF65-F5344CB8AC3E}">
        <p14:creationId xmlns:p14="http://schemas.microsoft.com/office/powerpoint/2010/main" val="30372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A15E78-CF6A-8B4A-A066-FCF731F1A500}"/>
              </a:ext>
            </a:extLst>
          </p:cNvPr>
          <p:cNvSpPr/>
          <p:nvPr/>
        </p:nvSpPr>
        <p:spPr>
          <a:xfrm>
            <a:off x="457200" y="1048909"/>
            <a:ext cx="8229600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realStartServiceLocked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ProcessRecord app, 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.scheduleCreateService(r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043201-48C0-6640-88DC-2506563C606F}"/>
              </a:ext>
            </a:extLst>
          </p:cNvPr>
          <p:cNvSpPr/>
          <p:nvPr/>
        </p:nvSpPr>
        <p:spPr>
          <a:xfrm>
            <a:off x="457200" y="3397737"/>
            <a:ext cx="8229600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scheduleCreateService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CreateServiceData s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CreateServiceData()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sendMessage(H.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CREATE_SERVICE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4178CF-52C4-844F-A85E-5186F0A6BA1A}"/>
              </a:ext>
            </a:extLst>
          </p:cNvPr>
          <p:cNvSpPr/>
          <p:nvPr/>
        </p:nvSpPr>
        <p:spPr>
          <a:xfrm>
            <a:off x="3871636" y="362074"/>
            <a:ext cx="4815164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ServiceRecord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 {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D3FACAF-D465-7442-A8D4-70DB6A17385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72000" y="731406"/>
            <a:ext cx="318977" cy="3175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A6603F-93A5-DF4C-BB9F-17A501C5E892}"/>
              </a:ext>
            </a:extLst>
          </p:cNvPr>
          <p:cNvCxnSpPr/>
          <p:nvPr/>
        </p:nvCxnSpPr>
        <p:spPr>
          <a:xfrm>
            <a:off x="4155311" y="2210765"/>
            <a:ext cx="289367" cy="118697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C616C5-EFA2-EA42-889F-9D10C4F4C0A3}"/>
              </a:ext>
            </a:extLst>
          </p:cNvPr>
          <p:cNvSpPr/>
          <p:nvPr/>
        </p:nvSpPr>
        <p:spPr>
          <a:xfrm>
            <a:off x="462516" y="586591"/>
            <a:ext cx="8218968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handleCreateService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(CreateServiceData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LoadedApk packageInfo = getPackageInfoNoCheck(...)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service = (Service) cl.loadClass(data.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context = ContextImpl.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createAppContext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context.setOuterContext(service)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packageInfo.makeApplication(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service.attach(context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service.onCreate()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>
              <a:solidFill>
                <a:srgbClr val="CC78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.put(data.</a:t>
            </a:r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>
              <a:solidFill>
                <a:srgbClr val="CC78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0A2958-AB61-8C40-A3C3-E4D9FC0F93A6}"/>
              </a:ext>
            </a:extLst>
          </p:cNvPr>
          <p:cNvSpPr/>
          <p:nvPr/>
        </p:nvSpPr>
        <p:spPr>
          <a:xfrm>
            <a:off x="2552855" y="3921211"/>
            <a:ext cx="329801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ArrayMap&lt;IBinder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Service&gt;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FA8E90-BCB7-0340-8C51-226DE3B740FC}"/>
              </a:ext>
            </a:extLst>
          </p:cNvPr>
          <p:cNvCxnSpPr/>
          <p:nvPr/>
        </p:nvCxnSpPr>
        <p:spPr>
          <a:xfrm>
            <a:off x="1616150" y="3668233"/>
            <a:ext cx="882502" cy="38277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3C6C15-56F2-C244-B600-2F60B6E25526}"/>
              </a:ext>
            </a:extLst>
          </p:cNvPr>
          <p:cNvSpPr/>
          <p:nvPr/>
        </p:nvSpPr>
        <p:spPr>
          <a:xfrm>
            <a:off x="1190846" y="459552"/>
            <a:ext cx="6762307" cy="2031325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pendingStarts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StartItem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pendingStarts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.scheduleServiceArgs(r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45B5B2-03EB-C444-ACBB-E7E7B590DD16}"/>
              </a:ext>
            </a:extLst>
          </p:cNvPr>
          <p:cNvSpPr/>
          <p:nvPr/>
        </p:nvSpPr>
        <p:spPr>
          <a:xfrm>
            <a:off x="1190846" y="2771582"/>
            <a:ext cx="6762307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scheduleServiceArgs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ServiceArgsData s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ServiceArgsData()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sendMessage(H.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SERVICE_ARGS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42AC39B-3401-6C4B-8B3F-9933A3CE506D}"/>
              </a:ext>
            </a:extLst>
          </p:cNvPr>
          <p:cNvCxnSpPr/>
          <p:nvPr/>
        </p:nvCxnSpPr>
        <p:spPr>
          <a:xfrm flipH="1">
            <a:off x="3935392" y="1840375"/>
            <a:ext cx="254643" cy="8733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553CC0-3885-164F-970D-184C3CFC2653}"/>
              </a:ext>
            </a:extLst>
          </p:cNvPr>
          <p:cNvSpPr/>
          <p:nvPr/>
        </p:nvSpPr>
        <p:spPr>
          <a:xfrm>
            <a:off x="600739" y="1417588"/>
            <a:ext cx="7942521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handleServiceArgs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(ServiceArgsData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s.onStartCommand(data.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startId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4B1E55-E74C-3447-8B06-CD61CF3DB4C0}"/>
              </a:ext>
            </a:extLst>
          </p:cNvPr>
          <p:cNvSpPr txBox="1"/>
          <p:nvPr/>
        </p:nvSpPr>
        <p:spPr>
          <a:xfrm>
            <a:off x="5124893" y="2041451"/>
            <a:ext cx="1747338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ServiceRecord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8605CB2-122C-5B41-A818-00B498A72532}"/>
              </a:ext>
            </a:extLst>
          </p:cNvPr>
          <p:cNvCxnSpPr>
            <a:cxnSpLocks/>
          </p:cNvCxnSpPr>
          <p:nvPr/>
        </p:nvCxnSpPr>
        <p:spPr>
          <a:xfrm>
            <a:off x="4571999" y="1998921"/>
            <a:ext cx="552894" cy="2271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BDBD3650-9126-154E-A3AE-93B97067DDF0}"/>
              </a:ext>
            </a:extLst>
          </p:cNvPr>
          <p:cNvGrpSpPr/>
          <p:nvPr/>
        </p:nvGrpSpPr>
        <p:grpSpPr>
          <a:xfrm>
            <a:off x="1286506" y="669924"/>
            <a:ext cx="6570989" cy="2017375"/>
            <a:chOff x="1478391" y="646616"/>
            <a:chExt cx="6570989" cy="20173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A35D83B-8F40-3549-BD93-78EBD76DD280}"/>
                </a:ext>
              </a:extLst>
            </p:cNvPr>
            <p:cNvSpPr txBox="1"/>
            <p:nvPr/>
          </p:nvSpPr>
          <p:spPr>
            <a:xfrm>
              <a:off x="1478391" y="756486"/>
              <a:ext cx="1874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service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启动过么</a:t>
              </a: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934CB193-F7B1-7E46-8CE1-A43BAA6FC947}"/>
                </a:ext>
              </a:extLst>
            </p:cNvPr>
            <p:cNvCxnSpPr/>
            <p:nvPr/>
          </p:nvCxnSpPr>
          <p:spPr>
            <a:xfrm>
              <a:off x="2410815" y="1136432"/>
              <a:ext cx="0" cy="112320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C657E3-1B89-C642-A2C1-AF371BA00810}"/>
                </a:ext>
              </a:extLst>
            </p:cNvPr>
            <p:cNvSpPr txBox="1"/>
            <p:nvPr/>
          </p:nvSpPr>
          <p:spPr>
            <a:xfrm>
              <a:off x="1865281" y="22946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发送指令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42A74F0-6E79-C647-B01A-C46ED26AD5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007" y="944848"/>
              <a:ext cx="112477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CB25D2-9F65-C944-9E5B-9BF6133CFAD1}"/>
                </a:ext>
              </a:extLst>
            </p:cNvPr>
            <p:cNvSpPr txBox="1"/>
            <p:nvPr/>
          </p:nvSpPr>
          <p:spPr>
            <a:xfrm>
              <a:off x="4477782" y="756486"/>
              <a:ext cx="1338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进程启动没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7F4117C3-5CF1-9248-B6EE-8BF5D378B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7126" y="1137600"/>
              <a:ext cx="1" cy="112320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F200B7-2C89-D048-ABF4-A67DDB77B32D}"/>
                </a:ext>
              </a:extLst>
            </p:cNvPr>
            <p:cNvSpPr txBox="1"/>
            <p:nvPr/>
          </p:nvSpPr>
          <p:spPr>
            <a:xfrm>
              <a:off x="4490282" y="2294659"/>
              <a:ext cx="1412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启动</a:t>
              </a:r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service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999284-41B8-0648-889E-083FFBBA25C8}"/>
                </a:ext>
              </a:extLst>
            </p:cNvPr>
            <p:cNvSpPr txBox="1"/>
            <p:nvPr/>
          </p:nvSpPr>
          <p:spPr>
            <a:xfrm>
              <a:off x="3700130" y="64661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</a:t>
              </a:r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FDCE654-F2BF-5047-8E34-D559BEA645A3}"/>
                </a:ext>
              </a:extLst>
            </p:cNvPr>
            <p:cNvSpPr txBox="1"/>
            <p:nvPr/>
          </p:nvSpPr>
          <p:spPr>
            <a:xfrm>
              <a:off x="6218766" y="649425"/>
              <a:ext cx="333746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kumimoji="1" lang="en-US" altLang="zh-CN"/>
                <a:t>N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3279AA-269B-CD4A-A26F-7D62D586D707}"/>
                </a:ext>
              </a:extLst>
            </p:cNvPr>
            <p:cNvSpPr txBox="1"/>
            <p:nvPr/>
          </p:nvSpPr>
          <p:spPr>
            <a:xfrm>
              <a:off x="6941384" y="7564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启动进程</a:t>
              </a:r>
            </a:p>
          </p:txBody>
        </p: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B9078878-8372-0F43-908A-1E023DD8419F}"/>
                </a:ext>
              </a:extLst>
            </p:cNvPr>
            <p:cNvCxnSpPr>
              <a:stCxn id="19" idx="2"/>
              <a:endCxn id="15" idx="3"/>
            </p:cNvCxnSpPr>
            <p:nvPr/>
          </p:nvCxnSpPr>
          <p:spPr>
            <a:xfrm rot="5400000">
              <a:off x="6022555" y="1006497"/>
              <a:ext cx="1353507" cy="1592149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07C38CCF-D0F6-D14D-9E9A-7CF66ACDEB92}"/>
                </a:ext>
              </a:extLst>
            </p:cNvPr>
            <p:cNvCxnSpPr>
              <a:stCxn id="15" idx="1"/>
              <a:endCxn id="9" idx="3"/>
            </p:cNvCxnSpPr>
            <p:nvPr/>
          </p:nvCxnSpPr>
          <p:spPr>
            <a:xfrm flipH="1">
              <a:off x="2973277" y="2479325"/>
              <a:ext cx="15170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CBB6DEA0-9E46-7147-A8CF-062E1C523789}"/>
                </a:ext>
              </a:extLst>
            </p:cNvPr>
            <p:cNvCxnSpPr>
              <a:cxnSpLocks/>
            </p:cNvCxnSpPr>
            <p:nvPr/>
          </p:nvCxnSpPr>
          <p:spPr>
            <a:xfrm>
              <a:off x="5816609" y="944848"/>
              <a:ext cx="11232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763E350-DF39-5E45-A280-849D4BAE7F2A}"/>
                </a:ext>
              </a:extLst>
            </p:cNvPr>
            <p:cNvSpPr txBox="1"/>
            <p:nvPr/>
          </p:nvSpPr>
          <p:spPr>
            <a:xfrm>
              <a:off x="2410815" y="146675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Y</a:t>
              </a:r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A25FECB-711A-BE47-9A77-90E06A267601}"/>
                </a:ext>
              </a:extLst>
            </p:cNvPr>
            <p:cNvSpPr txBox="1"/>
            <p:nvPr/>
          </p:nvSpPr>
          <p:spPr>
            <a:xfrm>
              <a:off x="5127126" y="146675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Y</a:t>
              </a:r>
              <a:endParaRPr kumimoji="1"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0D10116-90FE-CF47-B97D-1BF9B4A09846}"/>
              </a:ext>
            </a:extLst>
          </p:cNvPr>
          <p:cNvSpPr txBox="1"/>
          <p:nvPr/>
        </p:nvSpPr>
        <p:spPr>
          <a:xfrm>
            <a:off x="4191571" y="3439563"/>
            <a:ext cx="4338111" cy="923330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Service(…)</a:t>
            </a:r>
          </a:p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service.onCreate();</a:t>
            </a:r>
          </a:p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service.attach(context,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application,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26349F5-BE57-B24B-8CE1-CFAE815427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04873" y="2687299"/>
            <a:ext cx="429265" cy="6725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303E7B2-2A66-A748-9DC7-1C1D10225E63}"/>
              </a:ext>
            </a:extLst>
          </p:cNvPr>
          <p:cNvSpPr txBox="1"/>
          <p:nvPr/>
        </p:nvSpPr>
        <p:spPr>
          <a:xfrm>
            <a:off x="533778" y="3769842"/>
            <a:ext cx="3313343" cy="369332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service.onStartCommand(…)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3B9ADAD-7DD2-EC49-87A3-734A40A7F5E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136363" y="2687299"/>
            <a:ext cx="91031" cy="9809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BE8B882-DE39-664C-A440-E3C10DAFBCDB}"/>
              </a:ext>
            </a:extLst>
          </p:cNvPr>
          <p:cNvSpPr/>
          <p:nvPr/>
        </p:nvSpPr>
        <p:spPr>
          <a:xfrm>
            <a:off x="340242" y="3078125"/>
            <a:ext cx="8463516" cy="1780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AC8CFDF-7A3C-FB4C-9256-8DCBA4955EEE}"/>
              </a:ext>
            </a:extLst>
          </p:cNvPr>
          <p:cNvSpPr/>
          <p:nvPr/>
        </p:nvSpPr>
        <p:spPr>
          <a:xfrm>
            <a:off x="340242" y="478465"/>
            <a:ext cx="8463516" cy="2317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D8816F-E2DA-C342-A69F-70BBCC4240D3}"/>
              </a:ext>
            </a:extLst>
          </p:cNvPr>
          <p:cNvSpPr txBox="1"/>
          <p:nvPr/>
        </p:nvSpPr>
        <p:spPr>
          <a:xfrm>
            <a:off x="340240" y="478454"/>
            <a:ext cx="763351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1503A8-698C-5F44-A0FB-A076687E91BE}"/>
              </a:ext>
            </a:extLst>
          </p:cNvPr>
          <p:cNvSpPr txBox="1"/>
          <p:nvPr/>
        </p:nvSpPr>
        <p:spPr>
          <a:xfrm>
            <a:off x="350873" y="3087368"/>
            <a:ext cx="69762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3650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4" grpId="0" animBg="1"/>
      <p:bldP spid="45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CBA19B0-8D3C-074F-BA71-5D66F979357A}"/>
              </a:ext>
            </a:extLst>
          </p:cNvPr>
          <p:cNvGrpSpPr/>
          <p:nvPr/>
        </p:nvGrpSpPr>
        <p:grpSpPr>
          <a:xfrm>
            <a:off x="882503" y="767352"/>
            <a:ext cx="2332555" cy="583700"/>
            <a:chOff x="882503" y="767352"/>
            <a:chExt cx="2332555" cy="5837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89F3FA-D6E5-2142-93E7-227363EAC746}"/>
                </a:ext>
              </a:extLst>
            </p:cNvPr>
            <p:cNvSpPr/>
            <p:nvPr/>
          </p:nvSpPr>
          <p:spPr>
            <a:xfrm>
              <a:off x="882503" y="767352"/>
              <a:ext cx="2332555" cy="5837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6EEE7DF-5C90-0847-9695-CEDB4C5A6795}"/>
                </a:ext>
              </a:extLst>
            </p:cNvPr>
            <p:cNvSpPr txBox="1"/>
            <p:nvPr/>
          </p:nvSpPr>
          <p:spPr>
            <a:xfrm>
              <a:off x="1669562" y="878440"/>
              <a:ext cx="81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进程</a:t>
              </a:r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ABF21C6-33A8-2640-A7E7-8F0D62814249}"/>
              </a:ext>
            </a:extLst>
          </p:cNvPr>
          <p:cNvGrpSpPr/>
          <p:nvPr/>
        </p:nvGrpSpPr>
        <p:grpSpPr>
          <a:xfrm>
            <a:off x="6290033" y="414669"/>
            <a:ext cx="1658679" cy="1410529"/>
            <a:chOff x="6290033" y="414669"/>
            <a:chExt cx="1658679" cy="14105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C53E6B2-268D-6442-8F42-DC4F01374BBC}"/>
                </a:ext>
              </a:extLst>
            </p:cNvPr>
            <p:cNvSpPr/>
            <p:nvPr/>
          </p:nvSpPr>
          <p:spPr>
            <a:xfrm>
              <a:off x="6290033" y="414669"/>
              <a:ext cx="1658679" cy="141052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BE9C2-9937-4F47-88A9-30B02CC5041E}"/>
                </a:ext>
              </a:extLst>
            </p:cNvPr>
            <p:cNvSpPr txBox="1"/>
            <p:nvPr/>
          </p:nvSpPr>
          <p:spPr>
            <a:xfrm>
              <a:off x="6745280" y="882977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AMS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9DB91A0-ECD1-8045-8EE1-C50219DB009C}"/>
              </a:ext>
            </a:extLst>
          </p:cNvPr>
          <p:cNvCxnSpPr>
            <a:cxnSpLocks/>
          </p:cNvCxnSpPr>
          <p:nvPr/>
        </p:nvCxnSpPr>
        <p:spPr>
          <a:xfrm>
            <a:off x="3346569" y="1058460"/>
            <a:ext cx="280405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EE07AFA-F0B4-5F44-8DB1-5EA3D73B8020}"/>
              </a:ext>
            </a:extLst>
          </p:cNvPr>
          <p:cNvSpPr txBox="1"/>
          <p:nvPr/>
        </p:nvSpPr>
        <p:spPr>
          <a:xfrm>
            <a:off x="3809712" y="688464"/>
            <a:ext cx="14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B85FE90-348D-F54E-969B-A0CD2ABFDDB2}"/>
              </a:ext>
            </a:extLst>
          </p:cNvPr>
          <p:cNvGrpSpPr/>
          <p:nvPr/>
        </p:nvGrpSpPr>
        <p:grpSpPr>
          <a:xfrm>
            <a:off x="6290033" y="3896758"/>
            <a:ext cx="1658679" cy="677826"/>
            <a:chOff x="6290033" y="3896758"/>
            <a:chExt cx="1658679" cy="6778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74A652C-00C1-D744-8299-9AFE99D92F46}"/>
                </a:ext>
              </a:extLst>
            </p:cNvPr>
            <p:cNvSpPr/>
            <p:nvPr/>
          </p:nvSpPr>
          <p:spPr>
            <a:xfrm>
              <a:off x="6290033" y="3896758"/>
              <a:ext cx="1658679" cy="6778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FA50C3D-B280-D84B-B558-3011D02C518F}"/>
                </a:ext>
              </a:extLst>
            </p:cNvPr>
            <p:cNvSpPr txBox="1"/>
            <p:nvPr/>
          </p:nvSpPr>
          <p:spPr>
            <a:xfrm>
              <a:off x="6420303" y="4039893"/>
              <a:ext cx="1391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zygote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进程</a:t>
              </a:r>
            </a:p>
          </p:txBody>
        </p:sp>
      </p:grp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EB145C96-DC70-2645-BF07-996AE89ACBE4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>
            <a:off x="7948712" y="1119934"/>
            <a:ext cx="12700" cy="311573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D8377BB-1121-F540-8A2A-5EAB2D63CCFF}"/>
              </a:ext>
            </a:extLst>
          </p:cNvPr>
          <p:cNvSpPr txBox="1"/>
          <p:nvPr/>
        </p:nvSpPr>
        <p:spPr>
          <a:xfrm>
            <a:off x="8185904" y="2144753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请求启动进程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BA44BA-7634-EA40-9E97-D8F85CC40D05}"/>
              </a:ext>
            </a:extLst>
          </p:cNvPr>
          <p:cNvSpPr/>
          <p:nvPr/>
        </p:nvSpPr>
        <p:spPr>
          <a:xfrm>
            <a:off x="882503" y="1630848"/>
            <a:ext cx="2333844" cy="29437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4ADCBD-FCEB-8449-A6EB-CF965ABCD44A}"/>
              </a:ext>
            </a:extLst>
          </p:cNvPr>
          <p:cNvSpPr txBox="1"/>
          <p:nvPr/>
        </p:nvSpPr>
        <p:spPr>
          <a:xfrm>
            <a:off x="3692100" y="120547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FE6C8642-6DD1-D346-9F9A-A21E8E136DA8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889113" y="151158"/>
            <a:ext cx="556221" cy="390430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8EA862D-1D44-C740-BC3E-76FA08A4F58D}"/>
              </a:ext>
            </a:extLst>
          </p:cNvPr>
          <p:cNvSpPr txBox="1"/>
          <p:nvPr/>
        </p:nvSpPr>
        <p:spPr>
          <a:xfrm>
            <a:off x="4015873" y="2029576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scheduleCreateService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D52A3F-94B4-CF4D-8865-13AD29D2CFF1}"/>
              </a:ext>
            </a:extLst>
          </p:cNvPr>
          <p:cNvSpPr txBox="1"/>
          <p:nvPr/>
        </p:nvSpPr>
        <p:spPr>
          <a:xfrm>
            <a:off x="4035846" y="2432510"/>
            <a:ext cx="24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scheduleServiceArgs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0A11A90-B914-724E-875D-0C22F6EF8114}"/>
              </a:ext>
            </a:extLst>
          </p:cNvPr>
          <p:cNvSpPr txBox="1"/>
          <p:nvPr/>
        </p:nvSpPr>
        <p:spPr>
          <a:xfrm>
            <a:off x="1403536" y="3337351"/>
            <a:ext cx="1189365" cy="369332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9022E06-7FBD-8545-B30E-820DFDEDD688}"/>
              </a:ext>
            </a:extLst>
          </p:cNvPr>
          <p:cNvSpPr txBox="1"/>
          <p:nvPr/>
        </p:nvSpPr>
        <p:spPr>
          <a:xfrm>
            <a:off x="975951" y="4067393"/>
            <a:ext cx="2149178" cy="369332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onStartCommand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DBE178D9-CEC4-0240-A5C7-20859D03A01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215059" y="4235671"/>
            <a:ext cx="307497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CF3B0EA-1A25-C343-BCED-53BF7B074302}"/>
              </a:ext>
            </a:extLst>
          </p:cNvPr>
          <p:cNvSpPr txBox="1"/>
          <p:nvPr/>
        </p:nvSpPr>
        <p:spPr>
          <a:xfrm>
            <a:off x="4067651" y="3852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启动应用进程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61290AD-3168-D04D-AD3B-12F839324E2F}"/>
              </a:ext>
            </a:extLst>
          </p:cNvPr>
          <p:cNvSpPr/>
          <p:nvPr/>
        </p:nvSpPr>
        <p:spPr>
          <a:xfrm>
            <a:off x="1041400" y="1769221"/>
            <a:ext cx="2006600" cy="318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99413-6B11-0147-9FC4-1203E04F3011}"/>
              </a:ext>
            </a:extLst>
          </p:cNvPr>
          <p:cNvSpPr/>
          <p:nvPr/>
        </p:nvSpPr>
        <p:spPr>
          <a:xfrm>
            <a:off x="6292385" y="1516879"/>
            <a:ext cx="1659600" cy="318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50EC226-8F67-F94C-B3CC-7F72925116E9}"/>
              </a:ext>
            </a:extLst>
          </p:cNvPr>
          <p:cNvSpPr/>
          <p:nvPr/>
        </p:nvSpPr>
        <p:spPr>
          <a:xfrm>
            <a:off x="1041400" y="2239951"/>
            <a:ext cx="2006600" cy="738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5" name="肘形连接符 84">
            <a:extLst>
              <a:ext uri="{FF2B5EF4-FFF2-40B4-BE49-F238E27FC236}">
                <a16:creationId xmlns:a16="http://schemas.microsoft.com/office/drawing/2014/main" id="{1A848C5B-9583-3043-BB61-22EFF8682170}"/>
              </a:ext>
            </a:extLst>
          </p:cNvPr>
          <p:cNvCxnSpPr>
            <a:cxnSpLocks/>
          </p:cNvCxnSpPr>
          <p:nvPr/>
        </p:nvCxnSpPr>
        <p:spPr>
          <a:xfrm flipV="1">
            <a:off x="3215058" y="1576335"/>
            <a:ext cx="2935568" cy="345062"/>
          </a:xfrm>
          <a:prstGeom prst="bentConnector3">
            <a:avLst>
              <a:gd name="adj1" fmla="val 1096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>
            <a:extLst>
              <a:ext uri="{FF2B5EF4-FFF2-40B4-BE49-F238E27FC236}">
                <a16:creationId xmlns:a16="http://schemas.microsoft.com/office/drawing/2014/main" id="{C4D71C2A-575F-1640-8B06-BEEAF2A9FD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5058" y="2376311"/>
            <a:ext cx="3904314" cy="442411"/>
          </a:xfrm>
          <a:prstGeom prst="bentConnector3">
            <a:avLst>
              <a:gd name="adj1" fmla="val -4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D3DC0A8-427D-414E-BC07-5CA3915D5C13}"/>
              </a:ext>
            </a:extLst>
          </p:cNvPr>
          <p:cNvCxnSpPr>
            <a:cxnSpLocks/>
          </p:cNvCxnSpPr>
          <p:nvPr/>
        </p:nvCxnSpPr>
        <p:spPr>
          <a:xfrm>
            <a:off x="2044700" y="3024951"/>
            <a:ext cx="0" cy="2504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5CCC360F-9C1A-3C48-8716-AB7EF955C83C}"/>
              </a:ext>
            </a:extLst>
          </p:cNvPr>
          <p:cNvCxnSpPr>
            <a:cxnSpLocks/>
          </p:cNvCxnSpPr>
          <p:nvPr/>
        </p:nvCxnSpPr>
        <p:spPr>
          <a:xfrm>
            <a:off x="2047240" y="3764656"/>
            <a:ext cx="0" cy="2504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5" grpId="0"/>
      <p:bldP spid="32" grpId="0"/>
      <p:bldP spid="47" grpId="0"/>
      <p:bldP spid="48" grpId="0" animBg="1"/>
      <p:bldP spid="49" grpId="0" animBg="1"/>
      <p:bldP spid="67" grpId="0"/>
      <p:bldP spid="69" grpId="0" animBg="1"/>
      <p:bldP spid="72" grpId="0" animBg="1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FCE5D-01BE-774A-B449-0D95F7A20DB4}"/>
              </a:ext>
            </a:extLst>
          </p:cNvPr>
          <p:cNvSpPr/>
          <p:nvPr/>
        </p:nvSpPr>
        <p:spPr>
          <a:xfrm>
            <a:off x="994780" y="1279089"/>
            <a:ext cx="7154441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((flags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BIND_AUTO_CREATE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!=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bringUpServiceLocked(s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1C1FA-59FD-8344-87B7-FCE2A9F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0468-ED2F-6748-B959-F7D1EFA9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启动有几种方式？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启动过程中主要流程有哪些？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启动过程中有哪些参与者，通信过程是怎样的？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350AB-59E4-5140-B430-2B886290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37" y="2143004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6FE30D-9D47-A24F-98A3-6DBC66FA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69" y="287413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99A0-E58D-CA49-AEA4-02920009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A0CF9-4890-D840-8AD1-DF7BEB2F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的绑定原理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说说系统服务和绑定的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5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7A09-163D-E549-8D29-075F1B638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23355"/>
            <a:ext cx="6858000" cy="896790"/>
          </a:xfrm>
        </p:spPr>
        <p:txBody>
          <a:bodyPr anchor="ctr">
            <a:no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的启动原理</a:t>
            </a:r>
          </a:p>
        </p:txBody>
      </p:sp>
    </p:spTree>
    <p:extLst>
      <p:ext uri="{BB962C8B-B14F-4D97-AF65-F5344CB8AC3E}">
        <p14:creationId xmlns:p14="http://schemas.microsoft.com/office/powerpoint/2010/main" val="294730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48ABE-AAA4-594C-955B-FD4C55BB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2754-4760-EC45-8A7D-681A28A4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启动有几种方式？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启动过程中主要流程有哪些？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启动过程中有哪些参与者，通信过程是怎样的？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17501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DA6710-B09D-5C49-BA29-FD52ECA80656}"/>
              </a:ext>
            </a:extLst>
          </p:cNvPr>
          <p:cNvSpPr/>
          <p:nvPr/>
        </p:nvSpPr>
        <p:spPr>
          <a:xfrm>
            <a:off x="356191" y="727026"/>
            <a:ext cx="8431617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ComponentName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startServiceCommon(service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mUser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BBE926-DE96-0E47-B6B8-63BF47E99357}"/>
              </a:ext>
            </a:extLst>
          </p:cNvPr>
          <p:cNvSpPr/>
          <p:nvPr/>
        </p:nvSpPr>
        <p:spPr>
          <a:xfrm>
            <a:off x="356191" y="2763194"/>
            <a:ext cx="8431618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ComponentName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startServiceCommon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ComponentName cn = 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		.startService(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.getApplicationThread()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F34E353-7DFC-564B-BA14-A82C366D5C9F}"/>
              </a:ext>
            </a:extLst>
          </p:cNvPr>
          <p:cNvCxnSpPr/>
          <p:nvPr/>
        </p:nvCxnSpPr>
        <p:spPr>
          <a:xfrm>
            <a:off x="3540642" y="1584251"/>
            <a:ext cx="297711" cy="10738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BF3A9-A3FF-3243-BBCD-8109855DE06D}"/>
              </a:ext>
            </a:extLst>
          </p:cNvPr>
          <p:cNvSpPr/>
          <p:nvPr/>
        </p:nvSpPr>
        <p:spPr>
          <a:xfrm>
            <a:off x="345559" y="471283"/>
            <a:ext cx="8474148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ComponentName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ComponentName res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.startServiceLocked(caller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5BAC2-3FD8-E840-82B2-81A3CF2318D9}"/>
              </a:ext>
            </a:extLst>
          </p:cNvPr>
          <p:cNvSpPr/>
          <p:nvPr/>
        </p:nvSpPr>
        <p:spPr>
          <a:xfrm>
            <a:off x="334926" y="1892691"/>
            <a:ext cx="8474147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ComponentName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ServiceLookupResult res = retrieveServiceLocked(service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ServiceRecord r = res.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record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pendingStarts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.add(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ServiceRecord.StartItem(r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startServiceInnerLocked(smap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67B7C5-EC42-3247-9A5E-507607A92221}"/>
              </a:ext>
            </a:extLst>
          </p:cNvPr>
          <p:cNvCxnSpPr>
            <a:cxnSpLocks/>
          </p:cNvCxnSpPr>
          <p:nvPr/>
        </p:nvCxnSpPr>
        <p:spPr>
          <a:xfrm flipH="1">
            <a:off x="3817089" y="1039548"/>
            <a:ext cx="765544" cy="82124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9427703-56FC-6340-A6F7-12E5D4A7D0C7}"/>
              </a:ext>
            </a:extLst>
          </p:cNvPr>
          <p:cNvSpPr/>
          <p:nvPr/>
        </p:nvSpPr>
        <p:spPr>
          <a:xfrm>
            <a:off x="2796363" y="4487551"/>
            <a:ext cx="3232298" cy="36933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bringUpServiceLocked(r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3284E8C-F02A-964B-BA36-0AC736E6E3EE}"/>
              </a:ext>
            </a:extLst>
          </p:cNvPr>
          <p:cNvCxnSpPr/>
          <p:nvPr/>
        </p:nvCxnSpPr>
        <p:spPr>
          <a:xfrm>
            <a:off x="2137142" y="3870251"/>
            <a:ext cx="616688" cy="6173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FC7E3D-6595-9C4A-859B-A60C8B442314}"/>
              </a:ext>
            </a:extLst>
          </p:cNvPr>
          <p:cNvSpPr/>
          <p:nvPr/>
        </p:nvSpPr>
        <p:spPr>
          <a:xfrm>
            <a:off x="318976" y="309593"/>
            <a:ext cx="8506048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bringUpServiceLocked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</a:p>
          <a:p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r.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sendServiceArgsLocked(r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ProcessRecord app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mAm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.getProcessRecordLocked(procName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 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app.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realStartServiceLocked(r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execInFg)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 ==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app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mAm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.startProcessLocked(procName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.contains(r))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.add(r)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89A06D-E96B-7B42-AB38-0C860001F816}"/>
              </a:ext>
            </a:extLst>
          </p:cNvPr>
          <p:cNvSpPr/>
          <p:nvPr/>
        </p:nvSpPr>
        <p:spPr>
          <a:xfrm>
            <a:off x="1873405" y="3516926"/>
            <a:ext cx="1393902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CE6CEE-120B-8B4A-B8E2-CA1266E05E44}"/>
              </a:ext>
            </a:extLst>
          </p:cNvPr>
          <p:cNvSpPr/>
          <p:nvPr/>
        </p:nvSpPr>
        <p:spPr>
          <a:xfrm>
            <a:off x="1873405" y="510129"/>
            <a:ext cx="1393902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DC73E-1E24-BC40-8D5A-5CA2FE8806F1}"/>
              </a:ext>
            </a:extLst>
          </p:cNvPr>
          <p:cNvSpPr/>
          <p:nvPr/>
        </p:nvSpPr>
        <p:spPr>
          <a:xfrm>
            <a:off x="5649951" y="3504347"/>
            <a:ext cx="1393902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B2D9C76-F1F4-834B-B3F5-94786CBDED54}"/>
              </a:ext>
            </a:extLst>
          </p:cNvPr>
          <p:cNvCxnSpPr>
            <a:cxnSpLocks/>
          </p:cNvCxnSpPr>
          <p:nvPr/>
        </p:nvCxnSpPr>
        <p:spPr>
          <a:xfrm flipV="1">
            <a:off x="2570356" y="1565355"/>
            <a:ext cx="0" cy="185806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25FF0B8-AF3B-5945-A69F-F6E946BC39EF}"/>
              </a:ext>
            </a:extLst>
          </p:cNvPr>
          <p:cNvSpPr txBox="1"/>
          <p:nvPr/>
        </p:nvSpPr>
        <p:spPr>
          <a:xfrm>
            <a:off x="2570356" y="1565355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发出启动进程请求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3892132-6DAB-644F-B6CE-2A434781F050}"/>
              </a:ext>
            </a:extLst>
          </p:cNvPr>
          <p:cNvCxnSpPr>
            <a:cxnSpLocks/>
          </p:cNvCxnSpPr>
          <p:nvPr/>
        </p:nvCxnSpPr>
        <p:spPr>
          <a:xfrm>
            <a:off x="3339212" y="1161169"/>
            <a:ext cx="3007690" cy="226225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58534AA-2D5A-E442-97F4-4F6AD143F9B3}"/>
              </a:ext>
            </a:extLst>
          </p:cNvPr>
          <p:cNvSpPr txBox="1"/>
          <p:nvPr/>
        </p:nvSpPr>
        <p:spPr>
          <a:xfrm rot="2178177">
            <a:off x="4371280" y="2107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启动应用进程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9C91715-881A-6A4B-8899-17F5DDFBD67B}"/>
              </a:ext>
            </a:extLst>
          </p:cNvPr>
          <p:cNvCxnSpPr>
            <a:cxnSpLocks/>
          </p:cNvCxnSpPr>
          <p:nvPr/>
        </p:nvCxnSpPr>
        <p:spPr>
          <a:xfrm flipH="1">
            <a:off x="3339212" y="3989425"/>
            <a:ext cx="221409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EA9D2E6-48D0-3F4E-8B4B-530E549B64A7}"/>
              </a:ext>
            </a:extLst>
          </p:cNvPr>
          <p:cNvSpPr txBox="1"/>
          <p:nvPr/>
        </p:nvSpPr>
        <p:spPr>
          <a:xfrm>
            <a:off x="3412278" y="3612999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1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EA54D2-D3FD-BB4E-949C-1C4F4AC3696E}"/>
              </a:ext>
            </a:extLst>
          </p:cNvPr>
          <p:cNvSpPr/>
          <p:nvPr/>
        </p:nvSpPr>
        <p:spPr>
          <a:xfrm>
            <a:off x="909082" y="215833"/>
            <a:ext cx="7325833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thread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.attachApplicationLocked(app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true;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31B775-553B-4946-B19C-E58BE21C6944}"/>
              </a:ext>
            </a:extLst>
          </p:cNvPr>
          <p:cNvSpPr/>
          <p:nvPr/>
        </p:nvSpPr>
        <p:spPr>
          <a:xfrm>
            <a:off x="909084" y="2342344"/>
            <a:ext cx="7325833" cy="258532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proc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i=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i&lt;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sr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.remove(i--)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realStartServiceLocked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C25AC54-5D97-C246-B603-C7B573456E67}"/>
              </a:ext>
            </a:extLst>
          </p:cNvPr>
          <p:cNvCxnSpPr/>
          <p:nvPr/>
        </p:nvCxnSpPr>
        <p:spPr>
          <a:xfrm flipH="1">
            <a:off x="3455581" y="1092996"/>
            <a:ext cx="276447" cy="11504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950</Words>
  <Application>Microsoft Macintosh PowerPoint</Application>
  <PresentationFormat>全屏显示(16:9)</PresentationFormat>
  <Paragraphs>111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Service相关的面试题</vt:lpstr>
      <vt:lpstr>Service相关的面试题</vt:lpstr>
      <vt:lpstr>说说service的启动原理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说说service的启动原理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说说service的启动原理</dc:title>
  <dc:creator>Microsoft Office User</dc:creator>
  <cp:lastModifiedBy>Microsoft Office User</cp:lastModifiedBy>
  <cp:revision>127</cp:revision>
  <dcterms:created xsi:type="dcterms:W3CDTF">2019-03-11T00:59:58Z</dcterms:created>
  <dcterms:modified xsi:type="dcterms:W3CDTF">2019-03-11T10:12:02Z</dcterms:modified>
</cp:coreProperties>
</file>